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26"/>
  </p:notesMasterIdLst>
  <p:handoutMasterIdLst>
    <p:handoutMasterId r:id="rId127"/>
  </p:handoutMasterIdLst>
  <p:sldIdLst>
    <p:sldId id="408" r:id="rId2"/>
    <p:sldId id="451" r:id="rId3"/>
    <p:sldId id="452" r:id="rId4"/>
    <p:sldId id="453" r:id="rId5"/>
    <p:sldId id="454" r:id="rId6"/>
    <p:sldId id="455" r:id="rId7"/>
    <p:sldId id="456" r:id="rId8"/>
    <p:sldId id="457" r:id="rId9"/>
    <p:sldId id="458" r:id="rId10"/>
    <p:sldId id="459" r:id="rId11"/>
    <p:sldId id="460" r:id="rId12"/>
    <p:sldId id="461" r:id="rId13"/>
    <p:sldId id="462" r:id="rId14"/>
    <p:sldId id="463" r:id="rId15"/>
    <p:sldId id="464" r:id="rId16"/>
    <p:sldId id="465" r:id="rId17"/>
    <p:sldId id="466" r:id="rId18"/>
    <p:sldId id="467" r:id="rId19"/>
    <p:sldId id="468" r:id="rId20"/>
    <p:sldId id="469" r:id="rId21"/>
    <p:sldId id="470" r:id="rId22"/>
    <p:sldId id="471" r:id="rId23"/>
    <p:sldId id="472" r:id="rId24"/>
    <p:sldId id="473" r:id="rId25"/>
    <p:sldId id="474" r:id="rId26"/>
    <p:sldId id="475" r:id="rId27"/>
    <p:sldId id="476" r:id="rId28"/>
    <p:sldId id="477" r:id="rId29"/>
    <p:sldId id="478" r:id="rId30"/>
    <p:sldId id="479" r:id="rId31"/>
    <p:sldId id="480" r:id="rId32"/>
    <p:sldId id="481" r:id="rId33"/>
    <p:sldId id="482" r:id="rId34"/>
    <p:sldId id="483" r:id="rId35"/>
    <p:sldId id="484" r:id="rId36"/>
    <p:sldId id="485" r:id="rId37"/>
    <p:sldId id="486" r:id="rId38"/>
    <p:sldId id="487" r:id="rId39"/>
    <p:sldId id="488" r:id="rId40"/>
    <p:sldId id="489" r:id="rId41"/>
    <p:sldId id="490" r:id="rId42"/>
    <p:sldId id="491" r:id="rId43"/>
    <p:sldId id="492" r:id="rId44"/>
    <p:sldId id="493" r:id="rId45"/>
    <p:sldId id="494" r:id="rId46"/>
    <p:sldId id="495" r:id="rId47"/>
    <p:sldId id="496" r:id="rId48"/>
    <p:sldId id="497" r:id="rId49"/>
    <p:sldId id="498" r:id="rId50"/>
    <p:sldId id="499" r:id="rId51"/>
    <p:sldId id="500" r:id="rId52"/>
    <p:sldId id="501" r:id="rId53"/>
    <p:sldId id="502" r:id="rId54"/>
    <p:sldId id="503" r:id="rId55"/>
    <p:sldId id="504" r:id="rId56"/>
    <p:sldId id="505" r:id="rId57"/>
    <p:sldId id="506" r:id="rId58"/>
    <p:sldId id="410" r:id="rId59"/>
    <p:sldId id="411" r:id="rId60"/>
    <p:sldId id="412" r:id="rId61"/>
    <p:sldId id="413" r:id="rId62"/>
    <p:sldId id="414" r:id="rId63"/>
    <p:sldId id="415" r:id="rId64"/>
    <p:sldId id="416" r:id="rId65"/>
    <p:sldId id="417" r:id="rId66"/>
    <p:sldId id="418" r:id="rId67"/>
    <p:sldId id="419" r:id="rId68"/>
    <p:sldId id="420" r:id="rId69"/>
    <p:sldId id="421" r:id="rId70"/>
    <p:sldId id="422" r:id="rId71"/>
    <p:sldId id="423" r:id="rId72"/>
    <p:sldId id="424" r:id="rId73"/>
    <p:sldId id="425" r:id="rId74"/>
    <p:sldId id="426" r:id="rId75"/>
    <p:sldId id="427" r:id="rId76"/>
    <p:sldId id="428" r:id="rId77"/>
    <p:sldId id="429" r:id="rId78"/>
    <p:sldId id="430" r:id="rId79"/>
    <p:sldId id="431" r:id="rId80"/>
    <p:sldId id="432" r:id="rId81"/>
    <p:sldId id="433" r:id="rId82"/>
    <p:sldId id="434" r:id="rId83"/>
    <p:sldId id="435" r:id="rId84"/>
    <p:sldId id="436" r:id="rId85"/>
    <p:sldId id="437" r:id="rId86"/>
    <p:sldId id="438" r:id="rId87"/>
    <p:sldId id="439" r:id="rId88"/>
    <p:sldId id="440" r:id="rId89"/>
    <p:sldId id="441" r:id="rId90"/>
    <p:sldId id="442" r:id="rId91"/>
    <p:sldId id="443" r:id="rId92"/>
    <p:sldId id="444" r:id="rId93"/>
    <p:sldId id="445" r:id="rId94"/>
    <p:sldId id="446" r:id="rId95"/>
    <p:sldId id="507" r:id="rId96"/>
    <p:sldId id="508" r:id="rId97"/>
    <p:sldId id="509" r:id="rId98"/>
    <p:sldId id="514" r:id="rId99"/>
    <p:sldId id="510" r:id="rId100"/>
    <p:sldId id="512" r:id="rId101"/>
    <p:sldId id="513" r:id="rId102"/>
    <p:sldId id="448" r:id="rId103"/>
    <p:sldId id="407" r:id="rId104"/>
    <p:sldId id="356" r:id="rId105"/>
    <p:sldId id="358" r:id="rId106"/>
    <p:sldId id="359" r:id="rId107"/>
    <p:sldId id="409" r:id="rId108"/>
    <p:sldId id="361" r:id="rId109"/>
    <p:sldId id="362" r:id="rId110"/>
    <p:sldId id="363" r:id="rId111"/>
    <p:sldId id="364" r:id="rId112"/>
    <p:sldId id="365" r:id="rId113"/>
    <p:sldId id="366" r:id="rId114"/>
    <p:sldId id="367" r:id="rId115"/>
    <p:sldId id="377" r:id="rId116"/>
    <p:sldId id="378" r:id="rId117"/>
    <p:sldId id="379" r:id="rId118"/>
    <p:sldId id="380" r:id="rId119"/>
    <p:sldId id="381" r:id="rId120"/>
    <p:sldId id="382" r:id="rId121"/>
    <p:sldId id="384" r:id="rId122"/>
    <p:sldId id="387" r:id="rId123"/>
    <p:sldId id="388" r:id="rId124"/>
    <p:sldId id="389" r:id="rId125"/>
  </p:sldIdLst>
  <p:sldSz cx="9144000" cy="6858000" type="screen4x3"/>
  <p:notesSz cx="6858000" cy="9144000"/>
  <p:defaultTextStyle>
    <a:defPPr>
      <a:defRPr lang="en-US"/>
    </a:defPPr>
    <a:lvl1pPr algn="l" rtl="0" eaLnBrk="0" fontAlgn="base" hangingPunct="0">
      <a:spcBef>
        <a:spcPct val="0"/>
      </a:spcBef>
      <a:spcAft>
        <a:spcPct val="0"/>
      </a:spcAft>
      <a:defRPr sz="2400" i="1" kern="1200">
        <a:solidFill>
          <a:schemeClr val="tx1"/>
        </a:solidFill>
        <a:latin typeface="Times" charset="0"/>
        <a:ea typeface="ＭＳ Ｐゴシック" pitchFamily="34" charset="-128"/>
        <a:cs typeface="+mn-cs"/>
      </a:defRPr>
    </a:lvl1pPr>
    <a:lvl2pPr marL="457200" algn="l" rtl="0" eaLnBrk="0" fontAlgn="base" hangingPunct="0">
      <a:spcBef>
        <a:spcPct val="0"/>
      </a:spcBef>
      <a:spcAft>
        <a:spcPct val="0"/>
      </a:spcAft>
      <a:defRPr sz="2400" i="1" kern="1200">
        <a:solidFill>
          <a:schemeClr val="tx1"/>
        </a:solidFill>
        <a:latin typeface="Times" charset="0"/>
        <a:ea typeface="ＭＳ Ｐゴシック" pitchFamily="34" charset="-128"/>
        <a:cs typeface="+mn-cs"/>
      </a:defRPr>
    </a:lvl2pPr>
    <a:lvl3pPr marL="914400" algn="l" rtl="0" eaLnBrk="0" fontAlgn="base" hangingPunct="0">
      <a:spcBef>
        <a:spcPct val="0"/>
      </a:spcBef>
      <a:spcAft>
        <a:spcPct val="0"/>
      </a:spcAft>
      <a:defRPr sz="2400" i="1" kern="1200">
        <a:solidFill>
          <a:schemeClr val="tx1"/>
        </a:solidFill>
        <a:latin typeface="Times" charset="0"/>
        <a:ea typeface="ＭＳ Ｐゴシック" pitchFamily="34" charset="-128"/>
        <a:cs typeface="+mn-cs"/>
      </a:defRPr>
    </a:lvl3pPr>
    <a:lvl4pPr marL="1371600" algn="l" rtl="0" eaLnBrk="0" fontAlgn="base" hangingPunct="0">
      <a:spcBef>
        <a:spcPct val="0"/>
      </a:spcBef>
      <a:spcAft>
        <a:spcPct val="0"/>
      </a:spcAft>
      <a:defRPr sz="2400" i="1" kern="1200">
        <a:solidFill>
          <a:schemeClr val="tx1"/>
        </a:solidFill>
        <a:latin typeface="Times" charset="0"/>
        <a:ea typeface="ＭＳ Ｐゴシック" pitchFamily="34" charset="-128"/>
        <a:cs typeface="+mn-cs"/>
      </a:defRPr>
    </a:lvl4pPr>
    <a:lvl5pPr marL="1828800" algn="l" rtl="0" eaLnBrk="0" fontAlgn="base" hangingPunct="0">
      <a:spcBef>
        <a:spcPct val="0"/>
      </a:spcBef>
      <a:spcAft>
        <a:spcPct val="0"/>
      </a:spcAft>
      <a:defRPr sz="2400" i="1" kern="1200">
        <a:solidFill>
          <a:schemeClr val="tx1"/>
        </a:solidFill>
        <a:latin typeface="Times" charset="0"/>
        <a:ea typeface="ＭＳ Ｐゴシック" pitchFamily="34" charset="-128"/>
        <a:cs typeface="+mn-cs"/>
      </a:defRPr>
    </a:lvl5pPr>
    <a:lvl6pPr marL="2286000" algn="l" defTabSz="914400" rtl="0" eaLnBrk="1" latinLnBrk="0" hangingPunct="1">
      <a:defRPr sz="2400" i="1" kern="1200">
        <a:solidFill>
          <a:schemeClr val="tx1"/>
        </a:solidFill>
        <a:latin typeface="Times" charset="0"/>
        <a:ea typeface="ＭＳ Ｐゴシック" pitchFamily="34" charset="-128"/>
        <a:cs typeface="+mn-cs"/>
      </a:defRPr>
    </a:lvl6pPr>
    <a:lvl7pPr marL="2743200" algn="l" defTabSz="914400" rtl="0" eaLnBrk="1" latinLnBrk="0" hangingPunct="1">
      <a:defRPr sz="2400" i="1" kern="1200">
        <a:solidFill>
          <a:schemeClr val="tx1"/>
        </a:solidFill>
        <a:latin typeface="Times" charset="0"/>
        <a:ea typeface="ＭＳ Ｐゴシック" pitchFamily="34" charset="-128"/>
        <a:cs typeface="+mn-cs"/>
      </a:defRPr>
    </a:lvl7pPr>
    <a:lvl8pPr marL="3200400" algn="l" defTabSz="914400" rtl="0" eaLnBrk="1" latinLnBrk="0" hangingPunct="1">
      <a:defRPr sz="2400" i="1" kern="1200">
        <a:solidFill>
          <a:schemeClr val="tx1"/>
        </a:solidFill>
        <a:latin typeface="Times" charset="0"/>
        <a:ea typeface="ＭＳ Ｐゴシック" pitchFamily="34" charset="-128"/>
        <a:cs typeface="+mn-cs"/>
      </a:defRPr>
    </a:lvl8pPr>
    <a:lvl9pPr marL="3657600" algn="l" defTabSz="914400" rtl="0" eaLnBrk="1" latinLnBrk="0" hangingPunct="1">
      <a:defRPr sz="2400" i="1" kern="1200">
        <a:solidFill>
          <a:schemeClr val="tx1"/>
        </a:solidFill>
        <a:latin typeface="Times" charset="0"/>
        <a:ea typeface="ＭＳ Ｐゴシック"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39">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scaleToFitPaper="1" frameSlides="1"/>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863"/>
    <p:restoredTop sz="94671"/>
  </p:normalViewPr>
  <p:slideViewPr>
    <p:cSldViewPr snapToGrid="0">
      <p:cViewPr varScale="1">
        <p:scale>
          <a:sx n="68" d="100"/>
          <a:sy n="68" d="100"/>
        </p:scale>
        <p:origin x="-660" y="-96"/>
      </p:cViewPr>
      <p:guideLst>
        <p:guide orient="horz" pos="2160"/>
        <p:guide pos="2839"/>
      </p:guideLst>
    </p:cSldViewPr>
  </p:slideViewPr>
  <p:outlineViewPr>
    <p:cViewPr>
      <p:scale>
        <a:sx n="66" d="100"/>
        <a:sy n="66"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75" d="100"/>
          <a:sy n="75" d="100"/>
        </p:scale>
        <p:origin x="-1488" y="-1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4" Type="http://schemas.openxmlformats.org/officeDocument/2006/relationships/image" Target="../media/image52.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2.wmf"/><Relationship Id="rId5" Type="http://schemas.openxmlformats.org/officeDocument/2006/relationships/image" Target="../media/image76.wmf"/><Relationship Id="rId4" Type="http://schemas.openxmlformats.org/officeDocument/2006/relationships/image" Target="../media/image75.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7.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1.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image" Target="../media/image53.wmf"/><Relationship Id="rId1" Type="http://schemas.openxmlformats.org/officeDocument/2006/relationships/image" Target="../media/image84.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image" Target="../media/image90.wmf"/><Relationship Id="rId1" Type="http://schemas.openxmlformats.org/officeDocument/2006/relationships/image" Target="../media/image89.wmf"/><Relationship Id="rId5" Type="http://schemas.openxmlformats.org/officeDocument/2006/relationships/image" Target="../media/image93.wmf"/><Relationship Id="rId4" Type="http://schemas.openxmlformats.org/officeDocument/2006/relationships/image" Target="../media/image92.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95.wmf"/><Relationship Id="rId1" Type="http://schemas.openxmlformats.org/officeDocument/2006/relationships/image" Target="../media/image7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98.wmf"/><Relationship Id="rId2" Type="http://schemas.openxmlformats.org/officeDocument/2006/relationships/image" Target="../media/image97.wmf"/><Relationship Id="rId1" Type="http://schemas.openxmlformats.org/officeDocument/2006/relationships/image" Target="../media/image96.wmf"/><Relationship Id="rId4" Type="http://schemas.openxmlformats.org/officeDocument/2006/relationships/image" Target="../media/image99.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102.wmf"/><Relationship Id="rId1" Type="http://schemas.openxmlformats.org/officeDocument/2006/relationships/image" Target="../media/image77.wmf"/><Relationship Id="rId4" Type="http://schemas.openxmlformats.org/officeDocument/2006/relationships/image" Target="../media/image103.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104.wmf"/><Relationship Id="rId1" Type="http://schemas.openxmlformats.org/officeDocument/2006/relationships/image" Target="../media/image77.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13.emf"/><Relationship Id="rId7" Type="http://schemas.openxmlformats.org/officeDocument/2006/relationships/image" Target="../media/image117.wmf"/><Relationship Id="rId2" Type="http://schemas.openxmlformats.org/officeDocument/2006/relationships/image" Target="../media/image112.emf"/><Relationship Id="rId1" Type="http://schemas.openxmlformats.org/officeDocument/2006/relationships/image" Target="../media/image111.wmf"/><Relationship Id="rId6" Type="http://schemas.openxmlformats.org/officeDocument/2006/relationships/image" Target="../media/image116.wmf"/><Relationship Id="rId5" Type="http://schemas.openxmlformats.org/officeDocument/2006/relationships/image" Target="../media/image115.wmf"/><Relationship Id="rId4" Type="http://schemas.openxmlformats.org/officeDocument/2006/relationships/image" Target="../media/image114.e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119.emf"/><Relationship Id="rId1" Type="http://schemas.openxmlformats.org/officeDocument/2006/relationships/image" Target="../media/image118.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20.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22.e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124.emf"/><Relationship Id="rId1" Type="http://schemas.openxmlformats.org/officeDocument/2006/relationships/image" Target="../media/image123.e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15.wmf"/><Relationship Id="rId2" Type="http://schemas.openxmlformats.org/officeDocument/2006/relationships/image" Target="../media/image111.wmf"/><Relationship Id="rId1" Type="http://schemas.openxmlformats.org/officeDocument/2006/relationships/image" Target="../media/image126.wmf"/><Relationship Id="rId6" Type="http://schemas.openxmlformats.org/officeDocument/2006/relationships/image" Target="../media/image129.wmf"/><Relationship Id="rId5" Type="http://schemas.openxmlformats.org/officeDocument/2006/relationships/image" Target="../media/image128.wmf"/><Relationship Id="rId4" Type="http://schemas.openxmlformats.org/officeDocument/2006/relationships/image" Target="../media/image127.wmf"/></Relationships>
</file>

<file path=ppt/drawings/_rels/vmlDrawing29.vml.rels><?xml version="1.0" encoding="UTF-8" standalone="yes"?>
<Relationships xmlns="http://schemas.openxmlformats.org/package/2006/relationships"><Relationship Id="rId8" Type="http://schemas.openxmlformats.org/officeDocument/2006/relationships/image" Target="../media/image135.wmf"/><Relationship Id="rId3" Type="http://schemas.openxmlformats.org/officeDocument/2006/relationships/image" Target="../media/image115.wmf"/><Relationship Id="rId7" Type="http://schemas.openxmlformats.org/officeDocument/2006/relationships/image" Target="../media/image134.wmf"/><Relationship Id="rId12" Type="http://schemas.openxmlformats.org/officeDocument/2006/relationships/image" Target="../media/image139.wmf"/><Relationship Id="rId2" Type="http://schemas.openxmlformats.org/officeDocument/2006/relationships/image" Target="../media/image131.wmf"/><Relationship Id="rId1" Type="http://schemas.openxmlformats.org/officeDocument/2006/relationships/image" Target="../media/image130.wmf"/><Relationship Id="rId6" Type="http://schemas.openxmlformats.org/officeDocument/2006/relationships/image" Target="../media/image133.emf"/><Relationship Id="rId11" Type="http://schemas.openxmlformats.org/officeDocument/2006/relationships/image" Target="../media/image138.wmf"/><Relationship Id="rId5" Type="http://schemas.openxmlformats.org/officeDocument/2006/relationships/image" Target="../media/image132.wmf"/><Relationship Id="rId10" Type="http://schemas.openxmlformats.org/officeDocument/2006/relationships/image" Target="../media/image137.wmf"/><Relationship Id="rId4" Type="http://schemas.openxmlformats.org/officeDocument/2006/relationships/image" Target="../media/image117.wmf"/><Relationship Id="rId9" Type="http://schemas.openxmlformats.org/officeDocument/2006/relationships/image" Target="../media/image13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4" Type="http://schemas.openxmlformats.org/officeDocument/2006/relationships/image" Target="../media/image26.wmf"/></Relationships>
</file>

<file path=ppt/drawings/_rels/vmlDrawing30.vml.rels><?xml version="1.0" encoding="UTF-8" standalone="yes"?>
<Relationships xmlns="http://schemas.openxmlformats.org/package/2006/relationships"><Relationship Id="rId8" Type="http://schemas.openxmlformats.org/officeDocument/2006/relationships/image" Target="../media/image135.wmf"/><Relationship Id="rId13" Type="http://schemas.openxmlformats.org/officeDocument/2006/relationships/image" Target="../media/image141.emf"/><Relationship Id="rId3" Type="http://schemas.openxmlformats.org/officeDocument/2006/relationships/image" Target="../media/image111.wmf"/><Relationship Id="rId7" Type="http://schemas.openxmlformats.org/officeDocument/2006/relationships/image" Target="../media/image134.wmf"/><Relationship Id="rId12" Type="http://schemas.openxmlformats.org/officeDocument/2006/relationships/image" Target="../media/image139.wmf"/><Relationship Id="rId2" Type="http://schemas.openxmlformats.org/officeDocument/2006/relationships/image" Target="../media/image131.wmf"/><Relationship Id="rId1" Type="http://schemas.openxmlformats.org/officeDocument/2006/relationships/image" Target="../media/image130.wmf"/><Relationship Id="rId6" Type="http://schemas.openxmlformats.org/officeDocument/2006/relationships/image" Target="../media/image140.emf"/><Relationship Id="rId11" Type="http://schemas.openxmlformats.org/officeDocument/2006/relationships/image" Target="../media/image138.wmf"/><Relationship Id="rId5" Type="http://schemas.openxmlformats.org/officeDocument/2006/relationships/image" Target="../media/image132.wmf"/><Relationship Id="rId15" Type="http://schemas.openxmlformats.org/officeDocument/2006/relationships/image" Target="../media/image143.emf"/><Relationship Id="rId10" Type="http://schemas.openxmlformats.org/officeDocument/2006/relationships/image" Target="../media/image137.wmf"/><Relationship Id="rId4" Type="http://schemas.openxmlformats.org/officeDocument/2006/relationships/image" Target="../media/image117.wmf"/><Relationship Id="rId9" Type="http://schemas.openxmlformats.org/officeDocument/2006/relationships/image" Target="../media/image136.wmf"/><Relationship Id="rId14" Type="http://schemas.openxmlformats.org/officeDocument/2006/relationships/image" Target="../media/image142.e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57.wmf"/><Relationship Id="rId2" Type="http://schemas.openxmlformats.org/officeDocument/2006/relationships/image" Target="../media/image156.wmf"/><Relationship Id="rId1" Type="http://schemas.openxmlformats.org/officeDocument/2006/relationships/image" Target="../media/image155.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160.wmf"/><Relationship Id="rId1" Type="http://schemas.openxmlformats.org/officeDocument/2006/relationships/image" Target="../media/image159.wmf"/></Relationships>
</file>

<file path=ppt/drawings/_rels/vmlDrawing33.vml.rels><?xml version="1.0" encoding="UTF-8" standalone="yes"?>
<Relationships xmlns="http://schemas.openxmlformats.org/package/2006/relationships"><Relationship Id="rId8" Type="http://schemas.openxmlformats.org/officeDocument/2006/relationships/image" Target="../media/image135.wmf"/><Relationship Id="rId13" Type="http://schemas.openxmlformats.org/officeDocument/2006/relationships/image" Target="../media/image170.wmf"/><Relationship Id="rId3" Type="http://schemas.openxmlformats.org/officeDocument/2006/relationships/image" Target="../media/image111.wmf"/><Relationship Id="rId7" Type="http://schemas.openxmlformats.org/officeDocument/2006/relationships/image" Target="../media/image134.wmf"/><Relationship Id="rId12" Type="http://schemas.openxmlformats.org/officeDocument/2006/relationships/image" Target="../media/image169.wmf"/><Relationship Id="rId2" Type="http://schemas.openxmlformats.org/officeDocument/2006/relationships/image" Target="../media/image162.wmf"/><Relationship Id="rId1" Type="http://schemas.openxmlformats.org/officeDocument/2006/relationships/image" Target="../media/image130.wmf"/><Relationship Id="rId6" Type="http://schemas.openxmlformats.org/officeDocument/2006/relationships/image" Target="../media/image165.emf"/><Relationship Id="rId11" Type="http://schemas.openxmlformats.org/officeDocument/2006/relationships/image" Target="../media/image168.wmf"/><Relationship Id="rId5" Type="http://schemas.openxmlformats.org/officeDocument/2006/relationships/image" Target="../media/image164.wmf"/><Relationship Id="rId10" Type="http://schemas.openxmlformats.org/officeDocument/2006/relationships/image" Target="../media/image167.wmf"/><Relationship Id="rId4" Type="http://schemas.openxmlformats.org/officeDocument/2006/relationships/image" Target="../media/image163.wmf"/><Relationship Id="rId9" Type="http://schemas.openxmlformats.org/officeDocument/2006/relationships/image" Target="../media/image166.wmf"/></Relationships>
</file>

<file path=ppt/drawings/_rels/vmlDrawing34.vml.rels><?xml version="1.0" encoding="UTF-8" standalone="yes"?>
<Relationships xmlns="http://schemas.openxmlformats.org/package/2006/relationships"><Relationship Id="rId8" Type="http://schemas.openxmlformats.org/officeDocument/2006/relationships/image" Target="../media/image176.emf"/><Relationship Id="rId3" Type="http://schemas.openxmlformats.org/officeDocument/2006/relationships/image" Target="../media/image171.wmf"/><Relationship Id="rId7" Type="http://schemas.openxmlformats.org/officeDocument/2006/relationships/image" Target="../media/image175.wmf"/><Relationship Id="rId2" Type="http://schemas.openxmlformats.org/officeDocument/2006/relationships/image" Target="../media/image115.wmf"/><Relationship Id="rId1" Type="http://schemas.openxmlformats.org/officeDocument/2006/relationships/image" Target="../media/image111.wmf"/><Relationship Id="rId6" Type="http://schemas.openxmlformats.org/officeDocument/2006/relationships/image" Target="../media/image174.emf"/><Relationship Id="rId5" Type="http://schemas.openxmlformats.org/officeDocument/2006/relationships/image" Target="../media/image173.emf"/><Relationship Id="rId4" Type="http://schemas.openxmlformats.org/officeDocument/2006/relationships/image" Target="../media/image172.emf"/></Relationships>
</file>

<file path=ppt/drawings/_rels/vmlDrawing35.vml.rels><?xml version="1.0" encoding="UTF-8" standalone="yes"?>
<Relationships xmlns="http://schemas.openxmlformats.org/package/2006/relationships"><Relationship Id="rId8" Type="http://schemas.openxmlformats.org/officeDocument/2006/relationships/image" Target="../media/image179.wmf"/><Relationship Id="rId3" Type="http://schemas.openxmlformats.org/officeDocument/2006/relationships/image" Target="../media/image115.wmf"/><Relationship Id="rId7" Type="http://schemas.openxmlformats.org/officeDocument/2006/relationships/image" Target="../media/image135.wmf"/><Relationship Id="rId2" Type="http://schemas.openxmlformats.org/officeDocument/2006/relationships/image" Target="../media/image130.wmf"/><Relationship Id="rId1" Type="http://schemas.openxmlformats.org/officeDocument/2006/relationships/image" Target="../media/image177.wmf"/><Relationship Id="rId6" Type="http://schemas.openxmlformats.org/officeDocument/2006/relationships/image" Target="../media/image178.wmf"/><Relationship Id="rId11" Type="http://schemas.openxmlformats.org/officeDocument/2006/relationships/image" Target="../media/image182.wmf"/><Relationship Id="rId5" Type="http://schemas.openxmlformats.org/officeDocument/2006/relationships/image" Target="../media/image134.wmf"/><Relationship Id="rId10" Type="http://schemas.openxmlformats.org/officeDocument/2006/relationships/image" Target="../media/image181.wmf"/><Relationship Id="rId4" Type="http://schemas.openxmlformats.org/officeDocument/2006/relationships/image" Target="../media/image117.wmf"/><Relationship Id="rId9" Type="http://schemas.openxmlformats.org/officeDocument/2006/relationships/image" Target="../media/image180.wmf"/></Relationships>
</file>

<file path=ppt/drawings/_rels/vmlDrawing36.vml.rels><?xml version="1.0" encoding="UTF-8" standalone="yes"?>
<Relationships xmlns="http://schemas.openxmlformats.org/package/2006/relationships"><Relationship Id="rId8" Type="http://schemas.openxmlformats.org/officeDocument/2006/relationships/image" Target="../media/image115.wmf"/><Relationship Id="rId3" Type="http://schemas.openxmlformats.org/officeDocument/2006/relationships/image" Target="../media/image185.wmf"/><Relationship Id="rId7" Type="http://schemas.openxmlformats.org/officeDocument/2006/relationships/image" Target="../media/image189.wmf"/><Relationship Id="rId2" Type="http://schemas.openxmlformats.org/officeDocument/2006/relationships/image" Target="../media/image184.wmf"/><Relationship Id="rId1" Type="http://schemas.openxmlformats.org/officeDocument/2006/relationships/image" Target="../media/image183.wmf"/><Relationship Id="rId6" Type="http://schemas.openxmlformats.org/officeDocument/2006/relationships/image" Target="../media/image188.wmf"/><Relationship Id="rId11" Type="http://schemas.openxmlformats.org/officeDocument/2006/relationships/image" Target="../media/image192.wmf"/><Relationship Id="rId5" Type="http://schemas.openxmlformats.org/officeDocument/2006/relationships/image" Target="../media/image187.wmf"/><Relationship Id="rId10" Type="http://schemas.openxmlformats.org/officeDocument/2006/relationships/image" Target="../media/image191.wmf"/><Relationship Id="rId4" Type="http://schemas.openxmlformats.org/officeDocument/2006/relationships/image" Target="../media/image186.wmf"/><Relationship Id="rId9" Type="http://schemas.openxmlformats.org/officeDocument/2006/relationships/image" Target="../media/image190.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93.wmf"/></Relationships>
</file>

<file path=ppt/drawings/_rels/vmlDrawing38.vml.rels><?xml version="1.0" encoding="UTF-8" standalone="yes"?>
<Relationships xmlns="http://schemas.openxmlformats.org/package/2006/relationships"><Relationship Id="rId8" Type="http://schemas.openxmlformats.org/officeDocument/2006/relationships/image" Target="../media/image198.wmf"/><Relationship Id="rId13" Type="http://schemas.openxmlformats.org/officeDocument/2006/relationships/image" Target="../media/image203.wmf"/><Relationship Id="rId3" Type="http://schemas.openxmlformats.org/officeDocument/2006/relationships/image" Target="../media/image115.wmf"/><Relationship Id="rId7" Type="http://schemas.openxmlformats.org/officeDocument/2006/relationships/image" Target="../media/image197.wmf"/><Relationship Id="rId12" Type="http://schemas.openxmlformats.org/officeDocument/2006/relationships/image" Target="../media/image202.wmf"/><Relationship Id="rId2" Type="http://schemas.openxmlformats.org/officeDocument/2006/relationships/image" Target="../media/image131.wmf"/><Relationship Id="rId16" Type="http://schemas.openxmlformats.org/officeDocument/2006/relationships/image" Target="../media/image206.wmf"/><Relationship Id="rId1" Type="http://schemas.openxmlformats.org/officeDocument/2006/relationships/image" Target="../media/image189.wmf"/><Relationship Id="rId6" Type="http://schemas.openxmlformats.org/officeDocument/2006/relationships/image" Target="../media/image196.emf"/><Relationship Id="rId11" Type="http://schemas.openxmlformats.org/officeDocument/2006/relationships/image" Target="../media/image201.wmf"/><Relationship Id="rId5" Type="http://schemas.openxmlformats.org/officeDocument/2006/relationships/image" Target="../media/image195.wmf"/><Relationship Id="rId15" Type="http://schemas.openxmlformats.org/officeDocument/2006/relationships/image" Target="../media/image205.wmf"/><Relationship Id="rId10" Type="http://schemas.openxmlformats.org/officeDocument/2006/relationships/image" Target="../media/image200.wmf"/><Relationship Id="rId4" Type="http://schemas.openxmlformats.org/officeDocument/2006/relationships/image" Target="../media/image190.wmf"/><Relationship Id="rId9" Type="http://schemas.openxmlformats.org/officeDocument/2006/relationships/image" Target="../media/image199.wmf"/><Relationship Id="rId14" Type="http://schemas.openxmlformats.org/officeDocument/2006/relationships/image" Target="../media/image204.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212.wmf"/><Relationship Id="rId7" Type="http://schemas.openxmlformats.org/officeDocument/2006/relationships/image" Target="../media/image213.wmf"/><Relationship Id="rId2" Type="http://schemas.openxmlformats.org/officeDocument/2006/relationships/image" Target="../media/image211.wmf"/><Relationship Id="rId1" Type="http://schemas.openxmlformats.org/officeDocument/2006/relationships/image" Target="../media/image210.wmf"/><Relationship Id="rId6" Type="http://schemas.openxmlformats.org/officeDocument/2006/relationships/image" Target="../media/image115.wmf"/><Relationship Id="rId5" Type="http://schemas.openxmlformats.org/officeDocument/2006/relationships/image" Target="../media/image189.wmf"/><Relationship Id="rId4" Type="http://schemas.openxmlformats.org/officeDocument/2006/relationships/image" Target="../media/image18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218.wmf"/><Relationship Id="rId1" Type="http://schemas.openxmlformats.org/officeDocument/2006/relationships/image" Target="../media/image217.w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224.wmf"/><Relationship Id="rId2" Type="http://schemas.openxmlformats.org/officeDocument/2006/relationships/image" Target="../media/image223.wmf"/><Relationship Id="rId1" Type="http://schemas.openxmlformats.org/officeDocument/2006/relationships/image" Target="../media/image222.wmf"/><Relationship Id="rId4" Type="http://schemas.openxmlformats.org/officeDocument/2006/relationships/image" Target="../media/image225.w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228.wmf"/><Relationship Id="rId2" Type="http://schemas.openxmlformats.org/officeDocument/2006/relationships/image" Target="../media/image227.wmf"/><Relationship Id="rId1" Type="http://schemas.openxmlformats.org/officeDocument/2006/relationships/image" Target="../media/image226.w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232.wmf"/><Relationship Id="rId2" Type="http://schemas.openxmlformats.org/officeDocument/2006/relationships/image" Target="../media/image227.wmf"/><Relationship Id="rId1" Type="http://schemas.openxmlformats.org/officeDocument/2006/relationships/image" Target="../media/image231.wmf"/><Relationship Id="rId5" Type="http://schemas.openxmlformats.org/officeDocument/2006/relationships/image" Target="../media/image234.wmf"/><Relationship Id="rId4" Type="http://schemas.openxmlformats.org/officeDocument/2006/relationships/image" Target="../media/image233.w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237.w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239.wmf"/><Relationship Id="rId2" Type="http://schemas.openxmlformats.org/officeDocument/2006/relationships/image" Target="../media/image224.wmf"/><Relationship Id="rId1" Type="http://schemas.openxmlformats.org/officeDocument/2006/relationships/image" Target="../media/image238.wmf"/><Relationship Id="rId6" Type="http://schemas.openxmlformats.org/officeDocument/2006/relationships/image" Target="../media/image242.wmf"/><Relationship Id="rId5" Type="http://schemas.openxmlformats.org/officeDocument/2006/relationships/image" Target="../media/image241.wmf"/><Relationship Id="rId4" Type="http://schemas.openxmlformats.org/officeDocument/2006/relationships/image" Target="../media/image240.w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245.wmf"/><Relationship Id="rId2" Type="http://schemas.openxmlformats.org/officeDocument/2006/relationships/image" Target="../media/image244.wmf"/><Relationship Id="rId1" Type="http://schemas.openxmlformats.org/officeDocument/2006/relationships/image" Target="../media/image243.w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248.wmf"/><Relationship Id="rId2" Type="http://schemas.openxmlformats.org/officeDocument/2006/relationships/image" Target="../media/image247.wmf"/><Relationship Id="rId1" Type="http://schemas.openxmlformats.org/officeDocument/2006/relationships/image" Target="../media/image246.emf"/><Relationship Id="rId4" Type="http://schemas.openxmlformats.org/officeDocument/2006/relationships/image" Target="../media/image249.w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252.emf"/><Relationship Id="rId2" Type="http://schemas.openxmlformats.org/officeDocument/2006/relationships/image" Target="../media/image251.emf"/><Relationship Id="rId1" Type="http://schemas.openxmlformats.org/officeDocument/2006/relationships/image" Target="../media/image250.emf"/></Relationships>
</file>

<file path=ppt/drawings/_rels/vmlDrawing49.vml.rels><?xml version="1.0" encoding="UTF-8" standalone="yes"?>
<Relationships xmlns="http://schemas.openxmlformats.org/package/2006/relationships"><Relationship Id="rId3" Type="http://schemas.openxmlformats.org/officeDocument/2006/relationships/image" Target="../media/image255.emf"/><Relationship Id="rId2" Type="http://schemas.openxmlformats.org/officeDocument/2006/relationships/image" Target="../media/image254.emf"/><Relationship Id="rId1" Type="http://schemas.openxmlformats.org/officeDocument/2006/relationships/image" Target="../media/image253.emf"/><Relationship Id="rId4" Type="http://schemas.openxmlformats.org/officeDocument/2006/relationships/image" Target="../media/image256.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5" Type="http://schemas.openxmlformats.org/officeDocument/2006/relationships/image" Target="../media/image33.wmf"/><Relationship Id="rId4" Type="http://schemas.openxmlformats.org/officeDocument/2006/relationships/image" Target="../media/image32.wmf"/></Relationships>
</file>

<file path=ppt/drawings/_rels/vmlDrawing50.vml.rels><?xml version="1.0" encoding="UTF-8" standalone="yes"?>
<Relationships xmlns="http://schemas.openxmlformats.org/package/2006/relationships"><Relationship Id="rId2" Type="http://schemas.openxmlformats.org/officeDocument/2006/relationships/image" Target="../media/image257.wmf"/><Relationship Id="rId1" Type="http://schemas.openxmlformats.org/officeDocument/2006/relationships/image" Target="../media/image256.e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263.emf"/><Relationship Id="rId2" Type="http://schemas.openxmlformats.org/officeDocument/2006/relationships/image" Target="../media/image262.emf"/><Relationship Id="rId1" Type="http://schemas.openxmlformats.org/officeDocument/2006/relationships/image" Target="../media/image261.emf"/></Relationships>
</file>

<file path=ppt/drawings/_rels/vmlDrawing52.vml.rels><?xml version="1.0" encoding="UTF-8" standalone="yes"?>
<Relationships xmlns="http://schemas.openxmlformats.org/package/2006/relationships"><Relationship Id="rId2" Type="http://schemas.openxmlformats.org/officeDocument/2006/relationships/image" Target="../media/image267.emf"/><Relationship Id="rId1" Type="http://schemas.openxmlformats.org/officeDocument/2006/relationships/image" Target="../media/image26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8.wmf"/><Relationship Id="rId7" Type="http://schemas.openxmlformats.org/officeDocument/2006/relationships/image" Target="../media/image42.wmf"/><Relationship Id="rId2" Type="http://schemas.openxmlformats.org/officeDocument/2006/relationships/image" Target="../media/image37.wmf"/><Relationship Id="rId1" Type="http://schemas.openxmlformats.org/officeDocument/2006/relationships/image" Target="../media/image22.wmf"/><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3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p:spPr>
      </p:sp>
      <p:sp>
        <p:nvSpPr>
          <p:cNvPr id="2051" name="Rectangle 3"/>
          <p:cNvSpPr>
            <a:spLocks noGrp="1" noChangeArrowheads="1"/>
          </p:cNvSpPr>
          <p:nvPr>
            <p:ph type="body" sz="quarter" idx="3"/>
          </p:nvPr>
        </p:nvSpPr>
        <p:spPr bwMode="auto">
          <a:xfrm>
            <a:off x="914400" y="4344988"/>
            <a:ext cx="5027613" cy="4114800"/>
          </a:xfrm>
          <a:prstGeom prst="rect">
            <a:avLst/>
          </a:prstGeom>
          <a:noFill/>
          <a:ln w="12700">
            <a:noFill/>
            <a:miter lim="800000"/>
            <a:headEnd/>
            <a:tailEnd/>
          </a:ln>
          <a:effectLst/>
        </p:spPr>
        <p:txBody>
          <a:bodyPr vert="horz" wrap="square" lIns="93662" tIns="46037" rIns="93662" bIns="4603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463" y="8685878"/>
            <a:ext cx="2972004" cy="456704"/>
          </a:xfrm>
          <a:prstGeom prst="rect">
            <a:avLst/>
          </a:prstGeom>
          <a:ln/>
        </p:spPr>
        <p:txBody>
          <a:bodyPr lIns="84408" tIns="42204" rIns="84408" bIns="42204"/>
          <a:lstStyle/>
          <a:p>
            <a:fld id="{0B3FC9BF-F952-41C8-8711-AB700DC32301}" type="slidenum">
              <a:rPr lang="fr-CA"/>
              <a:pPr/>
              <a:t>1</a:t>
            </a:fld>
            <a:endParaRPr lang="fr-CA"/>
          </a:p>
        </p:txBody>
      </p:sp>
      <p:sp>
        <p:nvSpPr>
          <p:cNvPr id="5122" name="Rectangle 2"/>
          <p:cNvSpPr>
            <a:spLocks noGrp="1" noRot="1" noChangeAspect="1" noChangeArrowheads="1" noTextEdit="1"/>
          </p:cNvSpPr>
          <p:nvPr>
            <p:ph type="sldImg"/>
          </p:nvPr>
        </p:nvSpPr>
        <p:spPr>
          <a:xfrm>
            <a:off x="1150938" y="692150"/>
            <a:ext cx="4556125" cy="3416300"/>
          </a:xfrm>
          <a:ln/>
        </p:spPr>
      </p:sp>
      <p:sp>
        <p:nvSpPr>
          <p:cNvPr id="5123" name="Rectangle 3"/>
          <p:cNvSpPr>
            <a:spLocks noGrp="1" noChangeArrowheads="1"/>
          </p:cNvSpPr>
          <p:nvPr>
            <p:ph type="body" idx="1"/>
          </p:nvPr>
        </p:nvSpPr>
        <p:spPr>
          <a:xfrm>
            <a:off x="913991" y="4344358"/>
            <a:ext cx="5030018" cy="4114587"/>
          </a:xfrm>
        </p:spPr>
        <p:txBody>
          <a:bodyPr/>
          <a:lstStyle/>
          <a:p>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xfrm>
            <a:off x="3884613" y="8685213"/>
            <a:ext cx="2971800" cy="457200"/>
          </a:xfrm>
          <a:prstGeom prst="rect">
            <a:avLst/>
          </a:prstGeom>
          <a:ln/>
        </p:spPr>
        <p:txBody>
          <a:bodyPr/>
          <a:lstStyle/>
          <a:p>
            <a:fld id="{46B2D8BD-A0DB-410B-91B2-79A7AE9FD167}" type="slidenum">
              <a:rPr lang="fr-FR"/>
              <a:pPr/>
              <a:t>37</a:t>
            </a:fld>
            <a:endParaRPr lang="fr-FR"/>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xfrm>
            <a:off x="3884613" y="8685213"/>
            <a:ext cx="2971800" cy="457200"/>
          </a:xfrm>
          <a:prstGeom prst="rect">
            <a:avLst/>
          </a:prstGeom>
          <a:ln/>
        </p:spPr>
        <p:txBody>
          <a:bodyPr/>
          <a:lstStyle/>
          <a:p>
            <a:fld id="{798515CF-DC64-471E-B552-075D1EB623E0}" type="slidenum">
              <a:rPr lang="fr-FR"/>
              <a:pPr/>
              <a:t>41</a:t>
            </a:fld>
            <a:endParaRPr lang="fr-FR"/>
          </a:p>
        </p:txBody>
      </p:sp>
      <p:sp>
        <p:nvSpPr>
          <p:cNvPr id="6146" name="Rectangle 2"/>
          <p:cNvSpPr>
            <a:spLocks noGrp="1" noRot="1" noChangeAspect="1" noChangeArrowheads="1" noTextEdit="1"/>
          </p:cNvSpPr>
          <p:nvPr>
            <p:ph type="sldImg"/>
          </p:nvPr>
        </p:nvSpPr>
        <p:spPr>
          <a:xfrm>
            <a:off x="1150938" y="692150"/>
            <a:ext cx="4556125" cy="3416300"/>
          </a:xfrm>
          <a:ln/>
        </p:spPr>
      </p:sp>
      <p:sp>
        <p:nvSpPr>
          <p:cNvPr id="614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xfrm>
            <a:off x="3884613" y="8685213"/>
            <a:ext cx="2971800" cy="457200"/>
          </a:xfrm>
          <a:prstGeom prst="rect">
            <a:avLst/>
          </a:prstGeom>
          <a:ln/>
        </p:spPr>
        <p:txBody>
          <a:bodyPr/>
          <a:lstStyle/>
          <a:p>
            <a:fld id="{499A4D4F-CE7B-4917-9BA0-A6DB5574770B}" type="slidenum">
              <a:rPr lang="fr-FR"/>
              <a:pPr/>
              <a:t>44</a:t>
            </a:fld>
            <a:endParaRPr lang="fr-FR"/>
          </a:p>
        </p:txBody>
      </p:sp>
      <p:sp>
        <p:nvSpPr>
          <p:cNvPr id="25602" name="Rectangle 2"/>
          <p:cNvSpPr>
            <a:spLocks noGrp="1" noRot="1" noChangeAspect="1" noChangeArrowheads="1" noTextEdit="1"/>
          </p:cNvSpPr>
          <p:nvPr>
            <p:ph type="sldImg"/>
          </p:nvPr>
        </p:nvSpPr>
        <p:spPr>
          <a:xfrm>
            <a:off x="1150938" y="692150"/>
            <a:ext cx="4556125" cy="3416300"/>
          </a:xfrm>
          <a:ln/>
        </p:spPr>
      </p:sp>
      <p:sp>
        <p:nvSpPr>
          <p:cNvPr id="2560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xfrm>
            <a:off x="3884613" y="8685213"/>
            <a:ext cx="2971800" cy="457200"/>
          </a:xfrm>
          <a:prstGeom prst="rect">
            <a:avLst/>
          </a:prstGeom>
          <a:ln/>
        </p:spPr>
        <p:txBody>
          <a:bodyPr/>
          <a:lstStyle/>
          <a:p>
            <a:fld id="{0E862550-FAAB-4BB5-AF5B-158B0CFA8657}" type="slidenum">
              <a:rPr lang="fr-FR"/>
              <a:pPr/>
              <a:t>45</a:t>
            </a:fld>
            <a:endParaRPr lang="fr-FR"/>
          </a:p>
        </p:txBody>
      </p:sp>
      <p:sp>
        <p:nvSpPr>
          <p:cNvPr id="23554" name="Rectangle 2"/>
          <p:cNvSpPr>
            <a:spLocks noGrp="1" noRot="1" noChangeAspect="1" noChangeArrowheads="1" noTextEdit="1"/>
          </p:cNvSpPr>
          <p:nvPr>
            <p:ph type="sldImg"/>
          </p:nvPr>
        </p:nvSpPr>
        <p:spPr>
          <a:xfrm>
            <a:off x="1150938" y="692150"/>
            <a:ext cx="4556125" cy="3416300"/>
          </a:xfrm>
          <a:ln/>
        </p:spPr>
      </p:sp>
      <p:sp>
        <p:nvSpPr>
          <p:cNvPr id="2355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B7B9EF7C-238D-41F3-BEA6-E0CD3064BA15}" type="slidenum">
              <a:rPr lang="en-US" altLang="zh-CN"/>
              <a:pPr/>
              <a:t>64</a:t>
            </a:fld>
            <a:endParaRPr lang="en-US" altLang="zh-CN"/>
          </a:p>
        </p:txBody>
      </p:sp>
      <p:sp>
        <p:nvSpPr>
          <p:cNvPr id="40962" name="Rectangle 2"/>
          <p:cNvSpPr>
            <a:spLocks noGrp="1" noRot="1" noChangeAspect="1" noChangeArrowheads="1" noTextEdit="1"/>
          </p:cNvSpPr>
          <p:nvPr>
            <p:ph type="sldImg"/>
          </p:nvPr>
        </p:nvSpPr>
        <p:spPr>
          <a:xfrm>
            <a:off x="1150938" y="692150"/>
            <a:ext cx="4556125" cy="3416300"/>
          </a:xfrm>
          <a:ln/>
        </p:spPr>
      </p:sp>
      <p:sp>
        <p:nvSpPr>
          <p:cNvPr id="40963" name="Rectangle 3"/>
          <p:cNvSpPr>
            <a:spLocks noGrp="1" noChangeArrowheads="1"/>
          </p:cNvSpPr>
          <p:nvPr>
            <p:ph type="body" idx="1"/>
          </p:nvPr>
        </p:nvSpPr>
        <p:spPr>
          <a:xfrm>
            <a:off x="914400" y="4343400"/>
            <a:ext cx="5029200" cy="4114800"/>
          </a:xfrm>
        </p:spPr>
        <p:txBody>
          <a:bodyPr/>
          <a:lstStyle/>
          <a:p>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A3163258-18C0-4165-9CF5-278A162AFB72}" type="slidenum">
              <a:rPr lang="en-US" altLang="zh-CN"/>
              <a:pPr/>
              <a:t>65</a:t>
            </a:fld>
            <a:endParaRPr lang="en-US" altLang="zh-CN"/>
          </a:p>
        </p:txBody>
      </p:sp>
      <p:sp>
        <p:nvSpPr>
          <p:cNvPr id="43010" name="Rectangle 2"/>
          <p:cNvSpPr>
            <a:spLocks noGrp="1" noRot="1" noChangeAspect="1" noChangeArrowheads="1" noTextEdit="1"/>
          </p:cNvSpPr>
          <p:nvPr>
            <p:ph type="sldImg"/>
          </p:nvPr>
        </p:nvSpPr>
        <p:spPr>
          <a:xfrm>
            <a:off x="1150938" y="692150"/>
            <a:ext cx="4556125" cy="3416300"/>
          </a:xfrm>
          <a:ln/>
        </p:spPr>
      </p:sp>
      <p:sp>
        <p:nvSpPr>
          <p:cNvPr id="43011" name="Rectangle 3"/>
          <p:cNvSpPr>
            <a:spLocks noGrp="1" noChangeArrowheads="1"/>
          </p:cNvSpPr>
          <p:nvPr>
            <p:ph type="body" idx="1"/>
          </p:nvPr>
        </p:nvSpPr>
        <p:spPr>
          <a:xfrm>
            <a:off x="914400" y="4343400"/>
            <a:ext cx="5029200" cy="4114800"/>
          </a:xfrm>
        </p:spPr>
        <p:txBody>
          <a:bodyPr/>
          <a:lstStyle/>
          <a:p>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8CF3B99C-1A7C-4BC8-85C7-00E0137BC358}" type="slidenum">
              <a:rPr lang="en-US" altLang="zh-CN"/>
              <a:pPr/>
              <a:t>66</a:t>
            </a:fld>
            <a:endParaRPr lang="en-US" altLang="zh-CN"/>
          </a:p>
        </p:txBody>
      </p:sp>
      <p:sp>
        <p:nvSpPr>
          <p:cNvPr id="45058" name="Rectangle 2"/>
          <p:cNvSpPr>
            <a:spLocks noGrp="1" noRot="1" noChangeAspect="1" noChangeArrowheads="1" noTextEdit="1"/>
          </p:cNvSpPr>
          <p:nvPr>
            <p:ph type="sldImg"/>
          </p:nvPr>
        </p:nvSpPr>
        <p:spPr>
          <a:xfrm>
            <a:off x="1150938" y="692150"/>
            <a:ext cx="4556125" cy="3416300"/>
          </a:xfrm>
          <a:ln/>
        </p:spPr>
      </p:sp>
      <p:sp>
        <p:nvSpPr>
          <p:cNvPr id="45059" name="Rectangle 3"/>
          <p:cNvSpPr>
            <a:spLocks noGrp="1" noChangeArrowheads="1"/>
          </p:cNvSpPr>
          <p:nvPr>
            <p:ph type="body" idx="1"/>
          </p:nvPr>
        </p:nvSpPr>
        <p:spPr>
          <a:xfrm>
            <a:off x="914400" y="4343400"/>
            <a:ext cx="5029200" cy="4114800"/>
          </a:xfrm>
        </p:spPr>
        <p:txBody>
          <a:bodyPr/>
          <a:lstStyle/>
          <a:p>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D05F67A0-C88F-4088-A6DD-7EA80CCB077D}" type="slidenum">
              <a:rPr lang="en-US" altLang="zh-CN"/>
              <a:pPr/>
              <a:t>67</a:t>
            </a:fld>
            <a:endParaRPr lang="en-US" altLang="zh-CN"/>
          </a:p>
        </p:txBody>
      </p:sp>
      <p:sp>
        <p:nvSpPr>
          <p:cNvPr id="47106" name="Rectangle 2"/>
          <p:cNvSpPr>
            <a:spLocks noGrp="1" noRot="1" noChangeAspect="1" noChangeArrowheads="1" noTextEdit="1"/>
          </p:cNvSpPr>
          <p:nvPr>
            <p:ph type="sldImg"/>
          </p:nvPr>
        </p:nvSpPr>
        <p:spPr>
          <a:xfrm>
            <a:off x="1150938" y="692150"/>
            <a:ext cx="4556125" cy="3416300"/>
          </a:xfrm>
          <a:ln/>
        </p:spPr>
      </p:sp>
      <p:sp>
        <p:nvSpPr>
          <p:cNvPr id="47107" name="Rectangle 3"/>
          <p:cNvSpPr>
            <a:spLocks noGrp="1" noChangeArrowheads="1"/>
          </p:cNvSpPr>
          <p:nvPr>
            <p:ph type="body" idx="1"/>
          </p:nvPr>
        </p:nvSpPr>
        <p:spPr>
          <a:xfrm>
            <a:off x="914400" y="4343400"/>
            <a:ext cx="5029200" cy="4114800"/>
          </a:xfrm>
        </p:spPr>
        <p:txBody>
          <a:bodyPr/>
          <a:lstStyle/>
          <a:p>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EC3EDE27-2436-4904-9FAC-6F1446F320C6}" type="slidenum">
              <a:rPr lang="en-US"/>
              <a:pPr/>
              <a:t>95</a:t>
            </a:fld>
            <a:endParaRPr lang="en-US"/>
          </a:p>
        </p:txBody>
      </p:sp>
      <p:sp>
        <p:nvSpPr>
          <p:cNvPr id="34818" name="Rectangle 2"/>
          <p:cNvSpPr>
            <a:spLocks noGrp="1" noRot="1" noChangeAspect="1" noChangeArrowheads="1" noTextEdit="1"/>
          </p:cNvSpPr>
          <p:nvPr>
            <p:ph type="sldImg"/>
          </p:nvPr>
        </p:nvSpPr>
        <p:spPr>
          <a:xfrm>
            <a:off x="1150938" y="692150"/>
            <a:ext cx="4556125" cy="3416300"/>
          </a:xfrm>
          <a:ln/>
        </p:spPr>
      </p:sp>
      <p:sp>
        <p:nvSpPr>
          <p:cNvPr id="3481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A7BFBFE0-9C33-4664-A95E-A37499817BD3}" type="slidenum">
              <a:rPr lang="en-US"/>
              <a:pPr/>
              <a:t>96</a:t>
            </a:fld>
            <a:endParaRPr lang="en-US"/>
          </a:p>
        </p:txBody>
      </p:sp>
      <p:sp>
        <p:nvSpPr>
          <p:cNvPr id="252930" name="Rectangle 2"/>
          <p:cNvSpPr>
            <a:spLocks noGrp="1" noRot="1" noChangeAspect="1" noChangeArrowheads="1" noTextEdit="1"/>
          </p:cNvSpPr>
          <p:nvPr>
            <p:ph type="sldImg"/>
          </p:nvPr>
        </p:nvSpPr>
        <p:spPr>
          <a:xfrm>
            <a:off x="1150938" y="692150"/>
            <a:ext cx="4556125" cy="3416300"/>
          </a:xfrm>
          <a:ln/>
        </p:spPr>
      </p:sp>
      <p:sp>
        <p:nvSpPr>
          <p:cNvPr id="252931" name="Rectangle 3"/>
          <p:cNvSpPr>
            <a:spLocks noGrp="1" noChangeArrowheads="1"/>
          </p:cNvSpPr>
          <p:nvPr>
            <p:ph type="body" idx="1"/>
          </p:nvPr>
        </p:nvSpPr>
        <p:spPr/>
        <p:txBody>
          <a:bodyPr/>
          <a:lstStyle/>
          <a:p>
            <a:r>
              <a:rPr lang="en-US"/>
              <a:t>Look at the first 8 continuous fourier basis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xfrm>
            <a:off x="3884613" y="8685213"/>
            <a:ext cx="2971800" cy="457200"/>
          </a:xfrm>
          <a:prstGeom prst="rect">
            <a:avLst/>
          </a:prstGeom>
          <a:noFill/>
        </p:spPr>
        <p:txBody>
          <a:bodyPr/>
          <a:lstStyle/>
          <a:p>
            <a:fld id="{3A7B06F9-E53A-4B52-9354-F69401B1CA50}" type="slidenum">
              <a:rPr lang="en-US" smtClean="0"/>
              <a:pPr/>
              <a:t>27</a:t>
            </a:fld>
            <a:endParaRPr lang="en-US"/>
          </a:p>
        </p:txBody>
      </p:sp>
      <p:sp>
        <p:nvSpPr>
          <p:cNvPr id="51203" name="Rectangle 2"/>
          <p:cNvSpPr>
            <a:spLocks noGrp="1" noRot="1" noChangeAspect="1" noChangeArrowheads="1" noTextEdit="1"/>
          </p:cNvSpPr>
          <p:nvPr>
            <p:ph type="sldImg"/>
          </p:nvPr>
        </p:nvSpPr>
        <p:spPr>
          <a:xfrm>
            <a:off x="1144588" y="685800"/>
            <a:ext cx="4572000" cy="3429000"/>
          </a:xfrm>
          <a:ln/>
        </p:spPr>
      </p:sp>
      <p:sp>
        <p:nvSpPr>
          <p:cNvPr id="51204" name="Rectangle 3"/>
          <p:cNvSpPr>
            <a:spLocks noGrp="1" noChangeArrowheads="1"/>
          </p:cNvSpPr>
          <p:nvPr>
            <p:ph type="body" idx="1"/>
          </p:nvPr>
        </p:nvSpPr>
        <p:spPr>
          <a:noFill/>
          <a:ln/>
        </p:spPr>
        <p:txBody>
          <a:bodyPr/>
          <a:lstStyle/>
          <a:p>
            <a:pPr eaLnBrk="1" hangingPunct="1"/>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28AE0034-40CC-43F5-B0C7-B0AE967A9F21}" type="slidenum">
              <a:rPr lang="en-US"/>
              <a:pPr/>
              <a:t>97</a:t>
            </a:fld>
            <a:endParaRPr lang="en-US"/>
          </a:p>
        </p:txBody>
      </p:sp>
      <p:sp>
        <p:nvSpPr>
          <p:cNvPr id="246786" name="Rectangle 2"/>
          <p:cNvSpPr>
            <a:spLocks noGrp="1" noRot="1" noChangeAspect="1" noChangeArrowheads="1" noTextEdit="1"/>
          </p:cNvSpPr>
          <p:nvPr>
            <p:ph type="sldImg"/>
          </p:nvPr>
        </p:nvSpPr>
        <p:spPr>
          <a:xfrm>
            <a:off x="1150938" y="692150"/>
            <a:ext cx="4556125" cy="3416300"/>
          </a:xfrm>
          <a:ln/>
        </p:spPr>
      </p:sp>
      <p:sp>
        <p:nvSpPr>
          <p:cNvPr id="24678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FE1897E0-3EED-4792-BE0B-E9C17A68AB9B}" type="slidenum">
              <a:rPr lang="en-US"/>
              <a:pPr/>
              <a:t>99</a:t>
            </a:fld>
            <a:endParaRPr lang="en-US"/>
          </a:p>
        </p:txBody>
      </p:sp>
      <p:sp>
        <p:nvSpPr>
          <p:cNvPr id="250882" name="Rectangle 2"/>
          <p:cNvSpPr>
            <a:spLocks noGrp="1" noRot="1" noChangeAspect="1" noChangeArrowheads="1" noTextEdit="1"/>
          </p:cNvSpPr>
          <p:nvPr>
            <p:ph type="sldImg"/>
          </p:nvPr>
        </p:nvSpPr>
        <p:spPr>
          <a:xfrm>
            <a:off x="1150938" y="692150"/>
            <a:ext cx="4556125" cy="3416300"/>
          </a:xfrm>
          <a:ln/>
        </p:spPr>
      </p:sp>
      <p:sp>
        <p:nvSpPr>
          <p:cNvPr id="25088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EB7F7354-7D12-41BA-A79C-FC9A5D452CC6}" type="slidenum">
              <a:rPr lang="en-US"/>
              <a:pPr/>
              <a:t>100</a:t>
            </a:fld>
            <a:endParaRPr lang="en-US"/>
          </a:p>
        </p:txBody>
      </p:sp>
      <p:sp>
        <p:nvSpPr>
          <p:cNvPr id="122882" name="Rectangle 2"/>
          <p:cNvSpPr>
            <a:spLocks noGrp="1" noRot="1" noChangeAspect="1" noChangeArrowheads="1" noTextEdit="1"/>
          </p:cNvSpPr>
          <p:nvPr>
            <p:ph type="sldImg"/>
          </p:nvPr>
        </p:nvSpPr>
        <p:spPr>
          <a:xfrm>
            <a:off x="1152525" y="687388"/>
            <a:ext cx="4560888" cy="3421062"/>
          </a:xfrm>
          <a:ln/>
        </p:spPr>
      </p:sp>
      <p:sp>
        <p:nvSpPr>
          <p:cNvPr id="122883" name="Rectangle 3"/>
          <p:cNvSpPr>
            <a:spLocks noGrp="1" noChangeArrowheads="1"/>
          </p:cNvSpPr>
          <p:nvPr>
            <p:ph type="body" idx="1"/>
          </p:nvPr>
        </p:nvSpPr>
        <p:spPr>
          <a:xfrm>
            <a:off x="914400" y="4343400"/>
            <a:ext cx="5029200" cy="4116388"/>
          </a:xfrm>
        </p:spPr>
        <p:txBody>
          <a:bodyPr/>
          <a:lstStyle/>
          <a:p>
            <a:r>
              <a:rPr lang="en-US"/>
              <a:t>Determinant and all eigenvalues have unit magnitude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Rot="1" noChangeAspect="1" noChangeArrowheads="1" noTextEdit="1"/>
          </p:cNvSpPr>
          <p:nvPr>
            <p:ph type="sldImg"/>
          </p:nvPr>
        </p:nvSpPr>
        <p:spPr>
          <a:xfrm>
            <a:off x="1150938" y="692150"/>
            <a:ext cx="4556125" cy="3416300"/>
          </a:xfrm>
          <a:ln/>
        </p:spPr>
      </p:sp>
      <p:sp>
        <p:nvSpPr>
          <p:cNvPr id="9218" name="Rectangle 3"/>
          <p:cNvSpPr>
            <a:spLocks noGrp="1" noChangeArrowheads="1"/>
          </p:cNvSpPr>
          <p:nvPr>
            <p:ph type="body" idx="1"/>
          </p:nvPr>
        </p:nvSpPr>
        <p:spPr>
          <a:noFill/>
          <a:ln w="9525"/>
        </p:spPr>
        <p:txBody>
          <a:bodyPr/>
          <a:lstStyle/>
          <a:p>
            <a:endParaRPr lang="en-US" altLang="en-US">
              <a:latin typeface="Times New Roman" pitchFamily="18" charset="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Rot="1" noChangeAspect="1" noChangeArrowheads="1" noTextEdit="1"/>
          </p:cNvSpPr>
          <p:nvPr>
            <p:ph type="sldImg"/>
          </p:nvPr>
        </p:nvSpPr>
        <p:spPr>
          <a:xfrm>
            <a:off x="1150938" y="692150"/>
            <a:ext cx="4556125" cy="3416300"/>
          </a:xfrm>
          <a:ln/>
        </p:spPr>
      </p:sp>
      <p:sp>
        <p:nvSpPr>
          <p:cNvPr id="11266" name="Rectangle 3"/>
          <p:cNvSpPr>
            <a:spLocks noGrp="1" noChangeArrowheads="1"/>
          </p:cNvSpPr>
          <p:nvPr>
            <p:ph type="body" idx="1"/>
          </p:nvPr>
        </p:nvSpPr>
        <p:spPr>
          <a:noFill/>
          <a:ln w="9525"/>
        </p:spPr>
        <p:txBody>
          <a:bodyPr/>
          <a:lstStyle/>
          <a:p>
            <a:endParaRPr lang="en-US" altLang="en-US">
              <a:latin typeface="Times New Roman" pitchFamily="18" charset="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Rot="1" noChangeAspect="1" noChangeArrowheads="1" noTextEdit="1"/>
          </p:cNvSpPr>
          <p:nvPr>
            <p:ph type="sldImg"/>
          </p:nvPr>
        </p:nvSpPr>
        <p:spPr>
          <a:xfrm>
            <a:off x="1150938" y="692150"/>
            <a:ext cx="4556125" cy="3416300"/>
          </a:xfrm>
          <a:ln/>
        </p:spPr>
      </p:sp>
      <p:sp>
        <p:nvSpPr>
          <p:cNvPr id="13314" name="Rectangle 3"/>
          <p:cNvSpPr>
            <a:spLocks noGrp="1" noChangeArrowheads="1"/>
          </p:cNvSpPr>
          <p:nvPr>
            <p:ph type="body" idx="1"/>
          </p:nvPr>
        </p:nvSpPr>
        <p:spPr>
          <a:noFill/>
          <a:ln w="9525"/>
        </p:spPr>
        <p:txBody>
          <a:bodyPr/>
          <a:lstStyle/>
          <a:p>
            <a:endParaRPr lang="en-US" altLang="en-US">
              <a:latin typeface="Times New Roman" pitchFamily="18" charset="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xfrm>
            <a:off x="1150938" y="692150"/>
            <a:ext cx="4556125" cy="3416300"/>
          </a:xfrm>
          <a:ln/>
        </p:spPr>
      </p:sp>
      <p:sp>
        <p:nvSpPr>
          <p:cNvPr id="15362" name="Rectangle 3"/>
          <p:cNvSpPr>
            <a:spLocks noGrp="1" noChangeArrowheads="1"/>
          </p:cNvSpPr>
          <p:nvPr>
            <p:ph type="body" idx="1"/>
          </p:nvPr>
        </p:nvSpPr>
        <p:spPr>
          <a:noFill/>
          <a:ln w="9525"/>
        </p:spPr>
        <p:txBody>
          <a:bodyPr/>
          <a:lstStyle/>
          <a:p>
            <a:endParaRPr lang="en-US" altLang="en-US">
              <a:latin typeface="Times New Roman" pitchFamily="18" charset="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xfrm>
            <a:off x="1150938" y="692150"/>
            <a:ext cx="4556125" cy="3416300"/>
          </a:xfrm>
          <a:ln/>
        </p:spPr>
      </p:sp>
      <p:sp>
        <p:nvSpPr>
          <p:cNvPr id="17410" name="Rectangle 3"/>
          <p:cNvSpPr>
            <a:spLocks noGrp="1" noChangeArrowheads="1"/>
          </p:cNvSpPr>
          <p:nvPr>
            <p:ph type="body" idx="1"/>
          </p:nvPr>
        </p:nvSpPr>
        <p:spPr>
          <a:noFill/>
          <a:ln w="9525"/>
        </p:spPr>
        <p:txBody>
          <a:bodyPr/>
          <a:lstStyle/>
          <a:p>
            <a:endParaRPr lang="en-US" altLang="en-US">
              <a:latin typeface="Times New Roman" pitchFamily="18" charset="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xfrm>
            <a:off x="1150938" y="692150"/>
            <a:ext cx="4556125" cy="3416300"/>
          </a:xfrm>
          <a:ln/>
        </p:spPr>
      </p:sp>
      <p:sp>
        <p:nvSpPr>
          <p:cNvPr id="19458" name="Rectangle 3"/>
          <p:cNvSpPr>
            <a:spLocks noGrp="1" noChangeArrowheads="1"/>
          </p:cNvSpPr>
          <p:nvPr>
            <p:ph type="body" idx="1"/>
          </p:nvPr>
        </p:nvSpPr>
        <p:spPr>
          <a:noFill/>
          <a:ln w="9525"/>
        </p:spPr>
        <p:txBody>
          <a:bodyPr/>
          <a:lstStyle/>
          <a:p>
            <a:endParaRPr lang="en-US" altLang="en-US">
              <a:latin typeface="Times New Roman" pitchFamily="18" charset="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xfrm>
            <a:off x="1150938" y="692150"/>
            <a:ext cx="4556125" cy="3416300"/>
          </a:xfrm>
          <a:ln/>
        </p:spPr>
      </p:sp>
      <p:sp>
        <p:nvSpPr>
          <p:cNvPr id="23554" name="Rectangle 3"/>
          <p:cNvSpPr>
            <a:spLocks noGrp="1" noChangeArrowheads="1"/>
          </p:cNvSpPr>
          <p:nvPr>
            <p:ph type="body" idx="1"/>
          </p:nvPr>
        </p:nvSpPr>
        <p:spPr>
          <a:noFill/>
          <a:ln w="9525"/>
        </p:spPr>
        <p:txBody>
          <a:bodyPr/>
          <a:lstStyle/>
          <a:p>
            <a:endParaRPr lang="en-US" altLang="en-US">
              <a:latin typeface="Times New Roman" pitchFamily="18"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xfrm>
            <a:off x="3884613" y="8685213"/>
            <a:ext cx="2971800" cy="457200"/>
          </a:xfrm>
          <a:prstGeom prst="rect">
            <a:avLst/>
          </a:prstGeom>
          <a:noFill/>
        </p:spPr>
        <p:txBody>
          <a:bodyPr/>
          <a:lstStyle/>
          <a:p>
            <a:fld id="{320EFD2D-FC56-48B0-8156-5E4156471F36}" type="slidenum">
              <a:rPr lang="en-US" smtClean="0"/>
              <a:pPr/>
              <a:t>28</a:t>
            </a:fld>
            <a:endParaRPr lang="en-US"/>
          </a:p>
        </p:txBody>
      </p:sp>
      <p:sp>
        <p:nvSpPr>
          <p:cNvPr id="52227" name="Rectangle 2"/>
          <p:cNvSpPr>
            <a:spLocks noGrp="1" noRot="1" noChangeAspect="1" noChangeArrowheads="1" noTextEdit="1"/>
          </p:cNvSpPr>
          <p:nvPr>
            <p:ph type="sldImg"/>
          </p:nvPr>
        </p:nvSpPr>
        <p:spPr>
          <a:xfrm>
            <a:off x="1144588" y="685800"/>
            <a:ext cx="4572000" cy="3429000"/>
          </a:xfrm>
          <a:ln/>
        </p:spPr>
      </p:sp>
      <p:sp>
        <p:nvSpPr>
          <p:cNvPr id="52228" name="Rectangle 3"/>
          <p:cNvSpPr>
            <a:spLocks noGrp="1" noChangeArrowheads="1"/>
          </p:cNvSpPr>
          <p:nvPr>
            <p:ph type="body" idx="1"/>
          </p:nvPr>
        </p:nvSpPr>
        <p:spPr>
          <a:noFill/>
          <a:ln/>
        </p:spPr>
        <p:txBody>
          <a:bodyPr/>
          <a:lstStyle/>
          <a:p>
            <a:pPr eaLnBrk="1" hangingPunct="1"/>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xfrm>
            <a:off x="1150938" y="692150"/>
            <a:ext cx="4556125" cy="3416300"/>
          </a:xfrm>
          <a:ln/>
        </p:spPr>
      </p:sp>
      <p:sp>
        <p:nvSpPr>
          <p:cNvPr id="29698" name="Rectangle 3"/>
          <p:cNvSpPr>
            <a:spLocks noGrp="1" noChangeArrowheads="1"/>
          </p:cNvSpPr>
          <p:nvPr>
            <p:ph type="body" idx="1"/>
          </p:nvPr>
        </p:nvSpPr>
        <p:spPr>
          <a:noFill/>
          <a:ln w="9525"/>
        </p:spPr>
        <p:txBody>
          <a:bodyPr/>
          <a:lstStyle/>
          <a:p>
            <a:endParaRPr lang="en-US" altLang="en-US">
              <a:latin typeface="Times New Roman" pitchFamily="18" charset="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xfrm>
            <a:off x="1150938" y="692150"/>
            <a:ext cx="4556125" cy="3416300"/>
          </a:xfrm>
          <a:ln/>
        </p:spPr>
      </p:sp>
      <p:sp>
        <p:nvSpPr>
          <p:cNvPr id="31746" name="Rectangle 3"/>
          <p:cNvSpPr>
            <a:spLocks noGrp="1" noChangeArrowheads="1"/>
          </p:cNvSpPr>
          <p:nvPr>
            <p:ph type="body" idx="1"/>
          </p:nvPr>
        </p:nvSpPr>
        <p:spPr>
          <a:noFill/>
          <a:ln w="9525"/>
        </p:spPr>
        <p:txBody>
          <a:bodyPr/>
          <a:lstStyle/>
          <a:p>
            <a:endParaRPr lang="en-US" altLang="en-US">
              <a:latin typeface="Times New Roman" pitchFamily="18" charset="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xfrm>
            <a:off x="1150938" y="692150"/>
            <a:ext cx="4556125" cy="3416300"/>
          </a:xfrm>
          <a:ln/>
        </p:spPr>
      </p:sp>
      <p:sp>
        <p:nvSpPr>
          <p:cNvPr id="33794" name="Rectangle 3"/>
          <p:cNvSpPr>
            <a:spLocks noGrp="1" noChangeArrowheads="1"/>
          </p:cNvSpPr>
          <p:nvPr>
            <p:ph type="body" idx="1"/>
          </p:nvPr>
        </p:nvSpPr>
        <p:spPr>
          <a:noFill/>
          <a:ln w="9525"/>
        </p:spPr>
        <p:txBody>
          <a:bodyPr/>
          <a:lstStyle/>
          <a:p>
            <a:endParaRPr lang="en-US" altLang="en-US">
              <a:latin typeface="Times New Roman" pitchFamily="18"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xfrm>
            <a:off x="3884613" y="8685213"/>
            <a:ext cx="2971800" cy="457200"/>
          </a:xfrm>
          <a:prstGeom prst="rect">
            <a:avLst/>
          </a:prstGeom>
          <a:noFill/>
        </p:spPr>
        <p:txBody>
          <a:bodyPr/>
          <a:lstStyle/>
          <a:p>
            <a:fld id="{4B32FF7F-F648-4556-A6DF-58273B4C43BF}" type="slidenum">
              <a:rPr lang="en-US" smtClean="0"/>
              <a:pPr/>
              <a:t>29</a:t>
            </a:fld>
            <a:endParaRPr lang="en-US"/>
          </a:p>
        </p:txBody>
      </p:sp>
      <p:sp>
        <p:nvSpPr>
          <p:cNvPr id="53251" name="Rectangle 2"/>
          <p:cNvSpPr>
            <a:spLocks noGrp="1" noRot="1" noChangeAspect="1" noChangeArrowheads="1" noTextEdit="1"/>
          </p:cNvSpPr>
          <p:nvPr>
            <p:ph type="sldImg"/>
          </p:nvPr>
        </p:nvSpPr>
        <p:spPr>
          <a:xfrm>
            <a:off x="1144588" y="685800"/>
            <a:ext cx="4572000" cy="3429000"/>
          </a:xfrm>
          <a:ln/>
        </p:spPr>
      </p:sp>
      <p:sp>
        <p:nvSpPr>
          <p:cNvPr id="53252" name="Rectangle 3"/>
          <p:cNvSpPr>
            <a:spLocks noGrp="1" noChangeArrowheads="1"/>
          </p:cNvSpPr>
          <p:nvPr>
            <p:ph type="body" idx="1"/>
          </p:nvPr>
        </p:nvSpPr>
        <p:spPr>
          <a:noFill/>
          <a:ln/>
        </p:spPr>
        <p:txBody>
          <a:bodyPr/>
          <a:lstStyle/>
          <a:p>
            <a:pPr eaLnBrk="1" hangingPunct="1"/>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xfrm>
            <a:off x="3884613" y="8685213"/>
            <a:ext cx="2971800" cy="457200"/>
          </a:xfrm>
          <a:prstGeom prst="rect">
            <a:avLst/>
          </a:prstGeom>
          <a:noFill/>
        </p:spPr>
        <p:txBody>
          <a:bodyPr/>
          <a:lstStyle/>
          <a:p>
            <a:fld id="{35A67A2C-C3F6-4EEC-B2E9-1B56132717B4}" type="slidenum">
              <a:rPr lang="en-US" smtClean="0"/>
              <a:pPr/>
              <a:t>30</a:t>
            </a:fld>
            <a:endParaRPr lang="en-US"/>
          </a:p>
        </p:txBody>
      </p:sp>
      <p:sp>
        <p:nvSpPr>
          <p:cNvPr id="54275" name="Rectangle 2"/>
          <p:cNvSpPr>
            <a:spLocks noGrp="1" noRot="1" noChangeAspect="1" noChangeArrowheads="1" noTextEdit="1"/>
          </p:cNvSpPr>
          <p:nvPr>
            <p:ph type="sldImg"/>
          </p:nvPr>
        </p:nvSpPr>
        <p:spPr>
          <a:xfrm>
            <a:off x="1144588" y="685800"/>
            <a:ext cx="4572000" cy="3429000"/>
          </a:xfrm>
          <a:ln/>
        </p:spPr>
      </p:sp>
      <p:sp>
        <p:nvSpPr>
          <p:cNvPr id="54276" name="Rectangle 3"/>
          <p:cNvSpPr>
            <a:spLocks noGrp="1" noChangeArrowheads="1"/>
          </p:cNvSpPr>
          <p:nvPr>
            <p:ph type="body" idx="1"/>
          </p:nvPr>
        </p:nvSpPr>
        <p:spPr>
          <a:noFill/>
          <a:ln/>
        </p:spPr>
        <p:txBody>
          <a:bodyPr/>
          <a:lstStyle/>
          <a:p>
            <a:pPr eaLnBrk="1" hangingPunct="1"/>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xfrm>
            <a:off x="3884613" y="8685213"/>
            <a:ext cx="2971800" cy="457200"/>
          </a:xfrm>
          <a:prstGeom prst="rect">
            <a:avLst/>
          </a:prstGeom>
          <a:noFill/>
        </p:spPr>
        <p:txBody>
          <a:bodyPr/>
          <a:lstStyle/>
          <a:p>
            <a:fld id="{93B8BB4A-7A4B-4CF7-9E8A-72C19116CDE5}" type="slidenum">
              <a:rPr lang="en-US" smtClean="0"/>
              <a:pPr/>
              <a:t>31</a:t>
            </a:fld>
            <a:endParaRPr lang="en-US"/>
          </a:p>
        </p:txBody>
      </p:sp>
      <p:sp>
        <p:nvSpPr>
          <p:cNvPr id="55299" name="Rectangle 2"/>
          <p:cNvSpPr>
            <a:spLocks noGrp="1" noRot="1" noChangeAspect="1" noChangeArrowheads="1" noTextEdit="1"/>
          </p:cNvSpPr>
          <p:nvPr>
            <p:ph type="sldImg"/>
          </p:nvPr>
        </p:nvSpPr>
        <p:spPr>
          <a:xfrm>
            <a:off x="1144588" y="685800"/>
            <a:ext cx="4572000" cy="3429000"/>
          </a:xfrm>
          <a:ln/>
        </p:spPr>
      </p:sp>
      <p:sp>
        <p:nvSpPr>
          <p:cNvPr id="55300" name="Rectangle 3"/>
          <p:cNvSpPr>
            <a:spLocks noGrp="1" noChangeArrowheads="1"/>
          </p:cNvSpPr>
          <p:nvPr>
            <p:ph type="body" idx="1"/>
          </p:nvPr>
        </p:nvSpPr>
        <p:spPr>
          <a:noFill/>
          <a:ln/>
        </p:spPr>
        <p:txBody>
          <a:bodyPr/>
          <a:lstStyle/>
          <a:p>
            <a:pPr eaLnBrk="1" hangingPunct="1"/>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xfrm>
            <a:off x="3884613" y="8685213"/>
            <a:ext cx="2971800" cy="457200"/>
          </a:xfrm>
          <a:prstGeom prst="rect">
            <a:avLst/>
          </a:prstGeom>
          <a:noFill/>
        </p:spPr>
        <p:txBody>
          <a:bodyPr/>
          <a:lstStyle/>
          <a:p>
            <a:fld id="{BA52C44F-7C4D-4507-ADF3-DD6616BE0A0C}" type="slidenum">
              <a:rPr lang="en-US" smtClean="0"/>
              <a:pPr/>
              <a:t>32</a:t>
            </a:fld>
            <a:endParaRPr lang="en-US"/>
          </a:p>
        </p:txBody>
      </p:sp>
      <p:sp>
        <p:nvSpPr>
          <p:cNvPr id="56323" name="Rectangle 2"/>
          <p:cNvSpPr>
            <a:spLocks noGrp="1" noRot="1" noChangeAspect="1" noChangeArrowheads="1" noTextEdit="1"/>
          </p:cNvSpPr>
          <p:nvPr>
            <p:ph type="sldImg"/>
          </p:nvPr>
        </p:nvSpPr>
        <p:spPr>
          <a:xfrm>
            <a:off x="1144588" y="685800"/>
            <a:ext cx="4572000" cy="3429000"/>
          </a:xfrm>
          <a:ln/>
        </p:spPr>
      </p:sp>
      <p:sp>
        <p:nvSpPr>
          <p:cNvPr id="56324" name="Rectangle 3"/>
          <p:cNvSpPr>
            <a:spLocks noGrp="1" noChangeArrowheads="1"/>
          </p:cNvSpPr>
          <p:nvPr>
            <p:ph type="body" idx="1"/>
          </p:nvPr>
        </p:nvSpPr>
        <p:spPr>
          <a:noFill/>
          <a:ln/>
        </p:spPr>
        <p:txBody>
          <a:bodyPr/>
          <a:lstStyle/>
          <a:p>
            <a:pPr eaLnBrk="1" hangingPunct="1"/>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xfrm>
            <a:off x="3884613" y="8685213"/>
            <a:ext cx="2971800" cy="457200"/>
          </a:xfrm>
          <a:prstGeom prst="rect">
            <a:avLst/>
          </a:prstGeom>
          <a:noFill/>
        </p:spPr>
        <p:txBody>
          <a:bodyPr/>
          <a:lstStyle/>
          <a:p>
            <a:fld id="{E493B431-4FE3-4417-B42C-65275A27138B}" type="slidenum">
              <a:rPr lang="en-US" smtClean="0"/>
              <a:pPr/>
              <a:t>33</a:t>
            </a:fld>
            <a:endParaRPr lang="en-US"/>
          </a:p>
        </p:txBody>
      </p:sp>
      <p:sp>
        <p:nvSpPr>
          <p:cNvPr id="57347" name="Rectangle 2"/>
          <p:cNvSpPr>
            <a:spLocks noGrp="1" noRot="1" noChangeAspect="1" noChangeArrowheads="1" noTextEdit="1"/>
          </p:cNvSpPr>
          <p:nvPr>
            <p:ph type="sldImg"/>
          </p:nvPr>
        </p:nvSpPr>
        <p:spPr>
          <a:xfrm>
            <a:off x="1144588" y="685800"/>
            <a:ext cx="4572000" cy="3429000"/>
          </a:xfrm>
          <a:ln/>
        </p:spPr>
      </p:sp>
      <p:sp>
        <p:nvSpPr>
          <p:cNvPr id="57348" name="Rectangle 3"/>
          <p:cNvSpPr>
            <a:spLocks noGrp="1" noChangeArrowheads="1"/>
          </p:cNvSpPr>
          <p:nvPr>
            <p:ph type="body" idx="1"/>
          </p:nvPr>
        </p:nvSpPr>
        <p:spPr>
          <a:noFill/>
          <a:ln/>
        </p:spPr>
        <p:txBody>
          <a:bodyPr/>
          <a:lstStyle/>
          <a:p>
            <a:pPr eaLnBrk="1" hangingPunct="1"/>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xfrm>
            <a:off x="3884613" y="8685213"/>
            <a:ext cx="2971800" cy="457200"/>
          </a:xfrm>
          <a:prstGeom prst="rect">
            <a:avLst/>
          </a:prstGeom>
          <a:ln/>
        </p:spPr>
        <p:txBody>
          <a:bodyPr/>
          <a:lstStyle/>
          <a:p>
            <a:fld id="{46B2D8BD-A0DB-410B-91B2-79A7AE9FD167}" type="slidenum">
              <a:rPr lang="fr-FR"/>
              <a:pPr/>
              <a:t>35</a:t>
            </a:fld>
            <a:endParaRPr lang="fr-FR"/>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E827665E-1F74-4296-A53A-E7769B46DFE9}" type="datetime1">
              <a:rPr lang="fr-FR" smtClean="0"/>
              <a:pPr/>
              <a:t>16/04/2021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C94B7E7-F509-4100-BE7B-E3DEB2C53554}"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3184F08-061E-4F63-8918-8C89C4974806}" type="datetime1">
              <a:rPr lang="fr-FR" smtClean="0"/>
              <a:pPr/>
              <a:t>16/04/2021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C94B7E7-F509-4100-BE7B-E3DEB2C53554}"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474264D-9E0A-4BBE-A920-126E0A680504}" type="datetime1">
              <a:rPr lang="fr-FR" smtClean="0"/>
              <a:pPr/>
              <a:t>16/04/2021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C94B7E7-F509-4100-BE7B-E3DEB2C53554}"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685800" y="609600"/>
            <a:ext cx="7772400" cy="54864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 name="Espace réservé de la date 2"/>
          <p:cNvSpPr>
            <a:spLocks noGrp="1"/>
          </p:cNvSpPr>
          <p:nvPr>
            <p:ph type="dt" sz="half" idx="10"/>
          </p:nvPr>
        </p:nvSpPr>
        <p:spPr>
          <a:xfrm>
            <a:off x="685800" y="6248400"/>
            <a:ext cx="1905000" cy="457200"/>
          </a:xfrm>
        </p:spPr>
        <p:txBody>
          <a:bodyPr/>
          <a:lstStyle>
            <a:lvl1pPr>
              <a:defRPr/>
            </a:lvl1pPr>
          </a:lstStyle>
          <a:p>
            <a:fld id="{313B3E0E-77DC-48B5-9759-B4DAF7C66676}" type="datetime1">
              <a:rPr lang="fr-FR" altLang="zh-CN" smtClean="0"/>
              <a:pPr/>
              <a:t>16/04/2021</a:t>
            </a:fld>
            <a:endParaRPr lang="en-US" altLang="zh-CN"/>
          </a:p>
        </p:txBody>
      </p:sp>
      <p:sp>
        <p:nvSpPr>
          <p:cNvPr id="4" name="Espace réservé du pied de page 3"/>
          <p:cNvSpPr>
            <a:spLocks noGrp="1"/>
          </p:cNvSpPr>
          <p:nvPr>
            <p:ph type="ftr" sz="quarter" idx="11"/>
          </p:nvPr>
        </p:nvSpPr>
        <p:spPr>
          <a:xfrm>
            <a:off x="3124200" y="6248400"/>
            <a:ext cx="2895600" cy="457200"/>
          </a:xfrm>
        </p:spPr>
        <p:txBody>
          <a:bodyPr/>
          <a:lstStyle>
            <a:lvl1pPr>
              <a:defRPr/>
            </a:lvl1pPr>
          </a:lstStyle>
          <a:p>
            <a:endParaRPr lang="en-US" altLang="zh-CN"/>
          </a:p>
        </p:txBody>
      </p:sp>
      <p:sp>
        <p:nvSpPr>
          <p:cNvPr id="5" name="Espace réservé du numéro de diapositive 4"/>
          <p:cNvSpPr>
            <a:spLocks noGrp="1"/>
          </p:cNvSpPr>
          <p:nvPr>
            <p:ph type="sldNum" sz="quarter" idx="12"/>
          </p:nvPr>
        </p:nvSpPr>
        <p:spPr>
          <a:xfrm>
            <a:off x="6553200" y="6248400"/>
            <a:ext cx="1905000" cy="457200"/>
          </a:xfrm>
        </p:spPr>
        <p:txBody>
          <a:bodyPr/>
          <a:lstStyle>
            <a:lvl1pPr>
              <a:defRPr/>
            </a:lvl1pPr>
          </a:lstStyle>
          <a:p>
            <a:fld id="{1F952F06-5730-40C8-AC04-F8552E9F0122}" type="slidenum">
              <a:rPr lang="en-US" altLang="zh-CN"/>
              <a:pPr/>
              <a:t>‹N°›</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B0E51C0-47BF-4282-B299-03F47C567D10}" type="datetime1">
              <a:rPr lang="fr-FR" smtClean="0"/>
              <a:pPr/>
              <a:t>16/04/2021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C94B7E7-F509-4100-BE7B-E3DEB2C53554}"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7A0B2B9A-F390-4F14-A66E-EDD498B892E7}" type="datetime1">
              <a:rPr lang="fr-FR" smtClean="0"/>
              <a:pPr/>
              <a:t>16/04/2021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C94B7E7-F509-4100-BE7B-E3DEB2C53554}"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4F1C36E7-6BFC-4EA9-AA57-285ED7886729}" type="datetime1">
              <a:rPr lang="fr-FR" smtClean="0"/>
              <a:pPr/>
              <a:t>16/04/2021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C94B7E7-F509-4100-BE7B-E3DEB2C53554}"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D2DE2D2-1D49-42F9-9ADA-1626CE779C07}" type="datetime1">
              <a:rPr lang="fr-FR" smtClean="0"/>
              <a:pPr/>
              <a:t>16/04/2021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C94B7E7-F509-4100-BE7B-E3DEB2C53554}"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73EE7855-3347-4002-8519-3934987C58EA}" type="datetime1">
              <a:rPr lang="fr-FR" smtClean="0"/>
              <a:pPr/>
              <a:t>16/04/2021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C94B7E7-F509-4100-BE7B-E3DEB2C53554}"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107A963-0412-4ABB-8A36-405A82520099}" type="datetime1">
              <a:rPr lang="fr-FR" smtClean="0"/>
              <a:pPr/>
              <a:t>16/04/2021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C94B7E7-F509-4100-BE7B-E3DEB2C53554}"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EB3976DF-DB84-437A-BF69-B4B3E5B613E2}" type="datetime1">
              <a:rPr lang="fr-FR" smtClean="0"/>
              <a:pPr/>
              <a:t>16/04/2021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C94B7E7-F509-4100-BE7B-E3DEB2C53554}"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D8B30B54-7983-4760-A759-8916B3CCEBA1}" type="datetime1">
              <a:rPr lang="fr-FR" smtClean="0"/>
              <a:pPr/>
              <a:t>16/04/2021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C94B7E7-F509-4100-BE7B-E3DEB2C53554}"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05DEC4-3B5C-4BEB-AFD9-1310BBA2D9B1}" type="datetime1">
              <a:rPr lang="fr-FR" smtClean="0"/>
              <a:pPr/>
              <a:t>16/04/2021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94B7E7-F509-4100-BE7B-E3DEB2C53554}"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46.vml"/><Relationship Id="rId6" Type="http://schemas.openxmlformats.org/officeDocument/2006/relationships/oleObject" Target="../embeddings/oleObject218.bin"/><Relationship Id="rId5" Type="http://schemas.openxmlformats.org/officeDocument/2006/relationships/oleObject" Target="../embeddings/oleObject217.bin"/><Relationship Id="rId4" Type="http://schemas.openxmlformats.org/officeDocument/2006/relationships/oleObject" Target="../embeddings/oleObject216.bin"/></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219.bin"/><Relationship Id="rId2" Type="http://schemas.openxmlformats.org/officeDocument/2006/relationships/slideLayout" Target="../slideLayouts/slideLayout2.xml"/><Relationship Id="rId1" Type="http://schemas.openxmlformats.org/officeDocument/2006/relationships/vmlDrawing" Target="../drawings/vmlDrawing47.vml"/><Relationship Id="rId6" Type="http://schemas.openxmlformats.org/officeDocument/2006/relationships/oleObject" Target="../embeddings/oleObject222.bin"/><Relationship Id="rId5" Type="http://schemas.openxmlformats.org/officeDocument/2006/relationships/oleObject" Target="../embeddings/oleObject221.bin"/><Relationship Id="rId4" Type="http://schemas.openxmlformats.org/officeDocument/2006/relationships/oleObject" Target="../embeddings/oleObject220.bin"/></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223.bin"/><Relationship Id="rId2" Type="http://schemas.openxmlformats.org/officeDocument/2006/relationships/slideLayout" Target="../slideLayouts/slideLayout2.xml"/><Relationship Id="rId1" Type="http://schemas.openxmlformats.org/officeDocument/2006/relationships/vmlDrawing" Target="../drawings/vmlDrawing48.vml"/><Relationship Id="rId5" Type="http://schemas.openxmlformats.org/officeDocument/2006/relationships/oleObject" Target="../embeddings/oleObject225.bin"/><Relationship Id="rId4" Type="http://schemas.openxmlformats.org/officeDocument/2006/relationships/oleObject" Target="../embeddings/oleObject224.bin"/></Relationships>
</file>

<file path=ppt/slides/_rels/slide106.xml.rels><?xml version="1.0" encoding="UTF-8" standalone="yes"?>
<Relationships xmlns="http://schemas.openxmlformats.org/package/2006/relationships"><Relationship Id="rId3" Type="http://schemas.openxmlformats.org/officeDocument/2006/relationships/oleObject" Target="../embeddings/oleObject226.bin"/><Relationship Id="rId2" Type="http://schemas.openxmlformats.org/officeDocument/2006/relationships/slideLayout" Target="../slideLayouts/slideLayout2.xml"/><Relationship Id="rId1" Type="http://schemas.openxmlformats.org/officeDocument/2006/relationships/vmlDrawing" Target="../drawings/vmlDrawing49.vml"/><Relationship Id="rId6" Type="http://schemas.openxmlformats.org/officeDocument/2006/relationships/oleObject" Target="../embeddings/oleObject229.bin"/><Relationship Id="rId5" Type="http://schemas.openxmlformats.org/officeDocument/2006/relationships/oleObject" Target="../embeddings/oleObject228.bin"/><Relationship Id="rId4" Type="http://schemas.openxmlformats.org/officeDocument/2006/relationships/oleObject" Target="../embeddings/oleObject227.bin"/></Relationships>
</file>

<file path=ppt/slides/_rels/slide107.xml.rels><?xml version="1.0" encoding="UTF-8" standalone="yes"?>
<Relationships xmlns="http://schemas.openxmlformats.org/package/2006/relationships"><Relationship Id="rId3" Type="http://schemas.openxmlformats.org/officeDocument/2006/relationships/oleObject" Target="../embeddings/oleObject230.bin"/><Relationship Id="rId2" Type="http://schemas.openxmlformats.org/officeDocument/2006/relationships/slideLayout" Target="../slideLayouts/slideLayout2.xml"/><Relationship Id="rId1" Type="http://schemas.openxmlformats.org/officeDocument/2006/relationships/vmlDrawing" Target="../drawings/vmlDrawing50.vml"/><Relationship Id="rId4" Type="http://schemas.openxmlformats.org/officeDocument/2006/relationships/oleObject" Target="../embeddings/oleObject231.bin"/></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25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259.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oleObject" Target="../embeddings/oleObject232.bin"/><Relationship Id="rId2" Type="http://schemas.openxmlformats.org/officeDocument/2006/relationships/slideLayout" Target="../slideLayouts/slideLayout2.xml"/><Relationship Id="rId1" Type="http://schemas.openxmlformats.org/officeDocument/2006/relationships/vmlDrawing" Target="../drawings/vmlDrawing51.vml"/><Relationship Id="rId6" Type="http://schemas.openxmlformats.org/officeDocument/2006/relationships/image" Target="../media/image264.png"/><Relationship Id="rId5" Type="http://schemas.openxmlformats.org/officeDocument/2006/relationships/oleObject" Target="../embeddings/oleObject234.bin"/><Relationship Id="rId4" Type="http://schemas.openxmlformats.org/officeDocument/2006/relationships/oleObject" Target="../embeddings/oleObject233.bin"/></Relationships>
</file>

<file path=ppt/slides/_rels/slide113.xml.rels><?xml version="1.0" encoding="UTF-8" standalone="yes"?>
<Relationships xmlns="http://schemas.openxmlformats.org/package/2006/relationships"><Relationship Id="rId2" Type="http://schemas.openxmlformats.org/officeDocument/2006/relationships/image" Target="../media/image265.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oleObject" Target="../embeddings/oleObject235.bin"/><Relationship Id="rId2" Type="http://schemas.openxmlformats.org/officeDocument/2006/relationships/slideLayout" Target="../slideLayouts/slideLayout2.xml"/><Relationship Id="rId1" Type="http://schemas.openxmlformats.org/officeDocument/2006/relationships/vmlDrawing" Target="../drawings/vmlDrawing52.vml"/><Relationship Id="rId5" Type="http://schemas.openxmlformats.org/officeDocument/2006/relationships/oleObject" Target="../embeddings/oleObject236.bin"/><Relationship Id="rId4" Type="http://schemas.openxmlformats.org/officeDocument/2006/relationships/image" Target="../media/image265.png"/></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26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268.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69.png"/></Relationships>
</file>

<file path=ppt/slides/_rels/slide118.xml.rels><?xml version="1.0" encoding="UTF-8" standalone="yes"?>
<Relationships xmlns="http://schemas.openxmlformats.org/package/2006/relationships"><Relationship Id="rId3" Type="http://schemas.openxmlformats.org/officeDocument/2006/relationships/image" Target="../media/image26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27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27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27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27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fr.wikipedia.org/wiki/Distance_de_Manhattan" TargetMode="External"/><Relationship Id="rId7"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oleObject" Target="../embeddings/oleObject9.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0.bin"/><Relationship Id="rId7"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13.bin"/><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oleObject" Target="../embeddings/oleObject17.bin"/><Relationship Id="rId4" Type="http://schemas.openxmlformats.org/officeDocument/2006/relationships/oleObject" Target="../embeddings/oleObject16.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oleObject" Target="../embeddings/oleObject18.bin"/><Relationship Id="rId7"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oleObject" Target="../embeddings/oleObject21.bin"/><Relationship Id="rId5" Type="http://schemas.openxmlformats.org/officeDocument/2006/relationships/oleObject" Target="../embeddings/oleObject20.bin"/><Relationship Id="rId4" Type="http://schemas.openxmlformats.org/officeDocument/2006/relationships/oleObject" Target="../embeddings/oleObject19.bin"/><Relationship Id="rId9" Type="http://schemas.openxmlformats.org/officeDocument/2006/relationships/oleObject" Target="../embeddings/oleObject24.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oleObject" Target="../embeddings/oleObject27.bin"/><Relationship Id="rId4" Type="http://schemas.openxmlformats.org/officeDocument/2006/relationships/oleObject" Target="../embeddings/oleObject26.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oleObject" Target="../embeddings/oleObject30.bin"/><Relationship Id="rId4" Type="http://schemas.openxmlformats.org/officeDocument/2006/relationships/oleObject" Target="../embeddings/oleObject29.bin"/></Relationships>
</file>

<file path=ppt/slides/_rels/slide2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oleObject" Target="../embeddings/oleObject34.bin"/><Relationship Id="rId5" Type="http://schemas.openxmlformats.org/officeDocument/2006/relationships/oleObject" Target="../embeddings/oleObject33.bin"/><Relationship Id="rId4" Type="http://schemas.openxmlformats.org/officeDocument/2006/relationships/oleObject" Target="../embeddings/oleObject32.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56.wmf"/><Relationship Id="rId5" Type="http://schemas.openxmlformats.org/officeDocument/2006/relationships/oleObject" Target="../embeddings/oleObject37.bin"/><Relationship Id="rId4" Type="http://schemas.openxmlformats.org/officeDocument/2006/relationships/oleObject" Target="../embeddings/oleObject36.bin"/></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1.png"/></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9.png"/><Relationship Id="rId4" Type="http://schemas.openxmlformats.org/officeDocument/2006/relationships/image" Target="../media/image68.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38.bin"/><Relationship Id="rId5" Type="http://schemas.openxmlformats.org/officeDocument/2006/relationships/image" Target="../media/image71.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9.bin"/><Relationship Id="rId7" Type="http://schemas.openxmlformats.org/officeDocument/2006/relationships/oleObject" Target="../embeddings/oleObject43.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42.bin"/><Relationship Id="rId5" Type="http://schemas.openxmlformats.org/officeDocument/2006/relationships/oleObject" Target="../embeddings/oleObject41.bin"/><Relationship Id="rId4" Type="http://schemas.openxmlformats.org/officeDocument/2006/relationships/oleObject" Target="../embeddings/oleObject40.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oleObject" Target="../embeddings/oleObject44.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oleObject" Target="../embeddings/oleObject47.bin"/><Relationship Id="rId4" Type="http://schemas.openxmlformats.org/officeDocument/2006/relationships/oleObject" Target="../embeddings/oleObject46.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50.bin"/><Relationship Id="rId5" Type="http://schemas.openxmlformats.org/officeDocument/2006/relationships/oleObject" Target="../embeddings/oleObject49.bin"/><Relationship Id="rId4" Type="http://schemas.openxmlformats.org/officeDocument/2006/relationships/oleObject" Target="../embeddings/oleObject48.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53.bin"/><Relationship Id="rId3" Type="http://schemas.openxmlformats.org/officeDocument/2006/relationships/image" Target="../media/image86.wmf"/><Relationship Id="rId7" Type="http://schemas.openxmlformats.org/officeDocument/2006/relationships/oleObject" Target="../embeddings/oleObject52.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51.bin"/><Relationship Id="rId5" Type="http://schemas.openxmlformats.org/officeDocument/2006/relationships/image" Target="../media/image88.wmf"/><Relationship Id="rId4" Type="http://schemas.openxmlformats.org/officeDocument/2006/relationships/image" Target="../media/image87.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54.bin"/><Relationship Id="rId7" Type="http://schemas.openxmlformats.org/officeDocument/2006/relationships/oleObject" Target="../embeddings/oleObject58.bin"/><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57.bin"/><Relationship Id="rId5" Type="http://schemas.openxmlformats.org/officeDocument/2006/relationships/oleObject" Target="../embeddings/oleObject56.bin"/><Relationship Id="rId4" Type="http://schemas.openxmlformats.org/officeDocument/2006/relationships/oleObject" Target="../embeddings/oleObject55.bin"/></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94.w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61.bin"/><Relationship Id="rId5" Type="http://schemas.openxmlformats.org/officeDocument/2006/relationships/oleObject" Target="../embeddings/oleObject60.bin"/><Relationship Id="rId4" Type="http://schemas.openxmlformats.org/officeDocument/2006/relationships/oleObject" Target="../embeddings/oleObject59.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62.bin"/><Relationship Id="rId7" Type="http://schemas.openxmlformats.org/officeDocument/2006/relationships/oleObject" Target="../embeddings/oleObject65.bin"/><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oleObject" Target="../embeddings/oleObject64.bin"/><Relationship Id="rId5" Type="http://schemas.openxmlformats.org/officeDocument/2006/relationships/image" Target="../media/image100.wmf"/><Relationship Id="rId4" Type="http://schemas.openxmlformats.org/officeDocument/2006/relationships/oleObject" Target="../embeddings/oleObject63.bin"/></Relationships>
</file>

<file path=ppt/slides/_rels/slide43.xml.rels><?xml version="1.0" encoding="UTF-8" standalone="yes"?>
<Relationships xmlns="http://schemas.openxmlformats.org/package/2006/relationships"><Relationship Id="rId2" Type="http://schemas.openxmlformats.org/officeDocument/2006/relationships/image" Target="../media/image101.w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70.bin"/><Relationship Id="rId3" Type="http://schemas.openxmlformats.org/officeDocument/2006/relationships/notesSlide" Target="../notesSlides/notesSlide12.xml"/><Relationship Id="rId7" Type="http://schemas.openxmlformats.org/officeDocument/2006/relationships/oleObject" Target="../embeddings/oleObject69.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68.bin"/><Relationship Id="rId5" Type="http://schemas.openxmlformats.org/officeDocument/2006/relationships/oleObject" Target="../embeddings/oleObject67.bin"/><Relationship Id="rId4" Type="http://schemas.openxmlformats.org/officeDocument/2006/relationships/oleObject" Target="../embeddings/oleObject66.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73.bin"/><Relationship Id="rId5" Type="http://schemas.openxmlformats.org/officeDocument/2006/relationships/oleObject" Target="../embeddings/oleObject72.bin"/><Relationship Id="rId4" Type="http://schemas.openxmlformats.org/officeDocument/2006/relationships/oleObject" Target="../embeddings/oleObject71.bin"/></Relationships>
</file>

<file path=ppt/slides/_rels/slide46.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09.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79.bin"/><Relationship Id="rId3" Type="http://schemas.openxmlformats.org/officeDocument/2006/relationships/oleObject" Target="../embeddings/oleObject74.bin"/><Relationship Id="rId7" Type="http://schemas.openxmlformats.org/officeDocument/2006/relationships/oleObject" Target="../embeddings/oleObject78.bin"/><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oleObject" Target="../embeddings/oleObject77.bin"/><Relationship Id="rId5" Type="http://schemas.openxmlformats.org/officeDocument/2006/relationships/oleObject" Target="../embeddings/oleObject76.bin"/><Relationship Id="rId4" Type="http://schemas.openxmlformats.org/officeDocument/2006/relationships/oleObject" Target="../embeddings/oleObject75.bin"/><Relationship Id="rId9" Type="http://schemas.openxmlformats.org/officeDocument/2006/relationships/oleObject" Target="../embeddings/oleObject80.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oleObject" Target="../embeddings/oleObject82.bin"/><Relationship Id="rId4" Type="http://schemas.openxmlformats.org/officeDocument/2006/relationships/oleObject" Target="../embeddings/oleObject81.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image" Target="../media/image121.jpeg"/><Relationship Id="rId4" Type="http://schemas.openxmlformats.org/officeDocument/2006/relationships/oleObject" Target="../embeddings/oleObject83.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oleObject" Target="../embeddings/oleObject84.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vmlDrawing" Target="../drawings/vmlDrawing27.vml"/><Relationship Id="rId6" Type="http://schemas.openxmlformats.org/officeDocument/2006/relationships/image" Target="../media/image125.jpeg"/><Relationship Id="rId5" Type="http://schemas.openxmlformats.org/officeDocument/2006/relationships/oleObject" Target="../embeddings/oleObject86.bin"/><Relationship Id="rId4" Type="http://schemas.openxmlformats.org/officeDocument/2006/relationships/oleObject" Target="../embeddings/oleObject85.bin"/></Relationships>
</file>

<file path=ppt/slides/_rels/slide68.xml.rels><?xml version="1.0" encoding="UTF-8" standalone="yes"?>
<Relationships xmlns="http://schemas.openxmlformats.org/package/2006/relationships"><Relationship Id="rId8" Type="http://schemas.openxmlformats.org/officeDocument/2006/relationships/oleObject" Target="../embeddings/oleObject92.bin"/><Relationship Id="rId3" Type="http://schemas.openxmlformats.org/officeDocument/2006/relationships/oleObject" Target="../embeddings/oleObject87.bin"/><Relationship Id="rId7" Type="http://schemas.openxmlformats.org/officeDocument/2006/relationships/oleObject" Target="../embeddings/oleObject91.bin"/><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oleObject" Target="../embeddings/oleObject90.bin"/><Relationship Id="rId5" Type="http://schemas.openxmlformats.org/officeDocument/2006/relationships/oleObject" Target="../embeddings/oleObject89.bin"/><Relationship Id="rId4" Type="http://schemas.openxmlformats.org/officeDocument/2006/relationships/oleObject" Target="../embeddings/oleObject88.bin"/></Relationships>
</file>

<file path=ppt/slides/_rels/slide69.xml.rels><?xml version="1.0" encoding="UTF-8" standalone="yes"?>
<Relationships xmlns="http://schemas.openxmlformats.org/package/2006/relationships"><Relationship Id="rId8" Type="http://schemas.openxmlformats.org/officeDocument/2006/relationships/oleObject" Target="../embeddings/oleObject98.bin"/><Relationship Id="rId13" Type="http://schemas.openxmlformats.org/officeDocument/2006/relationships/oleObject" Target="../embeddings/oleObject103.bin"/><Relationship Id="rId3" Type="http://schemas.openxmlformats.org/officeDocument/2006/relationships/oleObject" Target="../embeddings/oleObject93.bin"/><Relationship Id="rId7" Type="http://schemas.openxmlformats.org/officeDocument/2006/relationships/oleObject" Target="../embeddings/oleObject97.bin"/><Relationship Id="rId12" Type="http://schemas.openxmlformats.org/officeDocument/2006/relationships/oleObject" Target="../embeddings/oleObject102.bin"/><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oleObject" Target="../embeddings/oleObject96.bin"/><Relationship Id="rId11" Type="http://schemas.openxmlformats.org/officeDocument/2006/relationships/oleObject" Target="../embeddings/oleObject101.bin"/><Relationship Id="rId5" Type="http://schemas.openxmlformats.org/officeDocument/2006/relationships/oleObject" Target="../embeddings/oleObject95.bin"/><Relationship Id="rId10" Type="http://schemas.openxmlformats.org/officeDocument/2006/relationships/oleObject" Target="../embeddings/oleObject100.bin"/><Relationship Id="rId4" Type="http://schemas.openxmlformats.org/officeDocument/2006/relationships/oleObject" Target="../embeddings/oleObject94.bin"/><Relationship Id="rId9" Type="http://schemas.openxmlformats.org/officeDocument/2006/relationships/oleObject" Target="../embeddings/oleObject99.bin"/><Relationship Id="rId14" Type="http://schemas.openxmlformats.org/officeDocument/2006/relationships/oleObject" Target="../embeddings/oleObject104.bin"/></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0.xml.rels><?xml version="1.0" encoding="UTF-8" standalone="yes"?>
<Relationships xmlns="http://schemas.openxmlformats.org/package/2006/relationships"><Relationship Id="rId8" Type="http://schemas.openxmlformats.org/officeDocument/2006/relationships/oleObject" Target="../embeddings/oleObject110.bin"/><Relationship Id="rId13" Type="http://schemas.openxmlformats.org/officeDocument/2006/relationships/oleObject" Target="../embeddings/oleObject115.bin"/><Relationship Id="rId3" Type="http://schemas.openxmlformats.org/officeDocument/2006/relationships/oleObject" Target="../embeddings/oleObject105.bin"/><Relationship Id="rId7" Type="http://schemas.openxmlformats.org/officeDocument/2006/relationships/oleObject" Target="../embeddings/oleObject109.bin"/><Relationship Id="rId12" Type="http://schemas.openxmlformats.org/officeDocument/2006/relationships/oleObject" Target="../embeddings/oleObject114.bin"/><Relationship Id="rId17" Type="http://schemas.openxmlformats.org/officeDocument/2006/relationships/oleObject" Target="../embeddings/oleObject119.bin"/><Relationship Id="rId2" Type="http://schemas.openxmlformats.org/officeDocument/2006/relationships/slideLayout" Target="../slideLayouts/slideLayout7.xml"/><Relationship Id="rId16" Type="http://schemas.openxmlformats.org/officeDocument/2006/relationships/oleObject" Target="../embeddings/oleObject118.bin"/><Relationship Id="rId1" Type="http://schemas.openxmlformats.org/officeDocument/2006/relationships/vmlDrawing" Target="../drawings/vmlDrawing30.vml"/><Relationship Id="rId6" Type="http://schemas.openxmlformats.org/officeDocument/2006/relationships/oleObject" Target="../embeddings/oleObject108.bin"/><Relationship Id="rId11" Type="http://schemas.openxmlformats.org/officeDocument/2006/relationships/oleObject" Target="../embeddings/oleObject113.bin"/><Relationship Id="rId5" Type="http://schemas.openxmlformats.org/officeDocument/2006/relationships/oleObject" Target="../embeddings/oleObject107.bin"/><Relationship Id="rId15" Type="http://schemas.openxmlformats.org/officeDocument/2006/relationships/oleObject" Target="../embeddings/oleObject117.bin"/><Relationship Id="rId10" Type="http://schemas.openxmlformats.org/officeDocument/2006/relationships/oleObject" Target="../embeddings/oleObject112.bin"/><Relationship Id="rId4" Type="http://schemas.openxmlformats.org/officeDocument/2006/relationships/oleObject" Target="../embeddings/oleObject106.bin"/><Relationship Id="rId9" Type="http://schemas.openxmlformats.org/officeDocument/2006/relationships/oleObject" Target="../embeddings/oleObject111.bin"/><Relationship Id="rId14" Type="http://schemas.openxmlformats.org/officeDocument/2006/relationships/oleObject" Target="../embeddings/oleObject116.bin"/></Relationships>
</file>

<file path=ppt/slides/_rels/slide71.xml.rels><?xml version="1.0" encoding="UTF-8" standalone="yes"?>
<Relationships xmlns="http://schemas.openxmlformats.org/package/2006/relationships"><Relationship Id="rId2" Type="http://schemas.openxmlformats.org/officeDocument/2006/relationships/image" Target="../media/image144.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145.jpe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146.jpe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147.jpe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148.jpe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149.jpe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150.jpe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151.jpe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15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0.xml.rels><?xml version="1.0" encoding="UTF-8" standalone="yes"?>
<Relationships xmlns="http://schemas.openxmlformats.org/package/2006/relationships"><Relationship Id="rId2" Type="http://schemas.openxmlformats.org/officeDocument/2006/relationships/image" Target="../media/image153.jpe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154.jpe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slideLayout" Target="../slideLayouts/slideLayout7.xml"/><Relationship Id="rId1" Type="http://schemas.openxmlformats.org/officeDocument/2006/relationships/vmlDrawing" Target="../drawings/vmlDrawing31.vml"/><Relationship Id="rId6" Type="http://schemas.openxmlformats.org/officeDocument/2006/relationships/oleObject" Target="../embeddings/oleObject122.bin"/><Relationship Id="rId5" Type="http://schemas.openxmlformats.org/officeDocument/2006/relationships/oleObject" Target="../embeddings/oleObject121.bin"/><Relationship Id="rId4" Type="http://schemas.openxmlformats.org/officeDocument/2006/relationships/oleObject" Target="../embeddings/oleObject120.bin"/></Relationships>
</file>

<file path=ppt/slides/_rels/slide83.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slideLayout" Target="../slideLayouts/slideLayout6.xml"/><Relationship Id="rId1" Type="http://schemas.openxmlformats.org/officeDocument/2006/relationships/vmlDrawing" Target="../drawings/vmlDrawing32.vml"/><Relationship Id="rId5" Type="http://schemas.openxmlformats.org/officeDocument/2006/relationships/oleObject" Target="../embeddings/oleObject124.bin"/><Relationship Id="rId4" Type="http://schemas.openxmlformats.org/officeDocument/2006/relationships/oleObject" Target="../embeddings/oleObject123.bin"/></Relationships>
</file>

<file path=ppt/slides/_rels/slide84.xml.rels><?xml version="1.0" encoding="UTF-8" standalone="yes"?>
<Relationships xmlns="http://schemas.openxmlformats.org/package/2006/relationships"><Relationship Id="rId8" Type="http://schemas.openxmlformats.org/officeDocument/2006/relationships/oleObject" Target="../embeddings/oleObject130.bin"/><Relationship Id="rId13" Type="http://schemas.openxmlformats.org/officeDocument/2006/relationships/oleObject" Target="../embeddings/oleObject135.bin"/><Relationship Id="rId3" Type="http://schemas.openxmlformats.org/officeDocument/2006/relationships/oleObject" Target="../embeddings/oleObject125.bin"/><Relationship Id="rId7" Type="http://schemas.openxmlformats.org/officeDocument/2006/relationships/oleObject" Target="../embeddings/oleObject129.bin"/><Relationship Id="rId12" Type="http://schemas.openxmlformats.org/officeDocument/2006/relationships/oleObject" Target="../embeddings/oleObject134.bin"/><Relationship Id="rId2" Type="http://schemas.openxmlformats.org/officeDocument/2006/relationships/slideLayout" Target="../slideLayouts/slideLayout7.xml"/><Relationship Id="rId1" Type="http://schemas.openxmlformats.org/officeDocument/2006/relationships/vmlDrawing" Target="../drawings/vmlDrawing33.vml"/><Relationship Id="rId6" Type="http://schemas.openxmlformats.org/officeDocument/2006/relationships/oleObject" Target="../embeddings/oleObject128.bin"/><Relationship Id="rId11" Type="http://schemas.openxmlformats.org/officeDocument/2006/relationships/oleObject" Target="../embeddings/oleObject133.bin"/><Relationship Id="rId5" Type="http://schemas.openxmlformats.org/officeDocument/2006/relationships/oleObject" Target="../embeddings/oleObject127.bin"/><Relationship Id="rId15" Type="http://schemas.openxmlformats.org/officeDocument/2006/relationships/oleObject" Target="../embeddings/oleObject137.bin"/><Relationship Id="rId10" Type="http://schemas.openxmlformats.org/officeDocument/2006/relationships/oleObject" Target="../embeddings/oleObject132.bin"/><Relationship Id="rId4" Type="http://schemas.openxmlformats.org/officeDocument/2006/relationships/oleObject" Target="../embeddings/oleObject126.bin"/><Relationship Id="rId9" Type="http://schemas.openxmlformats.org/officeDocument/2006/relationships/oleObject" Target="../embeddings/oleObject131.bin"/><Relationship Id="rId14" Type="http://schemas.openxmlformats.org/officeDocument/2006/relationships/oleObject" Target="../embeddings/oleObject136.bin"/></Relationships>
</file>

<file path=ppt/slides/_rels/slide85.xml.rels><?xml version="1.0" encoding="UTF-8" standalone="yes"?>
<Relationships xmlns="http://schemas.openxmlformats.org/package/2006/relationships"><Relationship Id="rId8" Type="http://schemas.openxmlformats.org/officeDocument/2006/relationships/oleObject" Target="../embeddings/oleObject143.bin"/><Relationship Id="rId3" Type="http://schemas.openxmlformats.org/officeDocument/2006/relationships/oleObject" Target="../embeddings/oleObject138.bin"/><Relationship Id="rId7" Type="http://schemas.openxmlformats.org/officeDocument/2006/relationships/oleObject" Target="../embeddings/oleObject142.bin"/><Relationship Id="rId2" Type="http://schemas.openxmlformats.org/officeDocument/2006/relationships/slideLayout" Target="../slideLayouts/slideLayout7.xml"/><Relationship Id="rId1" Type="http://schemas.openxmlformats.org/officeDocument/2006/relationships/vmlDrawing" Target="../drawings/vmlDrawing34.vml"/><Relationship Id="rId6" Type="http://schemas.openxmlformats.org/officeDocument/2006/relationships/oleObject" Target="../embeddings/oleObject141.bin"/><Relationship Id="rId5" Type="http://schemas.openxmlformats.org/officeDocument/2006/relationships/oleObject" Target="../embeddings/oleObject140.bin"/><Relationship Id="rId10" Type="http://schemas.openxmlformats.org/officeDocument/2006/relationships/oleObject" Target="../embeddings/oleObject145.bin"/><Relationship Id="rId4" Type="http://schemas.openxmlformats.org/officeDocument/2006/relationships/oleObject" Target="../embeddings/oleObject139.bin"/><Relationship Id="rId9" Type="http://schemas.openxmlformats.org/officeDocument/2006/relationships/oleObject" Target="../embeddings/oleObject144.bin"/></Relationships>
</file>

<file path=ppt/slides/_rels/slide86.xml.rels><?xml version="1.0" encoding="UTF-8" standalone="yes"?>
<Relationships xmlns="http://schemas.openxmlformats.org/package/2006/relationships"><Relationship Id="rId8" Type="http://schemas.openxmlformats.org/officeDocument/2006/relationships/oleObject" Target="../embeddings/oleObject151.bin"/><Relationship Id="rId13" Type="http://schemas.openxmlformats.org/officeDocument/2006/relationships/oleObject" Target="../embeddings/oleObject156.bin"/><Relationship Id="rId3" Type="http://schemas.openxmlformats.org/officeDocument/2006/relationships/oleObject" Target="../embeddings/oleObject146.bin"/><Relationship Id="rId7" Type="http://schemas.openxmlformats.org/officeDocument/2006/relationships/oleObject" Target="../embeddings/oleObject150.bin"/><Relationship Id="rId12" Type="http://schemas.openxmlformats.org/officeDocument/2006/relationships/oleObject" Target="../embeddings/oleObject155.bin"/><Relationship Id="rId2" Type="http://schemas.openxmlformats.org/officeDocument/2006/relationships/slideLayout" Target="../slideLayouts/slideLayout7.xml"/><Relationship Id="rId1" Type="http://schemas.openxmlformats.org/officeDocument/2006/relationships/vmlDrawing" Target="../drawings/vmlDrawing35.vml"/><Relationship Id="rId6" Type="http://schemas.openxmlformats.org/officeDocument/2006/relationships/oleObject" Target="../embeddings/oleObject149.bin"/><Relationship Id="rId11" Type="http://schemas.openxmlformats.org/officeDocument/2006/relationships/oleObject" Target="../embeddings/oleObject154.bin"/><Relationship Id="rId5" Type="http://schemas.openxmlformats.org/officeDocument/2006/relationships/oleObject" Target="../embeddings/oleObject148.bin"/><Relationship Id="rId10" Type="http://schemas.openxmlformats.org/officeDocument/2006/relationships/oleObject" Target="../embeddings/oleObject153.bin"/><Relationship Id="rId4" Type="http://schemas.openxmlformats.org/officeDocument/2006/relationships/oleObject" Target="../embeddings/oleObject147.bin"/><Relationship Id="rId9" Type="http://schemas.openxmlformats.org/officeDocument/2006/relationships/oleObject" Target="../embeddings/oleObject152.bin"/></Relationships>
</file>

<file path=ppt/slides/_rels/slide87.xml.rels><?xml version="1.0" encoding="UTF-8" standalone="yes"?>
<Relationships xmlns="http://schemas.openxmlformats.org/package/2006/relationships"><Relationship Id="rId8" Type="http://schemas.openxmlformats.org/officeDocument/2006/relationships/oleObject" Target="../embeddings/oleObject162.bin"/><Relationship Id="rId13" Type="http://schemas.openxmlformats.org/officeDocument/2006/relationships/oleObject" Target="../embeddings/oleObject167.bin"/><Relationship Id="rId3" Type="http://schemas.openxmlformats.org/officeDocument/2006/relationships/oleObject" Target="../embeddings/oleObject157.bin"/><Relationship Id="rId7" Type="http://schemas.openxmlformats.org/officeDocument/2006/relationships/oleObject" Target="../embeddings/oleObject161.bin"/><Relationship Id="rId12" Type="http://schemas.openxmlformats.org/officeDocument/2006/relationships/oleObject" Target="../embeddings/oleObject166.bin"/><Relationship Id="rId2" Type="http://schemas.openxmlformats.org/officeDocument/2006/relationships/slideLayout" Target="../slideLayouts/slideLayout7.xml"/><Relationship Id="rId16" Type="http://schemas.openxmlformats.org/officeDocument/2006/relationships/oleObject" Target="../embeddings/oleObject170.bin"/><Relationship Id="rId1" Type="http://schemas.openxmlformats.org/officeDocument/2006/relationships/vmlDrawing" Target="../drawings/vmlDrawing36.vml"/><Relationship Id="rId6" Type="http://schemas.openxmlformats.org/officeDocument/2006/relationships/oleObject" Target="../embeddings/oleObject160.bin"/><Relationship Id="rId11" Type="http://schemas.openxmlformats.org/officeDocument/2006/relationships/oleObject" Target="../embeddings/oleObject165.bin"/><Relationship Id="rId5" Type="http://schemas.openxmlformats.org/officeDocument/2006/relationships/oleObject" Target="../embeddings/oleObject159.bin"/><Relationship Id="rId15" Type="http://schemas.openxmlformats.org/officeDocument/2006/relationships/oleObject" Target="../embeddings/oleObject169.bin"/><Relationship Id="rId10" Type="http://schemas.openxmlformats.org/officeDocument/2006/relationships/oleObject" Target="../embeddings/oleObject164.bin"/><Relationship Id="rId4" Type="http://schemas.openxmlformats.org/officeDocument/2006/relationships/oleObject" Target="../embeddings/oleObject158.bin"/><Relationship Id="rId9" Type="http://schemas.openxmlformats.org/officeDocument/2006/relationships/oleObject" Target="../embeddings/oleObject163.bin"/><Relationship Id="rId14" Type="http://schemas.openxmlformats.org/officeDocument/2006/relationships/oleObject" Target="../embeddings/oleObject168.bin"/></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171.bin"/><Relationship Id="rId2" Type="http://schemas.openxmlformats.org/officeDocument/2006/relationships/slideLayout" Target="../slideLayouts/slideLayout12.xml"/><Relationship Id="rId1" Type="http://schemas.openxmlformats.org/officeDocument/2006/relationships/vmlDrawing" Target="../drawings/vmlDrawing37.vml"/><Relationship Id="rId4" Type="http://schemas.openxmlformats.org/officeDocument/2006/relationships/image" Target="../media/image194.png"/></Relationships>
</file>

<file path=ppt/slides/_rels/slide89.xml.rels><?xml version="1.0" encoding="UTF-8" standalone="yes"?>
<Relationships xmlns="http://schemas.openxmlformats.org/package/2006/relationships"><Relationship Id="rId8" Type="http://schemas.openxmlformats.org/officeDocument/2006/relationships/oleObject" Target="../embeddings/oleObject177.bin"/><Relationship Id="rId13" Type="http://schemas.openxmlformats.org/officeDocument/2006/relationships/oleObject" Target="../embeddings/oleObject182.bin"/><Relationship Id="rId18" Type="http://schemas.openxmlformats.org/officeDocument/2006/relationships/oleObject" Target="../embeddings/oleObject187.bin"/><Relationship Id="rId3" Type="http://schemas.openxmlformats.org/officeDocument/2006/relationships/oleObject" Target="../embeddings/oleObject172.bin"/><Relationship Id="rId7" Type="http://schemas.openxmlformats.org/officeDocument/2006/relationships/oleObject" Target="../embeddings/oleObject176.bin"/><Relationship Id="rId12" Type="http://schemas.openxmlformats.org/officeDocument/2006/relationships/oleObject" Target="../embeddings/oleObject181.bin"/><Relationship Id="rId17" Type="http://schemas.openxmlformats.org/officeDocument/2006/relationships/oleObject" Target="../embeddings/oleObject186.bin"/><Relationship Id="rId2" Type="http://schemas.openxmlformats.org/officeDocument/2006/relationships/slideLayout" Target="../slideLayouts/slideLayout7.xml"/><Relationship Id="rId16" Type="http://schemas.openxmlformats.org/officeDocument/2006/relationships/oleObject" Target="../embeddings/oleObject185.bin"/><Relationship Id="rId1" Type="http://schemas.openxmlformats.org/officeDocument/2006/relationships/vmlDrawing" Target="../drawings/vmlDrawing38.vml"/><Relationship Id="rId6" Type="http://schemas.openxmlformats.org/officeDocument/2006/relationships/oleObject" Target="../embeddings/oleObject175.bin"/><Relationship Id="rId11" Type="http://schemas.openxmlformats.org/officeDocument/2006/relationships/oleObject" Target="../embeddings/oleObject180.bin"/><Relationship Id="rId5" Type="http://schemas.openxmlformats.org/officeDocument/2006/relationships/oleObject" Target="../embeddings/oleObject174.bin"/><Relationship Id="rId15" Type="http://schemas.openxmlformats.org/officeDocument/2006/relationships/oleObject" Target="../embeddings/oleObject184.bin"/><Relationship Id="rId10" Type="http://schemas.openxmlformats.org/officeDocument/2006/relationships/oleObject" Target="../embeddings/oleObject179.bin"/><Relationship Id="rId4" Type="http://schemas.openxmlformats.org/officeDocument/2006/relationships/oleObject" Target="../embeddings/oleObject173.bin"/><Relationship Id="rId9" Type="http://schemas.openxmlformats.org/officeDocument/2006/relationships/oleObject" Target="../embeddings/oleObject178.bin"/><Relationship Id="rId14" Type="http://schemas.openxmlformats.org/officeDocument/2006/relationships/oleObject" Target="../embeddings/oleObject183.bin"/></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208.png"/><Relationship Id="rId2" Type="http://schemas.openxmlformats.org/officeDocument/2006/relationships/image" Target="../media/image207.png"/><Relationship Id="rId1" Type="http://schemas.openxmlformats.org/officeDocument/2006/relationships/slideLayout" Target="../slideLayouts/slideLayout7.xml"/><Relationship Id="rId4" Type="http://schemas.openxmlformats.org/officeDocument/2006/relationships/image" Target="../media/image209.png"/></Relationships>
</file>

<file path=ppt/slides/_rels/slide91.xml.rels><?xml version="1.0" encoding="UTF-8" standalone="yes"?>
<Relationships xmlns="http://schemas.openxmlformats.org/package/2006/relationships"><Relationship Id="rId8" Type="http://schemas.openxmlformats.org/officeDocument/2006/relationships/oleObject" Target="../embeddings/oleObject193.bin"/><Relationship Id="rId3" Type="http://schemas.openxmlformats.org/officeDocument/2006/relationships/oleObject" Target="../embeddings/oleObject188.bin"/><Relationship Id="rId7" Type="http://schemas.openxmlformats.org/officeDocument/2006/relationships/oleObject" Target="../embeddings/oleObject192.bin"/><Relationship Id="rId12" Type="http://schemas.openxmlformats.org/officeDocument/2006/relationships/image" Target="../media/image216.png"/><Relationship Id="rId2" Type="http://schemas.openxmlformats.org/officeDocument/2006/relationships/slideLayout" Target="../slideLayouts/slideLayout7.xml"/><Relationship Id="rId1" Type="http://schemas.openxmlformats.org/officeDocument/2006/relationships/vmlDrawing" Target="../drawings/vmlDrawing39.vml"/><Relationship Id="rId6" Type="http://schemas.openxmlformats.org/officeDocument/2006/relationships/oleObject" Target="../embeddings/oleObject191.bin"/><Relationship Id="rId11" Type="http://schemas.openxmlformats.org/officeDocument/2006/relationships/image" Target="../media/image215.png"/><Relationship Id="rId5" Type="http://schemas.openxmlformats.org/officeDocument/2006/relationships/oleObject" Target="../embeddings/oleObject190.bin"/><Relationship Id="rId10" Type="http://schemas.openxmlformats.org/officeDocument/2006/relationships/image" Target="../media/image214.png"/><Relationship Id="rId4" Type="http://schemas.openxmlformats.org/officeDocument/2006/relationships/oleObject" Target="../embeddings/oleObject189.bin"/><Relationship Id="rId9" Type="http://schemas.openxmlformats.org/officeDocument/2006/relationships/oleObject" Target="../embeddings/oleObject194.bin"/></Relationships>
</file>

<file path=ppt/slides/_rels/slide92.xml.rels><?xml version="1.0" encoding="UTF-8" standalone="yes"?>
<Relationships xmlns="http://schemas.openxmlformats.org/package/2006/relationships"><Relationship Id="rId3" Type="http://schemas.openxmlformats.org/officeDocument/2006/relationships/image" Target="../media/image219.png"/><Relationship Id="rId2" Type="http://schemas.openxmlformats.org/officeDocument/2006/relationships/slideLayout" Target="../slideLayouts/slideLayout7.xml"/><Relationship Id="rId1" Type="http://schemas.openxmlformats.org/officeDocument/2006/relationships/vmlDrawing" Target="../drawings/vmlDrawing40.vml"/><Relationship Id="rId6" Type="http://schemas.openxmlformats.org/officeDocument/2006/relationships/image" Target="../media/image220.png"/><Relationship Id="rId5" Type="http://schemas.openxmlformats.org/officeDocument/2006/relationships/oleObject" Target="../embeddings/oleObject196.bin"/><Relationship Id="rId4" Type="http://schemas.openxmlformats.org/officeDocument/2006/relationships/oleObject" Target="../embeddings/oleObject195.bin"/></Relationships>
</file>

<file path=ppt/slides/_rels/slide93.xml.rels><?xml version="1.0" encoding="UTF-8" standalone="yes"?>
<Relationships xmlns="http://schemas.openxmlformats.org/package/2006/relationships"><Relationship Id="rId2" Type="http://schemas.openxmlformats.org/officeDocument/2006/relationships/image" Target="../media/image221.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oleObject" Target="../embeddings/oleObject200.bin"/><Relationship Id="rId2" Type="http://schemas.openxmlformats.org/officeDocument/2006/relationships/slideLayout" Target="../slideLayouts/slideLayout2.xml"/><Relationship Id="rId1" Type="http://schemas.openxmlformats.org/officeDocument/2006/relationships/vmlDrawing" Target="../drawings/vmlDrawing41.vml"/><Relationship Id="rId6" Type="http://schemas.openxmlformats.org/officeDocument/2006/relationships/oleObject" Target="../embeddings/oleObject199.bin"/><Relationship Id="rId5" Type="http://schemas.openxmlformats.org/officeDocument/2006/relationships/oleObject" Target="../embeddings/oleObject198.bin"/><Relationship Id="rId4" Type="http://schemas.openxmlformats.org/officeDocument/2006/relationships/oleObject" Target="../embeddings/oleObject197.bin"/></Relationships>
</file>

<file path=ppt/slides/_rels/slide96.xml.rels><?xml version="1.0" encoding="UTF-8" standalone="yes"?>
<Relationships xmlns="http://schemas.openxmlformats.org/package/2006/relationships"><Relationship Id="rId8" Type="http://schemas.openxmlformats.org/officeDocument/2006/relationships/oleObject" Target="../embeddings/oleObject203.bin"/><Relationship Id="rId3" Type="http://schemas.openxmlformats.org/officeDocument/2006/relationships/notesSlide" Target="../notesSlides/notesSlide19.xml"/><Relationship Id="rId7" Type="http://schemas.openxmlformats.org/officeDocument/2006/relationships/oleObject" Target="../embeddings/oleObject202.bin"/><Relationship Id="rId2" Type="http://schemas.openxmlformats.org/officeDocument/2006/relationships/slideLayout" Target="../slideLayouts/slideLayout2.xml"/><Relationship Id="rId1" Type="http://schemas.openxmlformats.org/officeDocument/2006/relationships/vmlDrawing" Target="../drawings/vmlDrawing42.vml"/><Relationship Id="rId6" Type="http://schemas.openxmlformats.org/officeDocument/2006/relationships/oleObject" Target="../embeddings/oleObject201.bin"/><Relationship Id="rId5" Type="http://schemas.openxmlformats.org/officeDocument/2006/relationships/image" Target="../media/image230.png"/><Relationship Id="rId4" Type="http://schemas.openxmlformats.org/officeDocument/2006/relationships/image" Target="../media/image229.png"/></Relationships>
</file>

<file path=ppt/slides/_rels/slide97.xml.rels><?xml version="1.0" encoding="UTF-8" standalone="yes"?>
<Relationships xmlns="http://schemas.openxmlformats.org/package/2006/relationships"><Relationship Id="rId8" Type="http://schemas.openxmlformats.org/officeDocument/2006/relationships/oleObject" Target="../embeddings/oleObject206.bin"/><Relationship Id="rId3" Type="http://schemas.openxmlformats.org/officeDocument/2006/relationships/notesSlide" Target="../notesSlides/notesSlide20.xml"/><Relationship Id="rId7" Type="http://schemas.openxmlformats.org/officeDocument/2006/relationships/oleObject" Target="../embeddings/oleObject205.bin"/><Relationship Id="rId2" Type="http://schemas.openxmlformats.org/officeDocument/2006/relationships/slideLayout" Target="../slideLayouts/slideLayout2.xml"/><Relationship Id="rId1" Type="http://schemas.openxmlformats.org/officeDocument/2006/relationships/vmlDrawing" Target="../drawings/vmlDrawing43.vml"/><Relationship Id="rId6" Type="http://schemas.openxmlformats.org/officeDocument/2006/relationships/oleObject" Target="../embeddings/oleObject204.bin"/><Relationship Id="rId5" Type="http://schemas.openxmlformats.org/officeDocument/2006/relationships/image" Target="../media/image236.png"/><Relationship Id="rId10" Type="http://schemas.openxmlformats.org/officeDocument/2006/relationships/oleObject" Target="../embeddings/oleObject208.bin"/><Relationship Id="rId4" Type="http://schemas.openxmlformats.org/officeDocument/2006/relationships/image" Target="../media/image235.png"/><Relationship Id="rId9" Type="http://schemas.openxmlformats.org/officeDocument/2006/relationships/oleObject" Target="../embeddings/oleObject207.bin"/></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209.bin"/><Relationship Id="rId2" Type="http://schemas.openxmlformats.org/officeDocument/2006/relationships/slideLayout" Target="../slideLayouts/slideLayout2.xml"/><Relationship Id="rId1" Type="http://schemas.openxmlformats.org/officeDocument/2006/relationships/vmlDrawing" Target="../drawings/vmlDrawing44.vml"/></Relationships>
</file>

<file path=ppt/slides/_rels/slide99.xml.rels><?xml version="1.0" encoding="UTF-8" standalone="yes"?>
<Relationships xmlns="http://schemas.openxmlformats.org/package/2006/relationships"><Relationship Id="rId8" Type="http://schemas.openxmlformats.org/officeDocument/2006/relationships/oleObject" Target="../embeddings/oleObject212.bin"/><Relationship Id="rId3" Type="http://schemas.openxmlformats.org/officeDocument/2006/relationships/notesSlide" Target="../notesSlides/notesSlide21.xml"/><Relationship Id="rId7" Type="http://schemas.openxmlformats.org/officeDocument/2006/relationships/oleObject" Target="../embeddings/oleObject211.bin"/><Relationship Id="rId2" Type="http://schemas.openxmlformats.org/officeDocument/2006/relationships/slideLayout" Target="../slideLayouts/slideLayout2.xml"/><Relationship Id="rId1" Type="http://schemas.openxmlformats.org/officeDocument/2006/relationships/vmlDrawing" Target="../drawings/vmlDrawing45.vml"/><Relationship Id="rId6" Type="http://schemas.openxmlformats.org/officeDocument/2006/relationships/oleObject" Target="../embeddings/oleObject210.bin"/><Relationship Id="rId11" Type="http://schemas.openxmlformats.org/officeDocument/2006/relationships/oleObject" Target="../embeddings/oleObject215.bin"/><Relationship Id="rId5" Type="http://schemas.openxmlformats.org/officeDocument/2006/relationships/image" Target="../media/image236.png"/><Relationship Id="rId10" Type="http://schemas.openxmlformats.org/officeDocument/2006/relationships/oleObject" Target="../embeddings/oleObject214.bin"/><Relationship Id="rId4" Type="http://schemas.openxmlformats.org/officeDocument/2006/relationships/image" Target="../media/image235.png"/><Relationship Id="rId9" Type="http://schemas.openxmlformats.org/officeDocument/2006/relationships/oleObject" Target="../embeddings/oleObject21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4"/>
          <p:cNvSpPr>
            <a:spLocks noGrp="1"/>
          </p:cNvSpPr>
          <p:nvPr>
            <p:ph type="sldNum" sz="quarter" idx="12"/>
          </p:nvPr>
        </p:nvSpPr>
        <p:spPr/>
        <p:txBody>
          <a:bodyPr/>
          <a:lstStyle/>
          <a:p>
            <a:fld id="{65090003-99BD-4007-A95C-315130C0D8AE}" type="slidenum">
              <a:rPr lang="fr-CA"/>
              <a:pPr/>
              <a:t>1</a:t>
            </a:fld>
            <a:endParaRPr lang="fr-CA"/>
          </a:p>
        </p:txBody>
      </p:sp>
      <p:sp>
        <p:nvSpPr>
          <p:cNvPr id="3074" name="Rectangle 2"/>
          <p:cNvSpPr>
            <a:spLocks noGrp="1" noChangeArrowheads="1"/>
          </p:cNvSpPr>
          <p:nvPr>
            <p:ph type="title"/>
          </p:nvPr>
        </p:nvSpPr>
        <p:spPr>
          <a:xfrm>
            <a:off x="762000" y="1910728"/>
            <a:ext cx="7772400" cy="2209800"/>
          </a:xfrm>
        </p:spPr>
        <p:txBody>
          <a:bodyPr>
            <a:normAutofit fontScale="90000"/>
          </a:bodyPr>
          <a:lstStyle/>
          <a:p>
            <a:r>
              <a:rPr lang="fr-FR" dirty="0"/>
              <a:t> </a:t>
            </a:r>
            <a:r>
              <a:rPr lang="fr-CA" b="1" dirty="0"/>
              <a:t/>
            </a:r>
            <a:br>
              <a:rPr lang="fr-CA" b="1" dirty="0"/>
            </a:br>
            <a:r>
              <a:rPr lang="fr-CA" b="1" dirty="0"/>
              <a:t/>
            </a:r>
            <a:br>
              <a:rPr lang="fr-CA" b="1" dirty="0"/>
            </a:br>
            <a:r>
              <a:rPr lang="fr-CA" b="1" dirty="0"/>
              <a:t>CHAPITRE 1</a:t>
            </a:r>
            <a:br>
              <a:rPr lang="fr-CA" b="1" dirty="0"/>
            </a:br>
            <a:r>
              <a:rPr lang="fr-CA" b="1" dirty="0"/>
              <a:t>Rappels sur les transformations </a:t>
            </a:r>
            <a:r>
              <a:rPr lang="fr-CA" b="1" dirty="0" smtClean="0"/>
              <a:t>discrètes</a:t>
            </a:r>
            <a:br>
              <a:rPr lang="fr-CA" b="1" dirty="0" smtClean="0"/>
            </a:br>
            <a:r>
              <a:rPr lang="fr-CA" b="1" dirty="0" smtClean="0"/>
              <a:t/>
            </a:r>
            <a:br>
              <a:rPr lang="fr-CA" b="1" dirty="0" smtClean="0"/>
            </a:br>
            <a:r>
              <a:rPr lang="fr-CA" b="1" dirty="0" smtClean="0"/>
              <a:t/>
            </a:r>
            <a:br>
              <a:rPr lang="fr-CA" b="1" dirty="0" smtClean="0"/>
            </a:br>
            <a:r>
              <a:rPr lang="fr-CA" dirty="0">
                <a:cs typeface="Times New Roman" pitchFamily="18" charset="0"/>
              </a:rPr>
              <a:t/>
            </a:r>
            <a:br>
              <a:rPr lang="fr-CA" dirty="0">
                <a:cs typeface="Times New Roman" pitchFamily="18" charset="0"/>
              </a:rPr>
            </a:br>
            <a:endParaRPr lang="fr-CA" dirty="0">
              <a:cs typeface="Times New Roman" pitchFamily="18" charset="0"/>
            </a:endParaRPr>
          </a:p>
        </p:txBody>
      </p:sp>
      <p:graphicFrame>
        <p:nvGraphicFramePr>
          <p:cNvPr id="3076" name="Object 4"/>
          <p:cNvGraphicFramePr>
            <a:graphicFrameLocks noChangeAspect="1"/>
          </p:cNvGraphicFramePr>
          <p:nvPr/>
        </p:nvGraphicFramePr>
        <p:xfrm>
          <a:off x="0" y="0"/>
          <a:ext cx="914400" cy="254000"/>
        </p:xfrm>
        <a:graphic>
          <a:graphicData uri="http://schemas.openxmlformats.org/presentationml/2006/ole">
            <p:oleObj spid="_x0000_s43011" name="Equation" r:id="rId4" imgW="3657600" imgH="6096000" progId="">
              <p:embed/>
            </p:oleObj>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857232"/>
            <a:ext cx="9144000" cy="707886"/>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C’est quoi l’analyse spectrale?</a:t>
            </a:r>
          </a:p>
          <a:p>
            <a:endParaRPr lang="fr-FR" dirty="0"/>
          </a:p>
        </p:txBody>
      </p:sp>
      <p:sp>
        <p:nvSpPr>
          <p:cNvPr id="12" name="ZoneTexte 11"/>
          <p:cNvSpPr txBox="1"/>
          <p:nvPr/>
        </p:nvSpPr>
        <p:spPr>
          <a:xfrm>
            <a:off x="0" y="5643578"/>
            <a:ext cx="9144000" cy="1015663"/>
          </a:xfrm>
          <a:prstGeom prst="rect">
            <a:avLst/>
          </a:prstGeom>
          <a:noFill/>
        </p:spPr>
        <p:txBody>
          <a:bodyPr wrap="square" rtlCol="0">
            <a:spAutoFit/>
          </a:bodyPr>
          <a:lstStyle/>
          <a:p>
            <a:pPr algn="just"/>
            <a:r>
              <a:rPr lang="fr-FR" sz="2000" b="1" dirty="0">
                <a:solidFill>
                  <a:srgbClr val="C00000"/>
                </a:solidFill>
                <a:latin typeface="Times New Roman" pitchFamily="18" charset="0"/>
                <a:cs typeface="Times New Roman" pitchFamily="18" charset="0"/>
              </a:rPr>
              <a:t>Peut on interpréter et analyser ces données de la crise sanitaire due à la </a:t>
            </a:r>
            <a:r>
              <a:rPr lang="fr-FR" sz="2000" b="1" dirty="0" err="1">
                <a:solidFill>
                  <a:srgbClr val="C00000"/>
                </a:solidFill>
                <a:latin typeface="Times New Roman" pitchFamily="18" charset="0"/>
                <a:cs typeface="Times New Roman" pitchFamily="18" charset="0"/>
              </a:rPr>
              <a:t>covid</a:t>
            </a:r>
            <a:r>
              <a:rPr lang="fr-FR" sz="2000" b="1" dirty="0">
                <a:solidFill>
                  <a:srgbClr val="C00000"/>
                </a:solidFill>
                <a:latin typeface="Times New Roman" pitchFamily="18" charset="0"/>
                <a:cs typeface="Times New Roman" pitchFamily="18" charset="0"/>
              </a:rPr>
              <a:t>-19 à New York (nombre de gens contaminés par jour) uniquement dans le domaine temporel? Que doit faire l’ épidémiologiste ?</a:t>
            </a:r>
          </a:p>
        </p:txBody>
      </p:sp>
      <p:pic>
        <p:nvPicPr>
          <p:cNvPr id="161794" name="Picture 2"/>
          <p:cNvPicPr>
            <a:picLocks noChangeAspect="1" noChangeArrowheads="1"/>
          </p:cNvPicPr>
          <p:nvPr/>
        </p:nvPicPr>
        <p:blipFill>
          <a:blip r:embed="rId2"/>
          <a:srcRect/>
          <a:stretch>
            <a:fillRect/>
          </a:stretch>
        </p:blipFill>
        <p:spPr bwMode="auto">
          <a:xfrm>
            <a:off x="142844" y="1285860"/>
            <a:ext cx="8572559" cy="3948108"/>
          </a:xfrm>
          <a:prstGeom prst="rect">
            <a:avLst/>
          </a:prstGeom>
          <a:noFill/>
          <a:ln w="9525">
            <a:noFill/>
            <a:miter lim="800000"/>
            <a:headEnd/>
            <a:tailEnd/>
          </a:ln>
          <a:effectLst/>
        </p:spPr>
      </p:pic>
      <p:sp>
        <p:nvSpPr>
          <p:cNvPr id="8" name="ZoneTexte 7"/>
          <p:cNvSpPr txBox="1"/>
          <p:nvPr/>
        </p:nvSpPr>
        <p:spPr>
          <a:xfrm>
            <a:off x="1785918" y="5243468"/>
            <a:ext cx="5429288" cy="400110"/>
          </a:xfrm>
          <a:prstGeom prst="rect">
            <a:avLst/>
          </a:prstGeom>
          <a:noFill/>
        </p:spPr>
        <p:txBody>
          <a:bodyPr wrap="square" rtlCol="0">
            <a:spAutoFit/>
          </a:bodyPr>
          <a:lstStyle/>
          <a:p>
            <a:r>
              <a:rPr lang="fr-FR" sz="2000" b="1" u="sng" dirty="0">
                <a:solidFill>
                  <a:srgbClr val="002060"/>
                </a:solidFill>
                <a:latin typeface="Times New Roman" pitchFamily="18" charset="0"/>
                <a:cs typeface="Times New Roman" pitchFamily="18" charset="0"/>
              </a:rPr>
              <a:t>Exemples de </a:t>
            </a:r>
            <a:r>
              <a:rPr lang="fr-FR" sz="2000" b="1" u="sng" dirty="0" err="1">
                <a:solidFill>
                  <a:srgbClr val="002060"/>
                </a:solidFill>
                <a:latin typeface="Times New Roman" pitchFamily="18" charset="0"/>
                <a:cs typeface="Times New Roman" pitchFamily="18" charset="0"/>
              </a:rPr>
              <a:t>series</a:t>
            </a:r>
            <a:r>
              <a:rPr lang="fr-FR" sz="2000" b="1" u="sng" dirty="0">
                <a:solidFill>
                  <a:srgbClr val="002060"/>
                </a:solidFill>
                <a:latin typeface="Times New Roman" pitchFamily="18" charset="0"/>
                <a:cs typeface="Times New Roman" pitchFamily="18" charset="0"/>
              </a:rPr>
              <a:t> temporelles d’épidémiologie</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9" name="Rectangle 3"/>
          <p:cNvSpPr>
            <a:spLocks noGrp="1" noChangeArrowheads="1"/>
          </p:cNvSpPr>
          <p:nvPr>
            <p:ph idx="1"/>
          </p:nvPr>
        </p:nvSpPr>
        <p:spPr>
          <a:xfrm>
            <a:off x="228600" y="2346840"/>
            <a:ext cx="8578850" cy="4510086"/>
          </a:xfrm>
        </p:spPr>
        <p:txBody>
          <a:bodyPr>
            <a:normAutofit/>
          </a:bodyPr>
          <a:lstStyle/>
          <a:p>
            <a:r>
              <a:rPr lang="en-US" sz="2200" dirty="0">
                <a:latin typeface="Times New Roman" pitchFamily="18" charset="0"/>
                <a:cs typeface="Times New Roman" pitchFamily="18" charset="0"/>
              </a:rPr>
              <a:t>Energy Conservation</a:t>
            </a:r>
          </a:p>
          <a:p>
            <a:pPr lvl="1"/>
            <a:r>
              <a:rPr lang="en-US" dirty="0">
                <a:latin typeface="Times New Roman" pitchFamily="18" charset="0"/>
                <a:cs typeface="Times New Roman" pitchFamily="18" charset="0"/>
              </a:rPr>
              <a:t> </a:t>
            </a:r>
            <a:r>
              <a:rPr lang="en-US" dirty="0">
                <a:latin typeface="Times New Roman" pitchFamily="18" charset="0"/>
                <a:cs typeface="Times New Roman" pitchFamily="18" charset="0"/>
                <a:sym typeface="Symbol" pitchFamily="18" charset="2"/>
              </a:rPr>
              <a:t>|| </a:t>
            </a:r>
            <a:r>
              <a:rPr lang="en-US" i="1" u="sng" dirty="0">
                <a:latin typeface="Times New Roman" pitchFamily="18" charset="0"/>
                <a:cs typeface="Times New Roman" pitchFamily="18" charset="0"/>
                <a:sym typeface="Symbol" pitchFamily="18" charset="2"/>
              </a:rPr>
              <a:t>F</a:t>
            </a:r>
            <a:r>
              <a:rPr lang="en-US" dirty="0">
                <a:latin typeface="Times New Roman" pitchFamily="18" charset="0"/>
                <a:cs typeface="Times New Roman" pitchFamily="18" charset="0"/>
                <a:sym typeface="Symbol" pitchFamily="18" charset="2"/>
              </a:rPr>
              <a:t> ||</a:t>
            </a:r>
            <a:r>
              <a:rPr lang="en-US" i="1" baseline="30000" dirty="0">
                <a:latin typeface="Times New Roman" pitchFamily="18" charset="0"/>
                <a:cs typeface="Times New Roman" pitchFamily="18" charset="0"/>
              </a:rPr>
              <a:t>2 </a:t>
            </a:r>
            <a:r>
              <a:rPr lang="en-US" dirty="0">
                <a:latin typeface="Times New Roman" pitchFamily="18" charset="0"/>
                <a:cs typeface="Times New Roman" pitchFamily="18" charset="0"/>
                <a:sym typeface="Symbol" pitchFamily="18" charset="2"/>
              </a:rPr>
              <a:t>= || </a:t>
            </a:r>
            <a:r>
              <a:rPr lang="en-US" i="1" u="sng" dirty="0">
                <a:latin typeface="Times New Roman" pitchFamily="18" charset="0"/>
                <a:cs typeface="Times New Roman" pitchFamily="18" charset="0"/>
                <a:sym typeface="Symbol" pitchFamily="18" charset="2"/>
              </a:rPr>
              <a:t>f</a:t>
            </a:r>
            <a:r>
              <a:rPr lang="en-US" dirty="0">
                <a:latin typeface="Times New Roman" pitchFamily="18" charset="0"/>
                <a:cs typeface="Times New Roman" pitchFamily="18" charset="0"/>
                <a:sym typeface="Symbol" pitchFamily="18" charset="2"/>
              </a:rPr>
              <a:t> ||</a:t>
            </a:r>
            <a:r>
              <a:rPr lang="en-US" i="1" baseline="30000" dirty="0">
                <a:latin typeface="Times New Roman" pitchFamily="18" charset="0"/>
                <a:cs typeface="Times New Roman" pitchFamily="18" charset="0"/>
              </a:rPr>
              <a:t>2</a:t>
            </a:r>
          </a:p>
          <a:p>
            <a:pPr lvl="4"/>
            <a:endParaRPr lang="en-US" sz="1600" dirty="0">
              <a:latin typeface="Times New Roman" pitchFamily="18" charset="0"/>
              <a:cs typeface="Times New Roman" pitchFamily="18" charset="0"/>
              <a:sym typeface="Symbol" pitchFamily="18" charset="2"/>
            </a:endParaRPr>
          </a:p>
          <a:p>
            <a:pPr lvl="2"/>
            <a:r>
              <a:rPr lang="en-US" sz="2400" dirty="0">
                <a:latin typeface="Times New Roman" pitchFamily="18" charset="0"/>
                <a:cs typeface="Times New Roman" pitchFamily="18" charset="0"/>
                <a:sym typeface="Symbol" pitchFamily="18" charset="2"/>
              </a:rPr>
              <a:t>|| </a:t>
            </a:r>
            <a:r>
              <a:rPr lang="en-US" u="sng" dirty="0">
                <a:latin typeface="Times New Roman" pitchFamily="18" charset="0"/>
                <a:cs typeface="Times New Roman" pitchFamily="18" charset="0"/>
                <a:sym typeface="Symbol" pitchFamily="18" charset="2"/>
              </a:rPr>
              <a:t>F</a:t>
            </a:r>
            <a:r>
              <a:rPr lang="en-US" sz="2400" dirty="0">
                <a:latin typeface="Times New Roman" pitchFamily="18" charset="0"/>
                <a:cs typeface="Times New Roman" pitchFamily="18" charset="0"/>
                <a:sym typeface="Symbol" pitchFamily="18" charset="2"/>
              </a:rPr>
              <a:t> ||</a:t>
            </a:r>
            <a:r>
              <a:rPr lang="en-US" sz="2400" baseline="30000" dirty="0">
                <a:latin typeface="Times New Roman" pitchFamily="18" charset="0"/>
                <a:cs typeface="Times New Roman" pitchFamily="18" charset="0"/>
              </a:rPr>
              <a:t>2 </a:t>
            </a:r>
            <a:r>
              <a:rPr lang="en-US" sz="2400" dirty="0">
                <a:latin typeface="Times New Roman" pitchFamily="18" charset="0"/>
                <a:cs typeface="Times New Roman" pitchFamily="18" charset="0"/>
                <a:sym typeface="Symbol" pitchFamily="18" charset="2"/>
              </a:rPr>
              <a:t>= || </a:t>
            </a:r>
            <a:r>
              <a:rPr lang="en-US" sz="2400" dirty="0" err="1">
                <a:latin typeface="Times New Roman" pitchFamily="18" charset="0"/>
                <a:cs typeface="Times New Roman" pitchFamily="18" charset="0"/>
                <a:sym typeface="Symbol" pitchFamily="18" charset="2"/>
              </a:rPr>
              <a:t>W</a:t>
            </a:r>
            <a:r>
              <a:rPr lang="en-US" u="sng" dirty="0" err="1">
                <a:latin typeface="Times New Roman" pitchFamily="18" charset="0"/>
                <a:cs typeface="Times New Roman" pitchFamily="18" charset="0"/>
                <a:sym typeface="Symbol" pitchFamily="18" charset="2"/>
              </a:rPr>
              <a:t>f</a:t>
            </a:r>
            <a:r>
              <a:rPr lang="en-US" sz="2400" dirty="0">
                <a:latin typeface="Times New Roman" pitchFamily="18" charset="0"/>
                <a:cs typeface="Times New Roman" pitchFamily="18" charset="0"/>
                <a:sym typeface="Symbol" pitchFamily="18" charset="2"/>
              </a:rPr>
              <a:t> ||</a:t>
            </a:r>
            <a:r>
              <a:rPr lang="en-US" sz="2400" baseline="30000" dirty="0">
                <a:latin typeface="Times New Roman" pitchFamily="18" charset="0"/>
                <a:cs typeface="Times New Roman" pitchFamily="18" charset="0"/>
              </a:rPr>
              <a:t>2</a:t>
            </a:r>
            <a:r>
              <a:rPr lang="en-US" sz="2400" dirty="0">
                <a:latin typeface="Times New Roman" pitchFamily="18" charset="0"/>
                <a:cs typeface="Times New Roman" pitchFamily="18" charset="0"/>
                <a:sym typeface="Symbol" pitchFamily="18" charset="2"/>
              </a:rPr>
              <a:t>= (</a:t>
            </a:r>
            <a:r>
              <a:rPr lang="en-US" sz="2400" dirty="0" err="1">
                <a:latin typeface="Times New Roman" pitchFamily="18" charset="0"/>
                <a:cs typeface="Times New Roman" pitchFamily="18" charset="0"/>
                <a:sym typeface="Symbol" pitchFamily="18" charset="2"/>
              </a:rPr>
              <a:t>Wf</a:t>
            </a:r>
            <a:r>
              <a:rPr lang="en-US" sz="2400" dirty="0">
                <a:latin typeface="Times New Roman" pitchFamily="18" charset="0"/>
                <a:cs typeface="Times New Roman" pitchFamily="18" charset="0"/>
                <a:sym typeface="Symbol" pitchFamily="18" charset="2"/>
              </a:rPr>
              <a:t>)</a:t>
            </a:r>
            <a:r>
              <a:rPr lang="en-US" sz="2400" baseline="30000" dirty="0">
                <a:latin typeface="Times New Roman" pitchFamily="18" charset="0"/>
                <a:cs typeface="Times New Roman" pitchFamily="18" charset="0"/>
              </a:rPr>
              <a:t>*T </a:t>
            </a:r>
            <a:r>
              <a:rPr lang="en-US" sz="2400" dirty="0">
                <a:latin typeface="Times New Roman" pitchFamily="18" charset="0"/>
                <a:cs typeface="Times New Roman" pitchFamily="18" charset="0"/>
                <a:sym typeface="Symbol" pitchFamily="18" charset="2"/>
              </a:rPr>
              <a:t>(</a:t>
            </a:r>
            <a:r>
              <a:rPr lang="en-US" sz="2400" dirty="0" err="1">
                <a:latin typeface="Times New Roman" pitchFamily="18" charset="0"/>
                <a:cs typeface="Times New Roman" pitchFamily="18" charset="0"/>
                <a:sym typeface="Symbol" pitchFamily="18" charset="2"/>
              </a:rPr>
              <a:t>Wf</a:t>
            </a:r>
            <a:r>
              <a:rPr lang="en-US" sz="2400" dirty="0">
                <a:latin typeface="Times New Roman" pitchFamily="18" charset="0"/>
                <a:cs typeface="Times New Roman" pitchFamily="18" charset="0"/>
                <a:sym typeface="Symbol" pitchFamily="18" charset="2"/>
              </a:rPr>
              <a:t>)</a:t>
            </a:r>
            <a:r>
              <a:rPr lang="en-US" sz="2400" dirty="0">
                <a:latin typeface="Times New Roman" pitchFamily="18" charset="0"/>
                <a:cs typeface="Times New Roman" pitchFamily="18" charset="0"/>
              </a:rPr>
              <a:t>= </a:t>
            </a:r>
            <a:r>
              <a:rPr lang="en-US" u="sng" dirty="0">
                <a:latin typeface="Times New Roman" pitchFamily="18" charset="0"/>
                <a:cs typeface="Times New Roman" pitchFamily="18" charset="0"/>
              </a:rPr>
              <a:t>f</a:t>
            </a:r>
            <a:r>
              <a:rPr lang="en-US" sz="2400" baseline="30000" dirty="0">
                <a:latin typeface="Times New Roman" pitchFamily="18" charset="0"/>
                <a:cs typeface="Times New Roman" pitchFamily="18" charset="0"/>
              </a:rPr>
              <a:t>*T </a:t>
            </a:r>
            <a:r>
              <a:rPr lang="en-US" sz="2400" dirty="0">
                <a:latin typeface="Times New Roman" pitchFamily="18" charset="0"/>
                <a:cs typeface="Times New Roman" pitchFamily="18" charset="0"/>
                <a:sym typeface="Symbol" pitchFamily="18" charset="2"/>
              </a:rPr>
              <a:t>W</a:t>
            </a:r>
            <a:r>
              <a:rPr lang="en-US" sz="2400" baseline="30000" dirty="0">
                <a:latin typeface="Times New Roman" pitchFamily="18" charset="0"/>
                <a:cs typeface="Times New Roman" pitchFamily="18" charset="0"/>
              </a:rPr>
              <a:t>*T </a:t>
            </a:r>
            <a:r>
              <a:rPr lang="en-US" sz="2400" dirty="0">
                <a:latin typeface="Times New Roman" pitchFamily="18" charset="0"/>
                <a:cs typeface="Times New Roman" pitchFamily="18" charset="0"/>
                <a:sym typeface="Symbol" pitchFamily="18" charset="2"/>
              </a:rPr>
              <a:t>W </a:t>
            </a:r>
            <a:r>
              <a:rPr lang="en-US" sz="2400" u="sng" dirty="0">
                <a:latin typeface="Times New Roman" pitchFamily="18" charset="0"/>
                <a:cs typeface="Times New Roman" pitchFamily="18" charset="0"/>
              </a:rPr>
              <a:t>x</a:t>
            </a:r>
            <a:r>
              <a:rPr lang="en-US" sz="2400" dirty="0">
                <a:latin typeface="Times New Roman" pitchFamily="18" charset="0"/>
                <a:cs typeface="Times New Roman" pitchFamily="18" charset="0"/>
              </a:rPr>
              <a:t> = f</a:t>
            </a:r>
            <a:r>
              <a:rPr lang="en-US" sz="2400" baseline="30000" dirty="0">
                <a:latin typeface="Times New Roman" pitchFamily="18" charset="0"/>
                <a:cs typeface="Times New Roman" pitchFamily="18" charset="0"/>
              </a:rPr>
              <a:t>*T </a:t>
            </a:r>
            <a:r>
              <a:rPr lang="en-US" sz="2400" u="sng" dirty="0">
                <a:latin typeface="Times New Roman" pitchFamily="18" charset="0"/>
                <a:cs typeface="Times New Roman" pitchFamily="18" charset="0"/>
              </a:rPr>
              <a:t>f</a:t>
            </a:r>
            <a:r>
              <a:rPr lang="en-US" sz="2400" dirty="0">
                <a:latin typeface="Times New Roman" pitchFamily="18" charset="0"/>
                <a:cs typeface="Times New Roman" pitchFamily="18" charset="0"/>
                <a:sym typeface="Symbol" pitchFamily="18" charset="2"/>
              </a:rPr>
              <a:t> = || f ||</a:t>
            </a:r>
            <a:r>
              <a:rPr lang="en-US" sz="2400" baseline="30000" dirty="0">
                <a:latin typeface="Times New Roman" pitchFamily="18" charset="0"/>
                <a:cs typeface="Times New Roman" pitchFamily="18" charset="0"/>
              </a:rPr>
              <a:t>2</a:t>
            </a:r>
          </a:p>
          <a:p>
            <a:r>
              <a:rPr lang="en-US" sz="2200" dirty="0">
                <a:latin typeface="Times New Roman" pitchFamily="18" charset="0"/>
                <a:cs typeface="Times New Roman" pitchFamily="18" charset="0"/>
              </a:rPr>
              <a:t>Rotation</a:t>
            </a:r>
          </a:p>
          <a:p>
            <a:pPr lvl="1"/>
            <a:r>
              <a:rPr lang="en-US" dirty="0">
                <a:latin typeface="Times New Roman" pitchFamily="18" charset="0"/>
                <a:cs typeface="Times New Roman" pitchFamily="18" charset="0"/>
              </a:rPr>
              <a:t>The angles entre les </a:t>
            </a:r>
            <a:r>
              <a:rPr lang="en-US" dirty="0" err="1">
                <a:latin typeface="Times New Roman" pitchFamily="18" charset="0"/>
                <a:cs typeface="Times New Roman" pitchFamily="18" charset="0"/>
              </a:rPr>
              <a:t>vecteurs</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sont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préservés</a:t>
            </a:r>
            <a:endParaRPr lang="en-US" dirty="0">
              <a:latin typeface="Times New Roman" pitchFamily="18" charset="0"/>
              <a:cs typeface="Times New Roman" pitchFamily="18" charset="0"/>
            </a:endParaRPr>
          </a:p>
          <a:p>
            <a:pPr lvl="3"/>
            <a:endParaRPr lang="en-US" dirty="0">
              <a:latin typeface="Times New Roman" pitchFamily="18" charset="0"/>
              <a:cs typeface="Times New Roman" pitchFamily="18" charset="0"/>
            </a:endParaRPr>
          </a:p>
          <a:p>
            <a:pPr lvl="1"/>
            <a:r>
              <a:rPr lang="fr-FR" dirty="0"/>
              <a:t>Une transformation unitaire est une rotation d'un vecteur dans un espace de dimension N, c'est-à-dire une rotation des coordonnées de base</a:t>
            </a:r>
            <a:endParaRPr lang="en-US" dirty="0">
              <a:latin typeface="Times New Roman" pitchFamily="18" charset="0"/>
              <a:cs typeface="Times New Roman" pitchFamily="18" charset="0"/>
            </a:endParaRPr>
          </a:p>
        </p:txBody>
      </p:sp>
      <p:sp>
        <p:nvSpPr>
          <p:cNvPr id="4" name="Rectangle 2"/>
          <p:cNvSpPr txBox="1">
            <a:spLocks noChangeArrowheads="1"/>
          </p:cNvSpPr>
          <p:nvPr/>
        </p:nvSpPr>
        <p:spPr>
          <a:xfrm>
            <a:off x="0" y="393894"/>
            <a:ext cx="8686800" cy="749081"/>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err="1">
                <a:ln>
                  <a:noFill/>
                </a:ln>
                <a:solidFill>
                  <a:srgbClr val="FF0000"/>
                </a:solidFill>
                <a:effectLst/>
                <a:uLnTx/>
                <a:uFillTx/>
                <a:latin typeface="+mj-lt"/>
                <a:ea typeface="+mj-ea"/>
                <a:cs typeface="+mj-cs"/>
              </a:rPr>
              <a:t>Propriétés</a:t>
            </a:r>
            <a:r>
              <a:rPr kumimoji="0" lang="en-US" b="1" i="0" u="none" strike="noStrike" kern="1200" cap="none" spc="0" normalizeH="0" baseline="0" noProof="0" dirty="0">
                <a:ln>
                  <a:noFill/>
                </a:ln>
                <a:solidFill>
                  <a:srgbClr val="FF0000"/>
                </a:solidFill>
                <a:effectLst/>
                <a:uLnTx/>
                <a:uFillTx/>
                <a:latin typeface="+mj-lt"/>
                <a:ea typeface="+mj-ea"/>
                <a:cs typeface="+mj-cs"/>
              </a:rPr>
              <a:t> de la TFD 1 D </a:t>
            </a:r>
          </a:p>
        </p:txBody>
      </p:sp>
      <p:graphicFrame>
        <p:nvGraphicFramePr>
          <p:cNvPr id="5" name="Objet 4"/>
          <p:cNvGraphicFramePr>
            <a:graphicFrameLocks noChangeAspect="1"/>
          </p:cNvGraphicFramePr>
          <p:nvPr/>
        </p:nvGraphicFramePr>
        <p:xfrm>
          <a:off x="214282" y="1213324"/>
          <a:ext cx="2381250" cy="642938"/>
        </p:xfrm>
        <a:graphic>
          <a:graphicData uri="http://schemas.openxmlformats.org/presentationml/2006/ole">
            <p:oleObj spid="_x0000_s206850" name="Équation" r:id="rId4" imgW="799753" imgH="215806" progId="Equation.3">
              <p:embed/>
            </p:oleObj>
          </a:graphicData>
        </a:graphic>
      </p:graphicFrame>
      <p:graphicFrame>
        <p:nvGraphicFramePr>
          <p:cNvPr id="6" name="Object 4"/>
          <p:cNvGraphicFramePr>
            <a:graphicFrameLocks noChangeAspect="1"/>
          </p:cNvGraphicFramePr>
          <p:nvPr/>
        </p:nvGraphicFramePr>
        <p:xfrm>
          <a:off x="3000364" y="1213324"/>
          <a:ext cx="919162" cy="520700"/>
        </p:xfrm>
        <a:graphic>
          <a:graphicData uri="http://schemas.openxmlformats.org/presentationml/2006/ole">
            <p:oleObj spid="_x0000_s206851" name="Équation" r:id="rId5" imgW="380835" imgH="215806" progId="Equation.3">
              <p:embed/>
            </p:oleObj>
          </a:graphicData>
        </a:graphic>
      </p:graphicFrame>
      <p:sp>
        <p:nvSpPr>
          <p:cNvPr id="7" name="ZoneTexte 6"/>
          <p:cNvSpPr txBox="1"/>
          <p:nvPr/>
        </p:nvSpPr>
        <p:spPr>
          <a:xfrm>
            <a:off x="3929058" y="1284762"/>
            <a:ext cx="2786082" cy="400110"/>
          </a:xfrm>
          <a:prstGeom prst="rect">
            <a:avLst/>
          </a:prstGeom>
          <a:noFill/>
        </p:spPr>
        <p:txBody>
          <a:bodyPr wrap="square" rtlCol="0">
            <a:spAutoFit/>
          </a:bodyPr>
          <a:lstStyle/>
          <a:p>
            <a:r>
              <a:rPr lang="fr-FR" sz="2000" b="1" dirty="0">
                <a:solidFill>
                  <a:srgbClr val="0070C0"/>
                </a:solidFill>
              </a:rPr>
              <a:t>Matrice noyau N×N </a:t>
            </a:r>
          </a:p>
        </p:txBody>
      </p:sp>
      <p:graphicFrame>
        <p:nvGraphicFramePr>
          <p:cNvPr id="9" name="Object 5"/>
          <p:cNvGraphicFramePr>
            <a:graphicFrameLocks noChangeAspect="1"/>
          </p:cNvGraphicFramePr>
          <p:nvPr/>
        </p:nvGraphicFramePr>
        <p:xfrm>
          <a:off x="4970067" y="1725259"/>
          <a:ext cx="2417762" cy="725487"/>
        </p:xfrm>
        <a:graphic>
          <a:graphicData uri="http://schemas.openxmlformats.org/presentationml/2006/ole">
            <p:oleObj spid="_x0000_s206852" name="Équation" r:id="rId6" imgW="1524000" imgH="457200" progId="Equation.3">
              <p:embed/>
            </p:oleObj>
          </a:graphicData>
        </a:graphic>
      </p:graphicFrame>
      <p:sp>
        <p:nvSpPr>
          <p:cNvPr id="8" name="Text Box 32"/>
          <p:cNvSpPr txBox="1">
            <a:spLocks noChangeArrowheads="1"/>
          </p:cNvSpPr>
          <p:nvPr/>
        </p:nvSpPr>
        <p:spPr bwMode="auto">
          <a:xfrm>
            <a:off x="-1" y="41275"/>
            <a:ext cx="9144001" cy="461665"/>
          </a:xfrm>
          <a:prstGeom prst="rect">
            <a:avLst/>
          </a:prstGeom>
          <a:noFill/>
          <a:ln w="9525">
            <a:noFill/>
            <a:miter lim="800000"/>
            <a:headEnd/>
            <a:tailEnd/>
          </a:ln>
          <a:effectLst/>
        </p:spPr>
        <p:txBody>
          <a:bodyPr wrap="square">
            <a:spAutoFit/>
          </a:bodyPr>
          <a:lstStyle/>
          <a:p>
            <a:r>
              <a:rPr lang="en-US" altLang="zh-CN" dirty="0" smtClean="0">
                <a:solidFill>
                  <a:srgbClr val="003399"/>
                </a:solidFill>
              </a:rPr>
              <a:t>TRANSFORMEE DE FOURIER DISCRETE (TFD)</a:t>
            </a:r>
            <a:endParaRPr lang="en-US" altLang="zh-CN" dirty="0">
              <a:solidFill>
                <a:srgbClr val="00339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18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218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2185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185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2185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218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build="p"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7" name="Rectangle 3"/>
          <p:cNvSpPr>
            <a:spLocks noGrp="1" noChangeArrowheads="1"/>
          </p:cNvSpPr>
          <p:nvPr>
            <p:ph idx="1"/>
          </p:nvPr>
        </p:nvSpPr>
        <p:spPr>
          <a:xfrm>
            <a:off x="228600" y="1395434"/>
            <a:ext cx="8578850" cy="5105400"/>
          </a:xfrm>
        </p:spPr>
        <p:txBody>
          <a:bodyPr>
            <a:normAutofit fontScale="77500" lnSpcReduction="20000"/>
          </a:bodyPr>
          <a:lstStyle/>
          <a:p>
            <a:pPr marL="0" algn="just">
              <a:lnSpc>
                <a:spcPct val="85000"/>
              </a:lnSpc>
              <a:spcBef>
                <a:spcPts val="0"/>
              </a:spcBef>
              <a:buNone/>
            </a:pPr>
            <a:endParaRPr lang="fr-FR" sz="2400" dirty="0">
              <a:solidFill>
                <a:srgbClr val="7030A0"/>
              </a:solidFill>
              <a:latin typeface="Times New Roman" pitchFamily="18" charset="0"/>
              <a:cs typeface="Times New Roman" pitchFamily="18" charset="0"/>
            </a:endParaRPr>
          </a:p>
          <a:p>
            <a:pPr marL="0" algn="just">
              <a:lnSpc>
                <a:spcPct val="85000"/>
              </a:lnSpc>
              <a:spcBef>
                <a:spcPts val="0"/>
              </a:spcBef>
            </a:pPr>
            <a:r>
              <a:rPr lang="fr-FR" sz="2400" b="1" u="sng" dirty="0">
                <a:solidFill>
                  <a:srgbClr val="FF0000"/>
                </a:solidFill>
                <a:latin typeface="Times New Roman" pitchFamily="18" charset="0"/>
                <a:cs typeface="Times New Roman" pitchFamily="18" charset="0"/>
              </a:rPr>
              <a:t>Compactage énergétique</a:t>
            </a:r>
          </a:p>
          <a:p>
            <a:pPr marL="0" indent="0" algn="just">
              <a:lnSpc>
                <a:spcPct val="110000"/>
              </a:lnSpc>
              <a:spcBef>
                <a:spcPts val="0"/>
              </a:spcBef>
              <a:buNone/>
            </a:pPr>
            <a:endParaRPr lang="fr-FR" sz="2400" dirty="0">
              <a:solidFill>
                <a:srgbClr val="7030A0"/>
              </a:solidFill>
              <a:latin typeface="Times New Roman" pitchFamily="18" charset="0"/>
              <a:cs typeface="Times New Roman" pitchFamily="18" charset="0"/>
            </a:endParaRPr>
          </a:p>
          <a:p>
            <a:pPr marL="0" indent="0" algn="just">
              <a:lnSpc>
                <a:spcPct val="110000"/>
              </a:lnSpc>
              <a:spcBef>
                <a:spcPts val="0"/>
              </a:spcBef>
              <a:buNone/>
            </a:pPr>
            <a:r>
              <a:rPr lang="fr-FR" sz="2400" dirty="0">
                <a:solidFill>
                  <a:srgbClr val="7030A0"/>
                </a:solidFill>
                <a:latin typeface="Times New Roman" pitchFamily="18" charset="0"/>
                <a:cs typeface="Times New Roman" pitchFamily="18" charset="0"/>
              </a:rPr>
              <a:t>De nombreuses transformées unitaires communes ont tendance à regrouper une grande partie de l'énergie du signal en seulement quelques coefficients de transformation.</a:t>
            </a:r>
          </a:p>
          <a:p>
            <a:pPr marL="0" algn="just">
              <a:lnSpc>
                <a:spcPct val="85000"/>
              </a:lnSpc>
              <a:spcBef>
                <a:spcPts val="0"/>
              </a:spcBef>
              <a:buNone/>
            </a:pPr>
            <a:endParaRPr lang="fr-FR" sz="2400" dirty="0">
              <a:solidFill>
                <a:srgbClr val="7030A0"/>
              </a:solidFill>
              <a:latin typeface="Times New Roman" pitchFamily="18" charset="0"/>
              <a:cs typeface="Times New Roman" pitchFamily="18" charset="0"/>
            </a:endParaRPr>
          </a:p>
          <a:p>
            <a:pPr marL="0" algn="just">
              <a:lnSpc>
                <a:spcPct val="85000"/>
              </a:lnSpc>
              <a:spcBef>
                <a:spcPts val="0"/>
              </a:spcBef>
            </a:pPr>
            <a:r>
              <a:rPr lang="fr-FR" sz="2400" b="1" u="sng" dirty="0" err="1">
                <a:solidFill>
                  <a:srgbClr val="FF0000"/>
                </a:solidFill>
                <a:latin typeface="Times New Roman" pitchFamily="18" charset="0"/>
                <a:cs typeface="Times New Roman" pitchFamily="18" charset="0"/>
              </a:rPr>
              <a:t>Décorrélation</a:t>
            </a:r>
            <a:endParaRPr lang="fr-FR" sz="2400" b="1" u="sng" dirty="0">
              <a:solidFill>
                <a:srgbClr val="FF0000"/>
              </a:solidFill>
              <a:latin typeface="Times New Roman" pitchFamily="18" charset="0"/>
              <a:cs typeface="Times New Roman" pitchFamily="18" charset="0"/>
            </a:endParaRPr>
          </a:p>
          <a:p>
            <a:pPr marL="0" algn="just">
              <a:lnSpc>
                <a:spcPct val="85000"/>
              </a:lnSpc>
              <a:spcBef>
                <a:spcPts val="0"/>
              </a:spcBef>
              <a:buNone/>
            </a:pPr>
            <a:endParaRPr lang="fr-FR" sz="2400" dirty="0">
              <a:solidFill>
                <a:srgbClr val="7030A0"/>
              </a:solidFill>
              <a:latin typeface="Times New Roman" pitchFamily="18" charset="0"/>
              <a:cs typeface="Times New Roman" pitchFamily="18" charset="0"/>
            </a:endParaRPr>
          </a:p>
          <a:p>
            <a:pPr marL="0" indent="0" algn="just">
              <a:lnSpc>
                <a:spcPct val="120000"/>
              </a:lnSpc>
              <a:spcBef>
                <a:spcPts val="0"/>
              </a:spcBef>
              <a:buNone/>
            </a:pPr>
            <a:r>
              <a:rPr lang="fr-FR" sz="2400" dirty="0">
                <a:latin typeface="Times New Roman" pitchFamily="18" charset="0"/>
                <a:cs typeface="Times New Roman" pitchFamily="18" charset="0"/>
              </a:rPr>
              <a:t/>
            </a:r>
            <a:br>
              <a:rPr lang="fr-FR" sz="2400" dirty="0">
                <a:latin typeface="Times New Roman" pitchFamily="18" charset="0"/>
                <a:cs typeface="Times New Roman" pitchFamily="18" charset="0"/>
              </a:rPr>
            </a:br>
            <a:r>
              <a:rPr lang="fr-FR" sz="2400" b="1" dirty="0">
                <a:solidFill>
                  <a:srgbClr val="7030A0"/>
                </a:solidFill>
                <a:latin typeface="Times New Roman" pitchFamily="18" charset="0"/>
                <a:cs typeface="Times New Roman" pitchFamily="18" charset="0"/>
              </a:rPr>
              <a:t>Éléments d'entrée hautement corrélés vs coefficients de sortie très peu corrélés</a:t>
            </a:r>
            <a:br>
              <a:rPr lang="fr-FR" sz="2400" b="1" dirty="0">
                <a:solidFill>
                  <a:srgbClr val="7030A0"/>
                </a:solidFill>
                <a:latin typeface="Times New Roman" pitchFamily="18" charset="0"/>
                <a:cs typeface="Times New Roman" pitchFamily="18" charset="0"/>
              </a:rPr>
            </a:br>
            <a:endParaRPr lang="fr-FR" sz="2400" b="1" dirty="0">
              <a:solidFill>
                <a:srgbClr val="7030A0"/>
              </a:solidFill>
              <a:latin typeface="Times New Roman" pitchFamily="18" charset="0"/>
              <a:cs typeface="Times New Roman" pitchFamily="18" charset="0"/>
            </a:endParaRPr>
          </a:p>
          <a:p>
            <a:pPr marL="0" indent="0" algn="just">
              <a:lnSpc>
                <a:spcPct val="120000"/>
              </a:lnSpc>
              <a:spcBef>
                <a:spcPts val="0"/>
              </a:spcBef>
              <a:buFont typeface="Wingdings" pitchFamily="2" charset="2"/>
              <a:buChar char="q"/>
            </a:pPr>
            <a:r>
              <a:rPr lang="fr-FR" sz="2400" dirty="0">
                <a:latin typeface="Times New Roman" pitchFamily="18" charset="0"/>
                <a:cs typeface="Times New Roman" pitchFamily="18" charset="0"/>
              </a:rPr>
              <a:t> </a:t>
            </a:r>
            <a:r>
              <a:rPr lang="fr-FR" sz="2400" b="1" dirty="0">
                <a:latin typeface="Times New Roman" pitchFamily="18" charset="0"/>
                <a:cs typeface="Times New Roman" pitchFamily="18" charset="0"/>
              </a:rPr>
              <a:t>Matrice de covariance </a:t>
            </a:r>
            <a:r>
              <a:rPr lang="fr-FR" sz="2400" b="1" dirty="0">
                <a:solidFill>
                  <a:srgbClr val="FF0000"/>
                </a:solidFill>
                <a:latin typeface="Times New Roman" pitchFamily="18" charset="0"/>
                <a:cs typeface="Times New Roman" pitchFamily="18" charset="0"/>
              </a:rPr>
              <a:t>E [(F - E (F)) (F - E (F)) * T]</a:t>
            </a:r>
          </a:p>
          <a:p>
            <a:pPr marL="0" indent="0" algn="just">
              <a:lnSpc>
                <a:spcPct val="120000"/>
              </a:lnSpc>
              <a:spcBef>
                <a:spcPts val="0"/>
              </a:spcBef>
              <a:buFont typeface="Wingdings" pitchFamily="2" charset="2"/>
              <a:buChar char="q"/>
            </a:pPr>
            <a:r>
              <a:rPr lang="fr-FR" sz="2400" b="1" dirty="0">
                <a:latin typeface="Times New Roman" pitchFamily="18" charset="0"/>
                <a:cs typeface="Times New Roman" pitchFamily="18" charset="0"/>
              </a:rPr>
              <a:t>une petite corrélation implique de petits termes hors diagonale</a:t>
            </a:r>
            <a:r>
              <a:rPr lang="fr-FR" sz="2400" dirty="0">
                <a:latin typeface="Times New Roman" pitchFamily="18" charset="0"/>
                <a:cs typeface="Times New Roman" pitchFamily="18" charset="0"/>
              </a:rPr>
              <a:t/>
            </a:r>
            <a:br>
              <a:rPr lang="fr-FR" sz="2400" dirty="0">
                <a:latin typeface="Times New Roman" pitchFamily="18" charset="0"/>
                <a:cs typeface="Times New Roman" pitchFamily="18" charset="0"/>
              </a:rPr>
            </a:br>
            <a:r>
              <a:rPr lang="fr-FR" sz="2400" dirty="0">
                <a:latin typeface="Times New Roman" pitchFamily="18" charset="0"/>
                <a:cs typeface="Times New Roman" pitchFamily="18" charset="0"/>
              </a:rPr>
              <a:t/>
            </a:r>
            <a:br>
              <a:rPr lang="fr-FR" sz="2400" dirty="0">
                <a:latin typeface="Times New Roman" pitchFamily="18" charset="0"/>
                <a:cs typeface="Times New Roman" pitchFamily="18" charset="0"/>
              </a:rPr>
            </a:br>
            <a:r>
              <a:rPr lang="fr-FR" sz="2400" dirty="0">
                <a:latin typeface="Times New Roman" pitchFamily="18" charset="0"/>
                <a:cs typeface="Times New Roman" pitchFamily="18" charset="0"/>
              </a:rPr>
              <a:t/>
            </a:r>
            <a:br>
              <a:rPr lang="fr-FR" sz="2400" dirty="0">
                <a:latin typeface="Times New Roman" pitchFamily="18" charset="0"/>
                <a:cs typeface="Times New Roman" pitchFamily="18" charset="0"/>
              </a:rPr>
            </a:br>
            <a:r>
              <a:rPr lang="fr-FR" sz="2800" b="1" dirty="0">
                <a:solidFill>
                  <a:srgbClr val="00B0F0"/>
                </a:solidFill>
                <a:latin typeface="Times New Roman" pitchFamily="18" charset="0"/>
                <a:cs typeface="Times New Roman" pitchFamily="18" charset="0"/>
              </a:rPr>
              <a:t>Question: Quelle transformation unitaire donne le meilleur compactage et la  meilleure </a:t>
            </a:r>
            <a:r>
              <a:rPr lang="fr-FR" sz="2800" b="1" dirty="0" err="1">
                <a:solidFill>
                  <a:srgbClr val="00B0F0"/>
                </a:solidFill>
                <a:latin typeface="Times New Roman" pitchFamily="18" charset="0"/>
                <a:cs typeface="Times New Roman" pitchFamily="18" charset="0"/>
              </a:rPr>
              <a:t>décorrélation</a:t>
            </a:r>
            <a:r>
              <a:rPr lang="fr-FR" sz="2800" b="1" dirty="0">
                <a:solidFill>
                  <a:srgbClr val="00B0F0"/>
                </a:solidFill>
                <a:latin typeface="Times New Roman" pitchFamily="18" charset="0"/>
                <a:cs typeface="Times New Roman" pitchFamily="18" charset="0"/>
              </a:rPr>
              <a:t>?</a:t>
            </a:r>
            <a:endParaRPr lang="en-US" sz="2800" b="1" dirty="0">
              <a:solidFill>
                <a:srgbClr val="00B0F0"/>
              </a:solidFill>
              <a:latin typeface="Times New Roman" pitchFamily="18" charset="0"/>
              <a:cs typeface="Times New Roman" pitchFamily="18" charset="0"/>
            </a:endParaRPr>
          </a:p>
        </p:txBody>
      </p:sp>
      <p:sp>
        <p:nvSpPr>
          <p:cNvPr id="4" name="Text Box 32"/>
          <p:cNvSpPr txBox="1">
            <a:spLocks noChangeArrowheads="1"/>
          </p:cNvSpPr>
          <p:nvPr/>
        </p:nvSpPr>
        <p:spPr bwMode="auto">
          <a:xfrm>
            <a:off x="-1" y="41275"/>
            <a:ext cx="9144001" cy="461665"/>
          </a:xfrm>
          <a:prstGeom prst="rect">
            <a:avLst/>
          </a:prstGeom>
          <a:noFill/>
          <a:ln w="9525">
            <a:noFill/>
            <a:miter lim="800000"/>
            <a:headEnd/>
            <a:tailEnd/>
          </a:ln>
          <a:effectLst/>
        </p:spPr>
        <p:txBody>
          <a:bodyPr wrap="square">
            <a:spAutoFit/>
          </a:bodyPr>
          <a:lstStyle/>
          <a:p>
            <a:r>
              <a:rPr lang="en-US" altLang="zh-CN" dirty="0" smtClean="0">
                <a:solidFill>
                  <a:srgbClr val="003399"/>
                </a:solidFill>
              </a:rPr>
              <a:t>TRANSFORMEE DE FOURIER DISCRETE (TFD)</a:t>
            </a:r>
            <a:endParaRPr lang="en-US" altLang="zh-CN" dirty="0">
              <a:solidFill>
                <a:srgbClr val="003399"/>
              </a:solidFill>
            </a:endParaRPr>
          </a:p>
        </p:txBody>
      </p:sp>
      <p:sp>
        <p:nvSpPr>
          <p:cNvPr id="6" name="Rectangle 2"/>
          <p:cNvSpPr txBox="1">
            <a:spLocks noChangeArrowheads="1"/>
          </p:cNvSpPr>
          <p:nvPr/>
        </p:nvSpPr>
        <p:spPr>
          <a:xfrm>
            <a:off x="0" y="393894"/>
            <a:ext cx="8686800" cy="749081"/>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err="1">
                <a:ln>
                  <a:noFill/>
                </a:ln>
                <a:solidFill>
                  <a:srgbClr val="FF0000"/>
                </a:solidFill>
                <a:effectLst/>
                <a:uLnTx/>
                <a:uFillTx/>
                <a:latin typeface="+mj-lt"/>
                <a:ea typeface="+mj-ea"/>
                <a:cs typeface="+mj-cs"/>
              </a:rPr>
              <a:t>Propriétés</a:t>
            </a:r>
            <a:r>
              <a:rPr kumimoji="0" lang="en-US" b="1" i="0" u="none" strike="noStrike" kern="1200" cap="none" spc="0" normalizeH="0" baseline="0" noProof="0" dirty="0">
                <a:ln>
                  <a:noFill/>
                </a:ln>
                <a:solidFill>
                  <a:srgbClr val="FF0000"/>
                </a:solidFill>
                <a:effectLst/>
                <a:uLnTx/>
                <a:uFillTx/>
                <a:latin typeface="+mj-lt"/>
                <a:ea typeface="+mj-ea"/>
                <a:cs typeface="+mj-cs"/>
              </a:rPr>
              <a:t> de la TFD 1 D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390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390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3907">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3907">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390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687388" y="2616628"/>
            <a:ext cx="7772400" cy="1447800"/>
          </a:xfrm>
        </p:spPr>
        <p:txBody>
          <a:bodyPr>
            <a:normAutofit fontScale="90000"/>
          </a:bodyPr>
          <a:lstStyle/>
          <a:p>
            <a:r>
              <a:rPr lang="en-US" altLang="zh-CN" sz="4800" b="1" dirty="0"/>
              <a:t>LA TRANSFORMEE DE FOURIER RAPIDE</a:t>
            </a:r>
            <a:br>
              <a:rPr lang="en-US" altLang="zh-CN" sz="4800" b="1" dirty="0"/>
            </a:br>
            <a:r>
              <a:rPr lang="en-US" altLang="zh-CN" sz="4800" b="1" dirty="0"/>
              <a:t/>
            </a:r>
            <a:br>
              <a:rPr lang="en-US" altLang="zh-CN" sz="4800" b="1" dirty="0"/>
            </a:br>
            <a:r>
              <a:rPr lang="en-US" altLang="zh-CN" sz="4800" b="1" dirty="0"/>
              <a:t>FFT</a:t>
            </a:r>
            <a:endParaRPr lang="en-US" altLang="zh-CN" sz="3600" dirty="0"/>
          </a:p>
        </p:txBody>
      </p:sp>
      <p:sp>
        <p:nvSpPr>
          <p:cNvPr id="3" name="Espace réservé du numéro de diapositive 2"/>
          <p:cNvSpPr>
            <a:spLocks noGrp="1"/>
          </p:cNvSpPr>
          <p:nvPr>
            <p:ph type="sldNum" sz="quarter" idx="12"/>
          </p:nvPr>
        </p:nvSpPr>
        <p:spPr/>
        <p:txBody>
          <a:bodyPr/>
          <a:lstStyle/>
          <a:p>
            <a:fld id="{2C94B7E7-F509-4100-BE7B-E3DEB2C53554}" type="slidenum">
              <a:rPr lang="fr-FR" smtClean="0"/>
              <a:pPr/>
              <a:t>102</a:t>
            </a:fld>
            <a:endParaRPr lang="fr-FR"/>
          </a:p>
        </p:txBody>
      </p:sp>
    </p:spTree>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idx="1"/>
          </p:nvPr>
        </p:nvSpPr>
        <p:spPr/>
        <p:txBody>
          <a:bodyPr>
            <a:normAutofit/>
          </a:bodyPr>
          <a:lstStyle/>
          <a:p>
            <a:pPr lvl="1"/>
            <a:endParaRPr lang="en-US" altLang="en-US" sz="1800" dirty="0">
              <a:ea typeface="ＭＳ Ｐゴシック" pitchFamily="34" charset="-128"/>
            </a:endParaRPr>
          </a:p>
          <a:p>
            <a:r>
              <a:rPr lang="en-US" altLang="en-US" dirty="0" err="1">
                <a:ea typeface="ＭＳ Ｐゴシック" pitchFamily="34" charset="-128"/>
              </a:rPr>
              <a:t>Quelques</a:t>
            </a:r>
            <a:r>
              <a:rPr lang="en-US" altLang="en-US" dirty="0">
                <a:ea typeface="ＭＳ Ｐゴシック" pitchFamily="34" charset="-128"/>
              </a:rPr>
              <a:t> dates:</a:t>
            </a:r>
          </a:p>
          <a:p>
            <a:pPr lvl="1"/>
            <a:r>
              <a:rPr lang="en-US" altLang="en-US" sz="1800" dirty="0">
                <a:ea typeface="ＭＳ Ｐゴシック" pitchFamily="34" charset="-128"/>
              </a:rPr>
              <a:t>~1880 – premier </a:t>
            </a:r>
            <a:r>
              <a:rPr lang="en-US" altLang="en-US" sz="1800" dirty="0" err="1">
                <a:ea typeface="ＭＳ Ｐゴシック" pitchFamily="34" charset="-128"/>
              </a:rPr>
              <a:t>algorithme</a:t>
            </a:r>
            <a:r>
              <a:rPr lang="en-US" altLang="en-US" sz="1800" dirty="0">
                <a:ea typeface="ＭＳ Ｐゴシック" pitchFamily="34" charset="-128"/>
              </a:rPr>
              <a:t> </a:t>
            </a:r>
            <a:r>
              <a:rPr lang="en-US" altLang="en-US" sz="1800" dirty="0" err="1">
                <a:ea typeface="ＭＳ Ｐゴシック" pitchFamily="34" charset="-128"/>
              </a:rPr>
              <a:t>décrit</a:t>
            </a:r>
            <a:r>
              <a:rPr lang="en-US" altLang="en-US" sz="1800" dirty="0">
                <a:ea typeface="ＭＳ Ｐゴシック" pitchFamily="34" charset="-128"/>
              </a:rPr>
              <a:t> by Gauss</a:t>
            </a:r>
          </a:p>
          <a:p>
            <a:pPr lvl="1"/>
            <a:r>
              <a:rPr lang="en-US" altLang="en-US" sz="1800" dirty="0">
                <a:ea typeface="ＭＳ Ｐゴシック" pitchFamily="34" charset="-128"/>
              </a:rPr>
              <a:t>1965 – </a:t>
            </a:r>
            <a:r>
              <a:rPr lang="en-US" altLang="en-US" sz="1800" dirty="0" err="1">
                <a:ea typeface="ＭＳ Ｐゴシック" pitchFamily="34" charset="-128"/>
              </a:rPr>
              <a:t>algorithme</a:t>
            </a:r>
            <a:r>
              <a:rPr lang="en-US" altLang="en-US" sz="1800" dirty="0">
                <a:ea typeface="ＭＳ Ｐゴシック" pitchFamily="34" charset="-128"/>
              </a:rPr>
              <a:t> </a:t>
            </a:r>
            <a:r>
              <a:rPr lang="en-US" altLang="en-US" sz="1800" dirty="0" err="1">
                <a:ea typeface="ＭＳ Ｐゴシック" pitchFamily="34" charset="-128"/>
              </a:rPr>
              <a:t>redécouvert</a:t>
            </a:r>
            <a:r>
              <a:rPr lang="en-US" altLang="en-US" sz="1800" dirty="0">
                <a:ea typeface="ＭＳ Ｐゴシック" pitchFamily="34" charset="-128"/>
              </a:rPr>
              <a:t> par Cooley and </a:t>
            </a:r>
            <a:r>
              <a:rPr lang="en-US" altLang="en-US" sz="1800" dirty="0" err="1">
                <a:ea typeface="ＭＳ Ｐゴシック" pitchFamily="34" charset="-128"/>
              </a:rPr>
              <a:t>Tukey</a:t>
            </a:r>
            <a:r>
              <a:rPr lang="en-US" altLang="en-US" sz="1800" dirty="0">
                <a:ea typeface="ＭＳ Ｐゴシック" pitchFamily="34" charset="-128"/>
              </a:rPr>
              <a:t> </a:t>
            </a:r>
          </a:p>
          <a:p>
            <a:endParaRPr lang="en-US" altLang="en-US" dirty="0">
              <a:ea typeface="ＭＳ Ｐゴシック" pitchFamily="34" charset="-128"/>
            </a:endParaRPr>
          </a:p>
          <a:p>
            <a:r>
              <a:rPr lang="en-US" altLang="en-US" dirty="0">
                <a:ea typeface="ＭＳ Ｐゴシック" pitchFamily="34" charset="-128"/>
              </a:rPr>
              <a:t>En 1967 le </a:t>
            </a:r>
            <a:r>
              <a:rPr lang="en-US" altLang="en-US" dirty="0" err="1">
                <a:ea typeface="ＭＳ Ｐゴシック" pitchFamily="34" charset="-128"/>
              </a:rPr>
              <a:t>calcul</a:t>
            </a:r>
            <a:r>
              <a:rPr lang="en-US" altLang="en-US" dirty="0">
                <a:ea typeface="ＭＳ Ｐゴシック" pitchFamily="34" charset="-128"/>
              </a:rPr>
              <a:t> </a:t>
            </a:r>
            <a:r>
              <a:rPr lang="en-US" altLang="en-US" dirty="0" err="1">
                <a:ea typeface="ＭＳ Ｐゴシック" pitchFamily="34" charset="-128"/>
              </a:rPr>
              <a:t>d’une</a:t>
            </a:r>
            <a:r>
              <a:rPr lang="en-US" altLang="en-US" dirty="0">
                <a:ea typeface="ＭＳ Ｐゴシック" pitchFamily="34" charset="-128"/>
              </a:rPr>
              <a:t> TFD </a:t>
            </a:r>
            <a:r>
              <a:rPr lang="en-US" altLang="en-US" dirty="0" err="1">
                <a:ea typeface="ＭＳ Ｐゴシック" pitchFamily="34" charset="-128"/>
              </a:rPr>
              <a:t>sur</a:t>
            </a:r>
            <a:r>
              <a:rPr lang="en-US" altLang="en-US" dirty="0">
                <a:ea typeface="ＭＳ Ｐゴシック" pitchFamily="34" charset="-128"/>
              </a:rPr>
              <a:t>  8192 points avec un </a:t>
            </a:r>
            <a:r>
              <a:rPr lang="en-US" altLang="en-US" dirty="0" err="1">
                <a:ea typeface="ＭＳ Ｐゴシック" pitchFamily="34" charset="-128"/>
              </a:rPr>
              <a:t>ordinateur</a:t>
            </a:r>
            <a:r>
              <a:rPr lang="en-US" altLang="en-US" dirty="0">
                <a:ea typeface="ＭＳ Ｐゴシック" pitchFamily="34" charset="-128"/>
              </a:rPr>
              <a:t> de la </a:t>
            </a:r>
            <a:r>
              <a:rPr lang="en-US" altLang="en-US" dirty="0" err="1">
                <a:ea typeface="ＭＳ Ｐゴシック" pitchFamily="34" charset="-128"/>
              </a:rPr>
              <a:t>deuxième</a:t>
            </a:r>
            <a:r>
              <a:rPr lang="en-US" altLang="en-US" dirty="0">
                <a:ea typeface="ＭＳ Ｐゴシック" pitchFamily="34" charset="-128"/>
              </a:rPr>
              <a:t> </a:t>
            </a:r>
            <a:r>
              <a:rPr lang="en-US" altLang="en-US" dirty="0" err="1">
                <a:ea typeface="ＭＳ Ｐゴシック" pitchFamily="34" charset="-128"/>
              </a:rPr>
              <a:t>génération</a:t>
            </a:r>
            <a:r>
              <a:rPr lang="en-US" altLang="en-US" dirty="0">
                <a:ea typeface="ＭＳ Ｐゴシック" pitchFamily="34" charset="-128"/>
              </a:rPr>
              <a:t> IBM 7094</a:t>
            </a:r>
          </a:p>
          <a:p>
            <a:pPr lvl="1"/>
            <a:r>
              <a:rPr lang="en-US" altLang="en-US" sz="1800" dirty="0">
                <a:ea typeface="ＭＳ Ｐゴシック" pitchFamily="34" charset="-128"/>
              </a:rPr>
              <a:t>~30 minutes en </a:t>
            </a:r>
            <a:r>
              <a:rPr lang="en-US" altLang="en-US" sz="1800" dirty="0" err="1">
                <a:ea typeface="ＭＳ Ｐゴシック" pitchFamily="34" charset="-128"/>
              </a:rPr>
              <a:t>utilisant</a:t>
            </a:r>
            <a:r>
              <a:rPr lang="en-US" altLang="en-US" sz="1800" dirty="0">
                <a:ea typeface="ＭＳ Ｐゴシック" pitchFamily="34" charset="-128"/>
              </a:rPr>
              <a:t> des techniques </a:t>
            </a:r>
            <a:r>
              <a:rPr lang="en-US" altLang="en-US" sz="1800" dirty="0" err="1">
                <a:ea typeface="ＭＳ Ｐゴシック" pitchFamily="34" charset="-128"/>
              </a:rPr>
              <a:t>conventionnelles</a:t>
            </a:r>
            <a:endParaRPr lang="en-US" altLang="en-US" sz="1800" dirty="0">
              <a:ea typeface="ＭＳ Ｐゴシック" pitchFamily="34" charset="-128"/>
            </a:endParaRPr>
          </a:p>
          <a:p>
            <a:pPr lvl="1"/>
            <a:r>
              <a:rPr lang="en-US" altLang="en-US" sz="1800" dirty="0">
                <a:ea typeface="ＭＳ Ｐゴシック" pitchFamily="34" charset="-128"/>
              </a:rPr>
              <a:t>~5 seconds en </a:t>
            </a:r>
            <a:r>
              <a:rPr lang="en-US" altLang="en-US" sz="1800" dirty="0" err="1">
                <a:ea typeface="ＭＳ Ｐゴシック" pitchFamily="34" charset="-128"/>
              </a:rPr>
              <a:t>utilisant</a:t>
            </a:r>
            <a:r>
              <a:rPr lang="en-US" altLang="en-US" sz="1800" dirty="0">
                <a:ea typeface="ＭＳ Ｐゴシック" pitchFamily="34" charset="-128"/>
              </a:rPr>
              <a:t> FFTs</a:t>
            </a:r>
          </a:p>
          <a:p>
            <a:endParaRPr lang="en-US" altLang="en-US" dirty="0">
              <a:ea typeface="ＭＳ Ｐゴシック" pitchFamily="34" charset="-128"/>
            </a:endParaRPr>
          </a:p>
        </p:txBody>
      </p:sp>
      <p:sp>
        <p:nvSpPr>
          <p:cNvPr id="5"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6"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LA FFT</a:t>
            </a:r>
          </a:p>
        </p:txBody>
      </p:sp>
      <p:sp>
        <p:nvSpPr>
          <p:cNvPr id="7" name="Espace réservé du numéro de diapositive 6"/>
          <p:cNvSpPr>
            <a:spLocks noGrp="1"/>
          </p:cNvSpPr>
          <p:nvPr>
            <p:ph type="sldNum" sz="quarter" idx="12"/>
          </p:nvPr>
        </p:nvSpPr>
        <p:spPr/>
        <p:txBody>
          <a:bodyPr/>
          <a:lstStyle/>
          <a:p>
            <a:fld id="{2C94B7E7-F509-4100-BE7B-E3DEB2C53554}" type="slidenum">
              <a:rPr lang="fr-FR" smtClean="0"/>
              <a:pPr/>
              <a:t>103</a:t>
            </a:fld>
            <a:endParaRPr lang="fr-F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idx="1"/>
          </p:nvPr>
        </p:nvSpPr>
        <p:spPr/>
        <p:txBody>
          <a:bodyPr>
            <a:normAutofit/>
          </a:bodyPr>
          <a:lstStyle/>
          <a:p>
            <a:r>
              <a:rPr lang="en-US" altLang="en-US" dirty="0">
                <a:ea typeface="ＭＳ Ｐゴシック" pitchFamily="34" charset="-128"/>
              </a:rPr>
              <a:t> </a:t>
            </a:r>
            <a:r>
              <a:rPr lang="en-US" altLang="en-US" dirty="0" err="1">
                <a:ea typeface="ＭＳ Ｐゴシック" pitchFamily="34" charset="-128"/>
              </a:rPr>
              <a:t>Selon</a:t>
            </a:r>
            <a:r>
              <a:rPr lang="en-US" altLang="en-US" dirty="0">
                <a:ea typeface="ＭＳ Ｐゴシック" pitchFamily="34" charset="-128"/>
              </a:rPr>
              <a:t> la </a:t>
            </a:r>
            <a:r>
              <a:rPr lang="en-US" altLang="en-US" dirty="0" err="1">
                <a:ea typeface="ＭＳ Ｐゴシック" pitchFamily="34" charset="-128"/>
              </a:rPr>
              <a:t>formule</a:t>
            </a:r>
            <a:r>
              <a:rPr lang="en-US" altLang="en-US" dirty="0">
                <a:ea typeface="ＭＳ Ｐゴシック" pitchFamily="34" charset="-128"/>
              </a:rPr>
              <a:t> de la TFD nous </a:t>
            </a:r>
            <a:r>
              <a:rPr lang="en-US" altLang="en-US" dirty="0" err="1">
                <a:ea typeface="ＭＳ Ｐゴシック" pitchFamily="34" charset="-128"/>
              </a:rPr>
              <a:t>avons</a:t>
            </a:r>
            <a:r>
              <a:rPr lang="en-US" altLang="en-US" dirty="0">
                <a:ea typeface="ＭＳ Ｐゴシック" pitchFamily="34" charset="-128"/>
              </a:rPr>
              <a:t>:</a:t>
            </a:r>
          </a:p>
          <a:p>
            <a:pPr>
              <a:buFont typeface="Wingdings" pitchFamily="2" charset="2"/>
              <a:buNone/>
            </a:pPr>
            <a:endParaRPr lang="en-US" altLang="en-US" dirty="0">
              <a:ea typeface="ＭＳ Ｐゴシック" pitchFamily="34" charset="-128"/>
            </a:endParaRPr>
          </a:p>
          <a:p>
            <a:pPr>
              <a:buFont typeface="Wingdings" pitchFamily="2" charset="2"/>
              <a:buNone/>
            </a:pPr>
            <a:endParaRPr lang="en-US" altLang="en-US" dirty="0">
              <a:ea typeface="ＭＳ Ｐゴシック" pitchFamily="34" charset="-128"/>
            </a:endParaRPr>
          </a:p>
          <a:p>
            <a:pPr lvl="1"/>
            <a:r>
              <a:rPr lang="en-US" altLang="en-US" sz="1800" dirty="0">
                <a:ea typeface="ＭＳ Ｐゴシック" pitchFamily="34" charset="-128"/>
              </a:rPr>
              <a:t>Le </a:t>
            </a:r>
            <a:r>
              <a:rPr lang="en-US" altLang="en-US" sz="1800" dirty="0" err="1">
                <a:ea typeface="ＭＳ Ｐゴシック" pitchFamily="34" charset="-128"/>
              </a:rPr>
              <a:t>calcul</a:t>
            </a:r>
            <a:r>
              <a:rPr lang="en-US" altLang="en-US" sz="1800" dirty="0">
                <a:ea typeface="ＭＳ Ｐゴシック" pitchFamily="34" charset="-128"/>
              </a:rPr>
              <a:t> d’un </a:t>
            </a:r>
            <a:r>
              <a:rPr lang="en-US" altLang="en-US" sz="1800" dirty="0" err="1">
                <a:ea typeface="ＭＳ Ｐゴシック" pitchFamily="34" charset="-128"/>
              </a:rPr>
              <a:t>seul</a:t>
            </a:r>
            <a:r>
              <a:rPr lang="en-US" altLang="en-US" sz="1800" dirty="0">
                <a:ea typeface="ＭＳ Ｐゴシック" pitchFamily="34" charset="-128"/>
              </a:rPr>
              <a:t> coefficient </a:t>
            </a:r>
            <a:r>
              <a:rPr lang="en-US" altLang="en-US" sz="1800" dirty="0" err="1">
                <a:ea typeface="ＭＳ Ｐゴシック" pitchFamily="34" charset="-128"/>
              </a:rPr>
              <a:t>d’une</a:t>
            </a:r>
            <a:r>
              <a:rPr lang="en-US" altLang="en-US" sz="1800" dirty="0">
                <a:ea typeface="ＭＳ Ｐゴシック" pitchFamily="34" charset="-128"/>
              </a:rPr>
              <a:t> TFD à N points </a:t>
            </a:r>
            <a:r>
              <a:rPr lang="en-US" altLang="en-US" sz="1800" dirty="0" err="1">
                <a:ea typeface="ＭＳ Ｐゴシック" pitchFamily="34" charset="-128"/>
              </a:rPr>
              <a:t>nécessite</a:t>
            </a:r>
            <a:r>
              <a:rPr lang="en-US" altLang="en-US" sz="1800" dirty="0">
                <a:ea typeface="ＭＳ Ｐゴシック" pitchFamily="34" charset="-128"/>
              </a:rPr>
              <a:t>      additions et    </a:t>
            </a:r>
          </a:p>
          <a:p>
            <a:pPr lvl="1">
              <a:buNone/>
            </a:pPr>
            <a:r>
              <a:rPr lang="en-US" altLang="en-US" sz="1800" dirty="0">
                <a:ea typeface="ＭＳ Ｐゴシック" pitchFamily="34" charset="-128"/>
              </a:rPr>
              <a:t>            multiplications complexes</a:t>
            </a:r>
          </a:p>
          <a:p>
            <a:pPr lvl="1"/>
            <a:endParaRPr lang="en-US" altLang="en-US" sz="1800" dirty="0">
              <a:ea typeface="ＭＳ Ｐゴシック" pitchFamily="34" charset="-128"/>
            </a:endParaRPr>
          </a:p>
          <a:p>
            <a:pPr lvl="1"/>
            <a:r>
              <a:rPr lang="en-US" altLang="en-US" sz="1800" dirty="0">
                <a:ea typeface="ＭＳ Ｐゴシック" pitchFamily="34" charset="-128"/>
              </a:rPr>
              <a:t>Le </a:t>
            </a:r>
            <a:r>
              <a:rPr lang="en-US" altLang="en-US" sz="1800" dirty="0" err="1">
                <a:ea typeface="ＭＳ Ｐゴシック" pitchFamily="34" charset="-128"/>
              </a:rPr>
              <a:t>calcul</a:t>
            </a:r>
            <a:r>
              <a:rPr lang="en-US" altLang="en-US" sz="1800" dirty="0">
                <a:ea typeface="ＭＳ Ｐゴシック" pitchFamily="34" charset="-128"/>
              </a:rPr>
              <a:t> </a:t>
            </a:r>
            <a:r>
              <a:rPr lang="en-US" altLang="en-US" sz="1800" dirty="0" err="1">
                <a:ea typeface="ＭＳ Ｐゴシック" pitchFamily="34" charset="-128"/>
              </a:rPr>
              <a:t>d’une</a:t>
            </a:r>
            <a:r>
              <a:rPr lang="en-US" altLang="en-US" sz="1800" dirty="0">
                <a:ea typeface="ＭＳ Ｐゴシック" pitchFamily="34" charset="-128"/>
              </a:rPr>
              <a:t> TFD à N points </a:t>
            </a:r>
            <a:r>
              <a:rPr lang="en-US" altLang="en-US" sz="1800" dirty="0" err="1">
                <a:ea typeface="ＭＳ Ｐゴシック" pitchFamily="34" charset="-128"/>
              </a:rPr>
              <a:t>nécessite</a:t>
            </a:r>
            <a:r>
              <a:rPr lang="en-US" altLang="en-US" sz="1800" dirty="0">
                <a:ea typeface="ＭＳ Ｐゴシック" pitchFamily="34" charset="-128"/>
              </a:rPr>
              <a:t> </a:t>
            </a:r>
            <a:r>
              <a:rPr lang="en-US" altLang="en-US" sz="1800" dirty="0" err="1">
                <a:ea typeface="ＭＳ Ｐゴシック" pitchFamily="34" charset="-128"/>
              </a:rPr>
              <a:t>donc</a:t>
            </a:r>
            <a:r>
              <a:rPr lang="en-US" altLang="en-US" sz="1800" dirty="0">
                <a:ea typeface="ＭＳ Ｐゴシック" pitchFamily="34" charset="-128"/>
              </a:rPr>
              <a:t>           </a:t>
            </a:r>
            <a:r>
              <a:rPr lang="en-US" altLang="en-US" sz="1800" dirty="0" err="1">
                <a:ea typeface="ＭＳ Ｐゴシック" pitchFamily="34" charset="-128"/>
              </a:rPr>
              <a:t>opérations</a:t>
            </a:r>
            <a:r>
              <a:rPr lang="en-US" altLang="en-US" sz="1800" dirty="0">
                <a:ea typeface="ＭＳ Ｐゴシック" pitchFamily="34" charset="-128"/>
              </a:rPr>
              <a:t> complexes</a:t>
            </a:r>
          </a:p>
          <a:p>
            <a:pPr lvl="1">
              <a:buNone/>
            </a:pPr>
            <a:r>
              <a:rPr lang="en-US" altLang="en-US" sz="1800" dirty="0">
                <a:ea typeface="ＭＳ Ｐゴシック" pitchFamily="34" charset="-128"/>
              </a:rPr>
              <a:t> </a:t>
            </a:r>
          </a:p>
        </p:txBody>
      </p:sp>
      <p:graphicFrame>
        <p:nvGraphicFramePr>
          <p:cNvPr id="9219" name="Object 3"/>
          <p:cNvGraphicFramePr>
            <a:graphicFrameLocks noChangeAspect="1"/>
          </p:cNvGraphicFramePr>
          <p:nvPr/>
        </p:nvGraphicFramePr>
        <p:xfrm>
          <a:off x="2846388" y="2310926"/>
          <a:ext cx="2705100" cy="787400"/>
        </p:xfrm>
        <a:graphic>
          <a:graphicData uri="http://schemas.openxmlformats.org/presentationml/2006/ole">
            <p:oleObj spid="_x0000_s9229" name="Equation" r:id="rId3" imgW="2697120" imgH="776880" progId="Equation.3">
              <p:embed/>
            </p:oleObj>
          </a:graphicData>
        </a:graphic>
      </p:graphicFrame>
      <p:graphicFrame>
        <p:nvGraphicFramePr>
          <p:cNvPr id="9220" name="Object 4"/>
          <p:cNvGraphicFramePr>
            <a:graphicFrameLocks noChangeAspect="1"/>
          </p:cNvGraphicFramePr>
          <p:nvPr/>
        </p:nvGraphicFramePr>
        <p:xfrm>
          <a:off x="5557373" y="4387691"/>
          <a:ext cx="406400" cy="269875"/>
        </p:xfrm>
        <a:graphic>
          <a:graphicData uri="http://schemas.openxmlformats.org/presentationml/2006/ole">
            <p:oleObj spid="_x0000_s9230" name="Équation" r:id="rId4" imgW="7315200" imgH="4876800" progId="Equation.3">
              <p:embed/>
            </p:oleObj>
          </a:graphicData>
        </a:graphic>
      </p:graphicFrame>
      <p:sp>
        <p:nvSpPr>
          <p:cNvPr id="10" name="Rectangle 2"/>
          <p:cNvSpPr>
            <a:spLocks noGrp="1" noChangeArrowheads="1"/>
          </p:cNvSpPr>
          <p:nvPr>
            <p:ph type="title"/>
          </p:nvPr>
        </p:nvSpPr>
        <p:spPr>
          <a:xfrm>
            <a:off x="21092" y="471590"/>
            <a:ext cx="8229600" cy="1143000"/>
          </a:xfrm>
        </p:spPr>
        <p:txBody>
          <a:bodyPr>
            <a:normAutofit/>
          </a:bodyPr>
          <a:lstStyle/>
          <a:p>
            <a:pPr algn="l"/>
            <a:r>
              <a:rPr lang="en-US" altLang="en-US" sz="3600" dirty="0" err="1">
                <a:solidFill>
                  <a:srgbClr val="0070C0"/>
                </a:solidFill>
                <a:ea typeface="ＭＳ Ｐゴシック" pitchFamily="34" charset="-128"/>
              </a:rPr>
              <a:t>Coût</a:t>
            </a:r>
            <a:r>
              <a:rPr lang="en-US" altLang="en-US" sz="3600" dirty="0">
                <a:solidFill>
                  <a:srgbClr val="0070C0"/>
                </a:solidFill>
                <a:ea typeface="ＭＳ Ｐゴシック" pitchFamily="34" charset="-128"/>
              </a:rPr>
              <a:t> </a:t>
            </a:r>
            <a:r>
              <a:rPr lang="en-US" altLang="en-US" sz="3600" dirty="0" err="1">
                <a:solidFill>
                  <a:srgbClr val="0070C0"/>
                </a:solidFill>
                <a:ea typeface="ＭＳ Ｐゴシック" pitchFamily="34" charset="-128"/>
              </a:rPr>
              <a:t>calculatoire</a:t>
            </a:r>
            <a:r>
              <a:rPr lang="en-US" altLang="en-US" sz="3600" dirty="0">
                <a:solidFill>
                  <a:srgbClr val="0070C0"/>
                </a:solidFill>
                <a:ea typeface="ＭＳ Ｐゴシック" pitchFamily="34" charset="-128"/>
              </a:rPr>
              <a:t> </a:t>
            </a:r>
            <a:r>
              <a:rPr lang="en-US" altLang="en-US" sz="3600" dirty="0" err="1">
                <a:solidFill>
                  <a:srgbClr val="0070C0"/>
                </a:solidFill>
                <a:ea typeface="ＭＳ Ｐゴシック" pitchFamily="34" charset="-128"/>
              </a:rPr>
              <a:t>d’une</a:t>
            </a:r>
            <a:r>
              <a:rPr lang="en-US" altLang="en-US" sz="3600" dirty="0">
                <a:solidFill>
                  <a:srgbClr val="0070C0"/>
                </a:solidFill>
                <a:ea typeface="ＭＳ Ｐゴシック" pitchFamily="34" charset="-128"/>
              </a:rPr>
              <a:t> TFD</a:t>
            </a:r>
          </a:p>
        </p:txBody>
      </p:sp>
      <p:graphicFrame>
        <p:nvGraphicFramePr>
          <p:cNvPr id="9227" name="Object 4"/>
          <p:cNvGraphicFramePr>
            <a:graphicFrameLocks noChangeAspect="1"/>
          </p:cNvGraphicFramePr>
          <p:nvPr/>
        </p:nvGraphicFramePr>
        <p:xfrm>
          <a:off x="6935739" y="3406312"/>
          <a:ext cx="236537" cy="234950"/>
        </p:xfrm>
        <a:graphic>
          <a:graphicData uri="http://schemas.openxmlformats.org/presentationml/2006/ole">
            <p:oleObj spid="_x0000_s9231" name="Équation" r:id="rId5" imgW="4267200" imgH="4267200" progId="Equation.3">
              <p:embed/>
            </p:oleObj>
          </a:graphicData>
        </a:graphic>
      </p:graphicFrame>
      <p:graphicFrame>
        <p:nvGraphicFramePr>
          <p:cNvPr id="9228" name="Object 12"/>
          <p:cNvGraphicFramePr>
            <a:graphicFrameLocks noChangeAspect="1"/>
          </p:cNvGraphicFramePr>
          <p:nvPr/>
        </p:nvGraphicFramePr>
        <p:xfrm>
          <a:off x="1264144" y="3699856"/>
          <a:ext cx="236537" cy="234950"/>
        </p:xfrm>
        <a:graphic>
          <a:graphicData uri="http://schemas.openxmlformats.org/presentationml/2006/ole">
            <p:oleObj spid="_x0000_s9232" name="Équation" r:id="rId6" imgW="177492" imgH="177492" progId="Equation.3">
              <p:embed/>
            </p:oleObj>
          </a:graphicData>
        </a:graphic>
      </p:graphicFrame>
      <p:sp>
        <p:nvSpPr>
          <p:cNvPr id="8"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9"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LA FFT</a:t>
            </a:r>
          </a:p>
        </p:txBody>
      </p:sp>
      <p:sp>
        <p:nvSpPr>
          <p:cNvPr id="11" name="Espace réservé du numéro de diapositive 10"/>
          <p:cNvSpPr>
            <a:spLocks noGrp="1"/>
          </p:cNvSpPr>
          <p:nvPr>
            <p:ph type="sldNum" sz="quarter" idx="12"/>
          </p:nvPr>
        </p:nvSpPr>
        <p:spPr/>
        <p:txBody>
          <a:bodyPr/>
          <a:lstStyle/>
          <a:p>
            <a:fld id="{2C94B7E7-F509-4100-BE7B-E3DEB2C53554}" type="slidenum">
              <a:rPr lang="fr-FR" smtClean="0"/>
              <a:pPr/>
              <a:t>104</a:t>
            </a:fld>
            <a:endParaRPr lang="fr-F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p:txBody>
          <a:bodyPr>
            <a:normAutofit/>
          </a:bodyPr>
          <a:lstStyle/>
          <a:p>
            <a:r>
              <a:rPr lang="en-US" altLang="en-US" dirty="0" err="1">
                <a:ea typeface="ＭＳ Ｐゴシック" pitchFamily="34" charset="-128"/>
              </a:rPr>
              <a:t>Algorithme</a:t>
            </a:r>
            <a:r>
              <a:rPr lang="en-US" altLang="en-US" dirty="0">
                <a:ea typeface="ＭＳ Ｐゴシック" pitchFamily="34" charset="-128"/>
              </a:rPr>
              <a:t> de Cooley-</a:t>
            </a:r>
            <a:r>
              <a:rPr lang="en-US" altLang="en-US" dirty="0" err="1">
                <a:ea typeface="ＭＳ Ｐゴシック" pitchFamily="34" charset="-128"/>
              </a:rPr>
              <a:t>Tukey</a:t>
            </a:r>
            <a:endParaRPr lang="en-US" altLang="en-US" dirty="0">
              <a:ea typeface="ＭＳ Ｐゴシック" pitchFamily="34" charset="-128"/>
            </a:endParaRPr>
          </a:p>
        </p:txBody>
      </p:sp>
      <p:sp>
        <p:nvSpPr>
          <p:cNvPr id="10242" name="Rectangle 3"/>
          <p:cNvSpPr>
            <a:spLocks noGrp="1" noChangeArrowheads="1"/>
          </p:cNvSpPr>
          <p:nvPr>
            <p:ph idx="1"/>
          </p:nvPr>
        </p:nvSpPr>
        <p:spPr>
          <a:xfrm>
            <a:off x="0" y="1600200"/>
            <a:ext cx="9144000" cy="4983480"/>
          </a:xfrm>
        </p:spPr>
        <p:txBody>
          <a:bodyPr>
            <a:normAutofit fontScale="92500" lnSpcReduction="10000"/>
          </a:bodyPr>
          <a:lstStyle/>
          <a:p>
            <a:r>
              <a:rPr lang="en-US" altLang="en-US" dirty="0" err="1">
                <a:ea typeface="ＭＳ Ｐゴシック" pitchFamily="34" charset="-128"/>
              </a:rPr>
              <a:t>Soit</a:t>
            </a:r>
            <a:r>
              <a:rPr lang="en-US" altLang="en-US" dirty="0">
                <a:ea typeface="ＭＳ Ｐゴシック" pitchFamily="34" charset="-128"/>
              </a:rPr>
              <a:t> la TFD pour un </a:t>
            </a:r>
            <a:r>
              <a:rPr lang="en-US" altLang="en-US" dirty="0" err="1">
                <a:ea typeface="ＭＳ Ｐゴシック" pitchFamily="34" charset="-128"/>
              </a:rPr>
              <a:t>nombre</a:t>
            </a:r>
            <a:r>
              <a:rPr lang="en-US" altLang="en-US" dirty="0">
                <a:ea typeface="ＭＳ Ｐゴシック" pitchFamily="34" charset="-128"/>
              </a:rPr>
              <a:t> de points N, puissance de 2,</a:t>
            </a:r>
          </a:p>
          <a:p>
            <a:endParaRPr lang="en-US" altLang="en-US" dirty="0">
              <a:ea typeface="ＭＳ Ｐゴシック" pitchFamily="34" charset="-128"/>
            </a:endParaRPr>
          </a:p>
          <a:p>
            <a:r>
              <a:rPr lang="en-US" altLang="en-US" dirty="0">
                <a:ea typeface="ＭＳ Ｐゴシック" pitchFamily="34" charset="-128"/>
              </a:rPr>
              <a:t>                                      pour k=0, 1, …, N-1</a:t>
            </a:r>
          </a:p>
          <a:p>
            <a:r>
              <a:rPr lang="en-US" altLang="en-US" dirty="0">
                <a:ea typeface="ＭＳ Ｐゴシック" pitchFamily="34" charset="-128"/>
              </a:rPr>
              <a:t>En </a:t>
            </a:r>
            <a:r>
              <a:rPr lang="en-US" altLang="en-US" dirty="0" err="1">
                <a:ea typeface="ＭＳ Ｐゴシック" pitchFamily="34" charset="-128"/>
              </a:rPr>
              <a:t>divisant</a:t>
            </a:r>
            <a:r>
              <a:rPr lang="en-US" altLang="en-US" dirty="0">
                <a:ea typeface="ＭＳ Ｐゴシック" pitchFamily="34" charset="-128"/>
              </a:rPr>
              <a:t> </a:t>
            </a:r>
            <a:r>
              <a:rPr lang="en-US" altLang="en-US" dirty="0" err="1">
                <a:ea typeface="ＭＳ Ｐゴシック" pitchFamily="34" charset="-128"/>
              </a:rPr>
              <a:t>cette</a:t>
            </a:r>
            <a:r>
              <a:rPr lang="en-US" altLang="en-US" dirty="0">
                <a:ea typeface="ＭＳ Ｐゴシック" pitchFamily="34" charset="-128"/>
              </a:rPr>
              <a:t> </a:t>
            </a:r>
            <a:r>
              <a:rPr lang="en-US" altLang="en-US" dirty="0" err="1">
                <a:ea typeface="ＭＳ Ｐゴシック" pitchFamily="34" charset="-128"/>
              </a:rPr>
              <a:t>somme</a:t>
            </a:r>
            <a:r>
              <a:rPr lang="en-US" altLang="en-US" dirty="0">
                <a:ea typeface="ＭＳ Ｐゴシック" pitchFamily="34" charset="-128"/>
              </a:rPr>
              <a:t> en </a:t>
            </a:r>
            <a:r>
              <a:rPr lang="en-US" altLang="en-US" dirty="0" err="1">
                <a:ea typeface="ＭＳ Ｐゴシック" pitchFamily="34" charset="-128"/>
              </a:rPr>
              <a:t>deux</a:t>
            </a:r>
            <a:r>
              <a:rPr lang="en-US" altLang="en-US" dirty="0">
                <a:ea typeface="ＭＳ Ｐゴシック" pitchFamily="34" charset="-128"/>
              </a:rPr>
              <a:t> </a:t>
            </a:r>
            <a:r>
              <a:rPr lang="en-US" altLang="en-US" dirty="0" err="1">
                <a:ea typeface="ＭＳ Ｐゴシック" pitchFamily="34" charset="-128"/>
              </a:rPr>
              <a:t>sommes</a:t>
            </a:r>
            <a:r>
              <a:rPr lang="en-US" altLang="en-US" dirty="0">
                <a:ea typeface="ＭＳ Ｐゴシック" pitchFamily="34" charset="-128"/>
              </a:rPr>
              <a:t> </a:t>
            </a:r>
            <a:r>
              <a:rPr lang="en-US" altLang="en-US" dirty="0" err="1">
                <a:ea typeface="ＭＳ Ｐゴシック" pitchFamily="34" charset="-128"/>
              </a:rPr>
              <a:t>selon</a:t>
            </a:r>
            <a:r>
              <a:rPr lang="en-US" altLang="en-US" dirty="0">
                <a:ea typeface="ＭＳ Ｐゴシック" pitchFamily="34" charset="-128"/>
              </a:rPr>
              <a:t> les indices n pairs et impairs, on </a:t>
            </a:r>
            <a:r>
              <a:rPr lang="en-US" altLang="en-US" dirty="0" err="1">
                <a:ea typeface="ＭＳ Ｐゴシック" pitchFamily="34" charset="-128"/>
              </a:rPr>
              <a:t>obtient</a:t>
            </a:r>
            <a:r>
              <a:rPr lang="en-US" altLang="en-US" i="1" dirty="0">
                <a:ea typeface="ＭＳ Ｐゴシック" pitchFamily="34" charset="-128"/>
              </a:rPr>
              <a:t>:</a:t>
            </a:r>
          </a:p>
          <a:p>
            <a:endParaRPr lang="en-US" altLang="en-US" i="1" dirty="0">
              <a:ea typeface="ＭＳ Ｐゴシック" pitchFamily="34" charset="-128"/>
            </a:endParaRPr>
          </a:p>
          <a:p>
            <a:r>
              <a:rPr lang="en-US" altLang="en-US" i="1" dirty="0">
                <a:ea typeface="ＭＳ Ｐゴシック" pitchFamily="34" charset="-128"/>
              </a:rPr>
              <a:t> </a:t>
            </a:r>
          </a:p>
          <a:p>
            <a:endParaRPr lang="en-US" altLang="en-US" dirty="0">
              <a:ea typeface="ＭＳ Ｐゴシック" pitchFamily="34" charset="-128"/>
            </a:endParaRPr>
          </a:p>
          <a:p>
            <a:pPr>
              <a:buFont typeface="Wingdings" pitchFamily="2" charset="2"/>
              <a:buNone/>
            </a:pPr>
            <a:r>
              <a:rPr lang="en-US" altLang="en-US" dirty="0">
                <a:ea typeface="ＭＳ Ｐゴシック" pitchFamily="34" charset="-128"/>
              </a:rPr>
              <a:t>                                       pour k=0, 1, …, N-1</a:t>
            </a:r>
          </a:p>
        </p:txBody>
      </p:sp>
      <p:graphicFrame>
        <p:nvGraphicFramePr>
          <p:cNvPr id="10243" name="Object 2"/>
          <p:cNvGraphicFramePr>
            <a:graphicFrameLocks noChangeAspect="1"/>
          </p:cNvGraphicFramePr>
          <p:nvPr/>
        </p:nvGraphicFramePr>
        <p:xfrm>
          <a:off x="8184924" y="1640342"/>
          <a:ext cx="749300" cy="317500"/>
        </p:xfrm>
        <a:graphic>
          <a:graphicData uri="http://schemas.openxmlformats.org/presentationml/2006/ole">
            <p:oleObj spid="_x0000_s10249" name="Equation" r:id="rId3" imgW="740520" imgH="301680" progId="Equation.3">
              <p:embed/>
            </p:oleObj>
          </a:graphicData>
        </a:graphic>
      </p:graphicFrame>
      <p:graphicFrame>
        <p:nvGraphicFramePr>
          <p:cNvPr id="10244" name="Object 3"/>
          <p:cNvGraphicFramePr>
            <a:graphicFrameLocks noChangeAspect="1"/>
          </p:cNvGraphicFramePr>
          <p:nvPr/>
        </p:nvGraphicFramePr>
        <p:xfrm>
          <a:off x="2024363" y="2177049"/>
          <a:ext cx="6065219" cy="777166"/>
        </p:xfrm>
        <a:graphic>
          <a:graphicData uri="http://schemas.openxmlformats.org/presentationml/2006/ole">
            <p:oleObj spid="_x0000_s10250" name="Equation" r:id="rId4" imgW="7515360" imgH="950760" progId="Equation.3">
              <p:embed/>
            </p:oleObj>
          </a:graphicData>
        </a:graphic>
      </p:graphicFrame>
      <p:graphicFrame>
        <p:nvGraphicFramePr>
          <p:cNvPr id="10248" name="Object 7"/>
          <p:cNvGraphicFramePr>
            <a:graphicFrameLocks noChangeAspect="1"/>
          </p:cNvGraphicFramePr>
          <p:nvPr/>
        </p:nvGraphicFramePr>
        <p:xfrm>
          <a:off x="1406525" y="4805895"/>
          <a:ext cx="5894388" cy="812800"/>
        </p:xfrm>
        <a:graphic>
          <a:graphicData uri="http://schemas.openxmlformats.org/presentationml/2006/ole">
            <p:oleObj spid="_x0000_s10251" name="Equation" r:id="rId5" imgW="5878800" imgH="804240" progId="Equation.3">
              <p:embed/>
            </p:oleObj>
          </a:graphicData>
        </a:graphic>
      </p:graphicFrame>
      <p:sp>
        <p:nvSpPr>
          <p:cNvPr id="7"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8"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LA FFT</a:t>
            </a:r>
          </a:p>
        </p:txBody>
      </p:sp>
      <p:sp>
        <p:nvSpPr>
          <p:cNvPr id="9" name="Espace réservé du numéro de diapositive 8"/>
          <p:cNvSpPr>
            <a:spLocks noGrp="1"/>
          </p:cNvSpPr>
          <p:nvPr>
            <p:ph type="sldNum" sz="quarter" idx="12"/>
          </p:nvPr>
        </p:nvSpPr>
        <p:spPr/>
        <p:txBody>
          <a:bodyPr/>
          <a:lstStyle/>
          <a:p>
            <a:fld id="{2C94B7E7-F509-4100-BE7B-E3DEB2C53554}" type="slidenum">
              <a:rPr lang="fr-FR" smtClean="0"/>
              <a:pPr/>
              <a:t>105</a:t>
            </a:fld>
            <a:endParaRPr lang="fr-F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1"/>
          </p:nvPr>
        </p:nvSpPr>
        <p:spPr>
          <a:xfrm>
            <a:off x="239151" y="1304772"/>
            <a:ext cx="8904849" cy="4983480"/>
          </a:xfrm>
        </p:spPr>
        <p:txBody>
          <a:bodyPr>
            <a:normAutofit/>
          </a:bodyPr>
          <a:lstStyle/>
          <a:p>
            <a:pPr>
              <a:buNone/>
            </a:pPr>
            <a:endParaRPr lang="en-US" altLang="en-US" dirty="0">
              <a:ea typeface="ＭＳ Ｐゴシック" pitchFamily="34" charset="-128"/>
            </a:endParaRPr>
          </a:p>
          <a:p>
            <a:endParaRPr lang="en-US" altLang="en-US" dirty="0">
              <a:ea typeface="ＭＳ Ｐゴシック" pitchFamily="34" charset="-128"/>
            </a:endParaRPr>
          </a:p>
          <a:p>
            <a:pPr algn="ctr"/>
            <a:r>
              <a:rPr lang="en-US" altLang="en-US" dirty="0">
                <a:ea typeface="ＭＳ Ｐゴシック" pitchFamily="34" charset="-128"/>
              </a:rPr>
              <a:t>pour k=0, 1, …, N-1</a:t>
            </a:r>
          </a:p>
          <a:p>
            <a:r>
              <a:rPr lang="en-US" altLang="en-US" dirty="0" err="1">
                <a:ea typeface="ＭＳ Ｐゴシック" pitchFamily="34" charset="-128"/>
              </a:rPr>
              <a:t>Mais</a:t>
            </a:r>
            <a:r>
              <a:rPr lang="en-US" altLang="en-US" dirty="0">
                <a:ea typeface="ＭＳ Ｐゴシック" pitchFamily="34" charset="-128"/>
              </a:rPr>
              <a:t>                                                  et</a:t>
            </a:r>
          </a:p>
          <a:p>
            <a:pPr>
              <a:buFont typeface="Wingdings" pitchFamily="2" charset="2"/>
              <a:buNone/>
            </a:pPr>
            <a:r>
              <a:rPr lang="en-US" altLang="en-US" dirty="0" err="1">
                <a:ea typeface="ＭＳ Ｐゴシック" pitchFamily="34" charset="-128"/>
              </a:rPr>
              <a:t>Alors</a:t>
            </a:r>
            <a:r>
              <a:rPr lang="en-US" altLang="en-US" dirty="0">
                <a:ea typeface="ＭＳ Ｐゴシック" pitchFamily="34" charset="-128"/>
              </a:rPr>
              <a:t> …</a:t>
            </a:r>
          </a:p>
          <a:p>
            <a:pPr>
              <a:buFont typeface="Wingdings" pitchFamily="2" charset="2"/>
              <a:buNone/>
            </a:pPr>
            <a:endParaRPr lang="en-US" altLang="en-US" dirty="0">
              <a:ea typeface="ＭＳ Ｐゴシック" pitchFamily="34" charset="-128"/>
            </a:endParaRPr>
          </a:p>
          <a:p>
            <a:pPr>
              <a:buFont typeface="Wingdings" pitchFamily="2" charset="2"/>
              <a:buNone/>
            </a:pPr>
            <a:endParaRPr lang="en-US" altLang="en-US" dirty="0">
              <a:ea typeface="ＭＳ Ｐゴシック" pitchFamily="34" charset="-128"/>
            </a:endParaRPr>
          </a:p>
          <a:p>
            <a:pPr>
              <a:buFont typeface="Wingdings" pitchFamily="2" charset="2"/>
              <a:buNone/>
            </a:pPr>
            <a:r>
              <a:rPr lang="en-US" altLang="en-US" dirty="0">
                <a:ea typeface="ＭＳ Ｐゴシック" pitchFamily="34" charset="-128"/>
              </a:rPr>
              <a:t>                  </a:t>
            </a:r>
            <a:r>
              <a:rPr lang="en-US" altLang="en-US" sz="2200" dirty="0">
                <a:solidFill>
                  <a:srgbClr val="FF0000"/>
                </a:solidFill>
                <a:ea typeface="ＭＳ Ｐゴシック" pitchFamily="34" charset="-128"/>
              </a:rPr>
              <a:t>TFD à </a:t>
            </a:r>
            <a:r>
              <a:rPr lang="en-US" altLang="en-US" sz="2200" i="1" dirty="0">
                <a:solidFill>
                  <a:srgbClr val="FF0000"/>
                </a:solidFill>
                <a:ea typeface="ＭＳ Ｐゴシック" pitchFamily="34" charset="-128"/>
              </a:rPr>
              <a:t>N/2</a:t>
            </a:r>
            <a:r>
              <a:rPr lang="en-US" altLang="en-US" sz="2200" dirty="0">
                <a:solidFill>
                  <a:srgbClr val="FF0000"/>
                </a:solidFill>
                <a:ea typeface="ＭＳ Ｐゴシック" pitchFamily="34" charset="-128"/>
              </a:rPr>
              <a:t>-point de </a:t>
            </a:r>
            <a:r>
              <a:rPr lang="en-US" altLang="en-US" sz="2200" i="1" dirty="0">
                <a:solidFill>
                  <a:srgbClr val="FF0000"/>
                </a:solidFill>
                <a:ea typeface="ＭＳ Ｐゴシック" pitchFamily="34" charset="-128"/>
              </a:rPr>
              <a:t>x[2r]</a:t>
            </a:r>
            <a:r>
              <a:rPr lang="en-US" altLang="en-US" sz="2200" dirty="0">
                <a:solidFill>
                  <a:srgbClr val="FF0000"/>
                </a:solidFill>
                <a:ea typeface="ＭＳ Ｐゴシック" pitchFamily="34" charset="-128"/>
              </a:rPr>
              <a:t>      TFD à </a:t>
            </a:r>
            <a:r>
              <a:rPr lang="en-US" altLang="en-US" sz="2200" i="1" dirty="0">
                <a:solidFill>
                  <a:srgbClr val="FF0000"/>
                </a:solidFill>
                <a:ea typeface="ＭＳ Ｐゴシック" pitchFamily="34" charset="-128"/>
              </a:rPr>
              <a:t>N/2</a:t>
            </a:r>
            <a:r>
              <a:rPr lang="en-US" altLang="en-US" sz="2200" dirty="0">
                <a:solidFill>
                  <a:srgbClr val="FF0000"/>
                </a:solidFill>
                <a:ea typeface="ＭＳ Ｐゴシック" pitchFamily="34" charset="-128"/>
              </a:rPr>
              <a:t>-point de </a:t>
            </a:r>
            <a:r>
              <a:rPr lang="en-US" altLang="en-US" sz="2200" i="1" dirty="0">
                <a:solidFill>
                  <a:srgbClr val="FF0000"/>
                </a:solidFill>
                <a:ea typeface="ＭＳ Ｐゴシック" pitchFamily="34" charset="-128"/>
              </a:rPr>
              <a:t>x[2r+1]</a:t>
            </a:r>
            <a:endParaRPr lang="en-US" altLang="en-US" sz="2200" dirty="0">
              <a:solidFill>
                <a:srgbClr val="FF0000"/>
              </a:solidFill>
              <a:ea typeface="ＭＳ Ｐゴシック" pitchFamily="34" charset="-128"/>
            </a:endParaRPr>
          </a:p>
          <a:p>
            <a:pPr>
              <a:buFont typeface="Wingdings" pitchFamily="2" charset="2"/>
              <a:buNone/>
            </a:pPr>
            <a:endParaRPr lang="en-US" altLang="en-US" dirty="0">
              <a:ea typeface="ＭＳ Ｐゴシック" pitchFamily="34" charset="-128"/>
            </a:endParaRPr>
          </a:p>
        </p:txBody>
      </p:sp>
      <p:graphicFrame>
        <p:nvGraphicFramePr>
          <p:cNvPr id="11267" name="Object 2"/>
          <p:cNvGraphicFramePr>
            <a:graphicFrameLocks noChangeAspect="1"/>
          </p:cNvGraphicFramePr>
          <p:nvPr/>
        </p:nvGraphicFramePr>
        <p:xfrm>
          <a:off x="1249363" y="1771109"/>
          <a:ext cx="5894387" cy="812800"/>
        </p:xfrm>
        <a:graphic>
          <a:graphicData uri="http://schemas.openxmlformats.org/presentationml/2006/ole">
            <p:oleObj spid="_x0000_s11271" name="Equation" r:id="rId3" imgW="5878800" imgH="804240" progId="Equation.3">
              <p:embed/>
            </p:oleObj>
          </a:graphicData>
        </a:graphic>
      </p:graphicFrame>
      <p:graphicFrame>
        <p:nvGraphicFramePr>
          <p:cNvPr id="11268" name="Object 3"/>
          <p:cNvGraphicFramePr>
            <a:graphicFrameLocks noChangeAspect="1"/>
          </p:cNvGraphicFramePr>
          <p:nvPr/>
        </p:nvGraphicFramePr>
        <p:xfrm>
          <a:off x="1542662" y="3194877"/>
          <a:ext cx="4267200" cy="393700"/>
        </p:xfrm>
        <a:graphic>
          <a:graphicData uri="http://schemas.openxmlformats.org/presentationml/2006/ole">
            <p:oleObj spid="_x0000_s11272" name="Equation" r:id="rId4" imgW="4251240" imgH="383760" progId="Equation.3">
              <p:embed/>
            </p:oleObj>
          </a:graphicData>
        </a:graphic>
      </p:graphicFrame>
      <p:graphicFrame>
        <p:nvGraphicFramePr>
          <p:cNvPr id="11269" name="Object 4"/>
          <p:cNvGraphicFramePr>
            <a:graphicFrameLocks noChangeAspect="1"/>
          </p:cNvGraphicFramePr>
          <p:nvPr/>
        </p:nvGraphicFramePr>
        <p:xfrm>
          <a:off x="6432550" y="3132255"/>
          <a:ext cx="2247900" cy="431800"/>
        </p:xfrm>
        <a:graphic>
          <a:graphicData uri="http://schemas.openxmlformats.org/presentationml/2006/ole">
            <p:oleObj spid="_x0000_s11273" name="Equation" r:id="rId5" imgW="2239920" imgH="420480" progId="Equation.3">
              <p:embed/>
            </p:oleObj>
          </a:graphicData>
        </a:graphic>
      </p:graphicFrame>
      <p:graphicFrame>
        <p:nvGraphicFramePr>
          <p:cNvPr id="11270" name="Object 5"/>
          <p:cNvGraphicFramePr>
            <a:graphicFrameLocks noChangeAspect="1"/>
          </p:cNvGraphicFramePr>
          <p:nvPr/>
        </p:nvGraphicFramePr>
        <p:xfrm>
          <a:off x="1420813" y="4000500"/>
          <a:ext cx="5551487" cy="800100"/>
        </p:xfrm>
        <a:graphic>
          <a:graphicData uri="http://schemas.openxmlformats.org/presentationml/2006/ole">
            <p:oleObj spid="_x0000_s11274" name="Equation" r:id="rId6" imgW="5540400" imgH="786240" progId="Equation.3">
              <p:embed/>
            </p:oleObj>
          </a:graphicData>
        </a:graphic>
      </p:graphicFrame>
      <p:grpSp>
        <p:nvGrpSpPr>
          <p:cNvPr id="11271" name="Group 20"/>
          <p:cNvGrpSpPr>
            <a:grpSpLocks/>
          </p:cNvGrpSpPr>
          <p:nvPr/>
        </p:nvGrpSpPr>
        <p:grpSpPr bwMode="auto">
          <a:xfrm>
            <a:off x="2133600" y="4876800"/>
            <a:ext cx="1981200" cy="152400"/>
            <a:chOff x="1248" y="3072"/>
            <a:chExt cx="1248" cy="96"/>
          </a:xfrm>
        </p:grpSpPr>
        <p:sp>
          <p:nvSpPr>
            <p:cNvPr id="11278" name="Line 15"/>
            <p:cNvSpPr>
              <a:spLocks noChangeShapeType="1"/>
            </p:cNvSpPr>
            <p:nvPr/>
          </p:nvSpPr>
          <p:spPr bwMode="auto">
            <a:xfrm>
              <a:off x="1248" y="3072"/>
              <a:ext cx="0" cy="96"/>
            </a:xfrm>
            <a:prstGeom prst="line">
              <a:avLst/>
            </a:prstGeom>
            <a:noFill/>
            <a:ln w="12700">
              <a:solidFill>
                <a:srgbClr val="FF0000"/>
              </a:solidFill>
              <a:round/>
              <a:headEnd/>
              <a:tailEnd/>
            </a:ln>
          </p:spPr>
          <p:txBody>
            <a:bodyPr wrap="none" anchor="ctr"/>
            <a:lstStyle/>
            <a:p>
              <a:endParaRPr lang="fr-FR"/>
            </a:p>
          </p:txBody>
        </p:sp>
        <p:sp>
          <p:nvSpPr>
            <p:cNvPr id="11279" name="Line 18"/>
            <p:cNvSpPr>
              <a:spLocks noChangeShapeType="1"/>
            </p:cNvSpPr>
            <p:nvPr/>
          </p:nvSpPr>
          <p:spPr bwMode="auto">
            <a:xfrm>
              <a:off x="2496" y="3072"/>
              <a:ext cx="0" cy="96"/>
            </a:xfrm>
            <a:prstGeom prst="line">
              <a:avLst/>
            </a:prstGeom>
            <a:noFill/>
            <a:ln w="12700">
              <a:solidFill>
                <a:srgbClr val="FF0000"/>
              </a:solidFill>
              <a:round/>
              <a:headEnd/>
              <a:tailEnd/>
            </a:ln>
          </p:spPr>
          <p:txBody>
            <a:bodyPr wrap="none" anchor="ctr"/>
            <a:lstStyle/>
            <a:p>
              <a:endParaRPr lang="fr-FR"/>
            </a:p>
          </p:txBody>
        </p:sp>
        <p:sp>
          <p:nvSpPr>
            <p:cNvPr id="11280" name="Line 19"/>
            <p:cNvSpPr>
              <a:spLocks noChangeShapeType="1"/>
            </p:cNvSpPr>
            <p:nvPr/>
          </p:nvSpPr>
          <p:spPr bwMode="auto">
            <a:xfrm>
              <a:off x="1248" y="3168"/>
              <a:ext cx="1248" cy="0"/>
            </a:xfrm>
            <a:prstGeom prst="line">
              <a:avLst/>
            </a:prstGeom>
            <a:noFill/>
            <a:ln w="12700">
              <a:solidFill>
                <a:srgbClr val="FF0000"/>
              </a:solidFill>
              <a:round/>
              <a:headEnd/>
              <a:tailEnd/>
            </a:ln>
          </p:spPr>
          <p:txBody>
            <a:bodyPr wrap="none" anchor="ctr"/>
            <a:lstStyle/>
            <a:p>
              <a:endParaRPr lang="fr-FR"/>
            </a:p>
          </p:txBody>
        </p:sp>
      </p:grpSp>
      <p:grpSp>
        <p:nvGrpSpPr>
          <p:cNvPr id="11272" name="Group 21"/>
          <p:cNvGrpSpPr>
            <a:grpSpLocks/>
          </p:cNvGrpSpPr>
          <p:nvPr/>
        </p:nvGrpSpPr>
        <p:grpSpPr bwMode="auto">
          <a:xfrm>
            <a:off x="4953000" y="4876800"/>
            <a:ext cx="1981200" cy="152400"/>
            <a:chOff x="1248" y="3072"/>
            <a:chExt cx="1248" cy="96"/>
          </a:xfrm>
        </p:grpSpPr>
        <p:sp>
          <p:nvSpPr>
            <p:cNvPr id="11275" name="Line 22"/>
            <p:cNvSpPr>
              <a:spLocks noChangeShapeType="1"/>
            </p:cNvSpPr>
            <p:nvPr/>
          </p:nvSpPr>
          <p:spPr bwMode="auto">
            <a:xfrm>
              <a:off x="1248" y="3072"/>
              <a:ext cx="0" cy="96"/>
            </a:xfrm>
            <a:prstGeom prst="line">
              <a:avLst/>
            </a:prstGeom>
            <a:noFill/>
            <a:ln w="12700">
              <a:solidFill>
                <a:srgbClr val="FF0000"/>
              </a:solidFill>
              <a:round/>
              <a:headEnd/>
              <a:tailEnd/>
            </a:ln>
          </p:spPr>
          <p:txBody>
            <a:bodyPr wrap="none" anchor="ctr"/>
            <a:lstStyle/>
            <a:p>
              <a:endParaRPr lang="fr-FR"/>
            </a:p>
          </p:txBody>
        </p:sp>
        <p:sp>
          <p:nvSpPr>
            <p:cNvPr id="11276" name="Line 23"/>
            <p:cNvSpPr>
              <a:spLocks noChangeShapeType="1"/>
            </p:cNvSpPr>
            <p:nvPr/>
          </p:nvSpPr>
          <p:spPr bwMode="auto">
            <a:xfrm>
              <a:off x="2496" y="3072"/>
              <a:ext cx="0" cy="96"/>
            </a:xfrm>
            <a:prstGeom prst="line">
              <a:avLst/>
            </a:prstGeom>
            <a:noFill/>
            <a:ln w="12700">
              <a:solidFill>
                <a:srgbClr val="FF0000"/>
              </a:solidFill>
              <a:round/>
              <a:headEnd/>
              <a:tailEnd/>
            </a:ln>
          </p:spPr>
          <p:txBody>
            <a:bodyPr wrap="none" anchor="ctr"/>
            <a:lstStyle/>
            <a:p>
              <a:endParaRPr lang="fr-FR"/>
            </a:p>
          </p:txBody>
        </p:sp>
        <p:sp>
          <p:nvSpPr>
            <p:cNvPr id="11277" name="Line 24"/>
            <p:cNvSpPr>
              <a:spLocks noChangeShapeType="1"/>
            </p:cNvSpPr>
            <p:nvPr/>
          </p:nvSpPr>
          <p:spPr bwMode="auto">
            <a:xfrm>
              <a:off x="1248" y="3168"/>
              <a:ext cx="1248" cy="0"/>
            </a:xfrm>
            <a:prstGeom prst="line">
              <a:avLst/>
            </a:prstGeom>
            <a:noFill/>
            <a:ln w="12700">
              <a:solidFill>
                <a:srgbClr val="FF0000"/>
              </a:solidFill>
              <a:round/>
              <a:headEnd/>
              <a:tailEnd/>
            </a:ln>
          </p:spPr>
          <p:txBody>
            <a:bodyPr wrap="none" anchor="ctr"/>
            <a:lstStyle/>
            <a:p>
              <a:endParaRPr lang="fr-FR"/>
            </a:p>
          </p:txBody>
        </p:sp>
      </p:grpSp>
      <p:sp>
        <p:nvSpPr>
          <p:cNvPr id="11273" name="TextBox 1"/>
          <p:cNvSpPr txBox="1">
            <a:spLocks noChangeArrowheads="1"/>
          </p:cNvSpPr>
          <p:nvPr/>
        </p:nvSpPr>
        <p:spPr bwMode="auto">
          <a:xfrm>
            <a:off x="2627313" y="5161688"/>
            <a:ext cx="887412" cy="461962"/>
          </a:xfrm>
          <a:prstGeom prst="rect">
            <a:avLst/>
          </a:prstGeom>
          <a:noFill/>
          <a:ln w="9525">
            <a:noFill/>
            <a:miter lim="800000"/>
            <a:headEnd/>
            <a:tailEnd/>
          </a:ln>
        </p:spPr>
        <p:txBody>
          <a:bodyPr>
            <a:spAutoFit/>
          </a:bodyPr>
          <a:lstStyle/>
          <a:p>
            <a:r>
              <a:rPr lang="en-US" altLang="en-US" b="1" dirty="0">
                <a:solidFill>
                  <a:schemeClr val="tx2"/>
                </a:solidFill>
              </a:rPr>
              <a:t>G[k]</a:t>
            </a:r>
          </a:p>
        </p:txBody>
      </p:sp>
      <p:sp>
        <p:nvSpPr>
          <p:cNvPr id="11274" name="TextBox 16"/>
          <p:cNvSpPr txBox="1">
            <a:spLocks noChangeArrowheads="1"/>
          </p:cNvSpPr>
          <p:nvPr/>
        </p:nvSpPr>
        <p:spPr bwMode="auto">
          <a:xfrm>
            <a:off x="5619750" y="5091348"/>
            <a:ext cx="887413" cy="461962"/>
          </a:xfrm>
          <a:prstGeom prst="rect">
            <a:avLst/>
          </a:prstGeom>
          <a:noFill/>
          <a:ln w="9525">
            <a:noFill/>
            <a:miter lim="800000"/>
            <a:headEnd/>
            <a:tailEnd/>
          </a:ln>
        </p:spPr>
        <p:txBody>
          <a:bodyPr>
            <a:spAutoFit/>
          </a:bodyPr>
          <a:lstStyle/>
          <a:p>
            <a:r>
              <a:rPr lang="en-US" altLang="en-US" b="1" dirty="0">
                <a:solidFill>
                  <a:schemeClr val="tx2"/>
                </a:solidFill>
              </a:rPr>
              <a:t>H[k]</a:t>
            </a:r>
          </a:p>
        </p:txBody>
      </p:sp>
      <p:sp>
        <p:nvSpPr>
          <p:cNvPr id="19" name="Rectangle 2"/>
          <p:cNvSpPr>
            <a:spLocks noGrp="1" noChangeArrowheads="1"/>
          </p:cNvSpPr>
          <p:nvPr>
            <p:ph type="title"/>
          </p:nvPr>
        </p:nvSpPr>
        <p:spPr>
          <a:xfrm>
            <a:off x="457200" y="274638"/>
            <a:ext cx="8229600" cy="1143000"/>
          </a:xfrm>
        </p:spPr>
        <p:txBody>
          <a:bodyPr>
            <a:normAutofit/>
          </a:bodyPr>
          <a:lstStyle/>
          <a:p>
            <a:r>
              <a:rPr lang="en-US" altLang="en-US" dirty="0" err="1">
                <a:ea typeface="ＭＳ Ｐゴシック" pitchFamily="34" charset="-128"/>
              </a:rPr>
              <a:t>Algorithme</a:t>
            </a:r>
            <a:r>
              <a:rPr lang="en-US" altLang="en-US" dirty="0">
                <a:ea typeface="ＭＳ Ｐゴシック" pitchFamily="34" charset="-128"/>
              </a:rPr>
              <a:t> de Cooley-</a:t>
            </a:r>
            <a:r>
              <a:rPr lang="en-US" altLang="en-US" dirty="0" err="1">
                <a:ea typeface="ＭＳ Ｐゴシック" pitchFamily="34" charset="-128"/>
              </a:rPr>
              <a:t>Tukey</a:t>
            </a:r>
            <a:endParaRPr lang="en-US" altLang="en-US" dirty="0">
              <a:ea typeface="ＭＳ Ｐゴシック" pitchFamily="34" charset="-128"/>
            </a:endParaRPr>
          </a:p>
        </p:txBody>
      </p:sp>
      <p:sp>
        <p:nvSpPr>
          <p:cNvPr id="20" name="ZoneTexte 19"/>
          <p:cNvSpPr txBox="1"/>
          <p:nvPr/>
        </p:nvSpPr>
        <p:spPr>
          <a:xfrm>
            <a:off x="0" y="6063175"/>
            <a:ext cx="9144000" cy="830997"/>
          </a:xfrm>
          <a:prstGeom prst="rect">
            <a:avLst/>
          </a:prstGeom>
          <a:noFill/>
        </p:spPr>
        <p:txBody>
          <a:bodyPr wrap="square" rtlCol="0">
            <a:spAutoFit/>
          </a:bodyPr>
          <a:lstStyle/>
          <a:p>
            <a:r>
              <a:rPr lang="fr-FR" dirty="0"/>
              <a:t>Mais attention G(k) et H(k) sont deux TFD à N/2 points seulement alors que X(k) est à N points (k=0, 1, …, N-1)</a:t>
            </a:r>
          </a:p>
        </p:txBody>
      </p:sp>
      <p:sp>
        <p:nvSpPr>
          <p:cNvPr id="21"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22"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LA FFT</a:t>
            </a:r>
          </a:p>
        </p:txBody>
      </p:sp>
      <p:sp>
        <p:nvSpPr>
          <p:cNvPr id="23" name="Espace réservé du numéro de diapositive 22"/>
          <p:cNvSpPr>
            <a:spLocks noGrp="1"/>
          </p:cNvSpPr>
          <p:nvPr>
            <p:ph type="sldNum" sz="quarter" idx="12"/>
          </p:nvPr>
        </p:nvSpPr>
        <p:spPr/>
        <p:txBody>
          <a:bodyPr/>
          <a:lstStyle/>
          <a:p>
            <a:fld id="{2C94B7E7-F509-4100-BE7B-E3DEB2C53554}" type="slidenum">
              <a:rPr lang="fr-FR" smtClean="0"/>
              <a:pPr/>
              <a:t>106</a:t>
            </a:fld>
            <a:endParaRPr lang="fr-F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1"/>
          </p:nvPr>
        </p:nvSpPr>
        <p:spPr>
          <a:xfrm>
            <a:off x="239151" y="1304772"/>
            <a:ext cx="8904849" cy="4983480"/>
          </a:xfrm>
        </p:spPr>
        <p:txBody>
          <a:bodyPr>
            <a:normAutofit/>
          </a:bodyPr>
          <a:lstStyle/>
          <a:p>
            <a:pPr>
              <a:buNone/>
            </a:pPr>
            <a:endParaRPr lang="en-US" altLang="en-US" dirty="0">
              <a:ea typeface="ＭＳ Ｐゴシック" pitchFamily="34" charset="-128"/>
            </a:endParaRPr>
          </a:p>
          <a:p>
            <a:endParaRPr lang="en-US" altLang="en-US" dirty="0">
              <a:ea typeface="ＭＳ Ｐゴシック" pitchFamily="34" charset="-128"/>
            </a:endParaRPr>
          </a:p>
          <a:p>
            <a:pPr algn="ctr">
              <a:buFont typeface="Wingdings" pitchFamily="2" charset="2"/>
              <a:buNone/>
            </a:pPr>
            <a:r>
              <a:rPr lang="fr-FR" dirty="0"/>
              <a:t>(k=0, 1, …, N/2-1)</a:t>
            </a:r>
            <a:endParaRPr lang="en-US" altLang="en-US" dirty="0">
              <a:ea typeface="ＭＳ Ｐゴシック" pitchFamily="34" charset="-128"/>
            </a:endParaRPr>
          </a:p>
          <a:p>
            <a:pPr>
              <a:buFont typeface="Wingdings" pitchFamily="2" charset="2"/>
              <a:buNone/>
            </a:pPr>
            <a:r>
              <a:rPr lang="en-US" altLang="en-US" dirty="0">
                <a:ea typeface="ＭＳ Ｐゴシック" pitchFamily="34" charset="-128"/>
              </a:rPr>
              <a:t>Pour </a:t>
            </a:r>
            <a:r>
              <a:rPr lang="en-US" altLang="en-US" dirty="0" err="1">
                <a:ea typeface="ＭＳ Ｐゴシック" pitchFamily="34" charset="-128"/>
              </a:rPr>
              <a:t>obtenir</a:t>
            </a:r>
            <a:r>
              <a:rPr lang="en-US" altLang="en-US" dirty="0">
                <a:ea typeface="ＭＳ Ｐゴシック" pitchFamily="34" charset="-128"/>
              </a:rPr>
              <a:t> les N/2 coefficients </a:t>
            </a:r>
            <a:r>
              <a:rPr lang="en-US" altLang="en-US" dirty="0" err="1">
                <a:ea typeface="ＭＳ Ｐゴシック" pitchFamily="34" charset="-128"/>
              </a:rPr>
              <a:t>manquants</a:t>
            </a:r>
            <a:r>
              <a:rPr lang="en-US" altLang="en-US" dirty="0">
                <a:ea typeface="ＭＳ Ｐゴシック" pitchFamily="34" charset="-128"/>
              </a:rPr>
              <a:t> :</a:t>
            </a:r>
          </a:p>
          <a:p>
            <a:pPr>
              <a:buFont typeface="Wingdings" pitchFamily="2" charset="2"/>
              <a:buNone/>
            </a:pPr>
            <a:endParaRPr lang="en-US" altLang="en-US" dirty="0">
              <a:ea typeface="ＭＳ Ｐゴシック" pitchFamily="34" charset="-128"/>
            </a:endParaRPr>
          </a:p>
        </p:txBody>
      </p:sp>
      <p:graphicFrame>
        <p:nvGraphicFramePr>
          <p:cNvPr id="11270" name="Object 5"/>
          <p:cNvGraphicFramePr>
            <a:graphicFrameLocks noChangeAspect="1"/>
          </p:cNvGraphicFramePr>
          <p:nvPr/>
        </p:nvGraphicFramePr>
        <p:xfrm>
          <a:off x="1347071" y="1596513"/>
          <a:ext cx="6764542" cy="974930"/>
        </p:xfrm>
        <a:graphic>
          <a:graphicData uri="http://schemas.openxmlformats.org/presentationml/2006/ole">
            <p:oleObj spid="_x0000_s118791" name="Equation" r:id="rId3" imgW="5540400" imgH="786240" progId="Equation.3">
              <p:embed/>
            </p:oleObj>
          </a:graphicData>
        </a:graphic>
      </p:graphicFrame>
      <p:sp>
        <p:nvSpPr>
          <p:cNvPr id="19" name="Rectangle 2"/>
          <p:cNvSpPr>
            <a:spLocks noGrp="1" noChangeArrowheads="1"/>
          </p:cNvSpPr>
          <p:nvPr>
            <p:ph type="title"/>
          </p:nvPr>
        </p:nvSpPr>
        <p:spPr>
          <a:xfrm>
            <a:off x="457200" y="274638"/>
            <a:ext cx="8229600" cy="1143000"/>
          </a:xfrm>
        </p:spPr>
        <p:txBody>
          <a:bodyPr>
            <a:normAutofit/>
          </a:bodyPr>
          <a:lstStyle/>
          <a:p>
            <a:r>
              <a:rPr lang="en-US" altLang="en-US" dirty="0" err="1">
                <a:ea typeface="ＭＳ Ｐゴシック" pitchFamily="34" charset="-128"/>
              </a:rPr>
              <a:t>Algorithme</a:t>
            </a:r>
            <a:r>
              <a:rPr lang="en-US" altLang="en-US" dirty="0">
                <a:ea typeface="ＭＳ Ｐゴシック" pitchFamily="34" charset="-128"/>
              </a:rPr>
              <a:t> de Cooley-</a:t>
            </a:r>
            <a:r>
              <a:rPr lang="en-US" altLang="en-US" dirty="0" err="1">
                <a:ea typeface="ＭＳ Ｐゴシック" pitchFamily="34" charset="-128"/>
              </a:rPr>
              <a:t>Tukey</a:t>
            </a:r>
            <a:endParaRPr lang="en-US" altLang="en-US" dirty="0">
              <a:ea typeface="ＭＳ Ｐゴシック" pitchFamily="34" charset="-128"/>
            </a:endParaRPr>
          </a:p>
        </p:txBody>
      </p:sp>
      <p:graphicFrame>
        <p:nvGraphicFramePr>
          <p:cNvPr id="118790" name="Object 5"/>
          <p:cNvGraphicFramePr>
            <a:graphicFrameLocks noChangeAspect="1"/>
          </p:cNvGraphicFramePr>
          <p:nvPr/>
        </p:nvGraphicFramePr>
        <p:xfrm>
          <a:off x="1120877" y="4172496"/>
          <a:ext cx="7211962" cy="1092660"/>
        </p:xfrm>
        <a:graphic>
          <a:graphicData uri="http://schemas.openxmlformats.org/presentationml/2006/ole">
            <p:oleObj spid="_x0000_s118792" name="Équation" r:id="rId4" imgW="79248000" imgH="10668000" progId="Equation.3">
              <p:embed/>
            </p:oleObj>
          </a:graphicData>
        </a:graphic>
      </p:graphicFrame>
      <p:sp>
        <p:nvSpPr>
          <p:cNvPr id="6"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7"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LA FFT</a:t>
            </a:r>
          </a:p>
        </p:txBody>
      </p:sp>
      <p:sp>
        <p:nvSpPr>
          <p:cNvPr id="8" name="Espace réservé du numéro de diapositive 7"/>
          <p:cNvSpPr>
            <a:spLocks noGrp="1"/>
          </p:cNvSpPr>
          <p:nvPr>
            <p:ph type="sldNum" sz="quarter" idx="12"/>
          </p:nvPr>
        </p:nvSpPr>
        <p:spPr/>
        <p:txBody>
          <a:bodyPr/>
          <a:lstStyle/>
          <a:p>
            <a:fld id="{2C94B7E7-F509-4100-BE7B-E3DEB2C53554}" type="slidenum">
              <a:rPr lang="fr-FR" smtClean="0"/>
              <a:pPr/>
              <a:t>107</a:t>
            </a:fld>
            <a:endParaRPr lang="fr-F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p:txBody>
          <a:bodyPr/>
          <a:lstStyle/>
          <a:p>
            <a:r>
              <a:rPr lang="en-US" altLang="en-US" dirty="0">
                <a:ea typeface="ＭＳ Ｐゴシック" pitchFamily="34" charset="-128"/>
              </a:rPr>
              <a:t>Notion </a:t>
            </a:r>
            <a:r>
              <a:rPr lang="en-US" altLang="en-US" dirty="0" err="1">
                <a:ea typeface="ＭＳ Ｐゴシック" pitchFamily="34" charset="-128"/>
              </a:rPr>
              <a:t>d’organigramme</a:t>
            </a:r>
            <a:endParaRPr lang="en-US" altLang="en-US" dirty="0">
              <a:ea typeface="ＭＳ Ｐゴシック" pitchFamily="34" charset="-128"/>
            </a:endParaRPr>
          </a:p>
        </p:txBody>
      </p:sp>
      <p:sp>
        <p:nvSpPr>
          <p:cNvPr id="13314" name="Rectangle 3"/>
          <p:cNvSpPr>
            <a:spLocks noGrp="1" noChangeArrowheads="1"/>
          </p:cNvSpPr>
          <p:nvPr>
            <p:ph idx="1"/>
          </p:nvPr>
        </p:nvSpPr>
        <p:spPr/>
        <p:txBody>
          <a:bodyPr/>
          <a:lstStyle/>
          <a:p>
            <a:r>
              <a:rPr lang="fr-FR" dirty="0"/>
              <a:t>En généralisant cette formulation, il est plus commode d'adopter une approche, soit:</a:t>
            </a:r>
            <a:endParaRPr lang="en-US" altLang="en-US" dirty="0">
              <a:ea typeface="ＭＳ Ｐゴシック" pitchFamily="34" charset="-128"/>
            </a:endParaRPr>
          </a:p>
          <a:p>
            <a:pPr lvl="1"/>
            <a:r>
              <a:rPr lang="en-US" altLang="en-US" sz="1800" dirty="0">
                <a:ea typeface="ＭＳ Ｐゴシック" pitchFamily="34" charset="-128"/>
              </a:rPr>
              <a:t>Addition</a:t>
            </a:r>
          </a:p>
          <a:p>
            <a:pPr lvl="1"/>
            <a:endParaRPr lang="en-US" altLang="en-US" sz="1800" dirty="0">
              <a:ea typeface="ＭＳ Ｐゴシック" pitchFamily="34" charset="-128"/>
            </a:endParaRPr>
          </a:p>
          <a:p>
            <a:pPr lvl="1"/>
            <a:endParaRPr lang="en-US" altLang="en-US" sz="1800" dirty="0">
              <a:ea typeface="ＭＳ Ｐゴシック" pitchFamily="34" charset="-128"/>
            </a:endParaRPr>
          </a:p>
          <a:p>
            <a:pPr lvl="1"/>
            <a:endParaRPr lang="en-US" altLang="en-US" sz="1800" dirty="0">
              <a:ea typeface="ＭＳ Ｐゴシック" pitchFamily="34" charset="-128"/>
            </a:endParaRPr>
          </a:p>
          <a:p>
            <a:pPr lvl="1"/>
            <a:endParaRPr lang="en-US" altLang="en-US" sz="1800" dirty="0">
              <a:ea typeface="ＭＳ Ｐゴシック" pitchFamily="34" charset="-128"/>
            </a:endParaRPr>
          </a:p>
          <a:p>
            <a:pPr lvl="1"/>
            <a:r>
              <a:rPr lang="en-US" altLang="en-US" sz="1800" dirty="0">
                <a:ea typeface="ＭＳ Ｐゴシック" pitchFamily="34" charset="-128"/>
              </a:rPr>
              <a:t>Multiplication par </a:t>
            </a:r>
            <a:r>
              <a:rPr lang="en-US" altLang="en-US" sz="1800" dirty="0" err="1">
                <a:ea typeface="ＭＳ Ｐゴシック" pitchFamily="34" charset="-128"/>
              </a:rPr>
              <a:t>une</a:t>
            </a:r>
            <a:r>
              <a:rPr lang="en-US" altLang="en-US" sz="1800" dirty="0">
                <a:ea typeface="ＭＳ Ｐゴシック" pitchFamily="34" charset="-128"/>
              </a:rPr>
              <a:t> </a:t>
            </a:r>
            <a:r>
              <a:rPr lang="en-US" altLang="en-US" sz="1800" dirty="0" err="1">
                <a:ea typeface="ＭＳ Ｐゴシック" pitchFamily="34" charset="-128"/>
              </a:rPr>
              <a:t>constante</a:t>
            </a:r>
            <a:endParaRPr lang="en-US" altLang="en-US" sz="1800" dirty="0">
              <a:ea typeface="ＭＳ Ｐゴシック" pitchFamily="34" charset="-128"/>
            </a:endParaRPr>
          </a:p>
          <a:p>
            <a:pPr lvl="1"/>
            <a:endParaRPr lang="en-US" altLang="en-US" sz="1800" dirty="0">
              <a:ea typeface="ＭＳ Ｐゴシック" pitchFamily="34" charset="-128"/>
            </a:endParaRPr>
          </a:p>
          <a:p>
            <a:pPr lvl="1"/>
            <a:r>
              <a:rPr lang="en-US" altLang="en-US" sz="1800" dirty="0">
                <a:ea typeface="ＭＳ Ｐゴシック" pitchFamily="34" charset="-128"/>
              </a:rPr>
              <a:t>Retard </a:t>
            </a:r>
          </a:p>
        </p:txBody>
      </p:sp>
      <p:grpSp>
        <p:nvGrpSpPr>
          <p:cNvPr id="13315" name="Group 43"/>
          <p:cNvGrpSpPr>
            <a:grpSpLocks/>
          </p:cNvGrpSpPr>
          <p:nvPr/>
        </p:nvGrpSpPr>
        <p:grpSpPr bwMode="auto">
          <a:xfrm>
            <a:off x="3352800" y="3065463"/>
            <a:ext cx="2057400" cy="533400"/>
            <a:chOff x="2112" y="1931"/>
            <a:chExt cx="1296" cy="336"/>
          </a:xfrm>
        </p:grpSpPr>
        <p:sp>
          <p:nvSpPr>
            <p:cNvPr id="13334" name="Line 10"/>
            <p:cNvSpPr>
              <a:spLocks noChangeShapeType="1"/>
            </p:cNvSpPr>
            <p:nvPr/>
          </p:nvSpPr>
          <p:spPr bwMode="auto">
            <a:xfrm>
              <a:off x="2112" y="1931"/>
              <a:ext cx="432" cy="0"/>
            </a:xfrm>
            <a:prstGeom prst="line">
              <a:avLst/>
            </a:prstGeom>
            <a:noFill/>
            <a:ln w="28575">
              <a:solidFill>
                <a:schemeClr val="tx1"/>
              </a:solidFill>
              <a:round/>
              <a:headEnd/>
              <a:tailEnd/>
            </a:ln>
          </p:spPr>
          <p:txBody>
            <a:bodyPr wrap="none" anchor="ctr"/>
            <a:lstStyle/>
            <a:p>
              <a:endParaRPr lang="fr-FR"/>
            </a:p>
          </p:txBody>
        </p:sp>
        <p:sp>
          <p:nvSpPr>
            <p:cNvPr id="13335" name="Line 11"/>
            <p:cNvSpPr>
              <a:spLocks noChangeShapeType="1"/>
            </p:cNvSpPr>
            <p:nvPr/>
          </p:nvSpPr>
          <p:spPr bwMode="auto">
            <a:xfrm>
              <a:off x="2112" y="2267"/>
              <a:ext cx="432" cy="0"/>
            </a:xfrm>
            <a:prstGeom prst="line">
              <a:avLst/>
            </a:prstGeom>
            <a:noFill/>
            <a:ln w="28575">
              <a:solidFill>
                <a:schemeClr val="tx1"/>
              </a:solidFill>
              <a:round/>
              <a:headEnd/>
              <a:tailEnd/>
            </a:ln>
          </p:spPr>
          <p:txBody>
            <a:bodyPr wrap="none" anchor="ctr"/>
            <a:lstStyle/>
            <a:p>
              <a:endParaRPr lang="fr-FR"/>
            </a:p>
          </p:txBody>
        </p:sp>
        <p:sp>
          <p:nvSpPr>
            <p:cNvPr id="13336" name="Line 12"/>
            <p:cNvSpPr>
              <a:spLocks noChangeShapeType="1"/>
            </p:cNvSpPr>
            <p:nvPr/>
          </p:nvSpPr>
          <p:spPr bwMode="auto">
            <a:xfrm>
              <a:off x="2544" y="1931"/>
              <a:ext cx="288" cy="167"/>
            </a:xfrm>
            <a:prstGeom prst="line">
              <a:avLst/>
            </a:prstGeom>
            <a:noFill/>
            <a:ln w="28575">
              <a:solidFill>
                <a:schemeClr val="tx1"/>
              </a:solidFill>
              <a:round/>
              <a:headEnd/>
              <a:tailEnd/>
            </a:ln>
          </p:spPr>
          <p:txBody>
            <a:bodyPr wrap="none" anchor="ctr"/>
            <a:lstStyle/>
            <a:p>
              <a:endParaRPr lang="fr-FR"/>
            </a:p>
          </p:txBody>
        </p:sp>
        <p:sp>
          <p:nvSpPr>
            <p:cNvPr id="13337" name="Line 13"/>
            <p:cNvSpPr>
              <a:spLocks noChangeShapeType="1"/>
            </p:cNvSpPr>
            <p:nvPr/>
          </p:nvSpPr>
          <p:spPr bwMode="auto">
            <a:xfrm flipH="1">
              <a:off x="2544" y="2098"/>
              <a:ext cx="288" cy="167"/>
            </a:xfrm>
            <a:prstGeom prst="line">
              <a:avLst/>
            </a:prstGeom>
            <a:noFill/>
            <a:ln w="28575">
              <a:solidFill>
                <a:schemeClr val="tx1"/>
              </a:solidFill>
              <a:round/>
              <a:headEnd/>
              <a:tailEnd/>
            </a:ln>
          </p:spPr>
          <p:txBody>
            <a:bodyPr wrap="none" anchor="ctr"/>
            <a:lstStyle/>
            <a:p>
              <a:endParaRPr lang="fr-FR"/>
            </a:p>
          </p:txBody>
        </p:sp>
        <p:sp>
          <p:nvSpPr>
            <p:cNvPr id="13338" name="Line 14"/>
            <p:cNvSpPr>
              <a:spLocks noChangeShapeType="1"/>
            </p:cNvSpPr>
            <p:nvPr/>
          </p:nvSpPr>
          <p:spPr bwMode="auto">
            <a:xfrm>
              <a:off x="2832" y="2098"/>
              <a:ext cx="576" cy="0"/>
            </a:xfrm>
            <a:prstGeom prst="line">
              <a:avLst/>
            </a:prstGeom>
            <a:noFill/>
            <a:ln w="28575">
              <a:solidFill>
                <a:schemeClr val="tx1"/>
              </a:solidFill>
              <a:round/>
              <a:headEnd/>
              <a:tailEnd/>
            </a:ln>
          </p:spPr>
          <p:txBody>
            <a:bodyPr wrap="none" anchor="ctr"/>
            <a:lstStyle/>
            <a:p>
              <a:endParaRPr lang="fr-FR"/>
            </a:p>
          </p:txBody>
        </p:sp>
      </p:grpSp>
      <p:sp>
        <p:nvSpPr>
          <p:cNvPr id="13316" name="Text Box 17"/>
          <p:cNvSpPr txBox="1">
            <a:spLocks noChangeArrowheads="1"/>
          </p:cNvSpPr>
          <p:nvPr/>
        </p:nvSpPr>
        <p:spPr bwMode="auto">
          <a:xfrm>
            <a:off x="2574925" y="2800350"/>
            <a:ext cx="709613" cy="457200"/>
          </a:xfrm>
          <a:prstGeom prst="rect">
            <a:avLst/>
          </a:prstGeom>
          <a:noFill/>
          <a:ln w="12700">
            <a:noFill/>
            <a:miter lim="800000"/>
            <a:headEnd/>
            <a:tailEnd/>
          </a:ln>
        </p:spPr>
        <p:txBody>
          <a:bodyPr wrap="none">
            <a:spAutoFit/>
          </a:bodyPr>
          <a:lstStyle/>
          <a:p>
            <a:r>
              <a:rPr lang="en-US" altLang="en-US"/>
              <a:t>x[n]</a:t>
            </a:r>
          </a:p>
        </p:txBody>
      </p:sp>
      <p:sp>
        <p:nvSpPr>
          <p:cNvPr id="13317" name="Text Box 18"/>
          <p:cNvSpPr txBox="1">
            <a:spLocks noChangeArrowheads="1"/>
          </p:cNvSpPr>
          <p:nvPr/>
        </p:nvSpPr>
        <p:spPr bwMode="auto">
          <a:xfrm>
            <a:off x="2482850" y="3330575"/>
            <a:ext cx="709613" cy="457200"/>
          </a:xfrm>
          <a:prstGeom prst="rect">
            <a:avLst/>
          </a:prstGeom>
          <a:noFill/>
          <a:ln w="12700">
            <a:noFill/>
            <a:miter lim="800000"/>
            <a:headEnd/>
            <a:tailEnd/>
          </a:ln>
        </p:spPr>
        <p:txBody>
          <a:bodyPr wrap="none">
            <a:spAutoFit/>
          </a:bodyPr>
          <a:lstStyle/>
          <a:p>
            <a:r>
              <a:rPr lang="en-US" altLang="en-US"/>
              <a:t>y[n]</a:t>
            </a:r>
          </a:p>
        </p:txBody>
      </p:sp>
      <p:sp>
        <p:nvSpPr>
          <p:cNvPr id="13318" name="Text Box 19"/>
          <p:cNvSpPr txBox="1">
            <a:spLocks noChangeArrowheads="1"/>
          </p:cNvSpPr>
          <p:nvPr/>
        </p:nvSpPr>
        <p:spPr bwMode="auto">
          <a:xfrm>
            <a:off x="5638800" y="3065463"/>
            <a:ext cx="1439863" cy="457200"/>
          </a:xfrm>
          <a:prstGeom prst="rect">
            <a:avLst/>
          </a:prstGeom>
          <a:noFill/>
          <a:ln w="12700">
            <a:noFill/>
            <a:miter lim="800000"/>
            <a:headEnd/>
            <a:tailEnd/>
          </a:ln>
        </p:spPr>
        <p:txBody>
          <a:bodyPr wrap="none">
            <a:spAutoFit/>
          </a:bodyPr>
          <a:lstStyle/>
          <a:p>
            <a:r>
              <a:rPr lang="en-US" altLang="en-US"/>
              <a:t>x[n]+y[n]</a:t>
            </a:r>
          </a:p>
        </p:txBody>
      </p:sp>
      <p:grpSp>
        <p:nvGrpSpPr>
          <p:cNvPr id="13319" name="Group 23"/>
          <p:cNvGrpSpPr>
            <a:grpSpLocks/>
          </p:cNvGrpSpPr>
          <p:nvPr/>
        </p:nvGrpSpPr>
        <p:grpSpPr bwMode="auto">
          <a:xfrm>
            <a:off x="5181600" y="4419600"/>
            <a:ext cx="2209800" cy="0"/>
            <a:chOff x="2832" y="2784"/>
            <a:chExt cx="1392" cy="0"/>
          </a:xfrm>
        </p:grpSpPr>
        <p:sp>
          <p:nvSpPr>
            <p:cNvPr id="13332" name="Line 21"/>
            <p:cNvSpPr>
              <a:spLocks noChangeShapeType="1"/>
            </p:cNvSpPr>
            <p:nvPr/>
          </p:nvSpPr>
          <p:spPr bwMode="auto">
            <a:xfrm>
              <a:off x="2832" y="2784"/>
              <a:ext cx="720" cy="0"/>
            </a:xfrm>
            <a:prstGeom prst="line">
              <a:avLst/>
            </a:prstGeom>
            <a:noFill/>
            <a:ln w="28575">
              <a:solidFill>
                <a:schemeClr val="tx1"/>
              </a:solidFill>
              <a:round/>
              <a:headEnd/>
              <a:tailEnd type="triangle" w="lg" len="med"/>
            </a:ln>
          </p:spPr>
          <p:txBody>
            <a:bodyPr wrap="none" anchor="ctr"/>
            <a:lstStyle/>
            <a:p>
              <a:endParaRPr lang="fr-FR"/>
            </a:p>
          </p:txBody>
        </p:sp>
        <p:sp>
          <p:nvSpPr>
            <p:cNvPr id="13333" name="Line 22"/>
            <p:cNvSpPr>
              <a:spLocks noChangeShapeType="1"/>
            </p:cNvSpPr>
            <p:nvPr/>
          </p:nvSpPr>
          <p:spPr bwMode="auto">
            <a:xfrm>
              <a:off x="3552" y="2784"/>
              <a:ext cx="672" cy="0"/>
            </a:xfrm>
            <a:prstGeom prst="line">
              <a:avLst/>
            </a:prstGeom>
            <a:noFill/>
            <a:ln w="28575">
              <a:solidFill>
                <a:schemeClr val="tx1"/>
              </a:solidFill>
              <a:round/>
              <a:headEnd/>
              <a:tailEnd/>
            </a:ln>
          </p:spPr>
          <p:txBody>
            <a:bodyPr wrap="none" anchor="ctr"/>
            <a:lstStyle/>
            <a:p>
              <a:endParaRPr lang="fr-FR"/>
            </a:p>
          </p:txBody>
        </p:sp>
      </p:grpSp>
      <p:sp>
        <p:nvSpPr>
          <p:cNvPr id="13320" name="Text Box 24"/>
          <p:cNvSpPr txBox="1">
            <a:spLocks noChangeArrowheads="1"/>
          </p:cNvSpPr>
          <p:nvPr/>
        </p:nvSpPr>
        <p:spPr bwMode="auto">
          <a:xfrm>
            <a:off x="4319588" y="4191000"/>
            <a:ext cx="709612" cy="457200"/>
          </a:xfrm>
          <a:prstGeom prst="rect">
            <a:avLst/>
          </a:prstGeom>
          <a:noFill/>
          <a:ln w="12700">
            <a:noFill/>
            <a:miter lim="800000"/>
            <a:headEnd/>
            <a:tailEnd/>
          </a:ln>
        </p:spPr>
        <p:txBody>
          <a:bodyPr>
            <a:spAutoFit/>
          </a:bodyPr>
          <a:lstStyle/>
          <a:p>
            <a:r>
              <a:rPr lang="en-US" altLang="en-US"/>
              <a:t>x[n]</a:t>
            </a:r>
          </a:p>
        </p:txBody>
      </p:sp>
      <p:sp>
        <p:nvSpPr>
          <p:cNvPr id="13321" name="Text Box 25"/>
          <p:cNvSpPr txBox="1">
            <a:spLocks noChangeArrowheads="1"/>
          </p:cNvSpPr>
          <p:nvPr/>
        </p:nvSpPr>
        <p:spPr bwMode="auto">
          <a:xfrm>
            <a:off x="6096000" y="3886200"/>
            <a:ext cx="336550" cy="457200"/>
          </a:xfrm>
          <a:prstGeom prst="rect">
            <a:avLst/>
          </a:prstGeom>
          <a:noFill/>
          <a:ln w="12700">
            <a:noFill/>
            <a:miter lim="800000"/>
            <a:headEnd/>
            <a:tailEnd/>
          </a:ln>
        </p:spPr>
        <p:txBody>
          <a:bodyPr wrap="none">
            <a:spAutoFit/>
          </a:bodyPr>
          <a:lstStyle/>
          <a:p>
            <a:r>
              <a:rPr lang="en-US" altLang="en-US"/>
              <a:t>a</a:t>
            </a:r>
          </a:p>
        </p:txBody>
      </p:sp>
      <p:sp>
        <p:nvSpPr>
          <p:cNvPr id="13322" name="Text Box 26"/>
          <p:cNvSpPr txBox="1">
            <a:spLocks noChangeArrowheads="1"/>
          </p:cNvSpPr>
          <p:nvPr/>
        </p:nvSpPr>
        <p:spPr bwMode="auto">
          <a:xfrm>
            <a:off x="7527925" y="4191000"/>
            <a:ext cx="862013" cy="457200"/>
          </a:xfrm>
          <a:prstGeom prst="rect">
            <a:avLst/>
          </a:prstGeom>
          <a:noFill/>
          <a:ln w="12700">
            <a:noFill/>
            <a:miter lim="800000"/>
            <a:headEnd/>
            <a:tailEnd/>
          </a:ln>
        </p:spPr>
        <p:txBody>
          <a:bodyPr wrap="none">
            <a:spAutoFit/>
          </a:bodyPr>
          <a:lstStyle/>
          <a:p>
            <a:r>
              <a:rPr lang="en-US" altLang="en-US"/>
              <a:t>ax[n]</a:t>
            </a:r>
          </a:p>
        </p:txBody>
      </p:sp>
      <p:grpSp>
        <p:nvGrpSpPr>
          <p:cNvPr id="13323" name="Group 27"/>
          <p:cNvGrpSpPr>
            <a:grpSpLocks/>
          </p:cNvGrpSpPr>
          <p:nvPr/>
        </p:nvGrpSpPr>
        <p:grpSpPr bwMode="auto">
          <a:xfrm>
            <a:off x="5181600" y="5181600"/>
            <a:ext cx="2209800" cy="0"/>
            <a:chOff x="2832" y="2784"/>
            <a:chExt cx="1392" cy="0"/>
          </a:xfrm>
        </p:grpSpPr>
        <p:sp>
          <p:nvSpPr>
            <p:cNvPr id="13330" name="Line 28"/>
            <p:cNvSpPr>
              <a:spLocks noChangeShapeType="1"/>
            </p:cNvSpPr>
            <p:nvPr/>
          </p:nvSpPr>
          <p:spPr bwMode="auto">
            <a:xfrm>
              <a:off x="2832" y="2784"/>
              <a:ext cx="720" cy="0"/>
            </a:xfrm>
            <a:prstGeom prst="line">
              <a:avLst/>
            </a:prstGeom>
            <a:noFill/>
            <a:ln w="28575">
              <a:solidFill>
                <a:schemeClr val="tx1"/>
              </a:solidFill>
              <a:round/>
              <a:headEnd/>
              <a:tailEnd type="triangle" w="lg" len="med"/>
            </a:ln>
          </p:spPr>
          <p:txBody>
            <a:bodyPr wrap="none" anchor="ctr"/>
            <a:lstStyle/>
            <a:p>
              <a:endParaRPr lang="fr-FR"/>
            </a:p>
          </p:txBody>
        </p:sp>
        <p:sp>
          <p:nvSpPr>
            <p:cNvPr id="13331" name="Line 29"/>
            <p:cNvSpPr>
              <a:spLocks noChangeShapeType="1"/>
            </p:cNvSpPr>
            <p:nvPr/>
          </p:nvSpPr>
          <p:spPr bwMode="auto">
            <a:xfrm>
              <a:off x="3552" y="2784"/>
              <a:ext cx="672" cy="0"/>
            </a:xfrm>
            <a:prstGeom prst="line">
              <a:avLst/>
            </a:prstGeom>
            <a:noFill/>
            <a:ln w="28575">
              <a:solidFill>
                <a:schemeClr val="tx1"/>
              </a:solidFill>
              <a:round/>
              <a:headEnd/>
              <a:tailEnd/>
            </a:ln>
          </p:spPr>
          <p:txBody>
            <a:bodyPr wrap="none" anchor="ctr"/>
            <a:lstStyle/>
            <a:p>
              <a:endParaRPr lang="fr-FR"/>
            </a:p>
          </p:txBody>
        </p:sp>
      </p:grpSp>
      <p:sp>
        <p:nvSpPr>
          <p:cNvPr id="13324" name="Text Box 36"/>
          <p:cNvSpPr txBox="1">
            <a:spLocks noChangeArrowheads="1"/>
          </p:cNvSpPr>
          <p:nvPr/>
        </p:nvSpPr>
        <p:spPr bwMode="auto">
          <a:xfrm>
            <a:off x="4267200" y="4953000"/>
            <a:ext cx="709613" cy="457200"/>
          </a:xfrm>
          <a:prstGeom prst="rect">
            <a:avLst/>
          </a:prstGeom>
          <a:noFill/>
          <a:ln w="12700">
            <a:noFill/>
            <a:miter lim="800000"/>
            <a:headEnd/>
            <a:tailEnd/>
          </a:ln>
        </p:spPr>
        <p:txBody>
          <a:bodyPr wrap="none">
            <a:spAutoFit/>
          </a:bodyPr>
          <a:lstStyle/>
          <a:p>
            <a:r>
              <a:rPr lang="en-US" altLang="en-US"/>
              <a:t>x[n]</a:t>
            </a:r>
          </a:p>
        </p:txBody>
      </p:sp>
      <p:sp>
        <p:nvSpPr>
          <p:cNvPr id="13325" name="Text Box 37"/>
          <p:cNvSpPr txBox="1">
            <a:spLocks noChangeArrowheads="1"/>
          </p:cNvSpPr>
          <p:nvPr/>
        </p:nvSpPr>
        <p:spPr bwMode="auto">
          <a:xfrm>
            <a:off x="7435850" y="4953000"/>
            <a:ext cx="963613" cy="457200"/>
          </a:xfrm>
          <a:prstGeom prst="rect">
            <a:avLst/>
          </a:prstGeom>
          <a:noFill/>
          <a:ln w="12700">
            <a:noFill/>
            <a:miter lim="800000"/>
            <a:headEnd/>
            <a:tailEnd/>
          </a:ln>
        </p:spPr>
        <p:txBody>
          <a:bodyPr wrap="none">
            <a:spAutoFit/>
          </a:bodyPr>
          <a:lstStyle/>
          <a:p>
            <a:r>
              <a:rPr lang="en-US" altLang="en-US"/>
              <a:t>x[n-1]</a:t>
            </a:r>
          </a:p>
        </p:txBody>
      </p:sp>
      <p:sp>
        <p:nvSpPr>
          <p:cNvPr id="13326" name="Text Box 38"/>
          <p:cNvSpPr txBox="1">
            <a:spLocks noChangeArrowheads="1"/>
          </p:cNvSpPr>
          <p:nvPr/>
        </p:nvSpPr>
        <p:spPr bwMode="auto">
          <a:xfrm>
            <a:off x="6003925" y="4724400"/>
            <a:ext cx="471488" cy="457200"/>
          </a:xfrm>
          <a:prstGeom prst="rect">
            <a:avLst/>
          </a:prstGeom>
          <a:noFill/>
          <a:ln w="12700">
            <a:noFill/>
            <a:miter lim="800000"/>
            <a:headEnd/>
            <a:tailEnd/>
          </a:ln>
        </p:spPr>
        <p:txBody>
          <a:bodyPr wrap="none">
            <a:spAutoFit/>
          </a:bodyPr>
          <a:lstStyle/>
          <a:p>
            <a:r>
              <a:rPr lang="en-US" altLang="en-US"/>
              <a:t>z</a:t>
            </a:r>
            <a:r>
              <a:rPr lang="en-US" altLang="en-US" baseline="30000"/>
              <a:t>-1</a:t>
            </a:r>
            <a:endParaRPr lang="en-US" altLang="en-US"/>
          </a:p>
        </p:txBody>
      </p:sp>
      <p:sp>
        <p:nvSpPr>
          <p:cNvPr id="13327" name="Line 40"/>
          <p:cNvSpPr>
            <a:spLocks noChangeShapeType="1"/>
          </p:cNvSpPr>
          <p:nvPr/>
        </p:nvSpPr>
        <p:spPr bwMode="auto">
          <a:xfrm>
            <a:off x="4833938" y="3327400"/>
            <a:ext cx="212725" cy="0"/>
          </a:xfrm>
          <a:prstGeom prst="line">
            <a:avLst/>
          </a:prstGeom>
          <a:noFill/>
          <a:ln w="12700">
            <a:solidFill>
              <a:schemeClr val="tx1"/>
            </a:solidFill>
            <a:round/>
            <a:headEnd/>
            <a:tailEnd type="triangle" w="med" len="med"/>
          </a:ln>
        </p:spPr>
        <p:txBody>
          <a:bodyPr wrap="none" anchor="ctr"/>
          <a:lstStyle/>
          <a:p>
            <a:endParaRPr lang="fr-FR"/>
          </a:p>
        </p:txBody>
      </p:sp>
      <p:sp>
        <p:nvSpPr>
          <p:cNvPr id="13328" name="Line 41"/>
          <p:cNvSpPr>
            <a:spLocks noChangeShapeType="1"/>
          </p:cNvSpPr>
          <p:nvPr/>
        </p:nvSpPr>
        <p:spPr bwMode="auto">
          <a:xfrm>
            <a:off x="3530600" y="3065463"/>
            <a:ext cx="119063" cy="0"/>
          </a:xfrm>
          <a:prstGeom prst="line">
            <a:avLst/>
          </a:prstGeom>
          <a:noFill/>
          <a:ln w="12700">
            <a:solidFill>
              <a:schemeClr val="tx1"/>
            </a:solidFill>
            <a:round/>
            <a:headEnd/>
            <a:tailEnd type="triangle" w="med" len="med"/>
          </a:ln>
        </p:spPr>
        <p:txBody>
          <a:bodyPr wrap="none" anchor="ctr"/>
          <a:lstStyle/>
          <a:p>
            <a:endParaRPr lang="fr-FR"/>
          </a:p>
        </p:txBody>
      </p:sp>
      <p:sp>
        <p:nvSpPr>
          <p:cNvPr id="13329" name="Line 42"/>
          <p:cNvSpPr>
            <a:spLocks noChangeShapeType="1"/>
          </p:cNvSpPr>
          <p:nvPr/>
        </p:nvSpPr>
        <p:spPr bwMode="auto">
          <a:xfrm>
            <a:off x="3489325" y="3598863"/>
            <a:ext cx="160338" cy="0"/>
          </a:xfrm>
          <a:prstGeom prst="line">
            <a:avLst/>
          </a:prstGeom>
          <a:noFill/>
          <a:ln w="12700">
            <a:solidFill>
              <a:schemeClr val="tx1"/>
            </a:solidFill>
            <a:round/>
            <a:headEnd/>
            <a:tailEnd type="triangle" w="med" len="med"/>
          </a:ln>
        </p:spPr>
        <p:txBody>
          <a:bodyPr wrap="none" anchor="ctr"/>
          <a:lstStyle/>
          <a:p>
            <a:endParaRPr lang="fr-FR"/>
          </a:p>
        </p:txBody>
      </p:sp>
      <p:sp>
        <p:nvSpPr>
          <p:cNvPr id="28"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29"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LA FFT</a:t>
            </a:r>
          </a:p>
        </p:txBody>
      </p:sp>
      <p:sp>
        <p:nvSpPr>
          <p:cNvPr id="30" name="Espace réservé du numéro de diapositive 29"/>
          <p:cNvSpPr>
            <a:spLocks noGrp="1"/>
          </p:cNvSpPr>
          <p:nvPr>
            <p:ph type="sldNum" sz="quarter" idx="12"/>
          </p:nvPr>
        </p:nvSpPr>
        <p:spPr/>
        <p:txBody>
          <a:bodyPr/>
          <a:lstStyle/>
          <a:p>
            <a:fld id="{2C94B7E7-F509-4100-BE7B-E3DEB2C53554}" type="slidenum">
              <a:rPr lang="fr-FR" smtClean="0"/>
              <a:pPr/>
              <a:t>108</a:t>
            </a:fld>
            <a:endParaRPr lang="fr-F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0" y="443454"/>
            <a:ext cx="9144000" cy="1143000"/>
          </a:xfrm>
        </p:spPr>
        <p:txBody>
          <a:bodyPr>
            <a:noAutofit/>
          </a:bodyPr>
          <a:lstStyle/>
          <a:p>
            <a:r>
              <a:rPr lang="fr-FR" sz="3400" dirty="0"/>
              <a:t>Représentation graphique d’une TFD à 8 points</a:t>
            </a:r>
            <a:endParaRPr lang="en-US" altLang="en-US" sz="3400" dirty="0">
              <a:ea typeface="ＭＳ Ｐゴシック" pitchFamily="34" charset="-128"/>
            </a:endParaRPr>
          </a:p>
        </p:txBody>
      </p:sp>
      <p:pic>
        <p:nvPicPr>
          <p:cNvPr id="14340" name="Picture 6" descr="OSB9.3.tiff                                                    000213D7Macintosh HD                   ABA78158:"/>
          <p:cNvPicPr>
            <a:picLocks noChangeAspect="1" noChangeArrowheads="1"/>
          </p:cNvPicPr>
          <p:nvPr/>
        </p:nvPicPr>
        <p:blipFill>
          <a:blip r:embed="rId2"/>
          <a:srcRect/>
          <a:stretch>
            <a:fillRect/>
          </a:stretch>
        </p:blipFill>
        <p:spPr bwMode="auto">
          <a:xfrm>
            <a:off x="914399" y="1393622"/>
            <a:ext cx="6386051" cy="5402253"/>
          </a:xfrm>
          <a:prstGeom prst="rect">
            <a:avLst/>
          </a:prstGeom>
          <a:noFill/>
          <a:ln w="9525">
            <a:noFill/>
            <a:miter lim="800000"/>
            <a:headEnd/>
            <a:tailEnd/>
          </a:ln>
        </p:spPr>
      </p:pic>
      <p:sp>
        <p:nvSpPr>
          <p:cNvPr id="4"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5"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LA FFT</a:t>
            </a:r>
          </a:p>
        </p:txBody>
      </p:sp>
      <p:sp>
        <p:nvSpPr>
          <p:cNvPr id="6" name="Espace réservé du numéro de diapositive 5"/>
          <p:cNvSpPr>
            <a:spLocks noGrp="1"/>
          </p:cNvSpPr>
          <p:nvPr>
            <p:ph type="sldNum" sz="quarter" idx="12"/>
          </p:nvPr>
        </p:nvSpPr>
        <p:spPr/>
        <p:txBody>
          <a:bodyPr/>
          <a:lstStyle/>
          <a:p>
            <a:fld id="{2C94B7E7-F509-4100-BE7B-E3DEB2C53554}" type="slidenum">
              <a:rPr lang="fr-FR" smtClean="0"/>
              <a:pPr/>
              <a:t>109</a:t>
            </a:fld>
            <a:endParaRPr lang="fr-F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857232"/>
            <a:ext cx="9144000" cy="707886"/>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C’est quoi l’analyse spectrale?</a:t>
            </a:r>
          </a:p>
          <a:p>
            <a:endParaRPr lang="fr-FR" dirty="0"/>
          </a:p>
        </p:txBody>
      </p:sp>
      <p:sp>
        <p:nvSpPr>
          <p:cNvPr id="12" name="ZoneTexte 11"/>
          <p:cNvSpPr txBox="1"/>
          <p:nvPr/>
        </p:nvSpPr>
        <p:spPr>
          <a:xfrm>
            <a:off x="0" y="5842361"/>
            <a:ext cx="9144000" cy="1015663"/>
          </a:xfrm>
          <a:prstGeom prst="rect">
            <a:avLst/>
          </a:prstGeom>
          <a:noFill/>
        </p:spPr>
        <p:txBody>
          <a:bodyPr wrap="square" rtlCol="0">
            <a:spAutoFit/>
          </a:bodyPr>
          <a:lstStyle/>
          <a:p>
            <a:pPr algn="just"/>
            <a:r>
              <a:rPr lang="fr-FR" sz="2000" b="1" dirty="0">
                <a:solidFill>
                  <a:srgbClr val="C00000"/>
                </a:solidFill>
                <a:latin typeface="Times New Roman" pitchFamily="18" charset="0"/>
                <a:cs typeface="Times New Roman" pitchFamily="18" charset="0"/>
              </a:rPr>
              <a:t>Peut on interpréter et analyser ces données de la crise sanitaire due à </a:t>
            </a:r>
            <a:r>
              <a:rPr lang="fr-FR" sz="2000" b="1" dirty="0" err="1">
                <a:solidFill>
                  <a:srgbClr val="C00000"/>
                </a:solidFill>
                <a:latin typeface="Times New Roman" pitchFamily="18" charset="0"/>
                <a:cs typeface="Times New Roman" pitchFamily="18" charset="0"/>
              </a:rPr>
              <a:t>cla</a:t>
            </a:r>
            <a:r>
              <a:rPr lang="fr-FR" sz="2000" b="1" dirty="0">
                <a:solidFill>
                  <a:srgbClr val="C00000"/>
                </a:solidFill>
                <a:latin typeface="Times New Roman" pitchFamily="18" charset="0"/>
                <a:cs typeface="Times New Roman" pitchFamily="18" charset="0"/>
              </a:rPr>
              <a:t> </a:t>
            </a:r>
            <a:r>
              <a:rPr lang="fr-FR" sz="2000" b="1" dirty="0" err="1">
                <a:solidFill>
                  <a:srgbClr val="C00000"/>
                </a:solidFill>
                <a:latin typeface="Times New Roman" pitchFamily="18" charset="0"/>
                <a:cs typeface="Times New Roman" pitchFamily="18" charset="0"/>
              </a:rPr>
              <a:t>ovid</a:t>
            </a:r>
            <a:r>
              <a:rPr lang="fr-FR" sz="2000" b="1" dirty="0">
                <a:solidFill>
                  <a:srgbClr val="C00000"/>
                </a:solidFill>
                <a:latin typeface="Times New Roman" pitchFamily="18" charset="0"/>
                <a:cs typeface="Times New Roman" pitchFamily="18" charset="0"/>
              </a:rPr>
              <a:t>-19 au Michigan (nombre de gens contaminés par jour) uniquement dans le domaine temporel? Que doit faire l’ épidémiologiste?</a:t>
            </a:r>
          </a:p>
        </p:txBody>
      </p:sp>
      <p:pic>
        <p:nvPicPr>
          <p:cNvPr id="162818" name="Picture 2"/>
          <p:cNvPicPr>
            <a:picLocks noChangeAspect="1" noChangeArrowheads="1"/>
          </p:cNvPicPr>
          <p:nvPr/>
        </p:nvPicPr>
        <p:blipFill>
          <a:blip r:embed="rId2"/>
          <a:srcRect/>
          <a:stretch>
            <a:fillRect/>
          </a:stretch>
        </p:blipFill>
        <p:spPr bwMode="auto">
          <a:xfrm>
            <a:off x="214282" y="1414465"/>
            <a:ext cx="8643997" cy="4086237"/>
          </a:xfrm>
          <a:prstGeom prst="rect">
            <a:avLst/>
          </a:prstGeom>
          <a:noFill/>
          <a:ln w="9525">
            <a:noFill/>
            <a:miter lim="800000"/>
            <a:headEnd/>
            <a:tailEnd/>
          </a:ln>
          <a:effectLst/>
        </p:spPr>
      </p:pic>
      <p:sp>
        <p:nvSpPr>
          <p:cNvPr id="7" name="ZoneTexte 6"/>
          <p:cNvSpPr txBox="1"/>
          <p:nvPr/>
        </p:nvSpPr>
        <p:spPr>
          <a:xfrm>
            <a:off x="1785918" y="5529220"/>
            <a:ext cx="5429288" cy="400110"/>
          </a:xfrm>
          <a:prstGeom prst="rect">
            <a:avLst/>
          </a:prstGeom>
          <a:noFill/>
        </p:spPr>
        <p:txBody>
          <a:bodyPr wrap="square" rtlCol="0">
            <a:spAutoFit/>
          </a:bodyPr>
          <a:lstStyle/>
          <a:p>
            <a:r>
              <a:rPr lang="fr-FR" sz="2000" b="1" u="sng" dirty="0">
                <a:solidFill>
                  <a:srgbClr val="002060"/>
                </a:solidFill>
                <a:latin typeface="Times New Roman" pitchFamily="18" charset="0"/>
                <a:cs typeface="Times New Roman" pitchFamily="18" charset="0"/>
              </a:rPr>
              <a:t>Exemples de </a:t>
            </a:r>
            <a:r>
              <a:rPr lang="fr-FR" sz="2000" b="1" u="sng" dirty="0" err="1">
                <a:solidFill>
                  <a:srgbClr val="002060"/>
                </a:solidFill>
                <a:latin typeface="Times New Roman" pitchFamily="18" charset="0"/>
                <a:cs typeface="Times New Roman" pitchFamily="18" charset="0"/>
              </a:rPr>
              <a:t>series</a:t>
            </a:r>
            <a:r>
              <a:rPr lang="fr-FR" sz="2000" b="1" u="sng" dirty="0">
                <a:solidFill>
                  <a:srgbClr val="002060"/>
                </a:solidFill>
                <a:latin typeface="Times New Roman" pitchFamily="18" charset="0"/>
                <a:cs typeface="Times New Roman" pitchFamily="18" charset="0"/>
              </a:rPr>
              <a:t> temporelles d’épidémiologie</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normAutofit/>
          </a:bodyPr>
          <a:lstStyle/>
          <a:p>
            <a:r>
              <a:rPr lang="fr-FR" dirty="0"/>
              <a:t>Poursuivre la décomposition </a:t>
            </a:r>
            <a:r>
              <a:rPr lang="en-US" altLang="en-US" dirty="0">
                <a:ea typeface="ＭＳ Ｐゴシック" pitchFamily="34" charset="-128"/>
              </a:rPr>
              <a:t>…</a:t>
            </a:r>
          </a:p>
        </p:txBody>
      </p:sp>
      <p:sp>
        <p:nvSpPr>
          <p:cNvPr id="15362" name="Rectangle 3"/>
          <p:cNvSpPr>
            <a:spLocks noGrp="1" noChangeArrowheads="1"/>
          </p:cNvSpPr>
          <p:nvPr>
            <p:ph idx="1"/>
          </p:nvPr>
        </p:nvSpPr>
        <p:spPr/>
        <p:txBody>
          <a:bodyPr/>
          <a:lstStyle/>
          <a:p>
            <a:r>
              <a:rPr lang="fr-FR" dirty="0"/>
              <a:t>Alors pourquoi ne pas diviser en TFD supplémentaires? Prenons la TFD supérieure à 4 points et divisons-la en deux TFD à 2 points:</a:t>
            </a:r>
            <a:endParaRPr lang="en-US" altLang="en-US" dirty="0">
              <a:ea typeface="ＭＳ Ｐゴシック" pitchFamily="34" charset="-128"/>
            </a:endParaRPr>
          </a:p>
        </p:txBody>
      </p:sp>
      <p:pic>
        <p:nvPicPr>
          <p:cNvPr id="15363" name="Picture 4" descr="9.4.tif                                                        000213D7Macintosh HD                   ABA78158:"/>
          <p:cNvPicPr>
            <a:picLocks noChangeAspect="1" noChangeArrowheads="1"/>
          </p:cNvPicPr>
          <p:nvPr/>
        </p:nvPicPr>
        <p:blipFill>
          <a:blip r:embed="rId2"/>
          <a:srcRect/>
          <a:stretch>
            <a:fillRect/>
          </a:stretch>
        </p:blipFill>
        <p:spPr bwMode="auto">
          <a:xfrm>
            <a:off x="1600200" y="3276620"/>
            <a:ext cx="5638800" cy="2865438"/>
          </a:xfrm>
          <a:prstGeom prst="rect">
            <a:avLst/>
          </a:prstGeom>
          <a:noFill/>
          <a:ln w="9525">
            <a:noFill/>
            <a:miter lim="800000"/>
            <a:headEnd/>
            <a:tailEnd/>
          </a:ln>
        </p:spPr>
      </p:pic>
      <p:sp>
        <p:nvSpPr>
          <p:cNvPr id="5"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6"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LA FFT</a:t>
            </a:r>
          </a:p>
        </p:txBody>
      </p:sp>
      <p:sp>
        <p:nvSpPr>
          <p:cNvPr id="7" name="Espace réservé du numéro de diapositive 6"/>
          <p:cNvSpPr>
            <a:spLocks noGrp="1"/>
          </p:cNvSpPr>
          <p:nvPr>
            <p:ph type="sldNum" sz="quarter" idx="12"/>
          </p:nvPr>
        </p:nvSpPr>
        <p:spPr/>
        <p:txBody>
          <a:bodyPr/>
          <a:lstStyle/>
          <a:p>
            <a:fld id="{2C94B7E7-F509-4100-BE7B-E3DEB2C53554}" type="slidenum">
              <a:rPr lang="fr-FR" smtClean="0"/>
              <a:pPr/>
              <a:t>110</a:t>
            </a:fld>
            <a:endParaRPr lang="fr-F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normAutofit/>
          </a:bodyPr>
          <a:lstStyle/>
          <a:p>
            <a:r>
              <a:rPr lang="fr-FR" sz="3400" dirty="0"/>
              <a:t>La décomposition complète en TFD à 2 points</a:t>
            </a:r>
            <a:endParaRPr lang="en-US" altLang="en-US" sz="3400" dirty="0">
              <a:ea typeface="ＭＳ Ｐゴシック" pitchFamily="34" charset="-128"/>
            </a:endParaRPr>
          </a:p>
        </p:txBody>
      </p:sp>
      <p:sp>
        <p:nvSpPr>
          <p:cNvPr id="16386" name="Rectangle 3"/>
          <p:cNvSpPr>
            <a:spLocks noGrp="1" noChangeArrowheads="1"/>
          </p:cNvSpPr>
          <p:nvPr>
            <p:ph idx="1"/>
          </p:nvPr>
        </p:nvSpPr>
        <p:spPr/>
        <p:txBody>
          <a:bodyPr/>
          <a:lstStyle/>
          <a:p>
            <a:endParaRPr lang="en-US" altLang="en-US" dirty="0">
              <a:ea typeface="ＭＳ Ｐゴシック" pitchFamily="34" charset="-128"/>
            </a:endParaRPr>
          </a:p>
        </p:txBody>
      </p:sp>
      <p:pic>
        <p:nvPicPr>
          <p:cNvPr id="16387" name="Picture 4" descr=" OSB9.5tif                                                      000213D7Macintosh HD                   ABA78158:"/>
          <p:cNvPicPr>
            <a:picLocks noChangeAspect="1" noChangeArrowheads="1"/>
          </p:cNvPicPr>
          <p:nvPr/>
        </p:nvPicPr>
        <p:blipFill>
          <a:blip r:embed="rId2"/>
          <a:srcRect/>
          <a:stretch>
            <a:fillRect/>
          </a:stretch>
        </p:blipFill>
        <p:spPr bwMode="auto">
          <a:xfrm>
            <a:off x="1097280" y="1406477"/>
            <a:ext cx="6400800" cy="4591050"/>
          </a:xfrm>
          <a:prstGeom prst="rect">
            <a:avLst/>
          </a:prstGeom>
          <a:noFill/>
          <a:ln w="9525">
            <a:noFill/>
            <a:miter lim="800000"/>
            <a:headEnd/>
            <a:tailEnd/>
          </a:ln>
        </p:spPr>
      </p:pic>
      <p:sp>
        <p:nvSpPr>
          <p:cNvPr id="5"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6"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LA FFT</a:t>
            </a:r>
          </a:p>
        </p:txBody>
      </p:sp>
      <p:sp>
        <p:nvSpPr>
          <p:cNvPr id="7" name="Espace réservé du numéro de diapositive 6"/>
          <p:cNvSpPr>
            <a:spLocks noGrp="1"/>
          </p:cNvSpPr>
          <p:nvPr>
            <p:ph type="sldNum" sz="quarter" idx="12"/>
          </p:nvPr>
        </p:nvSpPr>
        <p:spPr/>
        <p:txBody>
          <a:bodyPr/>
          <a:lstStyle/>
          <a:p>
            <a:fld id="{2C94B7E7-F509-4100-BE7B-E3DEB2C53554}" type="slidenum">
              <a:rPr lang="fr-FR" smtClean="0"/>
              <a:pPr/>
              <a:t>111</a:t>
            </a:fld>
            <a:endParaRPr lang="fr-F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0" y="274638"/>
            <a:ext cx="9144000" cy="1143000"/>
          </a:xfrm>
        </p:spPr>
        <p:txBody>
          <a:bodyPr>
            <a:normAutofit/>
          </a:bodyPr>
          <a:lstStyle/>
          <a:p>
            <a:r>
              <a:rPr lang="fr-FR" sz="3200" dirty="0"/>
              <a:t>Voyons maintenant de plus près le TFD à 2 points</a:t>
            </a:r>
            <a:endParaRPr lang="en-US" altLang="en-US" sz="3200" dirty="0">
              <a:ea typeface="ＭＳ Ｐゴシック" pitchFamily="34" charset="-128"/>
            </a:endParaRPr>
          </a:p>
        </p:txBody>
      </p:sp>
      <p:sp>
        <p:nvSpPr>
          <p:cNvPr id="17410" name="Rectangle 3"/>
          <p:cNvSpPr>
            <a:spLocks noGrp="1" noChangeArrowheads="1"/>
          </p:cNvSpPr>
          <p:nvPr>
            <p:ph idx="1"/>
          </p:nvPr>
        </p:nvSpPr>
        <p:spPr/>
        <p:txBody>
          <a:bodyPr/>
          <a:lstStyle/>
          <a:p>
            <a:r>
              <a:rPr lang="fr-FR" dirty="0"/>
              <a:t>L'expression de la TFD à 2 points est:</a:t>
            </a:r>
            <a:endParaRPr lang="en-US" altLang="en-US" dirty="0">
              <a:ea typeface="ＭＳ Ｐゴシック" pitchFamily="34" charset="-128"/>
            </a:endParaRPr>
          </a:p>
          <a:p>
            <a:endParaRPr lang="en-US" altLang="en-US" dirty="0">
              <a:ea typeface="ＭＳ Ｐゴシック" pitchFamily="34" charset="-128"/>
            </a:endParaRPr>
          </a:p>
          <a:p>
            <a:r>
              <a:rPr lang="en-US" altLang="en-US" dirty="0" err="1">
                <a:ea typeface="ＭＳ Ｐゴシック" pitchFamily="34" charset="-128"/>
              </a:rPr>
              <a:t>Evaluer</a:t>
            </a:r>
            <a:r>
              <a:rPr lang="en-US" altLang="en-US" dirty="0">
                <a:ea typeface="ＭＳ Ｐゴシック" pitchFamily="34" charset="-128"/>
              </a:rPr>
              <a:t> pour              nous </a:t>
            </a:r>
            <a:r>
              <a:rPr lang="en-US" altLang="en-US" dirty="0" err="1">
                <a:ea typeface="ＭＳ Ｐゴシック" pitchFamily="34" charset="-128"/>
              </a:rPr>
              <a:t>obtenons</a:t>
            </a:r>
            <a:endParaRPr lang="en-US" altLang="en-US" dirty="0">
              <a:ea typeface="ＭＳ Ｐゴシック" pitchFamily="34" charset="-128"/>
            </a:endParaRPr>
          </a:p>
          <a:p>
            <a:endParaRPr lang="en-US" altLang="en-US" dirty="0">
              <a:ea typeface="ＭＳ Ｐゴシック" pitchFamily="34" charset="-128"/>
            </a:endParaRPr>
          </a:p>
          <a:p>
            <a:pPr>
              <a:buFont typeface="Wingdings" pitchFamily="2" charset="2"/>
              <a:buNone/>
            </a:pPr>
            <a:r>
              <a:rPr lang="fr-FR" dirty="0"/>
              <a:t>qui en notation graphique de flux  ressemble à ...</a:t>
            </a:r>
            <a:endParaRPr lang="en-US" altLang="en-US" dirty="0">
              <a:ea typeface="ＭＳ Ｐゴシック" pitchFamily="34" charset="-128"/>
            </a:endParaRPr>
          </a:p>
        </p:txBody>
      </p:sp>
      <p:graphicFrame>
        <p:nvGraphicFramePr>
          <p:cNvPr id="17411" name="Object 2"/>
          <p:cNvGraphicFramePr>
            <a:graphicFrameLocks noChangeAspect="1"/>
          </p:cNvGraphicFramePr>
          <p:nvPr/>
        </p:nvGraphicFramePr>
        <p:xfrm>
          <a:off x="2057400" y="1981200"/>
          <a:ext cx="4406900" cy="787400"/>
        </p:xfrm>
        <a:graphic>
          <a:graphicData uri="http://schemas.openxmlformats.org/presentationml/2006/ole">
            <p:oleObj spid="_x0000_s17414" name="Equation" r:id="rId3" imgW="4397400" imgH="776880" progId="Equation.3">
              <p:embed/>
            </p:oleObj>
          </a:graphicData>
        </a:graphic>
      </p:graphicFrame>
      <p:graphicFrame>
        <p:nvGraphicFramePr>
          <p:cNvPr id="17412" name="Object 3"/>
          <p:cNvGraphicFramePr>
            <a:graphicFrameLocks noChangeAspect="1"/>
          </p:cNvGraphicFramePr>
          <p:nvPr/>
        </p:nvGraphicFramePr>
        <p:xfrm>
          <a:off x="3286416" y="2971800"/>
          <a:ext cx="711200" cy="241300"/>
        </p:xfrm>
        <a:graphic>
          <a:graphicData uri="http://schemas.openxmlformats.org/presentationml/2006/ole">
            <p:oleObj spid="_x0000_s17415" name="Equation" r:id="rId4" imgW="694800" imgH="228240" progId="Equation.3">
              <p:embed/>
            </p:oleObj>
          </a:graphicData>
        </a:graphic>
      </p:graphicFrame>
      <p:graphicFrame>
        <p:nvGraphicFramePr>
          <p:cNvPr id="17413" name="Object 4"/>
          <p:cNvGraphicFramePr>
            <a:graphicFrameLocks noChangeAspect="1"/>
          </p:cNvGraphicFramePr>
          <p:nvPr/>
        </p:nvGraphicFramePr>
        <p:xfrm>
          <a:off x="2057400" y="3429000"/>
          <a:ext cx="4013200" cy="723900"/>
        </p:xfrm>
        <a:graphic>
          <a:graphicData uri="http://schemas.openxmlformats.org/presentationml/2006/ole">
            <p:oleObj spid="_x0000_s17416" name="Equation" r:id="rId5" imgW="4004280" imgH="712800" progId="Equation.3">
              <p:embed/>
            </p:oleObj>
          </a:graphicData>
        </a:graphic>
      </p:graphicFrame>
      <p:pic>
        <p:nvPicPr>
          <p:cNvPr id="17414" name="Picture 7"/>
          <p:cNvPicPr>
            <a:picLocks noChangeAspect="1" noChangeArrowheads="1"/>
          </p:cNvPicPr>
          <p:nvPr/>
        </p:nvPicPr>
        <p:blipFill>
          <a:blip r:embed="rId6"/>
          <a:srcRect/>
          <a:stretch>
            <a:fillRect/>
          </a:stretch>
        </p:blipFill>
        <p:spPr bwMode="auto">
          <a:xfrm>
            <a:off x="1109663" y="4703763"/>
            <a:ext cx="2268537" cy="1525587"/>
          </a:xfrm>
          <a:prstGeom prst="rect">
            <a:avLst/>
          </a:prstGeom>
          <a:noFill/>
          <a:ln w="9525">
            <a:noFill/>
            <a:miter lim="800000"/>
            <a:headEnd/>
            <a:tailEnd/>
          </a:ln>
        </p:spPr>
      </p:pic>
      <p:sp>
        <p:nvSpPr>
          <p:cNvPr id="17415" name="Text Box 8"/>
          <p:cNvSpPr txBox="1">
            <a:spLocks noChangeArrowheads="1"/>
          </p:cNvSpPr>
          <p:nvPr/>
        </p:nvSpPr>
        <p:spPr bwMode="auto">
          <a:xfrm>
            <a:off x="3792538" y="4887913"/>
            <a:ext cx="3517310" cy="707886"/>
          </a:xfrm>
          <a:prstGeom prst="rect">
            <a:avLst/>
          </a:prstGeom>
          <a:noFill/>
          <a:ln w="12700">
            <a:noFill/>
            <a:miter lim="800000"/>
            <a:headEnd/>
            <a:tailEnd/>
          </a:ln>
        </p:spPr>
        <p:txBody>
          <a:bodyPr wrap="none">
            <a:spAutoFit/>
          </a:bodyPr>
          <a:lstStyle/>
          <a:p>
            <a:pPr algn="ctr"/>
            <a:r>
              <a:rPr lang="fr-FR" sz="2000" b="1" dirty="0">
                <a:solidFill>
                  <a:srgbClr val="FF0000"/>
                </a:solidFill>
              </a:rPr>
              <a:t>Cette topologie est appelée</a:t>
            </a:r>
            <a:br>
              <a:rPr lang="fr-FR" sz="2000" b="1" dirty="0">
                <a:solidFill>
                  <a:srgbClr val="FF0000"/>
                </a:solidFill>
              </a:rPr>
            </a:br>
            <a:r>
              <a:rPr lang="fr-FR" sz="2000" b="1" dirty="0">
                <a:solidFill>
                  <a:srgbClr val="FF0000"/>
                </a:solidFill>
              </a:rPr>
              <a:t>papillon de base</a:t>
            </a:r>
            <a:endParaRPr lang="en-US" altLang="en-US" sz="2000" b="1" i="0" dirty="0">
              <a:solidFill>
                <a:srgbClr val="FF0000"/>
              </a:solidFill>
              <a:latin typeface="Arial" pitchFamily="34" charset="0"/>
            </a:endParaRPr>
          </a:p>
        </p:txBody>
      </p:sp>
      <p:sp>
        <p:nvSpPr>
          <p:cNvPr id="9"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10"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LA FFT</a:t>
            </a:r>
          </a:p>
        </p:txBody>
      </p:sp>
      <p:sp>
        <p:nvSpPr>
          <p:cNvPr id="11" name="Espace réservé du numéro de diapositive 10"/>
          <p:cNvSpPr>
            <a:spLocks noGrp="1"/>
          </p:cNvSpPr>
          <p:nvPr>
            <p:ph type="sldNum" sz="quarter" idx="12"/>
          </p:nvPr>
        </p:nvSpPr>
        <p:spPr/>
        <p:txBody>
          <a:bodyPr/>
          <a:lstStyle/>
          <a:p>
            <a:fld id="{2C94B7E7-F509-4100-BE7B-E3DEB2C53554}" type="slidenum">
              <a:rPr lang="fr-FR" smtClean="0"/>
              <a:pPr/>
              <a:t>112</a:t>
            </a:fld>
            <a:endParaRPr lang="fr-F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0" y="274638"/>
            <a:ext cx="9144000" cy="1143000"/>
          </a:xfrm>
        </p:spPr>
        <p:txBody>
          <a:bodyPr>
            <a:normAutofit/>
          </a:bodyPr>
          <a:lstStyle/>
          <a:p>
            <a:r>
              <a:rPr lang="fr-FR" sz="3000" dirty="0"/>
              <a:t>La FFT de décimation dans le temps complète à 8 points</a:t>
            </a:r>
            <a:endParaRPr lang="en-US" altLang="en-US" sz="3000" dirty="0">
              <a:ea typeface="ＭＳ Ｐゴシック" pitchFamily="34" charset="-128"/>
            </a:endParaRPr>
          </a:p>
        </p:txBody>
      </p:sp>
      <p:pic>
        <p:nvPicPr>
          <p:cNvPr id="18435" name="Picture 4" descr="&#10;OSB9.7.tif                                                     000213D7Macintosh HD                   ABA78158:"/>
          <p:cNvPicPr>
            <a:picLocks noChangeAspect="1" noChangeArrowheads="1"/>
          </p:cNvPicPr>
          <p:nvPr/>
        </p:nvPicPr>
        <p:blipFill>
          <a:blip r:embed="rId2"/>
          <a:srcRect/>
          <a:stretch>
            <a:fillRect/>
          </a:stretch>
        </p:blipFill>
        <p:spPr bwMode="auto">
          <a:xfrm>
            <a:off x="1676400" y="1555750"/>
            <a:ext cx="5791200" cy="4540250"/>
          </a:xfrm>
          <a:prstGeom prst="rect">
            <a:avLst/>
          </a:prstGeom>
          <a:noFill/>
          <a:ln w="9525">
            <a:noFill/>
            <a:miter lim="800000"/>
            <a:headEnd/>
            <a:tailEnd/>
          </a:ln>
        </p:spPr>
      </p:pic>
      <p:sp>
        <p:nvSpPr>
          <p:cNvPr id="4"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5"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LA FFT</a:t>
            </a:r>
          </a:p>
        </p:txBody>
      </p:sp>
      <p:sp>
        <p:nvSpPr>
          <p:cNvPr id="6" name="Espace réservé du numéro de diapositive 5"/>
          <p:cNvSpPr>
            <a:spLocks noGrp="1"/>
          </p:cNvSpPr>
          <p:nvPr>
            <p:ph type="sldNum" sz="quarter" idx="12"/>
          </p:nvPr>
        </p:nvSpPr>
        <p:spPr/>
        <p:txBody>
          <a:bodyPr/>
          <a:lstStyle/>
          <a:p>
            <a:fld id="{2C94B7E7-F509-4100-BE7B-E3DEB2C53554}" type="slidenum">
              <a:rPr lang="fr-FR" smtClean="0"/>
              <a:pPr/>
              <a:t>113</a:t>
            </a:fld>
            <a:endParaRPr lang="fr-F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normAutofit/>
          </a:bodyPr>
          <a:lstStyle/>
          <a:p>
            <a:r>
              <a:rPr lang="fr-FR" sz="3000" dirty="0"/>
              <a:t>Nombre de multiplications pour les FFT à N points</a:t>
            </a:r>
            <a:endParaRPr lang="en-US" altLang="en-US" sz="3000" dirty="0">
              <a:ea typeface="ＭＳ Ｐゴシック" pitchFamily="34" charset="-128"/>
            </a:endParaRPr>
          </a:p>
        </p:txBody>
      </p:sp>
      <p:sp>
        <p:nvSpPr>
          <p:cNvPr id="19458" name="Rectangle 3"/>
          <p:cNvSpPr>
            <a:spLocks noGrp="1" noChangeArrowheads="1"/>
          </p:cNvSpPr>
          <p:nvPr>
            <p:ph idx="1"/>
          </p:nvPr>
        </p:nvSpPr>
        <p:spPr>
          <a:xfrm>
            <a:off x="457200" y="1600200"/>
            <a:ext cx="8229600" cy="5257800"/>
          </a:xfrm>
        </p:spPr>
        <p:txBody>
          <a:bodyPr>
            <a:normAutofit/>
          </a:bodyPr>
          <a:lstStyle/>
          <a:p>
            <a:endParaRPr lang="en-US" altLang="en-US" dirty="0">
              <a:ea typeface="ＭＳ Ｐゴシック" pitchFamily="34" charset="-128"/>
            </a:endParaRPr>
          </a:p>
          <a:p>
            <a:endParaRPr lang="en-US" altLang="en-US" dirty="0">
              <a:ea typeface="ＭＳ Ｐゴシック" pitchFamily="34" charset="-128"/>
            </a:endParaRPr>
          </a:p>
          <a:p>
            <a:endParaRPr lang="en-US" altLang="en-US" dirty="0">
              <a:ea typeface="ＭＳ Ｐゴシック" pitchFamily="34" charset="-128"/>
            </a:endParaRPr>
          </a:p>
          <a:p>
            <a:endParaRPr lang="en-US" altLang="en-US" dirty="0">
              <a:ea typeface="ＭＳ Ｐゴシック" pitchFamily="34" charset="-128"/>
            </a:endParaRPr>
          </a:p>
          <a:p>
            <a:endParaRPr lang="en-US" altLang="en-US" dirty="0">
              <a:ea typeface="ＭＳ Ｐゴシック" pitchFamily="34" charset="-128"/>
            </a:endParaRPr>
          </a:p>
          <a:p>
            <a:endParaRPr lang="en-US" altLang="en-US" dirty="0">
              <a:ea typeface="ＭＳ Ｐゴシック" pitchFamily="34" charset="-128"/>
            </a:endParaRPr>
          </a:p>
          <a:p>
            <a:r>
              <a:rPr lang="en-US" altLang="en-US" dirty="0" err="1">
                <a:ea typeface="ＭＳ Ｐゴシック" pitchFamily="34" charset="-128"/>
              </a:rPr>
              <a:t>Soit</a:t>
            </a:r>
            <a:endParaRPr lang="en-US" altLang="en-US" dirty="0">
              <a:ea typeface="ＭＳ Ｐゴシック" pitchFamily="34" charset="-128"/>
            </a:endParaRPr>
          </a:p>
          <a:p>
            <a:r>
              <a:rPr lang="en-US" altLang="en-US" dirty="0">
                <a:ea typeface="ＭＳ Ｐゴシック" pitchFamily="34" charset="-128"/>
              </a:rPr>
              <a:t>Nous </a:t>
            </a:r>
            <a:r>
              <a:rPr lang="en-US" altLang="en-US" dirty="0" err="1">
                <a:ea typeface="ＭＳ Ｐゴシック" pitchFamily="34" charset="-128"/>
              </a:rPr>
              <a:t>aurons</a:t>
            </a:r>
            <a:r>
              <a:rPr lang="en-US" altLang="en-US" dirty="0">
                <a:ea typeface="ＭＳ Ｐゴシック" pitchFamily="34" charset="-128"/>
              </a:rPr>
              <a:t> </a:t>
            </a:r>
            <a:r>
              <a:rPr lang="en-US" altLang="en-US" dirty="0" err="1">
                <a:ea typeface="ＭＳ Ｐゴシック" pitchFamily="34" charset="-128"/>
              </a:rPr>
              <a:t>besoin</a:t>
            </a:r>
            <a:r>
              <a:rPr lang="en-US" altLang="en-US" dirty="0">
                <a:ea typeface="ＭＳ Ｐゴシック" pitchFamily="34" charset="-128"/>
              </a:rPr>
              <a:t>                  multiplications </a:t>
            </a:r>
          </a:p>
        </p:txBody>
      </p:sp>
      <p:graphicFrame>
        <p:nvGraphicFramePr>
          <p:cNvPr id="19459" name="Object 2"/>
          <p:cNvGraphicFramePr>
            <a:graphicFrameLocks noChangeAspect="1"/>
          </p:cNvGraphicFramePr>
          <p:nvPr/>
        </p:nvGraphicFramePr>
        <p:xfrm>
          <a:off x="1666568" y="5290871"/>
          <a:ext cx="2103745" cy="346720"/>
        </p:xfrm>
        <a:graphic>
          <a:graphicData uri="http://schemas.openxmlformats.org/presentationml/2006/ole">
            <p:oleObj spid="_x0000_s19462" name="Équation" r:id="rId3" imgW="34137600" imgH="5486400" progId="Equation.3">
              <p:embed/>
            </p:oleObj>
          </a:graphicData>
        </a:graphic>
      </p:graphicFrame>
      <p:pic>
        <p:nvPicPr>
          <p:cNvPr id="19460" name="Picture 5" descr="&#10;OSB9.7.tif                                                     000213D7Macintosh HD                   ABA78158:"/>
          <p:cNvPicPr>
            <a:picLocks noChangeAspect="1" noChangeArrowheads="1"/>
          </p:cNvPicPr>
          <p:nvPr/>
        </p:nvPicPr>
        <p:blipFill>
          <a:blip r:embed="rId4"/>
          <a:srcRect/>
          <a:stretch>
            <a:fillRect/>
          </a:stretch>
        </p:blipFill>
        <p:spPr bwMode="auto">
          <a:xfrm>
            <a:off x="2044700" y="1371600"/>
            <a:ext cx="5196758" cy="4072234"/>
          </a:xfrm>
          <a:prstGeom prst="rect">
            <a:avLst/>
          </a:prstGeom>
          <a:noFill/>
          <a:ln w="9525">
            <a:noFill/>
            <a:miter lim="800000"/>
            <a:headEnd/>
            <a:tailEnd/>
          </a:ln>
        </p:spPr>
      </p:pic>
      <p:graphicFrame>
        <p:nvGraphicFramePr>
          <p:cNvPr id="19461" name="Object 3"/>
          <p:cNvGraphicFramePr>
            <a:graphicFrameLocks noChangeAspect="1"/>
          </p:cNvGraphicFramePr>
          <p:nvPr/>
        </p:nvGraphicFramePr>
        <p:xfrm>
          <a:off x="4587568" y="5841577"/>
          <a:ext cx="1117600" cy="266700"/>
        </p:xfrm>
        <a:graphic>
          <a:graphicData uri="http://schemas.openxmlformats.org/presentationml/2006/ole">
            <p:oleObj spid="_x0000_s19463" name="Equation" r:id="rId5" imgW="1106280" imgH="255960" progId="Equation.3">
              <p:embed/>
            </p:oleObj>
          </a:graphicData>
        </a:graphic>
      </p:graphicFrame>
      <p:sp>
        <p:nvSpPr>
          <p:cNvPr id="7"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8"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LA FFT</a:t>
            </a:r>
          </a:p>
        </p:txBody>
      </p:sp>
      <p:sp>
        <p:nvSpPr>
          <p:cNvPr id="9" name="Espace réservé du numéro de diapositive 8"/>
          <p:cNvSpPr>
            <a:spLocks noGrp="1"/>
          </p:cNvSpPr>
          <p:nvPr>
            <p:ph type="sldNum" sz="quarter" idx="12"/>
          </p:nvPr>
        </p:nvSpPr>
        <p:spPr/>
        <p:txBody>
          <a:bodyPr/>
          <a:lstStyle/>
          <a:p>
            <a:fld id="{2C94B7E7-F509-4100-BE7B-E3DEB2C53554}" type="slidenum">
              <a:rPr lang="fr-FR" smtClean="0"/>
              <a:pPr/>
              <a:t>114</a:t>
            </a:fld>
            <a:endParaRPr lang="fr-F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457200" y="682610"/>
            <a:ext cx="8229600" cy="1143000"/>
          </a:xfrm>
        </p:spPr>
        <p:txBody>
          <a:bodyPr/>
          <a:lstStyle/>
          <a:p>
            <a:r>
              <a:rPr lang="fr-FR" dirty="0"/>
              <a:t>Structures FFT alternatives</a:t>
            </a:r>
            <a:endParaRPr lang="en-US" altLang="en-US" dirty="0">
              <a:ea typeface="ＭＳ Ｐゴシック" pitchFamily="34" charset="-128"/>
            </a:endParaRPr>
          </a:p>
        </p:txBody>
      </p:sp>
      <p:sp>
        <p:nvSpPr>
          <p:cNvPr id="8194" name="Rectangle 3"/>
          <p:cNvSpPr>
            <a:spLocks noGrp="1" noChangeArrowheads="1"/>
          </p:cNvSpPr>
          <p:nvPr>
            <p:ph idx="1"/>
          </p:nvPr>
        </p:nvSpPr>
        <p:spPr>
          <a:xfrm>
            <a:off x="457200" y="2204868"/>
            <a:ext cx="8229600" cy="2381865"/>
          </a:xfrm>
        </p:spPr>
        <p:txBody>
          <a:bodyPr>
            <a:normAutofit/>
          </a:bodyPr>
          <a:lstStyle/>
          <a:p>
            <a:r>
              <a:rPr lang="fr-FR" dirty="0"/>
              <a:t>Nous avons développé la structure de base de la FFT de décimation dans le temps (DIT), mais d'autres formes sont possibles simplement en réarrangeant les branches de l'organigramme </a:t>
            </a:r>
          </a:p>
          <a:p>
            <a:endParaRPr lang="fr-FR" dirty="0"/>
          </a:p>
        </p:txBody>
      </p:sp>
      <p:sp>
        <p:nvSpPr>
          <p:cNvPr id="4"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5"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LA FFT</a:t>
            </a:r>
          </a:p>
        </p:txBody>
      </p:sp>
      <p:sp>
        <p:nvSpPr>
          <p:cNvPr id="6" name="Espace réservé du numéro de diapositive 5"/>
          <p:cNvSpPr>
            <a:spLocks noGrp="1"/>
          </p:cNvSpPr>
          <p:nvPr>
            <p:ph type="sldNum" sz="quarter" idx="12"/>
          </p:nvPr>
        </p:nvSpPr>
        <p:spPr/>
        <p:txBody>
          <a:bodyPr/>
          <a:lstStyle/>
          <a:p>
            <a:fld id="{2C94B7E7-F509-4100-BE7B-E3DEB2C53554}" type="slidenum">
              <a:rPr lang="fr-FR" smtClean="0"/>
              <a:pPr/>
              <a:t>115</a:t>
            </a:fld>
            <a:endParaRPr lang="fr-F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4"/>
          <p:cNvPicPr>
            <a:picLocks noChangeAspect="1" noChangeArrowheads="1"/>
          </p:cNvPicPr>
          <p:nvPr/>
        </p:nvPicPr>
        <p:blipFill>
          <a:blip r:embed="rId3"/>
          <a:srcRect/>
          <a:stretch>
            <a:fillRect/>
          </a:stretch>
        </p:blipFill>
        <p:spPr bwMode="auto">
          <a:xfrm>
            <a:off x="1371600" y="2470344"/>
            <a:ext cx="6096000" cy="4238625"/>
          </a:xfrm>
          <a:prstGeom prst="rect">
            <a:avLst/>
          </a:prstGeom>
          <a:noFill/>
          <a:ln w="9525">
            <a:noFill/>
            <a:miter lim="800000"/>
            <a:headEnd/>
            <a:tailEnd/>
          </a:ln>
        </p:spPr>
      </p:pic>
      <p:sp>
        <p:nvSpPr>
          <p:cNvPr id="10243" name="Rectangle 3"/>
          <p:cNvSpPr>
            <a:spLocks noGrp="1" noChangeArrowheads="1"/>
          </p:cNvSpPr>
          <p:nvPr>
            <p:ph idx="1"/>
          </p:nvPr>
        </p:nvSpPr>
        <p:spPr/>
        <p:txBody>
          <a:bodyPr/>
          <a:lstStyle/>
          <a:p>
            <a:r>
              <a:rPr lang="fr-FR" dirty="0"/>
              <a:t>Structure DIT avec entrée à bit inversé, sortie naturelle:</a:t>
            </a:r>
            <a:endParaRPr lang="en-US" altLang="en-US" dirty="0">
              <a:ea typeface="ＭＳ Ｐゴシック" pitchFamily="34" charset="-128"/>
            </a:endParaRPr>
          </a:p>
        </p:txBody>
      </p:sp>
      <p:sp>
        <p:nvSpPr>
          <p:cNvPr id="6" name="Rectangle 2"/>
          <p:cNvSpPr>
            <a:spLocks noGrp="1" noChangeArrowheads="1"/>
          </p:cNvSpPr>
          <p:nvPr>
            <p:ph type="title"/>
          </p:nvPr>
        </p:nvSpPr>
        <p:spPr>
          <a:xfrm>
            <a:off x="457200" y="274638"/>
            <a:ext cx="8229600" cy="1143000"/>
          </a:xfrm>
        </p:spPr>
        <p:txBody>
          <a:bodyPr/>
          <a:lstStyle/>
          <a:p>
            <a:r>
              <a:rPr lang="fr-FR" dirty="0"/>
              <a:t>Structures FFT alternatives</a:t>
            </a:r>
            <a:endParaRPr lang="en-US" altLang="en-US" dirty="0">
              <a:ea typeface="ＭＳ Ｐゴシック" pitchFamily="34" charset="-128"/>
            </a:endParaRPr>
          </a:p>
        </p:txBody>
      </p:sp>
      <p:sp>
        <p:nvSpPr>
          <p:cNvPr id="5"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7"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LA FFT</a:t>
            </a:r>
          </a:p>
        </p:txBody>
      </p:sp>
      <p:sp>
        <p:nvSpPr>
          <p:cNvPr id="8" name="Espace réservé du numéro de diapositive 7"/>
          <p:cNvSpPr>
            <a:spLocks noGrp="1"/>
          </p:cNvSpPr>
          <p:nvPr>
            <p:ph type="sldNum" sz="quarter" idx="12"/>
          </p:nvPr>
        </p:nvSpPr>
        <p:spPr/>
        <p:txBody>
          <a:bodyPr/>
          <a:lstStyle/>
          <a:p>
            <a:fld id="{2C94B7E7-F509-4100-BE7B-E3DEB2C53554}" type="slidenum">
              <a:rPr lang="fr-FR" smtClean="0"/>
              <a:pPr/>
              <a:t>116</a:t>
            </a:fld>
            <a:endParaRPr lang="fr-F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sz="half" idx="1"/>
          </p:nvPr>
        </p:nvSpPr>
        <p:spPr/>
        <p:txBody>
          <a:bodyPr/>
          <a:lstStyle/>
          <a:p>
            <a:r>
              <a:rPr lang="fr-FR" sz="2400" dirty="0"/>
              <a:t>La structure DIT d'origine:</a:t>
            </a:r>
            <a:endParaRPr lang="en-US" altLang="en-US" dirty="0">
              <a:ea typeface="ＭＳ Ｐゴシック" pitchFamily="34" charset="-128"/>
            </a:endParaRPr>
          </a:p>
        </p:txBody>
      </p:sp>
      <p:sp>
        <p:nvSpPr>
          <p:cNvPr id="12291" name="Content Placeholder 1"/>
          <p:cNvSpPr>
            <a:spLocks noGrp="1" noChangeArrowheads="1"/>
          </p:cNvSpPr>
          <p:nvPr>
            <p:ph sz="half" idx="2"/>
          </p:nvPr>
        </p:nvSpPr>
        <p:spPr/>
        <p:txBody>
          <a:bodyPr/>
          <a:lstStyle/>
          <a:p>
            <a:r>
              <a:rPr lang="fr-FR" sz="2400" dirty="0"/>
              <a:t>Structure réarrangée:</a:t>
            </a:r>
            <a:endParaRPr lang="en-US" sz="2400" dirty="0">
              <a:solidFill>
                <a:srgbClr val="C00000"/>
              </a:solidFill>
              <a:ea typeface="ＭＳ Ｐゴシック" pitchFamily="34" charset="-128"/>
            </a:endParaRPr>
          </a:p>
        </p:txBody>
      </p:sp>
      <p:pic>
        <p:nvPicPr>
          <p:cNvPr id="12292" name="Picture 4"/>
          <p:cNvPicPr>
            <a:picLocks noChangeAspect="1" noChangeArrowheads="1"/>
          </p:cNvPicPr>
          <p:nvPr/>
        </p:nvPicPr>
        <p:blipFill>
          <a:blip r:embed="rId3"/>
          <a:srcRect/>
          <a:stretch>
            <a:fillRect/>
          </a:stretch>
        </p:blipFill>
        <p:spPr bwMode="auto">
          <a:xfrm>
            <a:off x="441325" y="2285999"/>
            <a:ext cx="4054475" cy="4232787"/>
          </a:xfrm>
          <a:prstGeom prst="rect">
            <a:avLst/>
          </a:prstGeom>
          <a:noFill/>
          <a:ln w="9525">
            <a:noFill/>
            <a:miter lim="800000"/>
            <a:headEnd/>
            <a:tailEnd/>
          </a:ln>
        </p:spPr>
      </p:pic>
      <p:pic>
        <p:nvPicPr>
          <p:cNvPr id="12293" name="Picture 5"/>
          <p:cNvPicPr>
            <a:picLocks noChangeAspect="1" noChangeArrowheads="1"/>
          </p:cNvPicPr>
          <p:nvPr/>
        </p:nvPicPr>
        <p:blipFill>
          <a:blip r:embed="rId4"/>
          <a:srcRect/>
          <a:stretch>
            <a:fillRect/>
          </a:stretch>
        </p:blipFill>
        <p:spPr bwMode="auto">
          <a:xfrm>
            <a:off x="4632325" y="2212258"/>
            <a:ext cx="4054475" cy="4350774"/>
          </a:xfrm>
          <a:prstGeom prst="rect">
            <a:avLst/>
          </a:prstGeom>
          <a:noFill/>
          <a:ln w="9525">
            <a:noFill/>
            <a:miter lim="800000"/>
            <a:headEnd/>
            <a:tailEnd/>
          </a:ln>
        </p:spPr>
      </p:pic>
      <p:sp>
        <p:nvSpPr>
          <p:cNvPr id="8" name="Rectangle 2"/>
          <p:cNvSpPr txBox="1">
            <a:spLocks noChangeArrowheads="1"/>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a:ln>
                  <a:noFill/>
                </a:ln>
                <a:solidFill>
                  <a:schemeClr val="tx1"/>
                </a:solidFill>
                <a:effectLst/>
                <a:uLnTx/>
                <a:uFillTx/>
                <a:latin typeface="+mj-lt"/>
                <a:ea typeface="+mj-ea"/>
                <a:cs typeface="+mj-cs"/>
              </a:rPr>
              <a:t>Structures FFT alternatives</a:t>
            </a:r>
            <a:endParaRPr kumimoji="0" lang="en-US" altLang="en-US" sz="4400" b="0" i="0" u="none" strike="noStrike" kern="1200" cap="none" spc="0" normalizeH="0" baseline="0" noProof="0" dirty="0">
              <a:ln>
                <a:noFill/>
              </a:ln>
              <a:solidFill>
                <a:schemeClr val="tx1"/>
              </a:solidFill>
              <a:effectLst/>
              <a:uLnTx/>
              <a:uFillTx/>
              <a:latin typeface="+mj-lt"/>
              <a:ea typeface="ＭＳ Ｐゴシック" pitchFamily="34" charset="-128"/>
              <a:cs typeface="+mj-cs"/>
            </a:endParaRPr>
          </a:p>
        </p:txBody>
      </p:sp>
      <p:sp>
        <p:nvSpPr>
          <p:cNvPr id="7"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9"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LA FFT</a:t>
            </a:r>
          </a:p>
        </p:txBody>
      </p:sp>
      <p:sp>
        <p:nvSpPr>
          <p:cNvPr id="10" name="Espace réservé du numéro de diapositive 9"/>
          <p:cNvSpPr>
            <a:spLocks noGrp="1"/>
          </p:cNvSpPr>
          <p:nvPr>
            <p:ph type="sldNum" sz="quarter" idx="12"/>
          </p:nvPr>
        </p:nvSpPr>
        <p:spPr/>
        <p:txBody>
          <a:bodyPr/>
          <a:lstStyle/>
          <a:p>
            <a:fld id="{2C94B7E7-F509-4100-BE7B-E3DEB2C53554}" type="slidenum">
              <a:rPr lang="fr-FR" smtClean="0"/>
              <a:pPr/>
              <a:t>117</a:t>
            </a:fld>
            <a:endParaRPr lang="fr-F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3"/>
          <p:cNvSpPr>
            <a:spLocks noGrp="1" noChangeArrowheads="1"/>
          </p:cNvSpPr>
          <p:nvPr>
            <p:ph idx="1"/>
          </p:nvPr>
        </p:nvSpPr>
        <p:spPr/>
        <p:txBody>
          <a:bodyPr/>
          <a:lstStyle/>
          <a:p>
            <a:r>
              <a:rPr lang="fr-FR" dirty="0"/>
              <a:t>Structure DIT avec entrée naturelle, sortie inversée en bits :</a:t>
            </a:r>
            <a:endParaRPr lang="en-US" altLang="en-US" dirty="0">
              <a:ea typeface="ＭＳ Ｐゴシック" pitchFamily="34" charset="-128"/>
            </a:endParaRPr>
          </a:p>
        </p:txBody>
      </p:sp>
      <p:pic>
        <p:nvPicPr>
          <p:cNvPr id="14338" name="Picture 5"/>
          <p:cNvPicPr>
            <a:picLocks noChangeAspect="1" noChangeArrowheads="1"/>
          </p:cNvPicPr>
          <p:nvPr/>
        </p:nvPicPr>
        <p:blipFill>
          <a:blip r:embed="rId3"/>
          <a:srcRect/>
          <a:stretch>
            <a:fillRect/>
          </a:stretch>
        </p:blipFill>
        <p:spPr bwMode="auto">
          <a:xfrm>
            <a:off x="1371600" y="2573580"/>
            <a:ext cx="6096000" cy="4238625"/>
          </a:xfrm>
          <a:prstGeom prst="rect">
            <a:avLst/>
          </a:prstGeom>
          <a:noFill/>
          <a:ln w="9525">
            <a:noFill/>
            <a:miter lim="800000"/>
            <a:headEnd/>
            <a:tailEnd/>
          </a:ln>
        </p:spPr>
      </p:pic>
      <p:sp>
        <p:nvSpPr>
          <p:cNvPr id="6" name="Rectangle 2"/>
          <p:cNvSpPr txBox="1">
            <a:spLocks noChangeArrowheads="1"/>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a:ln>
                  <a:noFill/>
                </a:ln>
                <a:solidFill>
                  <a:schemeClr val="tx1"/>
                </a:solidFill>
                <a:effectLst/>
                <a:uLnTx/>
                <a:uFillTx/>
                <a:latin typeface="+mj-lt"/>
                <a:ea typeface="+mj-ea"/>
                <a:cs typeface="+mj-cs"/>
              </a:rPr>
              <a:t>Structures FFT alternatives</a:t>
            </a:r>
            <a:endParaRPr kumimoji="0" lang="en-US" altLang="en-US" sz="4400" b="0" i="0" u="none" strike="noStrike" kern="1200" cap="none" spc="0" normalizeH="0" baseline="0" noProof="0" dirty="0">
              <a:ln>
                <a:noFill/>
              </a:ln>
              <a:solidFill>
                <a:schemeClr val="tx1"/>
              </a:solidFill>
              <a:effectLst/>
              <a:uLnTx/>
              <a:uFillTx/>
              <a:latin typeface="+mj-lt"/>
              <a:ea typeface="ＭＳ Ｐゴシック" pitchFamily="34" charset="-128"/>
              <a:cs typeface="+mj-cs"/>
            </a:endParaRPr>
          </a:p>
        </p:txBody>
      </p:sp>
      <p:sp>
        <p:nvSpPr>
          <p:cNvPr id="5"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7"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LA FFT</a:t>
            </a:r>
          </a:p>
        </p:txBody>
      </p:sp>
      <p:sp>
        <p:nvSpPr>
          <p:cNvPr id="8" name="Espace réservé du numéro de diapositive 7"/>
          <p:cNvSpPr>
            <a:spLocks noGrp="1"/>
          </p:cNvSpPr>
          <p:nvPr>
            <p:ph type="sldNum" sz="quarter" idx="12"/>
          </p:nvPr>
        </p:nvSpPr>
        <p:spPr/>
        <p:txBody>
          <a:bodyPr/>
          <a:lstStyle/>
          <a:p>
            <a:fld id="{2C94B7E7-F509-4100-BE7B-E3DEB2C53554}" type="slidenum">
              <a:rPr lang="fr-FR" smtClean="0"/>
              <a:pPr/>
              <a:t>118</a:t>
            </a:fld>
            <a:endParaRPr lang="fr-F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5"/>
          <p:cNvPicPr>
            <a:picLocks noChangeAspect="1" noChangeArrowheads="1"/>
          </p:cNvPicPr>
          <p:nvPr/>
        </p:nvPicPr>
        <p:blipFill>
          <a:blip r:embed="rId3"/>
          <a:srcRect/>
          <a:stretch>
            <a:fillRect/>
          </a:stretch>
        </p:blipFill>
        <p:spPr bwMode="auto">
          <a:xfrm>
            <a:off x="1371600" y="2558832"/>
            <a:ext cx="6096000" cy="4238625"/>
          </a:xfrm>
          <a:prstGeom prst="rect">
            <a:avLst/>
          </a:prstGeom>
          <a:noFill/>
          <a:ln w="9525">
            <a:noFill/>
            <a:miter lim="800000"/>
            <a:headEnd/>
            <a:tailEnd/>
          </a:ln>
        </p:spPr>
      </p:pic>
      <p:sp>
        <p:nvSpPr>
          <p:cNvPr id="16387" name="Rectangle 3"/>
          <p:cNvSpPr>
            <a:spLocks noGrp="1" noChangeArrowheads="1"/>
          </p:cNvSpPr>
          <p:nvPr>
            <p:ph idx="1"/>
          </p:nvPr>
        </p:nvSpPr>
        <p:spPr/>
        <p:txBody>
          <a:bodyPr/>
          <a:lstStyle/>
          <a:p>
            <a:r>
              <a:rPr lang="fr-FR" dirty="0"/>
              <a:t>Structure DIT avec entrée et sortie dans l'ordre naturel :</a:t>
            </a:r>
            <a:endParaRPr lang="en-US" altLang="en-US" dirty="0">
              <a:ea typeface="ＭＳ Ｐゴシック" pitchFamily="34" charset="-128"/>
            </a:endParaRPr>
          </a:p>
        </p:txBody>
      </p:sp>
      <p:sp>
        <p:nvSpPr>
          <p:cNvPr id="6" name="Rectangle 2"/>
          <p:cNvSpPr txBox="1">
            <a:spLocks noChangeArrowheads="1"/>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a:ln>
                  <a:noFill/>
                </a:ln>
                <a:solidFill>
                  <a:schemeClr val="tx1"/>
                </a:solidFill>
                <a:effectLst/>
                <a:uLnTx/>
                <a:uFillTx/>
                <a:latin typeface="+mj-lt"/>
                <a:ea typeface="+mj-ea"/>
                <a:cs typeface="+mj-cs"/>
              </a:rPr>
              <a:t>Structures FFT alternatives</a:t>
            </a:r>
            <a:endParaRPr kumimoji="0" lang="en-US" altLang="en-US" sz="4400" b="0" i="0" u="none" strike="noStrike" kern="1200" cap="none" spc="0" normalizeH="0" baseline="0" noProof="0" dirty="0">
              <a:ln>
                <a:noFill/>
              </a:ln>
              <a:solidFill>
                <a:schemeClr val="tx1"/>
              </a:solidFill>
              <a:effectLst/>
              <a:uLnTx/>
              <a:uFillTx/>
              <a:latin typeface="+mj-lt"/>
              <a:ea typeface="ＭＳ Ｐゴシック" pitchFamily="34" charset="-128"/>
              <a:cs typeface="+mj-cs"/>
            </a:endParaRPr>
          </a:p>
        </p:txBody>
      </p:sp>
      <p:sp>
        <p:nvSpPr>
          <p:cNvPr id="5"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7"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LA FFT</a:t>
            </a:r>
          </a:p>
        </p:txBody>
      </p:sp>
      <p:sp>
        <p:nvSpPr>
          <p:cNvPr id="8" name="Espace réservé du numéro de diapositive 7"/>
          <p:cNvSpPr>
            <a:spLocks noGrp="1"/>
          </p:cNvSpPr>
          <p:nvPr>
            <p:ph type="sldNum" sz="quarter" idx="12"/>
          </p:nvPr>
        </p:nvSpPr>
        <p:spPr/>
        <p:txBody>
          <a:bodyPr/>
          <a:lstStyle/>
          <a:p>
            <a:fld id="{2C94B7E7-F509-4100-BE7B-E3DEB2C53554}" type="slidenum">
              <a:rPr lang="fr-FR" smtClean="0"/>
              <a:pPr/>
              <a:t>119</a:t>
            </a:fld>
            <a:endParaRPr lang="fr-F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857232"/>
            <a:ext cx="9144000" cy="707886"/>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C’est quoi l’analyse spectrale?</a:t>
            </a:r>
          </a:p>
          <a:p>
            <a:endParaRPr lang="fr-FR" dirty="0"/>
          </a:p>
        </p:txBody>
      </p:sp>
      <p:sp>
        <p:nvSpPr>
          <p:cNvPr id="12" name="ZoneTexte 11"/>
          <p:cNvSpPr txBox="1"/>
          <p:nvPr/>
        </p:nvSpPr>
        <p:spPr>
          <a:xfrm>
            <a:off x="0" y="5842361"/>
            <a:ext cx="9144000" cy="1015663"/>
          </a:xfrm>
          <a:prstGeom prst="rect">
            <a:avLst/>
          </a:prstGeom>
          <a:noFill/>
        </p:spPr>
        <p:txBody>
          <a:bodyPr wrap="square" rtlCol="0">
            <a:spAutoFit/>
          </a:bodyPr>
          <a:lstStyle/>
          <a:p>
            <a:pPr algn="just"/>
            <a:r>
              <a:rPr lang="fr-FR" sz="2000" b="1" dirty="0">
                <a:solidFill>
                  <a:srgbClr val="C00000"/>
                </a:solidFill>
                <a:latin typeface="Times New Roman" pitchFamily="18" charset="0"/>
                <a:cs typeface="Times New Roman" pitchFamily="18" charset="0"/>
              </a:rPr>
              <a:t>Peut on interpréter et analyser ces données de la crise sanitaire due à la </a:t>
            </a:r>
            <a:r>
              <a:rPr lang="fr-FR" sz="2000" b="1" dirty="0" err="1">
                <a:solidFill>
                  <a:srgbClr val="C00000"/>
                </a:solidFill>
                <a:latin typeface="Times New Roman" pitchFamily="18" charset="0"/>
                <a:cs typeface="Times New Roman" pitchFamily="18" charset="0"/>
              </a:rPr>
              <a:t>covid</a:t>
            </a:r>
            <a:r>
              <a:rPr lang="fr-FR" sz="2000" b="1" dirty="0">
                <a:solidFill>
                  <a:srgbClr val="C00000"/>
                </a:solidFill>
                <a:latin typeface="Times New Roman" pitchFamily="18" charset="0"/>
                <a:cs typeface="Times New Roman" pitchFamily="18" charset="0"/>
              </a:rPr>
              <a:t>-19 dans différents pays (nombre de gens contaminés par jours) uniquement dans le domaine temporel? Que doit faire l’ épidémiologiste?</a:t>
            </a:r>
          </a:p>
        </p:txBody>
      </p:sp>
      <p:pic>
        <p:nvPicPr>
          <p:cNvPr id="163842" name="Picture 2"/>
          <p:cNvPicPr>
            <a:picLocks noChangeAspect="1" noChangeArrowheads="1"/>
          </p:cNvPicPr>
          <p:nvPr/>
        </p:nvPicPr>
        <p:blipFill>
          <a:blip r:embed="rId2"/>
          <a:srcRect/>
          <a:stretch>
            <a:fillRect/>
          </a:stretch>
        </p:blipFill>
        <p:spPr bwMode="auto">
          <a:xfrm>
            <a:off x="0" y="1357298"/>
            <a:ext cx="9143999" cy="4143403"/>
          </a:xfrm>
          <a:prstGeom prst="rect">
            <a:avLst/>
          </a:prstGeom>
          <a:noFill/>
          <a:ln w="9525">
            <a:noFill/>
            <a:miter lim="800000"/>
            <a:headEnd/>
            <a:tailEnd/>
          </a:ln>
          <a:effectLst/>
        </p:spPr>
      </p:pic>
      <p:sp>
        <p:nvSpPr>
          <p:cNvPr id="7" name="ZoneTexte 6"/>
          <p:cNvSpPr txBox="1"/>
          <p:nvPr/>
        </p:nvSpPr>
        <p:spPr>
          <a:xfrm>
            <a:off x="1785918" y="5529220"/>
            <a:ext cx="5429288" cy="400110"/>
          </a:xfrm>
          <a:prstGeom prst="rect">
            <a:avLst/>
          </a:prstGeom>
          <a:noFill/>
        </p:spPr>
        <p:txBody>
          <a:bodyPr wrap="square" rtlCol="0">
            <a:spAutoFit/>
          </a:bodyPr>
          <a:lstStyle/>
          <a:p>
            <a:r>
              <a:rPr lang="fr-FR" sz="2000" b="1" u="sng" dirty="0">
                <a:solidFill>
                  <a:srgbClr val="002060"/>
                </a:solidFill>
                <a:latin typeface="Times New Roman" pitchFamily="18" charset="0"/>
                <a:cs typeface="Times New Roman" pitchFamily="18" charset="0"/>
              </a:rPr>
              <a:t>Exemples de </a:t>
            </a:r>
            <a:r>
              <a:rPr lang="fr-FR" sz="2000" b="1" u="sng" dirty="0" err="1">
                <a:solidFill>
                  <a:srgbClr val="002060"/>
                </a:solidFill>
                <a:latin typeface="Times New Roman" pitchFamily="18" charset="0"/>
                <a:cs typeface="Times New Roman" pitchFamily="18" charset="0"/>
              </a:rPr>
              <a:t>series</a:t>
            </a:r>
            <a:r>
              <a:rPr lang="fr-FR" sz="2000" b="1" u="sng" dirty="0">
                <a:solidFill>
                  <a:srgbClr val="002060"/>
                </a:solidFill>
                <a:latin typeface="Times New Roman" pitchFamily="18" charset="0"/>
                <a:cs typeface="Times New Roman" pitchFamily="18" charset="0"/>
              </a:rPr>
              <a:t> temporelles d’épidémiologie</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idx="1"/>
          </p:nvPr>
        </p:nvSpPr>
        <p:spPr/>
        <p:txBody>
          <a:bodyPr/>
          <a:lstStyle/>
          <a:p>
            <a:r>
              <a:rPr lang="fr-FR" dirty="0"/>
              <a:t>Structure DIT avec la même structure pour chaque étape :</a:t>
            </a:r>
            <a:endParaRPr lang="en-US" altLang="en-US" dirty="0">
              <a:ea typeface="ＭＳ Ｐゴシック" pitchFamily="34" charset="-128"/>
            </a:endParaRPr>
          </a:p>
        </p:txBody>
      </p:sp>
      <p:pic>
        <p:nvPicPr>
          <p:cNvPr id="18435" name="Picture 5"/>
          <p:cNvPicPr>
            <a:picLocks noChangeAspect="1" noChangeArrowheads="1"/>
          </p:cNvPicPr>
          <p:nvPr/>
        </p:nvPicPr>
        <p:blipFill>
          <a:blip r:embed="rId3"/>
          <a:srcRect/>
          <a:stretch>
            <a:fillRect/>
          </a:stretch>
        </p:blipFill>
        <p:spPr bwMode="auto">
          <a:xfrm>
            <a:off x="1371600" y="2588328"/>
            <a:ext cx="6096000" cy="4238625"/>
          </a:xfrm>
          <a:prstGeom prst="rect">
            <a:avLst/>
          </a:prstGeom>
          <a:noFill/>
          <a:ln w="9525">
            <a:noFill/>
            <a:miter lim="800000"/>
            <a:headEnd/>
            <a:tailEnd/>
          </a:ln>
        </p:spPr>
      </p:pic>
      <p:sp>
        <p:nvSpPr>
          <p:cNvPr id="6" name="Rectangle 2"/>
          <p:cNvSpPr txBox="1">
            <a:spLocks noChangeArrowheads="1"/>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a:ln>
                  <a:noFill/>
                </a:ln>
                <a:solidFill>
                  <a:schemeClr val="tx1"/>
                </a:solidFill>
                <a:effectLst/>
                <a:uLnTx/>
                <a:uFillTx/>
                <a:latin typeface="+mj-lt"/>
                <a:ea typeface="+mj-ea"/>
                <a:cs typeface="+mj-cs"/>
              </a:rPr>
              <a:t>Structures FFT alternatives</a:t>
            </a:r>
            <a:endParaRPr kumimoji="0" lang="en-US" altLang="en-US" sz="4400" b="0" i="0" u="none" strike="noStrike" kern="1200" cap="none" spc="0" normalizeH="0" baseline="0" noProof="0" dirty="0">
              <a:ln>
                <a:noFill/>
              </a:ln>
              <a:solidFill>
                <a:schemeClr val="tx1"/>
              </a:solidFill>
              <a:effectLst/>
              <a:uLnTx/>
              <a:uFillTx/>
              <a:latin typeface="+mj-lt"/>
              <a:ea typeface="ＭＳ Ｐゴシック" pitchFamily="34" charset="-128"/>
              <a:cs typeface="+mj-cs"/>
            </a:endParaRPr>
          </a:p>
        </p:txBody>
      </p:sp>
      <p:sp>
        <p:nvSpPr>
          <p:cNvPr id="5"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7"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LA FFT</a:t>
            </a:r>
          </a:p>
        </p:txBody>
      </p:sp>
      <p:sp>
        <p:nvSpPr>
          <p:cNvPr id="8" name="Espace réservé du numéro de diapositive 7"/>
          <p:cNvSpPr>
            <a:spLocks noGrp="1"/>
          </p:cNvSpPr>
          <p:nvPr>
            <p:ph type="sldNum" sz="quarter" idx="12"/>
          </p:nvPr>
        </p:nvSpPr>
        <p:spPr/>
        <p:txBody>
          <a:bodyPr/>
          <a:lstStyle/>
          <a:p>
            <a:fld id="{2C94B7E7-F509-4100-BE7B-E3DEB2C53554}" type="slidenum">
              <a:rPr lang="fr-FR" smtClean="0"/>
              <a:pPr/>
              <a:t>120</a:t>
            </a:fld>
            <a:endParaRPr lang="fr-F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normAutofit fontScale="90000"/>
          </a:bodyPr>
          <a:lstStyle/>
          <a:p>
            <a:r>
              <a:rPr lang="fr-FR" dirty="0"/>
              <a:t>L'algorithme FFT de décimation en fréquence (DIF)</a:t>
            </a:r>
            <a:endParaRPr lang="en-US" altLang="en-US" dirty="0">
              <a:ea typeface="ＭＳ Ｐゴシック" pitchFamily="34" charset="-128"/>
            </a:endParaRPr>
          </a:p>
        </p:txBody>
      </p:sp>
      <p:sp>
        <p:nvSpPr>
          <p:cNvPr id="22530" name="Rectangle 3"/>
          <p:cNvSpPr>
            <a:spLocks noGrp="1" noChangeArrowheads="1"/>
          </p:cNvSpPr>
          <p:nvPr>
            <p:ph idx="1"/>
          </p:nvPr>
        </p:nvSpPr>
        <p:spPr/>
        <p:txBody>
          <a:bodyPr/>
          <a:lstStyle/>
          <a:p>
            <a:endParaRPr lang="en-US" altLang="en-US" dirty="0">
              <a:ea typeface="ＭＳ Ｐゴシック" pitchFamily="34" charset="-128"/>
            </a:endParaRPr>
          </a:p>
          <a:p>
            <a:r>
              <a:rPr lang="fr-FR" dirty="0"/>
              <a:t>Introduction: la décimation en fréquence (DIF) est une autre manière de développer l'algorithme FFT</a:t>
            </a:r>
            <a:br>
              <a:rPr lang="fr-FR" dirty="0"/>
            </a:br>
            <a:r>
              <a:rPr lang="fr-FR" dirty="0"/>
              <a:t>Elle est différente de la décimation dans le temps  (DIT)dans son développement, même si elle conduit à une structure très similaire</a:t>
            </a:r>
            <a:endParaRPr lang="en-US" altLang="en-US" dirty="0">
              <a:ea typeface="ＭＳ Ｐゴシック" pitchFamily="34" charset="-128"/>
            </a:endParaRPr>
          </a:p>
        </p:txBody>
      </p:sp>
      <p:sp>
        <p:nvSpPr>
          <p:cNvPr id="4" name="Espace réservé du numéro de diapositive 3"/>
          <p:cNvSpPr>
            <a:spLocks noGrp="1"/>
          </p:cNvSpPr>
          <p:nvPr>
            <p:ph type="sldNum" sz="quarter" idx="12"/>
          </p:nvPr>
        </p:nvSpPr>
        <p:spPr/>
        <p:txBody>
          <a:bodyPr/>
          <a:lstStyle/>
          <a:p>
            <a:fld id="{2C94B7E7-F509-4100-BE7B-E3DEB2C53554}" type="slidenum">
              <a:rPr lang="fr-FR" smtClean="0"/>
              <a:pPr/>
              <a:t>121</a:t>
            </a:fld>
            <a:endParaRPr lang="fr-F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4"/>
          <p:cNvPicPr>
            <a:picLocks noChangeAspect="1" noChangeArrowheads="1"/>
          </p:cNvPicPr>
          <p:nvPr/>
        </p:nvPicPr>
        <p:blipFill>
          <a:blip r:embed="rId3"/>
          <a:srcRect/>
          <a:stretch>
            <a:fillRect/>
          </a:stretch>
        </p:blipFill>
        <p:spPr bwMode="auto">
          <a:xfrm>
            <a:off x="619433" y="1514475"/>
            <a:ext cx="7565922" cy="5328270"/>
          </a:xfrm>
          <a:prstGeom prst="rect">
            <a:avLst/>
          </a:prstGeom>
          <a:noFill/>
          <a:ln w="9525">
            <a:noFill/>
            <a:miter lim="800000"/>
            <a:headEnd/>
            <a:tailEnd/>
          </a:ln>
        </p:spPr>
      </p:pic>
      <p:sp>
        <p:nvSpPr>
          <p:cNvPr id="6" name="Rectangle 2"/>
          <p:cNvSpPr>
            <a:spLocks noGrp="1" noChangeArrowheads="1"/>
          </p:cNvSpPr>
          <p:nvPr>
            <p:ph type="title"/>
          </p:nvPr>
        </p:nvSpPr>
        <p:spPr>
          <a:xfrm>
            <a:off x="0" y="541930"/>
            <a:ext cx="9144000" cy="1143000"/>
          </a:xfrm>
        </p:spPr>
        <p:txBody>
          <a:bodyPr>
            <a:normAutofit/>
          </a:bodyPr>
          <a:lstStyle/>
          <a:p>
            <a:r>
              <a:rPr lang="fr-FR" sz="3400" dirty="0"/>
              <a:t>L'algorithme FFT de décimation en fréquence (DIF)</a:t>
            </a:r>
            <a:endParaRPr lang="en-US" altLang="en-US" sz="3400" dirty="0">
              <a:ea typeface="ＭＳ Ｐゴシック" pitchFamily="34" charset="-128"/>
            </a:endParaRPr>
          </a:p>
        </p:txBody>
      </p:sp>
      <p:sp>
        <p:nvSpPr>
          <p:cNvPr id="4"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5"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LA FFT</a:t>
            </a:r>
          </a:p>
        </p:txBody>
      </p:sp>
      <p:sp>
        <p:nvSpPr>
          <p:cNvPr id="7" name="Espace réservé du numéro de diapositive 6"/>
          <p:cNvSpPr>
            <a:spLocks noGrp="1"/>
          </p:cNvSpPr>
          <p:nvPr>
            <p:ph type="sldNum" sz="quarter" idx="12"/>
          </p:nvPr>
        </p:nvSpPr>
        <p:spPr/>
        <p:txBody>
          <a:bodyPr/>
          <a:lstStyle/>
          <a:p>
            <a:fld id="{2C94B7E7-F509-4100-BE7B-E3DEB2C53554}" type="slidenum">
              <a:rPr lang="fr-FR" smtClean="0"/>
              <a:pPr/>
              <a:t>122</a:t>
            </a:fld>
            <a:endParaRPr lang="fr-F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457200" y="921766"/>
            <a:ext cx="8229600" cy="1143000"/>
          </a:xfrm>
        </p:spPr>
        <p:txBody>
          <a:bodyPr>
            <a:normAutofit/>
          </a:bodyPr>
          <a:lstStyle/>
          <a:p>
            <a:r>
              <a:rPr lang="fr-FR" sz="3000" dirty="0"/>
              <a:t>Poursuivant en décomposant les points de sortie pairs et impairs que nous obtenons…</a:t>
            </a:r>
            <a:endParaRPr lang="en-US" altLang="en-US" sz="3000" dirty="0">
              <a:ea typeface="ＭＳ Ｐゴシック" pitchFamily="34" charset="-128"/>
            </a:endParaRPr>
          </a:p>
        </p:txBody>
      </p:sp>
      <p:pic>
        <p:nvPicPr>
          <p:cNvPr id="30723" name="Picture 4"/>
          <p:cNvPicPr>
            <a:picLocks noChangeAspect="1" noChangeArrowheads="1"/>
          </p:cNvPicPr>
          <p:nvPr/>
        </p:nvPicPr>
        <p:blipFill>
          <a:blip r:embed="rId3"/>
          <a:srcRect/>
          <a:stretch>
            <a:fillRect/>
          </a:stretch>
        </p:blipFill>
        <p:spPr bwMode="auto">
          <a:xfrm>
            <a:off x="1385888" y="2125033"/>
            <a:ext cx="6164262" cy="4552950"/>
          </a:xfrm>
          <a:prstGeom prst="rect">
            <a:avLst/>
          </a:prstGeom>
          <a:noFill/>
          <a:ln w="9525">
            <a:noFill/>
            <a:miter lim="800000"/>
            <a:headEnd/>
            <a:tailEnd/>
          </a:ln>
        </p:spPr>
      </p:pic>
      <p:sp>
        <p:nvSpPr>
          <p:cNvPr id="4"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5"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LA FFT</a:t>
            </a:r>
          </a:p>
        </p:txBody>
      </p:sp>
      <p:sp>
        <p:nvSpPr>
          <p:cNvPr id="6" name="Espace réservé du numéro de diapositive 5"/>
          <p:cNvSpPr>
            <a:spLocks noGrp="1"/>
          </p:cNvSpPr>
          <p:nvPr>
            <p:ph type="sldNum" sz="quarter" idx="12"/>
          </p:nvPr>
        </p:nvSpPr>
        <p:spPr/>
        <p:txBody>
          <a:bodyPr/>
          <a:lstStyle/>
          <a:p>
            <a:fld id="{2C94B7E7-F509-4100-BE7B-E3DEB2C53554}" type="slidenum">
              <a:rPr lang="fr-FR" smtClean="0"/>
              <a:pPr/>
              <a:t>123</a:t>
            </a:fld>
            <a:endParaRPr lang="fr-F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457200" y="823290"/>
            <a:ext cx="8229600" cy="1143000"/>
          </a:xfrm>
        </p:spPr>
        <p:txBody>
          <a:bodyPr>
            <a:normAutofit/>
          </a:bodyPr>
          <a:lstStyle/>
          <a:p>
            <a:r>
              <a:rPr lang="fr-FR" sz="3000" dirty="0"/>
              <a:t>… Et en remplaçant les DFT à N / 4 points par des papillons que nous obtenons</a:t>
            </a:r>
            <a:endParaRPr lang="en-US" altLang="en-US" sz="3000" dirty="0">
              <a:ea typeface="ＭＳ Ｐゴシック" pitchFamily="34" charset="-128"/>
            </a:endParaRPr>
          </a:p>
        </p:txBody>
      </p:sp>
      <p:pic>
        <p:nvPicPr>
          <p:cNvPr id="32771" name="Picture 4"/>
          <p:cNvPicPr>
            <a:picLocks noChangeAspect="1" noChangeArrowheads="1"/>
          </p:cNvPicPr>
          <p:nvPr/>
        </p:nvPicPr>
        <p:blipFill>
          <a:blip r:embed="rId3"/>
          <a:srcRect/>
          <a:stretch>
            <a:fillRect/>
          </a:stretch>
        </p:blipFill>
        <p:spPr bwMode="auto">
          <a:xfrm>
            <a:off x="560439" y="2010684"/>
            <a:ext cx="7964129" cy="4768850"/>
          </a:xfrm>
          <a:prstGeom prst="rect">
            <a:avLst/>
          </a:prstGeom>
          <a:noFill/>
          <a:ln w="9525">
            <a:noFill/>
            <a:miter lim="800000"/>
            <a:headEnd/>
            <a:tailEnd/>
          </a:ln>
        </p:spPr>
      </p:pic>
      <p:sp>
        <p:nvSpPr>
          <p:cNvPr id="4"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5"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LA FFT</a:t>
            </a:r>
          </a:p>
        </p:txBody>
      </p:sp>
      <p:sp>
        <p:nvSpPr>
          <p:cNvPr id="6" name="Espace réservé du numéro de diapositive 5"/>
          <p:cNvSpPr>
            <a:spLocks noGrp="1"/>
          </p:cNvSpPr>
          <p:nvPr>
            <p:ph type="sldNum" sz="quarter" idx="12"/>
          </p:nvPr>
        </p:nvSpPr>
        <p:spPr/>
        <p:txBody>
          <a:bodyPr/>
          <a:lstStyle/>
          <a:p>
            <a:fld id="{2C94B7E7-F509-4100-BE7B-E3DEB2C53554}" type="slidenum">
              <a:rPr lang="fr-FR" smtClean="0"/>
              <a:pPr/>
              <a:t>124</a:t>
            </a:fld>
            <a:endParaRPr lang="fr-F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857232"/>
            <a:ext cx="9144000" cy="2739211"/>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C’est quoi l’analyse spectrale?</a:t>
            </a:r>
          </a:p>
          <a:p>
            <a:endParaRPr lang="fr-FR" dirty="0"/>
          </a:p>
          <a:p>
            <a:pPr algn="just"/>
            <a:r>
              <a:rPr lang="fr-FR" sz="2200" dirty="0">
                <a:solidFill>
                  <a:srgbClr val="7030A0"/>
                </a:solidFill>
                <a:latin typeface="Times New Roman" pitchFamily="18" charset="0"/>
                <a:cs typeface="Times New Roman" pitchFamily="18" charset="0"/>
              </a:rPr>
              <a:t>C’est  l'ensemble des méthodes permettant de mettre en évidence les composantes périodiques présentes dans un signal, une série de données, une courbe, une image ou même une vidéo. </a:t>
            </a:r>
          </a:p>
          <a:p>
            <a:pPr algn="just"/>
            <a:endParaRPr lang="fr-FR" sz="2200" dirty="0">
              <a:latin typeface="Times New Roman" pitchFamily="18" charset="0"/>
              <a:cs typeface="Times New Roman" pitchFamily="18" charset="0"/>
            </a:endParaRPr>
          </a:p>
          <a:p>
            <a:pPr algn="just"/>
            <a:r>
              <a:rPr lang="fr-FR" sz="2200" dirty="0">
                <a:solidFill>
                  <a:srgbClr val="0070C0"/>
                </a:solidFill>
                <a:latin typeface="Times New Roman" pitchFamily="18" charset="0"/>
                <a:cs typeface="Times New Roman" pitchFamily="18" charset="0"/>
              </a:rPr>
              <a:t>Donc elle permet d’identifier le contenu spectral (ensemble des fréquences) présentes dans ces données traitées.</a:t>
            </a:r>
          </a:p>
        </p:txBody>
      </p:sp>
      <p:sp>
        <p:nvSpPr>
          <p:cNvPr id="4" name="ZoneTexte 3"/>
          <p:cNvSpPr txBox="1"/>
          <p:nvPr/>
        </p:nvSpPr>
        <p:spPr>
          <a:xfrm>
            <a:off x="0" y="4000504"/>
            <a:ext cx="9144000" cy="3016210"/>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Pour quelles applications?</a:t>
            </a:r>
          </a:p>
          <a:p>
            <a:endParaRPr lang="fr-FR" dirty="0"/>
          </a:p>
          <a:p>
            <a:pPr algn="just"/>
            <a:r>
              <a:rPr lang="fr-FR" sz="2200" dirty="0">
                <a:solidFill>
                  <a:srgbClr val="00B050"/>
                </a:solidFill>
                <a:latin typeface="Times New Roman" pitchFamily="18" charset="0"/>
                <a:cs typeface="Times New Roman" pitchFamily="18" charset="0"/>
              </a:rPr>
              <a:t>Les données mesurées et/ou acquises (signal, images, vidéos données ….</a:t>
            </a:r>
            <a:r>
              <a:rPr lang="fr-FR" sz="2200" dirty="0" err="1">
                <a:solidFill>
                  <a:srgbClr val="00B050"/>
                </a:solidFill>
                <a:latin typeface="Times New Roman" pitchFamily="18" charset="0"/>
                <a:cs typeface="Times New Roman" pitchFamily="18" charset="0"/>
              </a:rPr>
              <a:t>etc</a:t>
            </a:r>
            <a:r>
              <a:rPr lang="fr-FR" sz="2200" dirty="0">
                <a:solidFill>
                  <a:srgbClr val="00B050"/>
                </a:solidFill>
                <a:latin typeface="Times New Roman" pitchFamily="18" charset="0"/>
                <a:cs typeface="Times New Roman" pitchFamily="18" charset="0"/>
              </a:rPr>
              <a:t>) doivent être traitées surtout numériquement (par exemple un filtrage, un </a:t>
            </a:r>
            <a:r>
              <a:rPr lang="fr-FR" sz="2200" dirty="0" err="1">
                <a:solidFill>
                  <a:srgbClr val="00B050"/>
                </a:solidFill>
                <a:latin typeface="Times New Roman" pitchFamily="18" charset="0"/>
                <a:cs typeface="Times New Roman" pitchFamily="18" charset="0"/>
              </a:rPr>
              <a:t>débruitage</a:t>
            </a:r>
            <a:r>
              <a:rPr lang="fr-FR" sz="2200" dirty="0">
                <a:solidFill>
                  <a:srgbClr val="00B050"/>
                </a:solidFill>
                <a:latin typeface="Times New Roman" pitchFamily="18" charset="0"/>
                <a:cs typeface="Times New Roman" pitchFamily="18" charset="0"/>
              </a:rPr>
              <a:t>, une extraction, une détection, une compression, une synthèse ….</a:t>
            </a:r>
            <a:r>
              <a:rPr lang="fr-FR" sz="2200" dirty="0" err="1">
                <a:solidFill>
                  <a:srgbClr val="00B050"/>
                </a:solidFill>
                <a:latin typeface="Times New Roman" pitchFamily="18" charset="0"/>
                <a:cs typeface="Times New Roman" pitchFamily="18" charset="0"/>
              </a:rPr>
              <a:t>etc</a:t>
            </a:r>
            <a:r>
              <a:rPr lang="fr-FR" sz="2200" dirty="0">
                <a:solidFill>
                  <a:srgbClr val="00B050"/>
                </a:solidFill>
                <a:latin typeface="Times New Roman" pitchFamily="18" charset="0"/>
                <a:cs typeface="Times New Roman" pitchFamily="18" charset="0"/>
              </a:rPr>
              <a:t>). Souvent il est plus intéressant d’effectuer ces traitements dans le domaine spectrale (dit domaine transformé) au lieu du domaine original dit direct (temporel, spatial, spatio-temporel …</a:t>
            </a:r>
            <a:r>
              <a:rPr lang="fr-FR" sz="2200" dirty="0" err="1">
                <a:solidFill>
                  <a:srgbClr val="00B050"/>
                </a:solidFill>
                <a:latin typeface="Times New Roman" pitchFamily="18" charset="0"/>
                <a:cs typeface="Times New Roman" pitchFamily="18" charset="0"/>
              </a:rPr>
              <a:t>etc</a:t>
            </a:r>
            <a:r>
              <a:rPr lang="fr-FR" sz="2200" dirty="0">
                <a:solidFill>
                  <a:srgbClr val="00B050"/>
                </a:solidFill>
                <a:latin typeface="Times New Roman" pitchFamily="18" charset="0"/>
                <a:cs typeface="Times New Roman" pitchFamily="18" charset="0"/>
              </a:rPr>
              <a:t>)</a:t>
            </a:r>
          </a:p>
          <a:p>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857232"/>
            <a:ext cx="9144000" cy="4431983"/>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Quels sont les outils de base pour l’analyse spectrale?</a:t>
            </a:r>
          </a:p>
          <a:p>
            <a:endParaRPr lang="fr-FR" dirty="0"/>
          </a:p>
          <a:p>
            <a:pPr algn="just"/>
            <a:r>
              <a:rPr lang="fr-FR" sz="2200" dirty="0">
                <a:solidFill>
                  <a:srgbClr val="7030A0"/>
                </a:solidFill>
                <a:latin typeface="Times New Roman" pitchFamily="18" charset="0"/>
                <a:cs typeface="Times New Roman" pitchFamily="18" charset="0"/>
              </a:rPr>
              <a:t>Sans nul doute la transformée de Fourier …!</a:t>
            </a:r>
          </a:p>
          <a:p>
            <a:pPr algn="just"/>
            <a:endParaRPr lang="fr-FR" sz="2200" dirty="0">
              <a:solidFill>
                <a:srgbClr val="7030A0"/>
              </a:solidFill>
              <a:latin typeface="Times New Roman" pitchFamily="18" charset="0"/>
              <a:cs typeface="Times New Roman" pitchFamily="18" charset="0"/>
            </a:endParaRPr>
          </a:p>
          <a:p>
            <a:pPr algn="just"/>
            <a:r>
              <a:rPr lang="fr-FR" sz="2200" dirty="0">
                <a:solidFill>
                  <a:srgbClr val="7030A0"/>
                </a:solidFill>
                <a:latin typeface="Times New Roman" pitchFamily="18" charset="0"/>
                <a:cs typeface="Times New Roman" pitchFamily="18" charset="0"/>
              </a:rPr>
              <a:t>Mais aussi bien d’autres transformées linéaires et surtout orthogonales.</a:t>
            </a:r>
          </a:p>
          <a:p>
            <a:pPr algn="just"/>
            <a:endParaRPr lang="fr-FR" sz="2200" dirty="0">
              <a:solidFill>
                <a:srgbClr val="7030A0"/>
              </a:solidFill>
              <a:latin typeface="Times New Roman" pitchFamily="18" charset="0"/>
              <a:cs typeface="Times New Roman" pitchFamily="18" charset="0"/>
            </a:endParaRPr>
          </a:p>
          <a:p>
            <a:pPr algn="just"/>
            <a:endParaRPr lang="fr-FR" sz="2200" dirty="0">
              <a:solidFill>
                <a:srgbClr val="7030A0"/>
              </a:solidFill>
              <a:latin typeface="Times New Roman" pitchFamily="18" charset="0"/>
              <a:cs typeface="Times New Roman" pitchFamily="18" charset="0"/>
            </a:endParaRPr>
          </a:p>
          <a:p>
            <a:pPr algn="just"/>
            <a:endParaRPr lang="fr-FR" sz="2200" dirty="0">
              <a:solidFill>
                <a:srgbClr val="7030A0"/>
              </a:solidFill>
              <a:latin typeface="Times New Roman" pitchFamily="18" charset="0"/>
              <a:cs typeface="Times New Roman" pitchFamily="18" charset="0"/>
            </a:endParaRPr>
          </a:p>
          <a:p>
            <a:pPr algn="just"/>
            <a:endParaRPr lang="fr-FR" sz="2200" dirty="0">
              <a:solidFill>
                <a:srgbClr val="7030A0"/>
              </a:solidFill>
              <a:latin typeface="Times New Roman" pitchFamily="18" charset="0"/>
              <a:cs typeface="Times New Roman" pitchFamily="18" charset="0"/>
            </a:endParaRPr>
          </a:p>
          <a:p>
            <a:pPr algn="just"/>
            <a:endParaRPr lang="fr-FR" sz="2200" dirty="0">
              <a:solidFill>
                <a:srgbClr val="7030A0"/>
              </a:solidFill>
              <a:latin typeface="Times New Roman" pitchFamily="18" charset="0"/>
              <a:cs typeface="Times New Roman" pitchFamily="18" charset="0"/>
            </a:endParaRPr>
          </a:p>
          <a:p>
            <a:pPr algn="just"/>
            <a:endParaRPr lang="fr-FR" sz="2200" dirty="0">
              <a:solidFill>
                <a:srgbClr val="7030A0"/>
              </a:solidFill>
              <a:latin typeface="Times New Roman" pitchFamily="18" charset="0"/>
              <a:cs typeface="Times New Roman" pitchFamily="18" charset="0"/>
            </a:endParaRPr>
          </a:p>
          <a:p>
            <a:pPr algn="just"/>
            <a:r>
              <a:rPr lang="fr-FR" sz="2200" b="1" dirty="0">
                <a:solidFill>
                  <a:srgbClr val="C00000"/>
                </a:solidFill>
                <a:latin typeface="Times New Roman" pitchFamily="18" charset="0"/>
                <a:cs typeface="Times New Roman" pitchFamily="18" charset="0"/>
              </a:rPr>
              <a:t>D’ailleurs pourquoi on les appelle transformées linéaires et aussi orthogonales?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RAPPELS MATHEMATIQUES</a:t>
            </a:r>
          </a:p>
        </p:txBody>
      </p:sp>
      <p:sp>
        <p:nvSpPr>
          <p:cNvPr id="3" name="ZoneTexte 2"/>
          <p:cNvSpPr txBox="1"/>
          <p:nvPr/>
        </p:nvSpPr>
        <p:spPr>
          <a:xfrm>
            <a:off x="0" y="857232"/>
            <a:ext cx="9144000" cy="2462213"/>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Combinaison linéaire</a:t>
            </a:r>
          </a:p>
          <a:p>
            <a:pPr algn="just"/>
            <a:r>
              <a:rPr lang="fr-FR" sz="2200" dirty="0">
                <a:solidFill>
                  <a:srgbClr val="002060"/>
                </a:solidFill>
                <a:latin typeface="Times New Roman" pitchFamily="18" charset="0"/>
                <a:cs typeface="Times New Roman" pitchFamily="18" charset="0"/>
              </a:rPr>
              <a:t>Souvent, au lieu de garder les signaux observés et acquis, que l’on note par exemple x(t), sous leurs formes originales (sous forme de données mesurées) nous essayons de les représenter, ou les approcher (les approximer), sous forme d’une combinaison linéaire utilisant une base de fonction </a:t>
            </a:r>
            <a:r>
              <a:rPr lang="fr-FR" sz="2200" dirty="0">
                <a:solidFill>
                  <a:srgbClr val="002060"/>
                </a:solidFill>
                <a:latin typeface="Times New Roman" pitchFamily="18" charset="0"/>
                <a:cs typeface="Times New Roman" pitchFamily="18" charset="0"/>
                <a:sym typeface="Symbol"/>
              </a:rPr>
              <a:t></a:t>
            </a:r>
            <a:r>
              <a:rPr lang="fr-FR" sz="2200" baseline="-25000" dirty="0">
                <a:solidFill>
                  <a:srgbClr val="002060"/>
                </a:solidFill>
                <a:latin typeface="Times New Roman" pitchFamily="18" charset="0"/>
                <a:cs typeface="Times New Roman" pitchFamily="18" charset="0"/>
                <a:sym typeface="Symbol"/>
              </a:rPr>
              <a:t>k</a:t>
            </a:r>
            <a:r>
              <a:rPr lang="fr-FR" sz="2200" dirty="0">
                <a:solidFill>
                  <a:srgbClr val="002060"/>
                </a:solidFill>
                <a:latin typeface="Times New Roman" pitchFamily="18" charset="0"/>
                <a:cs typeface="Times New Roman" pitchFamily="18" charset="0"/>
                <a:sym typeface="Symbol"/>
              </a:rPr>
              <a:t>(t) choisies préalablement. C’est ce que l’on appelle habituellement une représentation vectorielle des signaux</a:t>
            </a:r>
            <a:endParaRPr lang="fr-FR" sz="2200" dirty="0">
              <a:solidFill>
                <a:srgbClr val="002060"/>
              </a:solidFill>
              <a:latin typeface="Times New Roman" pitchFamily="18" charset="0"/>
              <a:cs typeface="Times New Roman" pitchFamily="18" charset="0"/>
            </a:endParaRPr>
          </a:p>
        </p:txBody>
      </p:sp>
      <p:graphicFrame>
        <p:nvGraphicFramePr>
          <p:cNvPr id="4" name="Objet 3"/>
          <p:cNvGraphicFramePr>
            <a:graphicFrameLocks noChangeAspect="1"/>
          </p:cNvGraphicFramePr>
          <p:nvPr/>
        </p:nvGraphicFramePr>
        <p:xfrm>
          <a:off x="3500430" y="3571876"/>
          <a:ext cx="2361656" cy="1001718"/>
        </p:xfrm>
        <a:graphic>
          <a:graphicData uri="http://schemas.openxmlformats.org/presentationml/2006/ole">
            <p:oleObj spid="_x0000_s180226" name="Équation" r:id="rId3" imgW="24688800" imgH="10363200" progId="Equation.3">
              <p:embed/>
            </p:oleObj>
          </a:graphicData>
        </a:graphic>
      </p:graphicFrame>
      <p:graphicFrame>
        <p:nvGraphicFramePr>
          <p:cNvPr id="8195" name="Object 3"/>
          <p:cNvGraphicFramePr>
            <a:graphicFrameLocks noChangeAspect="1"/>
          </p:cNvGraphicFramePr>
          <p:nvPr/>
        </p:nvGraphicFramePr>
        <p:xfrm>
          <a:off x="142844" y="4572008"/>
          <a:ext cx="696939" cy="568313"/>
        </p:xfrm>
        <a:graphic>
          <a:graphicData uri="http://schemas.openxmlformats.org/presentationml/2006/ole">
            <p:oleObj spid="_x0000_s180227" name="Équation" r:id="rId4" imgW="6400800" imgH="7315200" progId="Equation.3">
              <p:embed/>
            </p:oleObj>
          </a:graphicData>
        </a:graphic>
      </p:graphicFrame>
      <p:sp>
        <p:nvSpPr>
          <p:cNvPr id="6" name="ZoneTexte 5"/>
          <p:cNvSpPr txBox="1"/>
          <p:nvPr/>
        </p:nvSpPr>
        <p:spPr>
          <a:xfrm>
            <a:off x="0" y="4659823"/>
            <a:ext cx="9144000" cy="769441"/>
          </a:xfrm>
          <a:prstGeom prst="rect">
            <a:avLst/>
          </a:prstGeom>
          <a:noFill/>
        </p:spPr>
        <p:txBody>
          <a:bodyPr wrap="square" rtlCol="0">
            <a:spAutoFit/>
          </a:bodyPr>
          <a:lstStyle/>
          <a:p>
            <a:pPr algn="just"/>
            <a:r>
              <a:rPr lang="fr-FR" sz="2200" dirty="0">
                <a:solidFill>
                  <a:srgbClr val="00B0F0"/>
                </a:solidFill>
                <a:latin typeface="Times New Roman" pitchFamily="18" charset="0"/>
                <a:cs typeface="Times New Roman" pitchFamily="18" charset="0"/>
              </a:rPr>
              <a:t>             est l’approximation de x(t), N est l’ordre de la combinaison linéaires et les coefficients </a:t>
            </a:r>
            <a:r>
              <a:rPr lang="fr-FR" sz="2200" dirty="0">
                <a:solidFill>
                  <a:srgbClr val="00B0F0"/>
                </a:solidFill>
                <a:latin typeface="Times New Roman" pitchFamily="18" charset="0"/>
                <a:cs typeface="Times New Roman" pitchFamily="18" charset="0"/>
                <a:sym typeface="Symbol"/>
              </a:rPr>
              <a:t></a:t>
            </a:r>
            <a:r>
              <a:rPr lang="fr-FR" sz="2200" baseline="-25000" dirty="0">
                <a:solidFill>
                  <a:srgbClr val="00B0F0"/>
                </a:solidFill>
                <a:latin typeface="Times New Roman" pitchFamily="18" charset="0"/>
                <a:cs typeface="Times New Roman" pitchFamily="18" charset="0"/>
                <a:sym typeface="Symbol"/>
              </a:rPr>
              <a:t>k</a:t>
            </a:r>
            <a:r>
              <a:rPr lang="fr-FR" sz="2200" dirty="0">
                <a:solidFill>
                  <a:srgbClr val="00B0F0"/>
                </a:solidFill>
                <a:latin typeface="Times New Roman" pitchFamily="18" charset="0"/>
                <a:cs typeface="Times New Roman" pitchFamily="18" charset="0"/>
                <a:sym typeface="Symbol"/>
              </a:rPr>
              <a:t> doivent être calculés pour une approximation optimale</a:t>
            </a:r>
            <a:endParaRPr lang="fr-FR" sz="2200" dirty="0">
              <a:solidFill>
                <a:srgbClr val="00B0F0"/>
              </a:solidFill>
              <a:latin typeface="Times New Roman" pitchFamily="18" charset="0"/>
              <a:cs typeface="Times New Roman" pitchFamily="18" charset="0"/>
            </a:endParaRPr>
          </a:p>
        </p:txBody>
      </p:sp>
      <p:sp>
        <p:nvSpPr>
          <p:cNvPr id="7" name="ZoneTexte 6"/>
          <p:cNvSpPr txBox="1"/>
          <p:nvPr/>
        </p:nvSpPr>
        <p:spPr>
          <a:xfrm>
            <a:off x="0" y="5643578"/>
            <a:ext cx="9144000" cy="1107996"/>
          </a:xfrm>
          <a:prstGeom prst="rect">
            <a:avLst/>
          </a:prstGeom>
          <a:noFill/>
        </p:spPr>
        <p:txBody>
          <a:bodyPr wrap="square" rtlCol="0">
            <a:spAutoFit/>
          </a:bodyPr>
          <a:lstStyle/>
          <a:p>
            <a:pPr algn="just"/>
            <a:r>
              <a:rPr lang="fr-FR" sz="2200" dirty="0">
                <a:solidFill>
                  <a:srgbClr val="7030A0"/>
                </a:solidFill>
                <a:latin typeface="Times New Roman" pitchFamily="18" charset="0"/>
                <a:cs typeface="Times New Roman" pitchFamily="18" charset="0"/>
              </a:rPr>
              <a:t>C’est ce qui représente les fondements de base de l’analyse spectrale déterministe. Ceci doit donc nous permettre de représenter les signaux mesurés sous forme plus simples nous aidant à mieux les interpréter et les analyser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RAPPELS MATHEMATIQUES</a:t>
            </a:r>
          </a:p>
        </p:txBody>
      </p:sp>
      <p:sp>
        <p:nvSpPr>
          <p:cNvPr id="3" name="ZoneTexte 2"/>
          <p:cNvSpPr txBox="1"/>
          <p:nvPr/>
        </p:nvSpPr>
        <p:spPr>
          <a:xfrm>
            <a:off x="0" y="857232"/>
            <a:ext cx="9144000" cy="1446550"/>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Notions de distance</a:t>
            </a:r>
          </a:p>
          <a:p>
            <a:r>
              <a:rPr lang="fr-FR" sz="2200" dirty="0">
                <a:solidFill>
                  <a:srgbClr val="7030A0"/>
                </a:solidFill>
                <a:latin typeface="Times New Roman" pitchFamily="18" charset="0"/>
                <a:cs typeface="Times New Roman" pitchFamily="18" charset="0"/>
              </a:rPr>
              <a:t>Pour mesurer le degré de ressemblance ou de dissemblance entre  x(t) et y(t) (ou sous forme discrète </a:t>
            </a:r>
            <a:r>
              <a:rPr lang="fr-FR" sz="2200" dirty="0" err="1">
                <a:solidFill>
                  <a:srgbClr val="7030A0"/>
                </a:solidFill>
                <a:latin typeface="Times New Roman" pitchFamily="18" charset="0"/>
                <a:cs typeface="Times New Roman" pitchFamily="18" charset="0"/>
              </a:rPr>
              <a:t>x</a:t>
            </a:r>
            <a:r>
              <a:rPr lang="fr-FR" sz="2200" baseline="-25000" dirty="0" err="1">
                <a:solidFill>
                  <a:srgbClr val="7030A0"/>
                </a:solidFill>
                <a:latin typeface="Times New Roman" pitchFamily="18" charset="0"/>
                <a:cs typeface="Times New Roman" pitchFamily="18" charset="0"/>
              </a:rPr>
              <a:t>n</a:t>
            </a:r>
            <a:r>
              <a:rPr lang="fr-FR" sz="2200" dirty="0">
                <a:solidFill>
                  <a:srgbClr val="7030A0"/>
                </a:solidFill>
                <a:latin typeface="Times New Roman" pitchFamily="18" charset="0"/>
                <a:cs typeface="Times New Roman" pitchFamily="18" charset="0"/>
              </a:rPr>
              <a:t> et </a:t>
            </a:r>
            <a:r>
              <a:rPr lang="fr-FR" sz="2200" dirty="0" err="1">
                <a:solidFill>
                  <a:srgbClr val="7030A0"/>
                </a:solidFill>
                <a:latin typeface="Times New Roman" pitchFamily="18" charset="0"/>
                <a:cs typeface="Times New Roman" pitchFamily="18" charset="0"/>
              </a:rPr>
              <a:t>y</a:t>
            </a:r>
            <a:r>
              <a:rPr lang="fr-FR" sz="2200" baseline="-25000" dirty="0" err="1">
                <a:solidFill>
                  <a:srgbClr val="7030A0"/>
                </a:solidFill>
                <a:latin typeface="Times New Roman" pitchFamily="18" charset="0"/>
                <a:cs typeface="Times New Roman" pitchFamily="18" charset="0"/>
              </a:rPr>
              <a:t>n</a:t>
            </a:r>
            <a:r>
              <a:rPr lang="fr-FR" sz="2200" dirty="0">
                <a:solidFill>
                  <a:srgbClr val="7030A0"/>
                </a:solidFill>
                <a:latin typeface="Times New Roman" pitchFamily="18" charset="0"/>
                <a:cs typeface="Times New Roman" pitchFamily="18" charset="0"/>
              </a:rPr>
              <a:t>), deux signaux, deux vecteurs ou même deux séries de données on utilise la distance d(</a:t>
            </a:r>
            <a:r>
              <a:rPr lang="fr-FR" sz="2200" dirty="0" err="1">
                <a:solidFill>
                  <a:srgbClr val="7030A0"/>
                </a:solidFill>
                <a:latin typeface="Times New Roman" pitchFamily="18" charset="0"/>
                <a:cs typeface="Times New Roman" pitchFamily="18" charset="0"/>
              </a:rPr>
              <a:t>x,y</a:t>
            </a:r>
            <a:r>
              <a:rPr lang="fr-FR" sz="2200" dirty="0">
                <a:solidFill>
                  <a:srgbClr val="7030A0"/>
                </a:solidFill>
                <a:latin typeface="Times New Roman" pitchFamily="18" charset="0"/>
                <a:cs typeface="Times New Roman" pitchFamily="18" charset="0"/>
              </a:rPr>
              <a:t>).</a:t>
            </a:r>
          </a:p>
        </p:txBody>
      </p:sp>
      <p:sp>
        <p:nvSpPr>
          <p:cNvPr id="8" name="ZoneTexte 7"/>
          <p:cNvSpPr txBox="1"/>
          <p:nvPr/>
        </p:nvSpPr>
        <p:spPr>
          <a:xfrm>
            <a:off x="0" y="2500306"/>
            <a:ext cx="9144000" cy="430887"/>
          </a:xfrm>
          <a:prstGeom prst="rect">
            <a:avLst/>
          </a:prstGeom>
          <a:noFill/>
        </p:spPr>
        <p:txBody>
          <a:bodyPr wrap="square" rtlCol="0">
            <a:spAutoFit/>
          </a:bodyPr>
          <a:lstStyle/>
          <a:p>
            <a:r>
              <a:rPr lang="fr-FR" sz="2200" dirty="0">
                <a:solidFill>
                  <a:srgbClr val="002060"/>
                </a:solidFill>
                <a:latin typeface="Times New Roman" pitchFamily="18" charset="0"/>
                <a:cs typeface="Times New Roman" pitchFamily="18" charset="0"/>
              </a:rPr>
              <a:t>Il s’agit d’un scalaire réel, positif ou nul et vérifiant les propriétés suivantes :</a:t>
            </a:r>
          </a:p>
        </p:txBody>
      </p:sp>
      <p:graphicFrame>
        <p:nvGraphicFramePr>
          <p:cNvPr id="9" name="Tableau 8"/>
          <p:cNvGraphicFramePr>
            <a:graphicFrameLocks noGrp="1"/>
          </p:cNvGraphicFramePr>
          <p:nvPr/>
        </p:nvGraphicFramePr>
        <p:xfrm>
          <a:off x="500034" y="3321702"/>
          <a:ext cx="8429684" cy="2826613"/>
        </p:xfrm>
        <a:graphic>
          <a:graphicData uri="http://schemas.openxmlformats.org/drawingml/2006/table">
            <a:tbl>
              <a:tblPr/>
              <a:tblGrid>
                <a:gridCol w="2928958">
                  <a:extLst>
                    <a:ext uri="{9D8B030D-6E8A-4147-A177-3AD203B41FA5}">
                      <a16:colId xmlns:a16="http://schemas.microsoft.com/office/drawing/2014/main" xmlns="" val="20000"/>
                    </a:ext>
                  </a:extLst>
                </a:gridCol>
                <a:gridCol w="5500726">
                  <a:extLst>
                    <a:ext uri="{9D8B030D-6E8A-4147-A177-3AD203B41FA5}">
                      <a16:colId xmlns:a16="http://schemas.microsoft.com/office/drawing/2014/main" xmlns="" val="20001"/>
                    </a:ext>
                  </a:extLst>
                </a:gridCol>
              </a:tblGrid>
              <a:tr h="246143">
                <a:tc>
                  <a:txBody>
                    <a:bodyPr/>
                    <a:lstStyle/>
                    <a:p>
                      <a:pPr algn="ctr"/>
                      <a:r>
                        <a:rPr lang="fr-FR" sz="2200" b="1" u="sng" dirty="0">
                          <a:solidFill>
                            <a:srgbClr val="C00000"/>
                          </a:solidFill>
                          <a:latin typeface="Times New Roman" pitchFamily="18" charset="0"/>
                          <a:cs typeface="Times New Roman" pitchFamily="18" charset="0"/>
                        </a:rPr>
                        <a:t>Nom </a:t>
                      </a:r>
                    </a:p>
                  </a:txBody>
                  <a:tcPr anchor="ctr">
                    <a:lnL>
                      <a:noFill/>
                    </a:lnL>
                    <a:lnR>
                      <a:noFill/>
                    </a:lnR>
                    <a:lnT>
                      <a:noFill/>
                    </a:lnT>
                    <a:lnB>
                      <a:noFill/>
                    </a:lnB>
                  </a:tcPr>
                </a:tc>
                <a:tc>
                  <a:txBody>
                    <a:bodyPr/>
                    <a:lstStyle/>
                    <a:p>
                      <a:pPr algn="ctr"/>
                      <a:r>
                        <a:rPr lang="fr-FR" sz="2200" b="1" u="sng" dirty="0">
                          <a:solidFill>
                            <a:srgbClr val="C00000"/>
                          </a:solidFill>
                          <a:latin typeface="Times New Roman" pitchFamily="18" charset="0"/>
                          <a:cs typeface="Times New Roman" pitchFamily="18" charset="0"/>
                        </a:rPr>
                        <a:t>Propriété </a:t>
                      </a:r>
                    </a:p>
                  </a:txBody>
                  <a:tcPr anchor="ctr">
                    <a:lnL>
                      <a:noFill/>
                    </a:lnL>
                    <a:lnR>
                      <a:noFill/>
                    </a:lnR>
                    <a:lnT>
                      <a:noFill/>
                    </a:lnT>
                    <a:lnB>
                      <a:noFill/>
                    </a:lnB>
                  </a:tcPr>
                </a:tc>
                <a:extLst>
                  <a:ext uri="{0D108BD9-81ED-4DB2-BD59-A6C34878D82A}">
                    <a16:rowId xmlns:a16="http://schemas.microsoft.com/office/drawing/2014/main" xmlns="" val="10000"/>
                  </a:ext>
                </a:extLst>
              </a:tr>
              <a:tr h="615357">
                <a:tc>
                  <a:txBody>
                    <a:bodyPr/>
                    <a:lstStyle/>
                    <a:p>
                      <a:pPr algn="ctr"/>
                      <a:r>
                        <a:rPr lang="fr-FR" sz="2200" b="1" u="none" dirty="0">
                          <a:solidFill>
                            <a:srgbClr val="00B050"/>
                          </a:solidFill>
                          <a:latin typeface="Times New Roman" pitchFamily="18" charset="0"/>
                          <a:cs typeface="Times New Roman" pitchFamily="18" charset="0"/>
                        </a:rPr>
                        <a:t>symétrie </a:t>
                      </a:r>
                    </a:p>
                  </a:txBody>
                  <a:tcPr anchor="ctr">
                    <a:lnL>
                      <a:noFill/>
                    </a:lnL>
                    <a:lnR>
                      <a:noFill/>
                    </a:lnR>
                    <a:lnT>
                      <a:noFill/>
                    </a:lnT>
                    <a:lnB>
                      <a:noFill/>
                    </a:lnB>
                  </a:tcPr>
                </a:tc>
                <a:tc>
                  <a:txBody>
                    <a:bodyPr/>
                    <a:lstStyle/>
                    <a:p>
                      <a:pPr algn="ctr"/>
                      <a:r>
                        <a:rPr lang="fr-FR" sz="2200" b="1" dirty="0">
                          <a:solidFill>
                            <a:srgbClr val="00B050"/>
                          </a:solidFill>
                          <a:latin typeface="Times New Roman" pitchFamily="18" charset="0"/>
                          <a:cs typeface="Times New Roman" pitchFamily="18" charset="0"/>
                        </a:rPr>
                        <a:t>  d(x , y) = d (y , x )</a:t>
                      </a:r>
                    </a:p>
                  </a:txBody>
                  <a:tcPr anchor="ctr">
                    <a:lnL>
                      <a:noFill/>
                    </a:lnL>
                    <a:lnR>
                      <a:noFill/>
                    </a:lnR>
                    <a:lnT>
                      <a:noFill/>
                    </a:lnT>
                    <a:lnB>
                      <a:noFill/>
                    </a:lnB>
                  </a:tcPr>
                </a:tc>
                <a:extLst>
                  <a:ext uri="{0D108BD9-81ED-4DB2-BD59-A6C34878D82A}">
                    <a16:rowId xmlns:a16="http://schemas.microsoft.com/office/drawing/2014/main" xmlns="" val="10001"/>
                  </a:ext>
                </a:extLst>
              </a:tr>
              <a:tr h="799964">
                <a:tc>
                  <a:txBody>
                    <a:bodyPr/>
                    <a:lstStyle/>
                    <a:p>
                      <a:pPr algn="ctr"/>
                      <a:r>
                        <a:rPr lang="fr-FR" sz="2200" b="1" u="none" dirty="0">
                          <a:solidFill>
                            <a:srgbClr val="00B0F0"/>
                          </a:solidFill>
                          <a:latin typeface="Times New Roman" pitchFamily="18" charset="0"/>
                          <a:cs typeface="Times New Roman" pitchFamily="18" charset="0"/>
                        </a:rPr>
                        <a:t>séparation </a:t>
                      </a:r>
                    </a:p>
                  </a:txBody>
                  <a:tcPr anchor="ctr">
                    <a:lnL>
                      <a:noFill/>
                    </a:lnL>
                    <a:lnR>
                      <a:noFill/>
                    </a:lnR>
                    <a:lnT>
                      <a:noFill/>
                    </a:lnT>
                    <a:lnB>
                      <a:noFill/>
                    </a:lnB>
                  </a:tcPr>
                </a:tc>
                <a:tc>
                  <a:txBody>
                    <a:bodyPr/>
                    <a:lstStyle/>
                    <a:p>
                      <a:pPr algn="ctr"/>
                      <a:r>
                        <a:rPr lang="en-US" sz="2200" b="1" dirty="0">
                          <a:solidFill>
                            <a:srgbClr val="00B0F0"/>
                          </a:solidFill>
                          <a:latin typeface="Times New Roman" pitchFamily="18" charset="0"/>
                          <a:cs typeface="Times New Roman" pitchFamily="18" charset="0"/>
                        </a:rPr>
                        <a:t>d (x , y) = 0 ⇔ x = y</a:t>
                      </a:r>
                    </a:p>
                  </a:txBody>
                  <a:tcPr anchor="ctr">
                    <a:lnL>
                      <a:noFill/>
                    </a:lnL>
                    <a:lnR>
                      <a:noFill/>
                    </a:lnR>
                    <a:lnT>
                      <a:noFill/>
                    </a:lnT>
                    <a:lnB>
                      <a:noFill/>
                    </a:lnB>
                  </a:tcPr>
                </a:tc>
                <a:extLst>
                  <a:ext uri="{0D108BD9-81ED-4DB2-BD59-A6C34878D82A}">
                    <a16:rowId xmlns:a16="http://schemas.microsoft.com/office/drawing/2014/main" xmlns="" val="10002"/>
                  </a:ext>
                </a:extLst>
              </a:tr>
              <a:tr h="984572">
                <a:tc>
                  <a:txBody>
                    <a:bodyPr/>
                    <a:lstStyle/>
                    <a:p>
                      <a:pPr algn="ctr"/>
                      <a:r>
                        <a:rPr lang="fr-FR" sz="2200" b="1" u="none" dirty="0">
                          <a:solidFill>
                            <a:schemeClr val="accent2">
                              <a:lumMod val="75000"/>
                            </a:schemeClr>
                          </a:solidFill>
                          <a:latin typeface="Times New Roman" pitchFamily="18" charset="0"/>
                          <a:cs typeface="Times New Roman" pitchFamily="18" charset="0"/>
                        </a:rPr>
                        <a:t>inégalité triangulaire </a:t>
                      </a:r>
                    </a:p>
                  </a:txBody>
                  <a:tcPr anchor="ctr">
                    <a:lnL>
                      <a:noFill/>
                    </a:lnL>
                    <a:lnR>
                      <a:noFill/>
                    </a:lnR>
                    <a:lnT>
                      <a:noFill/>
                    </a:lnT>
                    <a:lnB>
                      <a:noFill/>
                    </a:lnB>
                  </a:tcPr>
                </a:tc>
                <a:tc>
                  <a:txBody>
                    <a:bodyPr/>
                    <a:lstStyle/>
                    <a:p>
                      <a:pPr algn="ctr"/>
                      <a:r>
                        <a:rPr lang="fr-FR" sz="2200" b="1" dirty="0">
                          <a:solidFill>
                            <a:schemeClr val="accent2">
                              <a:lumMod val="75000"/>
                            </a:schemeClr>
                          </a:solidFill>
                          <a:latin typeface="Times New Roman" pitchFamily="18" charset="0"/>
                          <a:cs typeface="Times New Roman" pitchFamily="18" charset="0"/>
                        </a:rPr>
                        <a:t> d (x , z ) ≤ d (x , y) + d (y , z)</a:t>
                      </a:r>
                    </a:p>
                  </a:txBody>
                  <a:tcPr anchor="ctr">
                    <a:lnL>
                      <a:noFill/>
                    </a:lnL>
                    <a:lnR>
                      <a:noFill/>
                    </a:lnR>
                    <a:lnT>
                      <a:noFill/>
                    </a:lnT>
                    <a:lnB>
                      <a:noFill/>
                    </a:lnB>
                  </a:tcPr>
                </a:tc>
                <a:extLst>
                  <a:ext uri="{0D108BD9-81ED-4DB2-BD59-A6C34878D82A}">
                    <a16:rowId xmlns:a16="http://schemas.microsoft.com/office/drawing/2014/main" xmlns="" val="10003"/>
                  </a:ext>
                </a:extLst>
              </a:tr>
            </a:tbl>
          </a:graphicData>
        </a:graphic>
      </p:graphicFrame>
      <p:sp>
        <p:nvSpPr>
          <p:cNvPr id="9221" name="AutoShape 5" descr="\forall (a,b)\in E^2,\ d(a,b)=d(b,a)"/>
          <p:cNvSpPr>
            <a:spLocks noChangeAspect="1" noChangeArrowheads="1"/>
          </p:cNvSpPr>
          <p:nvPr/>
        </p:nvSpPr>
        <p:spPr bwMode="auto">
          <a:xfrm>
            <a:off x="2190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2" name="AutoShape 6" descr="\forall (a,b)\in E^2,\ d(a,b)=0 \Leftrightarrow a=b"/>
          <p:cNvSpPr>
            <a:spLocks noChangeAspect="1" noChangeArrowheads="1"/>
          </p:cNvSpPr>
          <p:nvPr/>
        </p:nvSpPr>
        <p:spPr bwMode="auto">
          <a:xfrm>
            <a:off x="2825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3" name="AutoShape 7" descr="\forall (a,b,c)\in E^3,\ d(a,c)\leq d(a,b)+d(b,c)"/>
          <p:cNvSpPr>
            <a:spLocks noChangeAspect="1" noChangeArrowheads="1"/>
          </p:cNvSpPr>
          <p:nvPr/>
        </p:nvSpPr>
        <p:spPr bwMode="auto">
          <a:xfrm>
            <a:off x="60642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RAPPELS MATHEMATIQUES</a:t>
            </a:r>
          </a:p>
        </p:txBody>
      </p:sp>
      <p:sp>
        <p:nvSpPr>
          <p:cNvPr id="3" name="ZoneTexte 2"/>
          <p:cNvSpPr txBox="1"/>
          <p:nvPr/>
        </p:nvSpPr>
        <p:spPr>
          <a:xfrm>
            <a:off x="0" y="857232"/>
            <a:ext cx="9144000" cy="430887"/>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Exemples de distances</a:t>
            </a:r>
          </a:p>
        </p:txBody>
      </p:sp>
      <p:sp>
        <p:nvSpPr>
          <p:cNvPr id="9221" name="AutoShape 5" descr="\forall (a,b)\in E^2,\ d(a,b)=d(b,a)"/>
          <p:cNvSpPr>
            <a:spLocks noChangeAspect="1" noChangeArrowheads="1"/>
          </p:cNvSpPr>
          <p:nvPr/>
        </p:nvSpPr>
        <p:spPr bwMode="auto">
          <a:xfrm>
            <a:off x="2190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2" name="AutoShape 6" descr="\forall (a,b)\in E^2,\ d(a,b)=0 \Leftrightarrow a=b"/>
          <p:cNvSpPr>
            <a:spLocks noChangeAspect="1" noChangeArrowheads="1"/>
          </p:cNvSpPr>
          <p:nvPr/>
        </p:nvSpPr>
        <p:spPr bwMode="auto">
          <a:xfrm>
            <a:off x="2825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3" name="AutoShape 7" descr="\forall (a,b,c)\in E^3,\ d(a,c)\leq d(a,b)+d(b,c)"/>
          <p:cNvSpPr>
            <a:spLocks noChangeAspect="1" noChangeArrowheads="1"/>
          </p:cNvSpPr>
          <p:nvPr/>
        </p:nvSpPr>
        <p:spPr bwMode="auto">
          <a:xfrm>
            <a:off x="60642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aphicFrame>
        <p:nvGraphicFramePr>
          <p:cNvPr id="10" name="Tableau 9"/>
          <p:cNvGraphicFramePr>
            <a:graphicFrameLocks noGrp="1"/>
          </p:cNvGraphicFramePr>
          <p:nvPr/>
        </p:nvGraphicFramePr>
        <p:xfrm>
          <a:off x="-1" y="1397000"/>
          <a:ext cx="8858281" cy="4047914"/>
        </p:xfrm>
        <a:graphic>
          <a:graphicData uri="http://schemas.openxmlformats.org/drawingml/2006/table">
            <a:tbl>
              <a:tblPr/>
              <a:tblGrid>
                <a:gridCol w="3357555">
                  <a:extLst>
                    <a:ext uri="{9D8B030D-6E8A-4147-A177-3AD203B41FA5}">
                      <a16:colId xmlns:a16="http://schemas.microsoft.com/office/drawing/2014/main" xmlns="" val="20000"/>
                    </a:ext>
                  </a:extLst>
                </a:gridCol>
                <a:gridCol w="2738445">
                  <a:extLst>
                    <a:ext uri="{9D8B030D-6E8A-4147-A177-3AD203B41FA5}">
                      <a16:colId xmlns:a16="http://schemas.microsoft.com/office/drawing/2014/main" xmlns="" val="20001"/>
                    </a:ext>
                  </a:extLst>
                </a:gridCol>
                <a:gridCol w="2762281">
                  <a:extLst>
                    <a:ext uri="{9D8B030D-6E8A-4147-A177-3AD203B41FA5}">
                      <a16:colId xmlns:a16="http://schemas.microsoft.com/office/drawing/2014/main" xmlns="" val="20002"/>
                    </a:ext>
                  </a:extLst>
                </a:gridCol>
              </a:tblGrid>
              <a:tr h="270710">
                <a:tc>
                  <a:txBody>
                    <a:bodyPr/>
                    <a:lstStyle/>
                    <a:p>
                      <a:pPr algn="ctr"/>
                      <a:r>
                        <a:rPr lang="fr-FR" sz="2200" b="1" u="sng" dirty="0">
                          <a:solidFill>
                            <a:srgbClr val="FF0000"/>
                          </a:solidFill>
                          <a:latin typeface="Times New Roman" pitchFamily="18" charset="0"/>
                          <a:cs typeface="Times New Roman" pitchFamily="18" charset="0"/>
                        </a:rPr>
                        <a:t>Nom </a:t>
                      </a:r>
                    </a:p>
                  </a:txBody>
                  <a:tcPr marL="50800" marR="50800" marT="25400" marB="25400" anchor="ctr">
                    <a:lnL>
                      <a:noFill/>
                    </a:lnL>
                    <a:lnR>
                      <a:noFill/>
                    </a:lnR>
                    <a:lnT>
                      <a:noFill/>
                    </a:lnT>
                    <a:lnB>
                      <a:noFill/>
                    </a:lnB>
                  </a:tcPr>
                </a:tc>
                <a:tc>
                  <a:txBody>
                    <a:bodyPr/>
                    <a:lstStyle/>
                    <a:p>
                      <a:pPr algn="ctr"/>
                      <a:r>
                        <a:rPr lang="fr-FR" sz="2200" b="1" u="sng" dirty="0">
                          <a:solidFill>
                            <a:srgbClr val="FF0000"/>
                          </a:solidFill>
                          <a:latin typeface="Times New Roman" pitchFamily="18" charset="0"/>
                          <a:cs typeface="Times New Roman" pitchFamily="18" charset="0"/>
                        </a:rPr>
                        <a:t>Paramètre </a:t>
                      </a:r>
                    </a:p>
                  </a:txBody>
                  <a:tcPr marL="50800" marR="50800" marT="25400" marB="25400" anchor="ctr">
                    <a:lnL>
                      <a:noFill/>
                    </a:lnL>
                    <a:lnR>
                      <a:noFill/>
                    </a:lnR>
                    <a:lnT>
                      <a:noFill/>
                    </a:lnT>
                    <a:lnB>
                      <a:noFill/>
                    </a:lnB>
                  </a:tcPr>
                </a:tc>
                <a:tc>
                  <a:txBody>
                    <a:bodyPr/>
                    <a:lstStyle/>
                    <a:p>
                      <a:pPr algn="ctr"/>
                      <a:r>
                        <a:rPr lang="fr-FR" sz="2200" b="1" u="sng" dirty="0">
                          <a:solidFill>
                            <a:srgbClr val="FF0000"/>
                          </a:solidFill>
                          <a:latin typeface="Times New Roman" pitchFamily="18" charset="0"/>
                          <a:cs typeface="Times New Roman" pitchFamily="18" charset="0"/>
                        </a:rPr>
                        <a:t>Fonction </a:t>
                      </a:r>
                    </a:p>
                  </a:txBody>
                  <a:tcPr marL="50800" marR="50800" marT="25400" marB="25400" anchor="ctr">
                    <a:lnL>
                      <a:noFill/>
                    </a:lnL>
                    <a:lnR>
                      <a:noFill/>
                    </a:lnR>
                    <a:lnT>
                      <a:noFill/>
                    </a:lnT>
                    <a:lnB>
                      <a:noFill/>
                    </a:lnB>
                  </a:tcPr>
                </a:tc>
                <a:extLst>
                  <a:ext uri="{0D108BD9-81ED-4DB2-BD59-A6C34878D82A}">
                    <a16:rowId xmlns:a16="http://schemas.microsoft.com/office/drawing/2014/main" xmlns="" val="10000"/>
                  </a:ext>
                </a:extLst>
              </a:tr>
              <a:tr h="606765">
                <a:tc>
                  <a:txBody>
                    <a:bodyPr/>
                    <a:lstStyle/>
                    <a:p>
                      <a:r>
                        <a:rPr lang="fr-FR" sz="2200" b="1" dirty="0">
                          <a:latin typeface="Times New Roman" pitchFamily="18" charset="0"/>
                          <a:cs typeface="Times New Roman" pitchFamily="18" charset="0"/>
                        </a:rPr>
                        <a:t>distance de Manhattan</a:t>
                      </a:r>
                      <a:r>
                        <a:rPr lang="fr-FR" sz="2200" dirty="0">
                          <a:latin typeface="Times New Roman" pitchFamily="18" charset="0"/>
                          <a:cs typeface="Times New Roman" pitchFamily="18" charset="0"/>
                        </a:rPr>
                        <a:t> </a:t>
                      </a:r>
                    </a:p>
                  </a:txBody>
                  <a:tcPr marL="50800" marR="50800" marT="25400" marB="25400" anchor="ctr">
                    <a:lnL>
                      <a:noFill/>
                    </a:lnL>
                    <a:lnR>
                      <a:noFill/>
                    </a:lnR>
                    <a:lnT>
                      <a:noFill/>
                    </a:lnT>
                    <a:lnB>
                      <a:noFill/>
                    </a:lnB>
                  </a:tcPr>
                </a:tc>
                <a:tc>
                  <a:txBody>
                    <a:bodyPr/>
                    <a:lstStyle/>
                    <a:p>
                      <a:r>
                        <a:rPr lang="fr-FR" sz="2200" dirty="0">
                          <a:latin typeface="Times New Roman" pitchFamily="18" charset="0"/>
                          <a:cs typeface="Times New Roman" pitchFamily="18" charset="0"/>
                        </a:rPr>
                        <a:t>1-distance </a:t>
                      </a:r>
                    </a:p>
                    <a:p>
                      <a:endParaRPr lang="fr-FR" sz="2200" dirty="0">
                        <a:latin typeface="Times New Roman" pitchFamily="18" charset="0"/>
                        <a:cs typeface="Times New Roman" pitchFamily="18" charset="0"/>
                      </a:endParaRPr>
                    </a:p>
                  </a:txBody>
                  <a:tcPr marL="50800" marR="50800" marT="25400" marB="25400" anchor="ctr">
                    <a:lnL>
                      <a:noFill/>
                    </a:lnL>
                    <a:lnR>
                      <a:noFill/>
                    </a:lnR>
                    <a:lnT>
                      <a:noFill/>
                    </a:lnT>
                    <a:lnB>
                      <a:noFill/>
                    </a:lnB>
                  </a:tcPr>
                </a:tc>
                <a:tc>
                  <a:txBody>
                    <a:bodyPr/>
                    <a:lstStyle/>
                    <a:p>
                      <a:endParaRPr lang="fr-FR" sz="2200" dirty="0">
                        <a:latin typeface="Times New Roman" pitchFamily="18" charset="0"/>
                        <a:cs typeface="Times New Roman" pitchFamily="18" charset="0"/>
                      </a:endParaRPr>
                    </a:p>
                  </a:txBody>
                  <a:tcPr marL="50800" marR="50800" marT="25400" marB="25400" anchor="ctr">
                    <a:lnL>
                      <a:noFill/>
                    </a:lnL>
                    <a:lnR>
                      <a:noFill/>
                    </a:lnR>
                    <a:lnT>
                      <a:noFill/>
                    </a:lnT>
                    <a:lnB>
                      <a:noFill/>
                    </a:lnB>
                  </a:tcPr>
                </a:tc>
                <a:extLst>
                  <a:ext uri="{0D108BD9-81ED-4DB2-BD59-A6C34878D82A}">
                    <a16:rowId xmlns:a16="http://schemas.microsoft.com/office/drawing/2014/main" xmlns="" val="10001"/>
                  </a:ext>
                </a:extLst>
              </a:tr>
              <a:tr h="746787">
                <a:tc>
                  <a:txBody>
                    <a:bodyPr/>
                    <a:lstStyle/>
                    <a:p>
                      <a:r>
                        <a:rPr lang="fr-FR" sz="2200" b="1" dirty="0">
                          <a:latin typeface="Times New Roman" pitchFamily="18" charset="0"/>
                          <a:cs typeface="Times New Roman" pitchFamily="18" charset="0"/>
                        </a:rPr>
                        <a:t>distance euclidienne</a:t>
                      </a:r>
                      <a:r>
                        <a:rPr lang="fr-FR" sz="2200" dirty="0">
                          <a:latin typeface="Times New Roman" pitchFamily="18" charset="0"/>
                          <a:cs typeface="Times New Roman" pitchFamily="18" charset="0"/>
                        </a:rPr>
                        <a:t> </a:t>
                      </a:r>
                    </a:p>
                  </a:txBody>
                  <a:tcPr marL="50800" marR="50800" marT="25400" marB="25400" anchor="ctr">
                    <a:lnL>
                      <a:noFill/>
                    </a:lnL>
                    <a:lnR>
                      <a:noFill/>
                    </a:lnR>
                    <a:lnT>
                      <a:noFill/>
                    </a:lnT>
                    <a:lnB>
                      <a:noFill/>
                    </a:lnB>
                  </a:tcPr>
                </a:tc>
                <a:tc>
                  <a:txBody>
                    <a:bodyPr/>
                    <a:lstStyle/>
                    <a:p>
                      <a:r>
                        <a:rPr lang="fr-FR" sz="2200" dirty="0">
                          <a:latin typeface="Times New Roman" pitchFamily="18" charset="0"/>
                          <a:cs typeface="Times New Roman" pitchFamily="18" charset="0"/>
                        </a:rPr>
                        <a:t>2-distance </a:t>
                      </a:r>
                    </a:p>
                  </a:txBody>
                  <a:tcPr marL="50800" marR="50800" marT="25400" marB="25400" anchor="ctr">
                    <a:lnL>
                      <a:noFill/>
                    </a:lnL>
                    <a:lnR>
                      <a:noFill/>
                    </a:lnR>
                    <a:lnT>
                      <a:noFill/>
                    </a:lnT>
                    <a:lnB>
                      <a:noFill/>
                    </a:lnB>
                  </a:tcPr>
                </a:tc>
                <a:tc>
                  <a:txBody>
                    <a:bodyPr/>
                    <a:lstStyle/>
                    <a:p>
                      <a:endParaRPr lang="fr-FR" sz="2200" dirty="0">
                        <a:latin typeface="Times New Roman" pitchFamily="18" charset="0"/>
                        <a:cs typeface="Times New Roman" pitchFamily="18" charset="0"/>
                      </a:endParaRPr>
                    </a:p>
                  </a:txBody>
                  <a:tcPr marL="50800" marR="50800" marT="25400" marB="25400" anchor="ctr">
                    <a:lnL>
                      <a:noFill/>
                    </a:lnL>
                    <a:lnR>
                      <a:noFill/>
                    </a:lnR>
                    <a:lnT>
                      <a:noFill/>
                    </a:lnT>
                    <a:lnB>
                      <a:noFill/>
                    </a:lnB>
                  </a:tcPr>
                </a:tc>
                <a:extLst>
                  <a:ext uri="{0D108BD9-81ED-4DB2-BD59-A6C34878D82A}">
                    <a16:rowId xmlns:a16="http://schemas.microsoft.com/office/drawing/2014/main" xmlns="" val="10002"/>
                  </a:ext>
                </a:extLst>
              </a:tr>
              <a:tr h="746787">
                <a:tc>
                  <a:txBody>
                    <a:bodyPr/>
                    <a:lstStyle/>
                    <a:p>
                      <a:r>
                        <a:rPr lang="fr-FR" sz="2200" b="1" dirty="0">
                          <a:latin typeface="Times New Roman" pitchFamily="18" charset="0"/>
                          <a:cs typeface="Times New Roman" pitchFamily="18" charset="0"/>
                        </a:rPr>
                        <a:t>distance de Minkowski</a:t>
                      </a:r>
                      <a:r>
                        <a:rPr lang="fr-FR" sz="2200" dirty="0">
                          <a:latin typeface="Times New Roman" pitchFamily="18" charset="0"/>
                          <a:cs typeface="Times New Roman" pitchFamily="18" charset="0"/>
                        </a:rPr>
                        <a:t> </a:t>
                      </a:r>
                    </a:p>
                  </a:txBody>
                  <a:tcPr marL="50800" marR="50800" marT="25400" marB="25400" anchor="ctr">
                    <a:lnL>
                      <a:noFill/>
                    </a:lnL>
                    <a:lnR>
                      <a:noFill/>
                    </a:lnR>
                    <a:lnT>
                      <a:noFill/>
                    </a:lnT>
                    <a:lnB>
                      <a:noFill/>
                    </a:lnB>
                  </a:tcPr>
                </a:tc>
                <a:tc>
                  <a:txBody>
                    <a:bodyPr/>
                    <a:lstStyle/>
                    <a:p>
                      <a:r>
                        <a:rPr lang="fr-FR" sz="2200" i="1" dirty="0">
                          <a:latin typeface="Times New Roman" pitchFamily="18" charset="0"/>
                          <a:cs typeface="Times New Roman" pitchFamily="18" charset="0"/>
                        </a:rPr>
                        <a:t>p</a:t>
                      </a:r>
                      <a:r>
                        <a:rPr lang="fr-FR" sz="2200" dirty="0">
                          <a:latin typeface="Times New Roman" pitchFamily="18" charset="0"/>
                          <a:cs typeface="Times New Roman" pitchFamily="18" charset="0"/>
                        </a:rPr>
                        <a:t>-distance </a:t>
                      </a:r>
                    </a:p>
                  </a:txBody>
                  <a:tcPr marL="50800" marR="50800" marT="25400" marB="25400" anchor="ctr">
                    <a:lnL>
                      <a:noFill/>
                    </a:lnL>
                    <a:lnR>
                      <a:noFill/>
                    </a:lnR>
                    <a:lnT>
                      <a:noFill/>
                    </a:lnT>
                    <a:lnB>
                      <a:noFill/>
                    </a:lnB>
                  </a:tcPr>
                </a:tc>
                <a:tc>
                  <a:txBody>
                    <a:bodyPr/>
                    <a:lstStyle/>
                    <a:p>
                      <a:endParaRPr lang="fr-FR" sz="2200" dirty="0">
                        <a:latin typeface="Times New Roman" pitchFamily="18" charset="0"/>
                        <a:cs typeface="Times New Roman" pitchFamily="18" charset="0"/>
                      </a:endParaRPr>
                    </a:p>
                  </a:txBody>
                  <a:tcPr marL="50800" marR="50800" marT="25400" marB="25400" anchor="ctr">
                    <a:lnL>
                      <a:noFill/>
                    </a:lnL>
                    <a:lnR>
                      <a:noFill/>
                    </a:lnR>
                    <a:lnT>
                      <a:noFill/>
                    </a:lnT>
                    <a:lnB>
                      <a:noFill/>
                    </a:lnB>
                  </a:tcPr>
                </a:tc>
                <a:extLst>
                  <a:ext uri="{0D108BD9-81ED-4DB2-BD59-A6C34878D82A}">
                    <a16:rowId xmlns:a16="http://schemas.microsoft.com/office/drawing/2014/main" xmlns="" val="10003"/>
                  </a:ext>
                </a:extLst>
              </a:tr>
              <a:tr h="1446900">
                <a:tc>
                  <a:txBody>
                    <a:bodyPr/>
                    <a:lstStyle/>
                    <a:p>
                      <a:r>
                        <a:rPr lang="fr-FR" sz="2200" b="1" dirty="0">
                          <a:latin typeface="Times New Roman" pitchFamily="18" charset="0"/>
                          <a:cs typeface="Times New Roman" pitchFamily="18" charset="0"/>
                        </a:rPr>
                        <a:t>distance de Tchebychev</a:t>
                      </a:r>
                      <a:r>
                        <a:rPr lang="fr-FR" sz="2200" dirty="0">
                          <a:latin typeface="Times New Roman" pitchFamily="18" charset="0"/>
                          <a:cs typeface="Times New Roman" pitchFamily="18" charset="0"/>
                        </a:rPr>
                        <a:t> </a:t>
                      </a:r>
                    </a:p>
                  </a:txBody>
                  <a:tcPr marL="50800" marR="50800" marT="25400" marB="25400" anchor="ctr">
                    <a:lnL>
                      <a:noFill/>
                    </a:lnL>
                    <a:lnR>
                      <a:noFill/>
                    </a:lnR>
                    <a:lnT>
                      <a:noFill/>
                    </a:lnT>
                    <a:lnB>
                      <a:noFill/>
                    </a:lnB>
                  </a:tcPr>
                </a:tc>
                <a:tc>
                  <a:txBody>
                    <a:bodyPr/>
                    <a:lstStyle/>
                    <a:p>
                      <a:r>
                        <a:rPr lang="fr-FR" sz="2200" dirty="0">
                          <a:latin typeface="Times New Roman" pitchFamily="18" charset="0"/>
                          <a:cs typeface="Times New Roman" pitchFamily="18" charset="0"/>
                        </a:rPr>
                        <a:t>∞-distance </a:t>
                      </a:r>
                    </a:p>
                  </a:txBody>
                  <a:tcPr marL="50800" marR="50800" marT="25400" marB="25400" anchor="ctr">
                    <a:lnL>
                      <a:noFill/>
                    </a:lnL>
                    <a:lnR>
                      <a:noFill/>
                    </a:lnR>
                    <a:lnT>
                      <a:noFill/>
                    </a:lnT>
                    <a:lnB>
                      <a:noFill/>
                    </a:lnB>
                  </a:tcPr>
                </a:tc>
                <a:tc>
                  <a:txBody>
                    <a:bodyPr/>
                    <a:lstStyle/>
                    <a:p>
                      <a:endParaRPr lang="fr-FR" sz="2200" dirty="0">
                        <a:latin typeface="Times New Roman" pitchFamily="18" charset="0"/>
                        <a:cs typeface="Times New Roman" pitchFamily="18" charset="0"/>
                      </a:endParaRPr>
                    </a:p>
                  </a:txBody>
                  <a:tcPr marL="50800" marR="50800" marT="25400" marB="25400" anchor="ctr">
                    <a:lnL>
                      <a:noFill/>
                    </a:lnL>
                    <a:lnR>
                      <a:noFill/>
                    </a:lnR>
                    <a:lnT>
                      <a:noFill/>
                    </a:lnT>
                    <a:lnB>
                      <a:noFill/>
                    </a:lnB>
                  </a:tcPr>
                </a:tc>
                <a:extLst>
                  <a:ext uri="{0D108BD9-81ED-4DB2-BD59-A6C34878D82A}">
                    <a16:rowId xmlns:a16="http://schemas.microsoft.com/office/drawing/2014/main" xmlns="" val="10004"/>
                  </a:ext>
                </a:extLst>
              </a:tr>
            </a:tbl>
          </a:graphicData>
        </a:graphic>
      </p:graphicFrame>
      <p:sp>
        <p:nvSpPr>
          <p:cNvPr id="92161" name="Rectangle 1">
            <a:hlinkClick r:id="rId3" tooltip="Distance de Manhattan"/>
          </p:cNvPr>
          <p:cNvSpPr>
            <a:spLocks noChangeArrowheads="1"/>
          </p:cNvSpPr>
          <p:nvPr/>
        </p:nvSpPr>
        <p:spPr bwMode="auto">
          <a:xfrm>
            <a:off x="0" y="5429264"/>
            <a:ext cx="9144000" cy="14003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charset="0"/>
                <a:cs typeface="Arial" charset="0"/>
              </a:rPr>
              <a:t> </a:t>
            </a:r>
            <a:r>
              <a:rPr kumimoji="0" lang="fr-FR" sz="1900" b="0" i="0" u="none" strike="noStrike" cap="none" normalizeH="0" baseline="0" dirty="0">
                <a:ln>
                  <a:noFill/>
                </a:ln>
                <a:solidFill>
                  <a:schemeClr val="tx1"/>
                </a:solidFill>
                <a:effectLst/>
                <a:latin typeface="Arial" charset="0"/>
                <a:cs typeface="Arial" charset="0"/>
              </a:rPr>
              <a:t>  </a:t>
            </a:r>
            <a:r>
              <a:rPr kumimoji="0" lang="fr-FR" sz="1800" b="0" i="0" u="none" strike="noStrike" cap="none" normalizeH="0" baseline="0" dirty="0">
                <a:ln>
                  <a:noFill/>
                </a:ln>
                <a:solidFill>
                  <a:schemeClr val="tx1"/>
                </a:solidFill>
                <a:effectLst/>
                <a:latin typeface="Arial" charset="0"/>
                <a:cs typeface="Arial" charset="0"/>
              </a:rPr>
              <a:t>    </a:t>
            </a:r>
            <a:r>
              <a:rPr kumimoji="0" lang="fr-FR" sz="1900" b="0" i="0" u="none" strike="noStrike" cap="none" normalizeH="0" baseline="0" dirty="0">
                <a:ln>
                  <a:noFill/>
                </a:ln>
                <a:solidFill>
                  <a:schemeClr val="tx1"/>
                </a:solidFill>
                <a:effectLst/>
                <a:latin typeface="Arial" charset="0"/>
                <a:cs typeface="Arial" charset="0"/>
              </a:rPr>
              <a:t> </a:t>
            </a:r>
            <a:r>
              <a:rPr kumimoji="0" lang="fr-FR" sz="1800" b="0" i="0" u="none" strike="noStrike" cap="none" normalizeH="0" baseline="0" dirty="0">
                <a:ln>
                  <a:noFill/>
                </a:ln>
                <a:solidFill>
                  <a:schemeClr val="tx1"/>
                </a:solidFill>
                <a:effectLst/>
                <a:latin typeface="Arial" charset="0"/>
                <a:cs typeface="Arial" charset="0"/>
              </a:rPr>
              <a:t>    </a:t>
            </a:r>
            <a:r>
              <a:rPr kumimoji="0" lang="fr-FR" sz="1900" b="0" i="0" u="none" strike="noStrike" cap="none" normalizeH="0" baseline="0" dirty="0">
                <a:ln>
                  <a:noFill/>
                </a:ln>
                <a:solidFill>
                  <a:schemeClr val="tx1"/>
                </a:solidFill>
                <a:effectLst/>
                <a:latin typeface="Arial" charset="0"/>
                <a:cs typeface="Arial" charset="0"/>
              </a:rPr>
              <a:t> </a:t>
            </a:r>
            <a:r>
              <a:rPr kumimoji="0" lang="fr-FR" sz="1800" b="0" i="0" u="none" strike="noStrike" cap="none" normalizeH="0" baseline="0" dirty="0">
                <a:ln>
                  <a:noFill/>
                </a:ln>
                <a:solidFill>
                  <a:schemeClr val="tx1"/>
                </a:solidFill>
                <a:effectLst/>
                <a:latin typeface="Arial" charset="0"/>
                <a:cs typeface="Arial"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200" b="0" i="0" u="none" strike="noStrike" cap="none" normalizeH="0" baseline="0" dirty="0">
                <a:ln>
                  <a:noFill/>
                </a:ln>
                <a:solidFill>
                  <a:srgbClr val="00B050"/>
                </a:solidFill>
                <a:effectLst/>
                <a:latin typeface="Times New Roman" pitchFamily="18" charset="0"/>
                <a:cs typeface="Times New Roman" pitchFamily="18" charset="0"/>
              </a:rPr>
              <a:t>La distance Euclidienne permet de généraliser l'application du théorème de Pythagore à un espace de dimension </a:t>
            </a:r>
            <a:r>
              <a:rPr kumimoji="0" lang="fr-FR" sz="2200" b="0" i="1" u="none" strike="noStrike" cap="none" normalizeH="0" baseline="0" dirty="0">
                <a:ln>
                  <a:noFill/>
                </a:ln>
                <a:solidFill>
                  <a:srgbClr val="00B050"/>
                </a:solidFill>
                <a:effectLst/>
                <a:latin typeface="Times New Roman" pitchFamily="18" charset="0"/>
                <a:cs typeface="Times New Roman" pitchFamily="18" charset="0"/>
              </a:rPr>
              <a:t>n</a:t>
            </a:r>
            <a:r>
              <a:rPr kumimoji="0" lang="fr-FR" sz="2200" b="0" i="0" u="none" strike="noStrike" cap="none" normalizeH="0" baseline="0" dirty="0">
                <a:ln>
                  <a:noFill/>
                </a:ln>
                <a:solidFill>
                  <a:srgbClr val="00B050"/>
                </a:solidFill>
                <a:effectLst/>
                <a:latin typeface="Times New Roman" pitchFamily="18" charset="0"/>
                <a:cs typeface="Times New Roman" pitchFamily="18" charset="0"/>
              </a:rPr>
              <a:t>. C'est la distance la plus  utilisée et la plus « intuitive ». </a:t>
            </a:r>
          </a:p>
        </p:txBody>
      </p:sp>
      <p:sp>
        <p:nvSpPr>
          <p:cNvPr id="92162" name="AutoShape 2" descr="\sum_{i=1}^n |x_i-y_i|"/>
          <p:cNvSpPr>
            <a:spLocks noChangeAspect="1" noChangeArrowheads="1"/>
          </p:cNvSpPr>
          <p:nvPr/>
        </p:nvSpPr>
        <p:spPr bwMode="auto">
          <a:xfrm>
            <a:off x="920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163" name="AutoShape 3" descr="\sqrt{\sum_{i=1}^n (x_i-y_i)^2}"/>
          <p:cNvSpPr>
            <a:spLocks noChangeAspect="1" noChangeArrowheads="1"/>
          </p:cNvSpPr>
          <p:nvPr/>
        </p:nvSpPr>
        <p:spPr bwMode="auto">
          <a:xfrm>
            <a:off x="1555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164" name="AutoShape 4" descr="\sqrt[p]{\sum_{i=1}^n |x_i-y_i|^p}"/>
          <p:cNvSpPr>
            <a:spLocks noChangeAspect="1" noChangeArrowheads="1"/>
          </p:cNvSpPr>
          <p:nvPr/>
        </p:nvSpPr>
        <p:spPr bwMode="auto">
          <a:xfrm>
            <a:off x="47942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165" name="AutoShape 5" descr="\lim_{p \to \infty}\sqrt[p]{\sum_{i=1}^n |x_i-y_i|^p} = \sup_{1 \leq i \leq n}{|x_i-y_i|}"/>
          <p:cNvSpPr>
            <a:spLocks noChangeAspect="1" noChangeArrowheads="1"/>
          </p:cNvSpPr>
          <p:nvPr/>
        </p:nvSpPr>
        <p:spPr bwMode="auto">
          <a:xfrm>
            <a:off x="800100"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aphicFrame>
        <p:nvGraphicFramePr>
          <p:cNvPr id="15" name="Objet 14"/>
          <p:cNvGraphicFramePr>
            <a:graphicFrameLocks noChangeAspect="1"/>
          </p:cNvGraphicFramePr>
          <p:nvPr/>
        </p:nvGraphicFramePr>
        <p:xfrm>
          <a:off x="6286512" y="1785926"/>
          <a:ext cx="2397724" cy="714380"/>
        </p:xfrm>
        <a:graphic>
          <a:graphicData uri="http://schemas.openxmlformats.org/presentationml/2006/ole">
            <p:oleObj spid="_x0000_s181250" name="Équation" r:id="rId4" imgW="16764000" imgH="10363200" progId="Equation.3">
              <p:embed/>
            </p:oleObj>
          </a:graphicData>
        </a:graphic>
      </p:graphicFrame>
      <p:graphicFrame>
        <p:nvGraphicFramePr>
          <p:cNvPr id="92167" name="Object 7"/>
          <p:cNvGraphicFramePr>
            <a:graphicFrameLocks noChangeAspect="1"/>
          </p:cNvGraphicFramePr>
          <p:nvPr/>
        </p:nvGraphicFramePr>
        <p:xfrm>
          <a:off x="5838825" y="2459038"/>
          <a:ext cx="3006725" cy="798512"/>
        </p:xfrm>
        <a:graphic>
          <a:graphicData uri="http://schemas.openxmlformats.org/presentationml/2006/ole">
            <p:oleObj spid="_x0000_s181251" name="Équation" r:id="rId5" imgW="21031200" imgH="11582400" progId="Equation.3">
              <p:embed/>
            </p:oleObj>
          </a:graphicData>
        </a:graphic>
      </p:graphicFrame>
      <p:graphicFrame>
        <p:nvGraphicFramePr>
          <p:cNvPr id="92168" name="Object 8"/>
          <p:cNvGraphicFramePr>
            <a:graphicFrameLocks noChangeAspect="1"/>
          </p:cNvGraphicFramePr>
          <p:nvPr/>
        </p:nvGraphicFramePr>
        <p:xfrm>
          <a:off x="5765800" y="3273425"/>
          <a:ext cx="3049588" cy="798513"/>
        </p:xfrm>
        <a:graphic>
          <a:graphicData uri="http://schemas.openxmlformats.org/presentationml/2006/ole">
            <p:oleObj spid="_x0000_s181252" name="Équation" r:id="rId6" imgW="21336000" imgH="11582400" progId="Equation.3">
              <p:embed/>
            </p:oleObj>
          </a:graphicData>
        </a:graphic>
      </p:graphicFrame>
      <p:graphicFrame>
        <p:nvGraphicFramePr>
          <p:cNvPr id="92169" name="Object 9"/>
          <p:cNvGraphicFramePr>
            <a:graphicFrameLocks noChangeAspect="1"/>
          </p:cNvGraphicFramePr>
          <p:nvPr/>
        </p:nvGraphicFramePr>
        <p:xfrm>
          <a:off x="5332413" y="4273550"/>
          <a:ext cx="3478212" cy="798513"/>
        </p:xfrm>
        <a:graphic>
          <a:graphicData uri="http://schemas.openxmlformats.org/presentationml/2006/ole">
            <p:oleObj spid="_x0000_s181253" name="Équation" r:id="rId7" imgW="27127200" imgH="11582400" progId="Equation.3">
              <p:embed/>
            </p:oleObj>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RAPPELS MATHEMATIQUES</a:t>
            </a:r>
          </a:p>
        </p:txBody>
      </p:sp>
      <p:sp>
        <p:nvSpPr>
          <p:cNvPr id="3" name="ZoneTexte 2"/>
          <p:cNvSpPr txBox="1"/>
          <p:nvPr/>
        </p:nvSpPr>
        <p:spPr>
          <a:xfrm>
            <a:off x="0" y="857232"/>
            <a:ext cx="9144000" cy="2800767"/>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Notions de norme</a:t>
            </a:r>
          </a:p>
          <a:p>
            <a:pPr algn="just"/>
            <a:endParaRPr lang="fr-FR" sz="2200" dirty="0">
              <a:solidFill>
                <a:srgbClr val="002060"/>
              </a:solidFill>
              <a:latin typeface="Times New Roman" pitchFamily="18" charset="0"/>
              <a:cs typeface="Times New Roman" pitchFamily="18" charset="0"/>
            </a:endParaRPr>
          </a:p>
          <a:p>
            <a:pPr algn="just"/>
            <a:r>
              <a:rPr lang="fr-FR" sz="2200" dirty="0">
                <a:solidFill>
                  <a:srgbClr val="002060"/>
                </a:solidFill>
                <a:latin typeface="Times New Roman" pitchFamily="18" charset="0"/>
                <a:cs typeface="Times New Roman" pitchFamily="18" charset="0"/>
              </a:rPr>
              <a:t>La norme du signal x(t), que l’on note          , représente la distance d qui sépare l’origine de l’extrémité du signal. </a:t>
            </a:r>
          </a:p>
          <a:p>
            <a:pPr algn="just"/>
            <a:endParaRPr lang="fr-FR" sz="2200" dirty="0">
              <a:latin typeface="Times New Roman" pitchFamily="18" charset="0"/>
              <a:cs typeface="Times New Roman" pitchFamily="18" charset="0"/>
            </a:endParaRPr>
          </a:p>
          <a:p>
            <a:pPr algn="just"/>
            <a:endParaRPr lang="fr-FR" sz="2200" dirty="0">
              <a:latin typeface="Times New Roman" pitchFamily="18" charset="0"/>
              <a:cs typeface="Times New Roman" pitchFamily="18" charset="0"/>
            </a:endParaRPr>
          </a:p>
          <a:p>
            <a:pPr algn="just"/>
            <a:r>
              <a:rPr lang="fr-FR" sz="2200" dirty="0">
                <a:solidFill>
                  <a:srgbClr val="7030A0"/>
                </a:solidFill>
                <a:latin typeface="Times New Roman" pitchFamily="18" charset="0"/>
                <a:cs typeface="Times New Roman" pitchFamily="18" charset="0"/>
              </a:rPr>
              <a:t>On peut de ce fait calculer la distance qui sépare deux signaux x(t) et y(t) en calculant en tous points la norme de la différence entre ces deux signaux.</a:t>
            </a:r>
            <a:endParaRPr lang="fr-FR" sz="2200" b="1" u="sng" dirty="0">
              <a:solidFill>
                <a:srgbClr val="7030A0"/>
              </a:solidFill>
              <a:latin typeface="Times New Roman" pitchFamily="18" charset="0"/>
              <a:cs typeface="Times New Roman" pitchFamily="18" charset="0"/>
            </a:endParaRPr>
          </a:p>
        </p:txBody>
      </p:sp>
      <p:sp>
        <p:nvSpPr>
          <p:cNvPr id="9221" name="AutoShape 5" descr="\forall (a,b)\in E^2,\ d(a,b)=d(b,a)"/>
          <p:cNvSpPr>
            <a:spLocks noChangeAspect="1" noChangeArrowheads="1"/>
          </p:cNvSpPr>
          <p:nvPr/>
        </p:nvSpPr>
        <p:spPr bwMode="auto">
          <a:xfrm>
            <a:off x="2190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2" name="AutoShape 6" descr="\forall (a,b)\in E^2,\ d(a,b)=0 \Leftrightarrow a=b"/>
          <p:cNvSpPr>
            <a:spLocks noChangeAspect="1" noChangeArrowheads="1"/>
          </p:cNvSpPr>
          <p:nvPr/>
        </p:nvSpPr>
        <p:spPr bwMode="auto">
          <a:xfrm>
            <a:off x="2825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3" name="AutoShape 7" descr="\forall (a,b,c)\in E^3,\ d(a,c)\leq d(a,b)+d(b,c)"/>
          <p:cNvSpPr>
            <a:spLocks noChangeAspect="1" noChangeArrowheads="1"/>
          </p:cNvSpPr>
          <p:nvPr/>
        </p:nvSpPr>
        <p:spPr bwMode="auto">
          <a:xfrm>
            <a:off x="60642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aphicFrame>
        <p:nvGraphicFramePr>
          <p:cNvPr id="10" name="Objet 9"/>
          <p:cNvGraphicFramePr>
            <a:graphicFrameLocks noChangeAspect="1"/>
          </p:cNvGraphicFramePr>
          <p:nvPr/>
        </p:nvGraphicFramePr>
        <p:xfrm>
          <a:off x="4415056" y="1502821"/>
          <a:ext cx="671516" cy="497419"/>
        </p:xfrm>
        <a:graphic>
          <a:graphicData uri="http://schemas.openxmlformats.org/presentationml/2006/ole">
            <p:oleObj spid="_x0000_s182274" name="Équation" r:id="rId3" imgW="8229600" imgH="6096000" progId="Equation.3">
              <p:embed/>
            </p:oleObj>
          </a:graphicData>
        </a:graphic>
      </p:graphicFrame>
      <p:graphicFrame>
        <p:nvGraphicFramePr>
          <p:cNvPr id="94211" name="Object 3"/>
          <p:cNvGraphicFramePr>
            <a:graphicFrameLocks noChangeAspect="1"/>
          </p:cNvGraphicFramePr>
          <p:nvPr/>
        </p:nvGraphicFramePr>
        <p:xfrm>
          <a:off x="500034" y="4000504"/>
          <a:ext cx="8408987" cy="1214446"/>
        </p:xfrm>
        <a:graphic>
          <a:graphicData uri="http://schemas.openxmlformats.org/presentationml/2006/ole">
            <p:oleObj spid="_x0000_s182275" name="Équation" r:id="rId4" imgW="58826400" imgH="11582400" progId="Equation.3">
              <p:embed/>
            </p:oleObj>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RAPPELS MATHEMATIQUES</a:t>
            </a:r>
          </a:p>
        </p:txBody>
      </p:sp>
      <p:sp>
        <p:nvSpPr>
          <p:cNvPr id="3" name="ZoneTexte 2"/>
          <p:cNvSpPr txBox="1"/>
          <p:nvPr/>
        </p:nvSpPr>
        <p:spPr>
          <a:xfrm>
            <a:off x="0" y="857232"/>
            <a:ext cx="9144000" cy="1661993"/>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Notions de produit scalaire</a:t>
            </a:r>
          </a:p>
          <a:p>
            <a:pPr algn="just"/>
            <a:r>
              <a:rPr lang="fr-FR" sz="2000" dirty="0">
                <a:solidFill>
                  <a:srgbClr val="002060"/>
                </a:solidFill>
                <a:latin typeface="Times New Roman" pitchFamily="18" charset="0"/>
                <a:cs typeface="Times New Roman" pitchFamily="18" charset="0"/>
              </a:rPr>
              <a:t>Un produit scalaire entre deux fonctions, deux signaux ou encore deux vecteurs, noté &lt;</a:t>
            </a:r>
            <a:r>
              <a:rPr lang="fr-FR" sz="2000" dirty="0" err="1">
                <a:solidFill>
                  <a:srgbClr val="002060"/>
                </a:solidFill>
                <a:latin typeface="Times New Roman" pitchFamily="18" charset="0"/>
                <a:cs typeface="Times New Roman" pitchFamily="18" charset="0"/>
              </a:rPr>
              <a:t>x,y</a:t>
            </a:r>
            <a:r>
              <a:rPr lang="fr-FR" sz="2000" dirty="0">
                <a:solidFill>
                  <a:srgbClr val="002060"/>
                </a:solidFill>
                <a:latin typeface="Times New Roman" pitchFamily="18" charset="0"/>
                <a:cs typeface="Times New Roman" pitchFamily="18" charset="0"/>
              </a:rPr>
              <a:t>&gt;, est un scalaire réel ou complexe permettant entre autres de déterminer le degré de ressemblance (corrélation) ou dissemblance (</a:t>
            </a:r>
            <a:r>
              <a:rPr lang="fr-FR" sz="2000" dirty="0" err="1">
                <a:solidFill>
                  <a:srgbClr val="002060"/>
                </a:solidFill>
                <a:latin typeface="Times New Roman" pitchFamily="18" charset="0"/>
                <a:cs typeface="Times New Roman" pitchFamily="18" charset="0"/>
              </a:rPr>
              <a:t>décorrélation</a:t>
            </a:r>
            <a:r>
              <a:rPr lang="fr-FR" sz="2000" dirty="0">
                <a:solidFill>
                  <a:srgbClr val="002060"/>
                </a:solidFill>
                <a:latin typeface="Times New Roman" pitchFamily="18" charset="0"/>
                <a:cs typeface="Times New Roman" pitchFamily="18" charset="0"/>
              </a:rPr>
              <a:t> ou </a:t>
            </a:r>
            <a:r>
              <a:rPr lang="fr-FR" sz="2000" dirty="0" err="1">
                <a:solidFill>
                  <a:srgbClr val="002060"/>
                </a:solidFill>
                <a:latin typeface="Times New Roman" pitchFamily="18" charset="0"/>
                <a:cs typeface="Times New Roman" pitchFamily="18" charset="0"/>
              </a:rPr>
              <a:t>orhtogonalité</a:t>
            </a:r>
            <a:r>
              <a:rPr lang="fr-FR" sz="2000" dirty="0">
                <a:solidFill>
                  <a:srgbClr val="002060"/>
                </a:solidFill>
                <a:latin typeface="Times New Roman" pitchFamily="18" charset="0"/>
                <a:cs typeface="Times New Roman" pitchFamily="18" charset="0"/>
              </a:rPr>
              <a:t>) entre x(t) et y(t) et possédant les propriétés suivantes</a:t>
            </a:r>
          </a:p>
        </p:txBody>
      </p:sp>
      <p:sp>
        <p:nvSpPr>
          <p:cNvPr id="9221" name="AutoShape 5" descr="\forall (a,b)\in E^2,\ d(a,b)=d(b,a)"/>
          <p:cNvSpPr>
            <a:spLocks noChangeAspect="1" noChangeArrowheads="1"/>
          </p:cNvSpPr>
          <p:nvPr/>
        </p:nvSpPr>
        <p:spPr bwMode="auto">
          <a:xfrm>
            <a:off x="2190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2" name="AutoShape 6" descr="\forall (a,b)\in E^2,\ d(a,b)=0 \Leftrightarrow a=b"/>
          <p:cNvSpPr>
            <a:spLocks noChangeAspect="1" noChangeArrowheads="1"/>
          </p:cNvSpPr>
          <p:nvPr/>
        </p:nvSpPr>
        <p:spPr bwMode="auto">
          <a:xfrm>
            <a:off x="2825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3" name="AutoShape 7" descr="\forall (a,b,c)\in E^3,\ d(a,c)\leq d(a,b)+d(b,c)"/>
          <p:cNvSpPr>
            <a:spLocks noChangeAspect="1" noChangeArrowheads="1"/>
          </p:cNvSpPr>
          <p:nvPr/>
        </p:nvSpPr>
        <p:spPr bwMode="auto">
          <a:xfrm>
            <a:off x="60642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aphicFrame>
        <p:nvGraphicFramePr>
          <p:cNvPr id="9" name="Objet 8"/>
          <p:cNvGraphicFramePr>
            <a:graphicFrameLocks noChangeAspect="1"/>
          </p:cNvGraphicFramePr>
          <p:nvPr/>
        </p:nvGraphicFramePr>
        <p:xfrm>
          <a:off x="214282" y="2500306"/>
          <a:ext cx="3023164" cy="827092"/>
        </p:xfrm>
        <a:graphic>
          <a:graphicData uri="http://schemas.openxmlformats.org/presentationml/2006/ole">
            <p:oleObj spid="_x0000_s183298" name="Équation" r:id="rId3" imgW="32308800" imgH="8839200" progId="Equation.3">
              <p:embed/>
            </p:oleObj>
          </a:graphicData>
        </a:graphic>
      </p:graphicFrame>
      <p:sp>
        <p:nvSpPr>
          <p:cNvPr id="11" name="ZoneTexte 10"/>
          <p:cNvSpPr txBox="1"/>
          <p:nvPr/>
        </p:nvSpPr>
        <p:spPr>
          <a:xfrm>
            <a:off x="3357554" y="2500306"/>
            <a:ext cx="5786446" cy="769441"/>
          </a:xfrm>
          <a:prstGeom prst="rect">
            <a:avLst/>
          </a:prstGeom>
          <a:noFill/>
        </p:spPr>
        <p:txBody>
          <a:bodyPr wrap="square" rtlCol="0">
            <a:spAutoFit/>
          </a:bodyPr>
          <a:lstStyle/>
          <a:p>
            <a:r>
              <a:rPr lang="fr-FR" sz="2200" dirty="0">
                <a:solidFill>
                  <a:srgbClr val="7030A0"/>
                </a:solidFill>
                <a:latin typeface="Times New Roman" pitchFamily="18" charset="0"/>
                <a:cs typeface="Times New Roman" pitchFamily="18" charset="0"/>
              </a:rPr>
              <a:t>Où D est le domaine de définition de x(t) et y(t).</a:t>
            </a:r>
          </a:p>
          <a:p>
            <a:r>
              <a:rPr lang="fr-FR" sz="2200" dirty="0">
                <a:solidFill>
                  <a:srgbClr val="7030A0"/>
                </a:solidFill>
                <a:latin typeface="Times New Roman" pitchFamily="18" charset="0"/>
                <a:cs typeface="Times New Roman" pitchFamily="18" charset="0"/>
              </a:rPr>
              <a:t>* Représente le conjugué</a:t>
            </a:r>
          </a:p>
        </p:txBody>
      </p:sp>
      <p:graphicFrame>
        <p:nvGraphicFramePr>
          <p:cNvPr id="95237" name="Object 5"/>
          <p:cNvGraphicFramePr>
            <a:graphicFrameLocks noChangeAspect="1"/>
          </p:cNvGraphicFramePr>
          <p:nvPr/>
        </p:nvGraphicFramePr>
        <p:xfrm>
          <a:off x="285720" y="3916370"/>
          <a:ext cx="2451100" cy="512762"/>
        </p:xfrm>
        <a:graphic>
          <a:graphicData uri="http://schemas.openxmlformats.org/presentationml/2006/ole">
            <p:oleObj spid="_x0000_s183299" name="Équation" r:id="rId4" imgW="26212800" imgH="5486400" progId="Equation.3">
              <p:embed/>
            </p:oleObj>
          </a:graphicData>
        </a:graphic>
      </p:graphicFrame>
      <p:graphicFrame>
        <p:nvGraphicFramePr>
          <p:cNvPr id="95238" name="Object 6"/>
          <p:cNvGraphicFramePr>
            <a:graphicFrameLocks noChangeAspect="1"/>
          </p:cNvGraphicFramePr>
          <p:nvPr/>
        </p:nvGraphicFramePr>
        <p:xfrm>
          <a:off x="36504" y="4559300"/>
          <a:ext cx="3392488" cy="512762"/>
        </p:xfrm>
        <a:graphic>
          <a:graphicData uri="http://schemas.openxmlformats.org/presentationml/2006/ole">
            <p:oleObj spid="_x0000_s183300" name="Équation" r:id="rId5" imgW="36271200" imgH="5486400" progId="Equation.3">
              <p:embed/>
            </p:oleObj>
          </a:graphicData>
        </a:graphic>
      </p:graphicFrame>
      <p:sp>
        <p:nvSpPr>
          <p:cNvPr id="13" name="ZoneTexte 12"/>
          <p:cNvSpPr txBox="1"/>
          <p:nvPr/>
        </p:nvSpPr>
        <p:spPr>
          <a:xfrm>
            <a:off x="3509954" y="4572008"/>
            <a:ext cx="5786446" cy="430887"/>
          </a:xfrm>
          <a:prstGeom prst="rect">
            <a:avLst/>
          </a:prstGeom>
          <a:noFill/>
        </p:spPr>
        <p:txBody>
          <a:bodyPr wrap="square" rtlCol="0">
            <a:spAutoFit/>
          </a:bodyPr>
          <a:lstStyle/>
          <a:p>
            <a:r>
              <a:rPr lang="fr-FR" sz="2200" dirty="0">
                <a:solidFill>
                  <a:srgbClr val="00B050"/>
                </a:solidFill>
                <a:latin typeface="Times New Roman" pitchFamily="18" charset="0"/>
                <a:cs typeface="Times New Roman" pitchFamily="18" charset="0"/>
              </a:rPr>
              <a:t>Où </a:t>
            </a:r>
            <a:r>
              <a:rPr lang="fr-FR" sz="2200" dirty="0">
                <a:solidFill>
                  <a:srgbClr val="00B050"/>
                </a:solidFill>
                <a:latin typeface="Times New Roman" pitchFamily="18" charset="0"/>
                <a:cs typeface="Times New Roman" pitchFamily="18" charset="0"/>
                <a:sym typeface="Symbol"/>
              </a:rPr>
              <a:t> et  représentent deux constantes</a:t>
            </a:r>
            <a:endParaRPr lang="fr-FR" sz="2200" dirty="0">
              <a:solidFill>
                <a:srgbClr val="00B050"/>
              </a:solidFill>
              <a:latin typeface="Times New Roman" pitchFamily="18" charset="0"/>
              <a:cs typeface="Times New Roman" pitchFamily="18" charset="0"/>
            </a:endParaRPr>
          </a:p>
        </p:txBody>
      </p:sp>
      <p:graphicFrame>
        <p:nvGraphicFramePr>
          <p:cNvPr id="95239" name="Object 7"/>
          <p:cNvGraphicFramePr>
            <a:graphicFrameLocks noChangeAspect="1"/>
          </p:cNvGraphicFramePr>
          <p:nvPr/>
        </p:nvGraphicFramePr>
        <p:xfrm>
          <a:off x="561975" y="3214686"/>
          <a:ext cx="1852613" cy="627062"/>
        </p:xfrm>
        <a:graphic>
          <a:graphicData uri="http://schemas.openxmlformats.org/presentationml/2006/ole">
            <p:oleObj spid="_x0000_s183301" name="Équation" r:id="rId6" imgW="19812000" imgH="6705600" progId="Equation.3">
              <p:embed/>
            </p:oleObj>
          </a:graphicData>
        </a:graphic>
      </p:graphicFrame>
      <p:sp>
        <p:nvSpPr>
          <p:cNvPr id="15" name="ZoneTexte 14"/>
          <p:cNvSpPr txBox="1"/>
          <p:nvPr/>
        </p:nvSpPr>
        <p:spPr>
          <a:xfrm>
            <a:off x="2928926" y="3231063"/>
            <a:ext cx="6215074" cy="769441"/>
          </a:xfrm>
          <a:prstGeom prst="rect">
            <a:avLst/>
          </a:prstGeom>
          <a:noFill/>
        </p:spPr>
        <p:txBody>
          <a:bodyPr wrap="square" rtlCol="0">
            <a:spAutoFit/>
          </a:bodyPr>
          <a:lstStyle/>
          <a:p>
            <a:r>
              <a:rPr lang="fr-FR" sz="2200" dirty="0">
                <a:solidFill>
                  <a:srgbClr val="00B0F0"/>
                </a:solidFill>
                <a:latin typeface="Times New Roman" pitchFamily="18" charset="0"/>
                <a:cs typeface="Times New Roman" pitchFamily="18" charset="0"/>
              </a:rPr>
              <a:t>Si x(t) </a:t>
            </a:r>
            <a:r>
              <a:rPr lang="fr-FR" sz="2200" dirty="0">
                <a:solidFill>
                  <a:srgbClr val="00B0F0"/>
                </a:solidFill>
                <a:latin typeface="Times New Roman" pitchFamily="18" charset="0"/>
                <a:cs typeface="Times New Roman" pitchFamily="18" charset="0"/>
                <a:sym typeface="Symbol"/>
              </a:rPr>
              <a:t> L</a:t>
            </a:r>
            <a:r>
              <a:rPr lang="fr-FR" sz="2200" baseline="30000" dirty="0">
                <a:solidFill>
                  <a:srgbClr val="00B0F0"/>
                </a:solidFill>
                <a:latin typeface="Times New Roman" pitchFamily="18" charset="0"/>
                <a:cs typeface="Times New Roman" pitchFamily="18" charset="0"/>
                <a:sym typeface="Symbol"/>
              </a:rPr>
              <a:t>2</a:t>
            </a:r>
            <a:r>
              <a:rPr lang="fr-FR" sz="2200" dirty="0">
                <a:solidFill>
                  <a:srgbClr val="00B0F0"/>
                </a:solidFill>
                <a:latin typeface="Times New Roman" pitchFamily="18" charset="0"/>
                <a:cs typeface="Times New Roman" pitchFamily="18" charset="0"/>
                <a:sym typeface="Symbol"/>
              </a:rPr>
              <a:t>, l’ensemble des signaux à énergie totale finie, alors &lt;</a:t>
            </a:r>
            <a:r>
              <a:rPr lang="fr-FR" sz="2200" dirty="0" err="1">
                <a:solidFill>
                  <a:srgbClr val="00B0F0"/>
                </a:solidFill>
                <a:latin typeface="Times New Roman" pitchFamily="18" charset="0"/>
                <a:cs typeface="Times New Roman" pitchFamily="18" charset="0"/>
                <a:sym typeface="Symbol"/>
              </a:rPr>
              <a:t>x,x</a:t>
            </a:r>
            <a:r>
              <a:rPr lang="fr-FR" sz="2200" dirty="0">
                <a:solidFill>
                  <a:srgbClr val="00B0F0"/>
                </a:solidFill>
                <a:latin typeface="Times New Roman" pitchFamily="18" charset="0"/>
                <a:cs typeface="Times New Roman" pitchFamily="18" charset="0"/>
                <a:sym typeface="Symbol"/>
              </a:rPr>
              <a:t>&gt; représente son énergie totale</a:t>
            </a:r>
            <a:endParaRPr lang="fr-FR" sz="2200" dirty="0">
              <a:solidFill>
                <a:srgbClr val="00B0F0"/>
              </a:solidFill>
              <a:latin typeface="Times New Roman" pitchFamily="18" charset="0"/>
              <a:cs typeface="Times New Roman" pitchFamily="18" charset="0"/>
            </a:endParaRPr>
          </a:p>
        </p:txBody>
      </p:sp>
      <p:graphicFrame>
        <p:nvGraphicFramePr>
          <p:cNvPr id="95240" name="Object 8"/>
          <p:cNvGraphicFramePr>
            <a:graphicFrameLocks noChangeAspect="1"/>
          </p:cNvGraphicFramePr>
          <p:nvPr/>
        </p:nvGraphicFramePr>
        <p:xfrm>
          <a:off x="285720" y="5286388"/>
          <a:ext cx="7324726" cy="398462"/>
        </p:xfrm>
        <a:graphic>
          <a:graphicData uri="http://schemas.openxmlformats.org/presentationml/2006/ole">
            <p:oleObj spid="_x0000_s183302" name="Équation" r:id="rId7" imgW="78333600" imgH="4267200" progId="Equation.3">
              <p:embed/>
            </p:oleObj>
          </a:graphicData>
        </a:graphic>
      </p:graphicFrame>
      <p:sp>
        <p:nvSpPr>
          <p:cNvPr id="17" name="ZoneTexte 16"/>
          <p:cNvSpPr txBox="1"/>
          <p:nvPr/>
        </p:nvSpPr>
        <p:spPr>
          <a:xfrm>
            <a:off x="0" y="5857892"/>
            <a:ext cx="9144000" cy="1015663"/>
          </a:xfrm>
          <a:prstGeom prst="rect">
            <a:avLst/>
          </a:prstGeom>
          <a:noFill/>
        </p:spPr>
        <p:txBody>
          <a:bodyPr wrap="square" rtlCol="0">
            <a:spAutoFit/>
          </a:bodyPr>
          <a:lstStyle/>
          <a:p>
            <a:r>
              <a:rPr lang="fr-FR" sz="2000" b="1" u="sng" dirty="0">
                <a:solidFill>
                  <a:srgbClr val="FF0000"/>
                </a:solidFill>
                <a:latin typeface="Times New Roman" pitchFamily="18" charset="0"/>
                <a:cs typeface="Times New Roman" pitchFamily="18" charset="0"/>
              </a:rPr>
              <a:t>Important :</a:t>
            </a:r>
          </a:p>
          <a:p>
            <a:pPr>
              <a:buFont typeface="Wingdings" pitchFamily="2" charset="2"/>
              <a:buChar char="q"/>
            </a:pPr>
            <a:r>
              <a:rPr lang="fr-FR" sz="2000" dirty="0">
                <a:solidFill>
                  <a:srgbClr val="0070C0"/>
                </a:solidFill>
                <a:latin typeface="Times New Roman" pitchFamily="18" charset="0"/>
                <a:cs typeface="Times New Roman" pitchFamily="18" charset="0"/>
              </a:rPr>
              <a:t> Si &lt;</a:t>
            </a:r>
            <a:r>
              <a:rPr lang="fr-FR" sz="2000" dirty="0" err="1">
                <a:solidFill>
                  <a:srgbClr val="0070C0"/>
                </a:solidFill>
                <a:latin typeface="Times New Roman" pitchFamily="18" charset="0"/>
                <a:cs typeface="Times New Roman" pitchFamily="18" charset="0"/>
              </a:rPr>
              <a:t>x,y</a:t>
            </a:r>
            <a:r>
              <a:rPr lang="fr-FR" sz="2000" dirty="0">
                <a:solidFill>
                  <a:srgbClr val="0070C0"/>
                </a:solidFill>
                <a:latin typeface="Times New Roman" pitchFamily="18" charset="0"/>
                <a:cs typeface="Times New Roman" pitchFamily="18" charset="0"/>
              </a:rPr>
              <a:t>&gt;=0 alors  x(t) et y(t) sont orthogonaux</a:t>
            </a:r>
          </a:p>
          <a:p>
            <a:pPr>
              <a:buFont typeface="Wingdings" pitchFamily="2" charset="2"/>
              <a:buChar char="q"/>
            </a:pPr>
            <a:r>
              <a:rPr lang="fr-FR" sz="2000" dirty="0">
                <a:latin typeface="Times New Roman" pitchFamily="18" charset="0"/>
                <a:cs typeface="Times New Roman" pitchFamily="18" charset="0"/>
              </a:rPr>
              <a:t> </a:t>
            </a:r>
            <a:r>
              <a:rPr lang="fr-FR" sz="2000" dirty="0">
                <a:solidFill>
                  <a:srgbClr val="002060"/>
                </a:solidFill>
                <a:latin typeface="Times New Roman" pitchFamily="18" charset="0"/>
                <a:cs typeface="Times New Roman" pitchFamily="18" charset="0"/>
              </a:rPr>
              <a:t>Une base </a:t>
            </a:r>
            <a:r>
              <a:rPr lang="fr-FR" sz="2000" dirty="0">
                <a:solidFill>
                  <a:srgbClr val="002060"/>
                </a:solidFill>
                <a:latin typeface="Times New Roman" pitchFamily="18" charset="0"/>
                <a:cs typeface="Times New Roman" pitchFamily="18" charset="0"/>
                <a:sym typeface="Symbol"/>
              </a:rPr>
              <a:t></a:t>
            </a:r>
            <a:r>
              <a:rPr lang="fr-FR" sz="2000" baseline="-25000" dirty="0">
                <a:solidFill>
                  <a:srgbClr val="002060"/>
                </a:solidFill>
                <a:latin typeface="Times New Roman" pitchFamily="18" charset="0"/>
                <a:cs typeface="Times New Roman" pitchFamily="18" charset="0"/>
                <a:sym typeface="Symbol"/>
              </a:rPr>
              <a:t>k</a:t>
            </a:r>
            <a:r>
              <a:rPr lang="fr-FR" sz="2000" dirty="0">
                <a:solidFill>
                  <a:srgbClr val="002060"/>
                </a:solidFill>
                <a:latin typeface="Times New Roman" pitchFamily="18" charset="0"/>
                <a:cs typeface="Times New Roman" pitchFamily="18" charset="0"/>
                <a:sym typeface="Symbol"/>
              </a:rPr>
              <a:t>(t) est dite orthogonale si &lt;</a:t>
            </a:r>
            <a:r>
              <a:rPr lang="fr-FR" sz="2000" baseline="-25000" dirty="0">
                <a:solidFill>
                  <a:srgbClr val="002060"/>
                </a:solidFill>
                <a:latin typeface="Times New Roman" pitchFamily="18" charset="0"/>
                <a:cs typeface="Times New Roman" pitchFamily="18" charset="0"/>
                <a:sym typeface="Symbol"/>
              </a:rPr>
              <a:t>k</a:t>
            </a:r>
            <a:r>
              <a:rPr lang="fr-FR" sz="2000" dirty="0">
                <a:solidFill>
                  <a:srgbClr val="002060"/>
                </a:solidFill>
                <a:latin typeface="Times New Roman" pitchFamily="18" charset="0"/>
                <a:cs typeface="Times New Roman" pitchFamily="18" charset="0"/>
                <a:sym typeface="Symbol"/>
              </a:rPr>
              <a:t>(t), </a:t>
            </a:r>
            <a:r>
              <a:rPr lang="fr-FR" sz="2000" baseline="-25000" dirty="0">
                <a:solidFill>
                  <a:srgbClr val="002060"/>
                </a:solidFill>
                <a:latin typeface="Times New Roman" pitchFamily="18" charset="0"/>
                <a:cs typeface="Times New Roman" pitchFamily="18" charset="0"/>
                <a:sym typeface="Symbol"/>
              </a:rPr>
              <a:t>l</a:t>
            </a:r>
            <a:r>
              <a:rPr lang="fr-FR" sz="2000" dirty="0">
                <a:solidFill>
                  <a:srgbClr val="002060"/>
                </a:solidFill>
                <a:latin typeface="Times New Roman" pitchFamily="18" charset="0"/>
                <a:cs typeface="Times New Roman" pitchFamily="18" charset="0"/>
                <a:sym typeface="Symbol"/>
              </a:rPr>
              <a:t>(t)&gt;=0,  kl</a:t>
            </a:r>
            <a:endParaRPr lang="fr-FR" sz="2000" dirty="0">
              <a:solidFill>
                <a:srgbClr val="002060"/>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857232"/>
            <a:ext cx="9144000" cy="707886"/>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C’est quoi l’analyse spectrale?</a:t>
            </a:r>
          </a:p>
          <a:p>
            <a:endParaRPr lang="fr-FR" dirty="0"/>
          </a:p>
        </p:txBody>
      </p:sp>
      <p:pic>
        <p:nvPicPr>
          <p:cNvPr id="157698" name="Picture 2"/>
          <p:cNvPicPr>
            <a:picLocks noChangeAspect="1" noChangeArrowheads="1"/>
          </p:cNvPicPr>
          <p:nvPr/>
        </p:nvPicPr>
        <p:blipFill>
          <a:blip r:embed="rId2"/>
          <a:srcRect/>
          <a:stretch>
            <a:fillRect/>
          </a:stretch>
        </p:blipFill>
        <p:spPr bwMode="auto">
          <a:xfrm>
            <a:off x="0" y="1357298"/>
            <a:ext cx="3098918" cy="2340000"/>
          </a:xfrm>
          <a:prstGeom prst="rect">
            <a:avLst/>
          </a:prstGeom>
          <a:noFill/>
          <a:ln w="9525">
            <a:noFill/>
            <a:miter lim="800000"/>
            <a:headEnd/>
            <a:tailEnd/>
          </a:ln>
          <a:effectLst/>
        </p:spPr>
      </p:pic>
      <p:pic>
        <p:nvPicPr>
          <p:cNvPr id="157699" name="Picture 3"/>
          <p:cNvPicPr>
            <a:picLocks noChangeAspect="1" noChangeArrowheads="1"/>
          </p:cNvPicPr>
          <p:nvPr/>
        </p:nvPicPr>
        <p:blipFill>
          <a:blip r:embed="rId3"/>
          <a:srcRect/>
          <a:stretch>
            <a:fillRect/>
          </a:stretch>
        </p:blipFill>
        <p:spPr bwMode="auto">
          <a:xfrm>
            <a:off x="3000364" y="1357298"/>
            <a:ext cx="3095999" cy="2340000"/>
          </a:xfrm>
          <a:prstGeom prst="rect">
            <a:avLst/>
          </a:prstGeom>
          <a:noFill/>
          <a:ln w="9525">
            <a:noFill/>
            <a:miter lim="800000"/>
            <a:headEnd/>
            <a:tailEnd/>
          </a:ln>
          <a:effectLst/>
        </p:spPr>
      </p:pic>
      <p:pic>
        <p:nvPicPr>
          <p:cNvPr id="157700" name="Picture 4"/>
          <p:cNvPicPr>
            <a:picLocks noChangeAspect="1" noChangeArrowheads="1"/>
          </p:cNvPicPr>
          <p:nvPr/>
        </p:nvPicPr>
        <p:blipFill>
          <a:blip r:embed="rId4"/>
          <a:srcRect/>
          <a:stretch>
            <a:fillRect/>
          </a:stretch>
        </p:blipFill>
        <p:spPr bwMode="auto">
          <a:xfrm>
            <a:off x="6072198" y="1357298"/>
            <a:ext cx="3051785" cy="2340000"/>
          </a:xfrm>
          <a:prstGeom prst="rect">
            <a:avLst/>
          </a:prstGeom>
          <a:noFill/>
          <a:ln w="9525">
            <a:noFill/>
            <a:miter lim="800000"/>
            <a:headEnd/>
            <a:tailEnd/>
          </a:ln>
          <a:effectLst/>
        </p:spPr>
      </p:pic>
      <p:pic>
        <p:nvPicPr>
          <p:cNvPr id="157701" name="Picture 5"/>
          <p:cNvPicPr>
            <a:picLocks noChangeAspect="1" noChangeArrowheads="1"/>
          </p:cNvPicPr>
          <p:nvPr/>
        </p:nvPicPr>
        <p:blipFill>
          <a:blip r:embed="rId5"/>
          <a:srcRect/>
          <a:stretch>
            <a:fillRect/>
          </a:stretch>
        </p:blipFill>
        <p:spPr bwMode="auto">
          <a:xfrm>
            <a:off x="-32" y="3786190"/>
            <a:ext cx="2998404" cy="2340000"/>
          </a:xfrm>
          <a:prstGeom prst="rect">
            <a:avLst/>
          </a:prstGeom>
          <a:noFill/>
          <a:ln w="9525">
            <a:noFill/>
            <a:miter lim="800000"/>
            <a:headEnd/>
            <a:tailEnd/>
          </a:ln>
          <a:effectLst/>
        </p:spPr>
      </p:pic>
      <p:pic>
        <p:nvPicPr>
          <p:cNvPr id="157702" name="Picture 6"/>
          <p:cNvPicPr>
            <a:picLocks noChangeAspect="1" noChangeArrowheads="1"/>
          </p:cNvPicPr>
          <p:nvPr/>
        </p:nvPicPr>
        <p:blipFill>
          <a:blip r:embed="rId6"/>
          <a:srcRect/>
          <a:stretch>
            <a:fillRect/>
          </a:stretch>
        </p:blipFill>
        <p:spPr bwMode="auto">
          <a:xfrm>
            <a:off x="3000364" y="3786190"/>
            <a:ext cx="3214710" cy="2340000"/>
          </a:xfrm>
          <a:prstGeom prst="rect">
            <a:avLst/>
          </a:prstGeom>
          <a:noFill/>
          <a:ln w="9525">
            <a:noFill/>
            <a:miter lim="800000"/>
            <a:headEnd/>
            <a:tailEnd/>
          </a:ln>
          <a:effectLst/>
        </p:spPr>
      </p:pic>
      <p:sp>
        <p:nvSpPr>
          <p:cNvPr id="9" name="ZoneTexte 8"/>
          <p:cNvSpPr txBox="1"/>
          <p:nvPr/>
        </p:nvSpPr>
        <p:spPr>
          <a:xfrm>
            <a:off x="0" y="6243600"/>
            <a:ext cx="9144000" cy="400110"/>
          </a:xfrm>
          <a:prstGeom prst="rect">
            <a:avLst/>
          </a:prstGeom>
          <a:noFill/>
        </p:spPr>
        <p:txBody>
          <a:bodyPr wrap="square" rtlCol="0">
            <a:spAutoFit/>
          </a:bodyPr>
          <a:lstStyle/>
          <a:p>
            <a:pPr algn="just"/>
            <a:r>
              <a:rPr lang="fr-FR" sz="2000" b="1" dirty="0">
                <a:solidFill>
                  <a:srgbClr val="C00000"/>
                </a:solidFill>
                <a:latin typeface="Times New Roman" pitchFamily="18" charset="0"/>
                <a:cs typeface="Times New Roman" pitchFamily="18" charset="0"/>
              </a:rPr>
              <a:t>Peut on interpréter et analyser ces signaux uniquement dans le domaine temporel?</a:t>
            </a:r>
          </a:p>
        </p:txBody>
      </p:sp>
      <p:sp>
        <p:nvSpPr>
          <p:cNvPr id="10" name="ZoneTexte 9"/>
          <p:cNvSpPr txBox="1"/>
          <p:nvPr/>
        </p:nvSpPr>
        <p:spPr>
          <a:xfrm>
            <a:off x="6286512" y="4671964"/>
            <a:ext cx="2786050" cy="400110"/>
          </a:xfrm>
          <a:prstGeom prst="rect">
            <a:avLst/>
          </a:prstGeom>
          <a:noFill/>
        </p:spPr>
        <p:txBody>
          <a:bodyPr wrap="square" rtlCol="0">
            <a:spAutoFit/>
          </a:bodyPr>
          <a:lstStyle/>
          <a:p>
            <a:r>
              <a:rPr lang="fr-FR" sz="2000" b="1" u="sng" dirty="0">
                <a:solidFill>
                  <a:srgbClr val="FF0000"/>
                </a:solidFill>
                <a:latin typeface="Times New Roman" pitchFamily="18" charset="0"/>
                <a:cs typeface="Times New Roman" pitchFamily="18" charset="0"/>
              </a:rPr>
              <a:t>Exemples de signaux</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07831"/>
          </a:xfrm>
          <a:prstGeom prst="rect">
            <a:avLst/>
          </a:prstGeom>
          <a:noFill/>
        </p:spPr>
        <p:txBody>
          <a:bodyPr wrap="square" rtlCol="0">
            <a:spAutoFit/>
          </a:bodyPr>
          <a:lstStyle/>
          <a:p>
            <a:pPr algn="ctr"/>
            <a:r>
              <a:rPr lang="fr-FR" sz="2700" b="1" dirty="0">
                <a:solidFill>
                  <a:srgbClr val="FF0000"/>
                </a:solidFill>
                <a:latin typeface="Times New Roman" pitchFamily="18" charset="0"/>
                <a:cs typeface="Times New Roman" pitchFamily="18" charset="0"/>
              </a:rPr>
              <a:t>APPROXIMATION AU SENS DES MOINDRES CARRES</a:t>
            </a:r>
          </a:p>
        </p:txBody>
      </p:sp>
      <p:sp>
        <p:nvSpPr>
          <p:cNvPr id="3" name="ZoneTexte 2"/>
          <p:cNvSpPr txBox="1"/>
          <p:nvPr/>
        </p:nvSpPr>
        <p:spPr>
          <a:xfrm>
            <a:off x="0" y="857232"/>
            <a:ext cx="9144000" cy="769441"/>
          </a:xfrm>
          <a:prstGeom prst="rect">
            <a:avLst/>
          </a:prstGeom>
          <a:noFill/>
        </p:spPr>
        <p:txBody>
          <a:bodyPr wrap="square" rtlCol="0">
            <a:spAutoFit/>
          </a:bodyPr>
          <a:lstStyle/>
          <a:p>
            <a:r>
              <a:rPr lang="fr-FR" sz="2200" dirty="0">
                <a:solidFill>
                  <a:srgbClr val="002060"/>
                </a:solidFill>
                <a:latin typeface="Times New Roman" pitchFamily="18" charset="0"/>
                <a:cs typeface="Times New Roman" pitchFamily="18" charset="0"/>
              </a:rPr>
              <a:t>L’idée est d’approcher un signal mesuré ou observé x(t) par une combinaison linéaire de la forme:</a:t>
            </a:r>
            <a:endParaRPr lang="fr-FR" sz="2000" dirty="0">
              <a:solidFill>
                <a:srgbClr val="002060"/>
              </a:solidFill>
              <a:latin typeface="Times New Roman" pitchFamily="18" charset="0"/>
              <a:cs typeface="Times New Roman" pitchFamily="18" charset="0"/>
            </a:endParaRPr>
          </a:p>
        </p:txBody>
      </p:sp>
      <p:sp>
        <p:nvSpPr>
          <p:cNvPr id="9221" name="AutoShape 5" descr="\forall (a,b)\in E^2,\ d(a,b)=d(b,a)"/>
          <p:cNvSpPr>
            <a:spLocks noChangeAspect="1" noChangeArrowheads="1"/>
          </p:cNvSpPr>
          <p:nvPr/>
        </p:nvSpPr>
        <p:spPr bwMode="auto">
          <a:xfrm>
            <a:off x="2190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2" name="AutoShape 6" descr="\forall (a,b)\in E^2,\ d(a,b)=0 \Leftrightarrow a=b"/>
          <p:cNvSpPr>
            <a:spLocks noChangeAspect="1" noChangeArrowheads="1"/>
          </p:cNvSpPr>
          <p:nvPr/>
        </p:nvSpPr>
        <p:spPr bwMode="auto">
          <a:xfrm>
            <a:off x="2825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3" name="AutoShape 7" descr="\forall (a,b,c)\in E^3,\ d(a,c)\leq d(a,b)+d(b,c)"/>
          <p:cNvSpPr>
            <a:spLocks noChangeAspect="1" noChangeArrowheads="1"/>
          </p:cNvSpPr>
          <p:nvPr/>
        </p:nvSpPr>
        <p:spPr bwMode="auto">
          <a:xfrm>
            <a:off x="60642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aphicFrame>
        <p:nvGraphicFramePr>
          <p:cNvPr id="96263" name="Object 7"/>
          <p:cNvGraphicFramePr>
            <a:graphicFrameLocks noChangeAspect="1"/>
          </p:cNvGraphicFramePr>
          <p:nvPr/>
        </p:nvGraphicFramePr>
        <p:xfrm>
          <a:off x="3143240" y="1285860"/>
          <a:ext cx="2362200" cy="1001713"/>
        </p:xfrm>
        <a:graphic>
          <a:graphicData uri="http://schemas.openxmlformats.org/presentationml/2006/ole">
            <p:oleObj spid="_x0000_s184322" name="Équation" r:id="rId3" imgW="24688800" imgH="10363200" progId="Equation.3">
              <p:embed/>
            </p:oleObj>
          </a:graphicData>
        </a:graphic>
      </p:graphicFrame>
      <p:sp>
        <p:nvSpPr>
          <p:cNvPr id="18" name="ZoneTexte 17"/>
          <p:cNvSpPr txBox="1"/>
          <p:nvPr/>
        </p:nvSpPr>
        <p:spPr>
          <a:xfrm>
            <a:off x="0" y="2571744"/>
            <a:ext cx="9144000" cy="769441"/>
          </a:xfrm>
          <a:prstGeom prst="rect">
            <a:avLst/>
          </a:prstGeom>
          <a:noFill/>
        </p:spPr>
        <p:txBody>
          <a:bodyPr wrap="square" rtlCol="0">
            <a:spAutoFit/>
          </a:bodyPr>
          <a:lstStyle/>
          <a:p>
            <a:pPr algn="just"/>
            <a:r>
              <a:rPr lang="fr-FR" sz="2200" dirty="0">
                <a:solidFill>
                  <a:srgbClr val="7030A0"/>
                </a:solidFill>
                <a:latin typeface="Times New Roman" pitchFamily="18" charset="0"/>
                <a:cs typeface="Times New Roman" pitchFamily="18" charset="0"/>
              </a:rPr>
              <a:t>On cherche donc à déterminer les valeurs optimales </a:t>
            </a:r>
            <a:r>
              <a:rPr lang="fr-FR" sz="2200" dirty="0">
                <a:solidFill>
                  <a:srgbClr val="7030A0"/>
                </a:solidFill>
                <a:latin typeface="Times New Roman" pitchFamily="18" charset="0"/>
                <a:cs typeface="Times New Roman" pitchFamily="18" charset="0"/>
                <a:sym typeface="Symbol"/>
              </a:rPr>
              <a:t></a:t>
            </a:r>
            <a:r>
              <a:rPr lang="fr-FR" sz="2200" baseline="-25000" dirty="0">
                <a:solidFill>
                  <a:srgbClr val="7030A0"/>
                </a:solidFill>
                <a:latin typeface="Times New Roman" pitchFamily="18" charset="0"/>
                <a:cs typeface="Times New Roman" pitchFamily="18" charset="0"/>
                <a:sym typeface="Symbol"/>
              </a:rPr>
              <a:t>k</a:t>
            </a:r>
            <a:r>
              <a:rPr lang="fr-FR" sz="2200" dirty="0">
                <a:solidFill>
                  <a:srgbClr val="7030A0"/>
                </a:solidFill>
                <a:latin typeface="Times New Roman" pitchFamily="18" charset="0"/>
                <a:cs typeface="Times New Roman" pitchFamily="18" charset="0"/>
                <a:sym typeface="Symbol"/>
              </a:rPr>
              <a:t> garantissant une distance Euclidienne d(x,^x) minimale.</a:t>
            </a:r>
            <a:endParaRPr lang="fr-FR" sz="2200" dirty="0">
              <a:solidFill>
                <a:srgbClr val="7030A0"/>
              </a:solidFill>
              <a:latin typeface="Times New Roman" pitchFamily="18" charset="0"/>
              <a:cs typeface="Times New Roman" pitchFamily="18" charset="0"/>
            </a:endParaRPr>
          </a:p>
        </p:txBody>
      </p:sp>
      <p:graphicFrame>
        <p:nvGraphicFramePr>
          <p:cNvPr id="96264" name="Object 8"/>
          <p:cNvGraphicFramePr>
            <a:graphicFrameLocks noChangeAspect="1"/>
          </p:cNvGraphicFramePr>
          <p:nvPr/>
        </p:nvGraphicFramePr>
        <p:xfrm>
          <a:off x="517525" y="3540125"/>
          <a:ext cx="8397875" cy="1031875"/>
        </p:xfrm>
        <a:graphic>
          <a:graphicData uri="http://schemas.openxmlformats.org/presentationml/2006/ole">
            <p:oleObj spid="_x0000_s184323" name="Équation" r:id="rId4" imgW="69189600" imgH="12192000" progId="Equation.3">
              <p:embed/>
            </p:oleObj>
          </a:graphicData>
        </a:graphic>
      </p:graphicFrame>
      <p:graphicFrame>
        <p:nvGraphicFramePr>
          <p:cNvPr id="96265" name="Object 9"/>
          <p:cNvGraphicFramePr>
            <a:graphicFrameLocks noChangeAspect="1"/>
          </p:cNvGraphicFramePr>
          <p:nvPr/>
        </p:nvGraphicFramePr>
        <p:xfrm>
          <a:off x="688975" y="4949842"/>
          <a:ext cx="7878763" cy="979488"/>
        </p:xfrm>
        <a:graphic>
          <a:graphicData uri="http://schemas.openxmlformats.org/presentationml/2006/ole">
            <p:oleObj spid="_x0000_s184324" name="Équation" r:id="rId5" imgW="64922400" imgH="11582400" progId="Equation.3">
              <p:embed/>
            </p:oleObj>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THEOREME DE PROJECTION</a:t>
            </a:r>
          </a:p>
        </p:txBody>
      </p:sp>
      <p:sp>
        <p:nvSpPr>
          <p:cNvPr id="3" name="ZoneTexte 2"/>
          <p:cNvSpPr txBox="1"/>
          <p:nvPr/>
        </p:nvSpPr>
        <p:spPr>
          <a:xfrm>
            <a:off x="0" y="857232"/>
            <a:ext cx="9144000" cy="1785104"/>
          </a:xfrm>
          <a:prstGeom prst="rect">
            <a:avLst/>
          </a:prstGeom>
          <a:noFill/>
        </p:spPr>
        <p:txBody>
          <a:bodyPr wrap="square" rtlCol="0">
            <a:spAutoFit/>
          </a:bodyPr>
          <a:lstStyle/>
          <a:p>
            <a:pPr algn="just"/>
            <a:r>
              <a:rPr lang="fr-FR" sz="2200" dirty="0">
                <a:solidFill>
                  <a:srgbClr val="002060"/>
                </a:solidFill>
                <a:latin typeface="Times New Roman" pitchFamily="18" charset="0"/>
                <a:cs typeface="Times New Roman" pitchFamily="18" charset="0"/>
              </a:rPr>
              <a:t>L’approximation         , sous forme d’une combinaison linéaire, est optimale au sens des moindres carrés si l’erreur                                     est orthogonale à toutes les fonctions </a:t>
            </a:r>
            <a:r>
              <a:rPr lang="fr-FR" sz="2200" dirty="0">
                <a:solidFill>
                  <a:srgbClr val="002060"/>
                </a:solidFill>
                <a:latin typeface="Times New Roman" pitchFamily="18" charset="0"/>
                <a:cs typeface="Times New Roman" pitchFamily="18" charset="0"/>
                <a:sym typeface="Symbol"/>
              </a:rPr>
              <a:t></a:t>
            </a:r>
            <a:r>
              <a:rPr lang="fr-FR" sz="2200" baseline="-25000" dirty="0">
                <a:solidFill>
                  <a:srgbClr val="002060"/>
                </a:solidFill>
                <a:latin typeface="Times New Roman" pitchFamily="18" charset="0"/>
                <a:cs typeface="Times New Roman" pitchFamily="18" charset="0"/>
                <a:sym typeface="Symbol"/>
              </a:rPr>
              <a:t>k</a:t>
            </a:r>
            <a:r>
              <a:rPr lang="fr-FR" sz="2200" dirty="0">
                <a:solidFill>
                  <a:srgbClr val="002060"/>
                </a:solidFill>
                <a:latin typeface="Times New Roman" pitchFamily="18" charset="0"/>
                <a:cs typeface="Times New Roman" pitchFamily="18" charset="0"/>
                <a:sym typeface="Symbol"/>
              </a:rPr>
              <a:t>(t).</a:t>
            </a:r>
          </a:p>
          <a:p>
            <a:pPr algn="just"/>
            <a:endParaRPr lang="fr-FR" sz="2200" dirty="0">
              <a:solidFill>
                <a:srgbClr val="002060"/>
              </a:solidFill>
              <a:latin typeface="Times New Roman" pitchFamily="18" charset="0"/>
              <a:cs typeface="Times New Roman" pitchFamily="18" charset="0"/>
              <a:sym typeface="Symbol"/>
            </a:endParaRPr>
          </a:p>
          <a:p>
            <a:pPr algn="just"/>
            <a:r>
              <a:rPr lang="fr-FR" sz="2200" dirty="0">
                <a:solidFill>
                  <a:srgbClr val="002060"/>
                </a:solidFill>
                <a:latin typeface="Times New Roman" pitchFamily="18" charset="0"/>
                <a:cs typeface="Times New Roman" pitchFamily="18" charset="0"/>
                <a:sym typeface="Symbol"/>
              </a:rPr>
              <a:t>C’est-à-dire :</a:t>
            </a:r>
            <a:endParaRPr lang="fr-FR" sz="2000" dirty="0">
              <a:solidFill>
                <a:srgbClr val="002060"/>
              </a:solidFill>
              <a:latin typeface="Times New Roman" pitchFamily="18" charset="0"/>
              <a:cs typeface="Times New Roman" pitchFamily="18" charset="0"/>
            </a:endParaRPr>
          </a:p>
        </p:txBody>
      </p:sp>
      <p:sp>
        <p:nvSpPr>
          <p:cNvPr id="9221" name="AutoShape 5" descr="\forall (a,b)\in E^2,\ d(a,b)=d(b,a)"/>
          <p:cNvSpPr>
            <a:spLocks noChangeAspect="1" noChangeArrowheads="1"/>
          </p:cNvSpPr>
          <p:nvPr/>
        </p:nvSpPr>
        <p:spPr bwMode="auto">
          <a:xfrm>
            <a:off x="2190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2" name="AutoShape 6" descr="\forall (a,b)\in E^2,\ d(a,b)=0 \Leftrightarrow a=b"/>
          <p:cNvSpPr>
            <a:spLocks noChangeAspect="1" noChangeArrowheads="1"/>
          </p:cNvSpPr>
          <p:nvPr/>
        </p:nvSpPr>
        <p:spPr bwMode="auto">
          <a:xfrm>
            <a:off x="2825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3" name="AutoShape 7" descr="\forall (a,b,c)\in E^3,\ d(a,c)\leq d(a,b)+d(b,c)"/>
          <p:cNvSpPr>
            <a:spLocks noChangeAspect="1" noChangeArrowheads="1"/>
          </p:cNvSpPr>
          <p:nvPr/>
        </p:nvSpPr>
        <p:spPr bwMode="auto">
          <a:xfrm>
            <a:off x="60642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aphicFrame>
        <p:nvGraphicFramePr>
          <p:cNvPr id="97285" name="Object 5"/>
          <p:cNvGraphicFramePr>
            <a:graphicFrameLocks noChangeAspect="1"/>
          </p:cNvGraphicFramePr>
          <p:nvPr/>
        </p:nvGraphicFramePr>
        <p:xfrm>
          <a:off x="2017699" y="714356"/>
          <a:ext cx="696913" cy="568325"/>
        </p:xfrm>
        <a:graphic>
          <a:graphicData uri="http://schemas.openxmlformats.org/presentationml/2006/ole">
            <p:oleObj spid="_x0000_s185346" name="Équation" r:id="rId3" imgW="6400800" imgH="7315200" progId="Equation.3">
              <p:embed/>
            </p:oleObj>
          </a:graphicData>
        </a:graphic>
      </p:graphicFrame>
      <p:graphicFrame>
        <p:nvGraphicFramePr>
          <p:cNvPr id="97286" name="Object 6"/>
          <p:cNvGraphicFramePr>
            <a:graphicFrameLocks noChangeAspect="1"/>
          </p:cNvGraphicFramePr>
          <p:nvPr/>
        </p:nvGraphicFramePr>
        <p:xfrm>
          <a:off x="4302140" y="1071546"/>
          <a:ext cx="2555876" cy="568325"/>
        </p:xfrm>
        <a:graphic>
          <a:graphicData uri="http://schemas.openxmlformats.org/presentationml/2006/ole">
            <p:oleObj spid="_x0000_s185347" name="Équation" r:id="rId4" imgW="23469600" imgH="7315200" progId="Equation.3">
              <p:embed/>
            </p:oleObj>
          </a:graphicData>
        </a:graphic>
      </p:graphicFrame>
      <p:graphicFrame>
        <p:nvGraphicFramePr>
          <p:cNvPr id="13" name="Objet 12"/>
          <p:cNvGraphicFramePr>
            <a:graphicFrameLocks noChangeAspect="1"/>
          </p:cNvGraphicFramePr>
          <p:nvPr/>
        </p:nvGraphicFramePr>
        <p:xfrm>
          <a:off x="3143240" y="2071678"/>
          <a:ext cx="2964677" cy="642942"/>
        </p:xfrm>
        <a:graphic>
          <a:graphicData uri="http://schemas.openxmlformats.org/presentationml/2006/ole">
            <p:oleObj spid="_x0000_s185348" name="Équation" r:id="rId5" imgW="25298400" imgH="5486400" progId="Equation.3">
              <p:embed/>
            </p:oleObj>
          </a:graphicData>
        </a:graphic>
      </p:graphicFrame>
      <p:graphicFrame>
        <p:nvGraphicFramePr>
          <p:cNvPr id="97288" name="Object 8"/>
          <p:cNvGraphicFramePr>
            <a:graphicFrameLocks noChangeAspect="1"/>
          </p:cNvGraphicFramePr>
          <p:nvPr/>
        </p:nvGraphicFramePr>
        <p:xfrm>
          <a:off x="1998694" y="2786058"/>
          <a:ext cx="7145338" cy="857250"/>
        </p:xfrm>
        <a:graphic>
          <a:graphicData uri="http://schemas.openxmlformats.org/presentationml/2006/ole">
            <p:oleObj spid="_x0000_s185349" name="Équation" r:id="rId6" imgW="60960000" imgH="7315200" progId="Equation.3">
              <p:embed/>
            </p:oleObj>
          </a:graphicData>
        </a:graphic>
      </p:graphicFrame>
      <p:sp>
        <p:nvSpPr>
          <p:cNvPr id="15" name="ZoneTexte 14"/>
          <p:cNvSpPr txBox="1"/>
          <p:nvPr/>
        </p:nvSpPr>
        <p:spPr>
          <a:xfrm>
            <a:off x="0" y="2714620"/>
            <a:ext cx="5357818" cy="430887"/>
          </a:xfrm>
          <a:prstGeom prst="rect">
            <a:avLst/>
          </a:prstGeom>
          <a:noFill/>
        </p:spPr>
        <p:txBody>
          <a:bodyPr wrap="square" rtlCol="0">
            <a:spAutoFit/>
          </a:bodyPr>
          <a:lstStyle/>
          <a:p>
            <a:r>
              <a:rPr lang="fr-FR" sz="2200" dirty="0">
                <a:solidFill>
                  <a:srgbClr val="7030A0"/>
                </a:solidFill>
                <a:latin typeface="Times New Roman" pitchFamily="18" charset="0"/>
                <a:cs typeface="Times New Roman" pitchFamily="18" charset="0"/>
              </a:rPr>
              <a:t>Comme nous avons :</a:t>
            </a:r>
          </a:p>
        </p:txBody>
      </p:sp>
      <p:graphicFrame>
        <p:nvGraphicFramePr>
          <p:cNvPr id="97289" name="Object 9"/>
          <p:cNvGraphicFramePr>
            <a:graphicFrameLocks noChangeAspect="1"/>
          </p:cNvGraphicFramePr>
          <p:nvPr/>
        </p:nvGraphicFramePr>
        <p:xfrm>
          <a:off x="3214678" y="3643314"/>
          <a:ext cx="2362200" cy="1001713"/>
        </p:xfrm>
        <a:graphic>
          <a:graphicData uri="http://schemas.openxmlformats.org/presentationml/2006/ole">
            <p:oleObj spid="_x0000_s185350" name="Équation" r:id="rId7" imgW="24688800" imgH="10363200" progId="Equation.3">
              <p:embed/>
            </p:oleObj>
          </a:graphicData>
        </a:graphic>
      </p:graphicFrame>
      <p:sp>
        <p:nvSpPr>
          <p:cNvPr id="17" name="ZoneTexte 16"/>
          <p:cNvSpPr txBox="1"/>
          <p:nvPr/>
        </p:nvSpPr>
        <p:spPr>
          <a:xfrm>
            <a:off x="71438" y="3786190"/>
            <a:ext cx="5357818" cy="430887"/>
          </a:xfrm>
          <a:prstGeom prst="rect">
            <a:avLst/>
          </a:prstGeom>
          <a:noFill/>
        </p:spPr>
        <p:txBody>
          <a:bodyPr wrap="square" rtlCol="0">
            <a:spAutoFit/>
          </a:bodyPr>
          <a:lstStyle/>
          <a:p>
            <a:r>
              <a:rPr lang="fr-FR" sz="2200" dirty="0">
                <a:solidFill>
                  <a:srgbClr val="7030A0"/>
                </a:solidFill>
                <a:latin typeface="Times New Roman" pitchFamily="18" charset="0"/>
                <a:cs typeface="Times New Roman" pitchFamily="18" charset="0"/>
              </a:rPr>
              <a:t>et :</a:t>
            </a:r>
          </a:p>
        </p:txBody>
      </p:sp>
      <p:graphicFrame>
        <p:nvGraphicFramePr>
          <p:cNvPr id="97290" name="Object 10"/>
          <p:cNvGraphicFramePr>
            <a:graphicFrameLocks noChangeAspect="1"/>
          </p:cNvGraphicFramePr>
          <p:nvPr/>
        </p:nvGraphicFramePr>
        <p:xfrm>
          <a:off x="357158" y="5000636"/>
          <a:ext cx="8858313" cy="893746"/>
        </p:xfrm>
        <a:graphic>
          <a:graphicData uri="http://schemas.openxmlformats.org/presentationml/2006/ole">
            <p:oleObj spid="_x0000_s185351" name="Équation" r:id="rId8" imgW="93573600" imgH="10363200" progId="Equation.3">
              <p:embed/>
            </p:oleObj>
          </a:graphicData>
        </a:graphic>
      </p:graphicFrame>
      <p:graphicFrame>
        <p:nvGraphicFramePr>
          <p:cNvPr id="97291" name="Object 11"/>
          <p:cNvGraphicFramePr>
            <a:graphicFrameLocks noChangeAspect="1"/>
          </p:cNvGraphicFramePr>
          <p:nvPr/>
        </p:nvGraphicFramePr>
        <p:xfrm>
          <a:off x="-46038" y="5964238"/>
          <a:ext cx="9523413" cy="893762"/>
        </p:xfrm>
        <a:graphic>
          <a:graphicData uri="http://schemas.openxmlformats.org/presentationml/2006/ole">
            <p:oleObj spid="_x0000_s185352" name="Équation" r:id="rId9" imgW="100584000" imgH="10363200" progId="Equation.3">
              <p:embed/>
            </p:oleObj>
          </a:graphicData>
        </a:graphic>
      </p:graphicFrame>
      <p:sp>
        <p:nvSpPr>
          <p:cNvPr id="20" name="ZoneTexte 19"/>
          <p:cNvSpPr txBox="1"/>
          <p:nvPr/>
        </p:nvSpPr>
        <p:spPr>
          <a:xfrm>
            <a:off x="71406" y="4641187"/>
            <a:ext cx="5357818" cy="430887"/>
          </a:xfrm>
          <a:prstGeom prst="rect">
            <a:avLst/>
          </a:prstGeom>
          <a:noFill/>
        </p:spPr>
        <p:txBody>
          <a:bodyPr wrap="square" rtlCol="0">
            <a:spAutoFit/>
          </a:bodyPr>
          <a:lstStyle/>
          <a:p>
            <a:r>
              <a:rPr lang="fr-FR" sz="2200" dirty="0">
                <a:solidFill>
                  <a:srgbClr val="FF0000"/>
                </a:solidFill>
                <a:latin typeface="Times New Roman" pitchFamily="18" charset="0"/>
                <a:cs typeface="Times New Roman" pitchFamily="18" charset="0"/>
              </a:rPr>
              <a:t>Alors nous aurons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CALCUL DES COEFFICIENTS </a:t>
            </a:r>
            <a:r>
              <a:rPr lang="fr-FR" sz="3000" b="1" dirty="0">
                <a:solidFill>
                  <a:srgbClr val="FF0000"/>
                </a:solidFill>
                <a:latin typeface="Times New Roman" pitchFamily="18" charset="0"/>
                <a:cs typeface="Times New Roman" pitchFamily="18" charset="0"/>
                <a:sym typeface="Symbol"/>
              </a:rPr>
              <a:t></a:t>
            </a:r>
            <a:r>
              <a:rPr lang="fr-FR" sz="3000" b="1" baseline="-25000" dirty="0">
                <a:solidFill>
                  <a:srgbClr val="FF0000"/>
                </a:solidFill>
                <a:latin typeface="Times New Roman" pitchFamily="18" charset="0"/>
                <a:cs typeface="Times New Roman" pitchFamily="18" charset="0"/>
                <a:sym typeface="Symbol"/>
              </a:rPr>
              <a:t>k</a:t>
            </a:r>
            <a:r>
              <a:rPr lang="fr-FR" sz="3000" b="1" dirty="0">
                <a:solidFill>
                  <a:srgbClr val="FF0000"/>
                </a:solidFill>
                <a:latin typeface="Times New Roman" pitchFamily="18" charset="0"/>
                <a:cs typeface="Times New Roman" pitchFamily="18" charset="0"/>
              </a:rPr>
              <a:t> </a:t>
            </a:r>
          </a:p>
        </p:txBody>
      </p:sp>
      <p:sp>
        <p:nvSpPr>
          <p:cNvPr id="9221" name="AutoShape 5" descr="\forall (a,b)\in E^2,\ d(a,b)=d(b,a)"/>
          <p:cNvSpPr>
            <a:spLocks noChangeAspect="1" noChangeArrowheads="1"/>
          </p:cNvSpPr>
          <p:nvPr/>
        </p:nvSpPr>
        <p:spPr bwMode="auto">
          <a:xfrm>
            <a:off x="2190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2" name="AutoShape 6" descr="\forall (a,b)\in E^2,\ d(a,b)=0 \Leftrightarrow a=b"/>
          <p:cNvSpPr>
            <a:spLocks noChangeAspect="1" noChangeArrowheads="1"/>
          </p:cNvSpPr>
          <p:nvPr/>
        </p:nvSpPr>
        <p:spPr bwMode="auto">
          <a:xfrm>
            <a:off x="2825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3" name="AutoShape 7" descr="\forall (a,b,c)\in E^3,\ d(a,c)\leq d(a,b)+d(b,c)"/>
          <p:cNvSpPr>
            <a:spLocks noChangeAspect="1" noChangeArrowheads="1"/>
          </p:cNvSpPr>
          <p:nvPr/>
        </p:nvSpPr>
        <p:spPr bwMode="auto">
          <a:xfrm>
            <a:off x="60642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aphicFrame>
        <p:nvGraphicFramePr>
          <p:cNvPr id="98310" name="Object 6"/>
          <p:cNvGraphicFramePr>
            <a:graphicFrameLocks noChangeAspect="1"/>
          </p:cNvGraphicFramePr>
          <p:nvPr/>
        </p:nvGraphicFramePr>
        <p:xfrm>
          <a:off x="-46038" y="2071678"/>
          <a:ext cx="9523413" cy="893762"/>
        </p:xfrm>
        <a:graphic>
          <a:graphicData uri="http://schemas.openxmlformats.org/presentationml/2006/ole">
            <p:oleObj spid="_x0000_s186370" name="Équation" r:id="rId3" imgW="100584000" imgH="10363200" progId="Equation.3">
              <p:embed/>
            </p:oleObj>
          </a:graphicData>
        </a:graphic>
      </p:graphicFrame>
      <p:sp>
        <p:nvSpPr>
          <p:cNvPr id="12" name="ZoneTexte 11"/>
          <p:cNvSpPr txBox="1"/>
          <p:nvPr/>
        </p:nvSpPr>
        <p:spPr>
          <a:xfrm>
            <a:off x="0" y="857232"/>
            <a:ext cx="9144000" cy="769441"/>
          </a:xfrm>
          <a:prstGeom prst="rect">
            <a:avLst/>
          </a:prstGeom>
          <a:noFill/>
        </p:spPr>
        <p:txBody>
          <a:bodyPr wrap="square" rtlCol="0">
            <a:spAutoFit/>
          </a:bodyPr>
          <a:lstStyle/>
          <a:p>
            <a:pPr algn="just"/>
            <a:r>
              <a:rPr lang="fr-FR" sz="2200" dirty="0">
                <a:solidFill>
                  <a:srgbClr val="002060"/>
                </a:solidFill>
                <a:latin typeface="Times New Roman" pitchFamily="18" charset="0"/>
                <a:cs typeface="Times New Roman" pitchFamily="18" charset="0"/>
              </a:rPr>
              <a:t>En appliquant le théorème de projection pour une approximation optimale, ce qui nous permettra de trouver les meilleures valeurs des coefficients </a:t>
            </a:r>
            <a:r>
              <a:rPr lang="fr-FR" sz="2200" dirty="0">
                <a:solidFill>
                  <a:srgbClr val="002060"/>
                </a:solidFill>
                <a:latin typeface="Times New Roman" pitchFamily="18" charset="0"/>
                <a:cs typeface="Times New Roman" pitchFamily="18" charset="0"/>
                <a:sym typeface="Symbol"/>
              </a:rPr>
              <a:t></a:t>
            </a:r>
            <a:r>
              <a:rPr lang="fr-FR" sz="2200" baseline="-25000" dirty="0">
                <a:solidFill>
                  <a:srgbClr val="002060"/>
                </a:solidFill>
                <a:latin typeface="Times New Roman" pitchFamily="18" charset="0"/>
                <a:cs typeface="Times New Roman" pitchFamily="18" charset="0"/>
                <a:sym typeface="Symbol"/>
              </a:rPr>
              <a:t>k</a:t>
            </a:r>
            <a:endParaRPr lang="fr-FR" sz="2200" dirty="0">
              <a:solidFill>
                <a:srgbClr val="002060"/>
              </a:solidFill>
              <a:latin typeface="Times New Roman" pitchFamily="18" charset="0"/>
              <a:cs typeface="Times New Roman" pitchFamily="18" charset="0"/>
            </a:endParaRPr>
          </a:p>
        </p:txBody>
      </p:sp>
      <p:sp>
        <p:nvSpPr>
          <p:cNvPr id="14" name="Rectangle 13"/>
          <p:cNvSpPr/>
          <p:nvPr/>
        </p:nvSpPr>
        <p:spPr>
          <a:xfrm>
            <a:off x="6500826" y="1928802"/>
            <a:ext cx="2500330" cy="1071570"/>
          </a:xfrm>
          <a:prstGeom prst="rect">
            <a:avLst/>
          </a:pr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Accolade ouvrante 14"/>
          <p:cNvSpPr/>
          <p:nvPr/>
        </p:nvSpPr>
        <p:spPr>
          <a:xfrm rot="16200000">
            <a:off x="7465239" y="2035960"/>
            <a:ext cx="500066" cy="2571768"/>
          </a:xfrm>
          <a:prstGeom prst="lef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 name="ZoneTexte 15"/>
          <p:cNvSpPr txBox="1"/>
          <p:nvPr/>
        </p:nvSpPr>
        <p:spPr>
          <a:xfrm>
            <a:off x="6500826" y="3500438"/>
            <a:ext cx="2500298" cy="461665"/>
          </a:xfrm>
          <a:prstGeom prst="rect">
            <a:avLst/>
          </a:prstGeom>
          <a:noFill/>
        </p:spPr>
        <p:txBody>
          <a:bodyPr wrap="square" rtlCol="0">
            <a:spAutoFit/>
          </a:bodyPr>
          <a:lstStyle/>
          <a:p>
            <a:pPr algn="ctr"/>
            <a:r>
              <a:rPr lang="fr-FR" sz="2400" b="1" dirty="0">
                <a:solidFill>
                  <a:srgbClr val="FF0000"/>
                </a:solidFill>
              </a:rPr>
              <a:t>=0, </a:t>
            </a:r>
            <a:r>
              <a:rPr lang="fr-FR" sz="2400" b="1" dirty="0">
                <a:solidFill>
                  <a:srgbClr val="FF0000"/>
                </a:solidFill>
                <a:sym typeface="Symbol"/>
              </a:rPr>
              <a:t>k</a:t>
            </a:r>
            <a:endParaRPr lang="fr-FR" sz="2400" b="1" dirty="0">
              <a:solidFill>
                <a:srgbClr val="FF0000"/>
              </a:solidFill>
            </a:endParaRPr>
          </a:p>
        </p:txBody>
      </p:sp>
      <p:graphicFrame>
        <p:nvGraphicFramePr>
          <p:cNvPr id="98311" name="Object 7"/>
          <p:cNvGraphicFramePr>
            <a:graphicFrameLocks noChangeAspect="1"/>
          </p:cNvGraphicFramePr>
          <p:nvPr/>
        </p:nvGraphicFramePr>
        <p:xfrm>
          <a:off x="1089048" y="3786190"/>
          <a:ext cx="6840538" cy="893763"/>
        </p:xfrm>
        <a:graphic>
          <a:graphicData uri="http://schemas.openxmlformats.org/presentationml/2006/ole">
            <p:oleObj spid="_x0000_s186371" name="Équation" r:id="rId4" imgW="72237600" imgH="10363200" progId="Equation.3">
              <p:embed/>
            </p:oleObj>
          </a:graphicData>
        </a:graphic>
      </p:graphicFrame>
      <p:sp>
        <p:nvSpPr>
          <p:cNvPr id="17" name="ZoneTexte 16"/>
          <p:cNvSpPr txBox="1"/>
          <p:nvPr/>
        </p:nvSpPr>
        <p:spPr>
          <a:xfrm>
            <a:off x="0" y="4643446"/>
            <a:ext cx="9144000" cy="430887"/>
          </a:xfrm>
          <a:prstGeom prst="rect">
            <a:avLst/>
          </a:prstGeom>
          <a:noFill/>
        </p:spPr>
        <p:txBody>
          <a:bodyPr wrap="square" rtlCol="0">
            <a:spAutoFit/>
          </a:bodyPr>
          <a:lstStyle/>
          <a:p>
            <a:r>
              <a:rPr lang="fr-FR" sz="2200" dirty="0">
                <a:solidFill>
                  <a:srgbClr val="C00000"/>
                </a:solidFill>
                <a:latin typeface="Times New Roman" pitchFamily="18" charset="0"/>
                <a:cs typeface="Times New Roman" pitchFamily="18" charset="0"/>
              </a:rPr>
              <a:t>Si, en plus, on choisi une base </a:t>
            </a:r>
            <a:r>
              <a:rPr lang="fr-FR" sz="2200" dirty="0">
                <a:solidFill>
                  <a:srgbClr val="C00000"/>
                </a:solidFill>
                <a:latin typeface="Times New Roman" pitchFamily="18" charset="0"/>
                <a:cs typeface="Times New Roman" pitchFamily="18" charset="0"/>
                <a:sym typeface="Symbol"/>
              </a:rPr>
              <a:t></a:t>
            </a:r>
            <a:r>
              <a:rPr lang="fr-FR" sz="2200" baseline="-25000" dirty="0">
                <a:solidFill>
                  <a:srgbClr val="C00000"/>
                </a:solidFill>
                <a:latin typeface="Times New Roman" pitchFamily="18" charset="0"/>
                <a:cs typeface="Times New Roman" pitchFamily="18" charset="0"/>
                <a:sym typeface="Symbol"/>
              </a:rPr>
              <a:t>k</a:t>
            </a:r>
            <a:r>
              <a:rPr lang="fr-FR" sz="2200" dirty="0">
                <a:solidFill>
                  <a:srgbClr val="C00000"/>
                </a:solidFill>
                <a:latin typeface="Times New Roman" pitchFamily="18" charset="0"/>
                <a:cs typeface="Times New Roman" pitchFamily="18" charset="0"/>
                <a:sym typeface="Symbol"/>
              </a:rPr>
              <a:t>(t) orthogonale alors nous aurons:</a:t>
            </a:r>
            <a:endParaRPr lang="fr-FR" sz="2200" dirty="0">
              <a:solidFill>
                <a:srgbClr val="C00000"/>
              </a:solidFill>
              <a:latin typeface="Times New Roman" pitchFamily="18" charset="0"/>
              <a:cs typeface="Times New Roman" pitchFamily="18" charset="0"/>
            </a:endParaRPr>
          </a:p>
        </p:txBody>
      </p:sp>
      <p:graphicFrame>
        <p:nvGraphicFramePr>
          <p:cNvPr id="98312" name="Object 8"/>
          <p:cNvGraphicFramePr>
            <a:graphicFrameLocks noChangeAspect="1"/>
          </p:cNvGraphicFramePr>
          <p:nvPr/>
        </p:nvGraphicFramePr>
        <p:xfrm>
          <a:off x="2038350" y="5214950"/>
          <a:ext cx="4905375" cy="473075"/>
        </p:xfrm>
        <a:graphic>
          <a:graphicData uri="http://schemas.openxmlformats.org/presentationml/2006/ole">
            <p:oleObj spid="_x0000_s186372" name="Équation" r:id="rId5" imgW="51816000" imgH="5486400" progId="Equation.3">
              <p:embed/>
            </p:oleObj>
          </a:graphicData>
        </a:graphic>
      </p:graphicFrame>
      <p:sp>
        <p:nvSpPr>
          <p:cNvPr id="19" name="ZoneTexte 18"/>
          <p:cNvSpPr txBox="1"/>
          <p:nvPr/>
        </p:nvSpPr>
        <p:spPr>
          <a:xfrm>
            <a:off x="0" y="6017145"/>
            <a:ext cx="9144000" cy="769441"/>
          </a:xfrm>
          <a:prstGeom prst="rect">
            <a:avLst/>
          </a:prstGeom>
          <a:noFill/>
        </p:spPr>
        <p:txBody>
          <a:bodyPr wrap="square" rtlCol="0">
            <a:spAutoFit/>
          </a:bodyPr>
          <a:lstStyle/>
          <a:p>
            <a:pPr algn="just"/>
            <a:r>
              <a:rPr lang="fr-FR" sz="2200" dirty="0">
                <a:solidFill>
                  <a:srgbClr val="7030A0"/>
                </a:solidFill>
                <a:latin typeface="Times New Roman" pitchFamily="18" charset="0"/>
                <a:cs typeface="Times New Roman" pitchFamily="18" charset="0"/>
              </a:rPr>
              <a:t>C’est donc un système de N équations à N inconnues (les coefficients </a:t>
            </a:r>
            <a:r>
              <a:rPr lang="fr-FR" sz="2200" dirty="0">
                <a:solidFill>
                  <a:srgbClr val="7030A0"/>
                </a:solidFill>
                <a:latin typeface="Times New Roman" pitchFamily="18" charset="0"/>
                <a:cs typeface="Times New Roman" pitchFamily="18" charset="0"/>
                <a:sym typeface="Symbol"/>
              </a:rPr>
              <a:t></a:t>
            </a:r>
            <a:r>
              <a:rPr lang="fr-FR" sz="2200" baseline="-25000" dirty="0">
                <a:solidFill>
                  <a:srgbClr val="7030A0"/>
                </a:solidFill>
                <a:latin typeface="Times New Roman" pitchFamily="18" charset="0"/>
                <a:cs typeface="Times New Roman" pitchFamily="18" charset="0"/>
                <a:sym typeface="Symbol"/>
              </a:rPr>
              <a:t>k</a:t>
            </a:r>
            <a:r>
              <a:rPr lang="fr-FR" sz="2200" dirty="0">
                <a:solidFill>
                  <a:srgbClr val="7030A0"/>
                </a:solidFill>
                <a:latin typeface="Times New Roman" pitchFamily="18" charset="0"/>
                <a:cs typeface="Times New Roman" pitchFamily="18" charset="0"/>
              </a:rPr>
              <a:t> ) et où chaque équation possède une seule inconnue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CALCUL DES COEFFICIENTS </a:t>
            </a:r>
            <a:r>
              <a:rPr lang="fr-FR" sz="3000" b="1" dirty="0">
                <a:solidFill>
                  <a:srgbClr val="FF0000"/>
                </a:solidFill>
                <a:latin typeface="Times New Roman" pitchFamily="18" charset="0"/>
                <a:cs typeface="Times New Roman" pitchFamily="18" charset="0"/>
                <a:sym typeface="Symbol"/>
              </a:rPr>
              <a:t></a:t>
            </a:r>
            <a:r>
              <a:rPr lang="fr-FR" sz="3000" b="1" baseline="-25000" dirty="0">
                <a:solidFill>
                  <a:srgbClr val="FF0000"/>
                </a:solidFill>
                <a:latin typeface="Times New Roman" pitchFamily="18" charset="0"/>
                <a:cs typeface="Times New Roman" pitchFamily="18" charset="0"/>
                <a:sym typeface="Symbol"/>
              </a:rPr>
              <a:t>k</a:t>
            </a:r>
            <a:r>
              <a:rPr lang="fr-FR" sz="3000" b="1" dirty="0">
                <a:solidFill>
                  <a:srgbClr val="FF0000"/>
                </a:solidFill>
                <a:latin typeface="Times New Roman" pitchFamily="18" charset="0"/>
                <a:cs typeface="Times New Roman" pitchFamily="18" charset="0"/>
              </a:rPr>
              <a:t> </a:t>
            </a:r>
          </a:p>
        </p:txBody>
      </p:sp>
      <p:sp>
        <p:nvSpPr>
          <p:cNvPr id="9221" name="AutoShape 5" descr="\forall (a,b)\in E^2,\ d(a,b)=d(b,a)"/>
          <p:cNvSpPr>
            <a:spLocks noChangeAspect="1" noChangeArrowheads="1"/>
          </p:cNvSpPr>
          <p:nvPr/>
        </p:nvSpPr>
        <p:spPr bwMode="auto">
          <a:xfrm>
            <a:off x="2190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2" name="AutoShape 6" descr="\forall (a,b)\in E^2,\ d(a,b)=0 \Leftrightarrow a=b"/>
          <p:cNvSpPr>
            <a:spLocks noChangeAspect="1" noChangeArrowheads="1"/>
          </p:cNvSpPr>
          <p:nvPr/>
        </p:nvSpPr>
        <p:spPr bwMode="auto">
          <a:xfrm>
            <a:off x="2825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3" name="AutoShape 7" descr="\forall (a,b,c)\in E^3,\ d(a,c)\leq d(a,b)+d(b,c)"/>
          <p:cNvSpPr>
            <a:spLocks noChangeAspect="1" noChangeArrowheads="1"/>
          </p:cNvSpPr>
          <p:nvPr/>
        </p:nvSpPr>
        <p:spPr bwMode="auto">
          <a:xfrm>
            <a:off x="60642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aphicFrame>
        <p:nvGraphicFramePr>
          <p:cNvPr id="98312" name="Object 8"/>
          <p:cNvGraphicFramePr>
            <a:graphicFrameLocks noChangeAspect="1"/>
          </p:cNvGraphicFramePr>
          <p:nvPr/>
        </p:nvGraphicFramePr>
        <p:xfrm>
          <a:off x="1357290" y="785794"/>
          <a:ext cx="6715172" cy="647612"/>
        </p:xfrm>
        <a:graphic>
          <a:graphicData uri="http://schemas.openxmlformats.org/presentationml/2006/ole">
            <p:oleObj spid="_x0000_s187394" name="Équation" r:id="rId3" imgW="2159000" imgH="228600" progId="Equation.3">
              <p:embed/>
            </p:oleObj>
          </a:graphicData>
        </a:graphic>
      </p:graphicFrame>
      <p:graphicFrame>
        <p:nvGraphicFramePr>
          <p:cNvPr id="18" name="Objet 17"/>
          <p:cNvGraphicFramePr>
            <a:graphicFrameLocks noChangeAspect="1"/>
          </p:cNvGraphicFramePr>
          <p:nvPr/>
        </p:nvGraphicFramePr>
        <p:xfrm>
          <a:off x="876300" y="1928803"/>
          <a:ext cx="6450185" cy="3000396"/>
        </p:xfrm>
        <a:graphic>
          <a:graphicData uri="http://schemas.openxmlformats.org/presentationml/2006/ole">
            <p:oleObj spid="_x0000_s187395" name="Équation" r:id="rId4" imgW="88392000" imgH="33528000" progId="Equation.3">
              <p:embed/>
            </p:oleObj>
          </a:graphicData>
        </a:graphic>
      </p:graphicFrame>
      <p:sp>
        <p:nvSpPr>
          <p:cNvPr id="20" name="ZoneTexte 19"/>
          <p:cNvSpPr txBox="1"/>
          <p:nvPr/>
        </p:nvSpPr>
        <p:spPr>
          <a:xfrm>
            <a:off x="0" y="1500174"/>
            <a:ext cx="5286380" cy="430887"/>
          </a:xfrm>
          <a:prstGeom prst="rect">
            <a:avLst/>
          </a:prstGeom>
          <a:noFill/>
        </p:spPr>
        <p:txBody>
          <a:bodyPr wrap="square" rtlCol="0">
            <a:spAutoFit/>
          </a:bodyPr>
          <a:lstStyle/>
          <a:p>
            <a:r>
              <a:rPr lang="fr-FR" sz="2200" dirty="0">
                <a:solidFill>
                  <a:srgbClr val="002060"/>
                </a:solidFill>
                <a:latin typeface="Times New Roman" pitchFamily="18" charset="0"/>
                <a:cs typeface="Times New Roman" pitchFamily="18" charset="0"/>
              </a:rPr>
              <a:t>Sous forme matricielle, nous pouvons écrire :</a:t>
            </a:r>
          </a:p>
        </p:txBody>
      </p:sp>
      <p:graphicFrame>
        <p:nvGraphicFramePr>
          <p:cNvPr id="99334" name="Object 6"/>
          <p:cNvGraphicFramePr>
            <a:graphicFrameLocks noChangeAspect="1"/>
          </p:cNvGraphicFramePr>
          <p:nvPr/>
        </p:nvGraphicFramePr>
        <p:xfrm>
          <a:off x="2019300" y="5500702"/>
          <a:ext cx="4819650" cy="1223962"/>
        </p:xfrm>
        <a:graphic>
          <a:graphicData uri="http://schemas.openxmlformats.org/presentationml/2006/ole">
            <p:oleObj spid="_x0000_s187396" name="Équation" r:id="rId5" imgW="37185600" imgH="10363200" progId="Equation.3">
              <p:embed/>
            </p:oleObj>
          </a:graphicData>
        </a:graphic>
      </p:graphicFrame>
      <p:sp>
        <p:nvSpPr>
          <p:cNvPr id="21" name="Rectangle 20"/>
          <p:cNvSpPr/>
          <p:nvPr/>
        </p:nvSpPr>
        <p:spPr>
          <a:xfrm>
            <a:off x="1857356" y="5214950"/>
            <a:ext cx="5072098" cy="1643050"/>
          </a:xfrm>
          <a:prstGeom prst="rect">
            <a:avLst/>
          </a:prstGeom>
          <a:no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3"/>
          <p:cNvPicPr>
            <a:picLocks noChangeAspect="1" noChangeArrowheads="1"/>
          </p:cNvPicPr>
          <p:nvPr/>
        </p:nvPicPr>
        <p:blipFill>
          <a:blip r:embed="rId2"/>
          <a:srcRect/>
          <a:stretch>
            <a:fillRect/>
          </a:stretch>
        </p:blipFill>
        <p:spPr bwMode="auto">
          <a:xfrm>
            <a:off x="6848475" y="0"/>
            <a:ext cx="2295525" cy="2743200"/>
          </a:xfrm>
          <a:prstGeom prst="rect">
            <a:avLst/>
          </a:prstGeom>
          <a:noFill/>
          <a:ln w="9525">
            <a:noFill/>
            <a:miter lim="800000"/>
            <a:headEnd/>
            <a:tailEnd/>
          </a:ln>
        </p:spPr>
      </p:pic>
      <p:sp>
        <p:nvSpPr>
          <p:cNvPr id="49156" name="Text Box 6"/>
          <p:cNvSpPr txBox="1">
            <a:spLocks noChangeArrowheads="1"/>
          </p:cNvSpPr>
          <p:nvPr/>
        </p:nvSpPr>
        <p:spPr bwMode="auto">
          <a:xfrm>
            <a:off x="0" y="2852738"/>
            <a:ext cx="9144000" cy="646331"/>
          </a:xfrm>
          <a:prstGeom prst="rect">
            <a:avLst/>
          </a:prstGeom>
          <a:noFill/>
          <a:ln w="9525">
            <a:noFill/>
            <a:miter lim="800000"/>
            <a:headEnd/>
            <a:tailEnd/>
          </a:ln>
        </p:spPr>
        <p:txBody>
          <a:bodyPr>
            <a:spAutoFit/>
          </a:bodyPr>
          <a:lstStyle/>
          <a:p>
            <a:pPr algn="ctr">
              <a:spcBef>
                <a:spcPct val="50000"/>
              </a:spcBef>
            </a:pPr>
            <a:r>
              <a:rPr lang="fr-FR" sz="3600" b="1" dirty="0">
                <a:solidFill>
                  <a:srgbClr val="FF0000"/>
                </a:solidFill>
              </a:rPr>
              <a:t>SERIES DE FOURIER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SERIE DE FOURIER</a:t>
            </a:r>
          </a:p>
        </p:txBody>
      </p:sp>
      <p:sp>
        <p:nvSpPr>
          <p:cNvPr id="9221" name="AutoShape 5" descr="\forall (a,b)\in E^2,\ d(a,b)=d(b,a)"/>
          <p:cNvSpPr>
            <a:spLocks noChangeAspect="1" noChangeArrowheads="1"/>
          </p:cNvSpPr>
          <p:nvPr/>
        </p:nvSpPr>
        <p:spPr bwMode="auto">
          <a:xfrm>
            <a:off x="2190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2" name="AutoShape 6" descr="\forall (a,b)\in E^2,\ d(a,b)=0 \Leftrightarrow a=b"/>
          <p:cNvSpPr>
            <a:spLocks noChangeAspect="1" noChangeArrowheads="1"/>
          </p:cNvSpPr>
          <p:nvPr/>
        </p:nvSpPr>
        <p:spPr bwMode="auto">
          <a:xfrm>
            <a:off x="2825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3" name="AutoShape 7" descr="\forall (a,b,c)\in E^3,\ d(a,c)\leq d(a,b)+d(b,c)"/>
          <p:cNvSpPr>
            <a:spLocks noChangeAspect="1" noChangeArrowheads="1"/>
          </p:cNvSpPr>
          <p:nvPr/>
        </p:nvSpPr>
        <p:spPr bwMode="auto">
          <a:xfrm>
            <a:off x="60642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 name="ZoneTexte 19"/>
          <p:cNvSpPr txBox="1"/>
          <p:nvPr/>
        </p:nvSpPr>
        <p:spPr>
          <a:xfrm>
            <a:off x="0" y="785794"/>
            <a:ext cx="9144000" cy="1107996"/>
          </a:xfrm>
          <a:prstGeom prst="rect">
            <a:avLst/>
          </a:prstGeom>
          <a:noFill/>
        </p:spPr>
        <p:txBody>
          <a:bodyPr wrap="square" rtlCol="0">
            <a:spAutoFit/>
          </a:bodyPr>
          <a:lstStyle/>
          <a:p>
            <a:r>
              <a:rPr lang="fr-FR" sz="2200" dirty="0">
                <a:solidFill>
                  <a:srgbClr val="002060"/>
                </a:solidFill>
                <a:latin typeface="Times New Roman" pitchFamily="18" charset="0"/>
                <a:cs typeface="Times New Roman" pitchFamily="18" charset="0"/>
              </a:rPr>
              <a:t>Il suffit d’utiliser les résultats précédents avec une base de fonction </a:t>
            </a:r>
            <a:r>
              <a:rPr lang="fr-FR" sz="2200" dirty="0">
                <a:solidFill>
                  <a:srgbClr val="002060"/>
                </a:solidFill>
                <a:latin typeface="Times New Roman" pitchFamily="18" charset="0"/>
                <a:cs typeface="Times New Roman" pitchFamily="18" charset="0"/>
                <a:sym typeface="Symbol"/>
              </a:rPr>
              <a:t></a:t>
            </a:r>
            <a:r>
              <a:rPr lang="fr-FR" sz="2200" baseline="-25000" dirty="0">
                <a:solidFill>
                  <a:srgbClr val="002060"/>
                </a:solidFill>
                <a:latin typeface="Times New Roman" pitchFamily="18" charset="0"/>
                <a:cs typeface="Times New Roman" pitchFamily="18" charset="0"/>
                <a:sym typeface="Symbol"/>
              </a:rPr>
              <a:t>k</a:t>
            </a:r>
            <a:r>
              <a:rPr lang="fr-FR" sz="2200" dirty="0">
                <a:solidFill>
                  <a:srgbClr val="002060"/>
                </a:solidFill>
                <a:latin typeface="Times New Roman" pitchFamily="18" charset="0"/>
                <a:cs typeface="Times New Roman" pitchFamily="18" charset="0"/>
                <a:sym typeface="Symbol"/>
              </a:rPr>
              <a:t>(t) sous forme d’exponentielles complexes à savoir des fonctions complexes périodiques de périodes respectivement T/k.</a:t>
            </a:r>
            <a:endParaRPr lang="fr-FR" sz="2200" dirty="0">
              <a:solidFill>
                <a:srgbClr val="002060"/>
              </a:solidFill>
              <a:latin typeface="Times New Roman" pitchFamily="18" charset="0"/>
              <a:cs typeface="Times New Roman" pitchFamily="18" charset="0"/>
            </a:endParaRPr>
          </a:p>
        </p:txBody>
      </p:sp>
      <p:graphicFrame>
        <p:nvGraphicFramePr>
          <p:cNvPr id="9" name="Objet 8"/>
          <p:cNvGraphicFramePr>
            <a:graphicFrameLocks noChangeAspect="1"/>
          </p:cNvGraphicFramePr>
          <p:nvPr/>
        </p:nvGraphicFramePr>
        <p:xfrm>
          <a:off x="4071933" y="1714489"/>
          <a:ext cx="1984379" cy="803534"/>
        </p:xfrm>
        <a:graphic>
          <a:graphicData uri="http://schemas.openxmlformats.org/presentationml/2006/ole">
            <p:oleObj spid="_x0000_s188418" name="Équation" r:id="rId3" imgW="18592800" imgH="8229600" progId="Equation.3">
              <p:embed/>
            </p:oleObj>
          </a:graphicData>
        </a:graphic>
      </p:graphicFrame>
      <p:graphicFrame>
        <p:nvGraphicFramePr>
          <p:cNvPr id="100357" name="Object 5"/>
          <p:cNvGraphicFramePr>
            <a:graphicFrameLocks noChangeAspect="1"/>
          </p:cNvGraphicFramePr>
          <p:nvPr/>
        </p:nvGraphicFramePr>
        <p:xfrm>
          <a:off x="2500298" y="2500307"/>
          <a:ext cx="4459302" cy="1428760"/>
        </p:xfrm>
        <a:graphic>
          <a:graphicData uri="http://schemas.openxmlformats.org/presentationml/2006/ole">
            <p:oleObj spid="_x0000_s188419" name="Équation" r:id="rId4" imgW="39319200" imgH="15544800" progId="Equation.3">
              <p:embed/>
            </p:oleObj>
          </a:graphicData>
        </a:graphic>
      </p:graphicFrame>
      <p:graphicFrame>
        <p:nvGraphicFramePr>
          <p:cNvPr id="11" name="Objet 10"/>
          <p:cNvGraphicFramePr>
            <a:graphicFrameLocks noChangeAspect="1"/>
          </p:cNvGraphicFramePr>
          <p:nvPr/>
        </p:nvGraphicFramePr>
        <p:xfrm>
          <a:off x="3071802" y="4357694"/>
          <a:ext cx="3357586" cy="928694"/>
        </p:xfrm>
        <a:graphic>
          <a:graphicData uri="http://schemas.openxmlformats.org/presentationml/2006/ole">
            <p:oleObj spid="_x0000_s188420" name="Équation" r:id="rId5" imgW="31089600" imgH="10972800" progId="Equation.3">
              <p:embed/>
            </p:oleObj>
          </a:graphicData>
        </a:graphic>
      </p:graphicFrame>
      <p:graphicFrame>
        <p:nvGraphicFramePr>
          <p:cNvPr id="100359" name="Object 7"/>
          <p:cNvGraphicFramePr>
            <a:graphicFrameLocks noChangeAspect="1"/>
          </p:cNvGraphicFramePr>
          <p:nvPr/>
        </p:nvGraphicFramePr>
        <p:xfrm>
          <a:off x="2998788" y="5842000"/>
          <a:ext cx="2508250" cy="1030288"/>
        </p:xfrm>
        <a:graphic>
          <a:graphicData uri="http://schemas.openxmlformats.org/presentationml/2006/ole">
            <p:oleObj spid="_x0000_s188421" name="Équation" r:id="rId6" imgW="26212800" imgH="10668000" progId="Equation.3">
              <p:embed/>
            </p:oleObj>
          </a:graphicData>
        </a:graphic>
      </p:graphicFrame>
      <p:sp>
        <p:nvSpPr>
          <p:cNvPr id="13" name="ZoneTexte 12"/>
          <p:cNvSpPr txBox="1"/>
          <p:nvPr/>
        </p:nvSpPr>
        <p:spPr>
          <a:xfrm>
            <a:off x="0" y="5357826"/>
            <a:ext cx="9144000" cy="769441"/>
          </a:xfrm>
          <a:prstGeom prst="rect">
            <a:avLst/>
          </a:prstGeom>
          <a:noFill/>
        </p:spPr>
        <p:txBody>
          <a:bodyPr wrap="square" rtlCol="0">
            <a:spAutoFit/>
          </a:bodyPr>
          <a:lstStyle/>
          <a:p>
            <a:pPr algn="just"/>
            <a:r>
              <a:rPr lang="fr-FR" sz="2200" dirty="0">
                <a:solidFill>
                  <a:srgbClr val="00B0F0"/>
                </a:solidFill>
                <a:latin typeface="Times New Roman" pitchFamily="18" charset="0"/>
                <a:cs typeface="Times New Roman" pitchFamily="18" charset="0"/>
              </a:rPr>
              <a:t>Comme la combinaison va de – l’infini à + l’infini alors l’approximation sera égale à l’approximée et nous aurons: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2" name="Text Box 22"/>
          <p:cNvSpPr txBox="1">
            <a:spLocks noChangeArrowheads="1"/>
          </p:cNvSpPr>
          <p:nvPr/>
        </p:nvSpPr>
        <p:spPr bwMode="auto">
          <a:xfrm>
            <a:off x="0" y="714356"/>
            <a:ext cx="9143999" cy="1107996"/>
          </a:xfrm>
          <a:prstGeom prst="rect">
            <a:avLst/>
          </a:prstGeom>
          <a:noFill/>
          <a:ln w="12700">
            <a:noFill/>
            <a:miter lim="800000"/>
            <a:headEnd type="none" w="sm" len="sm"/>
            <a:tailEnd type="none" w="sm" len="sm"/>
          </a:ln>
          <a:effectLst/>
        </p:spPr>
        <p:txBody>
          <a:bodyPr wrap="square">
            <a:spAutoFit/>
          </a:bodyPr>
          <a:lstStyle/>
          <a:p>
            <a:pPr algn="just"/>
            <a:r>
              <a:rPr lang="fr-FR" sz="2200" dirty="0">
                <a:solidFill>
                  <a:srgbClr val="7030A0"/>
                </a:solidFill>
                <a:latin typeface="Times New Roman" pitchFamily="18" charset="0"/>
                <a:cs typeface="Times New Roman" pitchFamily="18" charset="0"/>
              </a:rPr>
              <a:t>Si on suppose que x(t) est périodique de période T, de puissance moyenne finie, et réel alors nous pouvons déduire qu’il  peut être décomposé en une somme de sinus et de cosinus.</a:t>
            </a:r>
          </a:p>
        </p:txBody>
      </p:sp>
      <p:graphicFrame>
        <p:nvGraphicFramePr>
          <p:cNvPr id="153623" name="Object 23"/>
          <p:cNvGraphicFramePr>
            <a:graphicFrameLocks noChangeAspect="1"/>
          </p:cNvGraphicFramePr>
          <p:nvPr/>
        </p:nvGraphicFramePr>
        <p:xfrm>
          <a:off x="377825" y="1801092"/>
          <a:ext cx="4008438" cy="687387"/>
        </p:xfrm>
        <a:graphic>
          <a:graphicData uri="http://schemas.openxmlformats.org/presentationml/2006/ole">
            <p:oleObj spid="_x0000_s189442" name="Équation" r:id="rId3" imgW="65227200" imgH="10363200" progId="Equation.3">
              <p:embed/>
            </p:oleObj>
          </a:graphicData>
        </a:graphic>
      </p:graphicFrame>
      <p:graphicFrame>
        <p:nvGraphicFramePr>
          <p:cNvPr id="153624" name="Object 24"/>
          <p:cNvGraphicFramePr>
            <a:graphicFrameLocks noChangeAspect="1"/>
          </p:cNvGraphicFramePr>
          <p:nvPr/>
        </p:nvGraphicFramePr>
        <p:xfrm>
          <a:off x="373063" y="2473268"/>
          <a:ext cx="3895725" cy="768350"/>
        </p:xfrm>
        <a:graphic>
          <a:graphicData uri="http://schemas.openxmlformats.org/presentationml/2006/ole">
            <p:oleObj spid="_x0000_s189443" name="Équation" r:id="rId4" imgW="63398400" imgH="11582400" progId="Equation.3">
              <p:embed/>
            </p:oleObj>
          </a:graphicData>
        </a:graphic>
      </p:graphicFrame>
      <p:graphicFrame>
        <p:nvGraphicFramePr>
          <p:cNvPr id="153625" name="Object 25"/>
          <p:cNvGraphicFramePr>
            <a:graphicFrameLocks noChangeAspect="1"/>
          </p:cNvGraphicFramePr>
          <p:nvPr/>
        </p:nvGraphicFramePr>
        <p:xfrm>
          <a:off x="409575" y="3190942"/>
          <a:ext cx="3779838" cy="768350"/>
        </p:xfrm>
        <a:graphic>
          <a:graphicData uri="http://schemas.openxmlformats.org/presentationml/2006/ole">
            <p:oleObj spid="_x0000_s189444" name="Équation" r:id="rId5" imgW="61569600" imgH="11582400" progId="Equation.3">
              <p:embed/>
            </p:oleObj>
          </a:graphicData>
        </a:graphic>
      </p:graphicFrame>
      <p:pic>
        <p:nvPicPr>
          <p:cNvPr id="153626" name="Picture 26"/>
          <p:cNvPicPr>
            <a:picLocks noChangeAspect="1" noChangeArrowheads="1"/>
          </p:cNvPicPr>
          <p:nvPr/>
        </p:nvPicPr>
        <p:blipFill>
          <a:blip r:embed="rId6"/>
          <a:srcRect/>
          <a:stretch>
            <a:fillRect/>
          </a:stretch>
        </p:blipFill>
        <p:spPr bwMode="auto">
          <a:xfrm>
            <a:off x="5037431" y="1500188"/>
            <a:ext cx="2832589" cy="4938712"/>
          </a:xfrm>
          <a:prstGeom prst="rect">
            <a:avLst/>
          </a:prstGeom>
          <a:noFill/>
          <a:ln w="12700">
            <a:noFill/>
            <a:miter lim="800000"/>
            <a:headEnd type="none" w="sm" len="sm"/>
            <a:tailEnd type="none" w="sm" len="sm"/>
          </a:ln>
          <a:effectLst/>
        </p:spPr>
      </p:pic>
      <p:sp>
        <p:nvSpPr>
          <p:cNvPr id="153627" name="Text Box 27"/>
          <p:cNvSpPr txBox="1">
            <a:spLocks noChangeArrowheads="1"/>
          </p:cNvSpPr>
          <p:nvPr/>
        </p:nvSpPr>
        <p:spPr bwMode="auto">
          <a:xfrm>
            <a:off x="7672787" y="2787650"/>
            <a:ext cx="643125" cy="307777"/>
          </a:xfrm>
          <a:prstGeom prst="rect">
            <a:avLst/>
          </a:prstGeom>
          <a:noFill/>
          <a:ln w="12700">
            <a:noFill/>
            <a:miter lim="800000"/>
            <a:headEnd type="none" w="sm" len="sm"/>
            <a:tailEnd type="none" w="sm" len="sm"/>
          </a:ln>
          <a:effectLst/>
        </p:spPr>
        <p:txBody>
          <a:bodyPr wrap="none">
            <a:spAutoFit/>
          </a:bodyPr>
          <a:lstStyle/>
          <a:p>
            <a:r>
              <a:rPr lang="fr-FR" sz="1400"/>
              <a:t>1(4/</a:t>
            </a:r>
            <a:r>
              <a:rPr lang="fr-FR" sz="1400">
                <a:sym typeface="Symbol" pitchFamily="18" charset="2"/>
              </a:rPr>
              <a:t>)</a:t>
            </a:r>
            <a:endParaRPr lang="fr-FR" sz="1400"/>
          </a:p>
        </p:txBody>
      </p:sp>
      <p:sp>
        <p:nvSpPr>
          <p:cNvPr id="153628" name="Text Box 28"/>
          <p:cNvSpPr txBox="1">
            <a:spLocks noChangeArrowheads="1"/>
          </p:cNvSpPr>
          <p:nvPr/>
        </p:nvSpPr>
        <p:spPr bwMode="auto">
          <a:xfrm>
            <a:off x="7672786" y="3638550"/>
            <a:ext cx="995785" cy="307777"/>
          </a:xfrm>
          <a:prstGeom prst="rect">
            <a:avLst/>
          </a:prstGeom>
          <a:noFill/>
          <a:ln w="12700">
            <a:noFill/>
            <a:miter lim="800000"/>
            <a:headEnd type="none" w="sm" len="sm"/>
            <a:tailEnd type="none" w="sm" len="sm"/>
          </a:ln>
          <a:effectLst/>
        </p:spPr>
        <p:txBody>
          <a:bodyPr wrap="none">
            <a:spAutoFit/>
          </a:bodyPr>
          <a:lstStyle/>
          <a:p>
            <a:r>
              <a:rPr lang="fr-FR" sz="1400"/>
              <a:t>1+ 3 (4/3</a:t>
            </a:r>
            <a:r>
              <a:rPr lang="fr-FR" sz="1400">
                <a:sym typeface="Symbol" pitchFamily="18" charset="2"/>
              </a:rPr>
              <a:t>)</a:t>
            </a:r>
            <a:endParaRPr lang="fr-FR" sz="1400"/>
          </a:p>
        </p:txBody>
      </p:sp>
      <p:sp>
        <p:nvSpPr>
          <p:cNvPr id="153629" name="Text Box 29"/>
          <p:cNvSpPr txBox="1">
            <a:spLocks noChangeArrowheads="1"/>
          </p:cNvSpPr>
          <p:nvPr/>
        </p:nvSpPr>
        <p:spPr bwMode="auto">
          <a:xfrm>
            <a:off x="7672786" y="1836738"/>
            <a:ext cx="530915" cy="307777"/>
          </a:xfrm>
          <a:prstGeom prst="rect">
            <a:avLst/>
          </a:prstGeom>
          <a:noFill/>
          <a:ln w="12700">
            <a:noFill/>
            <a:miter lim="800000"/>
            <a:headEnd type="none" w="sm" len="sm"/>
            <a:tailEnd type="none" w="sm" len="sm"/>
          </a:ln>
          <a:effectLst/>
        </p:spPr>
        <p:txBody>
          <a:bodyPr wrap="none">
            <a:spAutoFit/>
          </a:bodyPr>
          <a:lstStyle/>
          <a:p>
            <a:r>
              <a:rPr lang="fr-FR" sz="1400" i="1"/>
              <a:t>A</a:t>
            </a:r>
            <a:r>
              <a:rPr lang="fr-FR" sz="1400" i="1" baseline="-25000"/>
              <a:t>n</a:t>
            </a:r>
            <a:r>
              <a:rPr lang="fr-FR" sz="1400" i="1"/>
              <a:t>=0</a:t>
            </a:r>
          </a:p>
        </p:txBody>
      </p:sp>
      <p:sp>
        <p:nvSpPr>
          <p:cNvPr id="153630" name="Text Box 30"/>
          <p:cNvSpPr txBox="1">
            <a:spLocks noChangeArrowheads="1"/>
          </p:cNvSpPr>
          <p:nvPr/>
        </p:nvSpPr>
        <p:spPr bwMode="auto">
          <a:xfrm>
            <a:off x="7672786" y="4676775"/>
            <a:ext cx="1176925" cy="307777"/>
          </a:xfrm>
          <a:prstGeom prst="rect">
            <a:avLst/>
          </a:prstGeom>
          <a:noFill/>
          <a:ln w="12700">
            <a:noFill/>
            <a:miter lim="800000"/>
            <a:headEnd type="none" w="sm" len="sm"/>
            <a:tailEnd type="none" w="sm" len="sm"/>
          </a:ln>
          <a:effectLst/>
        </p:spPr>
        <p:txBody>
          <a:bodyPr wrap="none">
            <a:spAutoFit/>
          </a:bodyPr>
          <a:lstStyle/>
          <a:p>
            <a:r>
              <a:rPr lang="fr-FR" sz="1400"/>
              <a:t>1+ 3+5 (4/5</a:t>
            </a:r>
            <a:r>
              <a:rPr lang="fr-FR" sz="1400">
                <a:sym typeface="Symbol" pitchFamily="18" charset="2"/>
              </a:rPr>
              <a:t>)</a:t>
            </a:r>
            <a:endParaRPr lang="fr-FR" sz="1400"/>
          </a:p>
        </p:txBody>
      </p:sp>
      <p:sp>
        <p:nvSpPr>
          <p:cNvPr id="153631" name="Text Box 31"/>
          <p:cNvSpPr txBox="1">
            <a:spLocks noChangeArrowheads="1"/>
          </p:cNvSpPr>
          <p:nvPr/>
        </p:nvSpPr>
        <p:spPr bwMode="auto">
          <a:xfrm>
            <a:off x="7672786" y="5572125"/>
            <a:ext cx="1471246" cy="304800"/>
          </a:xfrm>
          <a:prstGeom prst="rect">
            <a:avLst/>
          </a:prstGeom>
          <a:noFill/>
          <a:ln w="12700">
            <a:noFill/>
            <a:miter lim="800000"/>
            <a:headEnd type="none" w="sm" len="sm"/>
            <a:tailEnd type="none" w="sm" len="sm"/>
          </a:ln>
          <a:effectLst/>
        </p:spPr>
        <p:txBody>
          <a:bodyPr wrap="none">
            <a:spAutoFit/>
          </a:bodyPr>
          <a:lstStyle/>
          <a:p>
            <a:r>
              <a:rPr lang="fr-FR" sz="1400"/>
              <a:t>1+ 3+ 5 + 7 (4/7</a:t>
            </a:r>
            <a:r>
              <a:rPr lang="fr-FR" sz="1400">
                <a:sym typeface="Symbol" pitchFamily="18" charset="2"/>
              </a:rPr>
              <a:t>)</a:t>
            </a:r>
            <a:endParaRPr lang="fr-FR" sz="1400"/>
          </a:p>
        </p:txBody>
      </p:sp>
      <p:sp>
        <p:nvSpPr>
          <p:cNvPr id="153632" name="Text Box 32"/>
          <p:cNvSpPr txBox="1">
            <a:spLocks noChangeArrowheads="1"/>
          </p:cNvSpPr>
          <p:nvPr/>
        </p:nvSpPr>
        <p:spPr bwMode="auto">
          <a:xfrm>
            <a:off x="-1" y="3961594"/>
            <a:ext cx="5275385" cy="2862322"/>
          </a:xfrm>
          <a:prstGeom prst="rect">
            <a:avLst/>
          </a:prstGeom>
          <a:noFill/>
          <a:ln w="12700">
            <a:noFill/>
            <a:miter lim="800000"/>
            <a:headEnd type="none" w="sm" len="sm"/>
            <a:tailEnd type="none" w="sm" len="sm"/>
          </a:ln>
          <a:effectLst/>
        </p:spPr>
        <p:txBody>
          <a:bodyPr wrap="square">
            <a:spAutoFit/>
          </a:bodyPr>
          <a:lstStyle/>
          <a:p>
            <a:pPr>
              <a:buFont typeface="Wingdings" pitchFamily="2" charset="2"/>
              <a:buChar char="q"/>
            </a:pPr>
            <a:r>
              <a:rPr lang="fr-FR" sz="2000" dirty="0"/>
              <a:t> </a:t>
            </a:r>
            <a:r>
              <a:rPr lang="fr-FR" sz="2000" dirty="0">
                <a:solidFill>
                  <a:srgbClr val="7030A0"/>
                </a:solidFill>
              </a:rPr>
              <a:t>a</a:t>
            </a:r>
            <a:r>
              <a:rPr lang="fr-FR" sz="2000" baseline="-25000" dirty="0">
                <a:solidFill>
                  <a:srgbClr val="7030A0"/>
                </a:solidFill>
              </a:rPr>
              <a:t>0</a:t>
            </a:r>
            <a:r>
              <a:rPr lang="fr-FR" sz="2000" dirty="0">
                <a:solidFill>
                  <a:srgbClr val="7030A0"/>
                </a:solidFill>
              </a:rPr>
              <a:t> est l’amplitude de la composante continue DC ou valeur moyenne de x(t)</a:t>
            </a:r>
          </a:p>
          <a:p>
            <a:pPr>
              <a:buFont typeface="Wingdings" pitchFamily="2" charset="2"/>
              <a:buChar char="q"/>
            </a:pPr>
            <a:endParaRPr lang="fr-FR" sz="2000" dirty="0"/>
          </a:p>
          <a:p>
            <a:pPr>
              <a:buFont typeface="Wingdings" pitchFamily="2" charset="2"/>
              <a:buChar char="q"/>
            </a:pPr>
            <a:r>
              <a:rPr lang="fr-FR" sz="2000" dirty="0">
                <a:solidFill>
                  <a:srgbClr val="002060"/>
                </a:solidFill>
              </a:rPr>
              <a:t>a</a:t>
            </a:r>
            <a:r>
              <a:rPr lang="fr-FR" sz="2000" baseline="-25000" dirty="0">
                <a:solidFill>
                  <a:srgbClr val="002060"/>
                </a:solidFill>
              </a:rPr>
              <a:t>1</a:t>
            </a:r>
            <a:r>
              <a:rPr lang="fr-FR" sz="2000" dirty="0">
                <a:solidFill>
                  <a:srgbClr val="002060"/>
                </a:solidFill>
              </a:rPr>
              <a:t> et b</a:t>
            </a:r>
            <a:r>
              <a:rPr lang="fr-FR" sz="2000" baseline="-25000" dirty="0">
                <a:solidFill>
                  <a:srgbClr val="002060"/>
                </a:solidFill>
              </a:rPr>
              <a:t>1</a:t>
            </a:r>
            <a:r>
              <a:rPr lang="fr-FR" sz="2000" dirty="0">
                <a:solidFill>
                  <a:srgbClr val="002060"/>
                </a:solidFill>
              </a:rPr>
              <a:t> sont les amplitudes de la Fondamental de fréquence 1/T, celle de x(t) </a:t>
            </a:r>
          </a:p>
          <a:p>
            <a:pPr>
              <a:buFont typeface="Wingdings" pitchFamily="2" charset="2"/>
              <a:buChar char="q"/>
            </a:pPr>
            <a:endParaRPr lang="fr-FR" sz="2000" dirty="0"/>
          </a:p>
          <a:p>
            <a:pPr>
              <a:buFont typeface="Wingdings" pitchFamily="2" charset="2"/>
              <a:buChar char="q"/>
            </a:pPr>
            <a:r>
              <a:rPr lang="fr-FR" sz="2000" dirty="0">
                <a:solidFill>
                  <a:srgbClr val="0070C0"/>
                </a:solidFill>
              </a:rPr>
              <a:t>a</a:t>
            </a:r>
            <a:r>
              <a:rPr lang="fr-FR" sz="2000" baseline="-25000" dirty="0">
                <a:solidFill>
                  <a:srgbClr val="0070C0"/>
                </a:solidFill>
              </a:rPr>
              <a:t>n</a:t>
            </a:r>
            <a:r>
              <a:rPr lang="fr-FR" sz="2000" dirty="0">
                <a:solidFill>
                  <a:srgbClr val="0070C0"/>
                </a:solidFill>
              </a:rPr>
              <a:t> et </a:t>
            </a:r>
            <a:r>
              <a:rPr lang="fr-FR" sz="2000" dirty="0" err="1">
                <a:solidFill>
                  <a:srgbClr val="0070C0"/>
                </a:solidFill>
              </a:rPr>
              <a:t>b</a:t>
            </a:r>
            <a:r>
              <a:rPr lang="fr-FR" sz="2000" baseline="-25000" dirty="0" err="1">
                <a:solidFill>
                  <a:srgbClr val="0070C0"/>
                </a:solidFill>
              </a:rPr>
              <a:t>n</a:t>
            </a:r>
            <a:r>
              <a:rPr lang="fr-FR" sz="2000" dirty="0">
                <a:solidFill>
                  <a:srgbClr val="0070C0"/>
                </a:solidFill>
              </a:rPr>
              <a:t>, pour n</a:t>
            </a:r>
            <a:r>
              <a:rPr lang="fr-FR" sz="2000" dirty="0">
                <a:solidFill>
                  <a:srgbClr val="0070C0"/>
                </a:solidFill>
                <a:sym typeface="Symbol"/>
              </a:rPr>
              <a:t>1 sont les amplitudes des autres harmoniques de fréquences multiples entiers de la fréquence de x(t) (2/T, 3/T, ……)</a:t>
            </a:r>
            <a:endParaRPr lang="fr-FR" sz="2000" dirty="0">
              <a:solidFill>
                <a:srgbClr val="0070C0"/>
              </a:solidFill>
            </a:endParaRPr>
          </a:p>
        </p:txBody>
      </p:sp>
      <p:sp>
        <p:nvSpPr>
          <p:cNvPr id="35" name="ZoneTexte 34"/>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SERIES DE FOURIER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a45"/>
          <p:cNvPicPr>
            <a:picLocks noChangeAspect="1" noChangeArrowheads="1"/>
          </p:cNvPicPr>
          <p:nvPr/>
        </p:nvPicPr>
        <p:blipFill>
          <a:blip r:embed="rId3"/>
          <a:srcRect/>
          <a:stretch>
            <a:fillRect/>
          </a:stretch>
        </p:blipFill>
        <p:spPr bwMode="auto">
          <a:xfrm>
            <a:off x="304800" y="2533650"/>
            <a:ext cx="2743200" cy="2152650"/>
          </a:xfrm>
          <a:prstGeom prst="rect">
            <a:avLst/>
          </a:prstGeom>
          <a:noFill/>
          <a:ln w="9525">
            <a:noFill/>
            <a:miter lim="800000"/>
            <a:headEnd/>
            <a:tailEnd/>
          </a:ln>
        </p:spPr>
      </p:pic>
      <p:sp>
        <p:nvSpPr>
          <p:cNvPr id="7" name="Rectangle 2"/>
          <p:cNvSpPr>
            <a:spLocks noGrp="1" noChangeArrowheads="1"/>
          </p:cNvSpPr>
          <p:nvPr>
            <p:ph type="title"/>
          </p:nvPr>
        </p:nvSpPr>
        <p:spPr>
          <a:xfrm>
            <a:off x="457200" y="714364"/>
            <a:ext cx="8229600" cy="1143000"/>
          </a:xfrm>
        </p:spPr>
        <p:txBody>
          <a:bodyPr/>
          <a:lstStyle/>
          <a:p>
            <a:pPr eaLnBrk="1" hangingPunct="1"/>
            <a:r>
              <a:rPr lang="en-US" sz="3600" dirty="0" err="1"/>
              <a:t>Exemple</a:t>
            </a:r>
            <a:endParaRPr lang="en-US" sz="3600" dirty="0"/>
          </a:p>
        </p:txBody>
      </p:sp>
      <p:sp>
        <p:nvSpPr>
          <p:cNvPr id="6" name="ZoneTexte 5"/>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SERIES DE FOURIER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a45"/>
          <p:cNvPicPr>
            <a:picLocks noChangeAspect="1" noChangeArrowheads="1"/>
          </p:cNvPicPr>
          <p:nvPr/>
        </p:nvPicPr>
        <p:blipFill>
          <a:blip r:embed="rId3"/>
          <a:srcRect/>
          <a:stretch>
            <a:fillRect/>
          </a:stretch>
        </p:blipFill>
        <p:spPr bwMode="auto">
          <a:xfrm>
            <a:off x="304800" y="2343150"/>
            <a:ext cx="2743200" cy="2152650"/>
          </a:xfrm>
          <a:prstGeom prst="rect">
            <a:avLst/>
          </a:prstGeom>
          <a:noFill/>
          <a:ln w="9525">
            <a:noFill/>
            <a:miter lim="800000"/>
            <a:headEnd/>
            <a:tailEnd/>
          </a:ln>
        </p:spPr>
      </p:pic>
      <p:pic>
        <p:nvPicPr>
          <p:cNvPr id="22531" name="Picture 3" descr="a2"/>
          <p:cNvPicPr>
            <a:picLocks noChangeAspect="1" noChangeArrowheads="1"/>
          </p:cNvPicPr>
          <p:nvPr/>
        </p:nvPicPr>
        <p:blipFill>
          <a:blip r:embed="rId4"/>
          <a:srcRect/>
          <a:stretch>
            <a:fillRect/>
          </a:stretch>
        </p:blipFill>
        <p:spPr bwMode="auto">
          <a:xfrm>
            <a:off x="3429000" y="2352675"/>
            <a:ext cx="2514600" cy="2143125"/>
          </a:xfrm>
          <a:prstGeom prst="rect">
            <a:avLst/>
          </a:prstGeom>
          <a:noFill/>
          <a:ln w="9525">
            <a:noFill/>
            <a:miter lim="800000"/>
            <a:headEnd/>
            <a:tailEnd/>
          </a:ln>
        </p:spPr>
      </p:pic>
      <p:pic>
        <p:nvPicPr>
          <p:cNvPr id="22532" name="Picture 4" descr="a4"/>
          <p:cNvPicPr>
            <a:picLocks noChangeAspect="1" noChangeArrowheads="1"/>
          </p:cNvPicPr>
          <p:nvPr/>
        </p:nvPicPr>
        <p:blipFill>
          <a:blip r:embed="rId5"/>
          <a:srcRect/>
          <a:stretch>
            <a:fillRect/>
          </a:stretch>
        </p:blipFill>
        <p:spPr bwMode="auto">
          <a:xfrm>
            <a:off x="6324600" y="2351088"/>
            <a:ext cx="2514600" cy="2135187"/>
          </a:xfrm>
          <a:prstGeom prst="rect">
            <a:avLst/>
          </a:prstGeom>
          <a:noFill/>
          <a:ln w="9525">
            <a:noFill/>
            <a:miter lim="800000"/>
            <a:headEnd/>
            <a:tailEnd/>
          </a:ln>
        </p:spPr>
      </p:pic>
      <p:sp>
        <p:nvSpPr>
          <p:cNvPr id="22533" name="Text Box 5"/>
          <p:cNvSpPr txBox="1">
            <a:spLocks noChangeArrowheads="1"/>
          </p:cNvSpPr>
          <p:nvPr/>
        </p:nvSpPr>
        <p:spPr bwMode="auto">
          <a:xfrm>
            <a:off x="3048000" y="3114675"/>
            <a:ext cx="685800" cy="519113"/>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sz="2400">
              <a:solidFill>
                <a:srgbClr val="FF3300"/>
              </a:solidFill>
              <a:latin typeface="Comic Sans MS" pitchFamily="66" charset="0"/>
              <a:cs typeface="Times New Roman" pitchFamily="18" charset="0"/>
            </a:endParaRPr>
          </a:p>
        </p:txBody>
      </p:sp>
      <p:sp>
        <p:nvSpPr>
          <p:cNvPr id="22534" name="Text Box 6"/>
          <p:cNvSpPr txBox="1">
            <a:spLocks noChangeArrowheads="1"/>
          </p:cNvSpPr>
          <p:nvPr/>
        </p:nvSpPr>
        <p:spPr bwMode="auto">
          <a:xfrm>
            <a:off x="5943600" y="3190875"/>
            <a:ext cx="685800" cy="519113"/>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a:t>
            </a:r>
            <a:endParaRPr lang="en-US" sz="2400">
              <a:solidFill>
                <a:srgbClr val="FF3300"/>
              </a:solidFill>
              <a:latin typeface="Comic Sans MS" pitchFamily="66" charset="0"/>
              <a:cs typeface="Times New Roman" pitchFamily="18" charset="0"/>
            </a:endParaRPr>
          </a:p>
        </p:txBody>
      </p:sp>
      <p:pic>
        <p:nvPicPr>
          <p:cNvPr id="22535" name="Picture 7" descr="a6"/>
          <p:cNvPicPr>
            <a:picLocks noChangeAspect="1" noChangeArrowheads="1"/>
          </p:cNvPicPr>
          <p:nvPr/>
        </p:nvPicPr>
        <p:blipFill>
          <a:blip r:embed="rId6"/>
          <a:srcRect/>
          <a:stretch>
            <a:fillRect/>
          </a:stretch>
        </p:blipFill>
        <p:spPr bwMode="auto">
          <a:xfrm>
            <a:off x="3429000" y="4684713"/>
            <a:ext cx="2438400" cy="2097087"/>
          </a:xfrm>
          <a:prstGeom prst="rect">
            <a:avLst/>
          </a:prstGeom>
          <a:noFill/>
          <a:ln w="9525">
            <a:noFill/>
            <a:miter lim="800000"/>
            <a:headEnd/>
            <a:tailEnd/>
          </a:ln>
        </p:spPr>
      </p:pic>
      <p:sp>
        <p:nvSpPr>
          <p:cNvPr id="22536" name="Text Box 8"/>
          <p:cNvSpPr txBox="1">
            <a:spLocks noChangeArrowheads="1"/>
          </p:cNvSpPr>
          <p:nvPr/>
        </p:nvSpPr>
        <p:spPr bwMode="auto">
          <a:xfrm>
            <a:off x="3048000" y="5424488"/>
            <a:ext cx="685800" cy="519112"/>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sz="2400">
              <a:solidFill>
                <a:srgbClr val="FF3300"/>
              </a:solidFill>
              <a:latin typeface="Comic Sans MS" pitchFamily="66" charset="0"/>
              <a:cs typeface="Times New Roman" pitchFamily="18" charset="0"/>
            </a:endParaRPr>
          </a:p>
        </p:txBody>
      </p:sp>
      <p:sp>
        <p:nvSpPr>
          <p:cNvPr id="11" name="ZoneTexte 10"/>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SERIES DE FOURIER</a:t>
            </a:r>
          </a:p>
        </p:txBody>
      </p:sp>
      <p:sp>
        <p:nvSpPr>
          <p:cNvPr id="14" name="Rectangle 2"/>
          <p:cNvSpPr>
            <a:spLocks noGrp="1" noChangeArrowheads="1"/>
          </p:cNvSpPr>
          <p:nvPr>
            <p:ph type="title"/>
          </p:nvPr>
        </p:nvSpPr>
        <p:spPr>
          <a:xfrm>
            <a:off x="457200" y="714364"/>
            <a:ext cx="8229600" cy="1143000"/>
          </a:xfrm>
        </p:spPr>
        <p:txBody>
          <a:bodyPr/>
          <a:lstStyle/>
          <a:p>
            <a:pPr eaLnBrk="1" hangingPunct="1"/>
            <a:r>
              <a:rPr lang="en-US" sz="3600" dirty="0" err="1"/>
              <a:t>Exemple</a:t>
            </a:r>
            <a:endParaRPr lang="en-US" sz="36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a45"/>
          <p:cNvPicPr>
            <a:picLocks noChangeAspect="1" noChangeArrowheads="1"/>
          </p:cNvPicPr>
          <p:nvPr/>
        </p:nvPicPr>
        <p:blipFill>
          <a:blip r:embed="rId3"/>
          <a:srcRect/>
          <a:stretch>
            <a:fillRect/>
          </a:stretch>
        </p:blipFill>
        <p:spPr bwMode="auto">
          <a:xfrm>
            <a:off x="304800" y="2343150"/>
            <a:ext cx="2743200" cy="2152650"/>
          </a:xfrm>
          <a:prstGeom prst="rect">
            <a:avLst/>
          </a:prstGeom>
          <a:noFill/>
          <a:ln w="9525">
            <a:noFill/>
            <a:miter lim="800000"/>
            <a:headEnd/>
            <a:tailEnd/>
          </a:ln>
        </p:spPr>
      </p:pic>
      <p:sp>
        <p:nvSpPr>
          <p:cNvPr id="23555" name="Text Box 3"/>
          <p:cNvSpPr txBox="1">
            <a:spLocks noChangeArrowheads="1"/>
          </p:cNvSpPr>
          <p:nvPr/>
        </p:nvSpPr>
        <p:spPr bwMode="auto">
          <a:xfrm>
            <a:off x="3048000" y="3114675"/>
            <a:ext cx="685800" cy="519113"/>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sz="2400">
              <a:solidFill>
                <a:srgbClr val="FF3300"/>
              </a:solidFill>
              <a:latin typeface="Comic Sans MS" pitchFamily="66" charset="0"/>
              <a:cs typeface="Times New Roman" pitchFamily="18" charset="0"/>
            </a:endParaRPr>
          </a:p>
        </p:txBody>
      </p:sp>
      <p:sp>
        <p:nvSpPr>
          <p:cNvPr id="23556" name="Text Box 4"/>
          <p:cNvSpPr txBox="1">
            <a:spLocks noChangeArrowheads="1"/>
          </p:cNvSpPr>
          <p:nvPr/>
        </p:nvSpPr>
        <p:spPr bwMode="auto">
          <a:xfrm>
            <a:off x="5943600" y="3190875"/>
            <a:ext cx="685800" cy="519113"/>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a:t>
            </a:r>
            <a:endParaRPr lang="en-US" sz="2400">
              <a:solidFill>
                <a:srgbClr val="FF3300"/>
              </a:solidFill>
              <a:latin typeface="Comic Sans MS" pitchFamily="66" charset="0"/>
              <a:cs typeface="Times New Roman" pitchFamily="18" charset="0"/>
            </a:endParaRPr>
          </a:p>
        </p:txBody>
      </p:sp>
      <p:sp>
        <p:nvSpPr>
          <p:cNvPr id="23557" name="Text Box 5"/>
          <p:cNvSpPr txBox="1">
            <a:spLocks noChangeArrowheads="1"/>
          </p:cNvSpPr>
          <p:nvPr/>
        </p:nvSpPr>
        <p:spPr bwMode="auto">
          <a:xfrm>
            <a:off x="3048000" y="5424488"/>
            <a:ext cx="685800" cy="519112"/>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sz="2400">
              <a:solidFill>
                <a:srgbClr val="FF3300"/>
              </a:solidFill>
              <a:latin typeface="Comic Sans MS" pitchFamily="66" charset="0"/>
              <a:cs typeface="Times New Roman" pitchFamily="18" charset="0"/>
            </a:endParaRPr>
          </a:p>
        </p:txBody>
      </p:sp>
      <p:pic>
        <p:nvPicPr>
          <p:cNvPr id="23558" name="Picture 6" descr="a6"/>
          <p:cNvPicPr>
            <a:picLocks noChangeAspect="1" noChangeArrowheads="1"/>
          </p:cNvPicPr>
          <p:nvPr/>
        </p:nvPicPr>
        <p:blipFill>
          <a:blip r:embed="rId4"/>
          <a:srcRect/>
          <a:stretch>
            <a:fillRect/>
          </a:stretch>
        </p:blipFill>
        <p:spPr bwMode="auto">
          <a:xfrm>
            <a:off x="3429000" y="2398713"/>
            <a:ext cx="2438400" cy="2097087"/>
          </a:xfrm>
          <a:prstGeom prst="rect">
            <a:avLst/>
          </a:prstGeom>
          <a:noFill/>
          <a:ln w="9525">
            <a:noFill/>
            <a:miter lim="800000"/>
            <a:headEnd/>
            <a:tailEnd/>
          </a:ln>
        </p:spPr>
      </p:pic>
      <p:pic>
        <p:nvPicPr>
          <p:cNvPr id="23559" name="Picture 7" descr="a30"/>
          <p:cNvPicPr>
            <a:picLocks noChangeAspect="1" noChangeArrowheads="1"/>
          </p:cNvPicPr>
          <p:nvPr/>
        </p:nvPicPr>
        <p:blipFill>
          <a:blip r:embed="rId5"/>
          <a:srcRect/>
          <a:stretch>
            <a:fillRect/>
          </a:stretch>
        </p:blipFill>
        <p:spPr bwMode="auto">
          <a:xfrm>
            <a:off x="3429000" y="4681538"/>
            <a:ext cx="2514600" cy="1947862"/>
          </a:xfrm>
          <a:prstGeom prst="rect">
            <a:avLst/>
          </a:prstGeom>
          <a:noFill/>
          <a:ln w="9525">
            <a:noFill/>
            <a:miter lim="800000"/>
            <a:headEnd/>
            <a:tailEnd/>
          </a:ln>
        </p:spPr>
      </p:pic>
      <p:pic>
        <p:nvPicPr>
          <p:cNvPr id="23560" name="Picture 8" descr="a35"/>
          <p:cNvPicPr>
            <a:picLocks noChangeAspect="1" noChangeArrowheads="1"/>
          </p:cNvPicPr>
          <p:nvPr/>
        </p:nvPicPr>
        <p:blipFill>
          <a:blip r:embed="rId6"/>
          <a:srcRect/>
          <a:stretch>
            <a:fillRect/>
          </a:stretch>
        </p:blipFill>
        <p:spPr bwMode="auto">
          <a:xfrm>
            <a:off x="6324600" y="2476500"/>
            <a:ext cx="2438400" cy="1943100"/>
          </a:xfrm>
          <a:prstGeom prst="rect">
            <a:avLst/>
          </a:prstGeom>
          <a:noFill/>
          <a:ln w="9525">
            <a:noFill/>
            <a:miter lim="800000"/>
            <a:headEnd/>
            <a:tailEnd/>
          </a:ln>
        </p:spPr>
      </p:pic>
      <p:sp>
        <p:nvSpPr>
          <p:cNvPr id="11" name="ZoneTexte 10"/>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SERIES DE FOURIER</a:t>
            </a:r>
          </a:p>
        </p:txBody>
      </p:sp>
      <p:sp>
        <p:nvSpPr>
          <p:cNvPr id="14" name="Rectangle 2"/>
          <p:cNvSpPr>
            <a:spLocks noGrp="1" noChangeArrowheads="1"/>
          </p:cNvSpPr>
          <p:nvPr>
            <p:ph type="title"/>
          </p:nvPr>
        </p:nvSpPr>
        <p:spPr>
          <a:xfrm>
            <a:off x="457200" y="714364"/>
            <a:ext cx="8229600" cy="1143000"/>
          </a:xfrm>
        </p:spPr>
        <p:txBody>
          <a:bodyPr/>
          <a:lstStyle/>
          <a:p>
            <a:pPr eaLnBrk="1" hangingPunct="1"/>
            <a:r>
              <a:rPr lang="en-US" sz="3600" dirty="0" err="1"/>
              <a:t>Exemple</a:t>
            </a:r>
            <a:endParaRPr lang="en-US"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857232"/>
            <a:ext cx="9144000" cy="707886"/>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C’est quoi l’analyse spectrale?</a:t>
            </a:r>
          </a:p>
          <a:p>
            <a:endParaRPr lang="fr-FR" dirty="0"/>
          </a:p>
        </p:txBody>
      </p:sp>
      <p:sp>
        <p:nvSpPr>
          <p:cNvPr id="9" name="ZoneTexte 8"/>
          <p:cNvSpPr txBox="1"/>
          <p:nvPr/>
        </p:nvSpPr>
        <p:spPr>
          <a:xfrm>
            <a:off x="0" y="6243600"/>
            <a:ext cx="9144000" cy="400110"/>
          </a:xfrm>
          <a:prstGeom prst="rect">
            <a:avLst/>
          </a:prstGeom>
          <a:noFill/>
        </p:spPr>
        <p:txBody>
          <a:bodyPr wrap="square" rtlCol="0">
            <a:spAutoFit/>
          </a:bodyPr>
          <a:lstStyle/>
          <a:p>
            <a:pPr algn="just"/>
            <a:r>
              <a:rPr lang="fr-FR" sz="2000" b="1" dirty="0">
                <a:solidFill>
                  <a:srgbClr val="C00000"/>
                </a:solidFill>
                <a:latin typeface="Times New Roman" pitchFamily="18" charset="0"/>
                <a:cs typeface="Times New Roman" pitchFamily="18" charset="0"/>
              </a:rPr>
              <a:t>Peut on interpréter et analyser ce signal uniquement dans le domaine temporel?</a:t>
            </a:r>
          </a:p>
        </p:txBody>
      </p:sp>
      <p:sp>
        <p:nvSpPr>
          <p:cNvPr id="10" name="ZoneTexte 9"/>
          <p:cNvSpPr txBox="1"/>
          <p:nvPr/>
        </p:nvSpPr>
        <p:spPr>
          <a:xfrm>
            <a:off x="1357290" y="4929198"/>
            <a:ext cx="5786478" cy="400110"/>
          </a:xfrm>
          <a:prstGeom prst="rect">
            <a:avLst/>
          </a:prstGeom>
          <a:noFill/>
        </p:spPr>
        <p:txBody>
          <a:bodyPr wrap="square" rtlCol="0">
            <a:spAutoFit/>
          </a:bodyPr>
          <a:lstStyle/>
          <a:p>
            <a:r>
              <a:rPr lang="fr-FR" sz="2000" b="1" u="sng" dirty="0">
                <a:solidFill>
                  <a:srgbClr val="002060"/>
                </a:solidFill>
                <a:latin typeface="Times New Roman" pitchFamily="18" charset="0"/>
                <a:cs typeface="Times New Roman" pitchFamily="18" charset="0"/>
              </a:rPr>
              <a:t>Exemple d’un signal de parole du mot ‘’Samedi’’</a:t>
            </a:r>
          </a:p>
        </p:txBody>
      </p:sp>
      <p:pic>
        <p:nvPicPr>
          <p:cNvPr id="164866" name="Picture 2"/>
          <p:cNvPicPr>
            <a:picLocks noChangeAspect="1" noChangeArrowheads="1"/>
          </p:cNvPicPr>
          <p:nvPr/>
        </p:nvPicPr>
        <p:blipFill>
          <a:blip r:embed="rId2"/>
          <a:srcRect/>
          <a:stretch>
            <a:fillRect/>
          </a:stretch>
        </p:blipFill>
        <p:spPr bwMode="auto">
          <a:xfrm>
            <a:off x="2000232" y="1500174"/>
            <a:ext cx="5226062" cy="3420000"/>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a45"/>
          <p:cNvPicPr>
            <a:picLocks noChangeAspect="1" noChangeArrowheads="1"/>
          </p:cNvPicPr>
          <p:nvPr/>
        </p:nvPicPr>
        <p:blipFill>
          <a:blip r:embed="rId3"/>
          <a:srcRect/>
          <a:stretch>
            <a:fillRect/>
          </a:stretch>
        </p:blipFill>
        <p:spPr bwMode="auto">
          <a:xfrm>
            <a:off x="304800" y="2343150"/>
            <a:ext cx="2743200" cy="2152650"/>
          </a:xfrm>
          <a:prstGeom prst="rect">
            <a:avLst/>
          </a:prstGeom>
          <a:noFill/>
          <a:ln w="9525">
            <a:noFill/>
            <a:miter lim="800000"/>
            <a:headEnd/>
            <a:tailEnd/>
          </a:ln>
        </p:spPr>
      </p:pic>
      <p:sp>
        <p:nvSpPr>
          <p:cNvPr id="24579" name="Text Box 3"/>
          <p:cNvSpPr txBox="1">
            <a:spLocks noChangeArrowheads="1"/>
          </p:cNvSpPr>
          <p:nvPr/>
        </p:nvSpPr>
        <p:spPr bwMode="auto">
          <a:xfrm>
            <a:off x="3048000" y="3114675"/>
            <a:ext cx="685800" cy="519113"/>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sz="2400">
              <a:solidFill>
                <a:srgbClr val="FF3300"/>
              </a:solidFill>
              <a:latin typeface="Comic Sans MS" pitchFamily="66" charset="0"/>
              <a:cs typeface="Times New Roman" pitchFamily="18" charset="0"/>
            </a:endParaRPr>
          </a:p>
        </p:txBody>
      </p:sp>
      <p:sp>
        <p:nvSpPr>
          <p:cNvPr id="24580" name="Text Box 4"/>
          <p:cNvSpPr txBox="1">
            <a:spLocks noChangeArrowheads="1"/>
          </p:cNvSpPr>
          <p:nvPr/>
        </p:nvSpPr>
        <p:spPr bwMode="auto">
          <a:xfrm>
            <a:off x="5943600" y="3190875"/>
            <a:ext cx="685800" cy="519113"/>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a:t>
            </a:r>
            <a:endParaRPr lang="en-US" sz="2400">
              <a:solidFill>
                <a:srgbClr val="FF3300"/>
              </a:solidFill>
              <a:latin typeface="Comic Sans MS" pitchFamily="66" charset="0"/>
              <a:cs typeface="Times New Roman" pitchFamily="18" charset="0"/>
            </a:endParaRPr>
          </a:p>
        </p:txBody>
      </p:sp>
      <p:sp>
        <p:nvSpPr>
          <p:cNvPr id="24581" name="Text Box 5"/>
          <p:cNvSpPr txBox="1">
            <a:spLocks noChangeArrowheads="1"/>
          </p:cNvSpPr>
          <p:nvPr/>
        </p:nvSpPr>
        <p:spPr bwMode="auto">
          <a:xfrm>
            <a:off x="3048000" y="5424488"/>
            <a:ext cx="685800" cy="519112"/>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sz="2400">
              <a:solidFill>
                <a:srgbClr val="FF3300"/>
              </a:solidFill>
              <a:latin typeface="Comic Sans MS" pitchFamily="66" charset="0"/>
              <a:cs typeface="Times New Roman" pitchFamily="18" charset="0"/>
            </a:endParaRPr>
          </a:p>
        </p:txBody>
      </p:sp>
      <p:pic>
        <p:nvPicPr>
          <p:cNvPr id="24582" name="Picture 6" descr="a30"/>
          <p:cNvPicPr>
            <a:picLocks noChangeAspect="1" noChangeArrowheads="1"/>
          </p:cNvPicPr>
          <p:nvPr/>
        </p:nvPicPr>
        <p:blipFill>
          <a:blip r:embed="rId4"/>
          <a:srcRect/>
          <a:stretch>
            <a:fillRect/>
          </a:stretch>
        </p:blipFill>
        <p:spPr bwMode="auto">
          <a:xfrm>
            <a:off x="3429000" y="2514600"/>
            <a:ext cx="2514600" cy="1947863"/>
          </a:xfrm>
          <a:prstGeom prst="rect">
            <a:avLst/>
          </a:prstGeom>
          <a:noFill/>
          <a:ln w="9525">
            <a:noFill/>
            <a:miter lim="800000"/>
            <a:headEnd/>
            <a:tailEnd/>
          </a:ln>
        </p:spPr>
      </p:pic>
      <p:pic>
        <p:nvPicPr>
          <p:cNvPr id="24583" name="Picture 7" descr="a31"/>
          <p:cNvPicPr>
            <a:picLocks noChangeAspect="1" noChangeArrowheads="1"/>
          </p:cNvPicPr>
          <p:nvPr/>
        </p:nvPicPr>
        <p:blipFill>
          <a:blip r:embed="rId5"/>
          <a:srcRect/>
          <a:stretch>
            <a:fillRect/>
          </a:stretch>
        </p:blipFill>
        <p:spPr bwMode="auto">
          <a:xfrm>
            <a:off x="3429000" y="4665663"/>
            <a:ext cx="2514600" cy="1963737"/>
          </a:xfrm>
          <a:prstGeom prst="rect">
            <a:avLst/>
          </a:prstGeom>
          <a:noFill/>
          <a:ln w="9525">
            <a:noFill/>
            <a:miter lim="800000"/>
            <a:headEnd/>
            <a:tailEnd/>
          </a:ln>
        </p:spPr>
      </p:pic>
      <p:pic>
        <p:nvPicPr>
          <p:cNvPr id="24584" name="Picture 8" descr="a36"/>
          <p:cNvPicPr>
            <a:picLocks noChangeAspect="1" noChangeArrowheads="1"/>
          </p:cNvPicPr>
          <p:nvPr/>
        </p:nvPicPr>
        <p:blipFill>
          <a:blip r:embed="rId6"/>
          <a:srcRect/>
          <a:stretch>
            <a:fillRect/>
          </a:stretch>
        </p:blipFill>
        <p:spPr bwMode="auto">
          <a:xfrm>
            <a:off x="6248400" y="2514600"/>
            <a:ext cx="2514600" cy="1978025"/>
          </a:xfrm>
          <a:prstGeom prst="rect">
            <a:avLst/>
          </a:prstGeom>
          <a:noFill/>
          <a:ln w="9525">
            <a:noFill/>
            <a:miter lim="800000"/>
            <a:headEnd/>
            <a:tailEnd/>
          </a:ln>
        </p:spPr>
      </p:pic>
      <p:sp>
        <p:nvSpPr>
          <p:cNvPr id="13" name="ZoneTexte 12"/>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SERIES DE FOURIER</a:t>
            </a:r>
          </a:p>
        </p:txBody>
      </p:sp>
      <p:sp>
        <p:nvSpPr>
          <p:cNvPr id="14" name="Rectangle 2"/>
          <p:cNvSpPr>
            <a:spLocks noGrp="1" noChangeArrowheads="1"/>
          </p:cNvSpPr>
          <p:nvPr>
            <p:ph type="title"/>
          </p:nvPr>
        </p:nvSpPr>
        <p:spPr>
          <a:xfrm>
            <a:off x="457200" y="714364"/>
            <a:ext cx="8229600" cy="1143000"/>
          </a:xfrm>
        </p:spPr>
        <p:txBody>
          <a:bodyPr/>
          <a:lstStyle/>
          <a:p>
            <a:pPr eaLnBrk="1" hangingPunct="1"/>
            <a:r>
              <a:rPr lang="en-US" sz="3600" dirty="0" err="1"/>
              <a:t>Exemple</a:t>
            </a:r>
            <a:endParaRPr lang="en-US" sz="36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a45"/>
          <p:cNvPicPr>
            <a:picLocks noChangeAspect="1" noChangeArrowheads="1"/>
          </p:cNvPicPr>
          <p:nvPr/>
        </p:nvPicPr>
        <p:blipFill>
          <a:blip r:embed="rId3"/>
          <a:srcRect/>
          <a:stretch>
            <a:fillRect/>
          </a:stretch>
        </p:blipFill>
        <p:spPr bwMode="auto">
          <a:xfrm>
            <a:off x="304800" y="2343150"/>
            <a:ext cx="2743200" cy="2152650"/>
          </a:xfrm>
          <a:prstGeom prst="rect">
            <a:avLst/>
          </a:prstGeom>
          <a:noFill/>
          <a:ln w="9525">
            <a:noFill/>
            <a:miter lim="800000"/>
            <a:headEnd/>
            <a:tailEnd/>
          </a:ln>
        </p:spPr>
      </p:pic>
      <p:sp>
        <p:nvSpPr>
          <p:cNvPr id="25603" name="Text Box 3"/>
          <p:cNvSpPr txBox="1">
            <a:spLocks noChangeArrowheads="1"/>
          </p:cNvSpPr>
          <p:nvPr/>
        </p:nvSpPr>
        <p:spPr bwMode="auto">
          <a:xfrm>
            <a:off x="3048000" y="3114675"/>
            <a:ext cx="685800" cy="519113"/>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sz="2400">
              <a:solidFill>
                <a:srgbClr val="FF3300"/>
              </a:solidFill>
              <a:latin typeface="Comic Sans MS" pitchFamily="66" charset="0"/>
              <a:cs typeface="Times New Roman" pitchFamily="18" charset="0"/>
            </a:endParaRPr>
          </a:p>
        </p:txBody>
      </p:sp>
      <p:sp>
        <p:nvSpPr>
          <p:cNvPr id="25604" name="Text Box 4"/>
          <p:cNvSpPr txBox="1">
            <a:spLocks noChangeArrowheads="1"/>
          </p:cNvSpPr>
          <p:nvPr/>
        </p:nvSpPr>
        <p:spPr bwMode="auto">
          <a:xfrm>
            <a:off x="5943600" y="3190875"/>
            <a:ext cx="685800" cy="519113"/>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a:t>
            </a:r>
            <a:endParaRPr lang="en-US" sz="2400">
              <a:solidFill>
                <a:srgbClr val="FF3300"/>
              </a:solidFill>
              <a:latin typeface="Comic Sans MS" pitchFamily="66" charset="0"/>
              <a:cs typeface="Times New Roman" pitchFamily="18" charset="0"/>
            </a:endParaRPr>
          </a:p>
        </p:txBody>
      </p:sp>
      <p:sp>
        <p:nvSpPr>
          <p:cNvPr id="25605" name="Text Box 5"/>
          <p:cNvSpPr txBox="1">
            <a:spLocks noChangeArrowheads="1"/>
          </p:cNvSpPr>
          <p:nvPr/>
        </p:nvSpPr>
        <p:spPr bwMode="auto">
          <a:xfrm>
            <a:off x="3048000" y="5424488"/>
            <a:ext cx="685800" cy="519112"/>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sz="2400">
              <a:solidFill>
                <a:srgbClr val="FF3300"/>
              </a:solidFill>
              <a:latin typeface="Comic Sans MS" pitchFamily="66" charset="0"/>
              <a:cs typeface="Times New Roman" pitchFamily="18" charset="0"/>
            </a:endParaRPr>
          </a:p>
        </p:txBody>
      </p:sp>
      <p:pic>
        <p:nvPicPr>
          <p:cNvPr id="25606" name="Picture 6" descr="a32"/>
          <p:cNvPicPr>
            <a:picLocks noChangeAspect="1" noChangeArrowheads="1"/>
          </p:cNvPicPr>
          <p:nvPr/>
        </p:nvPicPr>
        <p:blipFill>
          <a:blip r:embed="rId4"/>
          <a:srcRect/>
          <a:stretch>
            <a:fillRect/>
          </a:stretch>
        </p:blipFill>
        <p:spPr bwMode="auto">
          <a:xfrm>
            <a:off x="3429000" y="2463800"/>
            <a:ext cx="2571750" cy="2032000"/>
          </a:xfrm>
          <a:prstGeom prst="rect">
            <a:avLst/>
          </a:prstGeom>
          <a:noFill/>
          <a:ln w="9525">
            <a:noFill/>
            <a:miter lim="800000"/>
            <a:headEnd/>
            <a:tailEnd/>
          </a:ln>
        </p:spPr>
      </p:pic>
      <p:pic>
        <p:nvPicPr>
          <p:cNvPr id="25607" name="Picture 7" descr="a38"/>
          <p:cNvPicPr>
            <a:picLocks noChangeAspect="1" noChangeArrowheads="1"/>
          </p:cNvPicPr>
          <p:nvPr/>
        </p:nvPicPr>
        <p:blipFill>
          <a:blip r:embed="rId5"/>
          <a:srcRect/>
          <a:stretch>
            <a:fillRect/>
          </a:stretch>
        </p:blipFill>
        <p:spPr bwMode="auto">
          <a:xfrm>
            <a:off x="6248400" y="2438400"/>
            <a:ext cx="2600325" cy="2060575"/>
          </a:xfrm>
          <a:prstGeom prst="rect">
            <a:avLst/>
          </a:prstGeom>
          <a:noFill/>
          <a:ln w="9525">
            <a:noFill/>
            <a:miter lim="800000"/>
            <a:headEnd/>
            <a:tailEnd/>
          </a:ln>
        </p:spPr>
      </p:pic>
      <p:pic>
        <p:nvPicPr>
          <p:cNvPr id="25608" name="Picture 8" descr="kk1"/>
          <p:cNvPicPr>
            <a:picLocks noChangeAspect="1" noChangeArrowheads="1"/>
          </p:cNvPicPr>
          <p:nvPr/>
        </p:nvPicPr>
        <p:blipFill>
          <a:blip r:embed="rId6"/>
          <a:srcRect/>
          <a:stretch>
            <a:fillRect/>
          </a:stretch>
        </p:blipFill>
        <p:spPr bwMode="auto">
          <a:xfrm>
            <a:off x="3467100" y="4668838"/>
            <a:ext cx="2552700" cy="2001837"/>
          </a:xfrm>
          <a:prstGeom prst="rect">
            <a:avLst/>
          </a:prstGeom>
          <a:noFill/>
          <a:ln w="9525">
            <a:noFill/>
            <a:miter lim="800000"/>
            <a:headEnd/>
            <a:tailEnd/>
          </a:ln>
        </p:spPr>
      </p:pic>
      <p:sp>
        <p:nvSpPr>
          <p:cNvPr id="13" name="ZoneTexte 12"/>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SERIES DE FOURIER</a:t>
            </a:r>
          </a:p>
        </p:txBody>
      </p:sp>
      <p:sp>
        <p:nvSpPr>
          <p:cNvPr id="14" name="Rectangle 2"/>
          <p:cNvSpPr>
            <a:spLocks noGrp="1" noChangeArrowheads="1"/>
          </p:cNvSpPr>
          <p:nvPr>
            <p:ph type="title"/>
          </p:nvPr>
        </p:nvSpPr>
        <p:spPr>
          <a:xfrm>
            <a:off x="457200" y="714364"/>
            <a:ext cx="8229600" cy="1143000"/>
          </a:xfrm>
        </p:spPr>
        <p:txBody>
          <a:bodyPr/>
          <a:lstStyle/>
          <a:p>
            <a:pPr eaLnBrk="1" hangingPunct="1"/>
            <a:r>
              <a:rPr lang="en-US" sz="3600" dirty="0" err="1"/>
              <a:t>Exemple</a:t>
            </a:r>
            <a:endParaRPr lang="en-US" sz="36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a45"/>
          <p:cNvPicPr>
            <a:picLocks noChangeAspect="1" noChangeArrowheads="1"/>
          </p:cNvPicPr>
          <p:nvPr/>
        </p:nvPicPr>
        <p:blipFill>
          <a:blip r:embed="rId3"/>
          <a:srcRect/>
          <a:stretch>
            <a:fillRect/>
          </a:stretch>
        </p:blipFill>
        <p:spPr bwMode="auto">
          <a:xfrm>
            <a:off x="304800" y="2343150"/>
            <a:ext cx="2743200" cy="2152650"/>
          </a:xfrm>
          <a:prstGeom prst="rect">
            <a:avLst/>
          </a:prstGeom>
          <a:noFill/>
          <a:ln w="9525">
            <a:noFill/>
            <a:miter lim="800000"/>
            <a:headEnd/>
            <a:tailEnd/>
          </a:ln>
        </p:spPr>
      </p:pic>
      <p:sp>
        <p:nvSpPr>
          <p:cNvPr id="26627" name="Text Box 3"/>
          <p:cNvSpPr txBox="1">
            <a:spLocks noChangeArrowheads="1"/>
          </p:cNvSpPr>
          <p:nvPr/>
        </p:nvSpPr>
        <p:spPr bwMode="auto">
          <a:xfrm>
            <a:off x="3048000" y="3114675"/>
            <a:ext cx="685800" cy="519113"/>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sz="2400">
              <a:solidFill>
                <a:srgbClr val="FF3300"/>
              </a:solidFill>
              <a:latin typeface="Comic Sans MS" pitchFamily="66" charset="0"/>
              <a:cs typeface="Times New Roman" pitchFamily="18" charset="0"/>
            </a:endParaRPr>
          </a:p>
        </p:txBody>
      </p:sp>
      <p:sp>
        <p:nvSpPr>
          <p:cNvPr id="26628" name="Text Box 4"/>
          <p:cNvSpPr txBox="1">
            <a:spLocks noChangeArrowheads="1"/>
          </p:cNvSpPr>
          <p:nvPr/>
        </p:nvSpPr>
        <p:spPr bwMode="auto">
          <a:xfrm>
            <a:off x="5943600" y="3190875"/>
            <a:ext cx="685800" cy="519113"/>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a:t>
            </a:r>
            <a:endParaRPr lang="en-US" sz="2400">
              <a:solidFill>
                <a:srgbClr val="FF3300"/>
              </a:solidFill>
              <a:latin typeface="Comic Sans MS" pitchFamily="66" charset="0"/>
              <a:cs typeface="Times New Roman" pitchFamily="18" charset="0"/>
            </a:endParaRPr>
          </a:p>
        </p:txBody>
      </p:sp>
      <p:sp>
        <p:nvSpPr>
          <p:cNvPr id="26629" name="Text Box 5"/>
          <p:cNvSpPr txBox="1">
            <a:spLocks noChangeArrowheads="1"/>
          </p:cNvSpPr>
          <p:nvPr/>
        </p:nvSpPr>
        <p:spPr bwMode="auto">
          <a:xfrm>
            <a:off x="3086100" y="5360988"/>
            <a:ext cx="685800" cy="519112"/>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sz="2400">
              <a:solidFill>
                <a:srgbClr val="FF3300"/>
              </a:solidFill>
              <a:latin typeface="Comic Sans MS" pitchFamily="66" charset="0"/>
              <a:cs typeface="Times New Roman" pitchFamily="18" charset="0"/>
            </a:endParaRPr>
          </a:p>
        </p:txBody>
      </p:sp>
      <p:pic>
        <p:nvPicPr>
          <p:cNvPr id="26630" name="Picture 6" descr="a39"/>
          <p:cNvPicPr>
            <a:picLocks noChangeAspect="1" noChangeArrowheads="1"/>
          </p:cNvPicPr>
          <p:nvPr/>
        </p:nvPicPr>
        <p:blipFill>
          <a:blip r:embed="rId4"/>
          <a:srcRect/>
          <a:stretch>
            <a:fillRect/>
          </a:stretch>
        </p:blipFill>
        <p:spPr bwMode="auto">
          <a:xfrm>
            <a:off x="6248400" y="2446338"/>
            <a:ext cx="2590800" cy="2038350"/>
          </a:xfrm>
          <a:prstGeom prst="rect">
            <a:avLst/>
          </a:prstGeom>
          <a:noFill/>
          <a:ln w="9525">
            <a:noFill/>
            <a:miter lim="800000"/>
            <a:headEnd/>
            <a:tailEnd/>
          </a:ln>
        </p:spPr>
      </p:pic>
      <p:pic>
        <p:nvPicPr>
          <p:cNvPr id="26631" name="Picture 7" descr="a34"/>
          <p:cNvPicPr>
            <a:picLocks noChangeAspect="1" noChangeArrowheads="1"/>
          </p:cNvPicPr>
          <p:nvPr/>
        </p:nvPicPr>
        <p:blipFill>
          <a:blip r:embed="rId5"/>
          <a:srcRect/>
          <a:stretch>
            <a:fillRect/>
          </a:stretch>
        </p:blipFill>
        <p:spPr bwMode="auto">
          <a:xfrm>
            <a:off x="3467100" y="4668838"/>
            <a:ext cx="2514600" cy="1973262"/>
          </a:xfrm>
          <a:prstGeom prst="rect">
            <a:avLst/>
          </a:prstGeom>
          <a:noFill/>
          <a:ln w="9525">
            <a:noFill/>
            <a:miter lim="800000"/>
            <a:headEnd/>
            <a:tailEnd/>
          </a:ln>
        </p:spPr>
      </p:pic>
      <p:pic>
        <p:nvPicPr>
          <p:cNvPr id="26632" name="Picture 8" descr="kk1"/>
          <p:cNvPicPr>
            <a:picLocks noChangeAspect="1" noChangeArrowheads="1"/>
          </p:cNvPicPr>
          <p:nvPr/>
        </p:nvPicPr>
        <p:blipFill>
          <a:blip r:embed="rId6"/>
          <a:srcRect/>
          <a:stretch>
            <a:fillRect/>
          </a:stretch>
        </p:blipFill>
        <p:spPr bwMode="auto">
          <a:xfrm>
            <a:off x="3429000" y="2446338"/>
            <a:ext cx="2601913" cy="2039937"/>
          </a:xfrm>
          <a:prstGeom prst="rect">
            <a:avLst/>
          </a:prstGeom>
          <a:noFill/>
          <a:ln w="9525">
            <a:noFill/>
            <a:miter lim="800000"/>
            <a:headEnd/>
            <a:tailEnd/>
          </a:ln>
        </p:spPr>
      </p:pic>
      <p:sp>
        <p:nvSpPr>
          <p:cNvPr id="13" name="ZoneTexte 12"/>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SERIES DE FOURIER</a:t>
            </a:r>
          </a:p>
        </p:txBody>
      </p:sp>
      <p:sp>
        <p:nvSpPr>
          <p:cNvPr id="14" name="Rectangle 2"/>
          <p:cNvSpPr>
            <a:spLocks noGrp="1" noChangeArrowheads="1"/>
          </p:cNvSpPr>
          <p:nvPr>
            <p:ph type="title"/>
          </p:nvPr>
        </p:nvSpPr>
        <p:spPr>
          <a:xfrm>
            <a:off x="457200" y="714364"/>
            <a:ext cx="8229600" cy="1143000"/>
          </a:xfrm>
        </p:spPr>
        <p:txBody>
          <a:bodyPr/>
          <a:lstStyle/>
          <a:p>
            <a:pPr eaLnBrk="1" hangingPunct="1"/>
            <a:r>
              <a:rPr lang="en-US" sz="3600" dirty="0" err="1"/>
              <a:t>Exemple</a:t>
            </a:r>
            <a:endParaRPr lang="en-US" sz="36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2" descr="a45"/>
          <p:cNvPicPr>
            <a:picLocks noChangeAspect="1" noChangeArrowheads="1"/>
          </p:cNvPicPr>
          <p:nvPr/>
        </p:nvPicPr>
        <p:blipFill>
          <a:blip r:embed="rId4"/>
          <a:srcRect/>
          <a:stretch>
            <a:fillRect/>
          </a:stretch>
        </p:blipFill>
        <p:spPr bwMode="auto">
          <a:xfrm>
            <a:off x="304800" y="2343150"/>
            <a:ext cx="2743200" cy="2152650"/>
          </a:xfrm>
          <a:prstGeom prst="rect">
            <a:avLst/>
          </a:prstGeom>
          <a:noFill/>
          <a:ln w="9525">
            <a:noFill/>
            <a:miter lim="800000"/>
            <a:headEnd/>
            <a:tailEnd/>
          </a:ln>
        </p:spPr>
      </p:pic>
      <p:sp>
        <p:nvSpPr>
          <p:cNvPr id="3076" name="Text Box 3"/>
          <p:cNvSpPr txBox="1">
            <a:spLocks noChangeArrowheads="1"/>
          </p:cNvSpPr>
          <p:nvPr/>
        </p:nvSpPr>
        <p:spPr bwMode="auto">
          <a:xfrm>
            <a:off x="3048000" y="3114675"/>
            <a:ext cx="685800" cy="519113"/>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sz="2400">
              <a:solidFill>
                <a:srgbClr val="FF3300"/>
              </a:solidFill>
              <a:latin typeface="Comic Sans MS" pitchFamily="66" charset="0"/>
              <a:cs typeface="Times New Roman" pitchFamily="18" charset="0"/>
            </a:endParaRPr>
          </a:p>
        </p:txBody>
      </p:sp>
      <p:pic>
        <p:nvPicPr>
          <p:cNvPr id="3077" name="Picture 4" descr="a5"/>
          <p:cNvPicPr>
            <a:picLocks noChangeAspect="1" noChangeArrowheads="1"/>
          </p:cNvPicPr>
          <p:nvPr/>
        </p:nvPicPr>
        <p:blipFill>
          <a:blip r:embed="rId5"/>
          <a:srcRect/>
          <a:stretch>
            <a:fillRect/>
          </a:stretch>
        </p:blipFill>
        <p:spPr bwMode="auto">
          <a:xfrm>
            <a:off x="3346450" y="4064000"/>
            <a:ext cx="2990850" cy="2000250"/>
          </a:xfrm>
          <a:prstGeom prst="rect">
            <a:avLst/>
          </a:prstGeom>
          <a:noFill/>
          <a:ln w="9525">
            <a:noFill/>
            <a:miter lim="800000"/>
            <a:headEnd/>
            <a:tailEnd/>
          </a:ln>
        </p:spPr>
      </p:pic>
      <p:graphicFrame>
        <p:nvGraphicFramePr>
          <p:cNvPr id="3074" name="Object 5"/>
          <p:cNvGraphicFramePr>
            <a:graphicFrameLocks noChangeAspect="1"/>
          </p:cNvGraphicFramePr>
          <p:nvPr/>
        </p:nvGraphicFramePr>
        <p:xfrm>
          <a:off x="3552825" y="2870200"/>
          <a:ext cx="2352675" cy="989013"/>
        </p:xfrm>
        <a:graphic>
          <a:graphicData uri="http://schemas.openxmlformats.org/presentationml/2006/ole">
            <p:oleObj spid="_x0000_s190466" name="Equation" r:id="rId6" imgW="24688800" imgH="10363200" progId="">
              <p:embed/>
            </p:oleObj>
          </a:graphicData>
        </a:graphic>
      </p:graphicFrame>
      <p:sp>
        <p:nvSpPr>
          <p:cNvPr id="10" name="ZoneTexte 9"/>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SERIES DE FOURIER</a:t>
            </a:r>
          </a:p>
        </p:txBody>
      </p:sp>
      <p:sp>
        <p:nvSpPr>
          <p:cNvPr id="11" name="Rectangle 2"/>
          <p:cNvSpPr>
            <a:spLocks noGrp="1" noChangeArrowheads="1"/>
          </p:cNvSpPr>
          <p:nvPr>
            <p:ph type="title"/>
          </p:nvPr>
        </p:nvSpPr>
        <p:spPr>
          <a:xfrm>
            <a:off x="457200" y="714364"/>
            <a:ext cx="8229600" cy="1143000"/>
          </a:xfrm>
        </p:spPr>
        <p:txBody>
          <a:bodyPr/>
          <a:lstStyle/>
          <a:p>
            <a:pPr eaLnBrk="1" hangingPunct="1"/>
            <a:r>
              <a:rPr lang="en-US" sz="3600" dirty="0" err="1"/>
              <a:t>Exemple</a:t>
            </a:r>
            <a:endParaRPr lang="en-US" sz="36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SPECTRE DE FOURIER</a:t>
            </a:r>
          </a:p>
        </p:txBody>
      </p:sp>
      <p:sp>
        <p:nvSpPr>
          <p:cNvPr id="3" name="ZoneTexte 2"/>
          <p:cNvSpPr txBox="1"/>
          <p:nvPr/>
        </p:nvSpPr>
        <p:spPr>
          <a:xfrm>
            <a:off x="0" y="714356"/>
            <a:ext cx="9144000" cy="3477875"/>
          </a:xfrm>
          <a:prstGeom prst="rect">
            <a:avLst/>
          </a:prstGeom>
          <a:noFill/>
        </p:spPr>
        <p:txBody>
          <a:bodyPr wrap="square" rtlCol="0">
            <a:spAutoFit/>
          </a:bodyPr>
          <a:lstStyle/>
          <a:p>
            <a:pPr algn="just"/>
            <a:r>
              <a:rPr lang="fr-FR" sz="2000" dirty="0">
                <a:solidFill>
                  <a:srgbClr val="0070C0"/>
                </a:solidFill>
                <a:latin typeface="Times New Roman" pitchFamily="18" charset="0"/>
                <a:cs typeface="Times New Roman" pitchFamily="18" charset="0"/>
              </a:rPr>
              <a:t>Comme les séries de Fourier vont nous permettre de représenter dans le domaine temporel tout signal périodique de période T par une composante continue (éventuellement) et des sinus et cosinus de fréquences multiples entiers de la fréquence du signal 1/T, il est plus intéressant d’utiliser une autre représentation,  autre que la représentation habituelle temporelle, pour le signal x(t) en fonction des fréquences dont il dispose. Il s’agit de la représentation fréquentielle ou spectrale.</a:t>
            </a:r>
          </a:p>
          <a:p>
            <a:pPr algn="just"/>
            <a:endParaRPr lang="fr-FR" sz="2000" dirty="0">
              <a:latin typeface="Times New Roman" pitchFamily="18" charset="0"/>
              <a:cs typeface="Times New Roman" pitchFamily="18" charset="0"/>
            </a:endParaRPr>
          </a:p>
          <a:p>
            <a:pPr algn="just"/>
            <a:r>
              <a:rPr lang="fr-FR" sz="2000" dirty="0">
                <a:solidFill>
                  <a:srgbClr val="C00000"/>
                </a:solidFill>
                <a:latin typeface="Times New Roman" pitchFamily="18" charset="0"/>
                <a:cs typeface="Times New Roman" pitchFamily="18" charset="0"/>
              </a:rPr>
              <a:t>Dans cette représentation, en fonction des fréquences constituant le signal, nous allons parler de spectre.</a:t>
            </a:r>
          </a:p>
          <a:p>
            <a:pPr algn="just"/>
            <a:endParaRPr lang="fr-FR" sz="2000" dirty="0">
              <a:latin typeface="Times New Roman" pitchFamily="18" charset="0"/>
              <a:cs typeface="Times New Roman" pitchFamily="18" charset="0"/>
            </a:endParaRPr>
          </a:p>
          <a:p>
            <a:pPr algn="just"/>
            <a:r>
              <a:rPr lang="fr-FR" sz="2000" dirty="0">
                <a:solidFill>
                  <a:srgbClr val="002060"/>
                </a:solidFill>
                <a:latin typeface="Times New Roman" pitchFamily="18" charset="0"/>
                <a:cs typeface="Times New Roman" pitchFamily="18" charset="0"/>
              </a:rPr>
              <a:t>Le noyau des séries de Fourier                              aura donc pour spectre   </a:t>
            </a:r>
          </a:p>
        </p:txBody>
      </p:sp>
      <p:graphicFrame>
        <p:nvGraphicFramePr>
          <p:cNvPr id="4" name="Objet 3"/>
          <p:cNvGraphicFramePr>
            <a:graphicFrameLocks noChangeAspect="1"/>
          </p:cNvGraphicFramePr>
          <p:nvPr/>
        </p:nvGraphicFramePr>
        <p:xfrm>
          <a:off x="3192463" y="3500438"/>
          <a:ext cx="2008187" cy="742950"/>
        </p:xfrm>
        <a:graphic>
          <a:graphicData uri="http://schemas.openxmlformats.org/presentationml/2006/ole">
            <p:oleObj spid="_x0000_s191490" name="Équation" r:id="rId3" imgW="22250400" imgH="8229600" progId="Equation.3">
              <p:embed/>
            </p:oleObj>
          </a:graphicData>
        </a:graphic>
      </p:graphicFrame>
      <p:graphicFrame>
        <p:nvGraphicFramePr>
          <p:cNvPr id="108547" name="Object 3"/>
          <p:cNvGraphicFramePr>
            <a:graphicFrameLocks noChangeAspect="1"/>
          </p:cNvGraphicFramePr>
          <p:nvPr/>
        </p:nvGraphicFramePr>
        <p:xfrm>
          <a:off x="7394575" y="3643313"/>
          <a:ext cx="1735138" cy="644525"/>
        </p:xfrm>
        <a:graphic>
          <a:graphicData uri="http://schemas.openxmlformats.org/presentationml/2006/ole">
            <p:oleObj spid="_x0000_s191491" name="Équation" r:id="rId4" imgW="29870400" imgH="9448800" progId="Equation.3">
              <p:embed/>
            </p:oleObj>
          </a:graphicData>
        </a:graphic>
      </p:graphicFrame>
      <p:sp>
        <p:nvSpPr>
          <p:cNvPr id="6" name="ZoneTexte 5"/>
          <p:cNvSpPr txBox="1"/>
          <p:nvPr/>
        </p:nvSpPr>
        <p:spPr>
          <a:xfrm>
            <a:off x="4214810" y="4643446"/>
            <a:ext cx="4929190" cy="400110"/>
          </a:xfrm>
          <a:prstGeom prst="rect">
            <a:avLst/>
          </a:prstGeom>
          <a:noFill/>
        </p:spPr>
        <p:txBody>
          <a:bodyPr wrap="square" rtlCol="0">
            <a:spAutoFit/>
          </a:bodyPr>
          <a:lstStyle/>
          <a:p>
            <a:r>
              <a:rPr lang="fr-FR" sz="2000" dirty="0">
                <a:latin typeface="Times New Roman" pitchFamily="18" charset="0"/>
                <a:cs typeface="Times New Roman" pitchFamily="18" charset="0"/>
              </a:rPr>
              <a:t>  auront donc respectivement pour spectres : </a:t>
            </a:r>
          </a:p>
        </p:txBody>
      </p:sp>
      <p:graphicFrame>
        <p:nvGraphicFramePr>
          <p:cNvPr id="7" name="Objet 6"/>
          <p:cNvGraphicFramePr>
            <a:graphicFrameLocks noChangeAspect="1"/>
          </p:cNvGraphicFramePr>
          <p:nvPr/>
        </p:nvGraphicFramePr>
        <p:xfrm>
          <a:off x="225421" y="4500563"/>
          <a:ext cx="3917951" cy="769937"/>
        </p:xfrm>
        <a:graphic>
          <a:graphicData uri="http://schemas.openxmlformats.org/presentationml/2006/ole">
            <p:oleObj spid="_x0000_s191492" name="Équation" r:id="rId5" imgW="52730400" imgH="10363200" progId="Equation.3">
              <p:embed/>
            </p:oleObj>
          </a:graphicData>
        </a:graphic>
      </p:graphicFrame>
      <p:graphicFrame>
        <p:nvGraphicFramePr>
          <p:cNvPr id="108549" name="Object 5"/>
          <p:cNvGraphicFramePr>
            <a:graphicFrameLocks noChangeAspect="1"/>
          </p:cNvGraphicFramePr>
          <p:nvPr/>
        </p:nvGraphicFramePr>
        <p:xfrm>
          <a:off x="2011363" y="5286375"/>
          <a:ext cx="5097462" cy="706438"/>
        </p:xfrm>
        <a:graphic>
          <a:graphicData uri="http://schemas.openxmlformats.org/presentationml/2006/ole">
            <p:oleObj spid="_x0000_s191493" name="Équation" r:id="rId6" imgW="87782400" imgH="10363200" progId="Equation.3">
              <p:embed/>
            </p:oleObj>
          </a:graphicData>
        </a:graphic>
      </p:graphicFrame>
      <p:sp>
        <p:nvSpPr>
          <p:cNvPr id="9" name="ZoneTexte 8"/>
          <p:cNvSpPr txBox="1"/>
          <p:nvPr/>
        </p:nvSpPr>
        <p:spPr>
          <a:xfrm>
            <a:off x="0" y="6215082"/>
            <a:ext cx="9144000" cy="400110"/>
          </a:xfrm>
          <a:prstGeom prst="rect">
            <a:avLst/>
          </a:prstGeom>
          <a:noFill/>
        </p:spPr>
        <p:txBody>
          <a:bodyPr wrap="square" rtlCol="0">
            <a:spAutoFit/>
          </a:bodyPr>
          <a:lstStyle/>
          <a:p>
            <a:r>
              <a:rPr lang="fr-FR" sz="2000" dirty="0">
                <a:solidFill>
                  <a:srgbClr val="00B050"/>
                </a:solidFill>
                <a:latin typeface="Times New Roman" pitchFamily="18" charset="0"/>
                <a:cs typeface="Times New Roman" pitchFamily="18" charset="0"/>
              </a:rPr>
              <a:t>Quant à la composante continue a</a:t>
            </a:r>
            <a:r>
              <a:rPr lang="fr-FR" sz="2000" baseline="-25000" dirty="0">
                <a:solidFill>
                  <a:srgbClr val="00B050"/>
                </a:solidFill>
                <a:latin typeface="Times New Roman" pitchFamily="18" charset="0"/>
                <a:cs typeface="Times New Roman" pitchFamily="18" charset="0"/>
              </a:rPr>
              <a:t>0</a:t>
            </a:r>
            <a:r>
              <a:rPr lang="fr-FR" sz="2000" dirty="0">
                <a:solidFill>
                  <a:srgbClr val="00B050"/>
                </a:solidFill>
                <a:latin typeface="Times New Roman" pitchFamily="18" charset="0"/>
                <a:cs typeface="Times New Roman" pitchFamily="18" charset="0"/>
              </a:rPr>
              <a:t> elle aura pour spectre :</a:t>
            </a:r>
          </a:p>
        </p:txBody>
      </p:sp>
      <p:graphicFrame>
        <p:nvGraphicFramePr>
          <p:cNvPr id="108550" name="Object 6"/>
          <p:cNvGraphicFramePr>
            <a:graphicFrameLocks noChangeAspect="1"/>
          </p:cNvGraphicFramePr>
          <p:nvPr/>
        </p:nvGraphicFramePr>
        <p:xfrm>
          <a:off x="6286512" y="6134100"/>
          <a:ext cx="862035" cy="479812"/>
        </p:xfrm>
        <a:graphic>
          <a:graphicData uri="http://schemas.openxmlformats.org/presentationml/2006/ole">
            <p:oleObj spid="_x0000_s191494" name="Équation" r:id="rId7" imgW="11582400" imgH="5486400" progId="Equation.3">
              <p:embed/>
            </p:oleObj>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6" name="Object 4"/>
          <p:cNvGraphicFramePr>
            <a:graphicFrameLocks noChangeAspect="1"/>
          </p:cNvGraphicFramePr>
          <p:nvPr/>
        </p:nvGraphicFramePr>
        <p:xfrm>
          <a:off x="5159399" y="5359420"/>
          <a:ext cx="139700" cy="290513"/>
        </p:xfrm>
        <a:graphic>
          <a:graphicData uri="http://schemas.openxmlformats.org/presentationml/2006/ole">
            <p:oleObj spid="_x0000_s192514" name="Équation" r:id="rId4" imgW="3352800" imgH="7010400" progId="Equation.3">
              <p:embed/>
            </p:oleObj>
          </a:graphicData>
        </a:graphic>
      </p:graphicFrame>
      <p:sp>
        <p:nvSpPr>
          <p:cNvPr id="13321" name="Line 9"/>
          <p:cNvSpPr>
            <a:spLocks noChangeShapeType="1"/>
          </p:cNvSpPr>
          <p:nvPr/>
        </p:nvSpPr>
        <p:spPr bwMode="auto">
          <a:xfrm>
            <a:off x="2446359" y="2773347"/>
            <a:ext cx="0" cy="0"/>
          </a:xfrm>
          <a:prstGeom prst="line">
            <a:avLst/>
          </a:prstGeom>
          <a:noFill/>
          <a:ln w="9525">
            <a:solidFill>
              <a:schemeClr val="tx1"/>
            </a:solidFill>
            <a:round/>
            <a:headEnd/>
            <a:tailEnd/>
          </a:ln>
          <a:effectLst/>
        </p:spPr>
        <p:txBody>
          <a:bodyPr wrap="none" anchor="ctr"/>
          <a:lstStyle/>
          <a:p>
            <a:endParaRPr lang="fr-FR"/>
          </a:p>
        </p:txBody>
      </p:sp>
      <p:sp>
        <p:nvSpPr>
          <p:cNvPr id="13338" name="Text Box 26"/>
          <p:cNvSpPr txBox="1">
            <a:spLocks noChangeArrowheads="1"/>
          </p:cNvSpPr>
          <p:nvPr/>
        </p:nvSpPr>
        <p:spPr bwMode="auto">
          <a:xfrm>
            <a:off x="6164284" y="1214422"/>
            <a:ext cx="184150" cy="457200"/>
          </a:xfrm>
          <a:prstGeom prst="rect">
            <a:avLst/>
          </a:prstGeom>
          <a:noFill/>
          <a:ln w="9525">
            <a:noFill/>
            <a:miter lim="800000"/>
            <a:headEnd/>
            <a:tailEnd/>
          </a:ln>
          <a:effectLst/>
        </p:spPr>
        <p:txBody>
          <a:bodyPr wrap="none">
            <a:spAutoFit/>
          </a:bodyPr>
          <a:lstStyle/>
          <a:p>
            <a:endParaRPr lang="fr-FR"/>
          </a:p>
        </p:txBody>
      </p:sp>
      <p:sp>
        <p:nvSpPr>
          <p:cNvPr id="13340" name="Text Box 28"/>
          <p:cNvSpPr txBox="1">
            <a:spLocks noChangeArrowheads="1"/>
          </p:cNvSpPr>
          <p:nvPr/>
        </p:nvSpPr>
        <p:spPr bwMode="auto">
          <a:xfrm>
            <a:off x="6773884" y="1671622"/>
            <a:ext cx="184150" cy="457200"/>
          </a:xfrm>
          <a:prstGeom prst="rect">
            <a:avLst/>
          </a:prstGeom>
          <a:noFill/>
          <a:ln w="9525">
            <a:noFill/>
            <a:miter lim="800000"/>
            <a:headEnd/>
            <a:tailEnd/>
          </a:ln>
          <a:effectLst/>
        </p:spPr>
        <p:txBody>
          <a:bodyPr wrap="none">
            <a:spAutoFit/>
          </a:bodyPr>
          <a:lstStyle/>
          <a:p>
            <a:endParaRPr lang="fr-FR"/>
          </a:p>
        </p:txBody>
      </p:sp>
      <p:sp>
        <p:nvSpPr>
          <p:cNvPr id="13342" name="Text Box 30"/>
          <p:cNvSpPr txBox="1">
            <a:spLocks noChangeArrowheads="1"/>
          </p:cNvSpPr>
          <p:nvPr/>
        </p:nvSpPr>
        <p:spPr bwMode="auto">
          <a:xfrm>
            <a:off x="7459684" y="1976422"/>
            <a:ext cx="184150" cy="457200"/>
          </a:xfrm>
          <a:prstGeom prst="rect">
            <a:avLst/>
          </a:prstGeom>
          <a:noFill/>
          <a:ln w="9525">
            <a:noFill/>
            <a:miter lim="800000"/>
            <a:headEnd/>
            <a:tailEnd/>
          </a:ln>
          <a:effectLst/>
        </p:spPr>
        <p:txBody>
          <a:bodyPr wrap="none">
            <a:spAutoFit/>
          </a:bodyPr>
          <a:lstStyle/>
          <a:p>
            <a:endParaRPr lang="fr-FR"/>
          </a:p>
        </p:txBody>
      </p:sp>
      <p:sp>
        <p:nvSpPr>
          <p:cNvPr id="13350" name="Line 38"/>
          <p:cNvSpPr>
            <a:spLocks noChangeShapeType="1"/>
          </p:cNvSpPr>
          <p:nvPr/>
        </p:nvSpPr>
        <p:spPr bwMode="auto">
          <a:xfrm flipV="1">
            <a:off x="3894159" y="1630347"/>
            <a:ext cx="0" cy="1600200"/>
          </a:xfrm>
          <a:prstGeom prst="line">
            <a:avLst/>
          </a:prstGeom>
          <a:noFill/>
          <a:ln w="28575">
            <a:solidFill>
              <a:schemeClr val="tx1"/>
            </a:solidFill>
            <a:round/>
            <a:headEnd/>
            <a:tailEnd type="triangle" w="med" len="med"/>
          </a:ln>
          <a:effectLst/>
        </p:spPr>
        <p:txBody>
          <a:bodyPr wrap="none" anchor="ctr"/>
          <a:lstStyle/>
          <a:p>
            <a:endParaRPr lang="fr-FR"/>
          </a:p>
        </p:txBody>
      </p:sp>
      <p:sp>
        <p:nvSpPr>
          <p:cNvPr id="13351" name="Line 39"/>
          <p:cNvSpPr>
            <a:spLocks noChangeShapeType="1"/>
          </p:cNvSpPr>
          <p:nvPr/>
        </p:nvSpPr>
        <p:spPr bwMode="auto">
          <a:xfrm flipV="1">
            <a:off x="4003699" y="4838720"/>
            <a:ext cx="0" cy="1447800"/>
          </a:xfrm>
          <a:prstGeom prst="line">
            <a:avLst/>
          </a:prstGeom>
          <a:noFill/>
          <a:ln w="28575">
            <a:solidFill>
              <a:schemeClr val="tx1"/>
            </a:solidFill>
            <a:round/>
            <a:headEnd/>
            <a:tailEnd type="triangle" w="med" len="med"/>
          </a:ln>
          <a:effectLst/>
        </p:spPr>
        <p:txBody>
          <a:bodyPr wrap="none" anchor="ctr"/>
          <a:lstStyle/>
          <a:p>
            <a:endParaRPr lang="fr-FR"/>
          </a:p>
        </p:txBody>
      </p:sp>
      <p:sp>
        <p:nvSpPr>
          <p:cNvPr id="13352" name="Line 40"/>
          <p:cNvSpPr>
            <a:spLocks noChangeShapeType="1"/>
          </p:cNvSpPr>
          <p:nvPr/>
        </p:nvSpPr>
        <p:spPr bwMode="auto">
          <a:xfrm>
            <a:off x="2293959" y="2849547"/>
            <a:ext cx="3962400" cy="0"/>
          </a:xfrm>
          <a:prstGeom prst="line">
            <a:avLst/>
          </a:prstGeom>
          <a:noFill/>
          <a:ln w="28575">
            <a:solidFill>
              <a:schemeClr val="tx1"/>
            </a:solidFill>
            <a:round/>
            <a:headEnd/>
            <a:tailEnd type="triangle" w="med" len="med"/>
          </a:ln>
          <a:effectLst/>
        </p:spPr>
        <p:txBody>
          <a:bodyPr wrap="none" anchor="ctr"/>
          <a:lstStyle/>
          <a:p>
            <a:endParaRPr lang="fr-FR"/>
          </a:p>
        </p:txBody>
      </p:sp>
      <p:sp>
        <p:nvSpPr>
          <p:cNvPr id="13353" name="Line 41"/>
          <p:cNvSpPr>
            <a:spLocks noChangeShapeType="1"/>
          </p:cNvSpPr>
          <p:nvPr/>
        </p:nvSpPr>
        <p:spPr bwMode="auto">
          <a:xfrm>
            <a:off x="2403499" y="5829320"/>
            <a:ext cx="3962400" cy="0"/>
          </a:xfrm>
          <a:prstGeom prst="line">
            <a:avLst/>
          </a:prstGeom>
          <a:noFill/>
          <a:ln w="28575">
            <a:solidFill>
              <a:schemeClr val="tx1"/>
            </a:solidFill>
            <a:round/>
            <a:headEnd/>
            <a:tailEnd type="triangle" w="med" len="med"/>
          </a:ln>
          <a:effectLst/>
        </p:spPr>
        <p:txBody>
          <a:bodyPr wrap="none" anchor="ctr"/>
          <a:lstStyle/>
          <a:p>
            <a:endParaRPr lang="fr-FR"/>
          </a:p>
        </p:txBody>
      </p:sp>
      <p:sp>
        <p:nvSpPr>
          <p:cNvPr id="13355" name="Text Box 43"/>
          <p:cNvSpPr txBox="1">
            <a:spLocks noChangeArrowheads="1"/>
          </p:cNvSpPr>
          <p:nvPr/>
        </p:nvSpPr>
        <p:spPr bwMode="auto">
          <a:xfrm>
            <a:off x="4106884" y="1443022"/>
            <a:ext cx="184150" cy="457200"/>
          </a:xfrm>
          <a:prstGeom prst="rect">
            <a:avLst/>
          </a:prstGeom>
          <a:noFill/>
          <a:ln w="9525">
            <a:noFill/>
            <a:miter lim="800000"/>
            <a:headEnd/>
            <a:tailEnd/>
          </a:ln>
          <a:effectLst/>
        </p:spPr>
        <p:txBody>
          <a:bodyPr wrap="none">
            <a:spAutoFit/>
          </a:bodyPr>
          <a:lstStyle/>
          <a:p>
            <a:endParaRPr lang="fr-FR"/>
          </a:p>
        </p:txBody>
      </p:sp>
      <p:sp>
        <p:nvSpPr>
          <p:cNvPr id="13357" name="Text Box 45"/>
          <p:cNvSpPr txBox="1">
            <a:spLocks noChangeArrowheads="1"/>
          </p:cNvSpPr>
          <p:nvPr/>
        </p:nvSpPr>
        <p:spPr bwMode="auto">
          <a:xfrm>
            <a:off x="4140224" y="4651395"/>
            <a:ext cx="184150" cy="457200"/>
          </a:xfrm>
          <a:prstGeom prst="rect">
            <a:avLst/>
          </a:prstGeom>
          <a:noFill/>
          <a:ln w="9525">
            <a:noFill/>
            <a:miter lim="800000"/>
            <a:headEnd/>
            <a:tailEnd/>
          </a:ln>
          <a:effectLst/>
        </p:spPr>
        <p:txBody>
          <a:bodyPr wrap="none">
            <a:spAutoFit/>
          </a:bodyPr>
          <a:lstStyle/>
          <a:p>
            <a:endParaRPr lang="fr-FR"/>
          </a:p>
        </p:txBody>
      </p:sp>
      <p:sp>
        <p:nvSpPr>
          <p:cNvPr id="13359" name="Line 47"/>
          <p:cNvSpPr>
            <a:spLocks noChangeShapeType="1"/>
          </p:cNvSpPr>
          <p:nvPr/>
        </p:nvSpPr>
        <p:spPr bwMode="auto">
          <a:xfrm>
            <a:off x="4275159" y="2239947"/>
            <a:ext cx="0" cy="609600"/>
          </a:xfrm>
          <a:prstGeom prst="line">
            <a:avLst/>
          </a:prstGeom>
          <a:noFill/>
          <a:ln w="57150">
            <a:solidFill>
              <a:schemeClr val="tx1"/>
            </a:solidFill>
            <a:round/>
            <a:headEnd/>
            <a:tailEnd/>
          </a:ln>
          <a:effectLst/>
        </p:spPr>
        <p:txBody>
          <a:bodyPr wrap="none" anchor="ctr"/>
          <a:lstStyle/>
          <a:p>
            <a:endParaRPr lang="fr-FR"/>
          </a:p>
        </p:txBody>
      </p:sp>
      <p:sp>
        <p:nvSpPr>
          <p:cNvPr id="13360" name="Line 48"/>
          <p:cNvSpPr>
            <a:spLocks noChangeShapeType="1"/>
          </p:cNvSpPr>
          <p:nvPr/>
        </p:nvSpPr>
        <p:spPr bwMode="auto">
          <a:xfrm>
            <a:off x="4732359" y="2857496"/>
            <a:ext cx="0" cy="304800"/>
          </a:xfrm>
          <a:prstGeom prst="line">
            <a:avLst/>
          </a:prstGeom>
          <a:noFill/>
          <a:ln w="57150">
            <a:solidFill>
              <a:schemeClr val="tx1"/>
            </a:solidFill>
            <a:round/>
            <a:headEnd/>
            <a:tailEnd/>
          </a:ln>
          <a:effectLst/>
        </p:spPr>
        <p:txBody>
          <a:bodyPr wrap="none" anchor="ctr"/>
          <a:lstStyle/>
          <a:p>
            <a:endParaRPr lang="fr-FR"/>
          </a:p>
        </p:txBody>
      </p:sp>
      <p:sp>
        <p:nvSpPr>
          <p:cNvPr id="13361" name="Line 49"/>
          <p:cNvSpPr>
            <a:spLocks noChangeShapeType="1"/>
          </p:cNvSpPr>
          <p:nvPr/>
        </p:nvSpPr>
        <p:spPr bwMode="auto">
          <a:xfrm>
            <a:off x="5265759" y="2316147"/>
            <a:ext cx="0" cy="533400"/>
          </a:xfrm>
          <a:prstGeom prst="line">
            <a:avLst/>
          </a:prstGeom>
          <a:noFill/>
          <a:ln w="57150">
            <a:solidFill>
              <a:schemeClr val="tx1"/>
            </a:solidFill>
            <a:round/>
            <a:headEnd/>
            <a:tailEnd/>
          </a:ln>
          <a:effectLst/>
        </p:spPr>
        <p:txBody>
          <a:bodyPr wrap="none" anchor="ctr"/>
          <a:lstStyle/>
          <a:p>
            <a:endParaRPr lang="fr-FR"/>
          </a:p>
        </p:txBody>
      </p:sp>
      <p:sp>
        <p:nvSpPr>
          <p:cNvPr id="13364" name="Line 52"/>
          <p:cNvSpPr>
            <a:spLocks noChangeShapeType="1"/>
          </p:cNvSpPr>
          <p:nvPr/>
        </p:nvSpPr>
        <p:spPr bwMode="auto">
          <a:xfrm>
            <a:off x="3436959" y="2239947"/>
            <a:ext cx="0" cy="609600"/>
          </a:xfrm>
          <a:prstGeom prst="line">
            <a:avLst/>
          </a:prstGeom>
          <a:noFill/>
          <a:ln w="57150">
            <a:solidFill>
              <a:schemeClr val="tx1"/>
            </a:solidFill>
            <a:round/>
            <a:headEnd/>
            <a:tailEnd/>
          </a:ln>
          <a:effectLst/>
        </p:spPr>
        <p:txBody>
          <a:bodyPr wrap="none" anchor="ctr"/>
          <a:lstStyle/>
          <a:p>
            <a:endParaRPr lang="fr-FR"/>
          </a:p>
        </p:txBody>
      </p:sp>
      <p:sp>
        <p:nvSpPr>
          <p:cNvPr id="13366" name="Line 54"/>
          <p:cNvSpPr>
            <a:spLocks noChangeShapeType="1"/>
          </p:cNvSpPr>
          <p:nvPr/>
        </p:nvSpPr>
        <p:spPr bwMode="auto">
          <a:xfrm>
            <a:off x="2979759" y="2857496"/>
            <a:ext cx="0" cy="228600"/>
          </a:xfrm>
          <a:prstGeom prst="line">
            <a:avLst/>
          </a:prstGeom>
          <a:noFill/>
          <a:ln w="57150">
            <a:solidFill>
              <a:schemeClr val="tx1"/>
            </a:solidFill>
            <a:round/>
            <a:headEnd/>
            <a:tailEnd/>
          </a:ln>
          <a:effectLst/>
        </p:spPr>
        <p:txBody>
          <a:bodyPr wrap="none" anchor="ctr"/>
          <a:lstStyle/>
          <a:p>
            <a:endParaRPr lang="fr-FR"/>
          </a:p>
        </p:txBody>
      </p:sp>
      <p:sp>
        <p:nvSpPr>
          <p:cNvPr id="13367" name="Line 55"/>
          <p:cNvSpPr>
            <a:spLocks noChangeShapeType="1"/>
          </p:cNvSpPr>
          <p:nvPr/>
        </p:nvSpPr>
        <p:spPr bwMode="auto">
          <a:xfrm>
            <a:off x="2598759" y="2316147"/>
            <a:ext cx="0" cy="533400"/>
          </a:xfrm>
          <a:prstGeom prst="line">
            <a:avLst/>
          </a:prstGeom>
          <a:noFill/>
          <a:ln w="57150">
            <a:solidFill>
              <a:schemeClr val="tx1"/>
            </a:solidFill>
            <a:round/>
            <a:headEnd/>
            <a:tailEnd/>
          </a:ln>
          <a:effectLst/>
        </p:spPr>
        <p:txBody>
          <a:bodyPr wrap="none" anchor="ctr"/>
          <a:lstStyle/>
          <a:p>
            <a:endParaRPr lang="fr-FR"/>
          </a:p>
        </p:txBody>
      </p:sp>
      <p:sp>
        <p:nvSpPr>
          <p:cNvPr id="13369" name="Line 57"/>
          <p:cNvSpPr>
            <a:spLocks noChangeShapeType="1"/>
          </p:cNvSpPr>
          <p:nvPr/>
        </p:nvSpPr>
        <p:spPr bwMode="auto">
          <a:xfrm>
            <a:off x="4384699" y="5448320"/>
            <a:ext cx="0" cy="381000"/>
          </a:xfrm>
          <a:prstGeom prst="line">
            <a:avLst/>
          </a:prstGeom>
          <a:ln w="57150">
            <a:headEnd/>
            <a:tailEnd/>
          </a:ln>
        </p:spPr>
        <p:style>
          <a:lnRef idx="1">
            <a:schemeClr val="dk1"/>
          </a:lnRef>
          <a:fillRef idx="0">
            <a:schemeClr val="dk1"/>
          </a:fillRef>
          <a:effectRef idx="0">
            <a:schemeClr val="dk1"/>
          </a:effectRef>
          <a:fontRef idx="minor">
            <a:schemeClr val="tx1"/>
          </a:fontRef>
        </p:style>
        <p:txBody>
          <a:bodyPr wrap="none" anchor="ctr"/>
          <a:lstStyle/>
          <a:p>
            <a:endParaRPr lang="fr-FR"/>
          </a:p>
        </p:txBody>
      </p:sp>
      <p:sp>
        <p:nvSpPr>
          <p:cNvPr id="13370" name="Line 58"/>
          <p:cNvSpPr>
            <a:spLocks noChangeShapeType="1"/>
          </p:cNvSpPr>
          <p:nvPr/>
        </p:nvSpPr>
        <p:spPr bwMode="auto">
          <a:xfrm>
            <a:off x="3546499" y="5829320"/>
            <a:ext cx="0" cy="381000"/>
          </a:xfrm>
          <a:prstGeom prst="line">
            <a:avLst/>
          </a:prstGeom>
          <a:ln w="57150">
            <a:headEnd/>
            <a:tailEnd/>
          </a:ln>
        </p:spPr>
        <p:style>
          <a:lnRef idx="1">
            <a:schemeClr val="dk1"/>
          </a:lnRef>
          <a:fillRef idx="0">
            <a:schemeClr val="dk1"/>
          </a:fillRef>
          <a:effectRef idx="0">
            <a:schemeClr val="dk1"/>
          </a:effectRef>
          <a:fontRef idx="minor">
            <a:schemeClr val="tx1"/>
          </a:fontRef>
        </p:style>
        <p:txBody>
          <a:bodyPr wrap="none" anchor="ctr"/>
          <a:lstStyle/>
          <a:p>
            <a:endParaRPr lang="fr-FR"/>
          </a:p>
        </p:txBody>
      </p:sp>
      <p:sp>
        <p:nvSpPr>
          <p:cNvPr id="13371" name="Line 59"/>
          <p:cNvSpPr>
            <a:spLocks noChangeShapeType="1"/>
          </p:cNvSpPr>
          <p:nvPr/>
        </p:nvSpPr>
        <p:spPr bwMode="auto">
          <a:xfrm>
            <a:off x="4841899" y="5372120"/>
            <a:ext cx="0" cy="457200"/>
          </a:xfrm>
          <a:prstGeom prst="line">
            <a:avLst/>
          </a:prstGeom>
          <a:ln w="57150">
            <a:headEnd/>
            <a:tailEnd/>
          </a:ln>
        </p:spPr>
        <p:style>
          <a:lnRef idx="1">
            <a:schemeClr val="dk1"/>
          </a:lnRef>
          <a:fillRef idx="0">
            <a:schemeClr val="dk1"/>
          </a:fillRef>
          <a:effectRef idx="0">
            <a:schemeClr val="dk1"/>
          </a:effectRef>
          <a:fontRef idx="minor">
            <a:schemeClr val="tx1"/>
          </a:fontRef>
        </p:style>
        <p:txBody>
          <a:bodyPr wrap="none" anchor="ctr"/>
          <a:lstStyle/>
          <a:p>
            <a:endParaRPr lang="fr-FR"/>
          </a:p>
        </p:txBody>
      </p:sp>
      <p:sp>
        <p:nvSpPr>
          <p:cNvPr id="13372" name="Line 60"/>
          <p:cNvSpPr>
            <a:spLocks noChangeShapeType="1"/>
          </p:cNvSpPr>
          <p:nvPr/>
        </p:nvSpPr>
        <p:spPr bwMode="auto">
          <a:xfrm>
            <a:off x="3089299" y="5829320"/>
            <a:ext cx="0" cy="457200"/>
          </a:xfrm>
          <a:prstGeom prst="line">
            <a:avLst/>
          </a:prstGeom>
          <a:ln w="57150">
            <a:headEnd/>
            <a:tailEnd/>
          </a:ln>
        </p:spPr>
        <p:style>
          <a:lnRef idx="1">
            <a:schemeClr val="dk1"/>
          </a:lnRef>
          <a:fillRef idx="0">
            <a:schemeClr val="dk1"/>
          </a:fillRef>
          <a:effectRef idx="0">
            <a:schemeClr val="dk1"/>
          </a:effectRef>
          <a:fontRef idx="minor">
            <a:schemeClr val="tx1"/>
          </a:fontRef>
        </p:style>
        <p:txBody>
          <a:bodyPr wrap="none" anchor="ctr"/>
          <a:lstStyle/>
          <a:p>
            <a:endParaRPr lang="fr-FR"/>
          </a:p>
        </p:txBody>
      </p:sp>
      <p:sp>
        <p:nvSpPr>
          <p:cNvPr id="13373" name="Text Box 61"/>
          <p:cNvSpPr txBox="1">
            <a:spLocks noChangeArrowheads="1"/>
          </p:cNvSpPr>
          <p:nvPr/>
        </p:nvSpPr>
        <p:spPr bwMode="auto">
          <a:xfrm>
            <a:off x="6469084" y="2586022"/>
            <a:ext cx="1031875" cy="457200"/>
          </a:xfrm>
          <a:prstGeom prst="rect">
            <a:avLst/>
          </a:prstGeom>
          <a:noFill/>
          <a:ln w="9525">
            <a:noFill/>
            <a:miter lim="800000"/>
            <a:headEnd/>
            <a:tailEnd/>
          </a:ln>
          <a:effectLst/>
        </p:spPr>
        <p:txBody>
          <a:bodyPr wrap="none">
            <a:spAutoFit/>
          </a:bodyPr>
          <a:lstStyle/>
          <a:p>
            <a:r>
              <a:rPr lang="fr-FR"/>
              <a:t>f=n/To</a:t>
            </a:r>
          </a:p>
        </p:txBody>
      </p:sp>
      <p:sp>
        <p:nvSpPr>
          <p:cNvPr id="13374" name="Text Box 62"/>
          <p:cNvSpPr txBox="1">
            <a:spLocks noChangeArrowheads="1"/>
          </p:cNvSpPr>
          <p:nvPr/>
        </p:nvSpPr>
        <p:spPr bwMode="auto">
          <a:xfrm>
            <a:off x="6654824" y="5565795"/>
            <a:ext cx="1031875" cy="457200"/>
          </a:xfrm>
          <a:prstGeom prst="rect">
            <a:avLst/>
          </a:prstGeom>
          <a:noFill/>
          <a:ln w="9525">
            <a:noFill/>
            <a:miter lim="800000"/>
            <a:headEnd/>
            <a:tailEnd/>
          </a:ln>
          <a:effectLst/>
        </p:spPr>
        <p:txBody>
          <a:bodyPr wrap="none">
            <a:spAutoFit/>
          </a:bodyPr>
          <a:lstStyle/>
          <a:p>
            <a:r>
              <a:rPr lang="fr-FR"/>
              <a:t>f=n/To</a:t>
            </a:r>
          </a:p>
        </p:txBody>
      </p:sp>
      <p:sp>
        <p:nvSpPr>
          <p:cNvPr id="13375" name="Text Box 63"/>
          <p:cNvSpPr txBox="1">
            <a:spLocks noChangeArrowheads="1"/>
          </p:cNvSpPr>
          <p:nvPr/>
        </p:nvSpPr>
        <p:spPr bwMode="auto">
          <a:xfrm>
            <a:off x="6697684" y="1443022"/>
            <a:ext cx="792163" cy="457200"/>
          </a:xfrm>
          <a:prstGeom prst="rect">
            <a:avLst/>
          </a:prstGeom>
          <a:noFill/>
          <a:ln w="9525">
            <a:noFill/>
            <a:miter lim="800000"/>
            <a:headEnd/>
            <a:tailEnd/>
          </a:ln>
          <a:effectLst/>
        </p:spPr>
        <p:txBody>
          <a:bodyPr wrap="none">
            <a:spAutoFit/>
          </a:bodyPr>
          <a:lstStyle/>
          <a:p>
            <a:r>
              <a:rPr lang="fr-FR"/>
              <a:t>paire</a:t>
            </a:r>
          </a:p>
        </p:txBody>
      </p:sp>
      <p:sp>
        <p:nvSpPr>
          <p:cNvPr id="13376" name="Text Box 64"/>
          <p:cNvSpPr txBox="1">
            <a:spLocks noChangeArrowheads="1"/>
          </p:cNvSpPr>
          <p:nvPr/>
        </p:nvSpPr>
        <p:spPr bwMode="auto">
          <a:xfrm>
            <a:off x="6959624" y="4651395"/>
            <a:ext cx="1112838" cy="457200"/>
          </a:xfrm>
          <a:prstGeom prst="rect">
            <a:avLst/>
          </a:prstGeom>
          <a:noFill/>
          <a:ln w="9525">
            <a:noFill/>
            <a:miter lim="800000"/>
            <a:headEnd/>
            <a:tailEnd/>
          </a:ln>
          <a:effectLst/>
        </p:spPr>
        <p:txBody>
          <a:bodyPr wrap="none">
            <a:spAutoFit/>
          </a:bodyPr>
          <a:lstStyle/>
          <a:p>
            <a:r>
              <a:rPr lang="fr-FR"/>
              <a:t>impaire</a:t>
            </a:r>
          </a:p>
        </p:txBody>
      </p:sp>
      <p:cxnSp>
        <p:nvCxnSpPr>
          <p:cNvPr id="34" name="Connecteur droit 33"/>
          <p:cNvCxnSpPr/>
          <p:nvPr/>
        </p:nvCxnSpPr>
        <p:spPr>
          <a:xfrm rot="5400000" flipH="1" flipV="1">
            <a:off x="3464711" y="2393149"/>
            <a:ext cx="928694" cy="1588"/>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35" name="ZoneTexte 34"/>
          <p:cNvSpPr txBox="1"/>
          <p:nvPr/>
        </p:nvSpPr>
        <p:spPr>
          <a:xfrm>
            <a:off x="3857620" y="1643050"/>
            <a:ext cx="571504" cy="369332"/>
          </a:xfrm>
          <a:prstGeom prst="rect">
            <a:avLst/>
          </a:prstGeom>
          <a:noFill/>
        </p:spPr>
        <p:txBody>
          <a:bodyPr wrap="square" rtlCol="0">
            <a:spAutoFit/>
          </a:bodyPr>
          <a:lstStyle/>
          <a:p>
            <a:r>
              <a:rPr lang="fr-FR" dirty="0"/>
              <a:t>a</a:t>
            </a:r>
            <a:r>
              <a:rPr lang="fr-FR" baseline="-25000" dirty="0"/>
              <a:t>0</a:t>
            </a:r>
          </a:p>
        </p:txBody>
      </p:sp>
      <p:sp>
        <p:nvSpPr>
          <p:cNvPr id="36" name="ZoneTexte 35"/>
          <p:cNvSpPr txBox="1"/>
          <p:nvPr/>
        </p:nvSpPr>
        <p:spPr>
          <a:xfrm>
            <a:off x="4143372" y="1916660"/>
            <a:ext cx="571504" cy="369332"/>
          </a:xfrm>
          <a:prstGeom prst="rect">
            <a:avLst/>
          </a:prstGeom>
          <a:noFill/>
        </p:spPr>
        <p:txBody>
          <a:bodyPr wrap="square" rtlCol="0">
            <a:spAutoFit/>
          </a:bodyPr>
          <a:lstStyle/>
          <a:p>
            <a:r>
              <a:rPr lang="fr-FR" dirty="0"/>
              <a:t>a</a:t>
            </a:r>
            <a:r>
              <a:rPr lang="fr-FR" baseline="-25000" dirty="0"/>
              <a:t>1</a:t>
            </a:r>
          </a:p>
        </p:txBody>
      </p:sp>
      <p:sp>
        <p:nvSpPr>
          <p:cNvPr id="37" name="ZoneTexte 36"/>
          <p:cNvSpPr txBox="1"/>
          <p:nvPr/>
        </p:nvSpPr>
        <p:spPr>
          <a:xfrm>
            <a:off x="3286116" y="1928802"/>
            <a:ext cx="571504" cy="369332"/>
          </a:xfrm>
          <a:prstGeom prst="rect">
            <a:avLst/>
          </a:prstGeom>
          <a:noFill/>
        </p:spPr>
        <p:txBody>
          <a:bodyPr wrap="square" rtlCol="0">
            <a:spAutoFit/>
          </a:bodyPr>
          <a:lstStyle/>
          <a:p>
            <a:r>
              <a:rPr lang="fr-FR" dirty="0"/>
              <a:t>a</a:t>
            </a:r>
            <a:r>
              <a:rPr lang="fr-FR" baseline="-25000" dirty="0"/>
              <a:t>1</a:t>
            </a:r>
          </a:p>
        </p:txBody>
      </p:sp>
      <p:sp>
        <p:nvSpPr>
          <p:cNvPr id="38" name="ZoneTexte 37"/>
          <p:cNvSpPr txBox="1"/>
          <p:nvPr/>
        </p:nvSpPr>
        <p:spPr>
          <a:xfrm>
            <a:off x="4572000" y="3059668"/>
            <a:ext cx="571504" cy="369332"/>
          </a:xfrm>
          <a:prstGeom prst="rect">
            <a:avLst/>
          </a:prstGeom>
          <a:noFill/>
        </p:spPr>
        <p:txBody>
          <a:bodyPr wrap="square" rtlCol="0">
            <a:spAutoFit/>
          </a:bodyPr>
          <a:lstStyle/>
          <a:p>
            <a:r>
              <a:rPr lang="fr-FR" dirty="0"/>
              <a:t>a</a:t>
            </a:r>
            <a:r>
              <a:rPr lang="fr-FR" baseline="-25000" dirty="0"/>
              <a:t>2</a:t>
            </a:r>
          </a:p>
        </p:txBody>
      </p:sp>
      <p:sp>
        <p:nvSpPr>
          <p:cNvPr id="39" name="ZoneTexte 38"/>
          <p:cNvSpPr txBox="1"/>
          <p:nvPr/>
        </p:nvSpPr>
        <p:spPr>
          <a:xfrm>
            <a:off x="2839016" y="3071810"/>
            <a:ext cx="571504" cy="369332"/>
          </a:xfrm>
          <a:prstGeom prst="rect">
            <a:avLst/>
          </a:prstGeom>
          <a:noFill/>
        </p:spPr>
        <p:txBody>
          <a:bodyPr wrap="square" rtlCol="0">
            <a:spAutoFit/>
          </a:bodyPr>
          <a:lstStyle/>
          <a:p>
            <a:r>
              <a:rPr lang="fr-FR" dirty="0"/>
              <a:t>a</a:t>
            </a:r>
            <a:r>
              <a:rPr lang="fr-FR" baseline="-25000" dirty="0"/>
              <a:t>2</a:t>
            </a:r>
          </a:p>
        </p:txBody>
      </p:sp>
      <p:sp>
        <p:nvSpPr>
          <p:cNvPr id="40" name="ZoneTexte 39"/>
          <p:cNvSpPr txBox="1"/>
          <p:nvPr/>
        </p:nvSpPr>
        <p:spPr>
          <a:xfrm>
            <a:off x="5072066" y="1928802"/>
            <a:ext cx="571504" cy="369332"/>
          </a:xfrm>
          <a:prstGeom prst="rect">
            <a:avLst/>
          </a:prstGeom>
          <a:noFill/>
        </p:spPr>
        <p:txBody>
          <a:bodyPr wrap="square" rtlCol="0">
            <a:spAutoFit/>
          </a:bodyPr>
          <a:lstStyle/>
          <a:p>
            <a:r>
              <a:rPr lang="fr-FR" dirty="0"/>
              <a:t>a</a:t>
            </a:r>
            <a:r>
              <a:rPr lang="fr-FR" baseline="-25000" dirty="0"/>
              <a:t>3</a:t>
            </a:r>
          </a:p>
        </p:txBody>
      </p:sp>
      <p:sp>
        <p:nvSpPr>
          <p:cNvPr id="41" name="ZoneTexte 40"/>
          <p:cNvSpPr txBox="1"/>
          <p:nvPr/>
        </p:nvSpPr>
        <p:spPr>
          <a:xfrm>
            <a:off x="2428860" y="1988098"/>
            <a:ext cx="571504" cy="369332"/>
          </a:xfrm>
          <a:prstGeom prst="rect">
            <a:avLst/>
          </a:prstGeom>
          <a:noFill/>
        </p:spPr>
        <p:txBody>
          <a:bodyPr wrap="square" rtlCol="0">
            <a:spAutoFit/>
          </a:bodyPr>
          <a:lstStyle/>
          <a:p>
            <a:r>
              <a:rPr lang="fr-FR" dirty="0"/>
              <a:t>a</a:t>
            </a:r>
            <a:r>
              <a:rPr lang="fr-FR" baseline="-25000" dirty="0"/>
              <a:t>3</a:t>
            </a:r>
          </a:p>
        </p:txBody>
      </p:sp>
      <p:sp>
        <p:nvSpPr>
          <p:cNvPr id="42" name="ZoneTexte 41"/>
          <p:cNvSpPr txBox="1"/>
          <p:nvPr/>
        </p:nvSpPr>
        <p:spPr>
          <a:xfrm>
            <a:off x="5500694" y="2428868"/>
            <a:ext cx="928694" cy="369332"/>
          </a:xfrm>
          <a:prstGeom prst="rect">
            <a:avLst/>
          </a:prstGeom>
          <a:noFill/>
        </p:spPr>
        <p:txBody>
          <a:bodyPr wrap="square" rtlCol="0">
            <a:spAutoFit/>
          </a:bodyPr>
          <a:lstStyle/>
          <a:p>
            <a:r>
              <a:rPr lang="fr-FR" dirty="0"/>
              <a:t>….</a:t>
            </a:r>
          </a:p>
        </p:txBody>
      </p:sp>
      <p:sp>
        <p:nvSpPr>
          <p:cNvPr id="43" name="ZoneTexte 42"/>
          <p:cNvSpPr txBox="1"/>
          <p:nvPr/>
        </p:nvSpPr>
        <p:spPr>
          <a:xfrm>
            <a:off x="2000232" y="2488164"/>
            <a:ext cx="928694" cy="369332"/>
          </a:xfrm>
          <a:prstGeom prst="rect">
            <a:avLst/>
          </a:prstGeom>
          <a:noFill/>
        </p:spPr>
        <p:txBody>
          <a:bodyPr wrap="square" rtlCol="0">
            <a:spAutoFit/>
          </a:bodyPr>
          <a:lstStyle/>
          <a:p>
            <a:r>
              <a:rPr lang="fr-FR" dirty="0"/>
              <a:t>….</a:t>
            </a:r>
          </a:p>
        </p:txBody>
      </p:sp>
      <p:sp>
        <p:nvSpPr>
          <p:cNvPr id="44" name="ZoneTexte 43"/>
          <p:cNvSpPr txBox="1"/>
          <p:nvPr/>
        </p:nvSpPr>
        <p:spPr>
          <a:xfrm>
            <a:off x="4143372" y="5072074"/>
            <a:ext cx="571504" cy="369332"/>
          </a:xfrm>
          <a:prstGeom prst="rect">
            <a:avLst/>
          </a:prstGeom>
          <a:noFill/>
        </p:spPr>
        <p:txBody>
          <a:bodyPr wrap="square" rtlCol="0">
            <a:spAutoFit/>
          </a:bodyPr>
          <a:lstStyle/>
          <a:p>
            <a:r>
              <a:rPr lang="fr-FR" dirty="0"/>
              <a:t>-jb</a:t>
            </a:r>
            <a:r>
              <a:rPr lang="fr-FR" baseline="-25000" dirty="0"/>
              <a:t>1</a:t>
            </a:r>
          </a:p>
        </p:txBody>
      </p:sp>
      <p:sp>
        <p:nvSpPr>
          <p:cNvPr id="45" name="ZoneTexte 44"/>
          <p:cNvSpPr txBox="1"/>
          <p:nvPr/>
        </p:nvSpPr>
        <p:spPr>
          <a:xfrm>
            <a:off x="3929058" y="1285860"/>
            <a:ext cx="714380" cy="369332"/>
          </a:xfrm>
          <a:prstGeom prst="rect">
            <a:avLst/>
          </a:prstGeom>
          <a:noFill/>
        </p:spPr>
        <p:txBody>
          <a:bodyPr wrap="square" rtlCol="0">
            <a:spAutoFit/>
          </a:bodyPr>
          <a:lstStyle/>
          <a:p>
            <a:r>
              <a:rPr lang="fr-FR" dirty="0"/>
              <a:t>X</a:t>
            </a:r>
            <a:r>
              <a:rPr lang="fr-FR" baseline="-25000" dirty="0"/>
              <a:t>R</a:t>
            </a:r>
            <a:r>
              <a:rPr lang="fr-FR" dirty="0"/>
              <a:t>(f)</a:t>
            </a:r>
          </a:p>
        </p:txBody>
      </p:sp>
      <p:sp>
        <p:nvSpPr>
          <p:cNvPr id="46" name="ZoneTexte 45"/>
          <p:cNvSpPr txBox="1"/>
          <p:nvPr/>
        </p:nvSpPr>
        <p:spPr>
          <a:xfrm>
            <a:off x="3929058" y="4429132"/>
            <a:ext cx="714380" cy="369332"/>
          </a:xfrm>
          <a:prstGeom prst="rect">
            <a:avLst/>
          </a:prstGeom>
          <a:noFill/>
        </p:spPr>
        <p:txBody>
          <a:bodyPr wrap="square" rtlCol="0">
            <a:spAutoFit/>
          </a:bodyPr>
          <a:lstStyle/>
          <a:p>
            <a:r>
              <a:rPr lang="fr-FR" dirty="0"/>
              <a:t>X</a:t>
            </a:r>
            <a:r>
              <a:rPr lang="fr-FR" baseline="-25000" dirty="0"/>
              <a:t>I</a:t>
            </a:r>
            <a:r>
              <a:rPr lang="fr-FR" dirty="0"/>
              <a:t>(f)</a:t>
            </a:r>
          </a:p>
        </p:txBody>
      </p:sp>
      <p:sp>
        <p:nvSpPr>
          <p:cNvPr id="47" name="ZoneTexte 46"/>
          <p:cNvSpPr txBox="1"/>
          <p:nvPr/>
        </p:nvSpPr>
        <p:spPr>
          <a:xfrm>
            <a:off x="3357554" y="6215082"/>
            <a:ext cx="571504" cy="369332"/>
          </a:xfrm>
          <a:prstGeom prst="rect">
            <a:avLst/>
          </a:prstGeom>
          <a:noFill/>
        </p:spPr>
        <p:txBody>
          <a:bodyPr wrap="square" rtlCol="0">
            <a:spAutoFit/>
          </a:bodyPr>
          <a:lstStyle/>
          <a:p>
            <a:r>
              <a:rPr lang="fr-FR" dirty="0"/>
              <a:t>jb</a:t>
            </a:r>
            <a:r>
              <a:rPr lang="fr-FR" baseline="-25000" dirty="0"/>
              <a:t>1</a:t>
            </a:r>
          </a:p>
        </p:txBody>
      </p:sp>
      <p:sp>
        <p:nvSpPr>
          <p:cNvPr id="48" name="ZoneTexte 47"/>
          <p:cNvSpPr txBox="1"/>
          <p:nvPr/>
        </p:nvSpPr>
        <p:spPr>
          <a:xfrm>
            <a:off x="4786314" y="5072074"/>
            <a:ext cx="571504" cy="369332"/>
          </a:xfrm>
          <a:prstGeom prst="rect">
            <a:avLst/>
          </a:prstGeom>
          <a:noFill/>
        </p:spPr>
        <p:txBody>
          <a:bodyPr wrap="square" rtlCol="0">
            <a:spAutoFit/>
          </a:bodyPr>
          <a:lstStyle/>
          <a:p>
            <a:r>
              <a:rPr lang="fr-FR" dirty="0"/>
              <a:t>-jb</a:t>
            </a:r>
            <a:r>
              <a:rPr lang="fr-FR" baseline="-25000" dirty="0"/>
              <a:t>2</a:t>
            </a:r>
          </a:p>
        </p:txBody>
      </p:sp>
      <p:sp>
        <p:nvSpPr>
          <p:cNvPr id="49" name="ZoneTexte 48"/>
          <p:cNvSpPr txBox="1"/>
          <p:nvPr/>
        </p:nvSpPr>
        <p:spPr>
          <a:xfrm>
            <a:off x="2643174" y="6286520"/>
            <a:ext cx="571504" cy="369332"/>
          </a:xfrm>
          <a:prstGeom prst="rect">
            <a:avLst/>
          </a:prstGeom>
          <a:noFill/>
        </p:spPr>
        <p:txBody>
          <a:bodyPr wrap="square" rtlCol="0">
            <a:spAutoFit/>
          </a:bodyPr>
          <a:lstStyle/>
          <a:p>
            <a:r>
              <a:rPr lang="fr-FR" dirty="0"/>
              <a:t>jb</a:t>
            </a:r>
            <a:r>
              <a:rPr lang="fr-FR" baseline="-25000" dirty="0"/>
              <a:t>2</a:t>
            </a:r>
          </a:p>
        </p:txBody>
      </p:sp>
      <p:sp>
        <p:nvSpPr>
          <p:cNvPr id="50" name="ZoneTexte 49"/>
          <p:cNvSpPr txBox="1"/>
          <p:nvPr/>
        </p:nvSpPr>
        <p:spPr>
          <a:xfrm>
            <a:off x="5214942" y="5417122"/>
            <a:ext cx="928694" cy="369332"/>
          </a:xfrm>
          <a:prstGeom prst="rect">
            <a:avLst/>
          </a:prstGeom>
          <a:noFill/>
        </p:spPr>
        <p:txBody>
          <a:bodyPr wrap="square" rtlCol="0">
            <a:spAutoFit/>
          </a:bodyPr>
          <a:lstStyle/>
          <a:p>
            <a:r>
              <a:rPr lang="fr-FR" dirty="0"/>
              <a:t>….</a:t>
            </a:r>
          </a:p>
        </p:txBody>
      </p:sp>
      <p:sp>
        <p:nvSpPr>
          <p:cNvPr id="51" name="ZoneTexte 50"/>
          <p:cNvSpPr txBox="1"/>
          <p:nvPr/>
        </p:nvSpPr>
        <p:spPr>
          <a:xfrm>
            <a:off x="2285984" y="5410792"/>
            <a:ext cx="928694" cy="369332"/>
          </a:xfrm>
          <a:prstGeom prst="rect">
            <a:avLst/>
          </a:prstGeom>
          <a:noFill/>
        </p:spPr>
        <p:txBody>
          <a:bodyPr wrap="square" rtlCol="0">
            <a:spAutoFit/>
          </a:bodyPr>
          <a:lstStyle/>
          <a:p>
            <a:r>
              <a:rPr lang="fr-FR" dirty="0"/>
              <a:t>….</a:t>
            </a:r>
          </a:p>
        </p:txBody>
      </p:sp>
      <p:sp>
        <p:nvSpPr>
          <p:cNvPr id="52" name="ZoneTexte 51"/>
          <p:cNvSpPr txBox="1"/>
          <p:nvPr/>
        </p:nvSpPr>
        <p:spPr>
          <a:xfrm>
            <a:off x="6000760" y="2857496"/>
            <a:ext cx="928694" cy="369332"/>
          </a:xfrm>
          <a:prstGeom prst="rect">
            <a:avLst/>
          </a:prstGeom>
          <a:noFill/>
        </p:spPr>
        <p:txBody>
          <a:bodyPr wrap="square" rtlCol="0">
            <a:spAutoFit/>
          </a:bodyPr>
          <a:lstStyle/>
          <a:p>
            <a:r>
              <a:rPr lang="fr-FR" dirty="0"/>
              <a:t>f</a:t>
            </a:r>
          </a:p>
        </p:txBody>
      </p:sp>
      <p:sp>
        <p:nvSpPr>
          <p:cNvPr id="53" name="ZoneTexte 52"/>
          <p:cNvSpPr txBox="1"/>
          <p:nvPr/>
        </p:nvSpPr>
        <p:spPr>
          <a:xfrm>
            <a:off x="6072198" y="5845750"/>
            <a:ext cx="928694" cy="369332"/>
          </a:xfrm>
          <a:prstGeom prst="rect">
            <a:avLst/>
          </a:prstGeom>
          <a:noFill/>
        </p:spPr>
        <p:txBody>
          <a:bodyPr wrap="square" rtlCol="0">
            <a:spAutoFit/>
          </a:bodyPr>
          <a:lstStyle/>
          <a:p>
            <a:r>
              <a:rPr lang="fr-FR" dirty="0"/>
              <a:t>f</a:t>
            </a:r>
          </a:p>
        </p:txBody>
      </p:sp>
      <p:sp>
        <p:nvSpPr>
          <p:cNvPr id="55" name="ZoneTexte 54"/>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SPECTRE DE FOURIER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0" y="1714488"/>
            <a:ext cx="9144000" cy="1015663"/>
          </a:xfrm>
          <a:prstGeom prst="rect">
            <a:avLst/>
          </a:prstGeom>
          <a:noFill/>
        </p:spPr>
        <p:txBody>
          <a:bodyPr wrap="square" rtlCol="0">
            <a:spAutoFit/>
          </a:bodyPr>
          <a:lstStyle/>
          <a:p>
            <a:r>
              <a:rPr lang="fr-FR" sz="2000" dirty="0">
                <a:latin typeface="Times New Roman" pitchFamily="18" charset="0"/>
                <a:cs typeface="Times New Roman" pitchFamily="18" charset="0"/>
              </a:rPr>
              <a:t>Le spectre peut être représenté par une partie réelle et une partie imaginaire</a:t>
            </a:r>
          </a:p>
          <a:p>
            <a:endParaRPr lang="fr-FR" sz="2000" dirty="0">
              <a:latin typeface="Times New Roman" pitchFamily="18" charset="0"/>
              <a:cs typeface="Times New Roman" pitchFamily="18" charset="0"/>
            </a:endParaRPr>
          </a:p>
          <a:p>
            <a:r>
              <a:rPr lang="fr-FR" sz="2000" dirty="0">
                <a:latin typeface="Times New Roman" pitchFamily="18" charset="0"/>
                <a:cs typeface="Times New Roman" pitchFamily="18" charset="0"/>
              </a:rPr>
              <a:t>Ou bien : </a:t>
            </a:r>
            <a:r>
              <a:rPr lang="fr-FR" sz="2000" dirty="0"/>
              <a:t>Par un module et phase</a:t>
            </a:r>
          </a:p>
        </p:txBody>
      </p:sp>
      <p:graphicFrame>
        <p:nvGraphicFramePr>
          <p:cNvPr id="18434" name="Object 2"/>
          <p:cNvGraphicFramePr>
            <a:graphicFrameLocks noChangeAspect="1"/>
          </p:cNvGraphicFramePr>
          <p:nvPr/>
        </p:nvGraphicFramePr>
        <p:xfrm>
          <a:off x="142844" y="3857628"/>
          <a:ext cx="3429024" cy="1143008"/>
        </p:xfrm>
        <a:graphic>
          <a:graphicData uri="http://schemas.openxmlformats.org/presentationml/2006/ole">
            <p:oleObj spid="_x0000_s193538" name="Équation" r:id="rId3" imgW="64008000" imgH="21336000" progId="Equation.3">
              <p:embed/>
            </p:oleObj>
          </a:graphicData>
        </a:graphic>
      </p:graphicFrame>
      <p:graphicFrame>
        <p:nvGraphicFramePr>
          <p:cNvPr id="18435" name="Object 3"/>
          <p:cNvGraphicFramePr>
            <a:graphicFrameLocks noChangeAspect="1"/>
          </p:cNvGraphicFramePr>
          <p:nvPr/>
        </p:nvGraphicFramePr>
        <p:xfrm>
          <a:off x="4357686" y="3643313"/>
          <a:ext cx="4702175" cy="873125"/>
        </p:xfrm>
        <a:graphic>
          <a:graphicData uri="http://schemas.openxmlformats.org/presentationml/2006/ole">
            <p:oleObj spid="_x0000_s193539" name="Équation" r:id="rId4" imgW="71323200" imgH="11582400" progId="Equation.3">
              <p:embed/>
            </p:oleObj>
          </a:graphicData>
        </a:graphic>
      </p:graphicFrame>
      <p:graphicFrame>
        <p:nvGraphicFramePr>
          <p:cNvPr id="18436" name="Object 4"/>
          <p:cNvGraphicFramePr>
            <a:graphicFrameLocks noChangeAspect="1"/>
          </p:cNvGraphicFramePr>
          <p:nvPr/>
        </p:nvGraphicFramePr>
        <p:xfrm>
          <a:off x="4714876" y="4857750"/>
          <a:ext cx="4394200" cy="857250"/>
        </p:xfrm>
        <a:graphic>
          <a:graphicData uri="http://schemas.openxmlformats.org/presentationml/2006/ole">
            <p:oleObj spid="_x0000_s193540" name="Équation" r:id="rId5" imgW="74980800" imgH="12192000" progId="Equation.3">
              <p:embed/>
            </p:oleObj>
          </a:graphicData>
        </a:graphic>
      </p:graphicFrame>
      <p:sp>
        <p:nvSpPr>
          <p:cNvPr id="9" name="ZoneTexte 8"/>
          <p:cNvSpPr txBox="1"/>
          <p:nvPr/>
        </p:nvSpPr>
        <p:spPr>
          <a:xfrm>
            <a:off x="571472" y="3261840"/>
            <a:ext cx="2214578" cy="369332"/>
          </a:xfrm>
          <a:prstGeom prst="rect">
            <a:avLst/>
          </a:prstGeom>
          <a:noFill/>
        </p:spPr>
        <p:txBody>
          <a:bodyPr wrap="square" rtlCol="0">
            <a:spAutoFit/>
          </a:bodyPr>
          <a:lstStyle/>
          <a:p>
            <a:r>
              <a:rPr lang="fr-FR" b="1" u="sng" dirty="0">
                <a:solidFill>
                  <a:srgbClr val="00B050"/>
                </a:solidFill>
              </a:rPr>
              <a:t>Domaine temporel</a:t>
            </a:r>
          </a:p>
        </p:txBody>
      </p:sp>
      <p:sp>
        <p:nvSpPr>
          <p:cNvPr id="10" name="ZoneTexte 9"/>
          <p:cNvSpPr txBox="1"/>
          <p:nvPr/>
        </p:nvSpPr>
        <p:spPr>
          <a:xfrm>
            <a:off x="5715008" y="3273982"/>
            <a:ext cx="2214578" cy="369332"/>
          </a:xfrm>
          <a:prstGeom prst="rect">
            <a:avLst/>
          </a:prstGeom>
          <a:noFill/>
        </p:spPr>
        <p:txBody>
          <a:bodyPr wrap="square" rtlCol="0">
            <a:spAutoFit/>
          </a:bodyPr>
          <a:lstStyle/>
          <a:p>
            <a:r>
              <a:rPr lang="fr-FR" b="1" u="sng" dirty="0">
                <a:solidFill>
                  <a:srgbClr val="00B050"/>
                </a:solidFill>
              </a:rPr>
              <a:t>Domaine Spectral</a:t>
            </a:r>
          </a:p>
        </p:txBody>
      </p:sp>
      <p:sp>
        <p:nvSpPr>
          <p:cNvPr id="12" name="ZoneTexte 1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SPECTRE DE FOURIER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6" name="Object 4"/>
          <p:cNvGraphicFramePr>
            <a:graphicFrameLocks noChangeAspect="1"/>
          </p:cNvGraphicFramePr>
          <p:nvPr/>
        </p:nvGraphicFramePr>
        <p:xfrm>
          <a:off x="4356100" y="4559300"/>
          <a:ext cx="139700" cy="290513"/>
        </p:xfrm>
        <a:graphic>
          <a:graphicData uri="http://schemas.openxmlformats.org/presentationml/2006/ole">
            <p:oleObj spid="_x0000_s194562" name="Équation" r:id="rId4" imgW="139639" imgH="291973" progId="Equation.3">
              <p:embed/>
            </p:oleObj>
          </a:graphicData>
        </a:graphic>
      </p:graphicFrame>
      <p:sp>
        <p:nvSpPr>
          <p:cNvPr id="13321" name="Line 9"/>
          <p:cNvSpPr>
            <a:spLocks noChangeShapeType="1"/>
          </p:cNvSpPr>
          <p:nvPr/>
        </p:nvSpPr>
        <p:spPr bwMode="auto">
          <a:xfrm>
            <a:off x="1752600" y="3276600"/>
            <a:ext cx="0" cy="0"/>
          </a:xfrm>
          <a:prstGeom prst="line">
            <a:avLst/>
          </a:prstGeom>
          <a:noFill/>
          <a:ln w="9525">
            <a:solidFill>
              <a:schemeClr val="tx1"/>
            </a:solidFill>
            <a:round/>
            <a:headEnd/>
            <a:tailEnd/>
          </a:ln>
          <a:effectLst/>
        </p:spPr>
        <p:txBody>
          <a:bodyPr wrap="none" anchor="ctr"/>
          <a:lstStyle/>
          <a:p>
            <a:endParaRPr lang="fr-FR"/>
          </a:p>
        </p:txBody>
      </p:sp>
      <p:sp>
        <p:nvSpPr>
          <p:cNvPr id="13338" name="Text Box 26"/>
          <p:cNvSpPr txBox="1">
            <a:spLocks noChangeArrowheads="1"/>
          </p:cNvSpPr>
          <p:nvPr/>
        </p:nvSpPr>
        <p:spPr bwMode="auto">
          <a:xfrm>
            <a:off x="5470525" y="1717675"/>
            <a:ext cx="184150" cy="457200"/>
          </a:xfrm>
          <a:prstGeom prst="rect">
            <a:avLst/>
          </a:prstGeom>
          <a:noFill/>
          <a:ln w="9525">
            <a:noFill/>
            <a:miter lim="800000"/>
            <a:headEnd/>
            <a:tailEnd/>
          </a:ln>
          <a:effectLst/>
        </p:spPr>
        <p:txBody>
          <a:bodyPr wrap="none">
            <a:spAutoFit/>
          </a:bodyPr>
          <a:lstStyle/>
          <a:p>
            <a:endParaRPr lang="fr-FR"/>
          </a:p>
        </p:txBody>
      </p:sp>
      <p:sp>
        <p:nvSpPr>
          <p:cNvPr id="13340" name="Text Box 28"/>
          <p:cNvSpPr txBox="1">
            <a:spLocks noChangeArrowheads="1"/>
          </p:cNvSpPr>
          <p:nvPr/>
        </p:nvSpPr>
        <p:spPr bwMode="auto">
          <a:xfrm>
            <a:off x="6080125" y="2174875"/>
            <a:ext cx="184150" cy="457200"/>
          </a:xfrm>
          <a:prstGeom prst="rect">
            <a:avLst/>
          </a:prstGeom>
          <a:noFill/>
          <a:ln w="9525">
            <a:noFill/>
            <a:miter lim="800000"/>
            <a:headEnd/>
            <a:tailEnd/>
          </a:ln>
          <a:effectLst/>
        </p:spPr>
        <p:txBody>
          <a:bodyPr wrap="none">
            <a:spAutoFit/>
          </a:bodyPr>
          <a:lstStyle/>
          <a:p>
            <a:endParaRPr lang="fr-FR"/>
          </a:p>
        </p:txBody>
      </p:sp>
      <p:sp>
        <p:nvSpPr>
          <p:cNvPr id="13342" name="Text Box 30"/>
          <p:cNvSpPr txBox="1">
            <a:spLocks noChangeArrowheads="1"/>
          </p:cNvSpPr>
          <p:nvPr/>
        </p:nvSpPr>
        <p:spPr bwMode="auto">
          <a:xfrm>
            <a:off x="6765925" y="2479675"/>
            <a:ext cx="184150" cy="457200"/>
          </a:xfrm>
          <a:prstGeom prst="rect">
            <a:avLst/>
          </a:prstGeom>
          <a:noFill/>
          <a:ln w="9525">
            <a:noFill/>
            <a:miter lim="800000"/>
            <a:headEnd/>
            <a:tailEnd/>
          </a:ln>
          <a:effectLst/>
        </p:spPr>
        <p:txBody>
          <a:bodyPr wrap="none">
            <a:spAutoFit/>
          </a:bodyPr>
          <a:lstStyle/>
          <a:p>
            <a:endParaRPr lang="fr-FR"/>
          </a:p>
        </p:txBody>
      </p:sp>
      <p:sp>
        <p:nvSpPr>
          <p:cNvPr id="13350" name="Line 38"/>
          <p:cNvSpPr>
            <a:spLocks noChangeShapeType="1"/>
          </p:cNvSpPr>
          <p:nvPr/>
        </p:nvSpPr>
        <p:spPr bwMode="auto">
          <a:xfrm flipV="1">
            <a:off x="3200400" y="2133600"/>
            <a:ext cx="0" cy="1600200"/>
          </a:xfrm>
          <a:prstGeom prst="line">
            <a:avLst/>
          </a:prstGeom>
          <a:noFill/>
          <a:ln w="28575">
            <a:solidFill>
              <a:schemeClr val="tx1"/>
            </a:solidFill>
            <a:round/>
            <a:headEnd/>
            <a:tailEnd type="triangle" w="med" len="med"/>
          </a:ln>
          <a:effectLst/>
        </p:spPr>
        <p:txBody>
          <a:bodyPr wrap="none" anchor="ctr"/>
          <a:lstStyle/>
          <a:p>
            <a:endParaRPr lang="fr-FR"/>
          </a:p>
        </p:txBody>
      </p:sp>
      <p:sp>
        <p:nvSpPr>
          <p:cNvPr id="13351" name="Line 39"/>
          <p:cNvSpPr>
            <a:spLocks noChangeShapeType="1"/>
          </p:cNvSpPr>
          <p:nvPr/>
        </p:nvSpPr>
        <p:spPr bwMode="auto">
          <a:xfrm flipV="1">
            <a:off x="3200400" y="4038600"/>
            <a:ext cx="0" cy="1447800"/>
          </a:xfrm>
          <a:prstGeom prst="line">
            <a:avLst/>
          </a:prstGeom>
          <a:noFill/>
          <a:ln w="28575">
            <a:solidFill>
              <a:schemeClr val="tx1"/>
            </a:solidFill>
            <a:round/>
            <a:headEnd/>
            <a:tailEnd type="triangle" w="med" len="med"/>
          </a:ln>
          <a:effectLst/>
        </p:spPr>
        <p:txBody>
          <a:bodyPr wrap="none" anchor="ctr"/>
          <a:lstStyle/>
          <a:p>
            <a:endParaRPr lang="fr-FR"/>
          </a:p>
        </p:txBody>
      </p:sp>
      <p:sp>
        <p:nvSpPr>
          <p:cNvPr id="13352" name="Line 40"/>
          <p:cNvSpPr>
            <a:spLocks noChangeShapeType="1"/>
          </p:cNvSpPr>
          <p:nvPr/>
        </p:nvSpPr>
        <p:spPr bwMode="auto">
          <a:xfrm>
            <a:off x="1600200" y="3352800"/>
            <a:ext cx="3962400" cy="0"/>
          </a:xfrm>
          <a:prstGeom prst="line">
            <a:avLst/>
          </a:prstGeom>
          <a:noFill/>
          <a:ln w="28575">
            <a:solidFill>
              <a:schemeClr val="tx1"/>
            </a:solidFill>
            <a:round/>
            <a:headEnd/>
            <a:tailEnd type="triangle" w="med" len="med"/>
          </a:ln>
          <a:effectLst/>
        </p:spPr>
        <p:txBody>
          <a:bodyPr wrap="none" anchor="ctr"/>
          <a:lstStyle/>
          <a:p>
            <a:endParaRPr lang="fr-FR"/>
          </a:p>
        </p:txBody>
      </p:sp>
      <p:sp>
        <p:nvSpPr>
          <p:cNvPr id="13353" name="Line 41"/>
          <p:cNvSpPr>
            <a:spLocks noChangeShapeType="1"/>
          </p:cNvSpPr>
          <p:nvPr/>
        </p:nvSpPr>
        <p:spPr bwMode="auto">
          <a:xfrm>
            <a:off x="1600200" y="5029200"/>
            <a:ext cx="3962400" cy="0"/>
          </a:xfrm>
          <a:prstGeom prst="line">
            <a:avLst/>
          </a:prstGeom>
          <a:noFill/>
          <a:ln w="28575">
            <a:solidFill>
              <a:schemeClr val="tx1"/>
            </a:solidFill>
            <a:round/>
            <a:headEnd/>
            <a:tailEnd type="triangle" w="med" len="med"/>
          </a:ln>
          <a:effectLst/>
        </p:spPr>
        <p:txBody>
          <a:bodyPr wrap="none" anchor="ctr"/>
          <a:lstStyle/>
          <a:p>
            <a:endParaRPr lang="fr-FR"/>
          </a:p>
        </p:txBody>
      </p:sp>
      <p:sp>
        <p:nvSpPr>
          <p:cNvPr id="13355" name="Text Box 43"/>
          <p:cNvSpPr txBox="1">
            <a:spLocks noChangeArrowheads="1"/>
          </p:cNvSpPr>
          <p:nvPr/>
        </p:nvSpPr>
        <p:spPr bwMode="auto">
          <a:xfrm>
            <a:off x="3413125" y="1946275"/>
            <a:ext cx="184150" cy="457200"/>
          </a:xfrm>
          <a:prstGeom prst="rect">
            <a:avLst/>
          </a:prstGeom>
          <a:noFill/>
          <a:ln w="9525">
            <a:noFill/>
            <a:miter lim="800000"/>
            <a:headEnd/>
            <a:tailEnd/>
          </a:ln>
          <a:effectLst/>
        </p:spPr>
        <p:txBody>
          <a:bodyPr wrap="none">
            <a:spAutoFit/>
          </a:bodyPr>
          <a:lstStyle/>
          <a:p>
            <a:endParaRPr lang="fr-FR"/>
          </a:p>
        </p:txBody>
      </p:sp>
      <p:sp>
        <p:nvSpPr>
          <p:cNvPr id="13357" name="Text Box 45"/>
          <p:cNvSpPr txBox="1">
            <a:spLocks noChangeArrowheads="1"/>
          </p:cNvSpPr>
          <p:nvPr/>
        </p:nvSpPr>
        <p:spPr bwMode="auto">
          <a:xfrm>
            <a:off x="3336925" y="3851275"/>
            <a:ext cx="184150" cy="457200"/>
          </a:xfrm>
          <a:prstGeom prst="rect">
            <a:avLst/>
          </a:prstGeom>
          <a:noFill/>
          <a:ln w="9525">
            <a:noFill/>
            <a:miter lim="800000"/>
            <a:headEnd/>
            <a:tailEnd/>
          </a:ln>
          <a:effectLst/>
        </p:spPr>
        <p:txBody>
          <a:bodyPr wrap="none">
            <a:spAutoFit/>
          </a:bodyPr>
          <a:lstStyle/>
          <a:p>
            <a:endParaRPr lang="fr-FR"/>
          </a:p>
        </p:txBody>
      </p:sp>
      <p:sp>
        <p:nvSpPr>
          <p:cNvPr id="13359" name="Line 47"/>
          <p:cNvSpPr>
            <a:spLocks noChangeShapeType="1"/>
          </p:cNvSpPr>
          <p:nvPr/>
        </p:nvSpPr>
        <p:spPr bwMode="auto">
          <a:xfrm>
            <a:off x="3581400" y="2743200"/>
            <a:ext cx="0" cy="609600"/>
          </a:xfrm>
          <a:prstGeom prst="line">
            <a:avLst/>
          </a:prstGeom>
          <a:noFill/>
          <a:ln w="9525">
            <a:solidFill>
              <a:schemeClr val="tx1"/>
            </a:solidFill>
            <a:round/>
            <a:headEnd/>
            <a:tailEnd/>
          </a:ln>
          <a:effectLst/>
        </p:spPr>
        <p:txBody>
          <a:bodyPr wrap="none" anchor="ctr"/>
          <a:lstStyle/>
          <a:p>
            <a:endParaRPr lang="fr-FR"/>
          </a:p>
        </p:txBody>
      </p:sp>
      <p:sp>
        <p:nvSpPr>
          <p:cNvPr id="13360" name="Line 48"/>
          <p:cNvSpPr>
            <a:spLocks noChangeShapeType="1"/>
          </p:cNvSpPr>
          <p:nvPr/>
        </p:nvSpPr>
        <p:spPr bwMode="auto">
          <a:xfrm>
            <a:off x="4038600" y="3048000"/>
            <a:ext cx="0" cy="304800"/>
          </a:xfrm>
          <a:prstGeom prst="line">
            <a:avLst/>
          </a:prstGeom>
          <a:noFill/>
          <a:ln w="9525">
            <a:solidFill>
              <a:schemeClr val="tx1"/>
            </a:solidFill>
            <a:round/>
            <a:headEnd/>
            <a:tailEnd/>
          </a:ln>
          <a:effectLst/>
        </p:spPr>
        <p:txBody>
          <a:bodyPr wrap="none" anchor="ctr"/>
          <a:lstStyle/>
          <a:p>
            <a:endParaRPr lang="fr-FR"/>
          </a:p>
        </p:txBody>
      </p:sp>
      <p:sp>
        <p:nvSpPr>
          <p:cNvPr id="13361" name="Line 49"/>
          <p:cNvSpPr>
            <a:spLocks noChangeShapeType="1"/>
          </p:cNvSpPr>
          <p:nvPr/>
        </p:nvSpPr>
        <p:spPr bwMode="auto">
          <a:xfrm>
            <a:off x="4572000" y="2819400"/>
            <a:ext cx="0" cy="533400"/>
          </a:xfrm>
          <a:prstGeom prst="line">
            <a:avLst/>
          </a:prstGeom>
          <a:noFill/>
          <a:ln w="9525">
            <a:solidFill>
              <a:schemeClr val="tx1"/>
            </a:solidFill>
            <a:round/>
            <a:headEnd/>
            <a:tailEnd/>
          </a:ln>
          <a:effectLst/>
        </p:spPr>
        <p:txBody>
          <a:bodyPr wrap="none" anchor="ctr"/>
          <a:lstStyle/>
          <a:p>
            <a:endParaRPr lang="fr-FR"/>
          </a:p>
        </p:txBody>
      </p:sp>
      <p:sp>
        <p:nvSpPr>
          <p:cNvPr id="13364" name="Line 52"/>
          <p:cNvSpPr>
            <a:spLocks noChangeShapeType="1"/>
          </p:cNvSpPr>
          <p:nvPr/>
        </p:nvSpPr>
        <p:spPr bwMode="auto">
          <a:xfrm>
            <a:off x="2743200" y="2743200"/>
            <a:ext cx="0" cy="609600"/>
          </a:xfrm>
          <a:prstGeom prst="line">
            <a:avLst/>
          </a:prstGeom>
          <a:noFill/>
          <a:ln w="9525">
            <a:solidFill>
              <a:schemeClr val="tx1"/>
            </a:solidFill>
            <a:round/>
            <a:headEnd/>
            <a:tailEnd/>
          </a:ln>
          <a:effectLst/>
        </p:spPr>
        <p:txBody>
          <a:bodyPr wrap="none" anchor="ctr"/>
          <a:lstStyle/>
          <a:p>
            <a:endParaRPr lang="fr-FR"/>
          </a:p>
        </p:txBody>
      </p:sp>
      <p:sp>
        <p:nvSpPr>
          <p:cNvPr id="13366" name="Line 54"/>
          <p:cNvSpPr>
            <a:spLocks noChangeShapeType="1"/>
          </p:cNvSpPr>
          <p:nvPr/>
        </p:nvSpPr>
        <p:spPr bwMode="auto">
          <a:xfrm>
            <a:off x="2286000" y="3124200"/>
            <a:ext cx="0" cy="228600"/>
          </a:xfrm>
          <a:prstGeom prst="line">
            <a:avLst/>
          </a:prstGeom>
          <a:noFill/>
          <a:ln w="9525">
            <a:solidFill>
              <a:schemeClr val="tx1"/>
            </a:solidFill>
            <a:round/>
            <a:headEnd/>
            <a:tailEnd/>
          </a:ln>
          <a:effectLst/>
        </p:spPr>
        <p:txBody>
          <a:bodyPr wrap="none" anchor="ctr"/>
          <a:lstStyle/>
          <a:p>
            <a:endParaRPr lang="fr-FR"/>
          </a:p>
        </p:txBody>
      </p:sp>
      <p:sp>
        <p:nvSpPr>
          <p:cNvPr id="13367" name="Line 55"/>
          <p:cNvSpPr>
            <a:spLocks noChangeShapeType="1"/>
          </p:cNvSpPr>
          <p:nvPr/>
        </p:nvSpPr>
        <p:spPr bwMode="auto">
          <a:xfrm>
            <a:off x="1905000" y="2819400"/>
            <a:ext cx="0" cy="533400"/>
          </a:xfrm>
          <a:prstGeom prst="line">
            <a:avLst/>
          </a:prstGeom>
          <a:noFill/>
          <a:ln w="9525">
            <a:solidFill>
              <a:schemeClr val="tx1"/>
            </a:solidFill>
            <a:round/>
            <a:headEnd/>
            <a:tailEnd/>
          </a:ln>
          <a:effectLst/>
        </p:spPr>
        <p:txBody>
          <a:bodyPr wrap="none" anchor="ctr"/>
          <a:lstStyle/>
          <a:p>
            <a:endParaRPr lang="fr-FR"/>
          </a:p>
        </p:txBody>
      </p:sp>
      <p:sp>
        <p:nvSpPr>
          <p:cNvPr id="13369" name="Line 57"/>
          <p:cNvSpPr>
            <a:spLocks noChangeShapeType="1"/>
          </p:cNvSpPr>
          <p:nvPr/>
        </p:nvSpPr>
        <p:spPr bwMode="auto">
          <a:xfrm>
            <a:off x="3581400" y="4648200"/>
            <a:ext cx="0" cy="381000"/>
          </a:xfrm>
          <a:prstGeom prst="line">
            <a:avLst/>
          </a:prstGeom>
          <a:noFill/>
          <a:ln w="9525">
            <a:solidFill>
              <a:schemeClr val="tx1"/>
            </a:solidFill>
            <a:round/>
            <a:headEnd/>
            <a:tailEnd/>
          </a:ln>
          <a:effectLst/>
        </p:spPr>
        <p:txBody>
          <a:bodyPr wrap="none" anchor="ctr"/>
          <a:lstStyle/>
          <a:p>
            <a:endParaRPr lang="fr-FR"/>
          </a:p>
        </p:txBody>
      </p:sp>
      <p:sp>
        <p:nvSpPr>
          <p:cNvPr id="13370" name="Line 58"/>
          <p:cNvSpPr>
            <a:spLocks noChangeShapeType="1"/>
          </p:cNvSpPr>
          <p:nvPr/>
        </p:nvSpPr>
        <p:spPr bwMode="auto">
          <a:xfrm>
            <a:off x="2743200" y="5029200"/>
            <a:ext cx="0" cy="381000"/>
          </a:xfrm>
          <a:prstGeom prst="line">
            <a:avLst/>
          </a:prstGeom>
          <a:noFill/>
          <a:ln w="9525">
            <a:solidFill>
              <a:schemeClr val="tx1"/>
            </a:solidFill>
            <a:round/>
            <a:headEnd/>
            <a:tailEnd/>
          </a:ln>
          <a:effectLst/>
        </p:spPr>
        <p:txBody>
          <a:bodyPr wrap="none" anchor="ctr"/>
          <a:lstStyle/>
          <a:p>
            <a:endParaRPr lang="fr-FR"/>
          </a:p>
        </p:txBody>
      </p:sp>
      <p:sp>
        <p:nvSpPr>
          <p:cNvPr id="13371" name="Line 59"/>
          <p:cNvSpPr>
            <a:spLocks noChangeShapeType="1"/>
          </p:cNvSpPr>
          <p:nvPr/>
        </p:nvSpPr>
        <p:spPr bwMode="auto">
          <a:xfrm>
            <a:off x="4038600" y="4572000"/>
            <a:ext cx="0" cy="457200"/>
          </a:xfrm>
          <a:prstGeom prst="line">
            <a:avLst/>
          </a:prstGeom>
          <a:noFill/>
          <a:ln w="9525">
            <a:solidFill>
              <a:schemeClr val="tx1"/>
            </a:solidFill>
            <a:round/>
            <a:headEnd/>
            <a:tailEnd/>
          </a:ln>
          <a:effectLst/>
        </p:spPr>
        <p:txBody>
          <a:bodyPr wrap="none" anchor="ctr"/>
          <a:lstStyle/>
          <a:p>
            <a:endParaRPr lang="fr-FR"/>
          </a:p>
        </p:txBody>
      </p:sp>
      <p:sp>
        <p:nvSpPr>
          <p:cNvPr id="13372" name="Line 60"/>
          <p:cNvSpPr>
            <a:spLocks noChangeShapeType="1"/>
          </p:cNvSpPr>
          <p:nvPr/>
        </p:nvSpPr>
        <p:spPr bwMode="auto">
          <a:xfrm>
            <a:off x="2286000" y="5029200"/>
            <a:ext cx="0" cy="457200"/>
          </a:xfrm>
          <a:prstGeom prst="line">
            <a:avLst/>
          </a:prstGeom>
          <a:noFill/>
          <a:ln w="9525">
            <a:solidFill>
              <a:schemeClr val="tx1"/>
            </a:solidFill>
            <a:round/>
            <a:headEnd/>
            <a:tailEnd/>
          </a:ln>
          <a:effectLst/>
        </p:spPr>
        <p:txBody>
          <a:bodyPr wrap="none" anchor="ctr"/>
          <a:lstStyle/>
          <a:p>
            <a:endParaRPr lang="fr-FR"/>
          </a:p>
        </p:txBody>
      </p:sp>
      <p:sp>
        <p:nvSpPr>
          <p:cNvPr id="13373" name="Text Box 61"/>
          <p:cNvSpPr txBox="1">
            <a:spLocks noChangeArrowheads="1"/>
          </p:cNvSpPr>
          <p:nvPr/>
        </p:nvSpPr>
        <p:spPr bwMode="auto">
          <a:xfrm>
            <a:off x="5775325" y="3089275"/>
            <a:ext cx="1031875" cy="457200"/>
          </a:xfrm>
          <a:prstGeom prst="rect">
            <a:avLst/>
          </a:prstGeom>
          <a:noFill/>
          <a:ln w="9525">
            <a:noFill/>
            <a:miter lim="800000"/>
            <a:headEnd/>
            <a:tailEnd/>
          </a:ln>
          <a:effectLst/>
        </p:spPr>
        <p:txBody>
          <a:bodyPr wrap="none">
            <a:spAutoFit/>
          </a:bodyPr>
          <a:lstStyle/>
          <a:p>
            <a:r>
              <a:rPr lang="fr-FR"/>
              <a:t>f=n/To</a:t>
            </a:r>
          </a:p>
        </p:txBody>
      </p:sp>
      <p:sp>
        <p:nvSpPr>
          <p:cNvPr id="13374" name="Text Box 62"/>
          <p:cNvSpPr txBox="1">
            <a:spLocks noChangeArrowheads="1"/>
          </p:cNvSpPr>
          <p:nvPr/>
        </p:nvSpPr>
        <p:spPr bwMode="auto">
          <a:xfrm>
            <a:off x="5851525" y="4765675"/>
            <a:ext cx="1031875" cy="457200"/>
          </a:xfrm>
          <a:prstGeom prst="rect">
            <a:avLst/>
          </a:prstGeom>
          <a:noFill/>
          <a:ln w="9525">
            <a:noFill/>
            <a:miter lim="800000"/>
            <a:headEnd/>
            <a:tailEnd/>
          </a:ln>
          <a:effectLst/>
        </p:spPr>
        <p:txBody>
          <a:bodyPr wrap="none">
            <a:spAutoFit/>
          </a:bodyPr>
          <a:lstStyle/>
          <a:p>
            <a:r>
              <a:rPr lang="fr-FR"/>
              <a:t>f=n/To</a:t>
            </a:r>
          </a:p>
        </p:txBody>
      </p:sp>
      <p:sp>
        <p:nvSpPr>
          <p:cNvPr id="13375" name="Text Box 63"/>
          <p:cNvSpPr txBox="1">
            <a:spLocks noChangeArrowheads="1"/>
          </p:cNvSpPr>
          <p:nvPr/>
        </p:nvSpPr>
        <p:spPr bwMode="auto">
          <a:xfrm>
            <a:off x="6003925" y="1946275"/>
            <a:ext cx="792163" cy="457200"/>
          </a:xfrm>
          <a:prstGeom prst="rect">
            <a:avLst/>
          </a:prstGeom>
          <a:noFill/>
          <a:ln w="9525">
            <a:noFill/>
            <a:miter lim="800000"/>
            <a:headEnd/>
            <a:tailEnd/>
          </a:ln>
          <a:effectLst/>
        </p:spPr>
        <p:txBody>
          <a:bodyPr wrap="none">
            <a:spAutoFit/>
          </a:bodyPr>
          <a:lstStyle/>
          <a:p>
            <a:r>
              <a:rPr lang="fr-FR"/>
              <a:t>paire</a:t>
            </a:r>
          </a:p>
        </p:txBody>
      </p:sp>
      <p:sp>
        <p:nvSpPr>
          <p:cNvPr id="13376" name="Text Box 64"/>
          <p:cNvSpPr txBox="1">
            <a:spLocks noChangeArrowheads="1"/>
          </p:cNvSpPr>
          <p:nvPr/>
        </p:nvSpPr>
        <p:spPr bwMode="auto">
          <a:xfrm>
            <a:off x="6156325" y="3851275"/>
            <a:ext cx="1112838" cy="457200"/>
          </a:xfrm>
          <a:prstGeom prst="rect">
            <a:avLst/>
          </a:prstGeom>
          <a:noFill/>
          <a:ln w="9525">
            <a:noFill/>
            <a:miter lim="800000"/>
            <a:headEnd/>
            <a:tailEnd/>
          </a:ln>
          <a:effectLst/>
        </p:spPr>
        <p:txBody>
          <a:bodyPr wrap="none">
            <a:spAutoFit/>
          </a:bodyPr>
          <a:lstStyle/>
          <a:p>
            <a:r>
              <a:rPr lang="fr-FR"/>
              <a:t>impaire</a:t>
            </a:r>
          </a:p>
        </p:txBody>
      </p:sp>
      <p:graphicFrame>
        <p:nvGraphicFramePr>
          <p:cNvPr id="17413" name="Object 5"/>
          <p:cNvGraphicFramePr>
            <a:graphicFrameLocks noChangeAspect="1"/>
          </p:cNvGraphicFramePr>
          <p:nvPr/>
        </p:nvGraphicFramePr>
        <p:xfrm>
          <a:off x="3286116" y="1857364"/>
          <a:ext cx="589364" cy="357190"/>
        </p:xfrm>
        <a:graphic>
          <a:graphicData uri="http://schemas.openxmlformats.org/presentationml/2006/ole">
            <p:oleObj spid="_x0000_s194563" name="Équation" r:id="rId5" imgW="10058400" imgH="6096000" progId="Equation.3">
              <p:embed/>
            </p:oleObj>
          </a:graphicData>
        </a:graphic>
      </p:graphicFrame>
      <p:graphicFrame>
        <p:nvGraphicFramePr>
          <p:cNvPr id="17414" name="Object 6"/>
          <p:cNvGraphicFramePr>
            <a:graphicFrameLocks noChangeAspect="1"/>
          </p:cNvGraphicFramePr>
          <p:nvPr/>
        </p:nvGraphicFramePr>
        <p:xfrm>
          <a:off x="3286115" y="3929066"/>
          <a:ext cx="615161" cy="357190"/>
        </p:xfrm>
        <a:graphic>
          <a:graphicData uri="http://schemas.openxmlformats.org/presentationml/2006/ole">
            <p:oleObj spid="_x0000_s194564" name="Équation" r:id="rId6" imgW="9448800" imgH="5486400" progId="Equation.3">
              <p:embed/>
            </p:oleObj>
          </a:graphicData>
        </a:graphic>
      </p:graphicFrame>
      <p:sp>
        <p:nvSpPr>
          <p:cNvPr id="31" name="ZoneTexte 30"/>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SPECTRE DE FOURIER</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7" name="Picture 5"/>
          <p:cNvPicPr>
            <a:picLocks noChangeAspect="1" noChangeArrowheads="1"/>
          </p:cNvPicPr>
          <p:nvPr/>
        </p:nvPicPr>
        <p:blipFill>
          <a:blip r:embed="rId3"/>
          <a:srcRect/>
          <a:stretch>
            <a:fillRect/>
          </a:stretch>
        </p:blipFill>
        <p:spPr bwMode="auto">
          <a:xfrm>
            <a:off x="531936" y="3754461"/>
            <a:ext cx="3020157" cy="1830387"/>
          </a:xfrm>
          <a:prstGeom prst="rect">
            <a:avLst/>
          </a:prstGeom>
          <a:noFill/>
          <a:ln w="12700">
            <a:noFill/>
            <a:miter lim="800000"/>
            <a:headEnd type="none" w="sm" len="sm"/>
            <a:tailEnd type="none" w="sm" len="sm"/>
          </a:ln>
          <a:effectLst/>
        </p:spPr>
      </p:pic>
      <p:pic>
        <p:nvPicPr>
          <p:cNvPr id="156678" name="Picture 6"/>
          <p:cNvPicPr>
            <a:picLocks noChangeAspect="1" noChangeArrowheads="1"/>
          </p:cNvPicPr>
          <p:nvPr/>
        </p:nvPicPr>
        <p:blipFill>
          <a:blip r:embed="rId4"/>
          <a:srcRect/>
          <a:stretch>
            <a:fillRect/>
          </a:stretch>
        </p:blipFill>
        <p:spPr bwMode="auto">
          <a:xfrm>
            <a:off x="4646735" y="3571876"/>
            <a:ext cx="4119196" cy="1571636"/>
          </a:xfrm>
          <a:prstGeom prst="rect">
            <a:avLst/>
          </a:prstGeom>
          <a:noFill/>
          <a:ln w="12700">
            <a:noFill/>
            <a:miter lim="800000"/>
            <a:headEnd type="none" w="sm" len="sm"/>
            <a:tailEnd type="none" w="sm" len="sm"/>
          </a:ln>
          <a:effectLst/>
        </p:spPr>
      </p:pic>
      <p:pic>
        <p:nvPicPr>
          <p:cNvPr id="156679" name="Picture 7"/>
          <p:cNvPicPr>
            <a:picLocks noChangeAspect="1" noChangeArrowheads="1"/>
          </p:cNvPicPr>
          <p:nvPr/>
        </p:nvPicPr>
        <p:blipFill>
          <a:blip r:embed="rId5"/>
          <a:srcRect/>
          <a:stretch>
            <a:fillRect/>
          </a:stretch>
        </p:blipFill>
        <p:spPr bwMode="auto">
          <a:xfrm>
            <a:off x="4589585" y="5072074"/>
            <a:ext cx="4189535" cy="1785950"/>
          </a:xfrm>
          <a:prstGeom prst="rect">
            <a:avLst/>
          </a:prstGeom>
          <a:noFill/>
          <a:ln w="12700">
            <a:noFill/>
            <a:miter lim="800000"/>
            <a:headEnd type="none" w="sm" len="sm"/>
            <a:tailEnd type="none" w="sm" len="sm"/>
          </a:ln>
          <a:effectLst/>
        </p:spPr>
      </p:pic>
      <p:sp>
        <p:nvSpPr>
          <p:cNvPr id="156681" name="Text Box 9"/>
          <p:cNvSpPr txBox="1">
            <a:spLocks noChangeArrowheads="1"/>
          </p:cNvSpPr>
          <p:nvPr/>
        </p:nvSpPr>
        <p:spPr bwMode="auto">
          <a:xfrm>
            <a:off x="1994389" y="4202135"/>
            <a:ext cx="527538" cy="304800"/>
          </a:xfrm>
          <a:prstGeom prst="rect">
            <a:avLst/>
          </a:prstGeom>
          <a:noFill/>
          <a:ln w="12700">
            <a:noFill/>
            <a:miter lim="800000"/>
            <a:headEnd type="none" w="sm" len="sm"/>
            <a:tailEnd type="none" w="sm" len="sm"/>
          </a:ln>
          <a:effectLst/>
        </p:spPr>
        <p:txBody>
          <a:bodyPr wrap="none">
            <a:spAutoFit/>
          </a:bodyPr>
          <a:lstStyle/>
          <a:p>
            <a:r>
              <a:rPr lang="fr-FR" sz="1400"/>
              <a:t>T=5</a:t>
            </a:r>
            <a:r>
              <a:rPr lang="fr-FR" sz="1400">
                <a:latin typeface="Symbol" pitchFamily="18" charset="2"/>
              </a:rPr>
              <a:t>t</a:t>
            </a:r>
            <a:endParaRPr lang="fr-FR" sz="1400"/>
          </a:p>
        </p:txBody>
      </p:sp>
      <p:sp>
        <p:nvSpPr>
          <p:cNvPr id="156684" name="Text Box 12"/>
          <p:cNvSpPr txBox="1">
            <a:spLocks noChangeArrowheads="1"/>
          </p:cNvSpPr>
          <p:nvPr/>
        </p:nvSpPr>
        <p:spPr bwMode="auto">
          <a:xfrm>
            <a:off x="556846" y="3394097"/>
            <a:ext cx="1042145" cy="369332"/>
          </a:xfrm>
          <a:prstGeom prst="rect">
            <a:avLst/>
          </a:prstGeom>
          <a:noFill/>
          <a:ln w="12700">
            <a:noFill/>
            <a:miter lim="800000"/>
            <a:headEnd type="none" w="sm" len="sm"/>
            <a:tailEnd type="none" w="sm" len="sm"/>
          </a:ln>
          <a:effectLst/>
        </p:spPr>
        <p:txBody>
          <a:bodyPr wrap="none">
            <a:spAutoFit/>
          </a:bodyPr>
          <a:lstStyle/>
          <a:p>
            <a:r>
              <a:rPr lang="fr-FR"/>
              <a:t>Pour ça ?</a:t>
            </a:r>
          </a:p>
        </p:txBody>
      </p:sp>
      <p:graphicFrame>
        <p:nvGraphicFramePr>
          <p:cNvPr id="156685" name="Object 13"/>
          <p:cNvGraphicFramePr>
            <a:graphicFrameLocks noChangeAspect="1"/>
          </p:cNvGraphicFramePr>
          <p:nvPr/>
        </p:nvGraphicFramePr>
        <p:xfrm>
          <a:off x="1222131" y="6140473"/>
          <a:ext cx="1890346" cy="646113"/>
        </p:xfrm>
        <a:graphic>
          <a:graphicData uri="http://schemas.openxmlformats.org/presentationml/2006/ole">
            <p:oleObj spid="_x0000_s195586" name="Équation" r:id="rId6" imgW="28956000" imgH="9144000" progId="Equation.3">
              <p:embed/>
            </p:oleObj>
          </a:graphicData>
        </a:graphic>
      </p:graphicFrame>
      <p:sp>
        <p:nvSpPr>
          <p:cNvPr id="12" name="ZoneTexte 11"/>
          <p:cNvSpPr txBox="1"/>
          <p:nvPr/>
        </p:nvSpPr>
        <p:spPr>
          <a:xfrm>
            <a:off x="0" y="642918"/>
            <a:ext cx="9144000" cy="707886"/>
          </a:xfrm>
          <a:prstGeom prst="rect">
            <a:avLst/>
          </a:prstGeom>
          <a:noFill/>
        </p:spPr>
        <p:txBody>
          <a:bodyPr wrap="square" rtlCol="0">
            <a:spAutoFit/>
          </a:bodyPr>
          <a:lstStyle/>
          <a:p>
            <a:pPr algn="just"/>
            <a:r>
              <a:rPr lang="fr-FR" sz="2000" dirty="0">
                <a:solidFill>
                  <a:srgbClr val="002060"/>
                </a:solidFill>
                <a:latin typeface="Times New Roman" pitchFamily="18" charset="0"/>
                <a:cs typeface="Times New Roman" pitchFamily="18" charset="0"/>
              </a:rPr>
              <a:t>Dès lors pour un signal x(t) périodique réel et quelconque et compte tenu de son développement en série de Fourier, son spectre sera donc obtenu ainsi:</a:t>
            </a:r>
          </a:p>
        </p:txBody>
      </p:sp>
      <p:graphicFrame>
        <p:nvGraphicFramePr>
          <p:cNvPr id="4099" name="Object 3"/>
          <p:cNvGraphicFramePr>
            <a:graphicFrameLocks noChangeAspect="1"/>
          </p:cNvGraphicFramePr>
          <p:nvPr/>
        </p:nvGraphicFramePr>
        <p:xfrm>
          <a:off x="71406" y="2241546"/>
          <a:ext cx="4008438" cy="687388"/>
        </p:xfrm>
        <a:graphic>
          <a:graphicData uri="http://schemas.openxmlformats.org/presentationml/2006/ole">
            <p:oleObj spid="_x0000_s195587" name="Équation" r:id="rId7" imgW="65227200" imgH="10363200" progId="Equation.3">
              <p:embed/>
            </p:oleObj>
          </a:graphicData>
        </a:graphic>
      </p:graphicFrame>
      <p:graphicFrame>
        <p:nvGraphicFramePr>
          <p:cNvPr id="4101" name="Object 5"/>
          <p:cNvGraphicFramePr>
            <a:graphicFrameLocks noChangeAspect="1"/>
          </p:cNvGraphicFramePr>
          <p:nvPr/>
        </p:nvGraphicFramePr>
        <p:xfrm>
          <a:off x="4292600" y="2076451"/>
          <a:ext cx="4570413" cy="1495425"/>
        </p:xfrm>
        <a:graphic>
          <a:graphicData uri="http://schemas.openxmlformats.org/presentationml/2006/ole">
            <p:oleObj spid="_x0000_s195588" name="Équation" r:id="rId8" imgW="74371200" imgH="22555200" progId="Equation.3">
              <p:embed/>
            </p:oleObj>
          </a:graphicData>
        </a:graphic>
      </p:graphicFrame>
      <p:sp>
        <p:nvSpPr>
          <p:cNvPr id="16" name="ZoneTexte 15"/>
          <p:cNvSpPr txBox="1"/>
          <p:nvPr/>
        </p:nvSpPr>
        <p:spPr>
          <a:xfrm>
            <a:off x="357158" y="1643050"/>
            <a:ext cx="2286016" cy="400110"/>
          </a:xfrm>
          <a:prstGeom prst="rect">
            <a:avLst/>
          </a:prstGeom>
          <a:noFill/>
        </p:spPr>
        <p:txBody>
          <a:bodyPr wrap="square" rtlCol="0">
            <a:spAutoFit/>
          </a:bodyPr>
          <a:lstStyle/>
          <a:p>
            <a:r>
              <a:rPr lang="fr-FR" sz="2000" b="1" u="sng" dirty="0">
                <a:solidFill>
                  <a:srgbClr val="FF0000"/>
                </a:solidFill>
              </a:rPr>
              <a:t>Domaine temporel</a:t>
            </a:r>
          </a:p>
        </p:txBody>
      </p:sp>
      <p:sp>
        <p:nvSpPr>
          <p:cNvPr id="17" name="ZoneTexte 16"/>
          <p:cNvSpPr txBox="1"/>
          <p:nvPr/>
        </p:nvSpPr>
        <p:spPr>
          <a:xfrm>
            <a:off x="5572132" y="1643050"/>
            <a:ext cx="2286016" cy="400110"/>
          </a:xfrm>
          <a:prstGeom prst="rect">
            <a:avLst/>
          </a:prstGeom>
          <a:noFill/>
        </p:spPr>
        <p:txBody>
          <a:bodyPr wrap="square" rtlCol="0">
            <a:spAutoFit/>
          </a:bodyPr>
          <a:lstStyle/>
          <a:p>
            <a:r>
              <a:rPr lang="fr-FR" sz="2000" b="1" u="sng" dirty="0">
                <a:solidFill>
                  <a:srgbClr val="FF0000"/>
                </a:solidFill>
              </a:rPr>
              <a:t>Domaine spectral</a:t>
            </a:r>
          </a:p>
        </p:txBody>
      </p:sp>
      <p:sp>
        <p:nvSpPr>
          <p:cNvPr id="18" name="ZoneTexte 17"/>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SPECTRE DE FOURIER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7700" name="Object 4"/>
          <p:cNvGraphicFramePr>
            <a:graphicFrameLocks noChangeAspect="1"/>
          </p:cNvGraphicFramePr>
          <p:nvPr/>
        </p:nvGraphicFramePr>
        <p:xfrm>
          <a:off x="4633913" y="4284663"/>
          <a:ext cx="2262187" cy="747712"/>
        </p:xfrm>
        <a:graphic>
          <a:graphicData uri="http://schemas.openxmlformats.org/presentationml/2006/ole">
            <p:oleObj spid="_x0000_s196610" name="Équation" r:id="rId3" imgW="34747200" imgH="10668000" progId="Equation.3">
              <p:embed/>
            </p:oleObj>
          </a:graphicData>
        </a:graphic>
      </p:graphicFrame>
      <p:graphicFrame>
        <p:nvGraphicFramePr>
          <p:cNvPr id="157701" name="Object 5"/>
          <p:cNvGraphicFramePr>
            <a:graphicFrameLocks noChangeAspect="1"/>
          </p:cNvGraphicFramePr>
          <p:nvPr/>
        </p:nvGraphicFramePr>
        <p:xfrm>
          <a:off x="4729794" y="5072074"/>
          <a:ext cx="1342404" cy="746142"/>
        </p:xfrm>
        <a:graphic>
          <a:graphicData uri="http://schemas.openxmlformats.org/presentationml/2006/ole">
            <p:oleObj spid="_x0000_s196611" name="Équation" r:id="rId4" imgW="20116800" imgH="10363200" progId="Equation.3">
              <p:embed/>
            </p:oleObj>
          </a:graphicData>
        </a:graphic>
      </p:graphicFrame>
      <p:sp>
        <p:nvSpPr>
          <p:cNvPr id="157702" name="Text Box 6"/>
          <p:cNvSpPr txBox="1">
            <a:spLocks noChangeArrowheads="1"/>
          </p:cNvSpPr>
          <p:nvPr/>
        </p:nvSpPr>
        <p:spPr bwMode="auto">
          <a:xfrm>
            <a:off x="0" y="5286388"/>
            <a:ext cx="4851328" cy="400110"/>
          </a:xfrm>
          <a:prstGeom prst="rect">
            <a:avLst/>
          </a:prstGeom>
          <a:noFill/>
          <a:ln w="12700">
            <a:noFill/>
            <a:miter lim="800000"/>
            <a:headEnd type="none" w="sm" len="sm"/>
            <a:tailEnd type="none" w="sm" len="sm"/>
          </a:ln>
          <a:effectLst/>
        </p:spPr>
        <p:txBody>
          <a:bodyPr wrap="none">
            <a:spAutoFit/>
          </a:bodyPr>
          <a:lstStyle/>
          <a:p>
            <a:pPr algn="just"/>
            <a:r>
              <a:rPr lang="fr-FR" sz="2000" dirty="0">
                <a:solidFill>
                  <a:srgbClr val="C00000"/>
                </a:solidFill>
                <a:latin typeface="Times New Roman" pitchFamily="18" charset="0"/>
                <a:cs typeface="Times New Roman" pitchFamily="18" charset="0"/>
              </a:rPr>
              <a:t>Ou encore, en utilisant l’identité de </a:t>
            </a:r>
            <a:r>
              <a:rPr lang="fr-FR" sz="2000" dirty="0" err="1">
                <a:solidFill>
                  <a:srgbClr val="C00000"/>
                </a:solidFill>
                <a:latin typeface="Times New Roman" pitchFamily="18" charset="0"/>
                <a:cs typeface="Times New Roman" pitchFamily="18" charset="0"/>
              </a:rPr>
              <a:t>Parseval</a:t>
            </a:r>
            <a:r>
              <a:rPr lang="fr-FR" sz="2000" dirty="0">
                <a:solidFill>
                  <a:srgbClr val="C00000"/>
                </a:solidFill>
                <a:latin typeface="Times New Roman" pitchFamily="18" charset="0"/>
                <a:cs typeface="Times New Roman" pitchFamily="18" charset="0"/>
              </a:rPr>
              <a:t>:</a:t>
            </a:r>
          </a:p>
        </p:txBody>
      </p:sp>
      <p:sp>
        <p:nvSpPr>
          <p:cNvPr id="157703" name="Oval 7"/>
          <p:cNvSpPr>
            <a:spLocks noChangeArrowheads="1"/>
          </p:cNvSpPr>
          <p:nvPr/>
        </p:nvSpPr>
        <p:spPr bwMode="auto">
          <a:xfrm>
            <a:off x="5429256" y="5214950"/>
            <a:ext cx="509954" cy="622300"/>
          </a:xfrm>
          <a:prstGeom prst="ellipse">
            <a:avLst/>
          </a:prstGeom>
          <a:noFill/>
          <a:ln w="12700">
            <a:solidFill>
              <a:schemeClr val="tx1"/>
            </a:solidFill>
            <a:round/>
            <a:headEnd type="none" w="sm" len="sm"/>
            <a:tailEnd type="none" w="sm" len="sm"/>
          </a:ln>
          <a:effectLst/>
        </p:spPr>
        <p:txBody>
          <a:bodyPr wrap="none" anchor="ctr"/>
          <a:lstStyle/>
          <a:p>
            <a:endParaRPr lang="fr-FR"/>
          </a:p>
        </p:txBody>
      </p:sp>
      <p:sp>
        <p:nvSpPr>
          <p:cNvPr id="157704" name="Line 8"/>
          <p:cNvSpPr>
            <a:spLocks noChangeShapeType="1"/>
          </p:cNvSpPr>
          <p:nvPr/>
        </p:nvSpPr>
        <p:spPr bwMode="auto">
          <a:xfrm>
            <a:off x="6050960" y="5214950"/>
            <a:ext cx="1449998" cy="139698"/>
          </a:xfrm>
          <a:prstGeom prst="line">
            <a:avLst/>
          </a:prstGeom>
          <a:noFill/>
          <a:ln w="25400">
            <a:solidFill>
              <a:schemeClr val="tx1"/>
            </a:solidFill>
            <a:round/>
            <a:headEnd type="triangle" w="sm" len="sm"/>
            <a:tailEnd type="none" w="sm" len="sm"/>
          </a:ln>
          <a:effectLst/>
        </p:spPr>
        <p:txBody>
          <a:bodyPr wrap="none" anchor="ctr"/>
          <a:lstStyle/>
          <a:p>
            <a:endParaRPr lang="fr-FR"/>
          </a:p>
        </p:txBody>
      </p:sp>
      <p:sp>
        <p:nvSpPr>
          <p:cNvPr id="157705" name="Text Box 9"/>
          <p:cNvSpPr txBox="1">
            <a:spLocks noChangeArrowheads="1"/>
          </p:cNvSpPr>
          <p:nvPr/>
        </p:nvSpPr>
        <p:spPr bwMode="auto">
          <a:xfrm>
            <a:off x="6072198" y="5357826"/>
            <a:ext cx="3127908" cy="369332"/>
          </a:xfrm>
          <a:prstGeom prst="rect">
            <a:avLst/>
          </a:prstGeom>
          <a:noFill/>
          <a:ln w="12700">
            <a:noFill/>
            <a:miter lim="800000"/>
            <a:headEnd type="none" w="sm" len="sm"/>
            <a:tailEnd type="none" w="sm" len="sm"/>
          </a:ln>
          <a:effectLst/>
        </p:spPr>
        <p:txBody>
          <a:bodyPr wrap="none">
            <a:spAutoFit/>
          </a:bodyPr>
          <a:lstStyle/>
          <a:p>
            <a:r>
              <a:rPr lang="fr-FR" b="1" dirty="0">
                <a:solidFill>
                  <a:srgbClr val="FF0000"/>
                </a:solidFill>
              </a:rPr>
              <a:t>Densité Spectrale de Puissance</a:t>
            </a:r>
          </a:p>
        </p:txBody>
      </p:sp>
      <p:sp>
        <p:nvSpPr>
          <p:cNvPr id="10" name="ZoneTexte 9"/>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DENSITE SPECTRALE DE PUISSANCE</a:t>
            </a:r>
          </a:p>
        </p:txBody>
      </p:sp>
      <p:sp>
        <p:nvSpPr>
          <p:cNvPr id="11" name="ZoneTexte 10"/>
          <p:cNvSpPr txBox="1"/>
          <p:nvPr/>
        </p:nvSpPr>
        <p:spPr>
          <a:xfrm>
            <a:off x="0" y="642918"/>
            <a:ext cx="9144000" cy="2246769"/>
          </a:xfrm>
          <a:prstGeom prst="rect">
            <a:avLst/>
          </a:prstGeom>
          <a:noFill/>
        </p:spPr>
        <p:txBody>
          <a:bodyPr wrap="square" rtlCol="0">
            <a:spAutoFit/>
          </a:bodyPr>
          <a:lstStyle/>
          <a:p>
            <a:pPr algn="just"/>
            <a:r>
              <a:rPr lang="fr-FR" sz="2000" dirty="0">
                <a:solidFill>
                  <a:srgbClr val="002060"/>
                </a:solidFill>
                <a:latin typeface="Times New Roman" pitchFamily="18" charset="0"/>
                <a:cs typeface="Times New Roman" pitchFamily="18" charset="0"/>
              </a:rPr>
              <a:t>L’analyse et l’étude d’un signal nécessitent souvent le calcul de son énergie totale et de sa puissance moyenne totale. Pour un signal  déterministe physiquement réalisable son énergie totale est finie et par conséquence sa puissance moyenne totale est nulle. Par contre un signal périodique possède une puissance moyenne totale non nulle ce qui implique une énergie totale infinie.</a:t>
            </a:r>
          </a:p>
          <a:p>
            <a:pPr algn="just"/>
            <a:r>
              <a:rPr lang="fr-FR" sz="2000" dirty="0">
                <a:solidFill>
                  <a:srgbClr val="00B050"/>
                </a:solidFill>
                <a:latin typeface="Times New Roman" pitchFamily="18" charset="0"/>
                <a:cs typeface="Times New Roman" pitchFamily="18" charset="0"/>
              </a:rPr>
              <a:t>Pour un signal non périodique, l’énergie totale et la puissance moyenne totale son calculée respectivement par:</a:t>
            </a:r>
          </a:p>
        </p:txBody>
      </p:sp>
      <p:graphicFrame>
        <p:nvGraphicFramePr>
          <p:cNvPr id="12" name="Objet 11"/>
          <p:cNvGraphicFramePr>
            <a:graphicFrameLocks noChangeAspect="1"/>
          </p:cNvGraphicFramePr>
          <p:nvPr/>
        </p:nvGraphicFramePr>
        <p:xfrm>
          <a:off x="1714480" y="2786058"/>
          <a:ext cx="1714512" cy="857256"/>
        </p:xfrm>
        <a:graphic>
          <a:graphicData uri="http://schemas.openxmlformats.org/presentationml/2006/ole">
            <p:oleObj spid="_x0000_s196612" name="Équation" r:id="rId5" imgW="22555200" imgH="11277600" progId="Equation.3">
              <p:embed/>
            </p:oleObj>
          </a:graphicData>
        </a:graphic>
      </p:graphicFrame>
      <p:graphicFrame>
        <p:nvGraphicFramePr>
          <p:cNvPr id="6150" name="Object 6"/>
          <p:cNvGraphicFramePr>
            <a:graphicFrameLocks noChangeAspect="1"/>
          </p:cNvGraphicFramePr>
          <p:nvPr/>
        </p:nvGraphicFramePr>
        <p:xfrm>
          <a:off x="4784741" y="2571752"/>
          <a:ext cx="2144713" cy="1071562"/>
        </p:xfrm>
        <a:graphic>
          <a:graphicData uri="http://schemas.openxmlformats.org/presentationml/2006/ole">
            <p:oleObj spid="_x0000_s196613" name="Équation" r:id="rId6" imgW="32918400" imgH="16459200" progId="Equation.3">
              <p:embed/>
            </p:oleObj>
          </a:graphicData>
        </a:graphic>
      </p:graphicFrame>
      <p:sp>
        <p:nvSpPr>
          <p:cNvPr id="14" name="ZoneTexte 13"/>
          <p:cNvSpPr txBox="1"/>
          <p:nvPr/>
        </p:nvSpPr>
        <p:spPr>
          <a:xfrm>
            <a:off x="0" y="3571876"/>
            <a:ext cx="9144000" cy="707886"/>
          </a:xfrm>
          <a:prstGeom prst="rect">
            <a:avLst/>
          </a:prstGeom>
          <a:noFill/>
        </p:spPr>
        <p:txBody>
          <a:bodyPr wrap="square" rtlCol="0">
            <a:spAutoFit/>
          </a:bodyPr>
          <a:lstStyle/>
          <a:p>
            <a:pPr algn="just"/>
            <a:r>
              <a:rPr lang="fr-FR" sz="2000" dirty="0">
                <a:solidFill>
                  <a:srgbClr val="0070C0"/>
                </a:solidFill>
                <a:latin typeface="Times New Roman" pitchFamily="18" charset="0"/>
                <a:cs typeface="Times New Roman" pitchFamily="18" charset="0"/>
              </a:rPr>
              <a:t>Si le signal x(t) est périodique, nous allons nous intéresser uniquement à la puissance moyenne totale (l’énergie est dans ce cas infinie) en la calculant à partir de : </a:t>
            </a:r>
          </a:p>
        </p:txBody>
      </p:sp>
      <p:graphicFrame>
        <p:nvGraphicFramePr>
          <p:cNvPr id="6151" name="Object 7"/>
          <p:cNvGraphicFramePr>
            <a:graphicFrameLocks noChangeAspect="1"/>
          </p:cNvGraphicFramePr>
          <p:nvPr/>
        </p:nvGraphicFramePr>
        <p:xfrm>
          <a:off x="1500166" y="4143375"/>
          <a:ext cx="1647825" cy="1071563"/>
        </p:xfrm>
        <a:graphic>
          <a:graphicData uri="http://schemas.openxmlformats.org/presentationml/2006/ole">
            <p:oleObj spid="_x0000_s196614" name="Équation" r:id="rId7" imgW="25298400" imgH="16459200" progId="Equation.3">
              <p:embed/>
            </p:oleObj>
          </a:graphicData>
        </a:graphic>
      </p:graphicFrame>
      <p:sp>
        <p:nvSpPr>
          <p:cNvPr id="17" name="ZoneTexte 16"/>
          <p:cNvSpPr txBox="1"/>
          <p:nvPr/>
        </p:nvSpPr>
        <p:spPr>
          <a:xfrm>
            <a:off x="0" y="5857892"/>
            <a:ext cx="9144000" cy="1015663"/>
          </a:xfrm>
          <a:prstGeom prst="rect">
            <a:avLst/>
          </a:prstGeom>
          <a:noFill/>
        </p:spPr>
        <p:txBody>
          <a:bodyPr wrap="square" rtlCol="0">
            <a:spAutoFit/>
          </a:bodyPr>
          <a:lstStyle/>
          <a:p>
            <a:pPr algn="just"/>
            <a:r>
              <a:rPr lang="fr-FR" sz="2000" b="1" dirty="0">
                <a:solidFill>
                  <a:srgbClr val="7030A0"/>
                </a:solidFill>
                <a:latin typeface="Times New Roman" pitchFamily="18" charset="0"/>
                <a:cs typeface="Times New Roman" pitchFamily="18" charset="0"/>
              </a:rPr>
              <a:t>La DSP ou Densité Spectrale de Puissance est la caractéristique essentielle que nous cherchons à obtenir par l’analyse spectrale. Elle représente la dispersion de la puissance du signal par unité de fréquence.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857232"/>
            <a:ext cx="9144000" cy="707886"/>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C’est quoi l’analyse spectrale?</a:t>
            </a:r>
          </a:p>
          <a:p>
            <a:endParaRPr lang="fr-FR" dirty="0"/>
          </a:p>
        </p:txBody>
      </p:sp>
      <p:sp>
        <p:nvSpPr>
          <p:cNvPr id="9" name="ZoneTexte 8"/>
          <p:cNvSpPr txBox="1"/>
          <p:nvPr/>
        </p:nvSpPr>
        <p:spPr>
          <a:xfrm>
            <a:off x="0" y="6243600"/>
            <a:ext cx="9144000" cy="400110"/>
          </a:xfrm>
          <a:prstGeom prst="rect">
            <a:avLst/>
          </a:prstGeom>
          <a:noFill/>
        </p:spPr>
        <p:txBody>
          <a:bodyPr wrap="square" rtlCol="0">
            <a:spAutoFit/>
          </a:bodyPr>
          <a:lstStyle/>
          <a:p>
            <a:pPr algn="just"/>
            <a:r>
              <a:rPr lang="fr-FR" sz="2000" b="1" dirty="0">
                <a:solidFill>
                  <a:srgbClr val="C00000"/>
                </a:solidFill>
                <a:latin typeface="Times New Roman" pitchFamily="18" charset="0"/>
                <a:cs typeface="Times New Roman" pitchFamily="18" charset="0"/>
              </a:rPr>
              <a:t>Peut on interpréter et analyser ce signal uniquement dans le domaine temporel?</a:t>
            </a:r>
          </a:p>
        </p:txBody>
      </p:sp>
      <p:sp>
        <p:nvSpPr>
          <p:cNvPr id="10" name="ZoneTexte 9"/>
          <p:cNvSpPr txBox="1"/>
          <p:nvPr/>
        </p:nvSpPr>
        <p:spPr>
          <a:xfrm>
            <a:off x="3286116" y="4857760"/>
            <a:ext cx="3429024" cy="400110"/>
          </a:xfrm>
          <a:prstGeom prst="rect">
            <a:avLst/>
          </a:prstGeom>
          <a:noFill/>
        </p:spPr>
        <p:txBody>
          <a:bodyPr wrap="square" rtlCol="0">
            <a:spAutoFit/>
          </a:bodyPr>
          <a:lstStyle/>
          <a:p>
            <a:r>
              <a:rPr lang="fr-FR" sz="2000" b="1" u="sng" dirty="0">
                <a:solidFill>
                  <a:srgbClr val="002060"/>
                </a:solidFill>
                <a:latin typeface="Times New Roman" pitchFamily="18" charset="0"/>
                <a:cs typeface="Times New Roman" pitchFamily="18" charset="0"/>
              </a:rPr>
              <a:t>Exemple d’un signal ECG</a:t>
            </a:r>
          </a:p>
        </p:txBody>
      </p:sp>
      <p:pic>
        <p:nvPicPr>
          <p:cNvPr id="165890" name="Picture 2"/>
          <p:cNvPicPr>
            <a:picLocks noChangeAspect="1" noChangeArrowheads="1"/>
          </p:cNvPicPr>
          <p:nvPr/>
        </p:nvPicPr>
        <p:blipFill>
          <a:blip r:embed="rId2"/>
          <a:srcRect/>
          <a:stretch>
            <a:fillRect/>
          </a:stretch>
        </p:blipFill>
        <p:spPr bwMode="auto">
          <a:xfrm>
            <a:off x="1357290" y="1714488"/>
            <a:ext cx="6507823" cy="2952000"/>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6" name="Picture 36"/>
          <p:cNvPicPr>
            <a:picLocks noChangeAspect="1" noChangeArrowheads="1"/>
          </p:cNvPicPr>
          <p:nvPr/>
        </p:nvPicPr>
        <p:blipFill>
          <a:blip r:embed="rId2"/>
          <a:srcRect b="7497"/>
          <a:stretch>
            <a:fillRect/>
          </a:stretch>
        </p:blipFill>
        <p:spPr bwMode="auto">
          <a:xfrm>
            <a:off x="1308589" y="1785926"/>
            <a:ext cx="7071946" cy="5000660"/>
          </a:xfrm>
          <a:prstGeom prst="rect">
            <a:avLst/>
          </a:prstGeom>
          <a:noFill/>
          <a:ln w="12700">
            <a:noFill/>
            <a:miter lim="800000"/>
            <a:headEnd type="none" w="sm" len="sm"/>
            <a:tailEnd type="none" w="sm" len="sm"/>
          </a:ln>
          <a:effectLst/>
        </p:spPr>
      </p:pic>
      <p:sp>
        <p:nvSpPr>
          <p:cNvPr id="22" name="ZoneTexte 2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TRANSFORMEE DE FOURIER</a:t>
            </a:r>
          </a:p>
        </p:txBody>
      </p:sp>
      <p:sp>
        <p:nvSpPr>
          <p:cNvPr id="23" name="ZoneTexte 22"/>
          <p:cNvSpPr txBox="1"/>
          <p:nvPr/>
        </p:nvSpPr>
        <p:spPr>
          <a:xfrm>
            <a:off x="0" y="500042"/>
            <a:ext cx="9144000" cy="1323439"/>
          </a:xfrm>
          <a:prstGeom prst="rect">
            <a:avLst/>
          </a:prstGeom>
          <a:noFill/>
        </p:spPr>
        <p:txBody>
          <a:bodyPr wrap="square" rtlCol="0">
            <a:spAutoFit/>
          </a:bodyPr>
          <a:lstStyle/>
          <a:p>
            <a:pPr algn="just"/>
            <a:r>
              <a:rPr lang="fr-FR" sz="2000" dirty="0">
                <a:solidFill>
                  <a:srgbClr val="002060"/>
                </a:solidFill>
                <a:latin typeface="Times New Roman" pitchFamily="18" charset="0"/>
                <a:cs typeface="Times New Roman" pitchFamily="18" charset="0"/>
              </a:rPr>
              <a:t>Si le signal x(t) n’est pas périodique (c’est le cas pour tous les signaux physiquement réalisables) nous ne pouvons plus le décomposer en série de Fourier (1</a:t>
            </a:r>
            <a:r>
              <a:rPr lang="fr-FR" sz="2000" baseline="30000" dirty="0">
                <a:solidFill>
                  <a:srgbClr val="002060"/>
                </a:solidFill>
                <a:latin typeface="Times New Roman" pitchFamily="18" charset="0"/>
                <a:cs typeface="Times New Roman" pitchFamily="18" charset="0"/>
              </a:rPr>
              <a:t>ère</a:t>
            </a:r>
            <a:r>
              <a:rPr lang="fr-FR" sz="2000" dirty="0">
                <a:solidFill>
                  <a:srgbClr val="002060"/>
                </a:solidFill>
                <a:latin typeface="Times New Roman" pitchFamily="18" charset="0"/>
                <a:cs typeface="Times New Roman" pitchFamily="18" charset="0"/>
              </a:rPr>
              <a:t> impression). Cependant, nous pouvons toujours considérer qu’il est toujours </a:t>
            </a:r>
            <a:r>
              <a:rPr lang="fr-FR" sz="2000" dirty="0" err="1">
                <a:solidFill>
                  <a:srgbClr val="002060"/>
                </a:solidFill>
                <a:latin typeface="Times New Roman" pitchFamily="18" charset="0"/>
                <a:cs typeface="Times New Roman" pitchFamily="18" charset="0"/>
              </a:rPr>
              <a:t>pédiodique</a:t>
            </a:r>
            <a:r>
              <a:rPr lang="fr-FR" sz="2000" dirty="0">
                <a:solidFill>
                  <a:srgbClr val="002060"/>
                </a:solidFill>
                <a:latin typeface="Times New Roman" pitchFamily="18" charset="0"/>
                <a:cs typeface="Times New Roman" pitchFamily="18" charset="0"/>
              </a:rPr>
              <a:t> mais de période de plus en plus élevée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2" name="Object 4"/>
          <p:cNvGraphicFramePr>
            <a:graphicFrameLocks noChangeAspect="1"/>
          </p:cNvGraphicFramePr>
          <p:nvPr/>
        </p:nvGraphicFramePr>
        <p:xfrm>
          <a:off x="4502150" y="3282950"/>
          <a:ext cx="139700" cy="290513"/>
        </p:xfrm>
        <a:graphic>
          <a:graphicData uri="http://schemas.openxmlformats.org/presentationml/2006/ole">
            <p:oleObj spid="_x0000_s197634" name="Équation" r:id="rId4" imgW="3352800" imgH="7010400" progId="Equation.3">
              <p:embed/>
            </p:oleObj>
          </a:graphicData>
        </a:graphic>
      </p:graphicFrame>
      <p:graphicFrame>
        <p:nvGraphicFramePr>
          <p:cNvPr id="2055" name="Object 7"/>
          <p:cNvGraphicFramePr>
            <a:graphicFrameLocks noChangeAspect="1"/>
          </p:cNvGraphicFramePr>
          <p:nvPr/>
        </p:nvGraphicFramePr>
        <p:xfrm>
          <a:off x="711200" y="1790700"/>
          <a:ext cx="7659688" cy="4330700"/>
        </p:xfrm>
        <a:graphic>
          <a:graphicData uri="http://schemas.openxmlformats.org/presentationml/2006/ole">
            <p:oleObj spid="_x0000_s197635" name="Équation" r:id="rId5" imgW="183794400" imgH="103936800" progId="Equation.3">
              <p:embed/>
            </p:oleObj>
          </a:graphicData>
        </a:graphic>
      </p:graphicFrame>
      <p:graphicFrame>
        <p:nvGraphicFramePr>
          <p:cNvPr id="2056" name="Object 8"/>
          <p:cNvGraphicFramePr>
            <a:graphicFrameLocks noChangeAspect="1"/>
          </p:cNvGraphicFramePr>
          <p:nvPr/>
        </p:nvGraphicFramePr>
        <p:xfrm>
          <a:off x="4502150" y="3282950"/>
          <a:ext cx="139700" cy="290513"/>
        </p:xfrm>
        <a:graphic>
          <a:graphicData uri="http://schemas.openxmlformats.org/presentationml/2006/ole">
            <p:oleObj spid="_x0000_s197636" name="Équation" r:id="rId6" imgW="139639" imgH="291973" progId="Equation.3">
              <p:embed/>
            </p:oleObj>
          </a:graphicData>
        </a:graphic>
      </p:graphicFrame>
      <p:sp>
        <p:nvSpPr>
          <p:cNvPr id="9" name="Espace réservé du numéro de diapositive 8"/>
          <p:cNvSpPr>
            <a:spLocks noGrp="1"/>
          </p:cNvSpPr>
          <p:nvPr>
            <p:ph type="sldNum" sz="quarter" idx="12"/>
          </p:nvPr>
        </p:nvSpPr>
        <p:spPr/>
        <p:txBody>
          <a:bodyPr/>
          <a:lstStyle/>
          <a:p>
            <a:fld id="{2C94B7E7-F509-4100-BE7B-E3DEB2C53554}" type="slidenum">
              <a:rPr lang="fr-FR" smtClean="0"/>
              <a:pPr/>
              <a:t>41</a:t>
            </a:fld>
            <a:endParaRPr lang="fr-FR"/>
          </a:p>
        </p:txBody>
      </p:sp>
      <p:sp>
        <p:nvSpPr>
          <p:cNvPr id="8" name="ZoneTexte 7"/>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TRANSFORMEE DE FOURIER</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9747" name="Object 3"/>
          <p:cNvGraphicFramePr>
            <a:graphicFrameLocks/>
          </p:cNvGraphicFramePr>
          <p:nvPr/>
        </p:nvGraphicFramePr>
        <p:xfrm>
          <a:off x="1897063" y="3857628"/>
          <a:ext cx="5386387" cy="844550"/>
        </p:xfrm>
        <a:graphic>
          <a:graphicData uri="http://schemas.openxmlformats.org/presentationml/2006/ole">
            <p:oleObj spid="_x0000_s198658" name="Équation" r:id="rId3" imgW="77724000" imgH="11277600" progId="Equation.3">
              <p:embed/>
            </p:oleObj>
          </a:graphicData>
        </a:graphic>
      </p:graphicFrame>
      <p:graphicFrame>
        <p:nvGraphicFramePr>
          <p:cNvPr id="159748" name="Object 4"/>
          <p:cNvGraphicFramePr>
            <a:graphicFrameLocks/>
          </p:cNvGraphicFramePr>
          <p:nvPr/>
        </p:nvGraphicFramePr>
        <p:xfrm>
          <a:off x="1803400" y="4786322"/>
          <a:ext cx="5634038" cy="849313"/>
        </p:xfrm>
        <a:graphic>
          <a:graphicData uri="http://schemas.openxmlformats.org/presentationml/2006/ole">
            <p:oleObj spid="_x0000_s198659" name="Équation" r:id="rId4" imgW="81381600" imgH="11277600" progId="Equation.3">
              <p:embed/>
            </p:oleObj>
          </a:graphicData>
        </a:graphic>
      </p:graphicFrame>
      <p:pic>
        <p:nvPicPr>
          <p:cNvPr id="159771" name="Picture 27"/>
          <p:cNvPicPr>
            <a:picLocks noChangeAspect="1" noChangeArrowheads="1"/>
          </p:cNvPicPr>
          <p:nvPr/>
        </p:nvPicPr>
        <p:blipFill>
          <a:blip r:embed="rId5"/>
          <a:srcRect/>
          <a:stretch>
            <a:fillRect/>
          </a:stretch>
        </p:blipFill>
        <p:spPr bwMode="auto">
          <a:xfrm>
            <a:off x="1106366" y="1362076"/>
            <a:ext cx="6550269" cy="2276475"/>
          </a:xfrm>
          <a:prstGeom prst="rect">
            <a:avLst/>
          </a:prstGeom>
          <a:noFill/>
          <a:ln w="12700">
            <a:noFill/>
            <a:miter lim="800000"/>
            <a:headEnd type="none" w="sm" len="sm"/>
            <a:tailEnd type="none" w="sm" len="sm"/>
          </a:ln>
          <a:effectLst/>
        </p:spPr>
      </p:pic>
      <p:sp>
        <p:nvSpPr>
          <p:cNvPr id="159772" name="Text Box 28"/>
          <p:cNvSpPr txBox="1">
            <a:spLocks noChangeArrowheads="1"/>
          </p:cNvSpPr>
          <p:nvPr/>
        </p:nvSpPr>
        <p:spPr bwMode="auto">
          <a:xfrm>
            <a:off x="7530613" y="3333750"/>
            <a:ext cx="1378926" cy="304800"/>
          </a:xfrm>
          <a:prstGeom prst="rect">
            <a:avLst/>
          </a:prstGeom>
          <a:noFill/>
          <a:ln w="12700">
            <a:noFill/>
            <a:miter lim="800000"/>
            <a:headEnd type="none" w="sm" len="sm"/>
            <a:tailEnd type="none" w="sm" len="sm"/>
          </a:ln>
          <a:effectLst/>
        </p:spPr>
        <p:txBody>
          <a:bodyPr wrap="none">
            <a:spAutoFit/>
          </a:bodyPr>
          <a:lstStyle/>
          <a:p>
            <a:r>
              <a:rPr lang="fr-FR" sz="1400"/>
              <a:t>Regraduons en f</a:t>
            </a:r>
          </a:p>
        </p:txBody>
      </p:sp>
      <p:graphicFrame>
        <p:nvGraphicFramePr>
          <p:cNvPr id="159773" name="Object 29"/>
          <p:cNvGraphicFramePr>
            <a:graphicFrameLocks noChangeAspect="1"/>
          </p:cNvGraphicFramePr>
          <p:nvPr/>
        </p:nvGraphicFramePr>
        <p:xfrm>
          <a:off x="6623539" y="1558925"/>
          <a:ext cx="1439008" cy="471488"/>
        </p:xfrm>
        <a:graphic>
          <a:graphicData uri="http://schemas.openxmlformats.org/presentationml/2006/ole">
            <p:oleObj spid="_x0000_s198660" name="Équation" r:id="rId6" imgW="31089600" imgH="9448800" progId="Equation.3">
              <p:embed/>
            </p:oleObj>
          </a:graphicData>
        </a:graphic>
      </p:graphicFrame>
      <p:sp>
        <p:nvSpPr>
          <p:cNvPr id="29" name="ZoneTexte 28"/>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TRANSFORMEE DE FOURIER</a:t>
            </a:r>
          </a:p>
        </p:txBody>
      </p:sp>
      <p:sp>
        <p:nvSpPr>
          <p:cNvPr id="11" name="ZoneTexte 10"/>
          <p:cNvSpPr txBox="1"/>
          <p:nvPr/>
        </p:nvSpPr>
        <p:spPr>
          <a:xfrm>
            <a:off x="0" y="5743534"/>
            <a:ext cx="9144000" cy="400110"/>
          </a:xfrm>
          <a:prstGeom prst="rect">
            <a:avLst/>
          </a:prstGeom>
          <a:noFill/>
        </p:spPr>
        <p:txBody>
          <a:bodyPr wrap="square" rtlCol="0">
            <a:spAutoFit/>
          </a:bodyPr>
          <a:lstStyle/>
          <a:p>
            <a:r>
              <a:rPr lang="fr-FR" sz="2000" b="1" dirty="0">
                <a:solidFill>
                  <a:srgbClr val="C00000"/>
                </a:solidFill>
              </a:rPr>
              <a:t>La TF, comme toutes les transformations linéaires, est réversible. Autrement dit :</a:t>
            </a:r>
          </a:p>
        </p:txBody>
      </p:sp>
      <p:graphicFrame>
        <p:nvGraphicFramePr>
          <p:cNvPr id="12" name="Objet 11"/>
          <p:cNvGraphicFramePr>
            <a:graphicFrameLocks noChangeAspect="1"/>
          </p:cNvGraphicFramePr>
          <p:nvPr/>
        </p:nvGraphicFramePr>
        <p:xfrm>
          <a:off x="3206741" y="6215082"/>
          <a:ext cx="3174888" cy="571480"/>
        </p:xfrm>
        <a:graphic>
          <a:graphicData uri="http://schemas.openxmlformats.org/presentationml/2006/ole">
            <p:oleObj spid="_x0000_s198661" name="Équation" r:id="rId7" imgW="30480000" imgH="5486400" progId="Equation.3">
              <p:embed/>
            </p:oleObj>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814" name="Text Box 22"/>
          <p:cNvSpPr txBox="1">
            <a:spLocks noChangeArrowheads="1"/>
          </p:cNvSpPr>
          <p:nvPr/>
        </p:nvSpPr>
        <p:spPr bwMode="auto">
          <a:xfrm>
            <a:off x="235928" y="1274762"/>
            <a:ext cx="4264634" cy="400110"/>
          </a:xfrm>
          <a:prstGeom prst="rect">
            <a:avLst/>
          </a:prstGeom>
          <a:noFill/>
          <a:ln w="12700">
            <a:noFill/>
            <a:miter lim="800000"/>
            <a:headEnd type="none" w="sm" len="sm"/>
            <a:tailEnd type="none" w="sm" len="sm"/>
          </a:ln>
          <a:effectLst/>
        </p:spPr>
        <p:txBody>
          <a:bodyPr wrap="square">
            <a:spAutoFit/>
          </a:bodyPr>
          <a:lstStyle/>
          <a:p>
            <a:r>
              <a:rPr lang="fr-FR" sz="2000" b="1" u="sng" dirty="0">
                <a:solidFill>
                  <a:srgbClr val="C00000"/>
                </a:solidFill>
              </a:rPr>
              <a:t>Spectre d’amplitude : Module de la TF</a:t>
            </a:r>
          </a:p>
        </p:txBody>
      </p:sp>
      <p:pic>
        <p:nvPicPr>
          <p:cNvPr id="161816" name="Picture 24"/>
          <p:cNvPicPr>
            <a:picLocks noChangeAspect="1" noChangeArrowheads="1"/>
          </p:cNvPicPr>
          <p:nvPr/>
        </p:nvPicPr>
        <p:blipFill>
          <a:blip r:embed="rId2"/>
          <a:srcRect/>
          <a:stretch>
            <a:fillRect/>
          </a:stretch>
        </p:blipFill>
        <p:spPr bwMode="auto">
          <a:xfrm>
            <a:off x="1915258" y="1314472"/>
            <a:ext cx="6858000" cy="5257800"/>
          </a:xfrm>
          <a:prstGeom prst="rect">
            <a:avLst/>
          </a:prstGeom>
          <a:noFill/>
          <a:ln w="12700">
            <a:noFill/>
            <a:miter lim="800000"/>
            <a:headEnd type="none" w="sm" len="sm"/>
            <a:tailEnd type="none" w="sm" len="sm"/>
          </a:ln>
          <a:effectLst/>
        </p:spPr>
      </p:pic>
      <p:sp>
        <p:nvSpPr>
          <p:cNvPr id="161817" name="Text Box 25"/>
          <p:cNvSpPr txBox="1">
            <a:spLocks noChangeArrowheads="1"/>
          </p:cNvSpPr>
          <p:nvPr/>
        </p:nvSpPr>
        <p:spPr bwMode="auto">
          <a:xfrm>
            <a:off x="4589584" y="1106488"/>
            <a:ext cx="822661" cy="369332"/>
          </a:xfrm>
          <a:prstGeom prst="rect">
            <a:avLst/>
          </a:prstGeom>
          <a:noFill/>
          <a:ln w="12700">
            <a:noFill/>
            <a:miter lim="800000"/>
            <a:headEnd type="none" w="sm" len="sm"/>
            <a:tailEnd type="none" w="sm" len="sm"/>
          </a:ln>
          <a:effectLst/>
        </p:spPr>
        <p:txBody>
          <a:bodyPr wrap="none">
            <a:spAutoFit/>
          </a:bodyPr>
          <a:lstStyle/>
          <a:p>
            <a:r>
              <a:rPr lang="fr-FR"/>
              <a:t>|X(w)|</a:t>
            </a:r>
          </a:p>
        </p:txBody>
      </p:sp>
      <p:sp>
        <p:nvSpPr>
          <p:cNvPr id="161818" name="Text Box 26"/>
          <p:cNvSpPr txBox="1">
            <a:spLocks noChangeArrowheads="1"/>
          </p:cNvSpPr>
          <p:nvPr/>
        </p:nvSpPr>
        <p:spPr bwMode="auto">
          <a:xfrm>
            <a:off x="4303835" y="3455988"/>
            <a:ext cx="1071191" cy="369332"/>
          </a:xfrm>
          <a:prstGeom prst="rect">
            <a:avLst/>
          </a:prstGeom>
          <a:noFill/>
          <a:ln w="12700">
            <a:noFill/>
            <a:miter lim="800000"/>
            <a:headEnd type="none" w="sm" len="sm"/>
            <a:tailEnd type="none" w="sm" len="sm"/>
          </a:ln>
          <a:effectLst/>
        </p:spPr>
        <p:txBody>
          <a:bodyPr wrap="none">
            <a:spAutoFit/>
          </a:bodyPr>
          <a:lstStyle/>
          <a:p>
            <a:r>
              <a:rPr lang="fr-FR"/>
              <a:t>Arg(X(w))</a:t>
            </a:r>
          </a:p>
        </p:txBody>
      </p:sp>
      <p:sp>
        <p:nvSpPr>
          <p:cNvPr id="26" name="ZoneTexte 25"/>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SPECTRE DE FOURIER</a:t>
            </a:r>
          </a:p>
        </p:txBody>
      </p:sp>
      <p:sp>
        <p:nvSpPr>
          <p:cNvPr id="8" name="Text Box 22"/>
          <p:cNvSpPr txBox="1">
            <a:spLocks noChangeArrowheads="1"/>
          </p:cNvSpPr>
          <p:nvPr/>
        </p:nvSpPr>
        <p:spPr bwMode="auto">
          <a:xfrm>
            <a:off x="378804" y="5643578"/>
            <a:ext cx="4264634" cy="400110"/>
          </a:xfrm>
          <a:prstGeom prst="rect">
            <a:avLst/>
          </a:prstGeom>
          <a:noFill/>
          <a:ln w="12700">
            <a:noFill/>
            <a:miter lim="800000"/>
            <a:headEnd type="none" w="sm" len="sm"/>
            <a:tailEnd type="none" w="sm" len="sm"/>
          </a:ln>
          <a:effectLst/>
        </p:spPr>
        <p:txBody>
          <a:bodyPr wrap="square">
            <a:spAutoFit/>
          </a:bodyPr>
          <a:lstStyle/>
          <a:p>
            <a:r>
              <a:rPr lang="fr-FR" sz="2000" b="1" u="sng" dirty="0">
                <a:solidFill>
                  <a:srgbClr val="C00000"/>
                </a:solidFill>
              </a:rPr>
              <a:t>Spectre de phase : Argument de la TF</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80" name="Object 4"/>
          <p:cNvGraphicFramePr>
            <a:graphicFrameLocks noChangeAspect="1"/>
          </p:cNvGraphicFramePr>
          <p:nvPr/>
        </p:nvGraphicFramePr>
        <p:xfrm>
          <a:off x="4502150" y="3282950"/>
          <a:ext cx="139700" cy="290513"/>
        </p:xfrm>
        <a:graphic>
          <a:graphicData uri="http://schemas.openxmlformats.org/presentationml/2006/ole">
            <p:oleObj spid="_x0000_s199682" name="Équation" r:id="rId4" imgW="3352800" imgH="7010400" progId="Equation.3">
              <p:embed/>
            </p:oleObj>
          </a:graphicData>
        </a:graphic>
      </p:graphicFrame>
      <p:graphicFrame>
        <p:nvGraphicFramePr>
          <p:cNvPr id="24581" name="Object 5"/>
          <p:cNvGraphicFramePr>
            <a:graphicFrameLocks noChangeAspect="1"/>
          </p:cNvGraphicFramePr>
          <p:nvPr/>
        </p:nvGraphicFramePr>
        <p:xfrm>
          <a:off x="2819400" y="1785926"/>
          <a:ext cx="3471820" cy="1090624"/>
        </p:xfrm>
        <a:graphic>
          <a:graphicData uri="http://schemas.openxmlformats.org/presentationml/2006/ole">
            <p:oleObj spid="_x0000_s199683" name="Équation" r:id="rId5" imgW="58216800" imgH="18288000" progId="Equation.3">
              <p:embed/>
            </p:oleObj>
          </a:graphicData>
        </a:graphic>
      </p:graphicFrame>
      <p:graphicFrame>
        <p:nvGraphicFramePr>
          <p:cNvPr id="24582" name="Object 6"/>
          <p:cNvGraphicFramePr>
            <a:graphicFrameLocks noChangeAspect="1"/>
          </p:cNvGraphicFramePr>
          <p:nvPr/>
        </p:nvGraphicFramePr>
        <p:xfrm>
          <a:off x="4502150" y="3282950"/>
          <a:ext cx="139700" cy="290513"/>
        </p:xfrm>
        <a:graphic>
          <a:graphicData uri="http://schemas.openxmlformats.org/presentationml/2006/ole">
            <p:oleObj spid="_x0000_s199684" name="Équation" r:id="rId6" imgW="139639" imgH="291973" progId="Equation.3">
              <p:embed/>
            </p:oleObj>
          </a:graphicData>
        </a:graphic>
      </p:graphicFrame>
      <p:graphicFrame>
        <p:nvGraphicFramePr>
          <p:cNvPr id="24583" name="Object 7"/>
          <p:cNvGraphicFramePr>
            <a:graphicFrameLocks noChangeAspect="1"/>
          </p:cNvGraphicFramePr>
          <p:nvPr/>
        </p:nvGraphicFramePr>
        <p:xfrm>
          <a:off x="4502150" y="3282950"/>
          <a:ext cx="139700" cy="290513"/>
        </p:xfrm>
        <a:graphic>
          <a:graphicData uri="http://schemas.openxmlformats.org/presentationml/2006/ole">
            <p:oleObj spid="_x0000_s199685" name="Équation" r:id="rId7" imgW="139639" imgH="291973" progId="Equation.3">
              <p:embed/>
            </p:oleObj>
          </a:graphicData>
        </a:graphic>
      </p:graphicFrame>
      <p:graphicFrame>
        <p:nvGraphicFramePr>
          <p:cNvPr id="24584" name="Object 8"/>
          <p:cNvGraphicFramePr>
            <a:graphicFrameLocks noChangeAspect="1"/>
          </p:cNvGraphicFramePr>
          <p:nvPr/>
        </p:nvGraphicFramePr>
        <p:xfrm>
          <a:off x="2643174" y="3500438"/>
          <a:ext cx="3429024" cy="1147762"/>
        </p:xfrm>
        <a:graphic>
          <a:graphicData uri="http://schemas.openxmlformats.org/presentationml/2006/ole">
            <p:oleObj spid="_x0000_s199686" name="Équation" r:id="rId8" imgW="63398400" imgH="18288000" progId="Equation.3">
              <p:embed/>
            </p:oleObj>
          </a:graphicData>
        </a:graphic>
      </p:graphicFrame>
      <p:sp>
        <p:nvSpPr>
          <p:cNvPr id="24585" name="Line 9"/>
          <p:cNvSpPr>
            <a:spLocks noChangeShapeType="1"/>
          </p:cNvSpPr>
          <p:nvPr/>
        </p:nvSpPr>
        <p:spPr bwMode="auto">
          <a:xfrm flipV="1">
            <a:off x="2524116" y="2500306"/>
            <a:ext cx="762000" cy="533400"/>
          </a:xfrm>
          <a:prstGeom prst="line">
            <a:avLst/>
          </a:prstGeom>
          <a:noFill/>
          <a:ln w="9525">
            <a:solidFill>
              <a:schemeClr val="tx1"/>
            </a:solidFill>
            <a:round/>
            <a:headEnd/>
            <a:tailEnd type="triangle" w="med" len="med"/>
          </a:ln>
          <a:effectLst/>
        </p:spPr>
        <p:txBody>
          <a:bodyPr wrap="none" anchor="ctr"/>
          <a:lstStyle/>
          <a:p>
            <a:endParaRPr lang="fr-FR"/>
          </a:p>
        </p:txBody>
      </p:sp>
      <p:sp>
        <p:nvSpPr>
          <p:cNvPr id="24586" name="Line 10"/>
          <p:cNvSpPr>
            <a:spLocks noChangeShapeType="1"/>
          </p:cNvSpPr>
          <p:nvPr/>
        </p:nvSpPr>
        <p:spPr bwMode="auto">
          <a:xfrm flipH="1" flipV="1">
            <a:off x="5026040" y="2667000"/>
            <a:ext cx="1295400" cy="609600"/>
          </a:xfrm>
          <a:prstGeom prst="line">
            <a:avLst/>
          </a:prstGeom>
          <a:noFill/>
          <a:ln w="9525">
            <a:solidFill>
              <a:schemeClr val="tx1"/>
            </a:solidFill>
            <a:round/>
            <a:headEnd/>
            <a:tailEnd type="triangle" w="med" len="med"/>
          </a:ln>
          <a:effectLst/>
        </p:spPr>
        <p:txBody>
          <a:bodyPr wrap="none" anchor="ctr"/>
          <a:lstStyle/>
          <a:p>
            <a:endParaRPr lang="fr-FR"/>
          </a:p>
        </p:txBody>
      </p:sp>
      <p:sp>
        <p:nvSpPr>
          <p:cNvPr id="24587" name="Text Box 11"/>
          <p:cNvSpPr txBox="1">
            <a:spLocks noChangeArrowheads="1"/>
          </p:cNvSpPr>
          <p:nvPr/>
        </p:nvSpPr>
        <p:spPr bwMode="auto">
          <a:xfrm>
            <a:off x="6381765" y="3013075"/>
            <a:ext cx="404813" cy="457200"/>
          </a:xfrm>
          <a:prstGeom prst="rect">
            <a:avLst/>
          </a:prstGeom>
          <a:noFill/>
          <a:ln w="9525">
            <a:noFill/>
            <a:miter lim="800000"/>
            <a:headEnd/>
            <a:tailEnd/>
          </a:ln>
          <a:effectLst/>
        </p:spPr>
        <p:txBody>
          <a:bodyPr wrap="none">
            <a:spAutoFit/>
          </a:bodyPr>
          <a:lstStyle/>
          <a:p>
            <a:r>
              <a:rPr lang="fr-FR"/>
              <a:t>V</a:t>
            </a:r>
          </a:p>
        </p:txBody>
      </p:sp>
      <p:sp>
        <p:nvSpPr>
          <p:cNvPr id="24588" name="Text Box 12"/>
          <p:cNvSpPr txBox="1">
            <a:spLocks noChangeArrowheads="1"/>
          </p:cNvSpPr>
          <p:nvPr/>
        </p:nvSpPr>
        <p:spPr bwMode="auto">
          <a:xfrm>
            <a:off x="1508125" y="3013075"/>
            <a:ext cx="844550" cy="457200"/>
          </a:xfrm>
          <a:prstGeom prst="rect">
            <a:avLst/>
          </a:prstGeom>
          <a:noFill/>
          <a:ln w="9525">
            <a:noFill/>
            <a:miter lim="800000"/>
            <a:headEnd/>
            <a:tailEnd/>
          </a:ln>
          <a:effectLst/>
        </p:spPr>
        <p:txBody>
          <a:bodyPr wrap="none">
            <a:spAutoFit/>
          </a:bodyPr>
          <a:lstStyle/>
          <a:p>
            <a:r>
              <a:rPr lang="fr-FR"/>
              <a:t>V/Hz</a:t>
            </a:r>
          </a:p>
        </p:txBody>
      </p:sp>
      <p:sp>
        <p:nvSpPr>
          <p:cNvPr id="24589" name="Line 13"/>
          <p:cNvSpPr>
            <a:spLocks noChangeShapeType="1"/>
          </p:cNvSpPr>
          <p:nvPr/>
        </p:nvSpPr>
        <p:spPr bwMode="auto">
          <a:xfrm flipV="1">
            <a:off x="2438400" y="4419600"/>
            <a:ext cx="1295400" cy="685800"/>
          </a:xfrm>
          <a:prstGeom prst="line">
            <a:avLst/>
          </a:prstGeom>
          <a:noFill/>
          <a:ln w="9525">
            <a:solidFill>
              <a:schemeClr val="tx1"/>
            </a:solidFill>
            <a:round/>
            <a:headEnd/>
            <a:tailEnd type="triangle" w="med" len="med"/>
          </a:ln>
          <a:effectLst/>
        </p:spPr>
        <p:txBody>
          <a:bodyPr wrap="none" anchor="ctr"/>
          <a:lstStyle/>
          <a:p>
            <a:endParaRPr lang="fr-FR"/>
          </a:p>
        </p:txBody>
      </p:sp>
      <p:sp>
        <p:nvSpPr>
          <p:cNvPr id="24590" name="Text Box 14"/>
          <p:cNvSpPr txBox="1">
            <a:spLocks noChangeArrowheads="1"/>
          </p:cNvSpPr>
          <p:nvPr/>
        </p:nvSpPr>
        <p:spPr bwMode="auto">
          <a:xfrm>
            <a:off x="1714480" y="4714884"/>
            <a:ext cx="962025" cy="457200"/>
          </a:xfrm>
          <a:prstGeom prst="rect">
            <a:avLst/>
          </a:prstGeom>
          <a:noFill/>
          <a:ln w="9525">
            <a:noFill/>
            <a:miter lim="800000"/>
            <a:headEnd/>
            <a:tailEnd/>
          </a:ln>
          <a:effectLst/>
        </p:spPr>
        <p:txBody>
          <a:bodyPr wrap="none">
            <a:spAutoFit/>
          </a:bodyPr>
          <a:lstStyle/>
          <a:p>
            <a:r>
              <a:rPr lang="fr-FR" dirty="0"/>
              <a:t>V².sec</a:t>
            </a:r>
          </a:p>
        </p:txBody>
      </p:sp>
      <p:sp>
        <p:nvSpPr>
          <p:cNvPr id="24591" name="Line 15"/>
          <p:cNvSpPr>
            <a:spLocks noChangeShapeType="1"/>
          </p:cNvSpPr>
          <p:nvPr/>
        </p:nvSpPr>
        <p:spPr bwMode="auto">
          <a:xfrm flipH="1" flipV="1">
            <a:off x="5357818" y="4286256"/>
            <a:ext cx="1214446" cy="500066"/>
          </a:xfrm>
          <a:prstGeom prst="line">
            <a:avLst/>
          </a:prstGeom>
          <a:noFill/>
          <a:ln w="9525">
            <a:solidFill>
              <a:schemeClr val="tx1"/>
            </a:solidFill>
            <a:round/>
            <a:headEnd/>
            <a:tailEnd type="triangle" w="med" len="med"/>
          </a:ln>
          <a:effectLst/>
        </p:spPr>
        <p:txBody>
          <a:bodyPr wrap="none" anchor="ctr"/>
          <a:lstStyle/>
          <a:p>
            <a:endParaRPr lang="fr-FR"/>
          </a:p>
        </p:txBody>
      </p:sp>
      <p:sp>
        <p:nvSpPr>
          <p:cNvPr id="24592" name="Text Box 16"/>
          <p:cNvSpPr txBox="1">
            <a:spLocks noChangeArrowheads="1"/>
          </p:cNvSpPr>
          <p:nvPr/>
        </p:nvSpPr>
        <p:spPr bwMode="auto">
          <a:xfrm>
            <a:off x="5934102" y="4786322"/>
            <a:ext cx="2461187" cy="369332"/>
          </a:xfrm>
          <a:prstGeom prst="rect">
            <a:avLst/>
          </a:prstGeom>
          <a:noFill/>
          <a:ln w="9525">
            <a:noFill/>
            <a:miter lim="800000"/>
            <a:headEnd/>
            <a:tailEnd/>
          </a:ln>
          <a:effectLst/>
        </p:spPr>
        <p:txBody>
          <a:bodyPr wrap="none">
            <a:spAutoFit/>
          </a:bodyPr>
          <a:lstStyle/>
          <a:p>
            <a:r>
              <a:rPr lang="fr-FR" dirty="0"/>
              <a:t>DSE en (V/Hz)².Hz=V²/Hz</a:t>
            </a:r>
          </a:p>
        </p:txBody>
      </p:sp>
      <p:sp>
        <p:nvSpPr>
          <p:cNvPr id="19" name="Espace réservé du numéro de diapositive 18"/>
          <p:cNvSpPr>
            <a:spLocks noGrp="1"/>
          </p:cNvSpPr>
          <p:nvPr>
            <p:ph type="sldNum" sz="quarter" idx="12"/>
          </p:nvPr>
        </p:nvSpPr>
        <p:spPr/>
        <p:txBody>
          <a:bodyPr/>
          <a:lstStyle/>
          <a:p>
            <a:fld id="{2C94B7E7-F509-4100-BE7B-E3DEB2C53554}" type="slidenum">
              <a:rPr lang="fr-FR" smtClean="0"/>
              <a:pPr/>
              <a:t>44</a:t>
            </a:fld>
            <a:endParaRPr lang="fr-FR"/>
          </a:p>
        </p:txBody>
      </p:sp>
      <p:sp>
        <p:nvSpPr>
          <p:cNvPr id="20" name="ZoneTexte 19"/>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DENSITE SPECTRALE D’ENERGIE</a:t>
            </a:r>
          </a:p>
        </p:txBody>
      </p:sp>
      <p:sp>
        <p:nvSpPr>
          <p:cNvPr id="21" name="ZoneTexte 20"/>
          <p:cNvSpPr txBox="1"/>
          <p:nvPr/>
        </p:nvSpPr>
        <p:spPr>
          <a:xfrm>
            <a:off x="0" y="571480"/>
            <a:ext cx="9144000" cy="1015663"/>
          </a:xfrm>
          <a:prstGeom prst="rect">
            <a:avLst/>
          </a:prstGeom>
          <a:noFill/>
        </p:spPr>
        <p:txBody>
          <a:bodyPr wrap="square" rtlCol="0">
            <a:spAutoFit/>
          </a:bodyPr>
          <a:lstStyle/>
          <a:p>
            <a:pPr algn="just"/>
            <a:r>
              <a:rPr lang="fr-FR" sz="2000" dirty="0">
                <a:solidFill>
                  <a:srgbClr val="002060"/>
                </a:solidFill>
                <a:latin typeface="Times New Roman" pitchFamily="18" charset="0"/>
                <a:cs typeface="Times New Roman" pitchFamily="18" charset="0"/>
              </a:rPr>
              <a:t>Si le signal x(t) est déterministe et physiquement réalisable (énergie totale finie et puissance moyenne totale nulle), pour son analyse spectrale nous allons nous intéresser plutôt à sa DES ou Densité spectrale d’énergie:</a:t>
            </a:r>
          </a:p>
        </p:txBody>
      </p:sp>
      <p:sp>
        <p:nvSpPr>
          <p:cNvPr id="22" name="ZoneTexte 21"/>
          <p:cNvSpPr txBox="1"/>
          <p:nvPr/>
        </p:nvSpPr>
        <p:spPr>
          <a:xfrm>
            <a:off x="0" y="5500702"/>
            <a:ext cx="9144000" cy="1323439"/>
          </a:xfrm>
          <a:prstGeom prst="rect">
            <a:avLst/>
          </a:prstGeom>
          <a:noFill/>
        </p:spPr>
        <p:txBody>
          <a:bodyPr wrap="square" rtlCol="0">
            <a:spAutoFit/>
          </a:bodyPr>
          <a:lstStyle/>
          <a:p>
            <a:pPr algn="just"/>
            <a:r>
              <a:rPr lang="fr-FR" sz="2000" b="1" dirty="0">
                <a:solidFill>
                  <a:srgbClr val="7030A0"/>
                </a:solidFill>
                <a:latin typeface="Times New Roman" pitchFamily="18" charset="0"/>
                <a:cs typeface="Times New Roman" pitchFamily="18" charset="0"/>
              </a:rPr>
              <a:t>La DSE ou Densité Spectrale d’énergie est la caractéristique essentielle que nous cherchons à obtenir par l’analyse spectrale d’un signal déterministe physiquement réalisable. Elle représente la dispersion de l’énergie du signal par unité de fréquence.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2" name="Object 4"/>
          <p:cNvGraphicFramePr>
            <a:graphicFrameLocks noChangeAspect="1"/>
          </p:cNvGraphicFramePr>
          <p:nvPr/>
        </p:nvGraphicFramePr>
        <p:xfrm>
          <a:off x="4502150" y="3282950"/>
          <a:ext cx="139700" cy="290513"/>
        </p:xfrm>
        <a:graphic>
          <a:graphicData uri="http://schemas.openxmlformats.org/presentationml/2006/ole">
            <p:oleObj spid="_x0000_s200706" name="Équation" r:id="rId4" imgW="3352800" imgH="7010400" progId="Equation.3">
              <p:embed/>
            </p:oleObj>
          </a:graphicData>
        </a:graphic>
      </p:graphicFrame>
      <p:graphicFrame>
        <p:nvGraphicFramePr>
          <p:cNvPr id="22533" name="Object 5"/>
          <p:cNvGraphicFramePr>
            <a:graphicFrameLocks noChangeAspect="1"/>
          </p:cNvGraphicFramePr>
          <p:nvPr/>
        </p:nvGraphicFramePr>
        <p:xfrm>
          <a:off x="774700" y="1409700"/>
          <a:ext cx="7050088" cy="4813300"/>
        </p:xfrm>
        <a:graphic>
          <a:graphicData uri="http://schemas.openxmlformats.org/presentationml/2006/ole">
            <p:oleObj spid="_x0000_s200707" name="Équation" r:id="rId5" imgW="169164000" imgH="115519200" progId="Equation.3">
              <p:embed/>
            </p:oleObj>
          </a:graphicData>
        </a:graphic>
      </p:graphicFrame>
      <p:graphicFrame>
        <p:nvGraphicFramePr>
          <p:cNvPr id="22534" name="Object 6"/>
          <p:cNvGraphicFramePr>
            <a:graphicFrameLocks noChangeAspect="1"/>
          </p:cNvGraphicFramePr>
          <p:nvPr/>
        </p:nvGraphicFramePr>
        <p:xfrm>
          <a:off x="4502150" y="3282950"/>
          <a:ext cx="139700" cy="290513"/>
        </p:xfrm>
        <a:graphic>
          <a:graphicData uri="http://schemas.openxmlformats.org/presentationml/2006/ole">
            <p:oleObj spid="_x0000_s200708" name="Équation" r:id="rId6" imgW="139639" imgH="291973" progId="Equation.3">
              <p:embed/>
            </p:oleObj>
          </a:graphicData>
        </a:graphic>
      </p:graphicFrame>
      <p:sp>
        <p:nvSpPr>
          <p:cNvPr id="9" name="ZoneTexte 8"/>
          <p:cNvSpPr txBox="1"/>
          <p:nvPr/>
        </p:nvSpPr>
        <p:spPr>
          <a:xfrm>
            <a:off x="0" y="675264"/>
            <a:ext cx="9144000" cy="461665"/>
          </a:xfrm>
          <a:prstGeom prst="rect">
            <a:avLst/>
          </a:prstGeom>
          <a:noFill/>
        </p:spPr>
        <p:txBody>
          <a:bodyPr wrap="square" rtlCol="0">
            <a:spAutoFit/>
          </a:bodyPr>
          <a:lstStyle/>
          <a:p>
            <a:r>
              <a:rPr lang="fr-FR" dirty="0"/>
              <a:t>PROPRIETES DE LA TF</a:t>
            </a:r>
          </a:p>
        </p:txBody>
      </p:sp>
      <p:sp>
        <p:nvSpPr>
          <p:cNvPr id="11" name="Espace réservé du numéro de diapositive 10"/>
          <p:cNvSpPr>
            <a:spLocks noGrp="1"/>
          </p:cNvSpPr>
          <p:nvPr>
            <p:ph type="sldNum" sz="quarter" idx="12"/>
          </p:nvPr>
        </p:nvSpPr>
        <p:spPr/>
        <p:txBody>
          <a:bodyPr/>
          <a:lstStyle/>
          <a:p>
            <a:fld id="{2C94B7E7-F509-4100-BE7B-E3DEB2C53554}" type="slidenum">
              <a:rPr lang="fr-FR" smtClean="0"/>
              <a:pPr/>
              <a:t>45</a:t>
            </a:fld>
            <a:endParaRPr lang="fr-FR"/>
          </a:p>
        </p:txBody>
      </p:sp>
      <p:sp>
        <p:nvSpPr>
          <p:cNvPr id="13" name="ZoneTexte 12"/>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PROPRIETES DE LA TF</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2"/>
          <a:srcRect/>
          <a:stretch>
            <a:fillRect/>
          </a:stretch>
        </p:blipFill>
        <p:spPr bwMode="auto">
          <a:xfrm>
            <a:off x="0" y="1733566"/>
            <a:ext cx="9144000" cy="3981450"/>
          </a:xfrm>
          <a:prstGeom prst="rect">
            <a:avLst/>
          </a:prstGeom>
          <a:noFill/>
          <a:ln w="9525">
            <a:noFill/>
            <a:miter lim="800000"/>
            <a:headEnd/>
            <a:tailEnd/>
          </a:ln>
          <a:effectLst/>
        </p:spPr>
      </p:pic>
      <p:sp>
        <p:nvSpPr>
          <p:cNvPr id="4" name="ZoneTexte 3"/>
          <p:cNvSpPr txBox="1"/>
          <p:nvPr/>
        </p:nvSpPr>
        <p:spPr>
          <a:xfrm>
            <a:off x="0" y="675264"/>
            <a:ext cx="9144000" cy="461665"/>
          </a:xfrm>
          <a:prstGeom prst="rect">
            <a:avLst/>
          </a:prstGeom>
          <a:noFill/>
        </p:spPr>
        <p:txBody>
          <a:bodyPr wrap="square" rtlCol="0">
            <a:spAutoFit/>
          </a:bodyPr>
          <a:lstStyle/>
          <a:p>
            <a:r>
              <a:rPr lang="fr-FR" dirty="0"/>
              <a:t>PROPRIETES DE LA TF</a:t>
            </a:r>
          </a:p>
        </p:txBody>
      </p:sp>
      <p:sp>
        <p:nvSpPr>
          <p:cNvPr id="10" name="Espace réservé du numéro de diapositive 9"/>
          <p:cNvSpPr>
            <a:spLocks noGrp="1"/>
          </p:cNvSpPr>
          <p:nvPr>
            <p:ph type="sldNum" sz="quarter" idx="12"/>
          </p:nvPr>
        </p:nvSpPr>
        <p:spPr/>
        <p:txBody>
          <a:bodyPr/>
          <a:lstStyle/>
          <a:p>
            <a:fld id="{2C94B7E7-F509-4100-BE7B-E3DEB2C53554}" type="slidenum">
              <a:rPr lang="fr-FR" smtClean="0"/>
              <a:pPr/>
              <a:t>46</a:t>
            </a:fld>
            <a:endParaRPr lang="fr-FR"/>
          </a:p>
        </p:txBody>
      </p:sp>
      <p:sp>
        <p:nvSpPr>
          <p:cNvPr id="7" name="ZoneTexte 6"/>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PROPRIETES DE LA TF</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spect="1" noChangeArrowheads="1"/>
          </p:cNvPicPr>
          <p:nvPr/>
        </p:nvPicPr>
        <p:blipFill>
          <a:blip r:embed="rId2"/>
          <a:srcRect/>
          <a:stretch>
            <a:fillRect/>
          </a:stretch>
        </p:blipFill>
        <p:spPr bwMode="auto">
          <a:xfrm>
            <a:off x="0" y="1252025"/>
            <a:ext cx="9144000" cy="5605974"/>
          </a:xfrm>
          <a:prstGeom prst="rect">
            <a:avLst/>
          </a:prstGeom>
          <a:noFill/>
          <a:ln w="9525">
            <a:noFill/>
            <a:miter lim="800000"/>
            <a:headEnd/>
            <a:tailEnd/>
          </a:ln>
          <a:effectLst/>
        </p:spPr>
      </p:pic>
      <p:sp>
        <p:nvSpPr>
          <p:cNvPr id="4" name="ZoneTexte 3"/>
          <p:cNvSpPr txBox="1"/>
          <p:nvPr/>
        </p:nvSpPr>
        <p:spPr>
          <a:xfrm>
            <a:off x="0" y="675264"/>
            <a:ext cx="9144000" cy="461665"/>
          </a:xfrm>
          <a:prstGeom prst="rect">
            <a:avLst/>
          </a:prstGeom>
          <a:noFill/>
        </p:spPr>
        <p:txBody>
          <a:bodyPr wrap="square" rtlCol="0">
            <a:spAutoFit/>
          </a:bodyPr>
          <a:lstStyle/>
          <a:p>
            <a:r>
              <a:rPr lang="fr-FR" dirty="0"/>
              <a:t>PROPRIETES DE LA TF</a:t>
            </a:r>
          </a:p>
        </p:txBody>
      </p:sp>
      <p:sp>
        <p:nvSpPr>
          <p:cNvPr id="10" name="Espace réservé du numéro de diapositive 9"/>
          <p:cNvSpPr>
            <a:spLocks noGrp="1"/>
          </p:cNvSpPr>
          <p:nvPr>
            <p:ph type="sldNum" sz="quarter" idx="12"/>
          </p:nvPr>
        </p:nvSpPr>
        <p:spPr/>
        <p:txBody>
          <a:bodyPr/>
          <a:lstStyle/>
          <a:p>
            <a:fld id="{2C94B7E7-F509-4100-BE7B-E3DEB2C53554}" type="slidenum">
              <a:rPr lang="fr-FR" smtClean="0"/>
              <a:pPr/>
              <a:t>47</a:t>
            </a:fld>
            <a:endParaRPr lang="fr-FR"/>
          </a:p>
        </p:txBody>
      </p:sp>
      <p:sp>
        <p:nvSpPr>
          <p:cNvPr id="7" name="ZoneTexte 6"/>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PROPRIETES DE LA TF</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p:cNvPicPr>
            <a:picLocks noChangeAspect="1" noChangeArrowheads="1"/>
          </p:cNvPicPr>
          <p:nvPr/>
        </p:nvPicPr>
        <p:blipFill>
          <a:blip r:embed="rId2"/>
          <a:srcRect/>
          <a:stretch>
            <a:fillRect/>
          </a:stretch>
        </p:blipFill>
        <p:spPr bwMode="auto">
          <a:xfrm>
            <a:off x="1" y="1252025"/>
            <a:ext cx="9143999" cy="5605974"/>
          </a:xfrm>
          <a:prstGeom prst="rect">
            <a:avLst/>
          </a:prstGeom>
          <a:noFill/>
          <a:ln w="9525">
            <a:noFill/>
            <a:miter lim="800000"/>
            <a:headEnd/>
            <a:tailEnd/>
          </a:ln>
          <a:effectLst/>
        </p:spPr>
      </p:pic>
      <p:sp>
        <p:nvSpPr>
          <p:cNvPr id="4" name="ZoneTexte 3"/>
          <p:cNvSpPr txBox="1"/>
          <p:nvPr/>
        </p:nvSpPr>
        <p:spPr>
          <a:xfrm>
            <a:off x="0" y="675264"/>
            <a:ext cx="9144000" cy="461665"/>
          </a:xfrm>
          <a:prstGeom prst="rect">
            <a:avLst/>
          </a:prstGeom>
          <a:noFill/>
        </p:spPr>
        <p:txBody>
          <a:bodyPr wrap="square" rtlCol="0">
            <a:spAutoFit/>
          </a:bodyPr>
          <a:lstStyle/>
          <a:p>
            <a:r>
              <a:rPr lang="fr-FR" dirty="0"/>
              <a:t>PROPRIETES DE LA TF</a:t>
            </a:r>
          </a:p>
        </p:txBody>
      </p:sp>
      <p:sp>
        <p:nvSpPr>
          <p:cNvPr id="10" name="Espace réservé du numéro de diapositive 9"/>
          <p:cNvSpPr>
            <a:spLocks noGrp="1"/>
          </p:cNvSpPr>
          <p:nvPr>
            <p:ph type="sldNum" sz="quarter" idx="12"/>
          </p:nvPr>
        </p:nvSpPr>
        <p:spPr/>
        <p:txBody>
          <a:bodyPr/>
          <a:lstStyle/>
          <a:p>
            <a:fld id="{2C94B7E7-F509-4100-BE7B-E3DEB2C53554}" type="slidenum">
              <a:rPr lang="fr-FR" smtClean="0"/>
              <a:pPr/>
              <a:t>48</a:t>
            </a:fld>
            <a:endParaRPr lang="fr-FR"/>
          </a:p>
        </p:txBody>
      </p:sp>
      <p:sp>
        <p:nvSpPr>
          <p:cNvPr id="7" name="ZoneTexte 6"/>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PROPRIETES DE LA TF</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ChangeAspect="1" noChangeArrowheads="1"/>
          </p:cNvPicPr>
          <p:nvPr/>
        </p:nvPicPr>
        <p:blipFill>
          <a:blip r:embed="rId2"/>
          <a:srcRect/>
          <a:stretch>
            <a:fillRect/>
          </a:stretch>
        </p:blipFill>
        <p:spPr bwMode="auto">
          <a:xfrm>
            <a:off x="0" y="1252025"/>
            <a:ext cx="9143999" cy="5605974"/>
          </a:xfrm>
          <a:prstGeom prst="rect">
            <a:avLst/>
          </a:prstGeom>
          <a:noFill/>
          <a:ln w="9525">
            <a:noFill/>
            <a:miter lim="800000"/>
            <a:headEnd/>
            <a:tailEnd/>
          </a:ln>
          <a:effectLst/>
        </p:spPr>
      </p:pic>
      <p:sp>
        <p:nvSpPr>
          <p:cNvPr id="4" name="ZoneTexte 3"/>
          <p:cNvSpPr txBox="1"/>
          <p:nvPr/>
        </p:nvSpPr>
        <p:spPr>
          <a:xfrm>
            <a:off x="0" y="675264"/>
            <a:ext cx="9144000" cy="461665"/>
          </a:xfrm>
          <a:prstGeom prst="rect">
            <a:avLst/>
          </a:prstGeom>
          <a:noFill/>
        </p:spPr>
        <p:txBody>
          <a:bodyPr wrap="square" rtlCol="0">
            <a:spAutoFit/>
          </a:bodyPr>
          <a:lstStyle/>
          <a:p>
            <a:r>
              <a:rPr lang="fr-FR" dirty="0"/>
              <a:t>PROPRIETES DE LA TF</a:t>
            </a:r>
          </a:p>
        </p:txBody>
      </p:sp>
      <p:sp>
        <p:nvSpPr>
          <p:cNvPr id="8" name="Espace réservé du numéro de diapositive 7"/>
          <p:cNvSpPr>
            <a:spLocks noGrp="1"/>
          </p:cNvSpPr>
          <p:nvPr>
            <p:ph type="sldNum" sz="quarter" idx="12"/>
          </p:nvPr>
        </p:nvSpPr>
        <p:spPr/>
        <p:txBody>
          <a:bodyPr/>
          <a:lstStyle/>
          <a:p>
            <a:fld id="{2C94B7E7-F509-4100-BE7B-E3DEB2C53554}" type="slidenum">
              <a:rPr lang="fr-FR" smtClean="0"/>
              <a:pPr/>
              <a:t>49</a:t>
            </a:fld>
            <a:endParaRPr lang="fr-FR"/>
          </a:p>
        </p:txBody>
      </p:sp>
      <p:sp>
        <p:nvSpPr>
          <p:cNvPr id="9" name="ZoneTexte 8"/>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PROPRIETES DE LA TF</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857232"/>
            <a:ext cx="9144000" cy="707886"/>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C’est quoi l’analyse spectrale?</a:t>
            </a:r>
          </a:p>
          <a:p>
            <a:endParaRPr lang="fr-FR" dirty="0"/>
          </a:p>
        </p:txBody>
      </p:sp>
      <p:sp>
        <p:nvSpPr>
          <p:cNvPr id="9" name="ZoneTexte 8"/>
          <p:cNvSpPr txBox="1"/>
          <p:nvPr/>
        </p:nvSpPr>
        <p:spPr>
          <a:xfrm>
            <a:off x="0" y="6243600"/>
            <a:ext cx="9144000" cy="400110"/>
          </a:xfrm>
          <a:prstGeom prst="rect">
            <a:avLst/>
          </a:prstGeom>
          <a:noFill/>
        </p:spPr>
        <p:txBody>
          <a:bodyPr wrap="square" rtlCol="0">
            <a:spAutoFit/>
          </a:bodyPr>
          <a:lstStyle/>
          <a:p>
            <a:pPr algn="just"/>
            <a:r>
              <a:rPr lang="fr-FR" sz="2000" b="1" dirty="0">
                <a:solidFill>
                  <a:srgbClr val="C00000"/>
                </a:solidFill>
                <a:latin typeface="Times New Roman" pitchFamily="18" charset="0"/>
                <a:cs typeface="Times New Roman" pitchFamily="18" charset="0"/>
              </a:rPr>
              <a:t>Peut on interpréter et analyser ce signal uniquement dans le domaine temporel?</a:t>
            </a:r>
          </a:p>
        </p:txBody>
      </p:sp>
      <p:sp>
        <p:nvSpPr>
          <p:cNvPr id="10" name="ZoneTexte 9"/>
          <p:cNvSpPr txBox="1"/>
          <p:nvPr/>
        </p:nvSpPr>
        <p:spPr>
          <a:xfrm>
            <a:off x="2428860" y="5743534"/>
            <a:ext cx="4286280" cy="400110"/>
          </a:xfrm>
          <a:prstGeom prst="rect">
            <a:avLst/>
          </a:prstGeom>
          <a:noFill/>
        </p:spPr>
        <p:txBody>
          <a:bodyPr wrap="square" rtlCol="0">
            <a:spAutoFit/>
          </a:bodyPr>
          <a:lstStyle/>
          <a:p>
            <a:r>
              <a:rPr lang="fr-FR" sz="2000" b="1" u="sng" dirty="0">
                <a:solidFill>
                  <a:srgbClr val="002060"/>
                </a:solidFill>
                <a:latin typeface="Times New Roman" pitchFamily="18" charset="0"/>
                <a:cs typeface="Times New Roman" pitchFamily="18" charset="0"/>
              </a:rPr>
              <a:t>Exemple d’un enregistrement  EEG</a:t>
            </a:r>
          </a:p>
        </p:txBody>
      </p:sp>
      <p:pic>
        <p:nvPicPr>
          <p:cNvPr id="166914" name="Picture 2"/>
          <p:cNvPicPr>
            <a:picLocks noChangeAspect="1" noChangeArrowheads="1"/>
          </p:cNvPicPr>
          <p:nvPr/>
        </p:nvPicPr>
        <p:blipFill>
          <a:blip r:embed="rId2"/>
          <a:srcRect/>
          <a:stretch>
            <a:fillRect/>
          </a:stretch>
        </p:blipFill>
        <p:spPr bwMode="auto">
          <a:xfrm>
            <a:off x="2285984" y="1428736"/>
            <a:ext cx="4951559" cy="4320000"/>
          </a:xfrm>
          <a:prstGeom prst="rect">
            <a:avLst/>
          </a:prstGeom>
          <a:noFill/>
          <a:ln w="9525">
            <a:noFill/>
            <a:miter lim="800000"/>
            <a:headEnd/>
            <a:tailEnd/>
          </a:ln>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ChangeArrowheads="1"/>
          </p:cNvSpPr>
          <p:nvPr/>
        </p:nvSpPr>
        <p:spPr bwMode="auto">
          <a:xfrm>
            <a:off x="228600" y="874714"/>
            <a:ext cx="8513885" cy="2960687"/>
          </a:xfrm>
          <a:prstGeom prst="rect">
            <a:avLst/>
          </a:prstGeom>
          <a:noFill/>
          <a:ln w="9525">
            <a:noFill/>
            <a:miter lim="800000"/>
            <a:headEnd/>
            <a:tailEnd/>
          </a:ln>
          <a:effectLst/>
        </p:spPr>
        <p:txBody>
          <a:bodyPr lIns="92075" tIns="46038" rIns="92075" bIns="46038"/>
          <a:lstStyle/>
          <a:p>
            <a:pPr marL="685800" lvl="1" indent="-228600" eaLnBrk="1" hangingPunct="1">
              <a:spcBef>
                <a:spcPct val="20000"/>
              </a:spcBef>
              <a:buFontTx/>
              <a:buChar char="–"/>
            </a:pPr>
            <a:r>
              <a:rPr lang="fr-FR" sz="1800"/>
              <a:t>Linéarité</a:t>
            </a:r>
          </a:p>
          <a:p>
            <a:pPr marL="685800" lvl="1" indent="-228600" eaLnBrk="1" hangingPunct="1">
              <a:lnSpc>
                <a:spcPct val="120000"/>
              </a:lnSpc>
              <a:spcBef>
                <a:spcPct val="20000"/>
              </a:spcBef>
              <a:buFontTx/>
              <a:buChar char="–"/>
            </a:pPr>
            <a:r>
              <a:rPr lang="fr-FR" sz="1800" i="1"/>
              <a:t>X(f)</a:t>
            </a:r>
            <a:r>
              <a:rPr lang="fr-FR" sz="1800"/>
              <a:t> </a:t>
            </a:r>
            <a:r>
              <a:rPr lang="fr-FR" sz="1800">
                <a:sym typeface="Monotype Sorts" pitchFamily="2" charset="2"/>
              </a:rPr>
              <a:t></a:t>
            </a:r>
            <a:r>
              <a:rPr lang="fr-FR" sz="1800"/>
              <a:t> module </a:t>
            </a:r>
            <a:r>
              <a:rPr lang="fr-FR" sz="1800" i="1"/>
              <a:t>|X(f)|</a:t>
            </a:r>
            <a:r>
              <a:rPr lang="fr-FR" sz="1800"/>
              <a:t>, phase </a:t>
            </a:r>
            <a:r>
              <a:rPr lang="fr-FR" sz="1800" i="1"/>
              <a:t>Arg[X(f)]</a:t>
            </a:r>
            <a:endParaRPr lang="fr-FR" sz="1800"/>
          </a:p>
          <a:p>
            <a:pPr marL="685800" lvl="1" indent="-228600" eaLnBrk="1" hangingPunct="1">
              <a:lnSpc>
                <a:spcPct val="120000"/>
              </a:lnSpc>
              <a:spcBef>
                <a:spcPct val="20000"/>
              </a:spcBef>
              <a:buFontTx/>
              <a:buChar char="–"/>
            </a:pPr>
            <a:r>
              <a:rPr lang="fr-FR" sz="1800" i="1"/>
              <a:t>x(t)</a:t>
            </a:r>
            <a:r>
              <a:rPr lang="fr-FR" sz="1800"/>
              <a:t> réel </a:t>
            </a:r>
            <a:r>
              <a:rPr lang="fr-FR" sz="1800">
                <a:sym typeface="Symbol" pitchFamily="18" charset="2"/>
              </a:rPr>
              <a:t></a:t>
            </a:r>
            <a:r>
              <a:rPr lang="fr-FR" sz="1800"/>
              <a:t> </a:t>
            </a:r>
            <a:r>
              <a:rPr lang="fr-FR" sz="1800" i="1"/>
              <a:t>Re[X(f)]</a:t>
            </a:r>
            <a:r>
              <a:rPr lang="fr-FR" sz="1800"/>
              <a:t> paire</a:t>
            </a:r>
            <a:r>
              <a:rPr lang="fr-FR" sz="1800" i="1"/>
              <a:t>, Im[X(f)] </a:t>
            </a:r>
            <a:r>
              <a:rPr lang="fr-FR" sz="1800"/>
              <a:t>impaire, module pair, phase impaire</a:t>
            </a:r>
          </a:p>
          <a:p>
            <a:pPr marL="685800" lvl="1" indent="-228600" eaLnBrk="1" hangingPunct="1">
              <a:lnSpc>
                <a:spcPct val="120000"/>
              </a:lnSpc>
              <a:spcBef>
                <a:spcPct val="20000"/>
              </a:spcBef>
              <a:buFontTx/>
              <a:buChar char="–"/>
            </a:pPr>
            <a:r>
              <a:rPr lang="fr-FR" sz="1800" i="1"/>
              <a:t>x(t)</a:t>
            </a:r>
            <a:r>
              <a:rPr lang="fr-FR" sz="1800"/>
              <a:t> réel pair </a:t>
            </a:r>
            <a:r>
              <a:rPr lang="fr-FR" sz="1800">
                <a:sym typeface="Symbol" pitchFamily="18" charset="2"/>
              </a:rPr>
              <a:t></a:t>
            </a:r>
            <a:r>
              <a:rPr lang="fr-FR" sz="1800"/>
              <a:t> X(f) réel pair</a:t>
            </a:r>
          </a:p>
          <a:p>
            <a:pPr marL="685800" lvl="1" indent="-228600" eaLnBrk="1" hangingPunct="1">
              <a:lnSpc>
                <a:spcPct val="120000"/>
              </a:lnSpc>
              <a:spcBef>
                <a:spcPct val="20000"/>
              </a:spcBef>
              <a:buFontTx/>
              <a:buChar char="–"/>
            </a:pPr>
            <a:r>
              <a:rPr lang="fr-FR" sz="1800" i="1"/>
              <a:t>x(t)</a:t>
            </a:r>
            <a:r>
              <a:rPr lang="fr-FR" sz="1800"/>
              <a:t> réel impair </a:t>
            </a:r>
            <a:r>
              <a:rPr lang="fr-FR" sz="1800">
                <a:sym typeface="Symbol" pitchFamily="18" charset="2"/>
              </a:rPr>
              <a:t></a:t>
            </a:r>
            <a:r>
              <a:rPr lang="fr-FR" sz="1800"/>
              <a:t> X(f) imaginaire impair</a:t>
            </a:r>
          </a:p>
          <a:p>
            <a:pPr marL="685800" lvl="1" indent="-228600" eaLnBrk="1" hangingPunct="1">
              <a:lnSpc>
                <a:spcPct val="120000"/>
              </a:lnSpc>
              <a:spcBef>
                <a:spcPct val="20000"/>
              </a:spcBef>
              <a:buFontTx/>
              <a:buChar char="–"/>
            </a:pPr>
            <a:r>
              <a:rPr lang="fr-FR" sz="1800" i="1"/>
              <a:t>x(t)*y(t)</a:t>
            </a:r>
            <a:r>
              <a:rPr lang="fr-FR" sz="1800"/>
              <a:t> </a:t>
            </a:r>
            <a:r>
              <a:rPr lang="fr-FR" sz="1800">
                <a:sym typeface="Symbol" pitchFamily="18" charset="2"/>
              </a:rPr>
              <a:t></a:t>
            </a:r>
            <a:r>
              <a:rPr lang="fr-FR" sz="1800"/>
              <a:t> </a:t>
            </a:r>
            <a:r>
              <a:rPr lang="fr-FR" sz="1800" i="1"/>
              <a:t>X(f).Y(f)</a:t>
            </a:r>
            <a:r>
              <a:rPr lang="fr-FR" sz="1800"/>
              <a:t>   et   </a:t>
            </a:r>
            <a:r>
              <a:rPr lang="fr-FR" sz="1800" i="1"/>
              <a:t>x(t).y(t)</a:t>
            </a:r>
            <a:r>
              <a:rPr lang="fr-FR" sz="1800"/>
              <a:t> </a:t>
            </a:r>
            <a:r>
              <a:rPr lang="fr-FR" sz="1800">
                <a:sym typeface="Symbol" pitchFamily="18" charset="2"/>
              </a:rPr>
              <a:t></a:t>
            </a:r>
            <a:r>
              <a:rPr lang="fr-FR" sz="1800"/>
              <a:t> </a:t>
            </a:r>
            <a:r>
              <a:rPr lang="fr-FR" sz="1800" i="1"/>
              <a:t>X(f)*Y(f)</a:t>
            </a:r>
            <a:endParaRPr lang="fr-FR" sz="2400" b="1"/>
          </a:p>
        </p:txBody>
      </p:sp>
      <p:sp>
        <p:nvSpPr>
          <p:cNvPr id="160790" name="Rectangle 22"/>
          <p:cNvSpPr>
            <a:spLocks noChangeArrowheads="1"/>
          </p:cNvSpPr>
          <p:nvPr/>
        </p:nvSpPr>
        <p:spPr bwMode="auto">
          <a:xfrm>
            <a:off x="4589585" y="4075114"/>
            <a:ext cx="3955250" cy="1892826"/>
          </a:xfrm>
          <a:prstGeom prst="rect">
            <a:avLst/>
          </a:prstGeom>
          <a:noFill/>
          <a:ln w="12700">
            <a:noFill/>
            <a:miter lim="800000"/>
            <a:headEnd type="none" w="sm" len="sm"/>
            <a:tailEnd type="none" w="sm" len="sm"/>
          </a:ln>
          <a:effectLst/>
        </p:spPr>
        <p:txBody>
          <a:bodyPr wrap="none">
            <a:spAutoFit/>
          </a:bodyPr>
          <a:lstStyle/>
          <a:p>
            <a:pPr>
              <a:lnSpc>
                <a:spcPct val="90000"/>
              </a:lnSpc>
              <a:buFontTx/>
              <a:buChar char="–"/>
            </a:pPr>
            <a:r>
              <a:rPr lang="fr-FR" sz="1800" i="1"/>
              <a:t> x(t)*</a:t>
            </a:r>
            <a:r>
              <a:rPr lang="fr-FR" sz="1800" i="1">
                <a:latin typeface="Symbol" pitchFamily="18" charset="2"/>
              </a:rPr>
              <a:t>d</a:t>
            </a:r>
            <a:r>
              <a:rPr lang="fr-FR" sz="1800" i="1"/>
              <a:t>(t-t</a:t>
            </a:r>
            <a:r>
              <a:rPr lang="fr-FR" sz="1800" i="1" baseline="-25000"/>
              <a:t>0</a:t>
            </a:r>
            <a:r>
              <a:rPr lang="fr-FR" sz="1800" i="1"/>
              <a:t>)= x(t-t</a:t>
            </a:r>
            <a:r>
              <a:rPr lang="fr-FR" sz="1800" i="1" baseline="-25000"/>
              <a:t>0</a:t>
            </a:r>
            <a:r>
              <a:rPr lang="fr-FR" sz="1800" i="1"/>
              <a:t>) </a:t>
            </a:r>
            <a:r>
              <a:rPr lang="fr-FR" sz="1800">
                <a:sym typeface="Symbol" pitchFamily="18" charset="2"/>
              </a:rPr>
              <a:t></a:t>
            </a:r>
            <a:r>
              <a:rPr lang="fr-FR" sz="1800" i="1"/>
              <a:t> X(f) exp(-2j</a:t>
            </a:r>
            <a:r>
              <a:rPr lang="fr-FR" sz="1800" i="1">
                <a:latin typeface="Symbol" pitchFamily="18" charset="2"/>
              </a:rPr>
              <a:t>p</a:t>
            </a:r>
            <a:r>
              <a:rPr lang="fr-FR" sz="1800" i="1"/>
              <a:t> f t</a:t>
            </a:r>
            <a:r>
              <a:rPr lang="fr-FR" sz="1800" i="1" baseline="-25000"/>
              <a:t>0</a:t>
            </a:r>
            <a:r>
              <a:rPr lang="fr-FR" sz="1800" i="1"/>
              <a:t>)</a:t>
            </a:r>
            <a:endParaRPr lang="fr-FR" sz="1800"/>
          </a:p>
          <a:p>
            <a:pPr>
              <a:lnSpc>
                <a:spcPct val="140000"/>
              </a:lnSpc>
              <a:buFontTx/>
              <a:buChar char="–"/>
            </a:pPr>
            <a:r>
              <a:rPr lang="fr-FR" sz="1800" i="1"/>
              <a:t> x(t) exp(2 j </a:t>
            </a:r>
            <a:r>
              <a:rPr lang="fr-FR" sz="1800" i="1">
                <a:latin typeface="Symbol" pitchFamily="18" charset="2"/>
              </a:rPr>
              <a:t>p</a:t>
            </a:r>
            <a:r>
              <a:rPr lang="fr-FR" sz="1800" i="1"/>
              <a:t> t f</a:t>
            </a:r>
            <a:r>
              <a:rPr lang="fr-FR" sz="1800" i="1" baseline="-25000"/>
              <a:t>0</a:t>
            </a:r>
            <a:r>
              <a:rPr lang="fr-FR" sz="1800" i="1"/>
              <a:t>) </a:t>
            </a:r>
            <a:r>
              <a:rPr lang="fr-FR" sz="1800">
                <a:sym typeface="Symbol" pitchFamily="18" charset="2"/>
              </a:rPr>
              <a:t></a:t>
            </a:r>
            <a:r>
              <a:rPr lang="fr-FR" sz="1800" i="1"/>
              <a:t> X(f-f</a:t>
            </a:r>
            <a:r>
              <a:rPr lang="fr-FR" sz="1800" i="1" baseline="-25000"/>
              <a:t>0</a:t>
            </a:r>
            <a:r>
              <a:rPr lang="fr-FR" sz="1800" i="1"/>
              <a:t>)</a:t>
            </a:r>
            <a:endParaRPr lang="fr-FR" sz="1800"/>
          </a:p>
          <a:p>
            <a:pPr>
              <a:lnSpc>
                <a:spcPct val="140000"/>
              </a:lnSpc>
              <a:buFontTx/>
              <a:buChar char="–"/>
            </a:pPr>
            <a:r>
              <a:rPr lang="fr-FR" sz="1800" i="1"/>
              <a:t> x</a:t>
            </a:r>
            <a:r>
              <a:rPr lang="fr-FR" sz="1800" i="1" baseline="30000"/>
              <a:t>*</a:t>
            </a:r>
            <a:r>
              <a:rPr lang="fr-FR" sz="1800" i="1"/>
              <a:t>(t) </a:t>
            </a:r>
            <a:r>
              <a:rPr lang="fr-FR" sz="1800">
                <a:sym typeface="Symbol" pitchFamily="18" charset="2"/>
              </a:rPr>
              <a:t></a:t>
            </a:r>
            <a:r>
              <a:rPr lang="fr-FR" sz="1800" i="1"/>
              <a:t> X</a:t>
            </a:r>
            <a:r>
              <a:rPr lang="fr-FR" sz="1800" i="1" baseline="30000"/>
              <a:t>*</a:t>
            </a:r>
            <a:r>
              <a:rPr lang="fr-FR" sz="1800" i="1"/>
              <a:t>(-f)</a:t>
            </a:r>
            <a:endParaRPr lang="fr-FR" sz="1800"/>
          </a:p>
          <a:p>
            <a:pPr>
              <a:lnSpc>
                <a:spcPct val="140000"/>
              </a:lnSpc>
              <a:buFontTx/>
              <a:buChar char="–"/>
            </a:pPr>
            <a:r>
              <a:rPr lang="fr-FR" sz="1800" i="1"/>
              <a:t> x(at) </a:t>
            </a:r>
            <a:r>
              <a:rPr lang="fr-FR" sz="1800">
                <a:sym typeface="Symbol" pitchFamily="18" charset="2"/>
              </a:rPr>
              <a:t></a:t>
            </a:r>
            <a:r>
              <a:rPr lang="fr-FR" sz="1800" i="1"/>
              <a:t> |a|</a:t>
            </a:r>
            <a:r>
              <a:rPr lang="fr-FR" sz="1800" i="1" baseline="30000"/>
              <a:t>-1 </a:t>
            </a:r>
            <a:r>
              <a:rPr lang="fr-FR" sz="1800" i="1"/>
              <a:t>X(f/a)</a:t>
            </a:r>
            <a:endParaRPr lang="fr-FR" sz="1800"/>
          </a:p>
          <a:p>
            <a:pPr>
              <a:lnSpc>
                <a:spcPct val="140000"/>
              </a:lnSpc>
              <a:buFontTx/>
              <a:buChar char="–"/>
            </a:pPr>
            <a:r>
              <a:rPr lang="fr-FR" sz="1800" i="1"/>
              <a:t> d</a:t>
            </a:r>
            <a:r>
              <a:rPr lang="fr-FR" sz="1800" i="1" baseline="30000"/>
              <a:t>n</a:t>
            </a:r>
            <a:r>
              <a:rPr lang="fr-FR" sz="1800" i="1"/>
              <a:t>x(t)/dt</a:t>
            </a:r>
            <a:r>
              <a:rPr lang="fr-FR" sz="1800" i="1" baseline="30000"/>
              <a:t>n</a:t>
            </a:r>
            <a:r>
              <a:rPr lang="fr-FR" sz="1800"/>
              <a:t> </a:t>
            </a:r>
            <a:r>
              <a:rPr lang="fr-FR" sz="1800">
                <a:sym typeface="Symbol" pitchFamily="18" charset="2"/>
              </a:rPr>
              <a:t></a:t>
            </a:r>
            <a:r>
              <a:rPr lang="fr-FR" sz="1800" i="1"/>
              <a:t> (2 j </a:t>
            </a:r>
            <a:r>
              <a:rPr lang="fr-FR" sz="1800" i="1">
                <a:latin typeface="Symbol" pitchFamily="18" charset="2"/>
              </a:rPr>
              <a:t>p</a:t>
            </a:r>
            <a:r>
              <a:rPr lang="fr-FR" sz="1800" i="1"/>
              <a:t> f )</a:t>
            </a:r>
            <a:r>
              <a:rPr lang="fr-FR" sz="1800" i="1" baseline="30000"/>
              <a:t>n </a:t>
            </a:r>
            <a:r>
              <a:rPr lang="fr-FR" sz="1800" i="1"/>
              <a:t>X(f)</a:t>
            </a:r>
          </a:p>
        </p:txBody>
      </p:sp>
      <p:sp>
        <p:nvSpPr>
          <p:cNvPr id="160791" name="Text Box 23"/>
          <p:cNvSpPr txBox="1">
            <a:spLocks noChangeArrowheads="1"/>
          </p:cNvSpPr>
          <p:nvPr/>
        </p:nvSpPr>
        <p:spPr bwMode="auto">
          <a:xfrm>
            <a:off x="5130312" y="2586038"/>
            <a:ext cx="436685" cy="823912"/>
          </a:xfrm>
          <a:prstGeom prst="rect">
            <a:avLst/>
          </a:prstGeom>
          <a:noFill/>
          <a:ln w="12700">
            <a:noFill/>
            <a:miter lim="800000"/>
            <a:headEnd type="none" w="sm" len="sm"/>
            <a:tailEnd type="none" w="sm" len="sm"/>
          </a:ln>
          <a:effectLst/>
        </p:spPr>
        <p:txBody>
          <a:bodyPr>
            <a:spAutoFit/>
          </a:bodyPr>
          <a:lstStyle/>
          <a:p>
            <a:r>
              <a:rPr lang="fr-FR" sz="4800" b="1">
                <a:latin typeface="Times New Roman" pitchFamily="18" charset="0"/>
              </a:rPr>
              <a:t>!</a:t>
            </a:r>
          </a:p>
        </p:txBody>
      </p:sp>
      <p:sp>
        <p:nvSpPr>
          <p:cNvPr id="25" name="ZoneTexte 24"/>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PROPRIETES DE LA TF</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6"/>
          <p:cNvSpPr>
            <a:spLocks noChangeArrowheads="1"/>
          </p:cNvSpPr>
          <p:nvPr/>
        </p:nvSpPr>
        <p:spPr bwMode="auto">
          <a:xfrm>
            <a:off x="272562" y="992189"/>
            <a:ext cx="8352692" cy="3341687"/>
          </a:xfrm>
          <a:prstGeom prst="rect">
            <a:avLst/>
          </a:prstGeom>
          <a:noFill/>
          <a:ln w="9525">
            <a:noFill/>
            <a:miter lim="800000"/>
            <a:headEnd/>
            <a:tailEnd/>
          </a:ln>
          <a:effectLst/>
        </p:spPr>
        <p:txBody>
          <a:bodyPr lIns="92075" tIns="46038" rIns="92075" bIns="46038"/>
          <a:lstStyle/>
          <a:p>
            <a:pPr marL="685800" lvl="1" indent="-228600" eaLnBrk="1" hangingPunct="1">
              <a:lnSpc>
                <a:spcPct val="90000"/>
              </a:lnSpc>
              <a:spcBef>
                <a:spcPct val="20000"/>
              </a:spcBef>
              <a:buFontTx/>
              <a:buChar char="–"/>
            </a:pPr>
            <a:r>
              <a:rPr lang="fr-FR" sz="2800"/>
              <a:t> </a:t>
            </a:r>
            <a:r>
              <a:rPr lang="fr-FR" sz="2000" i="1">
                <a:latin typeface="Symbol" pitchFamily="18" charset="2"/>
              </a:rPr>
              <a:t>d</a:t>
            </a:r>
            <a:r>
              <a:rPr lang="fr-FR" sz="2000" i="1"/>
              <a:t>(t)</a:t>
            </a:r>
            <a:r>
              <a:rPr lang="fr-FR" sz="2000"/>
              <a:t> </a:t>
            </a:r>
            <a:r>
              <a:rPr lang="fr-FR" sz="2000">
                <a:sym typeface="Symbol" pitchFamily="18" charset="2"/>
              </a:rPr>
              <a:t></a:t>
            </a:r>
            <a:r>
              <a:rPr lang="fr-FR" sz="2000"/>
              <a:t> 1</a:t>
            </a:r>
          </a:p>
          <a:p>
            <a:pPr marL="685800" lvl="1" indent="-228600" eaLnBrk="1" hangingPunct="1">
              <a:lnSpc>
                <a:spcPct val="130000"/>
              </a:lnSpc>
              <a:spcBef>
                <a:spcPct val="20000"/>
              </a:spcBef>
              <a:buFontTx/>
              <a:buChar char="–"/>
            </a:pPr>
            <a:r>
              <a:rPr lang="fr-FR" sz="2000" i="1"/>
              <a:t>1(t)</a:t>
            </a:r>
            <a:r>
              <a:rPr lang="fr-FR" sz="2000"/>
              <a:t> </a:t>
            </a:r>
            <a:r>
              <a:rPr lang="fr-FR" sz="2000">
                <a:sym typeface="Symbol" pitchFamily="18" charset="2"/>
              </a:rPr>
              <a:t></a:t>
            </a:r>
            <a:r>
              <a:rPr lang="fr-FR" sz="2000"/>
              <a:t> </a:t>
            </a:r>
            <a:r>
              <a:rPr lang="fr-FR" sz="2000" i="1"/>
              <a:t>½ </a:t>
            </a:r>
            <a:r>
              <a:rPr lang="fr-FR" sz="2000" i="1">
                <a:latin typeface="Symbol" pitchFamily="18" charset="2"/>
              </a:rPr>
              <a:t>d</a:t>
            </a:r>
            <a:r>
              <a:rPr lang="fr-FR" sz="2000" i="1"/>
              <a:t>(f) + 1/(2 j </a:t>
            </a:r>
            <a:r>
              <a:rPr lang="fr-FR" sz="2000" i="1">
                <a:latin typeface="Symbol" pitchFamily="18" charset="2"/>
              </a:rPr>
              <a:t>p</a:t>
            </a:r>
            <a:r>
              <a:rPr lang="fr-FR" sz="2000" i="1"/>
              <a:t> f )</a:t>
            </a:r>
            <a:endParaRPr lang="fr-FR" sz="2000"/>
          </a:p>
          <a:p>
            <a:pPr marL="685800" lvl="1" indent="-228600" eaLnBrk="1" hangingPunct="1">
              <a:lnSpc>
                <a:spcPct val="130000"/>
              </a:lnSpc>
              <a:spcBef>
                <a:spcPct val="20000"/>
              </a:spcBef>
              <a:buFontTx/>
              <a:buChar char="–"/>
            </a:pPr>
            <a:r>
              <a:rPr lang="fr-FR" sz="2000" i="1"/>
              <a:t>cos(2</a:t>
            </a:r>
            <a:r>
              <a:rPr lang="fr-FR" sz="2000" i="1">
                <a:latin typeface="Symbol" pitchFamily="18" charset="2"/>
              </a:rPr>
              <a:t>p</a:t>
            </a:r>
            <a:r>
              <a:rPr lang="fr-FR" sz="2000" i="1"/>
              <a:t>f</a:t>
            </a:r>
            <a:r>
              <a:rPr lang="fr-FR" sz="2000" i="1" baseline="-25000"/>
              <a:t>0</a:t>
            </a:r>
            <a:r>
              <a:rPr lang="fr-FR" sz="2000" i="1"/>
              <a:t>t)</a:t>
            </a:r>
            <a:r>
              <a:rPr lang="fr-FR" sz="2000"/>
              <a:t> </a:t>
            </a:r>
            <a:r>
              <a:rPr lang="fr-FR" sz="2000">
                <a:sym typeface="Symbol" pitchFamily="18" charset="2"/>
              </a:rPr>
              <a:t></a:t>
            </a:r>
            <a:r>
              <a:rPr lang="fr-FR" sz="2000"/>
              <a:t> </a:t>
            </a:r>
            <a:r>
              <a:rPr lang="fr-FR" sz="2000" i="1"/>
              <a:t>[</a:t>
            </a:r>
            <a:r>
              <a:rPr lang="fr-FR" sz="2000" i="1">
                <a:latin typeface="Symbol" pitchFamily="18" charset="2"/>
              </a:rPr>
              <a:t>d</a:t>
            </a:r>
            <a:r>
              <a:rPr lang="fr-FR" sz="2000" i="1"/>
              <a:t>(f-f</a:t>
            </a:r>
            <a:r>
              <a:rPr lang="fr-FR" sz="2000" i="1" baseline="-25000"/>
              <a:t>0</a:t>
            </a:r>
            <a:r>
              <a:rPr lang="fr-FR" sz="2000" i="1"/>
              <a:t>) +</a:t>
            </a:r>
            <a:r>
              <a:rPr lang="fr-FR" sz="2000" i="1">
                <a:latin typeface="Symbol" pitchFamily="18" charset="2"/>
              </a:rPr>
              <a:t>d</a:t>
            </a:r>
            <a:r>
              <a:rPr lang="fr-FR" sz="2000" i="1"/>
              <a:t>(f+f</a:t>
            </a:r>
            <a:r>
              <a:rPr lang="fr-FR" sz="2000" i="1" baseline="-25000"/>
              <a:t>0</a:t>
            </a:r>
            <a:r>
              <a:rPr lang="fr-FR" sz="2000" i="1"/>
              <a:t>)]/2</a:t>
            </a:r>
          </a:p>
          <a:p>
            <a:pPr marL="685800" lvl="1" indent="-228600" eaLnBrk="1" hangingPunct="1">
              <a:lnSpc>
                <a:spcPct val="130000"/>
              </a:lnSpc>
              <a:spcBef>
                <a:spcPct val="20000"/>
              </a:spcBef>
              <a:buFontTx/>
              <a:buChar char="–"/>
            </a:pPr>
            <a:r>
              <a:rPr lang="fr-FR" sz="2000" i="1"/>
              <a:t>sin(2</a:t>
            </a:r>
            <a:r>
              <a:rPr lang="fr-FR" sz="2000" i="1">
                <a:latin typeface="Symbol" pitchFamily="18" charset="2"/>
              </a:rPr>
              <a:t>p</a:t>
            </a:r>
            <a:r>
              <a:rPr lang="fr-FR" sz="2000" i="1"/>
              <a:t>f</a:t>
            </a:r>
            <a:r>
              <a:rPr lang="fr-FR" sz="2000" i="1" baseline="-25000"/>
              <a:t>0</a:t>
            </a:r>
            <a:r>
              <a:rPr lang="fr-FR" sz="2000" i="1"/>
              <a:t>t)</a:t>
            </a:r>
            <a:r>
              <a:rPr lang="fr-FR" sz="2000"/>
              <a:t> </a:t>
            </a:r>
            <a:r>
              <a:rPr lang="fr-FR" sz="2000">
                <a:sym typeface="Symbol" pitchFamily="18" charset="2"/>
              </a:rPr>
              <a:t></a:t>
            </a:r>
            <a:r>
              <a:rPr lang="fr-FR" sz="2000"/>
              <a:t> </a:t>
            </a:r>
            <a:r>
              <a:rPr lang="fr-FR" sz="2000" i="1"/>
              <a:t>[</a:t>
            </a:r>
            <a:r>
              <a:rPr lang="fr-FR" sz="2000" i="1">
                <a:latin typeface="Symbol" pitchFamily="18" charset="2"/>
              </a:rPr>
              <a:t>d</a:t>
            </a:r>
            <a:r>
              <a:rPr lang="fr-FR" sz="2000" i="1"/>
              <a:t>(f-f</a:t>
            </a:r>
            <a:r>
              <a:rPr lang="fr-FR" sz="2000" i="1" baseline="-25000"/>
              <a:t>0</a:t>
            </a:r>
            <a:r>
              <a:rPr lang="fr-FR" sz="2000" i="1"/>
              <a:t>) -</a:t>
            </a:r>
            <a:r>
              <a:rPr lang="fr-FR" sz="2000" i="1">
                <a:latin typeface="Symbol" pitchFamily="18" charset="2"/>
              </a:rPr>
              <a:t>d</a:t>
            </a:r>
            <a:r>
              <a:rPr lang="fr-FR" sz="2000" i="1"/>
              <a:t>(f+f</a:t>
            </a:r>
            <a:r>
              <a:rPr lang="fr-FR" sz="2000" i="1" baseline="-25000"/>
              <a:t>0</a:t>
            </a:r>
            <a:r>
              <a:rPr lang="fr-FR" sz="2000" i="1"/>
              <a:t>)]/2j</a:t>
            </a:r>
          </a:p>
          <a:p>
            <a:pPr marL="685800" lvl="1" indent="-228600" eaLnBrk="1" hangingPunct="1">
              <a:lnSpc>
                <a:spcPct val="130000"/>
              </a:lnSpc>
              <a:spcBef>
                <a:spcPct val="20000"/>
              </a:spcBef>
              <a:buFontTx/>
              <a:buChar char="–"/>
            </a:pPr>
            <a:r>
              <a:rPr lang="fr-FR" sz="2000"/>
              <a:t> </a:t>
            </a:r>
            <a:r>
              <a:rPr lang="fr-FR" sz="2000" i="1">
                <a:latin typeface="Symbol" pitchFamily="18" charset="2"/>
              </a:rPr>
              <a:t>Sd</a:t>
            </a:r>
            <a:r>
              <a:rPr lang="fr-FR" sz="2000" i="1"/>
              <a:t>(t+nT)</a:t>
            </a:r>
            <a:r>
              <a:rPr lang="fr-FR" sz="2000"/>
              <a:t> </a:t>
            </a:r>
            <a:r>
              <a:rPr lang="fr-FR" sz="2000">
                <a:sym typeface="Symbol" pitchFamily="18" charset="2"/>
              </a:rPr>
              <a:t></a:t>
            </a:r>
            <a:r>
              <a:rPr lang="fr-FR" sz="2000"/>
              <a:t> </a:t>
            </a:r>
            <a:r>
              <a:rPr lang="fr-FR" sz="2000" i="1"/>
              <a:t>F</a:t>
            </a:r>
            <a:r>
              <a:rPr lang="fr-FR" sz="2000" i="1" baseline="-25000"/>
              <a:t>e</a:t>
            </a:r>
            <a:r>
              <a:rPr lang="fr-FR" sz="2000" i="1"/>
              <a:t> </a:t>
            </a:r>
            <a:r>
              <a:rPr lang="fr-FR" sz="2000" i="1">
                <a:latin typeface="Symbol" pitchFamily="18" charset="2"/>
              </a:rPr>
              <a:t>Sd</a:t>
            </a:r>
            <a:r>
              <a:rPr lang="fr-FR" sz="2000" i="1"/>
              <a:t>(f+kF</a:t>
            </a:r>
            <a:r>
              <a:rPr lang="fr-FR" sz="2000" i="1" baseline="-25000"/>
              <a:t>e</a:t>
            </a:r>
            <a:r>
              <a:rPr lang="fr-FR" sz="2000" i="1"/>
              <a:t>)</a:t>
            </a:r>
            <a:r>
              <a:rPr lang="fr-FR" sz="2000"/>
              <a:t> avec </a:t>
            </a:r>
            <a:r>
              <a:rPr lang="fr-FR" sz="2000" i="1"/>
              <a:t>F</a:t>
            </a:r>
            <a:r>
              <a:rPr lang="fr-FR" sz="2000" i="1" baseline="-25000"/>
              <a:t>e</a:t>
            </a:r>
            <a:r>
              <a:rPr lang="fr-FR" sz="2000" i="1"/>
              <a:t>=1/T</a:t>
            </a:r>
            <a:endParaRPr lang="fr-FR" sz="2000"/>
          </a:p>
          <a:p>
            <a:pPr marL="685800" lvl="1" indent="-228600" eaLnBrk="1" hangingPunct="1">
              <a:lnSpc>
                <a:spcPct val="130000"/>
              </a:lnSpc>
              <a:spcBef>
                <a:spcPct val="20000"/>
              </a:spcBef>
              <a:buFontTx/>
              <a:buChar char="–"/>
            </a:pPr>
            <a:r>
              <a:rPr lang="fr-FR" sz="2000" i="1"/>
              <a:t>Rect(t)</a:t>
            </a:r>
            <a:r>
              <a:rPr lang="fr-FR" sz="2000"/>
              <a:t> </a:t>
            </a:r>
            <a:r>
              <a:rPr lang="fr-FR" sz="2000">
                <a:sym typeface="Symbol" pitchFamily="18" charset="2"/>
              </a:rPr>
              <a:t></a:t>
            </a:r>
            <a:r>
              <a:rPr lang="fr-FR" sz="2000"/>
              <a:t> </a:t>
            </a:r>
            <a:r>
              <a:rPr lang="fr-FR" sz="2000" i="1"/>
              <a:t>2a.Sinc(</a:t>
            </a:r>
            <a:r>
              <a:rPr lang="fr-FR" sz="2000" i="1">
                <a:latin typeface="Symbol" pitchFamily="18" charset="2"/>
              </a:rPr>
              <a:t>p</a:t>
            </a:r>
            <a:r>
              <a:rPr lang="fr-FR" sz="2000" i="1"/>
              <a:t>fa)</a:t>
            </a:r>
            <a:endParaRPr lang="fr-FR" sz="2000"/>
          </a:p>
        </p:txBody>
      </p:sp>
      <p:sp>
        <p:nvSpPr>
          <p:cNvPr id="22" name="ZoneTexte 2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PROPRIETES DE LA TF</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Table2.gif"/>
          <p:cNvPicPr>
            <a:picLocks noChangeAspect="1"/>
          </p:cNvPicPr>
          <p:nvPr/>
        </p:nvPicPr>
        <p:blipFill>
          <a:blip r:embed="rId2"/>
          <a:stretch>
            <a:fillRect/>
          </a:stretch>
        </p:blipFill>
        <p:spPr>
          <a:xfrm>
            <a:off x="1928794" y="642918"/>
            <a:ext cx="4714907" cy="6215082"/>
          </a:xfrm>
          <a:prstGeom prst="rect">
            <a:avLst/>
          </a:prstGeom>
        </p:spPr>
      </p:pic>
      <p:sp>
        <p:nvSpPr>
          <p:cNvPr id="4" name="ZoneTexte 3"/>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PROPRIETES DE LA TF</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0"/>
          <p:cNvGrpSpPr>
            <a:grpSpLocks/>
          </p:cNvGrpSpPr>
          <p:nvPr/>
        </p:nvGrpSpPr>
        <p:grpSpPr bwMode="auto">
          <a:xfrm>
            <a:off x="1381859" y="511176"/>
            <a:ext cx="5706208" cy="2497138"/>
            <a:chOff x="911" y="906"/>
            <a:chExt cx="3894" cy="1573"/>
          </a:xfrm>
        </p:grpSpPr>
        <p:sp>
          <p:nvSpPr>
            <p:cNvPr id="177236" name="Rectangle 84"/>
            <p:cNvSpPr>
              <a:spLocks noChangeArrowheads="1"/>
            </p:cNvSpPr>
            <p:nvPr/>
          </p:nvSpPr>
          <p:spPr bwMode="auto">
            <a:xfrm>
              <a:off x="1348" y="1143"/>
              <a:ext cx="3356" cy="1079"/>
            </a:xfrm>
            <a:prstGeom prst="rect">
              <a:avLst/>
            </a:prstGeom>
            <a:noFill/>
            <a:ln w="9525">
              <a:noFill/>
              <a:miter lim="800000"/>
              <a:headEnd/>
              <a:tailEnd/>
            </a:ln>
          </p:spPr>
          <p:txBody>
            <a:bodyPr/>
            <a:lstStyle/>
            <a:p>
              <a:endParaRPr lang="fr-FR"/>
            </a:p>
          </p:txBody>
        </p:sp>
        <p:sp>
          <p:nvSpPr>
            <p:cNvPr id="177237" name="Rectangle 85"/>
            <p:cNvSpPr>
              <a:spLocks noChangeArrowheads="1"/>
            </p:cNvSpPr>
            <p:nvPr/>
          </p:nvSpPr>
          <p:spPr bwMode="auto">
            <a:xfrm>
              <a:off x="1348" y="1143"/>
              <a:ext cx="3356" cy="1079"/>
            </a:xfrm>
            <a:prstGeom prst="rect">
              <a:avLst/>
            </a:prstGeom>
            <a:noFill/>
            <a:ln w="0">
              <a:solidFill>
                <a:srgbClr val="FFFFFF"/>
              </a:solidFill>
              <a:miter lim="800000"/>
              <a:headEnd/>
              <a:tailEnd/>
            </a:ln>
          </p:spPr>
          <p:txBody>
            <a:bodyPr/>
            <a:lstStyle/>
            <a:p>
              <a:endParaRPr lang="fr-FR"/>
            </a:p>
          </p:txBody>
        </p:sp>
        <p:sp>
          <p:nvSpPr>
            <p:cNvPr id="177238" name="Freeform 86"/>
            <p:cNvSpPr>
              <a:spLocks/>
            </p:cNvSpPr>
            <p:nvPr/>
          </p:nvSpPr>
          <p:spPr bwMode="auto">
            <a:xfrm>
              <a:off x="1682" y="1143"/>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239" name="Freeform 87"/>
            <p:cNvSpPr>
              <a:spLocks/>
            </p:cNvSpPr>
            <p:nvPr/>
          </p:nvSpPr>
          <p:spPr bwMode="auto">
            <a:xfrm>
              <a:off x="2022" y="1143"/>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240" name="Freeform 88"/>
            <p:cNvSpPr>
              <a:spLocks/>
            </p:cNvSpPr>
            <p:nvPr/>
          </p:nvSpPr>
          <p:spPr bwMode="auto">
            <a:xfrm>
              <a:off x="2355" y="1143"/>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241" name="Freeform 89"/>
            <p:cNvSpPr>
              <a:spLocks/>
            </p:cNvSpPr>
            <p:nvPr/>
          </p:nvSpPr>
          <p:spPr bwMode="auto">
            <a:xfrm>
              <a:off x="2689" y="1143"/>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242" name="Freeform 90"/>
            <p:cNvSpPr>
              <a:spLocks/>
            </p:cNvSpPr>
            <p:nvPr/>
          </p:nvSpPr>
          <p:spPr bwMode="auto">
            <a:xfrm>
              <a:off x="3029" y="1143"/>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243" name="Freeform 91"/>
            <p:cNvSpPr>
              <a:spLocks/>
            </p:cNvSpPr>
            <p:nvPr/>
          </p:nvSpPr>
          <p:spPr bwMode="auto">
            <a:xfrm>
              <a:off x="3363" y="1143"/>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244" name="Freeform 92"/>
            <p:cNvSpPr>
              <a:spLocks/>
            </p:cNvSpPr>
            <p:nvPr/>
          </p:nvSpPr>
          <p:spPr bwMode="auto">
            <a:xfrm>
              <a:off x="3696" y="1143"/>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245" name="Freeform 93"/>
            <p:cNvSpPr>
              <a:spLocks/>
            </p:cNvSpPr>
            <p:nvPr/>
          </p:nvSpPr>
          <p:spPr bwMode="auto">
            <a:xfrm>
              <a:off x="4030" y="1143"/>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246" name="Freeform 94"/>
            <p:cNvSpPr>
              <a:spLocks/>
            </p:cNvSpPr>
            <p:nvPr/>
          </p:nvSpPr>
          <p:spPr bwMode="auto">
            <a:xfrm>
              <a:off x="4370" y="1143"/>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247" name="Freeform 95"/>
            <p:cNvSpPr>
              <a:spLocks/>
            </p:cNvSpPr>
            <p:nvPr/>
          </p:nvSpPr>
          <p:spPr bwMode="auto">
            <a:xfrm>
              <a:off x="4704" y="1143"/>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248" name="Freeform 96"/>
            <p:cNvSpPr>
              <a:spLocks/>
            </p:cNvSpPr>
            <p:nvPr/>
          </p:nvSpPr>
          <p:spPr bwMode="auto">
            <a:xfrm>
              <a:off x="1348" y="2222"/>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7249" name="Freeform 97"/>
            <p:cNvSpPr>
              <a:spLocks/>
            </p:cNvSpPr>
            <p:nvPr/>
          </p:nvSpPr>
          <p:spPr bwMode="auto">
            <a:xfrm>
              <a:off x="1348" y="1954"/>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7250" name="Freeform 98"/>
            <p:cNvSpPr>
              <a:spLocks/>
            </p:cNvSpPr>
            <p:nvPr/>
          </p:nvSpPr>
          <p:spPr bwMode="auto">
            <a:xfrm>
              <a:off x="1348" y="1686"/>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7251" name="Freeform 99"/>
            <p:cNvSpPr>
              <a:spLocks/>
            </p:cNvSpPr>
            <p:nvPr/>
          </p:nvSpPr>
          <p:spPr bwMode="auto">
            <a:xfrm>
              <a:off x="1348" y="1411"/>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7252" name="Freeform 100"/>
            <p:cNvSpPr>
              <a:spLocks/>
            </p:cNvSpPr>
            <p:nvPr/>
          </p:nvSpPr>
          <p:spPr bwMode="auto">
            <a:xfrm>
              <a:off x="1348" y="1143"/>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7253" name="Line 101"/>
            <p:cNvSpPr>
              <a:spLocks noChangeShapeType="1"/>
            </p:cNvSpPr>
            <p:nvPr/>
          </p:nvSpPr>
          <p:spPr bwMode="auto">
            <a:xfrm>
              <a:off x="1348" y="1143"/>
              <a:ext cx="3356" cy="1"/>
            </a:xfrm>
            <a:prstGeom prst="line">
              <a:avLst/>
            </a:prstGeom>
            <a:noFill/>
            <a:ln w="0">
              <a:solidFill>
                <a:srgbClr val="000000"/>
              </a:solidFill>
              <a:round/>
              <a:headEnd/>
              <a:tailEnd/>
            </a:ln>
          </p:spPr>
          <p:txBody>
            <a:bodyPr/>
            <a:lstStyle/>
            <a:p>
              <a:endParaRPr lang="fr-FR"/>
            </a:p>
          </p:txBody>
        </p:sp>
        <p:sp>
          <p:nvSpPr>
            <p:cNvPr id="177254" name="Freeform 102"/>
            <p:cNvSpPr>
              <a:spLocks/>
            </p:cNvSpPr>
            <p:nvPr/>
          </p:nvSpPr>
          <p:spPr bwMode="auto">
            <a:xfrm>
              <a:off x="1348" y="1143"/>
              <a:ext cx="3356" cy="1079"/>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77255" name="Line 103"/>
            <p:cNvSpPr>
              <a:spLocks noChangeShapeType="1"/>
            </p:cNvSpPr>
            <p:nvPr/>
          </p:nvSpPr>
          <p:spPr bwMode="auto">
            <a:xfrm>
              <a:off x="1348" y="2222"/>
              <a:ext cx="3356" cy="1"/>
            </a:xfrm>
            <a:prstGeom prst="line">
              <a:avLst/>
            </a:prstGeom>
            <a:noFill/>
            <a:ln w="0">
              <a:solidFill>
                <a:srgbClr val="000000"/>
              </a:solidFill>
              <a:round/>
              <a:headEnd/>
              <a:tailEnd/>
            </a:ln>
          </p:spPr>
          <p:txBody>
            <a:bodyPr/>
            <a:lstStyle/>
            <a:p>
              <a:endParaRPr lang="fr-FR"/>
            </a:p>
          </p:txBody>
        </p:sp>
        <p:sp>
          <p:nvSpPr>
            <p:cNvPr id="177256" name="Rectangle 104"/>
            <p:cNvSpPr>
              <a:spLocks noChangeArrowheads="1"/>
            </p:cNvSpPr>
            <p:nvPr/>
          </p:nvSpPr>
          <p:spPr bwMode="auto">
            <a:xfrm>
              <a:off x="1344" y="2247"/>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a:t>
              </a:r>
              <a:endParaRPr lang="fr-FR" sz="3200">
                <a:latin typeface="Times New Roman" pitchFamily="18" charset="0"/>
              </a:endParaRPr>
            </a:p>
          </p:txBody>
        </p:sp>
        <p:sp>
          <p:nvSpPr>
            <p:cNvPr id="177257" name="Line 105"/>
            <p:cNvSpPr>
              <a:spLocks noChangeShapeType="1"/>
            </p:cNvSpPr>
            <p:nvPr/>
          </p:nvSpPr>
          <p:spPr bwMode="auto">
            <a:xfrm flipV="1">
              <a:off x="1682" y="2190"/>
              <a:ext cx="1" cy="32"/>
            </a:xfrm>
            <a:prstGeom prst="line">
              <a:avLst/>
            </a:prstGeom>
            <a:noFill/>
            <a:ln w="0">
              <a:solidFill>
                <a:srgbClr val="000000"/>
              </a:solidFill>
              <a:round/>
              <a:headEnd/>
              <a:tailEnd/>
            </a:ln>
          </p:spPr>
          <p:txBody>
            <a:bodyPr/>
            <a:lstStyle/>
            <a:p>
              <a:endParaRPr lang="fr-FR"/>
            </a:p>
          </p:txBody>
        </p:sp>
        <p:sp>
          <p:nvSpPr>
            <p:cNvPr id="177258" name="Line 106"/>
            <p:cNvSpPr>
              <a:spLocks noChangeShapeType="1"/>
            </p:cNvSpPr>
            <p:nvPr/>
          </p:nvSpPr>
          <p:spPr bwMode="auto">
            <a:xfrm>
              <a:off x="1682" y="1143"/>
              <a:ext cx="1" cy="32"/>
            </a:xfrm>
            <a:prstGeom prst="line">
              <a:avLst/>
            </a:prstGeom>
            <a:noFill/>
            <a:ln w="0">
              <a:solidFill>
                <a:srgbClr val="000000"/>
              </a:solidFill>
              <a:round/>
              <a:headEnd/>
              <a:tailEnd/>
            </a:ln>
          </p:spPr>
          <p:txBody>
            <a:bodyPr/>
            <a:lstStyle/>
            <a:p>
              <a:endParaRPr lang="fr-FR"/>
            </a:p>
          </p:txBody>
        </p:sp>
        <p:sp>
          <p:nvSpPr>
            <p:cNvPr id="177259" name="Rectangle 107"/>
            <p:cNvSpPr>
              <a:spLocks noChangeArrowheads="1"/>
            </p:cNvSpPr>
            <p:nvPr/>
          </p:nvSpPr>
          <p:spPr bwMode="auto">
            <a:xfrm>
              <a:off x="1677" y="2247"/>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a:t>
              </a:r>
              <a:endParaRPr lang="fr-FR" sz="3200">
                <a:latin typeface="Times New Roman" pitchFamily="18" charset="0"/>
              </a:endParaRPr>
            </a:p>
          </p:txBody>
        </p:sp>
        <p:sp>
          <p:nvSpPr>
            <p:cNvPr id="177260" name="Line 108"/>
            <p:cNvSpPr>
              <a:spLocks noChangeShapeType="1"/>
            </p:cNvSpPr>
            <p:nvPr/>
          </p:nvSpPr>
          <p:spPr bwMode="auto">
            <a:xfrm flipV="1">
              <a:off x="2022" y="2190"/>
              <a:ext cx="1" cy="32"/>
            </a:xfrm>
            <a:prstGeom prst="line">
              <a:avLst/>
            </a:prstGeom>
            <a:noFill/>
            <a:ln w="0">
              <a:solidFill>
                <a:srgbClr val="000000"/>
              </a:solidFill>
              <a:round/>
              <a:headEnd/>
              <a:tailEnd/>
            </a:ln>
          </p:spPr>
          <p:txBody>
            <a:bodyPr/>
            <a:lstStyle/>
            <a:p>
              <a:endParaRPr lang="fr-FR"/>
            </a:p>
          </p:txBody>
        </p:sp>
        <p:sp>
          <p:nvSpPr>
            <p:cNvPr id="177261" name="Line 109"/>
            <p:cNvSpPr>
              <a:spLocks noChangeShapeType="1"/>
            </p:cNvSpPr>
            <p:nvPr/>
          </p:nvSpPr>
          <p:spPr bwMode="auto">
            <a:xfrm>
              <a:off x="2022" y="1143"/>
              <a:ext cx="1" cy="32"/>
            </a:xfrm>
            <a:prstGeom prst="line">
              <a:avLst/>
            </a:prstGeom>
            <a:noFill/>
            <a:ln w="0">
              <a:solidFill>
                <a:srgbClr val="000000"/>
              </a:solidFill>
              <a:round/>
              <a:headEnd/>
              <a:tailEnd/>
            </a:ln>
          </p:spPr>
          <p:txBody>
            <a:bodyPr/>
            <a:lstStyle/>
            <a:p>
              <a:endParaRPr lang="fr-FR"/>
            </a:p>
          </p:txBody>
        </p:sp>
        <p:sp>
          <p:nvSpPr>
            <p:cNvPr id="177262" name="Rectangle 110"/>
            <p:cNvSpPr>
              <a:spLocks noChangeArrowheads="1"/>
            </p:cNvSpPr>
            <p:nvPr/>
          </p:nvSpPr>
          <p:spPr bwMode="auto">
            <a:xfrm>
              <a:off x="2017" y="2247"/>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2</a:t>
              </a:r>
              <a:endParaRPr lang="fr-FR" sz="3200">
                <a:latin typeface="Times New Roman" pitchFamily="18" charset="0"/>
              </a:endParaRPr>
            </a:p>
          </p:txBody>
        </p:sp>
        <p:sp>
          <p:nvSpPr>
            <p:cNvPr id="177263" name="Line 111"/>
            <p:cNvSpPr>
              <a:spLocks noChangeShapeType="1"/>
            </p:cNvSpPr>
            <p:nvPr/>
          </p:nvSpPr>
          <p:spPr bwMode="auto">
            <a:xfrm flipV="1">
              <a:off x="2355" y="2190"/>
              <a:ext cx="1" cy="32"/>
            </a:xfrm>
            <a:prstGeom prst="line">
              <a:avLst/>
            </a:prstGeom>
            <a:noFill/>
            <a:ln w="0">
              <a:solidFill>
                <a:srgbClr val="000000"/>
              </a:solidFill>
              <a:round/>
              <a:headEnd/>
              <a:tailEnd/>
            </a:ln>
          </p:spPr>
          <p:txBody>
            <a:bodyPr/>
            <a:lstStyle/>
            <a:p>
              <a:endParaRPr lang="fr-FR"/>
            </a:p>
          </p:txBody>
        </p:sp>
        <p:sp>
          <p:nvSpPr>
            <p:cNvPr id="177264" name="Line 112"/>
            <p:cNvSpPr>
              <a:spLocks noChangeShapeType="1"/>
            </p:cNvSpPr>
            <p:nvPr/>
          </p:nvSpPr>
          <p:spPr bwMode="auto">
            <a:xfrm>
              <a:off x="2355" y="1143"/>
              <a:ext cx="1" cy="32"/>
            </a:xfrm>
            <a:prstGeom prst="line">
              <a:avLst/>
            </a:prstGeom>
            <a:noFill/>
            <a:ln w="0">
              <a:solidFill>
                <a:srgbClr val="000000"/>
              </a:solidFill>
              <a:round/>
              <a:headEnd/>
              <a:tailEnd/>
            </a:ln>
          </p:spPr>
          <p:txBody>
            <a:bodyPr/>
            <a:lstStyle/>
            <a:p>
              <a:endParaRPr lang="fr-FR"/>
            </a:p>
          </p:txBody>
        </p:sp>
        <p:sp>
          <p:nvSpPr>
            <p:cNvPr id="177265" name="Rectangle 113"/>
            <p:cNvSpPr>
              <a:spLocks noChangeArrowheads="1"/>
            </p:cNvSpPr>
            <p:nvPr/>
          </p:nvSpPr>
          <p:spPr bwMode="auto">
            <a:xfrm>
              <a:off x="2351" y="2247"/>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3</a:t>
              </a:r>
              <a:endParaRPr lang="fr-FR" sz="3200">
                <a:latin typeface="Times New Roman" pitchFamily="18" charset="0"/>
              </a:endParaRPr>
            </a:p>
          </p:txBody>
        </p:sp>
        <p:sp>
          <p:nvSpPr>
            <p:cNvPr id="177266" name="Line 114"/>
            <p:cNvSpPr>
              <a:spLocks noChangeShapeType="1"/>
            </p:cNvSpPr>
            <p:nvPr/>
          </p:nvSpPr>
          <p:spPr bwMode="auto">
            <a:xfrm flipV="1">
              <a:off x="2689" y="2190"/>
              <a:ext cx="1" cy="32"/>
            </a:xfrm>
            <a:prstGeom prst="line">
              <a:avLst/>
            </a:prstGeom>
            <a:noFill/>
            <a:ln w="0">
              <a:solidFill>
                <a:srgbClr val="000000"/>
              </a:solidFill>
              <a:round/>
              <a:headEnd/>
              <a:tailEnd/>
            </a:ln>
          </p:spPr>
          <p:txBody>
            <a:bodyPr/>
            <a:lstStyle/>
            <a:p>
              <a:endParaRPr lang="fr-FR"/>
            </a:p>
          </p:txBody>
        </p:sp>
        <p:sp>
          <p:nvSpPr>
            <p:cNvPr id="177267" name="Line 115"/>
            <p:cNvSpPr>
              <a:spLocks noChangeShapeType="1"/>
            </p:cNvSpPr>
            <p:nvPr/>
          </p:nvSpPr>
          <p:spPr bwMode="auto">
            <a:xfrm>
              <a:off x="2689" y="1143"/>
              <a:ext cx="1" cy="32"/>
            </a:xfrm>
            <a:prstGeom prst="line">
              <a:avLst/>
            </a:prstGeom>
            <a:noFill/>
            <a:ln w="0">
              <a:solidFill>
                <a:srgbClr val="000000"/>
              </a:solidFill>
              <a:round/>
              <a:headEnd/>
              <a:tailEnd/>
            </a:ln>
          </p:spPr>
          <p:txBody>
            <a:bodyPr/>
            <a:lstStyle/>
            <a:p>
              <a:endParaRPr lang="fr-FR"/>
            </a:p>
          </p:txBody>
        </p:sp>
        <p:sp>
          <p:nvSpPr>
            <p:cNvPr id="177268" name="Rectangle 116"/>
            <p:cNvSpPr>
              <a:spLocks noChangeArrowheads="1"/>
            </p:cNvSpPr>
            <p:nvPr/>
          </p:nvSpPr>
          <p:spPr bwMode="auto">
            <a:xfrm>
              <a:off x="2685" y="2247"/>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4</a:t>
              </a:r>
              <a:endParaRPr lang="fr-FR" sz="3200">
                <a:latin typeface="Times New Roman" pitchFamily="18" charset="0"/>
              </a:endParaRPr>
            </a:p>
          </p:txBody>
        </p:sp>
        <p:sp>
          <p:nvSpPr>
            <p:cNvPr id="177269" name="Line 117"/>
            <p:cNvSpPr>
              <a:spLocks noChangeShapeType="1"/>
            </p:cNvSpPr>
            <p:nvPr/>
          </p:nvSpPr>
          <p:spPr bwMode="auto">
            <a:xfrm flipV="1">
              <a:off x="3029" y="2190"/>
              <a:ext cx="1" cy="32"/>
            </a:xfrm>
            <a:prstGeom prst="line">
              <a:avLst/>
            </a:prstGeom>
            <a:noFill/>
            <a:ln w="0">
              <a:solidFill>
                <a:srgbClr val="000000"/>
              </a:solidFill>
              <a:round/>
              <a:headEnd/>
              <a:tailEnd/>
            </a:ln>
          </p:spPr>
          <p:txBody>
            <a:bodyPr/>
            <a:lstStyle/>
            <a:p>
              <a:endParaRPr lang="fr-FR"/>
            </a:p>
          </p:txBody>
        </p:sp>
        <p:sp>
          <p:nvSpPr>
            <p:cNvPr id="177270" name="Line 118"/>
            <p:cNvSpPr>
              <a:spLocks noChangeShapeType="1"/>
            </p:cNvSpPr>
            <p:nvPr/>
          </p:nvSpPr>
          <p:spPr bwMode="auto">
            <a:xfrm>
              <a:off x="3029" y="1143"/>
              <a:ext cx="1" cy="32"/>
            </a:xfrm>
            <a:prstGeom prst="line">
              <a:avLst/>
            </a:prstGeom>
            <a:noFill/>
            <a:ln w="0">
              <a:solidFill>
                <a:srgbClr val="000000"/>
              </a:solidFill>
              <a:round/>
              <a:headEnd/>
              <a:tailEnd/>
            </a:ln>
          </p:spPr>
          <p:txBody>
            <a:bodyPr/>
            <a:lstStyle/>
            <a:p>
              <a:endParaRPr lang="fr-FR"/>
            </a:p>
          </p:txBody>
        </p:sp>
        <p:sp>
          <p:nvSpPr>
            <p:cNvPr id="177271" name="Rectangle 119"/>
            <p:cNvSpPr>
              <a:spLocks noChangeArrowheads="1"/>
            </p:cNvSpPr>
            <p:nvPr/>
          </p:nvSpPr>
          <p:spPr bwMode="auto">
            <a:xfrm>
              <a:off x="3025" y="2247"/>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5</a:t>
              </a:r>
              <a:endParaRPr lang="fr-FR" sz="3200">
                <a:latin typeface="Times New Roman" pitchFamily="18" charset="0"/>
              </a:endParaRPr>
            </a:p>
          </p:txBody>
        </p:sp>
        <p:sp>
          <p:nvSpPr>
            <p:cNvPr id="177272" name="Line 120"/>
            <p:cNvSpPr>
              <a:spLocks noChangeShapeType="1"/>
            </p:cNvSpPr>
            <p:nvPr/>
          </p:nvSpPr>
          <p:spPr bwMode="auto">
            <a:xfrm flipV="1">
              <a:off x="3363" y="2190"/>
              <a:ext cx="1" cy="32"/>
            </a:xfrm>
            <a:prstGeom prst="line">
              <a:avLst/>
            </a:prstGeom>
            <a:noFill/>
            <a:ln w="0">
              <a:solidFill>
                <a:srgbClr val="000000"/>
              </a:solidFill>
              <a:round/>
              <a:headEnd/>
              <a:tailEnd/>
            </a:ln>
          </p:spPr>
          <p:txBody>
            <a:bodyPr/>
            <a:lstStyle/>
            <a:p>
              <a:endParaRPr lang="fr-FR"/>
            </a:p>
          </p:txBody>
        </p:sp>
        <p:sp>
          <p:nvSpPr>
            <p:cNvPr id="177273" name="Line 121"/>
            <p:cNvSpPr>
              <a:spLocks noChangeShapeType="1"/>
            </p:cNvSpPr>
            <p:nvPr/>
          </p:nvSpPr>
          <p:spPr bwMode="auto">
            <a:xfrm>
              <a:off x="3363" y="1143"/>
              <a:ext cx="1" cy="32"/>
            </a:xfrm>
            <a:prstGeom prst="line">
              <a:avLst/>
            </a:prstGeom>
            <a:noFill/>
            <a:ln w="0">
              <a:solidFill>
                <a:srgbClr val="000000"/>
              </a:solidFill>
              <a:round/>
              <a:headEnd/>
              <a:tailEnd/>
            </a:ln>
          </p:spPr>
          <p:txBody>
            <a:bodyPr/>
            <a:lstStyle/>
            <a:p>
              <a:endParaRPr lang="fr-FR"/>
            </a:p>
          </p:txBody>
        </p:sp>
        <p:sp>
          <p:nvSpPr>
            <p:cNvPr id="177274" name="Rectangle 122"/>
            <p:cNvSpPr>
              <a:spLocks noChangeArrowheads="1"/>
            </p:cNvSpPr>
            <p:nvPr/>
          </p:nvSpPr>
          <p:spPr bwMode="auto">
            <a:xfrm>
              <a:off x="3359" y="2247"/>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6</a:t>
              </a:r>
              <a:endParaRPr lang="fr-FR" sz="3200">
                <a:latin typeface="Times New Roman" pitchFamily="18" charset="0"/>
              </a:endParaRPr>
            </a:p>
          </p:txBody>
        </p:sp>
        <p:sp>
          <p:nvSpPr>
            <p:cNvPr id="177275" name="Line 123"/>
            <p:cNvSpPr>
              <a:spLocks noChangeShapeType="1"/>
            </p:cNvSpPr>
            <p:nvPr/>
          </p:nvSpPr>
          <p:spPr bwMode="auto">
            <a:xfrm flipV="1">
              <a:off x="3696" y="2190"/>
              <a:ext cx="1" cy="32"/>
            </a:xfrm>
            <a:prstGeom prst="line">
              <a:avLst/>
            </a:prstGeom>
            <a:noFill/>
            <a:ln w="0">
              <a:solidFill>
                <a:srgbClr val="000000"/>
              </a:solidFill>
              <a:round/>
              <a:headEnd/>
              <a:tailEnd/>
            </a:ln>
          </p:spPr>
          <p:txBody>
            <a:bodyPr/>
            <a:lstStyle/>
            <a:p>
              <a:endParaRPr lang="fr-FR"/>
            </a:p>
          </p:txBody>
        </p:sp>
        <p:sp>
          <p:nvSpPr>
            <p:cNvPr id="177276" name="Line 124"/>
            <p:cNvSpPr>
              <a:spLocks noChangeShapeType="1"/>
            </p:cNvSpPr>
            <p:nvPr/>
          </p:nvSpPr>
          <p:spPr bwMode="auto">
            <a:xfrm>
              <a:off x="3696" y="1143"/>
              <a:ext cx="1" cy="32"/>
            </a:xfrm>
            <a:prstGeom prst="line">
              <a:avLst/>
            </a:prstGeom>
            <a:noFill/>
            <a:ln w="0">
              <a:solidFill>
                <a:srgbClr val="000000"/>
              </a:solidFill>
              <a:round/>
              <a:headEnd/>
              <a:tailEnd/>
            </a:ln>
          </p:spPr>
          <p:txBody>
            <a:bodyPr/>
            <a:lstStyle/>
            <a:p>
              <a:endParaRPr lang="fr-FR"/>
            </a:p>
          </p:txBody>
        </p:sp>
        <p:sp>
          <p:nvSpPr>
            <p:cNvPr id="177277" name="Rectangle 125"/>
            <p:cNvSpPr>
              <a:spLocks noChangeArrowheads="1"/>
            </p:cNvSpPr>
            <p:nvPr/>
          </p:nvSpPr>
          <p:spPr bwMode="auto">
            <a:xfrm>
              <a:off x="3692" y="2247"/>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7</a:t>
              </a:r>
              <a:endParaRPr lang="fr-FR" sz="3200">
                <a:latin typeface="Times New Roman" pitchFamily="18" charset="0"/>
              </a:endParaRPr>
            </a:p>
          </p:txBody>
        </p:sp>
        <p:sp>
          <p:nvSpPr>
            <p:cNvPr id="177278" name="Line 126"/>
            <p:cNvSpPr>
              <a:spLocks noChangeShapeType="1"/>
            </p:cNvSpPr>
            <p:nvPr/>
          </p:nvSpPr>
          <p:spPr bwMode="auto">
            <a:xfrm flipV="1">
              <a:off x="4030" y="2190"/>
              <a:ext cx="1" cy="32"/>
            </a:xfrm>
            <a:prstGeom prst="line">
              <a:avLst/>
            </a:prstGeom>
            <a:noFill/>
            <a:ln w="0">
              <a:solidFill>
                <a:srgbClr val="000000"/>
              </a:solidFill>
              <a:round/>
              <a:headEnd/>
              <a:tailEnd/>
            </a:ln>
          </p:spPr>
          <p:txBody>
            <a:bodyPr/>
            <a:lstStyle/>
            <a:p>
              <a:endParaRPr lang="fr-FR"/>
            </a:p>
          </p:txBody>
        </p:sp>
        <p:sp>
          <p:nvSpPr>
            <p:cNvPr id="177279" name="Line 127"/>
            <p:cNvSpPr>
              <a:spLocks noChangeShapeType="1"/>
            </p:cNvSpPr>
            <p:nvPr/>
          </p:nvSpPr>
          <p:spPr bwMode="auto">
            <a:xfrm>
              <a:off x="4030" y="1143"/>
              <a:ext cx="1" cy="32"/>
            </a:xfrm>
            <a:prstGeom prst="line">
              <a:avLst/>
            </a:prstGeom>
            <a:noFill/>
            <a:ln w="0">
              <a:solidFill>
                <a:srgbClr val="000000"/>
              </a:solidFill>
              <a:round/>
              <a:headEnd/>
              <a:tailEnd/>
            </a:ln>
          </p:spPr>
          <p:txBody>
            <a:bodyPr/>
            <a:lstStyle/>
            <a:p>
              <a:endParaRPr lang="fr-FR"/>
            </a:p>
          </p:txBody>
        </p:sp>
        <p:sp>
          <p:nvSpPr>
            <p:cNvPr id="177280" name="Rectangle 128"/>
            <p:cNvSpPr>
              <a:spLocks noChangeArrowheads="1"/>
            </p:cNvSpPr>
            <p:nvPr/>
          </p:nvSpPr>
          <p:spPr bwMode="auto">
            <a:xfrm>
              <a:off x="4026" y="2247"/>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8</a:t>
              </a:r>
              <a:endParaRPr lang="fr-FR" sz="3200">
                <a:latin typeface="Times New Roman" pitchFamily="18" charset="0"/>
              </a:endParaRPr>
            </a:p>
          </p:txBody>
        </p:sp>
        <p:sp>
          <p:nvSpPr>
            <p:cNvPr id="177281" name="Line 129"/>
            <p:cNvSpPr>
              <a:spLocks noChangeShapeType="1"/>
            </p:cNvSpPr>
            <p:nvPr/>
          </p:nvSpPr>
          <p:spPr bwMode="auto">
            <a:xfrm flipV="1">
              <a:off x="4370" y="2190"/>
              <a:ext cx="1" cy="32"/>
            </a:xfrm>
            <a:prstGeom prst="line">
              <a:avLst/>
            </a:prstGeom>
            <a:noFill/>
            <a:ln w="0">
              <a:solidFill>
                <a:srgbClr val="000000"/>
              </a:solidFill>
              <a:round/>
              <a:headEnd/>
              <a:tailEnd/>
            </a:ln>
          </p:spPr>
          <p:txBody>
            <a:bodyPr/>
            <a:lstStyle/>
            <a:p>
              <a:endParaRPr lang="fr-FR"/>
            </a:p>
          </p:txBody>
        </p:sp>
        <p:sp>
          <p:nvSpPr>
            <p:cNvPr id="177282" name="Line 130"/>
            <p:cNvSpPr>
              <a:spLocks noChangeShapeType="1"/>
            </p:cNvSpPr>
            <p:nvPr/>
          </p:nvSpPr>
          <p:spPr bwMode="auto">
            <a:xfrm>
              <a:off x="4370" y="1143"/>
              <a:ext cx="1" cy="32"/>
            </a:xfrm>
            <a:prstGeom prst="line">
              <a:avLst/>
            </a:prstGeom>
            <a:noFill/>
            <a:ln w="0">
              <a:solidFill>
                <a:srgbClr val="000000"/>
              </a:solidFill>
              <a:round/>
              <a:headEnd/>
              <a:tailEnd/>
            </a:ln>
          </p:spPr>
          <p:txBody>
            <a:bodyPr/>
            <a:lstStyle/>
            <a:p>
              <a:endParaRPr lang="fr-FR"/>
            </a:p>
          </p:txBody>
        </p:sp>
        <p:sp>
          <p:nvSpPr>
            <p:cNvPr id="177283" name="Rectangle 131"/>
            <p:cNvSpPr>
              <a:spLocks noChangeArrowheads="1"/>
            </p:cNvSpPr>
            <p:nvPr/>
          </p:nvSpPr>
          <p:spPr bwMode="auto">
            <a:xfrm>
              <a:off x="4366" y="2247"/>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9</a:t>
              </a:r>
              <a:endParaRPr lang="fr-FR" sz="3200">
                <a:latin typeface="Times New Roman" pitchFamily="18" charset="0"/>
              </a:endParaRPr>
            </a:p>
          </p:txBody>
        </p:sp>
        <p:sp>
          <p:nvSpPr>
            <p:cNvPr id="177284" name="Line 132"/>
            <p:cNvSpPr>
              <a:spLocks noChangeShapeType="1"/>
            </p:cNvSpPr>
            <p:nvPr/>
          </p:nvSpPr>
          <p:spPr bwMode="auto">
            <a:xfrm flipV="1">
              <a:off x="4704" y="2190"/>
              <a:ext cx="1" cy="32"/>
            </a:xfrm>
            <a:prstGeom prst="line">
              <a:avLst/>
            </a:prstGeom>
            <a:noFill/>
            <a:ln w="0">
              <a:solidFill>
                <a:srgbClr val="000000"/>
              </a:solidFill>
              <a:round/>
              <a:headEnd/>
              <a:tailEnd/>
            </a:ln>
          </p:spPr>
          <p:txBody>
            <a:bodyPr/>
            <a:lstStyle/>
            <a:p>
              <a:endParaRPr lang="fr-FR"/>
            </a:p>
          </p:txBody>
        </p:sp>
        <p:sp>
          <p:nvSpPr>
            <p:cNvPr id="177285" name="Line 133"/>
            <p:cNvSpPr>
              <a:spLocks noChangeShapeType="1"/>
            </p:cNvSpPr>
            <p:nvPr/>
          </p:nvSpPr>
          <p:spPr bwMode="auto">
            <a:xfrm>
              <a:off x="4704" y="1143"/>
              <a:ext cx="1" cy="32"/>
            </a:xfrm>
            <a:prstGeom prst="line">
              <a:avLst/>
            </a:prstGeom>
            <a:noFill/>
            <a:ln w="0">
              <a:solidFill>
                <a:srgbClr val="000000"/>
              </a:solidFill>
              <a:round/>
              <a:headEnd/>
              <a:tailEnd/>
            </a:ln>
          </p:spPr>
          <p:txBody>
            <a:bodyPr/>
            <a:lstStyle/>
            <a:p>
              <a:endParaRPr lang="fr-FR"/>
            </a:p>
          </p:txBody>
        </p:sp>
        <p:sp>
          <p:nvSpPr>
            <p:cNvPr id="177286" name="Rectangle 134"/>
            <p:cNvSpPr>
              <a:spLocks noChangeArrowheads="1"/>
            </p:cNvSpPr>
            <p:nvPr/>
          </p:nvSpPr>
          <p:spPr bwMode="auto">
            <a:xfrm>
              <a:off x="4669" y="2247"/>
              <a:ext cx="136"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10</a:t>
              </a:r>
              <a:endParaRPr lang="fr-FR" sz="3200">
                <a:latin typeface="Times New Roman" pitchFamily="18" charset="0"/>
              </a:endParaRPr>
            </a:p>
          </p:txBody>
        </p:sp>
        <p:sp>
          <p:nvSpPr>
            <p:cNvPr id="177287" name="Line 135"/>
            <p:cNvSpPr>
              <a:spLocks noChangeShapeType="1"/>
            </p:cNvSpPr>
            <p:nvPr/>
          </p:nvSpPr>
          <p:spPr bwMode="auto">
            <a:xfrm>
              <a:off x="1348" y="2222"/>
              <a:ext cx="34" cy="1"/>
            </a:xfrm>
            <a:prstGeom prst="line">
              <a:avLst/>
            </a:prstGeom>
            <a:noFill/>
            <a:ln w="0">
              <a:solidFill>
                <a:srgbClr val="000000"/>
              </a:solidFill>
              <a:round/>
              <a:headEnd/>
              <a:tailEnd/>
            </a:ln>
          </p:spPr>
          <p:txBody>
            <a:bodyPr/>
            <a:lstStyle/>
            <a:p>
              <a:endParaRPr lang="fr-FR"/>
            </a:p>
          </p:txBody>
        </p:sp>
        <p:sp>
          <p:nvSpPr>
            <p:cNvPr id="177288" name="Line 136"/>
            <p:cNvSpPr>
              <a:spLocks noChangeShapeType="1"/>
            </p:cNvSpPr>
            <p:nvPr/>
          </p:nvSpPr>
          <p:spPr bwMode="auto">
            <a:xfrm flipH="1">
              <a:off x="4670" y="2222"/>
              <a:ext cx="34" cy="1"/>
            </a:xfrm>
            <a:prstGeom prst="line">
              <a:avLst/>
            </a:prstGeom>
            <a:noFill/>
            <a:ln w="0">
              <a:solidFill>
                <a:srgbClr val="000000"/>
              </a:solidFill>
              <a:round/>
              <a:headEnd/>
              <a:tailEnd/>
            </a:ln>
          </p:spPr>
          <p:txBody>
            <a:bodyPr/>
            <a:lstStyle/>
            <a:p>
              <a:endParaRPr lang="fr-FR"/>
            </a:p>
          </p:txBody>
        </p:sp>
        <p:sp>
          <p:nvSpPr>
            <p:cNvPr id="177289" name="Rectangle 137"/>
            <p:cNvSpPr>
              <a:spLocks noChangeArrowheads="1"/>
            </p:cNvSpPr>
            <p:nvPr/>
          </p:nvSpPr>
          <p:spPr bwMode="auto">
            <a:xfrm>
              <a:off x="1148" y="2171"/>
              <a:ext cx="10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a:t>
              </a:r>
              <a:endParaRPr lang="fr-FR" sz="3200">
                <a:latin typeface="Times New Roman" pitchFamily="18" charset="0"/>
              </a:endParaRPr>
            </a:p>
          </p:txBody>
        </p:sp>
        <p:sp>
          <p:nvSpPr>
            <p:cNvPr id="177290" name="Line 138"/>
            <p:cNvSpPr>
              <a:spLocks noChangeShapeType="1"/>
            </p:cNvSpPr>
            <p:nvPr/>
          </p:nvSpPr>
          <p:spPr bwMode="auto">
            <a:xfrm>
              <a:off x="1348" y="1954"/>
              <a:ext cx="34" cy="1"/>
            </a:xfrm>
            <a:prstGeom prst="line">
              <a:avLst/>
            </a:prstGeom>
            <a:noFill/>
            <a:ln w="0">
              <a:solidFill>
                <a:srgbClr val="000000"/>
              </a:solidFill>
              <a:round/>
              <a:headEnd/>
              <a:tailEnd/>
            </a:ln>
          </p:spPr>
          <p:txBody>
            <a:bodyPr/>
            <a:lstStyle/>
            <a:p>
              <a:endParaRPr lang="fr-FR"/>
            </a:p>
          </p:txBody>
        </p:sp>
        <p:sp>
          <p:nvSpPr>
            <p:cNvPr id="177291" name="Line 139"/>
            <p:cNvSpPr>
              <a:spLocks noChangeShapeType="1"/>
            </p:cNvSpPr>
            <p:nvPr/>
          </p:nvSpPr>
          <p:spPr bwMode="auto">
            <a:xfrm flipH="1">
              <a:off x="4670" y="1954"/>
              <a:ext cx="34" cy="1"/>
            </a:xfrm>
            <a:prstGeom prst="line">
              <a:avLst/>
            </a:prstGeom>
            <a:noFill/>
            <a:ln w="0">
              <a:solidFill>
                <a:srgbClr val="000000"/>
              </a:solidFill>
              <a:round/>
              <a:headEnd/>
              <a:tailEnd/>
            </a:ln>
          </p:spPr>
          <p:txBody>
            <a:bodyPr/>
            <a:lstStyle/>
            <a:p>
              <a:endParaRPr lang="fr-FR"/>
            </a:p>
          </p:txBody>
        </p:sp>
        <p:sp>
          <p:nvSpPr>
            <p:cNvPr id="177292" name="Rectangle 140"/>
            <p:cNvSpPr>
              <a:spLocks noChangeArrowheads="1"/>
            </p:cNvSpPr>
            <p:nvPr/>
          </p:nvSpPr>
          <p:spPr bwMode="auto">
            <a:xfrm>
              <a:off x="1068" y="1903"/>
              <a:ext cx="21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-0.5</a:t>
              </a:r>
              <a:endParaRPr lang="fr-FR" sz="3200">
                <a:latin typeface="Times New Roman" pitchFamily="18" charset="0"/>
              </a:endParaRPr>
            </a:p>
          </p:txBody>
        </p:sp>
        <p:sp>
          <p:nvSpPr>
            <p:cNvPr id="177293" name="Line 141"/>
            <p:cNvSpPr>
              <a:spLocks noChangeShapeType="1"/>
            </p:cNvSpPr>
            <p:nvPr/>
          </p:nvSpPr>
          <p:spPr bwMode="auto">
            <a:xfrm>
              <a:off x="1348" y="1686"/>
              <a:ext cx="34" cy="1"/>
            </a:xfrm>
            <a:prstGeom prst="line">
              <a:avLst/>
            </a:prstGeom>
            <a:noFill/>
            <a:ln w="0">
              <a:solidFill>
                <a:srgbClr val="000000"/>
              </a:solidFill>
              <a:round/>
              <a:headEnd/>
              <a:tailEnd/>
            </a:ln>
          </p:spPr>
          <p:txBody>
            <a:bodyPr/>
            <a:lstStyle/>
            <a:p>
              <a:endParaRPr lang="fr-FR"/>
            </a:p>
          </p:txBody>
        </p:sp>
        <p:sp>
          <p:nvSpPr>
            <p:cNvPr id="177294" name="Line 142"/>
            <p:cNvSpPr>
              <a:spLocks noChangeShapeType="1"/>
            </p:cNvSpPr>
            <p:nvPr/>
          </p:nvSpPr>
          <p:spPr bwMode="auto">
            <a:xfrm flipH="1">
              <a:off x="4670" y="1686"/>
              <a:ext cx="34" cy="1"/>
            </a:xfrm>
            <a:prstGeom prst="line">
              <a:avLst/>
            </a:prstGeom>
            <a:noFill/>
            <a:ln w="0">
              <a:solidFill>
                <a:srgbClr val="000000"/>
              </a:solidFill>
              <a:round/>
              <a:headEnd/>
              <a:tailEnd/>
            </a:ln>
          </p:spPr>
          <p:txBody>
            <a:bodyPr/>
            <a:lstStyle/>
            <a:p>
              <a:endParaRPr lang="fr-FR"/>
            </a:p>
          </p:txBody>
        </p:sp>
        <p:sp>
          <p:nvSpPr>
            <p:cNvPr id="177295" name="Rectangle 143"/>
            <p:cNvSpPr>
              <a:spLocks noChangeArrowheads="1"/>
            </p:cNvSpPr>
            <p:nvPr/>
          </p:nvSpPr>
          <p:spPr bwMode="auto">
            <a:xfrm>
              <a:off x="1175" y="1635"/>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a:t>
              </a:r>
              <a:endParaRPr lang="fr-FR" sz="3200">
                <a:latin typeface="Times New Roman" pitchFamily="18" charset="0"/>
              </a:endParaRPr>
            </a:p>
          </p:txBody>
        </p:sp>
        <p:sp>
          <p:nvSpPr>
            <p:cNvPr id="177296" name="Line 144"/>
            <p:cNvSpPr>
              <a:spLocks noChangeShapeType="1"/>
            </p:cNvSpPr>
            <p:nvPr/>
          </p:nvSpPr>
          <p:spPr bwMode="auto">
            <a:xfrm>
              <a:off x="1348" y="1411"/>
              <a:ext cx="34" cy="1"/>
            </a:xfrm>
            <a:prstGeom prst="line">
              <a:avLst/>
            </a:prstGeom>
            <a:noFill/>
            <a:ln w="0">
              <a:solidFill>
                <a:srgbClr val="000000"/>
              </a:solidFill>
              <a:round/>
              <a:headEnd/>
              <a:tailEnd/>
            </a:ln>
          </p:spPr>
          <p:txBody>
            <a:bodyPr/>
            <a:lstStyle/>
            <a:p>
              <a:endParaRPr lang="fr-FR"/>
            </a:p>
          </p:txBody>
        </p:sp>
        <p:sp>
          <p:nvSpPr>
            <p:cNvPr id="177297" name="Line 145"/>
            <p:cNvSpPr>
              <a:spLocks noChangeShapeType="1"/>
            </p:cNvSpPr>
            <p:nvPr/>
          </p:nvSpPr>
          <p:spPr bwMode="auto">
            <a:xfrm flipH="1">
              <a:off x="4670" y="1411"/>
              <a:ext cx="34" cy="1"/>
            </a:xfrm>
            <a:prstGeom prst="line">
              <a:avLst/>
            </a:prstGeom>
            <a:noFill/>
            <a:ln w="0">
              <a:solidFill>
                <a:srgbClr val="000000"/>
              </a:solidFill>
              <a:round/>
              <a:headEnd/>
              <a:tailEnd/>
            </a:ln>
          </p:spPr>
          <p:txBody>
            <a:bodyPr/>
            <a:lstStyle/>
            <a:p>
              <a:endParaRPr lang="fr-FR"/>
            </a:p>
          </p:txBody>
        </p:sp>
        <p:sp>
          <p:nvSpPr>
            <p:cNvPr id="177298" name="Rectangle 146"/>
            <p:cNvSpPr>
              <a:spLocks noChangeArrowheads="1"/>
            </p:cNvSpPr>
            <p:nvPr/>
          </p:nvSpPr>
          <p:spPr bwMode="auto">
            <a:xfrm>
              <a:off x="1095" y="1360"/>
              <a:ext cx="17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0.5</a:t>
              </a:r>
              <a:endParaRPr lang="fr-FR" sz="3200">
                <a:latin typeface="Times New Roman" pitchFamily="18" charset="0"/>
              </a:endParaRPr>
            </a:p>
          </p:txBody>
        </p:sp>
        <p:sp>
          <p:nvSpPr>
            <p:cNvPr id="177299" name="Line 147"/>
            <p:cNvSpPr>
              <a:spLocks noChangeShapeType="1"/>
            </p:cNvSpPr>
            <p:nvPr/>
          </p:nvSpPr>
          <p:spPr bwMode="auto">
            <a:xfrm>
              <a:off x="1348" y="1143"/>
              <a:ext cx="34" cy="1"/>
            </a:xfrm>
            <a:prstGeom prst="line">
              <a:avLst/>
            </a:prstGeom>
            <a:noFill/>
            <a:ln w="0">
              <a:solidFill>
                <a:srgbClr val="000000"/>
              </a:solidFill>
              <a:round/>
              <a:headEnd/>
              <a:tailEnd/>
            </a:ln>
          </p:spPr>
          <p:txBody>
            <a:bodyPr/>
            <a:lstStyle/>
            <a:p>
              <a:endParaRPr lang="fr-FR"/>
            </a:p>
          </p:txBody>
        </p:sp>
        <p:sp>
          <p:nvSpPr>
            <p:cNvPr id="177300" name="Line 148"/>
            <p:cNvSpPr>
              <a:spLocks noChangeShapeType="1"/>
            </p:cNvSpPr>
            <p:nvPr/>
          </p:nvSpPr>
          <p:spPr bwMode="auto">
            <a:xfrm flipH="1">
              <a:off x="4670" y="1143"/>
              <a:ext cx="34" cy="1"/>
            </a:xfrm>
            <a:prstGeom prst="line">
              <a:avLst/>
            </a:prstGeom>
            <a:noFill/>
            <a:ln w="0">
              <a:solidFill>
                <a:srgbClr val="000000"/>
              </a:solidFill>
              <a:round/>
              <a:headEnd/>
              <a:tailEnd/>
            </a:ln>
          </p:spPr>
          <p:txBody>
            <a:bodyPr/>
            <a:lstStyle/>
            <a:p>
              <a:endParaRPr lang="fr-FR"/>
            </a:p>
          </p:txBody>
        </p:sp>
        <p:sp>
          <p:nvSpPr>
            <p:cNvPr id="177301" name="Rectangle 149"/>
            <p:cNvSpPr>
              <a:spLocks noChangeArrowheads="1"/>
            </p:cNvSpPr>
            <p:nvPr/>
          </p:nvSpPr>
          <p:spPr bwMode="auto">
            <a:xfrm>
              <a:off x="1175" y="1092"/>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a:t>
              </a:r>
              <a:endParaRPr lang="fr-FR" sz="3200">
                <a:latin typeface="Times New Roman" pitchFamily="18" charset="0"/>
              </a:endParaRPr>
            </a:p>
          </p:txBody>
        </p:sp>
        <p:sp>
          <p:nvSpPr>
            <p:cNvPr id="177302" name="Line 150"/>
            <p:cNvSpPr>
              <a:spLocks noChangeShapeType="1"/>
            </p:cNvSpPr>
            <p:nvPr/>
          </p:nvSpPr>
          <p:spPr bwMode="auto">
            <a:xfrm>
              <a:off x="1348" y="1143"/>
              <a:ext cx="3356" cy="1"/>
            </a:xfrm>
            <a:prstGeom prst="line">
              <a:avLst/>
            </a:prstGeom>
            <a:noFill/>
            <a:ln w="0">
              <a:solidFill>
                <a:srgbClr val="000000"/>
              </a:solidFill>
              <a:round/>
              <a:headEnd/>
              <a:tailEnd/>
            </a:ln>
          </p:spPr>
          <p:txBody>
            <a:bodyPr/>
            <a:lstStyle/>
            <a:p>
              <a:endParaRPr lang="fr-FR"/>
            </a:p>
          </p:txBody>
        </p:sp>
        <p:sp>
          <p:nvSpPr>
            <p:cNvPr id="177303" name="Freeform 151"/>
            <p:cNvSpPr>
              <a:spLocks/>
            </p:cNvSpPr>
            <p:nvPr/>
          </p:nvSpPr>
          <p:spPr bwMode="auto">
            <a:xfrm>
              <a:off x="1348" y="1143"/>
              <a:ext cx="3356" cy="1079"/>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77304" name="Line 152"/>
            <p:cNvSpPr>
              <a:spLocks noChangeShapeType="1"/>
            </p:cNvSpPr>
            <p:nvPr/>
          </p:nvSpPr>
          <p:spPr bwMode="auto">
            <a:xfrm flipV="1">
              <a:off x="1336" y="1143"/>
              <a:ext cx="1" cy="1079"/>
            </a:xfrm>
            <a:prstGeom prst="line">
              <a:avLst/>
            </a:prstGeom>
            <a:noFill/>
            <a:ln w="0">
              <a:solidFill>
                <a:srgbClr val="000000"/>
              </a:solidFill>
              <a:round/>
              <a:headEnd/>
              <a:tailEnd/>
            </a:ln>
          </p:spPr>
          <p:txBody>
            <a:bodyPr/>
            <a:lstStyle/>
            <a:p>
              <a:endParaRPr lang="fr-FR"/>
            </a:p>
          </p:txBody>
        </p:sp>
        <p:sp>
          <p:nvSpPr>
            <p:cNvPr id="177305" name="Rectangle 153"/>
            <p:cNvSpPr>
              <a:spLocks noChangeArrowheads="1"/>
            </p:cNvSpPr>
            <p:nvPr/>
          </p:nvSpPr>
          <p:spPr bwMode="auto">
            <a:xfrm>
              <a:off x="2795" y="2343"/>
              <a:ext cx="63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temps (sec)</a:t>
              </a:r>
              <a:endParaRPr lang="fr-FR" sz="3200">
                <a:latin typeface="Times New Roman" pitchFamily="18" charset="0"/>
              </a:endParaRPr>
            </a:p>
          </p:txBody>
        </p:sp>
        <p:sp>
          <p:nvSpPr>
            <p:cNvPr id="177306" name="Rectangle 154"/>
            <p:cNvSpPr>
              <a:spLocks noChangeArrowheads="1"/>
            </p:cNvSpPr>
            <p:nvPr/>
          </p:nvSpPr>
          <p:spPr bwMode="auto">
            <a:xfrm rot="16200000">
              <a:off x="719" y="1560"/>
              <a:ext cx="532" cy="147"/>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amplitude</a:t>
              </a:r>
              <a:endParaRPr lang="fr-FR" sz="3200">
                <a:latin typeface="Times New Roman" pitchFamily="18" charset="0"/>
              </a:endParaRPr>
            </a:p>
          </p:txBody>
        </p:sp>
        <p:sp>
          <p:nvSpPr>
            <p:cNvPr id="177307" name="Rectangle 155"/>
            <p:cNvSpPr>
              <a:spLocks noChangeArrowheads="1"/>
            </p:cNvSpPr>
            <p:nvPr/>
          </p:nvSpPr>
          <p:spPr bwMode="auto">
            <a:xfrm>
              <a:off x="1907" y="906"/>
              <a:ext cx="2447" cy="165"/>
            </a:xfrm>
            <a:prstGeom prst="rect">
              <a:avLst/>
            </a:prstGeom>
            <a:noFill/>
            <a:ln w="9525">
              <a:noFill/>
              <a:miter lim="800000"/>
              <a:headEnd/>
              <a:tailEnd/>
            </a:ln>
          </p:spPr>
          <p:txBody>
            <a:bodyPr wrap="none" lIns="0" tIns="0" rIns="0" bIns="0">
              <a:spAutoFit/>
            </a:bodyPr>
            <a:lstStyle/>
            <a:p>
              <a:pPr algn="ctr"/>
              <a:r>
                <a:rPr lang="fr-FR" sz="1700">
                  <a:solidFill>
                    <a:srgbClr val="000000"/>
                  </a:solidFill>
                  <a:latin typeface="Helvetica" pitchFamily="34" charset="0"/>
                </a:rPr>
                <a:t>représentation des signaux en temps</a:t>
              </a:r>
              <a:endParaRPr lang="fr-FR" sz="2800">
                <a:latin typeface="Times New Roman" pitchFamily="18" charset="0"/>
              </a:endParaRPr>
            </a:p>
          </p:txBody>
        </p:sp>
        <p:sp>
          <p:nvSpPr>
            <p:cNvPr id="177308" name="Freeform 156"/>
            <p:cNvSpPr>
              <a:spLocks/>
            </p:cNvSpPr>
            <p:nvPr/>
          </p:nvSpPr>
          <p:spPr bwMode="auto">
            <a:xfrm>
              <a:off x="1348" y="1143"/>
              <a:ext cx="3356" cy="1079"/>
            </a:xfrm>
            <a:custGeom>
              <a:avLst/>
              <a:gdLst/>
              <a:ahLst/>
              <a:cxnLst>
                <a:cxn ang="0">
                  <a:pos x="48" y="121"/>
                </a:cxn>
                <a:cxn ang="0">
                  <a:pos x="109" y="51"/>
                </a:cxn>
                <a:cxn ang="0">
                  <a:pos x="157" y="441"/>
                </a:cxn>
                <a:cxn ang="0">
                  <a:pos x="211" y="906"/>
                </a:cxn>
                <a:cxn ang="0">
                  <a:pos x="265" y="1053"/>
                </a:cxn>
                <a:cxn ang="0">
                  <a:pos x="320" y="709"/>
                </a:cxn>
                <a:cxn ang="0">
                  <a:pos x="368" y="224"/>
                </a:cxn>
                <a:cxn ang="0">
                  <a:pos x="429" y="7"/>
                </a:cxn>
                <a:cxn ang="0">
                  <a:pos x="477" y="313"/>
                </a:cxn>
                <a:cxn ang="0">
                  <a:pos x="531" y="798"/>
                </a:cxn>
                <a:cxn ang="0">
                  <a:pos x="585" y="1079"/>
                </a:cxn>
                <a:cxn ang="0">
                  <a:pos x="640" y="830"/>
                </a:cxn>
                <a:cxn ang="0">
                  <a:pos x="694" y="338"/>
                </a:cxn>
                <a:cxn ang="0">
                  <a:pos x="742" y="19"/>
                </a:cxn>
                <a:cxn ang="0">
                  <a:pos x="803" y="198"/>
                </a:cxn>
                <a:cxn ang="0">
                  <a:pos x="851" y="677"/>
                </a:cxn>
                <a:cxn ang="0">
                  <a:pos x="905" y="1041"/>
                </a:cxn>
                <a:cxn ang="0">
                  <a:pos x="960" y="932"/>
                </a:cxn>
                <a:cxn ang="0">
                  <a:pos x="1014" y="472"/>
                </a:cxn>
                <a:cxn ang="0">
                  <a:pos x="1062" y="64"/>
                </a:cxn>
                <a:cxn ang="0">
                  <a:pos x="1123" y="102"/>
                </a:cxn>
                <a:cxn ang="0">
                  <a:pos x="1178" y="536"/>
                </a:cxn>
                <a:cxn ang="0">
                  <a:pos x="1225" y="977"/>
                </a:cxn>
                <a:cxn ang="0">
                  <a:pos x="1287" y="1015"/>
                </a:cxn>
                <a:cxn ang="0">
                  <a:pos x="1334" y="607"/>
                </a:cxn>
                <a:cxn ang="0">
                  <a:pos x="1389" y="147"/>
                </a:cxn>
                <a:cxn ang="0">
                  <a:pos x="1443" y="38"/>
                </a:cxn>
                <a:cxn ang="0">
                  <a:pos x="1498" y="402"/>
                </a:cxn>
                <a:cxn ang="0">
                  <a:pos x="1545" y="881"/>
                </a:cxn>
                <a:cxn ang="0">
                  <a:pos x="1607" y="1060"/>
                </a:cxn>
                <a:cxn ang="0">
                  <a:pos x="1661" y="741"/>
                </a:cxn>
                <a:cxn ang="0">
                  <a:pos x="1709" y="249"/>
                </a:cxn>
                <a:cxn ang="0">
                  <a:pos x="1763" y="0"/>
                </a:cxn>
                <a:cxn ang="0">
                  <a:pos x="1818" y="281"/>
                </a:cxn>
                <a:cxn ang="0">
                  <a:pos x="1872" y="766"/>
                </a:cxn>
                <a:cxn ang="0">
                  <a:pos x="1920" y="1072"/>
                </a:cxn>
                <a:cxn ang="0">
                  <a:pos x="1981" y="855"/>
                </a:cxn>
                <a:cxn ang="0">
                  <a:pos x="2029" y="370"/>
                </a:cxn>
                <a:cxn ang="0">
                  <a:pos x="2083" y="26"/>
                </a:cxn>
                <a:cxn ang="0">
                  <a:pos x="2144" y="172"/>
                </a:cxn>
                <a:cxn ang="0">
                  <a:pos x="2192" y="638"/>
                </a:cxn>
                <a:cxn ang="0">
                  <a:pos x="2240" y="1028"/>
                </a:cxn>
                <a:cxn ang="0">
                  <a:pos x="2301" y="958"/>
                </a:cxn>
                <a:cxn ang="0">
                  <a:pos x="2355" y="504"/>
                </a:cxn>
                <a:cxn ang="0">
                  <a:pos x="2403" y="83"/>
                </a:cxn>
                <a:cxn ang="0">
                  <a:pos x="2464" y="83"/>
                </a:cxn>
                <a:cxn ang="0">
                  <a:pos x="2512" y="504"/>
                </a:cxn>
                <a:cxn ang="0">
                  <a:pos x="2566" y="958"/>
                </a:cxn>
                <a:cxn ang="0">
                  <a:pos x="2628" y="1028"/>
                </a:cxn>
                <a:cxn ang="0">
                  <a:pos x="2675" y="638"/>
                </a:cxn>
                <a:cxn ang="0">
                  <a:pos x="2723" y="172"/>
                </a:cxn>
                <a:cxn ang="0">
                  <a:pos x="2784" y="26"/>
                </a:cxn>
                <a:cxn ang="0">
                  <a:pos x="2839" y="370"/>
                </a:cxn>
                <a:cxn ang="0">
                  <a:pos x="2886" y="855"/>
                </a:cxn>
                <a:cxn ang="0">
                  <a:pos x="2948" y="1072"/>
                </a:cxn>
                <a:cxn ang="0">
                  <a:pos x="2995" y="766"/>
                </a:cxn>
                <a:cxn ang="0">
                  <a:pos x="3050" y="281"/>
                </a:cxn>
                <a:cxn ang="0">
                  <a:pos x="3104" y="0"/>
                </a:cxn>
                <a:cxn ang="0">
                  <a:pos x="3159" y="249"/>
                </a:cxn>
                <a:cxn ang="0">
                  <a:pos x="3206" y="741"/>
                </a:cxn>
                <a:cxn ang="0">
                  <a:pos x="3261" y="1060"/>
                </a:cxn>
                <a:cxn ang="0">
                  <a:pos x="3322" y="881"/>
                </a:cxn>
              </a:cxnLst>
              <a:rect l="0" t="0" r="r" b="b"/>
              <a:pathLst>
                <a:path w="3356" h="1079">
                  <a:moveTo>
                    <a:pt x="0" y="543"/>
                  </a:moveTo>
                  <a:lnTo>
                    <a:pt x="0" y="504"/>
                  </a:lnTo>
                  <a:lnTo>
                    <a:pt x="7" y="472"/>
                  </a:lnTo>
                  <a:lnTo>
                    <a:pt x="7" y="441"/>
                  </a:lnTo>
                  <a:lnTo>
                    <a:pt x="14" y="402"/>
                  </a:lnTo>
                  <a:lnTo>
                    <a:pt x="14" y="370"/>
                  </a:lnTo>
                  <a:lnTo>
                    <a:pt x="20" y="338"/>
                  </a:lnTo>
                  <a:lnTo>
                    <a:pt x="20" y="313"/>
                  </a:lnTo>
                  <a:lnTo>
                    <a:pt x="27" y="281"/>
                  </a:lnTo>
                  <a:lnTo>
                    <a:pt x="27" y="249"/>
                  </a:lnTo>
                  <a:lnTo>
                    <a:pt x="34" y="224"/>
                  </a:lnTo>
                  <a:lnTo>
                    <a:pt x="34" y="198"/>
                  </a:lnTo>
                  <a:lnTo>
                    <a:pt x="41" y="172"/>
                  </a:lnTo>
                  <a:lnTo>
                    <a:pt x="41" y="147"/>
                  </a:lnTo>
                  <a:lnTo>
                    <a:pt x="48" y="121"/>
                  </a:lnTo>
                  <a:lnTo>
                    <a:pt x="48" y="102"/>
                  </a:lnTo>
                  <a:lnTo>
                    <a:pt x="54" y="83"/>
                  </a:lnTo>
                  <a:lnTo>
                    <a:pt x="54" y="64"/>
                  </a:lnTo>
                  <a:lnTo>
                    <a:pt x="61" y="51"/>
                  </a:lnTo>
                  <a:lnTo>
                    <a:pt x="61" y="38"/>
                  </a:lnTo>
                  <a:lnTo>
                    <a:pt x="68" y="26"/>
                  </a:lnTo>
                  <a:lnTo>
                    <a:pt x="68" y="19"/>
                  </a:lnTo>
                  <a:lnTo>
                    <a:pt x="75" y="7"/>
                  </a:lnTo>
                  <a:lnTo>
                    <a:pt x="82" y="0"/>
                  </a:lnTo>
                  <a:lnTo>
                    <a:pt x="88" y="7"/>
                  </a:lnTo>
                  <a:lnTo>
                    <a:pt x="95" y="7"/>
                  </a:lnTo>
                  <a:lnTo>
                    <a:pt x="95" y="19"/>
                  </a:lnTo>
                  <a:lnTo>
                    <a:pt x="102" y="26"/>
                  </a:lnTo>
                  <a:lnTo>
                    <a:pt x="102" y="38"/>
                  </a:lnTo>
                  <a:lnTo>
                    <a:pt x="109" y="51"/>
                  </a:lnTo>
                  <a:lnTo>
                    <a:pt x="109" y="64"/>
                  </a:lnTo>
                  <a:lnTo>
                    <a:pt x="116" y="83"/>
                  </a:lnTo>
                  <a:lnTo>
                    <a:pt x="116" y="102"/>
                  </a:lnTo>
                  <a:lnTo>
                    <a:pt x="123" y="121"/>
                  </a:lnTo>
                  <a:lnTo>
                    <a:pt x="123" y="147"/>
                  </a:lnTo>
                  <a:lnTo>
                    <a:pt x="129" y="172"/>
                  </a:lnTo>
                  <a:lnTo>
                    <a:pt x="129" y="198"/>
                  </a:lnTo>
                  <a:lnTo>
                    <a:pt x="136" y="224"/>
                  </a:lnTo>
                  <a:lnTo>
                    <a:pt x="136" y="249"/>
                  </a:lnTo>
                  <a:lnTo>
                    <a:pt x="143" y="281"/>
                  </a:lnTo>
                  <a:lnTo>
                    <a:pt x="143" y="313"/>
                  </a:lnTo>
                  <a:lnTo>
                    <a:pt x="150" y="338"/>
                  </a:lnTo>
                  <a:lnTo>
                    <a:pt x="150" y="370"/>
                  </a:lnTo>
                  <a:lnTo>
                    <a:pt x="157" y="402"/>
                  </a:lnTo>
                  <a:lnTo>
                    <a:pt x="157" y="441"/>
                  </a:lnTo>
                  <a:lnTo>
                    <a:pt x="163" y="472"/>
                  </a:lnTo>
                  <a:lnTo>
                    <a:pt x="163" y="504"/>
                  </a:lnTo>
                  <a:lnTo>
                    <a:pt x="170" y="536"/>
                  </a:lnTo>
                  <a:lnTo>
                    <a:pt x="170" y="575"/>
                  </a:lnTo>
                  <a:lnTo>
                    <a:pt x="177" y="607"/>
                  </a:lnTo>
                  <a:lnTo>
                    <a:pt x="177" y="638"/>
                  </a:lnTo>
                  <a:lnTo>
                    <a:pt x="184" y="677"/>
                  </a:lnTo>
                  <a:lnTo>
                    <a:pt x="184" y="709"/>
                  </a:lnTo>
                  <a:lnTo>
                    <a:pt x="191" y="741"/>
                  </a:lnTo>
                  <a:lnTo>
                    <a:pt x="191" y="766"/>
                  </a:lnTo>
                  <a:lnTo>
                    <a:pt x="197" y="798"/>
                  </a:lnTo>
                  <a:lnTo>
                    <a:pt x="197" y="830"/>
                  </a:lnTo>
                  <a:lnTo>
                    <a:pt x="204" y="855"/>
                  </a:lnTo>
                  <a:lnTo>
                    <a:pt x="204" y="881"/>
                  </a:lnTo>
                  <a:lnTo>
                    <a:pt x="211" y="906"/>
                  </a:lnTo>
                  <a:lnTo>
                    <a:pt x="211" y="932"/>
                  </a:lnTo>
                  <a:lnTo>
                    <a:pt x="218" y="958"/>
                  </a:lnTo>
                  <a:lnTo>
                    <a:pt x="218" y="977"/>
                  </a:lnTo>
                  <a:lnTo>
                    <a:pt x="225" y="996"/>
                  </a:lnTo>
                  <a:lnTo>
                    <a:pt x="225" y="1015"/>
                  </a:lnTo>
                  <a:lnTo>
                    <a:pt x="231" y="1028"/>
                  </a:lnTo>
                  <a:lnTo>
                    <a:pt x="231" y="1041"/>
                  </a:lnTo>
                  <a:lnTo>
                    <a:pt x="238" y="1053"/>
                  </a:lnTo>
                  <a:lnTo>
                    <a:pt x="238" y="1060"/>
                  </a:lnTo>
                  <a:lnTo>
                    <a:pt x="238" y="1072"/>
                  </a:lnTo>
                  <a:lnTo>
                    <a:pt x="245" y="1079"/>
                  </a:lnTo>
                  <a:lnTo>
                    <a:pt x="252" y="1079"/>
                  </a:lnTo>
                  <a:lnTo>
                    <a:pt x="259" y="1072"/>
                  </a:lnTo>
                  <a:lnTo>
                    <a:pt x="265" y="1060"/>
                  </a:lnTo>
                  <a:lnTo>
                    <a:pt x="265" y="1053"/>
                  </a:lnTo>
                  <a:lnTo>
                    <a:pt x="272" y="1041"/>
                  </a:lnTo>
                  <a:lnTo>
                    <a:pt x="272" y="1028"/>
                  </a:lnTo>
                  <a:lnTo>
                    <a:pt x="279" y="1015"/>
                  </a:lnTo>
                  <a:lnTo>
                    <a:pt x="279" y="996"/>
                  </a:lnTo>
                  <a:lnTo>
                    <a:pt x="286" y="977"/>
                  </a:lnTo>
                  <a:lnTo>
                    <a:pt x="286" y="958"/>
                  </a:lnTo>
                  <a:lnTo>
                    <a:pt x="293" y="932"/>
                  </a:lnTo>
                  <a:lnTo>
                    <a:pt x="293" y="906"/>
                  </a:lnTo>
                  <a:lnTo>
                    <a:pt x="300" y="881"/>
                  </a:lnTo>
                  <a:lnTo>
                    <a:pt x="300" y="855"/>
                  </a:lnTo>
                  <a:lnTo>
                    <a:pt x="306" y="830"/>
                  </a:lnTo>
                  <a:lnTo>
                    <a:pt x="306" y="798"/>
                  </a:lnTo>
                  <a:lnTo>
                    <a:pt x="313" y="766"/>
                  </a:lnTo>
                  <a:lnTo>
                    <a:pt x="313" y="741"/>
                  </a:lnTo>
                  <a:lnTo>
                    <a:pt x="320" y="709"/>
                  </a:lnTo>
                  <a:lnTo>
                    <a:pt x="320" y="677"/>
                  </a:lnTo>
                  <a:lnTo>
                    <a:pt x="327" y="638"/>
                  </a:lnTo>
                  <a:lnTo>
                    <a:pt x="327" y="607"/>
                  </a:lnTo>
                  <a:lnTo>
                    <a:pt x="334" y="575"/>
                  </a:lnTo>
                  <a:lnTo>
                    <a:pt x="334" y="543"/>
                  </a:lnTo>
                  <a:lnTo>
                    <a:pt x="340" y="504"/>
                  </a:lnTo>
                  <a:lnTo>
                    <a:pt x="340" y="472"/>
                  </a:lnTo>
                  <a:lnTo>
                    <a:pt x="347" y="441"/>
                  </a:lnTo>
                  <a:lnTo>
                    <a:pt x="347" y="402"/>
                  </a:lnTo>
                  <a:lnTo>
                    <a:pt x="354" y="370"/>
                  </a:lnTo>
                  <a:lnTo>
                    <a:pt x="354" y="338"/>
                  </a:lnTo>
                  <a:lnTo>
                    <a:pt x="361" y="313"/>
                  </a:lnTo>
                  <a:lnTo>
                    <a:pt x="361" y="281"/>
                  </a:lnTo>
                  <a:lnTo>
                    <a:pt x="368" y="249"/>
                  </a:lnTo>
                  <a:lnTo>
                    <a:pt x="368" y="224"/>
                  </a:lnTo>
                  <a:lnTo>
                    <a:pt x="374" y="198"/>
                  </a:lnTo>
                  <a:lnTo>
                    <a:pt x="374" y="172"/>
                  </a:lnTo>
                  <a:lnTo>
                    <a:pt x="381" y="147"/>
                  </a:lnTo>
                  <a:lnTo>
                    <a:pt x="381" y="121"/>
                  </a:lnTo>
                  <a:lnTo>
                    <a:pt x="388" y="102"/>
                  </a:lnTo>
                  <a:lnTo>
                    <a:pt x="388" y="83"/>
                  </a:lnTo>
                  <a:lnTo>
                    <a:pt x="395" y="64"/>
                  </a:lnTo>
                  <a:lnTo>
                    <a:pt x="395" y="51"/>
                  </a:lnTo>
                  <a:lnTo>
                    <a:pt x="402" y="38"/>
                  </a:lnTo>
                  <a:lnTo>
                    <a:pt x="402" y="26"/>
                  </a:lnTo>
                  <a:lnTo>
                    <a:pt x="408" y="19"/>
                  </a:lnTo>
                  <a:lnTo>
                    <a:pt x="408" y="7"/>
                  </a:lnTo>
                  <a:lnTo>
                    <a:pt x="415" y="0"/>
                  </a:lnTo>
                  <a:lnTo>
                    <a:pt x="422" y="0"/>
                  </a:lnTo>
                  <a:lnTo>
                    <a:pt x="429" y="7"/>
                  </a:lnTo>
                  <a:lnTo>
                    <a:pt x="436" y="19"/>
                  </a:lnTo>
                  <a:lnTo>
                    <a:pt x="436" y="26"/>
                  </a:lnTo>
                  <a:lnTo>
                    <a:pt x="442" y="38"/>
                  </a:lnTo>
                  <a:lnTo>
                    <a:pt x="442" y="51"/>
                  </a:lnTo>
                  <a:lnTo>
                    <a:pt x="449" y="64"/>
                  </a:lnTo>
                  <a:lnTo>
                    <a:pt x="449" y="83"/>
                  </a:lnTo>
                  <a:lnTo>
                    <a:pt x="456" y="102"/>
                  </a:lnTo>
                  <a:lnTo>
                    <a:pt x="456" y="121"/>
                  </a:lnTo>
                  <a:lnTo>
                    <a:pt x="463" y="147"/>
                  </a:lnTo>
                  <a:lnTo>
                    <a:pt x="463" y="172"/>
                  </a:lnTo>
                  <a:lnTo>
                    <a:pt x="470" y="198"/>
                  </a:lnTo>
                  <a:lnTo>
                    <a:pt x="470" y="224"/>
                  </a:lnTo>
                  <a:lnTo>
                    <a:pt x="477" y="249"/>
                  </a:lnTo>
                  <a:lnTo>
                    <a:pt x="477" y="281"/>
                  </a:lnTo>
                  <a:lnTo>
                    <a:pt x="477" y="313"/>
                  </a:lnTo>
                  <a:lnTo>
                    <a:pt x="483" y="338"/>
                  </a:lnTo>
                  <a:lnTo>
                    <a:pt x="483" y="370"/>
                  </a:lnTo>
                  <a:lnTo>
                    <a:pt x="490" y="402"/>
                  </a:lnTo>
                  <a:lnTo>
                    <a:pt x="490" y="441"/>
                  </a:lnTo>
                  <a:lnTo>
                    <a:pt x="497" y="472"/>
                  </a:lnTo>
                  <a:lnTo>
                    <a:pt x="497" y="504"/>
                  </a:lnTo>
                  <a:lnTo>
                    <a:pt x="504" y="536"/>
                  </a:lnTo>
                  <a:lnTo>
                    <a:pt x="504" y="575"/>
                  </a:lnTo>
                  <a:lnTo>
                    <a:pt x="511" y="607"/>
                  </a:lnTo>
                  <a:lnTo>
                    <a:pt x="511" y="638"/>
                  </a:lnTo>
                  <a:lnTo>
                    <a:pt x="517" y="677"/>
                  </a:lnTo>
                  <a:lnTo>
                    <a:pt x="517" y="709"/>
                  </a:lnTo>
                  <a:lnTo>
                    <a:pt x="524" y="741"/>
                  </a:lnTo>
                  <a:lnTo>
                    <a:pt x="524" y="766"/>
                  </a:lnTo>
                  <a:lnTo>
                    <a:pt x="531" y="798"/>
                  </a:lnTo>
                  <a:lnTo>
                    <a:pt x="531" y="830"/>
                  </a:lnTo>
                  <a:lnTo>
                    <a:pt x="538" y="855"/>
                  </a:lnTo>
                  <a:lnTo>
                    <a:pt x="538" y="881"/>
                  </a:lnTo>
                  <a:lnTo>
                    <a:pt x="545" y="906"/>
                  </a:lnTo>
                  <a:lnTo>
                    <a:pt x="545" y="932"/>
                  </a:lnTo>
                  <a:lnTo>
                    <a:pt x="551" y="958"/>
                  </a:lnTo>
                  <a:lnTo>
                    <a:pt x="551" y="977"/>
                  </a:lnTo>
                  <a:lnTo>
                    <a:pt x="558" y="996"/>
                  </a:lnTo>
                  <a:lnTo>
                    <a:pt x="558" y="1015"/>
                  </a:lnTo>
                  <a:lnTo>
                    <a:pt x="565" y="1028"/>
                  </a:lnTo>
                  <a:lnTo>
                    <a:pt x="565" y="1041"/>
                  </a:lnTo>
                  <a:lnTo>
                    <a:pt x="572" y="1053"/>
                  </a:lnTo>
                  <a:lnTo>
                    <a:pt x="572" y="1060"/>
                  </a:lnTo>
                  <a:lnTo>
                    <a:pt x="579" y="1072"/>
                  </a:lnTo>
                  <a:lnTo>
                    <a:pt x="585" y="1079"/>
                  </a:lnTo>
                  <a:lnTo>
                    <a:pt x="592" y="1072"/>
                  </a:lnTo>
                  <a:lnTo>
                    <a:pt x="599" y="1072"/>
                  </a:lnTo>
                  <a:lnTo>
                    <a:pt x="599" y="1060"/>
                  </a:lnTo>
                  <a:lnTo>
                    <a:pt x="606" y="1053"/>
                  </a:lnTo>
                  <a:lnTo>
                    <a:pt x="606" y="1041"/>
                  </a:lnTo>
                  <a:lnTo>
                    <a:pt x="613" y="1028"/>
                  </a:lnTo>
                  <a:lnTo>
                    <a:pt x="613" y="1015"/>
                  </a:lnTo>
                  <a:lnTo>
                    <a:pt x="619" y="996"/>
                  </a:lnTo>
                  <a:lnTo>
                    <a:pt x="619" y="977"/>
                  </a:lnTo>
                  <a:lnTo>
                    <a:pt x="626" y="958"/>
                  </a:lnTo>
                  <a:lnTo>
                    <a:pt x="626" y="932"/>
                  </a:lnTo>
                  <a:lnTo>
                    <a:pt x="633" y="906"/>
                  </a:lnTo>
                  <a:lnTo>
                    <a:pt x="633" y="881"/>
                  </a:lnTo>
                  <a:lnTo>
                    <a:pt x="640" y="855"/>
                  </a:lnTo>
                  <a:lnTo>
                    <a:pt x="640" y="830"/>
                  </a:lnTo>
                  <a:lnTo>
                    <a:pt x="647" y="798"/>
                  </a:lnTo>
                  <a:lnTo>
                    <a:pt x="647" y="766"/>
                  </a:lnTo>
                  <a:lnTo>
                    <a:pt x="653" y="741"/>
                  </a:lnTo>
                  <a:lnTo>
                    <a:pt x="653" y="709"/>
                  </a:lnTo>
                  <a:lnTo>
                    <a:pt x="660" y="677"/>
                  </a:lnTo>
                  <a:lnTo>
                    <a:pt x="660" y="638"/>
                  </a:lnTo>
                  <a:lnTo>
                    <a:pt x="667" y="607"/>
                  </a:lnTo>
                  <a:lnTo>
                    <a:pt x="667" y="575"/>
                  </a:lnTo>
                  <a:lnTo>
                    <a:pt x="674" y="543"/>
                  </a:lnTo>
                  <a:lnTo>
                    <a:pt x="674" y="504"/>
                  </a:lnTo>
                  <a:lnTo>
                    <a:pt x="681" y="472"/>
                  </a:lnTo>
                  <a:lnTo>
                    <a:pt x="681" y="441"/>
                  </a:lnTo>
                  <a:lnTo>
                    <a:pt x="688" y="402"/>
                  </a:lnTo>
                  <a:lnTo>
                    <a:pt x="688" y="370"/>
                  </a:lnTo>
                  <a:lnTo>
                    <a:pt x="694" y="338"/>
                  </a:lnTo>
                  <a:lnTo>
                    <a:pt x="694" y="313"/>
                  </a:lnTo>
                  <a:lnTo>
                    <a:pt x="701" y="281"/>
                  </a:lnTo>
                  <a:lnTo>
                    <a:pt x="701" y="249"/>
                  </a:lnTo>
                  <a:lnTo>
                    <a:pt x="708" y="224"/>
                  </a:lnTo>
                  <a:lnTo>
                    <a:pt x="708" y="198"/>
                  </a:lnTo>
                  <a:lnTo>
                    <a:pt x="715" y="172"/>
                  </a:lnTo>
                  <a:lnTo>
                    <a:pt x="715" y="147"/>
                  </a:lnTo>
                  <a:lnTo>
                    <a:pt x="722" y="121"/>
                  </a:lnTo>
                  <a:lnTo>
                    <a:pt x="722" y="102"/>
                  </a:lnTo>
                  <a:lnTo>
                    <a:pt x="722" y="83"/>
                  </a:lnTo>
                  <a:lnTo>
                    <a:pt x="728" y="64"/>
                  </a:lnTo>
                  <a:lnTo>
                    <a:pt x="728" y="51"/>
                  </a:lnTo>
                  <a:lnTo>
                    <a:pt x="735" y="38"/>
                  </a:lnTo>
                  <a:lnTo>
                    <a:pt x="735" y="26"/>
                  </a:lnTo>
                  <a:lnTo>
                    <a:pt x="742" y="19"/>
                  </a:lnTo>
                  <a:lnTo>
                    <a:pt x="742" y="7"/>
                  </a:lnTo>
                  <a:lnTo>
                    <a:pt x="749" y="0"/>
                  </a:lnTo>
                  <a:lnTo>
                    <a:pt x="756" y="0"/>
                  </a:lnTo>
                  <a:lnTo>
                    <a:pt x="762" y="7"/>
                  </a:lnTo>
                  <a:lnTo>
                    <a:pt x="769" y="19"/>
                  </a:lnTo>
                  <a:lnTo>
                    <a:pt x="769" y="26"/>
                  </a:lnTo>
                  <a:lnTo>
                    <a:pt x="776" y="38"/>
                  </a:lnTo>
                  <a:lnTo>
                    <a:pt x="776" y="51"/>
                  </a:lnTo>
                  <a:lnTo>
                    <a:pt x="783" y="64"/>
                  </a:lnTo>
                  <a:lnTo>
                    <a:pt x="783" y="83"/>
                  </a:lnTo>
                  <a:lnTo>
                    <a:pt x="790" y="102"/>
                  </a:lnTo>
                  <a:lnTo>
                    <a:pt x="790" y="121"/>
                  </a:lnTo>
                  <a:lnTo>
                    <a:pt x="796" y="147"/>
                  </a:lnTo>
                  <a:lnTo>
                    <a:pt x="796" y="172"/>
                  </a:lnTo>
                  <a:lnTo>
                    <a:pt x="803" y="198"/>
                  </a:lnTo>
                  <a:lnTo>
                    <a:pt x="803" y="224"/>
                  </a:lnTo>
                  <a:lnTo>
                    <a:pt x="810" y="249"/>
                  </a:lnTo>
                  <a:lnTo>
                    <a:pt x="810" y="281"/>
                  </a:lnTo>
                  <a:lnTo>
                    <a:pt x="817" y="313"/>
                  </a:lnTo>
                  <a:lnTo>
                    <a:pt x="817" y="338"/>
                  </a:lnTo>
                  <a:lnTo>
                    <a:pt x="824" y="370"/>
                  </a:lnTo>
                  <a:lnTo>
                    <a:pt x="824" y="402"/>
                  </a:lnTo>
                  <a:lnTo>
                    <a:pt x="830" y="441"/>
                  </a:lnTo>
                  <a:lnTo>
                    <a:pt x="830" y="472"/>
                  </a:lnTo>
                  <a:lnTo>
                    <a:pt x="837" y="504"/>
                  </a:lnTo>
                  <a:lnTo>
                    <a:pt x="837" y="536"/>
                  </a:lnTo>
                  <a:lnTo>
                    <a:pt x="844" y="575"/>
                  </a:lnTo>
                  <a:lnTo>
                    <a:pt x="844" y="607"/>
                  </a:lnTo>
                  <a:lnTo>
                    <a:pt x="851" y="638"/>
                  </a:lnTo>
                  <a:lnTo>
                    <a:pt x="851" y="677"/>
                  </a:lnTo>
                  <a:lnTo>
                    <a:pt x="858" y="709"/>
                  </a:lnTo>
                  <a:lnTo>
                    <a:pt x="858" y="741"/>
                  </a:lnTo>
                  <a:lnTo>
                    <a:pt x="865" y="766"/>
                  </a:lnTo>
                  <a:lnTo>
                    <a:pt x="865" y="798"/>
                  </a:lnTo>
                  <a:lnTo>
                    <a:pt x="871" y="830"/>
                  </a:lnTo>
                  <a:lnTo>
                    <a:pt x="871" y="855"/>
                  </a:lnTo>
                  <a:lnTo>
                    <a:pt x="878" y="881"/>
                  </a:lnTo>
                  <a:lnTo>
                    <a:pt x="878" y="906"/>
                  </a:lnTo>
                  <a:lnTo>
                    <a:pt x="885" y="932"/>
                  </a:lnTo>
                  <a:lnTo>
                    <a:pt x="885" y="958"/>
                  </a:lnTo>
                  <a:lnTo>
                    <a:pt x="892" y="977"/>
                  </a:lnTo>
                  <a:lnTo>
                    <a:pt x="892" y="996"/>
                  </a:lnTo>
                  <a:lnTo>
                    <a:pt x="899" y="1015"/>
                  </a:lnTo>
                  <a:lnTo>
                    <a:pt x="899" y="1028"/>
                  </a:lnTo>
                  <a:lnTo>
                    <a:pt x="905" y="1041"/>
                  </a:lnTo>
                  <a:lnTo>
                    <a:pt x="905" y="1053"/>
                  </a:lnTo>
                  <a:lnTo>
                    <a:pt x="912" y="1060"/>
                  </a:lnTo>
                  <a:lnTo>
                    <a:pt x="912" y="1072"/>
                  </a:lnTo>
                  <a:lnTo>
                    <a:pt x="919" y="1079"/>
                  </a:lnTo>
                  <a:lnTo>
                    <a:pt x="926" y="1079"/>
                  </a:lnTo>
                  <a:lnTo>
                    <a:pt x="933" y="1072"/>
                  </a:lnTo>
                  <a:lnTo>
                    <a:pt x="939" y="1060"/>
                  </a:lnTo>
                  <a:lnTo>
                    <a:pt x="939" y="1053"/>
                  </a:lnTo>
                  <a:lnTo>
                    <a:pt x="946" y="1041"/>
                  </a:lnTo>
                  <a:lnTo>
                    <a:pt x="946" y="1028"/>
                  </a:lnTo>
                  <a:lnTo>
                    <a:pt x="953" y="1015"/>
                  </a:lnTo>
                  <a:lnTo>
                    <a:pt x="953" y="996"/>
                  </a:lnTo>
                  <a:lnTo>
                    <a:pt x="960" y="977"/>
                  </a:lnTo>
                  <a:lnTo>
                    <a:pt x="960" y="958"/>
                  </a:lnTo>
                  <a:lnTo>
                    <a:pt x="960" y="932"/>
                  </a:lnTo>
                  <a:lnTo>
                    <a:pt x="967" y="906"/>
                  </a:lnTo>
                  <a:lnTo>
                    <a:pt x="967" y="881"/>
                  </a:lnTo>
                  <a:lnTo>
                    <a:pt x="973" y="855"/>
                  </a:lnTo>
                  <a:lnTo>
                    <a:pt x="973" y="830"/>
                  </a:lnTo>
                  <a:lnTo>
                    <a:pt x="980" y="798"/>
                  </a:lnTo>
                  <a:lnTo>
                    <a:pt x="980" y="766"/>
                  </a:lnTo>
                  <a:lnTo>
                    <a:pt x="987" y="741"/>
                  </a:lnTo>
                  <a:lnTo>
                    <a:pt x="987" y="709"/>
                  </a:lnTo>
                  <a:lnTo>
                    <a:pt x="994" y="677"/>
                  </a:lnTo>
                  <a:lnTo>
                    <a:pt x="994" y="638"/>
                  </a:lnTo>
                  <a:lnTo>
                    <a:pt x="1001" y="607"/>
                  </a:lnTo>
                  <a:lnTo>
                    <a:pt x="1001" y="575"/>
                  </a:lnTo>
                  <a:lnTo>
                    <a:pt x="1007" y="543"/>
                  </a:lnTo>
                  <a:lnTo>
                    <a:pt x="1007" y="504"/>
                  </a:lnTo>
                  <a:lnTo>
                    <a:pt x="1014" y="472"/>
                  </a:lnTo>
                  <a:lnTo>
                    <a:pt x="1014" y="441"/>
                  </a:lnTo>
                  <a:lnTo>
                    <a:pt x="1021" y="402"/>
                  </a:lnTo>
                  <a:lnTo>
                    <a:pt x="1021" y="370"/>
                  </a:lnTo>
                  <a:lnTo>
                    <a:pt x="1028" y="338"/>
                  </a:lnTo>
                  <a:lnTo>
                    <a:pt x="1028" y="313"/>
                  </a:lnTo>
                  <a:lnTo>
                    <a:pt x="1035" y="281"/>
                  </a:lnTo>
                  <a:lnTo>
                    <a:pt x="1035" y="249"/>
                  </a:lnTo>
                  <a:lnTo>
                    <a:pt x="1042" y="224"/>
                  </a:lnTo>
                  <a:lnTo>
                    <a:pt x="1042" y="198"/>
                  </a:lnTo>
                  <a:lnTo>
                    <a:pt x="1048" y="172"/>
                  </a:lnTo>
                  <a:lnTo>
                    <a:pt x="1048" y="147"/>
                  </a:lnTo>
                  <a:lnTo>
                    <a:pt x="1055" y="121"/>
                  </a:lnTo>
                  <a:lnTo>
                    <a:pt x="1055" y="102"/>
                  </a:lnTo>
                  <a:lnTo>
                    <a:pt x="1062" y="83"/>
                  </a:lnTo>
                  <a:lnTo>
                    <a:pt x="1062" y="64"/>
                  </a:lnTo>
                  <a:lnTo>
                    <a:pt x="1069" y="51"/>
                  </a:lnTo>
                  <a:lnTo>
                    <a:pt x="1069" y="38"/>
                  </a:lnTo>
                  <a:lnTo>
                    <a:pt x="1076" y="26"/>
                  </a:lnTo>
                  <a:lnTo>
                    <a:pt x="1076" y="19"/>
                  </a:lnTo>
                  <a:lnTo>
                    <a:pt x="1082" y="7"/>
                  </a:lnTo>
                  <a:lnTo>
                    <a:pt x="1089" y="0"/>
                  </a:lnTo>
                  <a:lnTo>
                    <a:pt x="1096" y="7"/>
                  </a:lnTo>
                  <a:lnTo>
                    <a:pt x="1103" y="7"/>
                  </a:lnTo>
                  <a:lnTo>
                    <a:pt x="1103" y="19"/>
                  </a:lnTo>
                  <a:lnTo>
                    <a:pt x="1110" y="26"/>
                  </a:lnTo>
                  <a:lnTo>
                    <a:pt x="1110" y="38"/>
                  </a:lnTo>
                  <a:lnTo>
                    <a:pt x="1116" y="51"/>
                  </a:lnTo>
                  <a:lnTo>
                    <a:pt x="1116" y="64"/>
                  </a:lnTo>
                  <a:lnTo>
                    <a:pt x="1123" y="83"/>
                  </a:lnTo>
                  <a:lnTo>
                    <a:pt x="1123" y="102"/>
                  </a:lnTo>
                  <a:lnTo>
                    <a:pt x="1130" y="121"/>
                  </a:lnTo>
                  <a:lnTo>
                    <a:pt x="1130" y="147"/>
                  </a:lnTo>
                  <a:lnTo>
                    <a:pt x="1137" y="172"/>
                  </a:lnTo>
                  <a:lnTo>
                    <a:pt x="1137" y="198"/>
                  </a:lnTo>
                  <a:lnTo>
                    <a:pt x="1144" y="224"/>
                  </a:lnTo>
                  <a:lnTo>
                    <a:pt x="1144" y="249"/>
                  </a:lnTo>
                  <a:lnTo>
                    <a:pt x="1150" y="281"/>
                  </a:lnTo>
                  <a:lnTo>
                    <a:pt x="1150" y="313"/>
                  </a:lnTo>
                  <a:lnTo>
                    <a:pt x="1157" y="338"/>
                  </a:lnTo>
                  <a:lnTo>
                    <a:pt x="1157" y="370"/>
                  </a:lnTo>
                  <a:lnTo>
                    <a:pt x="1164" y="402"/>
                  </a:lnTo>
                  <a:lnTo>
                    <a:pt x="1164" y="441"/>
                  </a:lnTo>
                  <a:lnTo>
                    <a:pt x="1171" y="472"/>
                  </a:lnTo>
                  <a:lnTo>
                    <a:pt x="1171" y="504"/>
                  </a:lnTo>
                  <a:lnTo>
                    <a:pt x="1178" y="536"/>
                  </a:lnTo>
                  <a:lnTo>
                    <a:pt x="1178" y="575"/>
                  </a:lnTo>
                  <a:lnTo>
                    <a:pt x="1184" y="607"/>
                  </a:lnTo>
                  <a:lnTo>
                    <a:pt x="1184" y="638"/>
                  </a:lnTo>
                  <a:lnTo>
                    <a:pt x="1191" y="677"/>
                  </a:lnTo>
                  <a:lnTo>
                    <a:pt x="1191" y="709"/>
                  </a:lnTo>
                  <a:lnTo>
                    <a:pt x="1198" y="741"/>
                  </a:lnTo>
                  <a:lnTo>
                    <a:pt x="1198" y="766"/>
                  </a:lnTo>
                  <a:lnTo>
                    <a:pt x="1198" y="798"/>
                  </a:lnTo>
                  <a:lnTo>
                    <a:pt x="1205" y="830"/>
                  </a:lnTo>
                  <a:lnTo>
                    <a:pt x="1205" y="855"/>
                  </a:lnTo>
                  <a:lnTo>
                    <a:pt x="1212" y="881"/>
                  </a:lnTo>
                  <a:lnTo>
                    <a:pt x="1212" y="906"/>
                  </a:lnTo>
                  <a:lnTo>
                    <a:pt x="1218" y="932"/>
                  </a:lnTo>
                  <a:lnTo>
                    <a:pt x="1218" y="958"/>
                  </a:lnTo>
                  <a:lnTo>
                    <a:pt x="1225" y="977"/>
                  </a:lnTo>
                  <a:lnTo>
                    <a:pt x="1225" y="996"/>
                  </a:lnTo>
                  <a:lnTo>
                    <a:pt x="1232" y="1015"/>
                  </a:lnTo>
                  <a:lnTo>
                    <a:pt x="1232" y="1028"/>
                  </a:lnTo>
                  <a:lnTo>
                    <a:pt x="1239" y="1041"/>
                  </a:lnTo>
                  <a:lnTo>
                    <a:pt x="1239" y="1053"/>
                  </a:lnTo>
                  <a:lnTo>
                    <a:pt x="1246" y="1060"/>
                  </a:lnTo>
                  <a:lnTo>
                    <a:pt x="1246" y="1072"/>
                  </a:lnTo>
                  <a:lnTo>
                    <a:pt x="1253" y="1079"/>
                  </a:lnTo>
                  <a:lnTo>
                    <a:pt x="1259" y="1079"/>
                  </a:lnTo>
                  <a:lnTo>
                    <a:pt x="1266" y="1072"/>
                  </a:lnTo>
                  <a:lnTo>
                    <a:pt x="1273" y="1060"/>
                  </a:lnTo>
                  <a:lnTo>
                    <a:pt x="1273" y="1053"/>
                  </a:lnTo>
                  <a:lnTo>
                    <a:pt x="1280" y="1041"/>
                  </a:lnTo>
                  <a:lnTo>
                    <a:pt x="1280" y="1028"/>
                  </a:lnTo>
                  <a:lnTo>
                    <a:pt x="1287" y="1015"/>
                  </a:lnTo>
                  <a:lnTo>
                    <a:pt x="1287" y="996"/>
                  </a:lnTo>
                  <a:lnTo>
                    <a:pt x="1293" y="977"/>
                  </a:lnTo>
                  <a:lnTo>
                    <a:pt x="1293" y="958"/>
                  </a:lnTo>
                  <a:lnTo>
                    <a:pt x="1300" y="932"/>
                  </a:lnTo>
                  <a:lnTo>
                    <a:pt x="1300" y="906"/>
                  </a:lnTo>
                  <a:lnTo>
                    <a:pt x="1307" y="881"/>
                  </a:lnTo>
                  <a:lnTo>
                    <a:pt x="1307" y="855"/>
                  </a:lnTo>
                  <a:lnTo>
                    <a:pt x="1314" y="830"/>
                  </a:lnTo>
                  <a:lnTo>
                    <a:pt x="1314" y="798"/>
                  </a:lnTo>
                  <a:lnTo>
                    <a:pt x="1321" y="766"/>
                  </a:lnTo>
                  <a:lnTo>
                    <a:pt x="1321" y="741"/>
                  </a:lnTo>
                  <a:lnTo>
                    <a:pt x="1327" y="709"/>
                  </a:lnTo>
                  <a:lnTo>
                    <a:pt x="1327" y="677"/>
                  </a:lnTo>
                  <a:lnTo>
                    <a:pt x="1334" y="638"/>
                  </a:lnTo>
                  <a:lnTo>
                    <a:pt x="1334" y="607"/>
                  </a:lnTo>
                  <a:lnTo>
                    <a:pt x="1341" y="575"/>
                  </a:lnTo>
                  <a:lnTo>
                    <a:pt x="1341" y="543"/>
                  </a:lnTo>
                  <a:lnTo>
                    <a:pt x="1348" y="504"/>
                  </a:lnTo>
                  <a:lnTo>
                    <a:pt x="1348" y="472"/>
                  </a:lnTo>
                  <a:lnTo>
                    <a:pt x="1355" y="441"/>
                  </a:lnTo>
                  <a:lnTo>
                    <a:pt x="1355" y="402"/>
                  </a:lnTo>
                  <a:lnTo>
                    <a:pt x="1361" y="370"/>
                  </a:lnTo>
                  <a:lnTo>
                    <a:pt x="1361" y="338"/>
                  </a:lnTo>
                  <a:lnTo>
                    <a:pt x="1368" y="313"/>
                  </a:lnTo>
                  <a:lnTo>
                    <a:pt x="1368" y="281"/>
                  </a:lnTo>
                  <a:lnTo>
                    <a:pt x="1375" y="249"/>
                  </a:lnTo>
                  <a:lnTo>
                    <a:pt x="1375" y="224"/>
                  </a:lnTo>
                  <a:lnTo>
                    <a:pt x="1382" y="198"/>
                  </a:lnTo>
                  <a:lnTo>
                    <a:pt x="1382" y="172"/>
                  </a:lnTo>
                  <a:lnTo>
                    <a:pt x="1389" y="147"/>
                  </a:lnTo>
                  <a:lnTo>
                    <a:pt x="1389" y="121"/>
                  </a:lnTo>
                  <a:lnTo>
                    <a:pt x="1395" y="102"/>
                  </a:lnTo>
                  <a:lnTo>
                    <a:pt x="1395" y="83"/>
                  </a:lnTo>
                  <a:lnTo>
                    <a:pt x="1402" y="64"/>
                  </a:lnTo>
                  <a:lnTo>
                    <a:pt x="1402" y="51"/>
                  </a:lnTo>
                  <a:lnTo>
                    <a:pt x="1409" y="38"/>
                  </a:lnTo>
                  <a:lnTo>
                    <a:pt x="1409" y="26"/>
                  </a:lnTo>
                  <a:lnTo>
                    <a:pt x="1416" y="19"/>
                  </a:lnTo>
                  <a:lnTo>
                    <a:pt x="1416" y="7"/>
                  </a:lnTo>
                  <a:lnTo>
                    <a:pt x="1423" y="0"/>
                  </a:lnTo>
                  <a:lnTo>
                    <a:pt x="1430" y="0"/>
                  </a:lnTo>
                  <a:lnTo>
                    <a:pt x="1436" y="7"/>
                  </a:lnTo>
                  <a:lnTo>
                    <a:pt x="1436" y="19"/>
                  </a:lnTo>
                  <a:lnTo>
                    <a:pt x="1443" y="26"/>
                  </a:lnTo>
                  <a:lnTo>
                    <a:pt x="1443" y="38"/>
                  </a:lnTo>
                  <a:lnTo>
                    <a:pt x="1450" y="51"/>
                  </a:lnTo>
                  <a:lnTo>
                    <a:pt x="1450" y="64"/>
                  </a:lnTo>
                  <a:lnTo>
                    <a:pt x="1457" y="83"/>
                  </a:lnTo>
                  <a:lnTo>
                    <a:pt x="1457" y="102"/>
                  </a:lnTo>
                  <a:lnTo>
                    <a:pt x="1464" y="121"/>
                  </a:lnTo>
                  <a:lnTo>
                    <a:pt x="1464" y="147"/>
                  </a:lnTo>
                  <a:lnTo>
                    <a:pt x="1470" y="172"/>
                  </a:lnTo>
                  <a:lnTo>
                    <a:pt x="1470" y="198"/>
                  </a:lnTo>
                  <a:lnTo>
                    <a:pt x="1477" y="224"/>
                  </a:lnTo>
                  <a:lnTo>
                    <a:pt x="1477" y="249"/>
                  </a:lnTo>
                  <a:lnTo>
                    <a:pt x="1484" y="281"/>
                  </a:lnTo>
                  <a:lnTo>
                    <a:pt x="1484" y="313"/>
                  </a:lnTo>
                  <a:lnTo>
                    <a:pt x="1491" y="338"/>
                  </a:lnTo>
                  <a:lnTo>
                    <a:pt x="1491" y="370"/>
                  </a:lnTo>
                  <a:lnTo>
                    <a:pt x="1498" y="402"/>
                  </a:lnTo>
                  <a:lnTo>
                    <a:pt x="1498" y="441"/>
                  </a:lnTo>
                  <a:lnTo>
                    <a:pt x="1504" y="472"/>
                  </a:lnTo>
                  <a:lnTo>
                    <a:pt x="1504" y="504"/>
                  </a:lnTo>
                  <a:lnTo>
                    <a:pt x="1511" y="536"/>
                  </a:lnTo>
                  <a:lnTo>
                    <a:pt x="1511" y="575"/>
                  </a:lnTo>
                  <a:lnTo>
                    <a:pt x="1518" y="607"/>
                  </a:lnTo>
                  <a:lnTo>
                    <a:pt x="1518" y="638"/>
                  </a:lnTo>
                  <a:lnTo>
                    <a:pt x="1525" y="677"/>
                  </a:lnTo>
                  <a:lnTo>
                    <a:pt x="1525" y="709"/>
                  </a:lnTo>
                  <a:lnTo>
                    <a:pt x="1532" y="741"/>
                  </a:lnTo>
                  <a:lnTo>
                    <a:pt x="1532" y="766"/>
                  </a:lnTo>
                  <a:lnTo>
                    <a:pt x="1538" y="798"/>
                  </a:lnTo>
                  <a:lnTo>
                    <a:pt x="1538" y="830"/>
                  </a:lnTo>
                  <a:lnTo>
                    <a:pt x="1545" y="855"/>
                  </a:lnTo>
                  <a:lnTo>
                    <a:pt x="1545" y="881"/>
                  </a:lnTo>
                  <a:lnTo>
                    <a:pt x="1552" y="906"/>
                  </a:lnTo>
                  <a:lnTo>
                    <a:pt x="1552" y="932"/>
                  </a:lnTo>
                  <a:lnTo>
                    <a:pt x="1559" y="958"/>
                  </a:lnTo>
                  <a:lnTo>
                    <a:pt x="1559" y="977"/>
                  </a:lnTo>
                  <a:lnTo>
                    <a:pt x="1566" y="996"/>
                  </a:lnTo>
                  <a:lnTo>
                    <a:pt x="1566" y="1015"/>
                  </a:lnTo>
                  <a:lnTo>
                    <a:pt x="1572" y="1028"/>
                  </a:lnTo>
                  <a:lnTo>
                    <a:pt x="1572" y="1041"/>
                  </a:lnTo>
                  <a:lnTo>
                    <a:pt x="1579" y="1053"/>
                  </a:lnTo>
                  <a:lnTo>
                    <a:pt x="1579" y="1060"/>
                  </a:lnTo>
                  <a:lnTo>
                    <a:pt x="1586" y="1072"/>
                  </a:lnTo>
                  <a:lnTo>
                    <a:pt x="1593" y="1079"/>
                  </a:lnTo>
                  <a:lnTo>
                    <a:pt x="1600" y="1072"/>
                  </a:lnTo>
                  <a:lnTo>
                    <a:pt x="1607" y="1072"/>
                  </a:lnTo>
                  <a:lnTo>
                    <a:pt x="1607" y="1060"/>
                  </a:lnTo>
                  <a:lnTo>
                    <a:pt x="1613" y="1053"/>
                  </a:lnTo>
                  <a:lnTo>
                    <a:pt x="1613" y="1041"/>
                  </a:lnTo>
                  <a:lnTo>
                    <a:pt x="1620" y="1028"/>
                  </a:lnTo>
                  <a:lnTo>
                    <a:pt x="1620" y="1015"/>
                  </a:lnTo>
                  <a:lnTo>
                    <a:pt x="1627" y="996"/>
                  </a:lnTo>
                  <a:lnTo>
                    <a:pt x="1627" y="977"/>
                  </a:lnTo>
                  <a:lnTo>
                    <a:pt x="1634" y="958"/>
                  </a:lnTo>
                  <a:lnTo>
                    <a:pt x="1634" y="932"/>
                  </a:lnTo>
                  <a:lnTo>
                    <a:pt x="1641" y="906"/>
                  </a:lnTo>
                  <a:lnTo>
                    <a:pt x="1641" y="881"/>
                  </a:lnTo>
                  <a:lnTo>
                    <a:pt x="1647" y="855"/>
                  </a:lnTo>
                  <a:lnTo>
                    <a:pt x="1647" y="830"/>
                  </a:lnTo>
                  <a:lnTo>
                    <a:pt x="1654" y="798"/>
                  </a:lnTo>
                  <a:lnTo>
                    <a:pt x="1654" y="766"/>
                  </a:lnTo>
                  <a:lnTo>
                    <a:pt x="1661" y="741"/>
                  </a:lnTo>
                  <a:lnTo>
                    <a:pt x="1661" y="709"/>
                  </a:lnTo>
                  <a:lnTo>
                    <a:pt x="1668" y="677"/>
                  </a:lnTo>
                  <a:lnTo>
                    <a:pt x="1668" y="638"/>
                  </a:lnTo>
                  <a:lnTo>
                    <a:pt x="1675" y="607"/>
                  </a:lnTo>
                  <a:lnTo>
                    <a:pt x="1675" y="575"/>
                  </a:lnTo>
                  <a:lnTo>
                    <a:pt x="1681" y="543"/>
                  </a:lnTo>
                  <a:lnTo>
                    <a:pt x="1681" y="504"/>
                  </a:lnTo>
                  <a:lnTo>
                    <a:pt x="1681" y="472"/>
                  </a:lnTo>
                  <a:lnTo>
                    <a:pt x="1688" y="441"/>
                  </a:lnTo>
                  <a:lnTo>
                    <a:pt x="1688" y="402"/>
                  </a:lnTo>
                  <a:lnTo>
                    <a:pt x="1695" y="370"/>
                  </a:lnTo>
                  <a:lnTo>
                    <a:pt x="1695" y="338"/>
                  </a:lnTo>
                  <a:lnTo>
                    <a:pt x="1702" y="313"/>
                  </a:lnTo>
                  <a:lnTo>
                    <a:pt x="1702" y="281"/>
                  </a:lnTo>
                  <a:lnTo>
                    <a:pt x="1709" y="249"/>
                  </a:lnTo>
                  <a:lnTo>
                    <a:pt x="1709" y="224"/>
                  </a:lnTo>
                  <a:lnTo>
                    <a:pt x="1715" y="198"/>
                  </a:lnTo>
                  <a:lnTo>
                    <a:pt x="1715" y="172"/>
                  </a:lnTo>
                  <a:lnTo>
                    <a:pt x="1722" y="147"/>
                  </a:lnTo>
                  <a:lnTo>
                    <a:pt x="1722" y="121"/>
                  </a:lnTo>
                  <a:lnTo>
                    <a:pt x="1729" y="102"/>
                  </a:lnTo>
                  <a:lnTo>
                    <a:pt x="1729" y="83"/>
                  </a:lnTo>
                  <a:lnTo>
                    <a:pt x="1736" y="64"/>
                  </a:lnTo>
                  <a:lnTo>
                    <a:pt x="1736" y="51"/>
                  </a:lnTo>
                  <a:lnTo>
                    <a:pt x="1743" y="38"/>
                  </a:lnTo>
                  <a:lnTo>
                    <a:pt x="1743" y="26"/>
                  </a:lnTo>
                  <a:lnTo>
                    <a:pt x="1749" y="19"/>
                  </a:lnTo>
                  <a:lnTo>
                    <a:pt x="1749" y="7"/>
                  </a:lnTo>
                  <a:lnTo>
                    <a:pt x="1756" y="0"/>
                  </a:lnTo>
                  <a:lnTo>
                    <a:pt x="1763" y="0"/>
                  </a:lnTo>
                  <a:lnTo>
                    <a:pt x="1770" y="7"/>
                  </a:lnTo>
                  <a:lnTo>
                    <a:pt x="1777" y="19"/>
                  </a:lnTo>
                  <a:lnTo>
                    <a:pt x="1777" y="26"/>
                  </a:lnTo>
                  <a:lnTo>
                    <a:pt x="1783" y="38"/>
                  </a:lnTo>
                  <a:lnTo>
                    <a:pt x="1783" y="51"/>
                  </a:lnTo>
                  <a:lnTo>
                    <a:pt x="1790" y="64"/>
                  </a:lnTo>
                  <a:lnTo>
                    <a:pt x="1790" y="83"/>
                  </a:lnTo>
                  <a:lnTo>
                    <a:pt x="1797" y="102"/>
                  </a:lnTo>
                  <a:lnTo>
                    <a:pt x="1797" y="121"/>
                  </a:lnTo>
                  <a:lnTo>
                    <a:pt x="1804" y="147"/>
                  </a:lnTo>
                  <a:lnTo>
                    <a:pt x="1804" y="172"/>
                  </a:lnTo>
                  <a:lnTo>
                    <a:pt x="1811" y="198"/>
                  </a:lnTo>
                  <a:lnTo>
                    <a:pt x="1811" y="224"/>
                  </a:lnTo>
                  <a:lnTo>
                    <a:pt x="1818" y="249"/>
                  </a:lnTo>
                  <a:lnTo>
                    <a:pt x="1818" y="281"/>
                  </a:lnTo>
                  <a:lnTo>
                    <a:pt x="1824" y="313"/>
                  </a:lnTo>
                  <a:lnTo>
                    <a:pt x="1824" y="338"/>
                  </a:lnTo>
                  <a:lnTo>
                    <a:pt x="1831" y="370"/>
                  </a:lnTo>
                  <a:lnTo>
                    <a:pt x="1831" y="402"/>
                  </a:lnTo>
                  <a:lnTo>
                    <a:pt x="1838" y="441"/>
                  </a:lnTo>
                  <a:lnTo>
                    <a:pt x="1838" y="472"/>
                  </a:lnTo>
                  <a:lnTo>
                    <a:pt x="1845" y="504"/>
                  </a:lnTo>
                  <a:lnTo>
                    <a:pt x="1845" y="536"/>
                  </a:lnTo>
                  <a:lnTo>
                    <a:pt x="1852" y="575"/>
                  </a:lnTo>
                  <a:lnTo>
                    <a:pt x="1852" y="607"/>
                  </a:lnTo>
                  <a:lnTo>
                    <a:pt x="1858" y="638"/>
                  </a:lnTo>
                  <a:lnTo>
                    <a:pt x="1858" y="677"/>
                  </a:lnTo>
                  <a:lnTo>
                    <a:pt x="1865" y="709"/>
                  </a:lnTo>
                  <a:lnTo>
                    <a:pt x="1865" y="741"/>
                  </a:lnTo>
                  <a:lnTo>
                    <a:pt x="1872" y="766"/>
                  </a:lnTo>
                  <a:lnTo>
                    <a:pt x="1872" y="798"/>
                  </a:lnTo>
                  <a:lnTo>
                    <a:pt x="1879" y="830"/>
                  </a:lnTo>
                  <a:lnTo>
                    <a:pt x="1879" y="855"/>
                  </a:lnTo>
                  <a:lnTo>
                    <a:pt x="1886" y="881"/>
                  </a:lnTo>
                  <a:lnTo>
                    <a:pt x="1886" y="906"/>
                  </a:lnTo>
                  <a:lnTo>
                    <a:pt x="1892" y="932"/>
                  </a:lnTo>
                  <a:lnTo>
                    <a:pt x="1892" y="958"/>
                  </a:lnTo>
                  <a:lnTo>
                    <a:pt x="1899" y="977"/>
                  </a:lnTo>
                  <a:lnTo>
                    <a:pt x="1899" y="996"/>
                  </a:lnTo>
                  <a:lnTo>
                    <a:pt x="1906" y="1015"/>
                  </a:lnTo>
                  <a:lnTo>
                    <a:pt x="1906" y="1028"/>
                  </a:lnTo>
                  <a:lnTo>
                    <a:pt x="1913" y="1041"/>
                  </a:lnTo>
                  <a:lnTo>
                    <a:pt x="1913" y="1053"/>
                  </a:lnTo>
                  <a:lnTo>
                    <a:pt x="1920" y="1060"/>
                  </a:lnTo>
                  <a:lnTo>
                    <a:pt x="1920" y="1072"/>
                  </a:lnTo>
                  <a:lnTo>
                    <a:pt x="1926" y="1079"/>
                  </a:lnTo>
                  <a:lnTo>
                    <a:pt x="1933" y="1072"/>
                  </a:lnTo>
                  <a:lnTo>
                    <a:pt x="1940" y="1072"/>
                  </a:lnTo>
                  <a:lnTo>
                    <a:pt x="1940" y="1060"/>
                  </a:lnTo>
                  <a:lnTo>
                    <a:pt x="1947" y="1053"/>
                  </a:lnTo>
                  <a:lnTo>
                    <a:pt x="1947" y="1041"/>
                  </a:lnTo>
                  <a:lnTo>
                    <a:pt x="1954" y="1028"/>
                  </a:lnTo>
                  <a:lnTo>
                    <a:pt x="1954" y="1015"/>
                  </a:lnTo>
                  <a:lnTo>
                    <a:pt x="1960" y="996"/>
                  </a:lnTo>
                  <a:lnTo>
                    <a:pt x="1960" y="977"/>
                  </a:lnTo>
                  <a:lnTo>
                    <a:pt x="1967" y="958"/>
                  </a:lnTo>
                  <a:lnTo>
                    <a:pt x="1967" y="932"/>
                  </a:lnTo>
                  <a:lnTo>
                    <a:pt x="1974" y="906"/>
                  </a:lnTo>
                  <a:lnTo>
                    <a:pt x="1974" y="881"/>
                  </a:lnTo>
                  <a:lnTo>
                    <a:pt x="1981" y="855"/>
                  </a:lnTo>
                  <a:lnTo>
                    <a:pt x="1981" y="830"/>
                  </a:lnTo>
                  <a:lnTo>
                    <a:pt x="1988" y="798"/>
                  </a:lnTo>
                  <a:lnTo>
                    <a:pt x="1988" y="766"/>
                  </a:lnTo>
                  <a:lnTo>
                    <a:pt x="1995" y="741"/>
                  </a:lnTo>
                  <a:lnTo>
                    <a:pt x="1995" y="709"/>
                  </a:lnTo>
                  <a:lnTo>
                    <a:pt x="2001" y="677"/>
                  </a:lnTo>
                  <a:lnTo>
                    <a:pt x="2001" y="638"/>
                  </a:lnTo>
                  <a:lnTo>
                    <a:pt x="2008" y="607"/>
                  </a:lnTo>
                  <a:lnTo>
                    <a:pt x="2008" y="575"/>
                  </a:lnTo>
                  <a:lnTo>
                    <a:pt x="2015" y="543"/>
                  </a:lnTo>
                  <a:lnTo>
                    <a:pt x="2015" y="504"/>
                  </a:lnTo>
                  <a:lnTo>
                    <a:pt x="2022" y="472"/>
                  </a:lnTo>
                  <a:lnTo>
                    <a:pt x="2022" y="441"/>
                  </a:lnTo>
                  <a:lnTo>
                    <a:pt x="2029" y="402"/>
                  </a:lnTo>
                  <a:lnTo>
                    <a:pt x="2029" y="370"/>
                  </a:lnTo>
                  <a:lnTo>
                    <a:pt x="2035" y="338"/>
                  </a:lnTo>
                  <a:lnTo>
                    <a:pt x="2035" y="313"/>
                  </a:lnTo>
                  <a:lnTo>
                    <a:pt x="2042" y="281"/>
                  </a:lnTo>
                  <a:lnTo>
                    <a:pt x="2042" y="249"/>
                  </a:lnTo>
                  <a:lnTo>
                    <a:pt x="2049" y="224"/>
                  </a:lnTo>
                  <a:lnTo>
                    <a:pt x="2049" y="198"/>
                  </a:lnTo>
                  <a:lnTo>
                    <a:pt x="2056" y="172"/>
                  </a:lnTo>
                  <a:lnTo>
                    <a:pt x="2056" y="147"/>
                  </a:lnTo>
                  <a:lnTo>
                    <a:pt x="2063" y="121"/>
                  </a:lnTo>
                  <a:lnTo>
                    <a:pt x="2063" y="102"/>
                  </a:lnTo>
                  <a:lnTo>
                    <a:pt x="2069" y="83"/>
                  </a:lnTo>
                  <a:lnTo>
                    <a:pt x="2069" y="64"/>
                  </a:lnTo>
                  <a:lnTo>
                    <a:pt x="2076" y="51"/>
                  </a:lnTo>
                  <a:lnTo>
                    <a:pt x="2076" y="38"/>
                  </a:lnTo>
                  <a:lnTo>
                    <a:pt x="2083" y="26"/>
                  </a:lnTo>
                  <a:lnTo>
                    <a:pt x="2083" y="19"/>
                  </a:lnTo>
                  <a:lnTo>
                    <a:pt x="2090" y="7"/>
                  </a:lnTo>
                  <a:lnTo>
                    <a:pt x="2097" y="0"/>
                  </a:lnTo>
                  <a:lnTo>
                    <a:pt x="2103" y="7"/>
                  </a:lnTo>
                  <a:lnTo>
                    <a:pt x="2110" y="7"/>
                  </a:lnTo>
                  <a:lnTo>
                    <a:pt x="2110" y="19"/>
                  </a:lnTo>
                  <a:lnTo>
                    <a:pt x="2117" y="26"/>
                  </a:lnTo>
                  <a:lnTo>
                    <a:pt x="2117" y="38"/>
                  </a:lnTo>
                  <a:lnTo>
                    <a:pt x="2124" y="51"/>
                  </a:lnTo>
                  <a:lnTo>
                    <a:pt x="2124" y="64"/>
                  </a:lnTo>
                  <a:lnTo>
                    <a:pt x="2131" y="83"/>
                  </a:lnTo>
                  <a:lnTo>
                    <a:pt x="2131" y="102"/>
                  </a:lnTo>
                  <a:lnTo>
                    <a:pt x="2137" y="121"/>
                  </a:lnTo>
                  <a:lnTo>
                    <a:pt x="2137" y="147"/>
                  </a:lnTo>
                  <a:lnTo>
                    <a:pt x="2144" y="172"/>
                  </a:lnTo>
                  <a:lnTo>
                    <a:pt x="2144" y="198"/>
                  </a:lnTo>
                  <a:lnTo>
                    <a:pt x="2151" y="224"/>
                  </a:lnTo>
                  <a:lnTo>
                    <a:pt x="2151" y="249"/>
                  </a:lnTo>
                  <a:lnTo>
                    <a:pt x="2158" y="281"/>
                  </a:lnTo>
                  <a:lnTo>
                    <a:pt x="2158" y="313"/>
                  </a:lnTo>
                  <a:lnTo>
                    <a:pt x="2158" y="338"/>
                  </a:lnTo>
                  <a:lnTo>
                    <a:pt x="2165" y="370"/>
                  </a:lnTo>
                  <a:lnTo>
                    <a:pt x="2165" y="402"/>
                  </a:lnTo>
                  <a:lnTo>
                    <a:pt x="2171" y="441"/>
                  </a:lnTo>
                  <a:lnTo>
                    <a:pt x="2171" y="472"/>
                  </a:lnTo>
                  <a:lnTo>
                    <a:pt x="2178" y="504"/>
                  </a:lnTo>
                  <a:lnTo>
                    <a:pt x="2178" y="543"/>
                  </a:lnTo>
                  <a:lnTo>
                    <a:pt x="2185" y="575"/>
                  </a:lnTo>
                  <a:lnTo>
                    <a:pt x="2185" y="607"/>
                  </a:lnTo>
                  <a:lnTo>
                    <a:pt x="2192" y="638"/>
                  </a:lnTo>
                  <a:lnTo>
                    <a:pt x="2192" y="677"/>
                  </a:lnTo>
                  <a:lnTo>
                    <a:pt x="2199" y="709"/>
                  </a:lnTo>
                  <a:lnTo>
                    <a:pt x="2199" y="741"/>
                  </a:lnTo>
                  <a:lnTo>
                    <a:pt x="2206" y="766"/>
                  </a:lnTo>
                  <a:lnTo>
                    <a:pt x="2206" y="798"/>
                  </a:lnTo>
                  <a:lnTo>
                    <a:pt x="2212" y="830"/>
                  </a:lnTo>
                  <a:lnTo>
                    <a:pt x="2212" y="855"/>
                  </a:lnTo>
                  <a:lnTo>
                    <a:pt x="2219" y="881"/>
                  </a:lnTo>
                  <a:lnTo>
                    <a:pt x="2219" y="906"/>
                  </a:lnTo>
                  <a:lnTo>
                    <a:pt x="2226" y="932"/>
                  </a:lnTo>
                  <a:lnTo>
                    <a:pt x="2226" y="958"/>
                  </a:lnTo>
                  <a:lnTo>
                    <a:pt x="2233" y="977"/>
                  </a:lnTo>
                  <a:lnTo>
                    <a:pt x="2233" y="996"/>
                  </a:lnTo>
                  <a:lnTo>
                    <a:pt x="2240" y="1015"/>
                  </a:lnTo>
                  <a:lnTo>
                    <a:pt x="2240" y="1028"/>
                  </a:lnTo>
                  <a:lnTo>
                    <a:pt x="2246" y="1041"/>
                  </a:lnTo>
                  <a:lnTo>
                    <a:pt x="2246" y="1053"/>
                  </a:lnTo>
                  <a:lnTo>
                    <a:pt x="2253" y="1060"/>
                  </a:lnTo>
                  <a:lnTo>
                    <a:pt x="2253" y="1072"/>
                  </a:lnTo>
                  <a:lnTo>
                    <a:pt x="2260" y="1079"/>
                  </a:lnTo>
                  <a:lnTo>
                    <a:pt x="2267" y="1079"/>
                  </a:lnTo>
                  <a:lnTo>
                    <a:pt x="2274" y="1072"/>
                  </a:lnTo>
                  <a:lnTo>
                    <a:pt x="2280" y="1060"/>
                  </a:lnTo>
                  <a:lnTo>
                    <a:pt x="2280" y="1053"/>
                  </a:lnTo>
                  <a:lnTo>
                    <a:pt x="2287" y="1041"/>
                  </a:lnTo>
                  <a:lnTo>
                    <a:pt x="2287" y="1028"/>
                  </a:lnTo>
                  <a:lnTo>
                    <a:pt x="2294" y="1015"/>
                  </a:lnTo>
                  <a:lnTo>
                    <a:pt x="2294" y="996"/>
                  </a:lnTo>
                  <a:lnTo>
                    <a:pt x="2301" y="977"/>
                  </a:lnTo>
                  <a:lnTo>
                    <a:pt x="2301" y="958"/>
                  </a:lnTo>
                  <a:lnTo>
                    <a:pt x="2308" y="932"/>
                  </a:lnTo>
                  <a:lnTo>
                    <a:pt x="2308" y="906"/>
                  </a:lnTo>
                  <a:lnTo>
                    <a:pt x="2314" y="881"/>
                  </a:lnTo>
                  <a:lnTo>
                    <a:pt x="2314" y="855"/>
                  </a:lnTo>
                  <a:lnTo>
                    <a:pt x="2321" y="830"/>
                  </a:lnTo>
                  <a:lnTo>
                    <a:pt x="2321" y="798"/>
                  </a:lnTo>
                  <a:lnTo>
                    <a:pt x="2328" y="766"/>
                  </a:lnTo>
                  <a:lnTo>
                    <a:pt x="2328" y="741"/>
                  </a:lnTo>
                  <a:lnTo>
                    <a:pt x="2335" y="709"/>
                  </a:lnTo>
                  <a:lnTo>
                    <a:pt x="2335" y="677"/>
                  </a:lnTo>
                  <a:lnTo>
                    <a:pt x="2342" y="638"/>
                  </a:lnTo>
                  <a:lnTo>
                    <a:pt x="2342" y="607"/>
                  </a:lnTo>
                  <a:lnTo>
                    <a:pt x="2348" y="575"/>
                  </a:lnTo>
                  <a:lnTo>
                    <a:pt x="2348" y="543"/>
                  </a:lnTo>
                  <a:lnTo>
                    <a:pt x="2355" y="504"/>
                  </a:lnTo>
                  <a:lnTo>
                    <a:pt x="2355" y="472"/>
                  </a:lnTo>
                  <a:lnTo>
                    <a:pt x="2362" y="441"/>
                  </a:lnTo>
                  <a:lnTo>
                    <a:pt x="2362" y="402"/>
                  </a:lnTo>
                  <a:lnTo>
                    <a:pt x="2369" y="370"/>
                  </a:lnTo>
                  <a:lnTo>
                    <a:pt x="2369" y="338"/>
                  </a:lnTo>
                  <a:lnTo>
                    <a:pt x="2376" y="313"/>
                  </a:lnTo>
                  <a:lnTo>
                    <a:pt x="2376" y="281"/>
                  </a:lnTo>
                  <a:lnTo>
                    <a:pt x="2383" y="249"/>
                  </a:lnTo>
                  <a:lnTo>
                    <a:pt x="2383" y="224"/>
                  </a:lnTo>
                  <a:lnTo>
                    <a:pt x="2389" y="198"/>
                  </a:lnTo>
                  <a:lnTo>
                    <a:pt x="2389" y="172"/>
                  </a:lnTo>
                  <a:lnTo>
                    <a:pt x="2396" y="147"/>
                  </a:lnTo>
                  <a:lnTo>
                    <a:pt x="2396" y="121"/>
                  </a:lnTo>
                  <a:lnTo>
                    <a:pt x="2396" y="102"/>
                  </a:lnTo>
                  <a:lnTo>
                    <a:pt x="2403" y="83"/>
                  </a:lnTo>
                  <a:lnTo>
                    <a:pt x="2403" y="64"/>
                  </a:lnTo>
                  <a:lnTo>
                    <a:pt x="2410" y="51"/>
                  </a:lnTo>
                  <a:lnTo>
                    <a:pt x="2410" y="38"/>
                  </a:lnTo>
                  <a:lnTo>
                    <a:pt x="2417" y="26"/>
                  </a:lnTo>
                  <a:lnTo>
                    <a:pt x="2417" y="19"/>
                  </a:lnTo>
                  <a:lnTo>
                    <a:pt x="2423" y="7"/>
                  </a:lnTo>
                  <a:lnTo>
                    <a:pt x="2430" y="0"/>
                  </a:lnTo>
                  <a:lnTo>
                    <a:pt x="2437" y="7"/>
                  </a:lnTo>
                  <a:lnTo>
                    <a:pt x="2444" y="7"/>
                  </a:lnTo>
                  <a:lnTo>
                    <a:pt x="2444" y="19"/>
                  </a:lnTo>
                  <a:lnTo>
                    <a:pt x="2451" y="26"/>
                  </a:lnTo>
                  <a:lnTo>
                    <a:pt x="2451" y="38"/>
                  </a:lnTo>
                  <a:lnTo>
                    <a:pt x="2457" y="51"/>
                  </a:lnTo>
                  <a:lnTo>
                    <a:pt x="2457" y="64"/>
                  </a:lnTo>
                  <a:lnTo>
                    <a:pt x="2464" y="83"/>
                  </a:lnTo>
                  <a:lnTo>
                    <a:pt x="2464" y="102"/>
                  </a:lnTo>
                  <a:lnTo>
                    <a:pt x="2471" y="121"/>
                  </a:lnTo>
                  <a:lnTo>
                    <a:pt x="2471" y="147"/>
                  </a:lnTo>
                  <a:lnTo>
                    <a:pt x="2478" y="172"/>
                  </a:lnTo>
                  <a:lnTo>
                    <a:pt x="2478" y="198"/>
                  </a:lnTo>
                  <a:lnTo>
                    <a:pt x="2485" y="224"/>
                  </a:lnTo>
                  <a:lnTo>
                    <a:pt x="2485" y="249"/>
                  </a:lnTo>
                  <a:lnTo>
                    <a:pt x="2491" y="281"/>
                  </a:lnTo>
                  <a:lnTo>
                    <a:pt x="2491" y="313"/>
                  </a:lnTo>
                  <a:lnTo>
                    <a:pt x="2498" y="338"/>
                  </a:lnTo>
                  <a:lnTo>
                    <a:pt x="2498" y="370"/>
                  </a:lnTo>
                  <a:lnTo>
                    <a:pt x="2505" y="402"/>
                  </a:lnTo>
                  <a:lnTo>
                    <a:pt x="2505" y="441"/>
                  </a:lnTo>
                  <a:lnTo>
                    <a:pt x="2512" y="472"/>
                  </a:lnTo>
                  <a:lnTo>
                    <a:pt x="2512" y="504"/>
                  </a:lnTo>
                  <a:lnTo>
                    <a:pt x="2519" y="536"/>
                  </a:lnTo>
                  <a:lnTo>
                    <a:pt x="2519" y="575"/>
                  </a:lnTo>
                  <a:lnTo>
                    <a:pt x="2525" y="607"/>
                  </a:lnTo>
                  <a:lnTo>
                    <a:pt x="2525" y="638"/>
                  </a:lnTo>
                  <a:lnTo>
                    <a:pt x="2532" y="677"/>
                  </a:lnTo>
                  <a:lnTo>
                    <a:pt x="2532" y="709"/>
                  </a:lnTo>
                  <a:lnTo>
                    <a:pt x="2539" y="741"/>
                  </a:lnTo>
                  <a:lnTo>
                    <a:pt x="2539" y="766"/>
                  </a:lnTo>
                  <a:lnTo>
                    <a:pt x="2546" y="798"/>
                  </a:lnTo>
                  <a:lnTo>
                    <a:pt x="2546" y="830"/>
                  </a:lnTo>
                  <a:lnTo>
                    <a:pt x="2553" y="855"/>
                  </a:lnTo>
                  <a:lnTo>
                    <a:pt x="2553" y="881"/>
                  </a:lnTo>
                  <a:lnTo>
                    <a:pt x="2560" y="906"/>
                  </a:lnTo>
                  <a:lnTo>
                    <a:pt x="2560" y="932"/>
                  </a:lnTo>
                  <a:lnTo>
                    <a:pt x="2566" y="958"/>
                  </a:lnTo>
                  <a:lnTo>
                    <a:pt x="2566" y="977"/>
                  </a:lnTo>
                  <a:lnTo>
                    <a:pt x="2573" y="996"/>
                  </a:lnTo>
                  <a:lnTo>
                    <a:pt x="2573" y="1015"/>
                  </a:lnTo>
                  <a:lnTo>
                    <a:pt x="2580" y="1028"/>
                  </a:lnTo>
                  <a:lnTo>
                    <a:pt x="2580" y="1041"/>
                  </a:lnTo>
                  <a:lnTo>
                    <a:pt x="2587" y="1053"/>
                  </a:lnTo>
                  <a:lnTo>
                    <a:pt x="2587" y="1060"/>
                  </a:lnTo>
                  <a:lnTo>
                    <a:pt x="2594" y="1072"/>
                  </a:lnTo>
                  <a:lnTo>
                    <a:pt x="2600" y="1079"/>
                  </a:lnTo>
                  <a:lnTo>
                    <a:pt x="2607" y="1072"/>
                  </a:lnTo>
                  <a:lnTo>
                    <a:pt x="2614" y="1072"/>
                  </a:lnTo>
                  <a:lnTo>
                    <a:pt x="2614" y="1060"/>
                  </a:lnTo>
                  <a:lnTo>
                    <a:pt x="2621" y="1053"/>
                  </a:lnTo>
                  <a:lnTo>
                    <a:pt x="2621" y="1041"/>
                  </a:lnTo>
                  <a:lnTo>
                    <a:pt x="2628" y="1028"/>
                  </a:lnTo>
                  <a:lnTo>
                    <a:pt x="2628" y="1015"/>
                  </a:lnTo>
                  <a:lnTo>
                    <a:pt x="2634" y="996"/>
                  </a:lnTo>
                  <a:lnTo>
                    <a:pt x="2634" y="977"/>
                  </a:lnTo>
                  <a:lnTo>
                    <a:pt x="2634" y="958"/>
                  </a:lnTo>
                  <a:lnTo>
                    <a:pt x="2641" y="932"/>
                  </a:lnTo>
                  <a:lnTo>
                    <a:pt x="2641" y="906"/>
                  </a:lnTo>
                  <a:lnTo>
                    <a:pt x="2648" y="881"/>
                  </a:lnTo>
                  <a:lnTo>
                    <a:pt x="2648" y="855"/>
                  </a:lnTo>
                  <a:lnTo>
                    <a:pt x="2655" y="830"/>
                  </a:lnTo>
                  <a:lnTo>
                    <a:pt x="2655" y="798"/>
                  </a:lnTo>
                  <a:lnTo>
                    <a:pt x="2662" y="766"/>
                  </a:lnTo>
                  <a:lnTo>
                    <a:pt x="2662" y="741"/>
                  </a:lnTo>
                  <a:lnTo>
                    <a:pt x="2668" y="709"/>
                  </a:lnTo>
                  <a:lnTo>
                    <a:pt x="2668" y="677"/>
                  </a:lnTo>
                  <a:lnTo>
                    <a:pt x="2675" y="638"/>
                  </a:lnTo>
                  <a:lnTo>
                    <a:pt x="2675" y="607"/>
                  </a:lnTo>
                  <a:lnTo>
                    <a:pt x="2682" y="575"/>
                  </a:lnTo>
                  <a:lnTo>
                    <a:pt x="2682" y="543"/>
                  </a:lnTo>
                  <a:lnTo>
                    <a:pt x="2689" y="504"/>
                  </a:lnTo>
                  <a:lnTo>
                    <a:pt x="2689" y="472"/>
                  </a:lnTo>
                  <a:lnTo>
                    <a:pt x="2696" y="441"/>
                  </a:lnTo>
                  <a:lnTo>
                    <a:pt x="2696" y="402"/>
                  </a:lnTo>
                  <a:lnTo>
                    <a:pt x="2702" y="370"/>
                  </a:lnTo>
                  <a:lnTo>
                    <a:pt x="2702" y="338"/>
                  </a:lnTo>
                  <a:lnTo>
                    <a:pt x="2709" y="313"/>
                  </a:lnTo>
                  <a:lnTo>
                    <a:pt x="2709" y="281"/>
                  </a:lnTo>
                  <a:lnTo>
                    <a:pt x="2716" y="249"/>
                  </a:lnTo>
                  <a:lnTo>
                    <a:pt x="2716" y="224"/>
                  </a:lnTo>
                  <a:lnTo>
                    <a:pt x="2723" y="198"/>
                  </a:lnTo>
                  <a:lnTo>
                    <a:pt x="2723" y="172"/>
                  </a:lnTo>
                  <a:lnTo>
                    <a:pt x="2730" y="147"/>
                  </a:lnTo>
                  <a:lnTo>
                    <a:pt x="2730" y="121"/>
                  </a:lnTo>
                  <a:lnTo>
                    <a:pt x="2736" y="102"/>
                  </a:lnTo>
                  <a:lnTo>
                    <a:pt x="2736" y="83"/>
                  </a:lnTo>
                  <a:lnTo>
                    <a:pt x="2743" y="64"/>
                  </a:lnTo>
                  <a:lnTo>
                    <a:pt x="2743" y="51"/>
                  </a:lnTo>
                  <a:lnTo>
                    <a:pt x="2750" y="38"/>
                  </a:lnTo>
                  <a:lnTo>
                    <a:pt x="2750" y="26"/>
                  </a:lnTo>
                  <a:lnTo>
                    <a:pt x="2757" y="19"/>
                  </a:lnTo>
                  <a:lnTo>
                    <a:pt x="2757" y="7"/>
                  </a:lnTo>
                  <a:lnTo>
                    <a:pt x="2764" y="0"/>
                  </a:lnTo>
                  <a:lnTo>
                    <a:pt x="2771" y="0"/>
                  </a:lnTo>
                  <a:lnTo>
                    <a:pt x="2777" y="7"/>
                  </a:lnTo>
                  <a:lnTo>
                    <a:pt x="2784" y="19"/>
                  </a:lnTo>
                  <a:lnTo>
                    <a:pt x="2784" y="26"/>
                  </a:lnTo>
                  <a:lnTo>
                    <a:pt x="2791" y="38"/>
                  </a:lnTo>
                  <a:lnTo>
                    <a:pt x="2791" y="51"/>
                  </a:lnTo>
                  <a:lnTo>
                    <a:pt x="2798" y="64"/>
                  </a:lnTo>
                  <a:lnTo>
                    <a:pt x="2798" y="83"/>
                  </a:lnTo>
                  <a:lnTo>
                    <a:pt x="2805" y="102"/>
                  </a:lnTo>
                  <a:lnTo>
                    <a:pt x="2805" y="121"/>
                  </a:lnTo>
                  <a:lnTo>
                    <a:pt x="2811" y="147"/>
                  </a:lnTo>
                  <a:lnTo>
                    <a:pt x="2811" y="172"/>
                  </a:lnTo>
                  <a:lnTo>
                    <a:pt x="2818" y="198"/>
                  </a:lnTo>
                  <a:lnTo>
                    <a:pt x="2818" y="224"/>
                  </a:lnTo>
                  <a:lnTo>
                    <a:pt x="2825" y="249"/>
                  </a:lnTo>
                  <a:lnTo>
                    <a:pt x="2825" y="281"/>
                  </a:lnTo>
                  <a:lnTo>
                    <a:pt x="2832" y="313"/>
                  </a:lnTo>
                  <a:lnTo>
                    <a:pt x="2832" y="338"/>
                  </a:lnTo>
                  <a:lnTo>
                    <a:pt x="2839" y="370"/>
                  </a:lnTo>
                  <a:lnTo>
                    <a:pt x="2839" y="402"/>
                  </a:lnTo>
                  <a:lnTo>
                    <a:pt x="2845" y="441"/>
                  </a:lnTo>
                  <a:lnTo>
                    <a:pt x="2845" y="472"/>
                  </a:lnTo>
                  <a:lnTo>
                    <a:pt x="2852" y="504"/>
                  </a:lnTo>
                  <a:lnTo>
                    <a:pt x="2852" y="543"/>
                  </a:lnTo>
                  <a:lnTo>
                    <a:pt x="2859" y="575"/>
                  </a:lnTo>
                  <a:lnTo>
                    <a:pt x="2859" y="607"/>
                  </a:lnTo>
                  <a:lnTo>
                    <a:pt x="2866" y="638"/>
                  </a:lnTo>
                  <a:lnTo>
                    <a:pt x="2866" y="677"/>
                  </a:lnTo>
                  <a:lnTo>
                    <a:pt x="2873" y="709"/>
                  </a:lnTo>
                  <a:lnTo>
                    <a:pt x="2873" y="741"/>
                  </a:lnTo>
                  <a:lnTo>
                    <a:pt x="2879" y="766"/>
                  </a:lnTo>
                  <a:lnTo>
                    <a:pt x="2879" y="798"/>
                  </a:lnTo>
                  <a:lnTo>
                    <a:pt x="2879" y="830"/>
                  </a:lnTo>
                  <a:lnTo>
                    <a:pt x="2886" y="855"/>
                  </a:lnTo>
                  <a:lnTo>
                    <a:pt x="2886" y="881"/>
                  </a:lnTo>
                  <a:lnTo>
                    <a:pt x="2893" y="906"/>
                  </a:lnTo>
                  <a:lnTo>
                    <a:pt x="2893" y="932"/>
                  </a:lnTo>
                  <a:lnTo>
                    <a:pt x="2900" y="958"/>
                  </a:lnTo>
                  <a:lnTo>
                    <a:pt x="2900" y="977"/>
                  </a:lnTo>
                  <a:lnTo>
                    <a:pt x="2907" y="996"/>
                  </a:lnTo>
                  <a:lnTo>
                    <a:pt x="2907" y="1015"/>
                  </a:lnTo>
                  <a:lnTo>
                    <a:pt x="2913" y="1028"/>
                  </a:lnTo>
                  <a:lnTo>
                    <a:pt x="2913" y="1041"/>
                  </a:lnTo>
                  <a:lnTo>
                    <a:pt x="2920" y="1053"/>
                  </a:lnTo>
                  <a:lnTo>
                    <a:pt x="2920" y="1060"/>
                  </a:lnTo>
                  <a:lnTo>
                    <a:pt x="2927" y="1072"/>
                  </a:lnTo>
                  <a:lnTo>
                    <a:pt x="2934" y="1079"/>
                  </a:lnTo>
                  <a:lnTo>
                    <a:pt x="2941" y="1072"/>
                  </a:lnTo>
                  <a:lnTo>
                    <a:pt x="2948" y="1072"/>
                  </a:lnTo>
                  <a:lnTo>
                    <a:pt x="2948" y="1060"/>
                  </a:lnTo>
                  <a:lnTo>
                    <a:pt x="2954" y="1053"/>
                  </a:lnTo>
                  <a:lnTo>
                    <a:pt x="2954" y="1041"/>
                  </a:lnTo>
                  <a:lnTo>
                    <a:pt x="2961" y="1028"/>
                  </a:lnTo>
                  <a:lnTo>
                    <a:pt x="2961" y="1015"/>
                  </a:lnTo>
                  <a:lnTo>
                    <a:pt x="2968" y="996"/>
                  </a:lnTo>
                  <a:lnTo>
                    <a:pt x="2968" y="977"/>
                  </a:lnTo>
                  <a:lnTo>
                    <a:pt x="2975" y="958"/>
                  </a:lnTo>
                  <a:lnTo>
                    <a:pt x="2975" y="932"/>
                  </a:lnTo>
                  <a:lnTo>
                    <a:pt x="2982" y="906"/>
                  </a:lnTo>
                  <a:lnTo>
                    <a:pt x="2982" y="881"/>
                  </a:lnTo>
                  <a:lnTo>
                    <a:pt x="2988" y="855"/>
                  </a:lnTo>
                  <a:lnTo>
                    <a:pt x="2988" y="830"/>
                  </a:lnTo>
                  <a:lnTo>
                    <a:pt x="2995" y="798"/>
                  </a:lnTo>
                  <a:lnTo>
                    <a:pt x="2995" y="766"/>
                  </a:lnTo>
                  <a:lnTo>
                    <a:pt x="3002" y="741"/>
                  </a:lnTo>
                  <a:lnTo>
                    <a:pt x="3002" y="709"/>
                  </a:lnTo>
                  <a:lnTo>
                    <a:pt x="3009" y="677"/>
                  </a:lnTo>
                  <a:lnTo>
                    <a:pt x="3009" y="638"/>
                  </a:lnTo>
                  <a:lnTo>
                    <a:pt x="3016" y="607"/>
                  </a:lnTo>
                  <a:lnTo>
                    <a:pt x="3016" y="575"/>
                  </a:lnTo>
                  <a:lnTo>
                    <a:pt x="3022" y="543"/>
                  </a:lnTo>
                  <a:lnTo>
                    <a:pt x="3022" y="504"/>
                  </a:lnTo>
                  <a:lnTo>
                    <a:pt x="3029" y="472"/>
                  </a:lnTo>
                  <a:lnTo>
                    <a:pt x="3029" y="441"/>
                  </a:lnTo>
                  <a:lnTo>
                    <a:pt x="3036" y="402"/>
                  </a:lnTo>
                  <a:lnTo>
                    <a:pt x="3036" y="370"/>
                  </a:lnTo>
                  <a:lnTo>
                    <a:pt x="3043" y="338"/>
                  </a:lnTo>
                  <a:lnTo>
                    <a:pt x="3043" y="313"/>
                  </a:lnTo>
                  <a:lnTo>
                    <a:pt x="3050" y="281"/>
                  </a:lnTo>
                  <a:lnTo>
                    <a:pt x="3050" y="249"/>
                  </a:lnTo>
                  <a:lnTo>
                    <a:pt x="3056" y="224"/>
                  </a:lnTo>
                  <a:lnTo>
                    <a:pt x="3056" y="198"/>
                  </a:lnTo>
                  <a:lnTo>
                    <a:pt x="3063" y="172"/>
                  </a:lnTo>
                  <a:lnTo>
                    <a:pt x="3063" y="147"/>
                  </a:lnTo>
                  <a:lnTo>
                    <a:pt x="3070" y="121"/>
                  </a:lnTo>
                  <a:lnTo>
                    <a:pt x="3070" y="102"/>
                  </a:lnTo>
                  <a:lnTo>
                    <a:pt x="3077" y="83"/>
                  </a:lnTo>
                  <a:lnTo>
                    <a:pt x="3077" y="64"/>
                  </a:lnTo>
                  <a:lnTo>
                    <a:pt x="3084" y="51"/>
                  </a:lnTo>
                  <a:lnTo>
                    <a:pt x="3084" y="38"/>
                  </a:lnTo>
                  <a:lnTo>
                    <a:pt x="3090" y="26"/>
                  </a:lnTo>
                  <a:lnTo>
                    <a:pt x="3090" y="19"/>
                  </a:lnTo>
                  <a:lnTo>
                    <a:pt x="3097" y="7"/>
                  </a:lnTo>
                  <a:lnTo>
                    <a:pt x="3104" y="0"/>
                  </a:lnTo>
                  <a:lnTo>
                    <a:pt x="3111" y="7"/>
                  </a:lnTo>
                  <a:lnTo>
                    <a:pt x="3118" y="7"/>
                  </a:lnTo>
                  <a:lnTo>
                    <a:pt x="3118" y="19"/>
                  </a:lnTo>
                  <a:lnTo>
                    <a:pt x="3118" y="26"/>
                  </a:lnTo>
                  <a:lnTo>
                    <a:pt x="3125" y="38"/>
                  </a:lnTo>
                  <a:lnTo>
                    <a:pt x="3125" y="51"/>
                  </a:lnTo>
                  <a:lnTo>
                    <a:pt x="3131" y="64"/>
                  </a:lnTo>
                  <a:lnTo>
                    <a:pt x="3131" y="83"/>
                  </a:lnTo>
                  <a:lnTo>
                    <a:pt x="3138" y="102"/>
                  </a:lnTo>
                  <a:lnTo>
                    <a:pt x="3138" y="121"/>
                  </a:lnTo>
                  <a:lnTo>
                    <a:pt x="3145" y="147"/>
                  </a:lnTo>
                  <a:lnTo>
                    <a:pt x="3145" y="172"/>
                  </a:lnTo>
                  <a:lnTo>
                    <a:pt x="3152" y="198"/>
                  </a:lnTo>
                  <a:lnTo>
                    <a:pt x="3152" y="224"/>
                  </a:lnTo>
                  <a:lnTo>
                    <a:pt x="3159" y="249"/>
                  </a:lnTo>
                  <a:lnTo>
                    <a:pt x="3159" y="281"/>
                  </a:lnTo>
                  <a:lnTo>
                    <a:pt x="3165" y="313"/>
                  </a:lnTo>
                  <a:lnTo>
                    <a:pt x="3165" y="338"/>
                  </a:lnTo>
                  <a:lnTo>
                    <a:pt x="3172" y="370"/>
                  </a:lnTo>
                  <a:lnTo>
                    <a:pt x="3172" y="402"/>
                  </a:lnTo>
                  <a:lnTo>
                    <a:pt x="3179" y="441"/>
                  </a:lnTo>
                  <a:lnTo>
                    <a:pt x="3179" y="472"/>
                  </a:lnTo>
                  <a:lnTo>
                    <a:pt x="3186" y="504"/>
                  </a:lnTo>
                  <a:lnTo>
                    <a:pt x="3186" y="536"/>
                  </a:lnTo>
                  <a:lnTo>
                    <a:pt x="3193" y="575"/>
                  </a:lnTo>
                  <a:lnTo>
                    <a:pt x="3193" y="607"/>
                  </a:lnTo>
                  <a:lnTo>
                    <a:pt x="3199" y="638"/>
                  </a:lnTo>
                  <a:lnTo>
                    <a:pt x="3199" y="677"/>
                  </a:lnTo>
                  <a:lnTo>
                    <a:pt x="3206" y="709"/>
                  </a:lnTo>
                  <a:lnTo>
                    <a:pt x="3206" y="741"/>
                  </a:lnTo>
                  <a:lnTo>
                    <a:pt x="3213" y="766"/>
                  </a:lnTo>
                  <a:lnTo>
                    <a:pt x="3213" y="798"/>
                  </a:lnTo>
                  <a:lnTo>
                    <a:pt x="3220" y="830"/>
                  </a:lnTo>
                  <a:lnTo>
                    <a:pt x="3220" y="855"/>
                  </a:lnTo>
                  <a:lnTo>
                    <a:pt x="3227" y="881"/>
                  </a:lnTo>
                  <a:lnTo>
                    <a:pt x="3227" y="906"/>
                  </a:lnTo>
                  <a:lnTo>
                    <a:pt x="3233" y="932"/>
                  </a:lnTo>
                  <a:lnTo>
                    <a:pt x="3233" y="958"/>
                  </a:lnTo>
                  <a:lnTo>
                    <a:pt x="3240" y="977"/>
                  </a:lnTo>
                  <a:lnTo>
                    <a:pt x="3240" y="996"/>
                  </a:lnTo>
                  <a:lnTo>
                    <a:pt x="3247" y="1015"/>
                  </a:lnTo>
                  <a:lnTo>
                    <a:pt x="3247" y="1028"/>
                  </a:lnTo>
                  <a:lnTo>
                    <a:pt x="3254" y="1041"/>
                  </a:lnTo>
                  <a:lnTo>
                    <a:pt x="3254" y="1053"/>
                  </a:lnTo>
                  <a:lnTo>
                    <a:pt x="3261" y="1060"/>
                  </a:lnTo>
                  <a:lnTo>
                    <a:pt x="3261" y="1072"/>
                  </a:lnTo>
                  <a:lnTo>
                    <a:pt x="3267" y="1079"/>
                  </a:lnTo>
                  <a:lnTo>
                    <a:pt x="3274" y="1079"/>
                  </a:lnTo>
                  <a:lnTo>
                    <a:pt x="3281" y="1072"/>
                  </a:lnTo>
                  <a:lnTo>
                    <a:pt x="3288" y="1060"/>
                  </a:lnTo>
                  <a:lnTo>
                    <a:pt x="3288" y="1053"/>
                  </a:lnTo>
                  <a:lnTo>
                    <a:pt x="3295" y="1041"/>
                  </a:lnTo>
                  <a:lnTo>
                    <a:pt x="3295" y="1028"/>
                  </a:lnTo>
                  <a:lnTo>
                    <a:pt x="3301" y="1015"/>
                  </a:lnTo>
                  <a:lnTo>
                    <a:pt x="3301" y="996"/>
                  </a:lnTo>
                  <a:lnTo>
                    <a:pt x="3308" y="977"/>
                  </a:lnTo>
                  <a:lnTo>
                    <a:pt x="3308" y="958"/>
                  </a:lnTo>
                  <a:lnTo>
                    <a:pt x="3315" y="932"/>
                  </a:lnTo>
                  <a:lnTo>
                    <a:pt x="3315" y="906"/>
                  </a:lnTo>
                  <a:lnTo>
                    <a:pt x="3322" y="881"/>
                  </a:lnTo>
                  <a:lnTo>
                    <a:pt x="3322" y="855"/>
                  </a:lnTo>
                  <a:lnTo>
                    <a:pt x="3329" y="830"/>
                  </a:lnTo>
                  <a:lnTo>
                    <a:pt x="3329" y="798"/>
                  </a:lnTo>
                  <a:lnTo>
                    <a:pt x="3336" y="766"/>
                  </a:lnTo>
                  <a:lnTo>
                    <a:pt x="3336" y="741"/>
                  </a:lnTo>
                  <a:lnTo>
                    <a:pt x="3342" y="709"/>
                  </a:lnTo>
                  <a:lnTo>
                    <a:pt x="3342" y="677"/>
                  </a:lnTo>
                  <a:lnTo>
                    <a:pt x="3349" y="638"/>
                  </a:lnTo>
                  <a:lnTo>
                    <a:pt x="3349" y="607"/>
                  </a:lnTo>
                  <a:lnTo>
                    <a:pt x="3356" y="575"/>
                  </a:lnTo>
                  <a:lnTo>
                    <a:pt x="3356" y="543"/>
                  </a:lnTo>
                </a:path>
              </a:pathLst>
            </a:custGeom>
            <a:noFill/>
            <a:ln w="22225">
              <a:solidFill>
                <a:schemeClr val="tx1"/>
              </a:solidFill>
              <a:prstDash val="solid"/>
              <a:round/>
              <a:headEnd/>
              <a:tailEnd/>
            </a:ln>
          </p:spPr>
          <p:txBody>
            <a:bodyPr/>
            <a:lstStyle/>
            <a:p>
              <a:endParaRPr lang="fr-FR"/>
            </a:p>
          </p:txBody>
        </p:sp>
        <p:sp>
          <p:nvSpPr>
            <p:cNvPr id="177309" name="Freeform 157"/>
            <p:cNvSpPr>
              <a:spLocks/>
            </p:cNvSpPr>
            <p:nvPr/>
          </p:nvSpPr>
          <p:spPr bwMode="auto">
            <a:xfrm>
              <a:off x="1348" y="1501"/>
              <a:ext cx="3356" cy="363"/>
            </a:xfrm>
            <a:custGeom>
              <a:avLst/>
              <a:gdLst/>
              <a:ahLst/>
              <a:cxnLst>
                <a:cxn ang="0">
                  <a:pos x="48" y="127"/>
                </a:cxn>
                <a:cxn ang="0">
                  <a:pos x="102" y="255"/>
                </a:cxn>
                <a:cxn ang="0">
                  <a:pos x="157" y="83"/>
                </a:cxn>
                <a:cxn ang="0">
                  <a:pos x="211" y="293"/>
                </a:cxn>
                <a:cxn ang="0">
                  <a:pos x="265" y="51"/>
                </a:cxn>
                <a:cxn ang="0">
                  <a:pos x="320" y="325"/>
                </a:cxn>
                <a:cxn ang="0">
                  <a:pos x="374" y="25"/>
                </a:cxn>
                <a:cxn ang="0">
                  <a:pos x="429" y="351"/>
                </a:cxn>
                <a:cxn ang="0">
                  <a:pos x="477" y="6"/>
                </a:cxn>
                <a:cxn ang="0">
                  <a:pos x="531" y="357"/>
                </a:cxn>
                <a:cxn ang="0">
                  <a:pos x="585" y="0"/>
                </a:cxn>
                <a:cxn ang="0">
                  <a:pos x="640" y="357"/>
                </a:cxn>
                <a:cxn ang="0">
                  <a:pos x="694" y="6"/>
                </a:cxn>
                <a:cxn ang="0">
                  <a:pos x="749" y="351"/>
                </a:cxn>
                <a:cxn ang="0">
                  <a:pos x="803" y="25"/>
                </a:cxn>
                <a:cxn ang="0">
                  <a:pos x="858" y="325"/>
                </a:cxn>
                <a:cxn ang="0">
                  <a:pos x="912" y="51"/>
                </a:cxn>
                <a:cxn ang="0">
                  <a:pos x="960" y="293"/>
                </a:cxn>
                <a:cxn ang="0">
                  <a:pos x="1014" y="83"/>
                </a:cxn>
                <a:cxn ang="0">
                  <a:pos x="1069" y="255"/>
                </a:cxn>
                <a:cxn ang="0">
                  <a:pos x="1123" y="127"/>
                </a:cxn>
                <a:cxn ang="0">
                  <a:pos x="1178" y="217"/>
                </a:cxn>
                <a:cxn ang="0">
                  <a:pos x="1232" y="172"/>
                </a:cxn>
                <a:cxn ang="0">
                  <a:pos x="1287" y="172"/>
                </a:cxn>
                <a:cxn ang="0">
                  <a:pos x="1341" y="217"/>
                </a:cxn>
                <a:cxn ang="0">
                  <a:pos x="1395" y="127"/>
                </a:cxn>
                <a:cxn ang="0">
                  <a:pos x="1443" y="255"/>
                </a:cxn>
                <a:cxn ang="0">
                  <a:pos x="1498" y="83"/>
                </a:cxn>
                <a:cxn ang="0">
                  <a:pos x="1552" y="293"/>
                </a:cxn>
                <a:cxn ang="0">
                  <a:pos x="1607" y="51"/>
                </a:cxn>
                <a:cxn ang="0">
                  <a:pos x="1661" y="325"/>
                </a:cxn>
                <a:cxn ang="0">
                  <a:pos x="1715" y="25"/>
                </a:cxn>
                <a:cxn ang="0">
                  <a:pos x="1770" y="351"/>
                </a:cxn>
                <a:cxn ang="0">
                  <a:pos x="1824" y="6"/>
                </a:cxn>
                <a:cxn ang="0">
                  <a:pos x="1879" y="357"/>
                </a:cxn>
                <a:cxn ang="0">
                  <a:pos x="1926" y="0"/>
                </a:cxn>
                <a:cxn ang="0">
                  <a:pos x="1981" y="357"/>
                </a:cxn>
                <a:cxn ang="0">
                  <a:pos x="2035" y="6"/>
                </a:cxn>
                <a:cxn ang="0">
                  <a:pos x="2090" y="351"/>
                </a:cxn>
                <a:cxn ang="0">
                  <a:pos x="2144" y="25"/>
                </a:cxn>
                <a:cxn ang="0">
                  <a:pos x="2199" y="325"/>
                </a:cxn>
                <a:cxn ang="0">
                  <a:pos x="2253" y="51"/>
                </a:cxn>
                <a:cxn ang="0">
                  <a:pos x="2308" y="293"/>
                </a:cxn>
                <a:cxn ang="0">
                  <a:pos x="2362" y="83"/>
                </a:cxn>
                <a:cxn ang="0">
                  <a:pos x="2410" y="255"/>
                </a:cxn>
                <a:cxn ang="0">
                  <a:pos x="2464" y="127"/>
                </a:cxn>
                <a:cxn ang="0">
                  <a:pos x="2519" y="217"/>
                </a:cxn>
                <a:cxn ang="0">
                  <a:pos x="2573" y="172"/>
                </a:cxn>
                <a:cxn ang="0">
                  <a:pos x="2628" y="172"/>
                </a:cxn>
                <a:cxn ang="0">
                  <a:pos x="2682" y="217"/>
                </a:cxn>
                <a:cxn ang="0">
                  <a:pos x="2736" y="127"/>
                </a:cxn>
                <a:cxn ang="0">
                  <a:pos x="2791" y="255"/>
                </a:cxn>
                <a:cxn ang="0">
                  <a:pos x="2845" y="83"/>
                </a:cxn>
                <a:cxn ang="0">
                  <a:pos x="2893" y="293"/>
                </a:cxn>
                <a:cxn ang="0">
                  <a:pos x="2948" y="51"/>
                </a:cxn>
                <a:cxn ang="0">
                  <a:pos x="3002" y="325"/>
                </a:cxn>
                <a:cxn ang="0">
                  <a:pos x="3056" y="25"/>
                </a:cxn>
                <a:cxn ang="0">
                  <a:pos x="3111" y="351"/>
                </a:cxn>
                <a:cxn ang="0">
                  <a:pos x="3165" y="6"/>
                </a:cxn>
                <a:cxn ang="0">
                  <a:pos x="3220" y="357"/>
                </a:cxn>
                <a:cxn ang="0">
                  <a:pos x="3274" y="0"/>
                </a:cxn>
                <a:cxn ang="0">
                  <a:pos x="3329" y="357"/>
                </a:cxn>
              </a:cxnLst>
              <a:rect l="0" t="0" r="r" b="b"/>
              <a:pathLst>
                <a:path w="3356" h="363">
                  <a:moveTo>
                    <a:pt x="0" y="185"/>
                  </a:moveTo>
                  <a:lnTo>
                    <a:pt x="0" y="146"/>
                  </a:lnTo>
                  <a:lnTo>
                    <a:pt x="7" y="114"/>
                  </a:lnTo>
                  <a:lnTo>
                    <a:pt x="7" y="83"/>
                  </a:lnTo>
                  <a:lnTo>
                    <a:pt x="14" y="57"/>
                  </a:lnTo>
                  <a:lnTo>
                    <a:pt x="14" y="38"/>
                  </a:lnTo>
                  <a:lnTo>
                    <a:pt x="20" y="19"/>
                  </a:lnTo>
                  <a:lnTo>
                    <a:pt x="20" y="6"/>
                  </a:lnTo>
                  <a:lnTo>
                    <a:pt x="27" y="0"/>
                  </a:lnTo>
                  <a:lnTo>
                    <a:pt x="27" y="6"/>
                  </a:lnTo>
                  <a:lnTo>
                    <a:pt x="34" y="12"/>
                  </a:lnTo>
                  <a:lnTo>
                    <a:pt x="34" y="25"/>
                  </a:lnTo>
                  <a:lnTo>
                    <a:pt x="41" y="44"/>
                  </a:lnTo>
                  <a:lnTo>
                    <a:pt x="41" y="70"/>
                  </a:lnTo>
                  <a:lnTo>
                    <a:pt x="48" y="95"/>
                  </a:lnTo>
                  <a:lnTo>
                    <a:pt x="48" y="127"/>
                  </a:lnTo>
                  <a:lnTo>
                    <a:pt x="54" y="159"/>
                  </a:lnTo>
                  <a:lnTo>
                    <a:pt x="54" y="191"/>
                  </a:lnTo>
                  <a:lnTo>
                    <a:pt x="61" y="229"/>
                  </a:lnTo>
                  <a:lnTo>
                    <a:pt x="61" y="255"/>
                  </a:lnTo>
                  <a:lnTo>
                    <a:pt x="68" y="287"/>
                  </a:lnTo>
                  <a:lnTo>
                    <a:pt x="68" y="312"/>
                  </a:lnTo>
                  <a:lnTo>
                    <a:pt x="75" y="331"/>
                  </a:lnTo>
                  <a:lnTo>
                    <a:pt x="75" y="351"/>
                  </a:lnTo>
                  <a:lnTo>
                    <a:pt x="82" y="357"/>
                  </a:lnTo>
                  <a:lnTo>
                    <a:pt x="82" y="363"/>
                  </a:lnTo>
                  <a:lnTo>
                    <a:pt x="88" y="357"/>
                  </a:lnTo>
                  <a:lnTo>
                    <a:pt x="88" y="351"/>
                  </a:lnTo>
                  <a:lnTo>
                    <a:pt x="95" y="331"/>
                  </a:lnTo>
                  <a:lnTo>
                    <a:pt x="95" y="312"/>
                  </a:lnTo>
                  <a:lnTo>
                    <a:pt x="102" y="287"/>
                  </a:lnTo>
                  <a:lnTo>
                    <a:pt x="102" y="255"/>
                  </a:lnTo>
                  <a:lnTo>
                    <a:pt x="109" y="229"/>
                  </a:lnTo>
                  <a:lnTo>
                    <a:pt x="109" y="191"/>
                  </a:lnTo>
                  <a:lnTo>
                    <a:pt x="116" y="159"/>
                  </a:lnTo>
                  <a:lnTo>
                    <a:pt x="116" y="127"/>
                  </a:lnTo>
                  <a:lnTo>
                    <a:pt x="123" y="95"/>
                  </a:lnTo>
                  <a:lnTo>
                    <a:pt x="123" y="70"/>
                  </a:lnTo>
                  <a:lnTo>
                    <a:pt x="129" y="44"/>
                  </a:lnTo>
                  <a:lnTo>
                    <a:pt x="129" y="25"/>
                  </a:lnTo>
                  <a:lnTo>
                    <a:pt x="136" y="12"/>
                  </a:lnTo>
                  <a:lnTo>
                    <a:pt x="136" y="6"/>
                  </a:lnTo>
                  <a:lnTo>
                    <a:pt x="143" y="0"/>
                  </a:lnTo>
                  <a:lnTo>
                    <a:pt x="143" y="6"/>
                  </a:lnTo>
                  <a:lnTo>
                    <a:pt x="150" y="19"/>
                  </a:lnTo>
                  <a:lnTo>
                    <a:pt x="150" y="38"/>
                  </a:lnTo>
                  <a:lnTo>
                    <a:pt x="157" y="57"/>
                  </a:lnTo>
                  <a:lnTo>
                    <a:pt x="157" y="83"/>
                  </a:lnTo>
                  <a:lnTo>
                    <a:pt x="163" y="114"/>
                  </a:lnTo>
                  <a:lnTo>
                    <a:pt x="163" y="146"/>
                  </a:lnTo>
                  <a:lnTo>
                    <a:pt x="170" y="178"/>
                  </a:lnTo>
                  <a:lnTo>
                    <a:pt x="170" y="217"/>
                  </a:lnTo>
                  <a:lnTo>
                    <a:pt x="177" y="249"/>
                  </a:lnTo>
                  <a:lnTo>
                    <a:pt x="177" y="280"/>
                  </a:lnTo>
                  <a:lnTo>
                    <a:pt x="184" y="306"/>
                  </a:lnTo>
                  <a:lnTo>
                    <a:pt x="184" y="325"/>
                  </a:lnTo>
                  <a:lnTo>
                    <a:pt x="191" y="344"/>
                  </a:lnTo>
                  <a:lnTo>
                    <a:pt x="191" y="357"/>
                  </a:lnTo>
                  <a:lnTo>
                    <a:pt x="197" y="363"/>
                  </a:lnTo>
                  <a:lnTo>
                    <a:pt x="197" y="357"/>
                  </a:lnTo>
                  <a:lnTo>
                    <a:pt x="204" y="351"/>
                  </a:lnTo>
                  <a:lnTo>
                    <a:pt x="204" y="338"/>
                  </a:lnTo>
                  <a:lnTo>
                    <a:pt x="211" y="319"/>
                  </a:lnTo>
                  <a:lnTo>
                    <a:pt x="211" y="293"/>
                  </a:lnTo>
                  <a:lnTo>
                    <a:pt x="218" y="268"/>
                  </a:lnTo>
                  <a:lnTo>
                    <a:pt x="218" y="236"/>
                  </a:lnTo>
                  <a:lnTo>
                    <a:pt x="225" y="204"/>
                  </a:lnTo>
                  <a:lnTo>
                    <a:pt x="225" y="172"/>
                  </a:lnTo>
                  <a:lnTo>
                    <a:pt x="231" y="134"/>
                  </a:lnTo>
                  <a:lnTo>
                    <a:pt x="231" y="108"/>
                  </a:lnTo>
                  <a:lnTo>
                    <a:pt x="238" y="76"/>
                  </a:lnTo>
                  <a:lnTo>
                    <a:pt x="238" y="51"/>
                  </a:lnTo>
                  <a:lnTo>
                    <a:pt x="238" y="31"/>
                  </a:lnTo>
                  <a:lnTo>
                    <a:pt x="245" y="12"/>
                  </a:lnTo>
                  <a:lnTo>
                    <a:pt x="245" y="6"/>
                  </a:lnTo>
                  <a:lnTo>
                    <a:pt x="252" y="0"/>
                  </a:lnTo>
                  <a:lnTo>
                    <a:pt x="252" y="6"/>
                  </a:lnTo>
                  <a:lnTo>
                    <a:pt x="259" y="12"/>
                  </a:lnTo>
                  <a:lnTo>
                    <a:pt x="259" y="31"/>
                  </a:lnTo>
                  <a:lnTo>
                    <a:pt x="265" y="51"/>
                  </a:lnTo>
                  <a:lnTo>
                    <a:pt x="265" y="76"/>
                  </a:lnTo>
                  <a:lnTo>
                    <a:pt x="272" y="108"/>
                  </a:lnTo>
                  <a:lnTo>
                    <a:pt x="272" y="134"/>
                  </a:lnTo>
                  <a:lnTo>
                    <a:pt x="279" y="172"/>
                  </a:lnTo>
                  <a:lnTo>
                    <a:pt x="279" y="204"/>
                  </a:lnTo>
                  <a:lnTo>
                    <a:pt x="286" y="236"/>
                  </a:lnTo>
                  <a:lnTo>
                    <a:pt x="286" y="268"/>
                  </a:lnTo>
                  <a:lnTo>
                    <a:pt x="293" y="293"/>
                  </a:lnTo>
                  <a:lnTo>
                    <a:pt x="293" y="319"/>
                  </a:lnTo>
                  <a:lnTo>
                    <a:pt x="300" y="338"/>
                  </a:lnTo>
                  <a:lnTo>
                    <a:pt x="300" y="351"/>
                  </a:lnTo>
                  <a:lnTo>
                    <a:pt x="306" y="357"/>
                  </a:lnTo>
                  <a:lnTo>
                    <a:pt x="306" y="363"/>
                  </a:lnTo>
                  <a:lnTo>
                    <a:pt x="313" y="357"/>
                  </a:lnTo>
                  <a:lnTo>
                    <a:pt x="313" y="344"/>
                  </a:lnTo>
                  <a:lnTo>
                    <a:pt x="320" y="325"/>
                  </a:lnTo>
                  <a:lnTo>
                    <a:pt x="320" y="306"/>
                  </a:lnTo>
                  <a:lnTo>
                    <a:pt x="327" y="280"/>
                  </a:lnTo>
                  <a:lnTo>
                    <a:pt x="327" y="249"/>
                  </a:lnTo>
                  <a:lnTo>
                    <a:pt x="334" y="217"/>
                  </a:lnTo>
                  <a:lnTo>
                    <a:pt x="334" y="185"/>
                  </a:lnTo>
                  <a:lnTo>
                    <a:pt x="340" y="146"/>
                  </a:lnTo>
                  <a:lnTo>
                    <a:pt x="340" y="114"/>
                  </a:lnTo>
                  <a:lnTo>
                    <a:pt x="347" y="83"/>
                  </a:lnTo>
                  <a:lnTo>
                    <a:pt x="347" y="57"/>
                  </a:lnTo>
                  <a:lnTo>
                    <a:pt x="354" y="38"/>
                  </a:lnTo>
                  <a:lnTo>
                    <a:pt x="354" y="19"/>
                  </a:lnTo>
                  <a:lnTo>
                    <a:pt x="361" y="6"/>
                  </a:lnTo>
                  <a:lnTo>
                    <a:pt x="361" y="0"/>
                  </a:lnTo>
                  <a:lnTo>
                    <a:pt x="368" y="6"/>
                  </a:lnTo>
                  <a:lnTo>
                    <a:pt x="368" y="12"/>
                  </a:lnTo>
                  <a:lnTo>
                    <a:pt x="374" y="25"/>
                  </a:lnTo>
                  <a:lnTo>
                    <a:pt x="374" y="44"/>
                  </a:lnTo>
                  <a:lnTo>
                    <a:pt x="381" y="70"/>
                  </a:lnTo>
                  <a:lnTo>
                    <a:pt x="381" y="95"/>
                  </a:lnTo>
                  <a:lnTo>
                    <a:pt x="388" y="127"/>
                  </a:lnTo>
                  <a:lnTo>
                    <a:pt x="388" y="159"/>
                  </a:lnTo>
                  <a:lnTo>
                    <a:pt x="395" y="191"/>
                  </a:lnTo>
                  <a:lnTo>
                    <a:pt x="395" y="229"/>
                  </a:lnTo>
                  <a:lnTo>
                    <a:pt x="402" y="255"/>
                  </a:lnTo>
                  <a:lnTo>
                    <a:pt x="402" y="287"/>
                  </a:lnTo>
                  <a:lnTo>
                    <a:pt x="408" y="312"/>
                  </a:lnTo>
                  <a:lnTo>
                    <a:pt x="408" y="331"/>
                  </a:lnTo>
                  <a:lnTo>
                    <a:pt x="415" y="351"/>
                  </a:lnTo>
                  <a:lnTo>
                    <a:pt x="415" y="357"/>
                  </a:lnTo>
                  <a:lnTo>
                    <a:pt x="422" y="363"/>
                  </a:lnTo>
                  <a:lnTo>
                    <a:pt x="422" y="357"/>
                  </a:lnTo>
                  <a:lnTo>
                    <a:pt x="429" y="351"/>
                  </a:lnTo>
                  <a:lnTo>
                    <a:pt x="429" y="331"/>
                  </a:lnTo>
                  <a:lnTo>
                    <a:pt x="436" y="312"/>
                  </a:lnTo>
                  <a:lnTo>
                    <a:pt x="436" y="287"/>
                  </a:lnTo>
                  <a:lnTo>
                    <a:pt x="442" y="255"/>
                  </a:lnTo>
                  <a:lnTo>
                    <a:pt x="442" y="229"/>
                  </a:lnTo>
                  <a:lnTo>
                    <a:pt x="449" y="191"/>
                  </a:lnTo>
                  <a:lnTo>
                    <a:pt x="449" y="159"/>
                  </a:lnTo>
                  <a:lnTo>
                    <a:pt x="456" y="127"/>
                  </a:lnTo>
                  <a:lnTo>
                    <a:pt x="456" y="95"/>
                  </a:lnTo>
                  <a:lnTo>
                    <a:pt x="463" y="70"/>
                  </a:lnTo>
                  <a:lnTo>
                    <a:pt x="463" y="44"/>
                  </a:lnTo>
                  <a:lnTo>
                    <a:pt x="470" y="25"/>
                  </a:lnTo>
                  <a:lnTo>
                    <a:pt x="470" y="12"/>
                  </a:lnTo>
                  <a:lnTo>
                    <a:pt x="477" y="6"/>
                  </a:lnTo>
                  <a:lnTo>
                    <a:pt x="477" y="0"/>
                  </a:lnTo>
                  <a:lnTo>
                    <a:pt x="477" y="6"/>
                  </a:lnTo>
                  <a:lnTo>
                    <a:pt x="483" y="19"/>
                  </a:lnTo>
                  <a:lnTo>
                    <a:pt x="483" y="38"/>
                  </a:lnTo>
                  <a:lnTo>
                    <a:pt x="490" y="57"/>
                  </a:lnTo>
                  <a:lnTo>
                    <a:pt x="490" y="83"/>
                  </a:lnTo>
                  <a:lnTo>
                    <a:pt x="497" y="114"/>
                  </a:lnTo>
                  <a:lnTo>
                    <a:pt x="497" y="146"/>
                  </a:lnTo>
                  <a:lnTo>
                    <a:pt x="504" y="178"/>
                  </a:lnTo>
                  <a:lnTo>
                    <a:pt x="504" y="217"/>
                  </a:lnTo>
                  <a:lnTo>
                    <a:pt x="511" y="249"/>
                  </a:lnTo>
                  <a:lnTo>
                    <a:pt x="511" y="280"/>
                  </a:lnTo>
                  <a:lnTo>
                    <a:pt x="517" y="306"/>
                  </a:lnTo>
                  <a:lnTo>
                    <a:pt x="517" y="325"/>
                  </a:lnTo>
                  <a:lnTo>
                    <a:pt x="524" y="344"/>
                  </a:lnTo>
                  <a:lnTo>
                    <a:pt x="524" y="357"/>
                  </a:lnTo>
                  <a:lnTo>
                    <a:pt x="531" y="363"/>
                  </a:lnTo>
                  <a:lnTo>
                    <a:pt x="531" y="357"/>
                  </a:lnTo>
                  <a:lnTo>
                    <a:pt x="538" y="351"/>
                  </a:lnTo>
                  <a:lnTo>
                    <a:pt x="538" y="338"/>
                  </a:lnTo>
                  <a:lnTo>
                    <a:pt x="545" y="319"/>
                  </a:lnTo>
                  <a:lnTo>
                    <a:pt x="545" y="293"/>
                  </a:lnTo>
                  <a:lnTo>
                    <a:pt x="551" y="268"/>
                  </a:lnTo>
                  <a:lnTo>
                    <a:pt x="551" y="236"/>
                  </a:lnTo>
                  <a:lnTo>
                    <a:pt x="558" y="204"/>
                  </a:lnTo>
                  <a:lnTo>
                    <a:pt x="558" y="172"/>
                  </a:lnTo>
                  <a:lnTo>
                    <a:pt x="565" y="134"/>
                  </a:lnTo>
                  <a:lnTo>
                    <a:pt x="565" y="108"/>
                  </a:lnTo>
                  <a:lnTo>
                    <a:pt x="572" y="76"/>
                  </a:lnTo>
                  <a:lnTo>
                    <a:pt x="572" y="51"/>
                  </a:lnTo>
                  <a:lnTo>
                    <a:pt x="579" y="31"/>
                  </a:lnTo>
                  <a:lnTo>
                    <a:pt x="579" y="12"/>
                  </a:lnTo>
                  <a:lnTo>
                    <a:pt x="585" y="6"/>
                  </a:lnTo>
                  <a:lnTo>
                    <a:pt x="585" y="0"/>
                  </a:lnTo>
                  <a:lnTo>
                    <a:pt x="592" y="6"/>
                  </a:lnTo>
                  <a:lnTo>
                    <a:pt x="592" y="12"/>
                  </a:lnTo>
                  <a:lnTo>
                    <a:pt x="599" y="31"/>
                  </a:lnTo>
                  <a:lnTo>
                    <a:pt x="599" y="51"/>
                  </a:lnTo>
                  <a:lnTo>
                    <a:pt x="606" y="76"/>
                  </a:lnTo>
                  <a:lnTo>
                    <a:pt x="606" y="108"/>
                  </a:lnTo>
                  <a:lnTo>
                    <a:pt x="613" y="134"/>
                  </a:lnTo>
                  <a:lnTo>
                    <a:pt x="613" y="172"/>
                  </a:lnTo>
                  <a:lnTo>
                    <a:pt x="619" y="204"/>
                  </a:lnTo>
                  <a:lnTo>
                    <a:pt x="619" y="236"/>
                  </a:lnTo>
                  <a:lnTo>
                    <a:pt x="626" y="268"/>
                  </a:lnTo>
                  <a:lnTo>
                    <a:pt x="626" y="293"/>
                  </a:lnTo>
                  <a:lnTo>
                    <a:pt x="633" y="319"/>
                  </a:lnTo>
                  <a:lnTo>
                    <a:pt x="633" y="338"/>
                  </a:lnTo>
                  <a:lnTo>
                    <a:pt x="640" y="351"/>
                  </a:lnTo>
                  <a:lnTo>
                    <a:pt x="640" y="357"/>
                  </a:lnTo>
                  <a:lnTo>
                    <a:pt x="647" y="363"/>
                  </a:lnTo>
                  <a:lnTo>
                    <a:pt x="647" y="357"/>
                  </a:lnTo>
                  <a:lnTo>
                    <a:pt x="653" y="344"/>
                  </a:lnTo>
                  <a:lnTo>
                    <a:pt x="653" y="325"/>
                  </a:lnTo>
                  <a:lnTo>
                    <a:pt x="660" y="306"/>
                  </a:lnTo>
                  <a:lnTo>
                    <a:pt x="660" y="280"/>
                  </a:lnTo>
                  <a:lnTo>
                    <a:pt x="667" y="249"/>
                  </a:lnTo>
                  <a:lnTo>
                    <a:pt x="667" y="217"/>
                  </a:lnTo>
                  <a:lnTo>
                    <a:pt x="674" y="178"/>
                  </a:lnTo>
                  <a:lnTo>
                    <a:pt x="674" y="146"/>
                  </a:lnTo>
                  <a:lnTo>
                    <a:pt x="681" y="114"/>
                  </a:lnTo>
                  <a:lnTo>
                    <a:pt x="681" y="83"/>
                  </a:lnTo>
                  <a:lnTo>
                    <a:pt x="688" y="57"/>
                  </a:lnTo>
                  <a:lnTo>
                    <a:pt x="688" y="38"/>
                  </a:lnTo>
                  <a:lnTo>
                    <a:pt x="694" y="19"/>
                  </a:lnTo>
                  <a:lnTo>
                    <a:pt x="694" y="6"/>
                  </a:lnTo>
                  <a:lnTo>
                    <a:pt x="701" y="0"/>
                  </a:lnTo>
                  <a:lnTo>
                    <a:pt x="701" y="6"/>
                  </a:lnTo>
                  <a:lnTo>
                    <a:pt x="708" y="12"/>
                  </a:lnTo>
                  <a:lnTo>
                    <a:pt x="708" y="25"/>
                  </a:lnTo>
                  <a:lnTo>
                    <a:pt x="715" y="44"/>
                  </a:lnTo>
                  <a:lnTo>
                    <a:pt x="715" y="70"/>
                  </a:lnTo>
                  <a:lnTo>
                    <a:pt x="722" y="95"/>
                  </a:lnTo>
                  <a:lnTo>
                    <a:pt x="722" y="127"/>
                  </a:lnTo>
                  <a:lnTo>
                    <a:pt x="722" y="159"/>
                  </a:lnTo>
                  <a:lnTo>
                    <a:pt x="728" y="191"/>
                  </a:lnTo>
                  <a:lnTo>
                    <a:pt x="728" y="229"/>
                  </a:lnTo>
                  <a:lnTo>
                    <a:pt x="735" y="255"/>
                  </a:lnTo>
                  <a:lnTo>
                    <a:pt x="735" y="287"/>
                  </a:lnTo>
                  <a:lnTo>
                    <a:pt x="742" y="312"/>
                  </a:lnTo>
                  <a:lnTo>
                    <a:pt x="742" y="331"/>
                  </a:lnTo>
                  <a:lnTo>
                    <a:pt x="749" y="351"/>
                  </a:lnTo>
                  <a:lnTo>
                    <a:pt x="749" y="357"/>
                  </a:lnTo>
                  <a:lnTo>
                    <a:pt x="756" y="363"/>
                  </a:lnTo>
                  <a:lnTo>
                    <a:pt x="756" y="357"/>
                  </a:lnTo>
                  <a:lnTo>
                    <a:pt x="762" y="351"/>
                  </a:lnTo>
                  <a:lnTo>
                    <a:pt x="762" y="331"/>
                  </a:lnTo>
                  <a:lnTo>
                    <a:pt x="769" y="312"/>
                  </a:lnTo>
                  <a:lnTo>
                    <a:pt x="769" y="287"/>
                  </a:lnTo>
                  <a:lnTo>
                    <a:pt x="776" y="255"/>
                  </a:lnTo>
                  <a:lnTo>
                    <a:pt x="776" y="229"/>
                  </a:lnTo>
                  <a:lnTo>
                    <a:pt x="783" y="191"/>
                  </a:lnTo>
                  <a:lnTo>
                    <a:pt x="783" y="159"/>
                  </a:lnTo>
                  <a:lnTo>
                    <a:pt x="790" y="127"/>
                  </a:lnTo>
                  <a:lnTo>
                    <a:pt x="790" y="95"/>
                  </a:lnTo>
                  <a:lnTo>
                    <a:pt x="796" y="70"/>
                  </a:lnTo>
                  <a:lnTo>
                    <a:pt x="796" y="44"/>
                  </a:lnTo>
                  <a:lnTo>
                    <a:pt x="803" y="25"/>
                  </a:lnTo>
                  <a:lnTo>
                    <a:pt x="803" y="12"/>
                  </a:lnTo>
                  <a:lnTo>
                    <a:pt x="810" y="6"/>
                  </a:lnTo>
                  <a:lnTo>
                    <a:pt x="810" y="0"/>
                  </a:lnTo>
                  <a:lnTo>
                    <a:pt x="817" y="6"/>
                  </a:lnTo>
                  <a:lnTo>
                    <a:pt x="817" y="19"/>
                  </a:lnTo>
                  <a:lnTo>
                    <a:pt x="824" y="38"/>
                  </a:lnTo>
                  <a:lnTo>
                    <a:pt x="824" y="57"/>
                  </a:lnTo>
                  <a:lnTo>
                    <a:pt x="830" y="83"/>
                  </a:lnTo>
                  <a:lnTo>
                    <a:pt x="830" y="114"/>
                  </a:lnTo>
                  <a:lnTo>
                    <a:pt x="837" y="146"/>
                  </a:lnTo>
                  <a:lnTo>
                    <a:pt x="837" y="178"/>
                  </a:lnTo>
                  <a:lnTo>
                    <a:pt x="844" y="217"/>
                  </a:lnTo>
                  <a:lnTo>
                    <a:pt x="844" y="249"/>
                  </a:lnTo>
                  <a:lnTo>
                    <a:pt x="851" y="280"/>
                  </a:lnTo>
                  <a:lnTo>
                    <a:pt x="851" y="306"/>
                  </a:lnTo>
                  <a:lnTo>
                    <a:pt x="858" y="325"/>
                  </a:lnTo>
                  <a:lnTo>
                    <a:pt x="858" y="344"/>
                  </a:lnTo>
                  <a:lnTo>
                    <a:pt x="865" y="357"/>
                  </a:lnTo>
                  <a:lnTo>
                    <a:pt x="865" y="363"/>
                  </a:lnTo>
                  <a:lnTo>
                    <a:pt x="871" y="357"/>
                  </a:lnTo>
                  <a:lnTo>
                    <a:pt x="871" y="351"/>
                  </a:lnTo>
                  <a:lnTo>
                    <a:pt x="878" y="338"/>
                  </a:lnTo>
                  <a:lnTo>
                    <a:pt x="878" y="319"/>
                  </a:lnTo>
                  <a:lnTo>
                    <a:pt x="885" y="293"/>
                  </a:lnTo>
                  <a:lnTo>
                    <a:pt x="885" y="268"/>
                  </a:lnTo>
                  <a:lnTo>
                    <a:pt x="892" y="236"/>
                  </a:lnTo>
                  <a:lnTo>
                    <a:pt x="892" y="204"/>
                  </a:lnTo>
                  <a:lnTo>
                    <a:pt x="899" y="172"/>
                  </a:lnTo>
                  <a:lnTo>
                    <a:pt x="899" y="134"/>
                  </a:lnTo>
                  <a:lnTo>
                    <a:pt x="905" y="108"/>
                  </a:lnTo>
                  <a:lnTo>
                    <a:pt x="905" y="76"/>
                  </a:lnTo>
                  <a:lnTo>
                    <a:pt x="912" y="51"/>
                  </a:lnTo>
                  <a:lnTo>
                    <a:pt x="912" y="31"/>
                  </a:lnTo>
                  <a:lnTo>
                    <a:pt x="919" y="12"/>
                  </a:lnTo>
                  <a:lnTo>
                    <a:pt x="919" y="6"/>
                  </a:lnTo>
                  <a:lnTo>
                    <a:pt x="926" y="0"/>
                  </a:lnTo>
                  <a:lnTo>
                    <a:pt x="926" y="6"/>
                  </a:lnTo>
                  <a:lnTo>
                    <a:pt x="933" y="12"/>
                  </a:lnTo>
                  <a:lnTo>
                    <a:pt x="933" y="31"/>
                  </a:lnTo>
                  <a:lnTo>
                    <a:pt x="939" y="51"/>
                  </a:lnTo>
                  <a:lnTo>
                    <a:pt x="939" y="76"/>
                  </a:lnTo>
                  <a:lnTo>
                    <a:pt x="946" y="108"/>
                  </a:lnTo>
                  <a:lnTo>
                    <a:pt x="946" y="134"/>
                  </a:lnTo>
                  <a:lnTo>
                    <a:pt x="953" y="172"/>
                  </a:lnTo>
                  <a:lnTo>
                    <a:pt x="953" y="204"/>
                  </a:lnTo>
                  <a:lnTo>
                    <a:pt x="960" y="236"/>
                  </a:lnTo>
                  <a:lnTo>
                    <a:pt x="960" y="268"/>
                  </a:lnTo>
                  <a:lnTo>
                    <a:pt x="960" y="293"/>
                  </a:lnTo>
                  <a:lnTo>
                    <a:pt x="967" y="319"/>
                  </a:lnTo>
                  <a:lnTo>
                    <a:pt x="967" y="338"/>
                  </a:lnTo>
                  <a:lnTo>
                    <a:pt x="973" y="351"/>
                  </a:lnTo>
                  <a:lnTo>
                    <a:pt x="973" y="357"/>
                  </a:lnTo>
                  <a:lnTo>
                    <a:pt x="980" y="363"/>
                  </a:lnTo>
                  <a:lnTo>
                    <a:pt x="980" y="357"/>
                  </a:lnTo>
                  <a:lnTo>
                    <a:pt x="987" y="344"/>
                  </a:lnTo>
                  <a:lnTo>
                    <a:pt x="987" y="325"/>
                  </a:lnTo>
                  <a:lnTo>
                    <a:pt x="994" y="306"/>
                  </a:lnTo>
                  <a:lnTo>
                    <a:pt x="994" y="280"/>
                  </a:lnTo>
                  <a:lnTo>
                    <a:pt x="1001" y="249"/>
                  </a:lnTo>
                  <a:lnTo>
                    <a:pt x="1001" y="217"/>
                  </a:lnTo>
                  <a:lnTo>
                    <a:pt x="1007" y="185"/>
                  </a:lnTo>
                  <a:lnTo>
                    <a:pt x="1007" y="146"/>
                  </a:lnTo>
                  <a:lnTo>
                    <a:pt x="1014" y="114"/>
                  </a:lnTo>
                  <a:lnTo>
                    <a:pt x="1014" y="83"/>
                  </a:lnTo>
                  <a:lnTo>
                    <a:pt x="1021" y="57"/>
                  </a:lnTo>
                  <a:lnTo>
                    <a:pt x="1021" y="38"/>
                  </a:lnTo>
                  <a:lnTo>
                    <a:pt x="1028" y="19"/>
                  </a:lnTo>
                  <a:lnTo>
                    <a:pt x="1028" y="6"/>
                  </a:lnTo>
                  <a:lnTo>
                    <a:pt x="1035" y="0"/>
                  </a:lnTo>
                  <a:lnTo>
                    <a:pt x="1035" y="6"/>
                  </a:lnTo>
                  <a:lnTo>
                    <a:pt x="1042" y="12"/>
                  </a:lnTo>
                  <a:lnTo>
                    <a:pt x="1042" y="25"/>
                  </a:lnTo>
                  <a:lnTo>
                    <a:pt x="1048" y="44"/>
                  </a:lnTo>
                  <a:lnTo>
                    <a:pt x="1048" y="70"/>
                  </a:lnTo>
                  <a:lnTo>
                    <a:pt x="1055" y="95"/>
                  </a:lnTo>
                  <a:lnTo>
                    <a:pt x="1055" y="127"/>
                  </a:lnTo>
                  <a:lnTo>
                    <a:pt x="1062" y="159"/>
                  </a:lnTo>
                  <a:lnTo>
                    <a:pt x="1062" y="191"/>
                  </a:lnTo>
                  <a:lnTo>
                    <a:pt x="1069" y="229"/>
                  </a:lnTo>
                  <a:lnTo>
                    <a:pt x="1069" y="255"/>
                  </a:lnTo>
                  <a:lnTo>
                    <a:pt x="1076" y="287"/>
                  </a:lnTo>
                  <a:lnTo>
                    <a:pt x="1076" y="312"/>
                  </a:lnTo>
                  <a:lnTo>
                    <a:pt x="1082" y="331"/>
                  </a:lnTo>
                  <a:lnTo>
                    <a:pt x="1082" y="351"/>
                  </a:lnTo>
                  <a:lnTo>
                    <a:pt x="1089" y="357"/>
                  </a:lnTo>
                  <a:lnTo>
                    <a:pt x="1089" y="363"/>
                  </a:lnTo>
                  <a:lnTo>
                    <a:pt x="1096" y="357"/>
                  </a:lnTo>
                  <a:lnTo>
                    <a:pt x="1096" y="351"/>
                  </a:lnTo>
                  <a:lnTo>
                    <a:pt x="1103" y="331"/>
                  </a:lnTo>
                  <a:lnTo>
                    <a:pt x="1103" y="312"/>
                  </a:lnTo>
                  <a:lnTo>
                    <a:pt x="1110" y="287"/>
                  </a:lnTo>
                  <a:lnTo>
                    <a:pt x="1110" y="255"/>
                  </a:lnTo>
                  <a:lnTo>
                    <a:pt x="1116" y="229"/>
                  </a:lnTo>
                  <a:lnTo>
                    <a:pt x="1116" y="191"/>
                  </a:lnTo>
                  <a:lnTo>
                    <a:pt x="1123" y="159"/>
                  </a:lnTo>
                  <a:lnTo>
                    <a:pt x="1123" y="127"/>
                  </a:lnTo>
                  <a:lnTo>
                    <a:pt x="1130" y="95"/>
                  </a:lnTo>
                  <a:lnTo>
                    <a:pt x="1130" y="70"/>
                  </a:lnTo>
                  <a:lnTo>
                    <a:pt x="1137" y="44"/>
                  </a:lnTo>
                  <a:lnTo>
                    <a:pt x="1137" y="25"/>
                  </a:lnTo>
                  <a:lnTo>
                    <a:pt x="1144" y="12"/>
                  </a:lnTo>
                  <a:lnTo>
                    <a:pt x="1144" y="6"/>
                  </a:lnTo>
                  <a:lnTo>
                    <a:pt x="1150" y="0"/>
                  </a:lnTo>
                  <a:lnTo>
                    <a:pt x="1150" y="6"/>
                  </a:lnTo>
                  <a:lnTo>
                    <a:pt x="1157" y="19"/>
                  </a:lnTo>
                  <a:lnTo>
                    <a:pt x="1157" y="38"/>
                  </a:lnTo>
                  <a:lnTo>
                    <a:pt x="1164" y="57"/>
                  </a:lnTo>
                  <a:lnTo>
                    <a:pt x="1164" y="83"/>
                  </a:lnTo>
                  <a:lnTo>
                    <a:pt x="1171" y="114"/>
                  </a:lnTo>
                  <a:lnTo>
                    <a:pt x="1171" y="146"/>
                  </a:lnTo>
                  <a:lnTo>
                    <a:pt x="1178" y="185"/>
                  </a:lnTo>
                  <a:lnTo>
                    <a:pt x="1178" y="217"/>
                  </a:lnTo>
                  <a:lnTo>
                    <a:pt x="1184" y="249"/>
                  </a:lnTo>
                  <a:lnTo>
                    <a:pt x="1184" y="280"/>
                  </a:lnTo>
                  <a:lnTo>
                    <a:pt x="1191" y="306"/>
                  </a:lnTo>
                  <a:lnTo>
                    <a:pt x="1191" y="325"/>
                  </a:lnTo>
                  <a:lnTo>
                    <a:pt x="1198" y="344"/>
                  </a:lnTo>
                  <a:lnTo>
                    <a:pt x="1198" y="357"/>
                  </a:lnTo>
                  <a:lnTo>
                    <a:pt x="1198" y="363"/>
                  </a:lnTo>
                  <a:lnTo>
                    <a:pt x="1205" y="357"/>
                  </a:lnTo>
                  <a:lnTo>
                    <a:pt x="1205" y="351"/>
                  </a:lnTo>
                  <a:lnTo>
                    <a:pt x="1212" y="338"/>
                  </a:lnTo>
                  <a:lnTo>
                    <a:pt x="1212" y="319"/>
                  </a:lnTo>
                  <a:lnTo>
                    <a:pt x="1218" y="293"/>
                  </a:lnTo>
                  <a:lnTo>
                    <a:pt x="1218" y="268"/>
                  </a:lnTo>
                  <a:lnTo>
                    <a:pt x="1225" y="236"/>
                  </a:lnTo>
                  <a:lnTo>
                    <a:pt x="1225" y="204"/>
                  </a:lnTo>
                  <a:lnTo>
                    <a:pt x="1232" y="172"/>
                  </a:lnTo>
                  <a:lnTo>
                    <a:pt x="1232" y="134"/>
                  </a:lnTo>
                  <a:lnTo>
                    <a:pt x="1239" y="108"/>
                  </a:lnTo>
                  <a:lnTo>
                    <a:pt x="1239" y="76"/>
                  </a:lnTo>
                  <a:lnTo>
                    <a:pt x="1246" y="51"/>
                  </a:lnTo>
                  <a:lnTo>
                    <a:pt x="1246" y="31"/>
                  </a:lnTo>
                  <a:lnTo>
                    <a:pt x="1253" y="12"/>
                  </a:lnTo>
                  <a:lnTo>
                    <a:pt x="1253" y="6"/>
                  </a:lnTo>
                  <a:lnTo>
                    <a:pt x="1259" y="0"/>
                  </a:lnTo>
                  <a:lnTo>
                    <a:pt x="1259" y="6"/>
                  </a:lnTo>
                  <a:lnTo>
                    <a:pt x="1266" y="12"/>
                  </a:lnTo>
                  <a:lnTo>
                    <a:pt x="1266" y="31"/>
                  </a:lnTo>
                  <a:lnTo>
                    <a:pt x="1273" y="51"/>
                  </a:lnTo>
                  <a:lnTo>
                    <a:pt x="1273" y="76"/>
                  </a:lnTo>
                  <a:lnTo>
                    <a:pt x="1280" y="108"/>
                  </a:lnTo>
                  <a:lnTo>
                    <a:pt x="1280" y="134"/>
                  </a:lnTo>
                  <a:lnTo>
                    <a:pt x="1287" y="172"/>
                  </a:lnTo>
                  <a:lnTo>
                    <a:pt x="1287" y="204"/>
                  </a:lnTo>
                  <a:lnTo>
                    <a:pt x="1293" y="236"/>
                  </a:lnTo>
                  <a:lnTo>
                    <a:pt x="1293" y="268"/>
                  </a:lnTo>
                  <a:lnTo>
                    <a:pt x="1300" y="293"/>
                  </a:lnTo>
                  <a:lnTo>
                    <a:pt x="1300" y="319"/>
                  </a:lnTo>
                  <a:lnTo>
                    <a:pt x="1307" y="338"/>
                  </a:lnTo>
                  <a:lnTo>
                    <a:pt x="1307" y="351"/>
                  </a:lnTo>
                  <a:lnTo>
                    <a:pt x="1314" y="357"/>
                  </a:lnTo>
                  <a:lnTo>
                    <a:pt x="1314" y="363"/>
                  </a:lnTo>
                  <a:lnTo>
                    <a:pt x="1321" y="357"/>
                  </a:lnTo>
                  <a:lnTo>
                    <a:pt x="1321" y="344"/>
                  </a:lnTo>
                  <a:lnTo>
                    <a:pt x="1327" y="325"/>
                  </a:lnTo>
                  <a:lnTo>
                    <a:pt x="1327" y="306"/>
                  </a:lnTo>
                  <a:lnTo>
                    <a:pt x="1334" y="280"/>
                  </a:lnTo>
                  <a:lnTo>
                    <a:pt x="1334" y="249"/>
                  </a:lnTo>
                  <a:lnTo>
                    <a:pt x="1341" y="217"/>
                  </a:lnTo>
                  <a:lnTo>
                    <a:pt x="1341" y="178"/>
                  </a:lnTo>
                  <a:lnTo>
                    <a:pt x="1348" y="146"/>
                  </a:lnTo>
                  <a:lnTo>
                    <a:pt x="1348" y="114"/>
                  </a:lnTo>
                  <a:lnTo>
                    <a:pt x="1355" y="83"/>
                  </a:lnTo>
                  <a:lnTo>
                    <a:pt x="1355" y="57"/>
                  </a:lnTo>
                  <a:lnTo>
                    <a:pt x="1361" y="38"/>
                  </a:lnTo>
                  <a:lnTo>
                    <a:pt x="1361" y="19"/>
                  </a:lnTo>
                  <a:lnTo>
                    <a:pt x="1368" y="6"/>
                  </a:lnTo>
                  <a:lnTo>
                    <a:pt x="1368" y="0"/>
                  </a:lnTo>
                  <a:lnTo>
                    <a:pt x="1375" y="6"/>
                  </a:lnTo>
                  <a:lnTo>
                    <a:pt x="1375" y="12"/>
                  </a:lnTo>
                  <a:lnTo>
                    <a:pt x="1382" y="25"/>
                  </a:lnTo>
                  <a:lnTo>
                    <a:pt x="1382" y="44"/>
                  </a:lnTo>
                  <a:lnTo>
                    <a:pt x="1389" y="70"/>
                  </a:lnTo>
                  <a:lnTo>
                    <a:pt x="1389" y="95"/>
                  </a:lnTo>
                  <a:lnTo>
                    <a:pt x="1395" y="127"/>
                  </a:lnTo>
                  <a:lnTo>
                    <a:pt x="1395" y="159"/>
                  </a:lnTo>
                  <a:lnTo>
                    <a:pt x="1402" y="191"/>
                  </a:lnTo>
                  <a:lnTo>
                    <a:pt x="1402" y="229"/>
                  </a:lnTo>
                  <a:lnTo>
                    <a:pt x="1409" y="255"/>
                  </a:lnTo>
                  <a:lnTo>
                    <a:pt x="1409" y="287"/>
                  </a:lnTo>
                  <a:lnTo>
                    <a:pt x="1416" y="312"/>
                  </a:lnTo>
                  <a:lnTo>
                    <a:pt x="1416" y="331"/>
                  </a:lnTo>
                  <a:lnTo>
                    <a:pt x="1423" y="351"/>
                  </a:lnTo>
                  <a:lnTo>
                    <a:pt x="1423" y="357"/>
                  </a:lnTo>
                  <a:lnTo>
                    <a:pt x="1430" y="363"/>
                  </a:lnTo>
                  <a:lnTo>
                    <a:pt x="1430" y="357"/>
                  </a:lnTo>
                  <a:lnTo>
                    <a:pt x="1436" y="351"/>
                  </a:lnTo>
                  <a:lnTo>
                    <a:pt x="1436" y="331"/>
                  </a:lnTo>
                  <a:lnTo>
                    <a:pt x="1436" y="312"/>
                  </a:lnTo>
                  <a:lnTo>
                    <a:pt x="1443" y="287"/>
                  </a:lnTo>
                  <a:lnTo>
                    <a:pt x="1443" y="255"/>
                  </a:lnTo>
                  <a:lnTo>
                    <a:pt x="1450" y="229"/>
                  </a:lnTo>
                  <a:lnTo>
                    <a:pt x="1450" y="191"/>
                  </a:lnTo>
                  <a:lnTo>
                    <a:pt x="1457" y="159"/>
                  </a:lnTo>
                  <a:lnTo>
                    <a:pt x="1457" y="127"/>
                  </a:lnTo>
                  <a:lnTo>
                    <a:pt x="1464" y="95"/>
                  </a:lnTo>
                  <a:lnTo>
                    <a:pt x="1464" y="70"/>
                  </a:lnTo>
                  <a:lnTo>
                    <a:pt x="1470" y="44"/>
                  </a:lnTo>
                  <a:lnTo>
                    <a:pt x="1470" y="25"/>
                  </a:lnTo>
                  <a:lnTo>
                    <a:pt x="1477" y="12"/>
                  </a:lnTo>
                  <a:lnTo>
                    <a:pt x="1477" y="6"/>
                  </a:lnTo>
                  <a:lnTo>
                    <a:pt x="1484" y="0"/>
                  </a:lnTo>
                  <a:lnTo>
                    <a:pt x="1484" y="6"/>
                  </a:lnTo>
                  <a:lnTo>
                    <a:pt x="1491" y="19"/>
                  </a:lnTo>
                  <a:lnTo>
                    <a:pt x="1491" y="38"/>
                  </a:lnTo>
                  <a:lnTo>
                    <a:pt x="1498" y="57"/>
                  </a:lnTo>
                  <a:lnTo>
                    <a:pt x="1498" y="83"/>
                  </a:lnTo>
                  <a:lnTo>
                    <a:pt x="1504" y="114"/>
                  </a:lnTo>
                  <a:lnTo>
                    <a:pt x="1504" y="146"/>
                  </a:lnTo>
                  <a:lnTo>
                    <a:pt x="1511" y="178"/>
                  </a:lnTo>
                  <a:lnTo>
                    <a:pt x="1511" y="217"/>
                  </a:lnTo>
                  <a:lnTo>
                    <a:pt x="1518" y="249"/>
                  </a:lnTo>
                  <a:lnTo>
                    <a:pt x="1518" y="280"/>
                  </a:lnTo>
                  <a:lnTo>
                    <a:pt x="1525" y="306"/>
                  </a:lnTo>
                  <a:lnTo>
                    <a:pt x="1525" y="325"/>
                  </a:lnTo>
                  <a:lnTo>
                    <a:pt x="1532" y="344"/>
                  </a:lnTo>
                  <a:lnTo>
                    <a:pt x="1532" y="357"/>
                  </a:lnTo>
                  <a:lnTo>
                    <a:pt x="1538" y="363"/>
                  </a:lnTo>
                  <a:lnTo>
                    <a:pt x="1538" y="357"/>
                  </a:lnTo>
                  <a:lnTo>
                    <a:pt x="1545" y="351"/>
                  </a:lnTo>
                  <a:lnTo>
                    <a:pt x="1545" y="338"/>
                  </a:lnTo>
                  <a:lnTo>
                    <a:pt x="1552" y="319"/>
                  </a:lnTo>
                  <a:lnTo>
                    <a:pt x="1552" y="293"/>
                  </a:lnTo>
                  <a:lnTo>
                    <a:pt x="1559" y="268"/>
                  </a:lnTo>
                  <a:lnTo>
                    <a:pt x="1559" y="236"/>
                  </a:lnTo>
                  <a:lnTo>
                    <a:pt x="1566" y="204"/>
                  </a:lnTo>
                  <a:lnTo>
                    <a:pt x="1566" y="172"/>
                  </a:lnTo>
                  <a:lnTo>
                    <a:pt x="1572" y="134"/>
                  </a:lnTo>
                  <a:lnTo>
                    <a:pt x="1572" y="108"/>
                  </a:lnTo>
                  <a:lnTo>
                    <a:pt x="1579" y="76"/>
                  </a:lnTo>
                  <a:lnTo>
                    <a:pt x="1579" y="51"/>
                  </a:lnTo>
                  <a:lnTo>
                    <a:pt x="1586" y="31"/>
                  </a:lnTo>
                  <a:lnTo>
                    <a:pt x="1586" y="12"/>
                  </a:lnTo>
                  <a:lnTo>
                    <a:pt x="1593" y="6"/>
                  </a:lnTo>
                  <a:lnTo>
                    <a:pt x="1593" y="0"/>
                  </a:lnTo>
                  <a:lnTo>
                    <a:pt x="1600" y="6"/>
                  </a:lnTo>
                  <a:lnTo>
                    <a:pt x="1600" y="12"/>
                  </a:lnTo>
                  <a:lnTo>
                    <a:pt x="1607" y="31"/>
                  </a:lnTo>
                  <a:lnTo>
                    <a:pt x="1607" y="51"/>
                  </a:lnTo>
                  <a:lnTo>
                    <a:pt x="1613" y="76"/>
                  </a:lnTo>
                  <a:lnTo>
                    <a:pt x="1613" y="108"/>
                  </a:lnTo>
                  <a:lnTo>
                    <a:pt x="1620" y="134"/>
                  </a:lnTo>
                  <a:lnTo>
                    <a:pt x="1620" y="172"/>
                  </a:lnTo>
                  <a:lnTo>
                    <a:pt x="1627" y="204"/>
                  </a:lnTo>
                  <a:lnTo>
                    <a:pt x="1627" y="236"/>
                  </a:lnTo>
                  <a:lnTo>
                    <a:pt x="1634" y="268"/>
                  </a:lnTo>
                  <a:lnTo>
                    <a:pt x="1634" y="293"/>
                  </a:lnTo>
                  <a:lnTo>
                    <a:pt x="1641" y="319"/>
                  </a:lnTo>
                  <a:lnTo>
                    <a:pt x="1641" y="338"/>
                  </a:lnTo>
                  <a:lnTo>
                    <a:pt x="1647" y="351"/>
                  </a:lnTo>
                  <a:lnTo>
                    <a:pt x="1647" y="357"/>
                  </a:lnTo>
                  <a:lnTo>
                    <a:pt x="1654" y="363"/>
                  </a:lnTo>
                  <a:lnTo>
                    <a:pt x="1654" y="357"/>
                  </a:lnTo>
                  <a:lnTo>
                    <a:pt x="1661" y="344"/>
                  </a:lnTo>
                  <a:lnTo>
                    <a:pt x="1661" y="325"/>
                  </a:lnTo>
                  <a:lnTo>
                    <a:pt x="1668" y="306"/>
                  </a:lnTo>
                  <a:lnTo>
                    <a:pt x="1668" y="280"/>
                  </a:lnTo>
                  <a:lnTo>
                    <a:pt x="1675" y="249"/>
                  </a:lnTo>
                  <a:lnTo>
                    <a:pt x="1675" y="217"/>
                  </a:lnTo>
                  <a:lnTo>
                    <a:pt x="1681" y="185"/>
                  </a:lnTo>
                  <a:lnTo>
                    <a:pt x="1681" y="146"/>
                  </a:lnTo>
                  <a:lnTo>
                    <a:pt x="1681" y="114"/>
                  </a:lnTo>
                  <a:lnTo>
                    <a:pt x="1688" y="83"/>
                  </a:lnTo>
                  <a:lnTo>
                    <a:pt x="1688" y="57"/>
                  </a:lnTo>
                  <a:lnTo>
                    <a:pt x="1695" y="38"/>
                  </a:lnTo>
                  <a:lnTo>
                    <a:pt x="1695" y="19"/>
                  </a:lnTo>
                  <a:lnTo>
                    <a:pt x="1702" y="6"/>
                  </a:lnTo>
                  <a:lnTo>
                    <a:pt x="1702" y="0"/>
                  </a:lnTo>
                  <a:lnTo>
                    <a:pt x="1709" y="6"/>
                  </a:lnTo>
                  <a:lnTo>
                    <a:pt x="1709" y="12"/>
                  </a:lnTo>
                  <a:lnTo>
                    <a:pt x="1715" y="25"/>
                  </a:lnTo>
                  <a:lnTo>
                    <a:pt x="1715" y="44"/>
                  </a:lnTo>
                  <a:lnTo>
                    <a:pt x="1722" y="70"/>
                  </a:lnTo>
                  <a:lnTo>
                    <a:pt x="1722" y="95"/>
                  </a:lnTo>
                  <a:lnTo>
                    <a:pt x="1729" y="127"/>
                  </a:lnTo>
                  <a:lnTo>
                    <a:pt x="1729" y="159"/>
                  </a:lnTo>
                  <a:lnTo>
                    <a:pt x="1736" y="191"/>
                  </a:lnTo>
                  <a:lnTo>
                    <a:pt x="1736" y="229"/>
                  </a:lnTo>
                  <a:lnTo>
                    <a:pt x="1743" y="255"/>
                  </a:lnTo>
                  <a:lnTo>
                    <a:pt x="1743" y="287"/>
                  </a:lnTo>
                  <a:lnTo>
                    <a:pt x="1749" y="312"/>
                  </a:lnTo>
                  <a:lnTo>
                    <a:pt x="1749" y="331"/>
                  </a:lnTo>
                  <a:lnTo>
                    <a:pt x="1756" y="351"/>
                  </a:lnTo>
                  <a:lnTo>
                    <a:pt x="1756" y="357"/>
                  </a:lnTo>
                  <a:lnTo>
                    <a:pt x="1763" y="363"/>
                  </a:lnTo>
                  <a:lnTo>
                    <a:pt x="1763" y="357"/>
                  </a:lnTo>
                  <a:lnTo>
                    <a:pt x="1770" y="351"/>
                  </a:lnTo>
                  <a:lnTo>
                    <a:pt x="1770" y="331"/>
                  </a:lnTo>
                  <a:lnTo>
                    <a:pt x="1777" y="312"/>
                  </a:lnTo>
                  <a:lnTo>
                    <a:pt x="1777" y="287"/>
                  </a:lnTo>
                  <a:lnTo>
                    <a:pt x="1783" y="255"/>
                  </a:lnTo>
                  <a:lnTo>
                    <a:pt x="1783" y="229"/>
                  </a:lnTo>
                  <a:lnTo>
                    <a:pt x="1790" y="191"/>
                  </a:lnTo>
                  <a:lnTo>
                    <a:pt x="1790" y="159"/>
                  </a:lnTo>
                  <a:lnTo>
                    <a:pt x="1797" y="127"/>
                  </a:lnTo>
                  <a:lnTo>
                    <a:pt x="1797" y="95"/>
                  </a:lnTo>
                  <a:lnTo>
                    <a:pt x="1804" y="70"/>
                  </a:lnTo>
                  <a:lnTo>
                    <a:pt x="1804" y="44"/>
                  </a:lnTo>
                  <a:lnTo>
                    <a:pt x="1811" y="25"/>
                  </a:lnTo>
                  <a:lnTo>
                    <a:pt x="1811" y="12"/>
                  </a:lnTo>
                  <a:lnTo>
                    <a:pt x="1818" y="6"/>
                  </a:lnTo>
                  <a:lnTo>
                    <a:pt x="1818" y="0"/>
                  </a:lnTo>
                  <a:lnTo>
                    <a:pt x="1824" y="6"/>
                  </a:lnTo>
                  <a:lnTo>
                    <a:pt x="1824" y="19"/>
                  </a:lnTo>
                  <a:lnTo>
                    <a:pt x="1831" y="38"/>
                  </a:lnTo>
                  <a:lnTo>
                    <a:pt x="1831" y="57"/>
                  </a:lnTo>
                  <a:lnTo>
                    <a:pt x="1838" y="83"/>
                  </a:lnTo>
                  <a:lnTo>
                    <a:pt x="1838" y="114"/>
                  </a:lnTo>
                  <a:lnTo>
                    <a:pt x="1845" y="146"/>
                  </a:lnTo>
                  <a:lnTo>
                    <a:pt x="1845" y="178"/>
                  </a:lnTo>
                  <a:lnTo>
                    <a:pt x="1852" y="217"/>
                  </a:lnTo>
                  <a:lnTo>
                    <a:pt x="1852" y="249"/>
                  </a:lnTo>
                  <a:lnTo>
                    <a:pt x="1858" y="280"/>
                  </a:lnTo>
                  <a:lnTo>
                    <a:pt x="1858" y="306"/>
                  </a:lnTo>
                  <a:lnTo>
                    <a:pt x="1865" y="325"/>
                  </a:lnTo>
                  <a:lnTo>
                    <a:pt x="1865" y="344"/>
                  </a:lnTo>
                  <a:lnTo>
                    <a:pt x="1872" y="357"/>
                  </a:lnTo>
                  <a:lnTo>
                    <a:pt x="1872" y="363"/>
                  </a:lnTo>
                  <a:lnTo>
                    <a:pt x="1879" y="357"/>
                  </a:lnTo>
                  <a:lnTo>
                    <a:pt x="1879" y="351"/>
                  </a:lnTo>
                  <a:lnTo>
                    <a:pt x="1886" y="338"/>
                  </a:lnTo>
                  <a:lnTo>
                    <a:pt x="1886" y="319"/>
                  </a:lnTo>
                  <a:lnTo>
                    <a:pt x="1892" y="293"/>
                  </a:lnTo>
                  <a:lnTo>
                    <a:pt x="1892" y="268"/>
                  </a:lnTo>
                  <a:lnTo>
                    <a:pt x="1899" y="236"/>
                  </a:lnTo>
                  <a:lnTo>
                    <a:pt x="1899" y="204"/>
                  </a:lnTo>
                  <a:lnTo>
                    <a:pt x="1906" y="172"/>
                  </a:lnTo>
                  <a:lnTo>
                    <a:pt x="1906" y="134"/>
                  </a:lnTo>
                  <a:lnTo>
                    <a:pt x="1913" y="108"/>
                  </a:lnTo>
                  <a:lnTo>
                    <a:pt x="1913" y="76"/>
                  </a:lnTo>
                  <a:lnTo>
                    <a:pt x="1920" y="51"/>
                  </a:lnTo>
                  <a:lnTo>
                    <a:pt x="1920" y="31"/>
                  </a:lnTo>
                  <a:lnTo>
                    <a:pt x="1920" y="12"/>
                  </a:lnTo>
                  <a:lnTo>
                    <a:pt x="1926" y="6"/>
                  </a:lnTo>
                  <a:lnTo>
                    <a:pt x="1926" y="0"/>
                  </a:lnTo>
                  <a:lnTo>
                    <a:pt x="1933" y="6"/>
                  </a:lnTo>
                  <a:lnTo>
                    <a:pt x="1933" y="12"/>
                  </a:lnTo>
                  <a:lnTo>
                    <a:pt x="1940" y="31"/>
                  </a:lnTo>
                  <a:lnTo>
                    <a:pt x="1940" y="51"/>
                  </a:lnTo>
                  <a:lnTo>
                    <a:pt x="1947" y="76"/>
                  </a:lnTo>
                  <a:lnTo>
                    <a:pt x="1947" y="108"/>
                  </a:lnTo>
                  <a:lnTo>
                    <a:pt x="1954" y="134"/>
                  </a:lnTo>
                  <a:lnTo>
                    <a:pt x="1954" y="172"/>
                  </a:lnTo>
                  <a:lnTo>
                    <a:pt x="1960" y="204"/>
                  </a:lnTo>
                  <a:lnTo>
                    <a:pt x="1960" y="236"/>
                  </a:lnTo>
                  <a:lnTo>
                    <a:pt x="1967" y="268"/>
                  </a:lnTo>
                  <a:lnTo>
                    <a:pt x="1967" y="293"/>
                  </a:lnTo>
                  <a:lnTo>
                    <a:pt x="1974" y="319"/>
                  </a:lnTo>
                  <a:lnTo>
                    <a:pt x="1974" y="338"/>
                  </a:lnTo>
                  <a:lnTo>
                    <a:pt x="1981" y="351"/>
                  </a:lnTo>
                  <a:lnTo>
                    <a:pt x="1981" y="357"/>
                  </a:lnTo>
                  <a:lnTo>
                    <a:pt x="1988" y="363"/>
                  </a:lnTo>
                  <a:lnTo>
                    <a:pt x="1988" y="357"/>
                  </a:lnTo>
                  <a:lnTo>
                    <a:pt x="1995" y="344"/>
                  </a:lnTo>
                  <a:lnTo>
                    <a:pt x="1995" y="325"/>
                  </a:lnTo>
                  <a:lnTo>
                    <a:pt x="2001" y="306"/>
                  </a:lnTo>
                  <a:lnTo>
                    <a:pt x="2001" y="280"/>
                  </a:lnTo>
                  <a:lnTo>
                    <a:pt x="2008" y="249"/>
                  </a:lnTo>
                  <a:lnTo>
                    <a:pt x="2008" y="217"/>
                  </a:lnTo>
                  <a:lnTo>
                    <a:pt x="2015" y="185"/>
                  </a:lnTo>
                  <a:lnTo>
                    <a:pt x="2015" y="146"/>
                  </a:lnTo>
                  <a:lnTo>
                    <a:pt x="2022" y="114"/>
                  </a:lnTo>
                  <a:lnTo>
                    <a:pt x="2022" y="83"/>
                  </a:lnTo>
                  <a:lnTo>
                    <a:pt x="2029" y="57"/>
                  </a:lnTo>
                  <a:lnTo>
                    <a:pt x="2029" y="38"/>
                  </a:lnTo>
                  <a:lnTo>
                    <a:pt x="2035" y="19"/>
                  </a:lnTo>
                  <a:lnTo>
                    <a:pt x="2035" y="6"/>
                  </a:lnTo>
                  <a:lnTo>
                    <a:pt x="2042" y="0"/>
                  </a:lnTo>
                  <a:lnTo>
                    <a:pt x="2042" y="6"/>
                  </a:lnTo>
                  <a:lnTo>
                    <a:pt x="2049" y="12"/>
                  </a:lnTo>
                  <a:lnTo>
                    <a:pt x="2049" y="25"/>
                  </a:lnTo>
                  <a:lnTo>
                    <a:pt x="2056" y="44"/>
                  </a:lnTo>
                  <a:lnTo>
                    <a:pt x="2056" y="70"/>
                  </a:lnTo>
                  <a:lnTo>
                    <a:pt x="2063" y="95"/>
                  </a:lnTo>
                  <a:lnTo>
                    <a:pt x="2063" y="127"/>
                  </a:lnTo>
                  <a:lnTo>
                    <a:pt x="2069" y="159"/>
                  </a:lnTo>
                  <a:lnTo>
                    <a:pt x="2069" y="191"/>
                  </a:lnTo>
                  <a:lnTo>
                    <a:pt x="2076" y="229"/>
                  </a:lnTo>
                  <a:lnTo>
                    <a:pt x="2076" y="255"/>
                  </a:lnTo>
                  <a:lnTo>
                    <a:pt x="2083" y="287"/>
                  </a:lnTo>
                  <a:lnTo>
                    <a:pt x="2083" y="312"/>
                  </a:lnTo>
                  <a:lnTo>
                    <a:pt x="2090" y="331"/>
                  </a:lnTo>
                  <a:lnTo>
                    <a:pt x="2090" y="351"/>
                  </a:lnTo>
                  <a:lnTo>
                    <a:pt x="2097" y="357"/>
                  </a:lnTo>
                  <a:lnTo>
                    <a:pt x="2097" y="363"/>
                  </a:lnTo>
                  <a:lnTo>
                    <a:pt x="2103" y="357"/>
                  </a:lnTo>
                  <a:lnTo>
                    <a:pt x="2103" y="351"/>
                  </a:lnTo>
                  <a:lnTo>
                    <a:pt x="2110" y="331"/>
                  </a:lnTo>
                  <a:lnTo>
                    <a:pt x="2110" y="312"/>
                  </a:lnTo>
                  <a:lnTo>
                    <a:pt x="2117" y="287"/>
                  </a:lnTo>
                  <a:lnTo>
                    <a:pt x="2117" y="255"/>
                  </a:lnTo>
                  <a:lnTo>
                    <a:pt x="2124" y="229"/>
                  </a:lnTo>
                  <a:lnTo>
                    <a:pt x="2124" y="191"/>
                  </a:lnTo>
                  <a:lnTo>
                    <a:pt x="2131" y="159"/>
                  </a:lnTo>
                  <a:lnTo>
                    <a:pt x="2131" y="127"/>
                  </a:lnTo>
                  <a:lnTo>
                    <a:pt x="2137" y="95"/>
                  </a:lnTo>
                  <a:lnTo>
                    <a:pt x="2137" y="70"/>
                  </a:lnTo>
                  <a:lnTo>
                    <a:pt x="2144" y="44"/>
                  </a:lnTo>
                  <a:lnTo>
                    <a:pt x="2144" y="25"/>
                  </a:lnTo>
                  <a:lnTo>
                    <a:pt x="2151" y="12"/>
                  </a:lnTo>
                  <a:lnTo>
                    <a:pt x="2151" y="6"/>
                  </a:lnTo>
                  <a:lnTo>
                    <a:pt x="2158" y="0"/>
                  </a:lnTo>
                  <a:lnTo>
                    <a:pt x="2158" y="6"/>
                  </a:lnTo>
                  <a:lnTo>
                    <a:pt x="2158" y="19"/>
                  </a:lnTo>
                  <a:lnTo>
                    <a:pt x="2165" y="38"/>
                  </a:lnTo>
                  <a:lnTo>
                    <a:pt x="2165" y="57"/>
                  </a:lnTo>
                  <a:lnTo>
                    <a:pt x="2171" y="83"/>
                  </a:lnTo>
                  <a:lnTo>
                    <a:pt x="2171" y="114"/>
                  </a:lnTo>
                  <a:lnTo>
                    <a:pt x="2178" y="146"/>
                  </a:lnTo>
                  <a:lnTo>
                    <a:pt x="2178" y="185"/>
                  </a:lnTo>
                  <a:lnTo>
                    <a:pt x="2185" y="217"/>
                  </a:lnTo>
                  <a:lnTo>
                    <a:pt x="2185" y="249"/>
                  </a:lnTo>
                  <a:lnTo>
                    <a:pt x="2192" y="280"/>
                  </a:lnTo>
                  <a:lnTo>
                    <a:pt x="2192" y="306"/>
                  </a:lnTo>
                  <a:lnTo>
                    <a:pt x="2199" y="325"/>
                  </a:lnTo>
                  <a:lnTo>
                    <a:pt x="2199" y="344"/>
                  </a:lnTo>
                  <a:lnTo>
                    <a:pt x="2206" y="357"/>
                  </a:lnTo>
                  <a:lnTo>
                    <a:pt x="2206" y="363"/>
                  </a:lnTo>
                  <a:lnTo>
                    <a:pt x="2212" y="357"/>
                  </a:lnTo>
                  <a:lnTo>
                    <a:pt x="2212" y="351"/>
                  </a:lnTo>
                  <a:lnTo>
                    <a:pt x="2219" y="338"/>
                  </a:lnTo>
                  <a:lnTo>
                    <a:pt x="2219" y="319"/>
                  </a:lnTo>
                  <a:lnTo>
                    <a:pt x="2226" y="293"/>
                  </a:lnTo>
                  <a:lnTo>
                    <a:pt x="2226" y="268"/>
                  </a:lnTo>
                  <a:lnTo>
                    <a:pt x="2233" y="236"/>
                  </a:lnTo>
                  <a:lnTo>
                    <a:pt x="2233" y="204"/>
                  </a:lnTo>
                  <a:lnTo>
                    <a:pt x="2240" y="172"/>
                  </a:lnTo>
                  <a:lnTo>
                    <a:pt x="2240" y="134"/>
                  </a:lnTo>
                  <a:lnTo>
                    <a:pt x="2246" y="108"/>
                  </a:lnTo>
                  <a:lnTo>
                    <a:pt x="2246" y="76"/>
                  </a:lnTo>
                  <a:lnTo>
                    <a:pt x="2253" y="51"/>
                  </a:lnTo>
                  <a:lnTo>
                    <a:pt x="2253" y="31"/>
                  </a:lnTo>
                  <a:lnTo>
                    <a:pt x="2260" y="12"/>
                  </a:lnTo>
                  <a:lnTo>
                    <a:pt x="2260" y="6"/>
                  </a:lnTo>
                  <a:lnTo>
                    <a:pt x="2267" y="0"/>
                  </a:lnTo>
                  <a:lnTo>
                    <a:pt x="2267" y="6"/>
                  </a:lnTo>
                  <a:lnTo>
                    <a:pt x="2274" y="12"/>
                  </a:lnTo>
                  <a:lnTo>
                    <a:pt x="2274" y="31"/>
                  </a:lnTo>
                  <a:lnTo>
                    <a:pt x="2280" y="51"/>
                  </a:lnTo>
                  <a:lnTo>
                    <a:pt x="2280" y="76"/>
                  </a:lnTo>
                  <a:lnTo>
                    <a:pt x="2287" y="108"/>
                  </a:lnTo>
                  <a:lnTo>
                    <a:pt x="2287" y="134"/>
                  </a:lnTo>
                  <a:lnTo>
                    <a:pt x="2294" y="172"/>
                  </a:lnTo>
                  <a:lnTo>
                    <a:pt x="2294" y="204"/>
                  </a:lnTo>
                  <a:lnTo>
                    <a:pt x="2301" y="236"/>
                  </a:lnTo>
                  <a:lnTo>
                    <a:pt x="2301" y="268"/>
                  </a:lnTo>
                  <a:lnTo>
                    <a:pt x="2308" y="293"/>
                  </a:lnTo>
                  <a:lnTo>
                    <a:pt x="2308" y="319"/>
                  </a:lnTo>
                  <a:lnTo>
                    <a:pt x="2314" y="338"/>
                  </a:lnTo>
                  <a:lnTo>
                    <a:pt x="2314" y="351"/>
                  </a:lnTo>
                  <a:lnTo>
                    <a:pt x="2321" y="357"/>
                  </a:lnTo>
                  <a:lnTo>
                    <a:pt x="2321" y="363"/>
                  </a:lnTo>
                  <a:lnTo>
                    <a:pt x="2328" y="357"/>
                  </a:lnTo>
                  <a:lnTo>
                    <a:pt x="2328" y="344"/>
                  </a:lnTo>
                  <a:lnTo>
                    <a:pt x="2335" y="325"/>
                  </a:lnTo>
                  <a:lnTo>
                    <a:pt x="2335" y="306"/>
                  </a:lnTo>
                  <a:lnTo>
                    <a:pt x="2342" y="280"/>
                  </a:lnTo>
                  <a:lnTo>
                    <a:pt x="2342" y="249"/>
                  </a:lnTo>
                  <a:lnTo>
                    <a:pt x="2348" y="217"/>
                  </a:lnTo>
                  <a:lnTo>
                    <a:pt x="2348" y="185"/>
                  </a:lnTo>
                  <a:lnTo>
                    <a:pt x="2355" y="146"/>
                  </a:lnTo>
                  <a:lnTo>
                    <a:pt x="2355" y="114"/>
                  </a:lnTo>
                  <a:lnTo>
                    <a:pt x="2362" y="83"/>
                  </a:lnTo>
                  <a:lnTo>
                    <a:pt x="2362" y="57"/>
                  </a:lnTo>
                  <a:lnTo>
                    <a:pt x="2369" y="38"/>
                  </a:lnTo>
                  <a:lnTo>
                    <a:pt x="2369" y="19"/>
                  </a:lnTo>
                  <a:lnTo>
                    <a:pt x="2376" y="6"/>
                  </a:lnTo>
                  <a:lnTo>
                    <a:pt x="2376" y="0"/>
                  </a:lnTo>
                  <a:lnTo>
                    <a:pt x="2383" y="6"/>
                  </a:lnTo>
                  <a:lnTo>
                    <a:pt x="2383" y="12"/>
                  </a:lnTo>
                  <a:lnTo>
                    <a:pt x="2389" y="25"/>
                  </a:lnTo>
                  <a:lnTo>
                    <a:pt x="2389" y="44"/>
                  </a:lnTo>
                  <a:lnTo>
                    <a:pt x="2396" y="70"/>
                  </a:lnTo>
                  <a:lnTo>
                    <a:pt x="2396" y="95"/>
                  </a:lnTo>
                  <a:lnTo>
                    <a:pt x="2396" y="127"/>
                  </a:lnTo>
                  <a:lnTo>
                    <a:pt x="2403" y="159"/>
                  </a:lnTo>
                  <a:lnTo>
                    <a:pt x="2403" y="191"/>
                  </a:lnTo>
                  <a:lnTo>
                    <a:pt x="2410" y="229"/>
                  </a:lnTo>
                  <a:lnTo>
                    <a:pt x="2410" y="255"/>
                  </a:lnTo>
                  <a:lnTo>
                    <a:pt x="2417" y="287"/>
                  </a:lnTo>
                  <a:lnTo>
                    <a:pt x="2417" y="312"/>
                  </a:lnTo>
                  <a:lnTo>
                    <a:pt x="2423" y="331"/>
                  </a:lnTo>
                  <a:lnTo>
                    <a:pt x="2423" y="351"/>
                  </a:lnTo>
                  <a:lnTo>
                    <a:pt x="2430" y="357"/>
                  </a:lnTo>
                  <a:lnTo>
                    <a:pt x="2430" y="363"/>
                  </a:lnTo>
                  <a:lnTo>
                    <a:pt x="2437" y="357"/>
                  </a:lnTo>
                  <a:lnTo>
                    <a:pt x="2437" y="351"/>
                  </a:lnTo>
                  <a:lnTo>
                    <a:pt x="2444" y="331"/>
                  </a:lnTo>
                  <a:lnTo>
                    <a:pt x="2444" y="312"/>
                  </a:lnTo>
                  <a:lnTo>
                    <a:pt x="2451" y="287"/>
                  </a:lnTo>
                  <a:lnTo>
                    <a:pt x="2451" y="255"/>
                  </a:lnTo>
                  <a:lnTo>
                    <a:pt x="2457" y="229"/>
                  </a:lnTo>
                  <a:lnTo>
                    <a:pt x="2457" y="191"/>
                  </a:lnTo>
                  <a:lnTo>
                    <a:pt x="2464" y="159"/>
                  </a:lnTo>
                  <a:lnTo>
                    <a:pt x="2464" y="127"/>
                  </a:lnTo>
                  <a:lnTo>
                    <a:pt x="2471" y="95"/>
                  </a:lnTo>
                  <a:lnTo>
                    <a:pt x="2471" y="70"/>
                  </a:lnTo>
                  <a:lnTo>
                    <a:pt x="2478" y="44"/>
                  </a:lnTo>
                  <a:lnTo>
                    <a:pt x="2478" y="25"/>
                  </a:lnTo>
                  <a:lnTo>
                    <a:pt x="2485" y="12"/>
                  </a:lnTo>
                  <a:lnTo>
                    <a:pt x="2485" y="6"/>
                  </a:lnTo>
                  <a:lnTo>
                    <a:pt x="2491" y="0"/>
                  </a:lnTo>
                  <a:lnTo>
                    <a:pt x="2491" y="6"/>
                  </a:lnTo>
                  <a:lnTo>
                    <a:pt x="2498" y="19"/>
                  </a:lnTo>
                  <a:lnTo>
                    <a:pt x="2498" y="38"/>
                  </a:lnTo>
                  <a:lnTo>
                    <a:pt x="2505" y="57"/>
                  </a:lnTo>
                  <a:lnTo>
                    <a:pt x="2505" y="83"/>
                  </a:lnTo>
                  <a:lnTo>
                    <a:pt x="2512" y="114"/>
                  </a:lnTo>
                  <a:lnTo>
                    <a:pt x="2512" y="146"/>
                  </a:lnTo>
                  <a:lnTo>
                    <a:pt x="2519" y="178"/>
                  </a:lnTo>
                  <a:lnTo>
                    <a:pt x="2519" y="217"/>
                  </a:lnTo>
                  <a:lnTo>
                    <a:pt x="2525" y="249"/>
                  </a:lnTo>
                  <a:lnTo>
                    <a:pt x="2525" y="280"/>
                  </a:lnTo>
                  <a:lnTo>
                    <a:pt x="2532" y="306"/>
                  </a:lnTo>
                  <a:lnTo>
                    <a:pt x="2532" y="325"/>
                  </a:lnTo>
                  <a:lnTo>
                    <a:pt x="2539" y="344"/>
                  </a:lnTo>
                  <a:lnTo>
                    <a:pt x="2539" y="357"/>
                  </a:lnTo>
                  <a:lnTo>
                    <a:pt x="2546" y="363"/>
                  </a:lnTo>
                  <a:lnTo>
                    <a:pt x="2546" y="357"/>
                  </a:lnTo>
                  <a:lnTo>
                    <a:pt x="2553" y="351"/>
                  </a:lnTo>
                  <a:lnTo>
                    <a:pt x="2553" y="338"/>
                  </a:lnTo>
                  <a:lnTo>
                    <a:pt x="2560" y="319"/>
                  </a:lnTo>
                  <a:lnTo>
                    <a:pt x="2560" y="293"/>
                  </a:lnTo>
                  <a:lnTo>
                    <a:pt x="2566" y="268"/>
                  </a:lnTo>
                  <a:lnTo>
                    <a:pt x="2566" y="236"/>
                  </a:lnTo>
                  <a:lnTo>
                    <a:pt x="2573" y="204"/>
                  </a:lnTo>
                  <a:lnTo>
                    <a:pt x="2573" y="172"/>
                  </a:lnTo>
                  <a:lnTo>
                    <a:pt x="2580" y="134"/>
                  </a:lnTo>
                  <a:lnTo>
                    <a:pt x="2580" y="108"/>
                  </a:lnTo>
                  <a:lnTo>
                    <a:pt x="2587" y="76"/>
                  </a:lnTo>
                  <a:lnTo>
                    <a:pt x="2587" y="51"/>
                  </a:lnTo>
                  <a:lnTo>
                    <a:pt x="2594" y="31"/>
                  </a:lnTo>
                  <a:lnTo>
                    <a:pt x="2594" y="12"/>
                  </a:lnTo>
                  <a:lnTo>
                    <a:pt x="2600" y="6"/>
                  </a:lnTo>
                  <a:lnTo>
                    <a:pt x="2600" y="0"/>
                  </a:lnTo>
                  <a:lnTo>
                    <a:pt x="2607" y="6"/>
                  </a:lnTo>
                  <a:lnTo>
                    <a:pt x="2607" y="12"/>
                  </a:lnTo>
                  <a:lnTo>
                    <a:pt x="2614" y="31"/>
                  </a:lnTo>
                  <a:lnTo>
                    <a:pt x="2614" y="51"/>
                  </a:lnTo>
                  <a:lnTo>
                    <a:pt x="2621" y="76"/>
                  </a:lnTo>
                  <a:lnTo>
                    <a:pt x="2621" y="108"/>
                  </a:lnTo>
                  <a:lnTo>
                    <a:pt x="2628" y="134"/>
                  </a:lnTo>
                  <a:lnTo>
                    <a:pt x="2628" y="172"/>
                  </a:lnTo>
                  <a:lnTo>
                    <a:pt x="2634" y="204"/>
                  </a:lnTo>
                  <a:lnTo>
                    <a:pt x="2634" y="236"/>
                  </a:lnTo>
                  <a:lnTo>
                    <a:pt x="2634" y="268"/>
                  </a:lnTo>
                  <a:lnTo>
                    <a:pt x="2641" y="293"/>
                  </a:lnTo>
                  <a:lnTo>
                    <a:pt x="2641" y="319"/>
                  </a:lnTo>
                  <a:lnTo>
                    <a:pt x="2648" y="338"/>
                  </a:lnTo>
                  <a:lnTo>
                    <a:pt x="2648" y="351"/>
                  </a:lnTo>
                  <a:lnTo>
                    <a:pt x="2655" y="357"/>
                  </a:lnTo>
                  <a:lnTo>
                    <a:pt x="2655" y="363"/>
                  </a:lnTo>
                  <a:lnTo>
                    <a:pt x="2662" y="357"/>
                  </a:lnTo>
                  <a:lnTo>
                    <a:pt x="2662" y="344"/>
                  </a:lnTo>
                  <a:lnTo>
                    <a:pt x="2668" y="325"/>
                  </a:lnTo>
                  <a:lnTo>
                    <a:pt x="2668" y="306"/>
                  </a:lnTo>
                  <a:lnTo>
                    <a:pt x="2675" y="280"/>
                  </a:lnTo>
                  <a:lnTo>
                    <a:pt x="2675" y="249"/>
                  </a:lnTo>
                  <a:lnTo>
                    <a:pt x="2682" y="217"/>
                  </a:lnTo>
                  <a:lnTo>
                    <a:pt x="2682" y="185"/>
                  </a:lnTo>
                  <a:lnTo>
                    <a:pt x="2689" y="146"/>
                  </a:lnTo>
                  <a:lnTo>
                    <a:pt x="2689" y="114"/>
                  </a:lnTo>
                  <a:lnTo>
                    <a:pt x="2696" y="83"/>
                  </a:lnTo>
                  <a:lnTo>
                    <a:pt x="2696" y="57"/>
                  </a:lnTo>
                  <a:lnTo>
                    <a:pt x="2702" y="38"/>
                  </a:lnTo>
                  <a:lnTo>
                    <a:pt x="2702" y="19"/>
                  </a:lnTo>
                  <a:lnTo>
                    <a:pt x="2709" y="6"/>
                  </a:lnTo>
                  <a:lnTo>
                    <a:pt x="2709" y="0"/>
                  </a:lnTo>
                  <a:lnTo>
                    <a:pt x="2716" y="6"/>
                  </a:lnTo>
                  <a:lnTo>
                    <a:pt x="2716" y="12"/>
                  </a:lnTo>
                  <a:lnTo>
                    <a:pt x="2723" y="25"/>
                  </a:lnTo>
                  <a:lnTo>
                    <a:pt x="2723" y="44"/>
                  </a:lnTo>
                  <a:lnTo>
                    <a:pt x="2730" y="70"/>
                  </a:lnTo>
                  <a:lnTo>
                    <a:pt x="2730" y="95"/>
                  </a:lnTo>
                  <a:lnTo>
                    <a:pt x="2736" y="127"/>
                  </a:lnTo>
                  <a:lnTo>
                    <a:pt x="2736" y="159"/>
                  </a:lnTo>
                  <a:lnTo>
                    <a:pt x="2743" y="191"/>
                  </a:lnTo>
                  <a:lnTo>
                    <a:pt x="2743" y="229"/>
                  </a:lnTo>
                  <a:lnTo>
                    <a:pt x="2750" y="255"/>
                  </a:lnTo>
                  <a:lnTo>
                    <a:pt x="2750" y="287"/>
                  </a:lnTo>
                  <a:lnTo>
                    <a:pt x="2757" y="312"/>
                  </a:lnTo>
                  <a:lnTo>
                    <a:pt x="2757" y="331"/>
                  </a:lnTo>
                  <a:lnTo>
                    <a:pt x="2764" y="351"/>
                  </a:lnTo>
                  <a:lnTo>
                    <a:pt x="2764" y="357"/>
                  </a:lnTo>
                  <a:lnTo>
                    <a:pt x="2771" y="363"/>
                  </a:lnTo>
                  <a:lnTo>
                    <a:pt x="2771" y="357"/>
                  </a:lnTo>
                  <a:lnTo>
                    <a:pt x="2777" y="351"/>
                  </a:lnTo>
                  <a:lnTo>
                    <a:pt x="2777" y="331"/>
                  </a:lnTo>
                  <a:lnTo>
                    <a:pt x="2784" y="312"/>
                  </a:lnTo>
                  <a:lnTo>
                    <a:pt x="2784" y="287"/>
                  </a:lnTo>
                  <a:lnTo>
                    <a:pt x="2791" y="255"/>
                  </a:lnTo>
                  <a:lnTo>
                    <a:pt x="2791" y="229"/>
                  </a:lnTo>
                  <a:lnTo>
                    <a:pt x="2798" y="191"/>
                  </a:lnTo>
                  <a:lnTo>
                    <a:pt x="2798" y="159"/>
                  </a:lnTo>
                  <a:lnTo>
                    <a:pt x="2805" y="127"/>
                  </a:lnTo>
                  <a:lnTo>
                    <a:pt x="2805" y="95"/>
                  </a:lnTo>
                  <a:lnTo>
                    <a:pt x="2811" y="70"/>
                  </a:lnTo>
                  <a:lnTo>
                    <a:pt x="2811" y="44"/>
                  </a:lnTo>
                  <a:lnTo>
                    <a:pt x="2818" y="25"/>
                  </a:lnTo>
                  <a:lnTo>
                    <a:pt x="2818" y="12"/>
                  </a:lnTo>
                  <a:lnTo>
                    <a:pt x="2825" y="6"/>
                  </a:lnTo>
                  <a:lnTo>
                    <a:pt x="2825" y="0"/>
                  </a:lnTo>
                  <a:lnTo>
                    <a:pt x="2832" y="6"/>
                  </a:lnTo>
                  <a:lnTo>
                    <a:pt x="2832" y="19"/>
                  </a:lnTo>
                  <a:lnTo>
                    <a:pt x="2839" y="38"/>
                  </a:lnTo>
                  <a:lnTo>
                    <a:pt x="2839" y="57"/>
                  </a:lnTo>
                  <a:lnTo>
                    <a:pt x="2845" y="83"/>
                  </a:lnTo>
                  <a:lnTo>
                    <a:pt x="2845" y="114"/>
                  </a:lnTo>
                  <a:lnTo>
                    <a:pt x="2852" y="146"/>
                  </a:lnTo>
                  <a:lnTo>
                    <a:pt x="2852" y="185"/>
                  </a:lnTo>
                  <a:lnTo>
                    <a:pt x="2859" y="217"/>
                  </a:lnTo>
                  <a:lnTo>
                    <a:pt x="2859" y="249"/>
                  </a:lnTo>
                  <a:lnTo>
                    <a:pt x="2866" y="280"/>
                  </a:lnTo>
                  <a:lnTo>
                    <a:pt x="2866" y="306"/>
                  </a:lnTo>
                  <a:lnTo>
                    <a:pt x="2873" y="325"/>
                  </a:lnTo>
                  <a:lnTo>
                    <a:pt x="2873" y="344"/>
                  </a:lnTo>
                  <a:lnTo>
                    <a:pt x="2879" y="357"/>
                  </a:lnTo>
                  <a:lnTo>
                    <a:pt x="2879" y="363"/>
                  </a:lnTo>
                  <a:lnTo>
                    <a:pt x="2879" y="357"/>
                  </a:lnTo>
                  <a:lnTo>
                    <a:pt x="2886" y="351"/>
                  </a:lnTo>
                  <a:lnTo>
                    <a:pt x="2886" y="338"/>
                  </a:lnTo>
                  <a:lnTo>
                    <a:pt x="2893" y="319"/>
                  </a:lnTo>
                  <a:lnTo>
                    <a:pt x="2893" y="293"/>
                  </a:lnTo>
                  <a:lnTo>
                    <a:pt x="2900" y="268"/>
                  </a:lnTo>
                  <a:lnTo>
                    <a:pt x="2900" y="236"/>
                  </a:lnTo>
                  <a:lnTo>
                    <a:pt x="2907" y="204"/>
                  </a:lnTo>
                  <a:lnTo>
                    <a:pt x="2907" y="172"/>
                  </a:lnTo>
                  <a:lnTo>
                    <a:pt x="2913" y="134"/>
                  </a:lnTo>
                  <a:lnTo>
                    <a:pt x="2913" y="108"/>
                  </a:lnTo>
                  <a:lnTo>
                    <a:pt x="2920" y="76"/>
                  </a:lnTo>
                  <a:lnTo>
                    <a:pt x="2920" y="51"/>
                  </a:lnTo>
                  <a:lnTo>
                    <a:pt x="2927" y="31"/>
                  </a:lnTo>
                  <a:lnTo>
                    <a:pt x="2927" y="12"/>
                  </a:lnTo>
                  <a:lnTo>
                    <a:pt x="2934" y="6"/>
                  </a:lnTo>
                  <a:lnTo>
                    <a:pt x="2934" y="0"/>
                  </a:lnTo>
                  <a:lnTo>
                    <a:pt x="2941" y="6"/>
                  </a:lnTo>
                  <a:lnTo>
                    <a:pt x="2941" y="12"/>
                  </a:lnTo>
                  <a:lnTo>
                    <a:pt x="2948" y="31"/>
                  </a:lnTo>
                  <a:lnTo>
                    <a:pt x="2948" y="51"/>
                  </a:lnTo>
                  <a:lnTo>
                    <a:pt x="2954" y="76"/>
                  </a:lnTo>
                  <a:lnTo>
                    <a:pt x="2954" y="108"/>
                  </a:lnTo>
                  <a:lnTo>
                    <a:pt x="2961" y="134"/>
                  </a:lnTo>
                  <a:lnTo>
                    <a:pt x="2961" y="172"/>
                  </a:lnTo>
                  <a:lnTo>
                    <a:pt x="2968" y="204"/>
                  </a:lnTo>
                  <a:lnTo>
                    <a:pt x="2968" y="236"/>
                  </a:lnTo>
                  <a:lnTo>
                    <a:pt x="2975" y="268"/>
                  </a:lnTo>
                  <a:lnTo>
                    <a:pt x="2975" y="293"/>
                  </a:lnTo>
                  <a:lnTo>
                    <a:pt x="2982" y="319"/>
                  </a:lnTo>
                  <a:lnTo>
                    <a:pt x="2982" y="338"/>
                  </a:lnTo>
                  <a:lnTo>
                    <a:pt x="2988" y="351"/>
                  </a:lnTo>
                  <a:lnTo>
                    <a:pt x="2988" y="357"/>
                  </a:lnTo>
                  <a:lnTo>
                    <a:pt x="2995" y="363"/>
                  </a:lnTo>
                  <a:lnTo>
                    <a:pt x="2995" y="357"/>
                  </a:lnTo>
                  <a:lnTo>
                    <a:pt x="3002" y="344"/>
                  </a:lnTo>
                  <a:lnTo>
                    <a:pt x="3002" y="325"/>
                  </a:lnTo>
                  <a:lnTo>
                    <a:pt x="3009" y="306"/>
                  </a:lnTo>
                  <a:lnTo>
                    <a:pt x="3009" y="280"/>
                  </a:lnTo>
                  <a:lnTo>
                    <a:pt x="3016" y="249"/>
                  </a:lnTo>
                  <a:lnTo>
                    <a:pt x="3016" y="217"/>
                  </a:lnTo>
                  <a:lnTo>
                    <a:pt x="3022" y="185"/>
                  </a:lnTo>
                  <a:lnTo>
                    <a:pt x="3022" y="146"/>
                  </a:lnTo>
                  <a:lnTo>
                    <a:pt x="3029" y="114"/>
                  </a:lnTo>
                  <a:lnTo>
                    <a:pt x="3029" y="83"/>
                  </a:lnTo>
                  <a:lnTo>
                    <a:pt x="3036" y="57"/>
                  </a:lnTo>
                  <a:lnTo>
                    <a:pt x="3036" y="38"/>
                  </a:lnTo>
                  <a:lnTo>
                    <a:pt x="3043" y="19"/>
                  </a:lnTo>
                  <a:lnTo>
                    <a:pt x="3043" y="6"/>
                  </a:lnTo>
                  <a:lnTo>
                    <a:pt x="3050" y="0"/>
                  </a:lnTo>
                  <a:lnTo>
                    <a:pt x="3050" y="6"/>
                  </a:lnTo>
                  <a:lnTo>
                    <a:pt x="3056" y="12"/>
                  </a:lnTo>
                  <a:lnTo>
                    <a:pt x="3056" y="25"/>
                  </a:lnTo>
                  <a:lnTo>
                    <a:pt x="3063" y="44"/>
                  </a:lnTo>
                  <a:lnTo>
                    <a:pt x="3063" y="70"/>
                  </a:lnTo>
                  <a:lnTo>
                    <a:pt x="3070" y="95"/>
                  </a:lnTo>
                  <a:lnTo>
                    <a:pt x="3070" y="127"/>
                  </a:lnTo>
                  <a:lnTo>
                    <a:pt x="3077" y="159"/>
                  </a:lnTo>
                  <a:lnTo>
                    <a:pt x="3077" y="191"/>
                  </a:lnTo>
                  <a:lnTo>
                    <a:pt x="3084" y="229"/>
                  </a:lnTo>
                  <a:lnTo>
                    <a:pt x="3084" y="255"/>
                  </a:lnTo>
                  <a:lnTo>
                    <a:pt x="3090" y="287"/>
                  </a:lnTo>
                  <a:lnTo>
                    <a:pt x="3090" y="312"/>
                  </a:lnTo>
                  <a:lnTo>
                    <a:pt x="3097" y="331"/>
                  </a:lnTo>
                  <a:lnTo>
                    <a:pt x="3097" y="351"/>
                  </a:lnTo>
                  <a:lnTo>
                    <a:pt x="3104" y="357"/>
                  </a:lnTo>
                  <a:lnTo>
                    <a:pt x="3104" y="363"/>
                  </a:lnTo>
                  <a:lnTo>
                    <a:pt x="3111" y="357"/>
                  </a:lnTo>
                  <a:lnTo>
                    <a:pt x="3111" y="351"/>
                  </a:lnTo>
                  <a:lnTo>
                    <a:pt x="3118" y="331"/>
                  </a:lnTo>
                  <a:lnTo>
                    <a:pt x="3118" y="312"/>
                  </a:lnTo>
                  <a:lnTo>
                    <a:pt x="3118" y="287"/>
                  </a:lnTo>
                  <a:lnTo>
                    <a:pt x="3125" y="255"/>
                  </a:lnTo>
                  <a:lnTo>
                    <a:pt x="3125" y="229"/>
                  </a:lnTo>
                  <a:lnTo>
                    <a:pt x="3131" y="191"/>
                  </a:lnTo>
                  <a:lnTo>
                    <a:pt x="3131" y="159"/>
                  </a:lnTo>
                  <a:lnTo>
                    <a:pt x="3138" y="127"/>
                  </a:lnTo>
                  <a:lnTo>
                    <a:pt x="3138" y="95"/>
                  </a:lnTo>
                  <a:lnTo>
                    <a:pt x="3145" y="70"/>
                  </a:lnTo>
                  <a:lnTo>
                    <a:pt x="3145" y="44"/>
                  </a:lnTo>
                  <a:lnTo>
                    <a:pt x="3152" y="25"/>
                  </a:lnTo>
                  <a:lnTo>
                    <a:pt x="3152" y="12"/>
                  </a:lnTo>
                  <a:lnTo>
                    <a:pt x="3159" y="6"/>
                  </a:lnTo>
                  <a:lnTo>
                    <a:pt x="3159" y="0"/>
                  </a:lnTo>
                  <a:lnTo>
                    <a:pt x="3165" y="6"/>
                  </a:lnTo>
                  <a:lnTo>
                    <a:pt x="3165" y="19"/>
                  </a:lnTo>
                  <a:lnTo>
                    <a:pt x="3172" y="38"/>
                  </a:lnTo>
                  <a:lnTo>
                    <a:pt x="3172" y="57"/>
                  </a:lnTo>
                  <a:lnTo>
                    <a:pt x="3179" y="83"/>
                  </a:lnTo>
                  <a:lnTo>
                    <a:pt x="3179" y="114"/>
                  </a:lnTo>
                  <a:lnTo>
                    <a:pt x="3186" y="146"/>
                  </a:lnTo>
                  <a:lnTo>
                    <a:pt x="3186" y="178"/>
                  </a:lnTo>
                  <a:lnTo>
                    <a:pt x="3193" y="217"/>
                  </a:lnTo>
                  <a:lnTo>
                    <a:pt x="3193" y="249"/>
                  </a:lnTo>
                  <a:lnTo>
                    <a:pt x="3199" y="280"/>
                  </a:lnTo>
                  <a:lnTo>
                    <a:pt x="3199" y="306"/>
                  </a:lnTo>
                  <a:lnTo>
                    <a:pt x="3206" y="325"/>
                  </a:lnTo>
                  <a:lnTo>
                    <a:pt x="3206" y="344"/>
                  </a:lnTo>
                  <a:lnTo>
                    <a:pt x="3213" y="357"/>
                  </a:lnTo>
                  <a:lnTo>
                    <a:pt x="3213" y="363"/>
                  </a:lnTo>
                  <a:lnTo>
                    <a:pt x="3220" y="357"/>
                  </a:lnTo>
                  <a:lnTo>
                    <a:pt x="3220" y="351"/>
                  </a:lnTo>
                  <a:lnTo>
                    <a:pt x="3227" y="338"/>
                  </a:lnTo>
                  <a:lnTo>
                    <a:pt x="3227" y="319"/>
                  </a:lnTo>
                  <a:lnTo>
                    <a:pt x="3233" y="293"/>
                  </a:lnTo>
                  <a:lnTo>
                    <a:pt x="3233" y="268"/>
                  </a:lnTo>
                  <a:lnTo>
                    <a:pt x="3240" y="236"/>
                  </a:lnTo>
                  <a:lnTo>
                    <a:pt x="3240" y="204"/>
                  </a:lnTo>
                  <a:lnTo>
                    <a:pt x="3247" y="172"/>
                  </a:lnTo>
                  <a:lnTo>
                    <a:pt x="3247" y="134"/>
                  </a:lnTo>
                  <a:lnTo>
                    <a:pt x="3254" y="108"/>
                  </a:lnTo>
                  <a:lnTo>
                    <a:pt x="3254" y="76"/>
                  </a:lnTo>
                  <a:lnTo>
                    <a:pt x="3261" y="51"/>
                  </a:lnTo>
                  <a:lnTo>
                    <a:pt x="3261" y="31"/>
                  </a:lnTo>
                  <a:lnTo>
                    <a:pt x="3267" y="12"/>
                  </a:lnTo>
                  <a:lnTo>
                    <a:pt x="3267" y="6"/>
                  </a:lnTo>
                  <a:lnTo>
                    <a:pt x="3274" y="0"/>
                  </a:lnTo>
                  <a:lnTo>
                    <a:pt x="3274" y="6"/>
                  </a:lnTo>
                  <a:lnTo>
                    <a:pt x="3281" y="12"/>
                  </a:lnTo>
                  <a:lnTo>
                    <a:pt x="3281" y="31"/>
                  </a:lnTo>
                  <a:lnTo>
                    <a:pt x="3288" y="51"/>
                  </a:lnTo>
                  <a:lnTo>
                    <a:pt x="3288" y="76"/>
                  </a:lnTo>
                  <a:lnTo>
                    <a:pt x="3295" y="108"/>
                  </a:lnTo>
                  <a:lnTo>
                    <a:pt x="3295" y="134"/>
                  </a:lnTo>
                  <a:lnTo>
                    <a:pt x="3301" y="172"/>
                  </a:lnTo>
                  <a:lnTo>
                    <a:pt x="3301" y="204"/>
                  </a:lnTo>
                  <a:lnTo>
                    <a:pt x="3308" y="236"/>
                  </a:lnTo>
                  <a:lnTo>
                    <a:pt x="3308" y="268"/>
                  </a:lnTo>
                  <a:lnTo>
                    <a:pt x="3315" y="293"/>
                  </a:lnTo>
                  <a:lnTo>
                    <a:pt x="3315" y="319"/>
                  </a:lnTo>
                  <a:lnTo>
                    <a:pt x="3322" y="338"/>
                  </a:lnTo>
                  <a:lnTo>
                    <a:pt x="3322" y="351"/>
                  </a:lnTo>
                  <a:lnTo>
                    <a:pt x="3329" y="357"/>
                  </a:lnTo>
                  <a:lnTo>
                    <a:pt x="3329" y="363"/>
                  </a:lnTo>
                  <a:lnTo>
                    <a:pt x="3336" y="357"/>
                  </a:lnTo>
                  <a:lnTo>
                    <a:pt x="3336" y="344"/>
                  </a:lnTo>
                  <a:lnTo>
                    <a:pt x="3342" y="325"/>
                  </a:lnTo>
                  <a:lnTo>
                    <a:pt x="3342" y="306"/>
                  </a:lnTo>
                  <a:lnTo>
                    <a:pt x="3349" y="280"/>
                  </a:lnTo>
                  <a:lnTo>
                    <a:pt x="3349" y="249"/>
                  </a:lnTo>
                  <a:lnTo>
                    <a:pt x="3356" y="217"/>
                  </a:lnTo>
                  <a:lnTo>
                    <a:pt x="3356" y="185"/>
                  </a:lnTo>
                </a:path>
              </a:pathLst>
            </a:custGeom>
            <a:noFill/>
            <a:ln w="22225" cap="flat">
              <a:solidFill>
                <a:schemeClr val="accent1"/>
              </a:solidFill>
              <a:prstDash val="sysDot"/>
              <a:round/>
              <a:headEnd/>
              <a:tailEnd/>
            </a:ln>
          </p:spPr>
          <p:txBody>
            <a:bodyPr/>
            <a:lstStyle/>
            <a:p>
              <a:endParaRPr lang="fr-FR"/>
            </a:p>
          </p:txBody>
        </p:sp>
      </p:grpSp>
      <p:grpSp>
        <p:nvGrpSpPr>
          <p:cNvPr id="3" name="Group 161"/>
          <p:cNvGrpSpPr>
            <a:grpSpLocks/>
          </p:cNvGrpSpPr>
          <p:nvPr/>
        </p:nvGrpSpPr>
        <p:grpSpPr bwMode="auto">
          <a:xfrm>
            <a:off x="1358412" y="3371851"/>
            <a:ext cx="5754565" cy="2600325"/>
            <a:chOff x="854" y="2586"/>
            <a:chExt cx="3927" cy="1638"/>
          </a:xfrm>
        </p:grpSpPr>
        <p:sp>
          <p:nvSpPr>
            <p:cNvPr id="177154" name="Rectangle 2"/>
            <p:cNvSpPr>
              <a:spLocks noChangeArrowheads="1"/>
            </p:cNvSpPr>
            <p:nvPr/>
          </p:nvSpPr>
          <p:spPr bwMode="auto">
            <a:xfrm>
              <a:off x="1794" y="4014"/>
              <a:ext cx="2178" cy="210"/>
            </a:xfrm>
            <a:prstGeom prst="rect">
              <a:avLst/>
            </a:prstGeom>
            <a:solidFill>
              <a:srgbClr val="FFFFFF"/>
            </a:solidFill>
            <a:ln w="9525">
              <a:solidFill>
                <a:schemeClr val="bg1"/>
              </a:solidFill>
              <a:miter lim="800000"/>
              <a:headEnd/>
              <a:tailEnd/>
            </a:ln>
            <a:effectLst/>
          </p:spPr>
          <p:txBody>
            <a:bodyPr wrap="none" anchor="ctr"/>
            <a:lstStyle/>
            <a:p>
              <a:endParaRPr lang="fr-FR"/>
            </a:p>
          </p:txBody>
        </p:sp>
        <p:sp>
          <p:nvSpPr>
            <p:cNvPr id="177155" name="Rectangle 3"/>
            <p:cNvSpPr>
              <a:spLocks noChangeArrowheads="1"/>
            </p:cNvSpPr>
            <p:nvPr/>
          </p:nvSpPr>
          <p:spPr bwMode="auto">
            <a:xfrm>
              <a:off x="1324" y="2804"/>
              <a:ext cx="3356" cy="1079"/>
            </a:xfrm>
            <a:prstGeom prst="rect">
              <a:avLst/>
            </a:prstGeom>
            <a:noFill/>
            <a:ln w="9525">
              <a:noFill/>
              <a:miter lim="800000"/>
              <a:headEnd/>
              <a:tailEnd/>
            </a:ln>
          </p:spPr>
          <p:txBody>
            <a:bodyPr/>
            <a:lstStyle/>
            <a:p>
              <a:endParaRPr lang="fr-FR"/>
            </a:p>
          </p:txBody>
        </p:sp>
        <p:sp>
          <p:nvSpPr>
            <p:cNvPr id="177156" name="Rectangle 4"/>
            <p:cNvSpPr>
              <a:spLocks noChangeArrowheads="1"/>
            </p:cNvSpPr>
            <p:nvPr/>
          </p:nvSpPr>
          <p:spPr bwMode="auto">
            <a:xfrm>
              <a:off x="1324" y="2804"/>
              <a:ext cx="3356" cy="1079"/>
            </a:xfrm>
            <a:prstGeom prst="rect">
              <a:avLst/>
            </a:prstGeom>
            <a:noFill/>
            <a:ln w="0">
              <a:solidFill>
                <a:srgbClr val="FFFFFF"/>
              </a:solidFill>
              <a:miter lim="800000"/>
              <a:headEnd/>
              <a:tailEnd/>
            </a:ln>
          </p:spPr>
          <p:txBody>
            <a:bodyPr/>
            <a:lstStyle/>
            <a:p>
              <a:endParaRPr lang="fr-FR"/>
            </a:p>
          </p:txBody>
        </p:sp>
        <p:sp>
          <p:nvSpPr>
            <p:cNvPr id="177157" name="Freeform 5"/>
            <p:cNvSpPr>
              <a:spLocks/>
            </p:cNvSpPr>
            <p:nvPr/>
          </p:nvSpPr>
          <p:spPr bwMode="auto">
            <a:xfrm>
              <a:off x="1324" y="280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158" name="Freeform 6"/>
            <p:cNvSpPr>
              <a:spLocks/>
            </p:cNvSpPr>
            <p:nvPr/>
          </p:nvSpPr>
          <p:spPr bwMode="auto">
            <a:xfrm>
              <a:off x="1658" y="280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159" name="Freeform 7"/>
            <p:cNvSpPr>
              <a:spLocks/>
            </p:cNvSpPr>
            <p:nvPr/>
          </p:nvSpPr>
          <p:spPr bwMode="auto">
            <a:xfrm>
              <a:off x="1998" y="280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160" name="Freeform 8"/>
            <p:cNvSpPr>
              <a:spLocks/>
            </p:cNvSpPr>
            <p:nvPr/>
          </p:nvSpPr>
          <p:spPr bwMode="auto">
            <a:xfrm>
              <a:off x="2331" y="280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161" name="Freeform 9"/>
            <p:cNvSpPr>
              <a:spLocks/>
            </p:cNvSpPr>
            <p:nvPr/>
          </p:nvSpPr>
          <p:spPr bwMode="auto">
            <a:xfrm>
              <a:off x="2665" y="280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162" name="Freeform 10"/>
            <p:cNvSpPr>
              <a:spLocks/>
            </p:cNvSpPr>
            <p:nvPr/>
          </p:nvSpPr>
          <p:spPr bwMode="auto">
            <a:xfrm>
              <a:off x="3005" y="280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163" name="Freeform 11"/>
            <p:cNvSpPr>
              <a:spLocks/>
            </p:cNvSpPr>
            <p:nvPr/>
          </p:nvSpPr>
          <p:spPr bwMode="auto">
            <a:xfrm>
              <a:off x="3339" y="280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164" name="Freeform 12"/>
            <p:cNvSpPr>
              <a:spLocks/>
            </p:cNvSpPr>
            <p:nvPr/>
          </p:nvSpPr>
          <p:spPr bwMode="auto">
            <a:xfrm>
              <a:off x="3672" y="280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165" name="Freeform 13"/>
            <p:cNvSpPr>
              <a:spLocks/>
            </p:cNvSpPr>
            <p:nvPr/>
          </p:nvSpPr>
          <p:spPr bwMode="auto">
            <a:xfrm>
              <a:off x="4006" y="280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166" name="Freeform 14"/>
            <p:cNvSpPr>
              <a:spLocks/>
            </p:cNvSpPr>
            <p:nvPr/>
          </p:nvSpPr>
          <p:spPr bwMode="auto">
            <a:xfrm>
              <a:off x="4346" y="280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167" name="Freeform 15"/>
            <p:cNvSpPr>
              <a:spLocks/>
            </p:cNvSpPr>
            <p:nvPr/>
          </p:nvSpPr>
          <p:spPr bwMode="auto">
            <a:xfrm>
              <a:off x="4680" y="280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168" name="Freeform 16"/>
            <p:cNvSpPr>
              <a:spLocks/>
            </p:cNvSpPr>
            <p:nvPr/>
          </p:nvSpPr>
          <p:spPr bwMode="auto">
            <a:xfrm>
              <a:off x="1324" y="3883"/>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7169" name="Freeform 17"/>
            <p:cNvSpPr>
              <a:spLocks/>
            </p:cNvSpPr>
            <p:nvPr/>
          </p:nvSpPr>
          <p:spPr bwMode="auto">
            <a:xfrm>
              <a:off x="1324" y="3685"/>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7170" name="Freeform 18"/>
            <p:cNvSpPr>
              <a:spLocks/>
            </p:cNvSpPr>
            <p:nvPr/>
          </p:nvSpPr>
          <p:spPr bwMode="auto">
            <a:xfrm>
              <a:off x="1324" y="3494"/>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7171" name="Freeform 19"/>
            <p:cNvSpPr>
              <a:spLocks/>
            </p:cNvSpPr>
            <p:nvPr/>
          </p:nvSpPr>
          <p:spPr bwMode="auto">
            <a:xfrm>
              <a:off x="1324" y="3296"/>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7172" name="Freeform 20"/>
            <p:cNvSpPr>
              <a:spLocks/>
            </p:cNvSpPr>
            <p:nvPr/>
          </p:nvSpPr>
          <p:spPr bwMode="auto">
            <a:xfrm>
              <a:off x="1324" y="3098"/>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7173" name="Freeform 21"/>
            <p:cNvSpPr>
              <a:spLocks/>
            </p:cNvSpPr>
            <p:nvPr/>
          </p:nvSpPr>
          <p:spPr bwMode="auto">
            <a:xfrm>
              <a:off x="1324" y="2900"/>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7174" name="Line 22"/>
            <p:cNvSpPr>
              <a:spLocks noChangeShapeType="1"/>
            </p:cNvSpPr>
            <p:nvPr/>
          </p:nvSpPr>
          <p:spPr bwMode="auto">
            <a:xfrm>
              <a:off x="1324" y="2804"/>
              <a:ext cx="3356" cy="1"/>
            </a:xfrm>
            <a:prstGeom prst="line">
              <a:avLst/>
            </a:prstGeom>
            <a:noFill/>
            <a:ln w="0">
              <a:solidFill>
                <a:srgbClr val="000000"/>
              </a:solidFill>
              <a:round/>
              <a:headEnd/>
              <a:tailEnd/>
            </a:ln>
          </p:spPr>
          <p:txBody>
            <a:bodyPr/>
            <a:lstStyle/>
            <a:p>
              <a:endParaRPr lang="fr-FR"/>
            </a:p>
          </p:txBody>
        </p:sp>
        <p:sp>
          <p:nvSpPr>
            <p:cNvPr id="177175" name="Freeform 23"/>
            <p:cNvSpPr>
              <a:spLocks/>
            </p:cNvSpPr>
            <p:nvPr/>
          </p:nvSpPr>
          <p:spPr bwMode="auto">
            <a:xfrm>
              <a:off x="1324" y="2804"/>
              <a:ext cx="3356" cy="1079"/>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77176" name="Line 24"/>
            <p:cNvSpPr>
              <a:spLocks noChangeShapeType="1"/>
            </p:cNvSpPr>
            <p:nvPr/>
          </p:nvSpPr>
          <p:spPr bwMode="auto">
            <a:xfrm flipV="1">
              <a:off x="1324" y="2804"/>
              <a:ext cx="1" cy="1079"/>
            </a:xfrm>
            <a:prstGeom prst="line">
              <a:avLst/>
            </a:prstGeom>
            <a:noFill/>
            <a:ln w="0">
              <a:solidFill>
                <a:srgbClr val="000000"/>
              </a:solidFill>
              <a:round/>
              <a:headEnd/>
              <a:tailEnd/>
            </a:ln>
          </p:spPr>
          <p:txBody>
            <a:bodyPr/>
            <a:lstStyle/>
            <a:p>
              <a:endParaRPr lang="fr-FR"/>
            </a:p>
          </p:txBody>
        </p:sp>
        <p:sp>
          <p:nvSpPr>
            <p:cNvPr id="177177" name="Line 25"/>
            <p:cNvSpPr>
              <a:spLocks noChangeShapeType="1"/>
            </p:cNvSpPr>
            <p:nvPr/>
          </p:nvSpPr>
          <p:spPr bwMode="auto">
            <a:xfrm>
              <a:off x="1324" y="3883"/>
              <a:ext cx="3356" cy="1"/>
            </a:xfrm>
            <a:prstGeom prst="line">
              <a:avLst/>
            </a:prstGeom>
            <a:noFill/>
            <a:ln w="0">
              <a:solidFill>
                <a:srgbClr val="000000"/>
              </a:solidFill>
              <a:round/>
              <a:headEnd/>
              <a:tailEnd/>
            </a:ln>
          </p:spPr>
          <p:txBody>
            <a:bodyPr/>
            <a:lstStyle/>
            <a:p>
              <a:endParaRPr lang="fr-FR"/>
            </a:p>
          </p:txBody>
        </p:sp>
        <p:sp>
          <p:nvSpPr>
            <p:cNvPr id="177178" name="Line 26"/>
            <p:cNvSpPr>
              <a:spLocks noChangeShapeType="1"/>
            </p:cNvSpPr>
            <p:nvPr/>
          </p:nvSpPr>
          <p:spPr bwMode="auto">
            <a:xfrm flipV="1">
              <a:off x="1324" y="2804"/>
              <a:ext cx="1" cy="1079"/>
            </a:xfrm>
            <a:prstGeom prst="line">
              <a:avLst/>
            </a:prstGeom>
            <a:noFill/>
            <a:ln w="0">
              <a:solidFill>
                <a:srgbClr val="000000"/>
              </a:solidFill>
              <a:round/>
              <a:headEnd/>
              <a:tailEnd/>
            </a:ln>
          </p:spPr>
          <p:txBody>
            <a:bodyPr/>
            <a:lstStyle/>
            <a:p>
              <a:endParaRPr lang="fr-FR"/>
            </a:p>
          </p:txBody>
        </p:sp>
        <p:sp>
          <p:nvSpPr>
            <p:cNvPr id="177179" name="Line 27"/>
            <p:cNvSpPr>
              <a:spLocks noChangeShapeType="1"/>
            </p:cNvSpPr>
            <p:nvPr/>
          </p:nvSpPr>
          <p:spPr bwMode="auto">
            <a:xfrm flipV="1">
              <a:off x="1324" y="3851"/>
              <a:ext cx="1" cy="32"/>
            </a:xfrm>
            <a:prstGeom prst="line">
              <a:avLst/>
            </a:prstGeom>
            <a:noFill/>
            <a:ln w="0">
              <a:solidFill>
                <a:srgbClr val="000000"/>
              </a:solidFill>
              <a:round/>
              <a:headEnd/>
              <a:tailEnd/>
            </a:ln>
          </p:spPr>
          <p:txBody>
            <a:bodyPr/>
            <a:lstStyle/>
            <a:p>
              <a:endParaRPr lang="fr-FR"/>
            </a:p>
          </p:txBody>
        </p:sp>
        <p:sp>
          <p:nvSpPr>
            <p:cNvPr id="177180" name="Line 28"/>
            <p:cNvSpPr>
              <a:spLocks noChangeShapeType="1"/>
            </p:cNvSpPr>
            <p:nvPr/>
          </p:nvSpPr>
          <p:spPr bwMode="auto">
            <a:xfrm>
              <a:off x="1324" y="2804"/>
              <a:ext cx="1" cy="32"/>
            </a:xfrm>
            <a:prstGeom prst="line">
              <a:avLst/>
            </a:prstGeom>
            <a:noFill/>
            <a:ln w="0">
              <a:solidFill>
                <a:srgbClr val="000000"/>
              </a:solidFill>
              <a:round/>
              <a:headEnd/>
              <a:tailEnd/>
            </a:ln>
          </p:spPr>
          <p:txBody>
            <a:bodyPr/>
            <a:lstStyle/>
            <a:p>
              <a:endParaRPr lang="fr-FR"/>
            </a:p>
          </p:txBody>
        </p:sp>
        <p:sp>
          <p:nvSpPr>
            <p:cNvPr id="177181" name="Rectangle 29"/>
            <p:cNvSpPr>
              <a:spLocks noChangeArrowheads="1"/>
            </p:cNvSpPr>
            <p:nvPr/>
          </p:nvSpPr>
          <p:spPr bwMode="auto">
            <a:xfrm>
              <a:off x="1320" y="390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a:t>
              </a:r>
              <a:endParaRPr lang="fr-FR" sz="3200">
                <a:latin typeface="Times New Roman" pitchFamily="18" charset="0"/>
              </a:endParaRPr>
            </a:p>
          </p:txBody>
        </p:sp>
        <p:sp>
          <p:nvSpPr>
            <p:cNvPr id="177182" name="Line 30"/>
            <p:cNvSpPr>
              <a:spLocks noChangeShapeType="1"/>
            </p:cNvSpPr>
            <p:nvPr/>
          </p:nvSpPr>
          <p:spPr bwMode="auto">
            <a:xfrm flipV="1">
              <a:off x="1658" y="3851"/>
              <a:ext cx="1" cy="32"/>
            </a:xfrm>
            <a:prstGeom prst="line">
              <a:avLst/>
            </a:prstGeom>
            <a:noFill/>
            <a:ln w="0">
              <a:solidFill>
                <a:srgbClr val="000000"/>
              </a:solidFill>
              <a:round/>
              <a:headEnd/>
              <a:tailEnd/>
            </a:ln>
          </p:spPr>
          <p:txBody>
            <a:bodyPr/>
            <a:lstStyle/>
            <a:p>
              <a:endParaRPr lang="fr-FR"/>
            </a:p>
          </p:txBody>
        </p:sp>
        <p:sp>
          <p:nvSpPr>
            <p:cNvPr id="177183" name="Line 31"/>
            <p:cNvSpPr>
              <a:spLocks noChangeShapeType="1"/>
            </p:cNvSpPr>
            <p:nvPr/>
          </p:nvSpPr>
          <p:spPr bwMode="auto">
            <a:xfrm>
              <a:off x="1658" y="2804"/>
              <a:ext cx="1" cy="32"/>
            </a:xfrm>
            <a:prstGeom prst="line">
              <a:avLst/>
            </a:prstGeom>
            <a:noFill/>
            <a:ln w="0">
              <a:solidFill>
                <a:srgbClr val="000000"/>
              </a:solidFill>
              <a:round/>
              <a:headEnd/>
              <a:tailEnd/>
            </a:ln>
          </p:spPr>
          <p:txBody>
            <a:bodyPr/>
            <a:lstStyle/>
            <a:p>
              <a:endParaRPr lang="fr-FR"/>
            </a:p>
          </p:txBody>
        </p:sp>
        <p:sp>
          <p:nvSpPr>
            <p:cNvPr id="177184" name="Rectangle 32"/>
            <p:cNvSpPr>
              <a:spLocks noChangeArrowheads="1"/>
            </p:cNvSpPr>
            <p:nvPr/>
          </p:nvSpPr>
          <p:spPr bwMode="auto">
            <a:xfrm>
              <a:off x="1653" y="390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a:t>
              </a:r>
              <a:endParaRPr lang="fr-FR" sz="3200">
                <a:latin typeface="Times New Roman" pitchFamily="18" charset="0"/>
              </a:endParaRPr>
            </a:p>
          </p:txBody>
        </p:sp>
        <p:sp>
          <p:nvSpPr>
            <p:cNvPr id="177185" name="Line 33"/>
            <p:cNvSpPr>
              <a:spLocks noChangeShapeType="1"/>
            </p:cNvSpPr>
            <p:nvPr/>
          </p:nvSpPr>
          <p:spPr bwMode="auto">
            <a:xfrm flipV="1">
              <a:off x="1998" y="3851"/>
              <a:ext cx="1" cy="32"/>
            </a:xfrm>
            <a:prstGeom prst="line">
              <a:avLst/>
            </a:prstGeom>
            <a:noFill/>
            <a:ln w="0">
              <a:solidFill>
                <a:srgbClr val="000000"/>
              </a:solidFill>
              <a:round/>
              <a:headEnd/>
              <a:tailEnd/>
            </a:ln>
          </p:spPr>
          <p:txBody>
            <a:bodyPr/>
            <a:lstStyle/>
            <a:p>
              <a:endParaRPr lang="fr-FR"/>
            </a:p>
          </p:txBody>
        </p:sp>
        <p:sp>
          <p:nvSpPr>
            <p:cNvPr id="177186" name="Line 34"/>
            <p:cNvSpPr>
              <a:spLocks noChangeShapeType="1"/>
            </p:cNvSpPr>
            <p:nvPr/>
          </p:nvSpPr>
          <p:spPr bwMode="auto">
            <a:xfrm>
              <a:off x="1998" y="2804"/>
              <a:ext cx="1" cy="32"/>
            </a:xfrm>
            <a:prstGeom prst="line">
              <a:avLst/>
            </a:prstGeom>
            <a:noFill/>
            <a:ln w="0">
              <a:solidFill>
                <a:srgbClr val="000000"/>
              </a:solidFill>
              <a:round/>
              <a:headEnd/>
              <a:tailEnd/>
            </a:ln>
          </p:spPr>
          <p:txBody>
            <a:bodyPr/>
            <a:lstStyle/>
            <a:p>
              <a:endParaRPr lang="fr-FR"/>
            </a:p>
          </p:txBody>
        </p:sp>
        <p:sp>
          <p:nvSpPr>
            <p:cNvPr id="177187" name="Rectangle 35"/>
            <p:cNvSpPr>
              <a:spLocks noChangeArrowheads="1"/>
            </p:cNvSpPr>
            <p:nvPr/>
          </p:nvSpPr>
          <p:spPr bwMode="auto">
            <a:xfrm>
              <a:off x="1993" y="390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2</a:t>
              </a:r>
              <a:endParaRPr lang="fr-FR" sz="3200">
                <a:latin typeface="Times New Roman" pitchFamily="18" charset="0"/>
              </a:endParaRPr>
            </a:p>
          </p:txBody>
        </p:sp>
        <p:sp>
          <p:nvSpPr>
            <p:cNvPr id="177188" name="Line 36"/>
            <p:cNvSpPr>
              <a:spLocks noChangeShapeType="1"/>
            </p:cNvSpPr>
            <p:nvPr/>
          </p:nvSpPr>
          <p:spPr bwMode="auto">
            <a:xfrm flipV="1">
              <a:off x="2331" y="3851"/>
              <a:ext cx="1" cy="32"/>
            </a:xfrm>
            <a:prstGeom prst="line">
              <a:avLst/>
            </a:prstGeom>
            <a:noFill/>
            <a:ln w="0">
              <a:solidFill>
                <a:srgbClr val="000000"/>
              </a:solidFill>
              <a:round/>
              <a:headEnd/>
              <a:tailEnd/>
            </a:ln>
          </p:spPr>
          <p:txBody>
            <a:bodyPr/>
            <a:lstStyle/>
            <a:p>
              <a:endParaRPr lang="fr-FR"/>
            </a:p>
          </p:txBody>
        </p:sp>
        <p:sp>
          <p:nvSpPr>
            <p:cNvPr id="177189" name="Line 37"/>
            <p:cNvSpPr>
              <a:spLocks noChangeShapeType="1"/>
            </p:cNvSpPr>
            <p:nvPr/>
          </p:nvSpPr>
          <p:spPr bwMode="auto">
            <a:xfrm>
              <a:off x="2331" y="2804"/>
              <a:ext cx="1" cy="32"/>
            </a:xfrm>
            <a:prstGeom prst="line">
              <a:avLst/>
            </a:prstGeom>
            <a:noFill/>
            <a:ln w="0">
              <a:solidFill>
                <a:srgbClr val="000000"/>
              </a:solidFill>
              <a:round/>
              <a:headEnd/>
              <a:tailEnd/>
            </a:ln>
          </p:spPr>
          <p:txBody>
            <a:bodyPr/>
            <a:lstStyle/>
            <a:p>
              <a:endParaRPr lang="fr-FR"/>
            </a:p>
          </p:txBody>
        </p:sp>
        <p:sp>
          <p:nvSpPr>
            <p:cNvPr id="177190" name="Rectangle 38"/>
            <p:cNvSpPr>
              <a:spLocks noChangeArrowheads="1"/>
            </p:cNvSpPr>
            <p:nvPr/>
          </p:nvSpPr>
          <p:spPr bwMode="auto">
            <a:xfrm>
              <a:off x="2327" y="390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3</a:t>
              </a:r>
              <a:endParaRPr lang="fr-FR" sz="3200">
                <a:latin typeface="Times New Roman" pitchFamily="18" charset="0"/>
              </a:endParaRPr>
            </a:p>
          </p:txBody>
        </p:sp>
        <p:sp>
          <p:nvSpPr>
            <p:cNvPr id="177191" name="Line 39"/>
            <p:cNvSpPr>
              <a:spLocks noChangeShapeType="1"/>
            </p:cNvSpPr>
            <p:nvPr/>
          </p:nvSpPr>
          <p:spPr bwMode="auto">
            <a:xfrm flipV="1">
              <a:off x="2665" y="3851"/>
              <a:ext cx="1" cy="32"/>
            </a:xfrm>
            <a:prstGeom prst="line">
              <a:avLst/>
            </a:prstGeom>
            <a:noFill/>
            <a:ln w="0">
              <a:solidFill>
                <a:srgbClr val="000000"/>
              </a:solidFill>
              <a:round/>
              <a:headEnd/>
              <a:tailEnd/>
            </a:ln>
          </p:spPr>
          <p:txBody>
            <a:bodyPr/>
            <a:lstStyle/>
            <a:p>
              <a:endParaRPr lang="fr-FR"/>
            </a:p>
          </p:txBody>
        </p:sp>
        <p:sp>
          <p:nvSpPr>
            <p:cNvPr id="177192" name="Line 40"/>
            <p:cNvSpPr>
              <a:spLocks noChangeShapeType="1"/>
            </p:cNvSpPr>
            <p:nvPr/>
          </p:nvSpPr>
          <p:spPr bwMode="auto">
            <a:xfrm>
              <a:off x="2665" y="2804"/>
              <a:ext cx="1" cy="32"/>
            </a:xfrm>
            <a:prstGeom prst="line">
              <a:avLst/>
            </a:prstGeom>
            <a:noFill/>
            <a:ln w="0">
              <a:solidFill>
                <a:srgbClr val="000000"/>
              </a:solidFill>
              <a:round/>
              <a:headEnd/>
              <a:tailEnd/>
            </a:ln>
          </p:spPr>
          <p:txBody>
            <a:bodyPr/>
            <a:lstStyle/>
            <a:p>
              <a:endParaRPr lang="fr-FR"/>
            </a:p>
          </p:txBody>
        </p:sp>
        <p:sp>
          <p:nvSpPr>
            <p:cNvPr id="177193" name="Rectangle 41"/>
            <p:cNvSpPr>
              <a:spLocks noChangeArrowheads="1"/>
            </p:cNvSpPr>
            <p:nvPr/>
          </p:nvSpPr>
          <p:spPr bwMode="auto">
            <a:xfrm>
              <a:off x="2661" y="390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4</a:t>
              </a:r>
              <a:endParaRPr lang="fr-FR" sz="3200">
                <a:latin typeface="Times New Roman" pitchFamily="18" charset="0"/>
              </a:endParaRPr>
            </a:p>
          </p:txBody>
        </p:sp>
        <p:sp>
          <p:nvSpPr>
            <p:cNvPr id="177194" name="Line 42"/>
            <p:cNvSpPr>
              <a:spLocks noChangeShapeType="1"/>
            </p:cNvSpPr>
            <p:nvPr/>
          </p:nvSpPr>
          <p:spPr bwMode="auto">
            <a:xfrm flipV="1">
              <a:off x="3005" y="3851"/>
              <a:ext cx="1" cy="32"/>
            </a:xfrm>
            <a:prstGeom prst="line">
              <a:avLst/>
            </a:prstGeom>
            <a:noFill/>
            <a:ln w="0">
              <a:solidFill>
                <a:srgbClr val="000000"/>
              </a:solidFill>
              <a:round/>
              <a:headEnd/>
              <a:tailEnd/>
            </a:ln>
          </p:spPr>
          <p:txBody>
            <a:bodyPr/>
            <a:lstStyle/>
            <a:p>
              <a:endParaRPr lang="fr-FR"/>
            </a:p>
          </p:txBody>
        </p:sp>
        <p:sp>
          <p:nvSpPr>
            <p:cNvPr id="177195" name="Line 43"/>
            <p:cNvSpPr>
              <a:spLocks noChangeShapeType="1"/>
            </p:cNvSpPr>
            <p:nvPr/>
          </p:nvSpPr>
          <p:spPr bwMode="auto">
            <a:xfrm>
              <a:off x="3005" y="2804"/>
              <a:ext cx="1" cy="32"/>
            </a:xfrm>
            <a:prstGeom prst="line">
              <a:avLst/>
            </a:prstGeom>
            <a:noFill/>
            <a:ln w="0">
              <a:solidFill>
                <a:srgbClr val="000000"/>
              </a:solidFill>
              <a:round/>
              <a:headEnd/>
              <a:tailEnd/>
            </a:ln>
          </p:spPr>
          <p:txBody>
            <a:bodyPr/>
            <a:lstStyle/>
            <a:p>
              <a:endParaRPr lang="fr-FR"/>
            </a:p>
          </p:txBody>
        </p:sp>
        <p:sp>
          <p:nvSpPr>
            <p:cNvPr id="177196" name="Rectangle 44"/>
            <p:cNvSpPr>
              <a:spLocks noChangeArrowheads="1"/>
            </p:cNvSpPr>
            <p:nvPr/>
          </p:nvSpPr>
          <p:spPr bwMode="auto">
            <a:xfrm>
              <a:off x="3001" y="390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5</a:t>
              </a:r>
              <a:endParaRPr lang="fr-FR" sz="3200">
                <a:latin typeface="Times New Roman" pitchFamily="18" charset="0"/>
              </a:endParaRPr>
            </a:p>
          </p:txBody>
        </p:sp>
        <p:sp>
          <p:nvSpPr>
            <p:cNvPr id="177197" name="Line 45"/>
            <p:cNvSpPr>
              <a:spLocks noChangeShapeType="1"/>
            </p:cNvSpPr>
            <p:nvPr/>
          </p:nvSpPr>
          <p:spPr bwMode="auto">
            <a:xfrm flipV="1">
              <a:off x="3339" y="3851"/>
              <a:ext cx="1" cy="32"/>
            </a:xfrm>
            <a:prstGeom prst="line">
              <a:avLst/>
            </a:prstGeom>
            <a:noFill/>
            <a:ln w="0">
              <a:solidFill>
                <a:srgbClr val="000000"/>
              </a:solidFill>
              <a:round/>
              <a:headEnd/>
              <a:tailEnd/>
            </a:ln>
          </p:spPr>
          <p:txBody>
            <a:bodyPr/>
            <a:lstStyle/>
            <a:p>
              <a:endParaRPr lang="fr-FR"/>
            </a:p>
          </p:txBody>
        </p:sp>
        <p:sp>
          <p:nvSpPr>
            <p:cNvPr id="177198" name="Line 46"/>
            <p:cNvSpPr>
              <a:spLocks noChangeShapeType="1"/>
            </p:cNvSpPr>
            <p:nvPr/>
          </p:nvSpPr>
          <p:spPr bwMode="auto">
            <a:xfrm>
              <a:off x="3339" y="2804"/>
              <a:ext cx="1" cy="32"/>
            </a:xfrm>
            <a:prstGeom prst="line">
              <a:avLst/>
            </a:prstGeom>
            <a:noFill/>
            <a:ln w="0">
              <a:solidFill>
                <a:srgbClr val="000000"/>
              </a:solidFill>
              <a:round/>
              <a:headEnd/>
              <a:tailEnd/>
            </a:ln>
          </p:spPr>
          <p:txBody>
            <a:bodyPr/>
            <a:lstStyle/>
            <a:p>
              <a:endParaRPr lang="fr-FR"/>
            </a:p>
          </p:txBody>
        </p:sp>
        <p:sp>
          <p:nvSpPr>
            <p:cNvPr id="177199" name="Rectangle 47"/>
            <p:cNvSpPr>
              <a:spLocks noChangeArrowheads="1"/>
            </p:cNvSpPr>
            <p:nvPr/>
          </p:nvSpPr>
          <p:spPr bwMode="auto">
            <a:xfrm>
              <a:off x="3335" y="390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6</a:t>
              </a:r>
              <a:endParaRPr lang="fr-FR" sz="3200">
                <a:latin typeface="Times New Roman" pitchFamily="18" charset="0"/>
              </a:endParaRPr>
            </a:p>
          </p:txBody>
        </p:sp>
        <p:sp>
          <p:nvSpPr>
            <p:cNvPr id="177200" name="Line 48"/>
            <p:cNvSpPr>
              <a:spLocks noChangeShapeType="1"/>
            </p:cNvSpPr>
            <p:nvPr/>
          </p:nvSpPr>
          <p:spPr bwMode="auto">
            <a:xfrm flipV="1">
              <a:off x="3672" y="3851"/>
              <a:ext cx="1" cy="32"/>
            </a:xfrm>
            <a:prstGeom prst="line">
              <a:avLst/>
            </a:prstGeom>
            <a:noFill/>
            <a:ln w="0">
              <a:solidFill>
                <a:srgbClr val="000000"/>
              </a:solidFill>
              <a:round/>
              <a:headEnd/>
              <a:tailEnd/>
            </a:ln>
          </p:spPr>
          <p:txBody>
            <a:bodyPr/>
            <a:lstStyle/>
            <a:p>
              <a:endParaRPr lang="fr-FR"/>
            </a:p>
          </p:txBody>
        </p:sp>
        <p:sp>
          <p:nvSpPr>
            <p:cNvPr id="177201" name="Line 49"/>
            <p:cNvSpPr>
              <a:spLocks noChangeShapeType="1"/>
            </p:cNvSpPr>
            <p:nvPr/>
          </p:nvSpPr>
          <p:spPr bwMode="auto">
            <a:xfrm>
              <a:off x="3672" y="2804"/>
              <a:ext cx="1" cy="32"/>
            </a:xfrm>
            <a:prstGeom prst="line">
              <a:avLst/>
            </a:prstGeom>
            <a:noFill/>
            <a:ln w="0">
              <a:solidFill>
                <a:srgbClr val="000000"/>
              </a:solidFill>
              <a:round/>
              <a:headEnd/>
              <a:tailEnd/>
            </a:ln>
          </p:spPr>
          <p:txBody>
            <a:bodyPr/>
            <a:lstStyle/>
            <a:p>
              <a:endParaRPr lang="fr-FR"/>
            </a:p>
          </p:txBody>
        </p:sp>
        <p:sp>
          <p:nvSpPr>
            <p:cNvPr id="177202" name="Rectangle 50"/>
            <p:cNvSpPr>
              <a:spLocks noChangeArrowheads="1"/>
            </p:cNvSpPr>
            <p:nvPr/>
          </p:nvSpPr>
          <p:spPr bwMode="auto">
            <a:xfrm>
              <a:off x="3668" y="390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7</a:t>
              </a:r>
              <a:endParaRPr lang="fr-FR" sz="3200">
                <a:latin typeface="Times New Roman" pitchFamily="18" charset="0"/>
              </a:endParaRPr>
            </a:p>
          </p:txBody>
        </p:sp>
        <p:sp>
          <p:nvSpPr>
            <p:cNvPr id="177203" name="Line 51"/>
            <p:cNvSpPr>
              <a:spLocks noChangeShapeType="1"/>
            </p:cNvSpPr>
            <p:nvPr/>
          </p:nvSpPr>
          <p:spPr bwMode="auto">
            <a:xfrm flipV="1">
              <a:off x="4006" y="3851"/>
              <a:ext cx="1" cy="32"/>
            </a:xfrm>
            <a:prstGeom prst="line">
              <a:avLst/>
            </a:prstGeom>
            <a:noFill/>
            <a:ln w="0">
              <a:solidFill>
                <a:srgbClr val="000000"/>
              </a:solidFill>
              <a:round/>
              <a:headEnd/>
              <a:tailEnd/>
            </a:ln>
          </p:spPr>
          <p:txBody>
            <a:bodyPr/>
            <a:lstStyle/>
            <a:p>
              <a:endParaRPr lang="fr-FR"/>
            </a:p>
          </p:txBody>
        </p:sp>
        <p:sp>
          <p:nvSpPr>
            <p:cNvPr id="177204" name="Line 52"/>
            <p:cNvSpPr>
              <a:spLocks noChangeShapeType="1"/>
            </p:cNvSpPr>
            <p:nvPr/>
          </p:nvSpPr>
          <p:spPr bwMode="auto">
            <a:xfrm>
              <a:off x="4006" y="2804"/>
              <a:ext cx="1" cy="32"/>
            </a:xfrm>
            <a:prstGeom prst="line">
              <a:avLst/>
            </a:prstGeom>
            <a:noFill/>
            <a:ln w="0">
              <a:solidFill>
                <a:srgbClr val="000000"/>
              </a:solidFill>
              <a:round/>
              <a:headEnd/>
              <a:tailEnd/>
            </a:ln>
          </p:spPr>
          <p:txBody>
            <a:bodyPr/>
            <a:lstStyle/>
            <a:p>
              <a:endParaRPr lang="fr-FR"/>
            </a:p>
          </p:txBody>
        </p:sp>
        <p:sp>
          <p:nvSpPr>
            <p:cNvPr id="177205" name="Rectangle 53"/>
            <p:cNvSpPr>
              <a:spLocks noChangeArrowheads="1"/>
            </p:cNvSpPr>
            <p:nvPr/>
          </p:nvSpPr>
          <p:spPr bwMode="auto">
            <a:xfrm>
              <a:off x="4002" y="390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8</a:t>
              </a:r>
              <a:endParaRPr lang="fr-FR" sz="3200">
                <a:latin typeface="Times New Roman" pitchFamily="18" charset="0"/>
              </a:endParaRPr>
            </a:p>
          </p:txBody>
        </p:sp>
        <p:sp>
          <p:nvSpPr>
            <p:cNvPr id="177206" name="Line 54"/>
            <p:cNvSpPr>
              <a:spLocks noChangeShapeType="1"/>
            </p:cNvSpPr>
            <p:nvPr/>
          </p:nvSpPr>
          <p:spPr bwMode="auto">
            <a:xfrm flipV="1">
              <a:off x="4346" y="3851"/>
              <a:ext cx="1" cy="32"/>
            </a:xfrm>
            <a:prstGeom prst="line">
              <a:avLst/>
            </a:prstGeom>
            <a:noFill/>
            <a:ln w="0">
              <a:solidFill>
                <a:srgbClr val="000000"/>
              </a:solidFill>
              <a:round/>
              <a:headEnd/>
              <a:tailEnd/>
            </a:ln>
          </p:spPr>
          <p:txBody>
            <a:bodyPr/>
            <a:lstStyle/>
            <a:p>
              <a:endParaRPr lang="fr-FR"/>
            </a:p>
          </p:txBody>
        </p:sp>
        <p:sp>
          <p:nvSpPr>
            <p:cNvPr id="177207" name="Line 55"/>
            <p:cNvSpPr>
              <a:spLocks noChangeShapeType="1"/>
            </p:cNvSpPr>
            <p:nvPr/>
          </p:nvSpPr>
          <p:spPr bwMode="auto">
            <a:xfrm>
              <a:off x="4346" y="2804"/>
              <a:ext cx="1" cy="32"/>
            </a:xfrm>
            <a:prstGeom prst="line">
              <a:avLst/>
            </a:prstGeom>
            <a:noFill/>
            <a:ln w="0">
              <a:solidFill>
                <a:srgbClr val="000000"/>
              </a:solidFill>
              <a:round/>
              <a:headEnd/>
              <a:tailEnd/>
            </a:ln>
          </p:spPr>
          <p:txBody>
            <a:bodyPr/>
            <a:lstStyle/>
            <a:p>
              <a:endParaRPr lang="fr-FR"/>
            </a:p>
          </p:txBody>
        </p:sp>
        <p:sp>
          <p:nvSpPr>
            <p:cNvPr id="177208" name="Rectangle 56"/>
            <p:cNvSpPr>
              <a:spLocks noChangeArrowheads="1"/>
            </p:cNvSpPr>
            <p:nvPr/>
          </p:nvSpPr>
          <p:spPr bwMode="auto">
            <a:xfrm>
              <a:off x="4342" y="390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9</a:t>
              </a:r>
              <a:endParaRPr lang="fr-FR" sz="3200">
                <a:latin typeface="Times New Roman" pitchFamily="18" charset="0"/>
              </a:endParaRPr>
            </a:p>
          </p:txBody>
        </p:sp>
        <p:sp>
          <p:nvSpPr>
            <p:cNvPr id="177209" name="Line 57"/>
            <p:cNvSpPr>
              <a:spLocks noChangeShapeType="1"/>
            </p:cNvSpPr>
            <p:nvPr/>
          </p:nvSpPr>
          <p:spPr bwMode="auto">
            <a:xfrm flipV="1">
              <a:off x="4680" y="3851"/>
              <a:ext cx="1" cy="32"/>
            </a:xfrm>
            <a:prstGeom prst="line">
              <a:avLst/>
            </a:prstGeom>
            <a:noFill/>
            <a:ln w="0">
              <a:solidFill>
                <a:srgbClr val="000000"/>
              </a:solidFill>
              <a:round/>
              <a:headEnd/>
              <a:tailEnd/>
            </a:ln>
          </p:spPr>
          <p:txBody>
            <a:bodyPr/>
            <a:lstStyle/>
            <a:p>
              <a:endParaRPr lang="fr-FR"/>
            </a:p>
          </p:txBody>
        </p:sp>
        <p:sp>
          <p:nvSpPr>
            <p:cNvPr id="177210" name="Line 58"/>
            <p:cNvSpPr>
              <a:spLocks noChangeShapeType="1"/>
            </p:cNvSpPr>
            <p:nvPr/>
          </p:nvSpPr>
          <p:spPr bwMode="auto">
            <a:xfrm>
              <a:off x="4680" y="2804"/>
              <a:ext cx="1" cy="32"/>
            </a:xfrm>
            <a:prstGeom prst="line">
              <a:avLst/>
            </a:prstGeom>
            <a:noFill/>
            <a:ln w="0">
              <a:solidFill>
                <a:srgbClr val="000000"/>
              </a:solidFill>
              <a:round/>
              <a:headEnd/>
              <a:tailEnd/>
            </a:ln>
          </p:spPr>
          <p:txBody>
            <a:bodyPr/>
            <a:lstStyle/>
            <a:p>
              <a:endParaRPr lang="fr-FR"/>
            </a:p>
          </p:txBody>
        </p:sp>
        <p:sp>
          <p:nvSpPr>
            <p:cNvPr id="177211" name="Rectangle 59"/>
            <p:cNvSpPr>
              <a:spLocks noChangeArrowheads="1"/>
            </p:cNvSpPr>
            <p:nvPr/>
          </p:nvSpPr>
          <p:spPr bwMode="auto">
            <a:xfrm>
              <a:off x="4645" y="3908"/>
              <a:ext cx="136"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10</a:t>
              </a:r>
              <a:endParaRPr lang="fr-FR" sz="3200">
                <a:latin typeface="Times New Roman" pitchFamily="18" charset="0"/>
              </a:endParaRPr>
            </a:p>
          </p:txBody>
        </p:sp>
        <p:sp>
          <p:nvSpPr>
            <p:cNvPr id="177212" name="Line 60"/>
            <p:cNvSpPr>
              <a:spLocks noChangeShapeType="1"/>
            </p:cNvSpPr>
            <p:nvPr/>
          </p:nvSpPr>
          <p:spPr bwMode="auto">
            <a:xfrm>
              <a:off x="1324" y="3883"/>
              <a:ext cx="34" cy="1"/>
            </a:xfrm>
            <a:prstGeom prst="line">
              <a:avLst/>
            </a:prstGeom>
            <a:noFill/>
            <a:ln w="0">
              <a:solidFill>
                <a:srgbClr val="000000"/>
              </a:solidFill>
              <a:round/>
              <a:headEnd/>
              <a:tailEnd/>
            </a:ln>
          </p:spPr>
          <p:txBody>
            <a:bodyPr/>
            <a:lstStyle/>
            <a:p>
              <a:endParaRPr lang="fr-FR"/>
            </a:p>
          </p:txBody>
        </p:sp>
        <p:sp>
          <p:nvSpPr>
            <p:cNvPr id="177213" name="Line 61"/>
            <p:cNvSpPr>
              <a:spLocks noChangeShapeType="1"/>
            </p:cNvSpPr>
            <p:nvPr/>
          </p:nvSpPr>
          <p:spPr bwMode="auto">
            <a:xfrm flipH="1">
              <a:off x="4646" y="3883"/>
              <a:ext cx="34" cy="1"/>
            </a:xfrm>
            <a:prstGeom prst="line">
              <a:avLst/>
            </a:prstGeom>
            <a:noFill/>
            <a:ln w="0">
              <a:solidFill>
                <a:srgbClr val="000000"/>
              </a:solidFill>
              <a:round/>
              <a:headEnd/>
              <a:tailEnd/>
            </a:ln>
          </p:spPr>
          <p:txBody>
            <a:bodyPr/>
            <a:lstStyle/>
            <a:p>
              <a:endParaRPr lang="fr-FR"/>
            </a:p>
          </p:txBody>
        </p:sp>
        <p:sp>
          <p:nvSpPr>
            <p:cNvPr id="177214" name="Rectangle 62"/>
            <p:cNvSpPr>
              <a:spLocks noChangeArrowheads="1"/>
            </p:cNvSpPr>
            <p:nvPr/>
          </p:nvSpPr>
          <p:spPr bwMode="auto">
            <a:xfrm>
              <a:off x="1163" y="3832"/>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a:t>
              </a:r>
              <a:endParaRPr lang="fr-FR" sz="3200">
                <a:latin typeface="Times New Roman" pitchFamily="18" charset="0"/>
              </a:endParaRPr>
            </a:p>
          </p:txBody>
        </p:sp>
        <p:sp>
          <p:nvSpPr>
            <p:cNvPr id="177215" name="Line 63"/>
            <p:cNvSpPr>
              <a:spLocks noChangeShapeType="1"/>
            </p:cNvSpPr>
            <p:nvPr/>
          </p:nvSpPr>
          <p:spPr bwMode="auto">
            <a:xfrm>
              <a:off x="1324" y="3685"/>
              <a:ext cx="34" cy="1"/>
            </a:xfrm>
            <a:prstGeom prst="line">
              <a:avLst/>
            </a:prstGeom>
            <a:noFill/>
            <a:ln w="0">
              <a:solidFill>
                <a:srgbClr val="000000"/>
              </a:solidFill>
              <a:round/>
              <a:headEnd/>
              <a:tailEnd/>
            </a:ln>
          </p:spPr>
          <p:txBody>
            <a:bodyPr/>
            <a:lstStyle/>
            <a:p>
              <a:endParaRPr lang="fr-FR"/>
            </a:p>
          </p:txBody>
        </p:sp>
        <p:sp>
          <p:nvSpPr>
            <p:cNvPr id="177216" name="Line 64"/>
            <p:cNvSpPr>
              <a:spLocks noChangeShapeType="1"/>
            </p:cNvSpPr>
            <p:nvPr/>
          </p:nvSpPr>
          <p:spPr bwMode="auto">
            <a:xfrm flipH="1">
              <a:off x="4646" y="3685"/>
              <a:ext cx="34" cy="1"/>
            </a:xfrm>
            <a:prstGeom prst="line">
              <a:avLst/>
            </a:prstGeom>
            <a:noFill/>
            <a:ln w="0">
              <a:solidFill>
                <a:srgbClr val="000000"/>
              </a:solidFill>
              <a:round/>
              <a:headEnd/>
              <a:tailEnd/>
            </a:ln>
          </p:spPr>
          <p:txBody>
            <a:bodyPr/>
            <a:lstStyle/>
            <a:p>
              <a:endParaRPr lang="fr-FR"/>
            </a:p>
          </p:txBody>
        </p:sp>
        <p:sp>
          <p:nvSpPr>
            <p:cNvPr id="177217" name="Rectangle 65"/>
            <p:cNvSpPr>
              <a:spLocks noChangeArrowheads="1"/>
            </p:cNvSpPr>
            <p:nvPr/>
          </p:nvSpPr>
          <p:spPr bwMode="auto">
            <a:xfrm>
              <a:off x="1083" y="3634"/>
              <a:ext cx="17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0.2</a:t>
              </a:r>
              <a:endParaRPr lang="fr-FR" sz="3200">
                <a:latin typeface="Times New Roman" pitchFamily="18" charset="0"/>
              </a:endParaRPr>
            </a:p>
          </p:txBody>
        </p:sp>
        <p:sp>
          <p:nvSpPr>
            <p:cNvPr id="177218" name="Line 66"/>
            <p:cNvSpPr>
              <a:spLocks noChangeShapeType="1"/>
            </p:cNvSpPr>
            <p:nvPr/>
          </p:nvSpPr>
          <p:spPr bwMode="auto">
            <a:xfrm>
              <a:off x="1324" y="3494"/>
              <a:ext cx="34" cy="1"/>
            </a:xfrm>
            <a:prstGeom prst="line">
              <a:avLst/>
            </a:prstGeom>
            <a:noFill/>
            <a:ln w="0">
              <a:solidFill>
                <a:srgbClr val="000000"/>
              </a:solidFill>
              <a:round/>
              <a:headEnd/>
              <a:tailEnd/>
            </a:ln>
          </p:spPr>
          <p:txBody>
            <a:bodyPr/>
            <a:lstStyle/>
            <a:p>
              <a:endParaRPr lang="fr-FR"/>
            </a:p>
          </p:txBody>
        </p:sp>
        <p:sp>
          <p:nvSpPr>
            <p:cNvPr id="177219" name="Line 67"/>
            <p:cNvSpPr>
              <a:spLocks noChangeShapeType="1"/>
            </p:cNvSpPr>
            <p:nvPr/>
          </p:nvSpPr>
          <p:spPr bwMode="auto">
            <a:xfrm flipH="1">
              <a:off x="4646" y="3494"/>
              <a:ext cx="34" cy="1"/>
            </a:xfrm>
            <a:prstGeom prst="line">
              <a:avLst/>
            </a:prstGeom>
            <a:noFill/>
            <a:ln w="0">
              <a:solidFill>
                <a:srgbClr val="000000"/>
              </a:solidFill>
              <a:round/>
              <a:headEnd/>
              <a:tailEnd/>
            </a:ln>
          </p:spPr>
          <p:txBody>
            <a:bodyPr/>
            <a:lstStyle/>
            <a:p>
              <a:endParaRPr lang="fr-FR"/>
            </a:p>
          </p:txBody>
        </p:sp>
        <p:sp>
          <p:nvSpPr>
            <p:cNvPr id="177220" name="Rectangle 68"/>
            <p:cNvSpPr>
              <a:spLocks noChangeArrowheads="1"/>
            </p:cNvSpPr>
            <p:nvPr/>
          </p:nvSpPr>
          <p:spPr bwMode="auto">
            <a:xfrm>
              <a:off x="1083" y="3443"/>
              <a:ext cx="17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0.4</a:t>
              </a:r>
              <a:endParaRPr lang="fr-FR" sz="3200">
                <a:latin typeface="Times New Roman" pitchFamily="18" charset="0"/>
              </a:endParaRPr>
            </a:p>
          </p:txBody>
        </p:sp>
        <p:sp>
          <p:nvSpPr>
            <p:cNvPr id="177221" name="Line 69"/>
            <p:cNvSpPr>
              <a:spLocks noChangeShapeType="1"/>
            </p:cNvSpPr>
            <p:nvPr/>
          </p:nvSpPr>
          <p:spPr bwMode="auto">
            <a:xfrm>
              <a:off x="1324" y="3296"/>
              <a:ext cx="34" cy="1"/>
            </a:xfrm>
            <a:prstGeom prst="line">
              <a:avLst/>
            </a:prstGeom>
            <a:noFill/>
            <a:ln w="0">
              <a:solidFill>
                <a:srgbClr val="000000"/>
              </a:solidFill>
              <a:round/>
              <a:headEnd/>
              <a:tailEnd/>
            </a:ln>
          </p:spPr>
          <p:txBody>
            <a:bodyPr/>
            <a:lstStyle/>
            <a:p>
              <a:endParaRPr lang="fr-FR"/>
            </a:p>
          </p:txBody>
        </p:sp>
        <p:sp>
          <p:nvSpPr>
            <p:cNvPr id="177222" name="Line 70"/>
            <p:cNvSpPr>
              <a:spLocks noChangeShapeType="1"/>
            </p:cNvSpPr>
            <p:nvPr/>
          </p:nvSpPr>
          <p:spPr bwMode="auto">
            <a:xfrm flipH="1">
              <a:off x="4646" y="3296"/>
              <a:ext cx="34" cy="1"/>
            </a:xfrm>
            <a:prstGeom prst="line">
              <a:avLst/>
            </a:prstGeom>
            <a:noFill/>
            <a:ln w="0">
              <a:solidFill>
                <a:srgbClr val="000000"/>
              </a:solidFill>
              <a:round/>
              <a:headEnd/>
              <a:tailEnd/>
            </a:ln>
          </p:spPr>
          <p:txBody>
            <a:bodyPr/>
            <a:lstStyle/>
            <a:p>
              <a:endParaRPr lang="fr-FR"/>
            </a:p>
          </p:txBody>
        </p:sp>
        <p:sp>
          <p:nvSpPr>
            <p:cNvPr id="177223" name="Rectangle 71"/>
            <p:cNvSpPr>
              <a:spLocks noChangeArrowheads="1"/>
            </p:cNvSpPr>
            <p:nvPr/>
          </p:nvSpPr>
          <p:spPr bwMode="auto">
            <a:xfrm>
              <a:off x="1083" y="3245"/>
              <a:ext cx="17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0.6</a:t>
              </a:r>
              <a:endParaRPr lang="fr-FR" sz="3200">
                <a:latin typeface="Times New Roman" pitchFamily="18" charset="0"/>
              </a:endParaRPr>
            </a:p>
          </p:txBody>
        </p:sp>
        <p:sp>
          <p:nvSpPr>
            <p:cNvPr id="177224" name="Line 72"/>
            <p:cNvSpPr>
              <a:spLocks noChangeShapeType="1"/>
            </p:cNvSpPr>
            <p:nvPr/>
          </p:nvSpPr>
          <p:spPr bwMode="auto">
            <a:xfrm>
              <a:off x="1324" y="3098"/>
              <a:ext cx="34" cy="1"/>
            </a:xfrm>
            <a:prstGeom prst="line">
              <a:avLst/>
            </a:prstGeom>
            <a:noFill/>
            <a:ln w="0">
              <a:solidFill>
                <a:srgbClr val="000000"/>
              </a:solidFill>
              <a:round/>
              <a:headEnd/>
              <a:tailEnd/>
            </a:ln>
          </p:spPr>
          <p:txBody>
            <a:bodyPr/>
            <a:lstStyle/>
            <a:p>
              <a:endParaRPr lang="fr-FR"/>
            </a:p>
          </p:txBody>
        </p:sp>
        <p:sp>
          <p:nvSpPr>
            <p:cNvPr id="177225" name="Line 73"/>
            <p:cNvSpPr>
              <a:spLocks noChangeShapeType="1"/>
            </p:cNvSpPr>
            <p:nvPr/>
          </p:nvSpPr>
          <p:spPr bwMode="auto">
            <a:xfrm flipH="1">
              <a:off x="4646" y="3098"/>
              <a:ext cx="34" cy="1"/>
            </a:xfrm>
            <a:prstGeom prst="line">
              <a:avLst/>
            </a:prstGeom>
            <a:noFill/>
            <a:ln w="0">
              <a:solidFill>
                <a:srgbClr val="000000"/>
              </a:solidFill>
              <a:round/>
              <a:headEnd/>
              <a:tailEnd/>
            </a:ln>
          </p:spPr>
          <p:txBody>
            <a:bodyPr/>
            <a:lstStyle/>
            <a:p>
              <a:endParaRPr lang="fr-FR"/>
            </a:p>
          </p:txBody>
        </p:sp>
        <p:sp>
          <p:nvSpPr>
            <p:cNvPr id="177226" name="Rectangle 74"/>
            <p:cNvSpPr>
              <a:spLocks noChangeArrowheads="1"/>
            </p:cNvSpPr>
            <p:nvPr/>
          </p:nvSpPr>
          <p:spPr bwMode="auto">
            <a:xfrm>
              <a:off x="1083" y="3047"/>
              <a:ext cx="17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0.8</a:t>
              </a:r>
              <a:endParaRPr lang="fr-FR" sz="3200">
                <a:latin typeface="Times New Roman" pitchFamily="18" charset="0"/>
              </a:endParaRPr>
            </a:p>
          </p:txBody>
        </p:sp>
        <p:sp>
          <p:nvSpPr>
            <p:cNvPr id="177227" name="Line 75"/>
            <p:cNvSpPr>
              <a:spLocks noChangeShapeType="1"/>
            </p:cNvSpPr>
            <p:nvPr/>
          </p:nvSpPr>
          <p:spPr bwMode="auto">
            <a:xfrm>
              <a:off x="1324" y="2900"/>
              <a:ext cx="34" cy="1"/>
            </a:xfrm>
            <a:prstGeom prst="line">
              <a:avLst/>
            </a:prstGeom>
            <a:noFill/>
            <a:ln w="0">
              <a:solidFill>
                <a:srgbClr val="000000"/>
              </a:solidFill>
              <a:round/>
              <a:headEnd/>
              <a:tailEnd/>
            </a:ln>
          </p:spPr>
          <p:txBody>
            <a:bodyPr/>
            <a:lstStyle/>
            <a:p>
              <a:endParaRPr lang="fr-FR"/>
            </a:p>
          </p:txBody>
        </p:sp>
        <p:sp>
          <p:nvSpPr>
            <p:cNvPr id="177228" name="Line 76"/>
            <p:cNvSpPr>
              <a:spLocks noChangeShapeType="1"/>
            </p:cNvSpPr>
            <p:nvPr/>
          </p:nvSpPr>
          <p:spPr bwMode="auto">
            <a:xfrm flipH="1">
              <a:off x="4646" y="2900"/>
              <a:ext cx="34" cy="1"/>
            </a:xfrm>
            <a:prstGeom prst="line">
              <a:avLst/>
            </a:prstGeom>
            <a:noFill/>
            <a:ln w="0">
              <a:solidFill>
                <a:srgbClr val="000000"/>
              </a:solidFill>
              <a:round/>
              <a:headEnd/>
              <a:tailEnd/>
            </a:ln>
          </p:spPr>
          <p:txBody>
            <a:bodyPr/>
            <a:lstStyle/>
            <a:p>
              <a:endParaRPr lang="fr-FR"/>
            </a:p>
          </p:txBody>
        </p:sp>
        <p:sp>
          <p:nvSpPr>
            <p:cNvPr id="177229" name="Rectangle 77"/>
            <p:cNvSpPr>
              <a:spLocks noChangeArrowheads="1"/>
            </p:cNvSpPr>
            <p:nvPr/>
          </p:nvSpPr>
          <p:spPr bwMode="auto">
            <a:xfrm>
              <a:off x="1163" y="2849"/>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a:t>
              </a:r>
              <a:endParaRPr lang="fr-FR" sz="3200">
                <a:latin typeface="Times New Roman" pitchFamily="18" charset="0"/>
              </a:endParaRPr>
            </a:p>
          </p:txBody>
        </p:sp>
        <p:sp>
          <p:nvSpPr>
            <p:cNvPr id="177230" name="Line 78"/>
            <p:cNvSpPr>
              <a:spLocks noChangeShapeType="1"/>
            </p:cNvSpPr>
            <p:nvPr/>
          </p:nvSpPr>
          <p:spPr bwMode="auto">
            <a:xfrm>
              <a:off x="1324" y="2804"/>
              <a:ext cx="3356" cy="1"/>
            </a:xfrm>
            <a:prstGeom prst="line">
              <a:avLst/>
            </a:prstGeom>
            <a:noFill/>
            <a:ln w="0">
              <a:solidFill>
                <a:srgbClr val="000000"/>
              </a:solidFill>
              <a:round/>
              <a:headEnd/>
              <a:tailEnd/>
            </a:ln>
          </p:spPr>
          <p:txBody>
            <a:bodyPr/>
            <a:lstStyle/>
            <a:p>
              <a:endParaRPr lang="fr-FR"/>
            </a:p>
          </p:txBody>
        </p:sp>
        <p:sp>
          <p:nvSpPr>
            <p:cNvPr id="177231" name="Freeform 79"/>
            <p:cNvSpPr>
              <a:spLocks/>
            </p:cNvSpPr>
            <p:nvPr/>
          </p:nvSpPr>
          <p:spPr bwMode="auto">
            <a:xfrm>
              <a:off x="1324" y="2804"/>
              <a:ext cx="3356" cy="1079"/>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77232" name="Line 80"/>
            <p:cNvSpPr>
              <a:spLocks noChangeShapeType="1"/>
            </p:cNvSpPr>
            <p:nvPr/>
          </p:nvSpPr>
          <p:spPr bwMode="auto">
            <a:xfrm flipV="1">
              <a:off x="1324" y="2804"/>
              <a:ext cx="1" cy="1079"/>
            </a:xfrm>
            <a:prstGeom prst="line">
              <a:avLst/>
            </a:prstGeom>
            <a:noFill/>
            <a:ln w="0">
              <a:solidFill>
                <a:srgbClr val="000000"/>
              </a:solidFill>
              <a:round/>
              <a:headEnd/>
              <a:tailEnd/>
            </a:ln>
          </p:spPr>
          <p:txBody>
            <a:bodyPr/>
            <a:lstStyle/>
            <a:p>
              <a:endParaRPr lang="fr-FR"/>
            </a:p>
          </p:txBody>
        </p:sp>
        <p:sp>
          <p:nvSpPr>
            <p:cNvPr id="177233" name="Rectangle 81"/>
            <p:cNvSpPr>
              <a:spLocks noChangeArrowheads="1"/>
            </p:cNvSpPr>
            <p:nvPr/>
          </p:nvSpPr>
          <p:spPr bwMode="auto">
            <a:xfrm>
              <a:off x="2685" y="4049"/>
              <a:ext cx="807"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fréquence (Hz)</a:t>
              </a:r>
              <a:endParaRPr lang="fr-FR" sz="3200">
                <a:latin typeface="Times New Roman" pitchFamily="18" charset="0"/>
              </a:endParaRPr>
            </a:p>
          </p:txBody>
        </p:sp>
        <p:sp>
          <p:nvSpPr>
            <p:cNvPr id="177234" name="Rectangle 82"/>
            <p:cNvSpPr>
              <a:spLocks noChangeArrowheads="1"/>
            </p:cNvSpPr>
            <p:nvPr/>
          </p:nvSpPr>
          <p:spPr bwMode="auto">
            <a:xfrm rot="16200000">
              <a:off x="662" y="3221"/>
              <a:ext cx="532" cy="147"/>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amplitude</a:t>
              </a:r>
              <a:endParaRPr lang="fr-FR" sz="3200">
                <a:latin typeface="Times New Roman" pitchFamily="18" charset="0"/>
              </a:endParaRPr>
            </a:p>
          </p:txBody>
        </p:sp>
        <p:sp>
          <p:nvSpPr>
            <p:cNvPr id="177235" name="Rectangle 83"/>
            <p:cNvSpPr>
              <a:spLocks noChangeArrowheads="1"/>
            </p:cNvSpPr>
            <p:nvPr/>
          </p:nvSpPr>
          <p:spPr bwMode="auto">
            <a:xfrm>
              <a:off x="1842" y="2586"/>
              <a:ext cx="2705" cy="165"/>
            </a:xfrm>
            <a:prstGeom prst="rect">
              <a:avLst/>
            </a:prstGeom>
            <a:noFill/>
            <a:ln w="9525">
              <a:noFill/>
              <a:miter lim="800000"/>
              <a:headEnd/>
              <a:tailEnd/>
            </a:ln>
          </p:spPr>
          <p:txBody>
            <a:bodyPr wrap="none" lIns="0" tIns="0" rIns="0" bIns="0">
              <a:spAutoFit/>
            </a:bodyPr>
            <a:lstStyle/>
            <a:p>
              <a:pPr algn="ctr"/>
              <a:r>
                <a:rPr lang="fr-FR" sz="1700">
                  <a:solidFill>
                    <a:srgbClr val="000000"/>
                  </a:solidFill>
                  <a:latin typeface="Helvetica" pitchFamily="34" charset="0"/>
                </a:rPr>
                <a:t>représentation des signaux en fréquence</a:t>
              </a:r>
              <a:endParaRPr lang="fr-FR" sz="2800">
                <a:latin typeface="Times New Roman" pitchFamily="18" charset="0"/>
              </a:endParaRPr>
            </a:p>
          </p:txBody>
        </p:sp>
        <p:sp>
          <p:nvSpPr>
            <p:cNvPr id="177310" name="Freeform 158"/>
            <p:cNvSpPr>
              <a:spLocks/>
            </p:cNvSpPr>
            <p:nvPr/>
          </p:nvSpPr>
          <p:spPr bwMode="auto">
            <a:xfrm>
              <a:off x="1324" y="2900"/>
              <a:ext cx="3356" cy="983"/>
            </a:xfrm>
            <a:custGeom>
              <a:avLst/>
              <a:gdLst/>
              <a:ahLst/>
              <a:cxnLst>
                <a:cxn ang="0">
                  <a:pos x="34" y="983"/>
                </a:cxn>
                <a:cxn ang="0">
                  <a:pos x="102" y="983"/>
                </a:cxn>
                <a:cxn ang="0">
                  <a:pos x="170" y="983"/>
                </a:cxn>
                <a:cxn ang="0">
                  <a:pos x="238" y="983"/>
                </a:cxn>
                <a:cxn ang="0">
                  <a:pos x="300" y="977"/>
                </a:cxn>
                <a:cxn ang="0">
                  <a:pos x="368" y="970"/>
                </a:cxn>
                <a:cxn ang="0">
                  <a:pos x="436" y="977"/>
                </a:cxn>
                <a:cxn ang="0">
                  <a:pos x="504" y="983"/>
                </a:cxn>
                <a:cxn ang="0">
                  <a:pos x="572" y="983"/>
                </a:cxn>
                <a:cxn ang="0">
                  <a:pos x="640" y="983"/>
                </a:cxn>
                <a:cxn ang="0">
                  <a:pos x="708" y="983"/>
                </a:cxn>
                <a:cxn ang="0">
                  <a:pos x="769" y="983"/>
                </a:cxn>
                <a:cxn ang="0">
                  <a:pos x="837" y="983"/>
                </a:cxn>
                <a:cxn ang="0">
                  <a:pos x="905" y="983"/>
                </a:cxn>
                <a:cxn ang="0">
                  <a:pos x="973" y="983"/>
                </a:cxn>
                <a:cxn ang="0">
                  <a:pos x="1042" y="983"/>
                </a:cxn>
                <a:cxn ang="0">
                  <a:pos x="1110" y="983"/>
                </a:cxn>
                <a:cxn ang="0">
                  <a:pos x="1178" y="983"/>
                </a:cxn>
                <a:cxn ang="0">
                  <a:pos x="1239" y="983"/>
                </a:cxn>
                <a:cxn ang="0">
                  <a:pos x="1307" y="983"/>
                </a:cxn>
                <a:cxn ang="0">
                  <a:pos x="1375" y="983"/>
                </a:cxn>
                <a:cxn ang="0">
                  <a:pos x="1443" y="983"/>
                </a:cxn>
                <a:cxn ang="0">
                  <a:pos x="1511" y="983"/>
                </a:cxn>
                <a:cxn ang="0">
                  <a:pos x="1579" y="983"/>
                </a:cxn>
                <a:cxn ang="0">
                  <a:pos x="1647" y="983"/>
                </a:cxn>
                <a:cxn ang="0">
                  <a:pos x="1709" y="983"/>
                </a:cxn>
                <a:cxn ang="0">
                  <a:pos x="1777" y="983"/>
                </a:cxn>
                <a:cxn ang="0">
                  <a:pos x="1845" y="983"/>
                </a:cxn>
                <a:cxn ang="0">
                  <a:pos x="1913" y="983"/>
                </a:cxn>
                <a:cxn ang="0">
                  <a:pos x="1981" y="983"/>
                </a:cxn>
                <a:cxn ang="0">
                  <a:pos x="2049" y="983"/>
                </a:cxn>
                <a:cxn ang="0">
                  <a:pos x="2117" y="983"/>
                </a:cxn>
                <a:cxn ang="0">
                  <a:pos x="2178" y="983"/>
                </a:cxn>
                <a:cxn ang="0">
                  <a:pos x="2246" y="983"/>
                </a:cxn>
                <a:cxn ang="0">
                  <a:pos x="2314" y="983"/>
                </a:cxn>
                <a:cxn ang="0">
                  <a:pos x="2383" y="983"/>
                </a:cxn>
                <a:cxn ang="0">
                  <a:pos x="2451" y="983"/>
                </a:cxn>
                <a:cxn ang="0">
                  <a:pos x="2519" y="983"/>
                </a:cxn>
                <a:cxn ang="0">
                  <a:pos x="2587" y="983"/>
                </a:cxn>
                <a:cxn ang="0">
                  <a:pos x="2648" y="983"/>
                </a:cxn>
                <a:cxn ang="0">
                  <a:pos x="2716" y="983"/>
                </a:cxn>
                <a:cxn ang="0">
                  <a:pos x="2784" y="983"/>
                </a:cxn>
                <a:cxn ang="0">
                  <a:pos x="2852" y="983"/>
                </a:cxn>
                <a:cxn ang="0">
                  <a:pos x="2920" y="983"/>
                </a:cxn>
                <a:cxn ang="0">
                  <a:pos x="2988" y="983"/>
                </a:cxn>
                <a:cxn ang="0">
                  <a:pos x="3056" y="983"/>
                </a:cxn>
                <a:cxn ang="0">
                  <a:pos x="3118" y="983"/>
                </a:cxn>
                <a:cxn ang="0">
                  <a:pos x="3186" y="983"/>
                </a:cxn>
                <a:cxn ang="0">
                  <a:pos x="3254" y="983"/>
                </a:cxn>
                <a:cxn ang="0">
                  <a:pos x="3322" y="983"/>
                </a:cxn>
                <a:cxn ang="0">
                  <a:pos x="3356" y="983"/>
                </a:cxn>
              </a:cxnLst>
              <a:rect l="0" t="0" r="r" b="b"/>
              <a:pathLst>
                <a:path w="3356" h="983">
                  <a:moveTo>
                    <a:pt x="0" y="983"/>
                  </a:moveTo>
                  <a:lnTo>
                    <a:pt x="34" y="983"/>
                  </a:lnTo>
                  <a:lnTo>
                    <a:pt x="68" y="983"/>
                  </a:lnTo>
                  <a:lnTo>
                    <a:pt x="102" y="983"/>
                  </a:lnTo>
                  <a:lnTo>
                    <a:pt x="136" y="983"/>
                  </a:lnTo>
                  <a:lnTo>
                    <a:pt x="170" y="983"/>
                  </a:lnTo>
                  <a:lnTo>
                    <a:pt x="204" y="983"/>
                  </a:lnTo>
                  <a:lnTo>
                    <a:pt x="238" y="983"/>
                  </a:lnTo>
                  <a:lnTo>
                    <a:pt x="265" y="977"/>
                  </a:lnTo>
                  <a:lnTo>
                    <a:pt x="300" y="977"/>
                  </a:lnTo>
                  <a:lnTo>
                    <a:pt x="334" y="0"/>
                  </a:lnTo>
                  <a:lnTo>
                    <a:pt x="368" y="970"/>
                  </a:lnTo>
                  <a:lnTo>
                    <a:pt x="402" y="977"/>
                  </a:lnTo>
                  <a:lnTo>
                    <a:pt x="436" y="977"/>
                  </a:lnTo>
                  <a:lnTo>
                    <a:pt x="470" y="983"/>
                  </a:lnTo>
                  <a:lnTo>
                    <a:pt x="504" y="983"/>
                  </a:lnTo>
                  <a:lnTo>
                    <a:pt x="538" y="983"/>
                  </a:lnTo>
                  <a:lnTo>
                    <a:pt x="572" y="983"/>
                  </a:lnTo>
                  <a:lnTo>
                    <a:pt x="606" y="983"/>
                  </a:lnTo>
                  <a:lnTo>
                    <a:pt x="640" y="983"/>
                  </a:lnTo>
                  <a:lnTo>
                    <a:pt x="674" y="983"/>
                  </a:lnTo>
                  <a:lnTo>
                    <a:pt x="708" y="983"/>
                  </a:lnTo>
                  <a:lnTo>
                    <a:pt x="735" y="983"/>
                  </a:lnTo>
                  <a:lnTo>
                    <a:pt x="769" y="983"/>
                  </a:lnTo>
                  <a:lnTo>
                    <a:pt x="803" y="983"/>
                  </a:lnTo>
                  <a:lnTo>
                    <a:pt x="837" y="983"/>
                  </a:lnTo>
                  <a:lnTo>
                    <a:pt x="871" y="983"/>
                  </a:lnTo>
                  <a:lnTo>
                    <a:pt x="905" y="983"/>
                  </a:lnTo>
                  <a:lnTo>
                    <a:pt x="939" y="983"/>
                  </a:lnTo>
                  <a:lnTo>
                    <a:pt x="973" y="983"/>
                  </a:lnTo>
                  <a:lnTo>
                    <a:pt x="1007" y="983"/>
                  </a:lnTo>
                  <a:lnTo>
                    <a:pt x="1042" y="983"/>
                  </a:lnTo>
                  <a:lnTo>
                    <a:pt x="1076" y="983"/>
                  </a:lnTo>
                  <a:lnTo>
                    <a:pt x="1110" y="983"/>
                  </a:lnTo>
                  <a:lnTo>
                    <a:pt x="1144" y="983"/>
                  </a:lnTo>
                  <a:lnTo>
                    <a:pt x="1178" y="983"/>
                  </a:lnTo>
                  <a:lnTo>
                    <a:pt x="1205" y="983"/>
                  </a:lnTo>
                  <a:lnTo>
                    <a:pt x="1239" y="983"/>
                  </a:lnTo>
                  <a:lnTo>
                    <a:pt x="1273" y="983"/>
                  </a:lnTo>
                  <a:lnTo>
                    <a:pt x="1307" y="983"/>
                  </a:lnTo>
                  <a:lnTo>
                    <a:pt x="1341" y="983"/>
                  </a:lnTo>
                  <a:lnTo>
                    <a:pt x="1375" y="983"/>
                  </a:lnTo>
                  <a:lnTo>
                    <a:pt x="1409" y="983"/>
                  </a:lnTo>
                  <a:lnTo>
                    <a:pt x="1443" y="983"/>
                  </a:lnTo>
                  <a:lnTo>
                    <a:pt x="1477" y="983"/>
                  </a:lnTo>
                  <a:lnTo>
                    <a:pt x="1511" y="983"/>
                  </a:lnTo>
                  <a:lnTo>
                    <a:pt x="1545" y="983"/>
                  </a:lnTo>
                  <a:lnTo>
                    <a:pt x="1579" y="983"/>
                  </a:lnTo>
                  <a:lnTo>
                    <a:pt x="1613" y="983"/>
                  </a:lnTo>
                  <a:lnTo>
                    <a:pt x="1647" y="983"/>
                  </a:lnTo>
                  <a:lnTo>
                    <a:pt x="1681" y="983"/>
                  </a:lnTo>
                  <a:lnTo>
                    <a:pt x="1709" y="983"/>
                  </a:lnTo>
                  <a:lnTo>
                    <a:pt x="1743" y="983"/>
                  </a:lnTo>
                  <a:lnTo>
                    <a:pt x="1777" y="983"/>
                  </a:lnTo>
                  <a:lnTo>
                    <a:pt x="1811" y="983"/>
                  </a:lnTo>
                  <a:lnTo>
                    <a:pt x="1845" y="983"/>
                  </a:lnTo>
                  <a:lnTo>
                    <a:pt x="1879" y="983"/>
                  </a:lnTo>
                  <a:lnTo>
                    <a:pt x="1913" y="983"/>
                  </a:lnTo>
                  <a:lnTo>
                    <a:pt x="1947" y="983"/>
                  </a:lnTo>
                  <a:lnTo>
                    <a:pt x="1981" y="983"/>
                  </a:lnTo>
                  <a:lnTo>
                    <a:pt x="2015" y="983"/>
                  </a:lnTo>
                  <a:lnTo>
                    <a:pt x="2049" y="983"/>
                  </a:lnTo>
                  <a:lnTo>
                    <a:pt x="2083" y="983"/>
                  </a:lnTo>
                  <a:lnTo>
                    <a:pt x="2117" y="983"/>
                  </a:lnTo>
                  <a:lnTo>
                    <a:pt x="2151" y="983"/>
                  </a:lnTo>
                  <a:lnTo>
                    <a:pt x="2178" y="983"/>
                  </a:lnTo>
                  <a:lnTo>
                    <a:pt x="2212" y="983"/>
                  </a:lnTo>
                  <a:lnTo>
                    <a:pt x="2246" y="983"/>
                  </a:lnTo>
                  <a:lnTo>
                    <a:pt x="2280" y="983"/>
                  </a:lnTo>
                  <a:lnTo>
                    <a:pt x="2314" y="983"/>
                  </a:lnTo>
                  <a:lnTo>
                    <a:pt x="2348" y="983"/>
                  </a:lnTo>
                  <a:lnTo>
                    <a:pt x="2383" y="983"/>
                  </a:lnTo>
                  <a:lnTo>
                    <a:pt x="2417" y="983"/>
                  </a:lnTo>
                  <a:lnTo>
                    <a:pt x="2451" y="983"/>
                  </a:lnTo>
                  <a:lnTo>
                    <a:pt x="2485" y="983"/>
                  </a:lnTo>
                  <a:lnTo>
                    <a:pt x="2519" y="983"/>
                  </a:lnTo>
                  <a:lnTo>
                    <a:pt x="2553" y="983"/>
                  </a:lnTo>
                  <a:lnTo>
                    <a:pt x="2587" y="983"/>
                  </a:lnTo>
                  <a:lnTo>
                    <a:pt x="2621" y="983"/>
                  </a:lnTo>
                  <a:lnTo>
                    <a:pt x="2648" y="983"/>
                  </a:lnTo>
                  <a:lnTo>
                    <a:pt x="2682" y="983"/>
                  </a:lnTo>
                  <a:lnTo>
                    <a:pt x="2716" y="983"/>
                  </a:lnTo>
                  <a:lnTo>
                    <a:pt x="2750" y="983"/>
                  </a:lnTo>
                  <a:lnTo>
                    <a:pt x="2784" y="983"/>
                  </a:lnTo>
                  <a:lnTo>
                    <a:pt x="2818" y="983"/>
                  </a:lnTo>
                  <a:lnTo>
                    <a:pt x="2852" y="983"/>
                  </a:lnTo>
                  <a:lnTo>
                    <a:pt x="2886" y="983"/>
                  </a:lnTo>
                  <a:lnTo>
                    <a:pt x="2920" y="983"/>
                  </a:lnTo>
                  <a:lnTo>
                    <a:pt x="2954" y="983"/>
                  </a:lnTo>
                  <a:lnTo>
                    <a:pt x="2988" y="983"/>
                  </a:lnTo>
                  <a:lnTo>
                    <a:pt x="3022" y="983"/>
                  </a:lnTo>
                  <a:lnTo>
                    <a:pt x="3056" y="983"/>
                  </a:lnTo>
                  <a:lnTo>
                    <a:pt x="3090" y="983"/>
                  </a:lnTo>
                  <a:lnTo>
                    <a:pt x="3118" y="983"/>
                  </a:lnTo>
                  <a:lnTo>
                    <a:pt x="3152" y="983"/>
                  </a:lnTo>
                  <a:lnTo>
                    <a:pt x="3186" y="983"/>
                  </a:lnTo>
                  <a:lnTo>
                    <a:pt x="3220" y="983"/>
                  </a:lnTo>
                  <a:lnTo>
                    <a:pt x="3254" y="983"/>
                  </a:lnTo>
                  <a:lnTo>
                    <a:pt x="3288" y="983"/>
                  </a:lnTo>
                  <a:lnTo>
                    <a:pt x="3322" y="983"/>
                  </a:lnTo>
                  <a:lnTo>
                    <a:pt x="3356" y="983"/>
                  </a:lnTo>
                  <a:lnTo>
                    <a:pt x="3356" y="983"/>
                  </a:lnTo>
                </a:path>
              </a:pathLst>
            </a:custGeom>
            <a:noFill/>
            <a:ln w="22225">
              <a:solidFill>
                <a:schemeClr val="tx1"/>
              </a:solidFill>
              <a:prstDash val="solid"/>
              <a:round/>
              <a:headEnd/>
              <a:tailEnd/>
            </a:ln>
          </p:spPr>
          <p:txBody>
            <a:bodyPr/>
            <a:lstStyle/>
            <a:p>
              <a:endParaRPr lang="fr-FR"/>
            </a:p>
          </p:txBody>
        </p:sp>
        <p:sp>
          <p:nvSpPr>
            <p:cNvPr id="177311" name="Freeform 159"/>
            <p:cNvSpPr>
              <a:spLocks/>
            </p:cNvSpPr>
            <p:nvPr/>
          </p:nvSpPr>
          <p:spPr bwMode="auto">
            <a:xfrm>
              <a:off x="1324" y="3557"/>
              <a:ext cx="3356" cy="326"/>
            </a:xfrm>
            <a:custGeom>
              <a:avLst/>
              <a:gdLst/>
              <a:ahLst/>
              <a:cxnLst>
                <a:cxn ang="0">
                  <a:pos x="34" y="326"/>
                </a:cxn>
                <a:cxn ang="0">
                  <a:pos x="102" y="326"/>
                </a:cxn>
                <a:cxn ang="0">
                  <a:pos x="170" y="326"/>
                </a:cxn>
                <a:cxn ang="0">
                  <a:pos x="238" y="326"/>
                </a:cxn>
                <a:cxn ang="0">
                  <a:pos x="300" y="326"/>
                </a:cxn>
                <a:cxn ang="0">
                  <a:pos x="368" y="326"/>
                </a:cxn>
                <a:cxn ang="0">
                  <a:pos x="436" y="326"/>
                </a:cxn>
                <a:cxn ang="0">
                  <a:pos x="504" y="326"/>
                </a:cxn>
                <a:cxn ang="0">
                  <a:pos x="572" y="326"/>
                </a:cxn>
                <a:cxn ang="0">
                  <a:pos x="640" y="326"/>
                </a:cxn>
                <a:cxn ang="0">
                  <a:pos x="708" y="326"/>
                </a:cxn>
                <a:cxn ang="0">
                  <a:pos x="769" y="326"/>
                </a:cxn>
                <a:cxn ang="0">
                  <a:pos x="837" y="326"/>
                </a:cxn>
                <a:cxn ang="0">
                  <a:pos x="905" y="326"/>
                </a:cxn>
                <a:cxn ang="0">
                  <a:pos x="973" y="320"/>
                </a:cxn>
                <a:cxn ang="0">
                  <a:pos x="1042" y="313"/>
                </a:cxn>
                <a:cxn ang="0">
                  <a:pos x="1110" y="320"/>
                </a:cxn>
                <a:cxn ang="0">
                  <a:pos x="1178" y="326"/>
                </a:cxn>
                <a:cxn ang="0">
                  <a:pos x="1239" y="326"/>
                </a:cxn>
                <a:cxn ang="0">
                  <a:pos x="1307" y="326"/>
                </a:cxn>
                <a:cxn ang="0">
                  <a:pos x="1375" y="326"/>
                </a:cxn>
                <a:cxn ang="0">
                  <a:pos x="1443" y="326"/>
                </a:cxn>
                <a:cxn ang="0">
                  <a:pos x="1511" y="326"/>
                </a:cxn>
                <a:cxn ang="0">
                  <a:pos x="1579" y="326"/>
                </a:cxn>
                <a:cxn ang="0">
                  <a:pos x="1647" y="326"/>
                </a:cxn>
                <a:cxn ang="0">
                  <a:pos x="1709" y="326"/>
                </a:cxn>
                <a:cxn ang="0">
                  <a:pos x="1777" y="326"/>
                </a:cxn>
                <a:cxn ang="0">
                  <a:pos x="1845" y="326"/>
                </a:cxn>
                <a:cxn ang="0">
                  <a:pos x="1913" y="326"/>
                </a:cxn>
                <a:cxn ang="0">
                  <a:pos x="1981" y="326"/>
                </a:cxn>
                <a:cxn ang="0">
                  <a:pos x="2049" y="326"/>
                </a:cxn>
                <a:cxn ang="0">
                  <a:pos x="2117" y="326"/>
                </a:cxn>
                <a:cxn ang="0">
                  <a:pos x="2178" y="326"/>
                </a:cxn>
                <a:cxn ang="0">
                  <a:pos x="2246" y="326"/>
                </a:cxn>
                <a:cxn ang="0">
                  <a:pos x="2314" y="326"/>
                </a:cxn>
                <a:cxn ang="0">
                  <a:pos x="2383" y="326"/>
                </a:cxn>
                <a:cxn ang="0">
                  <a:pos x="2451" y="326"/>
                </a:cxn>
                <a:cxn ang="0">
                  <a:pos x="2519" y="326"/>
                </a:cxn>
                <a:cxn ang="0">
                  <a:pos x="2587" y="326"/>
                </a:cxn>
                <a:cxn ang="0">
                  <a:pos x="2648" y="326"/>
                </a:cxn>
                <a:cxn ang="0">
                  <a:pos x="2716" y="326"/>
                </a:cxn>
                <a:cxn ang="0">
                  <a:pos x="2784" y="326"/>
                </a:cxn>
                <a:cxn ang="0">
                  <a:pos x="2852" y="326"/>
                </a:cxn>
                <a:cxn ang="0">
                  <a:pos x="2920" y="326"/>
                </a:cxn>
                <a:cxn ang="0">
                  <a:pos x="2988" y="326"/>
                </a:cxn>
                <a:cxn ang="0">
                  <a:pos x="3056" y="326"/>
                </a:cxn>
                <a:cxn ang="0">
                  <a:pos x="3118" y="326"/>
                </a:cxn>
                <a:cxn ang="0">
                  <a:pos x="3186" y="326"/>
                </a:cxn>
                <a:cxn ang="0">
                  <a:pos x="3254" y="326"/>
                </a:cxn>
                <a:cxn ang="0">
                  <a:pos x="3322" y="326"/>
                </a:cxn>
                <a:cxn ang="0">
                  <a:pos x="3356" y="326"/>
                </a:cxn>
              </a:cxnLst>
              <a:rect l="0" t="0" r="r" b="b"/>
              <a:pathLst>
                <a:path w="3356" h="326">
                  <a:moveTo>
                    <a:pt x="0" y="326"/>
                  </a:moveTo>
                  <a:lnTo>
                    <a:pt x="34" y="326"/>
                  </a:lnTo>
                  <a:lnTo>
                    <a:pt x="68" y="326"/>
                  </a:lnTo>
                  <a:lnTo>
                    <a:pt x="102" y="326"/>
                  </a:lnTo>
                  <a:lnTo>
                    <a:pt x="136" y="326"/>
                  </a:lnTo>
                  <a:lnTo>
                    <a:pt x="170" y="326"/>
                  </a:lnTo>
                  <a:lnTo>
                    <a:pt x="204" y="326"/>
                  </a:lnTo>
                  <a:lnTo>
                    <a:pt x="238" y="326"/>
                  </a:lnTo>
                  <a:lnTo>
                    <a:pt x="265" y="326"/>
                  </a:lnTo>
                  <a:lnTo>
                    <a:pt x="300" y="326"/>
                  </a:lnTo>
                  <a:lnTo>
                    <a:pt x="334" y="326"/>
                  </a:lnTo>
                  <a:lnTo>
                    <a:pt x="368" y="326"/>
                  </a:lnTo>
                  <a:lnTo>
                    <a:pt x="402" y="326"/>
                  </a:lnTo>
                  <a:lnTo>
                    <a:pt x="436" y="326"/>
                  </a:lnTo>
                  <a:lnTo>
                    <a:pt x="470" y="326"/>
                  </a:lnTo>
                  <a:lnTo>
                    <a:pt x="504" y="326"/>
                  </a:lnTo>
                  <a:lnTo>
                    <a:pt x="538" y="326"/>
                  </a:lnTo>
                  <a:lnTo>
                    <a:pt x="572" y="326"/>
                  </a:lnTo>
                  <a:lnTo>
                    <a:pt x="606" y="326"/>
                  </a:lnTo>
                  <a:lnTo>
                    <a:pt x="640" y="326"/>
                  </a:lnTo>
                  <a:lnTo>
                    <a:pt x="674" y="326"/>
                  </a:lnTo>
                  <a:lnTo>
                    <a:pt x="708" y="326"/>
                  </a:lnTo>
                  <a:lnTo>
                    <a:pt x="735" y="326"/>
                  </a:lnTo>
                  <a:lnTo>
                    <a:pt x="769" y="326"/>
                  </a:lnTo>
                  <a:lnTo>
                    <a:pt x="803" y="326"/>
                  </a:lnTo>
                  <a:lnTo>
                    <a:pt x="837" y="326"/>
                  </a:lnTo>
                  <a:lnTo>
                    <a:pt x="871" y="326"/>
                  </a:lnTo>
                  <a:lnTo>
                    <a:pt x="905" y="326"/>
                  </a:lnTo>
                  <a:lnTo>
                    <a:pt x="939" y="320"/>
                  </a:lnTo>
                  <a:lnTo>
                    <a:pt x="973" y="320"/>
                  </a:lnTo>
                  <a:lnTo>
                    <a:pt x="1007" y="0"/>
                  </a:lnTo>
                  <a:lnTo>
                    <a:pt x="1042" y="313"/>
                  </a:lnTo>
                  <a:lnTo>
                    <a:pt x="1076" y="320"/>
                  </a:lnTo>
                  <a:lnTo>
                    <a:pt x="1110" y="320"/>
                  </a:lnTo>
                  <a:lnTo>
                    <a:pt x="1144" y="326"/>
                  </a:lnTo>
                  <a:lnTo>
                    <a:pt x="1178" y="326"/>
                  </a:lnTo>
                  <a:lnTo>
                    <a:pt x="1205" y="326"/>
                  </a:lnTo>
                  <a:lnTo>
                    <a:pt x="1239" y="326"/>
                  </a:lnTo>
                  <a:lnTo>
                    <a:pt x="1273" y="326"/>
                  </a:lnTo>
                  <a:lnTo>
                    <a:pt x="1307" y="326"/>
                  </a:lnTo>
                  <a:lnTo>
                    <a:pt x="1341" y="326"/>
                  </a:lnTo>
                  <a:lnTo>
                    <a:pt x="1375" y="326"/>
                  </a:lnTo>
                  <a:lnTo>
                    <a:pt x="1409" y="326"/>
                  </a:lnTo>
                  <a:lnTo>
                    <a:pt x="1443" y="326"/>
                  </a:lnTo>
                  <a:lnTo>
                    <a:pt x="1477" y="326"/>
                  </a:lnTo>
                  <a:lnTo>
                    <a:pt x="1511" y="326"/>
                  </a:lnTo>
                  <a:lnTo>
                    <a:pt x="1545" y="326"/>
                  </a:lnTo>
                  <a:lnTo>
                    <a:pt x="1579" y="326"/>
                  </a:lnTo>
                  <a:lnTo>
                    <a:pt x="1613" y="326"/>
                  </a:lnTo>
                  <a:lnTo>
                    <a:pt x="1647" y="326"/>
                  </a:lnTo>
                  <a:lnTo>
                    <a:pt x="1681" y="326"/>
                  </a:lnTo>
                  <a:lnTo>
                    <a:pt x="1709" y="326"/>
                  </a:lnTo>
                  <a:lnTo>
                    <a:pt x="1743" y="326"/>
                  </a:lnTo>
                  <a:lnTo>
                    <a:pt x="1777" y="326"/>
                  </a:lnTo>
                  <a:lnTo>
                    <a:pt x="1811" y="326"/>
                  </a:lnTo>
                  <a:lnTo>
                    <a:pt x="1845" y="326"/>
                  </a:lnTo>
                  <a:lnTo>
                    <a:pt x="1879" y="326"/>
                  </a:lnTo>
                  <a:lnTo>
                    <a:pt x="1913" y="326"/>
                  </a:lnTo>
                  <a:lnTo>
                    <a:pt x="1947" y="326"/>
                  </a:lnTo>
                  <a:lnTo>
                    <a:pt x="1981" y="326"/>
                  </a:lnTo>
                  <a:lnTo>
                    <a:pt x="2015" y="326"/>
                  </a:lnTo>
                  <a:lnTo>
                    <a:pt x="2049" y="326"/>
                  </a:lnTo>
                  <a:lnTo>
                    <a:pt x="2083" y="326"/>
                  </a:lnTo>
                  <a:lnTo>
                    <a:pt x="2117" y="326"/>
                  </a:lnTo>
                  <a:lnTo>
                    <a:pt x="2151" y="326"/>
                  </a:lnTo>
                  <a:lnTo>
                    <a:pt x="2178" y="326"/>
                  </a:lnTo>
                  <a:lnTo>
                    <a:pt x="2212" y="326"/>
                  </a:lnTo>
                  <a:lnTo>
                    <a:pt x="2246" y="326"/>
                  </a:lnTo>
                  <a:lnTo>
                    <a:pt x="2280" y="326"/>
                  </a:lnTo>
                  <a:lnTo>
                    <a:pt x="2314" y="326"/>
                  </a:lnTo>
                  <a:lnTo>
                    <a:pt x="2348" y="326"/>
                  </a:lnTo>
                  <a:lnTo>
                    <a:pt x="2383" y="326"/>
                  </a:lnTo>
                  <a:lnTo>
                    <a:pt x="2417" y="326"/>
                  </a:lnTo>
                  <a:lnTo>
                    <a:pt x="2451" y="326"/>
                  </a:lnTo>
                  <a:lnTo>
                    <a:pt x="2485" y="326"/>
                  </a:lnTo>
                  <a:lnTo>
                    <a:pt x="2519" y="326"/>
                  </a:lnTo>
                  <a:lnTo>
                    <a:pt x="2553" y="326"/>
                  </a:lnTo>
                  <a:lnTo>
                    <a:pt x="2587" y="326"/>
                  </a:lnTo>
                  <a:lnTo>
                    <a:pt x="2621" y="326"/>
                  </a:lnTo>
                  <a:lnTo>
                    <a:pt x="2648" y="326"/>
                  </a:lnTo>
                  <a:lnTo>
                    <a:pt x="2682" y="326"/>
                  </a:lnTo>
                  <a:lnTo>
                    <a:pt x="2716" y="326"/>
                  </a:lnTo>
                  <a:lnTo>
                    <a:pt x="2750" y="326"/>
                  </a:lnTo>
                  <a:lnTo>
                    <a:pt x="2784" y="326"/>
                  </a:lnTo>
                  <a:lnTo>
                    <a:pt x="2818" y="326"/>
                  </a:lnTo>
                  <a:lnTo>
                    <a:pt x="2852" y="326"/>
                  </a:lnTo>
                  <a:lnTo>
                    <a:pt x="2886" y="326"/>
                  </a:lnTo>
                  <a:lnTo>
                    <a:pt x="2920" y="326"/>
                  </a:lnTo>
                  <a:lnTo>
                    <a:pt x="2954" y="326"/>
                  </a:lnTo>
                  <a:lnTo>
                    <a:pt x="2988" y="326"/>
                  </a:lnTo>
                  <a:lnTo>
                    <a:pt x="3022" y="326"/>
                  </a:lnTo>
                  <a:lnTo>
                    <a:pt x="3056" y="326"/>
                  </a:lnTo>
                  <a:lnTo>
                    <a:pt x="3090" y="326"/>
                  </a:lnTo>
                  <a:lnTo>
                    <a:pt x="3118" y="326"/>
                  </a:lnTo>
                  <a:lnTo>
                    <a:pt x="3152" y="326"/>
                  </a:lnTo>
                  <a:lnTo>
                    <a:pt x="3186" y="326"/>
                  </a:lnTo>
                  <a:lnTo>
                    <a:pt x="3220" y="326"/>
                  </a:lnTo>
                  <a:lnTo>
                    <a:pt x="3254" y="326"/>
                  </a:lnTo>
                  <a:lnTo>
                    <a:pt x="3288" y="326"/>
                  </a:lnTo>
                  <a:lnTo>
                    <a:pt x="3322" y="326"/>
                  </a:lnTo>
                  <a:lnTo>
                    <a:pt x="3356" y="326"/>
                  </a:lnTo>
                  <a:lnTo>
                    <a:pt x="3356" y="326"/>
                  </a:lnTo>
                </a:path>
              </a:pathLst>
            </a:custGeom>
            <a:noFill/>
            <a:ln w="22225" cap="flat">
              <a:solidFill>
                <a:schemeClr val="accent1"/>
              </a:solidFill>
              <a:prstDash val="sysDot"/>
              <a:round/>
              <a:headEnd/>
              <a:tailEnd/>
            </a:ln>
          </p:spPr>
          <p:txBody>
            <a:bodyPr/>
            <a:lstStyle/>
            <a:p>
              <a:endParaRPr lang="fr-FR"/>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2"/>
          <p:cNvGrpSpPr>
            <a:grpSpLocks/>
          </p:cNvGrpSpPr>
          <p:nvPr/>
        </p:nvGrpSpPr>
        <p:grpSpPr bwMode="auto">
          <a:xfrm>
            <a:off x="1406770" y="3638551"/>
            <a:ext cx="5753100" cy="2600325"/>
            <a:chOff x="960" y="2292"/>
            <a:chExt cx="3926" cy="1638"/>
          </a:xfrm>
        </p:grpSpPr>
        <p:sp>
          <p:nvSpPr>
            <p:cNvPr id="178179" name="Rectangle 3"/>
            <p:cNvSpPr>
              <a:spLocks noChangeArrowheads="1"/>
            </p:cNvSpPr>
            <p:nvPr/>
          </p:nvSpPr>
          <p:spPr bwMode="auto">
            <a:xfrm>
              <a:off x="1899" y="3720"/>
              <a:ext cx="2178" cy="210"/>
            </a:xfrm>
            <a:prstGeom prst="rect">
              <a:avLst/>
            </a:prstGeom>
            <a:solidFill>
              <a:srgbClr val="FFFFFF"/>
            </a:solidFill>
            <a:ln w="9525">
              <a:solidFill>
                <a:schemeClr val="bg1"/>
              </a:solidFill>
              <a:miter lim="800000"/>
              <a:headEnd/>
              <a:tailEnd/>
            </a:ln>
            <a:effectLst/>
          </p:spPr>
          <p:txBody>
            <a:bodyPr wrap="none" anchor="ctr"/>
            <a:lstStyle/>
            <a:p>
              <a:endParaRPr lang="fr-FR"/>
            </a:p>
          </p:txBody>
        </p:sp>
        <p:sp>
          <p:nvSpPr>
            <p:cNvPr id="178180" name="Rectangle 4"/>
            <p:cNvSpPr>
              <a:spLocks noChangeArrowheads="1"/>
            </p:cNvSpPr>
            <p:nvPr/>
          </p:nvSpPr>
          <p:spPr bwMode="auto">
            <a:xfrm>
              <a:off x="1429" y="2510"/>
              <a:ext cx="3356" cy="1079"/>
            </a:xfrm>
            <a:prstGeom prst="rect">
              <a:avLst/>
            </a:prstGeom>
            <a:noFill/>
            <a:ln w="9525">
              <a:noFill/>
              <a:miter lim="800000"/>
              <a:headEnd/>
              <a:tailEnd/>
            </a:ln>
          </p:spPr>
          <p:txBody>
            <a:bodyPr/>
            <a:lstStyle/>
            <a:p>
              <a:endParaRPr lang="fr-FR"/>
            </a:p>
          </p:txBody>
        </p:sp>
        <p:sp>
          <p:nvSpPr>
            <p:cNvPr id="178181" name="Rectangle 5"/>
            <p:cNvSpPr>
              <a:spLocks noChangeArrowheads="1"/>
            </p:cNvSpPr>
            <p:nvPr/>
          </p:nvSpPr>
          <p:spPr bwMode="auto">
            <a:xfrm>
              <a:off x="1429" y="2510"/>
              <a:ext cx="3356" cy="1079"/>
            </a:xfrm>
            <a:prstGeom prst="rect">
              <a:avLst/>
            </a:prstGeom>
            <a:noFill/>
            <a:ln w="0">
              <a:solidFill>
                <a:srgbClr val="FFFFFF"/>
              </a:solidFill>
              <a:miter lim="800000"/>
              <a:headEnd/>
              <a:tailEnd/>
            </a:ln>
          </p:spPr>
          <p:txBody>
            <a:bodyPr/>
            <a:lstStyle/>
            <a:p>
              <a:endParaRPr lang="fr-FR"/>
            </a:p>
          </p:txBody>
        </p:sp>
        <p:sp>
          <p:nvSpPr>
            <p:cNvPr id="178182" name="Freeform 6"/>
            <p:cNvSpPr>
              <a:spLocks/>
            </p:cNvSpPr>
            <p:nvPr/>
          </p:nvSpPr>
          <p:spPr bwMode="auto">
            <a:xfrm>
              <a:off x="1429" y="2510"/>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183" name="Freeform 7"/>
            <p:cNvSpPr>
              <a:spLocks/>
            </p:cNvSpPr>
            <p:nvPr/>
          </p:nvSpPr>
          <p:spPr bwMode="auto">
            <a:xfrm>
              <a:off x="1763" y="2510"/>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184" name="Freeform 8"/>
            <p:cNvSpPr>
              <a:spLocks/>
            </p:cNvSpPr>
            <p:nvPr/>
          </p:nvSpPr>
          <p:spPr bwMode="auto">
            <a:xfrm>
              <a:off x="2103" y="2510"/>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185" name="Freeform 9"/>
            <p:cNvSpPr>
              <a:spLocks/>
            </p:cNvSpPr>
            <p:nvPr/>
          </p:nvSpPr>
          <p:spPr bwMode="auto">
            <a:xfrm>
              <a:off x="2436" y="2510"/>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186" name="Freeform 10"/>
            <p:cNvSpPr>
              <a:spLocks/>
            </p:cNvSpPr>
            <p:nvPr/>
          </p:nvSpPr>
          <p:spPr bwMode="auto">
            <a:xfrm>
              <a:off x="2770" y="2510"/>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187" name="Freeform 11"/>
            <p:cNvSpPr>
              <a:spLocks/>
            </p:cNvSpPr>
            <p:nvPr/>
          </p:nvSpPr>
          <p:spPr bwMode="auto">
            <a:xfrm>
              <a:off x="3110" y="2510"/>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188" name="Freeform 12"/>
            <p:cNvSpPr>
              <a:spLocks/>
            </p:cNvSpPr>
            <p:nvPr/>
          </p:nvSpPr>
          <p:spPr bwMode="auto">
            <a:xfrm>
              <a:off x="3444" y="2510"/>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189" name="Freeform 13"/>
            <p:cNvSpPr>
              <a:spLocks/>
            </p:cNvSpPr>
            <p:nvPr/>
          </p:nvSpPr>
          <p:spPr bwMode="auto">
            <a:xfrm>
              <a:off x="3777" y="2510"/>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190" name="Freeform 14"/>
            <p:cNvSpPr>
              <a:spLocks/>
            </p:cNvSpPr>
            <p:nvPr/>
          </p:nvSpPr>
          <p:spPr bwMode="auto">
            <a:xfrm>
              <a:off x="4111" y="2510"/>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191" name="Freeform 15"/>
            <p:cNvSpPr>
              <a:spLocks/>
            </p:cNvSpPr>
            <p:nvPr/>
          </p:nvSpPr>
          <p:spPr bwMode="auto">
            <a:xfrm>
              <a:off x="4451" y="2510"/>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192" name="Freeform 16"/>
            <p:cNvSpPr>
              <a:spLocks/>
            </p:cNvSpPr>
            <p:nvPr/>
          </p:nvSpPr>
          <p:spPr bwMode="auto">
            <a:xfrm>
              <a:off x="4785" y="2510"/>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193" name="Freeform 17"/>
            <p:cNvSpPr>
              <a:spLocks/>
            </p:cNvSpPr>
            <p:nvPr/>
          </p:nvSpPr>
          <p:spPr bwMode="auto">
            <a:xfrm>
              <a:off x="1429" y="3589"/>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8194" name="Freeform 18"/>
            <p:cNvSpPr>
              <a:spLocks/>
            </p:cNvSpPr>
            <p:nvPr/>
          </p:nvSpPr>
          <p:spPr bwMode="auto">
            <a:xfrm>
              <a:off x="1429" y="3391"/>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8195" name="Freeform 19"/>
            <p:cNvSpPr>
              <a:spLocks/>
            </p:cNvSpPr>
            <p:nvPr/>
          </p:nvSpPr>
          <p:spPr bwMode="auto">
            <a:xfrm>
              <a:off x="1429" y="3200"/>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8196" name="Freeform 20"/>
            <p:cNvSpPr>
              <a:spLocks/>
            </p:cNvSpPr>
            <p:nvPr/>
          </p:nvSpPr>
          <p:spPr bwMode="auto">
            <a:xfrm>
              <a:off x="1429" y="3002"/>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8197" name="Freeform 21"/>
            <p:cNvSpPr>
              <a:spLocks/>
            </p:cNvSpPr>
            <p:nvPr/>
          </p:nvSpPr>
          <p:spPr bwMode="auto">
            <a:xfrm>
              <a:off x="1429" y="2804"/>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8198" name="Freeform 22"/>
            <p:cNvSpPr>
              <a:spLocks/>
            </p:cNvSpPr>
            <p:nvPr/>
          </p:nvSpPr>
          <p:spPr bwMode="auto">
            <a:xfrm>
              <a:off x="1429" y="2606"/>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8199" name="Line 23"/>
            <p:cNvSpPr>
              <a:spLocks noChangeShapeType="1"/>
            </p:cNvSpPr>
            <p:nvPr/>
          </p:nvSpPr>
          <p:spPr bwMode="auto">
            <a:xfrm>
              <a:off x="1429" y="2510"/>
              <a:ext cx="3356" cy="1"/>
            </a:xfrm>
            <a:prstGeom prst="line">
              <a:avLst/>
            </a:prstGeom>
            <a:noFill/>
            <a:ln w="0">
              <a:solidFill>
                <a:srgbClr val="000000"/>
              </a:solidFill>
              <a:round/>
              <a:headEnd/>
              <a:tailEnd/>
            </a:ln>
          </p:spPr>
          <p:txBody>
            <a:bodyPr/>
            <a:lstStyle/>
            <a:p>
              <a:endParaRPr lang="fr-FR"/>
            </a:p>
          </p:txBody>
        </p:sp>
        <p:sp>
          <p:nvSpPr>
            <p:cNvPr id="178200" name="Freeform 24"/>
            <p:cNvSpPr>
              <a:spLocks/>
            </p:cNvSpPr>
            <p:nvPr/>
          </p:nvSpPr>
          <p:spPr bwMode="auto">
            <a:xfrm>
              <a:off x="1429" y="2510"/>
              <a:ext cx="3356" cy="1079"/>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78201" name="Line 25"/>
            <p:cNvSpPr>
              <a:spLocks noChangeShapeType="1"/>
            </p:cNvSpPr>
            <p:nvPr/>
          </p:nvSpPr>
          <p:spPr bwMode="auto">
            <a:xfrm flipV="1">
              <a:off x="1429" y="2510"/>
              <a:ext cx="1" cy="1079"/>
            </a:xfrm>
            <a:prstGeom prst="line">
              <a:avLst/>
            </a:prstGeom>
            <a:noFill/>
            <a:ln w="0">
              <a:solidFill>
                <a:srgbClr val="000000"/>
              </a:solidFill>
              <a:round/>
              <a:headEnd/>
              <a:tailEnd/>
            </a:ln>
          </p:spPr>
          <p:txBody>
            <a:bodyPr/>
            <a:lstStyle/>
            <a:p>
              <a:endParaRPr lang="fr-FR"/>
            </a:p>
          </p:txBody>
        </p:sp>
        <p:sp>
          <p:nvSpPr>
            <p:cNvPr id="178202" name="Line 26"/>
            <p:cNvSpPr>
              <a:spLocks noChangeShapeType="1"/>
            </p:cNvSpPr>
            <p:nvPr/>
          </p:nvSpPr>
          <p:spPr bwMode="auto">
            <a:xfrm>
              <a:off x="1429" y="3589"/>
              <a:ext cx="3356" cy="1"/>
            </a:xfrm>
            <a:prstGeom prst="line">
              <a:avLst/>
            </a:prstGeom>
            <a:noFill/>
            <a:ln w="0">
              <a:solidFill>
                <a:srgbClr val="000000"/>
              </a:solidFill>
              <a:round/>
              <a:headEnd/>
              <a:tailEnd/>
            </a:ln>
          </p:spPr>
          <p:txBody>
            <a:bodyPr/>
            <a:lstStyle/>
            <a:p>
              <a:endParaRPr lang="fr-FR"/>
            </a:p>
          </p:txBody>
        </p:sp>
        <p:sp>
          <p:nvSpPr>
            <p:cNvPr id="178203" name="Line 27"/>
            <p:cNvSpPr>
              <a:spLocks noChangeShapeType="1"/>
            </p:cNvSpPr>
            <p:nvPr/>
          </p:nvSpPr>
          <p:spPr bwMode="auto">
            <a:xfrm flipV="1">
              <a:off x="1429" y="2510"/>
              <a:ext cx="1" cy="1079"/>
            </a:xfrm>
            <a:prstGeom prst="line">
              <a:avLst/>
            </a:prstGeom>
            <a:noFill/>
            <a:ln w="0">
              <a:solidFill>
                <a:srgbClr val="000000"/>
              </a:solidFill>
              <a:round/>
              <a:headEnd/>
              <a:tailEnd/>
            </a:ln>
          </p:spPr>
          <p:txBody>
            <a:bodyPr/>
            <a:lstStyle/>
            <a:p>
              <a:endParaRPr lang="fr-FR"/>
            </a:p>
          </p:txBody>
        </p:sp>
        <p:sp>
          <p:nvSpPr>
            <p:cNvPr id="178204" name="Line 28"/>
            <p:cNvSpPr>
              <a:spLocks noChangeShapeType="1"/>
            </p:cNvSpPr>
            <p:nvPr/>
          </p:nvSpPr>
          <p:spPr bwMode="auto">
            <a:xfrm flipV="1">
              <a:off x="1429" y="3557"/>
              <a:ext cx="1" cy="32"/>
            </a:xfrm>
            <a:prstGeom prst="line">
              <a:avLst/>
            </a:prstGeom>
            <a:noFill/>
            <a:ln w="0">
              <a:solidFill>
                <a:srgbClr val="000000"/>
              </a:solidFill>
              <a:round/>
              <a:headEnd/>
              <a:tailEnd/>
            </a:ln>
          </p:spPr>
          <p:txBody>
            <a:bodyPr/>
            <a:lstStyle/>
            <a:p>
              <a:endParaRPr lang="fr-FR"/>
            </a:p>
          </p:txBody>
        </p:sp>
        <p:sp>
          <p:nvSpPr>
            <p:cNvPr id="178205" name="Line 29"/>
            <p:cNvSpPr>
              <a:spLocks noChangeShapeType="1"/>
            </p:cNvSpPr>
            <p:nvPr/>
          </p:nvSpPr>
          <p:spPr bwMode="auto">
            <a:xfrm>
              <a:off x="1429" y="2510"/>
              <a:ext cx="1" cy="32"/>
            </a:xfrm>
            <a:prstGeom prst="line">
              <a:avLst/>
            </a:prstGeom>
            <a:noFill/>
            <a:ln w="0">
              <a:solidFill>
                <a:srgbClr val="000000"/>
              </a:solidFill>
              <a:round/>
              <a:headEnd/>
              <a:tailEnd/>
            </a:ln>
          </p:spPr>
          <p:txBody>
            <a:bodyPr/>
            <a:lstStyle/>
            <a:p>
              <a:endParaRPr lang="fr-FR"/>
            </a:p>
          </p:txBody>
        </p:sp>
        <p:sp>
          <p:nvSpPr>
            <p:cNvPr id="178206" name="Rectangle 30"/>
            <p:cNvSpPr>
              <a:spLocks noChangeArrowheads="1"/>
            </p:cNvSpPr>
            <p:nvPr/>
          </p:nvSpPr>
          <p:spPr bwMode="auto">
            <a:xfrm>
              <a:off x="1425" y="3614"/>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a:t>
              </a:r>
              <a:endParaRPr lang="fr-FR" sz="3200">
                <a:latin typeface="Times New Roman" pitchFamily="18" charset="0"/>
              </a:endParaRPr>
            </a:p>
          </p:txBody>
        </p:sp>
        <p:sp>
          <p:nvSpPr>
            <p:cNvPr id="178207" name="Line 31"/>
            <p:cNvSpPr>
              <a:spLocks noChangeShapeType="1"/>
            </p:cNvSpPr>
            <p:nvPr/>
          </p:nvSpPr>
          <p:spPr bwMode="auto">
            <a:xfrm flipV="1">
              <a:off x="1763" y="3557"/>
              <a:ext cx="1" cy="32"/>
            </a:xfrm>
            <a:prstGeom prst="line">
              <a:avLst/>
            </a:prstGeom>
            <a:noFill/>
            <a:ln w="0">
              <a:solidFill>
                <a:srgbClr val="000000"/>
              </a:solidFill>
              <a:round/>
              <a:headEnd/>
              <a:tailEnd/>
            </a:ln>
          </p:spPr>
          <p:txBody>
            <a:bodyPr/>
            <a:lstStyle/>
            <a:p>
              <a:endParaRPr lang="fr-FR"/>
            </a:p>
          </p:txBody>
        </p:sp>
        <p:sp>
          <p:nvSpPr>
            <p:cNvPr id="178208" name="Line 32"/>
            <p:cNvSpPr>
              <a:spLocks noChangeShapeType="1"/>
            </p:cNvSpPr>
            <p:nvPr/>
          </p:nvSpPr>
          <p:spPr bwMode="auto">
            <a:xfrm>
              <a:off x="1763" y="2510"/>
              <a:ext cx="1" cy="32"/>
            </a:xfrm>
            <a:prstGeom prst="line">
              <a:avLst/>
            </a:prstGeom>
            <a:noFill/>
            <a:ln w="0">
              <a:solidFill>
                <a:srgbClr val="000000"/>
              </a:solidFill>
              <a:round/>
              <a:headEnd/>
              <a:tailEnd/>
            </a:ln>
          </p:spPr>
          <p:txBody>
            <a:bodyPr/>
            <a:lstStyle/>
            <a:p>
              <a:endParaRPr lang="fr-FR"/>
            </a:p>
          </p:txBody>
        </p:sp>
        <p:sp>
          <p:nvSpPr>
            <p:cNvPr id="178209" name="Rectangle 33"/>
            <p:cNvSpPr>
              <a:spLocks noChangeArrowheads="1"/>
            </p:cNvSpPr>
            <p:nvPr/>
          </p:nvSpPr>
          <p:spPr bwMode="auto">
            <a:xfrm>
              <a:off x="1758" y="3614"/>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a:t>
              </a:r>
              <a:endParaRPr lang="fr-FR" sz="3200">
                <a:latin typeface="Times New Roman" pitchFamily="18" charset="0"/>
              </a:endParaRPr>
            </a:p>
          </p:txBody>
        </p:sp>
        <p:sp>
          <p:nvSpPr>
            <p:cNvPr id="178210" name="Line 34"/>
            <p:cNvSpPr>
              <a:spLocks noChangeShapeType="1"/>
            </p:cNvSpPr>
            <p:nvPr/>
          </p:nvSpPr>
          <p:spPr bwMode="auto">
            <a:xfrm flipV="1">
              <a:off x="2103" y="3557"/>
              <a:ext cx="1" cy="32"/>
            </a:xfrm>
            <a:prstGeom prst="line">
              <a:avLst/>
            </a:prstGeom>
            <a:noFill/>
            <a:ln w="0">
              <a:solidFill>
                <a:srgbClr val="000000"/>
              </a:solidFill>
              <a:round/>
              <a:headEnd/>
              <a:tailEnd/>
            </a:ln>
          </p:spPr>
          <p:txBody>
            <a:bodyPr/>
            <a:lstStyle/>
            <a:p>
              <a:endParaRPr lang="fr-FR"/>
            </a:p>
          </p:txBody>
        </p:sp>
        <p:sp>
          <p:nvSpPr>
            <p:cNvPr id="178211" name="Line 35"/>
            <p:cNvSpPr>
              <a:spLocks noChangeShapeType="1"/>
            </p:cNvSpPr>
            <p:nvPr/>
          </p:nvSpPr>
          <p:spPr bwMode="auto">
            <a:xfrm>
              <a:off x="2103" y="2510"/>
              <a:ext cx="1" cy="32"/>
            </a:xfrm>
            <a:prstGeom prst="line">
              <a:avLst/>
            </a:prstGeom>
            <a:noFill/>
            <a:ln w="0">
              <a:solidFill>
                <a:srgbClr val="000000"/>
              </a:solidFill>
              <a:round/>
              <a:headEnd/>
              <a:tailEnd/>
            </a:ln>
          </p:spPr>
          <p:txBody>
            <a:bodyPr/>
            <a:lstStyle/>
            <a:p>
              <a:endParaRPr lang="fr-FR"/>
            </a:p>
          </p:txBody>
        </p:sp>
        <p:sp>
          <p:nvSpPr>
            <p:cNvPr id="178212" name="Rectangle 36"/>
            <p:cNvSpPr>
              <a:spLocks noChangeArrowheads="1"/>
            </p:cNvSpPr>
            <p:nvPr/>
          </p:nvSpPr>
          <p:spPr bwMode="auto">
            <a:xfrm>
              <a:off x="2098" y="3614"/>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2</a:t>
              </a:r>
              <a:endParaRPr lang="fr-FR" sz="3200">
                <a:latin typeface="Times New Roman" pitchFamily="18" charset="0"/>
              </a:endParaRPr>
            </a:p>
          </p:txBody>
        </p:sp>
        <p:sp>
          <p:nvSpPr>
            <p:cNvPr id="178213" name="Line 37"/>
            <p:cNvSpPr>
              <a:spLocks noChangeShapeType="1"/>
            </p:cNvSpPr>
            <p:nvPr/>
          </p:nvSpPr>
          <p:spPr bwMode="auto">
            <a:xfrm flipV="1">
              <a:off x="2436" y="3557"/>
              <a:ext cx="1" cy="32"/>
            </a:xfrm>
            <a:prstGeom prst="line">
              <a:avLst/>
            </a:prstGeom>
            <a:noFill/>
            <a:ln w="0">
              <a:solidFill>
                <a:srgbClr val="000000"/>
              </a:solidFill>
              <a:round/>
              <a:headEnd/>
              <a:tailEnd/>
            </a:ln>
          </p:spPr>
          <p:txBody>
            <a:bodyPr/>
            <a:lstStyle/>
            <a:p>
              <a:endParaRPr lang="fr-FR"/>
            </a:p>
          </p:txBody>
        </p:sp>
        <p:sp>
          <p:nvSpPr>
            <p:cNvPr id="178214" name="Line 38"/>
            <p:cNvSpPr>
              <a:spLocks noChangeShapeType="1"/>
            </p:cNvSpPr>
            <p:nvPr/>
          </p:nvSpPr>
          <p:spPr bwMode="auto">
            <a:xfrm>
              <a:off x="2436" y="2510"/>
              <a:ext cx="1" cy="32"/>
            </a:xfrm>
            <a:prstGeom prst="line">
              <a:avLst/>
            </a:prstGeom>
            <a:noFill/>
            <a:ln w="0">
              <a:solidFill>
                <a:srgbClr val="000000"/>
              </a:solidFill>
              <a:round/>
              <a:headEnd/>
              <a:tailEnd/>
            </a:ln>
          </p:spPr>
          <p:txBody>
            <a:bodyPr/>
            <a:lstStyle/>
            <a:p>
              <a:endParaRPr lang="fr-FR"/>
            </a:p>
          </p:txBody>
        </p:sp>
        <p:sp>
          <p:nvSpPr>
            <p:cNvPr id="178215" name="Rectangle 39"/>
            <p:cNvSpPr>
              <a:spLocks noChangeArrowheads="1"/>
            </p:cNvSpPr>
            <p:nvPr/>
          </p:nvSpPr>
          <p:spPr bwMode="auto">
            <a:xfrm>
              <a:off x="2432" y="3614"/>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3</a:t>
              </a:r>
              <a:endParaRPr lang="fr-FR" sz="3200">
                <a:latin typeface="Times New Roman" pitchFamily="18" charset="0"/>
              </a:endParaRPr>
            </a:p>
          </p:txBody>
        </p:sp>
        <p:sp>
          <p:nvSpPr>
            <p:cNvPr id="178216" name="Line 40"/>
            <p:cNvSpPr>
              <a:spLocks noChangeShapeType="1"/>
            </p:cNvSpPr>
            <p:nvPr/>
          </p:nvSpPr>
          <p:spPr bwMode="auto">
            <a:xfrm flipV="1">
              <a:off x="2770" y="3557"/>
              <a:ext cx="1" cy="32"/>
            </a:xfrm>
            <a:prstGeom prst="line">
              <a:avLst/>
            </a:prstGeom>
            <a:noFill/>
            <a:ln w="0">
              <a:solidFill>
                <a:srgbClr val="000000"/>
              </a:solidFill>
              <a:round/>
              <a:headEnd/>
              <a:tailEnd/>
            </a:ln>
          </p:spPr>
          <p:txBody>
            <a:bodyPr/>
            <a:lstStyle/>
            <a:p>
              <a:endParaRPr lang="fr-FR"/>
            </a:p>
          </p:txBody>
        </p:sp>
        <p:sp>
          <p:nvSpPr>
            <p:cNvPr id="178217" name="Line 41"/>
            <p:cNvSpPr>
              <a:spLocks noChangeShapeType="1"/>
            </p:cNvSpPr>
            <p:nvPr/>
          </p:nvSpPr>
          <p:spPr bwMode="auto">
            <a:xfrm>
              <a:off x="2770" y="2510"/>
              <a:ext cx="1" cy="32"/>
            </a:xfrm>
            <a:prstGeom prst="line">
              <a:avLst/>
            </a:prstGeom>
            <a:noFill/>
            <a:ln w="0">
              <a:solidFill>
                <a:srgbClr val="000000"/>
              </a:solidFill>
              <a:round/>
              <a:headEnd/>
              <a:tailEnd/>
            </a:ln>
          </p:spPr>
          <p:txBody>
            <a:bodyPr/>
            <a:lstStyle/>
            <a:p>
              <a:endParaRPr lang="fr-FR"/>
            </a:p>
          </p:txBody>
        </p:sp>
        <p:sp>
          <p:nvSpPr>
            <p:cNvPr id="178218" name="Rectangle 42"/>
            <p:cNvSpPr>
              <a:spLocks noChangeArrowheads="1"/>
            </p:cNvSpPr>
            <p:nvPr/>
          </p:nvSpPr>
          <p:spPr bwMode="auto">
            <a:xfrm>
              <a:off x="2766" y="3614"/>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4</a:t>
              </a:r>
              <a:endParaRPr lang="fr-FR" sz="3200">
                <a:latin typeface="Times New Roman" pitchFamily="18" charset="0"/>
              </a:endParaRPr>
            </a:p>
          </p:txBody>
        </p:sp>
        <p:sp>
          <p:nvSpPr>
            <p:cNvPr id="178219" name="Line 43"/>
            <p:cNvSpPr>
              <a:spLocks noChangeShapeType="1"/>
            </p:cNvSpPr>
            <p:nvPr/>
          </p:nvSpPr>
          <p:spPr bwMode="auto">
            <a:xfrm flipV="1">
              <a:off x="3110" y="3557"/>
              <a:ext cx="1" cy="32"/>
            </a:xfrm>
            <a:prstGeom prst="line">
              <a:avLst/>
            </a:prstGeom>
            <a:noFill/>
            <a:ln w="0">
              <a:solidFill>
                <a:srgbClr val="000000"/>
              </a:solidFill>
              <a:round/>
              <a:headEnd/>
              <a:tailEnd/>
            </a:ln>
          </p:spPr>
          <p:txBody>
            <a:bodyPr/>
            <a:lstStyle/>
            <a:p>
              <a:endParaRPr lang="fr-FR"/>
            </a:p>
          </p:txBody>
        </p:sp>
        <p:sp>
          <p:nvSpPr>
            <p:cNvPr id="178220" name="Line 44"/>
            <p:cNvSpPr>
              <a:spLocks noChangeShapeType="1"/>
            </p:cNvSpPr>
            <p:nvPr/>
          </p:nvSpPr>
          <p:spPr bwMode="auto">
            <a:xfrm>
              <a:off x="3110" y="2510"/>
              <a:ext cx="1" cy="32"/>
            </a:xfrm>
            <a:prstGeom prst="line">
              <a:avLst/>
            </a:prstGeom>
            <a:noFill/>
            <a:ln w="0">
              <a:solidFill>
                <a:srgbClr val="000000"/>
              </a:solidFill>
              <a:round/>
              <a:headEnd/>
              <a:tailEnd/>
            </a:ln>
          </p:spPr>
          <p:txBody>
            <a:bodyPr/>
            <a:lstStyle/>
            <a:p>
              <a:endParaRPr lang="fr-FR"/>
            </a:p>
          </p:txBody>
        </p:sp>
        <p:sp>
          <p:nvSpPr>
            <p:cNvPr id="178221" name="Rectangle 45"/>
            <p:cNvSpPr>
              <a:spLocks noChangeArrowheads="1"/>
            </p:cNvSpPr>
            <p:nvPr/>
          </p:nvSpPr>
          <p:spPr bwMode="auto">
            <a:xfrm>
              <a:off x="3106" y="3614"/>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5</a:t>
              </a:r>
              <a:endParaRPr lang="fr-FR" sz="3200">
                <a:latin typeface="Times New Roman" pitchFamily="18" charset="0"/>
              </a:endParaRPr>
            </a:p>
          </p:txBody>
        </p:sp>
        <p:sp>
          <p:nvSpPr>
            <p:cNvPr id="178222" name="Line 46"/>
            <p:cNvSpPr>
              <a:spLocks noChangeShapeType="1"/>
            </p:cNvSpPr>
            <p:nvPr/>
          </p:nvSpPr>
          <p:spPr bwMode="auto">
            <a:xfrm flipV="1">
              <a:off x="3444" y="3557"/>
              <a:ext cx="1" cy="32"/>
            </a:xfrm>
            <a:prstGeom prst="line">
              <a:avLst/>
            </a:prstGeom>
            <a:noFill/>
            <a:ln w="0">
              <a:solidFill>
                <a:srgbClr val="000000"/>
              </a:solidFill>
              <a:round/>
              <a:headEnd/>
              <a:tailEnd/>
            </a:ln>
          </p:spPr>
          <p:txBody>
            <a:bodyPr/>
            <a:lstStyle/>
            <a:p>
              <a:endParaRPr lang="fr-FR"/>
            </a:p>
          </p:txBody>
        </p:sp>
        <p:sp>
          <p:nvSpPr>
            <p:cNvPr id="178223" name="Line 47"/>
            <p:cNvSpPr>
              <a:spLocks noChangeShapeType="1"/>
            </p:cNvSpPr>
            <p:nvPr/>
          </p:nvSpPr>
          <p:spPr bwMode="auto">
            <a:xfrm>
              <a:off x="3444" y="2510"/>
              <a:ext cx="1" cy="32"/>
            </a:xfrm>
            <a:prstGeom prst="line">
              <a:avLst/>
            </a:prstGeom>
            <a:noFill/>
            <a:ln w="0">
              <a:solidFill>
                <a:srgbClr val="000000"/>
              </a:solidFill>
              <a:round/>
              <a:headEnd/>
              <a:tailEnd/>
            </a:ln>
          </p:spPr>
          <p:txBody>
            <a:bodyPr/>
            <a:lstStyle/>
            <a:p>
              <a:endParaRPr lang="fr-FR"/>
            </a:p>
          </p:txBody>
        </p:sp>
        <p:sp>
          <p:nvSpPr>
            <p:cNvPr id="178224" name="Rectangle 48"/>
            <p:cNvSpPr>
              <a:spLocks noChangeArrowheads="1"/>
            </p:cNvSpPr>
            <p:nvPr/>
          </p:nvSpPr>
          <p:spPr bwMode="auto">
            <a:xfrm>
              <a:off x="3440" y="3614"/>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6</a:t>
              </a:r>
              <a:endParaRPr lang="fr-FR" sz="3200">
                <a:latin typeface="Times New Roman" pitchFamily="18" charset="0"/>
              </a:endParaRPr>
            </a:p>
          </p:txBody>
        </p:sp>
        <p:sp>
          <p:nvSpPr>
            <p:cNvPr id="178225" name="Line 49"/>
            <p:cNvSpPr>
              <a:spLocks noChangeShapeType="1"/>
            </p:cNvSpPr>
            <p:nvPr/>
          </p:nvSpPr>
          <p:spPr bwMode="auto">
            <a:xfrm flipV="1">
              <a:off x="3777" y="3557"/>
              <a:ext cx="1" cy="32"/>
            </a:xfrm>
            <a:prstGeom prst="line">
              <a:avLst/>
            </a:prstGeom>
            <a:noFill/>
            <a:ln w="0">
              <a:solidFill>
                <a:srgbClr val="000000"/>
              </a:solidFill>
              <a:round/>
              <a:headEnd/>
              <a:tailEnd/>
            </a:ln>
          </p:spPr>
          <p:txBody>
            <a:bodyPr/>
            <a:lstStyle/>
            <a:p>
              <a:endParaRPr lang="fr-FR"/>
            </a:p>
          </p:txBody>
        </p:sp>
        <p:sp>
          <p:nvSpPr>
            <p:cNvPr id="178226" name="Line 50"/>
            <p:cNvSpPr>
              <a:spLocks noChangeShapeType="1"/>
            </p:cNvSpPr>
            <p:nvPr/>
          </p:nvSpPr>
          <p:spPr bwMode="auto">
            <a:xfrm>
              <a:off x="3777" y="2510"/>
              <a:ext cx="1" cy="32"/>
            </a:xfrm>
            <a:prstGeom prst="line">
              <a:avLst/>
            </a:prstGeom>
            <a:noFill/>
            <a:ln w="0">
              <a:solidFill>
                <a:srgbClr val="000000"/>
              </a:solidFill>
              <a:round/>
              <a:headEnd/>
              <a:tailEnd/>
            </a:ln>
          </p:spPr>
          <p:txBody>
            <a:bodyPr/>
            <a:lstStyle/>
            <a:p>
              <a:endParaRPr lang="fr-FR"/>
            </a:p>
          </p:txBody>
        </p:sp>
        <p:sp>
          <p:nvSpPr>
            <p:cNvPr id="178227" name="Rectangle 51"/>
            <p:cNvSpPr>
              <a:spLocks noChangeArrowheads="1"/>
            </p:cNvSpPr>
            <p:nvPr/>
          </p:nvSpPr>
          <p:spPr bwMode="auto">
            <a:xfrm>
              <a:off x="3773" y="3614"/>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7</a:t>
              </a:r>
              <a:endParaRPr lang="fr-FR" sz="3200">
                <a:latin typeface="Times New Roman" pitchFamily="18" charset="0"/>
              </a:endParaRPr>
            </a:p>
          </p:txBody>
        </p:sp>
        <p:sp>
          <p:nvSpPr>
            <p:cNvPr id="178228" name="Line 52"/>
            <p:cNvSpPr>
              <a:spLocks noChangeShapeType="1"/>
            </p:cNvSpPr>
            <p:nvPr/>
          </p:nvSpPr>
          <p:spPr bwMode="auto">
            <a:xfrm flipV="1">
              <a:off x="4111" y="3557"/>
              <a:ext cx="1" cy="32"/>
            </a:xfrm>
            <a:prstGeom prst="line">
              <a:avLst/>
            </a:prstGeom>
            <a:noFill/>
            <a:ln w="0">
              <a:solidFill>
                <a:srgbClr val="000000"/>
              </a:solidFill>
              <a:round/>
              <a:headEnd/>
              <a:tailEnd/>
            </a:ln>
          </p:spPr>
          <p:txBody>
            <a:bodyPr/>
            <a:lstStyle/>
            <a:p>
              <a:endParaRPr lang="fr-FR"/>
            </a:p>
          </p:txBody>
        </p:sp>
        <p:sp>
          <p:nvSpPr>
            <p:cNvPr id="178229" name="Line 53"/>
            <p:cNvSpPr>
              <a:spLocks noChangeShapeType="1"/>
            </p:cNvSpPr>
            <p:nvPr/>
          </p:nvSpPr>
          <p:spPr bwMode="auto">
            <a:xfrm>
              <a:off x="4111" y="2510"/>
              <a:ext cx="1" cy="32"/>
            </a:xfrm>
            <a:prstGeom prst="line">
              <a:avLst/>
            </a:prstGeom>
            <a:noFill/>
            <a:ln w="0">
              <a:solidFill>
                <a:srgbClr val="000000"/>
              </a:solidFill>
              <a:round/>
              <a:headEnd/>
              <a:tailEnd/>
            </a:ln>
          </p:spPr>
          <p:txBody>
            <a:bodyPr/>
            <a:lstStyle/>
            <a:p>
              <a:endParaRPr lang="fr-FR"/>
            </a:p>
          </p:txBody>
        </p:sp>
        <p:sp>
          <p:nvSpPr>
            <p:cNvPr id="178230" name="Rectangle 54"/>
            <p:cNvSpPr>
              <a:spLocks noChangeArrowheads="1"/>
            </p:cNvSpPr>
            <p:nvPr/>
          </p:nvSpPr>
          <p:spPr bwMode="auto">
            <a:xfrm>
              <a:off x="4107" y="3614"/>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8</a:t>
              </a:r>
              <a:endParaRPr lang="fr-FR" sz="3200">
                <a:latin typeface="Times New Roman" pitchFamily="18" charset="0"/>
              </a:endParaRPr>
            </a:p>
          </p:txBody>
        </p:sp>
        <p:sp>
          <p:nvSpPr>
            <p:cNvPr id="178231" name="Line 55"/>
            <p:cNvSpPr>
              <a:spLocks noChangeShapeType="1"/>
            </p:cNvSpPr>
            <p:nvPr/>
          </p:nvSpPr>
          <p:spPr bwMode="auto">
            <a:xfrm flipV="1">
              <a:off x="4451" y="3557"/>
              <a:ext cx="1" cy="32"/>
            </a:xfrm>
            <a:prstGeom prst="line">
              <a:avLst/>
            </a:prstGeom>
            <a:noFill/>
            <a:ln w="0">
              <a:solidFill>
                <a:srgbClr val="000000"/>
              </a:solidFill>
              <a:round/>
              <a:headEnd/>
              <a:tailEnd/>
            </a:ln>
          </p:spPr>
          <p:txBody>
            <a:bodyPr/>
            <a:lstStyle/>
            <a:p>
              <a:endParaRPr lang="fr-FR"/>
            </a:p>
          </p:txBody>
        </p:sp>
        <p:sp>
          <p:nvSpPr>
            <p:cNvPr id="178232" name="Line 56"/>
            <p:cNvSpPr>
              <a:spLocks noChangeShapeType="1"/>
            </p:cNvSpPr>
            <p:nvPr/>
          </p:nvSpPr>
          <p:spPr bwMode="auto">
            <a:xfrm>
              <a:off x="4451" y="2510"/>
              <a:ext cx="1" cy="32"/>
            </a:xfrm>
            <a:prstGeom prst="line">
              <a:avLst/>
            </a:prstGeom>
            <a:noFill/>
            <a:ln w="0">
              <a:solidFill>
                <a:srgbClr val="000000"/>
              </a:solidFill>
              <a:round/>
              <a:headEnd/>
              <a:tailEnd/>
            </a:ln>
          </p:spPr>
          <p:txBody>
            <a:bodyPr/>
            <a:lstStyle/>
            <a:p>
              <a:endParaRPr lang="fr-FR"/>
            </a:p>
          </p:txBody>
        </p:sp>
        <p:sp>
          <p:nvSpPr>
            <p:cNvPr id="178233" name="Rectangle 57"/>
            <p:cNvSpPr>
              <a:spLocks noChangeArrowheads="1"/>
            </p:cNvSpPr>
            <p:nvPr/>
          </p:nvSpPr>
          <p:spPr bwMode="auto">
            <a:xfrm>
              <a:off x="4447" y="3614"/>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9</a:t>
              </a:r>
              <a:endParaRPr lang="fr-FR" sz="3200">
                <a:latin typeface="Times New Roman" pitchFamily="18" charset="0"/>
              </a:endParaRPr>
            </a:p>
          </p:txBody>
        </p:sp>
        <p:sp>
          <p:nvSpPr>
            <p:cNvPr id="178234" name="Line 58"/>
            <p:cNvSpPr>
              <a:spLocks noChangeShapeType="1"/>
            </p:cNvSpPr>
            <p:nvPr/>
          </p:nvSpPr>
          <p:spPr bwMode="auto">
            <a:xfrm flipV="1">
              <a:off x="4785" y="3557"/>
              <a:ext cx="1" cy="32"/>
            </a:xfrm>
            <a:prstGeom prst="line">
              <a:avLst/>
            </a:prstGeom>
            <a:noFill/>
            <a:ln w="0">
              <a:solidFill>
                <a:srgbClr val="000000"/>
              </a:solidFill>
              <a:round/>
              <a:headEnd/>
              <a:tailEnd/>
            </a:ln>
          </p:spPr>
          <p:txBody>
            <a:bodyPr/>
            <a:lstStyle/>
            <a:p>
              <a:endParaRPr lang="fr-FR"/>
            </a:p>
          </p:txBody>
        </p:sp>
        <p:sp>
          <p:nvSpPr>
            <p:cNvPr id="178235" name="Line 59"/>
            <p:cNvSpPr>
              <a:spLocks noChangeShapeType="1"/>
            </p:cNvSpPr>
            <p:nvPr/>
          </p:nvSpPr>
          <p:spPr bwMode="auto">
            <a:xfrm>
              <a:off x="4785" y="2510"/>
              <a:ext cx="1" cy="32"/>
            </a:xfrm>
            <a:prstGeom prst="line">
              <a:avLst/>
            </a:prstGeom>
            <a:noFill/>
            <a:ln w="0">
              <a:solidFill>
                <a:srgbClr val="000000"/>
              </a:solidFill>
              <a:round/>
              <a:headEnd/>
              <a:tailEnd/>
            </a:ln>
          </p:spPr>
          <p:txBody>
            <a:bodyPr/>
            <a:lstStyle/>
            <a:p>
              <a:endParaRPr lang="fr-FR"/>
            </a:p>
          </p:txBody>
        </p:sp>
        <p:sp>
          <p:nvSpPr>
            <p:cNvPr id="178236" name="Rectangle 60"/>
            <p:cNvSpPr>
              <a:spLocks noChangeArrowheads="1"/>
            </p:cNvSpPr>
            <p:nvPr/>
          </p:nvSpPr>
          <p:spPr bwMode="auto">
            <a:xfrm>
              <a:off x="4750" y="3614"/>
              <a:ext cx="136"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10</a:t>
              </a:r>
              <a:endParaRPr lang="fr-FR" sz="3200">
                <a:latin typeface="Times New Roman" pitchFamily="18" charset="0"/>
              </a:endParaRPr>
            </a:p>
          </p:txBody>
        </p:sp>
        <p:sp>
          <p:nvSpPr>
            <p:cNvPr id="178237" name="Line 61"/>
            <p:cNvSpPr>
              <a:spLocks noChangeShapeType="1"/>
            </p:cNvSpPr>
            <p:nvPr/>
          </p:nvSpPr>
          <p:spPr bwMode="auto">
            <a:xfrm>
              <a:off x="1429" y="3589"/>
              <a:ext cx="34" cy="1"/>
            </a:xfrm>
            <a:prstGeom prst="line">
              <a:avLst/>
            </a:prstGeom>
            <a:noFill/>
            <a:ln w="0">
              <a:solidFill>
                <a:srgbClr val="000000"/>
              </a:solidFill>
              <a:round/>
              <a:headEnd/>
              <a:tailEnd/>
            </a:ln>
          </p:spPr>
          <p:txBody>
            <a:bodyPr/>
            <a:lstStyle/>
            <a:p>
              <a:endParaRPr lang="fr-FR"/>
            </a:p>
          </p:txBody>
        </p:sp>
        <p:sp>
          <p:nvSpPr>
            <p:cNvPr id="178238" name="Line 62"/>
            <p:cNvSpPr>
              <a:spLocks noChangeShapeType="1"/>
            </p:cNvSpPr>
            <p:nvPr/>
          </p:nvSpPr>
          <p:spPr bwMode="auto">
            <a:xfrm flipH="1">
              <a:off x="4751" y="3589"/>
              <a:ext cx="34" cy="1"/>
            </a:xfrm>
            <a:prstGeom prst="line">
              <a:avLst/>
            </a:prstGeom>
            <a:noFill/>
            <a:ln w="0">
              <a:solidFill>
                <a:srgbClr val="000000"/>
              </a:solidFill>
              <a:round/>
              <a:headEnd/>
              <a:tailEnd/>
            </a:ln>
          </p:spPr>
          <p:txBody>
            <a:bodyPr/>
            <a:lstStyle/>
            <a:p>
              <a:endParaRPr lang="fr-FR"/>
            </a:p>
          </p:txBody>
        </p:sp>
        <p:sp>
          <p:nvSpPr>
            <p:cNvPr id="178239" name="Rectangle 63"/>
            <p:cNvSpPr>
              <a:spLocks noChangeArrowheads="1"/>
            </p:cNvSpPr>
            <p:nvPr/>
          </p:nvSpPr>
          <p:spPr bwMode="auto">
            <a:xfrm>
              <a:off x="1268" y="353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a:t>
              </a:r>
              <a:endParaRPr lang="fr-FR" sz="3200">
                <a:latin typeface="Times New Roman" pitchFamily="18" charset="0"/>
              </a:endParaRPr>
            </a:p>
          </p:txBody>
        </p:sp>
        <p:sp>
          <p:nvSpPr>
            <p:cNvPr id="178240" name="Line 64"/>
            <p:cNvSpPr>
              <a:spLocks noChangeShapeType="1"/>
            </p:cNvSpPr>
            <p:nvPr/>
          </p:nvSpPr>
          <p:spPr bwMode="auto">
            <a:xfrm>
              <a:off x="1429" y="3391"/>
              <a:ext cx="34" cy="1"/>
            </a:xfrm>
            <a:prstGeom prst="line">
              <a:avLst/>
            </a:prstGeom>
            <a:noFill/>
            <a:ln w="0">
              <a:solidFill>
                <a:srgbClr val="000000"/>
              </a:solidFill>
              <a:round/>
              <a:headEnd/>
              <a:tailEnd/>
            </a:ln>
          </p:spPr>
          <p:txBody>
            <a:bodyPr/>
            <a:lstStyle/>
            <a:p>
              <a:endParaRPr lang="fr-FR"/>
            </a:p>
          </p:txBody>
        </p:sp>
        <p:sp>
          <p:nvSpPr>
            <p:cNvPr id="178241" name="Line 65"/>
            <p:cNvSpPr>
              <a:spLocks noChangeShapeType="1"/>
            </p:cNvSpPr>
            <p:nvPr/>
          </p:nvSpPr>
          <p:spPr bwMode="auto">
            <a:xfrm flipH="1">
              <a:off x="4751" y="3391"/>
              <a:ext cx="34" cy="1"/>
            </a:xfrm>
            <a:prstGeom prst="line">
              <a:avLst/>
            </a:prstGeom>
            <a:noFill/>
            <a:ln w="0">
              <a:solidFill>
                <a:srgbClr val="000000"/>
              </a:solidFill>
              <a:round/>
              <a:headEnd/>
              <a:tailEnd/>
            </a:ln>
          </p:spPr>
          <p:txBody>
            <a:bodyPr/>
            <a:lstStyle/>
            <a:p>
              <a:endParaRPr lang="fr-FR"/>
            </a:p>
          </p:txBody>
        </p:sp>
        <p:sp>
          <p:nvSpPr>
            <p:cNvPr id="178242" name="Rectangle 66"/>
            <p:cNvSpPr>
              <a:spLocks noChangeArrowheads="1"/>
            </p:cNvSpPr>
            <p:nvPr/>
          </p:nvSpPr>
          <p:spPr bwMode="auto">
            <a:xfrm>
              <a:off x="1188" y="3340"/>
              <a:ext cx="17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0.2</a:t>
              </a:r>
              <a:endParaRPr lang="fr-FR" sz="3200">
                <a:latin typeface="Times New Roman" pitchFamily="18" charset="0"/>
              </a:endParaRPr>
            </a:p>
          </p:txBody>
        </p:sp>
        <p:sp>
          <p:nvSpPr>
            <p:cNvPr id="178243" name="Line 67"/>
            <p:cNvSpPr>
              <a:spLocks noChangeShapeType="1"/>
            </p:cNvSpPr>
            <p:nvPr/>
          </p:nvSpPr>
          <p:spPr bwMode="auto">
            <a:xfrm>
              <a:off x="1429" y="3200"/>
              <a:ext cx="34" cy="1"/>
            </a:xfrm>
            <a:prstGeom prst="line">
              <a:avLst/>
            </a:prstGeom>
            <a:noFill/>
            <a:ln w="0">
              <a:solidFill>
                <a:srgbClr val="000000"/>
              </a:solidFill>
              <a:round/>
              <a:headEnd/>
              <a:tailEnd/>
            </a:ln>
          </p:spPr>
          <p:txBody>
            <a:bodyPr/>
            <a:lstStyle/>
            <a:p>
              <a:endParaRPr lang="fr-FR"/>
            </a:p>
          </p:txBody>
        </p:sp>
        <p:sp>
          <p:nvSpPr>
            <p:cNvPr id="178244" name="Line 68"/>
            <p:cNvSpPr>
              <a:spLocks noChangeShapeType="1"/>
            </p:cNvSpPr>
            <p:nvPr/>
          </p:nvSpPr>
          <p:spPr bwMode="auto">
            <a:xfrm flipH="1">
              <a:off x="4751" y="3200"/>
              <a:ext cx="34" cy="1"/>
            </a:xfrm>
            <a:prstGeom prst="line">
              <a:avLst/>
            </a:prstGeom>
            <a:noFill/>
            <a:ln w="0">
              <a:solidFill>
                <a:srgbClr val="000000"/>
              </a:solidFill>
              <a:round/>
              <a:headEnd/>
              <a:tailEnd/>
            </a:ln>
          </p:spPr>
          <p:txBody>
            <a:bodyPr/>
            <a:lstStyle/>
            <a:p>
              <a:endParaRPr lang="fr-FR"/>
            </a:p>
          </p:txBody>
        </p:sp>
        <p:sp>
          <p:nvSpPr>
            <p:cNvPr id="178245" name="Rectangle 69"/>
            <p:cNvSpPr>
              <a:spLocks noChangeArrowheads="1"/>
            </p:cNvSpPr>
            <p:nvPr/>
          </p:nvSpPr>
          <p:spPr bwMode="auto">
            <a:xfrm>
              <a:off x="1188" y="3149"/>
              <a:ext cx="17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0.4</a:t>
              </a:r>
              <a:endParaRPr lang="fr-FR" sz="3200">
                <a:latin typeface="Times New Roman" pitchFamily="18" charset="0"/>
              </a:endParaRPr>
            </a:p>
          </p:txBody>
        </p:sp>
        <p:sp>
          <p:nvSpPr>
            <p:cNvPr id="178246" name="Line 70"/>
            <p:cNvSpPr>
              <a:spLocks noChangeShapeType="1"/>
            </p:cNvSpPr>
            <p:nvPr/>
          </p:nvSpPr>
          <p:spPr bwMode="auto">
            <a:xfrm>
              <a:off x="1429" y="3002"/>
              <a:ext cx="34" cy="1"/>
            </a:xfrm>
            <a:prstGeom prst="line">
              <a:avLst/>
            </a:prstGeom>
            <a:noFill/>
            <a:ln w="0">
              <a:solidFill>
                <a:srgbClr val="000000"/>
              </a:solidFill>
              <a:round/>
              <a:headEnd/>
              <a:tailEnd/>
            </a:ln>
          </p:spPr>
          <p:txBody>
            <a:bodyPr/>
            <a:lstStyle/>
            <a:p>
              <a:endParaRPr lang="fr-FR"/>
            </a:p>
          </p:txBody>
        </p:sp>
        <p:sp>
          <p:nvSpPr>
            <p:cNvPr id="178247" name="Line 71"/>
            <p:cNvSpPr>
              <a:spLocks noChangeShapeType="1"/>
            </p:cNvSpPr>
            <p:nvPr/>
          </p:nvSpPr>
          <p:spPr bwMode="auto">
            <a:xfrm flipH="1">
              <a:off x="4751" y="3002"/>
              <a:ext cx="34" cy="1"/>
            </a:xfrm>
            <a:prstGeom prst="line">
              <a:avLst/>
            </a:prstGeom>
            <a:noFill/>
            <a:ln w="0">
              <a:solidFill>
                <a:srgbClr val="000000"/>
              </a:solidFill>
              <a:round/>
              <a:headEnd/>
              <a:tailEnd/>
            </a:ln>
          </p:spPr>
          <p:txBody>
            <a:bodyPr/>
            <a:lstStyle/>
            <a:p>
              <a:endParaRPr lang="fr-FR"/>
            </a:p>
          </p:txBody>
        </p:sp>
        <p:sp>
          <p:nvSpPr>
            <p:cNvPr id="178248" name="Rectangle 72"/>
            <p:cNvSpPr>
              <a:spLocks noChangeArrowheads="1"/>
            </p:cNvSpPr>
            <p:nvPr/>
          </p:nvSpPr>
          <p:spPr bwMode="auto">
            <a:xfrm>
              <a:off x="1188" y="2951"/>
              <a:ext cx="17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0.6</a:t>
              </a:r>
              <a:endParaRPr lang="fr-FR" sz="3200">
                <a:latin typeface="Times New Roman" pitchFamily="18" charset="0"/>
              </a:endParaRPr>
            </a:p>
          </p:txBody>
        </p:sp>
        <p:sp>
          <p:nvSpPr>
            <p:cNvPr id="178249" name="Line 73"/>
            <p:cNvSpPr>
              <a:spLocks noChangeShapeType="1"/>
            </p:cNvSpPr>
            <p:nvPr/>
          </p:nvSpPr>
          <p:spPr bwMode="auto">
            <a:xfrm>
              <a:off x="1429" y="2804"/>
              <a:ext cx="34" cy="1"/>
            </a:xfrm>
            <a:prstGeom prst="line">
              <a:avLst/>
            </a:prstGeom>
            <a:noFill/>
            <a:ln w="0">
              <a:solidFill>
                <a:srgbClr val="000000"/>
              </a:solidFill>
              <a:round/>
              <a:headEnd/>
              <a:tailEnd/>
            </a:ln>
          </p:spPr>
          <p:txBody>
            <a:bodyPr/>
            <a:lstStyle/>
            <a:p>
              <a:endParaRPr lang="fr-FR"/>
            </a:p>
          </p:txBody>
        </p:sp>
        <p:sp>
          <p:nvSpPr>
            <p:cNvPr id="178250" name="Line 74"/>
            <p:cNvSpPr>
              <a:spLocks noChangeShapeType="1"/>
            </p:cNvSpPr>
            <p:nvPr/>
          </p:nvSpPr>
          <p:spPr bwMode="auto">
            <a:xfrm flipH="1">
              <a:off x="4751" y="2804"/>
              <a:ext cx="34" cy="1"/>
            </a:xfrm>
            <a:prstGeom prst="line">
              <a:avLst/>
            </a:prstGeom>
            <a:noFill/>
            <a:ln w="0">
              <a:solidFill>
                <a:srgbClr val="000000"/>
              </a:solidFill>
              <a:round/>
              <a:headEnd/>
              <a:tailEnd/>
            </a:ln>
          </p:spPr>
          <p:txBody>
            <a:bodyPr/>
            <a:lstStyle/>
            <a:p>
              <a:endParaRPr lang="fr-FR"/>
            </a:p>
          </p:txBody>
        </p:sp>
        <p:sp>
          <p:nvSpPr>
            <p:cNvPr id="178251" name="Rectangle 75"/>
            <p:cNvSpPr>
              <a:spLocks noChangeArrowheads="1"/>
            </p:cNvSpPr>
            <p:nvPr/>
          </p:nvSpPr>
          <p:spPr bwMode="auto">
            <a:xfrm>
              <a:off x="1188" y="2753"/>
              <a:ext cx="17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0.8</a:t>
              </a:r>
              <a:endParaRPr lang="fr-FR" sz="3200">
                <a:latin typeface="Times New Roman" pitchFamily="18" charset="0"/>
              </a:endParaRPr>
            </a:p>
          </p:txBody>
        </p:sp>
        <p:sp>
          <p:nvSpPr>
            <p:cNvPr id="178252" name="Line 76"/>
            <p:cNvSpPr>
              <a:spLocks noChangeShapeType="1"/>
            </p:cNvSpPr>
            <p:nvPr/>
          </p:nvSpPr>
          <p:spPr bwMode="auto">
            <a:xfrm>
              <a:off x="1429" y="2606"/>
              <a:ext cx="34" cy="1"/>
            </a:xfrm>
            <a:prstGeom prst="line">
              <a:avLst/>
            </a:prstGeom>
            <a:noFill/>
            <a:ln w="0">
              <a:solidFill>
                <a:srgbClr val="000000"/>
              </a:solidFill>
              <a:round/>
              <a:headEnd/>
              <a:tailEnd/>
            </a:ln>
          </p:spPr>
          <p:txBody>
            <a:bodyPr/>
            <a:lstStyle/>
            <a:p>
              <a:endParaRPr lang="fr-FR"/>
            </a:p>
          </p:txBody>
        </p:sp>
        <p:sp>
          <p:nvSpPr>
            <p:cNvPr id="178253" name="Line 77"/>
            <p:cNvSpPr>
              <a:spLocks noChangeShapeType="1"/>
            </p:cNvSpPr>
            <p:nvPr/>
          </p:nvSpPr>
          <p:spPr bwMode="auto">
            <a:xfrm flipH="1">
              <a:off x="4751" y="2606"/>
              <a:ext cx="34" cy="1"/>
            </a:xfrm>
            <a:prstGeom prst="line">
              <a:avLst/>
            </a:prstGeom>
            <a:noFill/>
            <a:ln w="0">
              <a:solidFill>
                <a:srgbClr val="000000"/>
              </a:solidFill>
              <a:round/>
              <a:headEnd/>
              <a:tailEnd/>
            </a:ln>
          </p:spPr>
          <p:txBody>
            <a:bodyPr/>
            <a:lstStyle/>
            <a:p>
              <a:endParaRPr lang="fr-FR"/>
            </a:p>
          </p:txBody>
        </p:sp>
        <p:sp>
          <p:nvSpPr>
            <p:cNvPr id="178254" name="Rectangle 78"/>
            <p:cNvSpPr>
              <a:spLocks noChangeArrowheads="1"/>
            </p:cNvSpPr>
            <p:nvPr/>
          </p:nvSpPr>
          <p:spPr bwMode="auto">
            <a:xfrm>
              <a:off x="1268" y="2555"/>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a:t>
              </a:r>
              <a:endParaRPr lang="fr-FR" sz="3200">
                <a:latin typeface="Times New Roman" pitchFamily="18" charset="0"/>
              </a:endParaRPr>
            </a:p>
          </p:txBody>
        </p:sp>
        <p:sp>
          <p:nvSpPr>
            <p:cNvPr id="178255" name="Line 79"/>
            <p:cNvSpPr>
              <a:spLocks noChangeShapeType="1"/>
            </p:cNvSpPr>
            <p:nvPr/>
          </p:nvSpPr>
          <p:spPr bwMode="auto">
            <a:xfrm>
              <a:off x="1429" y="2510"/>
              <a:ext cx="3356" cy="1"/>
            </a:xfrm>
            <a:prstGeom prst="line">
              <a:avLst/>
            </a:prstGeom>
            <a:noFill/>
            <a:ln w="0">
              <a:solidFill>
                <a:srgbClr val="000000"/>
              </a:solidFill>
              <a:round/>
              <a:headEnd/>
              <a:tailEnd/>
            </a:ln>
          </p:spPr>
          <p:txBody>
            <a:bodyPr/>
            <a:lstStyle/>
            <a:p>
              <a:endParaRPr lang="fr-FR"/>
            </a:p>
          </p:txBody>
        </p:sp>
        <p:sp>
          <p:nvSpPr>
            <p:cNvPr id="178256" name="Freeform 80"/>
            <p:cNvSpPr>
              <a:spLocks/>
            </p:cNvSpPr>
            <p:nvPr/>
          </p:nvSpPr>
          <p:spPr bwMode="auto">
            <a:xfrm>
              <a:off x="1429" y="2510"/>
              <a:ext cx="3356" cy="1079"/>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78257" name="Line 81"/>
            <p:cNvSpPr>
              <a:spLocks noChangeShapeType="1"/>
            </p:cNvSpPr>
            <p:nvPr/>
          </p:nvSpPr>
          <p:spPr bwMode="auto">
            <a:xfrm flipV="1">
              <a:off x="1429" y="2510"/>
              <a:ext cx="1" cy="1079"/>
            </a:xfrm>
            <a:prstGeom prst="line">
              <a:avLst/>
            </a:prstGeom>
            <a:noFill/>
            <a:ln w="0">
              <a:solidFill>
                <a:srgbClr val="000000"/>
              </a:solidFill>
              <a:round/>
              <a:headEnd/>
              <a:tailEnd/>
            </a:ln>
          </p:spPr>
          <p:txBody>
            <a:bodyPr/>
            <a:lstStyle/>
            <a:p>
              <a:endParaRPr lang="fr-FR"/>
            </a:p>
          </p:txBody>
        </p:sp>
        <p:sp>
          <p:nvSpPr>
            <p:cNvPr id="178258" name="Rectangle 82"/>
            <p:cNvSpPr>
              <a:spLocks noChangeArrowheads="1"/>
            </p:cNvSpPr>
            <p:nvPr/>
          </p:nvSpPr>
          <p:spPr bwMode="auto">
            <a:xfrm>
              <a:off x="2790" y="3755"/>
              <a:ext cx="807"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fréquence (Hz)</a:t>
              </a:r>
              <a:endParaRPr lang="fr-FR" sz="3200">
                <a:latin typeface="Times New Roman" pitchFamily="18" charset="0"/>
              </a:endParaRPr>
            </a:p>
          </p:txBody>
        </p:sp>
        <p:sp>
          <p:nvSpPr>
            <p:cNvPr id="178259" name="Rectangle 83"/>
            <p:cNvSpPr>
              <a:spLocks noChangeArrowheads="1"/>
            </p:cNvSpPr>
            <p:nvPr/>
          </p:nvSpPr>
          <p:spPr bwMode="auto">
            <a:xfrm rot="16200000">
              <a:off x="789" y="2926"/>
              <a:ext cx="489" cy="147"/>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amplitude</a:t>
              </a:r>
              <a:endParaRPr lang="fr-FR" sz="3200">
                <a:latin typeface="Times New Roman" pitchFamily="18" charset="0"/>
              </a:endParaRPr>
            </a:p>
          </p:txBody>
        </p:sp>
        <p:sp>
          <p:nvSpPr>
            <p:cNvPr id="178260" name="Rectangle 84"/>
            <p:cNvSpPr>
              <a:spLocks noChangeArrowheads="1"/>
            </p:cNvSpPr>
            <p:nvPr/>
          </p:nvSpPr>
          <p:spPr bwMode="auto">
            <a:xfrm>
              <a:off x="1948" y="2292"/>
              <a:ext cx="2705" cy="165"/>
            </a:xfrm>
            <a:prstGeom prst="rect">
              <a:avLst/>
            </a:prstGeom>
            <a:noFill/>
            <a:ln w="9525">
              <a:noFill/>
              <a:miter lim="800000"/>
              <a:headEnd/>
              <a:tailEnd/>
            </a:ln>
          </p:spPr>
          <p:txBody>
            <a:bodyPr wrap="none" lIns="0" tIns="0" rIns="0" bIns="0">
              <a:spAutoFit/>
            </a:bodyPr>
            <a:lstStyle/>
            <a:p>
              <a:pPr algn="ctr"/>
              <a:r>
                <a:rPr lang="fr-FR" sz="1700">
                  <a:solidFill>
                    <a:srgbClr val="000000"/>
                  </a:solidFill>
                  <a:latin typeface="Helvetica" pitchFamily="34" charset="0"/>
                </a:rPr>
                <a:t>représentation des signaux en fréquence</a:t>
              </a:r>
              <a:endParaRPr lang="fr-FR" sz="2800">
                <a:latin typeface="Times New Roman" pitchFamily="18" charset="0"/>
              </a:endParaRPr>
            </a:p>
          </p:txBody>
        </p:sp>
        <p:sp>
          <p:nvSpPr>
            <p:cNvPr id="178334" name="Freeform 158"/>
            <p:cNvSpPr>
              <a:spLocks/>
            </p:cNvSpPr>
            <p:nvPr/>
          </p:nvSpPr>
          <p:spPr bwMode="auto">
            <a:xfrm>
              <a:off x="1429" y="2606"/>
              <a:ext cx="3356" cy="983"/>
            </a:xfrm>
            <a:custGeom>
              <a:avLst/>
              <a:gdLst/>
              <a:ahLst/>
              <a:cxnLst>
                <a:cxn ang="0">
                  <a:pos x="34" y="983"/>
                </a:cxn>
                <a:cxn ang="0">
                  <a:pos x="102" y="983"/>
                </a:cxn>
                <a:cxn ang="0">
                  <a:pos x="170" y="983"/>
                </a:cxn>
                <a:cxn ang="0">
                  <a:pos x="238" y="983"/>
                </a:cxn>
                <a:cxn ang="0">
                  <a:pos x="300" y="977"/>
                </a:cxn>
                <a:cxn ang="0">
                  <a:pos x="368" y="970"/>
                </a:cxn>
                <a:cxn ang="0">
                  <a:pos x="436" y="977"/>
                </a:cxn>
                <a:cxn ang="0">
                  <a:pos x="504" y="983"/>
                </a:cxn>
                <a:cxn ang="0">
                  <a:pos x="572" y="983"/>
                </a:cxn>
                <a:cxn ang="0">
                  <a:pos x="640" y="983"/>
                </a:cxn>
                <a:cxn ang="0">
                  <a:pos x="708" y="983"/>
                </a:cxn>
                <a:cxn ang="0">
                  <a:pos x="769" y="983"/>
                </a:cxn>
                <a:cxn ang="0">
                  <a:pos x="837" y="983"/>
                </a:cxn>
                <a:cxn ang="0">
                  <a:pos x="905" y="983"/>
                </a:cxn>
                <a:cxn ang="0">
                  <a:pos x="973" y="983"/>
                </a:cxn>
                <a:cxn ang="0">
                  <a:pos x="1042" y="983"/>
                </a:cxn>
                <a:cxn ang="0">
                  <a:pos x="1110" y="983"/>
                </a:cxn>
                <a:cxn ang="0">
                  <a:pos x="1178" y="983"/>
                </a:cxn>
                <a:cxn ang="0">
                  <a:pos x="1239" y="983"/>
                </a:cxn>
                <a:cxn ang="0">
                  <a:pos x="1307" y="983"/>
                </a:cxn>
                <a:cxn ang="0">
                  <a:pos x="1375" y="983"/>
                </a:cxn>
                <a:cxn ang="0">
                  <a:pos x="1443" y="983"/>
                </a:cxn>
                <a:cxn ang="0">
                  <a:pos x="1511" y="983"/>
                </a:cxn>
                <a:cxn ang="0">
                  <a:pos x="1579" y="983"/>
                </a:cxn>
                <a:cxn ang="0">
                  <a:pos x="1647" y="983"/>
                </a:cxn>
                <a:cxn ang="0">
                  <a:pos x="1709" y="983"/>
                </a:cxn>
                <a:cxn ang="0">
                  <a:pos x="1777" y="983"/>
                </a:cxn>
                <a:cxn ang="0">
                  <a:pos x="1845" y="983"/>
                </a:cxn>
                <a:cxn ang="0">
                  <a:pos x="1913" y="983"/>
                </a:cxn>
                <a:cxn ang="0">
                  <a:pos x="1981" y="983"/>
                </a:cxn>
                <a:cxn ang="0">
                  <a:pos x="2049" y="983"/>
                </a:cxn>
                <a:cxn ang="0">
                  <a:pos x="2117" y="983"/>
                </a:cxn>
                <a:cxn ang="0">
                  <a:pos x="2178" y="983"/>
                </a:cxn>
                <a:cxn ang="0">
                  <a:pos x="2246" y="983"/>
                </a:cxn>
                <a:cxn ang="0">
                  <a:pos x="2314" y="983"/>
                </a:cxn>
                <a:cxn ang="0">
                  <a:pos x="2383" y="983"/>
                </a:cxn>
                <a:cxn ang="0">
                  <a:pos x="2451" y="983"/>
                </a:cxn>
                <a:cxn ang="0">
                  <a:pos x="2519" y="983"/>
                </a:cxn>
                <a:cxn ang="0">
                  <a:pos x="2587" y="983"/>
                </a:cxn>
                <a:cxn ang="0">
                  <a:pos x="2648" y="983"/>
                </a:cxn>
                <a:cxn ang="0">
                  <a:pos x="2716" y="983"/>
                </a:cxn>
                <a:cxn ang="0">
                  <a:pos x="2784" y="983"/>
                </a:cxn>
                <a:cxn ang="0">
                  <a:pos x="2852" y="983"/>
                </a:cxn>
                <a:cxn ang="0">
                  <a:pos x="2920" y="983"/>
                </a:cxn>
                <a:cxn ang="0">
                  <a:pos x="2988" y="983"/>
                </a:cxn>
                <a:cxn ang="0">
                  <a:pos x="3056" y="983"/>
                </a:cxn>
                <a:cxn ang="0">
                  <a:pos x="3118" y="983"/>
                </a:cxn>
                <a:cxn ang="0">
                  <a:pos x="3186" y="983"/>
                </a:cxn>
                <a:cxn ang="0">
                  <a:pos x="3254" y="983"/>
                </a:cxn>
                <a:cxn ang="0">
                  <a:pos x="3322" y="983"/>
                </a:cxn>
                <a:cxn ang="0">
                  <a:pos x="3356" y="983"/>
                </a:cxn>
              </a:cxnLst>
              <a:rect l="0" t="0" r="r" b="b"/>
              <a:pathLst>
                <a:path w="3356" h="983">
                  <a:moveTo>
                    <a:pt x="0" y="983"/>
                  </a:moveTo>
                  <a:lnTo>
                    <a:pt x="34" y="983"/>
                  </a:lnTo>
                  <a:lnTo>
                    <a:pt x="68" y="983"/>
                  </a:lnTo>
                  <a:lnTo>
                    <a:pt x="102" y="983"/>
                  </a:lnTo>
                  <a:lnTo>
                    <a:pt x="136" y="983"/>
                  </a:lnTo>
                  <a:lnTo>
                    <a:pt x="170" y="983"/>
                  </a:lnTo>
                  <a:lnTo>
                    <a:pt x="204" y="983"/>
                  </a:lnTo>
                  <a:lnTo>
                    <a:pt x="238" y="983"/>
                  </a:lnTo>
                  <a:lnTo>
                    <a:pt x="265" y="977"/>
                  </a:lnTo>
                  <a:lnTo>
                    <a:pt x="300" y="977"/>
                  </a:lnTo>
                  <a:lnTo>
                    <a:pt x="334" y="0"/>
                  </a:lnTo>
                  <a:lnTo>
                    <a:pt x="368" y="970"/>
                  </a:lnTo>
                  <a:lnTo>
                    <a:pt x="402" y="977"/>
                  </a:lnTo>
                  <a:lnTo>
                    <a:pt x="436" y="977"/>
                  </a:lnTo>
                  <a:lnTo>
                    <a:pt x="470" y="983"/>
                  </a:lnTo>
                  <a:lnTo>
                    <a:pt x="504" y="983"/>
                  </a:lnTo>
                  <a:lnTo>
                    <a:pt x="538" y="983"/>
                  </a:lnTo>
                  <a:lnTo>
                    <a:pt x="572" y="983"/>
                  </a:lnTo>
                  <a:lnTo>
                    <a:pt x="606" y="983"/>
                  </a:lnTo>
                  <a:lnTo>
                    <a:pt x="640" y="983"/>
                  </a:lnTo>
                  <a:lnTo>
                    <a:pt x="674" y="983"/>
                  </a:lnTo>
                  <a:lnTo>
                    <a:pt x="708" y="983"/>
                  </a:lnTo>
                  <a:lnTo>
                    <a:pt x="735" y="983"/>
                  </a:lnTo>
                  <a:lnTo>
                    <a:pt x="769" y="983"/>
                  </a:lnTo>
                  <a:lnTo>
                    <a:pt x="803" y="983"/>
                  </a:lnTo>
                  <a:lnTo>
                    <a:pt x="837" y="983"/>
                  </a:lnTo>
                  <a:lnTo>
                    <a:pt x="871" y="983"/>
                  </a:lnTo>
                  <a:lnTo>
                    <a:pt x="905" y="983"/>
                  </a:lnTo>
                  <a:lnTo>
                    <a:pt x="939" y="983"/>
                  </a:lnTo>
                  <a:lnTo>
                    <a:pt x="973" y="983"/>
                  </a:lnTo>
                  <a:lnTo>
                    <a:pt x="1007" y="983"/>
                  </a:lnTo>
                  <a:lnTo>
                    <a:pt x="1042" y="983"/>
                  </a:lnTo>
                  <a:lnTo>
                    <a:pt x="1076" y="983"/>
                  </a:lnTo>
                  <a:lnTo>
                    <a:pt x="1110" y="983"/>
                  </a:lnTo>
                  <a:lnTo>
                    <a:pt x="1144" y="983"/>
                  </a:lnTo>
                  <a:lnTo>
                    <a:pt x="1178" y="983"/>
                  </a:lnTo>
                  <a:lnTo>
                    <a:pt x="1205" y="983"/>
                  </a:lnTo>
                  <a:lnTo>
                    <a:pt x="1239" y="983"/>
                  </a:lnTo>
                  <a:lnTo>
                    <a:pt x="1273" y="983"/>
                  </a:lnTo>
                  <a:lnTo>
                    <a:pt x="1307" y="983"/>
                  </a:lnTo>
                  <a:lnTo>
                    <a:pt x="1341" y="983"/>
                  </a:lnTo>
                  <a:lnTo>
                    <a:pt x="1375" y="983"/>
                  </a:lnTo>
                  <a:lnTo>
                    <a:pt x="1409" y="983"/>
                  </a:lnTo>
                  <a:lnTo>
                    <a:pt x="1443" y="983"/>
                  </a:lnTo>
                  <a:lnTo>
                    <a:pt x="1477" y="983"/>
                  </a:lnTo>
                  <a:lnTo>
                    <a:pt x="1511" y="983"/>
                  </a:lnTo>
                  <a:lnTo>
                    <a:pt x="1545" y="983"/>
                  </a:lnTo>
                  <a:lnTo>
                    <a:pt x="1579" y="983"/>
                  </a:lnTo>
                  <a:lnTo>
                    <a:pt x="1613" y="983"/>
                  </a:lnTo>
                  <a:lnTo>
                    <a:pt x="1647" y="983"/>
                  </a:lnTo>
                  <a:lnTo>
                    <a:pt x="1681" y="983"/>
                  </a:lnTo>
                  <a:lnTo>
                    <a:pt x="1709" y="983"/>
                  </a:lnTo>
                  <a:lnTo>
                    <a:pt x="1743" y="983"/>
                  </a:lnTo>
                  <a:lnTo>
                    <a:pt x="1777" y="983"/>
                  </a:lnTo>
                  <a:lnTo>
                    <a:pt x="1811" y="983"/>
                  </a:lnTo>
                  <a:lnTo>
                    <a:pt x="1845" y="983"/>
                  </a:lnTo>
                  <a:lnTo>
                    <a:pt x="1879" y="983"/>
                  </a:lnTo>
                  <a:lnTo>
                    <a:pt x="1913" y="983"/>
                  </a:lnTo>
                  <a:lnTo>
                    <a:pt x="1947" y="983"/>
                  </a:lnTo>
                  <a:lnTo>
                    <a:pt x="1981" y="983"/>
                  </a:lnTo>
                  <a:lnTo>
                    <a:pt x="2015" y="983"/>
                  </a:lnTo>
                  <a:lnTo>
                    <a:pt x="2049" y="983"/>
                  </a:lnTo>
                  <a:lnTo>
                    <a:pt x="2083" y="983"/>
                  </a:lnTo>
                  <a:lnTo>
                    <a:pt x="2117" y="983"/>
                  </a:lnTo>
                  <a:lnTo>
                    <a:pt x="2151" y="983"/>
                  </a:lnTo>
                  <a:lnTo>
                    <a:pt x="2178" y="983"/>
                  </a:lnTo>
                  <a:lnTo>
                    <a:pt x="2212" y="983"/>
                  </a:lnTo>
                  <a:lnTo>
                    <a:pt x="2246" y="983"/>
                  </a:lnTo>
                  <a:lnTo>
                    <a:pt x="2280" y="983"/>
                  </a:lnTo>
                  <a:lnTo>
                    <a:pt x="2314" y="983"/>
                  </a:lnTo>
                  <a:lnTo>
                    <a:pt x="2348" y="983"/>
                  </a:lnTo>
                  <a:lnTo>
                    <a:pt x="2383" y="983"/>
                  </a:lnTo>
                  <a:lnTo>
                    <a:pt x="2417" y="983"/>
                  </a:lnTo>
                  <a:lnTo>
                    <a:pt x="2451" y="983"/>
                  </a:lnTo>
                  <a:lnTo>
                    <a:pt x="2485" y="983"/>
                  </a:lnTo>
                  <a:lnTo>
                    <a:pt x="2519" y="983"/>
                  </a:lnTo>
                  <a:lnTo>
                    <a:pt x="2553" y="983"/>
                  </a:lnTo>
                  <a:lnTo>
                    <a:pt x="2587" y="983"/>
                  </a:lnTo>
                  <a:lnTo>
                    <a:pt x="2621" y="983"/>
                  </a:lnTo>
                  <a:lnTo>
                    <a:pt x="2648" y="983"/>
                  </a:lnTo>
                  <a:lnTo>
                    <a:pt x="2682" y="983"/>
                  </a:lnTo>
                  <a:lnTo>
                    <a:pt x="2716" y="983"/>
                  </a:lnTo>
                  <a:lnTo>
                    <a:pt x="2750" y="983"/>
                  </a:lnTo>
                  <a:lnTo>
                    <a:pt x="2784" y="983"/>
                  </a:lnTo>
                  <a:lnTo>
                    <a:pt x="2818" y="983"/>
                  </a:lnTo>
                  <a:lnTo>
                    <a:pt x="2852" y="983"/>
                  </a:lnTo>
                  <a:lnTo>
                    <a:pt x="2886" y="983"/>
                  </a:lnTo>
                  <a:lnTo>
                    <a:pt x="2920" y="983"/>
                  </a:lnTo>
                  <a:lnTo>
                    <a:pt x="2954" y="983"/>
                  </a:lnTo>
                  <a:lnTo>
                    <a:pt x="2988" y="983"/>
                  </a:lnTo>
                  <a:lnTo>
                    <a:pt x="3022" y="983"/>
                  </a:lnTo>
                  <a:lnTo>
                    <a:pt x="3056" y="983"/>
                  </a:lnTo>
                  <a:lnTo>
                    <a:pt x="3090" y="983"/>
                  </a:lnTo>
                  <a:lnTo>
                    <a:pt x="3118" y="983"/>
                  </a:lnTo>
                  <a:lnTo>
                    <a:pt x="3152" y="983"/>
                  </a:lnTo>
                  <a:lnTo>
                    <a:pt x="3186" y="983"/>
                  </a:lnTo>
                  <a:lnTo>
                    <a:pt x="3220" y="983"/>
                  </a:lnTo>
                  <a:lnTo>
                    <a:pt x="3254" y="983"/>
                  </a:lnTo>
                  <a:lnTo>
                    <a:pt x="3288" y="983"/>
                  </a:lnTo>
                  <a:lnTo>
                    <a:pt x="3322" y="983"/>
                  </a:lnTo>
                  <a:lnTo>
                    <a:pt x="3356" y="983"/>
                  </a:lnTo>
                  <a:lnTo>
                    <a:pt x="3356" y="983"/>
                  </a:lnTo>
                </a:path>
              </a:pathLst>
            </a:custGeom>
            <a:noFill/>
            <a:ln w="22225">
              <a:solidFill>
                <a:schemeClr val="accent2"/>
              </a:solidFill>
              <a:prstDash val="solid"/>
              <a:round/>
              <a:headEnd/>
              <a:tailEnd/>
            </a:ln>
          </p:spPr>
          <p:txBody>
            <a:bodyPr/>
            <a:lstStyle/>
            <a:p>
              <a:endParaRPr lang="fr-FR"/>
            </a:p>
          </p:txBody>
        </p:sp>
        <p:sp>
          <p:nvSpPr>
            <p:cNvPr id="178335" name="Freeform 159"/>
            <p:cNvSpPr>
              <a:spLocks/>
            </p:cNvSpPr>
            <p:nvPr/>
          </p:nvSpPr>
          <p:spPr bwMode="auto">
            <a:xfrm>
              <a:off x="1429" y="3263"/>
              <a:ext cx="3356" cy="326"/>
            </a:xfrm>
            <a:custGeom>
              <a:avLst/>
              <a:gdLst/>
              <a:ahLst/>
              <a:cxnLst>
                <a:cxn ang="0">
                  <a:pos x="34" y="326"/>
                </a:cxn>
                <a:cxn ang="0">
                  <a:pos x="102" y="326"/>
                </a:cxn>
                <a:cxn ang="0">
                  <a:pos x="170" y="326"/>
                </a:cxn>
                <a:cxn ang="0">
                  <a:pos x="238" y="326"/>
                </a:cxn>
                <a:cxn ang="0">
                  <a:pos x="300" y="326"/>
                </a:cxn>
                <a:cxn ang="0">
                  <a:pos x="368" y="326"/>
                </a:cxn>
                <a:cxn ang="0">
                  <a:pos x="436" y="326"/>
                </a:cxn>
                <a:cxn ang="0">
                  <a:pos x="504" y="326"/>
                </a:cxn>
                <a:cxn ang="0">
                  <a:pos x="572" y="326"/>
                </a:cxn>
                <a:cxn ang="0">
                  <a:pos x="640" y="326"/>
                </a:cxn>
                <a:cxn ang="0">
                  <a:pos x="708" y="326"/>
                </a:cxn>
                <a:cxn ang="0">
                  <a:pos x="769" y="326"/>
                </a:cxn>
                <a:cxn ang="0">
                  <a:pos x="837" y="326"/>
                </a:cxn>
                <a:cxn ang="0">
                  <a:pos x="905" y="326"/>
                </a:cxn>
                <a:cxn ang="0">
                  <a:pos x="973" y="320"/>
                </a:cxn>
                <a:cxn ang="0">
                  <a:pos x="1042" y="313"/>
                </a:cxn>
                <a:cxn ang="0">
                  <a:pos x="1110" y="320"/>
                </a:cxn>
                <a:cxn ang="0">
                  <a:pos x="1178" y="326"/>
                </a:cxn>
                <a:cxn ang="0">
                  <a:pos x="1239" y="326"/>
                </a:cxn>
                <a:cxn ang="0">
                  <a:pos x="1307" y="326"/>
                </a:cxn>
                <a:cxn ang="0">
                  <a:pos x="1375" y="326"/>
                </a:cxn>
                <a:cxn ang="0">
                  <a:pos x="1443" y="326"/>
                </a:cxn>
                <a:cxn ang="0">
                  <a:pos x="1511" y="326"/>
                </a:cxn>
                <a:cxn ang="0">
                  <a:pos x="1579" y="326"/>
                </a:cxn>
                <a:cxn ang="0">
                  <a:pos x="1647" y="326"/>
                </a:cxn>
                <a:cxn ang="0">
                  <a:pos x="1709" y="326"/>
                </a:cxn>
                <a:cxn ang="0">
                  <a:pos x="1777" y="326"/>
                </a:cxn>
                <a:cxn ang="0">
                  <a:pos x="1845" y="326"/>
                </a:cxn>
                <a:cxn ang="0">
                  <a:pos x="1913" y="326"/>
                </a:cxn>
                <a:cxn ang="0">
                  <a:pos x="1981" y="326"/>
                </a:cxn>
                <a:cxn ang="0">
                  <a:pos x="2049" y="326"/>
                </a:cxn>
                <a:cxn ang="0">
                  <a:pos x="2117" y="326"/>
                </a:cxn>
                <a:cxn ang="0">
                  <a:pos x="2178" y="326"/>
                </a:cxn>
                <a:cxn ang="0">
                  <a:pos x="2246" y="326"/>
                </a:cxn>
                <a:cxn ang="0">
                  <a:pos x="2314" y="326"/>
                </a:cxn>
                <a:cxn ang="0">
                  <a:pos x="2383" y="326"/>
                </a:cxn>
                <a:cxn ang="0">
                  <a:pos x="2451" y="326"/>
                </a:cxn>
                <a:cxn ang="0">
                  <a:pos x="2519" y="326"/>
                </a:cxn>
                <a:cxn ang="0">
                  <a:pos x="2587" y="326"/>
                </a:cxn>
                <a:cxn ang="0">
                  <a:pos x="2648" y="326"/>
                </a:cxn>
                <a:cxn ang="0">
                  <a:pos x="2716" y="326"/>
                </a:cxn>
                <a:cxn ang="0">
                  <a:pos x="2784" y="326"/>
                </a:cxn>
                <a:cxn ang="0">
                  <a:pos x="2852" y="326"/>
                </a:cxn>
                <a:cxn ang="0">
                  <a:pos x="2920" y="326"/>
                </a:cxn>
                <a:cxn ang="0">
                  <a:pos x="2988" y="326"/>
                </a:cxn>
                <a:cxn ang="0">
                  <a:pos x="3056" y="326"/>
                </a:cxn>
                <a:cxn ang="0">
                  <a:pos x="3118" y="326"/>
                </a:cxn>
                <a:cxn ang="0">
                  <a:pos x="3186" y="326"/>
                </a:cxn>
                <a:cxn ang="0">
                  <a:pos x="3254" y="326"/>
                </a:cxn>
                <a:cxn ang="0">
                  <a:pos x="3322" y="326"/>
                </a:cxn>
                <a:cxn ang="0">
                  <a:pos x="3356" y="326"/>
                </a:cxn>
              </a:cxnLst>
              <a:rect l="0" t="0" r="r" b="b"/>
              <a:pathLst>
                <a:path w="3356" h="326">
                  <a:moveTo>
                    <a:pt x="0" y="326"/>
                  </a:moveTo>
                  <a:lnTo>
                    <a:pt x="34" y="326"/>
                  </a:lnTo>
                  <a:lnTo>
                    <a:pt x="68" y="326"/>
                  </a:lnTo>
                  <a:lnTo>
                    <a:pt x="102" y="326"/>
                  </a:lnTo>
                  <a:lnTo>
                    <a:pt x="136" y="326"/>
                  </a:lnTo>
                  <a:lnTo>
                    <a:pt x="170" y="326"/>
                  </a:lnTo>
                  <a:lnTo>
                    <a:pt x="204" y="326"/>
                  </a:lnTo>
                  <a:lnTo>
                    <a:pt x="238" y="326"/>
                  </a:lnTo>
                  <a:lnTo>
                    <a:pt x="265" y="326"/>
                  </a:lnTo>
                  <a:lnTo>
                    <a:pt x="300" y="326"/>
                  </a:lnTo>
                  <a:lnTo>
                    <a:pt x="334" y="326"/>
                  </a:lnTo>
                  <a:lnTo>
                    <a:pt x="368" y="326"/>
                  </a:lnTo>
                  <a:lnTo>
                    <a:pt x="402" y="326"/>
                  </a:lnTo>
                  <a:lnTo>
                    <a:pt x="436" y="326"/>
                  </a:lnTo>
                  <a:lnTo>
                    <a:pt x="470" y="326"/>
                  </a:lnTo>
                  <a:lnTo>
                    <a:pt x="504" y="326"/>
                  </a:lnTo>
                  <a:lnTo>
                    <a:pt x="538" y="326"/>
                  </a:lnTo>
                  <a:lnTo>
                    <a:pt x="572" y="326"/>
                  </a:lnTo>
                  <a:lnTo>
                    <a:pt x="606" y="326"/>
                  </a:lnTo>
                  <a:lnTo>
                    <a:pt x="640" y="326"/>
                  </a:lnTo>
                  <a:lnTo>
                    <a:pt x="674" y="326"/>
                  </a:lnTo>
                  <a:lnTo>
                    <a:pt x="708" y="326"/>
                  </a:lnTo>
                  <a:lnTo>
                    <a:pt x="735" y="326"/>
                  </a:lnTo>
                  <a:lnTo>
                    <a:pt x="769" y="326"/>
                  </a:lnTo>
                  <a:lnTo>
                    <a:pt x="803" y="326"/>
                  </a:lnTo>
                  <a:lnTo>
                    <a:pt x="837" y="326"/>
                  </a:lnTo>
                  <a:lnTo>
                    <a:pt x="871" y="326"/>
                  </a:lnTo>
                  <a:lnTo>
                    <a:pt x="905" y="326"/>
                  </a:lnTo>
                  <a:lnTo>
                    <a:pt x="939" y="320"/>
                  </a:lnTo>
                  <a:lnTo>
                    <a:pt x="973" y="320"/>
                  </a:lnTo>
                  <a:lnTo>
                    <a:pt x="1007" y="0"/>
                  </a:lnTo>
                  <a:lnTo>
                    <a:pt x="1042" y="313"/>
                  </a:lnTo>
                  <a:lnTo>
                    <a:pt x="1076" y="320"/>
                  </a:lnTo>
                  <a:lnTo>
                    <a:pt x="1110" y="320"/>
                  </a:lnTo>
                  <a:lnTo>
                    <a:pt x="1144" y="326"/>
                  </a:lnTo>
                  <a:lnTo>
                    <a:pt x="1178" y="326"/>
                  </a:lnTo>
                  <a:lnTo>
                    <a:pt x="1205" y="326"/>
                  </a:lnTo>
                  <a:lnTo>
                    <a:pt x="1239" y="326"/>
                  </a:lnTo>
                  <a:lnTo>
                    <a:pt x="1273" y="326"/>
                  </a:lnTo>
                  <a:lnTo>
                    <a:pt x="1307" y="326"/>
                  </a:lnTo>
                  <a:lnTo>
                    <a:pt x="1341" y="326"/>
                  </a:lnTo>
                  <a:lnTo>
                    <a:pt x="1375" y="326"/>
                  </a:lnTo>
                  <a:lnTo>
                    <a:pt x="1409" y="326"/>
                  </a:lnTo>
                  <a:lnTo>
                    <a:pt x="1443" y="326"/>
                  </a:lnTo>
                  <a:lnTo>
                    <a:pt x="1477" y="326"/>
                  </a:lnTo>
                  <a:lnTo>
                    <a:pt x="1511" y="326"/>
                  </a:lnTo>
                  <a:lnTo>
                    <a:pt x="1545" y="326"/>
                  </a:lnTo>
                  <a:lnTo>
                    <a:pt x="1579" y="326"/>
                  </a:lnTo>
                  <a:lnTo>
                    <a:pt x="1613" y="326"/>
                  </a:lnTo>
                  <a:lnTo>
                    <a:pt x="1647" y="326"/>
                  </a:lnTo>
                  <a:lnTo>
                    <a:pt x="1681" y="326"/>
                  </a:lnTo>
                  <a:lnTo>
                    <a:pt x="1709" y="326"/>
                  </a:lnTo>
                  <a:lnTo>
                    <a:pt x="1743" y="326"/>
                  </a:lnTo>
                  <a:lnTo>
                    <a:pt x="1777" y="326"/>
                  </a:lnTo>
                  <a:lnTo>
                    <a:pt x="1811" y="326"/>
                  </a:lnTo>
                  <a:lnTo>
                    <a:pt x="1845" y="326"/>
                  </a:lnTo>
                  <a:lnTo>
                    <a:pt x="1879" y="326"/>
                  </a:lnTo>
                  <a:lnTo>
                    <a:pt x="1913" y="326"/>
                  </a:lnTo>
                  <a:lnTo>
                    <a:pt x="1947" y="326"/>
                  </a:lnTo>
                  <a:lnTo>
                    <a:pt x="1981" y="326"/>
                  </a:lnTo>
                  <a:lnTo>
                    <a:pt x="2015" y="326"/>
                  </a:lnTo>
                  <a:lnTo>
                    <a:pt x="2049" y="326"/>
                  </a:lnTo>
                  <a:lnTo>
                    <a:pt x="2083" y="326"/>
                  </a:lnTo>
                  <a:lnTo>
                    <a:pt x="2117" y="326"/>
                  </a:lnTo>
                  <a:lnTo>
                    <a:pt x="2151" y="326"/>
                  </a:lnTo>
                  <a:lnTo>
                    <a:pt x="2178" y="326"/>
                  </a:lnTo>
                  <a:lnTo>
                    <a:pt x="2212" y="326"/>
                  </a:lnTo>
                  <a:lnTo>
                    <a:pt x="2246" y="326"/>
                  </a:lnTo>
                  <a:lnTo>
                    <a:pt x="2280" y="326"/>
                  </a:lnTo>
                  <a:lnTo>
                    <a:pt x="2314" y="326"/>
                  </a:lnTo>
                  <a:lnTo>
                    <a:pt x="2348" y="326"/>
                  </a:lnTo>
                  <a:lnTo>
                    <a:pt x="2383" y="326"/>
                  </a:lnTo>
                  <a:lnTo>
                    <a:pt x="2417" y="326"/>
                  </a:lnTo>
                  <a:lnTo>
                    <a:pt x="2451" y="326"/>
                  </a:lnTo>
                  <a:lnTo>
                    <a:pt x="2485" y="326"/>
                  </a:lnTo>
                  <a:lnTo>
                    <a:pt x="2519" y="326"/>
                  </a:lnTo>
                  <a:lnTo>
                    <a:pt x="2553" y="326"/>
                  </a:lnTo>
                  <a:lnTo>
                    <a:pt x="2587" y="326"/>
                  </a:lnTo>
                  <a:lnTo>
                    <a:pt x="2621" y="326"/>
                  </a:lnTo>
                  <a:lnTo>
                    <a:pt x="2648" y="326"/>
                  </a:lnTo>
                  <a:lnTo>
                    <a:pt x="2682" y="326"/>
                  </a:lnTo>
                  <a:lnTo>
                    <a:pt x="2716" y="326"/>
                  </a:lnTo>
                  <a:lnTo>
                    <a:pt x="2750" y="326"/>
                  </a:lnTo>
                  <a:lnTo>
                    <a:pt x="2784" y="326"/>
                  </a:lnTo>
                  <a:lnTo>
                    <a:pt x="2818" y="326"/>
                  </a:lnTo>
                  <a:lnTo>
                    <a:pt x="2852" y="326"/>
                  </a:lnTo>
                  <a:lnTo>
                    <a:pt x="2886" y="326"/>
                  </a:lnTo>
                  <a:lnTo>
                    <a:pt x="2920" y="326"/>
                  </a:lnTo>
                  <a:lnTo>
                    <a:pt x="2954" y="326"/>
                  </a:lnTo>
                  <a:lnTo>
                    <a:pt x="2988" y="326"/>
                  </a:lnTo>
                  <a:lnTo>
                    <a:pt x="3022" y="326"/>
                  </a:lnTo>
                  <a:lnTo>
                    <a:pt x="3056" y="326"/>
                  </a:lnTo>
                  <a:lnTo>
                    <a:pt x="3090" y="326"/>
                  </a:lnTo>
                  <a:lnTo>
                    <a:pt x="3118" y="326"/>
                  </a:lnTo>
                  <a:lnTo>
                    <a:pt x="3152" y="326"/>
                  </a:lnTo>
                  <a:lnTo>
                    <a:pt x="3186" y="326"/>
                  </a:lnTo>
                  <a:lnTo>
                    <a:pt x="3220" y="326"/>
                  </a:lnTo>
                  <a:lnTo>
                    <a:pt x="3254" y="326"/>
                  </a:lnTo>
                  <a:lnTo>
                    <a:pt x="3288" y="326"/>
                  </a:lnTo>
                  <a:lnTo>
                    <a:pt x="3322" y="326"/>
                  </a:lnTo>
                  <a:lnTo>
                    <a:pt x="3356" y="326"/>
                  </a:lnTo>
                  <a:lnTo>
                    <a:pt x="3356" y="326"/>
                  </a:lnTo>
                </a:path>
              </a:pathLst>
            </a:custGeom>
            <a:noFill/>
            <a:ln w="22225">
              <a:solidFill>
                <a:schemeClr val="accent2"/>
              </a:solidFill>
              <a:prstDash val="solid"/>
              <a:round/>
              <a:headEnd/>
              <a:tailEnd/>
            </a:ln>
          </p:spPr>
          <p:txBody>
            <a:bodyPr/>
            <a:lstStyle/>
            <a:p>
              <a:endParaRPr lang="fr-FR"/>
            </a:p>
          </p:txBody>
        </p:sp>
      </p:grpSp>
      <p:grpSp>
        <p:nvGrpSpPr>
          <p:cNvPr id="3" name="Group 161"/>
          <p:cNvGrpSpPr>
            <a:grpSpLocks/>
          </p:cNvGrpSpPr>
          <p:nvPr/>
        </p:nvGrpSpPr>
        <p:grpSpPr bwMode="auto">
          <a:xfrm>
            <a:off x="1396512" y="328613"/>
            <a:ext cx="5704742" cy="2497137"/>
            <a:chOff x="953" y="207"/>
            <a:chExt cx="3893" cy="1573"/>
          </a:xfrm>
        </p:grpSpPr>
        <p:sp>
          <p:nvSpPr>
            <p:cNvPr id="178262" name="Rectangle 86"/>
            <p:cNvSpPr>
              <a:spLocks noChangeArrowheads="1"/>
            </p:cNvSpPr>
            <p:nvPr/>
          </p:nvSpPr>
          <p:spPr bwMode="auto">
            <a:xfrm>
              <a:off x="1389" y="444"/>
              <a:ext cx="3356" cy="1079"/>
            </a:xfrm>
            <a:prstGeom prst="rect">
              <a:avLst/>
            </a:prstGeom>
            <a:noFill/>
            <a:ln w="9525">
              <a:noFill/>
              <a:miter lim="800000"/>
              <a:headEnd/>
              <a:tailEnd/>
            </a:ln>
          </p:spPr>
          <p:txBody>
            <a:bodyPr/>
            <a:lstStyle/>
            <a:p>
              <a:endParaRPr lang="fr-FR"/>
            </a:p>
          </p:txBody>
        </p:sp>
        <p:sp>
          <p:nvSpPr>
            <p:cNvPr id="178263" name="Rectangle 87"/>
            <p:cNvSpPr>
              <a:spLocks noChangeArrowheads="1"/>
            </p:cNvSpPr>
            <p:nvPr/>
          </p:nvSpPr>
          <p:spPr bwMode="auto">
            <a:xfrm>
              <a:off x="1389" y="444"/>
              <a:ext cx="3356" cy="1079"/>
            </a:xfrm>
            <a:prstGeom prst="rect">
              <a:avLst/>
            </a:prstGeom>
            <a:noFill/>
            <a:ln w="0">
              <a:solidFill>
                <a:srgbClr val="FFFFFF"/>
              </a:solidFill>
              <a:miter lim="800000"/>
              <a:headEnd/>
              <a:tailEnd/>
            </a:ln>
          </p:spPr>
          <p:txBody>
            <a:bodyPr/>
            <a:lstStyle/>
            <a:p>
              <a:endParaRPr lang="fr-FR"/>
            </a:p>
          </p:txBody>
        </p:sp>
        <p:sp>
          <p:nvSpPr>
            <p:cNvPr id="178264" name="Freeform 88"/>
            <p:cNvSpPr>
              <a:spLocks/>
            </p:cNvSpPr>
            <p:nvPr/>
          </p:nvSpPr>
          <p:spPr bwMode="auto">
            <a:xfrm>
              <a:off x="1723" y="44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265" name="Freeform 89"/>
            <p:cNvSpPr>
              <a:spLocks/>
            </p:cNvSpPr>
            <p:nvPr/>
          </p:nvSpPr>
          <p:spPr bwMode="auto">
            <a:xfrm>
              <a:off x="2063" y="44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266" name="Freeform 90"/>
            <p:cNvSpPr>
              <a:spLocks/>
            </p:cNvSpPr>
            <p:nvPr/>
          </p:nvSpPr>
          <p:spPr bwMode="auto">
            <a:xfrm>
              <a:off x="2396" y="44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267" name="Freeform 91"/>
            <p:cNvSpPr>
              <a:spLocks/>
            </p:cNvSpPr>
            <p:nvPr/>
          </p:nvSpPr>
          <p:spPr bwMode="auto">
            <a:xfrm>
              <a:off x="2730" y="44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268" name="Freeform 92"/>
            <p:cNvSpPr>
              <a:spLocks/>
            </p:cNvSpPr>
            <p:nvPr/>
          </p:nvSpPr>
          <p:spPr bwMode="auto">
            <a:xfrm>
              <a:off x="3070" y="44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269" name="Freeform 93"/>
            <p:cNvSpPr>
              <a:spLocks/>
            </p:cNvSpPr>
            <p:nvPr/>
          </p:nvSpPr>
          <p:spPr bwMode="auto">
            <a:xfrm>
              <a:off x="3404" y="44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270" name="Freeform 94"/>
            <p:cNvSpPr>
              <a:spLocks/>
            </p:cNvSpPr>
            <p:nvPr/>
          </p:nvSpPr>
          <p:spPr bwMode="auto">
            <a:xfrm>
              <a:off x="3737" y="44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271" name="Freeform 95"/>
            <p:cNvSpPr>
              <a:spLocks/>
            </p:cNvSpPr>
            <p:nvPr/>
          </p:nvSpPr>
          <p:spPr bwMode="auto">
            <a:xfrm>
              <a:off x="4071" y="44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272" name="Freeform 96"/>
            <p:cNvSpPr>
              <a:spLocks/>
            </p:cNvSpPr>
            <p:nvPr/>
          </p:nvSpPr>
          <p:spPr bwMode="auto">
            <a:xfrm>
              <a:off x="4411" y="44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273" name="Freeform 97"/>
            <p:cNvSpPr>
              <a:spLocks/>
            </p:cNvSpPr>
            <p:nvPr/>
          </p:nvSpPr>
          <p:spPr bwMode="auto">
            <a:xfrm>
              <a:off x="4745" y="44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274" name="Freeform 98"/>
            <p:cNvSpPr>
              <a:spLocks/>
            </p:cNvSpPr>
            <p:nvPr/>
          </p:nvSpPr>
          <p:spPr bwMode="auto">
            <a:xfrm>
              <a:off x="1389" y="1523"/>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8275" name="Freeform 99"/>
            <p:cNvSpPr>
              <a:spLocks/>
            </p:cNvSpPr>
            <p:nvPr/>
          </p:nvSpPr>
          <p:spPr bwMode="auto">
            <a:xfrm>
              <a:off x="1389" y="1255"/>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8276" name="Freeform 100"/>
            <p:cNvSpPr>
              <a:spLocks/>
            </p:cNvSpPr>
            <p:nvPr/>
          </p:nvSpPr>
          <p:spPr bwMode="auto">
            <a:xfrm>
              <a:off x="1389" y="987"/>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8277" name="Freeform 101"/>
            <p:cNvSpPr>
              <a:spLocks/>
            </p:cNvSpPr>
            <p:nvPr/>
          </p:nvSpPr>
          <p:spPr bwMode="auto">
            <a:xfrm>
              <a:off x="1389" y="712"/>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8278" name="Freeform 102"/>
            <p:cNvSpPr>
              <a:spLocks/>
            </p:cNvSpPr>
            <p:nvPr/>
          </p:nvSpPr>
          <p:spPr bwMode="auto">
            <a:xfrm>
              <a:off x="1389" y="444"/>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8279" name="Line 103"/>
            <p:cNvSpPr>
              <a:spLocks noChangeShapeType="1"/>
            </p:cNvSpPr>
            <p:nvPr/>
          </p:nvSpPr>
          <p:spPr bwMode="auto">
            <a:xfrm>
              <a:off x="1389" y="444"/>
              <a:ext cx="3356" cy="1"/>
            </a:xfrm>
            <a:prstGeom prst="line">
              <a:avLst/>
            </a:prstGeom>
            <a:noFill/>
            <a:ln w="0">
              <a:solidFill>
                <a:srgbClr val="000000"/>
              </a:solidFill>
              <a:round/>
              <a:headEnd/>
              <a:tailEnd/>
            </a:ln>
          </p:spPr>
          <p:txBody>
            <a:bodyPr/>
            <a:lstStyle/>
            <a:p>
              <a:endParaRPr lang="fr-FR"/>
            </a:p>
          </p:txBody>
        </p:sp>
        <p:sp>
          <p:nvSpPr>
            <p:cNvPr id="178280" name="Freeform 104"/>
            <p:cNvSpPr>
              <a:spLocks/>
            </p:cNvSpPr>
            <p:nvPr/>
          </p:nvSpPr>
          <p:spPr bwMode="auto">
            <a:xfrm>
              <a:off x="1389" y="444"/>
              <a:ext cx="3356" cy="1079"/>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78281" name="Line 105"/>
            <p:cNvSpPr>
              <a:spLocks noChangeShapeType="1"/>
            </p:cNvSpPr>
            <p:nvPr/>
          </p:nvSpPr>
          <p:spPr bwMode="auto">
            <a:xfrm>
              <a:off x="1389" y="1523"/>
              <a:ext cx="3356" cy="1"/>
            </a:xfrm>
            <a:prstGeom prst="line">
              <a:avLst/>
            </a:prstGeom>
            <a:noFill/>
            <a:ln w="0">
              <a:solidFill>
                <a:srgbClr val="000000"/>
              </a:solidFill>
              <a:round/>
              <a:headEnd/>
              <a:tailEnd/>
            </a:ln>
          </p:spPr>
          <p:txBody>
            <a:bodyPr/>
            <a:lstStyle/>
            <a:p>
              <a:endParaRPr lang="fr-FR"/>
            </a:p>
          </p:txBody>
        </p:sp>
        <p:sp>
          <p:nvSpPr>
            <p:cNvPr id="178282" name="Rectangle 106"/>
            <p:cNvSpPr>
              <a:spLocks noChangeArrowheads="1"/>
            </p:cNvSpPr>
            <p:nvPr/>
          </p:nvSpPr>
          <p:spPr bwMode="auto">
            <a:xfrm>
              <a:off x="1385" y="154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a:t>
              </a:r>
              <a:endParaRPr lang="fr-FR" sz="3200">
                <a:latin typeface="Times New Roman" pitchFamily="18" charset="0"/>
              </a:endParaRPr>
            </a:p>
          </p:txBody>
        </p:sp>
        <p:sp>
          <p:nvSpPr>
            <p:cNvPr id="178283" name="Line 107"/>
            <p:cNvSpPr>
              <a:spLocks noChangeShapeType="1"/>
            </p:cNvSpPr>
            <p:nvPr/>
          </p:nvSpPr>
          <p:spPr bwMode="auto">
            <a:xfrm flipV="1">
              <a:off x="1723" y="1491"/>
              <a:ext cx="1" cy="32"/>
            </a:xfrm>
            <a:prstGeom prst="line">
              <a:avLst/>
            </a:prstGeom>
            <a:noFill/>
            <a:ln w="0">
              <a:solidFill>
                <a:srgbClr val="000000"/>
              </a:solidFill>
              <a:round/>
              <a:headEnd/>
              <a:tailEnd/>
            </a:ln>
          </p:spPr>
          <p:txBody>
            <a:bodyPr/>
            <a:lstStyle/>
            <a:p>
              <a:endParaRPr lang="fr-FR"/>
            </a:p>
          </p:txBody>
        </p:sp>
        <p:sp>
          <p:nvSpPr>
            <p:cNvPr id="178284" name="Line 108"/>
            <p:cNvSpPr>
              <a:spLocks noChangeShapeType="1"/>
            </p:cNvSpPr>
            <p:nvPr/>
          </p:nvSpPr>
          <p:spPr bwMode="auto">
            <a:xfrm>
              <a:off x="1723" y="444"/>
              <a:ext cx="1" cy="32"/>
            </a:xfrm>
            <a:prstGeom prst="line">
              <a:avLst/>
            </a:prstGeom>
            <a:noFill/>
            <a:ln w="0">
              <a:solidFill>
                <a:srgbClr val="000000"/>
              </a:solidFill>
              <a:round/>
              <a:headEnd/>
              <a:tailEnd/>
            </a:ln>
          </p:spPr>
          <p:txBody>
            <a:bodyPr/>
            <a:lstStyle/>
            <a:p>
              <a:endParaRPr lang="fr-FR"/>
            </a:p>
          </p:txBody>
        </p:sp>
        <p:sp>
          <p:nvSpPr>
            <p:cNvPr id="178285" name="Rectangle 109"/>
            <p:cNvSpPr>
              <a:spLocks noChangeArrowheads="1"/>
            </p:cNvSpPr>
            <p:nvPr/>
          </p:nvSpPr>
          <p:spPr bwMode="auto">
            <a:xfrm>
              <a:off x="1718" y="154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a:t>
              </a:r>
              <a:endParaRPr lang="fr-FR" sz="3200">
                <a:latin typeface="Times New Roman" pitchFamily="18" charset="0"/>
              </a:endParaRPr>
            </a:p>
          </p:txBody>
        </p:sp>
        <p:sp>
          <p:nvSpPr>
            <p:cNvPr id="178286" name="Line 110"/>
            <p:cNvSpPr>
              <a:spLocks noChangeShapeType="1"/>
            </p:cNvSpPr>
            <p:nvPr/>
          </p:nvSpPr>
          <p:spPr bwMode="auto">
            <a:xfrm flipV="1">
              <a:off x="2063" y="1491"/>
              <a:ext cx="1" cy="32"/>
            </a:xfrm>
            <a:prstGeom prst="line">
              <a:avLst/>
            </a:prstGeom>
            <a:noFill/>
            <a:ln w="0">
              <a:solidFill>
                <a:srgbClr val="000000"/>
              </a:solidFill>
              <a:round/>
              <a:headEnd/>
              <a:tailEnd/>
            </a:ln>
          </p:spPr>
          <p:txBody>
            <a:bodyPr/>
            <a:lstStyle/>
            <a:p>
              <a:endParaRPr lang="fr-FR"/>
            </a:p>
          </p:txBody>
        </p:sp>
        <p:sp>
          <p:nvSpPr>
            <p:cNvPr id="178287" name="Line 111"/>
            <p:cNvSpPr>
              <a:spLocks noChangeShapeType="1"/>
            </p:cNvSpPr>
            <p:nvPr/>
          </p:nvSpPr>
          <p:spPr bwMode="auto">
            <a:xfrm>
              <a:off x="2063" y="444"/>
              <a:ext cx="1" cy="32"/>
            </a:xfrm>
            <a:prstGeom prst="line">
              <a:avLst/>
            </a:prstGeom>
            <a:noFill/>
            <a:ln w="0">
              <a:solidFill>
                <a:srgbClr val="000000"/>
              </a:solidFill>
              <a:round/>
              <a:headEnd/>
              <a:tailEnd/>
            </a:ln>
          </p:spPr>
          <p:txBody>
            <a:bodyPr/>
            <a:lstStyle/>
            <a:p>
              <a:endParaRPr lang="fr-FR"/>
            </a:p>
          </p:txBody>
        </p:sp>
        <p:sp>
          <p:nvSpPr>
            <p:cNvPr id="178288" name="Rectangle 112"/>
            <p:cNvSpPr>
              <a:spLocks noChangeArrowheads="1"/>
            </p:cNvSpPr>
            <p:nvPr/>
          </p:nvSpPr>
          <p:spPr bwMode="auto">
            <a:xfrm>
              <a:off x="2058" y="154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2</a:t>
              </a:r>
              <a:endParaRPr lang="fr-FR" sz="3200">
                <a:latin typeface="Times New Roman" pitchFamily="18" charset="0"/>
              </a:endParaRPr>
            </a:p>
          </p:txBody>
        </p:sp>
        <p:sp>
          <p:nvSpPr>
            <p:cNvPr id="178289" name="Line 113"/>
            <p:cNvSpPr>
              <a:spLocks noChangeShapeType="1"/>
            </p:cNvSpPr>
            <p:nvPr/>
          </p:nvSpPr>
          <p:spPr bwMode="auto">
            <a:xfrm flipV="1">
              <a:off x="2396" y="1491"/>
              <a:ext cx="1" cy="32"/>
            </a:xfrm>
            <a:prstGeom prst="line">
              <a:avLst/>
            </a:prstGeom>
            <a:noFill/>
            <a:ln w="0">
              <a:solidFill>
                <a:srgbClr val="000000"/>
              </a:solidFill>
              <a:round/>
              <a:headEnd/>
              <a:tailEnd/>
            </a:ln>
          </p:spPr>
          <p:txBody>
            <a:bodyPr/>
            <a:lstStyle/>
            <a:p>
              <a:endParaRPr lang="fr-FR"/>
            </a:p>
          </p:txBody>
        </p:sp>
        <p:sp>
          <p:nvSpPr>
            <p:cNvPr id="178290" name="Line 114"/>
            <p:cNvSpPr>
              <a:spLocks noChangeShapeType="1"/>
            </p:cNvSpPr>
            <p:nvPr/>
          </p:nvSpPr>
          <p:spPr bwMode="auto">
            <a:xfrm>
              <a:off x="2396" y="444"/>
              <a:ext cx="1" cy="32"/>
            </a:xfrm>
            <a:prstGeom prst="line">
              <a:avLst/>
            </a:prstGeom>
            <a:noFill/>
            <a:ln w="0">
              <a:solidFill>
                <a:srgbClr val="000000"/>
              </a:solidFill>
              <a:round/>
              <a:headEnd/>
              <a:tailEnd/>
            </a:ln>
          </p:spPr>
          <p:txBody>
            <a:bodyPr/>
            <a:lstStyle/>
            <a:p>
              <a:endParaRPr lang="fr-FR"/>
            </a:p>
          </p:txBody>
        </p:sp>
        <p:sp>
          <p:nvSpPr>
            <p:cNvPr id="178291" name="Rectangle 115"/>
            <p:cNvSpPr>
              <a:spLocks noChangeArrowheads="1"/>
            </p:cNvSpPr>
            <p:nvPr/>
          </p:nvSpPr>
          <p:spPr bwMode="auto">
            <a:xfrm>
              <a:off x="2392" y="154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3</a:t>
              </a:r>
              <a:endParaRPr lang="fr-FR" sz="3200">
                <a:latin typeface="Times New Roman" pitchFamily="18" charset="0"/>
              </a:endParaRPr>
            </a:p>
          </p:txBody>
        </p:sp>
        <p:sp>
          <p:nvSpPr>
            <p:cNvPr id="178292" name="Line 116"/>
            <p:cNvSpPr>
              <a:spLocks noChangeShapeType="1"/>
            </p:cNvSpPr>
            <p:nvPr/>
          </p:nvSpPr>
          <p:spPr bwMode="auto">
            <a:xfrm flipV="1">
              <a:off x="2730" y="1491"/>
              <a:ext cx="1" cy="32"/>
            </a:xfrm>
            <a:prstGeom prst="line">
              <a:avLst/>
            </a:prstGeom>
            <a:noFill/>
            <a:ln w="0">
              <a:solidFill>
                <a:srgbClr val="000000"/>
              </a:solidFill>
              <a:round/>
              <a:headEnd/>
              <a:tailEnd/>
            </a:ln>
          </p:spPr>
          <p:txBody>
            <a:bodyPr/>
            <a:lstStyle/>
            <a:p>
              <a:endParaRPr lang="fr-FR"/>
            </a:p>
          </p:txBody>
        </p:sp>
        <p:sp>
          <p:nvSpPr>
            <p:cNvPr id="178293" name="Line 117"/>
            <p:cNvSpPr>
              <a:spLocks noChangeShapeType="1"/>
            </p:cNvSpPr>
            <p:nvPr/>
          </p:nvSpPr>
          <p:spPr bwMode="auto">
            <a:xfrm>
              <a:off x="2730" y="444"/>
              <a:ext cx="1" cy="32"/>
            </a:xfrm>
            <a:prstGeom prst="line">
              <a:avLst/>
            </a:prstGeom>
            <a:noFill/>
            <a:ln w="0">
              <a:solidFill>
                <a:srgbClr val="000000"/>
              </a:solidFill>
              <a:round/>
              <a:headEnd/>
              <a:tailEnd/>
            </a:ln>
          </p:spPr>
          <p:txBody>
            <a:bodyPr/>
            <a:lstStyle/>
            <a:p>
              <a:endParaRPr lang="fr-FR"/>
            </a:p>
          </p:txBody>
        </p:sp>
        <p:sp>
          <p:nvSpPr>
            <p:cNvPr id="178294" name="Rectangle 118"/>
            <p:cNvSpPr>
              <a:spLocks noChangeArrowheads="1"/>
            </p:cNvSpPr>
            <p:nvPr/>
          </p:nvSpPr>
          <p:spPr bwMode="auto">
            <a:xfrm>
              <a:off x="2726" y="154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4</a:t>
              </a:r>
              <a:endParaRPr lang="fr-FR" sz="3200">
                <a:latin typeface="Times New Roman" pitchFamily="18" charset="0"/>
              </a:endParaRPr>
            </a:p>
          </p:txBody>
        </p:sp>
        <p:sp>
          <p:nvSpPr>
            <p:cNvPr id="178295" name="Line 119"/>
            <p:cNvSpPr>
              <a:spLocks noChangeShapeType="1"/>
            </p:cNvSpPr>
            <p:nvPr/>
          </p:nvSpPr>
          <p:spPr bwMode="auto">
            <a:xfrm flipV="1">
              <a:off x="3070" y="1491"/>
              <a:ext cx="1" cy="32"/>
            </a:xfrm>
            <a:prstGeom prst="line">
              <a:avLst/>
            </a:prstGeom>
            <a:noFill/>
            <a:ln w="0">
              <a:solidFill>
                <a:srgbClr val="000000"/>
              </a:solidFill>
              <a:round/>
              <a:headEnd/>
              <a:tailEnd/>
            </a:ln>
          </p:spPr>
          <p:txBody>
            <a:bodyPr/>
            <a:lstStyle/>
            <a:p>
              <a:endParaRPr lang="fr-FR"/>
            </a:p>
          </p:txBody>
        </p:sp>
        <p:sp>
          <p:nvSpPr>
            <p:cNvPr id="178296" name="Line 120"/>
            <p:cNvSpPr>
              <a:spLocks noChangeShapeType="1"/>
            </p:cNvSpPr>
            <p:nvPr/>
          </p:nvSpPr>
          <p:spPr bwMode="auto">
            <a:xfrm>
              <a:off x="3070" y="444"/>
              <a:ext cx="1" cy="32"/>
            </a:xfrm>
            <a:prstGeom prst="line">
              <a:avLst/>
            </a:prstGeom>
            <a:noFill/>
            <a:ln w="0">
              <a:solidFill>
                <a:srgbClr val="000000"/>
              </a:solidFill>
              <a:round/>
              <a:headEnd/>
              <a:tailEnd/>
            </a:ln>
          </p:spPr>
          <p:txBody>
            <a:bodyPr/>
            <a:lstStyle/>
            <a:p>
              <a:endParaRPr lang="fr-FR"/>
            </a:p>
          </p:txBody>
        </p:sp>
        <p:sp>
          <p:nvSpPr>
            <p:cNvPr id="178297" name="Rectangle 121"/>
            <p:cNvSpPr>
              <a:spLocks noChangeArrowheads="1"/>
            </p:cNvSpPr>
            <p:nvPr/>
          </p:nvSpPr>
          <p:spPr bwMode="auto">
            <a:xfrm>
              <a:off x="3066" y="154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5</a:t>
              </a:r>
              <a:endParaRPr lang="fr-FR" sz="3200">
                <a:latin typeface="Times New Roman" pitchFamily="18" charset="0"/>
              </a:endParaRPr>
            </a:p>
          </p:txBody>
        </p:sp>
        <p:sp>
          <p:nvSpPr>
            <p:cNvPr id="178298" name="Line 122"/>
            <p:cNvSpPr>
              <a:spLocks noChangeShapeType="1"/>
            </p:cNvSpPr>
            <p:nvPr/>
          </p:nvSpPr>
          <p:spPr bwMode="auto">
            <a:xfrm flipV="1">
              <a:off x="3404" y="1491"/>
              <a:ext cx="1" cy="32"/>
            </a:xfrm>
            <a:prstGeom prst="line">
              <a:avLst/>
            </a:prstGeom>
            <a:noFill/>
            <a:ln w="0">
              <a:solidFill>
                <a:srgbClr val="000000"/>
              </a:solidFill>
              <a:round/>
              <a:headEnd/>
              <a:tailEnd/>
            </a:ln>
          </p:spPr>
          <p:txBody>
            <a:bodyPr/>
            <a:lstStyle/>
            <a:p>
              <a:endParaRPr lang="fr-FR"/>
            </a:p>
          </p:txBody>
        </p:sp>
        <p:sp>
          <p:nvSpPr>
            <p:cNvPr id="178299" name="Line 123"/>
            <p:cNvSpPr>
              <a:spLocks noChangeShapeType="1"/>
            </p:cNvSpPr>
            <p:nvPr/>
          </p:nvSpPr>
          <p:spPr bwMode="auto">
            <a:xfrm>
              <a:off x="3404" y="444"/>
              <a:ext cx="1" cy="32"/>
            </a:xfrm>
            <a:prstGeom prst="line">
              <a:avLst/>
            </a:prstGeom>
            <a:noFill/>
            <a:ln w="0">
              <a:solidFill>
                <a:srgbClr val="000000"/>
              </a:solidFill>
              <a:round/>
              <a:headEnd/>
              <a:tailEnd/>
            </a:ln>
          </p:spPr>
          <p:txBody>
            <a:bodyPr/>
            <a:lstStyle/>
            <a:p>
              <a:endParaRPr lang="fr-FR"/>
            </a:p>
          </p:txBody>
        </p:sp>
        <p:sp>
          <p:nvSpPr>
            <p:cNvPr id="178300" name="Rectangle 124"/>
            <p:cNvSpPr>
              <a:spLocks noChangeArrowheads="1"/>
            </p:cNvSpPr>
            <p:nvPr/>
          </p:nvSpPr>
          <p:spPr bwMode="auto">
            <a:xfrm>
              <a:off x="3400" y="154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6</a:t>
              </a:r>
              <a:endParaRPr lang="fr-FR" sz="3200">
                <a:latin typeface="Times New Roman" pitchFamily="18" charset="0"/>
              </a:endParaRPr>
            </a:p>
          </p:txBody>
        </p:sp>
        <p:sp>
          <p:nvSpPr>
            <p:cNvPr id="178301" name="Line 125"/>
            <p:cNvSpPr>
              <a:spLocks noChangeShapeType="1"/>
            </p:cNvSpPr>
            <p:nvPr/>
          </p:nvSpPr>
          <p:spPr bwMode="auto">
            <a:xfrm flipV="1">
              <a:off x="3737" y="1491"/>
              <a:ext cx="1" cy="32"/>
            </a:xfrm>
            <a:prstGeom prst="line">
              <a:avLst/>
            </a:prstGeom>
            <a:noFill/>
            <a:ln w="0">
              <a:solidFill>
                <a:srgbClr val="000000"/>
              </a:solidFill>
              <a:round/>
              <a:headEnd/>
              <a:tailEnd/>
            </a:ln>
          </p:spPr>
          <p:txBody>
            <a:bodyPr/>
            <a:lstStyle/>
            <a:p>
              <a:endParaRPr lang="fr-FR"/>
            </a:p>
          </p:txBody>
        </p:sp>
        <p:sp>
          <p:nvSpPr>
            <p:cNvPr id="178302" name="Line 126"/>
            <p:cNvSpPr>
              <a:spLocks noChangeShapeType="1"/>
            </p:cNvSpPr>
            <p:nvPr/>
          </p:nvSpPr>
          <p:spPr bwMode="auto">
            <a:xfrm>
              <a:off x="3737" y="444"/>
              <a:ext cx="1" cy="32"/>
            </a:xfrm>
            <a:prstGeom prst="line">
              <a:avLst/>
            </a:prstGeom>
            <a:noFill/>
            <a:ln w="0">
              <a:solidFill>
                <a:srgbClr val="000000"/>
              </a:solidFill>
              <a:round/>
              <a:headEnd/>
              <a:tailEnd/>
            </a:ln>
          </p:spPr>
          <p:txBody>
            <a:bodyPr/>
            <a:lstStyle/>
            <a:p>
              <a:endParaRPr lang="fr-FR"/>
            </a:p>
          </p:txBody>
        </p:sp>
        <p:sp>
          <p:nvSpPr>
            <p:cNvPr id="178303" name="Rectangle 127"/>
            <p:cNvSpPr>
              <a:spLocks noChangeArrowheads="1"/>
            </p:cNvSpPr>
            <p:nvPr/>
          </p:nvSpPr>
          <p:spPr bwMode="auto">
            <a:xfrm>
              <a:off x="3733" y="154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7</a:t>
              </a:r>
              <a:endParaRPr lang="fr-FR" sz="3200">
                <a:latin typeface="Times New Roman" pitchFamily="18" charset="0"/>
              </a:endParaRPr>
            </a:p>
          </p:txBody>
        </p:sp>
        <p:sp>
          <p:nvSpPr>
            <p:cNvPr id="178304" name="Line 128"/>
            <p:cNvSpPr>
              <a:spLocks noChangeShapeType="1"/>
            </p:cNvSpPr>
            <p:nvPr/>
          </p:nvSpPr>
          <p:spPr bwMode="auto">
            <a:xfrm flipV="1">
              <a:off x="4071" y="1491"/>
              <a:ext cx="1" cy="32"/>
            </a:xfrm>
            <a:prstGeom prst="line">
              <a:avLst/>
            </a:prstGeom>
            <a:noFill/>
            <a:ln w="0">
              <a:solidFill>
                <a:srgbClr val="000000"/>
              </a:solidFill>
              <a:round/>
              <a:headEnd/>
              <a:tailEnd/>
            </a:ln>
          </p:spPr>
          <p:txBody>
            <a:bodyPr/>
            <a:lstStyle/>
            <a:p>
              <a:endParaRPr lang="fr-FR"/>
            </a:p>
          </p:txBody>
        </p:sp>
        <p:sp>
          <p:nvSpPr>
            <p:cNvPr id="178305" name="Line 129"/>
            <p:cNvSpPr>
              <a:spLocks noChangeShapeType="1"/>
            </p:cNvSpPr>
            <p:nvPr/>
          </p:nvSpPr>
          <p:spPr bwMode="auto">
            <a:xfrm>
              <a:off x="4071" y="444"/>
              <a:ext cx="1" cy="32"/>
            </a:xfrm>
            <a:prstGeom prst="line">
              <a:avLst/>
            </a:prstGeom>
            <a:noFill/>
            <a:ln w="0">
              <a:solidFill>
                <a:srgbClr val="000000"/>
              </a:solidFill>
              <a:round/>
              <a:headEnd/>
              <a:tailEnd/>
            </a:ln>
          </p:spPr>
          <p:txBody>
            <a:bodyPr/>
            <a:lstStyle/>
            <a:p>
              <a:endParaRPr lang="fr-FR"/>
            </a:p>
          </p:txBody>
        </p:sp>
        <p:sp>
          <p:nvSpPr>
            <p:cNvPr id="178306" name="Rectangle 130"/>
            <p:cNvSpPr>
              <a:spLocks noChangeArrowheads="1"/>
            </p:cNvSpPr>
            <p:nvPr/>
          </p:nvSpPr>
          <p:spPr bwMode="auto">
            <a:xfrm>
              <a:off x="4067" y="154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8</a:t>
              </a:r>
              <a:endParaRPr lang="fr-FR" sz="3200">
                <a:latin typeface="Times New Roman" pitchFamily="18" charset="0"/>
              </a:endParaRPr>
            </a:p>
          </p:txBody>
        </p:sp>
        <p:sp>
          <p:nvSpPr>
            <p:cNvPr id="178307" name="Line 131"/>
            <p:cNvSpPr>
              <a:spLocks noChangeShapeType="1"/>
            </p:cNvSpPr>
            <p:nvPr/>
          </p:nvSpPr>
          <p:spPr bwMode="auto">
            <a:xfrm flipV="1">
              <a:off x="4411" y="1491"/>
              <a:ext cx="1" cy="32"/>
            </a:xfrm>
            <a:prstGeom prst="line">
              <a:avLst/>
            </a:prstGeom>
            <a:noFill/>
            <a:ln w="0">
              <a:solidFill>
                <a:srgbClr val="000000"/>
              </a:solidFill>
              <a:round/>
              <a:headEnd/>
              <a:tailEnd/>
            </a:ln>
          </p:spPr>
          <p:txBody>
            <a:bodyPr/>
            <a:lstStyle/>
            <a:p>
              <a:endParaRPr lang="fr-FR"/>
            </a:p>
          </p:txBody>
        </p:sp>
        <p:sp>
          <p:nvSpPr>
            <p:cNvPr id="178308" name="Line 132"/>
            <p:cNvSpPr>
              <a:spLocks noChangeShapeType="1"/>
            </p:cNvSpPr>
            <p:nvPr/>
          </p:nvSpPr>
          <p:spPr bwMode="auto">
            <a:xfrm>
              <a:off x="4411" y="444"/>
              <a:ext cx="1" cy="32"/>
            </a:xfrm>
            <a:prstGeom prst="line">
              <a:avLst/>
            </a:prstGeom>
            <a:noFill/>
            <a:ln w="0">
              <a:solidFill>
                <a:srgbClr val="000000"/>
              </a:solidFill>
              <a:round/>
              <a:headEnd/>
              <a:tailEnd/>
            </a:ln>
          </p:spPr>
          <p:txBody>
            <a:bodyPr/>
            <a:lstStyle/>
            <a:p>
              <a:endParaRPr lang="fr-FR"/>
            </a:p>
          </p:txBody>
        </p:sp>
        <p:sp>
          <p:nvSpPr>
            <p:cNvPr id="178309" name="Rectangle 133"/>
            <p:cNvSpPr>
              <a:spLocks noChangeArrowheads="1"/>
            </p:cNvSpPr>
            <p:nvPr/>
          </p:nvSpPr>
          <p:spPr bwMode="auto">
            <a:xfrm>
              <a:off x="4407" y="154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9</a:t>
              </a:r>
              <a:endParaRPr lang="fr-FR" sz="3200">
                <a:latin typeface="Times New Roman" pitchFamily="18" charset="0"/>
              </a:endParaRPr>
            </a:p>
          </p:txBody>
        </p:sp>
        <p:sp>
          <p:nvSpPr>
            <p:cNvPr id="178310" name="Line 134"/>
            <p:cNvSpPr>
              <a:spLocks noChangeShapeType="1"/>
            </p:cNvSpPr>
            <p:nvPr/>
          </p:nvSpPr>
          <p:spPr bwMode="auto">
            <a:xfrm flipV="1">
              <a:off x="4745" y="1491"/>
              <a:ext cx="1" cy="32"/>
            </a:xfrm>
            <a:prstGeom prst="line">
              <a:avLst/>
            </a:prstGeom>
            <a:noFill/>
            <a:ln w="0">
              <a:solidFill>
                <a:srgbClr val="000000"/>
              </a:solidFill>
              <a:round/>
              <a:headEnd/>
              <a:tailEnd/>
            </a:ln>
          </p:spPr>
          <p:txBody>
            <a:bodyPr/>
            <a:lstStyle/>
            <a:p>
              <a:endParaRPr lang="fr-FR"/>
            </a:p>
          </p:txBody>
        </p:sp>
        <p:sp>
          <p:nvSpPr>
            <p:cNvPr id="178311" name="Line 135"/>
            <p:cNvSpPr>
              <a:spLocks noChangeShapeType="1"/>
            </p:cNvSpPr>
            <p:nvPr/>
          </p:nvSpPr>
          <p:spPr bwMode="auto">
            <a:xfrm>
              <a:off x="4745" y="444"/>
              <a:ext cx="1" cy="32"/>
            </a:xfrm>
            <a:prstGeom prst="line">
              <a:avLst/>
            </a:prstGeom>
            <a:noFill/>
            <a:ln w="0">
              <a:solidFill>
                <a:srgbClr val="000000"/>
              </a:solidFill>
              <a:round/>
              <a:headEnd/>
              <a:tailEnd/>
            </a:ln>
          </p:spPr>
          <p:txBody>
            <a:bodyPr/>
            <a:lstStyle/>
            <a:p>
              <a:endParaRPr lang="fr-FR"/>
            </a:p>
          </p:txBody>
        </p:sp>
        <p:sp>
          <p:nvSpPr>
            <p:cNvPr id="178312" name="Rectangle 136"/>
            <p:cNvSpPr>
              <a:spLocks noChangeArrowheads="1"/>
            </p:cNvSpPr>
            <p:nvPr/>
          </p:nvSpPr>
          <p:spPr bwMode="auto">
            <a:xfrm>
              <a:off x="4710" y="1548"/>
              <a:ext cx="136"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10</a:t>
              </a:r>
              <a:endParaRPr lang="fr-FR" sz="3200">
                <a:latin typeface="Times New Roman" pitchFamily="18" charset="0"/>
              </a:endParaRPr>
            </a:p>
          </p:txBody>
        </p:sp>
        <p:sp>
          <p:nvSpPr>
            <p:cNvPr id="178313" name="Line 137"/>
            <p:cNvSpPr>
              <a:spLocks noChangeShapeType="1"/>
            </p:cNvSpPr>
            <p:nvPr/>
          </p:nvSpPr>
          <p:spPr bwMode="auto">
            <a:xfrm>
              <a:off x="1389" y="1523"/>
              <a:ext cx="34" cy="1"/>
            </a:xfrm>
            <a:prstGeom prst="line">
              <a:avLst/>
            </a:prstGeom>
            <a:noFill/>
            <a:ln w="0">
              <a:solidFill>
                <a:srgbClr val="000000"/>
              </a:solidFill>
              <a:round/>
              <a:headEnd/>
              <a:tailEnd/>
            </a:ln>
          </p:spPr>
          <p:txBody>
            <a:bodyPr/>
            <a:lstStyle/>
            <a:p>
              <a:endParaRPr lang="fr-FR"/>
            </a:p>
          </p:txBody>
        </p:sp>
        <p:sp>
          <p:nvSpPr>
            <p:cNvPr id="178314" name="Line 138"/>
            <p:cNvSpPr>
              <a:spLocks noChangeShapeType="1"/>
            </p:cNvSpPr>
            <p:nvPr/>
          </p:nvSpPr>
          <p:spPr bwMode="auto">
            <a:xfrm flipH="1">
              <a:off x="4711" y="1523"/>
              <a:ext cx="34" cy="1"/>
            </a:xfrm>
            <a:prstGeom prst="line">
              <a:avLst/>
            </a:prstGeom>
            <a:noFill/>
            <a:ln w="0">
              <a:solidFill>
                <a:srgbClr val="000000"/>
              </a:solidFill>
              <a:round/>
              <a:headEnd/>
              <a:tailEnd/>
            </a:ln>
          </p:spPr>
          <p:txBody>
            <a:bodyPr/>
            <a:lstStyle/>
            <a:p>
              <a:endParaRPr lang="fr-FR"/>
            </a:p>
          </p:txBody>
        </p:sp>
        <p:sp>
          <p:nvSpPr>
            <p:cNvPr id="178315" name="Rectangle 139"/>
            <p:cNvSpPr>
              <a:spLocks noChangeArrowheads="1"/>
            </p:cNvSpPr>
            <p:nvPr/>
          </p:nvSpPr>
          <p:spPr bwMode="auto">
            <a:xfrm>
              <a:off x="1189" y="1472"/>
              <a:ext cx="10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a:t>
              </a:r>
              <a:endParaRPr lang="fr-FR" sz="3200">
                <a:latin typeface="Times New Roman" pitchFamily="18" charset="0"/>
              </a:endParaRPr>
            </a:p>
          </p:txBody>
        </p:sp>
        <p:sp>
          <p:nvSpPr>
            <p:cNvPr id="178316" name="Line 140"/>
            <p:cNvSpPr>
              <a:spLocks noChangeShapeType="1"/>
            </p:cNvSpPr>
            <p:nvPr/>
          </p:nvSpPr>
          <p:spPr bwMode="auto">
            <a:xfrm>
              <a:off x="1389" y="1255"/>
              <a:ext cx="34" cy="1"/>
            </a:xfrm>
            <a:prstGeom prst="line">
              <a:avLst/>
            </a:prstGeom>
            <a:noFill/>
            <a:ln w="0">
              <a:solidFill>
                <a:srgbClr val="000000"/>
              </a:solidFill>
              <a:round/>
              <a:headEnd/>
              <a:tailEnd/>
            </a:ln>
          </p:spPr>
          <p:txBody>
            <a:bodyPr/>
            <a:lstStyle/>
            <a:p>
              <a:endParaRPr lang="fr-FR"/>
            </a:p>
          </p:txBody>
        </p:sp>
        <p:sp>
          <p:nvSpPr>
            <p:cNvPr id="178317" name="Line 141"/>
            <p:cNvSpPr>
              <a:spLocks noChangeShapeType="1"/>
            </p:cNvSpPr>
            <p:nvPr/>
          </p:nvSpPr>
          <p:spPr bwMode="auto">
            <a:xfrm flipH="1">
              <a:off x="4711" y="1255"/>
              <a:ext cx="34" cy="1"/>
            </a:xfrm>
            <a:prstGeom prst="line">
              <a:avLst/>
            </a:prstGeom>
            <a:noFill/>
            <a:ln w="0">
              <a:solidFill>
                <a:srgbClr val="000000"/>
              </a:solidFill>
              <a:round/>
              <a:headEnd/>
              <a:tailEnd/>
            </a:ln>
          </p:spPr>
          <p:txBody>
            <a:bodyPr/>
            <a:lstStyle/>
            <a:p>
              <a:endParaRPr lang="fr-FR"/>
            </a:p>
          </p:txBody>
        </p:sp>
        <p:sp>
          <p:nvSpPr>
            <p:cNvPr id="178318" name="Rectangle 142"/>
            <p:cNvSpPr>
              <a:spLocks noChangeArrowheads="1"/>
            </p:cNvSpPr>
            <p:nvPr/>
          </p:nvSpPr>
          <p:spPr bwMode="auto">
            <a:xfrm>
              <a:off x="1109" y="1204"/>
              <a:ext cx="21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-0.5</a:t>
              </a:r>
              <a:endParaRPr lang="fr-FR" sz="3200">
                <a:latin typeface="Times New Roman" pitchFamily="18" charset="0"/>
              </a:endParaRPr>
            </a:p>
          </p:txBody>
        </p:sp>
        <p:sp>
          <p:nvSpPr>
            <p:cNvPr id="178319" name="Line 143"/>
            <p:cNvSpPr>
              <a:spLocks noChangeShapeType="1"/>
            </p:cNvSpPr>
            <p:nvPr/>
          </p:nvSpPr>
          <p:spPr bwMode="auto">
            <a:xfrm>
              <a:off x="1389" y="987"/>
              <a:ext cx="34" cy="1"/>
            </a:xfrm>
            <a:prstGeom prst="line">
              <a:avLst/>
            </a:prstGeom>
            <a:noFill/>
            <a:ln w="0">
              <a:solidFill>
                <a:srgbClr val="000000"/>
              </a:solidFill>
              <a:round/>
              <a:headEnd/>
              <a:tailEnd/>
            </a:ln>
          </p:spPr>
          <p:txBody>
            <a:bodyPr/>
            <a:lstStyle/>
            <a:p>
              <a:endParaRPr lang="fr-FR"/>
            </a:p>
          </p:txBody>
        </p:sp>
        <p:sp>
          <p:nvSpPr>
            <p:cNvPr id="178320" name="Line 144"/>
            <p:cNvSpPr>
              <a:spLocks noChangeShapeType="1"/>
            </p:cNvSpPr>
            <p:nvPr/>
          </p:nvSpPr>
          <p:spPr bwMode="auto">
            <a:xfrm flipH="1">
              <a:off x="4711" y="987"/>
              <a:ext cx="34" cy="1"/>
            </a:xfrm>
            <a:prstGeom prst="line">
              <a:avLst/>
            </a:prstGeom>
            <a:noFill/>
            <a:ln w="0">
              <a:solidFill>
                <a:srgbClr val="000000"/>
              </a:solidFill>
              <a:round/>
              <a:headEnd/>
              <a:tailEnd/>
            </a:ln>
          </p:spPr>
          <p:txBody>
            <a:bodyPr/>
            <a:lstStyle/>
            <a:p>
              <a:endParaRPr lang="fr-FR"/>
            </a:p>
          </p:txBody>
        </p:sp>
        <p:sp>
          <p:nvSpPr>
            <p:cNvPr id="178321" name="Rectangle 145"/>
            <p:cNvSpPr>
              <a:spLocks noChangeArrowheads="1"/>
            </p:cNvSpPr>
            <p:nvPr/>
          </p:nvSpPr>
          <p:spPr bwMode="auto">
            <a:xfrm>
              <a:off x="1216" y="936"/>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a:t>
              </a:r>
              <a:endParaRPr lang="fr-FR" sz="3200">
                <a:latin typeface="Times New Roman" pitchFamily="18" charset="0"/>
              </a:endParaRPr>
            </a:p>
          </p:txBody>
        </p:sp>
        <p:sp>
          <p:nvSpPr>
            <p:cNvPr id="178322" name="Line 146"/>
            <p:cNvSpPr>
              <a:spLocks noChangeShapeType="1"/>
            </p:cNvSpPr>
            <p:nvPr/>
          </p:nvSpPr>
          <p:spPr bwMode="auto">
            <a:xfrm>
              <a:off x="1389" y="712"/>
              <a:ext cx="34" cy="1"/>
            </a:xfrm>
            <a:prstGeom prst="line">
              <a:avLst/>
            </a:prstGeom>
            <a:noFill/>
            <a:ln w="0">
              <a:solidFill>
                <a:srgbClr val="000000"/>
              </a:solidFill>
              <a:round/>
              <a:headEnd/>
              <a:tailEnd/>
            </a:ln>
          </p:spPr>
          <p:txBody>
            <a:bodyPr/>
            <a:lstStyle/>
            <a:p>
              <a:endParaRPr lang="fr-FR"/>
            </a:p>
          </p:txBody>
        </p:sp>
        <p:sp>
          <p:nvSpPr>
            <p:cNvPr id="178323" name="Line 147"/>
            <p:cNvSpPr>
              <a:spLocks noChangeShapeType="1"/>
            </p:cNvSpPr>
            <p:nvPr/>
          </p:nvSpPr>
          <p:spPr bwMode="auto">
            <a:xfrm flipH="1">
              <a:off x="4711" y="712"/>
              <a:ext cx="34" cy="1"/>
            </a:xfrm>
            <a:prstGeom prst="line">
              <a:avLst/>
            </a:prstGeom>
            <a:noFill/>
            <a:ln w="0">
              <a:solidFill>
                <a:srgbClr val="000000"/>
              </a:solidFill>
              <a:round/>
              <a:headEnd/>
              <a:tailEnd/>
            </a:ln>
          </p:spPr>
          <p:txBody>
            <a:bodyPr/>
            <a:lstStyle/>
            <a:p>
              <a:endParaRPr lang="fr-FR"/>
            </a:p>
          </p:txBody>
        </p:sp>
        <p:sp>
          <p:nvSpPr>
            <p:cNvPr id="178324" name="Rectangle 148"/>
            <p:cNvSpPr>
              <a:spLocks noChangeArrowheads="1"/>
            </p:cNvSpPr>
            <p:nvPr/>
          </p:nvSpPr>
          <p:spPr bwMode="auto">
            <a:xfrm>
              <a:off x="1136" y="661"/>
              <a:ext cx="17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0.5</a:t>
              </a:r>
              <a:endParaRPr lang="fr-FR" sz="3200">
                <a:latin typeface="Times New Roman" pitchFamily="18" charset="0"/>
              </a:endParaRPr>
            </a:p>
          </p:txBody>
        </p:sp>
        <p:sp>
          <p:nvSpPr>
            <p:cNvPr id="178325" name="Line 149"/>
            <p:cNvSpPr>
              <a:spLocks noChangeShapeType="1"/>
            </p:cNvSpPr>
            <p:nvPr/>
          </p:nvSpPr>
          <p:spPr bwMode="auto">
            <a:xfrm>
              <a:off x="1389" y="444"/>
              <a:ext cx="34" cy="1"/>
            </a:xfrm>
            <a:prstGeom prst="line">
              <a:avLst/>
            </a:prstGeom>
            <a:noFill/>
            <a:ln w="0">
              <a:solidFill>
                <a:srgbClr val="000000"/>
              </a:solidFill>
              <a:round/>
              <a:headEnd/>
              <a:tailEnd/>
            </a:ln>
          </p:spPr>
          <p:txBody>
            <a:bodyPr/>
            <a:lstStyle/>
            <a:p>
              <a:endParaRPr lang="fr-FR"/>
            </a:p>
          </p:txBody>
        </p:sp>
        <p:sp>
          <p:nvSpPr>
            <p:cNvPr id="178326" name="Line 150"/>
            <p:cNvSpPr>
              <a:spLocks noChangeShapeType="1"/>
            </p:cNvSpPr>
            <p:nvPr/>
          </p:nvSpPr>
          <p:spPr bwMode="auto">
            <a:xfrm flipH="1">
              <a:off x="4711" y="444"/>
              <a:ext cx="34" cy="1"/>
            </a:xfrm>
            <a:prstGeom prst="line">
              <a:avLst/>
            </a:prstGeom>
            <a:noFill/>
            <a:ln w="0">
              <a:solidFill>
                <a:srgbClr val="000000"/>
              </a:solidFill>
              <a:round/>
              <a:headEnd/>
              <a:tailEnd/>
            </a:ln>
          </p:spPr>
          <p:txBody>
            <a:bodyPr/>
            <a:lstStyle/>
            <a:p>
              <a:endParaRPr lang="fr-FR"/>
            </a:p>
          </p:txBody>
        </p:sp>
        <p:sp>
          <p:nvSpPr>
            <p:cNvPr id="178327" name="Rectangle 151"/>
            <p:cNvSpPr>
              <a:spLocks noChangeArrowheads="1"/>
            </p:cNvSpPr>
            <p:nvPr/>
          </p:nvSpPr>
          <p:spPr bwMode="auto">
            <a:xfrm>
              <a:off x="1216" y="393"/>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a:t>
              </a:r>
              <a:endParaRPr lang="fr-FR" sz="3200">
                <a:latin typeface="Times New Roman" pitchFamily="18" charset="0"/>
              </a:endParaRPr>
            </a:p>
          </p:txBody>
        </p:sp>
        <p:sp>
          <p:nvSpPr>
            <p:cNvPr id="178328" name="Line 152"/>
            <p:cNvSpPr>
              <a:spLocks noChangeShapeType="1"/>
            </p:cNvSpPr>
            <p:nvPr/>
          </p:nvSpPr>
          <p:spPr bwMode="auto">
            <a:xfrm>
              <a:off x="1389" y="444"/>
              <a:ext cx="3356" cy="1"/>
            </a:xfrm>
            <a:prstGeom prst="line">
              <a:avLst/>
            </a:prstGeom>
            <a:noFill/>
            <a:ln w="0">
              <a:solidFill>
                <a:srgbClr val="000000"/>
              </a:solidFill>
              <a:round/>
              <a:headEnd/>
              <a:tailEnd/>
            </a:ln>
          </p:spPr>
          <p:txBody>
            <a:bodyPr/>
            <a:lstStyle/>
            <a:p>
              <a:endParaRPr lang="fr-FR"/>
            </a:p>
          </p:txBody>
        </p:sp>
        <p:sp>
          <p:nvSpPr>
            <p:cNvPr id="178329" name="Freeform 153"/>
            <p:cNvSpPr>
              <a:spLocks/>
            </p:cNvSpPr>
            <p:nvPr/>
          </p:nvSpPr>
          <p:spPr bwMode="auto">
            <a:xfrm>
              <a:off x="1389" y="444"/>
              <a:ext cx="3356" cy="1079"/>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78330" name="Line 154"/>
            <p:cNvSpPr>
              <a:spLocks noChangeShapeType="1"/>
            </p:cNvSpPr>
            <p:nvPr/>
          </p:nvSpPr>
          <p:spPr bwMode="auto">
            <a:xfrm flipV="1">
              <a:off x="1377" y="444"/>
              <a:ext cx="1" cy="1079"/>
            </a:xfrm>
            <a:prstGeom prst="line">
              <a:avLst/>
            </a:prstGeom>
            <a:noFill/>
            <a:ln w="0">
              <a:solidFill>
                <a:srgbClr val="000000"/>
              </a:solidFill>
              <a:round/>
              <a:headEnd/>
              <a:tailEnd/>
            </a:ln>
          </p:spPr>
          <p:txBody>
            <a:bodyPr/>
            <a:lstStyle/>
            <a:p>
              <a:endParaRPr lang="fr-FR"/>
            </a:p>
          </p:txBody>
        </p:sp>
        <p:sp>
          <p:nvSpPr>
            <p:cNvPr id="178331" name="Rectangle 155"/>
            <p:cNvSpPr>
              <a:spLocks noChangeArrowheads="1"/>
            </p:cNvSpPr>
            <p:nvPr/>
          </p:nvSpPr>
          <p:spPr bwMode="auto">
            <a:xfrm>
              <a:off x="2836" y="1644"/>
              <a:ext cx="63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temps (sec)</a:t>
              </a:r>
              <a:endParaRPr lang="fr-FR" sz="3200">
                <a:latin typeface="Times New Roman" pitchFamily="18" charset="0"/>
              </a:endParaRPr>
            </a:p>
          </p:txBody>
        </p:sp>
        <p:sp>
          <p:nvSpPr>
            <p:cNvPr id="178332" name="Rectangle 156"/>
            <p:cNvSpPr>
              <a:spLocks noChangeArrowheads="1"/>
            </p:cNvSpPr>
            <p:nvPr/>
          </p:nvSpPr>
          <p:spPr bwMode="auto">
            <a:xfrm rot="16200000">
              <a:off x="782" y="860"/>
              <a:ext cx="489" cy="147"/>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amplitude</a:t>
              </a:r>
              <a:endParaRPr lang="fr-FR" sz="3200">
                <a:latin typeface="Times New Roman" pitchFamily="18" charset="0"/>
              </a:endParaRPr>
            </a:p>
          </p:txBody>
        </p:sp>
        <p:sp>
          <p:nvSpPr>
            <p:cNvPr id="178333" name="Rectangle 157"/>
            <p:cNvSpPr>
              <a:spLocks noChangeArrowheads="1"/>
            </p:cNvSpPr>
            <p:nvPr/>
          </p:nvSpPr>
          <p:spPr bwMode="auto">
            <a:xfrm>
              <a:off x="1948" y="207"/>
              <a:ext cx="2447" cy="165"/>
            </a:xfrm>
            <a:prstGeom prst="rect">
              <a:avLst/>
            </a:prstGeom>
            <a:noFill/>
            <a:ln w="9525">
              <a:noFill/>
              <a:miter lim="800000"/>
              <a:headEnd/>
              <a:tailEnd/>
            </a:ln>
          </p:spPr>
          <p:txBody>
            <a:bodyPr wrap="none" lIns="0" tIns="0" rIns="0" bIns="0">
              <a:spAutoFit/>
            </a:bodyPr>
            <a:lstStyle/>
            <a:p>
              <a:pPr algn="ctr"/>
              <a:r>
                <a:rPr lang="fr-FR" sz="1700">
                  <a:solidFill>
                    <a:srgbClr val="000000"/>
                  </a:solidFill>
                  <a:latin typeface="Helvetica" pitchFamily="34" charset="0"/>
                </a:rPr>
                <a:t>représentation des signaux en temps</a:t>
              </a:r>
              <a:endParaRPr lang="fr-FR" sz="3200" b="1">
                <a:latin typeface="Times New Roman" pitchFamily="18" charset="0"/>
              </a:endParaRPr>
            </a:p>
          </p:txBody>
        </p:sp>
        <p:sp>
          <p:nvSpPr>
            <p:cNvPr id="178336" name="Freeform 160"/>
            <p:cNvSpPr>
              <a:spLocks/>
            </p:cNvSpPr>
            <p:nvPr/>
          </p:nvSpPr>
          <p:spPr bwMode="auto">
            <a:xfrm>
              <a:off x="1397" y="459"/>
              <a:ext cx="3347" cy="1025"/>
            </a:xfrm>
            <a:custGeom>
              <a:avLst/>
              <a:gdLst/>
              <a:ahLst/>
              <a:cxnLst>
                <a:cxn ang="0">
                  <a:pos x="39" y="11"/>
                </a:cxn>
                <a:cxn ang="0">
                  <a:pos x="90" y="53"/>
                </a:cxn>
                <a:cxn ang="0">
                  <a:pos x="136" y="314"/>
                </a:cxn>
                <a:cxn ang="0">
                  <a:pos x="181" y="845"/>
                </a:cxn>
                <a:cxn ang="0">
                  <a:pos x="226" y="782"/>
                </a:cxn>
                <a:cxn ang="0">
                  <a:pos x="272" y="590"/>
                </a:cxn>
                <a:cxn ang="0">
                  <a:pos x="317" y="0"/>
                </a:cxn>
                <a:cxn ang="0">
                  <a:pos x="362" y="85"/>
                </a:cxn>
                <a:cxn ang="0">
                  <a:pos x="408" y="208"/>
                </a:cxn>
                <a:cxn ang="0">
                  <a:pos x="447" y="845"/>
                </a:cxn>
                <a:cxn ang="0">
                  <a:pos x="498" y="755"/>
                </a:cxn>
                <a:cxn ang="0">
                  <a:pos x="544" y="686"/>
                </a:cxn>
                <a:cxn ang="0">
                  <a:pos x="589" y="16"/>
                </a:cxn>
                <a:cxn ang="0">
                  <a:pos x="635" y="107"/>
                </a:cxn>
                <a:cxn ang="0">
                  <a:pos x="680" y="123"/>
                </a:cxn>
                <a:cxn ang="0">
                  <a:pos x="725" y="819"/>
                </a:cxn>
                <a:cxn ang="0">
                  <a:pos x="776" y="734"/>
                </a:cxn>
                <a:cxn ang="0">
                  <a:pos x="816" y="766"/>
                </a:cxn>
                <a:cxn ang="0">
                  <a:pos x="861" y="59"/>
                </a:cxn>
                <a:cxn ang="0">
                  <a:pos x="907" y="123"/>
                </a:cxn>
                <a:cxn ang="0">
                  <a:pos x="958" y="59"/>
                </a:cxn>
                <a:cxn ang="0">
                  <a:pos x="997" y="766"/>
                </a:cxn>
                <a:cxn ang="0">
                  <a:pos x="1043" y="734"/>
                </a:cxn>
                <a:cxn ang="0">
                  <a:pos x="1094" y="819"/>
                </a:cxn>
                <a:cxn ang="0">
                  <a:pos x="1133" y="123"/>
                </a:cxn>
                <a:cxn ang="0">
                  <a:pos x="1179" y="107"/>
                </a:cxn>
                <a:cxn ang="0">
                  <a:pos x="1230" y="16"/>
                </a:cxn>
                <a:cxn ang="0">
                  <a:pos x="1269" y="686"/>
                </a:cxn>
                <a:cxn ang="0">
                  <a:pos x="1315" y="755"/>
                </a:cxn>
                <a:cxn ang="0">
                  <a:pos x="1366" y="845"/>
                </a:cxn>
                <a:cxn ang="0">
                  <a:pos x="1406" y="208"/>
                </a:cxn>
                <a:cxn ang="0">
                  <a:pos x="1451" y="85"/>
                </a:cxn>
                <a:cxn ang="0">
                  <a:pos x="1502" y="0"/>
                </a:cxn>
                <a:cxn ang="0">
                  <a:pos x="1547" y="590"/>
                </a:cxn>
                <a:cxn ang="0">
                  <a:pos x="1593" y="782"/>
                </a:cxn>
                <a:cxn ang="0">
                  <a:pos x="1638" y="845"/>
                </a:cxn>
                <a:cxn ang="0">
                  <a:pos x="1683" y="314"/>
                </a:cxn>
                <a:cxn ang="0">
                  <a:pos x="1729" y="53"/>
                </a:cxn>
                <a:cxn ang="0">
                  <a:pos x="1774" y="11"/>
                </a:cxn>
                <a:cxn ang="0">
                  <a:pos x="1819" y="484"/>
                </a:cxn>
                <a:cxn ang="0">
                  <a:pos x="1865" y="814"/>
                </a:cxn>
                <a:cxn ang="0">
                  <a:pos x="1910" y="824"/>
                </a:cxn>
                <a:cxn ang="0">
                  <a:pos x="1955" y="426"/>
                </a:cxn>
                <a:cxn ang="0">
                  <a:pos x="2001" y="27"/>
                </a:cxn>
                <a:cxn ang="0">
                  <a:pos x="2046" y="37"/>
                </a:cxn>
                <a:cxn ang="0">
                  <a:pos x="2092" y="367"/>
                </a:cxn>
                <a:cxn ang="0">
                  <a:pos x="2137" y="840"/>
                </a:cxn>
                <a:cxn ang="0">
                  <a:pos x="2188" y="798"/>
                </a:cxn>
                <a:cxn ang="0">
                  <a:pos x="2228" y="537"/>
                </a:cxn>
                <a:cxn ang="0">
                  <a:pos x="2273" y="6"/>
                </a:cxn>
                <a:cxn ang="0">
                  <a:pos x="2324" y="69"/>
                </a:cxn>
                <a:cxn ang="0">
                  <a:pos x="2369" y="261"/>
                </a:cxn>
                <a:cxn ang="0">
                  <a:pos x="2409" y="851"/>
                </a:cxn>
                <a:cxn ang="0">
                  <a:pos x="2460" y="766"/>
                </a:cxn>
                <a:cxn ang="0">
                  <a:pos x="2505" y="643"/>
                </a:cxn>
                <a:cxn ang="0">
                  <a:pos x="2545" y="6"/>
                </a:cxn>
                <a:cxn ang="0">
                  <a:pos x="2596" y="96"/>
                </a:cxn>
                <a:cxn ang="0">
                  <a:pos x="2641" y="165"/>
                </a:cxn>
                <a:cxn ang="0">
                  <a:pos x="2681" y="835"/>
                </a:cxn>
                <a:cxn ang="0">
                  <a:pos x="2732" y="744"/>
                </a:cxn>
                <a:cxn ang="0">
                  <a:pos x="2777" y="729"/>
                </a:cxn>
              </a:cxnLst>
              <a:rect l="0" t="0" r="r" b="b"/>
              <a:pathLst>
                <a:path w="2795" h="851">
                  <a:moveTo>
                    <a:pt x="0" y="426"/>
                  </a:moveTo>
                  <a:lnTo>
                    <a:pt x="0" y="367"/>
                  </a:lnTo>
                  <a:lnTo>
                    <a:pt x="5" y="314"/>
                  </a:lnTo>
                  <a:lnTo>
                    <a:pt x="5" y="261"/>
                  </a:lnTo>
                  <a:lnTo>
                    <a:pt x="11" y="208"/>
                  </a:lnTo>
                  <a:lnTo>
                    <a:pt x="11" y="165"/>
                  </a:lnTo>
                  <a:lnTo>
                    <a:pt x="17" y="123"/>
                  </a:lnTo>
                  <a:lnTo>
                    <a:pt x="17" y="85"/>
                  </a:lnTo>
                  <a:lnTo>
                    <a:pt x="22" y="59"/>
                  </a:lnTo>
                  <a:lnTo>
                    <a:pt x="22" y="32"/>
                  </a:lnTo>
                  <a:lnTo>
                    <a:pt x="28" y="16"/>
                  </a:lnTo>
                  <a:lnTo>
                    <a:pt x="28" y="6"/>
                  </a:lnTo>
                  <a:lnTo>
                    <a:pt x="34" y="0"/>
                  </a:lnTo>
                  <a:lnTo>
                    <a:pt x="39" y="6"/>
                  </a:lnTo>
                  <a:lnTo>
                    <a:pt x="39" y="11"/>
                  </a:lnTo>
                  <a:lnTo>
                    <a:pt x="45" y="27"/>
                  </a:lnTo>
                  <a:lnTo>
                    <a:pt x="45" y="37"/>
                  </a:lnTo>
                  <a:lnTo>
                    <a:pt x="51" y="53"/>
                  </a:lnTo>
                  <a:lnTo>
                    <a:pt x="51" y="69"/>
                  </a:lnTo>
                  <a:lnTo>
                    <a:pt x="56" y="85"/>
                  </a:lnTo>
                  <a:lnTo>
                    <a:pt x="56" y="96"/>
                  </a:lnTo>
                  <a:lnTo>
                    <a:pt x="62" y="107"/>
                  </a:lnTo>
                  <a:lnTo>
                    <a:pt x="62" y="117"/>
                  </a:lnTo>
                  <a:lnTo>
                    <a:pt x="68" y="123"/>
                  </a:lnTo>
                  <a:lnTo>
                    <a:pt x="73" y="117"/>
                  </a:lnTo>
                  <a:lnTo>
                    <a:pt x="79" y="107"/>
                  </a:lnTo>
                  <a:lnTo>
                    <a:pt x="79" y="96"/>
                  </a:lnTo>
                  <a:lnTo>
                    <a:pt x="85" y="85"/>
                  </a:lnTo>
                  <a:lnTo>
                    <a:pt x="85" y="69"/>
                  </a:lnTo>
                  <a:lnTo>
                    <a:pt x="90" y="53"/>
                  </a:lnTo>
                  <a:lnTo>
                    <a:pt x="90" y="37"/>
                  </a:lnTo>
                  <a:lnTo>
                    <a:pt x="96" y="27"/>
                  </a:lnTo>
                  <a:lnTo>
                    <a:pt x="96" y="11"/>
                  </a:lnTo>
                  <a:lnTo>
                    <a:pt x="102" y="6"/>
                  </a:lnTo>
                  <a:lnTo>
                    <a:pt x="107" y="0"/>
                  </a:lnTo>
                  <a:lnTo>
                    <a:pt x="107" y="6"/>
                  </a:lnTo>
                  <a:lnTo>
                    <a:pt x="113" y="16"/>
                  </a:lnTo>
                  <a:lnTo>
                    <a:pt x="113" y="32"/>
                  </a:lnTo>
                  <a:lnTo>
                    <a:pt x="119" y="59"/>
                  </a:lnTo>
                  <a:lnTo>
                    <a:pt x="119" y="85"/>
                  </a:lnTo>
                  <a:lnTo>
                    <a:pt x="124" y="123"/>
                  </a:lnTo>
                  <a:lnTo>
                    <a:pt x="124" y="165"/>
                  </a:lnTo>
                  <a:lnTo>
                    <a:pt x="130" y="208"/>
                  </a:lnTo>
                  <a:lnTo>
                    <a:pt x="130" y="261"/>
                  </a:lnTo>
                  <a:lnTo>
                    <a:pt x="136" y="314"/>
                  </a:lnTo>
                  <a:lnTo>
                    <a:pt x="136" y="367"/>
                  </a:lnTo>
                  <a:lnTo>
                    <a:pt x="141" y="426"/>
                  </a:lnTo>
                  <a:lnTo>
                    <a:pt x="141" y="484"/>
                  </a:lnTo>
                  <a:lnTo>
                    <a:pt x="147" y="537"/>
                  </a:lnTo>
                  <a:lnTo>
                    <a:pt x="147" y="590"/>
                  </a:lnTo>
                  <a:lnTo>
                    <a:pt x="153" y="643"/>
                  </a:lnTo>
                  <a:lnTo>
                    <a:pt x="153" y="686"/>
                  </a:lnTo>
                  <a:lnTo>
                    <a:pt x="158" y="729"/>
                  </a:lnTo>
                  <a:lnTo>
                    <a:pt x="158" y="766"/>
                  </a:lnTo>
                  <a:lnTo>
                    <a:pt x="164" y="792"/>
                  </a:lnTo>
                  <a:lnTo>
                    <a:pt x="164" y="819"/>
                  </a:lnTo>
                  <a:lnTo>
                    <a:pt x="170" y="835"/>
                  </a:lnTo>
                  <a:lnTo>
                    <a:pt x="170" y="845"/>
                  </a:lnTo>
                  <a:lnTo>
                    <a:pt x="175" y="851"/>
                  </a:lnTo>
                  <a:lnTo>
                    <a:pt x="181" y="845"/>
                  </a:lnTo>
                  <a:lnTo>
                    <a:pt x="181" y="840"/>
                  </a:lnTo>
                  <a:lnTo>
                    <a:pt x="187" y="824"/>
                  </a:lnTo>
                  <a:lnTo>
                    <a:pt x="187" y="814"/>
                  </a:lnTo>
                  <a:lnTo>
                    <a:pt x="192" y="798"/>
                  </a:lnTo>
                  <a:lnTo>
                    <a:pt x="192" y="782"/>
                  </a:lnTo>
                  <a:lnTo>
                    <a:pt x="198" y="766"/>
                  </a:lnTo>
                  <a:lnTo>
                    <a:pt x="198" y="755"/>
                  </a:lnTo>
                  <a:lnTo>
                    <a:pt x="198" y="744"/>
                  </a:lnTo>
                  <a:lnTo>
                    <a:pt x="204" y="734"/>
                  </a:lnTo>
                  <a:lnTo>
                    <a:pt x="209" y="729"/>
                  </a:lnTo>
                  <a:lnTo>
                    <a:pt x="215" y="734"/>
                  </a:lnTo>
                  <a:lnTo>
                    <a:pt x="215" y="744"/>
                  </a:lnTo>
                  <a:lnTo>
                    <a:pt x="221" y="755"/>
                  </a:lnTo>
                  <a:lnTo>
                    <a:pt x="221" y="766"/>
                  </a:lnTo>
                  <a:lnTo>
                    <a:pt x="226" y="782"/>
                  </a:lnTo>
                  <a:lnTo>
                    <a:pt x="226" y="798"/>
                  </a:lnTo>
                  <a:lnTo>
                    <a:pt x="232" y="814"/>
                  </a:lnTo>
                  <a:lnTo>
                    <a:pt x="232" y="824"/>
                  </a:lnTo>
                  <a:lnTo>
                    <a:pt x="238" y="840"/>
                  </a:lnTo>
                  <a:lnTo>
                    <a:pt x="238" y="845"/>
                  </a:lnTo>
                  <a:lnTo>
                    <a:pt x="243" y="851"/>
                  </a:lnTo>
                  <a:lnTo>
                    <a:pt x="249" y="845"/>
                  </a:lnTo>
                  <a:lnTo>
                    <a:pt x="249" y="835"/>
                  </a:lnTo>
                  <a:lnTo>
                    <a:pt x="255" y="819"/>
                  </a:lnTo>
                  <a:lnTo>
                    <a:pt x="255" y="792"/>
                  </a:lnTo>
                  <a:lnTo>
                    <a:pt x="260" y="766"/>
                  </a:lnTo>
                  <a:lnTo>
                    <a:pt x="260" y="729"/>
                  </a:lnTo>
                  <a:lnTo>
                    <a:pt x="266" y="686"/>
                  </a:lnTo>
                  <a:lnTo>
                    <a:pt x="266" y="643"/>
                  </a:lnTo>
                  <a:lnTo>
                    <a:pt x="272" y="590"/>
                  </a:lnTo>
                  <a:lnTo>
                    <a:pt x="272" y="537"/>
                  </a:lnTo>
                  <a:lnTo>
                    <a:pt x="277" y="484"/>
                  </a:lnTo>
                  <a:lnTo>
                    <a:pt x="277" y="426"/>
                  </a:lnTo>
                  <a:lnTo>
                    <a:pt x="283" y="367"/>
                  </a:lnTo>
                  <a:lnTo>
                    <a:pt x="283" y="314"/>
                  </a:lnTo>
                  <a:lnTo>
                    <a:pt x="289" y="261"/>
                  </a:lnTo>
                  <a:lnTo>
                    <a:pt x="289" y="208"/>
                  </a:lnTo>
                  <a:lnTo>
                    <a:pt x="294" y="165"/>
                  </a:lnTo>
                  <a:lnTo>
                    <a:pt x="294" y="123"/>
                  </a:lnTo>
                  <a:lnTo>
                    <a:pt x="300" y="85"/>
                  </a:lnTo>
                  <a:lnTo>
                    <a:pt x="300" y="59"/>
                  </a:lnTo>
                  <a:lnTo>
                    <a:pt x="306" y="32"/>
                  </a:lnTo>
                  <a:lnTo>
                    <a:pt x="306" y="16"/>
                  </a:lnTo>
                  <a:lnTo>
                    <a:pt x="311" y="6"/>
                  </a:lnTo>
                  <a:lnTo>
                    <a:pt x="317" y="0"/>
                  </a:lnTo>
                  <a:lnTo>
                    <a:pt x="317" y="6"/>
                  </a:lnTo>
                  <a:lnTo>
                    <a:pt x="323" y="11"/>
                  </a:lnTo>
                  <a:lnTo>
                    <a:pt x="323" y="27"/>
                  </a:lnTo>
                  <a:lnTo>
                    <a:pt x="328" y="37"/>
                  </a:lnTo>
                  <a:lnTo>
                    <a:pt x="328" y="53"/>
                  </a:lnTo>
                  <a:lnTo>
                    <a:pt x="334" y="69"/>
                  </a:lnTo>
                  <a:lnTo>
                    <a:pt x="334" y="85"/>
                  </a:lnTo>
                  <a:lnTo>
                    <a:pt x="340" y="96"/>
                  </a:lnTo>
                  <a:lnTo>
                    <a:pt x="340" y="107"/>
                  </a:lnTo>
                  <a:lnTo>
                    <a:pt x="345" y="117"/>
                  </a:lnTo>
                  <a:lnTo>
                    <a:pt x="351" y="123"/>
                  </a:lnTo>
                  <a:lnTo>
                    <a:pt x="357" y="117"/>
                  </a:lnTo>
                  <a:lnTo>
                    <a:pt x="357" y="107"/>
                  </a:lnTo>
                  <a:lnTo>
                    <a:pt x="362" y="96"/>
                  </a:lnTo>
                  <a:lnTo>
                    <a:pt x="362" y="85"/>
                  </a:lnTo>
                  <a:lnTo>
                    <a:pt x="368" y="69"/>
                  </a:lnTo>
                  <a:lnTo>
                    <a:pt x="368" y="53"/>
                  </a:lnTo>
                  <a:lnTo>
                    <a:pt x="374" y="37"/>
                  </a:lnTo>
                  <a:lnTo>
                    <a:pt x="374" y="27"/>
                  </a:lnTo>
                  <a:lnTo>
                    <a:pt x="379" y="11"/>
                  </a:lnTo>
                  <a:lnTo>
                    <a:pt x="379" y="6"/>
                  </a:lnTo>
                  <a:lnTo>
                    <a:pt x="385" y="0"/>
                  </a:lnTo>
                  <a:lnTo>
                    <a:pt x="391" y="6"/>
                  </a:lnTo>
                  <a:lnTo>
                    <a:pt x="391" y="16"/>
                  </a:lnTo>
                  <a:lnTo>
                    <a:pt x="396" y="32"/>
                  </a:lnTo>
                  <a:lnTo>
                    <a:pt x="396" y="59"/>
                  </a:lnTo>
                  <a:lnTo>
                    <a:pt x="396" y="85"/>
                  </a:lnTo>
                  <a:lnTo>
                    <a:pt x="402" y="123"/>
                  </a:lnTo>
                  <a:lnTo>
                    <a:pt x="402" y="165"/>
                  </a:lnTo>
                  <a:lnTo>
                    <a:pt x="408" y="208"/>
                  </a:lnTo>
                  <a:lnTo>
                    <a:pt x="408" y="261"/>
                  </a:lnTo>
                  <a:lnTo>
                    <a:pt x="413" y="314"/>
                  </a:lnTo>
                  <a:lnTo>
                    <a:pt x="413" y="367"/>
                  </a:lnTo>
                  <a:lnTo>
                    <a:pt x="419" y="426"/>
                  </a:lnTo>
                  <a:lnTo>
                    <a:pt x="419" y="484"/>
                  </a:lnTo>
                  <a:lnTo>
                    <a:pt x="425" y="537"/>
                  </a:lnTo>
                  <a:lnTo>
                    <a:pt x="425" y="590"/>
                  </a:lnTo>
                  <a:lnTo>
                    <a:pt x="430" y="643"/>
                  </a:lnTo>
                  <a:lnTo>
                    <a:pt x="430" y="686"/>
                  </a:lnTo>
                  <a:lnTo>
                    <a:pt x="436" y="729"/>
                  </a:lnTo>
                  <a:lnTo>
                    <a:pt x="436" y="766"/>
                  </a:lnTo>
                  <a:lnTo>
                    <a:pt x="442" y="792"/>
                  </a:lnTo>
                  <a:lnTo>
                    <a:pt x="442" y="819"/>
                  </a:lnTo>
                  <a:lnTo>
                    <a:pt x="447" y="835"/>
                  </a:lnTo>
                  <a:lnTo>
                    <a:pt x="447" y="845"/>
                  </a:lnTo>
                  <a:lnTo>
                    <a:pt x="453" y="851"/>
                  </a:lnTo>
                  <a:lnTo>
                    <a:pt x="459" y="845"/>
                  </a:lnTo>
                  <a:lnTo>
                    <a:pt x="459" y="840"/>
                  </a:lnTo>
                  <a:lnTo>
                    <a:pt x="464" y="824"/>
                  </a:lnTo>
                  <a:lnTo>
                    <a:pt x="464" y="814"/>
                  </a:lnTo>
                  <a:lnTo>
                    <a:pt x="470" y="798"/>
                  </a:lnTo>
                  <a:lnTo>
                    <a:pt x="470" y="782"/>
                  </a:lnTo>
                  <a:lnTo>
                    <a:pt x="476" y="766"/>
                  </a:lnTo>
                  <a:lnTo>
                    <a:pt x="476" y="755"/>
                  </a:lnTo>
                  <a:lnTo>
                    <a:pt x="481" y="744"/>
                  </a:lnTo>
                  <a:lnTo>
                    <a:pt x="481" y="734"/>
                  </a:lnTo>
                  <a:lnTo>
                    <a:pt x="487" y="729"/>
                  </a:lnTo>
                  <a:lnTo>
                    <a:pt x="493" y="734"/>
                  </a:lnTo>
                  <a:lnTo>
                    <a:pt x="498" y="744"/>
                  </a:lnTo>
                  <a:lnTo>
                    <a:pt x="498" y="755"/>
                  </a:lnTo>
                  <a:lnTo>
                    <a:pt x="504" y="766"/>
                  </a:lnTo>
                  <a:lnTo>
                    <a:pt x="504" y="782"/>
                  </a:lnTo>
                  <a:lnTo>
                    <a:pt x="510" y="798"/>
                  </a:lnTo>
                  <a:lnTo>
                    <a:pt x="510" y="814"/>
                  </a:lnTo>
                  <a:lnTo>
                    <a:pt x="515" y="824"/>
                  </a:lnTo>
                  <a:lnTo>
                    <a:pt x="515" y="840"/>
                  </a:lnTo>
                  <a:lnTo>
                    <a:pt x="521" y="845"/>
                  </a:lnTo>
                  <a:lnTo>
                    <a:pt x="527" y="851"/>
                  </a:lnTo>
                  <a:lnTo>
                    <a:pt x="527" y="845"/>
                  </a:lnTo>
                  <a:lnTo>
                    <a:pt x="532" y="835"/>
                  </a:lnTo>
                  <a:lnTo>
                    <a:pt x="532" y="819"/>
                  </a:lnTo>
                  <a:lnTo>
                    <a:pt x="538" y="792"/>
                  </a:lnTo>
                  <a:lnTo>
                    <a:pt x="538" y="766"/>
                  </a:lnTo>
                  <a:lnTo>
                    <a:pt x="544" y="729"/>
                  </a:lnTo>
                  <a:lnTo>
                    <a:pt x="544" y="686"/>
                  </a:lnTo>
                  <a:lnTo>
                    <a:pt x="549" y="643"/>
                  </a:lnTo>
                  <a:lnTo>
                    <a:pt x="549" y="590"/>
                  </a:lnTo>
                  <a:lnTo>
                    <a:pt x="555" y="537"/>
                  </a:lnTo>
                  <a:lnTo>
                    <a:pt x="555" y="484"/>
                  </a:lnTo>
                  <a:lnTo>
                    <a:pt x="561" y="426"/>
                  </a:lnTo>
                  <a:lnTo>
                    <a:pt x="561" y="367"/>
                  </a:lnTo>
                  <a:lnTo>
                    <a:pt x="566" y="314"/>
                  </a:lnTo>
                  <a:lnTo>
                    <a:pt x="566" y="261"/>
                  </a:lnTo>
                  <a:lnTo>
                    <a:pt x="572" y="208"/>
                  </a:lnTo>
                  <a:lnTo>
                    <a:pt x="572" y="165"/>
                  </a:lnTo>
                  <a:lnTo>
                    <a:pt x="578" y="123"/>
                  </a:lnTo>
                  <a:lnTo>
                    <a:pt x="578" y="85"/>
                  </a:lnTo>
                  <a:lnTo>
                    <a:pt x="583" y="59"/>
                  </a:lnTo>
                  <a:lnTo>
                    <a:pt x="583" y="32"/>
                  </a:lnTo>
                  <a:lnTo>
                    <a:pt x="589" y="16"/>
                  </a:lnTo>
                  <a:lnTo>
                    <a:pt x="589" y="6"/>
                  </a:lnTo>
                  <a:lnTo>
                    <a:pt x="595" y="0"/>
                  </a:lnTo>
                  <a:lnTo>
                    <a:pt x="600" y="6"/>
                  </a:lnTo>
                  <a:lnTo>
                    <a:pt x="600" y="11"/>
                  </a:lnTo>
                  <a:lnTo>
                    <a:pt x="600" y="27"/>
                  </a:lnTo>
                  <a:lnTo>
                    <a:pt x="606" y="37"/>
                  </a:lnTo>
                  <a:lnTo>
                    <a:pt x="606" y="53"/>
                  </a:lnTo>
                  <a:lnTo>
                    <a:pt x="612" y="69"/>
                  </a:lnTo>
                  <a:lnTo>
                    <a:pt x="612" y="85"/>
                  </a:lnTo>
                  <a:lnTo>
                    <a:pt x="618" y="96"/>
                  </a:lnTo>
                  <a:lnTo>
                    <a:pt x="618" y="107"/>
                  </a:lnTo>
                  <a:lnTo>
                    <a:pt x="623" y="117"/>
                  </a:lnTo>
                  <a:lnTo>
                    <a:pt x="629" y="123"/>
                  </a:lnTo>
                  <a:lnTo>
                    <a:pt x="635" y="117"/>
                  </a:lnTo>
                  <a:lnTo>
                    <a:pt x="635" y="107"/>
                  </a:lnTo>
                  <a:lnTo>
                    <a:pt x="640" y="96"/>
                  </a:lnTo>
                  <a:lnTo>
                    <a:pt x="640" y="85"/>
                  </a:lnTo>
                  <a:lnTo>
                    <a:pt x="646" y="69"/>
                  </a:lnTo>
                  <a:lnTo>
                    <a:pt x="646" y="53"/>
                  </a:lnTo>
                  <a:lnTo>
                    <a:pt x="652" y="37"/>
                  </a:lnTo>
                  <a:lnTo>
                    <a:pt x="652" y="27"/>
                  </a:lnTo>
                  <a:lnTo>
                    <a:pt x="657" y="11"/>
                  </a:lnTo>
                  <a:lnTo>
                    <a:pt x="657" y="6"/>
                  </a:lnTo>
                  <a:lnTo>
                    <a:pt x="663" y="0"/>
                  </a:lnTo>
                  <a:lnTo>
                    <a:pt x="669" y="6"/>
                  </a:lnTo>
                  <a:lnTo>
                    <a:pt x="669" y="16"/>
                  </a:lnTo>
                  <a:lnTo>
                    <a:pt x="674" y="32"/>
                  </a:lnTo>
                  <a:lnTo>
                    <a:pt x="674" y="59"/>
                  </a:lnTo>
                  <a:lnTo>
                    <a:pt x="680" y="85"/>
                  </a:lnTo>
                  <a:lnTo>
                    <a:pt x="680" y="123"/>
                  </a:lnTo>
                  <a:lnTo>
                    <a:pt x="686" y="165"/>
                  </a:lnTo>
                  <a:lnTo>
                    <a:pt x="686" y="208"/>
                  </a:lnTo>
                  <a:lnTo>
                    <a:pt x="691" y="261"/>
                  </a:lnTo>
                  <a:lnTo>
                    <a:pt x="691" y="314"/>
                  </a:lnTo>
                  <a:lnTo>
                    <a:pt x="697" y="367"/>
                  </a:lnTo>
                  <a:lnTo>
                    <a:pt x="697" y="426"/>
                  </a:lnTo>
                  <a:lnTo>
                    <a:pt x="703" y="484"/>
                  </a:lnTo>
                  <a:lnTo>
                    <a:pt x="703" y="537"/>
                  </a:lnTo>
                  <a:lnTo>
                    <a:pt x="708" y="590"/>
                  </a:lnTo>
                  <a:lnTo>
                    <a:pt x="708" y="643"/>
                  </a:lnTo>
                  <a:lnTo>
                    <a:pt x="714" y="686"/>
                  </a:lnTo>
                  <a:lnTo>
                    <a:pt x="714" y="729"/>
                  </a:lnTo>
                  <a:lnTo>
                    <a:pt x="720" y="766"/>
                  </a:lnTo>
                  <a:lnTo>
                    <a:pt x="720" y="792"/>
                  </a:lnTo>
                  <a:lnTo>
                    <a:pt x="725" y="819"/>
                  </a:lnTo>
                  <a:lnTo>
                    <a:pt x="725" y="835"/>
                  </a:lnTo>
                  <a:lnTo>
                    <a:pt x="731" y="845"/>
                  </a:lnTo>
                  <a:lnTo>
                    <a:pt x="737" y="851"/>
                  </a:lnTo>
                  <a:lnTo>
                    <a:pt x="737" y="845"/>
                  </a:lnTo>
                  <a:lnTo>
                    <a:pt x="742" y="840"/>
                  </a:lnTo>
                  <a:lnTo>
                    <a:pt x="742" y="824"/>
                  </a:lnTo>
                  <a:lnTo>
                    <a:pt x="748" y="814"/>
                  </a:lnTo>
                  <a:lnTo>
                    <a:pt x="748" y="798"/>
                  </a:lnTo>
                  <a:lnTo>
                    <a:pt x="754" y="782"/>
                  </a:lnTo>
                  <a:lnTo>
                    <a:pt x="754" y="766"/>
                  </a:lnTo>
                  <a:lnTo>
                    <a:pt x="759" y="755"/>
                  </a:lnTo>
                  <a:lnTo>
                    <a:pt x="759" y="744"/>
                  </a:lnTo>
                  <a:lnTo>
                    <a:pt x="765" y="734"/>
                  </a:lnTo>
                  <a:lnTo>
                    <a:pt x="771" y="729"/>
                  </a:lnTo>
                  <a:lnTo>
                    <a:pt x="776" y="734"/>
                  </a:lnTo>
                  <a:lnTo>
                    <a:pt x="776" y="744"/>
                  </a:lnTo>
                  <a:lnTo>
                    <a:pt x="782" y="755"/>
                  </a:lnTo>
                  <a:lnTo>
                    <a:pt x="782" y="766"/>
                  </a:lnTo>
                  <a:lnTo>
                    <a:pt x="788" y="782"/>
                  </a:lnTo>
                  <a:lnTo>
                    <a:pt x="788" y="798"/>
                  </a:lnTo>
                  <a:lnTo>
                    <a:pt x="793" y="814"/>
                  </a:lnTo>
                  <a:lnTo>
                    <a:pt x="793" y="824"/>
                  </a:lnTo>
                  <a:lnTo>
                    <a:pt x="799" y="840"/>
                  </a:lnTo>
                  <a:lnTo>
                    <a:pt x="799" y="845"/>
                  </a:lnTo>
                  <a:lnTo>
                    <a:pt x="805" y="851"/>
                  </a:lnTo>
                  <a:lnTo>
                    <a:pt x="805" y="845"/>
                  </a:lnTo>
                  <a:lnTo>
                    <a:pt x="810" y="835"/>
                  </a:lnTo>
                  <a:lnTo>
                    <a:pt x="810" y="819"/>
                  </a:lnTo>
                  <a:lnTo>
                    <a:pt x="816" y="792"/>
                  </a:lnTo>
                  <a:lnTo>
                    <a:pt x="816" y="766"/>
                  </a:lnTo>
                  <a:lnTo>
                    <a:pt x="822" y="729"/>
                  </a:lnTo>
                  <a:lnTo>
                    <a:pt x="822" y="686"/>
                  </a:lnTo>
                  <a:lnTo>
                    <a:pt x="827" y="643"/>
                  </a:lnTo>
                  <a:lnTo>
                    <a:pt x="827" y="590"/>
                  </a:lnTo>
                  <a:lnTo>
                    <a:pt x="833" y="537"/>
                  </a:lnTo>
                  <a:lnTo>
                    <a:pt x="833" y="484"/>
                  </a:lnTo>
                  <a:lnTo>
                    <a:pt x="839" y="426"/>
                  </a:lnTo>
                  <a:lnTo>
                    <a:pt x="839" y="367"/>
                  </a:lnTo>
                  <a:lnTo>
                    <a:pt x="844" y="314"/>
                  </a:lnTo>
                  <a:lnTo>
                    <a:pt x="844" y="261"/>
                  </a:lnTo>
                  <a:lnTo>
                    <a:pt x="850" y="208"/>
                  </a:lnTo>
                  <a:lnTo>
                    <a:pt x="850" y="165"/>
                  </a:lnTo>
                  <a:lnTo>
                    <a:pt x="856" y="123"/>
                  </a:lnTo>
                  <a:lnTo>
                    <a:pt x="856" y="85"/>
                  </a:lnTo>
                  <a:lnTo>
                    <a:pt x="861" y="59"/>
                  </a:lnTo>
                  <a:lnTo>
                    <a:pt x="861" y="32"/>
                  </a:lnTo>
                  <a:lnTo>
                    <a:pt x="867" y="16"/>
                  </a:lnTo>
                  <a:lnTo>
                    <a:pt x="867" y="6"/>
                  </a:lnTo>
                  <a:lnTo>
                    <a:pt x="873" y="0"/>
                  </a:lnTo>
                  <a:lnTo>
                    <a:pt x="878" y="6"/>
                  </a:lnTo>
                  <a:lnTo>
                    <a:pt x="878" y="11"/>
                  </a:lnTo>
                  <a:lnTo>
                    <a:pt x="884" y="27"/>
                  </a:lnTo>
                  <a:lnTo>
                    <a:pt x="884" y="37"/>
                  </a:lnTo>
                  <a:lnTo>
                    <a:pt x="890" y="53"/>
                  </a:lnTo>
                  <a:lnTo>
                    <a:pt x="890" y="69"/>
                  </a:lnTo>
                  <a:lnTo>
                    <a:pt x="895" y="85"/>
                  </a:lnTo>
                  <a:lnTo>
                    <a:pt x="895" y="96"/>
                  </a:lnTo>
                  <a:lnTo>
                    <a:pt x="901" y="107"/>
                  </a:lnTo>
                  <a:lnTo>
                    <a:pt x="901" y="117"/>
                  </a:lnTo>
                  <a:lnTo>
                    <a:pt x="907" y="123"/>
                  </a:lnTo>
                  <a:lnTo>
                    <a:pt x="912" y="117"/>
                  </a:lnTo>
                  <a:lnTo>
                    <a:pt x="918" y="107"/>
                  </a:lnTo>
                  <a:lnTo>
                    <a:pt x="918" y="96"/>
                  </a:lnTo>
                  <a:lnTo>
                    <a:pt x="924" y="85"/>
                  </a:lnTo>
                  <a:lnTo>
                    <a:pt x="924" y="69"/>
                  </a:lnTo>
                  <a:lnTo>
                    <a:pt x="929" y="53"/>
                  </a:lnTo>
                  <a:lnTo>
                    <a:pt x="929" y="37"/>
                  </a:lnTo>
                  <a:lnTo>
                    <a:pt x="935" y="27"/>
                  </a:lnTo>
                  <a:lnTo>
                    <a:pt x="935" y="11"/>
                  </a:lnTo>
                  <a:lnTo>
                    <a:pt x="941" y="6"/>
                  </a:lnTo>
                  <a:lnTo>
                    <a:pt x="946" y="0"/>
                  </a:lnTo>
                  <a:lnTo>
                    <a:pt x="946" y="6"/>
                  </a:lnTo>
                  <a:lnTo>
                    <a:pt x="952" y="16"/>
                  </a:lnTo>
                  <a:lnTo>
                    <a:pt x="952" y="32"/>
                  </a:lnTo>
                  <a:lnTo>
                    <a:pt x="958" y="59"/>
                  </a:lnTo>
                  <a:lnTo>
                    <a:pt x="958" y="85"/>
                  </a:lnTo>
                  <a:lnTo>
                    <a:pt x="963" y="123"/>
                  </a:lnTo>
                  <a:lnTo>
                    <a:pt x="963" y="165"/>
                  </a:lnTo>
                  <a:lnTo>
                    <a:pt x="969" y="208"/>
                  </a:lnTo>
                  <a:lnTo>
                    <a:pt x="969" y="261"/>
                  </a:lnTo>
                  <a:lnTo>
                    <a:pt x="975" y="314"/>
                  </a:lnTo>
                  <a:lnTo>
                    <a:pt x="975" y="367"/>
                  </a:lnTo>
                  <a:lnTo>
                    <a:pt x="980" y="426"/>
                  </a:lnTo>
                  <a:lnTo>
                    <a:pt x="980" y="484"/>
                  </a:lnTo>
                  <a:lnTo>
                    <a:pt x="986" y="537"/>
                  </a:lnTo>
                  <a:lnTo>
                    <a:pt x="986" y="590"/>
                  </a:lnTo>
                  <a:lnTo>
                    <a:pt x="992" y="643"/>
                  </a:lnTo>
                  <a:lnTo>
                    <a:pt x="992" y="686"/>
                  </a:lnTo>
                  <a:lnTo>
                    <a:pt x="997" y="729"/>
                  </a:lnTo>
                  <a:lnTo>
                    <a:pt x="997" y="766"/>
                  </a:lnTo>
                  <a:lnTo>
                    <a:pt x="997" y="792"/>
                  </a:lnTo>
                  <a:lnTo>
                    <a:pt x="1003" y="819"/>
                  </a:lnTo>
                  <a:lnTo>
                    <a:pt x="1003" y="835"/>
                  </a:lnTo>
                  <a:lnTo>
                    <a:pt x="1009" y="845"/>
                  </a:lnTo>
                  <a:lnTo>
                    <a:pt x="1014" y="851"/>
                  </a:lnTo>
                  <a:lnTo>
                    <a:pt x="1014" y="845"/>
                  </a:lnTo>
                  <a:lnTo>
                    <a:pt x="1020" y="840"/>
                  </a:lnTo>
                  <a:lnTo>
                    <a:pt x="1020" y="824"/>
                  </a:lnTo>
                  <a:lnTo>
                    <a:pt x="1026" y="814"/>
                  </a:lnTo>
                  <a:lnTo>
                    <a:pt x="1026" y="798"/>
                  </a:lnTo>
                  <a:lnTo>
                    <a:pt x="1031" y="782"/>
                  </a:lnTo>
                  <a:lnTo>
                    <a:pt x="1031" y="766"/>
                  </a:lnTo>
                  <a:lnTo>
                    <a:pt x="1037" y="755"/>
                  </a:lnTo>
                  <a:lnTo>
                    <a:pt x="1037" y="744"/>
                  </a:lnTo>
                  <a:lnTo>
                    <a:pt x="1043" y="734"/>
                  </a:lnTo>
                  <a:lnTo>
                    <a:pt x="1048" y="729"/>
                  </a:lnTo>
                  <a:lnTo>
                    <a:pt x="1054" y="734"/>
                  </a:lnTo>
                  <a:lnTo>
                    <a:pt x="1054" y="744"/>
                  </a:lnTo>
                  <a:lnTo>
                    <a:pt x="1060" y="755"/>
                  </a:lnTo>
                  <a:lnTo>
                    <a:pt x="1060" y="766"/>
                  </a:lnTo>
                  <a:lnTo>
                    <a:pt x="1065" y="782"/>
                  </a:lnTo>
                  <a:lnTo>
                    <a:pt x="1065" y="798"/>
                  </a:lnTo>
                  <a:lnTo>
                    <a:pt x="1071" y="814"/>
                  </a:lnTo>
                  <a:lnTo>
                    <a:pt x="1071" y="824"/>
                  </a:lnTo>
                  <a:lnTo>
                    <a:pt x="1077" y="840"/>
                  </a:lnTo>
                  <a:lnTo>
                    <a:pt x="1077" y="845"/>
                  </a:lnTo>
                  <a:lnTo>
                    <a:pt x="1082" y="851"/>
                  </a:lnTo>
                  <a:lnTo>
                    <a:pt x="1088" y="845"/>
                  </a:lnTo>
                  <a:lnTo>
                    <a:pt x="1088" y="835"/>
                  </a:lnTo>
                  <a:lnTo>
                    <a:pt x="1094" y="819"/>
                  </a:lnTo>
                  <a:lnTo>
                    <a:pt x="1094" y="792"/>
                  </a:lnTo>
                  <a:lnTo>
                    <a:pt x="1099" y="766"/>
                  </a:lnTo>
                  <a:lnTo>
                    <a:pt x="1099" y="729"/>
                  </a:lnTo>
                  <a:lnTo>
                    <a:pt x="1105" y="686"/>
                  </a:lnTo>
                  <a:lnTo>
                    <a:pt x="1105" y="643"/>
                  </a:lnTo>
                  <a:lnTo>
                    <a:pt x="1111" y="590"/>
                  </a:lnTo>
                  <a:lnTo>
                    <a:pt x="1111" y="537"/>
                  </a:lnTo>
                  <a:lnTo>
                    <a:pt x="1116" y="484"/>
                  </a:lnTo>
                  <a:lnTo>
                    <a:pt x="1116" y="426"/>
                  </a:lnTo>
                  <a:lnTo>
                    <a:pt x="1122" y="367"/>
                  </a:lnTo>
                  <a:lnTo>
                    <a:pt x="1122" y="314"/>
                  </a:lnTo>
                  <a:lnTo>
                    <a:pt x="1128" y="261"/>
                  </a:lnTo>
                  <a:lnTo>
                    <a:pt x="1128" y="208"/>
                  </a:lnTo>
                  <a:lnTo>
                    <a:pt x="1133" y="165"/>
                  </a:lnTo>
                  <a:lnTo>
                    <a:pt x="1133" y="123"/>
                  </a:lnTo>
                  <a:lnTo>
                    <a:pt x="1139" y="85"/>
                  </a:lnTo>
                  <a:lnTo>
                    <a:pt x="1139" y="59"/>
                  </a:lnTo>
                  <a:lnTo>
                    <a:pt x="1145" y="32"/>
                  </a:lnTo>
                  <a:lnTo>
                    <a:pt x="1145" y="16"/>
                  </a:lnTo>
                  <a:lnTo>
                    <a:pt x="1150" y="6"/>
                  </a:lnTo>
                  <a:lnTo>
                    <a:pt x="1156" y="0"/>
                  </a:lnTo>
                  <a:lnTo>
                    <a:pt x="1156" y="6"/>
                  </a:lnTo>
                  <a:lnTo>
                    <a:pt x="1162" y="11"/>
                  </a:lnTo>
                  <a:lnTo>
                    <a:pt x="1162" y="27"/>
                  </a:lnTo>
                  <a:lnTo>
                    <a:pt x="1167" y="37"/>
                  </a:lnTo>
                  <a:lnTo>
                    <a:pt x="1167" y="53"/>
                  </a:lnTo>
                  <a:lnTo>
                    <a:pt x="1173" y="69"/>
                  </a:lnTo>
                  <a:lnTo>
                    <a:pt x="1173" y="85"/>
                  </a:lnTo>
                  <a:lnTo>
                    <a:pt x="1179" y="96"/>
                  </a:lnTo>
                  <a:lnTo>
                    <a:pt x="1179" y="107"/>
                  </a:lnTo>
                  <a:lnTo>
                    <a:pt x="1184" y="117"/>
                  </a:lnTo>
                  <a:lnTo>
                    <a:pt x="1190" y="123"/>
                  </a:lnTo>
                  <a:lnTo>
                    <a:pt x="1196" y="117"/>
                  </a:lnTo>
                  <a:lnTo>
                    <a:pt x="1196" y="107"/>
                  </a:lnTo>
                  <a:lnTo>
                    <a:pt x="1196" y="96"/>
                  </a:lnTo>
                  <a:lnTo>
                    <a:pt x="1201" y="85"/>
                  </a:lnTo>
                  <a:lnTo>
                    <a:pt x="1201" y="69"/>
                  </a:lnTo>
                  <a:lnTo>
                    <a:pt x="1207" y="53"/>
                  </a:lnTo>
                  <a:lnTo>
                    <a:pt x="1207" y="37"/>
                  </a:lnTo>
                  <a:lnTo>
                    <a:pt x="1213" y="27"/>
                  </a:lnTo>
                  <a:lnTo>
                    <a:pt x="1213" y="11"/>
                  </a:lnTo>
                  <a:lnTo>
                    <a:pt x="1218" y="6"/>
                  </a:lnTo>
                  <a:lnTo>
                    <a:pt x="1224" y="0"/>
                  </a:lnTo>
                  <a:lnTo>
                    <a:pt x="1224" y="6"/>
                  </a:lnTo>
                  <a:lnTo>
                    <a:pt x="1230" y="16"/>
                  </a:lnTo>
                  <a:lnTo>
                    <a:pt x="1230" y="32"/>
                  </a:lnTo>
                  <a:lnTo>
                    <a:pt x="1235" y="59"/>
                  </a:lnTo>
                  <a:lnTo>
                    <a:pt x="1235" y="85"/>
                  </a:lnTo>
                  <a:lnTo>
                    <a:pt x="1241" y="123"/>
                  </a:lnTo>
                  <a:lnTo>
                    <a:pt x="1241" y="165"/>
                  </a:lnTo>
                  <a:lnTo>
                    <a:pt x="1247" y="208"/>
                  </a:lnTo>
                  <a:lnTo>
                    <a:pt x="1247" y="261"/>
                  </a:lnTo>
                  <a:lnTo>
                    <a:pt x="1252" y="314"/>
                  </a:lnTo>
                  <a:lnTo>
                    <a:pt x="1252" y="367"/>
                  </a:lnTo>
                  <a:lnTo>
                    <a:pt x="1258" y="426"/>
                  </a:lnTo>
                  <a:lnTo>
                    <a:pt x="1258" y="484"/>
                  </a:lnTo>
                  <a:lnTo>
                    <a:pt x="1264" y="537"/>
                  </a:lnTo>
                  <a:lnTo>
                    <a:pt x="1264" y="590"/>
                  </a:lnTo>
                  <a:lnTo>
                    <a:pt x="1269" y="643"/>
                  </a:lnTo>
                  <a:lnTo>
                    <a:pt x="1269" y="686"/>
                  </a:lnTo>
                  <a:lnTo>
                    <a:pt x="1275" y="729"/>
                  </a:lnTo>
                  <a:lnTo>
                    <a:pt x="1275" y="766"/>
                  </a:lnTo>
                  <a:lnTo>
                    <a:pt x="1281" y="792"/>
                  </a:lnTo>
                  <a:lnTo>
                    <a:pt x="1281" y="819"/>
                  </a:lnTo>
                  <a:lnTo>
                    <a:pt x="1286" y="835"/>
                  </a:lnTo>
                  <a:lnTo>
                    <a:pt x="1286" y="845"/>
                  </a:lnTo>
                  <a:lnTo>
                    <a:pt x="1292" y="851"/>
                  </a:lnTo>
                  <a:lnTo>
                    <a:pt x="1298" y="845"/>
                  </a:lnTo>
                  <a:lnTo>
                    <a:pt x="1298" y="840"/>
                  </a:lnTo>
                  <a:lnTo>
                    <a:pt x="1303" y="824"/>
                  </a:lnTo>
                  <a:lnTo>
                    <a:pt x="1303" y="814"/>
                  </a:lnTo>
                  <a:lnTo>
                    <a:pt x="1309" y="798"/>
                  </a:lnTo>
                  <a:lnTo>
                    <a:pt x="1309" y="782"/>
                  </a:lnTo>
                  <a:lnTo>
                    <a:pt x="1315" y="766"/>
                  </a:lnTo>
                  <a:lnTo>
                    <a:pt x="1315" y="755"/>
                  </a:lnTo>
                  <a:lnTo>
                    <a:pt x="1320" y="744"/>
                  </a:lnTo>
                  <a:lnTo>
                    <a:pt x="1320" y="734"/>
                  </a:lnTo>
                  <a:lnTo>
                    <a:pt x="1326" y="729"/>
                  </a:lnTo>
                  <a:lnTo>
                    <a:pt x="1332" y="734"/>
                  </a:lnTo>
                  <a:lnTo>
                    <a:pt x="1338" y="744"/>
                  </a:lnTo>
                  <a:lnTo>
                    <a:pt x="1338" y="755"/>
                  </a:lnTo>
                  <a:lnTo>
                    <a:pt x="1343" y="766"/>
                  </a:lnTo>
                  <a:lnTo>
                    <a:pt x="1343" y="782"/>
                  </a:lnTo>
                  <a:lnTo>
                    <a:pt x="1349" y="798"/>
                  </a:lnTo>
                  <a:lnTo>
                    <a:pt x="1349" y="814"/>
                  </a:lnTo>
                  <a:lnTo>
                    <a:pt x="1355" y="824"/>
                  </a:lnTo>
                  <a:lnTo>
                    <a:pt x="1355" y="840"/>
                  </a:lnTo>
                  <a:lnTo>
                    <a:pt x="1360" y="845"/>
                  </a:lnTo>
                  <a:lnTo>
                    <a:pt x="1366" y="851"/>
                  </a:lnTo>
                  <a:lnTo>
                    <a:pt x="1366" y="845"/>
                  </a:lnTo>
                  <a:lnTo>
                    <a:pt x="1372" y="835"/>
                  </a:lnTo>
                  <a:lnTo>
                    <a:pt x="1372" y="819"/>
                  </a:lnTo>
                  <a:lnTo>
                    <a:pt x="1377" y="792"/>
                  </a:lnTo>
                  <a:lnTo>
                    <a:pt x="1377" y="766"/>
                  </a:lnTo>
                  <a:lnTo>
                    <a:pt x="1383" y="729"/>
                  </a:lnTo>
                  <a:lnTo>
                    <a:pt x="1383" y="686"/>
                  </a:lnTo>
                  <a:lnTo>
                    <a:pt x="1389" y="643"/>
                  </a:lnTo>
                  <a:lnTo>
                    <a:pt x="1389" y="590"/>
                  </a:lnTo>
                  <a:lnTo>
                    <a:pt x="1394" y="537"/>
                  </a:lnTo>
                  <a:lnTo>
                    <a:pt x="1394" y="484"/>
                  </a:lnTo>
                  <a:lnTo>
                    <a:pt x="1400" y="426"/>
                  </a:lnTo>
                  <a:lnTo>
                    <a:pt x="1400" y="367"/>
                  </a:lnTo>
                  <a:lnTo>
                    <a:pt x="1400" y="314"/>
                  </a:lnTo>
                  <a:lnTo>
                    <a:pt x="1406" y="261"/>
                  </a:lnTo>
                  <a:lnTo>
                    <a:pt x="1406" y="208"/>
                  </a:lnTo>
                  <a:lnTo>
                    <a:pt x="1411" y="165"/>
                  </a:lnTo>
                  <a:lnTo>
                    <a:pt x="1411" y="123"/>
                  </a:lnTo>
                  <a:lnTo>
                    <a:pt x="1417" y="85"/>
                  </a:lnTo>
                  <a:lnTo>
                    <a:pt x="1417" y="59"/>
                  </a:lnTo>
                  <a:lnTo>
                    <a:pt x="1423" y="32"/>
                  </a:lnTo>
                  <a:lnTo>
                    <a:pt x="1423" y="16"/>
                  </a:lnTo>
                  <a:lnTo>
                    <a:pt x="1428" y="6"/>
                  </a:lnTo>
                  <a:lnTo>
                    <a:pt x="1434" y="0"/>
                  </a:lnTo>
                  <a:lnTo>
                    <a:pt x="1434" y="6"/>
                  </a:lnTo>
                  <a:lnTo>
                    <a:pt x="1440" y="11"/>
                  </a:lnTo>
                  <a:lnTo>
                    <a:pt x="1440" y="27"/>
                  </a:lnTo>
                  <a:lnTo>
                    <a:pt x="1445" y="37"/>
                  </a:lnTo>
                  <a:lnTo>
                    <a:pt x="1445" y="53"/>
                  </a:lnTo>
                  <a:lnTo>
                    <a:pt x="1451" y="69"/>
                  </a:lnTo>
                  <a:lnTo>
                    <a:pt x="1451" y="85"/>
                  </a:lnTo>
                  <a:lnTo>
                    <a:pt x="1457" y="96"/>
                  </a:lnTo>
                  <a:lnTo>
                    <a:pt x="1457" y="107"/>
                  </a:lnTo>
                  <a:lnTo>
                    <a:pt x="1462" y="117"/>
                  </a:lnTo>
                  <a:lnTo>
                    <a:pt x="1468" y="123"/>
                  </a:lnTo>
                  <a:lnTo>
                    <a:pt x="1474" y="117"/>
                  </a:lnTo>
                  <a:lnTo>
                    <a:pt x="1474" y="107"/>
                  </a:lnTo>
                  <a:lnTo>
                    <a:pt x="1479" y="96"/>
                  </a:lnTo>
                  <a:lnTo>
                    <a:pt x="1479" y="85"/>
                  </a:lnTo>
                  <a:lnTo>
                    <a:pt x="1485" y="69"/>
                  </a:lnTo>
                  <a:lnTo>
                    <a:pt x="1485" y="53"/>
                  </a:lnTo>
                  <a:lnTo>
                    <a:pt x="1491" y="37"/>
                  </a:lnTo>
                  <a:lnTo>
                    <a:pt x="1491" y="27"/>
                  </a:lnTo>
                  <a:lnTo>
                    <a:pt x="1496" y="11"/>
                  </a:lnTo>
                  <a:lnTo>
                    <a:pt x="1496" y="6"/>
                  </a:lnTo>
                  <a:lnTo>
                    <a:pt x="1502" y="0"/>
                  </a:lnTo>
                  <a:lnTo>
                    <a:pt x="1508" y="6"/>
                  </a:lnTo>
                  <a:lnTo>
                    <a:pt x="1508" y="16"/>
                  </a:lnTo>
                  <a:lnTo>
                    <a:pt x="1513" y="32"/>
                  </a:lnTo>
                  <a:lnTo>
                    <a:pt x="1513" y="59"/>
                  </a:lnTo>
                  <a:lnTo>
                    <a:pt x="1519" y="85"/>
                  </a:lnTo>
                  <a:lnTo>
                    <a:pt x="1519" y="123"/>
                  </a:lnTo>
                  <a:lnTo>
                    <a:pt x="1525" y="165"/>
                  </a:lnTo>
                  <a:lnTo>
                    <a:pt x="1525" y="208"/>
                  </a:lnTo>
                  <a:lnTo>
                    <a:pt x="1530" y="261"/>
                  </a:lnTo>
                  <a:lnTo>
                    <a:pt x="1530" y="314"/>
                  </a:lnTo>
                  <a:lnTo>
                    <a:pt x="1536" y="367"/>
                  </a:lnTo>
                  <a:lnTo>
                    <a:pt x="1536" y="426"/>
                  </a:lnTo>
                  <a:lnTo>
                    <a:pt x="1542" y="484"/>
                  </a:lnTo>
                  <a:lnTo>
                    <a:pt x="1542" y="537"/>
                  </a:lnTo>
                  <a:lnTo>
                    <a:pt x="1547" y="590"/>
                  </a:lnTo>
                  <a:lnTo>
                    <a:pt x="1547" y="643"/>
                  </a:lnTo>
                  <a:lnTo>
                    <a:pt x="1553" y="686"/>
                  </a:lnTo>
                  <a:lnTo>
                    <a:pt x="1553" y="729"/>
                  </a:lnTo>
                  <a:lnTo>
                    <a:pt x="1559" y="766"/>
                  </a:lnTo>
                  <a:lnTo>
                    <a:pt x="1559" y="792"/>
                  </a:lnTo>
                  <a:lnTo>
                    <a:pt x="1564" y="819"/>
                  </a:lnTo>
                  <a:lnTo>
                    <a:pt x="1564" y="835"/>
                  </a:lnTo>
                  <a:lnTo>
                    <a:pt x="1570" y="845"/>
                  </a:lnTo>
                  <a:lnTo>
                    <a:pt x="1576" y="851"/>
                  </a:lnTo>
                  <a:lnTo>
                    <a:pt x="1576" y="845"/>
                  </a:lnTo>
                  <a:lnTo>
                    <a:pt x="1581" y="840"/>
                  </a:lnTo>
                  <a:lnTo>
                    <a:pt x="1581" y="824"/>
                  </a:lnTo>
                  <a:lnTo>
                    <a:pt x="1587" y="814"/>
                  </a:lnTo>
                  <a:lnTo>
                    <a:pt x="1587" y="798"/>
                  </a:lnTo>
                  <a:lnTo>
                    <a:pt x="1593" y="782"/>
                  </a:lnTo>
                  <a:lnTo>
                    <a:pt x="1593" y="766"/>
                  </a:lnTo>
                  <a:lnTo>
                    <a:pt x="1598" y="755"/>
                  </a:lnTo>
                  <a:lnTo>
                    <a:pt x="1598" y="744"/>
                  </a:lnTo>
                  <a:lnTo>
                    <a:pt x="1598" y="734"/>
                  </a:lnTo>
                  <a:lnTo>
                    <a:pt x="1604" y="729"/>
                  </a:lnTo>
                  <a:lnTo>
                    <a:pt x="1610" y="734"/>
                  </a:lnTo>
                  <a:lnTo>
                    <a:pt x="1615" y="744"/>
                  </a:lnTo>
                  <a:lnTo>
                    <a:pt x="1615" y="755"/>
                  </a:lnTo>
                  <a:lnTo>
                    <a:pt x="1621" y="766"/>
                  </a:lnTo>
                  <a:lnTo>
                    <a:pt x="1621" y="782"/>
                  </a:lnTo>
                  <a:lnTo>
                    <a:pt x="1627" y="798"/>
                  </a:lnTo>
                  <a:lnTo>
                    <a:pt x="1627" y="814"/>
                  </a:lnTo>
                  <a:lnTo>
                    <a:pt x="1632" y="824"/>
                  </a:lnTo>
                  <a:lnTo>
                    <a:pt x="1632" y="840"/>
                  </a:lnTo>
                  <a:lnTo>
                    <a:pt x="1638" y="845"/>
                  </a:lnTo>
                  <a:lnTo>
                    <a:pt x="1644" y="851"/>
                  </a:lnTo>
                  <a:lnTo>
                    <a:pt x="1644" y="845"/>
                  </a:lnTo>
                  <a:lnTo>
                    <a:pt x="1649" y="835"/>
                  </a:lnTo>
                  <a:lnTo>
                    <a:pt x="1649" y="819"/>
                  </a:lnTo>
                  <a:lnTo>
                    <a:pt x="1655" y="792"/>
                  </a:lnTo>
                  <a:lnTo>
                    <a:pt x="1655" y="766"/>
                  </a:lnTo>
                  <a:lnTo>
                    <a:pt x="1661" y="729"/>
                  </a:lnTo>
                  <a:lnTo>
                    <a:pt x="1661" y="686"/>
                  </a:lnTo>
                  <a:lnTo>
                    <a:pt x="1666" y="643"/>
                  </a:lnTo>
                  <a:lnTo>
                    <a:pt x="1666" y="590"/>
                  </a:lnTo>
                  <a:lnTo>
                    <a:pt x="1672" y="537"/>
                  </a:lnTo>
                  <a:lnTo>
                    <a:pt x="1672" y="484"/>
                  </a:lnTo>
                  <a:lnTo>
                    <a:pt x="1678" y="426"/>
                  </a:lnTo>
                  <a:lnTo>
                    <a:pt x="1678" y="367"/>
                  </a:lnTo>
                  <a:lnTo>
                    <a:pt x="1683" y="314"/>
                  </a:lnTo>
                  <a:lnTo>
                    <a:pt x="1683" y="261"/>
                  </a:lnTo>
                  <a:lnTo>
                    <a:pt x="1689" y="208"/>
                  </a:lnTo>
                  <a:lnTo>
                    <a:pt x="1689" y="165"/>
                  </a:lnTo>
                  <a:lnTo>
                    <a:pt x="1695" y="123"/>
                  </a:lnTo>
                  <a:lnTo>
                    <a:pt x="1695" y="85"/>
                  </a:lnTo>
                  <a:lnTo>
                    <a:pt x="1700" y="59"/>
                  </a:lnTo>
                  <a:lnTo>
                    <a:pt x="1700" y="32"/>
                  </a:lnTo>
                  <a:lnTo>
                    <a:pt x="1706" y="16"/>
                  </a:lnTo>
                  <a:lnTo>
                    <a:pt x="1706" y="6"/>
                  </a:lnTo>
                  <a:lnTo>
                    <a:pt x="1712" y="0"/>
                  </a:lnTo>
                  <a:lnTo>
                    <a:pt x="1717" y="6"/>
                  </a:lnTo>
                  <a:lnTo>
                    <a:pt x="1717" y="11"/>
                  </a:lnTo>
                  <a:lnTo>
                    <a:pt x="1723" y="27"/>
                  </a:lnTo>
                  <a:lnTo>
                    <a:pt x="1723" y="37"/>
                  </a:lnTo>
                  <a:lnTo>
                    <a:pt x="1729" y="53"/>
                  </a:lnTo>
                  <a:lnTo>
                    <a:pt x="1729" y="69"/>
                  </a:lnTo>
                  <a:lnTo>
                    <a:pt x="1734" y="85"/>
                  </a:lnTo>
                  <a:lnTo>
                    <a:pt x="1734" y="96"/>
                  </a:lnTo>
                  <a:lnTo>
                    <a:pt x="1740" y="107"/>
                  </a:lnTo>
                  <a:lnTo>
                    <a:pt x="1740" y="117"/>
                  </a:lnTo>
                  <a:lnTo>
                    <a:pt x="1746" y="123"/>
                  </a:lnTo>
                  <a:lnTo>
                    <a:pt x="1751" y="117"/>
                  </a:lnTo>
                  <a:lnTo>
                    <a:pt x="1757" y="107"/>
                  </a:lnTo>
                  <a:lnTo>
                    <a:pt x="1757" y="96"/>
                  </a:lnTo>
                  <a:lnTo>
                    <a:pt x="1763" y="85"/>
                  </a:lnTo>
                  <a:lnTo>
                    <a:pt x="1763" y="69"/>
                  </a:lnTo>
                  <a:lnTo>
                    <a:pt x="1768" y="53"/>
                  </a:lnTo>
                  <a:lnTo>
                    <a:pt x="1768" y="37"/>
                  </a:lnTo>
                  <a:lnTo>
                    <a:pt x="1774" y="27"/>
                  </a:lnTo>
                  <a:lnTo>
                    <a:pt x="1774" y="11"/>
                  </a:lnTo>
                  <a:lnTo>
                    <a:pt x="1780" y="6"/>
                  </a:lnTo>
                  <a:lnTo>
                    <a:pt x="1785" y="0"/>
                  </a:lnTo>
                  <a:lnTo>
                    <a:pt x="1785" y="6"/>
                  </a:lnTo>
                  <a:lnTo>
                    <a:pt x="1791" y="16"/>
                  </a:lnTo>
                  <a:lnTo>
                    <a:pt x="1791" y="32"/>
                  </a:lnTo>
                  <a:lnTo>
                    <a:pt x="1797" y="59"/>
                  </a:lnTo>
                  <a:lnTo>
                    <a:pt x="1797" y="85"/>
                  </a:lnTo>
                  <a:lnTo>
                    <a:pt x="1797" y="123"/>
                  </a:lnTo>
                  <a:lnTo>
                    <a:pt x="1802" y="165"/>
                  </a:lnTo>
                  <a:lnTo>
                    <a:pt x="1802" y="208"/>
                  </a:lnTo>
                  <a:lnTo>
                    <a:pt x="1808" y="261"/>
                  </a:lnTo>
                  <a:lnTo>
                    <a:pt x="1808" y="314"/>
                  </a:lnTo>
                  <a:lnTo>
                    <a:pt x="1814" y="367"/>
                  </a:lnTo>
                  <a:lnTo>
                    <a:pt x="1814" y="426"/>
                  </a:lnTo>
                  <a:lnTo>
                    <a:pt x="1819" y="484"/>
                  </a:lnTo>
                  <a:lnTo>
                    <a:pt x="1819" y="537"/>
                  </a:lnTo>
                  <a:lnTo>
                    <a:pt x="1825" y="590"/>
                  </a:lnTo>
                  <a:lnTo>
                    <a:pt x="1825" y="643"/>
                  </a:lnTo>
                  <a:lnTo>
                    <a:pt x="1831" y="686"/>
                  </a:lnTo>
                  <a:lnTo>
                    <a:pt x="1831" y="729"/>
                  </a:lnTo>
                  <a:lnTo>
                    <a:pt x="1836" y="766"/>
                  </a:lnTo>
                  <a:lnTo>
                    <a:pt x="1836" y="792"/>
                  </a:lnTo>
                  <a:lnTo>
                    <a:pt x="1842" y="819"/>
                  </a:lnTo>
                  <a:lnTo>
                    <a:pt x="1842" y="835"/>
                  </a:lnTo>
                  <a:lnTo>
                    <a:pt x="1848" y="845"/>
                  </a:lnTo>
                  <a:lnTo>
                    <a:pt x="1853" y="851"/>
                  </a:lnTo>
                  <a:lnTo>
                    <a:pt x="1853" y="845"/>
                  </a:lnTo>
                  <a:lnTo>
                    <a:pt x="1859" y="840"/>
                  </a:lnTo>
                  <a:lnTo>
                    <a:pt x="1859" y="824"/>
                  </a:lnTo>
                  <a:lnTo>
                    <a:pt x="1865" y="814"/>
                  </a:lnTo>
                  <a:lnTo>
                    <a:pt x="1865" y="798"/>
                  </a:lnTo>
                  <a:lnTo>
                    <a:pt x="1870" y="782"/>
                  </a:lnTo>
                  <a:lnTo>
                    <a:pt x="1870" y="766"/>
                  </a:lnTo>
                  <a:lnTo>
                    <a:pt x="1876" y="755"/>
                  </a:lnTo>
                  <a:lnTo>
                    <a:pt x="1876" y="744"/>
                  </a:lnTo>
                  <a:lnTo>
                    <a:pt x="1882" y="734"/>
                  </a:lnTo>
                  <a:lnTo>
                    <a:pt x="1887" y="729"/>
                  </a:lnTo>
                  <a:lnTo>
                    <a:pt x="1893" y="734"/>
                  </a:lnTo>
                  <a:lnTo>
                    <a:pt x="1893" y="744"/>
                  </a:lnTo>
                  <a:lnTo>
                    <a:pt x="1899" y="755"/>
                  </a:lnTo>
                  <a:lnTo>
                    <a:pt x="1899" y="766"/>
                  </a:lnTo>
                  <a:lnTo>
                    <a:pt x="1904" y="782"/>
                  </a:lnTo>
                  <a:lnTo>
                    <a:pt x="1904" y="798"/>
                  </a:lnTo>
                  <a:lnTo>
                    <a:pt x="1910" y="814"/>
                  </a:lnTo>
                  <a:lnTo>
                    <a:pt x="1910" y="824"/>
                  </a:lnTo>
                  <a:lnTo>
                    <a:pt x="1916" y="840"/>
                  </a:lnTo>
                  <a:lnTo>
                    <a:pt x="1916" y="845"/>
                  </a:lnTo>
                  <a:lnTo>
                    <a:pt x="1921" y="851"/>
                  </a:lnTo>
                  <a:lnTo>
                    <a:pt x="1927" y="845"/>
                  </a:lnTo>
                  <a:lnTo>
                    <a:pt x="1927" y="835"/>
                  </a:lnTo>
                  <a:lnTo>
                    <a:pt x="1933" y="819"/>
                  </a:lnTo>
                  <a:lnTo>
                    <a:pt x="1933" y="792"/>
                  </a:lnTo>
                  <a:lnTo>
                    <a:pt x="1938" y="766"/>
                  </a:lnTo>
                  <a:lnTo>
                    <a:pt x="1938" y="729"/>
                  </a:lnTo>
                  <a:lnTo>
                    <a:pt x="1944" y="686"/>
                  </a:lnTo>
                  <a:lnTo>
                    <a:pt x="1944" y="643"/>
                  </a:lnTo>
                  <a:lnTo>
                    <a:pt x="1950" y="590"/>
                  </a:lnTo>
                  <a:lnTo>
                    <a:pt x="1950" y="537"/>
                  </a:lnTo>
                  <a:lnTo>
                    <a:pt x="1955" y="484"/>
                  </a:lnTo>
                  <a:lnTo>
                    <a:pt x="1955" y="426"/>
                  </a:lnTo>
                  <a:lnTo>
                    <a:pt x="1961" y="367"/>
                  </a:lnTo>
                  <a:lnTo>
                    <a:pt x="1961" y="314"/>
                  </a:lnTo>
                  <a:lnTo>
                    <a:pt x="1967" y="261"/>
                  </a:lnTo>
                  <a:lnTo>
                    <a:pt x="1967" y="208"/>
                  </a:lnTo>
                  <a:lnTo>
                    <a:pt x="1972" y="165"/>
                  </a:lnTo>
                  <a:lnTo>
                    <a:pt x="1972" y="123"/>
                  </a:lnTo>
                  <a:lnTo>
                    <a:pt x="1978" y="85"/>
                  </a:lnTo>
                  <a:lnTo>
                    <a:pt x="1978" y="59"/>
                  </a:lnTo>
                  <a:lnTo>
                    <a:pt x="1984" y="32"/>
                  </a:lnTo>
                  <a:lnTo>
                    <a:pt x="1984" y="16"/>
                  </a:lnTo>
                  <a:lnTo>
                    <a:pt x="1989" y="6"/>
                  </a:lnTo>
                  <a:lnTo>
                    <a:pt x="1995" y="0"/>
                  </a:lnTo>
                  <a:lnTo>
                    <a:pt x="1995" y="6"/>
                  </a:lnTo>
                  <a:lnTo>
                    <a:pt x="1995" y="11"/>
                  </a:lnTo>
                  <a:lnTo>
                    <a:pt x="2001" y="27"/>
                  </a:lnTo>
                  <a:lnTo>
                    <a:pt x="2001" y="37"/>
                  </a:lnTo>
                  <a:lnTo>
                    <a:pt x="2006" y="53"/>
                  </a:lnTo>
                  <a:lnTo>
                    <a:pt x="2006" y="69"/>
                  </a:lnTo>
                  <a:lnTo>
                    <a:pt x="2012" y="85"/>
                  </a:lnTo>
                  <a:lnTo>
                    <a:pt x="2012" y="96"/>
                  </a:lnTo>
                  <a:lnTo>
                    <a:pt x="2018" y="107"/>
                  </a:lnTo>
                  <a:lnTo>
                    <a:pt x="2018" y="117"/>
                  </a:lnTo>
                  <a:lnTo>
                    <a:pt x="2023" y="123"/>
                  </a:lnTo>
                  <a:lnTo>
                    <a:pt x="2029" y="117"/>
                  </a:lnTo>
                  <a:lnTo>
                    <a:pt x="2035" y="107"/>
                  </a:lnTo>
                  <a:lnTo>
                    <a:pt x="2035" y="96"/>
                  </a:lnTo>
                  <a:lnTo>
                    <a:pt x="2040" y="85"/>
                  </a:lnTo>
                  <a:lnTo>
                    <a:pt x="2040" y="69"/>
                  </a:lnTo>
                  <a:lnTo>
                    <a:pt x="2046" y="53"/>
                  </a:lnTo>
                  <a:lnTo>
                    <a:pt x="2046" y="37"/>
                  </a:lnTo>
                  <a:lnTo>
                    <a:pt x="2052" y="27"/>
                  </a:lnTo>
                  <a:lnTo>
                    <a:pt x="2052" y="11"/>
                  </a:lnTo>
                  <a:lnTo>
                    <a:pt x="2057" y="6"/>
                  </a:lnTo>
                  <a:lnTo>
                    <a:pt x="2063" y="0"/>
                  </a:lnTo>
                  <a:lnTo>
                    <a:pt x="2063" y="6"/>
                  </a:lnTo>
                  <a:lnTo>
                    <a:pt x="2069" y="16"/>
                  </a:lnTo>
                  <a:lnTo>
                    <a:pt x="2069" y="32"/>
                  </a:lnTo>
                  <a:lnTo>
                    <a:pt x="2075" y="59"/>
                  </a:lnTo>
                  <a:lnTo>
                    <a:pt x="2075" y="85"/>
                  </a:lnTo>
                  <a:lnTo>
                    <a:pt x="2080" y="123"/>
                  </a:lnTo>
                  <a:lnTo>
                    <a:pt x="2080" y="165"/>
                  </a:lnTo>
                  <a:lnTo>
                    <a:pt x="2086" y="208"/>
                  </a:lnTo>
                  <a:lnTo>
                    <a:pt x="2086" y="261"/>
                  </a:lnTo>
                  <a:lnTo>
                    <a:pt x="2092" y="314"/>
                  </a:lnTo>
                  <a:lnTo>
                    <a:pt x="2092" y="367"/>
                  </a:lnTo>
                  <a:lnTo>
                    <a:pt x="2097" y="426"/>
                  </a:lnTo>
                  <a:lnTo>
                    <a:pt x="2097" y="484"/>
                  </a:lnTo>
                  <a:lnTo>
                    <a:pt x="2103" y="537"/>
                  </a:lnTo>
                  <a:lnTo>
                    <a:pt x="2103" y="590"/>
                  </a:lnTo>
                  <a:lnTo>
                    <a:pt x="2109" y="643"/>
                  </a:lnTo>
                  <a:lnTo>
                    <a:pt x="2109" y="686"/>
                  </a:lnTo>
                  <a:lnTo>
                    <a:pt x="2114" y="729"/>
                  </a:lnTo>
                  <a:lnTo>
                    <a:pt x="2114" y="766"/>
                  </a:lnTo>
                  <a:lnTo>
                    <a:pt x="2120" y="792"/>
                  </a:lnTo>
                  <a:lnTo>
                    <a:pt x="2120" y="819"/>
                  </a:lnTo>
                  <a:lnTo>
                    <a:pt x="2126" y="835"/>
                  </a:lnTo>
                  <a:lnTo>
                    <a:pt x="2126" y="845"/>
                  </a:lnTo>
                  <a:lnTo>
                    <a:pt x="2131" y="851"/>
                  </a:lnTo>
                  <a:lnTo>
                    <a:pt x="2137" y="845"/>
                  </a:lnTo>
                  <a:lnTo>
                    <a:pt x="2137" y="840"/>
                  </a:lnTo>
                  <a:lnTo>
                    <a:pt x="2143" y="824"/>
                  </a:lnTo>
                  <a:lnTo>
                    <a:pt x="2143" y="814"/>
                  </a:lnTo>
                  <a:lnTo>
                    <a:pt x="2148" y="798"/>
                  </a:lnTo>
                  <a:lnTo>
                    <a:pt x="2148" y="782"/>
                  </a:lnTo>
                  <a:lnTo>
                    <a:pt x="2154" y="766"/>
                  </a:lnTo>
                  <a:lnTo>
                    <a:pt x="2154" y="755"/>
                  </a:lnTo>
                  <a:lnTo>
                    <a:pt x="2160" y="744"/>
                  </a:lnTo>
                  <a:lnTo>
                    <a:pt x="2160" y="734"/>
                  </a:lnTo>
                  <a:lnTo>
                    <a:pt x="2165" y="729"/>
                  </a:lnTo>
                  <a:lnTo>
                    <a:pt x="2171" y="734"/>
                  </a:lnTo>
                  <a:lnTo>
                    <a:pt x="2177" y="744"/>
                  </a:lnTo>
                  <a:lnTo>
                    <a:pt x="2177" y="755"/>
                  </a:lnTo>
                  <a:lnTo>
                    <a:pt x="2182" y="766"/>
                  </a:lnTo>
                  <a:lnTo>
                    <a:pt x="2182" y="782"/>
                  </a:lnTo>
                  <a:lnTo>
                    <a:pt x="2188" y="798"/>
                  </a:lnTo>
                  <a:lnTo>
                    <a:pt x="2188" y="814"/>
                  </a:lnTo>
                  <a:lnTo>
                    <a:pt x="2194" y="824"/>
                  </a:lnTo>
                  <a:lnTo>
                    <a:pt x="2194" y="840"/>
                  </a:lnTo>
                  <a:lnTo>
                    <a:pt x="2194" y="845"/>
                  </a:lnTo>
                  <a:lnTo>
                    <a:pt x="2199" y="851"/>
                  </a:lnTo>
                  <a:lnTo>
                    <a:pt x="2205" y="845"/>
                  </a:lnTo>
                  <a:lnTo>
                    <a:pt x="2205" y="835"/>
                  </a:lnTo>
                  <a:lnTo>
                    <a:pt x="2211" y="819"/>
                  </a:lnTo>
                  <a:lnTo>
                    <a:pt x="2211" y="792"/>
                  </a:lnTo>
                  <a:lnTo>
                    <a:pt x="2216" y="766"/>
                  </a:lnTo>
                  <a:lnTo>
                    <a:pt x="2216" y="729"/>
                  </a:lnTo>
                  <a:lnTo>
                    <a:pt x="2222" y="686"/>
                  </a:lnTo>
                  <a:lnTo>
                    <a:pt x="2222" y="643"/>
                  </a:lnTo>
                  <a:lnTo>
                    <a:pt x="2228" y="590"/>
                  </a:lnTo>
                  <a:lnTo>
                    <a:pt x="2228" y="537"/>
                  </a:lnTo>
                  <a:lnTo>
                    <a:pt x="2233" y="484"/>
                  </a:lnTo>
                  <a:lnTo>
                    <a:pt x="2233" y="426"/>
                  </a:lnTo>
                  <a:lnTo>
                    <a:pt x="2239" y="367"/>
                  </a:lnTo>
                  <a:lnTo>
                    <a:pt x="2239" y="314"/>
                  </a:lnTo>
                  <a:lnTo>
                    <a:pt x="2245" y="261"/>
                  </a:lnTo>
                  <a:lnTo>
                    <a:pt x="2245" y="208"/>
                  </a:lnTo>
                  <a:lnTo>
                    <a:pt x="2250" y="165"/>
                  </a:lnTo>
                  <a:lnTo>
                    <a:pt x="2250" y="123"/>
                  </a:lnTo>
                  <a:lnTo>
                    <a:pt x="2256" y="85"/>
                  </a:lnTo>
                  <a:lnTo>
                    <a:pt x="2256" y="59"/>
                  </a:lnTo>
                  <a:lnTo>
                    <a:pt x="2262" y="32"/>
                  </a:lnTo>
                  <a:lnTo>
                    <a:pt x="2262" y="16"/>
                  </a:lnTo>
                  <a:lnTo>
                    <a:pt x="2267" y="6"/>
                  </a:lnTo>
                  <a:lnTo>
                    <a:pt x="2273" y="0"/>
                  </a:lnTo>
                  <a:lnTo>
                    <a:pt x="2273" y="6"/>
                  </a:lnTo>
                  <a:lnTo>
                    <a:pt x="2279" y="11"/>
                  </a:lnTo>
                  <a:lnTo>
                    <a:pt x="2279" y="27"/>
                  </a:lnTo>
                  <a:lnTo>
                    <a:pt x="2284" y="37"/>
                  </a:lnTo>
                  <a:lnTo>
                    <a:pt x="2284" y="53"/>
                  </a:lnTo>
                  <a:lnTo>
                    <a:pt x="2290" y="69"/>
                  </a:lnTo>
                  <a:lnTo>
                    <a:pt x="2290" y="85"/>
                  </a:lnTo>
                  <a:lnTo>
                    <a:pt x="2296" y="96"/>
                  </a:lnTo>
                  <a:lnTo>
                    <a:pt x="2296" y="107"/>
                  </a:lnTo>
                  <a:lnTo>
                    <a:pt x="2301" y="117"/>
                  </a:lnTo>
                  <a:lnTo>
                    <a:pt x="2307" y="123"/>
                  </a:lnTo>
                  <a:lnTo>
                    <a:pt x="2313" y="117"/>
                  </a:lnTo>
                  <a:lnTo>
                    <a:pt x="2313" y="107"/>
                  </a:lnTo>
                  <a:lnTo>
                    <a:pt x="2318" y="96"/>
                  </a:lnTo>
                  <a:lnTo>
                    <a:pt x="2318" y="85"/>
                  </a:lnTo>
                  <a:lnTo>
                    <a:pt x="2324" y="69"/>
                  </a:lnTo>
                  <a:lnTo>
                    <a:pt x="2324" y="53"/>
                  </a:lnTo>
                  <a:lnTo>
                    <a:pt x="2330" y="37"/>
                  </a:lnTo>
                  <a:lnTo>
                    <a:pt x="2330" y="27"/>
                  </a:lnTo>
                  <a:lnTo>
                    <a:pt x="2335" y="11"/>
                  </a:lnTo>
                  <a:lnTo>
                    <a:pt x="2335" y="6"/>
                  </a:lnTo>
                  <a:lnTo>
                    <a:pt x="2341" y="0"/>
                  </a:lnTo>
                  <a:lnTo>
                    <a:pt x="2347" y="6"/>
                  </a:lnTo>
                  <a:lnTo>
                    <a:pt x="2347" y="16"/>
                  </a:lnTo>
                  <a:lnTo>
                    <a:pt x="2352" y="32"/>
                  </a:lnTo>
                  <a:lnTo>
                    <a:pt x="2352" y="59"/>
                  </a:lnTo>
                  <a:lnTo>
                    <a:pt x="2358" y="85"/>
                  </a:lnTo>
                  <a:lnTo>
                    <a:pt x="2358" y="123"/>
                  </a:lnTo>
                  <a:lnTo>
                    <a:pt x="2364" y="165"/>
                  </a:lnTo>
                  <a:lnTo>
                    <a:pt x="2364" y="208"/>
                  </a:lnTo>
                  <a:lnTo>
                    <a:pt x="2369" y="261"/>
                  </a:lnTo>
                  <a:lnTo>
                    <a:pt x="2369" y="314"/>
                  </a:lnTo>
                  <a:lnTo>
                    <a:pt x="2375" y="367"/>
                  </a:lnTo>
                  <a:lnTo>
                    <a:pt x="2375" y="426"/>
                  </a:lnTo>
                  <a:lnTo>
                    <a:pt x="2381" y="484"/>
                  </a:lnTo>
                  <a:lnTo>
                    <a:pt x="2381" y="537"/>
                  </a:lnTo>
                  <a:lnTo>
                    <a:pt x="2386" y="590"/>
                  </a:lnTo>
                  <a:lnTo>
                    <a:pt x="2386" y="643"/>
                  </a:lnTo>
                  <a:lnTo>
                    <a:pt x="2392" y="686"/>
                  </a:lnTo>
                  <a:lnTo>
                    <a:pt x="2392" y="729"/>
                  </a:lnTo>
                  <a:lnTo>
                    <a:pt x="2398" y="766"/>
                  </a:lnTo>
                  <a:lnTo>
                    <a:pt x="2398" y="792"/>
                  </a:lnTo>
                  <a:lnTo>
                    <a:pt x="2398" y="819"/>
                  </a:lnTo>
                  <a:lnTo>
                    <a:pt x="2403" y="835"/>
                  </a:lnTo>
                  <a:lnTo>
                    <a:pt x="2403" y="845"/>
                  </a:lnTo>
                  <a:lnTo>
                    <a:pt x="2409" y="851"/>
                  </a:lnTo>
                  <a:lnTo>
                    <a:pt x="2415" y="845"/>
                  </a:lnTo>
                  <a:lnTo>
                    <a:pt x="2415" y="840"/>
                  </a:lnTo>
                  <a:lnTo>
                    <a:pt x="2420" y="824"/>
                  </a:lnTo>
                  <a:lnTo>
                    <a:pt x="2420" y="814"/>
                  </a:lnTo>
                  <a:lnTo>
                    <a:pt x="2426" y="798"/>
                  </a:lnTo>
                  <a:lnTo>
                    <a:pt x="2426" y="782"/>
                  </a:lnTo>
                  <a:lnTo>
                    <a:pt x="2432" y="766"/>
                  </a:lnTo>
                  <a:lnTo>
                    <a:pt x="2432" y="755"/>
                  </a:lnTo>
                  <a:lnTo>
                    <a:pt x="2437" y="744"/>
                  </a:lnTo>
                  <a:lnTo>
                    <a:pt x="2437" y="734"/>
                  </a:lnTo>
                  <a:lnTo>
                    <a:pt x="2443" y="729"/>
                  </a:lnTo>
                  <a:lnTo>
                    <a:pt x="2449" y="734"/>
                  </a:lnTo>
                  <a:lnTo>
                    <a:pt x="2454" y="744"/>
                  </a:lnTo>
                  <a:lnTo>
                    <a:pt x="2454" y="755"/>
                  </a:lnTo>
                  <a:lnTo>
                    <a:pt x="2460" y="766"/>
                  </a:lnTo>
                  <a:lnTo>
                    <a:pt x="2460" y="782"/>
                  </a:lnTo>
                  <a:lnTo>
                    <a:pt x="2466" y="798"/>
                  </a:lnTo>
                  <a:lnTo>
                    <a:pt x="2466" y="814"/>
                  </a:lnTo>
                  <a:lnTo>
                    <a:pt x="2471" y="824"/>
                  </a:lnTo>
                  <a:lnTo>
                    <a:pt x="2471" y="840"/>
                  </a:lnTo>
                  <a:lnTo>
                    <a:pt x="2477" y="845"/>
                  </a:lnTo>
                  <a:lnTo>
                    <a:pt x="2483" y="851"/>
                  </a:lnTo>
                  <a:lnTo>
                    <a:pt x="2483" y="845"/>
                  </a:lnTo>
                  <a:lnTo>
                    <a:pt x="2488" y="835"/>
                  </a:lnTo>
                  <a:lnTo>
                    <a:pt x="2488" y="819"/>
                  </a:lnTo>
                  <a:lnTo>
                    <a:pt x="2494" y="792"/>
                  </a:lnTo>
                  <a:lnTo>
                    <a:pt x="2494" y="766"/>
                  </a:lnTo>
                  <a:lnTo>
                    <a:pt x="2500" y="729"/>
                  </a:lnTo>
                  <a:lnTo>
                    <a:pt x="2500" y="686"/>
                  </a:lnTo>
                  <a:lnTo>
                    <a:pt x="2505" y="643"/>
                  </a:lnTo>
                  <a:lnTo>
                    <a:pt x="2505" y="590"/>
                  </a:lnTo>
                  <a:lnTo>
                    <a:pt x="2511" y="537"/>
                  </a:lnTo>
                  <a:lnTo>
                    <a:pt x="2511" y="484"/>
                  </a:lnTo>
                  <a:lnTo>
                    <a:pt x="2517" y="426"/>
                  </a:lnTo>
                  <a:lnTo>
                    <a:pt x="2517" y="367"/>
                  </a:lnTo>
                  <a:lnTo>
                    <a:pt x="2522" y="314"/>
                  </a:lnTo>
                  <a:lnTo>
                    <a:pt x="2522" y="261"/>
                  </a:lnTo>
                  <a:lnTo>
                    <a:pt x="2528" y="208"/>
                  </a:lnTo>
                  <a:lnTo>
                    <a:pt x="2528" y="165"/>
                  </a:lnTo>
                  <a:lnTo>
                    <a:pt x="2534" y="123"/>
                  </a:lnTo>
                  <a:lnTo>
                    <a:pt x="2534" y="85"/>
                  </a:lnTo>
                  <a:lnTo>
                    <a:pt x="2539" y="59"/>
                  </a:lnTo>
                  <a:lnTo>
                    <a:pt x="2539" y="32"/>
                  </a:lnTo>
                  <a:lnTo>
                    <a:pt x="2545" y="16"/>
                  </a:lnTo>
                  <a:lnTo>
                    <a:pt x="2545" y="6"/>
                  </a:lnTo>
                  <a:lnTo>
                    <a:pt x="2551" y="0"/>
                  </a:lnTo>
                  <a:lnTo>
                    <a:pt x="2556" y="6"/>
                  </a:lnTo>
                  <a:lnTo>
                    <a:pt x="2556" y="11"/>
                  </a:lnTo>
                  <a:lnTo>
                    <a:pt x="2562" y="27"/>
                  </a:lnTo>
                  <a:lnTo>
                    <a:pt x="2562" y="37"/>
                  </a:lnTo>
                  <a:lnTo>
                    <a:pt x="2568" y="53"/>
                  </a:lnTo>
                  <a:lnTo>
                    <a:pt x="2568" y="69"/>
                  </a:lnTo>
                  <a:lnTo>
                    <a:pt x="2573" y="85"/>
                  </a:lnTo>
                  <a:lnTo>
                    <a:pt x="2573" y="96"/>
                  </a:lnTo>
                  <a:lnTo>
                    <a:pt x="2579" y="107"/>
                  </a:lnTo>
                  <a:lnTo>
                    <a:pt x="2579" y="117"/>
                  </a:lnTo>
                  <a:lnTo>
                    <a:pt x="2585" y="123"/>
                  </a:lnTo>
                  <a:lnTo>
                    <a:pt x="2590" y="117"/>
                  </a:lnTo>
                  <a:lnTo>
                    <a:pt x="2596" y="107"/>
                  </a:lnTo>
                  <a:lnTo>
                    <a:pt x="2596" y="96"/>
                  </a:lnTo>
                  <a:lnTo>
                    <a:pt x="2596" y="85"/>
                  </a:lnTo>
                  <a:lnTo>
                    <a:pt x="2602" y="69"/>
                  </a:lnTo>
                  <a:lnTo>
                    <a:pt x="2602" y="53"/>
                  </a:lnTo>
                  <a:lnTo>
                    <a:pt x="2607" y="37"/>
                  </a:lnTo>
                  <a:lnTo>
                    <a:pt x="2607" y="27"/>
                  </a:lnTo>
                  <a:lnTo>
                    <a:pt x="2613" y="11"/>
                  </a:lnTo>
                  <a:lnTo>
                    <a:pt x="2613" y="6"/>
                  </a:lnTo>
                  <a:lnTo>
                    <a:pt x="2619" y="0"/>
                  </a:lnTo>
                  <a:lnTo>
                    <a:pt x="2624" y="6"/>
                  </a:lnTo>
                  <a:lnTo>
                    <a:pt x="2624" y="16"/>
                  </a:lnTo>
                  <a:lnTo>
                    <a:pt x="2630" y="32"/>
                  </a:lnTo>
                  <a:lnTo>
                    <a:pt x="2630" y="59"/>
                  </a:lnTo>
                  <a:lnTo>
                    <a:pt x="2636" y="85"/>
                  </a:lnTo>
                  <a:lnTo>
                    <a:pt x="2636" y="123"/>
                  </a:lnTo>
                  <a:lnTo>
                    <a:pt x="2641" y="165"/>
                  </a:lnTo>
                  <a:lnTo>
                    <a:pt x="2641" y="208"/>
                  </a:lnTo>
                  <a:lnTo>
                    <a:pt x="2647" y="261"/>
                  </a:lnTo>
                  <a:lnTo>
                    <a:pt x="2647" y="314"/>
                  </a:lnTo>
                  <a:lnTo>
                    <a:pt x="2653" y="367"/>
                  </a:lnTo>
                  <a:lnTo>
                    <a:pt x="2653" y="426"/>
                  </a:lnTo>
                  <a:lnTo>
                    <a:pt x="2658" y="484"/>
                  </a:lnTo>
                  <a:lnTo>
                    <a:pt x="2658" y="537"/>
                  </a:lnTo>
                  <a:lnTo>
                    <a:pt x="2664" y="590"/>
                  </a:lnTo>
                  <a:lnTo>
                    <a:pt x="2664" y="643"/>
                  </a:lnTo>
                  <a:lnTo>
                    <a:pt x="2670" y="686"/>
                  </a:lnTo>
                  <a:lnTo>
                    <a:pt x="2670" y="729"/>
                  </a:lnTo>
                  <a:lnTo>
                    <a:pt x="2675" y="766"/>
                  </a:lnTo>
                  <a:lnTo>
                    <a:pt x="2675" y="792"/>
                  </a:lnTo>
                  <a:lnTo>
                    <a:pt x="2681" y="819"/>
                  </a:lnTo>
                  <a:lnTo>
                    <a:pt x="2681" y="835"/>
                  </a:lnTo>
                  <a:lnTo>
                    <a:pt x="2687" y="845"/>
                  </a:lnTo>
                  <a:lnTo>
                    <a:pt x="2692" y="851"/>
                  </a:lnTo>
                  <a:lnTo>
                    <a:pt x="2692" y="845"/>
                  </a:lnTo>
                  <a:lnTo>
                    <a:pt x="2698" y="840"/>
                  </a:lnTo>
                  <a:lnTo>
                    <a:pt x="2698" y="824"/>
                  </a:lnTo>
                  <a:lnTo>
                    <a:pt x="2704" y="814"/>
                  </a:lnTo>
                  <a:lnTo>
                    <a:pt x="2704" y="798"/>
                  </a:lnTo>
                  <a:lnTo>
                    <a:pt x="2709" y="782"/>
                  </a:lnTo>
                  <a:lnTo>
                    <a:pt x="2709" y="766"/>
                  </a:lnTo>
                  <a:lnTo>
                    <a:pt x="2715" y="755"/>
                  </a:lnTo>
                  <a:lnTo>
                    <a:pt x="2715" y="744"/>
                  </a:lnTo>
                  <a:lnTo>
                    <a:pt x="2721" y="734"/>
                  </a:lnTo>
                  <a:lnTo>
                    <a:pt x="2726" y="729"/>
                  </a:lnTo>
                  <a:lnTo>
                    <a:pt x="2732" y="734"/>
                  </a:lnTo>
                  <a:lnTo>
                    <a:pt x="2732" y="744"/>
                  </a:lnTo>
                  <a:lnTo>
                    <a:pt x="2738" y="755"/>
                  </a:lnTo>
                  <a:lnTo>
                    <a:pt x="2738" y="766"/>
                  </a:lnTo>
                  <a:lnTo>
                    <a:pt x="2743" y="782"/>
                  </a:lnTo>
                  <a:lnTo>
                    <a:pt x="2743" y="798"/>
                  </a:lnTo>
                  <a:lnTo>
                    <a:pt x="2749" y="814"/>
                  </a:lnTo>
                  <a:lnTo>
                    <a:pt x="2749" y="824"/>
                  </a:lnTo>
                  <a:lnTo>
                    <a:pt x="2755" y="840"/>
                  </a:lnTo>
                  <a:lnTo>
                    <a:pt x="2755" y="845"/>
                  </a:lnTo>
                  <a:lnTo>
                    <a:pt x="2760" y="851"/>
                  </a:lnTo>
                  <a:lnTo>
                    <a:pt x="2766" y="845"/>
                  </a:lnTo>
                  <a:lnTo>
                    <a:pt x="2766" y="835"/>
                  </a:lnTo>
                  <a:lnTo>
                    <a:pt x="2772" y="819"/>
                  </a:lnTo>
                  <a:lnTo>
                    <a:pt x="2772" y="792"/>
                  </a:lnTo>
                  <a:lnTo>
                    <a:pt x="2777" y="766"/>
                  </a:lnTo>
                  <a:lnTo>
                    <a:pt x="2777" y="729"/>
                  </a:lnTo>
                  <a:lnTo>
                    <a:pt x="2783" y="686"/>
                  </a:lnTo>
                  <a:lnTo>
                    <a:pt x="2783" y="643"/>
                  </a:lnTo>
                  <a:lnTo>
                    <a:pt x="2789" y="590"/>
                  </a:lnTo>
                  <a:lnTo>
                    <a:pt x="2789" y="537"/>
                  </a:lnTo>
                  <a:lnTo>
                    <a:pt x="2795" y="484"/>
                  </a:lnTo>
                  <a:lnTo>
                    <a:pt x="2795" y="426"/>
                  </a:lnTo>
                </a:path>
              </a:pathLst>
            </a:custGeom>
            <a:noFill/>
            <a:ln w="28575" cmpd="sng">
              <a:solidFill>
                <a:schemeClr val="accent2"/>
              </a:solidFill>
              <a:prstDash val="solid"/>
              <a:round/>
              <a:headEnd/>
              <a:tailEnd/>
            </a:ln>
          </p:spPr>
          <p:txBody>
            <a:bodyPr/>
            <a:lstStyle/>
            <a:p>
              <a:endParaRPr lang="fr-FR"/>
            </a:p>
          </p:txBody>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5"/>
          <p:cNvGrpSpPr>
            <a:grpSpLocks/>
          </p:cNvGrpSpPr>
          <p:nvPr/>
        </p:nvGrpSpPr>
        <p:grpSpPr bwMode="auto">
          <a:xfrm>
            <a:off x="1608993" y="511176"/>
            <a:ext cx="5704743" cy="2497138"/>
            <a:chOff x="1098" y="322"/>
            <a:chExt cx="3893" cy="1573"/>
          </a:xfrm>
        </p:grpSpPr>
        <p:sp>
          <p:nvSpPr>
            <p:cNvPr id="179270" name="Rectangle 70"/>
            <p:cNvSpPr>
              <a:spLocks noChangeArrowheads="1"/>
            </p:cNvSpPr>
            <p:nvPr/>
          </p:nvSpPr>
          <p:spPr bwMode="auto">
            <a:xfrm>
              <a:off x="1534" y="559"/>
              <a:ext cx="3356" cy="1079"/>
            </a:xfrm>
            <a:prstGeom prst="rect">
              <a:avLst/>
            </a:prstGeom>
            <a:noFill/>
            <a:ln w="9525">
              <a:noFill/>
              <a:miter lim="800000"/>
              <a:headEnd/>
              <a:tailEnd/>
            </a:ln>
          </p:spPr>
          <p:txBody>
            <a:bodyPr/>
            <a:lstStyle/>
            <a:p>
              <a:endParaRPr lang="fr-FR"/>
            </a:p>
          </p:txBody>
        </p:sp>
        <p:sp>
          <p:nvSpPr>
            <p:cNvPr id="179271" name="Rectangle 71"/>
            <p:cNvSpPr>
              <a:spLocks noChangeArrowheads="1"/>
            </p:cNvSpPr>
            <p:nvPr/>
          </p:nvSpPr>
          <p:spPr bwMode="auto">
            <a:xfrm>
              <a:off x="1534" y="559"/>
              <a:ext cx="3356" cy="1079"/>
            </a:xfrm>
            <a:prstGeom prst="rect">
              <a:avLst/>
            </a:prstGeom>
            <a:noFill/>
            <a:ln w="0">
              <a:solidFill>
                <a:srgbClr val="FFFFFF"/>
              </a:solidFill>
              <a:miter lim="800000"/>
              <a:headEnd/>
              <a:tailEnd/>
            </a:ln>
          </p:spPr>
          <p:txBody>
            <a:bodyPr/>
            <a:lstStyle/>
            <a:p>
              <a:endParaRPr lang="fr-FR"/>
            </a:p>
          </p:txBody>
        </p:sp>
        <p:sp>
          <p:nvSpPr>
            <p:cNvPr id="179272" name="Freeform 72"/>
            <p:cNvSpPr>
              <a:spLocks/>
            </p:cNvSpPr>
            <p:nvPr/>
          </p:nvSpPr>
          <p:spPr bwMode="auto">
            <a:xfrm>
              <a:off x="1868" y="559"/>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9273" name="Freeform 73"/>
            <p:cNvSpPr>
              <a:spLocks/>
            </p:cNvSpPr>
            <p:nvPr/>
          </p:nvSpPr>
          <p:spPr bwMode="auto">
            <a:xfrm>
              <a:off x="2208" y="559"/>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9274" name="Freeform 74"/>
            <p:cNvSpPr>
              <a:spLocks/>
            </p:cNvSpPr>
            <p:nvPr/>
          </p:nvSpPr>
          <p:spPr bwMode="auto">
            <a:xfrm>
              <a:off x="2541" y="559"/>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9275" name="Freeform 75"/>
            <p:cNvSpPr>
              <a:spLocks/>
            </p:cNvSpPr>
            <p:nvPr/>
          </p:nvSpPr>
          <p:spPr bwMode="auto">
            <a:xfrm>
              <a:off x="2875" y="559"/>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9276" name="Freeform 76"/>
            <p:cNvSpPr>
              <a:spLocks/>
            </p:cNvSpPr>
            <p:nvPr/>
          </p:nvSpPr>
          <p:spPr bwMode="auto">
            <a:xfrm>
              <a:off x="3215" y="559"/>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9277" name="Freeform 77"/>
            <p:cNvSpPr>
              <a:spLocks/>
            </p:cNvSpPr>
            <p:nvPr/>
          </p:nvSpPr>
          <p:spPr bwMode="auto">
            <a:xfrm>
              <a:off x="3549" y="559"/>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9278" name="Freeform 78"/>
            <p:cNvSpPr>
              <a:spLocks/>
            </p:cNvSpPr>
            <p:nvPr/>
          </p:nvSpPr>
          <p:spPr bwMode="auto">
            <a:xfrm>
              <a:off x="3882" y="559"/>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9279" name="Freeform 79"/>
            <p:cNvSpPr>
              <a:spLocks/>
            </p:cNvSpPr>
            <p:nvPr/>
          </p:nvSpPr>
          <p:spPr bwMode="auto">
            <a:xfrm>
              <a:off x="4216" y="559"/>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9280" name="Freeform 80"/>
            <p:cNvSpPr>
              <a:spLocks/>
            </p:cNvSpPr>
            <p:nvPr/>
          </p:nvSpPr>
          <p:spPr bwMode="auto">
            <a:xfrm>
              <a:off x="4556" y="559"/>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9281" name="Freeform 81"/>
            <p:cNvSpPr>
              <a:spLocks/>
            </p:cNvSpPr>
            <p:nvPr/>
          </p:nvSpPr>
          <p:spPr bwMode="auto">
            <a:xfrm>
              <a:off x="4890" y="559"/>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9282" name="Freeform 82"/>
            <p:cNvSpPr>
              <a:spLocks/>
            </p:cNvSpPr>
            <p:nvPr/>
          </p:nvSpPr>
          <p:spPr bwMode="auto">
            <a:xfrm>
              <a:off x="1534" y="1638"/>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9283" name="Freeform 83"/>
            <p:cNvSpPr>
              <a:spLocks/>
            </p:cNvSpPr>
            <p:nvPr/>
          </p:nvSpPr>
          <p:spPr bwMode="auto">
            <a:xfrm>
              <a:off x="1534" y="1370"/>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9284" name="Freeform 84"/>
            <p:cNvSpPr>
              <a:spLocks/>
            </p:cNvSpPr>
            <p:nvPr/>
          </p:nvSpPr>
          <p:spPr bwMode="auto">
            <a:xfrm>
              <a:off x="1534" y="1102"/>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9285" name="Freeform 85"/>
            <p:cNvSpPr>
              <a:spLocks/>
            </p:cNvSpPr>
            <p:nvPr/>
          </p:nvSpPr>
          <p:spPr bwMode="auto">
            <a:xfrm>
              <a:off x="1534" y="827"/>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9286" name="Freeform 86"/>
            <p:cNvSpPr>
              <a:spLocks/>
            </p:cNvSpPr>
            <p:nvPr/>
          </p:nvSpPr>
          <p:spPr bwMode="auto">
            <a:xfrm>
              <a:off x="1534" y="559"/>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9287" name="Line 87"/>
            <p:cNvSpPr>
              <a:spLocks noChangeShapeType="1"/>
            </p:cNvSpPr>
            <p:nvPr/>
          </p:nvSpPr>
          <p:spPr bwMode="auto">
            <a:xfrm>
              <a:off x="1534" y="559"/>
              <a:ext cx="3356" cy="1"/>
            </a:xfrm>
            <a:prstGeom prst="line">
              <a:avLst/>
            </a:prstGeom>
            <a:noFill/>
            <a:ln w="0">
              <a:solidFill>
                <a:srgbClr val="000000"/>
              </a:solidFill>
              <a:round/>
              <a:headEnd/>
              <a:tailEnd/>
            </a:ln>
          </p:spPr>
          <p:txBody>
            <a:bodyPr/>
            <a:lstStyle/>
            <a:p>
              <a:endParaRPr lang="fr-FR"/>
            </a:p>
          </p:txBody>
        </p:sp>
        <p:sp>
          <p:nvSpPr>
            <p:cNvPr id="179288" name="Freeform 88"/>
            <p:cNvSpPr>
              <a:spLocks/>
            </p:cNvSpPr>
            <p:nvPr/>
          </p:nvSpPr>
          <p:spPr bwMode="auto">
            <a:xfrm>
              <a:off x="1534" y="559"/>
              <a:ext cx="3356" cy="1079"/>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79289" name="Line 89"/>
            <p:cNvSpPr>
              <a:spLocks noChangeShapeType="1"/>
            </p:cNvSpPr>
            <p:nvPr/>
          </p:nvSpPr>
          <p:spPr bwMode="auto">
            <a:xfrm>
              <a:off x="1534" y="1638"/>
              <a:ext cx="3356" cy="1"/>
            </a:xfrm>
            <a:prstGeom prst="line">
              <a:avLst/>
            </a:prstGeom>
            <a:noFill/>
            <a:ln w="0">
              <a:solidFill>
                <a:srgbClr val="000000"/>
              </a:solidFill>
              <a:round/>
              <a:headEnd/>
              <a:tailEnd/>
            </a:ln>
          </p:spPr>
          <p:txBody>
            <a:bodyPr/>
            <a:lstStyle/>
            <a:p>
              <a:endParaRPr lang="fr-FR"/>
            </a:p>
          </p:txBody>
        </p:sp>
        <p:sp>
          <p:nvSpPr>
            <p:cNvPr id="179290" name="Rectangle 90"/>
            <p:cNvSpPr>
              <a:spLocks noChangeArrowheads="1"/>
            </p:cNvSpPr>
            <p:nvPr/>
          </p:nvSpPr>
          <p:spPr bwMode="auto">
            <a:xfrm>
              <a:off x="1530" y="1663"/>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a:t>
              </a:r>
              <a:endParaRPr lang="fr-FR" sz="3200">
                <a:latin typeface="Times New Roman" pitchFamily="18" charset="0"/>
              </a:endParaRPr>
            </a:p>
          </p:txBody>
        </p:sp>
        <p:sp>
          <p:nvSpPr>
            <p:cNvPr id="179291" name="Line 91"/>
            <p:cNvSpPr>
              <a:spLocks noChangeShapeType="1"/>
            </p:cNvSpPr>
            <p:nvPr/>
          </p:nvSpPr>
          <p:spPr bwMode="auto">
            <a:xfrm flipV="1">
              <a:off x="1868" y="1606"/>
              <a:ext cx="1" cy="32"/>
            </a:xfrm>
            <a:prstGeom prst="line">
              <a:avLst/>
            </a:prstGeom>
            <a:noFill/>
            <a:ln w="0">
              <a:solidFill>
                <a:srgbClr val="000000"/>
              </a:solidFill>
              <a:round/>
              <a:headEnd/>
              <a:tailEnd/>
            </a:ln>
          </p:spPr>
          <p:txBody>
            <a:bodyPr/>
            <a:lstStyle/>
            <a:p>
              <a:endParaRPr lang="fr-FR"/>
            </a:p>
          </p:txBody>
        </p:sp>
        <p:sp>
          <p:nvSpPr>
            <p:cNvPr id="179292" name="Line 92"/>
            <p:cNvSpPr>
              <a:spLocks noChangeShapeType="1"/>
            </p:cNvSpPr>
            <p:nvPr/>
          </p:nvSpPr>
          <p:spPr bwMode="auto">
            <a:xfrm>
              <a:off x="1868" y="559"/>
              <a:ext cx="1" cy="32"/>
            </a:xfrm>
            <a:prstGeom prst="line">
              <a:avLst/>
            </a:prstGeom>
            <a:noFill/>
            <a:ln w="0">
              <a:solidFill>
                <a:srgbClr val="000000"/>
              </a:solidFill>
              <a:round/>
              <a:headEnd/>
              <a:tailEnd/>
            </a:ln>
          </p:spPr>
          <p:txBody>
            <a:bodyPr/>
            <a:lstStyle/>
            <a:p>
              <a:endParaRPr lang="fr-FR"/>
            </a:p>
          </p:txBody>
        </p:sp>
        <p:sp>
          <p:nvSpPr>
            <p:cNvPr id="179293" name="Rectangle 93"/>
            <p:cNvSpPr>
              <a:spLocks noChangeArrowheads="1"/>
            </p:cNvSpPr>
            <p:nvPr/>
          </p:nvSpPr>
          <p:spPr bwMode="auto">
            <a:xfrm>
              <a:off x="1863" y="1663"/>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a:t>
              </a:r>
              <a:endParaRPr lang="fr-FR" sz="3200">
                <a:latin typeface="Times New Roman" pitchFamily="18" charset="0"/>
              </a:endParaRPr>
            </a:p>
          </p:txBody>
        </p:sp>
        <p:sp>
          <p:nvSpPr>
            <p:cNvPr id="179294" name="Line 94"/>
            <p:cNvSpPr>
              <a:spLocks noChangeShapeType="1"/>
            </p:cNvSpPr>
            <p:nvPr/>
          </p:nvSpPr>
          <p:spPr bwMode="auto">
            <a:xfrm flipV="1">
              <a:off x="2208" y="1606"/>
              <a:ext cx="1" cy="32"/>
            </a:xfrm>
            <a:prstGeom prst="line">
              <a:avLst/>
            </a:prstGeom>
            <a:noFill/>
            <a:ln w="0">
              <a:solidFill>
                <a:srgbClr val="000000"/>
              </a:solidFill>
              <a:round/>
              <a:headEnd/>
              <a:tailEnd/>
            </a:ln>
          </p:spPr>
          <p:txBody>
            <a:bodyPr/>
            <a:lstStyle/>
            <a:p>
              <a:endParaRPr lang="fr-FR"/>
            </a:p>
          </p:txBody>
        </p:sp>
        <p:sp>
          <p:nvSpPr>
            <p:cNvPr id="179295" name="Line 95"/>
            <p:cNvSpPr>
              <a:spLocks noChangeShapeType="1"/>
            </p:cNvSpPr>
            <p:nvPr/>
          </p:nvSpPr>
          <p:spPr bwMode="auto">
            <a:xfrm>
              <a:off x="2208" y="559"/>
              <a:ext cx="1" cy="32"/>
            </a:xfrm>
            <a:prstGeom prst="line">
              <a:avLst/>
            </a:prstGeom>
            <a:noFill/>
            <a:ln w="0">
              <a:solidFill>
                <a:srgbClr val="000000"/>
              </a:solidFill>
              <a:round/>
              <a:headEnd/>
              <a:tailEnd/>
            </a:ln>
          </p:spPr>
          <p:txBody>
            <a:bodyPr/>
            <a:lstStyle/>
            <a:p>
              <a:endParaRPr lang="fr-FR"/>
            </a:p>
          </p:txBody>
        </p:sp>
        <p:sp>
          <p:nvSpPr>
            <p:cNvPr id="179296" name="Rectangle 96"/>
            <p:cNvSpPr>
              <a:spLocks noChangeArrowheads="1"/>
            </p:cNvSpPr>
            <p:nvPr/>
          </p:nvSpPr>
          <p:spPr bwMode="auto">
            <a:xfrm>
              <a:off x="2203" y="1663"/>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2</a:t>
              </a:r>
              <a:endParaRPr lang="fr-FR" sz="3200">
                <a:latin typeface="Times New Roman" pitchFamily="18" charset="0"/>
              </a:endParaRPr>
            </a:p>
          </p:txBody>
        </p:sp>
        <p:sp>
          <p:nvSpPr>
            <p:cNvPr id="179297" name="Line 97"/>
            <p:cNvSpPr>
              <a:spLocks noChangeShapeType="1"/>
            </p:cNvSpPr>
            <p:nvPr/>
          </p:nvSpPr>
          <p:spPr bwMode="auto">
            <a:xfrm flipV="1">
              <a:off x="2541" y="1606"/>
              <a:ext cx="1" cy="32"/>
            </a:xfrm>
            <a:prstGeom prst="line">
              <a:avLst/>
            </a:prstGeom>
            <a:noFill/>
            <a:ln w="0">
              <a:solidFill>
                <a:srgbClr val="000000"/>
              </a:solidFill>
              <a:round/>
              <a:headEnd/>
              <a:tailEnd/>
            </a:ln>
          </p:spPr>
          <p:txBody>
            <a:bodyPr/>
            <a:lstStyle/>
            <a:p>
              <a:endParaRPr lang="fr-FR"/>
            </a:p>
          </p:txBody>
        </p:sp>
        <p:sp>
          <p:nvSpPr>
            <p:cNvPr id="179298" name="Line 98"/>
            <p:cNvSpPr>
              <a:spLocks noChangeShapeType="1"/>
            </p:cNvSpPr>
            <p:nvPr/>
          </p:nvSpPr>
          <p:spPr bwMode="auto">
            <a:xfrm>
              <a:off x="2541" y="559"/>
              <a:ext cx="1" cy="32"/>
            </a:xfrm>
            <a:prstGeom prst="line">
              <a:avLst/>
            </a:prstGeom>
            <a:noFill/>
            <a:ln w="0">
              <a:solidFill>
                <a:srgbClr val="000000"/>
              </a:solidFill>
              <a:round/>
              <a:headEnd/>
              <a:tailEnd/>
            </a:ln>
          </p:spPr>
          <p:txBody>
            <a:bodyPr/>
            <a:lstStyle/>
            <a:p>
              <a:endParaRPr lang="fr-FR"/>
            </a:p>
          </p:txBody>
        </p:sp>
        <p:sp>
          <p:nvSpPr>
            <p:cNvPr id="179299" name="Rectangle 99"/>
            <p:cNvSpPr>
              <a:spLocks noChangeArrowheads="1"/>
            </p:cNvSpPr>
            <p:nvPr/>
          </p:nvSpPr>
          <p:spPr bwMode="auto">
            <a:xfrm>
              <a:off x="2537" y="1663"/>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3</a:t>
              </a:r>
              <a:endParaRPr lang="fr-FR" sz="3200">
                <a:latin typeface="Times New Roman" pitchFamily="18" charset="0"/>
              </a:endParaRPr>
            </a:p>
          </p:txBody>
        </p:sp>
        <p:sp>
          <p:nvSpPr>
            <p:cNvPr id="179300" name="Line 100"/>
            <p:cNvSpPr>
              <a:spLocks noChangeShapeType="1"/>
            </p:cNvSpPr>
            <p:nvPr/>
          </p:nvSpPr>
          <p:spPr bwMode="auto">
            <a:xfrm flipV="1">
              <a:off x="2875" y="1606"/>
              <a:ext cx="1" cy="32"/>
            </a:xfrm>
            <a:prstGeom prst="line">
              <a:avLst/>
            </a:prstGeom>
            <a:noFill/>
            <a:ln w="0">
              <a:solidFill>
                <a:srgbClr val="000000"/>
              </a:solidFill>
              <a:round/>
              <a:headEnd/>
              <a:tailEnd/>
            </a:ln>
          </p:spPr>
          <p:txBody>
            <a:bodyPr/>
            <a:lstStyle/>
            <a:p>
              <a:endParaRPr lang="fr-FR"/>
            </a:p>
          </p:txBody>
        </p:sp>
        <p:sp>
          <p:nvSpPr>
            <p:cNvPr id="179301" name="Line 101"/>
            <p:cNvSpPr>
              <a:spLocks noChangeShapeType="1"/>
            </p:cNvSpPr>
            <p:nvPr/>
          </p:nvSpPr>
          <p:spPr bwMode="auto">
            <a:xfrm>
              <a:off x="2875" y="559"/>
              <a:ext cx="1" cy="32"/>
            </a:xfrm>
            <a:prstGeom prst="line">
              <a:avLst/>
            </a:prstGeom>
            <a:noFill/>
            <a:ln w="0">
              <a:solidFill>
                <a:srgbClr val="000000"/>
              </a:solidFill>
              <a:round/>
              <a:headEnd/>
              <a:tailEnd/>
            </a:ln>
          </p:spPr>
          <p:txBody>
            <a:bodyPr/>
            <a:lstStyle/>
            <a:p>
              <a:endParaRPr lang="fr-FR"/>
            </a:p>
          </p:txBody>
        </p:sp>
        <p:sp>
          <p:nvSpPr>
            <p:cNvPr id="179302" name="Rectangle 102"/>
            <p:cNvSpPr>
              <a:spLocks noChangeArrowheads="1"/>
            </p:cNvSpPr>
            <p:nvPr/>
          </p:nvSpPr>
          <p:spPr bwMode="auto">
            <a:xfrm>
              <a:off x="2871" y="1663"/>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4</a:t>
              </a:r>
              <a:endParaRPr lang="fr-FR" sz="3200">
                <a:latin typeface="Times New Roman" pitchFamily="18" charset="0"/>
              </a:endParaRPr>
            </a:p>
          </p:txBody>
        </p:sp>
        <p:sp>
          <p:nvSpPr>
            <p:cNvPr id="179303" name="Line 103"/>
            <p:cNvSpPr>
              <a:spLocks noChangeShapeType="1"/>
            </p:cNvSpPr>
            <p:nvPr/>
          </p:nvSpPr>
          <p:spPr bwMode="auto">
            <a:xfrm flipV="1">
              <a:off x="3215" y="1606"/>
              <a:ext cx="1" cy="32"/>
            </a:xfrm>
            <a:prstGeom prst="line">
              <a:avLst/>
            </a:prstGeom>
            <a:noFill/>
            <a:ln w="0">
              <a:solidFill>
                <a:srgbClr val="000000"/>
              </a:solidFill>
              <a:round/>
              <a:headEnd/>
              <a:tailEnd/>
            </a:ln>
          </p:spPr>
          <p:txBody>
            <a:bodyPr/>
            <a:lstStyle/>
            <a:p>
              <a:endParaRPr lang="fr-FR"/>
            </a:p>
          </p:txBody>
        </p:sp>
        <p:sp>
          <p:nvSpPr>
            <p:cNvPr id="179304" name="Line 104"/>
            <p:cNvSpPr>
              <a:spLocks noChangeShapeType="1"/>
            </p:cNvSpPr>
            <p:nvPr/>
          </p:nvSpPr>
          <p:spPr bwMode="auto">
            <a:xfrm>
              <a:off x="3215" y="559"/>
              <a:ext cx="1" cy="32"/>
            </a:xfrm>
            <a:prstGeom prst="line">
              <a:avLst/>
            </a:prstGeom>
            <a:noFill/>
            <a:ln w="0">
              <a:solidFill>
                <a:srgbClr val="000000"/>
              </a:solidFill>
              <a:round/>
              <a:headEnd/>
              <a:tailEnd/>
            </a:ln>
          </p:spPr>
          <p:txBody>
            <a:bodyPr/>
            <a:lstStyle/>
            <a:p>
              <a:endParaRPr lang="fr-FR"/>
            </a:p>
          </p:txBody>
        </p:sp>
        <p:sp>
          <p:nvSpPr>
            <p:cNvPr id="179305" name="Rectangle 105"/>
            <p:cNvSpPr>
              <a:spLocks noChangeArrowheads="1"/>
            </p:cNvSpPr>
            <p:nvPr/>
          </p:nvSpPr>
          <p:spPr bwMode="auto">
            <a:xfrm>
              <a:off x="3211" y="1663"/>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5</a:t>
              </a:r>
              <a:endParaRPr lang="fr-FR" sz="3200">
                <a:latin typeface="Times New Roman" pitchFamily="18" charset="0"/>
              </a:endParaRPr>
            </a:p>
          </p:txBody>
        </p:sp>
        <p:sp>
          <p:nvSpPr>
            <p:cNvPr id="179306" name="Line 106"/>
            <p:cNvSpPr>
              <a:spLocks noChangeShapeType="1"/>
            </p:cNvSpPr>
            <p:nvPr/>
          </p:nvSpPr>
          <p:spPr bwMode="auto">
            <a:xfrm flipV="1">
              <a:off x="3549" y="1606"/>
              <a:ext cx="1" cy="32"/>
            </a:xfrm>
            <a:prstGeom prst="line">
              <a:avLst/>
            </a:prstGeom>
            <a:noFill/>
            <a:ln w="0">
              <a:solidFill>
                <a:srgbClr val="000000"/>
              </a:solidFill>
              <a:round/>
              <a:headEnd/>
              <a:tailEnd/>
            </a:ln>
          </p:spPr>
          <p:txBody>
            <a:bodyPr/>
            <a:lstStyle/>
            <a:p>
              <a:endParaRPr lang="fr-FR"/>
            </a:p>
          </p:txBody>
        </p:sp>
        <p:sp>
          <p:nvSpPr>
            <p:cNvPr id="179307" name="Line 107"/>
            <p:cNvSpPr>
              <a:spLocks noChangeShapeType="1"/>
            </p:cNvSpPr>
            <p:nvPr/>
          </p:nvSpPr>
          <p:spPr bwMode="auto">
            <a:xfrm>
              <a:off x="3549" y="559"/>
              <a:ext cx="1" cy="32"/>
            </a:xfrm>
            <a:prstGeom prst="line">
              <a:avLst/>
            </a:prstGeom>
            <a:noFill/>
            <a:ln w="0">
              <a:solidFill>
                <a:srgbClr val="000000"/>
              </a:solidFill>
              <a:round/>
              <a:headEnd/>
              <a:tailEnd/>
            </a:ln>
          </p:spPr>
          <p:txBody>
            <a:bodyPr/>
            <a:lstStyle/>
            <a:p>
              <a:endParaRPr lang="fr-FR"/>
            </a:p>
          </p:txBody>
        </p:sp>
        <p:sp>
          <p:nvSpPr>
            <p:cNvPr id="179308" name="Rectangle 108"/>
            <p:cNvSpPr>
              <a:spLocks noChangeArrowheads="1"/>
            </p:cNvSpPr>
            <p:nvPr/>
          </p:nvSpPr>
          <p:spPr bwMode="auto">
            <a:xfrm>
              <a:off x="3545" y="1663"/>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6</a:t>
              </a:r>
              <a:endParaRPr lang="fr-FR" sz="3200">
                <a:latin typeface="Times New Roman" pitchFamily="18" charset="0"/>
              </a:endParaRPr>
            </a:p>
          </p:txBody>
        </p:sp>
        <p:sp>
          <p:nvSpPr>
            <p:cNvPr id="179309" name="Line 109"/>
            <p:cNvSpPr>
              <a:spLocks noChangeShapeType="1"/>
            </p:cNvSpPr>
            <p:nvPr/>
          </p:nvSpPr>
          <p:spPr bwMode="auto">
            <a:xfrm flipV="1">
              <a:off x="3882" y="1606"/>
              <a:ext cx="1" cy="32"/>
            </a:xfrm>
            <a:prstGeom prst="line">
              <a:avLst/>
            </a:prstGeom>
            <a:noFill/>
            <a:ln w="0">
              <a:solidFill>
                <a:srgbClr val="000000"/>
              </a:solidFill>
              <a:round/>
              <a:headEnd/>
              <a:tailEnd/>
            </a:ln>
          </p:spPr>
          <p:txBody>
            <a:bodyPr/>
            <a:lstStyle/>
            <a:p>
              <a:endParaRPr lang="fr-FR"/>
            </a:p>
          </p:txBody>
        </p:sp>
        <p:sp>
          <p:nvSpPr>
            <p:cNvPr id="179310" name="Line 110"/>
            <p:cNvSpPr>
              <a:spLocks noChangeShapeType="1"/>
            </p:cNvSpPr>
            <p:nvPr/>
          </p:nvSpPr>
          <p:spPr bwMode="auto">
            <a:xfrm>
              <a:off x="3882" y="559"/>
              <a:ext cx="1" cy="32"/>
            </a:xfrm>
            <a:prstGeom prst="line">
              <a:avLst/>
            </a:prstGeom>
            <a:noFill/>
            <a:ln w="0">
              <a:solidFill>
                <a:srgbClr val="000000"/>
              </a:solidFill>
              <a:round/>
              <a:headEnd/>
              <a:tailEnd/>
            </a:ln>
          </p:spPr>
          <p:txBody>
            <a:bodyPr/>
            <a:lstStyle/>
            <a:p>
              <a:endParaRPr lang="fr-FR"/>
            </a:p>
          </p:txBody>
        </p:sp>
        <p:sp>
          <p:nvSpPr>
            <p:cNvPr id="179311" name="Rectangle 111"/>
            <p:cNvSpPr>
              <a:spLocks noChangeArrowheads="1"/>
            </p:cNvSpPr>
            <p:nvPr/>
          </p:nvSpPr>
          <p:spPr bwMode="auto">
            <a:xfrm>
              <a:off x="3878" y="1663"/>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7</a:t>
              </a:r>
              <a:endParaRPr lang="fr-FR" sz="3200">
                <a:latin typeface="Times New Roman" pitchFamily="18" charset="0"/>
              </a:endParaRPr>
            </a:p>
          </p:txBody>
        </p:sp>
        <p:sp>
          <p:nvSpPr>
            <p:cNvPr id="179312" name="Line 112"/>
            <p:cNvSpPr>
              <a:spLocks noChangeShapeType="1"/>
            </p:cNvSpPr>
            <p:nvPr/>
          </p:nvSpPr>
          <p:spPr bwMode="auto">
            <a:xfrm flipV="1">
              <a:off x="4216" y="1606"/>
              <a:ext cx="1" cy="32"/>
            </a:xfrm>
            <a:prstGeom prst="line">
              <a:avLst/>
            </a:prstGeom>
            <a:noFill/>
            <a:ln w="0">
              <a:solidFill>
                <a:srgbClr val="000000"/>
              </a:solidFill>
              <a:round/>
              <a:headEnd/>
              <a:tailEnd/>
            </a:ln>
          </p:spPr>
          <p:txBody>
            <a:bodyPr/>
            <a:lstStyle/>
            <a:p>
              <a:endParaRPr lang="fr-FR"/>
            </a:p>
          </p:txBody>
        </p:sp>
        <p:sp>
          <p:nvSpPr>
            <p:cNvPr id="179313" name="Line 113"/>
            <p:cNvSpPr>
              <a:spLocks noChangeShapeType="1"/>
            </p:cNvSpPr>
            <p:nvPr/>
          </p:nvSpPr>
          <p:spPr bwMode="auto">
            <a:xfrm>
              <a:off x="4216" y="559"/>
              <a:ext cx="1" cy="32"/>
            </a:xfrm>
            <a:prstGeom prst="line">
              <a:avLst/>
            </a:prstGeom>
            <a:noFill/>
            <a:ln w="0">
              <a:solidFill>
                <a:srgbClr val="000000"/>
              </a:solidFill>
              <a:round/>
              <a:headEnd/>
              <a:tailEnd/>
            </a:ln>
          </p:spPr>
          <p:txBody>
            <a:bodyPr/>
            <a:lstStyle/>
            <a:p>
              <a:endParaRPr lang="fr-FR"/>
            </a:p>
          </p:txBody>
        </p:sp>
        <p:sp>
          <p:nvSpPr>
            <p:cNvPr id="179314" name="Rectangle 114"/>
            <p:cNvSpPr>
              <a:spLocks noChangeArrowheads="1"/>
            </p:cNvSpPr>
            <p:nvPr/>
          </p:nvSpPr>
          <p:spPr bwMode="auto">
            <a:xfrm>
              <a:off x="4212" y="1663"/>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8</a:t>
              </a:r>
              <a:endParaRPr lang="fr-FR" sz="3200">
                <a:latin typeface="Times New Roman" pitchFamily="18" charset="0"/>
              </a:endParaRPr>
            </a:p>
          </p:txBody>
        </p:sp>
        <p:sp>
          <p:nvSpPr>
            <p:cNvPr id="179315" name="Line 115"/>
            <p:cNvSpPr>
              <a:spLocks noChangeShapeType="1"/>
            </p:cNvSpPr>
            <p:nvPr/>
          </p:nvSpPr>
          <p:spPr bwMode="auto">
            <a:xfrm flipV="1">
              <a:off x="4556" y="1606"/>
              <a:ext cx="1" cy="32"/>
            </a:xfrm>
            <a:prstGeom prst="line">
              <a:avLst/>
            </a:prstGeom>
            <a:noFill/>
            <a:ln w="0">
              <a:solidFill>
                <a:srgbClr val="000000"/>
              </a:solidFill>
              <a:round/>
              <a:headEnd/>
              <a:tailEnd/>
            </a:ln>
          </p:spPr>
          <p:txBody>
            <a:bodyPr/>
            <a:lstStyle/>
            <a:p>
              <a:endParaRPr lang="fr-FR"/>
            </a:p>
          </p:txBody>
        </p:sp>
        <p:sp>
          <p:nvSpPr>
            <p:cNvPr id="179316" name="Line 116"/>
            <p:cNvSpPr>
              <a:spLocks noChangeShapeType="1"/>
            </p:cNvSpPr>
            <p:nvPr/>
          </p:nvSpPr>
          <p:spPr bwMode="auto">
            <a:xfrm>
              <a:off x="4556" y="559"/>
              <a:ext cx="1" cy="32"/>
            </a:xfrm>
            <a:prstGeom prst="line">
              <a:avLst/>
            </a:prstGeom>
            <a:noFill/>
            <a:ln w="0">
              <a:solidFill>
                <a:srgbClr val="000000"/>
              </a:solidFill>
              <a:round/>
              <a:headEnd/>
              <a:tailEnd/>
            </a:ln>
          </p:spPr>
          <p:txBody>
            <a:bodyPr/>
            <a:lstStyle/>
            <a:p>
              <a:endParaRPr lang="fr-FR"/>
            </a:p>
          </p:txBody>
        </p:sp>
        <p:sp>
          <p:nvSpPr>
            <p:cNvPr id="179317" name="Rectangle 117"/>
            <p:cNvSpPr>
              <a:spLocks noChangeArrowheads="1"/>
            </p:cNvSpPr>
            <p:nvPr/>
          </p:nvSpPr>
          <p:spPr bwMode="auto">
            <a:xfrm>
              <a:off x="4552" y="1663"/>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9</a:t>
              </a:r>
              <a:endParaRPr lang="fr-FR" sz="3200">
                <a:latin typeface="Times New Roman" pitchFamily="18" charset="0"/>
              </a:endParaRPr>
            </a:p>
          </p:txBody>
        </p:sp>
        <p:sp>
          <p:nvSpPr>
            <p:cNvPr id="179318" name="Line 118"/>
            <p:cNvSpPr>
              <a:spLocks noChangeShapeType="1"/>
            </p:cNvSpPr>
            <p:nvPr/>
          </p:nvSpPr>
          <p:spPr bwMode="auto">
            <a:xfrm flipV="1">
              <a:off x="4890" y="1606"/>
              <a:ext cx="1" cy="32"/>
            </a:xfrm>
            <a:prstGeom prst="line">
              <a:avLst/>
            </a:prstGeom>
            <a:noFill/>
            <a:ln w="0">
              <a:solidFill>
                <a:srgbClr val="000000"/>
              </a:solidFill>
              <a:round/>
              <a:headEnd/>
              <a:tailEnd/>
            </a:ln>
          </p:spPr>
          <p:txBody>
            <a:bodyPr/>
            <a:lstStyle/>
            <a:p>
              <a:endParaRPr lang="fr-FR"/>
            </a:p>
          </p:txBody>
        </p:sp>
        <p:sp>
          <p:nvSpPr>
            <p:cNvPr id="179319" name="Line 119"/>
            <p:cNvSpPr>
              <a:spLocks noChangeShapeType="1"/>
            </p:cNvSpPr>
            <p:nvPr/>
          </p:nvSpPr>
          <p:spPr bwMode="auto">
            <a:xfrm>
              <a:off x="4890" y="559"/>
              <a:ext cx="1" cy="32"/>
            </a:xfrm>
            <a:prstGeom prst="line">
              <a:avLst/>
            </a:prstGeom>
            <a:noFill/>
            <a:ln w="0">
              <a:solidFill>
                <a:srgbClr val="000000"/>
              </a:solidFill>
              <a:round/>
              <a:headEnd/>
              <a:tailEnd/>
            </a:ln>
          </p:spPr>
          <p:txBody>
            <a:bodyPr/>
            <a:lstStyle/>
            <a:p>
              <a:endParaRPr lang="fr-FR"/>
            </a:p>
          </p:txBody>
        </p:sp>
        <p:sp>
          <p:nvSpPr>
            <p:cNvPr id="179320" name="Rectangle 120"/>
            <p:cNvSpPr>
              <a:spLocks noChangeArrowheads="1"/>
            </p:cNvSpPr>
            <p:nvPr/>
          </p:nvSpPr>
          <p:spPr bwMode="auto">
            <a:xfrm>
              <a:off x="4855" y="1663"/>
              <a:ext cx="136"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10</a:t>
              </a:r>
              <a:endParaRPr lang="fr-FR" sz="3200">
                <a:latin typeface="Times New Roman" pitchFamily="18" charset="0"/>
              </a:endParaRPr>
            </a:p>
          </p:txBody>
        </p:sp>
        <p:sp>
          <p:nvSpPr>
            <p:cNvPr id="179321" name="Line 121"/>
            <p:cNvSpPr>
              <a:spLocks noChangeShapeType="1"/>
            </p:cNvSpPr>
            <p:nvPr/>
          </p:nvSpPr>
          <p:spPr bwMode="auto">
            <a:xfrm>
              <a:off x="1534" y="1638"/>
              <a:ext cx="34" cy="1"/>
            </a:xfrm>
            <a:prstGeom prst="line">
              <a:avLst/>
            </a:prstGeom>
            <a:noFill/>
            <a:ln w="0">
              <a:solidFill>
                <a:srgbClr val="000000"/>
              </a:solidFill>
              <a:round/>
              <a:headEnd/>
              <a:tailEnd/>
            </a:ln>
          </p:spPr>
          <p:txBody>
            <a:bodyPr/>
            <a:lstStyle/>
            <a:p>
              <a:endParaRPr lang="fr-FR"/>
            </a:p>
          </p:txBody>
        </p:sp>
        <p:sp>
          <p:nvSpPr>
            <p:cNvPr id="179322" name="Line 122"/>
            <p:cNvSpPr>
              <a:spLocks noChangeShapeType="1"/>
            </p:cNvSpPr>
            <p:nvPr/>
          </p:nvSpPr>
          <p:spPr bwMode="auto">
            <a:xfrm flipH="1">
              <a:off x="4856" y="1638"/>
              <a:ext cx="34" cy="1"/>
            </a:xfrm>
            <a:prstGeom prst="line">
              <a:avLst/>
            </a:prstGeom>
            <a:noFill/>
            <a:ln w="0">
              <a:solidFill>
                <a:srgbClr val="000000"/>
              </a:solidFill>
              <a:round/>
              <a:headEnd/>
              <a:tailEnd/>
            </a:ln>
          </p:spPr>
          <p:txBody>
            <a:bodyPr/>
            <a:lstStyle/>
            <a:p>
              <a:endParaRPr lang="fr-FR"/>
            </a:p>
          </p:txBody>
        </p:sp>
        <p:sp>
          <p:nvSpPr>
            <p:cNvPr id="179323" name="Rectangle 123"/>
            <p:cNvSpPr>
              <a:spLocks noChangeArrowheads="1"/>
            </p:cNvSpPr>
            <p:nvPr/>
          </p:nvSpPr>
          <p:spPr bwMode="auto">
            <a:xfrm>
              <a:off x="1334" y="1587"/>
              <a:ext cx="10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a:t>
              </a:r>
              <a:endParaRPr lang="fr-FR" sz="3200">
                <a:latin typeface="Times New Roman" pitchFamily="18" charset="0"/>
              </a:endParaRPr>
            </a:p>
          </p:txBody>
        </p:sp>
        <p:sp>
          <p:nvSpPr>
            <p:cNvPr id="179324" name="Line 124"/>
            <p:cNvSpPr>
              <a:spLocks noChangeShapeType="1"/>
            </p:cNvSpPr>
            <p:nvPr/>
          </p:nvSpPr>
          <p:spPr bwMode="auto">
            <a:xfrm>
              <a:off x="1534" y="1370"/>
              <a:ext cx="34" cy="1"/>
            </a:xfrm>
            <a:prstGeom prst="line">
              <a:avLst/>
            </a:prstGeom>
            <a:noFill/>
            <a:ln w="0">
              <a:solidFill>
                <a:srgbClr val="000000"/>
              </a:solidFill>
              <a:round/>
              <a:headEnd/>
              <a:tailEnd/>
            </a:ln>
          </p:spPr>
          <p:txBody>
            <a:bodyPr/>
            <a:lstStyle/>
            <a:p>
              <a:endParaRPr lang="fr-FR"/>
            </a:p>
          </p:txBody>
        </p:sp>
        <p:sp>
          <p:nvSpPr>
            <p:cNvPr id="179325" name="Line 125"/>
            <p:cNvSpPr>
              <a:spLocks noChangeShapeType="1"/>
            </p:cNvSpPr>
            <p:nvPr/>
          </p:nvSpPr>
          <p:spPr bwMode="auto">
            <a:xfrm flipH="1">
              <a:off x="4856" y="1370"/>
              <a:ext cx="34" cy="1"/>
            </a:xfrm>
            <a:prstGeom prst="line">
              <a:avLst/>
            </a:prstGeom>
            <a:noFill/>
            <a:ln w="0">
              <a:solidFill>
                <a:srgbClr val="000000"/>
              </a:solidFill>
              <a:round/>
              <a:headEnd/>
              <a:tailEnd/>
            </a:ln>
          </p:spPr>
          <p:txBody>
            <a:bodyPr/>
            <a:lstStyle/>
            <a:p>
              <a:endParaRPr lang="fr-FR"/>
            </a:p>
          </p:txBody>
        </p:sp>
        <p:sp>
          <p:nvSpPr>
            <p:cNvPr id="179326" name="Rectangle 126"/>
            <p:cNvSpPr>
              <a:spLocks noChangeArrowheads="1"/>
            </p:cNvSpPr>
            <p:nvPr/>
          </p:nvSpPr>
          <p:spPr bwMode="auto">
            <a:xfrm>
              <a:off x="1254" y="1319"/>
              <a:ext cx="21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-0.5</a:t>
              </a:r>
              <a:endParaRPr lang="fr-FR" sz="3200">
                <a:latin typeface="Times New Roman" pitchFamily="18" charset="0"/>
              </a:endParaRPr>
            </a:p>
          </p:txBody>
        </p:sp>
        <p:sp>
          <p:nvSpPr>
            <p:cNvPr id="179327" name="Line 127"/>
            <p:cNvSpPr>
              <a:spLocks noChangeShapeType="1"/>
            </p:cNvSpPr>
            <p:nvPr/>
          </p:nvSpPr>
          <p:spPr bwMode="auto">
            <a:xfrm>
              <a:off x="1534" y="1102"/>
              <a:ext cx="34" cy="1"/>
            </a:xfrm>
            <a:prstGeom prst="line">
              <a:avLst/>
            </a:prstGeom>
            <a:noFill/>
            <a:ln w="0">
              <a:solidFill>
                <a:srgbClr val="000000"/>
              </a:solidFill>
              <a:round/>
              <a:headEnd/>
              <a:tailEnd/>
            </a:ln>
          </p:spPr>
          <p:txBody>
            <a:bodyPr/>
            <a:lstStyle/>
            <a:p>
              <a:endParaRPr lang="fr-FR"/>
            </a:p>
          </p:txBody>
        </p:sp>
        <p:sp>
          <p:nvSpPr>
            <p:cNvPr id="179328" name="Line 128"/>
            <p:cNvSpPr>
              <a:spLocks noChangeShapeType="1"/>
            </p:cNvSpPr>
            <p:nvPr/>
          </p:nvSpPr>
          <p:spPr bwMode="auto">
            <a:xfrm flipH="1">
              <a:off x="4856" y="1102"/>
              <a:ext cx="34" cy="1"/>
            </a:xfrm>
            <a:prstGeom prst="line">
              <a:avLst/>
            </a:prstGeom>
            <a:noFill/>
            <a:ln w="0">
              <a:solidFill>
                <a:srgbClr val="000000"/>
              </a:solidFill>
              <a:round/>
              <a:headEnd/>
              <a:tailEnd/>
            </a:ln>
          </p:spPr>
          <p:txBody>
            <a:bodyPr/>
            <a:lstStyle/>
            <a:p>
              <a:endParaRPr lang="fr-FR"/>
            </a:p>
          </p:txBody>
        </p:sp>
        <p:sp>
          <p:nvSpPr>
            <p:cNvPr id="179329" name="Rectangle 129"/>
            <p:cNvSpPr>
              <a:spLocks noChangeArrowheads="1"/>
            </p:cNvSpPr>
            <p:nvPr/>
          </p:nvSpPr>
          <p:spPr bwMode="auto">
            <a:xfrm>
              <a:off x="1361" y="1051"/>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a:t>
              </a:r>
              <a:endParaRPr lang="fr-FR" sz="3200">
                <a:latin typeface="Times New Roman" pitchFamily="18" charset="0"/>
              </a:endParaRPr>
            </a:p>
          </p:txBody>
        </p:sp>
        <p:sp>
          <p:nvSpPr>
            <p:cNvPr id="179330" name="Line 130"/>
            <p:cNvSpPr>
              <a:spLocks noChangeShapeType="1"/>
            </p:cNvSpPr>
            <p:nvPr/>
          </p:nvSpPr>
          <p:spPr bwMode="auto">
            <a:xfrm>
              <a:off x="1534" y="827"/>
              <a:ext cx="34" cy="1"/>
            </a:xfrm>
            <a:prstGeom prst="line">
              <a:avLst/>
            </a:prstGeom>
            <a:noFill/>
            <a:ln w="0">
              <a:solidFill>
                <a:srgbClr val="000000"/>
              </a:solidFill>
              <a:round/>
              <a:headEnd/>
              <a:tailEnd/>
            </a:ln>
          </p:spPr>
          <p:txBody>
            <a:bodyPr/>
            <a:lstStyle/>
            <a:p>
              <a:endParaRPr lang="fr-FR"/>
            </a:p>
          </p:txBody>
        </p:sp>
        <p:sp>
          <p:nvSpPr>
            <p:cNvPr id="179331" name="Line 131"/>
            <p:cNvSpPr>
              <a:spLocks noChangeShapeType="1"/>
            </p:cNvSpPr>
            <p:nvPr/>
          </p:nvSpPr>
          <p:spPr bwMode="auto">
            <a:xfrm flipH="1">
              <a:off x="4856" y="827"/>
              <a:ext cx="34" cy="1"/>
            </a:xfrm>
            <a:prstGeom prst="line">
              <a:avLst/>
            </a:prstGeom>
            <a:noFill/>
            <a:ln w="0">
              <a:solidFill>
                <a:srgbClr val="000000"/>
              </a:solidFill>
              <a:round/>
              <a:headEnd/>
              <a:tailEnd/>
            </a:ln>
          </p:spPr>
          <p:txBody>
            <a:bodyPr/>
            <a:lstStyle/>
            <a:p>
              <a:endParaRPr lang="fr-FR"/>
            </a:p>
          </p:txBody>
        </p:sp>
        <p:sp>
          <p:nvSpPr>
            <p:cNvPr id="179332" name="Rectangle 132"/>
            <p:cNvSpPr>
              <a:spLocks noChangeArrowheads="1"/>
            </p:cNvSpPr>
            <p:nvPr/>
          </p:nvSpPr>
          <p:spPr bwMode="auto">
            <a:xfrm>
              <a:off x="1281" y="776"/>
              <a:ext cx="17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0.5</a:t>
              </a:r>
              <a:endParaRPr lang="fr-FR" sz="3200">
                <a:latin typeface="Times New Roman" pitchFamily="18" charset="0"/>
              </a:endParaRPr>
            </a:p>
          </p:txBody>
        </p:sp>
        <p:sp>
          <p:nvSpPr>
            <p:cNvPr id="179333" name="Line 133"/>
            <p:cNvSpPr>
              <a:spLocks noChangeShapeType="1"/>
            </p:cNvSpPr>
            <p:nvPr/>
          </p:nvSpPr>
          <p:spPr bwMode="auto">
            <a:xfrm>
              <a:off x="1534" y="559"/>
              <a:ext cx="34" cy="1"/>
            </a:xfrm>
            <a:prstGeom prst="line">
              <a:avLst/>
            </a:prstGeom>
            <a:noFill/>
            <a:ln w="0">
              <a:solidFill>
                <a:srgbClr val="000000"/>
              </a:solidFill>
              <a:round/>
              <a:headEnd/>
              <a:tailEnd/>
            </a:ln>
          </p:spPr>
          <p:txBody>
            <a:bodyPr/>
            <a:lstStyle/>
            <a:p>
              <a:endParaRPr lang="fr-FR"/>
            </a:p>
          </p:txBody>
        </p:sp>
        <p:sp>
          <p:nvSpPr>
            <p:cNvPr id="179334" name="Line 134"/>
            <p:cNvSpPr>
              <a:spLocks noChangeShapeType="1"/>
            </p:cNvSpPr>
            <p:nvPr/>
          </p:nvSpPr>
          <p:spPr bwMode="auto">
            <a:xfrm flipH="1">
              <a:off x="4856" y="559"/>
              <a:ext cx="34" cy="1"/>
            </a:xfrm>
            <a:prstGeom prst="line">
              <a:avLst/>
            </a:prstGeom>
            <a:noFill/>
            <a:ln w="0">
              <a:solidFill>
                <a:srgbClr val="000000"/>
              </a:solidFill>
              <a:round/>
              <a:headEnd/>
              <a:tailEnd/>
            </a:ln>
          </p:spPr>
          <p:txBody>
            <a:bodyPr/>
            <a:lstStyle/>
            <a:p>
              <a:endParaRPr lang="fr-FR"/>
            </a:p>
          </p:txBody>
        </p:sp>
        <p:sp>
          <p:nvSpPr>
            <p:cNvPr id="179335" name="Rectangle 135"/>
            <p:cNvSpPr>
              <a:spLocks noChangeArrowheads="1"/>
            </p:cNvSpPr>
            <p:nvPr/>
          </p:nvSpPr>
          <p:spPr bwMode="auto">
            <a:xfrm>
              <a:off x="1361" y="50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a:t>
              </a:r>
              <a:endParaRPr lang="fr-FR" sz="3200">
                <a:latin typeface="Times New Roman" pitchFamily="18" charset="0"/>
              </a:endParaRPr>
            </a:p>
          </p:txBody>
        </p:sp>
        <p:sp>
          <p:nvSpPr>
            <p:cNvPr id="179336" name="Line 136"/>
            <p:cNvSpPr>
              <a:spLocks noChangeShapeType="1"/>
            </p:cNvSpPr>
            <p:nvPr/>
          </p:nvSpPr>
          <p:spPr bwMode="auto">
            <a:xfrm>
              <a:off x="1534" y="559"/>
              <a:ext cx="3356" cy="1"/>
            </a:xfrm>
            <a:prstGeom prst="line">
              <a:avLst/>
            </a:prstGeom>
            <a:noFill/>
            <a:ln w="0">
              <a:solidFill>
                <a:srgbClr val="000000"/>
              </a:solidFill>
              <a:round/>
              <a:headEnd/>
              <a:tailEnd/>
            </a:ln>
          </p:spPr>
          <p:txBody>
            <a:bodyPr/>
            <a:lstStyle/>
            <a:p>
              <a:endParaRPr lang="fr-FR"/>
            </a:p>
          </p:txBody>
        </p:sp>
        <p:sp>
          <p:nvSpPr>
            <p:cNvPr id="179337" name="Freeform 137"/>
            <p:cNvSpPr>
              <a:spLocks/>
            </p:cNvSpPr>
            <p:nvPr/>
          </p:nvSpPr>
          <p:spPr bwMode="auto">
            <a:xfrm>
              <a:off x="1534" y="559"/>
              <a:ext cx="3356" cy="1079"/>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79338" name="Line 138"/>
            <p:cNvSpPr>
              <a:spLocks noChangeShapeType="1"/>
            </p:cNvSpPr>
            <p:nvPr/>
          </p:nvSpPr>
          <p:spPr bwMode="auto">
            <a:xfrm flipV="1">
              <a:off x="1522" y="559"/>
              <a:ext cx="1" cy="1079"/>
            </a:xfrm>
            <a:prstGeom prst="line">
              <a:avLst/>
            </a:prstGeom>
            <a:noFill/>
            <a:ln w="0">
              <a:solidFill>
                <a:srgbClr val="000000"/>
              </a:solidFill>
              <a:round/>
              <a:headEnd/>
              <a:tailEnd/>
            </a:ln>
          </p:spPr>
          <p:txBody>
            <a:bodyPr/>
            <a:lstStyle/>
            <a:p>
              <a:endParaRPr lang="fr-FR"/>
            </a:p>
          </p:txBody>
        </p:sp>
        <p:sp>
          <p:nvSpPr>
            <p:cNvPr id="179339" name="Rectangle 139"/>
            <p:cNvSpPr>
              <a:spLocks noChangeArrowheads="1"/>
            </p:cNvSpPr>
            <p:nvPr/>
          </p:nvSpPr>
          <p:spPr bwMode="auto">
            <a:xfrm>
              <a:off x="2981" y="1759"/>
              <a:ext cx="63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temps (sec)</a:t>
              </a:r>
              <a:endParaRPr lang="fr-FR" sz="3200">
                <a:latin typeface="Times New Roman" pitchFamily="18" charset="0"/>
              </a:endParaRPr>
            </a:p>
          </p:txBody>
        </p:sp>
        <p:sp>
          <p:nvSpPr>
            <p:cNvPr id="179340" name="Rectangle 140"/>
            <p:cNvSpPr>
              <a:spLocks noChangeArrowheads="1"/>
            </p:cNvSpPr>
            <p:nvPr/>
          </p:nvSpPr>
          <p:spPr bwMode="auto">
            <a:xfrm rot="16200000">
              <a:off x="927" y="975"/>
              <a:ext cx="489" cy="147"/>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amplitude</a:t>
              </a:r>
              <a:endParaRPr lang="fr-FR" sz="3200">
                <a:latin typeface="Times New Roman" pitchFamily="18" charset="0"/>
              </a:endParaRPr>
            </a:p>
          </p:txBody>
        </p:sp>
        <p:sp>
          <p:nvSpPr>
            <p:cNvPr id="179341" name="Rectangle 141"/>
            <p:cNvSpPr>
              <a:spLocks noChangeArrowheads="1"/>
            </p:cNvSpPr>
            <p:nvPr/>
          </p:nvSpPr>
          <p:spPr bwMode="auto">
            <a:xfrm>
              <a:off x="2093" y="322"/>
              <a:ext cx="2447" cy="165"/>
            </a:xfrm>
            <a:prstGeom prst="rect">
              <a:avLst/>
            </a:prstGeom>
            <a:noFill/>
            <a:ln w="9525">
              <a:noFill/>
              <a:miter lim="800000"/>
              <a:headEnd/>
              <a:tailEnd/>
            </a:ln>
          </p:spPr>
          <p:txBody>
            <a:bodyPr wrap="none" lIns="0" tIns="0" rIns="0" bIns="0">
              <a:spAutoFit/>
            </a:bodyPr>
            <a:lstStyle/>
            <a:p>
              <a:pPr algn="ctr"/>
              <a:r>
                <a:rPr lang="fr-FR" sz="1700">
                  <a:solidFill>
                    <a:srgbClr val="000000"/>
                  </a:solidFill>
                  <a:latin typeface="Helvetica" pitchFamily="34" charset="0"/>
                </a:rPr>
                <a:t>représentation des signaux en temps</a:t>
              </a:r>
              <a:endParaRPr lang="fr-FR" sz="3200" b="1">
                <a:latin typeface="Times New Roman" pitchFamily="18" charset="0"/>
              </a:endParaRPr>
            </a:p>
          </p:txBody>
        </p:sp>
        <p:sp>
          <p:nvSpPr>
            <p:cNvPr id="179342" name="Freeform 142"/>
            <p:cNvSpPr>
              <a:spLocks/>
            </p:cNvSpPr>
            <p:nvPr/>
          </p:nvSpPr>
          <p:spPr bwMode="auto">
            <a:xfrm>
              <a:off x="1556" y="600"/>
              <a:ext cx="3337" cy="970"/>
            </a:xfrm>
            <a:custGeom>
              <a:avLst/>
              <a:gdLst/>
              <a:ahLst/>
              <a:cxnLst>
                <a:cxn ang="0">
                  <a:pos x="34" y="0"/>
                </a:cxn>
                <a:cxn ang="0">
                  <a:pos x="74" y="0"/>
                </a:cxn>
                <a:cxn ang="0">
                  <a:pos x="113" y="0"/>
                </a:cxn>
                <a:cxn ang="0">
                  <a:pos x="153" y="760"/>
                </a:cxn>
                <a:cxn ang="0">
                  <a:pos x="193" y="760"/>
                </a:cxn>
                <a:cxn ang="0">
                  <a:pos x="232" y="760"/>
                </a:cxn>
                <a:cxn ang="0">
                  <a:pos x="266" y="0"/>
                </a:cxn>
                <a:cxn ang="0">
                  <a:pos x="306" y="0"/>
                </a:cxn>
                <a:cxn ang="0">
                  <a:pos x="346" y="0"/>
                </a:cxn>
                <a:cxn ang="0">
                  <a:pos x="380" y="760"/>
                </a:cxn>
                <a:cxn ang="0">
                  <a:pos x="419" y="760"/>
                </a:cxn>
                <a:cxn ang="0">
                  <a:pos x="459" y="760"/>
                </a:cxn>
                <a:cxn ang="0">
                  <a:pos x="499" y="0"/>
                </a:cxn>
                <a:cxn ang="0">
                  <a:pos x="539" y="0"/>
                </a:cxn>
                <a:cxn ang="0">
                  <a:pos x="578" y="0"/>
                </a:cxn>
                <a:cxn ang="0">
                  <a:pos x="612" y="760"/>
                </a:cxn>
                <a:cxn ang="0">
                  <a:pos x="652" y="760"/>
                </a:cxn>
                <a:cxn ang="0">
                  <a:pos x="692" y="760"/>
                </a:cxn>
                <a:cxn ang="0">
                  <a:pos x="731" y="760"/>
                </a:cxn>
                <a:cxn ang="0">
                  <a:pos x="771" y="0"/>
                </a:cxn>
                <a:cxn ang="0">
                  <a:pos x="811" y="0"/>
                </a:cxn>
                <a:cxn ang="0">
                  <a:pos x="850" y="0"/>
                </a:cxn>
                <a:cxn ang="0">
                  <a:pos x="890" y="760"/>
                </a:cxn>
                <a:cxn ang="0">
                  <a:pos x="930" y="760"/>
                </a:cxn>
                <a:cxn ang="0">
                  <a:pos x="969" y="760"/>
                </a:cxn>
                <a:cxn ang="0">
                  <a:pos x="1003" y="0"/>
                </a:cxn>
                <a:cxn ang="0">
                  <a:pos x="1043" y="0"/>
                </a:cxn>
                <a:cxn ang="0">
                  <a:pos x="1083" y="0"/>
                </a:cxn>
                <a:cxn ang="0">
                  <a:pos x="1122" y="760"/>
                </a:cxn>
                <a:cxn ang="0">
                  <a:pos x="1162" y="760"/>
                </a:cxn>
                <a:cxn ang="0">
                  <a:pos x="1202" y="760"/>
                </a:cxn>
                <a:cxn ang="0">
                  <a:pos x="1242" y="0"/>
                </a:cxn>
                <a:cxn ang="0">
                  <a:pos x="1281" y="0"/>
                </a:cxn>
                <a:cxn ang="0">
                  <a:pos x="1321" y="0"/>
                </a:cxn>
                <a:cxn ang="0">
                  <a:pos x="1361" y="760"/>
                </a:cxn>
                <a:cxn ang="0">
                  <a:pos x="1400" y="760"/>
                </a:cxn>
                <a:cxn ang="0">
                  <a:pos x="1440" y="760"/>
                </a:cxn>
                <a:cxn ang="0">
                  <a:pos x="1480" y="0"/>
                </a:cxn>
                <a:cxn ang="0">
                  <a:pos x="1519" y="0"/>
                </a:cxn>
                <a:cxn ang="0">
                  <a:pos x="1559" y="0"/>
                </a:cxn>
                <a:cxn ang="0">
                  <a:pos x="1593" y="760"/>
                </a:cxn>
                <a:cxn ang="0">
                  <a:pos x="1633" y="760"/>
                </a:cxn>
                <a:cxn ang="0">
                  <a:pos x="1672" y="760"/>
                </a:cxn>
                <a:cxn ang="0">
                  <a:pos x="1712" y="760"/>
                </a:cxn>
                <a:cxn ang="0">
                  <a:pos x="1746" y="0"/>
                </a:cxn>
                <a:cxn ang="0">
                  <a:pos x="1786" y="0"/>
                </a:cxn>
                <a:cxn ang="0">
                  <a:pos x="1826" y="0"/>
                </a:cxn>
                <a:cxn ang="0">
                  <a:pos x="1860" y="760"/>
                </a:cxn>
                <a:cxn ang="0">
                  <a:pos x="1899" y="760"/>
                </a:cxn>
                <a:cxn ang="0">
                  <a:pos x="1939" y="760"/>
                </a:cxn>
                <a:cxn ang="0">
                  <a:pos x="1973" y="0"/>
                </a:cxn>
                <a:cxn ang="0">
                  <a:pos x="2013" y="0"/>
                </a:cxn>
                <a:cxn ang="0">
                  <a:pos x="2052" y="0"/>
                </a:cxn>
                <a:cxn ang="0">
                  <a:pos x="2086" y="760"/>
                </a:cxn>
                <a:cxn ang="0">
                  <a:pos x="2126" y="760"/>
                </a:cxn>
                <a:cxn ang="0">
                  <a:pos x="2166" y="760"/>
                </a:cxn>
                <a:cxn ang="0">
                  <a:pos x="2205" y="760"/>
                </a:cxn>
                <a:cxn ang="0">
                  <a:pos x="2245" y="0"/>
                </a:cxn>
                <a:cxn ang="0">
                  <a:pos x="2285" y="0"/>
                </a:cxn>
                <a:cxn ang="0">
                  <a:pos x="2324" y="0"/>
                </a:cxn>
                <a:cxn ang="0">
                  <a:pos x="2358" y="760"/>
                </a:cxn>
                <a:cxn ang="0">
                  <a:pos x="2398" y="760"/>
                </a:cxn>
                <a:cxn ang="0">
                  <a:pos x="2438" y="760"/>
                </a:cxn>
              </a:cxnLst>
              <a:rect l="0" t="0" r="r" b="b"/>
              <a:pathLst>
                <a:path w="2455" h="760">
                  <a:moveTo>
                    <a:pt x="0" y="0"/>
                  </a:moveTo>
                  <a:lnTo>
                    <a:pt x="6" y="0"/>
                  </a:lnTo>
                  <a:lnTo>
                    <a:pt x="11" y="0"/>
                  </a:lnTo>
                  <a:lnTo>
                    <a:pt x="17" y="0"/>
                  </a:lnTo>
                  <a:lnTo>
                    <a:pt x="23" y="0"/>
                  </a:lnTo>
                  <a:lnTo>
                    <a:pt x="28" y="0"/>
                  </a:lnTo>
                  <a:lnTo>
                    <a:pt x="34" y="0"/>
                  </a:lnTo>
                  <a:lnTo>
                    <a:pt x="40" y="0"/>
                  </a:lnTo>
                  <a:lnTo>
                    <a:pt x="45" y="0"/>
                  </a:lnTo>
                  <a:lnTo>
                    <a:pt x="51" y="0"/>
                  </a:lnTo>
                  <a:lnTo>
                    <a:pt x="57" y="0"/>
                  </a:lnTo>
                  <a:lnTo>
                    <a:pt x="62" y="0"/>
                  </a:lnTo>
                  <a:lnTo>
                    <a:pt x="68" y="0"/>
                  </a:lnTo>
                  <a:lnTo>
                    <a:pt x="74" y="0"/>
                  </a:lnTo>
                  <a:lnTo>
                    <a:pt x="79" y="0"/>
                  </a:lnTo>
                  <a:lnTo>
                    <a:pt x="85" y="0"/>
                  </a:lnTo>
                  <a:lnTo>
                    <a:pt x="91" y="0"/>
                  </a:lnTo>
                  <a:lnTo>
                    <a:pt x="96" y="0"/>
                  </a:lnTo>
                  <a:lnTo>
                    <a:pt x="102" y="0"/>
                  </a:lnTo>
                  <a:lnTo>
                    <a:pt x="108" y="0"/>
                  </a:lnTo>
                  <a:lnTo>
                    <a:pt x="113" y="0"/>
                  </a:lnTo>
                  <a:lnTo>
                    <a:pt x="119" y="0"/>
                  </a:lnTo>
                  <a:lnTo>
                    <a:pt x="125" y="760"/>
                  </a:lnTo>
                  <a:lnTo>
                    <a:pt x="130" y="760"/>
                  </a:lnTo>
                  <a:lnTo>
                    <a:pt x="136" y="760"/>
                  </a:lnTo>
                  <a:lnTo>
                    <a:pt x="142" y="760"/>
                  </a:lnTo>
                  <a:lnTo>
                    <a:pt x="147" y="760"/>
                  </a:lnTo>
                  <a:lnTo>
                    <a:pt x="153" y="760"/>
                  </a:lnTo>
                  <a:lnTo>
                    <a:pt x="159" y="760"/>
                  </a:lnTo>
                  <a:lnTo>
                    <a:pt x="164" y="760"/>
                  </a:lnTo>
                  <a:lnTo>
                    <a:pt x="170" y="760"/>
                  </a:lnTo>
                  <a:lnTo>
                    <a:pt x="176" y="760"/>
                  </a:lnTo>
                  <a:lnTo>
                    <a:pt x="181" y="760"/>
                  </a:lnTo>
                  <a:lnTo>
                    <a:pt x="187" y="760"/>
                  </a:lnTo>
                  <a:lnTo>
                    <a:pt x="193" y="760"/>
                  </a:lnTo>
                  <a:lnTo>
                    <a:pt x="198" y="760"/>
                  </a:lnTo>
                  <a:lnTo>
                    <a:pt x="204" y="760"/>
                  </a:lnTo>
                  <a:lnTo>
                    <a:pt x="210" y="760"/>
                  </a:lnTo>
                  <a:lnTo>
                    <a:pt x="215" y="760"/>
                  </a:lnTo>
                  <a:lnTo>
                    <a:pt x="221" y="760"/>
                  </a:lnTo>
                  <a:lnTo>
                    <a:pt x="227" y="760"/>
                  </a:lnTo>
                  <a:lnTo>
                    <a:pt x="232" y="760"/>
                  </a:lnTo>
                  <a:lnTo>
                    <a:pt x="238" y="760"/>
                  </a:lnTo>
                  <a:lnTo>
                    <a:pt x="244" y="760"/>
                  </a:lnTo>
                  <a:lnTo>
                    <a:pt x="244" y="0"/>
                  </a:lnTo>
                  <a:lnTo>
                    <a:pt x="249" y="0"/>
                  </a:lnTo>
                  <a:lnTo>
                    <a:pt x="255" y="0"/>
                  </a:lnTo>
                  <a:lnTo>
                    <a:pt x="261" y="0"/>
                  </a:lnTo>
                  <a:lnTo>
                    <a:pt x="266" y="0"/>
                  </a:lnTo>
                  <a:lnTo>
                    <a:pt x="272" y="0"/>
                  </a:lnTo>
                  <a:lnTo>
                    <a:pt x="278" y="0"/>
                  </a:lnTo>
                  <a:lnTo>
                    <a:pt x="283" y="0"/>
                  </a:lnTo>
                  <a:lnTo>
                    <a:pt x="289" y="0"/>
                  </a:lnTo>
                  <a:lnTo>
                    <a:pt x="295" y="0"/>
                  </a:lnTo>
                  <a:lnTo>
                    <a:pt x="300" y="0"/>
                  </a:lnTo>
                  <a:lnTo>
                    <a:pt x="306" y="0"/>
                  </a:lnTo>
                  <a:lnTo>
                    <a:pt x="312" y="0"/>
                  </a:lnTo>
                  <a:lnTo>
                    <a:pt x="317" y="0"/>
                  </a:lnTo>
                  <a:lnTo>
                    <a:pt x="323" y="0"/>
                  </a:lnTo>
                  <a:lnTo>
                    <a:pt x="329" y="0"/>
                  </a:lnTo>
                  <a:lnTo>
                    <a:pt x="334" y="0"/>
                  </a:lnTo>
                  <a:lnTo>
                    <a:pt x="340" y="0"/>
                  </a:lnTo>
                  <a:lnTo>
                    <a:pt x="346" y="0"/>
                  </a:lnTo>
                  <a:lnTo>
                    <a:pt x="351" y="0"/>
                  </a:lnTo>
                  <a:lnTo>
                    <a:pt x="357" y="0"/>
                  </a:lnTo>
                  <a:lnTo>
                    <a:pt x="363" y="0"/>
                  </a:lnTo>
                  <a:lnTo>
                    <a:pt x="368" y="0"/>
                  </a:lnTo>
                  <a:lnTo>
                    <a:pt x="368" y="760"/>
                  </a:lnTo>
                  <a:lnTo>
                    <a:pt x="374" y="760"/>
                  </a:lnTo>
                  <a:lnTo>
                    <a:pt x="380" y="760"/>
                  </a:lnTo>
                  <a:lnTo>
                    <a:pt x="385" y="760"/>
                  </a:lnTo>
                  <a:lnTo>
                    <a:pt x="391" y="760"/>
                  </a:lnTo>
                  <a:lnTo>
                    <a:pt x="397" y="760"/>
                  </a:lnTo>
                  <a:lnTo>
                    <a:pt x="402" y="760"/>
                  </a:lnTo>
                  <a:lnTo>
                    <a:pt x="408" y="760"/>
                  </a:lnTo>
                  <a:lnTo>
                    <a:pt x="414" y="760"/>
                  </a:lnTo>
                  <a:lnTo>
                    <a:pt x="419" y="760"/>
                  </a:lnTo>
                  <a:lnTo>
                    <a:pt x="425" y="760"/>
                  </a:lnTo>
                  <a:lnTo>
                    <a:pt x="431" y="760"/>
                  </a:lnTo>
                  <a:lnTo>
                    <a:pt x="436" y="760"/>
                  </a:lnTo>
                  <a:lnTo>
                    <a:pt x="442" y="760"/>
                  </a:lnTo>
                  <a:lnTo>
                    <a:pt x="448" y="760"/>
                  </a:lnTo>
                  <a:lnTo>
                    <a:pt x="453" y="760"/>
                  </a:lnTo>
                  <a:lnTo>
                    <a:pt x="459" y="760"/>
                  </a:lnTo>
                  <a:lnTo>
                    <a:pt x="465" y="760"/>
                  </a:lnTo>
                  <a:lnTo>
                    <a:pt x="470" y="760"/>
                  </a:lnTo>
                  <a:lnTo>
                    <a:pt x="476" y="760"/>
                  </a:lnTo>
                  <a:lnTo>
                    <a:pt x="482" y="760"/>
                  </a:lnTo>
                  <a:lnTo>
                    <a:pt x="487" y="760"/>
                  </a:lnTo>
                  <a:lnTo>
                    <a:pt x="493" y="0"/>
                  </a:lnTo>
                  <a:lnTo>
                    <a:pt x="499" y="0"/>
                  </a:lnTo>
                  <a:lnTo>
                    <a:pt x="504" y="0"/>
                  </a:lnTo>
                  <a:lnTo>
                    <a:pt x="510" y="0"/>
                  </a:lnTo>
                  <a:lnTo>
                    <a:pt x="516" y="0"/>
                  </a:lnTo>
                  <a:lnTo>
                    <a:pt x="521" y="0"/>
                  </a:lnTo>
                  <a:lnTo>
                    <a:pt x="527" y="0"/>
                  </a:lnTo>
                  <a:lnTo>
                    <a:pt x="533" y="0"/>
                  </a:lnTo>
                  <a:lnTo>
                    <a:pt x="539" y="0"/>
                  </a:lnTo>
                  <a:lnTo>
                    <a:pt x="544" y="0"/>
                  </a:lnTo>
                  <a:lnTo>
                    <a:pt x="550" y="0"/>
                  </a:lnTo>
                  <a:lnTo>
                    <a:pt x="556" y="0"/>
                  </a:lnTo>
                  <a:lnTo>
                    <a:pt x="561" y="0"/>
                  </a:lnTo>
                  <a:lnTo>
                    <a:pt x="567" y="0"/>
                  </a:lnTo>
                  <a:lnTo>
                    <a:pt x="573" y="0"/>
                  </a:lnTo>
                  <a:lnTo>
                    <a:pt x="578" y="0"/>
                  </a:lnTo>
                  <a:lnTo>
                    <a:pt x="584" y="0"/>
                  </a:lnTo>
                  <a:lnTo>
                    <a:pt x="590" y="0"/>
                  </a:lnTo>
                  <a:lnTo>
                    <a:pt x="595" y="0"/>
                  </a:lnTo>
                  <a:lnTo>
                    <a:pt x="601" y="0"/>
                  </a:lnTo>
                  <a:lnTo>
                    <a:pt x="607" y="0"/>
                  </a:lnTo>
                  <a:lnTo>
                    <a:pt x="612" y="0"/>
                  </a:lnTo>
                  <a:lnTo>
                    <a:pt x="612" y="760"/>
                  </a:lnTo>
                  <a:lnTo>
                    <a:pt x="618" y="760"/>
                  </a:lnTo>
                  <a:lnTo>
                    <a:pt x="624" y="760"/>
                  </a:lnTo>
                  <a:lnTo>
                    <a:pt x="629" y="760"/>
                  </a:lnTo>
                  <a:lnTo>
                    <a:pt x="635" y="760"/>
                  </a:lnTo>
                  <a:lnTo>
                    <a:pt x="641" y="760"/>
                  </a:lnTo>
                  <a:lnTo>
                    <a:pt x="646" y="760"/>
                  </a:lnTo>
                  <a:lnTo>
                    <a:pt x="652" y="760"/>
                  </a:lnTo>
                  <a:lnTo>
                    <a:pt x="658" y="760"/>
                  </a:lnTo>
                  <a:lnTo>
                    <a:pt x="663" y="760"/>
                  </a:lnTo>
                  <a:lnTo>
                    <a:pt x="669" y="760"/>
                  </a:lnTo>
                  <a:lnTo>
                    <a:pt x="675" y="760"/>
                  </a:lnTo>
                  <a:lnTo>
                    <a:pt x="680" y="760"/>
                  </a:lnTo>
                  <a:lnTo>
                    <a:pt x="686" y="760"/>
                  </a:lnTo>
                  <a:lnTo>
                    <a:pt x="692" y="760"/>
                  </a:lnTo>
                  <a:lnTo>
                    <a:pt x="697" y="760"/>
                  </a:lnTo>
                  <a:lnTo>
                    <a:pt x="703" y="760"/>
                  </a:lnTo>
                  <a:lnTo>
                    <a:pt x="709" y="760"/>
                  </a:lnTo>
                  <a:lnTo>
                    <a:pt x="714" y="760"/>
                  </a:lnTo>
                  <a:lnTo>
                    <a:pt x="720" y="760"/>
                  </a:lnTo>
                  <a:lnTo>
                    <a:pt x="726" y="760"/>
                  </a:lnTo>
                  <a:lnTo>
                    <a:pt x="731" y="760"/>
                  </a:lnTo>
                  <a:lnTo>
                    <a:pt x="737" y="0"/>
                  </a:lnTo>
                  <a:lnTo>
                    <a:pt x="743" y="0"/>
                  </a:lnTo>
                  <a:lnTo>
                    <a:pt x="748" y="0"/>
                  </a:lnTo>
                  <a:lnTo>
                    <a:pt x="754" y="0"/>
                  </a:lnTo>
                  <a:lnTo>
                    <a:pt x="760" y="0"/>
                  </a:lnTo>
                  <a:lnTo>
                    <a:pt x="765" y="0"/>
                  </a:lnTo>
                  <a:lnTo>
                    <a:pt x="771" y="0"/>
                  </a:lnTo>
                  <a:lnTo>
                    <a:pt x="777" y="0"/>
                  </a:lnTo>
                  <a:lnTo>
                    <a:pt x="782" y="0"/>
                  </a:lnTo>
                  <a:lnTo>
                    <a:pt x="788" y="0"/>
                  </a:lnTo>
                  <a:lnTo>
                    <a:pt x="794" y="0"/>
                  </a:lnTo>
                  <a:lnTo>
                    <a:pt x="799" y="0"/>
                  </a:lnTo>
                  <a:lnTo>
                    <a:pt x="805" y="0"/>
                  </a:lnTo>
                  <a:lnTo>
                    <a:pt x="811" y="0"/>
                  </a:lnTo>
                  <a:lnTo>
                    <a:pt x="816" y="0"/>
                  </a:lnTo>
                  <a:lnTo>
                    <a:pt x="822" y="0"/>
                  </a:lnTo>
                  <a:lnTo>
                    <a:pt x="828" y="0"/>
                  </a:lnTo>
                  <a:lnTo>
                    <a:pt x="833" y="0"/>
                  </a:lnTo>
                  <a:lnTo>
                    <a:pt x="839" y="0"/>
                  </a:lnTo>
                  <a:lnTo>
                    <a:pt x="845" y="0"/>
                  </a:lnTo>
                  <a:lnTo>
                    <a:pt x="850" y="0"/>
                  </a:lnTo>
                  <a:lnTo>
                    <a:pt x="856" y="0"/>
                  </a:lnTo>
                  <a:lnTo>
                    <a:pt x="862" y="760"/>
                  </a:lnTo>
                  <a:lnTo>
                    <a:pt x="867" y="760"/>
                  </a:lnTo>
                  <a:lnTo>
                    <a:pt x="873" y="760"/>
                  </a:lnTo>
                  <a:lnTo>
                    <a:pt x="879" y="760"/>
                  </a:lnTo>
                  <a:lnTo>
                    <a:pt x="884" y="760"/>
                  </a:lnTo>
                  <a:lnTo>
                    <a:pt x="890" y="760"/>
                  </a:lnTo>
                  <a:lnTo>
                    <a:pt x="896" y="760"/>
                  </a:lnTo>
                  <a:lnTo>
                    <a:pt x="901" y="760"/>
                  </a:lnTo>
                  <a:lnTo>
                    <a:pt x="907" y="760"/>
                  </a:lnTo>
                  <a:lnTo>
                    <a:pt x="913" y="760"/>
                  </a:lnTo>
                  <a:lnTo>
                    <a:pt x="918" y="760"/>
                  </a:lnTo>
                  <a:lnTo>
                    <a:pt x="924" y="760"/>
                  </a:lnTo>
                  <a:lnTo>
                    <a:pt x="930" y="760"/>
                  </a:lnTo>
                  <a:lnTo>
                    <a:pt x="935" y="760"/>
                  </a:lnTo>
                  <a:lnTo>
                    <a:pt x="941" y="760"/>
                  </a:lnTo>
                  <a:lnTo>
                    <a:pt x="947" y="760"/>
                  </a:lnTo>
                  <a:lnTo>
                    <a:pt x="952" y="760"/>
                  </a:lnTo>
                  <a:lnTo>
                    <a:pt x="958" y="760"/>
                  </a:lnTo>
                  <a:lnTo>
                    <a:pt x="964" y="760"/>
                  </a:lnTo>
                  <a:lnTo>
                    <a:pt x="969" y="760"/>
                  </a:lnTo>
                  <a:lnTo>
                    <a:pt x="975" y="760"/>
                  </a:lnTo>
                  <a:lnTo>
                    <a:pt x="981" y="760"/>
                  </a:lnTo>
                  <a:lnTo>
                    <a:pt x="981" y="0"/>
                  </a:lnTo>
                  <a:lnTo>
                    <a:pt x="986" y="0"/>
                  </a:lnTo>
                  <a:lnTo>
                    <a:pt x="992" y="0"/>
                  </a:lnTo>
                  <a:lnTo>
                    <a:pt x="998" y="0"/>
                  </a:lnTo>
                  <a:lnTo>
                    <a:pt x="1003" y="0"/>
                  </a:lnTo>
                  <a:lnTo>
                    <a:pt x="1009" y="0"/>
                  </a:lnTo>
                  <a:lnTo>
                    <a:pt x="1015" y="0"/>
                  </a:lnTo>
                  <a:lnTo>
                    <a:pt x="1020" y="0"/>
                  </a:lnTo>
                  <a:lnTo>
                    <a:pt x="1026" y="0"/>
                  </a:lnTo>
                  <a:lnTo>
                    <a:pt x="1032" y="0"/>
                  </a:lnTo>
                  <a:lnTo>
                    <a:pt x="1037" y="0"/>
                  </a:lnTo>
                  <a:lnTo>
                    <a:pt x="1043" y="0"/>
                  </a:lnTo>
                  <a:lnTo>
                    <a:pt x="1049" y="0"/>
                  </a:lnTo>
                  <a:lnTo>
                    <a:pt x="1054" y="0"/>
                  </a:lnTo>
                  <a:lnTo>
                    <a:pt x="1060" y="0"/>
                  </a:lnTo>
                  <a:lnTo>
                    <a:pt x="1066" y="0"/>
                  </a:lnTo>
                  <a:lnTo>
                    <a:pt x="1071" y="0"/>
                  </a:lnTo>
                  <a:lnTo>
                    <a:pt x="1077" y="0"/>
                  </a:lnTo>
                  <a:lnTo>
                    <a:pt x="1083" y="0"/>
                  </a:lnTo>
                  <a:lnTo>
                    <a:pt x="1088" y="0"/>
                  </a:lnTo>
                  <a:lnTo>
                    <a:pt x="1094" y="0"/>
                  </a:lnTo>
                  <a:lnTo>
                    <a:pt x="1100" y="0"/>
                  </a:lnTo>
                  <a:lnTo>
                    <a:pt x="1105" y="760"/>
                  </a:lnTo>
                  <a:lnTo>
                    <a:pt x="1111" y="760"/>
                  </a:lnTo>
                  <a:lnTo>
                    <a:pt x="1117" y="760"/>
                  </a:lnTo>
                  <a:lnTo>
                    <a:pt x="1122" y="760"/>
                  </a:lnTo>
                  <a:lnTo>
                    <a:pt x="1128" y="760"/>
                  </a:lnTo>
                  <a:lnTo>
                    <a:pt x="1134" y="760"/>
                  </a:lnTo>
                  <a:lnTo>
                    <a:pt x="1139" y="760"/>
                  </a:lnTo>
                  <a:lnTo>
                    <a:pt x="1145" y="760"/>
                  </a:lnTo>
                  <a:lnTo>
                    <a:pt x="1151" y="760"/>
                  </a:lnTo>
                  <a:lnTo>
                    <a:pt x="1156" y="760"/>
                  </a:lnTo>
                  <a:lnTo>
                    <a:pt x="1162" y="760"/>
                  </a:lnTo>
                  <a:lnTo>
                    <a:pt x="1168" y="760"/>
                  </a:lnTo>
                  <a:lnTo>
                    <a:pt x="1174" y="760"/>
                  </a:lnTo>
                  <a:lnTo>
                    <a:pt x="1179" y="760"/>
                  </a:lnTo>
                  <a:lnTo>
                    <a:pt x="1185" y="760"/>
                  </a:lnTo>
                  <a:lnTo>
                    <a:pt x="1191" y="760"/>
                  </a:lnTo>
                  <a:lnTo>
                    <a:pt x="1196" y="760"/>
                  </a:lnTo>
                  <a:lnTo>
                    <a:pt x="1202" y="760"/>
                  </a:lnTo>
                  <a:lnTo>
                    <a:pt x="1208" y="760"/>
                  </a:lnTo>
                  <a:lnTo>
                    <a:pt x="1213" y="760"/>
                  </a:lnTo>
                  <a:lnTo>
                    <a:pt x="1219" y="760"/>
                  </a:lnTo>
                  <a:lnTo>
                    <a:pt x="1225" y="760"/>
                  </a:lnTo>
                  <a:lnTo>
                    <a:pt x="1230" y="0"/>
                  </a:lnTo>
                  <a:lnTo>
                    <a:pt x="1236" y="0"/>
                  </a:lnTo>
                  <a:lnTo>
                    <a:pt x="1242" y="0"/>
                  </a:lnTo>
                  <a:lnTo>
                    <a:pt x="1247" y="0"/>
                  </a:lnTo>
                  <a:lnTo>
                    <a:pt x="1253" y="0"/>
                  </a:lnTo>
                  <a:lnTo>
                    <a:pt x="1259" y="0"/>
                  </a:lnTo>
                  <a:lnTo>
                    <a:pt x="1264" y="0"/>
                  </a:lnTo>
                  <a:lnTo>
                    <a:pt x="1270" y="0"/>
                  </a:lnTo>
                  <a:lnTo>
                    <a:pt x="1276" y="0"/>
                  </a:lnTo>
                  <a:lnTo>
                    <a:pt x="1281" y="0"/>
                  </a:lnTo>
                  <a:lnTo>
                    <a:pt x="1287" y="0"/>
                  </a:lnTo>
                  <a:lnTo>
                    <a:pt x="1293" y="0"/>
                  </a:lnTo>
                  <a:lnTo>
                    <a:pt x="1298" y="0"/>
                  </a:lnTo>
                  <a:lnTo>
                    <a:pt x="1304" y="0"/>
                  </a:lnTo>
                  <a:lnTo>
                    <a:pt x="1310" y="0"/>
                  </a:lnTo>
                  <a:lnTo>
                    <a:pt x="1315" y="0"/>
                  </a:lnTo>
                  <a:lnTo>
                    <a:pt x="1321" y="0"/>
                  </a:lnTo>
                  <a:lnTo>
                    <a:pt x="1327" y="0"/>
                  </a:lnTo>
                  <a:lnTo>
                    <a:pt x="1332" y="0"/>
                  </a:lnTo>
                  <a:lnTo>
                    <a:pt x="1338" y="0"/>
                  </a:lnTo>
                  <a:lnTo>
                    <a:pt x="1344" y="0"/>
                  </a:lnTo>
                  <a:lnTo>
                    <a:pt x="1349" y="0"/>
                  </a:lnTo>
                  <a:lnTo>
                    <a:pt x="1355" y="760"/>
                  </a:lnTo>
                  <a:lnTo>
                    <a:pt x="1361" y="760"/>
                  </a:lnTo>
                  <a:lnTo>
                    <a:pt x="1366" y="760"/>
                  </a:lnTo>
                  <a:lnTo>
                    <a:pt x="1372" y="760"/>
                  </a:lnTo>
                  <a:lnTo>
                    <a:pt x="1378" y="760"/>
                  </a:lnTo>
                  <a:lnTo>
                    <a:pt x="1383" y="760"/>
                  </a:lnTo>
                  <a:lnTo>
                    <a:pt x="1389" y="760"/>
                  </a:lnTo>
                  <a:lnTo>
                    <a:pt x="1395" y="760"/>
                  </a:lnTo>
                  <a:lnTo>
                    <a:pt x="1400" y="760"/>
                  </a:lnTo>
                  <a:lnTo>
                    <a:pt x="1406" y="760"/>
                  </a:lnTo>
                  <a:lnTo>
                    <a:pt x="1412" y="760"/>
                  </a:lnTo>
                  <a:lnTo>
                    <a:pt x="1417" y="760"/>
                  </a:lnTo>
                  <a:lnTo>
                    <a:pt x="1423" y="760"/>
                  </a:lnTo>
                  <a:lnTo>
                    <a:pt x="1429" y="760"/>
                  </a:lnTo>
                  <a:lnTo>
                    <a:pt x="1434" y="760"/>
                  </a:lnTo>
                  <a:lnTo>
                    <a:pt x="1440" y="760"/>
                  </a:lnTo>
                  <a:lnTo>
                    <a:pt x="1446" y="760"/>
                  </a:lnTo>
                  <a:lnTo>
                    <a:pt x="1451" y="760"/>
                  </a:lnTo>
                  <a:lnTo>
                    <a:pt x="1457" y="760"/>
                  </a:lnTo>
                  <a:lnTo>
                    <a:pt x="1463" y="760"/>
                  </a:lnTo>
                  <a:lnTo>
                    <a:pt x="1468" y="760"/>
                  </a:lnTo>
                  <a:lnTo>
                    <a:pt x="1474" y="0"/>
                  </a:lnTo>
                  <a:lnTo>
                    <a:pt x="1480" y="0"/>
                  </a:lnTo>
                  <a:lnTo>
                    <a:pt x="1485" y="0"/>
                  </a:lnTo>
                  <a:lnTo>
                    <a:pt x="1491" y="0"/>
                  </a:lnTo>
                  <a:lnTo>
                    <a:pt x="1497" y="0"/>
                  </a:lnTo>
                  <a:lnTo>
                    <a:pt x="1502" y="0"/>
                  </a:lnTo>
                  <a:lnTo>
                    <a:pt x="1508" y="0"/>
                  </a:lnTo>
                  <a:lnTo>
                    <a:pt x="1514" y="0"/>
                  </a:lnTo>
                  <a:lnTo>
                    <a:pt x="1519" y="0"/>
                  </a:lnTo>
                  <a:lnTo>
                    <a:pt x="1525" y="0"/>
                  </a:lnTo>
                  <a:lnTo>
                    <a:pt x="1531" y="0"/>
                  </a:lnTo>
                  <a:lnTo>
                    <a:pt x="1536" y="0"/>
                  </a:lnTo>
                  <a:lnTo>
                    <a:pt x="1542" y="0"/>
                  </a:lnTo>
                  <a:lnTo>
                    <a:pt x="1548" y="0"/>
                  </a:lnTo>
                  <a:lnTo>
                    <a:pt x="1553" y="0"/>
                  </a:lnTo>
                  <a:lnTo>
                    <a:pt x="1559" y="0"/>
                  </a:lnTo>
                  <a:lnTo>
                    <a:pt x="1565" y="0"/>
                  </a:lnTo>
                  <a:lnTo>
                    <a:pt x="1570" y="0"/>
                  </a:lnTo>
                  <a:lnTo>
                    <a:pt x="1576" y="0"/>
                  </a:lnTo>
                  <a:lnTo>
                    <a:pt x="1582" y="0"/>
                  </a:lnTo>
                  <a:lnTo>
                    <a:pt x="1587" y="0"/>
                  </a:lnTo>
                  <a:lnTo>
                    <a:pt x="1593" y="0"/>
                  </a:lnTo>
                  <a:lnTo>
                    <a:pt x="1593" y="760"/>
                  </a:lnTo>
                  <a:lnTo>
                    <a:pt x="1599" y="760"/>
                  </a:lnTo>
                  <a:lnTo>
                    <a:pt x="1604" y="760"/>
                  </a:lnTo>
                  <a:lnTo>
                    <a:pt x="1610" y="760"/>
                  </a:lnTo>
                  <a:lnTo>
                    <a:pt x="1616" y="760"/>
                  </a:lnTo>
                  <a:lnTo>
                    <a:pt x="1621" y="760"/>
                  </a:lnTo>
                  <a:lnTo>
                    <a:pt x="1627" y="760"/>
                  </a:lnTo>
                  <a:lnTo>
                    <a:pt x="1633" y="760"/>
                  </a:lnTo>
                  <a:lnTo>
                    <a:pt x="1638" y="760"/>
                  </a:lnTo>
                  <a:lnTo>
                    <a:pt x="1644" y="760"/>
                  </a:lnTo>
                  <a:lnTo>
                    <a:pt x="1650" y="760"/>
                  </a:lnTo>
                  <a:lnTo>
                    <a:pt x="1655" y="760"/>
                  </a:lnTo>
                  <a:lnTo>
                    <a:pt x="1661" y="760"/>
                  </a:lnTo>
                  <a:lnTo>
                    <a:pt x="1667" y="760"/>
                  </a:lnTo>
                  <a:lnTo>
                    <a:pt x="1672" y="760"/>
                  </a:lnTo>
                  <a:lnTo>
                    <a:pt x="1678" y="760"/>
                  </a:lnTo>
                  <a:lnTo>
                    <a:pt x="1684" y="760"/>
                  </a:lnTo>
                  <a:lnTo>
                    <a:pt x="1689" y="760"/>
                  </a:lnTo>
                  <a:lnTo>
                    <a:pt x="1695" y="760"/>
                  </a:lnTo>
                  <a:lnTo>
                    <a:pt x="1701" y="760"/>
                  </a:lnTo>
                  <a:lnTo>
                    <a:pt x="1706" y="760"/>
                  </a:lnTo>
                  <a:lnTo>
                    <a:pt x="1712" y="760"/>
                  </a:lnTo>
                  <a:lnTo>
                    <a:pt x="1718" y="760"/>
                  </a:lnTo>
                  <a:lnTo>
                    <a:pt x="1718" y="0"/>
                  </a:lnTo>
                  <a:lnTo>
                    <a:pt x="1723" y="0"/>
                  </a:lnTo>
                  <a:lnTo>
                    <a:pt x="1729" y="0"/>
                  </a:lnTo>
                  <a:lnTo>
                    <a:pt x="1735" y="0"/>
                  </a:lnTo>
                  <a:lnTo>
                    <a:pt x="1740" y="0"/>
                  </a:lnTo>
                  <a:lnTo>
                    <a:pt x="1746" y="0"/>
                  </a:lnTo>
                  <a:lnTo>
                    <a:pt x="1752" y="0"/>
                  </a:lnTo>
                  <a:lnTo>
                    <a:pt x="1757" y="0"/>
                  </a:lnTo>
                  <a:lnTo>
                    <a:pt x="1763" y="0"/>
                  </a:lnTo>
                  <a:lnTo>
                    <a:pt x="1769" y="0"/>
                  </a:lnTo>
                  <a:lnTo>
                    <a:pt x="1774" y="0"/>
                  </a:lnTo>
                  <a:lnTo>
                    <a:pt x="1780" y="0"/>
                  </a:lnTo>
                  <a:lnTo>
                    <a:pt x="1786" y="0"/>
                  </a:lnTo>
                  <a:lnTo>
                    <a:pt x="1791" y="0"/>
                  </a:lnTo>
                  <a:lnTo>
                    <a:pt x="1797" y="0"/>
                  </a:lnTo>
                  <a:lnTo>
                    <a:pt x="1803" y="0"/>
                  </a:lnTo>
                  <a:lnTo>
                    <a:pt x="1809" y="0"/>
                  </a:lnTo>
                  <a:lnTo>
                    <a:pt x="1814" y="0"/>
                  </a:lnTo>
                  <a:lnTo>
                    <a:pt x="1820" y="0"/>
                  </a:lnTo>
                  <a:lnTo>
                    <a:pt x="1826" y="0"/>
                  </a:lnTo>
                  <a:lnTo>
                    <a:pt x="1831" y="0"/>
                  </a:lnTo>
                  <a:lnTo>
                    <a:pt x="1837" y="0"/>
                  </a:lnTo>
                  <a:lnTo>
                    <a:pt x="1843" y="0"/>
                  </a:lnTo>
                  <a:lnTo>
                    <a:pt x="1843" y="760"/>
                  </a:lnTo>
                  <a:lnTo>
                    <a:pt x="1848" y="760"/>
                  </a:lnTo>
                  <a:lnTo>
                    <a:pt x="1854" y="760"/>
                  </a:lnTo>
                  <a:lnTo>
                    <a:pt x="1860" y="760"/>
                  </a:lnTo>
                  <a:lnTo>
                    <a:pt x="1865" y="760"/>
                  </a:lnTo>
                  <a:lnTo>
                    <a:pt x="1871" y="760"/>
                  </a:lnTo>
                  <a:lnTo>
                    <a:pt x="1877" y="760"/>
                  </a:lnTo>
                  <a:lnTo>
                    <a:pt x="1882" y="760"/>
                  </a:lnTo>
                  <a:lnTo>
                    <a:pt x="1888" y="760"/>
                  </a:lnTo>
                  <a:lnTo>
                    <a:pt x="1894" y="760"/>
                  </a:lnTo>
                  <a:lnTo>
                    <a:pt x="1899" y="760"/>
                  </a:lnTo>
                  <a:lnTo>
                    <a:pt x="1905" y="760"/>
                  </a:lnTo>
                  <a:lnTo>
                    <a:pt x="1911" y="760"/>
                  </a:lnTo>
                  <a:lnTo>
                    <a:pt x="1916" y="760"/>
                  </a:lnTo>
                  <a:lnTo>
                    <a:pt x="1922" y="760"/>
                  </a:lnTo>
                  <a:lnTo>
                    <a:pt x="1928" y="760"/>
                  </a:lnTo>
                  <a:lnTo>
                    <a:pt x="1933" y="760"/>
                  </a:lnTo>
                  <a:lnTo>
                    <a:pt x="1939" y="760"/>
                  </a:lnTo>
                  <a:lnTo>
                    <a:pt x="1945" y="760"/>
                  </a:lnTo>
                  <a:lnTo>
                    <a:pt x="1950" y="760"/>
                  </a:lnTo>
                  <a:lnTo>
                    <a:pt x="1956" y="760"/>
                  </a:lnTo>
                  <a:lnTo>
                    <a:pt x="1962" y="760"/>
                  </a:lnTo>
                  <a:lnTo>
                    <a:pt x="1962" y="0"/>
                  </a:lnTo>
                  <a:lnTo>
                    <a:pt x="1967" y="0"/>
                  </a:lnTo>
                  <a:lnTo>
                    <a:pt x="1973" y="0"/>
                  </a:lnTo>
                  <a:lnTo>
                    <a:pt x="1979" y="0"/>
                  </a:lnTo>
                  <a:lnTo>
                    <a:pt x="1984" y="0"/>
                  </a:lnTo>
                  <a:lnTo>
                    <a:pt x="1990" y="0"/>
                  </a:lnTo>
                  <a:lnTo>
                    <a:pt x="1996" y="0"/>
                  </a:lnTo>
                  <a:lnTo>
                    <a:pt x="2001" y="0"/>
                  </a:lnTo>
                  <a:lnTo>
                    <a:pt x="2007" y="0"/>
                  </a:lnTo>
                  <a:lnTo>
                    <a:pt x="2013" y="0"/>
                  </a:lnTo>
                  <a:lnTo>
                    <a:pt x="2018" y="0"/>
                  </a:lnTo>
                  <a:lnTo>
                    <a:pt x="2024" y="0"/>
                  </a:lnTo>
                  <a:lnTo>
                    <a:pt x="2030" y="0"/>
                  </a:lnTo>
                  <a:lnTo>
                    <a:pt x="2035" y="0"/>
                  </a:lnTo>
                  <a:lnTo>
                    <a:pt x="2041" y="0"/>
                  </a:lnTo>
                  <a:lnTo>
                    <a:pt x="2047" y="0"/>
                  </a:lnTo>
                  <a:lnTo>
                    <a:pt x="2052" y="0"/>
                  </a:lnTo>
                  <a:lnTo>
                    <a:pt x="2058" y="0"/>
                  </a:lnTo>
                  <a:lnTo>
                    <a:pt x="2064" y="0"/>
                  </a:lnTo>
                  <a:lnTo>
                    <a:pt x="2069" y="0"/>
                  </a:lnTo>
                  <a:lnTo>
                    <a:pt x="2075" y="0"/>
                  </a:lnTo>
                  <a:lnTo>
                    <a:pt x="2081" y="0"/>
                  </a:lnTo>
                  <a:lnTo>
                    <a:pt x="2086" y="0"/>
                  </a:lnTo>
                  <a:lnTo>
                    <a:pt x="2086" y="760"/>
                  </a:lnTo>
                  <a:lnTo>
                    <a:pt x="2092" y="760"/>
                  </a:lnTo>
                  <a:lnTo>
                    <a:pt x="2098" y="760"/>
                  </a:lnTo>
                  <a:lnTo>
                    <a:pt x="2103" y="760"/>
                  </a:lnTo>
                  <a:lnTo>
                    <a:pt x="2109" y="760"/>
                  </a:lnTo>
                  <a:lnTo>
                    <a:pt x="2115" y="760"/>
                  </a:lnTo>
                  <a:lnTo>
                    <a:pt x="2120" y="760"/>
                  </a:lnTo>
                  <a:lnTo>
                    <a:pt x="2126" y="760"/>
                  </a:lnTo>
                  <a:lnTo>
                    <a:pt x="2132" y="760"/>
                  </a:lnTo>
                  <a:lnTo>
                    <a:pt x="2137" y="760"/>
                  </a:lnTo>
                  <a:lnTo>
                    <a:pt x="2143" y="760"/>
                  </a:lnTo>
                  <a:lnTo>
                    <a:pt x="2149" y="760"/>
                  </a:lnTo>
                  <a:lnTo>
                    <a:pt x="2154" y="760"/>
                  </a:lnTo>
                  <a:lnTo>
                    <a:pt x="2160" y="760"/>
                  </a:lnTo>
                  <a:lnTo>
                    <a:pt x="2166" y="760"/>
                  </a:lnTo>
                  <a:lnTo>
                    <a:pt x="2171" y="760"/>
                  </a:lnTo>
                  <a:lnTo>
                    <a:pt x="2177" y="760"/>
                  </a:lnTo>
                  <a:lnTo>
                    <a:pt x="2183" y="760"/>
                  </a:lnTo>
                  <a:lnTo>
                    <a:pt x="2188" y="760"/>
                  </a:lnTo>
                  <a:lnTo>
                    <a:pt x="2194" y="760"/>
                  </a:lnTo>
                  <a:lnTo>
                    <a:pt x="2200" y="760"/>
                  </a:lnTo>
                  <a:lnTo>
                    <a:pt x="2205" y="760"/>
                  </a:lnTo>
                  <a:lnTo>
                    <a:pt x="2211" y="0"/>
                  </a:lnTo>
                  <a:lnTo>
                    <a:pt x="2217" y="0"/>
                  </a:lnTo>
                  <a:lnTo>
                    <a:pt x="2222" y="0"/>
                  </a:lnTo>
                  <a:lnTo>
                    <a:pt x="2228" y="0"/>
                  </a:lnTo>
                  <a:lnTo>
                    <a:pt x="2234" y="0"/>
                  </a:lnTo>
                  <a:lnTo>
                    <a:pt x="2239" y="0"/>
                  </a:lnTo>
                  <a:lnTo>
                    <a:pt x="2245" y="0"/>
                  </a:lnTo>
                  <a:lnTo>
                    <a:pt x="2251" y="0"/>
                  </a:lnTo>
                  <a:lnTo>
                    <a:pt x="2256" y="0"/>
                  </a:lnTo>
                  <a:lnTo>
                    <a:pt x="2262" y="0"/>
                  </a:lnTo>
                  <a:lnTo>
                    <a:pt x="2268" y="0"/>
                  </a:lnTo>
                  <a:lnTo>
                    <a:pt x="2273" y="0"/>
                  </a:lnTo>
                  <a:lnTo>
                    <a:pt x="2279" y="0"/>
                  </a:lnTo>
                  <a:lnTo>
                    <a:pt x="2285" y="0"/>
                  </a:lnTo>
                  <a:lnTo>
                    <a:pt x="2290" y="0"/>
                  </a:lnTo>
                  <a:lnTo>
                    <a:pt x="2296" y="0"/>
                  </a:lnTo>
                  <a:lnTo>
                    <a:pt x="2302" y="0"/>
                  </a:lnTo>
                  <a:lnTo>
                    <a:pt x="2307" y="0"/>
                  </a:lnTo>
                  <a:lnTo>
                    <a:pt x="2313" y="0"/>
                  </a:lnTo>
                  <a:lnTo>
                    <a:pt x="2319" y="0"/>
                  </a:lnTo>
                  <a:lnTo>
                    <a:pt x="2324" y="0"/>
                  </a:lnTo>
                  <a:lnTo>
                    <a:pt x="2330" y="0"/>
                  </a:lnTo>
                  <a:lnTo>
                    <a:pt x="2330" y="760"/>
                  </a:lnTo>
                  <a:lnTo>
                    <a:pt x="2336" y="760"/>
                  </a:lnTo>
                  <a:lnTo>
                    <a:pt x="2341" y="760"/>
                  </a:lnTo>
                  <a:lnTo>
                    <a:pt x="2347" y="760"/>
                  </a:lnTo>
                  <a:lnTo>
                    <a:pt x="2353" y="760"/>
                  </a:lnTo>
                  <a:lnTo>
                    <a:pt x="2358" y="760"/>
                  </a:lnTo>
                  <a:lnTo>
                    <a:pt x="2364" y="760"/>
                  </a:lnTo>
                  <a:lnTo>
                    <a:pt x="2370" y="760"/>
                  </a:lnTo>
                  <a:lnTo>
                    <a:pt x="2375" y="760"/>
                  </a:lnTo>
                  <a:lnTo>
                    <a:pt x="2381" y="760"/>
                  </a:lnTo>
                  <a:lnTo>
                    <a:pt x="2387" y="760"/>
                  </a:lnTo>
                  <a:lnTo>
                    <a:pt x="2392" y="760"/>
                  </a:lnTo>
                  <a:lnTo>
                    <a:pt x="2398" y="760"/>
                  </a:lnTo>
                  <a:lnTo>
                    <a:pt x="2404" y="760"/>
                  </a:lnTo>
                  <a:lnTo>
                    <a:pt x="2409" y="760"/>
                  </a:lnTo>
                  <a:lnTo>
                    <a:pt x="2415" y="760"/>
                  </a:lnTo>
                  <a:lnTo>
                    <a:pt x="2421" y="760"/>
                  </a:lnTo>
                  <a:lnTo>
                    <a:pt x="2426" y="760"/>
                  </a:lnTo>
                  <a:lnTo>
                    <a:pt x="2432" y="760"/>
                  </a:lnTo>
                  <a:lnTo>
                    <a:pt x="2438" y="760"/>
                  </a:lnTo>
                  <a:lnTo>
                    <a:pt x="2444" y="760"/>
                  </a:lnTo>
                  <a:lnTo>
                    <a:pt x="2449" y="760"/>
                  </a:lnTo>
                  <a:lnTo>
                    <a:pt x="2455" y="760"/>
                  </a:lnTo>
                  <a:lnTo>
                    <a:pt x="2455" y="0"/>
                  </a:lnTo>
                </a:path>
              </a:pathLst>
            </a:custGeom>
            <a:noFill/>
            <a:ln w="28575" cmpd="sng">
              <a:solidFill>
                <a:schemeClr val="accent2"/>
              </a:solidFill>
              <a:prstDash val="solid"/>
              <a:round/>
              <a:headEnd/>
              <a:tailEnd/>
            </a:ln>
          </p:spPr>
          <p:txBody>
            <a:bodyPr/>
            <a:lstStyle/>
            <a:p>
              <a:endParaRPr lang="fr-FR"/>
            </a:p>
          </p:txBody>
        </p:sp>
      </p:grpSp>
      <p:grpSp>
        <p:nvGrpSpPr>
          <p:cNvPr id="3" name="Group 144"/>
          <p:cNvGrpSpPr>
            <a:grpSpLocks/>
          </p:cNvGrpSpPr>
          <p:nvPr/>
        </p:nvGrpSpPr>
        <p:grpSpPr bwMode="auto">
          <a:xfrm>
            <a:off x="1525466" y="3622676"/>
            <a:ext cx="5694485" cy="2600325"/>
            <a:chOff x="1041" y="2282"/>
            <a:chExt cx="3886" cy="1638"/>
          </a:xfrm>
        </p:grpSpPr>
        <p:sp>
          <p:nvSpPr>
            <p:cNvPr id="179203" name="Rectangle 3"/>
            <p:cNvSpPr>
              <a:spLocks noChangeArrowheads="1"/>
            </p:cNvSpPr>
            <p:nvPr/>
          </p:nvSpPr>
          <p:spPr bwMode="auto">
            <a:xfrm>
              <a:off x="1980" y="3710"/>
              <a:ext cx="2178" cy="210"/>
            </a:xfrm>
            <a:prstGeom prst="rect">
              <a:avLst/>
            </a:prstGeom>
            <a:solidFill>
              <a:srgbClr val="FFFFFF"/>
            </a:solidFill>
            <a:ln w="9525">
              <a:solidFill>
                <a:schemeClr val="bg1"/>
              </a:solidFill>
              <a:miter lim="800000"/>
              <a:headEnd/>
              <a:tailEnd/>
            </a:ln>
            <a:effectLst/>
          </p:spPr>
          <p:txBody>
            <a:bodyPr wrap="none" anchor="ctr"/>
            <a:lstStyle/>
            <a:p>
              <a:endParaRPr lang="fr-FR"/>
            </a:p>
          </p:txBody>
        </p:sp>
        <p:sp>
          <p:nvSpPr>
            <p:cNvPr id="179204" name="Rectangle 4"/>
            <p:cNvSpPr>
              <a:spLocks noChangeArrowheads="1"/>
            </p:cNvSpPr>
            <p:nvPr/>
          </p:nvSpPr>
          <p:spPr bwMode="auto">
            <a:xfrm>
              <a:off x="1510" y="2500"/>
              <a:ext cx="3356" cy="1079"/>
            </a:xfrm>
            <a:prstGeom prst="rect">
              <a:avLst/>
            </a:prstGeom>
            <a:noFill/>
            <a:ln w="9525">
              <a:noFill/>
              <a:miter lim="800000"/>
              <a:headEnd/>
              <a:tailEnd/>
            </a:ln>
          </p:spPr>
          <p:txBody>
            <a:bodyPr/>
            <a:lstStyle/>
            <a:p>
              <a:endParaRPr lang="fr-FR"/>
            </a:p>
          </p:txBody>
        </p:sp>
        <p:sp>
          <p:nvSpPr>
            <p:cNvPr id="179205" name="Rectangle 5"/>
            <p:cNvSpPr>
              <a:spLocks noChangeArrowheads="1"/>
            </p:cNvSpPr>
            <p:nvPr/>
          </p:nvSpPr>
          <p:spPr bwMode="auto">
            <a:xfrm>
              <a:off x="1510" y="2500"/>
              <a:ext cx="3356" cy="1079"/>
            </a:xfrm>
            <a:prstGeom prst="rect">
              <a:avLst/>
            </a:prstGeom>
            <a:noFill/>
            <a:ln w="0">
              <a:solidFill>
                <a:srgbClr val="FFFFFF"/>
              </a:solidFill>
              <a:miter lim="800000"/>
              <a:headEnd/>
              <a:tailEnd/>
            </a:ln>
          </p:spPr>
          <p:txBody>
            <a:bodyPr/>
            <a:lstStyle/>
            <a:p>
              <a:endParaRPr lang="fr-FR"/>
            </a:p>
          </p:txBody>
        </p:sp>
        <p:sp>
          <p:nvSpPr>
            <p:cNvPr id="179206" name="Freeform 6"/>
            <p:cNvSpPr>
              <a:spLocks/>
            </p:cNvSpPr>
            <p:nvPr/>
          </p:nvSpPr>
          <p:spPr bwMode="auto">
            <a:xfrm>
              <a:off x="1510" y="2500"/>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9207" name="Freeform 7"/>
            <p:cNvSpPr>
              <a:spLocks/>
            </p:cNvSpPr>
            <p:nvPr/>
          </p:nvSpPr>
          <p:spPr bwMode="auto">
            <a:xfrm>
              <a:off x="4866" y="2500"/>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9208" name="Freeform 8"/>
            <p:cNvSpPr>
              <a:spLocks/>
            </p:cNvSpPr>
            <p:nvPr/>
          </p:nvSpPr>
          <p:spPr bwMode="auto">
            <a:xfrm>
              <a:off x="1510" y="3579"/>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9209" name="Freeform 9"/>
            <p:cNvSpPr>
              <a:spLocks/>
            </p:cNvSpPr>
            <p:nvPr/>
          </p:nvSpPr>
          <p:spPr bwMode="auto">
            <a:xfrm>
              <a:off x="1510" y="3381"/>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9210" name="Freeform 10"/>
            <p:cNvSpPr>
              <a:spLocks/>
            </p:cNvSpPr>
            <p:nvPr/>
          </p:nvSpPr>
          <p:spPr bwMode="auto">
            <a:xfrm>
              <a:off x="1510" y="3190"/>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9211" name="Freeform 11"/>
            <p:cNvSpPr>
              <a:spLocks/>
            </p:cNvSpPr>
            <p:nvPr/>
          </p:nvSpPr>
          <p:spPr bwMode="auto">
            <a:xfrm>
              <a:off x="1510" y="2992"/>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9212" name="Freeform 12"/>
            <p:cNvSpPr>
              <a:spLocks/>
            </p:cNvSpPr>
            <p:nvPr/>
          </p:nvSpPr>
          <p:spPr bwMode="auto">
            <a:xfrm>
              <a:off x="1510" y="2794"/>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9213" name="Freeform 13"/>
            <p:cNvSpPr>
              <a:spLocks/>
            </p:cNvSpPr>
            <p:nvPr/>
          </p:nvSpPr>
          <p:spPr bwMode="auto">
            <a:xfrm>
              <a:off x="1510" y="2596"/>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9214" name="Line 14"/>
            <p:cNvSpPr>
              <a:spLocks noChangeShapeType="1"/>
            </p:cNvSpPr>
            <p:nvPr/>
          </p:nvSpPr>
          <p:spPr bwMode="auto">
            <a:xfrm>
              <a:off x="1510" y="2500"/>
              <a:ext cx="3356" cy="1"/>
            </a:xfrm>
            <a:prstGeom prst="line">
              <a:avLst/>
            </a:prstGeom>
            <a:noFill/>
            <a:ln w="0">
              <a:solidFill>
                <a:srgbClr val="000000"/>
              </a:solidFill>
              <a:round/>
              <a:headEnd/>
              <a:tailEnd/>
            </a:ln>
          </p:spPr>
          <p:txBody>
            <a:bodyPr/>
            <a:lstStyle/>
            <a:p>
              <a:endParaRPr lang="fr-FR"/>
            </a:p>
          </p:txBody>
        </p:sp>
        <p:sp>
          <p:nvSpPr>
            <p:cNvPr id="179215" name="Freeform 15"/>
            <p:cNvSpPr>
              <a:spLocks/>
            </p:cNvSpPr>
            <p:nvPr/>
          </p:nvSpPr>
          <p:spPr bwMode="auto">
            <a:xfrm>
              <a:off x="1510" y="2500"/>
              <a:ext cx="3356" cy="1079"/>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79216" name="Line 16"/>
            <p:cNvSpPr>
              <a:spLocks noChangeShapeType="1"/>
            </p:cNvSpPr>
            <p:nvPr/>
          </p:nvSpPr>
          <p:spPr bwMode="auto">
            <a:xfrm flipV="1">
              <a:off x="1510" y="2500"/>
              <a:ext cx="1" cy="1079"/>
            </a:xfrm>
            <a:prstGeom prst="line">
              <a:avLst/>
            </a:prstGeom>
            <a:noFill/>
            <a:ln w="0">
              <a:solidFill>
                <a:srgbClr val="000000"/>
              </a:solidFill>
              <a:round/>
              <a:headEnd/>
              <a:tailEnd/>
            </a:ln>
          </p:spPr>
          <p:txBody>
            <a:bodyPr/>
            <a:lstStyle/>
            <a:p>
              <a:endParaRPr lang="fr-FR"/>
            </a:p>
          </p:txBody>
        </p:sp>
        <p:sp>
          <p:nvSpPr>
            <p:cNvPr id="179217" name="Line 17"/>
            <p:cNvSpPr>
              <a:spLocks noChangeShapeType="1"/>
            </p:cNvSpPr>
            <p:nvPr/>
          </p:nvSpPr>
          <p:spPr bwMode="auto">
            <a:xfrm>
              <a:off x="1510" y="3579"/>
              <a:ext cx="3356" cy="1"/>
            </a:xfrm>
            <a:prstGeom prst="line">
              <a:avLst/>
            </a:prstGeom>
            <a:noFill/>
            <a:ln w="0">
              <a:solidFill>
                <a:srgbClr val="000000"/>
              </a:solidFill>
              <a:round/>
              <a:headEnd/>
              <a:tailEnd/>
            </a:ln>
          </p:spPr>
          <p:txBody>
            <a:bodyPr/>
            <a:lstStyle/>
            <a:p>
              <a:endParaRPr lang="fr-FR"/>
            </a:p>
          </p:txBody>
        </p:sp>
        <p:sp>
          <p:nvSpPr>
            <p:cNvPr id="179218" name="Line 18"/>
            <p:cNvSpPr>
              <a:spLocks noChangeShapeType="1"/>
            </p:cNvSpPr>
            <p:nvPr/>
          </p:nvSpPr>
          <p:spPr bwMode="auto">
            <a:xfrm flipV="1">
              <a:off x="1510" y="2500"/>
              <a:ext cx="1" cy="1079"/>
            </a:xfrm>
            <a:prstGeom prst="line">
              <a:avLst/>
            </a:prstGeom>
            <a:noFill/>
            <a:ln w="0">
              <a:solidFill>
                <a:srgbClr val="000000"/>
              </a:solidFill>
              <a:round/>
              <a:headEnd/>
              <a:tailEnd/>
            </a:ln>
          </p:spPr>
          <p:txBody>
            <a:bodyPr/>
            <a:lstStyle/>
            <a:p>
              <a:endParaRPr lang="fr-FR"/>
            </a:p>
          </p:txBody>
        </p:sp>
        <p:sp>
          <p:nvSpPr>
            <p:cNvPr id="179219" name="Line 19"/>
            <p:cNvSpPr>
              <a:spLocks noChangeShapeType="1"/>
            </p:cNvSpPr>
            <p:nvPr/>
          </p:nvSpPr>
          <p:spPr bwMode="auto">
            <a:xfrm flipV="1">
              <a:off x="1510" y="3547"/>
              <a:ext cx="1" cy="32"/>
            </a:xfrm>
            <a:prstGeom prst="line">
              <a:avLst/>
            </a:prstGeom>
            <a:noFill/>
            <a:ln w="0">
              <a:solidFill>
                <a:srgbClr val="000000"/>
              </a:solidFill>
              <a:round/>
              <a:headEnd/>
              <a:tailEnd/>
            </a:ln>
          </p:spPr>
          <p:txBody>
            <a:bodyPr/>
            <a:lstStyle/>
            <a:p>
              <a:endParaRPr lang="fr-FR"/>
            </a:p>
          </p:txBody>
        </p:sp>
        <p:sp>
          <p:nvSpPr>
            <p:cNvPr id="179220" name="Line 20"/>
            <p:cNvSpPr>
              <a:spLocks noChangeShapeType="1"/>
            </p:cNvSpPr>
            <p:nvPr/>
          </p:nvSpPr>
          <p:spPr bwMode="auto">
            <a:xfrm>
              <a:off x="1510" y="2500"/>
              <a:ext cx="1" cy="32"/>
            </a:xfrm>
            <a:prstGeom prst="line">
              <a:avLst/>
            </a:prstGeom>
            <a:noFill/>
            <a:ln w="0">
              <a:solidFill>
                <a:srgbClr val="000000"/>
              </a:solidFill>
              <a:round/>
              <a:headEnd/>
              <a:tailEnd/>
            </a:ln>
          </p:spPr>
          <p:txBody>
            <a:bodyPr/>
            <a:lstStyle/>
            <a:p>
              <a:endParaRPr lang="fr-FR"/>
            </a:p>
          </p:txBody>
        </p:sp>
        <p:sp>
          <p:nvSpPr>
            <p:cNvPr id="179221" name="Line 21"/>
            <p:cNvSpPr>
              <a:spLocks noChangeShapeType="1"/>
            </p:cNvSpPr>
            <p:nvPr/>
          </p:nvSpPr>
          <p:spPr bwMode="auto">
            <a:xfrm flipV="1">
              <a:off x="1844" y="3547"/>
              <a:ext cx="1" cy="32"/>
            </a:xfrm>
            <a:prstGeom prst="line">
              <a:avLst/>
            </a:prstGeom>
            <a:noFill/>
            <a:ln w="0">
              <a:solidFill>
                <a:srgbClr val="000000"/>
              </a:solidFill>
              <a:round/>
              <a:headEnd/>
              <a:tailEnd/>
            </a:ln>
          </p:spPr>
          <p:txBody>
            <a:bodyPr/>
            <a:lstStyle/>
            <a:p>
              <a:endParaRPr lang="fr-FR"/>
            </a:p>
          </p:txBody>
        </p:sp>
        <p:sp>
          <p:nvSpPr>
            <p:cNvPr id="179222" name="Line 22"/>
            <p:cNvSpPr>
              <a:spLocks noChangeShapeType="1"/>
            </p:cNvSpPr>
            <p:nvPr/>
          </p:nvSpPr>
          <p:spPr bwMode="auto">
            <a:xfrm flipV="1">
              <a:off x="2184" y="3547"/>
              <a:ext cx="1" cy="32"/>
            </a:xfrm>
            <a:prstGeom prst="line">
              <a:avLst/>
            </a:prstGeom>
            <a:noFill/>
            <a:ln w="0">
              <a:solidFill>
                <a:srgbClr val="000000"/>
              </a:solidFill>
              <a:round/>
              <a:headEnd/>
              <a:tailEnd/>
            </a:ln>
          </p:spPr>
          <p:txBody>
            <a:bodyPr/>
            <a:lstStyle/>
            <a:p>
              <a:endParaRPr lang="fr-FR"/>
            </a:p>
          </p:txBody>
        </p:sp>
        <p:sp>
          <p:nvSpPr>
            <p:cNvPr id="179223" name="Line 23"/>
            <p:cNvSpPr>
              <a:spLocks noChangeShapeType="1"/>
            </p:cNvSpPr>
            <p:nvPr/>
          </p:nvSpPr>
          <p:spPr bwMode="auto">
            <a:xfrm flipV="1">
              <a:off x="2517" y="3547"/>
              <a:ext cx="1" cy="32"/>
            </a:xfrm>
            <a:prstGeom prst="line">
              <a:avLst/>
            </a:prstGeom>
            <a:noFill/>
            <a:ln w="0">
              <a:solidFill>
                <a:srgbClr val="000000"/>
              </a:solidFill>
              <a:round/>
              <a:headEnd/>
              <a:tailEnd/>
            </a:ln>
          </p:spPr>
          <p:txBody>
            <a:bodyPr/>
            <a:lstStyle/>
            <a:p>
              <a:endParaRPr lang="fr-FR"/>
            </a:p>
          </p:txBody>
        </p:sp>
        <p:sp>
          <p:nvSpPr>
            <p:cNvPr id="179224" name="Line 24"/>
            <p:cNvSpPr>
              <a:spLocks noChangeShapeType="1"/>
            </p:cNvSpPr>
            <p:nvPr/>
          </p:nvSpPr>
          <p:spPr bwMode="auto">
            <a:xfrm flipV="1">
              <a:off x="2851" y="3547"/>
              <a:ext cx="1" cy="32"/>
            </a:xfrm>
            <a:prstGeom prst="line">
              <a:avLst/>
            </a:prstGeom>
            <a:noFill/>
            <a:ln w="0">
              <a:solidFill>
                <a:srgbClr val="000000"/>
              </a:solidFill>
              <a:round/>
              <a:headEnd/>
              <a:tailEnd/>
            </a:ln>
          </p:spPr>
          <p:txBody>
            <a:bodyPr/>
            <a:lstStyle/>
            <a:p>
              <a:endParaRPr lang="fr-FR"/>
            </a:p>
          </p:txBody>
        </p:sp>
        <p:sp>
          <p:nvSpPr>
            <p:cNvPr id="179225" name="Line 25"/>
            <p:cNvSpPr>
              <a:spLocks noChangeShapeType="1"/>
            </p:cNvSpPr>
            <p:nvPr/>
          </p:nvSpPr>
          <p:spPr bwMode="auto">
            <a:xfrm flipV="1">
              <a:off x="3191" y="3547"/>
              <a:ext cx="1" cy="32"/>
            </a:xfrm>
            <a:prstGeom prst="line">
              <a:avLst/>
            </a:prstGeom>
            <a:noFill/>
            <a:ln w="0">
              <a:solidFill>
                <a:srgbClr val="000000"/>
              </a:solidFill>
              <a:round/>
              <a:headEnd/>
              <a:tailEnd/>
            </a:ln>
          </p:spPr>
          <p:txBody>
            <a:bodyPr/>
            <a:lstStyle/>
            <a:p>
              <a:endParaRPr lang="fr-FR"/>
            </a:p>
          </p:txBody>
        </p:sp>
        <p:sp>
          <p:nvSpPr>
            <p:cNvPr id="179226" name="Line 26"/>
            <p:cNvSpPr>
              <a:spLocks noChangeShapeType="1"/>
            </p:cNvSpPr>
            <p:nvPr/>
          </p:nvSpPr>
          <p:spPr bwMode="auto">
            <a:xfrm flipV="1">
              <a:off x="3525" y="3547"/>
              <a:ext cx="1" cy="32"/>
            </a:xfrm>
            <a:prstGeom prst="line">
              <a:avLst/>
            </a:prstGeom>
            <a:noFill/>
            <a:ln w="0">
              <a:solidFill>
                <a:srgbClr val="000000"/>
              </a:solidFill>
              <a:round/>
              <a:headEnd/>
              <a:tailEnd/>
            </a:ln>
          </p:spPr>
          <p:txBody>
            <a:bodyPr/>
            <a:lstStyle/>
            <a:p>
              <a:endParaRPr lang="fr-FR"/>
            </a:p>
          </p:txBody>
        </p:sp>
        <p:sp>
          <p:nvSpPr>
            <p:cNvPr id="179227" name="Line 27"/>
            <p:cNvSpPr>
              <a:spLocks noChangeShapeType="1"/>
            </p:cNvSpPr>
            <p:nvPr/>
          </p:nvSpPr>
          <p:spPr bwMode="auto">
            <a:xfrm flipV="1">
              <a:off x="3858" y="3547"/>
              <a:ext cx="1" cy="32"/>
            </a:xfrm>
            <a:prstGeom prst="line">
              <a:avLst/>
            </a:prstGeom>
            <a:noFill/>
            <a:ln w="0">
              <a:solidFill>
                <a:srgbClr val="000000"/>
              </a:solidFill>
              <a:round/>
              <a:headEnd/>
              <a:tailEnd/>
            </a:ln>
          </p:spPr>
          <p:txBody>
            <a:bodyPr/>
            <a:lstStyle/>
            <a:p>
              <a:endParaRPr lang="fr-FR"/>
            </a:p>
          </p:txBody>
        </p:sp>
        <p:sp>
          <p:nvSpPr>
            <p:cNvPr id="179228" name="Line 28"/>
            <p:cNvSpPr>
              <a:spLocks noChangeShapeType="1"/>
            </p:cNvSpPr>
            <p:nvPr/>
          </p:nvSpPr>
          <p:spPr bwMode="auto">
            <a:xfrm flipV="1">
              <a:off x="4192" y="3547"/>
              <a:ext cx="1" cy="32"/>
            </a:xfrm>
            <a:prstGeom prst="line">
              <a:avLst/>
            </a:prstGeom>
            <a:noFill/>
            <a:ln w="0">
              <a:solidFill>
                <a:srgbClr val="000000"/>
              </a:solidFill>
              <a:round/>
              <a:headEnd/>
              <a:tailEnd/>
            </a:ln>
          </p:spPr>
          <p:txBody>
            <a:bodyPr/>
            <a:lstStyle/>
            <a:p>
              <a:endParaRPr lang="fr-FR"/>
            </a:p>
          </p:txBody>
        </p:sp>
        <p:sp>
          <p:nvSpPr>
            <p:cNvPr id="179229" name="Line 29"/>
            <p:cNvSpPr>
              <a:spLocks noChangeShapeType="1"/>
            </p:cNvSpPr>
            <p:nvPr/>
          </p:nvSpPr>
          <p:spPr bwMode="auto">
            <a:xfrm flipV="1">
              <a:off x="4532" y="3547"/>
              <a:ext cx="1" cy="32"/>
            </a:xfrm>
            <a:prstGeom prst="line">
              <a:avLst/>
            </a:prstGeom>
            <a:noFill/>
            <a:ln w="0">
              <a:solidFill>
                <a:srgbClr val="000000"/>
              </a:solidFill>
              <a:round/>
              <a:headEnd/>
              <a:tailEnd/>
            </a:ln>
          </p:spPr>
          <p:txBody>
            <a:bodyPr/>
            <a:lstStyle/>
            <a:p>
              <a:endParaRPr lang="fr-FR"/>
            </a:p>
          </p:txBody>
        </p:sp>
        <p:sp>
          <p:nvSpPr>
            <p:cNvPr id="179230" name="Line 30"/>
            <p:cNvSpPr>
              <a:spLocks noChangeShapeType="1"/>
            </p:cNvSpPr>
            <p:nvPr/>
          </p:nvSpPr>
          <p:spPr bwMode="auto">
            <a:xfrm flipV="1">
              <a:off x="4866" y="3547"/>
              <a:ext cx="1" cy="32"/>
            </a:xfrm>
            <a:prstGeom prst="line">
              <a:avLst/>
            </a:prstGeom>
            <a:noFill/>
            <a:ln w="0">
              <a:solidFill>
                <a:srgbClr val="000000"/>
              </a:solidFill>
              <a:round/>
              <a:headEnd/>
              <a:tailEnd/>
            </a:ln>
          </p:spPr>
          <p:txBody>
            <a:bodyPr/>
            <a:lstStyle/>
            <a:p>
              <a:endParaRPr lang="fr-FR"/>
            </a:p>
          </p:txBody>
        </p:sp>
        <p:sp>
          <p:nvSpPr>
            <p:cNvPr id="179231" name="Line 31"/>
            <p:cNvSpPr>
              <a:spLocks noChangeShapeType="1"/>
            </p:cNvSpPr>
            <p:nvPr/>
          </p:nvSpPr>
          <p:spPr bwMode="auto">
            <a:xfrm>
              <a:off x="4866" y="2500"/>
              <a:ext cx="1" cy="32"/>
            </a:xfrm>
            <a:prstGeom prst="line">
              <a:avLst/>
            </a:prstGeom>
            <a:noFill/>
            <a:ln w="0">
              <a:solidFill>
                <a:srgbClr val="000000"/>
              </a:solidFill>
              <a:round/>
              <a:headEnd/>
              <a:tailEnd/>
            </a:ln>
          </p:spPr>
          <p:txBody>
            <a:bodyPr/>
            <a:lstStyle/>
            <a:p>
              <a:endParaRPr lang="fr-FR"/>
            </a:p>
          </p:txBody>
        </p:sp>
        <p:sp>
          <p:nvSpPr>
            <p:cNvPr id="179232" name="Line 32"/>
            <p:cNvSpPr>
              <a:spLocks noChangeShapeType="1"/>
            </p:cNvSpPr>
            <p:nvPr/>
          </p:nvSpPr>
          <p:spPr bwMode="auto">
            <a:xfrm>
              <a:off x="1510" y="3579"/>
              <a:ext cx="34" cy="1"/>
            </a:xfrm>
            <a:prstGeom prst="line">
              <a:avLst/>
            </a:prstGeom>
            <a:noFill/>
            <a:ln w="0">
              <a:solidFill>
                <a:srgbClr val="000000"/>
              </a:solidFill>
              <a:round/>
              <a:headEnd/>
              <a:tailEnd/>
            </a:ln>
          </p:spPr>
          <p:txBody>
            <a:bodyPr/>
            <a:lstStyle/>
            <a:p>
              <a:endParaRPr lang="fr-FR"/>
            </a:p>
          </p:txBody>
        </p:sp>
        <p:sp>
          <p:nvSpPr>
            <p:cNvPr id="179233" name="Line 33"/>
            <p:cNvSpPr>
              <a:spLocks noChangeShapeType="1"/>
            </p:cNvSpPr>
            <p:nvPr/>
          </p:nvSpPr>
          <p:spPr bwMode="auto">
            <a:xfrm flipH="1">
              <a:off x="4832" y="3579"/>
              <a:ext cx="34" cy="1"/>
            </a:xfrm>
            <a:prstGeom prst="line">
              <a:avLst/>
            </a:prstGeom>
            <a:noFill/>
            <a:ln w="0">
              <a:solidFill>
                <a:srgbClr val="000000"/>
              </a:solidFill>
              <a:round/>
              <a:headEnd/>
              <a:tailEnd/>
            </a:ln>
          </p:spPr>
          <p:txBody>
            <a:bodyPr/>
            <a:lstStyle/>
            <a:p>
              <a:endParaRPr lang="fr-FR"/>
            </a:p>
          </p:txBody>
        </p:sp>
        <p:sp>
          <p:nvSpPr>
            <p:cNvPr id="179234" name="Rectangle 34"/>
            <p:cNvSpPr>
              <a:spLocks noChangeArrowheads="1"/>
            </p:cNvSpPr>
            <p:nvPr/>
          </p:nvSpPr>
          <p:spPr bwMode="auto">
            <a:xfrm>
              <a:off x="1349" y="352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a:t>
              </a:r>
              <a:endParaRPr lang="fr-FR" sz="3200">
                <a:latin typeface="Times New Roman" pitchFamily="18" charset="0"/>
              </a:endParaRPr>
            </a:p>
          </p:txBody>
        </p:sp>
        <p:sp>
          <p:nvSpPr>
            <p:cNvPr id="179235" name="Line 35"/>
            <p:cNvSpPr>
              <a:spLocks noChangeShapeType="1"/>
            </p:cNvSpPr>
            <p:nvPr/>
          </p:nvSpPr>
          <p:spPr bwMode="auto">
            <a:xfrm>
              <a:off x="1510" y="3381"/>
              <a:ext cx="34" cy="1"/>
            </a:xfrm>
            <a:prstGeom prst="line">
              <a:avLst/>
            </a:prstGeom>
            <a:noFill/>
            <a:ln w="0">
              <a:solidFill>
                <a:srgbClr val="000000"/>
              </a:solidFill>
              <a:round/>
              <a:headEnd/>
              <a:tailEnd/>
            </a:ln>
          </p:spPr>
          <p:txBody>
            <a:bodyPr/>
            <a:lstStyle/>
            <a:p>
              <a:endParaRPr lang="fr-FR"/>
            </a:p>
          </p:txBody>
        </p:sp>
        <p:sp>
          <p:nvSpPr>
            <p:cNvPr id="179236" name="Line 36"/>
            <p:cNvSpPr>
              <a:spLocks noChangeShapeType="1"/>
            </p:cNvSpPr>
            <p:nvPr/>
          </p:nvSpPr>
          <p:spPr bwMode="auto">
            <a:xfrm flipH="1">
              <a:off x="4832" y="3381"/>
              <a:ext cx="34" cy="1"/>
            </a:xfrm>
            <a:prstGeom prst="line">
              <a:avLst/>
            </a:prstGeom>
            <a:noFill/>
            <a:ln w="0">
              <a:solidFill>
                <a:srgbClr val="000000"/>
              </a:solidFill>
              <a:round/>
              <a:headEnd/>
              <a:tailEnd/>
            </a:ln>
          </p:spPr>
          <p:txBody>
            <a:bodyPr/>
            <a:lstStyle/>
            <a:p>
              <a:endParaRPr lang="fr-FR"/>
            </a:p>
          </p:txBody>
        </p:sp>
        <p:sp>
          <p:nvSpPr>
            <p:cNvPr id="179237" name="Rectangle 37"/>
            <p:cNvSpPr>
              <a:spLocks noChangeArrowheads="1"/>
            </p:cNvSpPr>
            <p:nvPr/>
          </p:nvSpPr>
          <p:spPr bwMode="auto">
            <a:xfrm>
              <a:off x="1269" y="3330"/>
              <a:ext cx="17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0.2</a:t>
              </a:r>
              <a:endParaRPr lang="fr-FR" sz="3200">
                <a:latin typeface="Times New Roman" pitchFamily="18" charset="0"/>
              </a:endParaRPr>
            </a:p>
          </p:txBody>
        </p:sp>
        <p:sp>
          <p:nvSpPr>
            <p:cNvPr id="179238" name="Line 38"/>
            <p:cNvSpPr>
              <a:spLocks noChangeShapeType="1"/>
            </p:cNvSpPr>
            <p:nvPr/>
          </p:nvSpPr>
          <p:spPr bwMode="auto">
            <a:xfrm>
              <a:off x="1510" y="3190"/>
              <a:ext cx="34" cy="1"/>
            </a:xfrm>
            <a:prstGeom prst="line">
              <a:avLst/>
            </a:prstGeom>
            <a:noFill/>
            <a:ln w="0">
              <a:solidFill>
                <a:srgbClr val="000000"/>
              </a:solidFill>
              <a:round/>
              <a:headEnd/>
              <a:tailEnd/>
            </a:ln>
          </p:spPr>
          <p:txBody>
            <a:bodyPr/>
            <a:lstStyle/>
            <a:p>
              <a:endParaRPr lang="fr-FR"/>
            </a:p>
          </p:txBody>
        </p:sp>
        <p:sp>
          <p:nvSpPr>
            <p:cNvPr id="179239" name="Line 39"/>
            <p:cNvSpPr>
              <a:spLocks noChangeShapeType="1"/>
            </p:cNvSpPr>
            <p:nvPr/>
          </p:nvSpPr>
          <p:spPr bwMode="auto">
            <a:xfrm flipH="1">
              <a:off x="4832" y="3190"/>
              <a:ext cx="34" cy="1"/>
            </a:xfrm>
            <a:prstGeom prst="line">
              <a:avLst/>
            </a:prstGeom>
            <a:noFill/>
            <a:ln w="0">
              <a:solidFill>
                <a:srgbClr val="000000"/>
              </a:solidFill>
              <a:round/>
              <a:headEnd/>
              <a:tailEnd/>
            </a:ln>
          </p:spPr>
          <p:txBody>
            <a:bodyPr/>
            <a:lstStyle/>
            <a:p>
              <a:endParaRPr lang="fr-FR"/>
            </a:p>
          </p:txBody>
        </p:sp>
        <p:sp>
          <p:nvSpPr>
            <p:cNvPr id="179240" name="Rectangle 40"/>
            <p:cNvSpPr>
              <a:spLocks noChangeArrowheads="1"/>
            </p:cNvSpPr>
            <p:nvPr/>
          </p:nvSpPr>
          <p:spPr bwMode="auto">
            <a:xfrm>
              <a:off x="1269" y="3139"/>
              <a:ext cx="17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0.4</a:t>
              </a:r>
              <a:endParaRPr lang="fr-FR" sz="3200">
                <a:latin typeface="Times New Roman" pitchFamily="18" charset="0"/>
              </a:endParaRPr>
            </a:p>
          </p:txBody>
        </p:sp>
        <p:sp>
          <p:nvSpPr>
            <p:cNvPr id="179241" name="Line 41"/>
            <p:cNvSpPr>
              <a:spLocks noChangeShapeType="1"/>
            </p:cNvSpPr>
            <p:nvPr/>
          </p:nvSpPr>
          <p:spPr bwMode="auto">
            <a:xfrm>
              <a:off x="1510" y="2992"/>
              <a:ext cx="34" cy="1"/>
            </a:xfrm>
            <a:prstGeom prst="line">
              <a:avLst/>
            </a:prstGeom>
            <a:noFill/>
            <a:ln w="0">
              <a:solidFill>
                <a:srgbClr val="000000"/>
              </a:solidFill>
              <a:round/>
              <a:headEnd/>
              <a:tailEnd/>
            </a:ln>
          </p:spPr>
          <p:txBody>
            <a:bodyPr/>
            <a:lstStyle/>
            <a:p>
              <a:endParaRPr lang="fr-FR"/>
            </a:p>
          </p:txBody>
        </p:sp>
        <p:sp>
          <p:nvSpPr>
            <p:cNvPr id="179242" name="Line 42"/>
            <p:cNvSpPr>
              <a:spLocks noChangeShapeType="1"/>
            </p:cNvSpPr>
            <p:nvPr/>
          </p:nvSpPr>
          <p:spPr bwMode="auto">
            <a:xfrm flipH="1">
              <a:off x="4832" y="2992"/>
              <a:ext cx="34" cy="1"/>
            </a:xfrm>
            <a:prstGeom prst="line">
              <a:avLst/>
            </a:prstGeom>
            <a:noFill/>
            <a:ln w="0">
              <a:solidFill>
                <a:srgbClr val="000000"/>
              </a:solidFill>
              <a:round/>
              <a:headEnd/>
              <a:tailEnd/>
            </a:ln>
          </p:spPr>
          <p:txBody>
            <a:bodyPr/>
            <a:lstStyle/>
            <a:p>
              <a:endParaRPr lang="fr-FR"/>
            </a:p>
          </p:txBody>
        </p:sp>
        <p:sp>
          <p:nvSpPr>
            <p:cNvPr id="179243" name="Rectangle 43"/>
            <p:cNvSpPr>
              <a:spLocks noChangeArrowheads="1"/>
            </p:cNvSpPr>
            <p:nvPr/>
          </p:nvSpPr>
          <p:spPr bwMode="auto">
            <a:xfrm>
              <a:off x="1269" y="2941"/>
              <a:ext cx="17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0.6</a:t>
              </a:r>
              <a:endParaRPr lang="fr-FR" sz="3200">
                <a:latin typeface="Times New Roman" pitchFamily="18" charset="0"/>
              </a:endParaRPr>
            </a:p>
          </p:txBody>
        </p:sp>
        <p:sp>
          <p:nvSpPr>
            <p:cNvPr id="179244" name="Line 44"/>
            <p:cNvSpPr>
              <a:spLocks noChangeShapeType="1"/>
            </p:cNvSpPr>
            <p:nvPr/>
          </p:nvSpPr>
          <p:spPr bwMode="auto">
            <a:xfrm>
              <a:off x="1510" y="2794"/>
              <a:ext cx="34" cy="1"/>
            </a:xfrm>
            <a:prstGeom prst="line">
              <a:avLst/>
            </a:prstGeom>
            <a:noFill/>
            <a:ln w="0">
              <a:solidFill>
                <a:srgbClr val="000000"/>
              </a:solidFill>
              <a:round/>
              <a:headEnd/>
              <a:tailEnd/>
            </a:ln>
          </p:spPr>
          <p:txBody>
            <a:bodyPr/>
            <a:lstStyle/>
            <a:p>
              <a:endParaRPr lang="fr-FR"/>
            </a:p>
          </p:txBody>
        </p:sp>
        <p:sp>
          <p:nvSpPr>
            <p:cNvPr id="179245" name="Line 45"/>
            <p:cNvSpPr>
              <a:spLocks noChangeShapeType="1"/>
            </p:cNvSpPr>
            <p:nvPr/>
          </p:nvSpPr>
          <p:spPr bwMode="auto">
            <a:xfrm flipH="1">
              <a:off x="4832" y="2794"/>
              <a:ext cx="34" cy="1"/>
            </a:xfrm>
            <a:prstGeom prst="line">
              <a:avLst/>
            </a:prstGeom>
            <a:noFill/>
            <a:ln w="0">
              <a:solidFill>
                <a:srgbClr val="000000"/>
              </a:solidFill>
              <a:round/>
              <a:headEnd/>
              <a:tailEnd/>
            </a:ln>
          </p:spPr>
          <p:txBody>
            <a:bodyPr/>
            <a:lstStyle/>
            <a:p>
              <a:endParaRPr lang="fr-FR"/>
            </a:p>
          </p:txBody>
        </p:sp>
        <p:sp>
          <p:nvSpPr>
            <p:cNvPr id="179246" name="Rectangle 46"/>
            <p:cNvSpPr>
              <a:spLocks noChangeArrowheads="1"/>
            </p:cNvSpPr>
            <p:nvPr/>
          </p:nvSpPr>
          <p:spPr bwMode="auto">
            <a:xfrm>
              <a:off x="1269" y="2743"/>
              <a:ext cx="17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0.8</a:t>
              </a:r>
              <a:endParaRPr lang="fr-FR" sz="3200">
                <a:latin typeface="Times New Roman" pitchFamily="18" charset="0"/>
              </a:endParaRPr>
            </a:p>
          </p:txBody>
        </p:sp>
        <p:sp>
          <p:nvSpPr>
            <p:cNvPr id="179247" name="Line 47"/>
            <p:cNvSpPr>
              <a:spLocks noChangeShapeType="1"/>
            </p:cNvSpPr>
            <p:nvPr/>
          </p:nvSpPr>
          <p:spPr bwMode="auto">
            <a:xfrm>
              <a:off x="1510" y="2596"/>
              <a:ext cx="34" cy="1"/>
            </a:xfrm>
            <a:prstGeom prst="line">
              <a:avLst/>
            </a:prstGeom>
            <a:noFill/>
            <a:ln w="0">
              <a:solidFill>
                <a:srgbClr val="000000"/>
              </a:solidFill>
              <a:round/>
              <a:headEnd/>
              <a:tailEnd/>
            </a:ln>
          </p:spPr>
          <p:txBody>
            <a:bodyPr/>
            <a:lstStyle/>
            <a:p>
              <a:endParaRPr lang="fr-FR"/>
            </a:p>
          </p:txBody>
        </p:sp>
        <p:sp>
          <p:nvSpPr>
            <p:cNvPr id="179248" name="Line 48"/>
            <p:cNvSpPr>
              <a:spLocks noChangeShapeType="1"/>
            </p:cNvSpPr>
            <p:nvPr/>
          </p:nvSpPr>
          <p:spPr bwMode="auto">
            <a:xfrm flipH="1">
              <a:off x="4832" y="2596"/>
              <a:ext cx="34" cy="1"/>
            </a:xfrm>
            <a:prstGeom prst="line">
              <a:avLst/>
            </a:prstGeom>
            <a:noFill/>
            <a:ln w="0">
              <a:solidFill>
                <a:srgbClr val="000000"/>
              </a:solidFill>
              <a:round/>
              <a:headEnd/>
              <a:tailEnd/>
            </a:ln>
          </p:spPr>
          <p:txBody>
            <a:bodyPr/>
            <a:lstStyle/>
            <a:p>
              <a:endParaRPr lang="fr-FR"/>
            </a:p>
          </p:txBody>
        </p:sp>
        <p:sp>
          <p:nvSpPr>
            <p:cNvPr id="179249" name="Rectangle 49"/>
            <p:cNvSpPr>
              <a:spLocks noChangeArrowheads="1"/>
            </p:cNvSpPr>
            <p:nvPr/>
          </p:nvSpPr>
          <p:spPr bwMode="auto">
            <a:xfrm>
              <a:off x="1349" y="2545"/>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a:t>
              </a:r>
              <a:endParaRPr lang="fr-FR" sz="3200">
                <a:latin typeface="Times New Roman" pitchFamily="18" charset="0"/>
              </a:endParaRPr>
            </a:p>
          </p:txBody>
        </p:sp>
        <p:sp>
          <p:nvSpPr>
            <p:cNvPr id="179250" name="Line 50"/>
            <p:cNvSpPr>
              <a:spLocks noChangeShapeType="1"/>
            </p:cNvSpPr>
            <p:nvPr/>
          </p:nvSpPr>
          <p:spPr bwMode="auto">
            <a:xfrm>
              <a:off x="1510" y="2500"/>
              <a:ext cx="3356" cy="1"/>
            </a:xfrm>
            <a:prstGeom prst="line">
              <a:avLst/>
            </a:prstGeom>
            <a:noFill/>
            <a:ln w="0">
              <a:solidFill>
                <a:srgbClr val="000000"/>
              </a:solidFill>
              <a:round/>
              <a:headEnd/>
              <a:tailEnd/>
            </a:ln>
          </p:spPr>
          <p:txBody>
            <a:bodyPr/>
            <a:lstStyle/>
            <a:p>
              <a:endParaRPr lang="fr-FR"/>
            </a:p>
          </p:txBody>
        </p:sp>
        <p:sp>
          <p:nvSpPr>
            <p:cNvPr id="179251" name="Freeform 51"/>
            <p:cNvSpPr>
              <a:spLocks/>
            </p:cNvSpPr>
            <p:nvPr/>
          </p:nvSpPr>
          <p:spPr bwMode="auto">
            <a:xfrm>
              <a:off x="1510" y="2500"/>
              <a:ext cx="3356" cy="1079"/>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79252" name="Line 52"/>
            <p:cNvSpPr>
              <a:spLocks noChangeShapeType="1"/>
            </p:cNvSpPr>
            <p:nvPr/>
          </p:nvSpPr>
          <p:spPr bwMode="auto">
            <a:xfrm flipV="1">
              <a:off x="1510" y="2500"/>
              <a:ext cx="1" cy="1079"/>
            </a:xfrm>
            <a:prstGeom prst="line">
              <a:avLst/>
            </a:prstGeom>
            <a:noFill/>
            <a:ln w="0">
              <a:solidFill>
                <a:srgbClr val="000000"/>
              </a:solidFill>
              <a:round/>
              <a:headEnd/>
              <a:tailEnd/>
            </a:ln>
          </p:spPr>
          <p:txBody>
            <a:bodyPr/>
            <a:lstStyle/>
            <a:p>
              <a:endParaRPr lang="fr-FR"/>
            </a:p>
          </p:txBody>
        </p:sp>
        <p:sp>
          <p:nvSpPr>
            <p:cNvPr id="179253" name="Rectangle 53"/>
            <p:cNvSpPr>
              <a:spLocks noChangeArrowheads="1"/>
            </p:cNvSpPr>
            <p:nvPr/>
          </p:nvSpPr>
          <p:spPr bwMode="auto">
            <a:xfrm>
              <a:off x="2871" y="3745"/>
              <a:ext cx="807"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fréquence (Hz)</a:t>
              </a:r>
              <a:endParaRPr lang="fr-FR" sz="3200">
                <a:latin typeface="Times New Roman" pitchFamily="18" charset="0"/>
              </a:endParaRPr>
            </a:p>
          </p:txBody>
        </p:sp>
        <p:sp>
          <p:nvSpPr>
            <p:cNvPr id="179254" name="Rectangle 54"/>
            <p:cNvSpPr>
              <a:spLocks noChangeArrowheads="1"/>
            </p:cNvSpPr>
            <p:nvPr/>
          </p:nvSpPr>
          <p:spPr bwMode="auto">
            <a:xfrm rot="16200000">
              <a:off x="870" y="2916"/>
              <a:ext cx="489" cy="147"/>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amplitude</a:t>
              </a:r>
              <a:endParaRPr lang="fr-FR" sz="3200">
                <a:latin typeface="Times New Roman" pitchFamily="18" charset="0"/>
              </a:endParaRPr>
            </a:p>
          </p:txBody>
        </p:sp>
        <p:sp>
          <p:nvSpPr>
            <p:cNvPr id="179255" name="Rectangle 55"/>
            <p:cNvSpPr>
              <a:spLocks noChangeArrowheads="1"/>
            </p:cNvSpPr>
            <p:nvPr/>
          </p:nvSpPr>
          <p:spPr bwMode="auto">
            <a:xfrm>
              <a:off x="2029" y="2282"/>
              <a:ext cx="2705" cy="165"/>
            </a:xfrm>
            <a:prstGeom prst="rect">
              <a:avLst/>
            </a:prstGeom>
            <a:noFill/>
            <a:ln w="9525">
              <a:noFill/>
              <a:miter lim="800000"/>
              <a:headEnd/>
              <a:tailEnd/>
            </a:ln>
          </p:spPr>
          <p:txBody>
            <a:bodyPr wrap="none" lIns="0" tIns="0" rIns="0" bIns="0">
              <a:spAutoFit/>
            </a:bodyPr>
            <a:lstStyle/>
            <a:p>
              <a:pPr algn="ctr"/>
              <a:r>
                <a:rPr lang="fr-FR" sz="1700">
                  <a:solidFill>
                    <a:srgbClr val="000000"/>
                  </a:solidFill>
                  <a:latin typeface="Helvetica" pitchFamily="34" charset="0"/>
                </a:rPr>
                <a:t>représentation des signaux en fréquence</a:t>
              </a:r>
              <a:endParaRPr lang="fr-FR" sz="3200" b="1">
                <a:latin typeface="Times New Roman" pitchFamily="18" charset="0"/>
              </a:endParaRPr>
            </a:p>
          </p:txBody>
        </p:sp>
        <p:grpSp>
          <p:nvGrpSpPr>
            <p:cNvPr id="4" name="Group 56"/>
            <p:cNvGrpSpPr>
              <a:grpSpLocks/>
            </p:cNvGrpSpPr>
            <p:nvPr/>
          </p:nvGrpSpPr>
          <p:grpSpPr bwMode="auto">
            <a:xfrm>
              <a:off x="2032" y="2593"/>
              <a:ext cx="2236" cy="984"/>
              <a:chOff x="1520" y="3167"/>
              <a:chExt cx="1640" cy="765"/>
            </a:xfrm>
          </p:grpSpPr>
          <p:sp>
            <p:nvSpPr>
              <p:cNvPr id="179257" name="Freeform 57"/>
              <p:cNvSpPr>
                <a:spLocks/>
              </p:cNvSpPr>
              <p:nvPr/>
            </p:nvSpPr>
            <p:spPr bwMode="auto">
              <a:xfrm>
                <a:off x="1520" y="3167"/>
                <a:ext cx="1" cy="765"/>
              </a:xfrm>
              <a:custGeom>
                <a:avLst/>
                <a:gdLst/>
                <a:ahLst/>
                <a:cxnLst>
                  <a:cxn ang="0">
                    <a:pos x="0" y="144"/>
                  </a:cxn>
                  <a:cxn ang="0">
                    <a:pos x="0" y="0"/>
                  </a:cxn>
                  <a:cxn ang="0">
                    <a:pos x="0" y="0"/>
                  </a:cxn>
                </a:cxnLst>
                <a:rect l="0" t="0" r="r" b="b"/>
                <a:pathLst>
                  <a:path h="144">
                    <a:moveTo>
                      <a:pt x="0" y="144"/>
                    </a:moveTo>
                    <a:lnTo>
                      <a:pt x="0" y="0"/>
                    </a:lnTo>
                    <a:lnTo>
                      <a:pt x="0" y="0"/>
                    </a:lnTo>
                  </a:path>
                </a:pathLst>
              </a:custGeom>
              <a:noFill/>
              <a:ln w="0">
                <a:solidFill>
                  <a:srgbClr val="000000"/>
                </a:solidFill>
                <a:prstDash val="sysDot"/>
                <a:round/>
                <a:headEnd/>
                <a:tailEnd/>
              </a:ln>
            </p:spPr>
            <p:txBody>
              <a:bodyPr/>
              <a:lstStyle/>
              <a:p>
                <a:endParaRPr lang="fr-FR"/>
              </a:p>
            </p:txBody>
          </p:sp>
          <p:sp>
            <p:nvSpPr>
              <p:cNvPr id="179258" name="Freeform 58"/>
              <p:cNvSpPr>
                <a:spLocks/>
              </p:cNvSpPr>
              <p:nvPr/>
            </p:nvSpPr>
            <p:spPr bwMode="auto">
              <a:xfrm>
                <a:off x="1928" y="3167"/>
                <a:ext cx="1" cy="765"/>
              </a:xfrm>
              <a:custGeom>
                <a:avLst/>
                <a:gdLst/>
                <a:ahLst/>
                <a:cxnLst>
                  <a:cxn ang="0">
                    <a:pos x="0" y="144"/>
                  </a:cxn>
                  <a:cxn ang="0">
                    <a:pos x="0" y="0"/>
                  </a:cxn>
                  <a:cxn ang="0">
                    <a:pos x="0" y="0"/>
                  </a:cxn>
                </a:cxnLst>
                <a:rect l="0" t="0" r="r" b="b"/>
                <a:pathLst>
                  <a:path h="144">
                    <a:moveTo>
                      <a:pt x="0" y="144"/>
                    </a:moveTo>
                    <a:lnTo>
                      <a:pt x="0" y="0"/>
                    </a:lnTo>
                    <a:lnTo>
                      <a:pt x="0" y="0"/>
                    </a:lnTo>
                  </a:path>
                </a:pathLst>
              </a:custGeom>
              <a:noFill/>
              <a:ln w="0">
                <a:solidFill>
                  <a:srgbClr val="000000"/>
                </a:solidFill>
                <a:prstDash val="sysDot"/>
                <a:round/>
                <a:headEnd/>
                <a:tailEnd/>
              </a:ln>
            </p:spPr>
            <p:txBody>
              <a:bodyPr/>
              <a:lstStyle/>
              <a:p>
                <a:endParaRPr lang="fr-FR"/>
              </a:p>
            </p:txBody>
          </p:sp>
          <p:sp>
            <p:nvSpPr>
              <p:cNvPr id="179259" name="Freeform 59"/>
              <p:cNvSpPr>
                <a:spLocks/>
              </p:cNvSpPr>
              <p:nvPr/>
            </p:nvSpPr>
            <p:spPr bwMode="auto">
              <a:xfrm>
                <a:off x="2342" y="3167"/>
                <a:ext cx="1" cy="765"/>
              </a:xfrm>
              <a:custGeom>
                <a:avLst/>
                <a:gdLst/>
                <a:ahLst/>
                <a:cxnLst>
                  <a:cxn ang="0">
                    <a:pos x="0" y="144"/>
                  </a:cxn>
                  <a:cxn ang="0">
                    <a:pos x="0" y="0"/>
                  </a:cxn>
                  <a:cxn ang="0">
                    <a:pos x="0" y="0"/>
                  </a:cxn>
                </a:cxnLst>
                <a:rect l="0" t="0" r="r" b="b"/>
                <a:pathLst>
                  <a:path h="144">
                    <a:moveTo>
                      <a:pt x="0" y="144"/>
                    </a:moveTo>
                    <a:lnTo>
                      <a:pt x="0" y="0"/>
                    </a:lnTo>
                    <a:lnTo>
                      <a:pt x="0" y="0"/>
                    </a:lnTo>
                  </a:path>
                </a:pathLst>
              </a:custGeom>
              <a:noFill/>
              <a:ln w="0">
                <a:solidFill>
                  <a:srgbClr val="000000"/>
                </a:solidFill>
                <a:prstDash val="sysDot"/>
                <a:round/>
                <a:headEnd/>
                <a:tailEnd/>
              </a:ln>
            </p:spPr>
            <p:txBody>
              <a:bodyPr/>
              <a:lstStyle/>
              <a:p>
                <a:endParaRPr lang="fr-FR"/>
              </a:p>
            </p:txBody>
          </p:sp>
          <p:sp>
            <p:nvSpPr>
              <p:cNvPr id="179260" name="Freeform 60"/>
              <p:cNvSpPr>
                <a:spLocks/>
              </p:cNvSpPr>
              <p:nvPr/>
            </p:nvSpPr>
            <p:spPr bwMode="auto">
              <a:xfrm>
                <a:off x="2750" y="3167"/>
                <a:ext cx="1" cy="765"/>
              </a:xfrm>
              <a:custGeom>
                <a:avLst/>
                <a:gdLst/>
                <a:ahLst/>
                <a:cxnLst>
                  <a:cxn ang="0">
                    <a:pos x="0" y="144"/>
                  </a:cxn>
                  <a:cxn ang="0">
                    <a:pos x="0" y="0"/>
                  </a:cxn>
                  <a:cxn ang="0">
                    <a:pos x="0" y="0"/>
                  </a:cxn>
                </a:cxnLst>
                <a:rect l="0" t="0" r="r" b="b"/>
                <a:pathLst>
                  <a:path h="144">
                    <a:moveTo>
                      <a:pt x="0" y="144"/>
                    </a:moveTo>
                    <a:lnTo>
                      <a:pt x="0" y="0"/>
                    </a:lnTo>
                    <a:lnTo>
                      <a:pt x="0" y="0"/>
                    </a:lnTo>
                  </a:path>
                </a:pathLst>
              </a:custGeom>
              <a:noFill/>
              <a:ln w="0">
                <a:solidFill>
                  <a:srgbClr val="000000"/>
                </a:solidFill>
                <a:prstDash val="sysDot"/>
                <a:round/>
                <a:headEnd/>
                <a:tailEnd/>
              </a:ln>
            </p:spPr>
            <p:txBody>
              <a:bodyPr/>
              <a:lstStyle/>
              <a:p>
                <a:endParaRPr lang="fr-FR"/>
              </a:p>
            </p:txBody>
          </p:sp>
          <p:sp>
            <p:nvSpPr>
              <p:cNvPr id="179261" name="Freeform 61"/>
              <p:cNvSpPr>
                <a:spLocks/>
              </p:cNvSpPr>
              <p:nvPr/>
            </p:nvSpPr>
            <p:spPr bwMode="auto">
              <a:xfrm>
                <a:off x="3159" y="3167"/>
                <a:ext cx="1" cy="765"/>
              </a:xfrm>
              <a:custGeom>
                <a:avLst/>
                <a:gdLst/>
                <a:ahLst/>
                <a:cxnLst>
                  <a:cxn ang="0">
                    <a:pos x="0" y="144"/>
                  </a:cxn>
                  <a:cxn ang="0">
                    <a:pos x="0" y="0"/>
                  </a:cxn>
                  <a:cxn ang="0">
                    <a:pos x="0" y="0"/>
                  </a:cxn>
                </a:cxnLst>
                <a:rect l="0" t="0" r="r" b="b"/>
                <a:pathLst>
                  <a:path h="144">
                    <a:moveTo>
                      <a:pt x="0" y="144"/>
                    </a:moveTo>
                    <a:lnTo>
                      <a:pt x="0" y="0"/>
                    </a:lnTo>
                    <a:lnTo>
                      <a:pt x="0" y="0"/>
                    </a:lnTo>
                  </a:path>
                </a:pathLst>
              </a:custGeom>
              <a:noFill/>
              <a:ln w="0">
                <a:solidFill>
                  <a:srgbClr val="000000"/>
                </a:solidFill>
                <a:prstDash val="sysDot"/>
                <a:round/>
                <a:headEnd/>
                <a:tailEnd/>
              </a:ln>
            </p:spPr>
            <p:txBody>
              <a:bodyPr/>
              <a:lstStyle/>
              <a:p>
                <a:endParaRPr lang="fr-FR"/>
              </a:p>
            </p:txBody>
          </p:sp>
        </p:grpSp>
        <p:sp>
          <p:nvSpPr>
            <p:cNvPr id="179262" name="Rectangle 62"/>
            <p:cNvSpPr>
              <a:spLocks noChangeArrowheads="1"/>
            </p:cNvSpPr>
            <p:nvPr/>
          </p:nvSpPr>
          <p:spPr bwMode="auto">
            <a:xfrm>
              <a:off x="1474" y="3604"/>
              <a:ext cx="68" cy="136"/>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0</a:t>
              </a:r>
              <a:endParaRPr lang="fr-FR" sz="1400" b="1">
                <a:latin typeface="Times New Roman" pitchFamily="18" charset="0"/>
              </a:endParaRPr>
            </a:p>
          </p:txBody>
        </p:sp>
        <p:sp>
          <p:nvSpPr>
            <p:cNvPr id="179263" name="Rectangle 63"/>
            <p:cNvSpPr>
              <a:spLocks noChangeArrowheads="1"/>
            </p:cNvSpPr>
            <p:nvPr/>
          </p:nvSpPr>
          <p:spPr bwMode="auto">
            <a:xfrm>
              <a:off x="2030" y="3604"/>
              <a:ext cx="68" cy="136"/>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5</a:t>
              </a:r>
              <a:endParaRPr lang="fr-FR" sz="1400" b="1">
                <a:latin typeface="Times New Roman" pitchFamily="18" charset="0"/>
              </a:endParaRPr>
            </a:p>
          </p:txBody>
        </p:sp>
        <p:sp>
          <p:nvSpPr>
            <p:cNvPr id="179264" name="Rectangle 64"/>
            <p:cNvSpPr>
              <a:spLocks noChangeArrowheads="1"/>
            </p:cNvSpPr>
            <p:nvPr/>
          </p:nvSpPr>
          <p:spPr bwMode="auto">
            <a:xfrm>
              <a:off x="2557" y="3604"/>
              <a:ext cx="136" cy="136"/>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10</a:t>
              </a:r>
              <a:endParaRPr lang="fr-FR" sz="1400" b="1">
                <a:latin typeface="Times New Roman" pitchFamily="18" charset="0"/>
              </a:endParaRPr>
            </a:p>
          </p:txBody>
        </p:sp>
        <p:sp>
          <p:nvSpPr>
            <p:cNvPr id="179265" name="Rectangle 65"/>
            <p:cNvSpPr>
              <a:spLocks noChangeArrowheads="1"/>
            </p:cNvSpPr>
            <p:nvPr/>
          </p:nvSpPr>
          <p:spPr bwMode="auto">
            <a:xfrm>
              <a:off x="3122" y="3604"/>
              <a:ext cx="136" cy="136"/>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15</a:t>
              </a:r>
              <a:endParaRPr lang="fr-FR" sz="1400" b="1">
                <a:latin typeface="Times New Roman" pitchFamily="18" charset="0"/>
              </a:endParaRPr>
            </a:p>
          </p:txBody>
        </p:sp>
        <p:sp>
          <p:nvSpPr>
            <p:cNvPr id="179266" name="Rectangle 66"/>
            <p:cNvSpPr>
              <a:spLocks noChangeArrowheads="1"/>
            </p:cNvSpPr>
            <p:nvPr/>
          </p:nvSpPr>
          <p:spPr bwMode="auto">
            <a:xfrm>
              <a:off x="3679" y="3604"/>
              <a:ext cx="136" cy="136"/>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20</a:t>
              </a:r>
              <a:endParaRPr lang="fr-FR" sz="1400" b="1">
                <a:latin typeface="Times New Roman" pitchFamily="18" charset="0"/>
              </a:endParaRPr>
            </a:p>
          </p:txBody>
        </p:sp>
        <p:sp>
          <p:nvSpPr>
            <p:cNvPr id="179267" name="Rectangle 67"/>
            <p:cNvSpPr>
              <a:spLocks noChangeArrowheads="1"/>
            </p:cNvSpPr>
            <p:nvPr/>
          </p:nvSpPr>
          <p:spPr bwMode="auto">
            <a:xfrm>
              <a:off x="4236" y="3604"/>
              <a:ext cx="136" cy="136"/>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25</a:t>
              </a:r>
              <a:endParaRPr lang="fr-FR" sz="1400" b="1">
                <a:latin typeface="Times New Roman" pitchFamily="18" charset="0"/>
              </a:endParaRPr>
            </a:p>
          </p:txBody>
        </p:sp>
        <p:sp>
          <p:nvSpPr>
            <p:cNvPr id="179268" name="Rectangle 68"/>
            <p:cNvSpPr>
              <a:spLocks noChangeArrowheads="1"/>
            </p:cNvSpPr>
            <p:nvPr/>
          </p:nvSpPr>
          <p:spPr bwMode="auto">
            <a:xfrm>
              <a:off x="4791" y="3604"/>
              <a:ext cx="136" cy="136"/>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30</a:t>
              </a:r>
              <a:endParaRPr lang="fr-FR" sz="1400" b="1">
                <a:latin typeface="Times New Roman" pitchFamily="18" charset="0"/>
              </a:endParaRPr>
            </a:p>
          </p:txBody>
        </p:sp>
        <p:sp>
          <p:nvSpPr>
            <p:cNvPr id="179343" name="Freeform 143"/>
            <p:cNvSpPr>
              <a:spLocks/>
            </p:cNvSpPr>
            <p:nvPr/>
          </p:nvSpPr>
          <p:spPr bwMode="auto">
            <a:xfrm>
              <a:off x="1490" y="2908"/>
              <a:ext cx="3331" cy="666"/>
            </a:xfrm>
            <a:custGeom>
              <a:avLst/>
              <a:gdLst/>
              <a:ahLst/>
              <a:cxnLst>
                <a:cxn ang="0">
                  <a:pos x="34" y="643"/>
                </a:cxn>
                <a:cxn ang="0">
                  <a:pos x="74" y="643"/>
                </a:cxn>
                <a:cxn ang="0">
                  <a:pos x="113" y="643"/>
                </a:cxn>
                <a:cxn ang="0">
                  <a:pos x="153" y="648"/>
                </a:cxn>
                <a:cxn ang="0">
                  <a:pos x="198" y="643"/>
                </a:cxn>
                <a:cxn ang="0">
                  <a:pos x="238" y="643"/>
                </a:cxn>
                <a:cxn ang="0">
                  <a:pos x="278" y="643"/>
                </a:cxn>
                <a:cxn ang="0">
                  <a:pos x="317" y="648"/>
                </a:cxn>
                <a:cxn ang="0">
                  <a:pos x="363" y="643"/>
                </a:cxn>
                <a:cxn ang="0">
                  <a:pos x="402" y="643"/>
                </a:cxn>
                <a:cxn ang="0">
                  <a:pos x="442" y="643"/>
                </a:cxn>
                <a:cxn ang="0">
                  <a:pos x="482" y="648"/>
                </a:cxn>
                <a:cxn ang="0">
                  <a:pos x="521" y="643"/>
                </a:cxn>
                <a:cxn ang="0">
                  <a:pos x="567" y="643"/>
                </a:cxn>
                <a:cxn ang="0">
                  <a:pos x="607" y="643"/>
                </a:cxn>
                <a:cxn ang="0">
                  <a:pos x="646" y="648"/>
                </a:cxn>
                <a:cxn ang="0">
                  <a:pos x="686" y="643"/>
                </a:cxn>
                <a:cxn ang="0">
                  <a:pos x="726" y="643"/>
                </a:cxn>
                <a:cxn ang="0">
                  <a:pos x="771" y="643"/>
                </a:cxn>
                <a:cxn ang="0">
                  <a:pos x="811" y="648"/>
                </a:cxn>
                <a:cxn ang="0">
                  <a:pos x="850" y="643"/>
                </a:cxn>
                <a:cxn ang="0">
                  <a:pos x="890" y="643"/>
                </a:cxn>
                <a:cxn ang="0">
                  <a:pos x="935" y="643"/>
                </a:cxn>
                <a:cxn ang="0">
                  <a:pos x="975" y="648"/>
                </a:cxn>
                <a:cxn ang="0">
                  <a:pos x="1015" y="643"/>
                </a:cxn>
                <a:cxn ang="0">
                  <a:pos x="1054" y="643"/>
                </a:cxn>
                <a:cxn ang="0">
                  <a:pos x="1094" y="643"/>
                </a:cxn>
                <a:cxn ang="0">
                  <a:pos x="1139" y="648"/>
                </a:cxn>
                <a:cxn ang="0">
                  <a:pos x="1179" y="643"/>
                </a:cxn>
                <a:cxn ang="0">
                  <a:pos x="1219" y="643"/>
                </a:cxn>
                <a:cxn ang="0">
                  <a:pos x="1259" y="643"/>
                </a:cxn>
                <a:cxn ang="0">
                  <a:pos x="1298" y="648"/>
                </a:cxn>
                <a:cxn ang="0">
                  <a:pos x="1344" y="643"/>
                </a:cxn>
                <a:cxn ang="0">
                  <a:pos x="1383" y="643"/>
                </a:cxn>
                <a:cxn ang="0">
                  <a:pos x="1423" y="643"/>
                </a:cxn>
                <a:cxn ang="0">
                  <a:pos x="1463" y="648"/>
                </a:cxn>
                <a:cxn ang="0">
                  <a:pos x="1508" y="643"/>
                </a:cxn>
                <a:cxn ang="0">
                  <a:pos x="1548" y="643"/>
                </a:cxn>
                <a:cxn ang="0">
                  <a:pos x="1587" y="643"/>
                </a:cxn>
                <a:cxn ang="0">
                  <a:pos x="1627" y="648"/>
                </a:cxn>
                <a:cxn ang="0">
                  <a:pos x="1667" y="643"/>
                </a:cxn>
                <a:cxn ang="0">
                  <a:pos x="1712" y="643"/>
                </a:cxn>
                <a:cxn ang="0">
                  <a:pos x="1752" y="643"/>
                </a:cxn>
                <a:cxn ang="0">
                  <a:pos x="1791" y="648"/>
                </a:cxn>
                <a:cxn ang="0">
                  <a:pos x="1831" y="643"/>
                </a:cxn>
                <a:cxn ang="0">
                  <a:pos x="1877" y="643"/>
                </a:cxn>
                <a:cxn ang="0">
                  <a:pos x="1916" y="643"/>
                </a:cxn>
                <a:cxn ang="0">
                  <a:pos x="1956" y="648"/>
                </a:cxn>
                <a:cxn ang="0">
                  <a:pos x="1996" y="643"/>
                </a:cxn>
                <a:cxn ang="0">
                  <a:pos x="2035" y="643"/>
                </a:cxn>
                <a:cxn ang="0">
                  <a:pos x="2081" y="643"/>
                </a:cxn>
                <a:cxn ang="0">
                  <a:pos x="2120" y="648"/>
                </a:cxn>
                <a:cxn ang="0">
                  <a:pos x="2160" y="643"/>
                </a:cxn>
                <a:cxn ang="0">
                  <a:pos x="2200" y="643"/>
                </a:cxn>
                <a:cxn ang="0">
                  <a:pos x="2239" y="643"/>
                </a:cxn>
                <a:cxn ang="0">
                  <a:pos x="2285" y="648"/>
                </a:cxn>
                <a:cxn ang="0">
                  <a:pos x="2324" y="643"/>
                </a:cxn>
                <a:cxn ang="0">
                  <a:pos x="2364" y="643"/>
                </a:cxn>
                <a:cxn ang="0">
                  <a:pos x="2404" y="643"/>
                </a:cxn>
                <a:cxn ang="0">
                  <a:pos x="2449" y="648"/>
                </a:cxn>
              </a:cxnLst>
              <a:rect l="0" t="0" r="r" b="b"/>
              <a:pathLst>
                <a:path w="2455" h="648">
                  <a:moveTo>
                    <a:pt x="0" y="643"/>
                  </a:moveTo>
                  <a:lnTo>
                    <a:pt x="6" y="643"/>
                  </a:lnTo>
                  <a:lnTo>
                    <a:pt x="17" y="648"/>
                  </a:lnTo>
                  <a:lnTo>
                    <a:pt x="23" y="648"/>
                  </a:lnTo>
                  <a:lnTo>
                    <a:pt x="34" y="643"/>
                  </a:lnTo>
                  <a:lnTo>
                    <a:pt x="40" y="643"/>
                  </a:lnTo>
                  <a:lnTo>
                    <a:pt x="51" y="643"/>
                  </a:lnTo>
                  <a:lnTo>
                    <a:pt x="57" y="643"/>
                  </a:lnTo>
                  <a:lnTo>
                    <a:pt x="68" y="643"/>
                  </a:lnTo>
                  <a:lnTo>
                    <a:pt x="74" y="643"/>
                  </a:lnTo>
                  <a:lnTo>
                    <a:pt x="79" y="0"/>
                  </a:lnTo>
                  <a:lnTo>
                    <a:pt x="91" y="643"/>
                  </a:lnTo>
                  <a:lnTo>
                    <a:pt x="96" y="643"/>
                  </a:lnTo>
                  <a:lnTo>
                    <a:pt x="108" y="643"/>
                  </a:lnTo>
                  <a:lnTo>
                    <a:pt x="113" y="643"/>
                  </a:lnTo>
                  <a:lnTo>
                    <a:pt x="125" y="643"/>
                  </a:lnTo>
                  <a:lnTo>
                    <a:pt x="130" y="643"/>
                  </a:lnTo>
                  <a:lnTo>
                    <a:pt x="142" y="648"/>
                  </a:lnTo>
                  <a:lnTo>
                    <a:pt x="147" y="648"/>
                  </a:lnTo>
                  <a:lnTo>
                    <a:pt x="153" y="648"/>
                  </a:lnTo>
                  <a:lnTo>
                    <a:pt x="164" y="643"/>
                  </a:lnTo>
                  <a:lnTo>
                    <a:pt x="170" y="643"/>
                  </a:lnTo>
                  <a:lnTo>
                    <a:pt x="181" y="648"/>
                  </a:lnTo>
                  <a:lnTo>
                    <a:pt x="187" y="648"/>
                  </a:lnTo>
                  <a:lnTo>
                    <a:pt x="198" y="643"/>
                  </a:lnTo>
                  <a:lnTo>
                    <a:pt x="204" y="643"/>
                  </a:lnTo>
                  <a:lnTo>
                    <a:pt x="215" y="643"/>
                  </a:lnTo>
                  <a:lnTo>
                    <a:pt x="221" y="643"/>
                  </a:lnTo>
                  <a:lnTo>
                    <a:pt x="227" y="643"/>
                  </a:lnTo>
                  <a:lnTo>
                    <a:pt x="238" y="643"/>
                  </a:lnTo>
                  <a:lnTo>
                    <a:pt x="244" y="430"/>
                  </a:lnTo>
                  <a:lnTo>
                    <a:pt x="255" y="643"/>
                  </a:lnTo>
                  <a:lnTo>
                    <a:pt x="261" y="643"/>
                  </a:lnTo>
                  <a:lnTo>
                    <a:pt x="272" y="643"/>
                  </a:lnTo>
                  <a:lnTo>
                    <a:pt x="278" y="643"/>
                  </a:lnTo>
                  <a:lnTo>
                    <a:pt x="289" y="643"/>
                  </a:lnTo>
                  <a:lnTo>
                    <a:pt x="295" y="643"/>
                  </a:lnTo>
                  <a:lnTo>
                    <a:pt x="300" y="648"/>
                  </a:lnTo>
                  <a:lnTo>
                    <a:pt x="312" y="648"/>
                  </a:lnTo>
                  <a:lnTo>
                    <a:pt x="317" y="648"/>
                  </a:lnTo>
                  <a:lnTo>
                    <a:pt x="329" y="643"/>
                  </a:lnTo>
                  <a:lnTo>
                    <a:pt x="334" y="643"/>
                  </a:lnTo>
                  <a:lnTo>
                    <a:pt x="346" y="648"/>
                  </a:lnTo>
                  <a:lnTo>
                    <a:pt x="351" y="648"/>
                  </a:lnTo>
                  <a:lnTo>
                    <a:pt x="363" y="643"/>
                  </a:lnTo>
                  <a:lnTo>
                    <a:pt x="368" y="643"/>
                  </a:lnTo>
                  <a:lnTo>
                    <a:pt x="374" y="643"/>
                  </a:lnTo>
                  <a:lnTo>
                    <a:pt x="385" y="643"/>
                  </a:lnTo>
                  <a:lnTo>
                    <a:pt x="391" y="643"/>
                  </a:lnTo>
                  <a:lnTo>
                    <a:pt x="402" y="643"/>
                  </a:lnTo>
                  <a:lnTo>
                    <a:pt x="408" y="521"/>
                  </a:lnTo>
                  <a:lnTo>
                    <a:pt x="419" y="643"/>
                  </a:lnTo>
                  <a:lnTo>
                    <a:pt x="425" y="643"/>
                  </a:lnTo>
                  <a:lnTo>
                    <a:pt x="431" y="643"/>
                  </a:lnTo>
                  <a:lnTo>
                    <a:pt x="442" y="643"/>
                  </a:lnTo>
                  <a:lnTo>
                    <a:pt x="448" y="643"/>
                  </a:lnTo>
                  <a:lnTo>
                    <a:pt x="459" y="643"/>
                  </a:lnTo>
                  <a:lnTo>
                    <a:pt x="465" y="648"/>
                  </a:lnTo>
                  <a:lnTo>
                    <a:pt x="476" y="648"/>
                  </a:lnTo>
                  <a:lnTo>
                    <a:pt x="482" y="648"/>
                  </a:lnTo>
                  <a:lnTo>
                    <a:pt x="493" y="643"/>
                  </a:lnTo>
                  <a:lnTo>
                    <a:pt x="499" y="643"/>
                  </a:lnTo>
                  <a:lnTo>
                    <a:pt x="504" y="648"/>
                  </a:lnTo>
                  <a:lnTo>
                    <a:pt x="516" y="648"/>
                  </a:lnTo>
                  <a:lnTo>
                    <a:pt x="521" y="643"/>
                  </a:lnTo>
                  <a:lnTo>
                    <a:pt x="533" y="643"/>
                  </a:lnTo>
                  <a:lnTo>
                    <a:pt x="539" y="643"/>
                  </a:lnTo>
                  <a:lnTo>
                    <a:pt x="550" y="643"/>
                  </a:lnTo>
                  <a:lnTo>
                    <a:pt x="556" y="643"/>
                  </a:lnTo>
                  <a:lnTo>
                    <a:pt x="567" y="643"/>
                  </a:lnTo>
                  <a:lnTo>
                    <a:pt x="573" y="558"/>
                  </a:lnTo>
                  <a:lnTo>
                    <a:pt x="578" y="643"/>
                  </a:lnTo>
                  <a:lnTo>
                    <a:pt x="590" y="643"/>
                  </a:lnTo>
                  <a:lnTo>
                    <a:pt x="595" y="643"/>
                  </a:lnTo>
                  <a:lnTo>
                    <a:pt x="607" y="643"/>
                  </a:lnTo>
                  <a:lnTo>
                    <a:pt x="612" y="643"/>
                  </a:lnTo>
                  <a:lnTo>
                    <a:pt x="624" y="643"/>
                  </a:lnTo>
                  <a:lnTo>
                    <a:pt x="629" y="648"/>
                  </a:lnTo>
                  <a:lnTo>
                    <a:pt x="641" y="648"/>
                  </a:lnTo>
                  <a:lnTo>
                    <a:pt x="646" y="648"/>
                  </a:lnTo>
                  <a:lnTo>
                    <a:pt x="652" y="643"/>
                  </a:lnTo>
                  <a:lnTo>
                    <a:pt x="663" y="643"/>
                  </a:lnTo>
                  <a:lnTo>
                    <a:pt x="669" y="648"/>
                  </a:lnTo>
                  <a:lnTo>
                    <a:pt x="680" y="648"/>
                  </a:lnTo>
                  <a:lnTo>
                    <a:pt x="686" y="643"/>
                  </a:lnTo>
                  <a:lnTo>
                    <a:pt x="697" y="643"/>
                  </a:lnTo>
                  <a:lnTo>
                    <a:pt x="703" y="643"/>
                  </a:lnTo>
                  <a:lnTo>
                    <a:pt x="714" y="643"/>
                  </a:lnTo>
                  <a:lnTo>
                    <a:pt x="720" y="643"/>
                  </a:lnTo>
                  <a:lnTo>
                    <a:pt x="726" y="643"/>
                  </a:lnTo>
                  <a:lnTo>
                    <a:pt x="737" y="579"/>
                  </a:lnTo>
                  <a:lnTo>
                    <a:pt x="743" y="643"/>
                  </a:lnTo>
                  <a:lnTo>
                    <a:pt x="754" y="643"/>
                  </a:lnTo>
                  <a:lnTo>
                    <a:pt x="760" y="643"/>
                  </a:lnTo>
                  <a:lnTo>
                    <a:pt x="771" y="643"/>
                  </a:lnTo>
                  <a:lnTo>
                    <a:pt x="777" y="643"/>
                  </a:lnTo>
                  <a:lnTo>
                    <a:pt x="788" y="643"/>
                  </a:lnTo>
                  <a:lnTo>
                    <a:pt x="794" y="648"/>
                  </a:lnTo>
                  <a:lnTo>
                    <a:pt x="799" y="648"/>
                  </a:lnTo>
                  <a:lnTo>
                    <a:pt x="811" y="648"/>
                  </a:lnTo>
                  <a:lnTo>
                    <a:pt x="816" y="643"/>
                  </a:lnTo>
                  <a:lnTo>
                    <a:pt x="828" y="643"/>
                  </a:lnTo>
                  <a:lnTo>
                    <a:pt x="833" y="648"/>
                  </a:lnTo>
                  <a:lnTo>
                    <a:pt x="845" y="648"/>
                  </a:lnTo>
                  <a:lnTo>
                    <a:pt x="850" y="643"/>
                  </a:lnTo>
                  <a:lnTo>
                    <a:pt x="862" y="643"/>
                  </a:lnTo>
                  <a:lnTo>
                    <a:pt x="867" y="643"/>
                  </a:lnTo>
                  <a:lnTo>
                    <a:pt x="873" y="643"/>
                  </a:lnTo>
                  <a:lnTo>
                    <a:pt x="884" y="643"/>
                  </a:lnTo>
                  <a:lnTo>
                    <a:pt x="890" y="643"/>
                  </a:lnTo>
                  <a:lnTo>
                    <a:pt x="901" y="590"/>
                  </a:lnTo>
                  <a:lnTo>
                    <a:pt x="907" y="643"/>
                  </a:lnTo>
                  <a:lnTo>
                    <a:pt x="918" y="643"/>
                  </a:lnTo>
                  <a:lnTo>
                    <a:pt x="924" y="643"/>
                  </a:lnTo>
                  <a:lnTo>
                    <a:pt x="935" y="643"/>
                  </a:lnTo>
                  <a:lnTo>
                    <a:pt x="941" y="643"/>
                  </a:lnTo>
                  <a:lnTo>
                    <a:pt x="947" y="643"/>
                  </a:lnTo>
                  <a:lnTo>
                    <a:pt x="958" y="648"/>
                  </a:lnTo>
                  <a:lnTo>
                    <a:pt x="964" y="648"/>
                  </a:lnTo>
                  <a:lnTo>
                    <a:pt x="975" y="648"/>
                  </a:lnTo>
                  <a:lnTo>
                    <a:pt x="981" y="643"/>
                  </a:lnTo>
                  <a:lnTo>
                    <a:pt x="992" y="643"/>
                  </a:lnTo>
                  <a:lnTo>
                    <a:pt x="998" y="648"/>
                  </a:lnTo>
                  <a:lnTo>
                    <a:pt x="1009" y="648"/>
                  </a:lnTo>
                  <a:lnTo>
                    <a:pt x="1015" y="643"/>
                  </a:lnTo>
                  <a:lnTo>
                    <a:pt x="1020" y="643"/>
                  </a:lnTo>
                  <a:lnTo>
                    <a:pt x="1032" y="643"/>
                  </a:lnTo>
                  <a:lnTo>
                    <a:pt x="1037" y="643"/>
                  </a:lnTo>
                  <a:lnTo>
                    <a:pt x="1049" y="643"/>
                  </a:lnTo>
                  <a:lnTo>
                    <a:pt x="1054" y="643"/>
                  </a:lnTo>
                  <a:lnTo>
                    <a:pt x="1066" y="600"/>
                  </a:lnTo>
                  <a:lnTo>
                    <a:pt x="1071" y="643"/>
                  </a:lnTo>
                  <a:lnTo>
                    <a:pt x="1083" y="643"/>
                  </a:lnTo>
                  <a:lnTo>
                    <a:pt x="1088" y="643"/>
                  </a:lnTo>
                  <a:lnTo>
                    <a:pt x="1094" y="643"/>
                  </a:lnTo>
                  <a:lnTo>
                    <a:pt x="1105" y="643"/>
                  </a:lnTo>
                  <a:lnTo>
                    <a:pt x="1111" y="643"/>
                  </a:lnTo>
                  <a:lnTo>
                    <a:pt x="1122" y="648"/>
                  </a:lnTo>
                  <a:lnTo>
                    <a:pt x="1128" y="648"/>
                  </a:lnTo>
                  <a:lnTo>
                    <a:pt x="1139" y="648"/>
                  </a:lnTo>
                  <a:lnTo>
                    <a:pt x="1145" y="643"/>
                  </a:lnTo>
                  <a:lnTo>
                    <a:pt x="1156" y="643"/>
                  </a:lnTo>
                  <a:lnTo>
                    <a:pt x="1162" y="648"/>
                  </a:lnTo>
                  <a:lnTo>
                    <a:pt x="1168" y="648"/>
                  </a:lnTo>
                  <a:lnTo>
                    <a:pt x="1179" y="643"/>
                  </a:lnTo>
                  <a:lnTo>
                    <a:pt x="1185" y="643"/>
                  </a:lnTo>
                  <a:lnTo>
                    <a:pt x="1196" y="643"/>
                  </a:lnTo>
                  <a:lnTo>
                    <a:pt x="1202" y="643"/>
                  </a:lnTo>
                  <a:lnTo>
                    <a:pt x="1213" y="643"/>
                  </a:lnTo>
                  <a:lnTo>
                    <a:pt x="1219" y="643"/>
                  </a:lnTo>
                  <a:lnTo>
                    <a:pt x="1230" y="606"/>
                  </a:lnTo>
                  <a:lnTo>
                    <a:pt x="1236" y="643"/>
                  </a:lnTo>
                  <a:lnTo>
                    <a:pt x="1242" y="643"/>
                  </a:lnTo>
                  <a:lnTo>
                    <a:pt x="1253" y="643"/>
                  </a:lnTo>
                  <a:lnTo>
                    <a:pt x="1259" y="643"/>
                  </a:lnTo>
                  <a:lnTo>
                    <a:pt x="1270" y="643"/>
                  </a:lnTo>
                  <a:lnTo>
                    <a:pt x="1276" y="643"/>
                  </a:lnTo>
                  <a:lnTo>
                    <a:pt x="1287" y="648"/>
                  </a:lnTo>
                  <a:lnTo>
                    <a:pt x="1293" y="648"/>
                  </a:lnTo>
                  <a:lnTo>
                    <a:pt x="1298" y="648"/>
                  </a:lnTo>
                  <a:lnTo>
                    <a:pt x="1310" y="643"/>
                  </a:lnTo>
                  <a:lnTo>
                    <a:pt x="1315" y="643"/>
                  </a:lnTo>
                  <a:lnTo>
                    <a:pt x="1327" y="648"/>
                  </a:lnTo>
                  <a:lnTo>
                    <a:pt x="1332" y="648"/>
                  </a:lnTo>
                  <a:lnTo>
                    <a:pt x="1344" y="643"/>
                  </a:lnTo>
                  <a:lnTo>
                    <a:pt x="1349" y="643"/>
                  </a:lnTo>
                  <a:lnTo>
                    <a:pt x="1361" y="643"/>
                  </a:lnTo>
                  <a:lnTo>
                    <a:pt x="1366" y="643"/>
                  </a:lnTo>
                  <a:lnTo>
                    <a:pt x="1372" y="643"/>
                  </a:lnTo>
                  <a:lnTo>
                    <a:pt x="1383" y="643"/>
                  </a:lnTo>
                  <a:lnTo>
                    <a:pt x="1389" y="611"/>
                  </a:lnTo>
                  <a:lnTo>
                    <a:pt x="1400" y="643"/>
                  </a:lnTo>
                  <a:lnTo>
                    <a:pt x="1406" y="643"/>
                  </a:lnTo>
                  <a:lnTo>
                    <a:pt x="1417" y="643"/>
                  </a:lnTo>
                  <a:lnTo>
                    <a:pt x="1423" y="643"/>
                  </a:lnTo>
                  <a:lnTo>
                    <a:pt x="1434" y="643"/>
                  </a:lnTo>
                  <a:lnTo>
                    <a:pt x="1440" y="643"/>
                  </a:lnTo>
                  <a:lnTo>
                    <a:pt x="1446" y="648"/>
                  </a:lnTo>
                  <a:lnTo>
                    <a:pt x="1457" y="648"/>
                  </a:lnTo>
                  <a:lnTo>
                    <a:pt x="1463" y="648"/>
                  </a:lnTo>
                  <a:lnTo>
                    <a:pt x="1474" y="643"/>
                  </a:lnTo>
                  <a:lnTo>
                    <a:pt x="1480" y="643"/>
                  </a:lnTo>
                  <a:lnTo>
                    <a:pt x="1491" y="648"/>
                  </a:lnTo>
                  <a:lnTo>
                    <a:pt x="1497" y="648"/>
                  </a:lnTo>
                  <a:lnTo>
                    <a:pt x="1508" y="643"/>
                  </a:lnTo>
                  <a:lnTo>
                    <a:pt x="1514" y="643"/>
                  </a:lnTo>
                  <a:lnTo>
                    <a:pt x="1519" y="643"/>
                  </a:lnTo>
                  <a:lnTo>
                    <a:pt x="1531" y="643"/>
                  </a:lnTo>
                  <a:lnTo>
                    <a:pt x="1536" y="643"/>
                  </a:lnTo>
                  <a:lnTo>
                    <a:pt x="1548" y="643"/>
                  </a:lnTo>
                  <a:lnTo>
                    <a:pt x="1553" y="616"/>
                  </a:lnTo>
                  <a:lnTo>
                    <a:pt x="1565" y="643"/>
                  </a:lnTo>
                  <a:lnTo>
                    <a:pt x="1570" y="643"/>
                  </a:lnTo>
                  <a:lnTo>
                    <a:pt x="1582" y="643"/>
                  </a:lnTo>
                  <a:lnTo>
                    <a:pt x="1587" y="643"/>
                  </a:lnTo>
                  <a:lnTo>
                    <a:pt x="1593" y="643"/>
                  </a:lnTo>
                  <a:lnTo>
                    <a:pt x="1604" y="643"/>
                  </a:lnTo>
                  <a:lnTo>
                    <a:pt x="1610" y="648"/>
                  </a:lnTo>
                  <a:lnTo>
                    <a:pt x="1621" y="648"/>
                  </a:lnTo>
                  <a:lnTo>
                    <a:pt x="1627" y="648"/>
                  </a:lnTo>
                  <a:lnTo>
                    <a:pt x="1638" y="643"/>
                  </a:lnTo>
                  <a:lnTo>
                    <a:pt x="1644" y="643"/>
                  </a:lnTo>
                  <a:lnTo>
                    <a:pt x="1655" y="648"/>
                  </a:lnTo>
                  <a:lnTo>
                    <a:pt x="1661" y="648"/>
                  </a:lnTo>
                  <a:lnTo>
                    <a:pt x="1667" y="643"/>
                  </a:lnTo>
                  <a:lnTo>
                    <a:pt x="1678" y="643"/>
                  </a:lnTo>
                  <a:lnTo>
                    <a:pt x="1684" y="643"/>
                  </a:lnTo>
                  <a:lnTo>
                    <a:pt x="1695" y="643"/>
                  </a:lnTo>
                  <a:lnTo>
                    <a:pt x="1701" y="643"/>
                  </a:lnTo>
                  <a:lnTo>
                    <a:pt x="1712" y="643"/>
                  </a:lnTo>
                  <a:lnTo>
                    <a:pt x="1718" y="616"/>
                  </a:lnTo>
                  <a:lnTo>
                    <a:pt x="1729" y="643"/>
                  </a:lnTo>
                  <a:lnTo>
                    <a:pt x="1735" y="643"/>
                  </a:lnTo>
                  <a:lnTo>
                    <a:pt x="1740" y="643"/>
                  </a:lnTo>
                  <a:lnTo>
                    <a:pt x="1752" y="643"/>
                  </a:lnTo>
                  <a:lnTo>
                    <a:pt x="1757" y="648"/>
                  </a:lnTo>
                  <a:lnTo>
                    <a:pt x="1769" y="643"/>
                  </a:lnTo>
                  <a:lnTo>
                    <a:pt x="1774" y="648"/>
                  </a:lnTo>
                  <a:lnTo>
                    <a:pt x="1786" y="648"/>
                  </a:lnTo>
                  <a:lnTo>
                    <a:pt x="1791" y="648"/>
                  </a:lnTo>
                  <a:lnTo>
                    <a:pt x="1803" y="643"/>
                  </a:lnTo>
                  <a:lnTo>
                    <a:pt x="1809" y="643"/>
                  </a:lnTo>
                  <a:lnTo>
                    <a:pt x="1814" y="648"/>
                  </a:lnTo>
                  <a:lnTo>
                    <a:pt x="1826" y="648"/>
                  </a:lnTo>
                  <a:lnTo>
                    <a:pt x="1831" y="643"/>
                  </a:lnTo>
                  <a:lnTo>
                    <a:pt x="1843" y="643"/>
                  </a:lnTo>
                  <a:lnTo>
                    <a:pt x="1848" y="643"/>
                  </a:lnTo>
                  <a:lnTo>
                    <a:pt x="1860" y="643"/>
                  </a:lnTo>
                  <a:lnTo>
                    <a:pt x="1865" y="643"/>
                  </a:lnTo>
                  <a:lnTo>
                    <a:pt x="1877" y="643"/>
                  </a:lnTo>
                  <a:lnTo>
                    <a:pt x="1882" y="622"/>
                  </a:lnTo>
                  <a:lnTo>
                    <a:pt x="1888" y="643"/>
                  </a:lnTo>
                  <a:lnTo>
                    <a:pt x="1899" y="643"/>
                  </a:lnTo>
                  <a:lnTo>
                    <a:pt x="1905" y="643"/>
                  </a:lnTo>
                  <a:lnTo>
                    <a:pt x="1916" y="643"/>
                  </a:lnTo>
                  <a:lnTo>
                    <a:pt x="1922" y="648"/>
                  </a:lnTo>
                  <a:lnTo>
                    <a:pt x="1933" y="643"/>
                  </a:lnTo>
                  <a:lnTo>
                    <a:pt x="1939" y="648"/>
                  </a:lnTo>
                  <a:lnTo>
                    <a:pt x="1950" y="648"/>
                  </a:lnTo>
                  <a:lnTo>
                    <a:pt x="1956" y="648"/>
                  </a:lnTo>
                  <a:lnTo>
                    <a:pt x="1962" y="643"/>
                  </a:lnTo>
                  <a:lnTo>
                    <a:pt x="1973" y="643"/>
                  </a:lnTo>
                  <a:lnTo>
                    <a:pt x="1979" y="648"/>
                  </a:lnTo>
                  <a:lnTo>
                    <a:pt x="1990" y="648"/>
                  </a:lnTo>
                  <a:lnTo>
                    <a:pt x="1996" y="643"/>
                  </a:lnTo>
                  <a:lnTo>
                    <a:pt x="2007" y="643"/>
                  </a:lnTo>
                  <a:lnTo>
                    <a:pt x="2013" y="643"/>
                  </a:lnTo>
                  <a:lnTo>
                    <a:pt x="2024" y="643"/>
                  </a:lnTo>
                  <a:lnTo>
                    <a:pt x="2030" y="643"/>
                  </a:lnTo>
                  <a:lnTo>
                    <a:pt x="2035" y="643"/>
                  </a:lnTo>
                  <a:lnTo>
                    <a:pt x="2047" y="622"/>
                  </a:lnTo>
                  <a:lnTo>
                    <a:pt x="2052" y="643"/>
                  </a:lnTo>
                  <a:lnTo>
                    <a:pt x="2064" y="643"/>
                  </a:lnTo>
                  <a:lnTo>
                    <a:pt x="2069" y="648"/>
                  </a:lnTo>
                  <a:lnTo>
                    <a:pt x="2081" y="643"/>
                  </a:lnTo>
                  <a:lnTo>
                    <a:pt x="2086" y="648"/>
                  </a:lnTo>
                  <a:lnTo>
                    <a:pt x="2092" y="643"/>
                  </a:lnTo>
                  <a:lnTo>
                    <a:pt x="2103" y="648"/>
                  </a:lnTo>
                  <a:lnTo>
                    <a:pt x="2109" y="648"/>
                  </a:lnTo>
                  <a:lnTo>
                    <a:pt x="2120" y="648"/>
                  </a:lnTo>
                  <a:lnTo>
                    <a:pt x="2126" y="643"/>
                  </a:lnTo>
                  <a:lnTo>
                    <a:pt x="2137" y="643"/>
                  </a:lnTo>
                  <a:lnTo>
                    <a:pt x="2143" y="648"/>
                  </a:lnTo>
                  <a:lnTo>
                    <a:pt x="2154" y="648"/>
                  </a:lnTo>
                  <a:lnTo>
                    <a:pt x="2160" y="643"/>
                  </a:lnTo>
                  <a:lnTo>
                    <a:pt x="2166" y="643"/>
                  </a:lnTo>
                  <a:lnTo>
                    <a:pt x="2177" y="643"/>
                  </a:lnTo>
                  <a:lnTo>
                    <a:pt x="2183" y="643"/>
                  </a:lnTo>
                  <a:lnTo>
                    <a:pt x="2194" y="643"/>
                  </a:lnTo>
                  <a:lnTo>
                    <a:pt x="2200" y="643"/>
                  </a:lnTo>
                  <a:lnTo>
                    <a:pt x="2211" y="627"/>
                  </a:lnTo>
                  <a:lnTo>
                    <a:pt x="2217" y="643"/>
                  </a:lnTo>
                  <a:lnTo>
                    <a:pt x="2228" y="643"/>
                  </a:lnTo>
                  <a:lnTo>
                    <a:pt x="2234" y="648"/>
                  </a:lnTo>
                  <a:lnTo>
                    <a:pt x="2239" y="643"/>
                  </a:lnTo>
                  <a:lnTo>
                    <a:pt x="2251" y="648"/>
                  </a:lnTo>
                  <a:lnTo>
                    <a:pt x="2256" y="643"/>
                  </a:lnTo>
                  <a:lnTo>
                    <a:pt x="2268" y="648"/>
                  </a:lnTo>
                  <a:lnTo>
                    <a:pt x="2273" y="648"/>
                  </a:lnTo>
                  <a:lnTo>
                    <a:pt x="2285" y="648"/>
                  </a:lnTo>
                  <a:lnTo>
                    <a:pt x="2290" y="643"/>
                  </a:lnTo>
                  <a:lnTo>
                    <a:pt x="2302" y="643"/>
                  </a:lnTo>
                  <a:lnTo>
                    <a:pt x="2307" y="648"/>
                  </a:lnTo>
                  <a:lnTo>
                    <a:pt x="2313" y="648"/>
                  </a:lnTo>
                  <a:lnTo>
                    <a:pt x="2324" y="643"/>
                  </a:lnTo>
                  <a:lnTo>
                    <a:pt x="2330" y="643"/>
                  </a:lnTo>
                  <a:lnTo>
                    <a:pt x="2341" y="643"/>
                  </a:lnTo>
                  <a:lnTo>
                    <a:pt x="2347" y="643"/>
                  </a:lnTo>
                  <a:lnTo>
                    <a:pt x="2358" y="643"/>
                  </a:lnTo>
                  <a:lnTo>
                    <a:pt x="2364" y="643"/>
                  </a:lnTo>
                  <a:lnTo>
                    <a:pt x="2375" y="627"/>
                  </a:lnTo>
                  <a:lnTo>
                    <a:pt x="2381" y="643"/>
                  </a:lnTo>
                  <a:lnTo>
                    <a:pt x="2387" y="643"/>
                  </a:lnTo>
                  <a:lnTo>
                    <a:pt x="2398" y="648"/>
                  </a:lnTo>
                  <a:lnTo>
                    <a:pt x="2404" y="643"/>
                  </a:lnTo>
                  <a:lnTo>
                    <a:pt x="2415" y="648"/>
                  </a:lnTo>
                  <a:lnTo>
                    <a:pt x="2421" y="643"/>
                  </a:lnTo>
                  <a:lnTo>
                    <a:pt x="2432" y="648"/>
                  </a:lnTo>
                  <a:lnTo>
                    <a:pt x="2438" y="648"/>
                  </a:lnTo>
                  <a:lnTo>
                    <a:pt x="2449" y="648"/>
                  </a:lnTo>
                  <a:lnTo>
                    <a:pt x="2455" y="643"/>
                  </a:lnTo>
                  <a:lnTo>
                    <a:pt x="2455" y="643"/>
                  </a:lnTo>
                </a:path>
              </a:pathLst>
            </a:custGeom>
            <a:noFill/>
            <a:ln w="28575" cmpd="sng">
              <a:solidFill>
                <a:schemeClr val="accent2"/>
              </a:solidFill>
              <a:prstDash val="solid"/>
              <a:round/>
              <a:headEnd/>
              <a:tailEnd/>
            </a:ln>
          </p:spPr>
          <p:txBody>
            <a:bodyPr/>
            <a:lstStyle/>
            <a:p>
              <a:endParaRPr lang="fr-FR"/>
            </a:p>
          </p:txBody>
        </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310" name="Rectangle 86"/>
          <p:cNvSpPr>
            <a:spLocks noChangeArrowheads="1"/>
          </p:cNvSpPr>
          <p:nvPr/>
        </p:nvSpPr>
        <p:spPr bwMode="auto">
          <a:xfrm>
            <a:off x="1893277" y="1077913"/>
            <a:ext cx="4917831" cy="1712912"/>
          </a:xfrm>
          <a:prstGeom prst="rect">
            <a:avLst/>
          </a:prstGeom>
          <a:noFill/>
          <a:ln w="9525">
            <a:noFill/>
            <a:miter lim="800000"/>
            <a:headEnd/>
            <a:tailEnd/>
          </a:ln>
        </p:spPr>
        <p:txBody>
          <a:bodyPr/>
          <a:lstStyle/>
          <a:p>
            <a:endParaRPr lang="fr-FR"/>
          </a:p>
        </p:txBody>
      </p:sp>
      <p:sp>
        <p:nvSpPr>
          <p:cNvPr id="180311" name="Rectangle 87"/>
          <p:cNvSpPr>
            <a:spLocks noChangeArrowheads="1"/>
          </p:cNvSpPr>
          <p:nvPr/>
        </p:nvSpPr>
        <p:spPr bwMode="auto">
          <a:xfrm>
            <a:off x="1893277" y="1077913"/>
            <a:ext cx="4917831" cy="1712912"/>
          </a:xfrm>
          <a:prstGeom prst="rect">
            <a:avLst/>
          </a:prstGeom>
          <a:noFill/>
          <a:ln w="0">
            <a:solidFill>
              <a:srgbClr val="FFFFFF"/>
            </a:solidFill>
            <a:miter lim="800000"/>
            <a:headEnd/>
            <a:tailEnd/>
          </a:ln>
        </p:spPr>
        <p:txBody>
          <a:bodyPr/>
          <a:lstStyle/>
          <a:p>
            <a:endParaRPr lang="fr-FR"/>
          </a:p>
        </p:txBody>
      </p:sp>
      <p:sp>
        <p:nvSpPr>
          <p:cNvPr id="180312" name="Freeform 88"/>
          <p:cNvSpPr>
            <a:spLocks/>
          </p:cNvSpPr>
          <p:nvPr/>
        </p:nvSpPr>
        <p:spPr bwMode="auto">
          <a:xfrm>
            <a:off x="2382715" y="1077913"/>
            <a:ext cx="1466" cy="1712912"/>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313" name="Freeform 89"/>
          <p:cNvSpPr>
            <a:spLocks/>
          </p:cNvSpPr>
          <p:nvPr/>
        </p:nvSpPr>
        <p:spPr bwMode="auto">
          <a:xfrm>
            <a:off x="2880946" y="1077913"/>
            <a:ext cx="1466" cy="1712912"/>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314" name="Freeform 90"/>
          <p:cNvSpPr>
            <a:spLocks/>
          </p:cNvSpPr>
          <p:nvPr/>
        </p:nvSpPr>
        <p:spPr bwMode="auto">
          <a:xfrm>
            <a:off x="3368920" y="1077913"/>
            <a:ext cx="1465" cy="1712912"/>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315" name="Freeform 91"/>
          <p:cNvSpPr>
            <a:spLocks/>
          </p:cNvSpPr>
          <p:nvPr/>
        </p:nvSpPr>
        <p:spPr bwMode="auto">
          <a:xfrm>
            <a:off x="3858359" y="1077913"/>
            <a:ext cx="1465" cy="1712912"/>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316" name="Freeform 92"/>
          <p:cNvSpPr>
            <a:spLocks/>
          </p:cNvSpPr>
          <p:nvPr/>
        </p:nvSpPr>
        <p:spPr bwMode="auto">
          <a:xfrm>
            <a:off x="4356589" y="1077913"/>
            <a:ext cx="1465" cy="1712912"/>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317" name="Freeform 93"/>
          <p:cNvSpPr>
            <a:spLocks/>
          </p:cNvSpPr>
          <p:nvPr/>
        </p:nvSpPr>
        <p:spPr bwMode="auto">
          <a:xfrm>
            <a:off x="4846028" y="1077913"/>
            <a:ext cx="1465" cy="1712912"/>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318" name="Freeform 94"/>
          <p:cNvSpPr>
            <a:spLocks/>
          </p:cNvSpPr>
          <p:nvPr/>
        </p:nvSpPr>
        <p:spPr bwMode="auto">
          <a:xfrm>
            <a:off x="5334000" y="1077913"/>
            <a:ext cx="1466" cy="1712912"/>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319" name="Freeform 95"/>
          <p:cNvSpPr>
            <a:spLocks/>
          </p:cNvSpPr>
          <p:nvPr/>
        </p:nvSpPr>
        <p:spPr bwMode="auto">
          <a:xfrm>
            <a:off x="5823438" y="1077913"/>
            <a:ext cx="1466" cy="1712912"/>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320" name="Freeform 96"/>
          <p:cNvSpPr>
            <a:spLocks/>
          </p:cNvSpPr>
          <p:nvPr/>
        </p:nvSpPr>
        <p:spPr bwMode="auto">
          <a:xfrm>
            <a:off x="6321669" y="1077913"/>
            <a:ext cx="1466" cy="1712912"/>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321" name="Freeform 97"/>
          <p:cNvSpPr>
            <a:spLocks/>
          </p:cNvSpPr>
          <p:nvPr/>
        </p:nvSpPr>
        <p:spPr bwMode="auto">
          <a:xfrm>
            <a:off x="6811108" y="1077913"/>
            <a:ext cx="1466" cy="1712912"/>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322" name="Freeform 98"/>
          <p:cNvSpPr>
            <a:spLocks/>
          </p:cNvSpPr>
          <p:nvPr/>
        </p:nvSpPr>
        <p:spPr bwMode="auto">
          <a:xfrm>
            <a:off x="1893277" y="2790825"/>
            <a:ext cx="4917831" cy="1588"/>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0323" name="Freeform 99"/>
          <p:cNvSpPr>
            <a:spLocks/>
          </p:cNvSpPr>
          <p:nvPr/>
        </p:nvSpPr>
        <p:spPr bwMode="auto">
          <a:xfrm>
            <a:off x="1893277" y="2365375"/>
            <a:ext cx="4917831" cy="1588"/>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0324" name="Freeform 100"/>
          <p:cNvSpPr>
            <a:spLocks/>
          </p:cNvSpPr>
          <p:nvPr/>
        </p:nvSpPr>
        <p:spPr bwMode="auto">
          <a:xfrm>
            <a:off x="1893277" y="1939925"/>
            <a:ext cx="4917831" cy="1588"/>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0325" name="Freeform 101"/>
          <p:cNvSpPr>
            <a:spLocks/>
          </p:cNvSpPr>
          <p:nvPr/>
        </p:nvSpPr>
        <p:spPr bwMode="auto">
          <a:xfrm>
            <a:off x="1893277" y="1503364"/>
            <a:ext cx="4917831" cy="1587"/>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0326" name="Freeform 102"/>
          <p:cNvSpPr>
            <a:spLocks/>
          </p:cNvSpPr>
          <p:nvPr/>
        </p:nvSpPr>
        <p:spPr bwMode="auto">
          <a:xfrm>
            <a:off x="1893277" y="1077914"/>
            <a:ext cx="4917831" cy="1587"/>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0327" name="Line 103"/>
          <p:cNvSpPr>
            <a:spLocks noChangeShapeType="1"/>
          </p:cNvSpPr>
          <p:nvPr/>
        </p:nvSpPr>
        <p:spPr bwMode="auto">
          <a:xfrm>
            <a:off x="1893277" y="1077914"/>
            <a:ext cx="4917831" cy="1587"/>
          </a:xfrm>
          <a:prstGeom prst="line">
            <a:avLst/>
          </a:prstGeom>
          <a:noFill/>
          <a:ln w="0">
            <a:solidFill>
              <a:srgbClr val="000000"/>
            </a:solidFill>
            <a:round/>
            <a:headEnd/>
            <a:tailEnd/>
          </a:ln>
        </p:spPr>
        <p:txBody>
          <a:bodyPr/>
          <a:lstStyle/>
          <a:p>
            <a:endParaRPr lang="fr-FR"/>
          </a:p>
        </p:txBody>
      </p:sp>
      <p:sp>
        <p:nvSpPr>
          <p:cNvPr id="180328" name="Freeform 104"/>
          <p:cNvSpPr>
            <a:spLocks/>
          </p:cNvSpPr>
          <p:nvPr/>
        </p:nvSpPr>
        <p:spPr bwMode="auto">
          <a:xfrm>
            <a:off x="1893277" y="1077913"/>
            <a:ext cx="4917831" cy="1712912"/>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80329" name="Line 105"/>
          <p:cNvSpPr>
            <a:spLocks noChangeShapeType="1"/>
          </p:cNvSpPr>
          <p:nvPr/>
        </p:nvSpPr>
        <p:spPr bwMode="auto">
          <a:xfrm>
            <a:off x="1893277" y="2790825"/>
            <a:ext cx="4917831" cy="1588"/>
          </a:xfrm>
          <a:prstGeom prst="line">
            <a:avLst/>
          </a:prstGeom>
          <a:noFill/>
          <a:ln w="0">
            <a:solidFill>
              <a:srgbClr val="000000"/>
            </a:solidFill>
            <a:round/>
            <a:headEnd/>
            <a:tailEnd/>
          </a:ln>
        </p:spPr>
        <p:txBody>
          <a:bodyPr/>
          <a:lstStyle/>
          <a:p>
            <a:endParaRPr lang="fr-FR"/>
          </a:p>
        </p:txBody>
      </p:sp>
      <p:sp>
        <p:nvSpPr>
          <p:cNvPr id="180330" name="Rectangle 106"/>
          <p:cNvSpPr>
            <a:spLocks noChangeArrowheads="1"/>
          </p:cNvSpPr>
          <p:nvPr/>
        </p:nvSpPr>
        <p:spPr bwMode="auto">
          <a:xfrm>
            <a:off x="1859573" y="2830514"/>
            <a:ext cx="158698"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-5</a:t>
            </a:r>
            <a:endParaRPr lang="fr-FR" sz="3200" b="1">
              <a:latin typeface="Times New Roman" pitchFamily="18" charset="0"/>
            </a:endParaRPr>
          </a:p>
        </p:txBody>
      </p:sp>
      <p:sp>
        <p:nvSpPr>
          <p:cNvPr id="180331" name="Line 107"/>
          <p:cNvSpPr>
            <a:spLocks noChangeShapeType="1"/>
          </p:cNvSpPr>
          <p:nvPr/>
        </p:nvSpPr>
        <p:spPr bwMode="auto">
          <a:xfrm flipV="1">
            <a:off x="2382715" y="2740025"/>
            <a:ext cx="1466" cy="50800"/>
          </a:xfrm>
          <a:prstGeom prst="line">
            <a:avLst/>
          </a:prstGeom>
          <a:noFill/>
          <a:ln w="0">
            <a:solidFill>
              <a:srgbClr val="000000"/>
            </a:solidFill>
            <a:round/>
            <a:headEnd/>
            <a:tailEnd/>
          </a:ln>
        </p:spPr>
        <p:txBody>
          <a:bodyPr/>
          <a:lstStyle/>
          <a:p>
            <a:endParaRPr lang="fr-FR"/>
          </a:p>
        </p:txBody>
      </p:sp>
      <p:sp>
        <p:nvSpPr>
          <p:cNvPr id="180332" name="Line 108"/>
          <p:cNvSpPr>
            <a:spLocks noChangeShapeType="1"/>
          </p:cNvSpPr>
          <p:nvPr/>
        </p:nvSpPr>
        <p:spPr bwMode="auto">
          <a:xfrm>
            <a:off x="2382715" y="1077913"/>
            <a:ext cx="1466" cy="50800"/>
          </a:xfrm>
          <a:prstGeom prst="line">
            <a:avLst/>
          </a:prstGeom>
          <a:noFill/>
          <a:ln w="0">
            <a:solidFill>
              <a:srgbClr val="000000"/>
            </a:solidFill>
            <a:round/>
            <a:headEnd/>
            <a:tailEnd/>
          </a:ln>
        </p:spPr>
        <p:txBody>
          <a:bodyPr/>
          <a:lstStyle/>
          <a:p>
            <a:endParaRPr lang="fr-FR"/>
          </a:p>
        </p:txBody>
      </p:sp>
      <p:sp>
        <p:nvSpPr>
          <p:cNvPr id="180333" name="Rectangle 109"/>
          <p:cNvSpPr>
            <a:spLocks noChangeArrowheads="1"/>
          </p:cNvSpPr>
          <p:nvPr/>
        </p:nvSpPr>
        <p:spPr bwMode="auto">
          <a:xfrm>
            <a:off x="2347546" y="2830514"/>
            <a:ext cx="158698"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-4</a:t>
            </a:r>
            <a:endParaRPr lang="fr-FR" sz="3200" b="1">
              <a:latin typeface="Times New Roman" pitchFamily="18" charset="0"/>
            </a:endParaRPr>
          </a:p>
        </p:txBody>
      </p:sp>
      <p:sp>
        <p:nvSpPr>
          <p:cNvPr id="180334" name="Line 110"/>
          <p:cNvSpPr>
            <a:spLocks noChangeShapeType="1"/>
          </p:cNvSpPr>
          <p:nvPr/>
        </p:nvSpPr>
        <p:spPr bwMode="auto">
          <a:xfrm flipV="1">
            <a:off x="2880946" y="2740025"/>
            <a:ext cx="1466" cy="50800"/>
          </a:xfrm>
          <a:prstGeom prst="line">
            <a:avLst/>
          </a:prstGeom>
          <a:noFill/>
          <a:ln w="0">
            <a:solidFill>
              <a:srgbClr val="000000"/>
            </a:solidFill>
            <a:round/>
            <a:headEnd/>
            <a:tailEnd/>
          </a:ln>
        </p:spPr>
        <p:txBody>
          <a:bodyPr/>
          <a:lstStyle/>
          <a:p>
            <a:endParaRPr lang="fr-FR"/>
          </a:p>
        </p:txBody>
      </p:sp>
      <p:sp>
        <p:nvSpPr>
          <p:cNvPr id="180335" name="Line 111"/>
          <p:cNvSpPr>
            <a:spLocks noChangeShapeType="1"/>
          </p:cNvSpPr>
          <p:nvPr/>
        </p:nvSpPr>
        <p:spPr bwMode="auto">
          <a:xfrm>
            <a:off x="2880946" y="1077913"/>
            <a:ext cx="1466" cy="50800"/>
          </a:xfrm>
          <a:prstGeom prst="line">
            <a:avLst/>
          </a:prstGeom>
          <a:noFill/>
          <a:ln w="0">
            <a:solidFill>
              <a:srgbClr val="000000"/>
            </a:solidFill>
            <a:round/>
            <a:headEnd/>
            <a:tailEnd/>
          </a:ln>
        </p:spPr>
        <p:txBody>
          <a:bodyPr/>
          <a:lstStyle/>
          <a:p>
            <a:endParaRPr lang="fr-FR"/>
          </a:p>
        </p:txBody>
      </p:sp>
      <p:sp>
        <p:nvSpPr>
          <p:cNvPr id="180336" name="Rectangle 112"/>
          <p:cNvSpPr>
            <a:spLocks noChangeArrowheads="1"/>
          </p:cNvSpPr>
          <p:nvPr/>
        </p:nvSpPr>
        <p:spPr bwMode="auto">
          <a:xfrm>
            <a:off x="2845777" y="2830514"/>
            <a:ext cx="158698"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-3</a:t>
            </a:r>
            <a:endParaRPr lang="fr-FR" sz="3200" b="1">
              <a:latin typeface="Times New Roman" pitchFamily="18" charset="0"/>
            </a:endParaRPr>
          </a:p>
        </p:txBody>
      </p:sp>
      <p:sp>
        <p:nvSpPr>
          <p:cNvPr id="180337" name="Line 113"/>
          <p:cNvSpPr>
            <a:spLocks noChangeShapeType="1"/>
          </p:cNvSpPr>
          <p:nvPr/>
        </p:nvSpPr>
        <p:spPr bwMode="auto">
          <a:xfrm flipV="1">
            <a:off x="3368920" y="2740025"/>
            <a:ext cx="1465" cy="50800"/>
          </a:xfrm>
          <a:prstGeom prst="line">
            <a:avLst/>
          </a:prstGeom>
          <a:noFill/>
          <a:ln w="0">
            <a:solidFill>
              <a:srgbClr val="000000"/>
            </a:solidFill>
            <a:round/>
            <a:headEnd/>
            <a:tailEnd/>
          </a:ln>
        </p:spPr>
        <p:txBody>
          <a:bodyPr/>
          <a:lstStyle/>
          <a:p>
            <a:endParaRPr lang="fr-FR"/>
          </a:p>
        </p:txBody>
      </p:sp>
      <p:sp>
        <p:nvSpPr>
          <p:cNvPr id="180338" name="Line 114"/>
          <p:cNvSpPr>
            <a:spLocks noChangeShapeType="1"/>
          </p:cNvSpPr>
          <p:nvPr/>
        </p:nvSpPr>
        <p:spPr bwMode="auto">
          <a:xfrm>
            <a:off x="3368920" y="1077913"/>
            <a:ext cx="1465" cy="50800"/>
          </a:xfrm>
          <a:prstGeom prst="line">
            <a:avLst/>
          </a:prstGeom>
          <a:noFill/>
          <a:ln w="0">
            <a:solidFill>
              <a:srgbClr val="000000"/>
            </a:solidFill>
            <a:round/>
            <a:headEnd/>
            <a:tailEnd/>
          </a:ln>
        </p:spPr>
        <p:txBody>
          <a:bodyPr/>
          <a:lstStyle/>
          <a:p>
            <a:endParaRPr lang="fr-FR"/>
          </a:p>
        </p:txBody>
      </p:sp>
      <p:sp>
        <p:nvSpPr>
          <p:cNvPr id="180339" name="Rectangle 115"/>
          <p:cNvSpPr>
            <a:spLocks noChangeArrowheads="1"/>
          </p:cNvSpPr>
          <p:nvPr/>
        </p:nvSpPr>
        <p:spPr bwMode="auto">
          <a:xfrm>
            <a:off x="3335216" y="2830514"/>
            <a:ext cx="158698"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-2</a:t>
            </a:r>
            <a:endParaRPr lang="fr-FR" sz="3200" b="1">
              <a:latin typeface="Times New Roman" pitchFamily="18" charset="0"/>
            </a:endParaRPr>
          </a:p>
        </p:txBody>
      </p:sp>
      <p:sp>
        <p:nvSpPr>
          <p:cNvPr id="180340" name="Line 116"/>
          <p:cNvSpPr>
            <a:spLocks noChangeShapeType="1"/>
          </p:cNvSpPr>
          <p:nvPr/>
        </p:nvSpPr>
        <p:spPr bwMode="auto">
          <a:xfrm flipV="1">
            <a:off x="3858359" y="2740025"/>
            <a:ext cx="1465" cy="50800"/>
          </a:xfrm>
          <a:prstGeom prst="line">
            <a:avLst/>
          </a:prstGeom>
          <a:noFill/>
          <a:ln w="0">
            <a:solidFill>
              <a:srgbClr val="000000"/>
            </a:solidFill>
            <a:round/>
            <a:headEnd/>
            <a:tailEnd/>
          </a:ln>
        </p:spPr>
        <p:txBody>
          <a:bodyPr/>
          <a:lstStyle/>
          <a:p>
            <a:endParaRPr lang="fr-FR"/>
          </a:p>
        </p:txBody>
      </p:sp>
      <p:sp>
        <p:nvSpPr>
          <p:cNvPr id="180341" name="Line 117"/>
          <p:cNvSpPr>
            <a:spLocks noChangeShapeType="1"/>
          </p:cNvSpPr>
          <p:nvPr/>
        </p:nvSpPr>
        <p:spPr bwMode="auto">
          <a:xfrm>
            <a:off x="3858359" y="1077913"/>
            <a:ext cx="1465" cy="50800"/>
          </a:xfrm>
          <a:prstGeom prst="line">
            <a:avLst/>
          </a:prstGeom>
          <a:noFill/>
          <a:ln w="0">
            <a:solidFill>
              <a:srgbClr val="000000"/>
            </a:solidFill>
            <a:round/>
            <a:headEnd/>
            <a:tailEnd/>
          </a:ln>
        </p:spPr>
        <p:txBody>
          <a:bodyPr/>
          <a:lstStyle/>
          <a:p>
            <a:endParaRPr lang="fr-FR"/>
          </a:p>
        </p:txBody>
      </p:sp>
      <p:sp>
        <p:nvSpPr>
          <p:cNvPr id="180342" name="Rectangle 118"/>
          <p:cNvSpPr>
            <a:spLocks noChangeArrowheads="1"/>
          </p:cNvSpPr>
          <p:nvPr/>
        </p:nvSpPr>
        <p:spPr bwMode="auto">
          <a:xfrm>
            <a:off x="3824654" y="2830514"/>
            <a:ext cx="158698"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-1</a:t>
            </a:r>
            <a:endParaRPr lang="fr-FR" sz="3200" b="1">
              <a:latin typeface="Times New Roman" pitchFamily="18" charset="0"/>
            </a:endParaRPr>
          </a:p>
        </p:txBody>
      </p:sp>
      <p:sp>
        <p:nvSpPr>
          <p:cNvPr id="180343" name="Line 119"/>
          <p:cNvSpPr>
            <a:spLocks noChangeShapeType="1"/>
          </p:cNvSpPr>
          <p:nvPr/>
        </p:nvSpPr>
        <p:spPr bwMode="auto">
          <a:xfrm flipV="1">
            <a:off x="4356589" y="2740025"/>
            <a:ext cx="1465" cy="50800"/>
          </a:xfrm>
          <a:prstGeom prst="line">
            <a:avLst/>
          </a:prstGeom>
          <a:noFill/>
          <a:ln w="0">
            <a:solidFill>
              <a:srgbClr val="000000"/>
            </a:solidFill>
            <a:round/>
            <a:headEnd/>
            <a:tailEnd/>
          </a:ln>
        </p:spPr>
        <p:txBody>
          <a:bodyPr/>
          <a:lstStyle/>
          <a:p>
            <a:endParaRPr lang="fr-FR"/>
          </a:p>
        </p:txBody>
      </p:sp>
      <p:sp>
        <p:nvSpPr>
          <p:cNvPr id="180344" name="Line 120"/>
          <p:cNvSpPr>
            <a:spLocks noChangeShapeType="1"/>
          </p:cNvSpPr>
          <p:nvPr/>
        </p:nvSpPr>
        <p:spPr bwMode="auto">
          <a:xfrm>
            <a:off x="4356589" y="1077913"/>
            <a:ext cx="1465" cy="50800"/>
          </a:xfrm>
          <a:prstGeom prst="line">
            <a:avLst/>
          </a:prstGeom>
          <a:noFill/>
          <a:ln w="0">
            <a:solidFill>
              <a:srgbClr val="000000"/>
            </a:solidFill>
            <a:round/>
            <a:headEnd/>
            <a:tailEnd/>
          </a:ln>
        </p:spPr>
        <p:txBody>
          <a:bodyPr/>
          <a:lstStyle/>
          <a:p>
            <a:endParaRPr lang="fr-FR"/>
          </a:p>
        </p:txBody>
      </p:sp>
      <p:sp>
        <p:nvSpPr>
          <p:cNvPr id="180345" name="Rectangle 121"/>
          <p:cNvSpPr>
            <a:spLocks noChangeArrowheads="1"/>
          </p:cNvSpPr>
          <p:nvPr/>
        </p:nvSpPr>
        <p:spPr bwMode="auto">
          <a:xfrm>
            <a:off x="4350728" y="2830514"/>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0</a:t>
            </a:r>
            <a:endParaRPr lang="fr-FR" sz="3200" b="1">
              <a:latin typeface="Times New Roman" pitchFamily="18" charset="0"/>
            </a:endParaRPr>
          </a:p>
        </p:txBody>
      </p:sp>
      <p:sp>
        <p:nvSpPr>
          <p:cNvPr id="180346" name="Line 122"/>
          <p:cNvSpPr>
            <a:spLocks noChangeShapeType="1"/>
          </p:cNvSpPr>
          <p:nvPr/>
        </p:nvSpPr>
        <p:spPr bwMode="auto">
          <a:xfrm flipV="1">
            <a:off x="4846028" y="2740025"/>
            <a:ext cx="1465" cy="50800"/>
          </a:xfrm>
          <a:prstGeom prst="line">
            <a:avLst/>
          </a:prstGeom>
          <a:noFill/>
          <a:ln w="0">
            <a:solidFill>
              <a:srgbClr val="000000"/>
            </a:solidFill>
            <a:round/>
            <a:headEnd/>
            <a:tailEnd/>
          </a:ln>
        </p:spPr>
        <p:txBody>
          <a:bodyPr/>
          <a:lstStyle/>
          <a:p>
            <a:endParaRPr lang="fr-FR"/>
          </a:p>
        </p:txBody>
      </p:sp>
      <p:sp>
        <p:nvSpPr>
          <p:cNvPr id="180347" name="Line 123"/>
          <p:cNvSpPr>
            <a:spLocks noChangeShapeType="1"/>
          </p:cNvSpPr>
          <p:nvPr/>
        </p:nvSpPr>
        <p:spPr bwMode="auto">
          <a:xfrm>
            <a:off x="4846028" y="1077913"/>
            <a:ext cx="1465" cy="50800"/>
          </a:xfrm>
          <a:prstGeom prst="line">
            <a:avLst/>
          </a:prstGeom>
          <a:noFill/>
          <a:ln w="0">
            <a:solidFill>
              <a:srgbClr val="000000"/>
            </a:solidFill>
            <a:round/>
            <a:headEnd/>
            <a:tailEnd/>
          </a:ln>
        </p:spPr>
        <p:txBody>
          <a:bodyPr/>
          <a:lstStyle/>
          <a:p>
            <a:endParaRPr lang="fr-FR"/>
          </a:p>
        </p:txBody>
      </p:sp>
      <p:sp>
        <p:nvSpPr>
          <p:cNvPr id="180348" name="Rectangle 124"/>
          <p:cNvSpPr>
            <a:spLocks noChangeArrowheads="1"/>
          </p:cNvSpPr>
          <p:nvPr/>
        </p:nvSpPr>
        <p:spPr bwMode="auto">
          <a:xfrm>
            <a:off x="4840166" y="2830514"/>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1</a:t>
            </a:r>
            <a:endParaRPr lang="fr-FR" sz="3200" b="1">
              <a:latin typeface="Times New Roman" pitchFamily="18" charset="0"/>
            </a:endParaRPr>
          </a:p>
        </p:txBody>
      </p:sp>
      <p:sp>
        <p:nvSpPr>
          <p:cNvPr id="180349" name="Line 125"/>
          <p:cNvSpPr>
            <a:spLocks noChangeShapeType="1"/>
          </p:cNvSpPr>
          <p:nvPr/>
        </p:nvSpPr>
        <p:spPr bwMode="auto">
          <a:xfrm flipV="1">
            <a:off x="5334000" y="2740025"/>
            <a:ext cx="1466" cy="50800"/>
          </a:xfrm>
          <a:prstGeom prst="line">
            <a:avLst/>
          </a:prstGeom>
          <a:noFill/>
          <a:ln w="0">
            <a:solidFill>
              <a:srgbClr val="000000"/>
            </a:solidFill>
            <a:round/>
            <a:headEnd/>
            <a:tailEnd/>
          </a:ln>
        </p:spPr>
        <p:txBody>
          <a:bodyPr/>
          <a:lstStyle/>
          <a:p>
            <a:endParaRPr lang="fr-FR"/>
          </a:p>
        </p:txBody>
      </p:sp>
      <p:sp>
        <p:nvSpPr>
          <p:cNvPr id="180350" name="Line 126"/>
          <p:cNvSpPr>
            <a:spLocks noChangeShapeType="1"/>
          </p:cNvSpPr>
          <p:nvPr/>
        </p:nvSpPr>
        <p:spPr bwMode="auto">
          <a:xfrm>
            <a:off x="5334000" y="1077913"/>
            <a:ext cx="1466" cy="50800"/>
          </a:xfrm>
          <a:prstGeom prst="line">
            <a:avLst/>
          </a:prstGeom>
          <a:noFill/>
          <a:ln w="0">
            <a:solidFill>
              <a:srgbClr val="000000"/>
            </a:solidFill>
            <a:round/>
            <a:headEnd/>
            <a:tailEnd/>
          </a:ln>
        </p:spPr>
        <p:txBody>
          <a:bodyPr/>
          <a:lstStyle/>
          <a:p>
            <a:endParaRPr lang="fr-FR"/>
          </a:p>
        </p:txBody>
      </p:sp>
      <p:sp>
        <p:nvSpPr>
          <p:cNvPr id="180351" name="Rectangle 127"/>
          <p:cNvSpPr>
            <a:spLocks noChangeArrowheads="1"/>
          </p:cNvSpPr>
          <p:nvPr/>
        </p:nvSpPr>
        <p:spPr bwMode="auto">
          <a:xfrm>
            <a:off x="5328139" y="2830514"/>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2</a:t>
            </a:r>
            <a:endParaRPr lang="fr-FR" sz="3200" b="1">
              <a:latin typeface="Times New Roman" pitchFamily="18" charset="0"/>
            </a:endParaRPr>
          </a:p>
        </p:txBody>
      </p:sp>
      <p:sp>
        <p:nvSpPr>
          <p:cNvPr id="180352" name="Line 128"/>
          <p:cNvSpPr>
            <a:spLocks noChangeShapeType="1"/>
          </p:cNvSpPr>
          <p:nvPr/>
        </p:nvSpPr>
        <p:spPr bwMode="auto">
          <a:xfrm flipV="1">
            <a:off x="5823438" y="2740025"/>
            <a:ext cx="1466" cy="50800"/>
          </a:xfrm>
          <a:prstGeom prst="line">
            <a:avLst/>
          </a:prstGeom>
          <a:noFill/>
          <a:ln w="0">
            <a:solidFill>
              <a:srgbClr val="000000"/>
            </a:solidFill>
            <a:round/>
            <a:headEnd/>
            <a:tailEnd/>
          </a:ln>
        </p:spPr>
        <p:txBody>
          <a:bodyPr/>
          <a:lstStyle/>
          <a:p>
            <a:endParaRPr lang="fr-FR"/>
          </a:p>
        </p:txBody>
      </p:sp>
      <p:sp>
        <p:nvSpPr>
          <p:cNvPr id="180353" name="Line 129"/>
          <p:cNvSpPr>
            <a:spLocks noChangeShapeType="1"/>
          </p:cNvSpPr>
          <p:nvPr/>
        </p:nvSpPr>
        <p:spPr bwMode="auto">
          <a:xfrm>
            <a:off x="5823438" y="1077913"/>
            <a:ext cx="1466" cy="50800"/>
          </a:xfrm>
          <a:prstGeom prst="line">
            <a:avLst/>
          </a:prstGeom>
          <a:noFill/>
          <a:ln w="0">
            <a:solidFill>
              <a:srgbClr val="000000"/>
            </a:solidFill>
            <a:round/>
            <a:headEnd/>
            <a:tailEnd/>
          </a:ln>
        </p:spPr>
        <p:txBody>
          <a:bodyPr/>
          <a:lstStyle/>
          <a:p>
            <a:endParaRPr lang="fr-FR"/>
          </a:p>
        </p:txBody>
      </p:sp>
      <p:sp>
        <p:nvSpPr>
          <p:cNvPr id="180354" name="Rectangle 130"/>
          <p:cNvSpPr>
            <a:spLocks noChangeArrowheads="1"/>
          </p:cNvSpPr>
          <p:nvPr/>
        </p:nvSpPr>
        <p:spPr bwMode="auto">
          <a:xfrm>
            <a:off x="5817577" y="2830514"/>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3</a:t>
            </a:r>
            <a:endParaRPr lang="fr-FR" sz="3200" b="1">
              <a:latin typeface="Times New Roman" pitchFamily="18" charset="0"/>
            </a:endParaRPr>
          </a:p>
        </p:txBody>
      </p:sp>
      <p:sp>
        <p:nvSpPr>
          <p:cNvPr id="180355" name="Line 131"/>
          <p:cNvSpPr>
            <a:spLocks noChangeShapeType="1"/>
          </p:cNvSpPr>
          <p:nvPr/>
        </p:nvSpPr>
        <p:spPr bwMode="auto">
          <a:xfrm flipV="1">
            <a:off x="6321669" y="2740025"/>
            <a:ext cx="1466" cy="50800"/>
          </a:xfrm>
          <a:prstGeom prst="line">
            <a:avLst/>
          </a:prstGeom>
          <a:noFill/>
          <a:ln w="0">
            <a:solidFill>
              <a:srgbClr val="000000"/>
            </a:solidFill>
            <a:round/>
            <a:headEnd/>
            <a:tailEnd/>
          </a:ln>
        </p:spPr>
        <p:txBody>
          <a:bodyPr/>
          <a:lstStyle/>
          <a:p>
            <a:endParaRPr lang="fr-FR"/>
          </a:p>
        </p:txBody>
      </p:sp>
      <p:sp>
        <p:nvSpPr>
          <p:cNvPr id="180356" name="Line 132"/>
          <p:cNvSpPr>
            <a:spLocks noChangeShapeType="1"/>
          </p:cNvSpPr>
          <p:nvPr/>
        </p:nvSpPr>
        <p:spPr bwMode="auto">
          <a:xfrm>
            <a:off x="6321669" y="1077913"/>
            <a:ext cx="1466" cy="50800"/>
          </a:xfrm>
          <a:prstGeom prst="line">
            <a:avLst/>
          </a:prstGeom>
          <a:noFill/>
          <a:ln w="0">
            <a:solidFill>
              <a:srgbClr val="000000"/>
            </a:solidFill>
            <a:round/>
            <a:headEnd/>
            <a:tailEnd/>
          </a:ln>
        </p:spPr>
        <p:txBody>
          <a:bodyPr/>
          <a:lstStyle/>
          <a:p>
            <a:endParaRPr lang="fr-FR"/>
          </a:p>
        </p:txBody>
      </p:sp>
      <p:sp>
        <p:nvSpPr>
          <p:cNvPr id="180357" name="Rectangle 133"/>
          <p:cNvSpPr>
            <a:spLocks noChangeArrowheads="1"/>
          </p:cNvSpPr>
          <p:nvPr/>
        </p:nvSpPr>
        <p:spPr bwMode="auto">
          <a:xfrm>
            <a:off x="6315808" y="2830514"/>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4</a:t>
            </a:r>
            <a:endParaRPr lang="fr-FR" sz="3200" b="1">
              <a:latin typeface="Times New Roman" pitchFamily="18" charset="0"/>
            </a:endParaRPr>
          </a:p>
        </p:txBody>
      </p:sp>
      <p:sp>
        <p:nvSpPr>
          <p:cNvPr id="180358" name="Line 134"/>
          <p:cNvSpPr>
            <a:spLocks noChangeShapeType="1"/>
          </p:cNvSpPr>
          <p:nvPr/>
        </p:nvSpPr>
        <p:spPr bwMode="auto">
          <a:xfrm flipV="1">
            <a:off x="6811108" y="2740025"/>
            <a:ext cx="1466" cy="50800"/>
          </a:xfrm>
          <a:prstGeom prst="line">
            <a:avLst/>
          </a:prstGeom>
          <a:noFill/>
          <a:ln w="0">
            <a:solidFill>
              <a:srgbClr val="000000"/>
            </a:solidFill>
            <a:round/>
            <a:headEnd/>
            <a:tailEnd/>
          </a:ln>
        </p:spPr>
        <p:txBody>
          <a:bodyPr/>
          <a:lstStyle/>
          <a:p>
            <a:endParaRPr lang="fr-FR"/>
          </a:p>
        </p:txBody>
      </p:sp>
      <p:sp>
        <p:nvSpPr>
          <p:cNvPr id="180359" name="Line 135"/>
          <p:cNvSpPr>
            <a:spLocks noChangeShapeType="1"/>
          </p:cNvSpPr>
          <p:nvPr/>
        </p:nvSpPr>
        <p:spPr bwMode="auto">
          <a:xfrm>
            <a:off x="6811108" y="1077913"/>
            <a:ext cx="1466" cy="50800"/>
          </a:xfrm>
          <a:prstGeom prst="line">
            <a:avLst/>
          </a:prstGeom>
          <a:noFill/>
          <a:ln w="0">
            <a:solidFill>
              <a:srgbClr val="000000"/>
            </a:solidFill>
            <a:round/>
            <a:headEnd/>
            <a:tailEnd/>
          </a:ln>
        </p:spPr>
        <p:txBody>
          <a:bodyPr/>
          <a:lstStyle/>
          <a:p>
            <a:endParaRPr lang="fr-FR"/>
          </a:p>
        </p:txBody>
      </p:sp>
      <p:sp>
        <p:nvSpPr>
          <p:cNvPr id="180360" name="Rectangle 136"/>
          <p:cNvSpPr>
            <a:spLocks noChangeArrowheads="1"/>
          </p:cNvSpPr>
          <p:nvPr/>
        </p:nvSpPr>
        <p:spPr bwMode="auto">
          <a:xfrm>
            <a:off x="6805247" y="2830514"/>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5</a:t>
            </a:r>
            <a:endParaRPr lang="fr-FR" sz="3200" b="1">
              <a:latin typeface="Times New Roman" pitchFamily="18" charset="0"/>
            </a:endParaRPr>
          </a:p>
        </p:txBody>
      </p:sp>
      <p:sp>
        <p:nvSpPr>
          <p:cNvPr id="180361" name="Line 137"/>
          <p:cNvSpPr>
            <a:spLocks noChangeShapeType="1"/>
          </p:cNvSpPr>
          <p:nvPr/>
        </p:nvSpPr>
        <p:spPr bwMode="auto">
          <a:xfrm>
            <a:off x="1893277" y="2790825"/>
            <a:ext cx="49823" cy="1588"/>
          </a:xfrm>
          <a:prstGeom prst="line">
            <a:avLst/>
          </a:prstGeom>
          <a:noFill/>
          <a:ln w="0">
            <a:solidFill>
              <a:srgbClr val="000000"/>
            </a:solidFill>
            <a:round/>
            <a:headEnd/>
            <a:tailEnd/>
          </a:ln>
        </p:spPr>
        <p:txBody>
          <a:bodyPr/>
          <a:lstStyle/>
          <a:p>
            <a:endParaRPr lang="fr-FR"/>
          </a:p>
        </p:txBody>
      </p:sp>
      <p:sp>
        <p:nvSpPr>
          <p:cNvPr id="180362" name="Line 138"/>
          <p:cNvSpPr>
            <a:spLocks noChangeShapeType="1"/>
          </p:cNvSpPr>
          <p:nvPr/>
        </p:nvSpPr>
        <p:spPr bwMode="auto">
          <a:xfrm flipH="1">
            <a:off x="6761285" y="2790825"/>
            <a:ext cx="49823" cy="1588"/>
          </a:xfrm>
          <a:prstGeom prst="line">
            <a:avLst/>
          </a:prstGeom>
          <a:noFill/>
          <a:ln w="0">
            <a:solidFill>
              <a:srgbClr val="000000"/>
            </a:solidFill>
            <a:round/>
            <a:headEnd/>
            <a:tailEnd/>
          </a:ln>
        </p:spPr>
        <p:txBody>
          <a:bodyPr/>
          <a:lstStyle/>
          <a:p>
            <a:endParaRPr lang="fr-FR"/>
          </a:p>
        </p:txBody>
      </p:sp>
      <p:sp>
        <p:nvSpPr>
          <p:cNvPr id="180363" name="Rectangle 139"/>
          <p:cNvSpPr>
            <a:spLocks noChangeArrowheads="1"/>
          </p:cNvSpPr>
          <p:nvPr/>
        </p:nvSpPr>
        <p:spPr bwMode="auto">
          <a:xfrm>
            <a:off x="1626577" y="2709864"/>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0</a:t>
            </a:r>
            <a:endParaRPr lang="fr-FR" sz="3200" b="1">
              <a:latin typeface="Times New Roman" pitchFamily="18" charset="0"/>
            </a:endParaRPr>
          </a:p>
        </p:txBody>
      </p:sp>
      <p:sp>
        <p:nvSpPr>
          <p:cNvPr id="180364" name="Line 140"/>
          <p:cNvSpPr>
            <a:spLocks noChangeShapeType="1"/>
          </p:cNvSpPr>
          <p:nvPr/>
        </p:nvSpPr>
        <p:spPr bwMode="auto">
          <a:xfrm>
            <a:off x="1893277" y="2365375"/>
            <a:ext cx="49823" cy="1588"/>
          </a:xfrm>
          <a:prstGeom prst="line">
            <a:avLst/>
          </a:prstGeom>
          <a:noFill/>
          <a:ln w="0">
            <a:solidFill>
              <a:srgbClr val="000000"/>
            </a:solidFill>
            <a:round/>
            <a:headEnd/>
            <a:tailEnd/>
          </a:ln>
        </p:spPr>
        <p:txBody>
          <a:bodyPr/>
          <a:lstStyle/>
          <a:p>
            <a:endParaRPr lang="fr-FR"/>
          </a:p>
        </p:txBody>
      </p:sp>
      <p:sp>
        <p:nvSpPr>
          <p:cNvPr id="180365" name="Line 141"/>
          <p:cNvSpPr>
            <a:spLocks noChangeShapeType="1"/>
          </p:cNvSpPr>
          <p:nvPr/>
        </p:nvSpPr>
        <p:spPr bwMode="auto">
          <a:xfrm flipH="1">
            <a:off x="6761285" y="2365375"/>
            <a:ext cx="49823" cy="1588"/>
          </a:xfrm>
          <a:prstGeom prst="line">
            <a:avLst/>
          </a:prstGeom>
          <a:noFill/>
          <a:ln w="0">
            <a:solidFill>
              <a:srgbClr val="000000"/>
            </a:solidFill>
            <a:round/>
            <a:headEnd/>
            <a:tailEnd/>
          </a:ln>
        </p:spPr>
        <p:txBody>
          <a:bodyPr/>
          <a:lstStyle/>
          <a:p>
            <a:endParaRPr lang="fr-FR"/>
          </a:p>
        </p:txBody>
      </p:sp>
      <p:sp>
        <p:nvSpPr>
          <p:cNvPr id="180366" name="Rectangle 142"/>
          <p:cNvSpPr>
            <a:spLocks noChangeArrowheads="1"/>
          </p:cNvSpPr>
          <p:nvPr/>
        </p:nvSpPr>
        <p:spPr bwMode="auto">
          <a:xfrm>
            <a:off x="1622181" y="2284413"/>
            <a:ext cx="65" cy="492443"/>
          </a:xfrm>
          <a:prstGeom prst="rect">
            <a:avLst/>
          </a:prstGeom>
          <a:noFill/>
          <a:ln w="9525">
            <a:noFill/>
            <a:miter lim="800000"/>
            <a:headEnd/>
            <a:tailEnd/>
          </a:ln>
        </p:spPr>
        <p:txBody>
          <a:bodyPr wrap="none" lIns="0" tIns="0" rIns="0" bIns="0">
            <a:spAutoFit/>
          </a:bodyPr>
          <a:lstStyle/>
          <a:p>
            <a:pPr algn="ctr"/>
            <a:endParaRPr lang="fr-FR" sz="3200" b="1">
              <a:latin typeface="Times New Roman" pitchFamily="18" charset="0"/>
            </a:endParaRPr>
          </a:p>
        </p:txBody>
      </p:sp>
      <p:sp>
        <p:nvSpPr>
          <p:cNvPr id="180367" name="Line 143"/>
          <p:cNvSpPr>
            <a:spLocks noChangeShapeType="1"/>
          </p:cNvSpPr>
          <p:nvPr/>
        </p:nvSpPr>
        <p:spPr bwMode="auto">
          <a:xfrm>
            <a:off x="1893277" y="1939925"/>
            <a:ext cx="49823" cy="1588"/>
          </a:xfrm>
          <a:prstGeom prst="line">
            <a:avLst/>
          </a:prstGeom>
          <a:noFill/>
          <a:ln w="0">
            <a:solidFill>
              <a:srgbClr val="000000"/>
            </a:solidFill>
            <a:round/>
            <a:headEnd/>
            <a:tailEnd/>
          </a:ln>
        </p:spPr>
        <p:txBody>
          <a:bodyPr/>
          <a:lstStyle/>
          <a:p>
            <a:endParaRPr lang="fr-FR"/>
          </a:p>
        </p:txBody>
      </p:sp>
      <p:sp>
        <p:nvSpPr>
          <p:cNvPr id="180368" name="Line 144"/>
          <p:cNvSpPr>
            <a:spLocks noChangeShapeType="1"/>
          </p:cNvSpPr>
          <p:nvPr/>
        </p:nvSpPr>
        <p:spPr bwMode="auto">
          <a:xfrm flipH="1">
            <a:off x="6761285" y="1939925"/>
            <a:ext cx="49823" cy="1588"/>
          </a:xfrm>
          <a:prstGeom prst="line">
            <a:avLst/>
          </a:prstGeom>
          <a:noFill/>
          <a:ln w="0">
            <a:solidFill>
              <a:srgbClr val="000000"/>
            </a:solidFill>
            <a:round/>
            <a:headEnd/>
            <a:tailEnd/>
          </a:ln>
        </p:spPr>
        <p:txBody>
          <a:bodyPr/>
          <a:lstStyle/>
          <a:p>
            <a:endParaRPr lang="fr-FR"/>
          </a:p>
        </p:txBody>
      </p:sp>
      <p:sp>
        <p:nvSpPr>
          <p:cNvPr id="180369" name="Rectangle 145"/>
          <p:cNvSpPr>
            <a:spLocks noChangeArrowheads="1"/>
          </p:cNvSpPr>
          <p:nvPr/>
        </p:nvSpPr>
        <p:spPr bwMode="auto">
          <a:xfrm>
            <a:off x="1572358" y="1858964"/>
            <a:ext cx="24846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0.5</a:t>
            </a:r>
            <a:endParaRPr lang="fr-FR" sz="3200" b="1">
              <a:latin typeface="Times New Roman" pitchFamily="18" charset="0"/>
            </a:endParaRPr>
          </a:p>
        </p:txBody>
      </p:sp>
      <p:sp>
        <p:nvSpPr>
          <p:cNvPr id="180370" name="Line 146"/>
          <p:cNvSpPr>
            <a:spLocks noChangeShapeType="1"/>
          </p:cNvSpPr>
          <p:nvPr/>
        </p:nvSpPr>
        <p:spPr bwMode="auto">
          <a:xfrm>
            <a:off x="1893277" y="1503364"/>
            <a:ext cx="49823" cy="1587"/>
          </a:xfrm>
          <a:prstGeom prst="line">
            <a:avLst/>
          </a:prstGeom>
          <a:noFill/>
          <a:ln w="0">
            <a:solidFill>
              <a:srgbClr val="000000"/>
            </a:solidFill>
            <a:round/>
            <a:headEnd/>
            <a:tailEnd/>
          </a:ln>
        </p:spPr>
        <p:txBody>
          <a:bodyPr/>
          <a:lstStyle/>
          <a:p>
            <a:endParaRPr lang="fr-FR"/>
          </a:p>
        </p:txBody>
      </p:sp>
      <p:sp>
        <p:nvSpPr>
          <p:cNvPr id="180371" name="Line 147"/>
          <p:cNvSpPr>
            <a:spLocks noChangeShapeType="1"/>
          </p:cNvSpPr>
          <p:nvPr/>
        </p:nvSpPr>
        <p:spPr bwMode="auto">
          <a:xfrm flipH="1">
            <a:off x="6761285" y="1503364"/>
            <a:ext cx="49823" cy="1587"/>
          </a:xfrm>
          <a:prstGeom prst="line">
            <a:avLst/>
          </a:prstGeom>
          <a:noFill/>
          <a:ln w="0">
            <a:solidFill>
              <a:srgbClr val="000000"/>
            </a:solidFill>
            <a:round/>
            <a:headEnd/>
            <a:tailEnd/>
          </a:ln>
        </p:spPr>
        <p:txBody>
          <a:bodyPr/>
          <a:lstStyle/>
          <a:p>
            <a:endParaRPr lang="fr-FR"/>
          </a:p>
        </p:txBody>
      </p:sp>
      <p:sp>
        <p:nvSpPr>
          <p:cNvPr id="180372" name="Rectangle 148"/>
          <p:cNvSpPr>
            <a:spLocks noChangeArrowheads="1"/>
          </p:cNvSpPr>
          <p:nvPr/>
        </p:nvSpPr>
        <p:spPr bwMode="auto">
          <a:xfrm>
            <a:off x="1635369" y="1422401"/>
            <a:ext cx="65" cy="492443"/>
          </a:xfrm>
          <a:prstGeom prst="rect">
            <a:avLst/>
          </a:prstGeom>
          <a:noFill/>
          <a:ln w="9525">
            <a:noFill/>
            <a:miter lim="800000"/>
            <a:headEnd/>
            <a:tailEnd/>
          </a:ln>
        </p:spPr>
        <p:txBody>
          <a:bodyPr wrap="none" lIns="0" tIns="0" rIns="0" bIns="0">
            <a:spAutoFit/>
          </a:bodyPr>
          <a:lstStyle/>
          <a:p>
            <a:pPr algn="ctr"/>
            <a:endParaRPr lang="fr-FR" sz="3200" b="1">
              <a:latin typeface="Times New Roman" pitchFamily="18" charset="0"/>
            </a:endParaRPr>
          </a:p>
        </p:txBody>
      </p:sp>
      <p:sp>
        <p:nvSpPr>
          <p:cNvPr id="180373" name="Line 149"/>
          <p:cNvSpPr>
            <a:spLocks noChangeShapeType="1"/>
          </p:cNvSpPr>
          <p:nvPr/>
        </p:nvSpPr>
        <p:spPr bwMode="auto">
          <a:xfrm>
            <a:off x="1893277" y="1077914"/>
            <a:ext cx="49823" cy="1587"/>
          </a:xfrm>
          <a:prstGeom prst="line">
            <a:avLst/>
          </a:prstGeom>
          <a:noFill/>
          <a:ln w="0">
            <a:solidFill>
              <a:srgbClr val="000000"/>
            </a:solidFill>
            <a:round/>
            <a:headEnd/>
            <a:tailEnd/>
          </a:ln>
        </p:spPr>
        <p:txBody>
          <a:bodyPr/>
          <a:lstStyle/>
          <a:p>
            <a:endParaRPr lang="fr-FR"/>
          </a:p>
        </p:txBody>
      </p:sp>
      <p:sp>
        <p:nvSpPr>
          <p:cNvPr id="180374" name="Line 150"/>
          <p:cNvSpPr>
            <a:spLocks noChangeShapeType="1"/>
          </p:cNvSpPr>
          <p:nvPr/>
        </p:nvSpPr>
        <p:spPr bwMode="auto">
          <a:xfrm flipH="1">
            <a:off x="6761285" y="1077914"/>
            <a:ext cx="49823" cy="1587"/>
          </a:xfrm>
          <a:prstGeom prst="line">
            <a:avLst/>
          </a:prstGeom>
          <a:noFill/>
          <a:ln w="0">
            <a:solidFill>
              <a:srgbClr val="000000"/>
            </a:solidFill>
            <a:round/>
            <a:headEnd/>
            <a:tailEnd/>
          </a:ln>
        </p:spPr>
        <p:txBody>
          <a:bodyPr/>
          <a:lstStyle/>
          <a:p>
            <a:endParaRPr lang="fr-FR"/>
          </a:p>
        </p:txBody>
      </p:sp>
      <p:sp>
        <p:nvSpPr>
          <p:cNvPr id="180375" name="Rectangle 151"/>
          <p:cNvSpPr>
            <a:spLocks noChangeArrowheads="1"/>
          </p:cNvSpPr>
          <p:nvPr/>
        </p:nvSpPr>
        <p:spPr bwMode="auto">
          <a:xfrm>
            <a:off x="1639766" y="996951"/>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1</a:t>
            </a:r>
            <a:endParaRPr lang="fr-FR" sz="3200" b="1">
              <a:latin typeface="Times New Roman" pitchFamily="18" charset="0"/>
            </a:endParaRPr>
          </a:p>
        </p:txBody>
      </p:sp>
      <p:sp>
        <p:nvSpPr>
          <p:cNvPr id="180376" name="Line 152"/>
          <p:cNvSpPr>
            <a:spLocks noChangeShapeType="1"/>
          </p:cNvSpPr>
          <p:nvPr/>
        </p:nvSpPr>
        <p:spPr bwMode="auto">
          <a:xfrm>
            <a:off x="1893277" y="1077914"/>
            <a:ext cx="4917831" cy="1587"/>
          </a:xfrm>
          <a:prstGeom prst="line">
            <a:avLst/>
          </a:prstGeom>
          <a:noFill/>
          <a:ln w="0">
            <a:solidFill>
              <a:srgbClr val="000000"/>
            </a:solidFill>
            <a:round/>
            <a:headEnd/>
            <a:tailEnd/>
          </a:ln>
        </p:spPr>
        <p:txBody>
          <a:bodyPr/>
          <a:lstStyle/>
          <a:p>
            <a:endParaRPr lang="fr-FR"/>
          </a:p>
        </p:txBody>
      </p:sp>
      <p:sp>
        <p:nvSpPr>
          <p:cNvPr id="180377" name="Freeform 153"/>
          <p:cNvSpPr>
            <a:spLocks/>
          </p:cNvSpPr>
          <p:nvPr/>
        </p:nvSpPr>
        <p:spPr bwMode="auto">
          <a:xfrm>
            <a:off x="1893277" y="1077913"/>
            <a:ext cx="4917831" cy="1712912"/>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80378" name="Line 154"/>
          <p:cNvSpPr>
            <a:spLocks noChangeShapeType="1"/>
          </p:cNvSpPr>
          <p:nvPr/>
        </p:nvSpPr>
        <p:spPr bwMode="auto">
          <a:xfrm flipV="1">
            <a:off x="1875692" y="1077913"/>
            <a:ext cx="1466" cy="1712912"/>
          </a:xfrm>
          <a:prstGeom prst="line">
            <a:avLst/>
          </a:prstGeom>
          <a:noFill/>
          <a:ln w="0">
            <a:solidFill>
              <a:srgbClr val="000000"/>
            </a:solidFill>
            <a:round/>
            <a:headEnd/>
            <a:tailEnd/>
          </a:ln>
        </p:spPr>
        <p:txBody>
          <a:bodyPr/>
          <a:lstStyle/>
          <a:p>
            <a:endParaRPr lang="fr-FR"/>
          </a:p>
        </p:txBody>
      </p:sp>
      <p:sp>
        <p:nvSpPr>
          <p:cNvPr id="180379" name="Rectangle 155"/>
          <p:cNvSpPr>
            <a:spLocks noChangeArrowheads="1"/>
          </p:cNvSpPr>
          <p:nvPr/>
        </p:nvSpPr>
        <p:spPr bwMode="auto">
          <a:xfrm>
            <a:off x="3966797" y="2982914"/>
            <a:ext cx="1038747" cy="215444"/>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temps (</a:t>
            </a:r>
            <a:r>
              <a:rPr lang="fr-FR" sz="1400">
                <a:solidFill>
                  <a:srgbClr val="000000"/>
                </a:solidFill>
                <a:latin typeface="Symbol" pitchFamily="18" charset="2"/>
              </a:rPr>
              <a:t>m</a:t>
            </a:r>
            <a:r>
              <a:rPr lang="fr-FR" sz="1400">
                <a:solidFill>
                  <a:srgbClr val="000000"/>
                </a:solidFill>
                <a:latin typeface="Helvetica" pitchFamily="34" charset="0"/>
              </a:rPr>
              <a:t>sec)</a:t>
            </a:r>
            <a:endParaRPr lang="fr-FR" sz="3200">
              <a:latin typeface="Times New Roman" pitchFamily="18" charset="0"/>
            </a:endParaRPr>
          </a:p>
        </p:txBody>
      </p:sp>
      <p:sp>
        <p:nvSpPr>
          <p:cNvPr id="180380" name="Rectangle 156"/>
          <p:cNvSpPr>
            <a:spLocks noChangeArrowheads="1"/>
          </p:cNvSpPr>
          <p:nvPr/>
        </p:nvSpPr>
        <p:spPr bwMode="auto">
          <a:xfrm rot="16200000">
            <a:off x="973417" y="1748066"/>
            <a:ext cx="775853" cy="215444"/>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amplitude</a:t>
            </a:r>
            <a:endParaRPr lang="fr-FR" sz="3200" b="1">
              <a:latin typeface="Times New Roman" pitchFamily="18" charset="0"/>
            </a:endParaRPr>
          </a:p>
        </p:txBody>
      </p:sp>
      <p:sp>
        <p:nvSpPr>
          <p:cNvPr id="180381" name="Rectangle 157"/>
          <p:cNvSpPr>
            <a:spLocks noChangeArrowheads="1"/>
          </p:cNvSpPr>
          <p:nvPr/>
        </p:nvSpPr>
        <p:spPr bwMode="auto">
          <a:xfrm>
            <a:off x="2712428" y="701676"/>
            <a:ext cx="3585918" cy="261610"/>
          </a:xfrm>
          <a:prstGeom prst="rect">
            <a:avLst/>
          </a:prstGeom>
          <a:noFill/>
          <a:ln w="9525">
            <a:noFill/>
            <a:miter lim="800000"/>
            <a:headEnd/>
            <a:tailEnd/>
          </a:ln>
        </p:spPr>
        <p:txBody>
          <a:bodyPr wrap="none" lIns="0" tIns="0" rIns="0" bIns="0">
            <a:spAutoFit/>
          </a:bodyPr>
          <a:lstStyle/>
          <a:p>
            <a:pPr algn="ctr"/>
            <a:r>
              <a:rPr lang="fr-FR" sz="1700">
                <a:solidFill>
                  <a:srgbClr val="000000"/>
                </a:solidFill>
                <a:latin typeface="Helvetica" pitchFamily="34" charset="0"/>
              </a:rPr>
              <a:t>représentation des signaux en temps</a:t>
            </a:r>
            <a:endParaRPr lang="fr-FR" sz="3200" b="1">
              <a:latin typeface="Times New Roman" pitchFamily="18" charset="0"/>
            </a:endParaRPr>
          </a:p>
        </p:txBody>
      </p:sp>
      <p:sp>
        <p:nvSpPr>
          <p:cNvPr id="180382" name="Freeform 158"/>
          <p:cNvSpPr>
            <a:spLocks/>
          </p:cNvSpPr>
          <p:nvPr/>
        </p:nvSpPr>
        <p:spPr bwMode="auto">
          <a:xfrm>
            <a:off x="1890346" y="1133475"/>
            <a:ext cx="4925158" cy="1644650"/>
          </a:xfrm>
          <a:custGeom>
            <a:avLst/>
            <a:gdLst/>
            <a:ahLst/>
            <a:cxnLst>
              <a:cxn ang="0">
                <a:pos x="34" y="760"/>
              </a:cxn>
              <a:cxn ang="0">
                <a:pos x="74" y="760"/>
              </a:cxn>
              <a:cxn ang="0">
                <a:pos x="113" y="760"/>
              </a:cxn>
              <a:cxn ang="0">
                <a:pos x="153" y="760"/>
              </a:cxn>
              <a:cxn ang="0">
                <a:pos x="193" y="760"/>
              </a:cxn>
              <a:cxn ang="0">
                <a:pos x="232" y="760"/>
              </a:cxn>
              <a:cxn ang="0">
                <a:pos x="272" y="760"/>
              </a:cxn>
              <a:cxn ang="0">
                <a:pos x="312" y="760"/>
              </a:cxn>
              <a:cxn ang="0">
                <a:pos x="351" y="760"/>
              </a:cxn>
              <a:cxn ang="0">
                <a:pos x="391" y="760"/>
              </a:cxn>
              <a:cxn ang="0">
                <a:pos x="431" y="760"/>
              </a:cxn>
              <a:cxn ang="0">
                <a:pos x="470" y="760"/>
              </a:cxn>
              <a:cxn ang="0">
                <a:pos x="510" y="760"/>
              </a:cxn>
              <a:cxn ang="0">
                <a:pos x="550" y="760"/>
              </a:cxn>
              <a:cxn ang="0">
                <a:pos x="590" y="760"/>
              </a:cxn>
              <a:cxn ang="0">
                <a:pos x="629" y="760"/>
              </a:cxn>
              <a:cxn ang="0">
                <a:pos x="669" y="760"/>
              </a:cxn>
              <a:cxn ang="0">
                <a:pos x="709" y="760"/>
              </a:cxn>
              <a:cxn ang="0">
                <a:pos x="748" y="760"/>
              </a:cxn>
              <a:cxn ang="0">
                <a:pos x="788" y="760"/>
              </a:cxn>
              <a:cxn ang="0">
                <a:pos x="828" y="760"/>
              </a:cxn>
              <a:cxn ang="0">
                <a:pos x="867" y="760"/>
              </a:cxn>
              <a:cxn ang="0">
                <a:pos x="907" y="760"/>
              </a:cxn>
              <a:cxn ang="0">
                <a:pos x="947" y="760"/>
              </a:cxn>
              <a:cxn ang="0">
                <a:pos x="986" y="760"/>
              </a:cxn>
              <a:cxn ang="0">
                <a:pos x="1026" y="760"/>
              </a:cxn>
              <a:cxn ang="0">
                <a:pos x="1066" y="760"/>
              </a:cxn>
              <a:cxn ang="0">
                <a:pos x="1105" y="760"/>
              </a:cxn>
              <a:cxn ang="0">
                <a:pos x="1145" y="760"/>
              </a:cxn>
              <a:cxn ang="0">
                <a:pos x="1185" y="760"/>
              </a:cxn>
              <a:cxn ang="0">
                <a:pos x="1225" y="760"/>
              </a:cxn>
              <a:cxn ang="0">
                <a:pos x="1264" y="0"/>
              </a:cxn>
              <a:cxn ang="0">
                <a:pos x="1304" y="0"/>
              </a:cxn>
              <a:cxn ang="0">
                <a:pos x="1344" y="0"/>
              </a:cxn>
              <a:cxn ang="0">
                <a:pos x="1383" y="0"/>
              </a:cxn>
              <a:cxn ang="0">
                <a:pos x="1423" y="0"/>
              </a:cxn>
              <a:cxn ang="0">
                <a:pos x="1463" y="0"/>
              </a:cxn>
              <a:cxn ang="0">
                <a:pos x="1502" y="760"/>
              </a:cxn>
              <a:cxn ang="0">
                <a:pos x="1542" y="760"/>
              </a:cxn>
              <a:cxn ang="0">
                <a:pos x="1582" y="760"/>
              </a:cxn>
              <a:cxn ang="0">
                <a:pos x="1621" y="760"/>
              </a:cxn>
              <a:cxn ang="0">
                <a:pos x="1661" y="760"/>
              </a:cxn>
              <a:cxn ang="0">
                <a:pos x="1701" y="760"/>
              </a:cxn>
              <a:cxn ang="0">
                <a:pos x="1740" y="760"/>
              </a:cxn>
              <a:cxn ang="0">
                <a:pos x="1780" y="760"/>
              </a:cxn>
              <a:cxn ang="0">
                <a:pos x="1820" y="760"/>
              </a:cxn>
              <a:cxn ang="0">
                <a:pos x="1860" y="760"/>
              </a:cxn>
              <a:cxn ang="0">
                <a:pos x="1899" y="760"/>
              </a:cxn>
              <a:cxn ang="0">
                <a:pos x="1939" y="760"/>
              </a:cxn>
              <a:cxn ang="0">
                <a:pos x="1979" y="760"/>
              </a:cxn>
              <a:cxn ang="0">
                <a:pos x="2018" y="760"/>
              </a:cxn>
              <a:cxn ang="0">
                <a:pos x="2058" y="760"/>
              </a:cxn>
              <a:cxn ang="0">
                <a:pos x="2098" y="760"/>
              </a:cxn>
              <a:cxn ang="0">
                <a:pos x="2137" y="760"/>
              </a:cxn>
              <a:cxn ang="0">
                <a:pos x="2177" y="760"/>
              </a:cxn>
              <a:cxn ang="0">
                <a:pos x="2217" y="760"/>
              </a:cxn>
              <a:cxn ang="0">
                <a:pos x="2256" y="760"/>
              </a:cxn>
              <a:cxn ang="0">
                <a:pos x="2296" y="760"/>
              </a:cxn>
              <a:cxn ang="0">
                <a:pos x="2336" y="760"/>
              </a:cxn>
              <a:cxn ang="0">
                <a:pos x="2375" y="760"/>
              </a:cxn>
              <a:cxn ang="0">
                <a:pos x="2415" y="760"/>
              </a:cxn>
              <a:cxn ang="0">
                <a:pos x="2455" y="760"/>
              </a:cxn>
            </a:cxnLst>
            <a:rect l="0" t="0" r="r" b="b"/>
            <a:pathLst>
              <a:path w="2455" h="760">
                <a:moveTo>
                  <a:pt x="0" y="760"/>
                </a:moveTo>
                <a:lnTo>
                  <a:pt x="6" y="760"/>
                </a:lnTo>
                <a:lnTo>
                  <a:pt x="11" y="760"/>
                </a:lnTo>
                <a:lnTo>
                  <a:pt x="17" y="760"/>
                </a:lnTo>
                <a:lnTo>
                  <a:pt x="23" y="760"/>
                </a:lnTo>
                <a:lnTo>
                  <a:pt x="28" y="760"/>
                </a:lnTo>
                <a:lnTo>
                  <a:pt x="34" y="760"/>
                </a:lnTo>
                <a:lnTo>
                  <a:pt x="40" y="760"/>
                </a:lnTo>
                <a:lnTo>
                  <a:pt x="45" y="760"/>
                </a:lnTo>
                <a:lnTo>
                  <a:pt x="51" y="760"/>
                </a:lnTo>
                <a:lnTo>
                  <a:pt x="57" y="760"/>
                </a:lnTo>
                <a:lnTo>
                  <a:pt x="62" y="760"/>
                </a:lnTo>
                <a:lnTo>
                  <a:pt x="68" y="760"/>
                </a:lnTo>
                <a:lnTo>
                  <a:pt x="74" y="760"/>
                </a:lnTo>
                <a:lnTo>
                  <a:pt x="79" y="760"/>
                </a:lnTo>
                <a:lnTo>
                  <a:pt x="85" y="760"/>
                </a:lnTo>
                <a:lnTo>
                  <a:pt x="91" y="760"/>
                </a:lnTo>
                <a:lnTo>
                  <a:pt x="96" y="760"/>
                </a:lnTo>
                <a:lnTo>
                  <a:pt x="102" y="760"/>
                </a:lnTo>
                <a:lnTo>
                  <a:pt x="108" y="760"/>
                </a:lnTo>
                <a:lnTo>
                  <a:pt x="113" y="760"/>
                </a:lnTo>
                <a:lnTo>
                  <a:pt x="119" y="760"/>
                </a:lnTo>
                <a:lnTo>
                  <a:pt x="125" y="760"/>
                </a:lnTo>
                <a:lnTo>
                  <a:pt x="130" y="760"/>
                </a:lnTo>
                <a:lnTo>
                  <a:pt x="136" y="760"/>
                </a:lnTo>
                <a:lnTo>
                  <a:pt x="142" y="760"/>
                </a:lnTo>
                <a:lnTo>
                  <a:pt x="147" y="760"/>
                </a:lnTo>
                <a:lnTo>
                  <a:pt x="153" y="760"/>
                </a:lnTo>
                <a:lnTo>
                  <a:pt x="159" y="760"/>
                </a:lnTo>
                <a:lnTo>
                  <a:pt x="164" y="760"/>
                </a:lnTo>
                <a:lnTo>
                  <a:pt x="170" y="760"/>
                </a:lnTo>
                <a:lnTo>
                  <a:pt x="176" y="760"/>
                </a:lnTo>
                <a:lnTo>
                  <a:pt x="181" y="760"/>
                </a:lnTo>
                <a:lnTo>
                  <a:pt x="187" y="760"/>
                </a:lnTo>
                <a:lnTo>
                  <a:pt x="193" y="760"/>
                </a:lnTo>
                <a:lnTo>
                  <a:pt x="198" y="760"/>
                </a:lnTo>
                <a:lnTo>
                  <a:pt x="204" y="760"/>
                </a:lnTo>
                <a:lnTo>
                  <a:pt x="210" y="760"/>
                </a:lnTo>
                <a:lnTo>
                  <a:pt x="215" y="760"/>
                </a:lnTo>
                <a:lnTo>
                  <a:pt x="221" y="760"/>
                </a:lnTo>
                <a:lnTo>
                  <a:pt x="227" y="760"/>
                </a:lnTo>
                <a:lnTo>
                  <a:pt x="232" y="760"/>
                </a:lnTo>
                <a:lnTo>
                  <a:pt x="238" y="760"/>
                </a:lnTo>
                <a:lnTo>
                  <a:pt x="244" y="760"/>
                </a:lnTo>
                <a:lnTo>
                  <a:pt x="249" y="760"/>
                </a:lnTo>
                <a:lnTo>
                  <a:pt x="255" y="760"/>
                </a:lnTo>
                <a:lnTo>
                  <a:pt x="261" y="760"/>
                </a:lnTo>
                <a:lnTo>
                  <a:pt x="266" y="760"/>
                </a:lnTo>
                <a:lnTo>
                  <a:pt x="272" y="760"/>
                </a:lnTo>
                <a:lnTo>
                  <a:pt x="278" y="760"/>
                </a:lnTo>
                <a:lnTo>
                  <a:pt x="283" y="760"/>
                </a:lnTo>
                <a:lnTo>
                  <a:pt x="289" y="760"/>
                </a:lnTo>
                <a:lnTo>
                  <a:pt x="295" y="760"/>
                </a:lnTo>
                <a:lnTo>
                  <a:pt x="300" y="760"/>
                </a:lnTo>
                <a:lnTo>
                  <a:pt x="306" y="760"/>
                </a:lnTo>
                <a:lnTo>
                  <a:pt x="312" y="760"/>
                </a:lnTo>
                <a:lnTo>
                  <a:pt x="317" y="760"/>
                </a:lnTo>
                <a:lnTo>
                  <a:pt x="323" y="760"/>
                </a:lnTo>
                <a:lnTo>
                  <a:pt x="329" y="760"/>
                </a:lnTo>
                <a:lnTo>
                  <a:pt x="334" y="760"/>
                </a:lnTo>
                <a:lnTo>
                  <a:pt x="340" y="760"/>
                </a:lnTo>
                <a:lnTo>
                  <a:pt x="346" y="760"/>
                </a:lnTo>
                <a:lnTo>
                  <a:pt x="351" y="760"/>
                </a:lnTo>
                <a:lnTo>
                  <a:pt x="357" y="760"/>
                </a:lnTo>
                <a:lnTo>
                  <a:pt x="363" y="760"/>
                </a:lnTo>
                <a:lnTo>
                  <a:pt x="368" y="760"/>
                </a:lnTo>
                <a:lnTo>
                  <a:pt x="374" y="760"/>
                </a:lnTo>
                <a:lnTo>
                  <a:pt x="380" y="760"/>
                </a:lnTo>
                <a:lnTo>
                  <a:pt x="385" y="760"/>
                </a:lnTo>
                <a:lnTo>
                  <a:pt x="391" y="760"/>
                </a:lnTo>
                <a:lnTo>
                  <a:pt x="397" y="760"/>
                </a:lnTo>
                <a:lnTo>
                  <a:pt x="402" y="760"/>
                </a:lnTo>
                <a:lnTo>
                  <a:pt x="408" y="760"/>
                </a:lnTo>
                <a:lnTo>
                  <a:pt x="414" y="760"/>
                </a:lnTo>
                <a:lnTo>
                  <a:pt x="419" y="760"/>
                </a:lnTo>
                <a:lnTo>
                  <a:pt x="425" y="760"/>
                </a:lnTo>
                <a:lnTo>
                  <a:pt x="431" y="760"/>
                </a:lnTo>
                <a:lnTo>
                  <a:pt x="436" y="760"/>
                </a:lnTo>
                <a:lnTo>
                  <a:pt x="442" y="760"/>
                </a:lnTo>
                <a:lnTo>
                  <a:pt x="448" y="760"/>
                </a:lnTo>
                <a:lnTo>
                  <a:pt x="453" y="760"/>
                </a:lnTo>
                <a:lnTo>
                  <a:pt x="459" y="760"/>
                </a:lnTo>
                <a:lnTo>
                  <a:pt x="465" y="760"/>
                </a:lnTo>
                <a:lnTo>
                  <a:pt x="470" y="760"/>
                </a:lnTo>
                <a:lnTo>
                  <a:pt x="476" y="760"/>
                </a:lnTo>
                <a:lnTo>
                  <a:pt x="482" y="760"/>
                </a:lnTo>
                <a:lnTo>
                  <a:pt x="487" y="760"/>
                </a:lnTo>
                <a:lnTo>
                  <a:pt x="493" y="760"/>
                </a:lnTo>
                <a:lnTo>
                  <a:pt x="499" y="760"/>
                </a:lnTo>
                <a:lnTo>
                  <a:pt x="504" y="760"/>
                </a:lnTo>
                <a:lnTo>
                  <a:pt x="510" y="760"/>
                </a:lnTo>
                <a:lnTo>
                  <a:pt x="516" y="760"/>
                </a:lnTo>
                <a:lnTo>
                  <a:pt x="521" y="760"/>
                </a:lnTo>
                <a:lnTo>
                  <a:pt x="527" y="760"/>
                </a:lnTo>
                <a:lnTo>
                  <a:pt x="533" y="760"/>
                </a:lnTo>
                <a:lnTo>
                  <a:pt x="539" y="760"/>
                </a:lnTo>
                <a:lnTo>
                  <a:pt x="544" y="760"/>
                </a:lnTo>
                <a:lnTo>
                  <a:pt x="550" y="760"/>
                </a:lnTo>
                <a:lnTo>
                  <a:pt x="556" y="760"/>
                </a:lnTo>
                <a:lnTo>
                  <a:pt x="561" y="760"/>
                </a:lnTo>
                <a:lnTo>
                  <a:pt x="567" y="760"/>
                </a:lnTo>
                <a:lnTo>
                  <a:pt x="573" y="760"/>
                </a:lnTo>
                <a:lnTo>
                  <a:pt x="578" y="760"/>
                </a:lnTo>
                <a:lnTo>
                  <a:pt x="584" y="760"/>
                </a:lnTo>
                <a:lnTo>
                  <a:pt x="590" y="760"/>
                </a:lnTo>
                <a:lnTo>
                  <a:pt x="595" y="760"/>
                </a:lnTo>
                <a:lnTo>
                  <a:pt x="601" y="760"/>
                </a:lnTo>
                <a:lnTo>
                  <a:pt x="607" y="760"/>
                </a:lnTo>
                <a:lnTo>
                  <a:pt x="612" y="760"/>
                </a:lnTo>
                <a:lnTo>
                  <a:pt x="618" y="760"/>
                </a:lnTo>
                <a:lnTo>
                  <a:pt x="624" y="760"/>
                </a:lnTo>
                <a:lnTo>
                  <a:pt x="629" y="760"/>
                </a:lnTo>
                <a:lnTo>
                  <a:pt x="635" y="760"/>
                </a:lnTo>
                <a:lnTo>
                  <a:pt x="641" y="760"/>
                </a:lnTo>
                <a:lnTo>
                  <a:pt x="646" y="760"/>
                </a:lnTo>
                <a:lnTo>
                  <a:pt x="652" y="760"/>
                </a:lnTo>
                <a:lnTo>
                  <a:pt x="658" y="760"/>
                </a:lnTo>
                <a:lnTo>
                  <a:pt x="663" y="760"/>
                </a:lnTo>
                <a:lnTo>
                  <a:pt x="669" y="760"/>
                </a:lnTo>
                <a:lnTo>
                  <a:pt x="675" y="760"/>
                </a:lnTo>
                <a:lnTo>
                  <a:pt x="680" y="760"/>
                </a:lnTo>
                <a:lnTo>
                  <a:pt x="686" y="760"/>
                </a:lnTo>
                <a:lnTo>
                  <a:pt x="692" y="760"/>
                </a:lnTo>
                <a:lnTo>
                  <a:pt x="697" y="760"/>
                </a:lnTo>
                <a:lnTo>
                  <a:pt x="703" y="760"/>
                </a:lnTo>
                <a:lnTo>
                  <a:pt x="709" y="760"/>
                </a:lnTo>
                <a:lnTo>
                  <a:pt x="714" y="760"/>
                </a:lnTo>
                <a:lnTo>
                  <a:pt x="720" y="760"/>
                </a:lnTo>
                <a:lnTo>
                  <a:pt x="726" y="760"/>
                </a:lnTo>
                <a:lnTo>
                  <a:pt x="731" y="760"/>
                </a:lnTo>
                <a:lnTo>
                  <a:pt x="737" y="760"/>
                </a:lnTo>
                <a:lnTo>
                  <a:pt x="743" y="760"/>
                </a:lnTo>
                <a:lnTo>
                  <a:pt x="748" y="760"/>
                </a:lnTo>
                <a:lnTo>
                  <a:pt x="754" y="760"/>
                </a:lnTo>
                <a:lnTo>
                  <a:pt x="760" y="760"/>
                </a:lnTo>
                <a:lnTo>
                  <a:pt x="765" y="760"/>
                </a:lnTo>
                <a:lnTo>
                  <a:pt x="771" y="760"/>
                </a:lnTo>
                <a:lnTo>
                  <a:pt x="777" y="760"/>
                </a:lnTo>
                <a:lnTo>
                  <a:pt x="782" y="760"/>
                </a:lnTo>
                <a:lnTo>
                  <a:pt x="788" y="760"/>
                </a:lnTo>
                <a:lnTo>
                  <a:pt x="794" y="760"/>
                </a:lnTo>
                <a:lnTo>
                  <a:pt x="799" y="760"/>
                </a:lnTo>
                <a:lnTo>
                  <a:pt x="805" y="760"/>
                </a:lnTo>
                <a:lnTo>
                  <a:pt x="811" y="760"/>
                </a:lnTo>
                <a:lnTo>
                  <a:pt x="816" y="760"/>
                </a:lnTo>
                <a:lnTo>
                  <a:pt x="822" y="760"/>
                </a:lnTo>
                <a:lnTo>
                  <a:pt x="828" y="760"/>
                </a:lnTo>
                <a:lnTo>
                  <a:pt x="833" y="760"/>
                </a:lnTo>
                <a:lnTo>
                  <a:pt x="839" y="760"/>
                </a:lnTo>
                <a:lnTo>
                  <a:pt x="845" y="760"/>
                </a:lnTo>
                <a:lnTo>
                  <a:pt x="850" y="760"/>
                </a:lnTo>
                <a:lnTo>
                  <a:pt x="856" y="760"/>
                </a:lnTo>
                <a:lnTo>
                  <a:pt x="862" y="760"/>
                </a:lnTo>
                <a:lnTo>
                  <a:pt x="867" y="760"/>
                </a:lnTo>
                <a:lnTo>
                  <a:pt x="873" y="760"/>
                </a:lnTo>
                <a:lnTo>
                  <a:pt x="879" y="760"/>
                </a:lnTo>
                <a:lnTo>
                  <a:pt x="884" y="760"/>
                </a:lnTo>
                <a:lnTo>
                  <a:pt x="890" y="760"/>
                </a:lnTo>
                <a:lnTo>
                  <a:pt x="896" y="760"/>
                </a:lnTo>
                <a:lnTo>
                  <a:pt x="901" y="760"/>
                </a:lnTo>
                <a:lnTo>
                  <a:pt x="907" y="760"/>
                </a:lnTo>
                <a:lnTo>
                  <a:pt x="913" y="760"/>
                </a:lnTo>
                <a:lnTo>
                  <a:pt x="918" y="760"/>
                </a:lnTo>
                <a:lnTo>
                  <a:pt x="924" y="760"/>
                </a:lnTo>
                <a:lnTo>
                  <a:pt x="930" y="760"/>
                </a:lnTo>
                <a:lnTo>
                  <a:pt x="935" y="760"/>
                </a:lnTo>
                <a:lnTo>
                  <a:pt x="941" y="760"/>
                </a:lnTo>
                <a:lnTo>
                  <a:pt x="947" y="760"/>
                </a:lnTo>
                <a:lnTo>
                  <a:pt x="952" y="760"/>
                </a:lnTo>
                <a:lnTo>
                  <a:pt x="958" y="760"/>
                </a:lnTo>
                <a:lnTo>
                  <a:pt x="964" y="760"/>
                </a:lnTo>
                <a:lnTo>
                  <a:pt x="969" y="760"/>
                </a:lnTo>
                <a:lnTo>
                  <a:pt x="975" y="760"/>
                </a:lnTo>
                <a:lnTo>
                  <a:pt x="981" y="760"/>
                </a:lnTo>
                <a:lnTo>
                  <a:pt x="986" y="760"/>
                </a:lnTo>
                <a:lnTo>
                  <a:pt x="992" y="760"/>
                </a:lnTo>
                <a:lnTo>
                  <a:pt x="998" y="760"/>
                </a:lnTo>
                <a:lnTo>
                  <a:pt x="1003" y="760"/>
                </a:lnTo>
                <a:lnTo>
                  <a:pt x="1009" y="760"/>
                </a:lnTo>
                <a:lnTo>
                  <a:pt x="1015" y="760"/>
                </a:lnTo>
                <a:lnTo>
                  <a:pt x="1020" y="760"/>
                </a:lnTo>
                <a:lnTo>
                  <a:pt x="1026" y="760"/>
                </a:lnTo>
                <a:lnTo>
                  <a:pt x="1032" y="760"/>
                </a:lnTo>
                <a:lnTo>
                  <a:pt x="1037" y="760"/>
                </a:lnTo>
                <a:lnTo>
                  <a:pt x="1043" y="760"/>
                </a:lnTo>
                <a:lnTo>
                  <a:pt x="1049" y="760"/>
                </a:lnTo>
                <a:lnTo>
                  <a:pt x="1054" y="760"/>
                </a:lnTo>
                <a:lnTo>
                  <a:pt x="1060" y="760"/>
                </a:lnTo>
                <a:lnTo>
                  <a:pt x="1066" y="760"/>
                </a:lnTo>
                <a:lnTo>
                  <a:pt x="1071" y="760"/>
                </a:lnTo>
                <a:lnTo>
                  <a:pt x="1077" y="760"/>
                </a:lnTo>
                <a:lnTo>
                  <a:pt x="1083" y="760"/>
                </a:lnTo>
                <a:lnTo>
                  <a:pt x="1088" y="760"/>
                </a:lnTo>
                <a:lnTo>
                  <a:pt x="1094" y="760"/>
                </a:lnTo>
                <a:lnTo>
                  <a:pt x="1100" y="760"/>
                </a:lnTo>
                <a:lnTo>
                  <a:pt x="1105" y="760"/>
                </a:lnTo>
                <a:lnTo>
                  <a:pt x="1111" y="760"/>
                </a:lnTo>
                <a:lnTo>
                  <a:pt x="1117" y="760"/>
                </a:lnTo>
                <a:lnTo>
                  <a:pt x="1122" y="760"/>
                </a:lnTo>
                <a:lnTo>
                  <a:pt x="1128" y="760"/>
                </a:lnTo>
                <a:lnTo>
                  <a:pt x="1134" y="760"/>
                </a:lnTo>
                <a:lnTo>
                  <a:pt x="1139" y="760"/>
                </a:lnTo>
                <a:lnTo>
                  <a:pt x="1145" y="760"/>
                </a:lnTo>
                <a:lnTo>
                  <a:pt x="1151" y="760"/>
                </a:lnTo>
                <a:lnTo>
                  <a:pt x="1156" y="760"/>
                </a:lnTo>
                <a:lnTo>
                  <a:pt x="1162" y="760"/>
                </a:lnTo>
                <a:lnTo>
                  <a:pt x="1168" y="760"/>
                </a:lnTo>
                <a:lnTo>
                  <a:pt x="1174" y="760"/>
                </a:lnTo>
                <a:lnTo>
                  <a:pt x="1179" y="760"/>
                </a:lnTo>
                <a:lnTo>
                  <a:pt x="1185" y="760"/>
                </a:lnTo>
                <a:lnTo>
                  <a:pt x="1191" y="760"/>
                </a:lnTo>
                <a:lnTo>
                  <a:pt x="1196" y="760"/>
                </a:lnTo>
                <a:lnTo>
                  <a:pt x="1202" y="760"/>
                </a:lnTo>
                <a:lnTo>
                  <a:pt x="1208" y="760"/>
                </a:lnTo>
                <a:lnTo>
                  <a:pt x="1213" y="760"/>
                </a:lnTo>
                <a:lnTo>
                  <a:pt x="1219" y="760"/>
                </a:lnTo>
                <a:lnTo>
                  <a:pt x="1225" y="760"/>
                </a:lnTo>
                <a:lnTo>
                  <a:pt x="1230" y="0"/>
                </a:lnTo>
                <a:lnTo>
                  <a:pt x="1236" y="0"/>
                </a:lnTo>
                <a:lnTo>
                  <a:pt x="1242" y="0"/>
                </a:lnTo>
                <a:lnTo>
                  <a:pt x="1247" y="0"/>
                </a:lnTo>
                <a:lnTo>
                  <a:pt x="1253" y="0"/>
                </a:lnTo>
                <a:lnTo>
                  <a:pt x="1259" y="0"/>
                </a:lnTo>
                <a:lnTo>
                  <a:pt x="1264" y="0"/>
                </a:lnTo>
                <a:lnTo>
                  <a:pt x="1270" y="0"/>
                </a:lnTo>
                <a:lnTo>
                  <a:pt x="1276" y="0"/>
                </a:lnTo>
                <a:lnTo>
                  <a:pt x="1281" y="0"/>
                </a:lnTo>
                <a:lnTo>
                  <a:pt x="1287" y="0"/>
                </a:lnTo>
                <a:lnTo>
                  <a:pt x="1293" y="0"/>
                </a:lnTo>
                <a:lnTo>
                  <a:pt x="1298" y="0"/>
                </a:lnTo>
                <a:lnTo>
                  <a:pt x="1304" y="0"/>
                </a:lnTo>
                <a:lnTo>
                  <a:pt x="1310" y="0"/>
                </a:lnTo>
                <a:lnTo>
                  <a:pt x="1315" y="0"/>
                </a:lnTo>
                <a:lnTo>
                  <a:pt x="1321" y="0"/>
                </a:lnTo>
                <a:lnTo>
                  <a:pt x="1327" y="0"/>
                </a:lnTo>
                <a:lnTo>
                  <a:pt x="1332" y="0"/>
                </a:lnTo>
                <a:lnTo>
                  <a:pt x="1338" y="0"/>
                </a:lnTo>
                <a:lnTo>
                  <a:pt x="1344" y="0"/>
                </a:lnTo>
                <a:lnTo>
                  <a:pt x="1349" y="0"/>
                </a:lnTo>
                <a:lnTo>
                  <a:pt x="1355" y="0"/>
                </a:lnTo>
                <a:lnTo>
                  <a:pt x="1361" y="0"/>
                </a:lnTo>
                <a:lnTo>
                  <a:pt x="1366" y="0"/>
                </a:lnTo>
                <a:lnTo>
                  <a:pt x="1372" y="0"/>
                </a:lnTo>
                <a:lnTo>
                  <a:pt x="1378" y="0"/>
                </a:lnTo>
                <a:lnTo>
                  <a:pt x="1383" y="0"/>
                </a:lnTo>
                <a:lnTo>
                  <a:pt x="1389" y="0"/>
                </a:lnTo>
                <a:lnTo>
                  <a:pt x="1395" y="0"/>
                </a:lnTo>
                <a:lnTo>
                  <a:pt x="1400" y="0"/>
                </a:lnTo>
                <a:lnTo>
                  <a:pt x="1406" y="0"/>
                </a:lnTo>
                <a:lnTo>
                  <a:pt x="1412" y="0"/>
                </a:lnTo>
                <a:lnTo>
                  <a:pt x="1417" y="0"/>
                </a:lnTo>
                <a:lnTo>
                  <a:pt x="1423" y="0"/>
                </a:lnTo>
                <a:lnTo>
                  <a:pt x="1429" y="0"/>
                </a:lnTo>
                <a:lnTo>
                  <a:pt x="1434" y="0"/>
                </a:lnTo>
                <a:lnTo>
                  <a:pt x="1440" y="0"/>
                </a:lnTo>
                <a:lnTo>
                  <a:pt x="1446" y="0"/>
                </a:lnTo>
                <a:lnTo>
                  <a:pt x="1451" y="0"/>
                </a:lnTo>
                <a:lnTo>
                  <a:pt x="1457" y="0"/>
                </a:lnTo>
                <a:lnTo>
                  <a:pt x="1463" y="0"/>
                </a:lnTo>
                <a:lnTo>
                  <a:pt x="1468" y="0"/>
                </a:lnTo>
                <a:lnTo>
                  <a:pt x="1474" y="760"/>
                </a:lnTo>
                <a:lnTo>
                  <a:pt x="1480" y="760"/>
                </a:lnTo>
                <a:lnTo>
                  <a:pt x="1485" y="760"/>
                </a:lnTo>
                <a:lnTo>
                  <a:pt x="1491" y="760"/>
                </a:lnTo>
                <a:lnTo>
                  <a:pt x="1497" y="760"/>
                </a:lnTo>
                <a:lnTo>
                  <a:pt x="1502" y="760"/>
                </a:lnTo>
                <a:lnTo>
                  <a:pt x="1508" y="760"/>
                </a:lnTo>
                <a:lnTo>
                  <a:pt x="1514" y="760"/>
                </a:lnTo>
                <a:lnTo>
                  <a:pt x="1519" y="760"/>
                </a:lnTo>
                <a:lnTo>
                  <a:pt x="1525" y="760"/>
                </a:lnTo>
                <a:lnTo>
                  <a:pt x="1531" y="760"/>
                </a:lnTo>
                <a:lnTo>
                  <a:pt x="1536" y="760"/>
                </a:lnTo>
                <a:lnTo>
                  <a:pt x="1542" y="760"/>
                </a:lnTo>
                <a:lnTo>
                  <a:pt x="1548" y="760"/>
                </a:lnTo>
                <a:lnTo>
                  <a:pt x="1553" y="760"/>
                </a:lnTo>
                <a:lnTo>
                  <a:pt x="1559" y="760"/>
                </a:lnTo>
                <a:lnTo>
                  <a:pt x="1565" y="760"/>
                </a:lnTo>
                <a:lnTo>
                  <a:pt x="1570" y="760"/>
                </a:lnTo>
                <a:lnTo>
                  <a:pt x="1576" y="760"/>
                </a:lnTo>
                <a:lnTo>
                  <a:pt x="1582" y="760"/>
                </a:lnTo>
                <a:lnTo>
                  <a:pt x="1587" y="760"/>
                </a:lnTo>
                <a:lnTo>
                  <a:pt x="1593" y="760"/>
                </a:lnTo>
                <a:lnTo>
                  <a:pt x="1599" y="760"/>
                </a:lnTo>
                <a:lnTo>
                  <a:pt x="1604" y="760"/>
                </a:lnTo>
                <a:lnTo>
                  <a:pt x="1610" y="760"/>
                </a:lnTo>
                <a:lnTo>
                  <a:pt x="1616" y="760"/>
                </a:lnTo>
                <a:lnTo>
                  <a:pt x="1621" y="760"/>
                </a:lnTo>
                <a:lnTo>
                  <a:pt x="1627" y="760"/>
                </a:lnTo>
                <a:lnTo>
                  <a:pt x="1633" y="760"/>
                </a:lnTo>
                <a:lnTo>
                  <a:pt x="1638" y="760"/>
                </a:lnTo>
                <a:lnTo>
                  <a:pt x="1644" y="760"/>
                </a:lnTo>
                <a:lnTo>
                  <a:pt x="1650" y="760"/>
                </a:lnTo>
                <a:lnTo>
                  <a:pt x="1655" y="760"/>
                </a:lnTo>
                <a:lnTo>
                  <a:pt x="1661" y="760"/>
                </a:lnTo>
                <a:lnTo>
                  <a:pt x="1667" y="760"/>
                </a:lnTo>
                <a:lnTo>
                  <a:pt x="1672" y="760"/>
                </a:lnTo>
                <a:lnTo>
                  <a:pt x="1678" y="760"/>
                </a:lnTo>
                <a:lnTo>
                  <a:pt x="1684" y="760"/>
                </a:lnTo>
                <a:lnTo>
                  <a:pt x="1689" y="760"/>
                </a:lnTo>
                <a:lnTo>
                  <a:pt x="1695" y="760"/>
                </a:lnTo>
                <a:lnTo>
                  <a:pt x="1701" y="760"/>
                </a:lnTo>
                <a:lnTo>
                  <a:pt x="1706" y="760"/>
                </a:lnTo>
                <a:lnTo>
                  <a:pt x="1712" y="760"/>
                </a:lnTo>
                <a:lnTo>
                  <a:pt x="1718" y="760"/>
                </a:lnTo>
                <a:lnTo>
                  <a:pt x="1723" y="760"/>
                </a:lnTo>
                <a:lnTo>
                  <a:pt x="1729" y="760"/>
                </a:lnTo>
                <a:lnTo>
                  <a:pt x="1735" y="760"/>
                </a:lnTo>
                <a:lnTo>
                  <a:pt x="1740" y="760"/>
                </a:lnTo>
                <a:lnTo>
                  <a:pt x="1746" y="760"/>
                </a:lnTo>
                <a:lnTo>
                  <a:pt x="1752" y="760"/>
                </a:lnTo>
                <a:lnTo>
                  <a:pt x="1757" y="760"/>
                </a:lnTo>
                <a:lnTo>
                  <a:pt x="1763" y="760"/>
                </a:lnTo>
                <a:lnTo>
                  <a:pt x="1769" y="760"/>
                </a:lnTo>
                <a:lnTo>
                  <a:pt x="1774" y="760"/>
                </a:lnTo>
                <a:lnTo>
                  <a:pt x="1780" y="760"/>
                </a:lnTo>
                <a:lnTo>
                  <a:pt x="1786" y="760"/>
                </a:lnTo>
                <a:lnTo>
                  <a:pt x="1791" y="760"/>
                </a:lnTo>
                <a:lnTo>
                  <a:pt x="1797" y="760"/>
                </a:lnTo>
                <a:lnTo>
                  <a:pt x="1803" y="760"/>
                </a:lnTo>
                <a:lnTo>
                  <a:pt x="1809" y="760"/>
                </a:lnTo>
                <a:lnTo>
                  <a:pt x="1814" y="760"/>
                </a:lnTo>
                <a:lnTo>
                  <a:pt x="1820" y="760"/>
                </a:lnTo>
                <a:lnTo>
                  <a:pt x="1826" y="760"/>
                </a:lnTo>
                <a:lnTo>
                  <a:pt x="1831" y="760"/>
                </a:lnTo>
                <a:lnTo>
                  <a:pt x="1837" y="760"/>
                </a:lnTo>
                <a:lnTo>
                  <a:pt x="1843" y="760"/>
                </a:lnTo>
                <a:lnTo>
                  <a:pt x="1848" y="760"/>
                </a:lnTo>
                <a:lnTo>
                  <a:pt x="1854" y="760"/>
                </a:lnTo>
                <a:lnTo>
                  <a:pt x="1860" y="760"/>
                </a:lnTo>
                <a:lnTo>
                  <a:pt x="1865" y="760"/>
                </a:lnTo>
                <a:lnTo>
                  <a:pt x="1871" y="760"/>
                </a:lnTo>
                <a:lnTo>
                  <a:pt x="1877" y="760"/>
                </a:lnTo>
                <a:lnTo>
                  <a:pt x="1882" y="760"/>
                </a:lnTo>
                <a:lnTo>
                  <a:pt x="1888" y="760"/>
                </a:lnTo>
                <a:lnTo>
                  <a:pt x="1894" y="760"/>
                </a:lnTo>
                <a:lnTo>
                  <a:pt x="1899" y="760"/>
                </a:lnTo>
                <a:lnTo>
                  <a:pt x="1905" y="760"/>
                </a:lnTo>
                <a:lnTo>
                  <a:pt x="1911" y="760"/>
                </a:lnTo>
                <a:lnTo>
                  <a:pt x="1916" y="760"/>
                </a:lnTo>
                <a:lnTo>
                  <a:pt x="1922" y="760"/>
                </a:lnTo>
                <a:lnTo>
                  <a:pt x="1928" y="760"/>
                </a:lnTo>
                <a:lnTo>
                  <a:pt x="1933" y="760"/>
                </a:lnTo>
                <a:lnTo>
                  <a:pt x="1939" y="760"/>
                </a:lnTo>
                <a:lnTo>
                  <a:pt x="1945" y="760"/>
                </a:lnTo>
                <a:lnTo>
                  <a:pt x="1950" y="760"/>
                </a:lnTo>
                <a:lnTo>
                  <a:pt x="1956" y="760"/>
                </a:lnTo>
                <a:lnTo>
                  <a:pt x="1962" y="760"/>
                </a:lnTo>
                <a:lnTo>
                  <a:pt x="1967" y="760"/>
                </a:lnTo>
                <a:lnTo>
                  <a:pt x="1973" y="760"/>
                </a:lnTo>
                <a:lnTo>
                  <a:pt x="1979" y="760"/>
                </a:lnTo>
                <a:lnTo>
                  <a:pt x="1984" y="760"/>
                </a:lnTo>
                <a:lnTo>
                  <a:pt x="1990" y="760"/>
                </a:lnTo>
                <a:lnTo>
                  <a:pt x="1996" y="760"/>
                </a:lnTo>
                <a:lnTo>
                  <a:pt x="2001" y="760"/>
                </a:lnTo>
                <a:lnTo>
                  <a:pt x="2007" y="760"/>
                </a:lnTo>
                <a:lnTo>
                  <a:pt x="2013" y="760"/>
                </a:lnTo>
                <a:lnTo>
                  <a:pt x="2018" y="760"/>
                </a:lnTo>
                <a:lnTo>
                  <a:pt x="2024" y="760"/>
                </a:lnTo>
                <a:lnTo>
                  <a:pt x="2030" y="760"/>
                </a:lnTo>
                <a:lnTo>
                  <a:pt x="2035" y="760"/>
                </a:lnTo>
                <a:lnTo>
                  <a:pt x="2041" y="760"/>
                </a:lnTo>
                <a:lnTo>
                  <a:pt x="2047" y="760"/>
                </a:lnTo>
                <a:lnTo>
                  <a:pt x="2052" y="760"/>
                </a:lnTo>
                <a:lnTo>
                  <a:pt x="2058" y="760"/>
                </a:lnTo>
                <a:lnTo>
                  <a:pt x="2064" y="760"/>
                </a:lnTo>
                <a:lnTo>
                  <a:pt x="2069" y="760"/>
                </a:lnTo>
                <a:lnTo>
                  <a:pt x="2075" y="760"/>
                </a:lnTo>
                <a:lnTo>
                  <a:pt x="2081" y="760"/>
                </a:lnTo>
                <a:lnTo>
                  <a:pt x="2086" y="760"/>
                </a:lnTo>
                <a:lnTo>
                  <a:pt x="2092" y="760"/>
                </a:lnTo>
                <a:lnTo>
                  <a:pt x="2098" y="760"/>
                </a:lnTo>
                <a:lnTo>
                  <a:pt x="2103" y="760"/>
                </a:lnTo>
                <a:lnTo>
                  <a:pt x="2109" y="760"/>
                </a:lnTo>
                <a:lnTo>
                  <a:pt x="2115" y="760"/>
                </a:lnTo>
                <a:lnTo>
                  <a:pt x="2120" y="760"/>
                </a:lnTo>
                <a:lnTo>
                  <a:pt x="2126" y="760"/>
                </a:lnTo>
                <a:lnTo>
                  <a:pt x="2132" y="760"/>
                </a:lnTo>
                <a:lnTo>
                  <a:pt x="2137" y="760"/>
                </a:lnTo>
                <a:lnTo>
                  <a:pt x="2143" y="760"/>
                </a:lnTo>
                <a:lnTo>
                  <a:pt x="2149" y="760"/>
                </a:lnTo>
                <a:lnTo>
                  <a:pt x="2154" y="760"/>
                </a:lnTo>
                <a:lnTo>
                  <a:pt x="2160" y="760"/>
                </a:lnTo>
                <a:lnTo>
                  <a:pt x="2166" y="760"/>
                </a:lnTo>
                <a:lnTo>
                  <a:pt x="2171" y="760"/>
                </a:lnTo>
                <a:lnTo>
                  <a:pt x="2177" y="760"/>
                </a:lnTo>
                <a:lnTo>
                  <a:pt x="2183" y="760"/>
                </a:lnTo>
                <a:lnTo>
                  <a:pt x="2188" y="760"/>
                </a:lnTo>
                <a:lnTo>
                  <a:pt x="2194" y="760"/>
                </a:lnTo>
                <a:lnTo>
                  <a:pt x="2200" y="760"/>
                </a:lnTo>
                <a:lnTo>
                  <a:pt x="2205" y="760"/>
                </a:lnTo>
                <a:lnTo>
                  <a:pt x="2211" y="760"/>
                </a:lnTo>
                <a:lnTo>
                  <a:pt x="2217" y="760"/>
                </a:lnTo>
                <a:lnTo>
                  <a:pt x="2222" y="760"/>
                </a:lnTo>
                <a:lnTo>
                  <a:pt x="2228" y="760"/>
                </a:lnTo>
                <a:lnTo>
                  <a:pt x="2234" y="760"/>
                </a:lnTo>
                <a:lnTo>
                  <a:pt x="2239" y="760"/>
                </a:lnTo>
                <a:lnTo>
                  <a:pt x="2245" y="760"/>
                </a:lnTo>
                <a:lnTo>
                  <a:pt x="2251" y="760"/>
                </a:lnTo>
                <a:lnTo>
                  <a:pt x="2256" y="760"/>
                </a:lnTo>
                <a:lnTo>
                  <a:pt x="2262" y="760"/>
                </a:lnTo>
                <a:lnTo>
                  <a:pt x="2268" y="760"/>
                </a:lnTo>
                <a:lnTo>
                  <a:pt x="2273" y="760"/>
                </a:lnTo>
                <a:lnTo>
                  <a:pt x="2279" y="760"/>
                </a:lnTo>
                <a:lnTo>
                  <a:pt x="2285" y="760"/>
                </a:lnTo>
                <a:lnTo>
                  <a:pt x="2290" y="760"/>
                </a:lnTo>
                <a:lnTo>
                  <a:pt x="2296" y="760"/>
                </a:lnTo>
                <a:lnTo>
                  <a:pt x="2302" y="760"/>
                </a:lnTo>
                <a:lnTo>
                  <a:pt x="2307" y="760"/>
                </a:lnTo>
                <a:lnTo>
                  <a:pt x="2313" y="760"/>
                </a:lnTo>
                <a:lnTo>
                  <a:pt x="2319" y="760"/>
                </a:lnTo>
                <a:lnTo>
                  <a:pt x="2324" y="760"/>
                </a:lnTo>
                <a:lnTo>
                  <a:pt x="2330" y="760"/>
                </a:lnTo>
                <a:lnTo>
                  <a:pt x="2336" y="760"/>
                </a:lnTo>
                <a:lnTo>
                  <a:pt x="2341" y="760"/>
                </a:lnTo>
                <a:lnTo>
                  <a:pt x="2347" y="760"/>
                </a:lnTo>
                <a:lnTo>
                  <a:pt x="2353" y="760"/>
                </a:lnTo>
                <a:lnTo>
                  <a:pt x="2358" y="760"/>
                </a:lnTo>
                <a:lnTo>
                  <a:pt x="2364" y="760"/>
                </a:lnTo>
                <a:lnTo>
                  <a:pt x="2370" y="760"/>
                </a:lnTo>
                <a:lnTo>
                  <a:pt x="2375" y="760"/>
                </a:lnTo>
                <a:lnTo>
                  <a:pt x="2381" y="760"/>
                </a:lnTo>
                <a:lnTo>
                  <a:pt x="2387" y="760"/>
                </a:lnTo>
                <a:lnTo>
                  <a:pt x="2392" y="760"/>
                </a:lnTo>
                <a:lnTo>
                  <a:pt x="2398" y="760"/>
                </a:lnTo>
                <a:lnTo>
                  <a:pt x="2404" y="760"/>
                </a:lnTo>
                <a:lnTo>
                  <a:pt x="2409" y="760"/>
                </a:lnTo>
                <a:lnTo>
                  <a:pt x="2415" y="760"/>
                </a:lnTo>
                <a:lnTo>
                  <a:pt x="2421" y="760"/>
                </a:lnTo>
                <a:lnTo>
                  <a:pt x="2426" y="760"/>
                </a:lnTo>
                <a:lnTo>
                  <a:pt x="2432" y="760"/>
                </a:lnTo>
                <a:lnTo>
                  <a:pt x="2438" y="760"/>
                </a:lnTo>
                <a:lnTo>
                  <a:pt x="2444" y="760"/>
                </a:lnTo>
                <a:lnTo>
                  <a:pt x="2449" y="760"/>
                </a:lnTo>
                <a:lnTo>
                  <a:pt x="2455" y="760"/>
                </a:lnTo>
              </a:path>
            </a:pathLst>
          </a:custGeom>
          <a:noFill/>
          <a:ln w="28575" cmpd="sng">
            <a:solidFill>
              <a:schemeClr val="accent2"/>
            </a:solidFill>
            <a:prstDash val="solid"/>
            <a:round/>
            <a:headEnd/>
            <a:tailEnd/>
          </a:ln>
        </p:spPr>
        <p:txBody>
          <a:bodyPr/>
          <a:lstStyle/>
          <a:p>
            <a:endParaRPr lang="fr-FR"/>
          </a:p>
        </p:txBody>
      </p:sp>
      <p:sp>
        <p:nvSpPr>
          <p:cNvPr id="180227" name="Rectangle 3"/>
          <p:cNvSpPr>
            <a:spLocks noChangeArrowheads="1"/>
          </p:cNvSpPr>
          <p:nvPr/>
        </p:nvSpPr>
        <p:spPr bwMode="auto">
          <a:xfrm>
            <a:off x="2606920" y="5905501"/>
            <a:ext cx="3191608" cy="333375"/>
          </a:xfrm>
          <a:prstGeom prst="rect">
            <a:avLst/>
          </a:prstGeom>
          <a:solidFill>
            <a:srgbClr val="FFFFFF"/>
          </a:solidFill>
          <a:ln w="9525">
            <a:solidFill>
              <a:schemeClr val="bg1"/>
            </a:solidFill>
            <a:miter lim="800000"/>
            <a:headEnd/>
            <a:tailEnd/>
          </a:ln>
          <a:effectLst/>
        </p:spPr>
        <p:txBody>
          <a:bodyPr wrap="none" anchor="ctr"/>
          <a:lstStyle/>
          <a:p>
            <a:endParaRPr lang="fr-FR"/>
          </a:p>
        </p:txBody>
      </p:sp>
      <p:sp>
        <p:nvSpPr>
          <p:cNvPr id="180228" name="Rectangle 4"/>
          <p:cNvSpPr>
            <a:spLocks noChangeArrowheads="1"/>
          </p:cNvSpPr>
          <p:nvPr/>
        </p:nvSpPr>
        <p:spPr bwMode="auto">
          <a:xfrm>
            <a:off x="1918189" y="3984626"/>
            <a:ext cx="4917831" cy="1712913"/>
          </a:xfrm>
          <a:prstGeom prst="rect">
            <a:avLst/>
          </a:prstGeom>
          <a:noFill/>
          <a:ln w="9525">
            <a:noFill/>
            <a:miter lim="800000"/>
            <a:headEnd/>
            <a:tailEnd/>
          </a:ln>
        </p:spPr>
        <p:txBody>
          <a:bodyPr/>
          <a:lstStyle/>
          <a:p>
            <a:endParaRPr lang="fr-FR"/>
          </a:p>
        </p:txBody>
      </p:sp>
      <p:sp>
        <p:nvSpPr>
          <p:cNvPr id="180229" name="Rectangle 5"/>
          <p:cNvSpPr>
            <a:spLocks noChangeArrowheads="1"/>
          </p:cNvSpPr>
          <p:nvPr/>
        </p:nvSpPr>
        <p:spPr bwMode="auto">
          <a:xfrm>
            <a:off x="1918189" y="3984626"/>
            <a:ext cx="4917831" cy="1712913"/>
          </a:xfrm>
          <a:prstGeom prst="rect">
            <a:avLst/>
          </a:prstGeom>
          <a:noFill/>
          <a:ln w="0">
            <a:solidFill>
              <a:srgbClr val="FFFFFF"/>
            </a:solidFill>
            <a:miter lim="800000"/>
            <a:headEnd/>
            <a:tailEnd/>
          </a:ln>
        </p:spPr>
        <p:txBody>
          <a:bodyPr/>
          <a:lstStyle/>
          <a:p>
            <a:endParaRPr lang="fr-FR"/>
          </a:p>
        </p:txBody>
      </p:sp>
      <p:sp>
        <p:nvSpPr>
          <p:cNvPr id="180230" name="Freeform 6"/>
          <p:cNvSpPr>
            <a:spLocks/>
          </p:cNvSpPr>
          <p:nvPr/>
        </p:nvSpPr>
        <p:spPr bwMode="auto">
          <a:xfrm>
            <a:off x="1918189" y="3984626"/>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231" name="Freeform 7"/>
          <p:cNvSpPr>
            <a:spLocks/>
          </p:cNvSpPr>
          <p:nvPr/>
        </p:nvSpPr>
        <p:spPr bwMode="auto">
          <a:xfrm>
            <a:off x="2407628" y="3984626"/>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232" name="Freeform 8"/>
          <p:cNvSpPr>
            <a:spLocks/>
          </p:cNvSpPr>
          <p:nvPr/>
        </p:nvSpPr>
        <p:spPr bwMode="auto">
          <a:xfrm>
            <a:off x="2905859" y="3984626"/>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233" name="Freeform 9"/>
          <p:cNvSpPr>
            <a:spLocks/>
          </p:cNvSpPr>
          <p:nvPr/>
        </p:nvSpPr>
        <p:spPr bwMode="auto">
          <a:xfrm>
            <a:off x="3393831" y="3984626"/>
            <a:ext cx="1466"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234" name="Freeform 10"/>
          <p:cNvSpPr>
            <a:spLocks/>
          </p:cNvSpPr>
          <p:nvPr/>
        </p:nvSpPr>
        <p:spPr bwMode="auto">
          <a:xfrm>
            <a:off x="3883269" y="3984626"/>
            <a:ext cx="1466"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235" name="Freeform 11"/>
          <p:cNvSpPr>
            <a:spLocks/>
          </p:cNvSpPr>
          <p:nvPr/>
        </p:nvSpPr>
        <p:spPr bwMode="auto">
          <a:xfrm>
            <a:off x="4381500" y="3984626"/>
            <a:ext cx="1466"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236" name="Freeform 12"/>
          <p:cNvSpPr>
            <a:spLocks/>
          </p:cNvSpPr>
          <p:nvPr/>
        </p:nvSpPr>
        <p:spPr bwMode="auto">
          <a:xfrm>
            <a:off x="4870938" y="3984626"/>
            <a:ext cx="1466"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237" name="Freeform 13"/>
          <p:cNvSpPr>
            <a:spLocks/>
          </p:cNvSpPr>
          <p:nvPr/>
        </p:nvSpPr>
        <p:spPr bwMode="auto">
          <a:xfrm>
            <a:off x="5358912" y="3984626"/>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238" name="Freeform 14"/>
          <p:cNvSpPr>
            <a:spLocks/>
          </p:cNvSpPr>
          <p:nvPr/>
        </p:nvSpPr>
        <p:spPr bwMode="auto">
          <a:xfrm>
            <a:off x="5848351" y="3984626"/>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239" name="Freeform 15"/>
          <p:cNvSpPr>
            <a:spLocks/>
          </p:cNvSpPr>
          <p:nvPr/>
        </p:nvSpPr>
        <p:spPr bwMode="auto">
          <a:xfrm>
            <a:off x="6346582" y="3984626"/>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240" name="Freeform 16"/>
          <p:cNvSpPr>
            <a:spLocks/>
          </p:cNvSpPr>
          <p:nvPr/>
        </p:nvSpPr>
        <p:spPr bwMode="auto">
          <a:xfrm>
            <a:off x="6836020" y="3984626"/>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241" name="Freeform 17"/>
          <p:cNvSpPr>
            <a:spLocks/>
          </p:cNvSpPr>
          <p:nvPr/>
        </p:nvSpPr>
        <p:spPr bwMode="auto">
          <a:xfrm>
            <a:off x="1918189" y="5697539"/>
            <a:ext cx="4917831" cy="1587"/>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0242" name="Freeform 18"/>
          <p:cNvSpPr>
            <a:spLocks/>
          </p:cNvSpPr>
          <p:nvPr/>
        </p:nvSpPr>
        <p:spPr bwMode="auto">
          <a:xfrm>
            <a:off x="1918189" y="5383214"/>
            <a:ext cx="4917831" cy="1587"/>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0243" name="Freeform 19"/>
          <p:cNvSpPr>
            <a:spLocks/>
          </p:cNvSpPr>
          <p:nvPr/>
        </p:nvSpPr>
        <p:spPr bwMode="auto">
          <a:xfrm>
            <a:off x="1918189" y="5080000"/>
            <a:ext cx="4917831" cy="1588"/>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0244" name="Freeform 20"/>
          <p:cNvSpPr>
            <a:spLocks/>
          </p:cNvSpPr>
          <p:nvPr/>
        </p:nvSpPr>
        <p:spPr bwMode="auto">
          <a:xfrm>
            <a:off x="1918189" y="4765675"/>
            <a:ext cx="4917831" cy="1588"/>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0245" name="Freeform 21"/>
          <p:cNvSpPr>
            <a:spLocks/>
          </p:cNvSpPr>
          <p:nvPr/>
        </p:nvSpPr>
        <p:spPr bwMode="auto">
          <a:xfrm>
            <a:off x="1918189" y="4451350"/>
            <a:ext cx="4917831" cy="1588"/>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0246" name="Freeform 22"/>
          <p:cNvSpPr>
            <a:spLocks/>
          </p:cNvSpPr>
          <p:nvPr/>
        </p:nvSpPr>
        <p:spPr bwMode="auto">
          <a:xfrm>
            <a:off x="1918189" y="4137025"/>
            <a:ext cx="4917831" cy="1588"/>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0247" name="Line 23"/>
          <p:cNvSpPr>
            <a:spLocks noChangeShapeType="1"/>
          </p:cNvSpPr>
          <p:nvPr/>
        </p:nvSpPr>
        <p:spPr bwMode="auto">
          <a:xfrm>
            <a:off x="1918189" y="3984625"/>
            <a:ext cx="4917831" cy="1588"/>
          </a:xfrm>
          <a:prstGeom prst="line">
            <a:avLst/>
          </a:prstGeom>
          <a:noFill/>
          <a:ln w="0">
            <a:solidFill>
              <a:srgbClr val="000000"/>
            </a:solidFill>
            <a:round/>
            <a:headEnd/>
            <a:tailEnd/>
          </a:ln>
        </p:spPr>
        <p:txBody>
          <a:bodyPr/>
          <a:lstStyle/>
          <a:p>
            <a:endParaRPr lang="fr-FR"/>
          </a:p>
        </p:txBody>
      </p:sp>
      <p:sp>
        <p:nvSpPr>
          <p:cNvPr id="180248" name="Freeform 24"/>
          <p:cNvSpPr>
            <a:spLocks/>
          </p:cNvSpPr>
          <p:nvPr/>
        </p:nvSpPr>
        <p:spPr bwMode="auto">
          <a:xfrm>
            <a:off x="1918189" y="3984626"/>
            <a:ext cx="4917831" cy="1712913"/>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80249" name="Line 25"/>
          <p:cNvSpPr>
            <a:spLocks noChangeShapeType="1"/>
          </p:cNvSpPr>
          <p:nvPr/>
        </p:nvSpPr>
        <p:spPr bwMode="auto">
          <a:xfrm flipV="1">
            <a:off x="1918189" y="3984626"/>
            <a:ext cx="1465" cy="1712913"/>
          </a:xfrm>
          <a:prstGeom prst="line">
            <a:avLst/>
          </a:prstGeom>
          <a:noFill/>
          <a:ln w="0">
            <a:solidFill>
              <a:srgbClr val="000000"/>
            </a:solidFill>
            <a:round/>
            <a:headEnd/>
            <a:tailEnd/>
          </a:ln>
        </p:spPr>
        <p:txBody>
          <a:bodyPr/>
          <a:lstStyle/>
          <a:p>
            <a:endParaRPr lang="fr-FR"/>
          </a:p>
        </p:txBody>
      </p:sp>
      <p:sp>
        <p:nvSpPr>
          <p:cNvPr id="180250" name="Line 26"/>
          <p:cNvSpPr>
            <a:spLocks noChangeShapeType="1"/>
          </p:cNvSpPr>
          <p:nvPr/>
        </p:nvSpPr>
        <p:spPr bwMode="auto">
          <a:xfrm>
            <a:off x="1918189" y="5697539"/>
            <a:ext cx="4917831" cy="1587"/>
          </a:xfrm>
          <a:prstGeom prst="line">
            <a:avLst/>
          </a:prstGeom>
          <a:noFill/>
          <a:ln w="0">
            <a:solidFill>
              <a:srgbClr val="000000"/>
            </a:solidFill>
            <a:round/>
            <a:headEnd/>
            <a:tailEnd/>
          </a:ln>
        </p:spPr>
        <p:txBody>
          <a:bodyPr/>
          <a:lstStyle/>
          <a:p>
            <a:endParaRPr lang="fr-FR"/>
          </a:p>
        </p:txBody>
      </p:sp>
      <p:sp>
        <p:nvSpPr>
          <p:cNvPr id="180251" name="Line 27"/>
          <p:cNvSpPr>
            <a:spLocks noChangeShapeType="1"/>
          </p:cNvSpPr>
          <p:nvPr/>
        </p:nvSpPr>
        <p:spPr bwMode="auto">
          <a:xfrm flipV="1">
            <a:off x="1918189" y="3984626"/>
            <a:ext cx="1465" cy="1712913"/>
          </a:xfrm>
          <a:prstGeom prst="line">
            <a:avLst/>
          </a:prstGeom>
          <a:noFill/>
          <a:ln w="0">
            <a:solidFill>
              <a:srgbClr val="000000"/>
            </a:solidFill>
            <a:round/>
            <a:headEnd/>
            <a:tailEnd/>
          </a:ln>
        </p:spPr>
        <p:txBody>
          <a:bodyPr/>
          <a:lstStyle/>
          <a:p>
            <a:endParaRPr lang="fr-FR"/>
          </a:p>
        </p:txBody>
      </p:sp>
      <p:sp>
        <p:nvSpPr>
          <p:cNvPr id="180252" name="Line 28"/>
          <p:cNvSpPr>
            <a:spLocks noChangeShapeType="1"/>
          </p:cNvSpPr>
          <p:nvPr/>
        </p:nvSpPr>
        <p:spPr bwMode="auto">
          <a:xfrm flipV="1">
            <a:off x="1918189" y="5646738"/>
            <a:ext cx="1465" cy="50800"/>
          </a:xfrm>
          <a:prstGeom prst="line">
            <a:avLst/>
          </a:prstGeom>
          <a:noFill/>
          <a:ln w="0">
            <a:solidFill>
              <a:srgbClr val="000000"/>
            </a:solidFill>
            <a:round/>
            <a:headEnd/>
            <a:tailEnd/>
          </a:ln>
        </p:spPr>
        <p:txBody>
          <a:bodyPr/>
          <a:lstStyle/>
          <a:p>
            <a:endParaRPr lang="fr-FR"/>
          </a:p>
        </p:txBody>
      </p:sp>
      <p:sp>
        <p:nvSpPr>
          <p:cNvPr id="180253" name="Line 29"/>
          <p:cNvSpPr>
            <a:spLocks noChangeShapeType="1"/>
          </p:cNvSpPr>
          <p:nvPr/>
        </p:nvSpPr>
        <p:spPr bwMode="auto">
          <a:xfrm>
            <a:off x="1918189" y="3984625"/>
            <a:ext cx="1465" cy="50800"/>
          </a:xfrm>
          <a:prstGeom prst="line">
            <a:avLst/>
          </a:prstGeom>
          <a:noFill/>
          <a:ln w="0">
            <a:solidFill>
              <a:srgbClr val="000000"/>
            </a:solidFill>
            <a:round/>
            <a:headEnd/>
            <a:tailEnd/>
          </a:ln>
        </p:spPr>
        <p:txBody>
          <a:bodyPr/>
          <a:lstStyle/>
          <a:p>
            <a:endParaRPr lang="fr-FR"/>
          </a:p>
        </p:txBody>
      </p:sp>
      <p:sp>
        <p:nvSpPr>
          <p:cNvPr id="180254" name="Rectangle 30"/>
          <p:cNvSpPr>
            <a:spLocks noChangeArrowheads="1"/>
          </p:cNvSpPr>
          <p:nvPr/>
        </p:nvSpPr>
        <p:spPr bwMode="auto">
          <a:xfrm>
            <a:off x="1912328"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0</a:t>
            </a:r>
            <a:endParaRPr lang="fr-FR" sz="3200" b="1">
              <a:latin typeface="Times New Roman" pitchFamily="18" charset="0"/>
            </a:endParaRPr>
          </a:p>
        </p:txBody>
      </p:sp>
      <p:sp>
        <p:nvSpPr>
          <p:cNvPr id="180255" name="Line 31"/>
          <p:cNvSpPr>
            <a:spLocks noChangeShapeType="1"/>
          </p:cNvSpPr>
          <p:nvPr/>
        </p:nvSpPr>
        <p:spPr bwMode="auto">
          <a:xfrm flipV="1">
            <a:off x="2407628" y="5646738"/>
            <a:ext cx="1465" cy="50800"/>
          </a:xfrm>
          <a:prstGeom prst="line">
            <a:avLst/>
          </a:prstGeom>
          <a:noFill/>
          <a:ln w="0">
            <a:solidFill>
              <a:srgbClr val="000000"/>
            </a:solidFill>
            <a:round/>
            <a:headEnd/>
            <a:tailEnd/>
          </a:ln>
        </p:spPr>
        <p:txBody>
          <a:bodyPr/>
          <a:lstStyle/>
          <a:p>
            <a:endParaRPr lang="fr-FR"/>
          </a:p>
        </p:txBody>
      </p:sp>
      <p:sp>
        <p:nvSpPr>
          <p:cNvPr id="180256" name="Line 32"/>
          <p:cNvSpPr>
            <a:spLocks noChangeShapeType="1"/>
          </p:cNvSpPr>
          <p:nvPr/>
        </p:nvSpPr>
        <p:spPr bwMode="auto">
          <a:xfrm>
            <a:off x="2407628" y="3984625"/>
            <a:ext cx="1465" cy="50800"/>
          </a:xfrm>
          <a:prstGeom prst="line">
            <a:avLst/>
          </a:prstGeom>
          <a:noFill/>
          <a:ln w="0">
            <a:solidFill>
              <a:srgbClr val="000000"/>
            </a:solidFill>
            <a:round/>
            <a:headEnd/>
            <a:tailEnd/>
          </a:ln>
        </p:spPr>
        <p:txBody>
          <a:bodyPr/>
          <a:lstStyle/>
          <a:p>
            <a:endParaRPr lang="fr-FR"/>
          </a:p>
        </p:txBody>
      </p:sp>
      <p:sp>
        <p:nvSpPr>
          <p:cNvPr id="180257" name="Rectangle 33"/>
          <p:cNvSpPr>
            <a:spLocks noChangeArrowheads="1"/>
          </p:cNvSpPr>
          <p:nvPr/>
        </p:nvSpPr>
        <p:spPr bwMode="auto">
          <a:xfrm>
            <a:off x="2400300"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1</a:t>
            </a:r>
            <a:endParaRPr lang="fr-FR" sz="3200" b="1">
              <a:latin typeface="Times New Roman" pitchFamily="18" charset="0"/>
            </a:endParaRPr>
          </a:p>
        </p:txBody>
      </p:sp>
      <p:sp>
        <p:nvSpPr>
          <p:cNvPr id="180258" name="Line 34"/>
          <p:cNvSpPr>
            <a:spLocks noChangeShapeType="1"/>
          </p:cNvSpPr>
          <p:nvPr/>
        </p:nvSpPr>
        <p:spPr bwMode="auto">
          <a:xfrm flipV="1">
            <a:off x="2905859" y="5646738"/>
            <a:ext cx="1465" cy="50800"/>
          </a:xfrm>
          <a:prstGeom prst="line">
            <a:avLst/>
          </a:prstGeom>
          <a:noFill/>
          <a:ln w="0">
            <a:solidFill>
              <a:srgbClr val="000000"/>
            </a:solidFill>
            <a:round/>
            <a:headEnd/>
            <a:tailEnd/>
          </a:ln>
        </p:spPr>
        <p:txBody>
          <a:bodyPr/>
          <a:lstStyle/>
          <a:p>
            <a:endParaRPr lang="fr-FR"/>
          </a:p>
        </p:txBody>
      </p:sp>
      <p:sp>
        <p:nvSpPr>
          <p:cNvPr id="180259" name="Line 35"/>
          <p:cNvSpPr>
            <a:spLocks noChangeShapeType="1"/>
          </p:cNvSpPr>
          <p:nvPr/>
        </p:nvSpPr>
        <p:spPr bwMode="auto">
          <a:xfrm>
            <a:off x="2905859" y="3984625"/>
            <a:ext cx="1465" cy="50800"/>
          </a:xfrm>
          <a:prstGeom prst="line">
            <a:avLst/>
          </a:prstGeom>
          <a:noFill/>
          <a:ln w="0">
            <a:solidFill>
              <a:srgbClr val="000000"/>
            </a:solidFill>
            <a:round/>
            <a:headEnd/>
            <a:tailEnd/>
          </a:ln>
        </p:spPr>
        <p:txBody>
          <a:bodyPr/>
          <a:lstStyle/>
          <a:p>
            <a:endParaRPr lang="fr-FR"/>
          </a:p>
        </p:txBody>
      </p:sp>
      <p:sp>
        <p:nvSpPr>
          <p:cNvPr id="180260" name="Rectangle 36"/>
          <p:cNvSpPr>
            <a:spLocks noChangeArrowheads="1"/>
          </p:cNvSpPr>
          <p:nvPr/>
        </p:nvSpPr>
        <p:spPr bwMode="auto">
          <a:xfrm>
            <a:off x="2898531"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2</a:t>
            </a:r>
            <a:endParaRPr lang="fr-FR" sz="3200" b="1">
              <a:latin typeface="Times New Roman" pitchFamily="18" charset="0"/>
            </a:endParaRPr>
          </a:p>
        </p:txBody>
      </p:sp>
      <p:sp>
        <p:nvSpPr>
          <p:cNvPr id="180261" name="Line 37"/>
          <p:cNvSpPr>
            <a:spLocks noChangeShapeType="1"/>
          </p:cNvSpPr>
          <p:nvPr/>
        </p:nvSpPr>
        <p:spPr bwMode="auto">
          <a:xfrm flipV="1">
            <a:off x="3393831" y="5646738"/>
            <a:ext cx="1466" cy="50800"/>
          </a:xfrm>
          <a:prstGeom prst="line">
            <a:avLst/>
          </a:prstGeom>
          <a:noFill/>
          <a:ln w="0">
            <a:solidFill>
              <a:srgbClr val="000000"/>
            </a:solidFill>
            <a:round/>
            <a:headEnd/>
            <a:tailEnd/>
          </a:ln>
        </p:spPr>
        <p:txBody>
          <a:bodyPr/>
          <a:lstStyle/>
          <a:p>
            <a:endParaRPr lang="fr-FR"/>
          </a:p>
        </p:txBody>
      </p:sp>
      <p:sp>
        <p:nvSpPr>
          <p:cNvPr id="180262" name="Line 38"/>
          <p:cNvSpPr>
            <a:spLocks noChangeShapeType="1"/>
          </p:cNvSpPr>
          <p:nvPr/>
        </p:nvSpPr>
        <p:spPr bwMode="auto">
          <a:xfrm>
            <a:off x="3393831" y="3984625"/>
            <a:ext cx="1466" cy="50800"/>
          </a:xfrm>
          <a:prstGeom prst="line">
            <a:avLst/>
          </a:prstGeom>
          <a:noFill/>
          <a:ln w="0">
            <a:solidFill>
              <a:srgbClr val="000000"/>
            </a:solidFill>
            <a:round/>
            <a:headEnd/>
            <a:tailEnd/>
          </a:ln>
        </p:spPr>
        <p:txBody>
          <a:bodyPr/>
          <a:lstStyle/>
          <a:p>
            <a:endParaRPr lang="fr-FR"/>
          </a:p>
        </p:txBody>
      </p:sp>
      <p:sp>
        <p:nvSpPr>
          <p:cNvPr id="180263" name="Rectangle 39"/>
          <p:cNvSpPr>
            <a:spLocks noChangeArrowheads="1"/>
          </p:cNvSpPr>
          <p:nvPr/>
        </p:nvSpPr>
        <p:spPr bwMode="auto">
          <a:xfrm>
            <a:off x="3387970"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3</a:t>
            </a:r>
            <a:endParaRPr lang="fr-FR" sz="3200" b="1">
              <a:latin typeface="Times New Roman" pitchFamily="18" charset="0"/>
            </a:endParaRPr>
          </a:p>
        </p:txBody>
      </p:sp>
      <p:sp>
        <p:nvSpPr>
          <p:cNvPr id="180264" name="Line 40"/>
          <p:cNvSpPr>
            <a:spLocks noChangeShapeType="1"/>
          </p:cNvSpPr>
          <p:nvPr/>
        </p:nvSpPr>
        <p:spPr bwMode="auto">
          <a:xfrm flipV="1">
            <a:off x="3883269" y="5646738"/>
            <a:ext cx="1466" cy="50800"/>
          </a:xfrm>
          <a:prstGeom prst="line">
            <a:avLst/>
          </a:prstGeom>
          <a:noFill/>
          <a:ln w="0">
            <a:solidFill>
              <a:srgbClr val="000000"/>
            </a:solidFill>
            <a:round/>
            <a:headEnd/>
            <a:tailEnd/>
          </a:ln>
        </p:spPr>
        <p:txBody>
          <a:bodyPr/>
          <a:lstStyle/>
          <a:p>
            <a:endParaRPr lang="fr-FR"/>
          </a:p>
        </p:txBody>
      </p:sp>
      <p:sp>
        <p:nvSpPr>
          <p:cNvPr id="180265" name="Line 41"/>
          <p:cNvSpPr>
            <a:spLocks noChangeShapeType="1"/>
          </p:cNvSpPr>
          <p:nvPr/>
        </p:nvSpPr>
        <p:spPr bwMode="auto">
          <a:xfrm>
            <a:off x="3883269" y="3984625"/>
            <a:ext cx="1466" cy="50800"/>
          </a:xfrm>
          <a:prstGeom prst="line">
            <a:avLst/>
          </a:prstGeom>
          <a:noFill/>
          <a:ln w="0">
            <a:solidFill>
              <a:srgbClr val="000000"/>
            </a:solidFill>
            <a:round/>
            <a:headEnd/>
            <a:tailEnd/>
          </a:ln>
        </p:spPr>
        <p:txBody>
          <a:bodyPr/>
          <a:lstStyle/>
          <a:p>
            <a:endParaRPr lang="fr-FR"/>
          </a:p>
        </p:txBody>
      </p:sp>
      <p:sp>
        <p:nvSpPr>
          <p:cNvPr id="180266" name="Rectangle 42"/>
          <p:cNvSpPr>
            <a:spLocks noChangeArrowheads="1"/>
          </p:cNvSpPr>
          <p:nvPr/>
        </p:nvSpPr>
        <p:spPr bwMode="auto">
          <a:xfrm>
            <a:off x="3877408"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4</a:t>
            </a:r>
            <a:endParaRPr lang="fr-FR" sz="3200" b="1">
              <a:latin typeface="Times New Roman" pitchFamily="18" charset="0"/>
            </a:endParaRPr>
          </a:p>
        </p:txBody>
      </p:sp>
      <p:sp>
        <p:nvSpPr>
          <p:cNvPr id="180267" name="Line 43"/>
          <p:cNvSpPr>
            <a:spLocks noChangeShapeType="1"/>
          </p:cNvSpPr>
          <p:nvPr/>
        </p:nvSpPr>
        <p:spPr bwMode="auto">
          <a:xfrm flipV="1">
            <a:off x="4381500" y="5646738"/>
            <a:ext cx="1466" cy="50800"/>
          </a:xfrm>
          <a:prstGeom prst="line">
            <a:avLst/>
          </a:prstGeom>
          <a:noFill/>
          <a:ln w="0">
            <a:solidFill>
              <a:srgbClr val="000000"/>
            </a:solidFill>
            <a:round/>
            <a:headEnd/>
            <a:tailEnd/>
          </a:ln>
        </p:spPr>
        <p:txBody>
          <a:bodyPr/>
          <a:lstStyle/>
          <a:p>
            <a:endParaRPr lang="fr-FR"/>
          </a:p>
        </p:txBody>
      </p:sp>
      <p:sp>
        <p:nvSpPr>
          <p:cNvPr id="180268" name="Line 44"/>
          <p:cNvSpPr>
            <a:spLocks noChangeShapeType="1"/>
          </p:cNvSpPr>
          <p:nvPr/>
        </p:nvSpPr>
        <p:spPr bwMode="auto">
          <a:xfrm>
            <a:off x="4381500" y="3984625"/>
            <a:ext cx="1466" cy="50800"/>
          </a:xfrm>
          <a:prstGeom prst="line">
            <a:avLst/>
          </a:prstGeom>
          <a:noFill/>
          <a:ln w="0">
            <a:solidFill>
              <a:srgbClr val="000000"/>
            </a:solidFill>
            <a:round/>
            <a:headEnd/>
            <a:tailEnd/>
          </a:ln>
        </p:spPr>
        <p:txBody>
          <a:bodyPr/>
          <a:lstStyle/>
          <a:p>
            <a:endParaRPr lang="fr-FR"/>
          </a:p>
        </p:txBody>
      </p:sp>
      <p:sp>
        <p:nvSpPr>
          <p:cNvPr id="180269" name="Rectangle 45"/>
          <p:cNvSpPr>
            <a:spLocks noChangeArrowheads="1"/>
          </p:cNvSpPr>
          <p:nvPr/>
        </p:nvSpPr>
        <p:spPr bwMode="auto">
          <a:xfrm>
            <a:off x="4375639"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5</a:t>
            </a:r>
            <a:endParaRPr lang="fr-FR" sz="3200" b="1">
              <a:latin typeface="Times New Roman" pitchFamily="18" charset="0"/>
            </a:endParaRPr>
          </a:p>
        </p:txBody>
      </p:sp>
      <p:sp>
        <p:nvSpPr>
          <p:cNvPr id="180270" name="Line 46"/>
          <p:cNvSpPr>
            <a:spLocks noChangeShapeType="1"/>
          </p:cNvSpPr>
          <p:nvPr/>
        </p:nvSpPr>
        <p:spPr bwMode="auto">
          <a:xfrm flipV="1">
            <a:off x="4870938" y="5646738"/>
            <a:ext cx="1466" cy="50800"/>
          </a:xfrm>
          <a:prstGeom prst="line">
            <a:avLst/>
          </a:prstGeom>
          <a:noFill/>
          <a:ln w="0">
            <a:solidFill>
              <a:srgbClr val="000000"/>
            </a:solidFill>
            <a:round/>
            <a:headEnd/>
            <a:tailEnd/>
          </a:ln>
        </p:spPr>
        <p:txBody>
          <a:bodyPr/>
          <a:lstStyle/>
          <a:p>
            <a:endParaRPr lang="fr-FR"/>
          </a:p>
        </p:txBody>
      </p:sp>
      <p:sp>
        <p:nvSpPr>
          <p:cNvPr id="180271" name="Line 47"/>
          <p:cNvSpPr>
            <a:spLocks noChangeShapeType="1"/>
          </p:cNvSpPr>
          <p:nvPr/>
        </p:nvSpPr>
        <p:spPr bwMode="auto">
          <a:xfrm>
            <a:off x="4870938" y="3984625"/>
            <a:ext cx="1466" cy="50800"/>
          </a:xfrm>
          <a:prstGeom prst="line">
            <a:avLst/>
          </a:prstGeom>
          <a:noFill/>
          <a:ln w="0">
            <a:solidFill>
              <a:srgbClr val="000000"/>
            </a:solidFill>
            <a:round/>
            <a:headEnd/>
            <a:tailEnd/>
          </a:ln>
        </p:spPr>
        <p:txBody>
          <a:bodyPr/>
          <a:lstStyle/>
          <a:p>
            <a:endParaRPr lang="fr-FR"/>
          </a:p>
        </p:txBody>
      </p:sp>
      <p:sp>
        <p:nvSpPr>
          <p:cNvPr id="180272" name="Rectangle 48"/>
          <p:cNvSpPr>
            <a:spLocks noChangeArrowheads="1"/>
          </p:cNvSpPr>
          <p:nvPr/>
        </p:nvSpPr>
        <p:spPr bwMode="auto">
          <a:xfrm>
            <a:off x="4865077"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6</a:t>
            </a:r>
            <a:endParaRPr lang="fr-FR" sz="3200" b="1">
              <a:latin typeface="Times New Roman" pitchFamily="18" charset="0"/>
            </a:endParaRPr>
          </a:p>
        </p:txBody>
      </p:sp>
      <p:sp>
        <p:nvSpPr>
          <p:cNvPr id="180273" name="Line 49"/>
          <p:cNvSpPr>
            <a:spLocks noChangeShapeType="1"/>
          </p:cNvSpPr>
          <p:nvPr/>
        </p:nvSpPr>
        <p:spPr bwMode="auto">
          <a:xfrm flipV="1">
            <a:off x="5358912" y="5646738"/>
            <a:ext cx="1465" cy="50800"/>
          </a:xfrm>
          <a:prstGeom prst="line">
            <a:avLst/>
          </a:prstGeom>
          <a:noFill/>
          <a:ln w="0">
            <a:solidFill>
              <a:srgbClr val="000000"/>
            </a:solidFill>
            <a:round/>
            <a:headEnd/>
            <a:tailEnd/>
          </a:ln>
        </p:spPr>
        <p:txBody>
          <a:bodyPr/>
          <a:lstStyle/>
          <a:p>
            <a:endParaRPr lang="fr-FR"/>
          </a:p>
        </p:txBody>
      </p:sp>
      <p:sp>
        <p:nvSpPr>
          <p:cNvPr id="180274" name="Line 50"/>
          <p:cNvSpPr>
            <a:spLocks noChangeShapeType="1"/>
          </p:cNvSpPr>
          <p:nvPr/>
        </p:nvSpPr>
        <p:spPr bwMode="auto">
          <a:xfrm>
            <a:off x="5358912" y="3984625"/>
            <a:ext cx="1465" cy="50800"/>
          </a:xfrm>
          <a:prstGeom prst="line">
            <a:avLst/>
          </a:prstGeom>
          <a:noFill/>
          <a:ln w="0">
            <a:solidFill>
              <a:srgbClr val="000000"/>
            </a:solidFill>
            <a:round/>
            <a:headEnd/>
            <a:tailEnd/>
          </a:ln>
        </p:spPr>
        <p:txBody>
          <a:bodyPr/>
          <a:lstStyle/>
          <a:p>
            <a:endParaRPr lang="fr-FR"/>
          </a:p>
        </p:txBody>
      </p:sp>
      <p:sp>
        <p:nvSpPr>
          <p:cNvPr id="180275" name="Rectangle 51"/>
          <p:cNvSpPr>
            <a:spLocks noChangeArrowheads="1"/>
          </p:cNvSpPr>
          <p:nvPr/>
        </p:nvSpPr>
        <p:spPr bwMode="auto">
          <a:xfrm>
            <a:off x="5353051"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7</a:t>
            </a:r>
            <a:endParaRPr lang="fr-FR" sz="3200" b="1">
              <a:latin typeface="Times New Roman" pitchFamily="18" charset="0"/>
            </a:endParaRPr>
          </a:p>
        </p:txBody>
      </p:sp>
      <p:sp>
        <p:nvSpPr>
          <p:cNvPr id="180276" name="Line 52"/>
          <p:cNvSpPr>
            <a:spLocks noChangeShapeType="1"/>
          </p:cNvSpPr>
          <p:nvPr/>
        </p:nvSpPr>
        <p:spPr bwMode="auto">
          <a:xfrm flipV="1">
            <a:off x="5848351" y="5646738"/>
            <a:ext cx="1465" cy="50800"/>
          </a:xfrm>
          <a:prstGeom prst="line">
            <a:avLst/>
          </a:prstGeom>
          <a:noFill/>
          <a:ln w="0">
            <a:solidFill>
              <a:srgbClr val="000000"/>
            </a:solidFill>
            <a:round/>
            <a:headEnd/>
            <a:tailEnd/>
          </a:ln>
        </p:spPr>
        <p:txBody>
          <a:bodyPr/>
          <a:lstStyle/>
          <a:p>
            <a:endParaRPr lang="fr-FR"/>
          </a:p>
        </p:txBody>
      </p:sp>
      <p:sp>
        <p:nvSpPr>
          <p:cNvPr id="180277" name="Line 53"/>
          <p:cNvSpPr>
            <a:spLocks noChangeShapeType="1"/>
          </p:cNvSpPr>
          <p:nvPr/>
        </p:nvSpPr>
        <p:spPr bwMode="auto">
          <a:xfrm>
            <a:off x="5848351" y="3984625"/>
            <a:ext cx="1465" cy="50800"/>
          </a:xfrm>
          <a:prstGeom prst="line">
            <a:avLst/>
          </a:prstGeom>
          <a:noFill/>
          <a:ln w="0">
            <a:solidFill>
              <a:srgbClr val="000000"/>
            </a:solidFill>
            <a:round/>
            <a:headEnd/>
            <a:tailEnd/>
          </a:ln>
        </p:spPr>
        <p:txBody>
          <a:bodyPr/>
          <a:lstStyle/>
          <a:p>
            <a:endParaRPr lang="fr-FR"/>
          </a:p>
        </p:txBody>
      </p:sp>
      <p:sp>
        <p:nvSpPr>
          <p:cNvPr id="180278" name="Rectangle 54"/>
          <p:cNvSpPr>
            <a:spLocks noChangeArrowheads="1"/>
          </p:cNvSpPr>
          <p:nvPr/>
        </p:nvSpPr>
        <p:spPr bwMode="auto">
          <a:xfrm>
            <a:off x="5842489"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8</a:t>
            </a:r>
            <a:endParaRPr lang="fr-FR" sz="3200" b="1">
              <a:latin typeface="Times New Roman" pitchFamily="18" charset="0"/>
            </a:endParaRPr>
          </a:p>
        </p:txBody>
      </p:sp>
      <p:sp>
        <p:nvSpPr>
          <p:cNvPr id="180279" name="Line 55"/>
          <p:cNvSpPr>
            <a:spLocks noChangeShapeType="1"/>
          </p:cNvSpPr>
          <p:nvPr/>
        </p:nvSpPr>
        <p:spPr bwMode="auto">
          <a:xfrm flipV="1">
            <a:off x="6346582" y="5646738"/>
            <a:ext cx="1465" cy="50800"/>
          </a:xfrm>
          <a:prstGeom prst="line">
            <a:avLst/>
          </a:prstGeom>
          <a:noFill/>
          <a:ln w="0">
            <a:solidFill>
              <a:srgbClr val="000000"/>
            </a:solidFill>
            <a:round/>
            <a:headEnd/>
            <a:tailEnd/>
          </a:ln>
        </p:spPr>
        <p:txBody>
          <a:bodyPr/>
          <a:lstStyle/>
          <a:p>
            <a:endParaRPr lang="fr-FR"/>
          </a:p>
        </p:txBody>
      </p:sp>
      <p:sp>
        <p:nvSpPr>
          <p:cNvPr id="180280" name="Line 56"/>
          <p:cNvSpPr>
            <a:spLocks noChangeShapeType="1"/>
          </p:cNvSpPr>
          <p:nvPr/>
        </p:nvSpPr>
        <p:spPr bwMode="auto">
          <a:xfrm>
            <a:off x="6346582" y="3984625"/>
            <a:ext cx="1465" cy="50800"/>
          </a:xfrm>
          <a:prstGeom prst="line">
            <a:avLst/>
          </a:prstGeom>
          <a:noFill/>
          <a:ln w="0">
            <a:solidFill>
              <a:srgbClr val="000000"/>
            </a:solidFill>
            <a:round/>
            <a:headEnd/>
            <a:tailEnd/>
          </a:ln>
        </p:spPr>
        <p:txBody>
          <a:bodyPr/>
          <a:lstStyle/>
          <a:p>
            <a:endParaRPr lang="fr-FR"/>
          </a:p>
        </p:txBody>
      </p:sp>
      <p:sp>
        <p:nvSpPr>
          <p:cNvPr id="180281" name="Rectangle 57"/>
          <p:cNvSpPr>
            <a:spLocks noChangeArrowheads="1"/>
          </p:cNvSpPr>
          <p:nvPr/>
        </p:nvSpPr>
        <p:spPr bwMode="auto">
          <a:xfrm>
            <a:off x="6340720"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9</a:t>
            </a:r>
            <a:endParaRPr lang="fr-FR" sz="3200" b="1">
              <a:latin typeface="Times New Roman" pitchFamily="18" charset="0"/>
            </a:endParaRPr>
          </a:p>
        </p:txBody>
      </p:sp>
      <p:sp>
        <p:nvSpPr>
          <p:cNvPr id="180282" name="Line 58"/>
          <p:cNvSpPr>
            <a:spLocks noChangeShapeType="1"/>
          </p:cNvSpPr>
          <p:nvPr/>
        </p:nvSpPr>
        <p:spPr bwMode="auto">
          <a:xfrm flipV="1">
            <a:off x="6836020" y="5646738"/>
            <a:ext cx="1465" cy="50800"/>
          </a:xfrm>
          <a:prstGeom prst="line">
            <a:avLst/>
          </a:prstGeom>
          <a:noFill/>
          <a:ln w="0">
            <a:solidFill>
              <a:srgbClr val="000000"/>
            </a:solidFill>
            <a:round/>
            <a:headEnd/>
            <a:tailEnd/>
          </a:ln>
        </p:spPr>
        <p:txBody>
          <a:bodyPr/>
          <a:lstStyle/>
          <a:p>
            <a:endParaRPr lang="fr-FR"/>
          </a:p>
        </p:txBody>
      </p:sp>
      <p:sp>
        <p:nvSpPr>
          <p:cNvPr id="180283" name="Line 59"/>
          <p:cNvSpPr>
            <a:spLocks noChangeShapeType="1"/>
          </p:cNvSpPr>
          <p:nvPr/>
        </p:nvSpPr>
        <p:spPr bwMode="auto">
          <a:xfrm>
            <a:off x="6836020" y="3984625"/>
            <a:ext cx="1465" cy="50800"/>
          </a:xfrm>
          <a:prstGeom prst="line">
            <a:avLst/>
          </a:prstGeom>
          <a:noFill/>
          <a:ln w="0">
            <a:solidFill>
              <a:srgbClr val="000000"/>
            </a:solidFill>
            <a:round/>
            <a:headEnd/>
            <a:tailEnd/>
          </a:ln>
        </p:spPr>
        <p:txBody>
          <a:bodyPr/>
          <a:lstStyle/>
          <a:p>
            <a:endParaRPr lang="fr-FR"/>
          </a:p>
        </p:txBody>
      </p:sp>
      <p:sp>
        <p:nvSpPr>
          <p:cNvPr id="180284" name="Rectangle 60"/>
          <p:cNvSpPr>
            <a:spLocks noChangeArrowheads="1"/>
          </p:cNvSpPr>
          <p:nvPr/>
        </p:nvSpPr>
        <p:spPr bwMode="auto">
          <a:xfrm>
            <a:off x="6784731" y="5737226"/>
            <a:ext cx="198773"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10</a:t>
            </a:r>
            <a:endParaRPr lang="fr-FR" sz="3200" b="1">
              <a:latin typeface="Times New Roman" pitchFamily="18" charset="0"/>
            </a:endParaRPr>
          </a:p>
        </p:txBody>
      </p:sp>
      <p:sp>
        <p:nvSpPr>
          <p:cNvPr id="180285" name="Line 61"/>
          <p:cNvSpPr>
            <a:spLocks noChangeShapeType="1"/>
          </p:cNvSpPr>
          <p:nvPr/>
        </p:nvSpPr>
        <p:spPr bwMode="auto">
          <a:xfrm>
            <a:off x="1918189" y="5697539"/>
            <a:ext cx="49823" cy="1587"/>
          </a:xfrm>
          <a:prstGeom prst="line">
            <a:avLst/>
          </a:prstGeom>
          <a:noFill/>
          <a:ln w="0">
            <a:solidFill>
              <a:srgbClr val="000000"/>
            </a:solidFill>
            <a:round/>
            <a:headEnd/>
            <a:tailEnd/>
          </a:ln>
        </p:spPr>
        <p:txBody>
          <a:bodyPr/>
          <a:lstStyle/>
          <a:p>
            <a:endParaRPr lang="fr-FR"/>
          </a:p>
        </p:txBody>
      </p:sp>
      <p:sp>
        <p:nvSpPr>
          <p:cNvPr id="180286" name="Line 62"/>
          <p:cNvSpPr>
            <a:spLocks noChangeShapeType="1"/>
          </p:cNvSpPr>
          <p:nvPr/>
        </p:nvSpPr>
        <p:spPr bwMode="auto">
          <a:xfrm flipH="1">
            <a:off x="6786197" y="5697539"/>
            <a:ext cx="49823" cy="1587"/>
          </a:xfrm>
          <a:prstGeom prst="line">
            <a:avLst/>
          </a:prstGeom>
          <a:noFill/>
          <a:ln w="0">
            <a:solidFill>
              <a:srgbClr val="000000"/>
            </a:solidFill>
            <a:round/>
            <a:headEnd/>
            <a:tailEnd/>
          </a:ln>
        </p:spPr>
        <p:txBody>
          <a:bodyPr/>
          <a:lstStyle/>
          <a:p>
            <a:endParaRPr lang="fr-FR"/>
          </a:p>
        </p:txBody>
      </p:sp>
      <p:sp>
        <p:nvSpPr>
          <p:cNvPr id="180287" name="Rectangle 63"/>
          <p:cNvSpPr>
            <a:spLocks noChangeArrowheads="1"/>
          </p:cNvSpPr>
          <p:nvPr/>
        </p:nvSpPr>
        <p:spPr bwMode="auto">
          <a:xfrm>
            <a:off x="1682262" y="561657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0</a:t>
            </a:r>
            <a:endParaRPr lang="fr-FR" sz="3200" b="1">
              <a:latin typeface="Times New Roman" pitchFamily="18" charset="0"/>
            </a:endParaRPr>
          </a:p>
        </p:txBody>
      </p:sp>
      <p:sp>
        <p:nvSpPr>
          <p:cNvPr id="180288" name="Line 64"/>
          <p:cNvSpPr>
            <a:spLocks noChangeShapeType="1"/>
          </p:cNvSpPr>
          <p:nvPr/>
        </p:nvSpPr>
        <p:spPr bwMode="auto">
          <a:xfrm>
            <a:off x="1918189" y="5383214"/>
            <a:ext cx="49823" cy="1587"/>
          </a:xfrm>
          <a:prstGeom prst="line">
            <a:avLst/>
          </a:prstGeom>
          <a:noFill/>
          <a:ln w="0">
            <a:solidFill>
              <a:srgbClr val="000000"/>
            </a:solidFill>
            <a:round/>
            <a:headEnd/>
            <a:tailEnd/>
          </a:ln>
        </p:spPr>
        <p:txBody>
          <a:bodyPr/>
          <a:lstStyle/>
          <a:p>
            <a:endParaRPr lang="fr-FR"/>
          </a:p>
        </p:txBody>
      </p:sp>
      <p:sp>
        <p:nvSpPr>
          <p:cNvPr id="180289" name="Line 65"/>
          <p:cNvSpPr>
            <a:spLocks noChangeShapeType="1"/>
          </p:cNvSpPr>
          <p:nvPr/>
        </p:nvSpPr>
        <p:spPr bwMode="auto">
          <a:xfrm flipH="1">
            <a:off x="6786197" y="5383214"/>
            <a:ext cx="49823" cy="1587"/>
          </a:xfrm>
          <a:prstGeom prst="line">
            <a:avLst/>
          </a:prstGeom>
          <a:noFill/>
          <a:ln w="0">
            <a:solidFill>
              <a:srgbClr val="000000"/>
            </a:solidFill>
            <a:round/>
            <a:headEnd/>
            <a:tailEnd/>
          </a:ln>
        </p:spPr>
        <p:txBody>
          <a:bodyPr/>
          <a:lstStyle/>
          <a:p>
            <a:endParaRPr lang="fr-FR"/>
          </a:p>
        </p:txBody>
      </p:sp>
      <p:sp>
        <p:nvSpPr>
          <p:cNvPr id="180290" name="Rectangle 66"/>
          <p:cNvSpPr>
            <a:spLocks noChangeArrowheads="1"/>
          </p:cNvSpPr>
          <p:nvPr/>
        </p:nvSpPr>
        <p:spPr bwMode="auto">
          <a:xfrm>
            <a:off x="1565031" y="5302251"/>
            <a:ext cx="24846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0.2</a:t>
            </a:r>
            <a:endParaRPr lang="fr-FR" sz="3200" b="1">
              <a:latin typeface="Times New Roman" pitchFamily="18" charset="0"/>
            </a:endParaRPr>
          </a:p>
        </p:txBody>
      </p:sp>
      <p:sp>
        <p:nvSpPr>
          <p:cNvPr id="180291" name="Line 67"/>
          <p:cNvSpPr>
            <a:spLocks noChangeShapeType="1"/>
          </p:cNvSpPr>
          <p:nvPr/>
        </p:nvSpPr>
        <p:spPr bwMode="auto">
          <a:xfrm>
            <a:off x="1918189" y="5080000"/>
            <a:ext cx="49823" cy="1588"/>
          </a:xfrm>
          <a:prstGeom prst="line">
            <a:avLst/>
          </a:prstGeom>
          <a:noFill/>
          <a:ln w="0">
            <a:solidFill>
              <a:srgbClr val="000000"/>
            </a:solidFill>
            <a:round/>
            <a:headEnd/>
            <a:tailEnd/>
          </a:ln>
        </p:spPr>
        <p:txBody>
          <a:bodyPr/>
          <a:lstStyle/>
          <a:p>
            <a:endParaRPr lang="fr-FR"/>
          </a:p>
        </p:txBody>
      </p:sp>
      <p:sp>
        <p:nvSpPr>
          <p:cNvPr id="180292" name="Line 68"/>
          <p:cNvSpPr>
            <a:spLocks noChangeShapeType="1"/>
          </p:cNvSpPr>
          <p:nvPr/>
        </p:nvSpPr>
        <p:spPr bwMode="auto">
          <a:xfrm flipH="1">
            <a:off x="6786197" y="5080000"/>
            <a:ext cx="49823" cy="1588"/>
          </a:xfrm>
          <a:prstGeom prst="line">
            <a:avLst/>
          </a:prstGeom>
          <a:noFill/>
          <a:ln w="0">
            <a:solidFill>
              <a:srgbClr val="000000"/>
            </a:solidFill>
            <a:round/>
            <a:headEnd/>
            <a:tailEnd/>
          </a:ln>
        </p:spPr>
        <p:txBody>
          <a:bodyPr/>
          <a:lstStyle/>
          <a:p>
            <a:endParaRPr lang="fr-FR"/>
          </a:p>
        </p:txBody>
      </p:sp>
      <p:sp>
        <p:nvSpPr>
          <p:cNvPr id="180293" name="Rectangle 69"/>
          <p:cNvSpPr>
            <a:spLocks noChangeArrowheads="1"/>
          </p:cNvSpPr>
          <p:nvPr/>
        </p:nvSpPr>
        <p:spPr bwMode="auto">
          <a:xfrm>
            <a:off x="1565031" y="4999039"/>
            <a:ext cx="24846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0.4</a:t>
            </a:r>
            <a:endParaRPr lang="fr-FR" sz="3200" b="1">
              <a:latin typeface="Times New Roman" pitchFamily="18" charset="0"/>
            </a:endParaRPr>
          </a:p>
        </p:txBody>
      </p:sp>
      <p:sp>
        <p:nvSpPr>
          <p:cNvPr id="180294" name="Line 70"/>
          <p:cNvSpPr>
            <a:spLocks noChangeShapeType="1"/>
          </p:cNvSpPr>
          <p:nvPr/>
        </p:nvSpPr>
        <p:spPr bwMode="auto">
          <a:xfrm>
            <a:off x="1918189" y="4765675"/>
            <a:ext cx="49823" cy="1588"/>
          </a:xfrm>
          <a:prstGeom prst="line">
            <a:avLst/>
          </a:prstGeom>
          <a:noFill/>
          <a:ln w="0">
            <a:solidFill>
              <a:srgbClr val="000000"/>
            </a:solidFill>
            <a:round/>
            <a:headEnd/>
            <a:tailEnd/>
          </a:ln>
        </p:spPr>
        <p:txBody>
          <a:bodyPr/>
          <a:lstStyle/>
          <a:p>
            <a:endParaRPr lang="fr-FR"/>
          </a:p>
        </p:txBody>
      </p:sp>
      <p:sp>
        <p:nvSpPr>
          <p:cNvPr id="180295" name="Line 71"/>
          <p:cNvSpPr>
            <a:spLocks noChangeShapeType="1"/>
          </p:cNvSpPr>
          <p:nvPr/>
        </p:nvSpPr>
        <p:spPr bwMode="auto">
          <a:xfrm flipH="1">
            <a:off x="6786197" y="4765675"/>
            <a:ext cx="49823" cy="1588"/>
          </a:xfrm>
          <a:prstGeom prst="line">
            <a:avLst/>
          </a:prstGeom>
          <a:noFill/>
          <a:ln w="0">
            <a:solidFill>
              <a:srgbClr val="000000"/>
            </a:solidFill>
            <a:round/>
            <a:headEnd/>
            <a:tailEnd/>
          </a:ln>
        </p:spPr>
        <p:txBody>
          <a:bodyPr/>
          <a:lstStyle/>
          <a:p>
            <a:endParaRPr lang="fr-FR"/>
          </a:p>
        </p:txBody>
      </p:sp>
      <p:sp>
        <p:nvSpPr>
          <p:cNvPr id="180296" name="Rectangle 72"/>
          <p:cNvSpPr>
            <a:spLocks noChangeArrowheads="1"/>
          </p:cNvSpPr>
          <p:nvPr/>
        </p:nvSpPr>
        <p:spPr bwMode="auto">
          <a:xfrm>
            <a:off x="1565031" y="4684714"/>
            <a:ext cx="24846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0.6</a:t>
            </a:r>
            <a:endParaRPr lang="fr-FR" sz="3200" b="1">
              <a:latin typeface="Times New Roman" pitchFamily="18" charset="0"/>
            </a:endParaRPr>
          </a:p>
        </p:txBody>
      </p:sp>
      <p:sp>
        <p:nvSpPr>
          <p:cNvPr id="180297" name="Line 73"/>
          <p:cNvSpPr>
            <a:spLocks noChangeShapeType="1"/>
          </p:cNvSpPr>
          <p:nvPr/>
        </p:nvSpPr>
        <p:spPr bwMode="auto">
          <a:xfrm>
            <a:off x="1918189" y="4451350"/>
            <a:ext cx="49823" cy="1588"/>
          </a:xfrm>
          <a:prstGeom prst="line">
            <a:avLst/>
          </a:prstGeom>
          <a:noFill/>
          <a:ln w="0">
            <a:solidFill>
              <a:srgbClr val="000000"/>
            </a:solidFill>
            <a:round/>
            <a:headEnd/>
            <a:tailEnd/>
          </a:ln>
        </p:spPr>
        <p:txBody>
          <a:bodyPr/>
          <a:lstStyle/>
          <a:p>
            <a:endParaRPr lang="fr-FR"/>
          </a:p>
        </p:txBody>
      </p:sp>
      <p:sp>
        <p:nvSpPr>
          <p:cNvPr id="180298" name="Line 74"/>
          <p:cNvSpPr>
            <a:spLocks noChangeShapeType="1"/>
          </p:cNvSpPr>
          <p:nvPr/>
        </p:nvSpPr>
        <p:spPr bwMode="auto">
          <a:xfrm flipH="1">
            <a:off x="6786197" y="4451350"/>
            <a:ext cx="49823" cy="1588"/>
          </a:xfrm>
          <a:prstGeom prst="line">
            <a:avLst/>
          </a:prstGeom>
          <a:noFill/>
          <a:ln w="0">
            <a:solidFill>
              <a:srgbClr val="000000"/>
            </a:solidFill>
            <a:round/>
            <a:headEnd/>
            <a:tailEnd/>
          </a:ln>
        </p:spPr>
        <p:txBody>
          <a:bodyPr/>
          <a:lstStyle/>
          <a:p>
            <a:endParaRPr lang="fr-FR"/>
          </a:p>
        </p:txBody>
      </p:sp>
      <p:sp>
        <p:nvSpPr>
          <p:cNvPr id="180299" name="Rectangle 75"/>
          <p:cNvSpPr>
            <a:spLocks noChangeArrowheads="1"/>
          </p:cNvSpPr>
          <p:nvPr/>
        </p:nvSpPr>
        <p:spPr bwMode="auto">
          <a:xfrm>
            <a:off x="1565031" y="4370389"/>
            <a:ext cx="24846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0.8</a:t>
            </a:r>
            <a:endParaRPr lang="fr-FR" sz="3200" b="1">
              <a:latin typeface="Times New Roman" pitchFamily="18" charset="0"/>
            </a:endParaRPr>
          </a:p>
        </p:txBody>
      </p:sp>
      <p:sp>
        <p:nvSpPr>
          <p:cNvPr id="180300" name="Line 76"/>
          <p:cNvSpPr>
            <a:spLocks noChangeShapeType="1"/>
          </p:cNvSpPr>
          <p:nvPr/>
        </p:nvSpPr>
        <p:spPr bwMode="auto">
          <a:xfrm>
            <a:off x="1918189" y="4137025"/>
            <a:ext cx="49823" cy="1588"/>
          </a:xfrm>
          <a:prstGeom prst="line">
            <a:avLst/>
          </a:prstGeom>
          <a:noFill/>
          <a:ln w="0">
            <a:solidFill>
              <a:srgbClr val="000000"/>
            </a:solidFill>
            <a:round/>
            <a:headEnd/>
            <a:tailEnd/>
          </a:ln>
        </p:spPr>
        <p:txBody>
          <a:bodyPr/>
          <a:lstStyle/>
          <a:p>
            <a:endParaRPr lang="fr-FR"/>
          </a:p>
        </p:txBody>
      </p:sp>
      <p:sp>
        <p:nvSpPr>
          <p:cNvPr id="180301" name="Line 77"/>
          <p:cNvSpPr>
            <a:spLocks noChangeShapeType="1"/>
          </p:cNvSpPr>
          <p:nvPr/>
        </p:nvSpPr>
        <p:spPr bwMode="auto">
          <a:xfrm flipH="1">
            <a:off x="6786197" y="4137025"/>
            <a:ext cx="49823" cy="1588"/>
          </a:xfrm>
          <a:prstGeom prst="line">
            <a:avLst/>
          </a:prstGeom>
          <a:noFill/>
          <a:ln w="0">
            <a:solidFill>
              <a:srgbClr val="000000"/>
            </a:solidFill>
            <a:round/>
            <a:headEnd/>
            <a:tailEnd/>
          </a:ln>
        </p:spPr>
        <p:txBody>
          <a:bodyPr/>
          <a:lstStyle/>
          <a:p>
            <a:endParaRPr lang="fr-FR"/>
          </a:p>
        </p:txBody>
      </p:sp>
      <p:sp>
        <p:nvSpPr>
          <p:cNvPr id="180302" name="Rectangle 78"/>
          <p:cNvSpPr>
            <a:spLocks noChangeArrowheads="1"/>
          </p:cNvSpPr>
          <p:nvPr/>
        </p:nvSpPr>
        <p:spPr bwMode="auto">
          <a:xfrm>
            <a:off x="1682262" y="4056064"/>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1</a:t>
            </a:r>
            <a:endParaRPr lang="fr-FR" sz="3200" b="1">
              <a:latin typeface="Times New Roman" pitchFamily="18" charset="0"/>
            </a:endParaRPr>
          </a:p>
        </p:txBody>
      </p:sp>
      <p:sp>
        <p:nvSpPr>
          <p:cNvPr id="180303" name="Line 79"/>
          <p:cNvSpPr>
            <a:spLocks noChangeShapeType="1"/>
          </p:cNvSpPr>
          <p:nvPr/>
        </p:nvSpPr>
        <p:spPr bwMode="auto">
          <a:xfrm>
            <a:off x="1918189" y="3984625"/>
            <a:ext cx="4917831" cy="1588"/>
          </a:xfrm>
          <a:prstGeom prst="line">
            <a:avLst/>
          </a:prstGeom>
          <a:noFill/>
          <a:ln w="0">
            <a:solidFill>
              <a:srgbClr val="000000"/>
            </a:solidFill>
            <a:round/>
            <a:headEnd/>
            <a:tailEnd/>
          </a:ln>
        </p:spPr>
        <p:txBody>
          <a:bodyPr/>
          <a:lstStyle/>
          <a:p>
            <a:endParaRPr lang="fr-FR"/>
          </a:p>
        </p:txBody>
      </p:sp>
      <p:sp>
        <p:nvSpPr>
          <p:cNvPr id="180304" name="Freeform 80"/>
          <p:cNvSpPr>
            <a:spLocks/>
          </p:cNvSpPr>
          <p:nvPr/>
        </p:nvSpPr>
        <p:spPr bwMode="auto">
          <a:xfrm>
            <a:off x="1918189" y="3984626"/>
            <a:ext cx="4917831" cy="1712913"/>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80305" name="Line 81"/>
          <p:cNvSpPr>
            <a:spLocks noChangeShapeType="1"/>
          </p:cNvSpPr>
          <p:nvPr/>
        </p:nvSpPr>
        <p:spPr bwMode="auto">
          <a:xfrm flipV="1">
            <a:off x="1918189" y="3984626"/>
            <a:ext cx="1465" cy="1712913"/>
          </a:xfrm>
          <a:prstGeom prst="line">
            <a:avLst/>
          </a:prstGeom>
          <a:noFill/>
          <a:ln w="0">
            <a:solidFill>
              <a:srgbClr val="000000"/>
            </a:solidFill>
            <a:round/>
            <a:headEnd/>
            <a:tailEnd/>
          </a:ln>
        </p:spPr>
        <p:txBody>
          <a:bodyPr/>
          <a:lstStyle/>
          <a:p>
            <a:endParaRPr lang="fr-FR"/>
          </a:p>
        </p:txBody>
      </p:sp>
      <p:sp>
        <p:nvSpPr>
          <p:cNvPr id="180306" name="Rectangle 82"/>
          <p:cNvSpPr>
            <a:spLocks noChangeArrowheads="1"/>
          </p:cNvSpPr>
          <p:nvPr/>
        </p:nvSpPr>
        <p:spPr bwMode="auto">
          <a:xfrm>
            <a:off x="3843704" y="5961064"/>
            <a:ext cx="1332096" cy="215444"/>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fréquence (MHz)</a:t>
            </a:r>
            <a:endParaRPr lang="fr-FR" sz="3200" b="1">
              <a:latin typeface="Times New Roman" pitchFamily="18" charset="0"/>
            </a:endParaRPr>
          </a:p>
        </p:txBody>
      </p:sp>
      <p:sp>
        <p:nvSpPr>
          <p:cNvPr id="180307" name="Rectangle 83"/>
          <p:cNvSpPr>
            <a:spLocks noChangeArrowheads="1"/>
          </p:cNvSpPr>
          <p:nvPr/>
        </p:nvSpPr>
        <p:spPr bwMode="auto">
          <a:xfrm rot="16200000">
            <a:off x="948506" y="4653191"/>
            <a:ext cx="775853" cy="215444"/>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amplitude</a:t>
            </a:r>
            <a:endParaRPr lang="fr-FR" sz="3200" b="1">
              <a:latin typeface="Times New Roman" pitchFamily="18" charset="0"/>
            </a:endParaRPr>
          </a:p>
        </p:txBody>
      </p:sp>
      <p:sp>
        <p:nvSpPr>
          <p:cNvPr id="180308" name="Rectangle 84"/>
          <p:cNvSpPr>
            <a:spLocks noChangeArrowheads="1"/>
          </p:cNvSpPr>
          <p:nvPr/>
        </p:nvSpPr>
        <p:spPr bwMode="auto">
          <a:xfrm>
            <a:off x="2678723" y="3638550"/>
            <a:ext cx="3964227" cy="261610"/>
          </a:xfrm>
          <a:prstGeom prst="rect">
            <a:avLst/>
          </a:prstGeom>
          <a:noFill/>
          <a:ln w="9525">
            <a:noFill/>
            <a:miter lim="800000"/>
            <a:headEnd/>
            <a:tailEnd/>
          </a:ln>
        </p:spPr>
        <p:txBody>
          <a:bodyPr wrap="none" lIns="0" tIns="0" rIns="0" bIns="0">
            <a:spAutoFit/>
          </a:bodyPr>
          <a:lstStyle/>
          <a:p>
            <a:pPr algn="ctr"/>
            <a:r>
              <a:rPr lang="fr-FR" sz="1700">
                <a:solidFill>
                  <a:srgbClr val="000000"/>
                </a:solidFill>
                <a:latin typeface="Helvetica" pitchFamily="34" charset="0"/>
              </a:rPr>
              <a:t>représentation des signaux en fréquence</a:t>
            </a:r>
            <a:endParaRPr lang="fr-FR" sz="3200" b="1">
              <a:latin typeface="Times New Roman" pitchFamily="18" charset="0"/>
            </a:endParaRPr>
          </a:p>
        </p:txBody>
      </p:sp>
      <p:sp>
        <p:nvSpPr>
          <p:cNvPr id="180383" name="Freeform 159"/>
          <p:cNvSpPr>
            <a:spLocks/>
          </p:cNvSpPr>
          <p:nvPr/>
        </p:nvSpPr>
        <p:spPr bwMode="auto">
          <a:xfrm>
            <a:off x="1941635" y="4146551"/>
            <a:ext cx="4863611" cy="1533525"/>
          </a:xfrm>
          <a:custGeom>
            <a:avLst/>
            <a:gdLst/>
            <a:ahLst/>
            <a:cxnLst>
              <a:cxn ang="0">
                <a:pos x="23" y="11"/>
              </a:cxn>
              <a:cxn ang="0">
                <a:pos x="74" y="74"/>
              </a:cxn>
              <a:cxn ang="0">
                <a:pos x="125" y="186"/>
              </a:cxn>
              <a:cxn ang="0">
                <a:pos x="170" y="324"/>
              </a:cxn>
              <a:cxn ang="0">
                <a:pos x="221" y="452"/>
              </a:cxn>
              <a:cxn ang="0">
                <a:pos x="272" y="468"/>
              </a:cxn>
              <a:cxn ang="0">
                <a:pos x="317" y="409"/>
              </a:cxn>
              <a:cxn ang="0">
                <a:pos x="368" y="404"/>
              </a:cxn>
              <a:cxn ang="0">
                <a:pos x="419" y="431"/>
              </a:cxn>
              <a:cxn ang="0">
                <a:pos x="465" y="484"/>
              </a:cxn>
              <a:cxn ang="0">
                <a:pos x="516" y="489"/>
              </a:cxn>
              <a:cxn ang="0">
                <a:pos x="567" y="452"/>
              </a:cxn>
              <a:cxn ang="0">
                <a:pos x="612" y="446"/>
              </a:cxn>
              <a:cxn ang="0">
                <a:pos x="663" y="462"/>
              </a:cxn>
              <a:cxn ang="0">
                <a:pos x="714" y="494"/>
              </a:cxn>
              <a:cxn ang="0">
                <a:pos x="760" y="494"/>
              </a:cxn>
              <a:cxn ang="0">
                <a:pos x="811" y="473"/>
              </a:cxn>
              <a:cxn ang="0">
                <a:pos x="862" y="462"/>
              </a:cxn>
              <a:cxn ang="0">
                <a:pos x="907" y="473"/>
              </a:cxn>
              <a:cxn ang="0">
                <a:pos x="958" y="494"/>
              </a:cxn>
              <a:cxn ang="0">
                <a:pos x="1009" y="500"/>
              </a:cxn>
              <a:cxn ang="0">
                <a:pos x="1054" y="478"/>
              </a:cxn>
              <a:cxn ang="0">
                <a:pos x="1105" y="473"/>
              </a:cxn>
              <a:cxn ang="0">
                <a:pos x="1156" y="484"/>
              </a:cxn>
              <a:cxn ang="0">
                <a:pos x="1202" y="500"/>
              </a:cxn>
              <a:cxn ang="0">
                <a:pos x="1253" y="500"/>
              </a:cxn>
              <a:cxn ang="0">
                <a:pos x="1298" y="484"/>
              </a:cxn>
              <a:cxn ang="0">
                <a:pos x="1349" y="478"/>
              </a:cxn>
              <a:cxn ang="0">
                <a:pos x="1400" y="489"/>
              </a:cxn>
              <a:cxn ang="0">
                <a:pos x="1446" y="500"/>
              </a:cxn>
              <a:cxn ang="0">
                <a:pos x="1497" y="505"/>
              </a:cxn>
              <a:cxn ang="0">
                <a:pos x="1548" y="489"/>
              </a:cxn>
              <a:cxn ang="0">
                <a:pos x="1593" y="484"/>
              </a:cxn>
              <a:cxn ang="0">
                <a:pos x="1644" y="489"/>
              </a:cxn>
              <a:cxn ang="0">
                <a:pos x="1695" y="505"/>
              </a:cxn>
              <a:cxn ang="0">
                <a:pos x="1740" y="505"/>
              </a:cxn>
              <a:cxn ang="0">
                <a:pos x="1791" y="494"/>
              </a:cxn>
              <a:cxn ang="0">
                <a:pos x="1843" y="489"/>
              </a:cxn>
              <a:cxn ang="0">
                <a:pos x="1888" y="494"/>
              </a:cxn>
              <a:cxn ang="0">
                <a:pos x="1939" y="505"/>
              </a:cxn>
              <a:cxn ang="0">
                <a:pos x="1990" y="505"/>
              </a:cxn>
              <a:cxn ang="0">
                <a:pos x="2035" y="494"/>
              </a:cxn>
              <a:cxn ang="0">
                <a:pos x="2086" y="489"/>
              </a:cxn>
              <a:cxn ang="0">
                <a:pos x="2137" y="494"/>
              </a:cxn>
              <a:cxn ang="0">
                <a:pos x="2183" y="505"/>
              </a:cxn>
              <a:cxn ang="0">
                <a:pos x="2234" y="505"/>
              </a:cxn>
              <a:cxn ang="0">
                <a:pos x="2285" y="494"/>
              </a:cxn>
              <a:cxn ang="0">
                <a:pos x="2330" y="494"/>
              </a:cxn>
              <a:cxn ang="0">
                <a:pos x="2381" y="494"/>
              </a:cxn>
              <a:cxn ang="0">
                <a:pos x="2432" y="505"/>
              </a:cxn>
              <a:cxn ang="0">
                <a:pos x="2455" y="510"/>
              </a:cxn>
            </a:cxnLst>
            <a:rect l="0" t="0" r="r" b="b"/>
            <a:pathLst>
              <a:path w="2455" h="510">
                <a:moveTo>
                  <a:pt x="0" y="0"/>
                </a:moveTo>
                <a:lnTo>
                  <a:pt x="23" y="11"/>
                </a:lnTo>
                <a:lnTo>
                  <a:pt x="51" y="32"/>
                </a:lnTo>
                <a:lnTo>
                  <a:pt x="74" y="74"/>
                </a:lnTo>
                <a:lnTo>
                  <a:pt x="96" y="122"/>
                </a:lnTo>
                <a:lnTo>
                  <a:pt x="125" y="186"/>
                </a:lnTo>
                <a:lnTo>
                  <a:pt x="147" y="255"/>
                </a:lnTo>
                <a:lnTo>
                  <a:pt x="170" y="324"/>
                </a:lnTo>
                <a:lnTo>
                  <a:pt x="198" y="388"/>
                </a:lnTo>
                <a:lnTo>
                  <a:pt x="221" y="452"/>
                </a:lnTo>
                <a:lnTo>
                  <a:pt x="244" y="510"/>
                </a:lnTo>
                <a:lnTo>
                  <a:pt x="272" y="468"/>
                </a:lnTo>
                <a:lnTo>
                  <a:pt x="295" y="431"/>
                </a:lnTo>
                <a:lnTo>
                  <a:pt x="317" y="409"/>
                </a:lnTo>
                <a:lnTo>
                  <a:pt x="346" y="399"/>
                </a:lnTo>
                <a:lnTo>
                  <a:pt x="368" y="404"/>
                </a:lnTo>
                <a:lnTo>
                  <a:pt x="391" y="415"/>
                </a:lnTo>
                <a:lnTo>
                  <a:pt x="419" y="431"/>
                </a:lnTo>
                <a:lnTo>
                  <a:pt x="442" y="457"/>
                </a:lnTo>
                <a:lnTo>
                  <a:pt x="465" y="484"/>
                </a:lnTo>
                <a:lnTo>
                  <a:pt x="493" y="510"/>
                </a:lnTo>
                <a:lnTo>
                  <a:pt x="516" y="489"/>
                </a:lnTo>
                <a:lnTo>
                  <a:pt x="539" y="468"/>
                </a:lnTo>
                <a:lnTo>
                  <a:pt x="567" y="452"/>
                </a:lnTo>
                <a:lnTo>
                  <a:pt x="590" y="446"/>
                </a:lnTo>
                <a:lnTo>
                  <a:pt x="612" y="446"/>
                </a:lnTo>
                <a:lnTo>
                  <a:pt x="641" y="452"/>
                </a:lnTo>
                <a:lnTo>
                  <a:pt x="663" y="462"/>
                </a:lnTo>
                <a:lnTo>
                  <a:pt x="686" y="473"/>
                </a:lnTo>
                <a:lnTo>
                  <a:pt x="714" y="494"/>
                </a:lnTo>
                <a:lnTo>
                  <a:pt x="737" y="510"/>
                </a:lnTo>
                <a:lnTo>
                  <a:pt x="760" y="494"/>
                </a:lnTo>
                <a:lnTo>
                  <a:pt x="788" y="478"/>
                </a:lnTo>
                <a:lnTo>
                  <a:pt x="811" y="473"/>
                </a:lnTo>
                <a:lnTo>
                  <a:pt x="833" y="462"/>
                </a:lnTo>
                <a:lnTo>
                  <a:pt x="862" y="462"/>
                </a:lnTo>
                <a:lnTo>
                  <a:pt x="884" y="468"/>
                </a:lnTo>
                <a:lnTo>
                  <a:pt x="907" y="473"/>
                </a:lnTo>
                <a:lnTo>
                  <a:pt x="935" y="484"/>
                </a:lnTo>
                <a:lnTo>
                  <a:pt x="958" y="494"/>
                </a:lnTo>
                <a:lnTo>
                  <a:pt x="981" y="510"/>
                </a:lnTo>
                <a:lnTo>
                  <a:pt x="1009" y="500"/>
                </a:lnTo>
                <a:lnTo>
                  <a:pt x="1032" y="489"/>
                </a:lnTo>
                <a:lnTo>
                  <a:pt x="1054" y="478"/>
                </a:lnTo>
                <a:lnTo>
                  <a:pt x="1083" y="473"/>
                </a:lnTo>
                <a:lnTo>
                  <a:pt x="1105" y="473"/>
                </a:lnTo>
                <a:lnTo>
                  <a:pt x="1128" y="478"/>
                </a:lnTo>
                <a:lnTo>
                  <a:pt x="1156" y="484"/>
                </a:lnTo>
                <a:lnTo>
                  <a:pt x="1179" y="489"/>
                </a:lnTo>
                <a:lnTo>
                  <a:pt x="1202" y="500"/>
                </a:lnTo>
                <a:lnTo>
                  <a:pt x="1230" y="510"/>
                </a:lnTo>
                <a:lnTo>
                  <a:pt x="1253" y="500"/>
                </a:lnTo>
                <a:lnTo>
                  <a:pt x="1276" y="494"/>
                </a:lnTo>
                <a:lnTo>
                  <a:pt x="1298" y="484"/>
                </a:lnTo>
                <a:lnTo>
                  <a:pt x="1327" y="484"/>
                </a:lnTo>
                <a:lnTo>
                  <a:pt x="1349" y="478"/>
                </a:lnTo>
                <a:lnTo>
                  <a:pt x="1372" y="484"/>
                </a:lnTo>
                <a:lnTo>
                  <a:pt x="1400" y="489"/>
                </a:lnTo>
                <a:lnTo>
                  <a:pt x="1423" y="494"/>
                </a:lnTo>
                <a:lnTo>
                  <a:pt x="1446" y="500"/>
                </a:lnTo>
                <a:lnTo>
                  <a:pt x="1474" y="510"/>
                </a:lnTo>
                <a:lnTo>
                  <a:pt x="1497" y="505"/>
                </a:lnTo>
                <a:lnTo>
                  <a:pt x="1519" y="494"/>
                </a:lnTo>
                <a:lnTo>
                  <a:pt x="1548" y="489"/>
                </a:lnTo>
                <a:lnTo>
                  <a:pt x="1570" y="484"/>
                </a:lnTo>
                <a:lnTo>
                  <a:pt x="1593" y="484"/>
                </a:lnTo>
                <a:lnTo>
                  <a:pt x="1621" y="489"/>
                </a:lnTo>
                <a:lnTo>
                  <a:pt x="1644" y="489"/>
                </a:lnTo>
                <a:lnTo>
                  <a:pt x="1667" y="494"/>
                </a:lnTo>
                <a:lnTo>
                  <a:pt x="1695" y="505"/>
                </a:lnTo>
                <a:lnTo>
                  <a:pt x="1718" y="510"/>
                </a:lnTo>
                <a:lnTo>
                  <a:pt x="1740" y="505"/>
                </a:lnTo>
                <a:lnTo>
                  <a:pt x="1769" y="500"/>
                </a:lnTo>
                <a:lnTo>
                  <a:pt x="1791" y="494"/>
                </a:lnTo>
                <a:lnTo>
                  <a:pt x="1814" y="489"/>
                </a:lnTo>
                <a:lnTo>
                  <a:pt x="1843" y="489"/>
                </a:lnTo>
                <a:lnTo>
                  <a:pt x="1865" y="489"/>
                </a:lnTo>
                <a:lnTo>
                  <a:pt x="1888" y="494"/>
                </a:lnTo>
                <a:lnTo>
                  <a:pt x="1916" y="500"/>
                </a:lnTo>
                <a:lnTo>
                  <a:pt x="1939" y="505"/>
                </a:lnTo>
                <a:lnTo>
                  <a:pt x="1962" y="510"/>
                </a:lnTo>
                <a:lnTo>
                  <a:pt x="1990" y="505"/>
                </a:lnTo>
                <a:lnTo>
                  <a:pt x="2013" y="500"/>
                </a:lnTo>
                <a:lnTo>
                  <a:pt x="2035" y="494"/>
                </a:lnTo>
                <a:lnTo>
                  <a:pt x="2064" y="494"/>
                </a:lnTo>
                <a:lnTo>
                  <a:pt x="2086" y="489"/>
                </a:lnTo>
                <a:lnTo>
                  <a:pt x="2109" y="494"/>
                </a:lnTo>
                <a:lnTo>
                  <a:pt x="2137" y="494"/>
                </a:lnTo>
                <a:lnTo>
                  <a:pt x="2160" y="500"/>
                </a:lnTo>
                <a:lnTo>
                  <a:pt x="2183" y="505"/>
                </a:lnTo>
                <a:lnTo>
                  <a:pt x="2211" y="510"/>
                </a:lnTo>
                <a:lnTo>
                  <a:pt x="2234" y="505"/>
                </a:lnTo>
                <a:lnTo>
                  <a:pt x="2256" y="500"/>
                </a:lnTo>
                <a:lnTo>
                  <a:pt x="2285" y="494"/>
                </a:lnTo>
                <a:lnTo>
                  <a:pt x="2307" y="494"/>
                </a:lnTo>
                <a:lnTo>
                  <a:pt x="2330" y="494"/>
                </a:lnTo>
                <a:lnTo>
                  <a:pt x="2358" y="494"/>
                </a:lnTo>
                <a:lnTo>
                  <a:pt x="2381" y="494"/>
                </a:lnTo>
                <a:lnTo>
                  <a:pt x="2404" y="500"/>
                </a:lnTo>
                <a:lnTo>
                  <a:pt x="2432" y="505"/>
                </a:lnTo>
                <a:lnTo>
                  <a:pt x="2455" y="510"/>
                </a:lnTo>
                <a:lnTo>
                  <a:pt x="2455" y="510"/>
                </a:lnTo>
              </a:path>
            </a:pathLst>
          </a:custGeom>
          <a:noFill/>
          <a:ln w="28575" cmpd="sng">
            <a:solidFill>
              <a:schemeClr val="accent2"/>
            </a:solidFill>
            <a:prstDash val="solid"/>
            <a:round/>
            <a:headEnd/>
            <a:tailEnd/>
          </a:ln>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0382"/>
                                        </p:tgtEl>
                                        <p:attrNameLst>
                                          <p:attrName>style.visibility</p:attrName>
                                        </p:attrNameLst>
                                      </p:cBhvr>
                                      <p:to>
                                        <p:strVal val="visible"/>
                                      </p:to>
                                    </p:set>
                                    <p:animEffect transition="in" filter="wipe(left)">
                                      <p:cBhvr>
                                        <p:cTn id="7" dur="500"/>
                                        <p:tgtEl>
                                          <p:spTgt spid="18038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0383"/>
                                        </p:tgtEl>
                                        <p:attrNameLst>
                                          <p:attrName>style.visibility</p:attrName>
                                        </p:attrNameLst>
                                      </p:cBhvr>
                                      <p:to>
                                        <p:strVal val="visible"/>
                                      </p:to>
                                    </p:set>
                                    <p:animEffect transition="in" filter="wipe(left)">
                                      <p:cBhvr>
                                        <p:cTn id="12" dur="500"/>
                                        <p:tgtEl>
                                          <p:spTgt spid="180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382" grpId="0" animBg="1"/>
      <p:bldP spid="18038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Rectangle 3"/>
          <p:cNvSpPr>
            <a:spLocks noChangeArrowheads="1"/>
          </p:cNvSpPr>
          <p:nvPr/>
        </p:nvSpPr>
        <p:spPr bwMode="auto">
          <a:xfrm>
            <a:off x="2806212" y="5905501"/>
            <a:ext cx="3191608" cy="333375"/>
          </a:xfrm>
          <a:prstGeom prst="rect">
            <a:avLst/>
          </a:prstGeom>
          <a:solidFill>
            <a:srgbClr val="FFFFFF"/>
          </a:solidFill>
          <a:ln w="9525">
            <a:solidFill>
              <a:schemeClr val="bg1"/>
            </a:solidFill>
            <a:miter lim="800000"/>
            <a:headEnd/>
            <a:tailEnd/>
          </a:ln>
          <a:effectLst/>
        </p:spPr>
        <p:txBody>
          <a:bodyPr wrap="none" anchor="ctr"/>
          <a:lstStyle/>
          <a:p>
            <a:endParaRPr lang="fr-FR"/>
          </a:p>
        </p:txBody>
      </p:sp>
      <p:sp>
        <p:nvSpPr>
          <p:cNvPr id="181252" name="Rectangle 4"/>
          <p:cNvSpPr>
            <a:spLocks noChangeArrowheads="1"/>
          </p:cNvSpPr>
          <p:nvPr/>
        </p:nvSpPr>
        <p:spPr bwMode="auto">
          <a:xfrm>
            <a:off x="2117481" y="3984626"/>
            <a:ext cx="4917831" cy="1712913"/>
          </a:xfrm>
          <a:prstGeom prst="rect">
            <a:avLst/>
          </a:prstGeom>
          <a:noFill/>
          <a:ln w="9525">
            <a:noFill/>
            <a:miter lim="800000"/>
            <a:headEnd/>
            <a:tailEnd/>
          </a:ln>
        </p:spPr>
        <p:txBody>
          <a:bodyPr/>
          <a:lstStyle/>
          <a:p>
            <a:endParaRPr lang="fr-FR"/>
          </a:p>
        </p:txBody>
      </p:sp>
      <p:sp>
        <p:nvSpPr>
          <p:cNvPr id="181253" name="Rectangle 5"/>
          <p:cNvSpPr>
            <a:spLocks noChangeArrowheads="1"/>
          </p:cNvSpPr>
          <p:nvPr/>
        </p:nvSpPr>
        <p:spPr bwMode="auto">
          <a:xfrm>
            <a:off x="2117481" y="3984626"/>
            <a:ext cx="4917831" cy="1712913"/>
          </a:xfrm>
          <a:prstGeom prst="rect">
            <a:avLst/>
          </a:prstGeom>
          <a:noFill/>
          <a:ln w="0">
            <a:solidFill>
              <a:srgbClr val="FFFFFF"/>
            </a:solidFill>
            <a:miter lim="800000"/>
            <a:headEnd/>
            <a:tailEnd/>
          </a:ln>
        </p:spPr>
        <p:txBody>
          <a:bodyPr/>
          <a:lstStyle/>
          <a:p>
            <a:endParaRPr lang="fr-FR"/>
          </a:p>
        </p:txBody>
      </p:sp>
      <p:sp>
        <p:nvSpPr>
          <p:cNvPr id="181254" name="Freeform 6"/>
          <p:cNvSpPr>
            <a:spLocks/>
          </p:cNvSpPr>
          <p:nvPr/>
        </p:nvSpPr>
        <p:spPr bwMode="auto">
          <a:xfrm>
            <a:off x="2117482" y="3984626"/>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255" name="Freeform 7"/>
          <p:cNvSpPr>
            <a:spLocks/>
          </p:cNvSpPr>
          <p:nvPr/>
        </p:nvSpPr>
        <p:spPr bwMode="auto">
          <a:xfrm>
            <a:off x="2606920" y="3984626"/>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256" name="Freeform 8"/>
          <p:cNvSpPr>
            <a:spLocks/>
          </p:cNvSpPr>
          <p:nvPr/>
        </p:nvSpPr>
        <p:spPr bwMode="auto">
          <a:xfrm>
            <a:off x="3105151" y="3984626"/>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257" name="Freeform 9"/>
          <p:cNvSpPr>
            <a:spLocks/>
          </p:cNvSpPr>
          <p:nvPr/>
        </p:nvSpPr>
        <p:spPr bwMode="auto">
          <a:xfrm>
            <a:off x="3593123" y="3984626"/>
            <a:ext cx="1466"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258" name="Freeform 10"/>
          <p:cNvSpPr>
            <a:spLocks/>
          </p:cNvSpPr>
          <p:nvPr/>
        </p:nvSpPr>
        <p:spPr bwMode="auto">
          <a:xfrm>
            <a:off x="4082561" y="3984626"/>
            <a:ext cx="1466"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259" name="Freeform 11"/>
          <p:cNvSpPr>
            <a:spLocks/>
          </p:cNvSpPr>
          <p:nvPr/>
        </p:nvSpPr>
        <p:spPr bwMode="auto">
          <a:xfrm>
            <a:off x="4580792" y="3984626"/>
            <a:ext cx="1466"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260" name="Freeform 12"/>
          <p:cNvSpPr>
            <a:spLocks/>
          </p:cNvSpPr>
          <p:nvPr/>
        </p:nvSpPr>
        <p:spPr bwMode="auto">
          <a:xfrm>
            <a:off x="5070231" y="3984626"/>
            <a:ext cx="1466"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261" name="Freeform 13"/>
          <p:cNvSpPr>
            <a:spLocks/>
          </p:cNvSpPr>
          <p:nvPr/>
        </p:nvSpPr>
        <p:spPr bwMode="auto">
          <a:xfrm>
            <a:off x="5558205" y="3984626"/>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262" name="Freeform 14"/>
          <p:cNvSpPr>
            <a:spLocks/>
          </p:cNvSpPr>
          <p:nvPr/>
        </p:nvSpPr>
        <p:spPr bwMode="auto">
          <a:xfrm>
            <a:off x="6047643" y="3984626"/>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263" name="Freeform 15"/>
          <p:cNvSpPr>
            <a:spLocks/>
          </p:cNvSpPr>
          <p:nvPr/>
        </p:nvSpPr>
        <p:spPr bwMode="auto">
          <a:xfrm>
            <a:off x="6545874" y="3984626"/>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264" name="Freeform 16"/>
          <p:cNvSpPr>
            <a:spLocks/>
          </p:cNvSpPr>
          <p:nvPr/>
        </p:nvSpPr>
        <p:spPr bwMode="auto">
          <a:xfrm>
            <a:off x="7035312" y="3984626"/>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265" name="Freeform 17"/>
          <p:cNvSpPr>
            <a:spLocks/>
          </p:cNvSpPr>
          <p:nvPr/>
        </p:nvSpPr>
        <p:spPr bwMode="auto">
          <a:xfrm>
            <a:off x="2117481" y="5697539"/>
            <a:ext cx="4917831" cy="1587"/>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1266" name="Freeform 18"/>
          <p:cNvSpPr>
            <a:spLocks/>
          </p:cNvSpPr>
          <p:nvPr/>
        </p:nvSpPr>
        <p:spPr bwMode="auto">
          <a:xfrm>
            <a:off x="2117481" y="5383214"/>
            <a:ext cx="4917831" cy="1587"/>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1267" name="Freeform 19"/>
          <p:cNvSpPr>
            <a:spLocks/>
          </p:cNvSpPr>
          <p:nvPr/>
        </p:nvSpPr>
        <p:spPr bwMode="auto">
          <a:xfrm>
            <a:off x="2117481" y="5080000"/>
            <a:ext cx="4917831" cy="1588"/>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1268" name="Freeform 20"/>
          <p:cNvSpPr>
            <a:spLocks/>
          </p:cNvSpPr>
          <p:nvPr/>
        </p:nvSpPr>
        <p:spPr bwMode="auto">
          <a:xfrm>
            <a:off x="2117481" y="4765675"/>
            <a:ext cx="4917831" cy="1588"/>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1269" name="Freeform 21"/>
          <p:cNvSpPr>
            <a:spLocks/>
          </p:cNvSpPr>
          <p:nvPr/>
        </p:nvSpPr>
        <p:spPr bwMode="auto">
          <a:xfrm>
            <a:off x="2117481" y="4451350"/>
            <a:ext cx="4917831" cy="1588"/>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1270" name="Freeform 22"/>
          <p:cNvSpPr>
            <a:spLocks/>
          </p:cNvSpPr>
          <p:nvPr/>
        </p:nvSpPr>
        <p:spPr bwMode="auto">
          <a:xfrm>
            <a:off x="2117481" y="4137025"/>
            <a:ext cx="4917831" cy="1588"/>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1271" name="Line 23"/>
          <p:cNvSpPr>
            <a:spLocks noChangeShapeType="1"/>
          </p:cNvSpPr>
          <p:nvPr/>
        </p:nvSpPr>
        <p:spPr bwMode="auto">
          <a:xfrm>
            <a:off x="2117481" y="3984625"/>
            <a:ext cx="4917831" cy="1588"/>
          </a:xfrm>
          <a:prstGeom prst="line">
            <a:avLst/>
          </a:prstGeom>
          <a:noFill/>
          <a:ln w="0">
            <a:solidFill>
              <a:srgbClr val="000000"/>
            </a:solidFill>
            <a:round/>
            <a:headEnd/>
            <a:tailEnd/>
          </a:ln>
        </p:spPr>
        <p:txBody>
          <a:bodyPr/>
          <a:lstStyle/>
          <a:p>
            <a:endParaRPr lang="fr-FR"/>
          </a:p>
        </p:txBody>
      </p:sp>
      <p:sp>
        <p:nvSpPr>
          <p:cNvPr id="181272" name="Freeform 24"/>
          <p:cNvSpPr>
            <a:spLocks/>
          </p:cNvSpPr>
          <p:nvPr/>
        </p:nvSpPr>
        <p:spPr bwMode="auto">
          <a:xfrm>
            <a:off x="2117481" y="3984626"/>
            <a:ext cx="4917831" cy="1712913"/>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81273" name="Line 25"/>
          <p:cNvSpPr>
            <a:spLocks noChangeShapeType="1"/>
          </p:cNvSpPr>
          <p:nvPr/>
        </p:nvSpPr>
        <p:spPr bwMode="auto">
          <a:xfrm flipV="1">
            <a:off x="2117482" y="3984626"/>
            <a:ext cx="1465" cy="1712913"/>
          </a:xfrm>
          <a:prstGeom prst="line">
            <a:avLst/>
          </a:prstGeom>
          <a:noFill/>
          <a:ln w="0">
            <a:solidFill>
              <a:srgbClr val="000000"/>
            </a:solidFill>
            <a:round/>
            <a:headEnd/>
            <a:tailEnd/>
          </a:ln>
        </p:spPr>
        <p:txBody>
          <a:bodyPr/>
          <a:lstStyle/>
          <a:p>
            <a:endParaRPr lang="fr-FR"/>
          </a:p>
        </p:txBody>
      </p:sp>
      <p:sp>
        <p:nvSpPr>
          <p:cNvPr id="181274" name="Line 26"/>
          <p:cNvSpPr>
            <a:spLocks noChangeShapeType="1"/>
          </p:cNvSpPr>
          <p:nvPr/>
        </p:nvSpPr>
        <p:spPr bwMode="auto">
          <a:xfrm>
            <a:off x="2117481" y="5697539"/>
            <a:ext cx="4917831" cy="1587"/>
          </a:xfrm>
          <a:prstGeom prst="line">
            <a:avLst/>
          </a:prstGeom>
          <a:noFill/>
          <a:ln w="0">
            <a:solidFill>
              <a:srgbClr val="000000"/>
            </a:solidFill>
            <a:round/>
            <a:headEnd/>
            <a:tailEnd/>
          </a:ln>
        </p:spPr>
        <p:txBody>
          <a:bodyPr/>
          <a:lstStyle/>
          <a:p>
            <a:endParaRPr lang="fr-FR"/>
          </a:p>
        </p:txBody>
      </p:sp>
      <p:sp>
        <p:nvSpPr>
          <p:cNvPr id="181275" name="Line 27"/>
          <p:cNvSpPr>
            <a:spLocks noChangeShapeType="1"/>
          </p:cNvSpPr>
          <p:nvPr/>
        </p:nvSpPr>
        <p:spPr bwMode="auto">
          <a:xfrm flipV="1">
            <a:off x="2117482" y="3984626"/>
            <a:ext cx="1465" cy="1712913"/>
          </a:xfrm>
          <a:prstGeom prst="line">
            <a:avLst/>
          </a:prstGeom>
          <a:noFill/>
          <a:ln w="0">
            <a:solidFill>
              <a:srgbClr val="000000"/>
            </a:solidFill>
            <a:round/>
            <a:headEnd/>
            <a:tailEnd/>
          </a:ln>
        </p:spPr>
        <p:txBody>
          <a:bodyPr/>
          <a:lstStyle/>
          <a:p>
            <a:endParaRPr lang="fr-FR"/>
          </a:p>
        </p:txBody>
      </p:sp>
      <p:sp>
        <p:nvSpPr>
          <p:cNvPr id="181276" name="Line 28"/>
          <p:cNvSpPr>
            <a:spLocks noChangeShapeType="1"/>
          </p:cNvSpPr>
          <p:nvPr/>
        </p:nvSpPr>
        <p:spPr bwMode="auto">
          <a:xfrm flipV="1">
            <a:off x="2117482" y="5646738"/>
            <a:ext cx="1465" cy="50800"/>
          </a:xfrm>
          <a:prstGeom prst="line">
            <a:avLst/>
          </a:prstGeom>
          <a:noFill/>
          <a:ln w="0">
            <a:solidFill>
              <a:srgbClr val="000000"/>
            </a:solidFill>
            <a:round/>
            <a:headEnd/>
            <a:tailEnd/>
          </a:ln>
        </p:spPr>
        <p:txBody>
          <a:bodyPr/>
          <a:lstStyle/>
          <a:p>
            <a:endParaRPr lang="fr-FR"/>
          </a:p>
        </p:txBody>
      </p:sp>
      <p:sp>
        <p:nvSpPr>
          <p:cNvPr id="181277" name="Line 29"/>
          <p:cNvSpPr>
            <a:spLocks noChangeShapeType="1"/>
          </p:cNvSpPr>
          <p:nvPr/>
        </p:nvSpPr>
        <p:spPr bwMode="auto">
          <a:xfrm>
            <a:off x="2117482" y="3984625"/>
            <a:ext cx="1465" cy="50800"/>
          </a:xfrm>
          <a:prstGeom prst="line">
            <a:avLst/>
          </a:prstGeom>
          <a:noFill/>
          <a:ln w="0">
            <a:solidFill>
              <a:srgbClr val="000000"/>
            </a:solidFill>
            <a:round/>
            <a:headEnd/>
            <a:tailEnd/>
          </a:ln>
        </p:spPr>
        <p:txBody>
          <a:bodyPr/>
          <a:lstStyle/>
          <a:p>
            <a:endParaRPr lang="fr-FR"/>
          </a:p>
        </p:txBody>
      </p:sp>
      <p:sp>
        <p:nvSpPr>
          <p:cNvPr id="181278" name="Rectangle 30"/>
          <p:cNvSpPr>
            <a:spLocks noChangeArrowheads="1"/>
          </p:cNvSpPr>
          <p:nvPr/>
        </p:nvSpPr>
        <p:spPr bwMode="auto">
          <a:xfrm>
            <a:off x="2111620"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0</a:t>
            </a:r>
            <a:endParaRPr lang="fr-FR" sz="3200" b="1">
              <a:latin typeface="Times New Roman" pitchFamily="18" charset="0"/>
            </a:endParaRPr>
          </a:p>
        </p:txBody>
      </p:sp>
      <p:sp>
        <p:nvSpPr>
          <p:cNvPr id="181279" name="Line 31"/>
          <p:cNvSpPr>
            <a:spLocks noChangeShapeType="1"/>
          </p:cNvSpPr>
          <p:nvPr/>
        </p:nvSpPr>
        <p:spPr bwMode="auto">
          <a:xfrm flipV="1">
            <a:off x="2606920" y="5646738"/>
            <a:ext cx="1465" cy="50800"/>
          </a:xfrm>
          <a:prstGeom prst="line">
            <a:avLst/>
          </a:prstGeom>
          <a:noFill/>
          <a:ln w="0">
            <a:solidFill>
              <a:srgbClr val="000000"/>
            </a:solidFill>
            <a:round/>
            <a:headEnd/>
            <a:tailEnd/>
          </a:ln>
        </p:spPr>
        <p:txBody>
          <a:bodyPr/>
          <a:lstStyle/>
          <a:p>
            <a:endParaRPr lang="fr-FR"/>
          </a:p>
        </p:txBody>
      </p:sp>
      <p:sp>
        <p:nvSpPr>
          <p:cNvPr id="181280" name="Line 32"/>
          <p:cNvSpPr>
            <a:spLocks noChangeShapeType="1"/>
          </p:cNvSpPr>
          <p:nvPr/>
        </p:nvSpPr>
        <p:spPr bwMode="auto">
          <a:xfrm>
            <a:off x="2606920" y="3984625"/>
            <a:ext cx="1465" cy="50800"/>
          </a:xfrm>
          <a:prstGeom prst="line">
            <a:avLst/>
          </a:prstGeom>
          <a:noFill/>
          <a:ln w="0">
            <a:solidFill>
              <a:srgbClr val="000000"/>
            </a:solidFill>
            <a:round/>
            <a:headEnd/>
            <a:tailEnd/>
          </a:ln>
        </p:spPr>
        <p:txBody>
          <a:bodyPr/>
          <a:lstStyle/>
          <a:p>
            <a:endParaRPr lang="fr-FR"/>
          </a:p>
        </p:txBody>
      </p:sp>
      <p:sp>
        <p:nvSpPr>
          <p:cNvPr id="181281" name="Rectangle 33"/>
          <p:cNvSpPr>
            <a:spLocks noChangeArrowheads="1"/>
          </p:cNvSpPr>
          <p:nvPr/>
        </p:nvSpPr>
        <p:spPr bwMode="auto">
          <a:xfrm>
            <a:off x="2599593"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1</a:t>
            </a:r>
            <a:endParaRPr lang="fr-FR" sz="3200" b="1">
              <a:latin typeface="Times New Roman" pitchFamily="18" charset="0"/>
            </a:endParaRPr>
          </a:p>
        </p:txBody>
      </p:sp>
      <p:sp>
        <p:nvSpPr>
          <p:cNvPr id="181282" name="Line 34"/>
          <p:cNvSpPr>
            <a:spLocks noChangeShapeType="1"/>
          </p:cNvSpPr>
          <p:nvPr/>
        </p:nvSpPr>
        <p:spPr bwMode="auto">
          <a:xfrm flipV="1">
            <a:off x="3105151" y="5646738"/>
            <a:ext cx="1465" cy="50800"/>
          </a:xfrm>
          <a:prstGeom prst="line">
            <a:avLst/>
          </a:prstGeom>
          <a:noFill/>
          <a:ln w="0">
            <a:solidFill>
              <a:srgbClr val="000000"/>
            </a:solidFill>
            <a:round/>
            <a:headEnd/>
            <a:tailEnd/>
          </a:ln>
        </p:spPr>
        <p:txBody>
          <a:bodyPr/>
          <a:lstStyle/>
          <a:p>
            <a:endParaRPr lang="fr-FR"/>
          </a:p>
        </p:txBody>
      </p:sp>
      <p:sp>
        <p:nvSpPr>
          <p:cNvPr id="181283" name="Line 35"/>
          <p:cNvSpPr>
            <a:spLocks noChangeShapeType="1"/>
          </p:cNvSpPr>
          <p:nvPr/>
        </p:nvSpPr>
        <p:spPr bwMode="auto">
          <a:xfrm>
            <a:off x="3105151" y="3984625"/>
            <a:ext cx="1465" cy="50800"/>
          </a:xfrm>
          <a:prstGeom prst="line">
            <a:avLst/>
          </a:prstGeom>
          <a:noFill/>
          <a:ln w="0">
            <a:solidFill>
              <a:srgbClr val="000000"/>
            </a:solidFill>
            <a:round/>
            <a:headEnd/>
            <a:tailEnd/>
          </a:ln>
        </p:spPr>
        <p:txBody>
          <a:bodyPr/>
          <a:lstStyle/>
          <a:p>
            <a:endParaRPr lang="fr-FR"/>
          </a:p>
        </p:txBody>
      </p:sp>
      <p:sp>
        <p:nvSpPr>
          <p:cNvPr id="181284" name="Rectangle 36"/>
          <p:cNvSpPr>
            <a:spLocks noChangeArrowheads="1"/>
          </p:cNvSpPr>
          <p:nvPr/>
        </p:nvSpPr>
        <p:spPr bwMode="auto">
          <a:xfrm>
            <a:off x="3097823"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2</a:t>
            </a:r>
            <a:endParaRPr lang="fr-FR" sz="3200" b="1">
              <a:latin typeface="Times New Roman" pitchFamily="18" charset="0"/>
            </a:endParaRPr>
          </a:p>
        </p:txBody>
      </p:sp>
      <p:sp>
        <p:nvSpPr>
          <p:cNvPr id="181285" name="Line 37"/>
          <p:cNvSpPr>
            <a:spLocks noChangeShapeType="1"/>
          </p:cNvSpPr>
          <p:nvPr/>
        </p:nvSpPr>
        <p:spPr bwMode="auto">
          <a:xfrm flipV="1">
            <a:off x="3593123" y="5646738"/>
            <a:ext cx="1466" cy="50800"/>
          </a:xfrm>
          <a:prstGeom prst="line">
            <a:avLst/>
          </a:prstGeom>
          <a:noFill/>
          <a:ln w="0">
            <a:solidFill>
              <a:srgbClr val="000000"/>
            </a:solidFill>
            <a:round/>
            <a:headEnd/>
            <a:tailEnd/>
          </a:ln>
        </p:spPr>
        <p:txBody>
          <a:bodyPr/>
          <a:lstStyle/>
          <a:p>
            <a:endParaRPr lang="fr-FR"/>
          </a:p>
        </p:txBody>
      </p:sp>
      <p:sp>
        <p:nvSpPr>
          <p:cNvPr id="181286" name="Line 38"/>
          <p:cNvSpPr>
            <a:spLocks noChangeShapeType="1"/>
          </p:cNvSpPr>
          <p:nvPr/>
        </p:nvSpPr>
        <p:spPr bwMode="auto">
          <a:xfrm>
            <a:off x="3593123" y="3984625"/>
            <a:ext cx="1466" cy="50800"/>
          </a:xfrm>
          <a:prstGeom prst="line">
            <a:avLst/>
          </a:prstGeom>
          <a:noFill/>
          <a:ln w="0">
            <a:solidFill>
              <a:srgbClr val="000000"/>
            </a:solidFill>
            <a:round/>
            <a:headEnd/>
            <a:tailEnd/>
          </a:ln>
        </p:spPr>
        <p:txBody>
          <a:bodyPr/>
          <a:lstStyle/>
          <a:p>
            <a:endParaRPr lang="fr-FR"/>
          </a:p>
        </p:txBody>
      </p:sp>
      <p:sp>
        <p:nvSpPr>
          <p:cNvPr id="181287" name="Rectangle 39"/>
          <p:cNvSpPr>
            <a:spLocks noChangeArrowheads="1"/>
          </p:cNvSpPr>
          <p:nvPr/>
        </p:nvSpPr>
        <p:spPr bwMode="auto">
          <a:xfrm>
            <a:off x="3587262"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3</a:t>
            </a:r>
            <a:endParaRPr lang="fr-FR" sz="3200" b="1">
              <a:latin typeface="Times New Roman" pitchFamily="18" charset="0"/>
            </a:endParaRPr>
          </a:p>
        </p:txBody>
      </p:sp>
      <p:sp>
        <p:nvSpPr>
          <p:cNvPr id="181288" name="Line 40"/>
          <p:cNvSpPr>
            <a:spLocks noChangeShapeType="1"/>
          </p:cNvSpPr>
          <p:nvPr/>
        </p:nvSpPr>
        <p:spPr bwMode="auto">
          <a:xfrm flipV="1">
            <a:off x="4082561" y="5646738"/>
            <a:ext cx="1466" cy="50800"/>
          </a:xfrm>
          <a:prstGeom prst="line">
            <a:avLst/>
          </a:prstGeom>
          <a:noFill/>
          <a:ln w="0">
            <a:solidFill>
              <a:srgbClr val="000000"/>
            </a:solidFill>
            <a:round/>
            <a:headEnd/>
            <a:tailEnd/>
          </a:ln>
        </p:spPr>
        <p:txBody>
          <a:bodyPr/>
          <a:lstStyle/>
          <a:p>
            <a:endParaRPr lang="fr-FR"/>
          </a:p>
        </p:txBody>
      </p:sp>
      <p:sp>
        <p:nvSpPr>
          <p:cNvPr id="181289" name="Line 41"/>
          <p:cNvSpPr>
            <a:spLocks noChangeShapeType="1"/>
          </p:cNvSpPr>
          <p:nvPr/>
        </p:nvSpPr>
        <p:spPr bwMode="auto">
          <a:xfrm>
            <a:off x="4082561" y="3984625"/>
            <a:ext cx="1466" cy="50800"/>
          </a:xfrm>
          <a:prstGeom prst="line">
            <a:avLst/>
          </a:prstGeom>
          <a:noFill/>
          <a:ln w="0">
            <a:solidFill>
              <a:srgbClr val="000000"/>
            </a:solidFill>
            <a:round/>
            <a:headEnd/>
            <a:tailEnd/>
          </a:ln>
        </p:spPr>
        <p:txBody>
          <a:bodyPr/>
          <a:lstStyle/>
          <a:p>
            <a:endParaRPr lang="fr-FR"/>
          </a:p>
        </p:txBody>
      </p:sp>
      <p:sp>
        <p:nvSpPr>
          <p:cNvPr id="181290" name="Rectangle 42"/>
          <p:cNvSpPr>
            <a:spLocks noChangeArrowheads="1"/>
          </p:cNvSpPr>
          <p:nvPr/>
        </p:nvSpPr>
        <p:spPr bwMode="auto">
          <a:xfrm>
            <a:off x="4076700"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4</a:t>
            </a:r>
            <a:endParaRPr lang="fr-FR" sz="3200" b="1">
              <a:latin typeface="Times New Roman" pitchFamily="18" charset="0"/>
            </a:endParaRPr>
          </a:p>
        </p:txBody>
      </p:sp>
      <p:sp>
        <p:nvSpPr>
          <p:cNvPr id="181291" name="Line 43"/>
          <p:cNvSpPr>
            <a:spLocks noChangeShapeType="1"/>
          </p:cNvSpPr>
          <p:nvPr/>
        </p:nvSpPr>
        <p:spPr bwMode="auto">
          <a:xfrm flipV="1">
            <a:off x="4580792" y="5646738"/>
            <a:ext cx="1466" cy="50800"/>
          </a:xfrm>
          <a:prstGeom prst="line">
            <a:avLst/>
          </a:prstGeom>
          <a:noFill/>
          <a:ln w="0">
            <a:solidFill>
              <a:srgbClr val="000000"/>
            </a:solidFill>
            <a:round/>
            <a:headEnd/>
            <a:tailEnd/>
          </a:ln>
        </p:spPr>
        <p:txBody>
          <a:bodyPr/>
          <a:lstStyle/>
          <a:p>
            <a:endParaRPr lang="fr-FR"/>
          </a:p>
        </p:txBody>
      </p:sp>
      <p:sp>
        <p:nvSpPr>
          <p:cNvPr id="181292" name="Line 44"/>
          <p:cNvSpPr>
            <a:spLocks noChangeShapeType="1"/>
          </p:cNvSpPr>
          <p:nvPr/>
        </p:nvSpPr>
        <p:spPr bwMode="auto">
          <a:xfrm>
            <a:off x="4580792" y="3984625"/>
            <a:ext cx="1466" cy="50800"/>
          </a:xfrm>
          <a:prstGeom prst="line">
            <a:avLst/>
          </a:prstGeom>
          <a:noFill/>
          <a:ln w="0">
            <a:solidFill>
              <a:srgbClr val="000000"/>
            </a:solidFill>
            <a:round/>
            <a:headEnd/>
            <a:tailEnd/>
          </a:ln>
        </p:spPr>
        <p:txBody>
          <a:bodyPr/>
          <a:lstStyle/>
          <a:p>
            <a:endParaRPr lang="fr-FR"/>
          </a:p>
        </p:txBody>
      </p:sp>
      <p:sp>
        <p:nvSpPr>
          <p:cNvPr id="181293" name="Rectangle 45"/>
          <p:cNvSpPr>
            <a:spLocks noChangeArrowheads="1"/>
          </p:cNvSpPr>
          <p:nvPr/>
        </p:nvSpPr>
        <p:spPr bwMode="auto">
          <a:xfrm>
            <a:off x="4574931"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5</a:t>
            </a:r>
            <a:endParaRPr lang="fr-FR" sz="3200" b="1">
              <a:latin typeface="Times New Roman" pitchFamily="18" charset="0"/>
            </a:endParaRPr>
          </a:p>
        </p:txBody>
      </p:sp>
      <p:sp>
        <p:nvSpPr>
          <p:cNvPr id="181294" name="Line 46"/>
          <p:cNvSpPr>
            <a:spLocks noChangeShapeType="1"/>
          </p:cNvSpPr>
          <p:nvPr/>
        </p:nvSpPr>
        <p:spPr bwMode="auto">
          <a:xfrm flipV="1">
            <a:off x="5070231" y="5646738"/>
            <a:ext cx="1466" cy="50800"/>
          </a:xfrm>
          <a:prstGeom prst="line">
            <a:avLst/>
          </a:prstGeom>
          <a:noFill/>
          <a:ln w="0">
            <a:solidFill>
              <a:srgbClr val="000000"/>
            </a:solidFill>
            <a:round/>
            <a:headEnd/>
            <a:tailEnd/>
          </a:ln>
        </p:spPr>
        <p:txBody>
          <a:bodyPr/>
          <a:lstStyle/>
          <a:p>
            <a:endParaRPr lang="fr-FR"/>
          </a:p>
        </p:txBody>
      </p:sp>
      <p:sp>
        <p:nvSpPr>
          <p:cNvPr id="181295" name="Line 47"/>
          <p:cNvSpPr>
            <a:spLocks noChangeShapeType="1"/>
          </p:cNvSpPr>
          <p:nvPr/>
        </p:nvSpPr>
        <p:spPr bwMode="auto">
          <a:xfrm>
            <a:off x="5070231" y="3984625"/>
            <a:ext cx="1466" cy="50800"/>
          </a:xfrm>
          <a:prstGeom prst="line">
            <a:avLst/>
          </a:prstGeom>
          <a:noFill/>
          <a:ln w="0">
            <a:solidFill>
              <a:srgbClr val="000000"/>
            </a:solidFill>
            <a:round/>
            <a:headEnd/>
            <a:tailEnd/>
          </a:ln>
        </p:spPr>
        <p:txBody>
          <a:bodyPr/>
          <a:lstStyle/>
          <a:p>
            <a:endParaRPr lang="fr-FR"/>
          </a:p>
        </p:txBody>
      </p:sp>
      <p:sp>
        <p:nvSpPr>
          <p:cNvPr id="181296" name="Rectangle 48"/>
          <p:cNvSpPr>
            <a:spLocks noChangeArrowheads="1"/>
          </p:cNvSpPr>
          <p:nvPr/>
        </p:nvSpPr>
        <p:spPr bwMode="auto">
          <a:xfrm>
            <a:off x="5064370"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6</a:t>
            </a:r>
            <a:endParaRPr lang="fr-FR" sz="3200" b="1">
              <a:latin typeface="Times New Roman" pitchFamily="18" charset="0"/>
            </a:endParaRPr>
          </a:p>
        </p:txBody>
      </p:sp>
      <p:sp>
        <p:nvSpPr>
          <p:cNvPr id="181297" name="Line 49"/>
          <p:cNvSpPr>
            <a:spLocks noChangeShapeType="1"/>
          </p:cNvSpPr>
          <p:nvPr/>
        </p:nvSpPr>
        <p:spPr bwMode="auto">
          <a:xfrm flipV="1">
            <a:off x="5558205" y="5646738"/>
            <a:ext cx="1465" cy="50800"/>
          </a:xfrm>
          <a:prstGeom prst="line">
            <a:avLst/>
          </a:prstGeom>
          <a:noFill/>
          <a:ln w="0">
            <a:solidFill>
              <a:srgbClr val="000000"/>
            </a:solidFill>
            <a:round/>
            <a:headEnd/>
            <a:tailEnd/>
          </a:ln>
        </p:spPr>
        <p:txBody>
          <a:bodyPr/>
          <a:lstStyle/>
          <a:p>
            <a:endParaRPr lang="fr-FR"/>
          </a:p>
        </p:txBody>
      </p:sp>
      <p:sp>
        <p:nvSpPr>
          <p:cNvPr id="181298" name="Line 50"/>
          <p:cNvSpPr>
            <a:spLocks noChangeShapeType="1"/>
          </p:cNvSpPr>
          <p:nvPr/>
        </p:nvSpPr>
        <p:spPr bwMode="auto">
          <a:xfrm>
            <a:off x="5558205" y="3984625"/>
            <a:ext cx="1465" cy="50800"/>
          </a:xfrm>
          <a:prstGeom prst="line">
            <a:avLst/>
          </a:prstGeom>
          <a:noFill/>
          <a:ln w="0">
            <a:solidFill>
              <a:srgbClr val="000000"/>
            </a:solidFill>
            <a:round/>
            <a:headEnd/>
            <a:tailEnd/>
          </a:ln>
        </p:spPr>
        <p:txBody>
          <a:bodyPr/>
          <a:lstStyle/>
          <a:p>
            <a:endParaRPr lang="fr-FR"/>
          </a:p>
        </p:txBody>
      </p:sp>
      <p:sp>
        <p:nvSpPr>
          <p:cNvPr id="181299" name="Rectangle 51"/>
          <p:cNvSpPr>
            <a:spLocks noChangeArrowheads="1"/>
          </p:cNvSpPr>
          <p:nvPr/>
        </p:nvSpPr>
        <p:spPr bwMode="auto">
          <a:xfrm>
            <a:off x="5552343"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7</a:t>
            </a:r>
            <a:endParaRPr lang="fr-FR" sz="3200" b="1">
              <a:latin typeface="Times New Roman" pitchFamily="18" charset="0"/>
            </a:endParaRPr>
          </a:p>
        </p:txBody>
      </p:sp>
      <p:sp>
        <p:nvSpPr>
          <p:cNvPr id="181300" name="Line 52"/>
          <p:cNvSpPr>
            <a:spLocks noChangeShapeType="1"/>
          </p:cNvSpPr>
          <p:nvPr/>
        </p:nvSpPr>
        <p:spPr bwMode="auto">
          <a:xfrm flipV="1">
            <a:off x="6047643" y="5646738"/>
            <a:ext cx="1465" cy="50800"/>
          </a:xfrm>
          <a:prstGeom prst="line">
            <a:avLst/>
          </a:prstGeom>
          <a:noFill/>
          <a:ln w="0">
            <a:solidFill>
              <a:srgbClr val="000000"/>
            </a:solidFill>
            <a:round/>
            <a:headEnd/>
            <a:tailEnd/>
          </a:ln>
        </p:spPr>
        <p:txBody>
          <a:bodyPr/>
          <a:lstStyle/>
          <a:p>
            <a:endParaRPr lang="fr-FR"/>
          </a:p>
        </p:txBody>
      </p:sp>
      <p:sp>
        <p:nvSpPr>
          <p:cNvPr id="181301" name="Line 53"/>
          <p:cNvSpPr>
            <a:spLocks noChangeShapeType="1"/>
          </p:cNvSpPr>
          <p:nvPr/>
        </p:nvSpPr>
        <p:spPr bwMode="auto">
          <a:xfrm>
            <a:off x="6047643" y="3984625"/>
            <a:ext cx="1465" cy="50800"/>
          </a:xfrm>
          <a:prstGeom prst="line">
            <a:avLst/>
          </a:prstGeom>
          <a:noFill/>
          <a:ln w="0">
            <a:solidFill>
              <a:srgbClr val="000000"/>
            </a:solidFill>
            <a:round/>
            <a:headEnd/>
            <a:tailEnd/>
          </a:ln>
        </p:spPr>
        <p:txBody>
          <a:bodyPr/>
          <a:lstStyle/>
          <a:p>
            <a:endParaRPr lang="fr-FR"/>
          </a:p>
        </p:txBody>
      </p:sp>
      <p:sp>
        <p:nvSpPr>
          <p:cNvPr id="181302" name="Rectangle 54"/>
          <p:cNvSpPr>
            <a:spLocks noChangeArrowheads="1"/>
          </p:cNvSpPr>
          <p:nvPr/>
        </p:nvSpPr>
        <p:spPr bwMode="auto">
          <a:xfrm>
            <a:off x="6041782"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8</a:t>
            </a:r>
            <a:endParaRPr lang="fr-FR" sz="3200" b="1">
              <a:latin typeface="Times New Roman" pitchFamily="18" charset="0"/>
            </a:endParaRPr>
          </a:p>
        </p:txBody>
      </p:sp>
      <p:sp>
        <p:nvSpPr>
          <p:cNvPr id="181303" name="Line 55"/>
          <p:cNvSpPr>
            <a:spLocks noChangeShapeType="1"/>
          </p:cNvSpPr>
          <p:nvPr/>
        </p:nvSpPr>
        <p:spPr bwMode="auto">
          <a:xfrm flipV="1">
            <a:off x="6545874" y="5646738"/>
            <a:ext cx="1465" cy="50800"/>
          </a:xfrm>
          <a:prstGeom prst="line">
            <a:avLst/>
          </a:prstGeom>
          <a:noFill/>
          <a:ln w="0">
            <a:solidFill>
              <a:srgbClr val="000000"/>
            </a:solidFill>
            <a:round/>
            <a:headEnd/>
            <a:tailEnd/>
          </a:ln>
        </p:spPr>
        <p:txBody>
          <a:bodyPr/>
          <a:lstStyle/>
          <a:p>
            <a:endParaRPr lang="fr-FR"/>
          </a:p>
        </p:txBody>
      </p:sp>
      <p:sp>
        <p:nvSpPr>
          <p:cNvPr id="181304" name="Line 56"/>
          <p:cNvSpPr>
            <a:spLocks noChangeShapeType="1"/>
          </p:cNvSpPr>
          <p:nvPr/>
        </p:nvSpPr>
        <p:spPr bwMode="auto">
          <a:xfrm>
            <a:off x="6545874" y="3984625"/>
            <a:ext cx="1465" cy="50800"/>
          </a:xfrm>
          <a:prstGeom prst="line">
            <a:avLst/>
          </a:prstGeom>
          <a:noFill/>
          <a:ln w="0">
            <a:solidFill>
              <a:srgbClr val="000000"/>
            </a:solidFill>
            <a:round/>
            <a:headEnd/>
            <a:tailEnd/>
          </a:ln>
        </p:spPr>
        <p:txBody>
          <a:bodyPr/>
          <a:lstStyle/>
          <a:p>
            <a:endParaRPr lang="fr-FR"/>
          </a:p>
        </p:txBody>
      </p:sp>
      <p:sp>
        <p:nvSpPr>
          <p:cNvPr id="181305" name="Rectangle 57"/>
          <p:cNvSpPr>
            <a:spLocks noChangeArrowheads="1"/>
          </p:cNvSpPr>
          <p:nvPr/>
        </p:nvSpPr>
        <p:spPr bwMode="auto">
          <a:xfrm>
            <a:off x="6540012"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9</a:t>
            </a:r>
            <a:endParaRPr lang="fr-FR" sz="3200" b="1">
              <a:latin typeface="Times New Roman" pitchFamily="18" charset="0"/>
            </a:endParaRPr>
          </a:p>
        </p:txBody>
      </p:sp>
      <p:sp>
        <p:nvSpPr>
          <p:cNvPr id="181306" name="Line 58"/>
          <p:cNvSpPr>
            <a:spLocks noChangeShapeType="1"/>
          </p:cNvSpPr>
          <p:nvPr/>
        </p:nvSpPr>
        <p:spPr bwMode="auto">
          <a:xfrm flipV="1">
            <a:off x="7035312" y="5646738"/>
            <a:ext cx="1465" cy="50800"/>
          </a:xfrm>
          <a:prstGeom prst="line">
            <a:avLst/>
          </a:prstGeom>
          <a:noFill/>
          <a:ln w="0">
            <a:solidFill>
              <a:srgbClr val="000000"/>
            </a:solidFill>
            <a:round/>
            <a:headEnd/>
            <a:tailEnd/>
          </a:ln>
        </p:spPr>
        <p:txBody>
          <a:bodyPr/>
          <a:lstStyle/>
          <a:p>
            <a:endParaRPr lang="fr-FR"/>
          </a:p>
        </p:txBody>
      </p:sp>
      <p:sp>
        <p:nvSpPr>
          <p:cNvPr id="181307" name="Line 59"/>
          <p:cNvSpPr>
            <a:spLocks noChangeShapeType="1"/>
          </p:cNvSpPr>
          <p:nvPr/>
        </p:nvSpPr>
        <p:spPr bwMode="auto">
          <a:xfrm>
            <a:off x="7035312" y="3984625"/>
            <a:ext cx="1465" cy="50800"/>
          </a:xfrm>
          <a:prstGeom prst="line">
            <a:avLst/>
          </a:prstGeom>
          <a:noFill/>
          <a:ln w="0">
            <a:solidFill>
              <a:srgbClr val="000000"/>
            </a:solidFill>
            <a:round/>
            <a:headEnd/>
            <a:tailEnd/>
          </a:ln>
        </p:spPr>
        <p:txBody>
          <a:bodyPr/>
          <a:lstStyle/>
          <a:p>
            <a:endParaRPr lang="fr-FR"/>
          </a:p>
        </p:txBody>
      </p:sp>
      <p:sp>
        <p:nvSpPr>
          <p:cNvPr id="181308" name="Rectangle 60"/>
          <p:cNvSpPr>
            <a:spLocks noChangeArrowheads="1"/>
          </p:cNvSpPr>
          <p:nvPr/>
        </p:nvSpPr>
        <p:spPr bwMode="auto">
          <a:xfrm>
            <a:off x="6984023" y="5737226"/>
            <a:ext cx="198773"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10</a:t>
            </a:r>
            <a:endParaRPr lang="fr-FR" sz="3200" b="1">
              <a:latin typeface="Times New Roman" pitchFamily="18" charset="0"/>
            </a:endParaRPr>
          </a:p>
        </p:txBody>
      </p:sp>
      <p:sp>
        <p:nvSpPr>
          <p:cNvPr id="181309" name="Line 61"/>
          <p:cNvSpPr>
            <a:spLocks noChangeShapeType="1"/>
          </p:cNvSpPr>
          <p:nvPr/>
        </p:nvSpPr>
        <p:spPr bwMode="auto">
          <a:xfrm>
            <a:off x="2117482" y="5697539"/>
            <a:ext cx="49823" cy="1587"/>
          </a:xfrm>
          <a:prstGeom prst="line">
            <a:avLst/>
          </a:prstGeom>
          <a:noFill/>
          <a:ln w="0">
            <a:solidFill>
              <a:srgbClr val="000000"/>
            </a:solidFill>
            <a:round/>
            <a:headEnd/>
            <a:tailEnd/>
          </a:ln>
        </p:spPr>
        <p:txBody>
          <a:bodyPr/>
          <a:lstStyle/>
          <a:p>
            <a:endParaRPr lang="fr-FR"/>
          </a:p>
        </p:txBody>
      </p:sp>
      <p:sp>
        <p:nvSpPr>
          <p:cNvPr id="181310" name="Line 62"/>
          <p:cNvSpPr>
            <a:spLocks noChangeShapeType="1"/>
          </p:cNvSpPr>
          <p:nvPr/>
        </p:nvSpPr>
        <p:spPr bwMode="auto">
          <a:xfrm flipH="1">
            <a:off x="6985489" y="5697539"/>
            <a:ext cx="49823" cy="1587"/>
          </a:xfrm>
          <a:prstGeom prst="line">
            <a:avLst/>
          </a:prstGeom>
          <a:noFill/>
          <a:ln w="0">
            <a:solidFill>
              <a:srgbClr val="000000"/>
            </a:solidFill>
            <a:round/>
            <a:headEnd/>
            <a:tailEnd/>
          </a:ln>
        </p:spPr>
        <p:txBody>
          <a:bodyPr/>
          <a:lstStyle/>
          <a:p>
            <a:endParaRPr lang="fr-FR"/>
          </a:p>
        </p:txBody>
      </p:sp>
      <p:sp>
        <p:nvSpPr>
          <p:cNvPr id="181311" name="Rectangle 63"/>
          <p:cNvSpPr>
            <a:spLocks noChangeArrowheads="1"/>
          </p:cNvSpPr>
          <p:nvPr/>
        </p:nvSpPr>
        <p:spPr bwMode="auto">
          <a:xfrm>
            <a:off x="1926981" y="5616576"/>
            <a:ext cx="65" cy="492443"/>
          </a:xfrm>
          <a:prstGeom prst="rect">
            <a:avLst/>
          </a:prstGeom>
          <a:noFill/>
          <a:ln w="9525">
            <a:noFill/>
            <a:miter lim="800000"/>
            <a:headEnd/>
            <a:tailEnd/>
          </a:ln>
        </p:spPr>
        <p:txBody>
          <a:bodyPr wrap="none" lIns="0" tIns="0" rIns="0" bIns="0">
            <a:spAutoFit/>
          </a:bodyPr>
          <a:lstStyle/>
          <a:p>
            <a:pPr algn="ctr"/>
            <a:endParaRPr lang="fr-FR" sz="3200" b="1">
              <a:latin typeface="Times New Roman" pitchFamily="18" charset="0"/>
            </a:endParaRPr>
          </a:p>
        </p:txBody>
      </p:sp>
      <p:sp>
        <p:nvSpPr>
          <p:cNvPr id="181312" name="Line 64"/>
          <p:cNvSpPr>
            <a:spLocks noChangeShapeType="1"/>
          </p:cNvSpPr>
          <p:nvPr/>
        </p:nvSpPr>
        <p:spPr bwMode="auto">
          <a:xfrm>
            <a:off x="2117482" y="5383214"/>
            <a:ext cx="49823" cy="1587"/>
          </a:xfrm>
          <a:prstGeom prst="line">
            <a:avLst/>
          </a:prstGeom>
          <a:noFill/>
          <a:ln w="0">
            <a:solidFill>
              <a:srgbClr val="000000"/>
            </a:solidFill>
            <a:round/>
            <a:headEnd/>
            <a:tailEnd/>
          </a:ln>
        </p:spPr>
        <p:txBody>
          <a:bodyPr/>
          <a:lstStyle/>
          <a:p>
            <a:endParaRPr lang="fr-FR"/>
          </a:p>
        </p:txBody>
      </p:sp>
      <p:sp>
        <p:nvSpPr>
          <p:cNvPr id="181313" name="Line 65"/>
          <p:cNvSpPr>
            <a:spLocks noChangeShapeType="1"/>
          </p:cNvSpPr>
          <p:nvPr/>
        </p:nvSpPr>
        <p:spPr bwMode="auto">
          <a:xfrm flipH="1">
            <a:off x="6985489" y="5383214"/>
            <a:ext cx="49823" cy="1587"/>
          </a:xfrm>
          <a:prstGeom prst="line">
            <a:avLst/>
          </a:prstGeom>
          <a:noFill/>
          <a:ln w="0">
            <a:solidFill>
              <a:srgbClr val="000000"/>
            </a:solidFill>
            <a:round/>
            <a:headEnd/>
            <a:tailEnd/>
          </a:ln>
        </p:spPr>
        <p:txBody>
          <a:bodyPr/>
          <a:lstStyle/>
          <a:p>
            <a:endParaRPr lang="fr-FR"/>
          </a:p>
        </p:txBody>
      </p:sp>
      <p:sp>
        <p:nvSpPr>
          <p:cNvPr id="181314" name="Rectangle 66"/>
          <p:cNvSpPr>
            <a:spLocks noChangeArrowheads="1"/>
          </p:cNvSpPr>
          <p:nvPr/>
        </p:nvSpPr>
        <p:spPr bwMode="auto">
          <a:xfrm>
            <a:off x="1758462" y="5302251"/>
            <a:ext cx="258084"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-30</a:t>
            </a:r>
            <a:endParaRPr lang="fr-FR" sz="3200" b="1">
              <a:latin typeface="Times New Roman" pitchFamily="18" charset="0"/>
            </a:endParaRPr>
          </a:p>
        </p:txBody>
      </p:sp>
      <p:sp>
        <p:nvSpPr>
          <p:cNvPr id="181315" name="Line 67"/>
          <p:cNvSpPr>
            <a:spLocks noChangeShapeType="1"/>
          </p:cNvSpPr>
          <p:nvPr/>
        </p:nvSpPr>
        <p:spPr bwMode="auto">
          <a:xfrm>
            <a:off x="2117482" y="5080000"/>
            <a:ext cx="49823" cy="1588"/>
          </a:xfrm>
          <a:prstGeom prst="line">
            <a:avLst/>
          </a:prstGeom>
          <a:noFill/>
          <a:ln w="0">
            <a:solidFill>
              <a:srgbClr val="000000"/>
            </a:solidFill>
            <a:round/>
            <a:headEnd/>
            <a:tailEnd/>
          </a:ln>
        </p:spPr>
        <p:txBody>
          <a:bodyPr/>
          <a:lstStyle/>
          <a:p>
            <a:endParaRPr lang="fr-FR"/>
          </a:p>
        </p:txBody>
      </p:sp>
      <p:sp>
        <p:nvSpPr>
          <p:cNvPr id="181316" name="Line 68"/>
          <p:cNvSpPr>
            <a:spLocks noChangeShapeType="1"/>
          </p:cNvSpPr>
          <p:nvPr/>
        </p:nvSpPr>
        <p:spPr bwMode="auto">
          <a:xfrm flipH="1">
            <a:off x="6985489" y="5080000"/>
            <a:ext cx="49823" cy="1588"/>
          </a:xfrm>
          <a:prstGeom prst="line">
            <a:avLst/>
          </a:prstGeom>
          <a:noFill/>
          <a:ln w="0">
            <a:solidFill>
              <a:srgbClr val="000000"/>
            </a:solidFill>
            <a:round/>
            <a:headEnd/>
            <a:tailEnd/>
          </a:ln>
        </p:spPr>
        <p:txBody>
          <a:bodyPr/>
          <a:lstStyle/>
          <a:p>
            <a:endParaRPr lang="fr-FR"/>
          </a:p>
        </p:txBody>
      </p:sp>
      <p:sp>
        <p:nvSpPr>
          <p:cNvPr id="181317" name="Rectangle 69"/>
          <p:cNvSpPr>
            <a:spLocks noChangeArrowheads="1"/>
          </p:cNvSpPr>
          <p:nvPr/>
        </p:nvSpPr>
        <p:spPr bwMode="auto">
          <a:xfrm>
            <a:off x="1758462" y="4999039"/>
            <a:ext cx="258084"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-20</a:t>
            </a:r>
            <a:endParaRPr lang="fr-FR" sz="3200" b="1">
              <a:latin typeface="Times New Roman" pitchFamily="18" charset="0"/>
            </a:endParaRPr>
          </a:p>
        </p:txBody>
      </p:sp>
      <p:sp>
        <p:nvSpPr>
          <p:cNvPr id="181318" name="Line 70"/>
          <p:cNvSpPr>
            <a:spLocks noChangeShapeType="1"/>
          </p:cNvSpPr>
          <p:nvPr/>
        </p:nvSpPr>
        <p:spPr bwMode="auto">
          <a:xfrm>
            <a:off x="2117482" y="4765675"/>
            <a:ext cx="49823" cy="1588"/>
          </a:xfrm>
          <a:prstGeom prst="line">
            <a:avLst/>
          </a:prstGeom>
          <a:noFill/>
          <a:ln w="0">
            <a:solidFill>
              <a:srgbClr val="000000"/>
            </a:solidFill>
            <a:round/>
            <a:headEnd/>
            <a:tailEnd/>
          </a:ln>
        </p:spPr>
        <p:txBody>
          <a:bodyPr/>
          <a:lstStyle/>
          <a:p>
            <a:endParaRPr lang="fr-FR"/>
          </a:p>
        </p:txBody>
      </p:sp>
      <p:sp>
        <p:nvSpPr>
          <p:cNvPr id="181319" name="Line 71"/>
          <p:cNvSpPr>
            <a:spLocks noChangeShapeType="1"/>
          </p:cNvSpPr>
          <p:nvPr/>
        </p:nvSpPr>
        <p:spPr bwMode="auto">
          <a:xfrm flipH="1">
            <a:off x="6985489" y="4765675"/>
            <a:ext cx="49823" cy="1588"/>
          </a:xfrm>
          <a:prstGeom prst="line">
            <a:avLst/>
          </a:prstGeom>
          <a:noFill/>
          <a:ln w="0">
            <a:solidFill>
              <a:srgbClr val="000000"/>
            </a:solidFill>
            <a:round/>
            <a:headEnd/>
            <a:tailEnd/>
          </a:ln>
        </p:spPr>
        <p:txBody>
          <a:bodyPr/>
          <a:lstStyle/>
          <a:p>
            <a:endParaRPr lang="fr-FR"/>
          </a:p>
        </p:txBody>
      </p:sp>
      <p:sp>
        <p:nvSpPr>
          <p:cNvPr id="181320" name="Rectangle 72"/>
          <p:cNvSpPr>
            <a:spLocks noChangeArrowheads="1"/>
          </p:cNvSpPr>
          <p:nvPr/>
        </p:nvSpPr>
        <p:spPr bwMode="auto">
          <a:xfrm>
            <a:off x="1758462" y="4684714"/>
            <a:ext cx="258084"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-10</a:t>
            </a:r>
            <a:endParaRPr lang="fr-FR" sz="3200" b="1">
              <a:latin typeface="Times New Roman" pitchFamily="18" charset="0"/>
            </a:endParaRPr>
          </a:p>
        </p:txBody>
      </p:sp>
      <p:sp>
        <p:nvSpPr>
          <p:cNvPr id="181321" name="Line 73"/>
          <p:cNvSpPr>
            <a:spLocks noChangeShapeType="1"/>
          </p:cNvSpPr>
          <p:nvPr/>
        </p:nvSpPr>
        <p:spPr bwMode="auto">
          <a:xfrm>
            <a:off x="2117482" y="4451350"/>
            <a:ext cx="49823" cy="1588"/>
          </a:xfrm>
          <a:prstGeom prst="line">
            <a:avLst/>
          </a:prstGeom>
          <a:noFill/>
          <a:ln w="0">
            <a:solidFill>
              <a:srgbClr val="000000"/>
            </a:solidFill>
            <a:round/>
            <a:headEnd/>
            <a:tailEnd/>
          </a:ln>
        </p:spPr>
        <p:txBody>
          <a:bodyPr/>
          <a:lstStyle/>
          <a:p>
            <a:endParaRPr lang="fr-FR"/>
          </a:p>
        </p:txBody>
      </p:sp>
      <p:sp>
        <p:nvSpPr>
          <p:cNvPr id="181322" name="Line 74"/>
          <p:cNvSpPr>
            <a:spLocks noChangeShapeType="1"/>
          </p:cNvSpPr>
          <p:nvPr/>
        </p:nvSpPr>
        <p:spPr bwMode="auto">
          <a:xfrm flipH="1">
            <a:off x="6985489" y="4451350"/>
            <a:ext cx="49823" cy="1588"/>
          </a:xfrm>
          <a:prstGeom prst="line">
            <a:avLst/>
          </a:prstGeom>
          <a:noFill/>
          <a:ln w="0">
            <a:solidFill>
              <a:srgbClr val="000000"/>
            </a:solidFill>
            <a:round/>
            <a:headEnd/>
            <a:tailEnd/>
          </a:ln>
        </p:spPr>
        <p:txBody>
          <a:bodyPr/>
          <a:lstStyle/>
          <a:p>
            <a:endParaRPr lang="fr-FR"/>
          </a:p>
        </p:txBody>
      </p:sp>
      <p:sp>
        <p:nvSpPr>
          <p:cNvPr id="181323" name="Rectangle 75"/>
          <p:cNvSpPr>
            <a:spLocks noChangeArrowheads="1"/>
          </p:cNvSpPr>
          <p:nvPr/>
        </p:nvSpPr>
        <p:spPr bwMode="auto">
          <a:xfrm>
            <a:off x="1830266" y="4370389"/>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0</a:t>
            </a:r>
            <a:endParaRPr lang="fr-FR" sz="3200" b="1">
              <a:latin typeface="Times New Roman" pitchFamily="18" charset="0"/>
            </a:endParaRPr>
          </a:p>
        </p:txBody>
      </p:sp>
      <p:sp>
        <p:nvSpPr>
          <p:cNvPr id="181324" name="Line 76"/>
          <p:cNvSpPr>
            <a:spLocks noChangeShapeType="1"/>
          </p:cNvSpPr>
          <p:nvPr/>
        </p:nvSpPr>
        <p:spPr bwMode="auto">
          <a:xfrm>
            <a:off x="2117482" y="4137025"/>
            <a:ext cx="49823" cy="1588"/>
          </a:xfrm>
          <a:prstGeom prst="line">
            <a:avLst/>
          </a:prstGeom>
          <a:noFill/>
          <a:ln w="0">
            <a:solidFill>
              <a:srgbClr val="000000"/>
            </a:solidFill>
            <a:round/>
            <a:headEnd/>
            <a:tailEnd/>
          </a:ln>
        </p:spPr>
        <p:txBody>
          <a:bodyPr/>
          <a:lstStyle/>
          <a:p>
            <a:endParaRPr lang="fr-FR"/>
          </a:p>
        </p:txBody>
      </p:sp>
      <p:sp>
        <p:nvSpPr>
          <p:cNvPr id="181325" name="Line 77"/>
          <p:cNvSpPr>
            <a:spLocks noChangeShapeType="1"/>
          </p:cNvSpPr>
          <p:nvPr/>
        </p:nvSpPr>
        <p:spPr bwMode="auto">
          <a:xfrm flipH="1">
            <a:off x="6985489" y="4137025"/>
            <a:ext cx="49823" cy="1588"/>
          </a:xfrm>
          <a:prstGeom prst="line">
            <a:avLst/>
          </a:prstGeom>
          <a:noFill/>
          <a:ln w="0">
            <a:solidFill>
              <a:srgbClr val="000000"/>
            </a:solidFill>
            <a:round/>
            <a:headEnd/>
            <a:tailEnd/>
          </a:ln>
        </p:spPr>
        <p:txBody>
          <a:bodyPr/>
          <a:lstStyle/>
          <a:p>
            <a:endParaRPr lang="fr-FR"/>
          </a:p>
        </p:txBody>
      </p:sp>
      <p:sp>
        <p:nvSpPr>
          <p:cNvPr id="181326" name="Rectangle 78"/>
          <p:cNvSpPr>
            <a:spLocks noChangeArrowheads="1"/>
          </p:cNvSpPr>
          <p:nvPr/>
        </p:nvSpPr>
        <p:spPr bwMode="auto">
          <a:xfrm>
            <a:off x="1836127" y="4056064"/>
            <a:ext cx="198773"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10</a:t>
            </a:r>
            <a:endParaRPr lang="fr-FR" sz="3200" b="1">
              <a:latin typeface="Times New Roman" pitchFamily="18" charset="0"/>
            </a:endParaRPr>
          </a:p>
        </p:txBody>
      </p:sp>
      <p:sp>
        <p:nvSpPr>
          <p:cNvPr id="181327" name="Line 79"/>
          <p:cNvSpPr>
            <a:spLocks noChangeShapeType="1"/>
          </p:cNvSpPr>
          <p:nvPr/>
        </p:nvSpPr>
        <p:spPr bwMode="auto">
          <a:xfrm>
            <a:off x="2117481" y="3984625"/>
            <a:ext cx="4917831" cy="1588"/>
          </a:xfrm>
          <a:prstGeom prst="line">
            <a:avLst/>
          </a:prstGeom>
          <a:noFill/>
          <a:ln w="0">
            <a:solidFill>
              <a:srgbClr val="000000"/>
            </a:solidFill>
            <a:round/>
            <a:headEnd/>
            <a:tailEnd/>
          </a:ln>
        </p:spPr>
        <p:txBody>
          <a:bodyPr/>
          <a:lstStyle/>
          <a:p>
            <a:endParaRPr lang="fr-FR"/>
          </a:p>
        </p:txBody>
      </p:sp>
      <p:sp>
        <p:nvSpPr>
          <p:cNvPr id="181328" name="Freeform 80"/>
          <p:cNvSpPr>
            <a:spLocks/>
          </p:cNvSpPr>
          <p:nvPr/>
        </p:nvSpPr>
        <p:spPr bwMode="auto">
          <a:xfrm>
            <a:off x="2117481" y="3984626"/>
            <a:ext cx="4917831" cy="1712913"/>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81329" name="Line 81"/>
          <p:cNvSpPr>
            <a:spLocks noChangeShapeType="1"/>
          </p:cNvSpPr>
          <p:nvPr/>
        </p:nvSpPr>
        <p:spPr bwMode="auto">
          <a:xfrm flipV="1">
            <a:off x="2117482" y="3984626"/>
            <a:ext cx="1465" cy="1712913"/>
          </a:xfrm>
          <a:prstGeom prst="line">
            <a:avLst/>
          </a:prstGeom>
          <a:noFill/>
          <a:ln w="0">
            <a:solidFill>
              <a:srgbClr val="000000"/>
            </a:solidFill>
            <a:round/>
            <a:headEnd/>
            <a:tailEnd/>
          </a:ln>
        </p:spPr>
        <p:txBody>
          <a:bodyPr/>
          <a:lstStyle/>
          <a:p>
            <a:endParaRPr lang="fr-FR"/>
          </a:p>
        </p:txBody>
      </p:sp>
      <p:sp>
        <p:nvSpPr>
          <p:cNvPr id="181330" name="Rectangle 82"/>
          <p:cNvSpPr>
            <a:spLocks noChangeArrowheads="1"/>
          </p:cNvSpPr>
          <p:nvPr/>
        </p:nvSpPr>
        <p:spPr bwMode="auto">
          <a:xfrm>
            <a:off x="4042997" y="5961064"/>
            <a:ext cx="1332096" cy="215444"/>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fréquence (MHz)</a:t>
            </a:r>
            <a:endParaRPr lang="fr-FR" sz="3200">
              <a:latin typeface="Times New Roman" pitchFamily="18" charset="0"/>
            </a:endParaRPr>
          </a:p>
        </p:txBody>
      </p:sp>
      <p:sp>
        <p:nvSpPr>
          <p:cNvPr id="181331" name="Rectangle 83"/>
          <p:cNvSpPr>
            <a:spLocks noChangeArrowheads="1"/>
          </p:cNvSpPr>
          <p:nvPr/>
        </p:nvSpPr>
        <p:spPr bwMode="auto">
          <a:xfrm rot="16200000">
            <a:off x="1031717" y="4649222"/>
            <a:ext cx="1005083" cy="215444"/>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Énergie (dB)</a:t>
            </a:r>
            <a:endParaRPr lang="fr-FR" sz="3200" b="1">
              <a:latin typeface="Times New Roman" pitchFamily="18" charset="0"/>
            </a:endParaRPr>
          </a:p>
        </p:txBody>
      </p:sp>
      <p:sp>
        <p:nvSpPr>
          <p:cNvPr id="181332" name="Rectangle 84"/>
          <p:cNvSpPr>
            <a:spLocks noChangeArrowheads="1"/>
          </p:cNvSpPr>
          <p:nvPr/>
        </p:nvSpPr>
        <p:spPr bwMode="auto">
          <a:xfrm>
            <a:off x="2878015" y="3638550"/>
            <a:ext cx="3964227" cy="261610"/>
          </a:xfrm>
          <a:prstGeom prst="rect">
            <a:avLst/>
          </a:prstGeom>
          <a:noFill/>
          <a:ln w="9525">
            <a:noFill/>
            <a:miter lim="800000"/>
            <a:headEnd/>
            <a:tailEnd/>
          </a:ln>
        </p:spPr>
        <p:txBody>
          <a:bodyPr wrap="none" lIns="0" tIns="0" rIns="0" bIns="0">
            <a:spAutoFit/>
          </a:bodyPr>
          <a:lstStyle/>
          <a:p>
            <a:pPr algn="ctr"/>
            <a:r>
              <a:rPr lang="fr-FR" sz="1700">
                <a:solidFill>
                  <a:srgbClr val="000000"/>
                </a:solidFill>
                <a:latin typeface="Helvetica" pitchFamily="34" charset="0"/>
              </a:rPr>
              <a:t>représentation des signaux en fréquence</a:t>
            </a:r>
            <a:endParaRPr lang="fr-FR" sz="3200" b="1">
              <a:latin typeface="Times New Roman" pitchFamily="18" charset="0"/>
            </a:endParaRPr>
          </a:p>
        </p:txBody>
      </p:sp>
      <p:sp>
        <p:nvSpPr>
          <p:cNvPr id="181334" name="Rectangle 86"/>
          <p:cNvSpPr>
            <a:spLocks noChangeArrowheads="1"/>
          </p:cNvSpPr>
          <p:nvPr/>
        </p:nvSpPr>
        <p:spPr bwMode="auto">
          <a:xfrm>
            <a:off x="2082312" y="923925"/>
            <a:ext cx="4917831" cy="1712913"/>
          </a:xfrm>
          <a:prstGeom prst="rect">
            <a:avLst/>
          </a:prstGeom>
          <a:noFill/>
          <a:ln w="9525">
            <a:noFill/>
            <a:miter lim="800000"/>
            <a:headEnd/>
            <a:tailEnd/>
          </a:ln>
        </p:spPr>
        <p:txBody>
          <a:bodyPr/>
          <a:lstStyle/>
          <a:p>
            <a:endParaRPr lang="fr-FR"/>
          </a:p>
        </p:txBody>
      </p:sp>
      <p:sp>
        <p:nvSpPr>
          <p:cNvPr id="181335" name="Rectangle 87"/>
          <p:cNvSpPr>
            <a:spLocks noChangeArrowheads="1"/>
          </p:cNvSpPr>
          <p:nvPr/>
        </p:nvSpPr>
        <p:spPr bwMode="auto">
          <a:xfrm>
            <a:off x="2082312" y="923925"/>
            <a:ext cx="4917831" cy="1712913"/>
          </a:xfrm>
          <a:prstGeom prst="rect">
            <a:avLst/>
          </a:prstGeom>
          <a:noFill/>
          <a:ln w="0">
            <a:solidFill>
              <a:srgbClr val="FFFFFF"/>
            </a:solidFill>
            <a:miter lim="800000"/>
            <a:headEnd/>
            <a:tailEnd/>
          </a:ln>
        </p:spPr>
        <p:txBody>
          <a:bodyPr/>
          <a:lstStyle/>
          <a:p>
            <a:endParaRPr lang="fr-FR"/>
          </a:p>
        </p:txBody>
      </p:sp>
      <p:sp>
        <p:nvSpPr>
          <p:cNvPr id="181336" name="Freeform 88"/>
          <p:cNvSpPr>
            <a:spLocks/>
          </p:cNvSpPr>
          <p:nvPr/>
        </p:nvSpPr>
        <p:spPr bwMode="auto">
          <a:xfrm>
            <a:off x="2571751" y="923925"/>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337" name="Freeform 89"/>
          <p:cNvSpPr>
            <a:spLocks/>
          </p:cNvSpPr>
          <p:nvPr/>
        </p:nvSpPr>
        <p:spPr bwMode="auto">
          <a:xfrm>
            <a:off x="3069982" y="923925"/>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338" name="Freeform 90"/>
          <p:cNvSpPr>
            <a:spLocks/>
          </p:cNvSpPr>
          <p:nvPr/>
        </p:nvSpPr>
        <p:spPr bwMode="auto">
          <a:xfrm>
            <a:off x="3557954" y="923925"/>
            <a:ext cx="1466"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339" name="Freeform 91"/>
          <p:cNvSpPr>
            <a:spLocks/>
          </p:cNvSpPr>
          <p:nvPr/>
        </p:nvSpPr>
        <p:spPr bwMode="auto">
          <a:xfrm>
            <a:off x="4047392" y="923925"/>
            <a:ext cx="1466"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340" name="Freeform 92"/>
          <p:cNvSpPr>
            <a:spLocks/>
          </p:cNvSpPr>
          <p:nvPr/>
        </p:nvSpPr>
        <p:spPr bwMode="auto">
          <a:xfrm>
            <a:off x="4545623" y="923925"/>
            <a:ext cx="1466"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341" name="Freeform 93"/>
          <p:cNvSpPr>
            <a:spLocks/>
          </p:cNvSpPr>
          <p:nvPr/>
        </p:nvSpPr>
        <p:spPr bwMode="auto">
          <a:xfrm>
            <a:off x="5035061" y="923925"/>
            <a:ext cx="1466"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342" name="Freeform 94"/>
          <p:cNvSpPr>
            <a:spLocks/>
          </p:cNvSpPr>
          <p:nvPr/>
        </p:nvSpPr>
        <p:spPr bwMode="auto">
          <a:xfrm>
            <a:off x="5523036" y="923925"/>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343" name="Freeform 95"/>
          <p:cNvSpPr>
            <a:spLocks/>
          </p:cNvSpPr>
          <p:nvPr/>
        </p:nvSpPr>
        <p:spPr bwMode="auto">
          <a:xfrm>
            <a:off x="6012474" y="923925"/>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344" name="Freeform 96"/>
          <p:cNvSpPr>
            <a:spLocks/>
          </p:cNvSpPr>
          <p:nvPr/>
        </p:nvSpPr>
        <p:spPr bwMode="auto">
          <a:xfrm>
            <a:off x="6510705" y="923925"/>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345" name="Freeform 97"/>
          <p:cNvSpPr>
            <a:spLocks/>
          </p:cNvSpPr>
          <p:nvPr/>
        </p:nvSpPr>
        <p:spPr bwMode="auto">
          <a:xfrm>
            <a:off x="7000143" y="923925"/>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346" name="Freeform 98"/>
          <p:cNvSpPr>
            <a:spLocks/>
          </p:cNvSpPr>
          <p:nvPr/>
        </p:nvSpPr>
        <p:spPr bwMode="auto">
          <a:xfrm>
            <a:off x="2082312" y="2636839"/>
            <a:ext cx="4917831" cy="1587"/>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1347" name="Freeform 99"/>
          <p:cNvSpPr>
            <a:spLocks/>
          </p:cNvSpPr>
          <p:nvPr/>
        </p:nvSpPr>
        <p:spPr bwMode="auto">
          <a:xfrm>
            <a:off x="2082312" y="2211389"/>
            <a:ext cx="4917831" cy="1587"/>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1348" name="Freeform 100"/>
          <p:cNvSpPr>
            <a:spLocks/>
          </p:cNvSpPr>
          <p:nvPr/>
        </p:nvSpPr>
        <p:spPr bwMode="auto">
          <a:xfrm>
            <a:off x="2082312" y="1785939"/>
            <a:ext cx="4917831" cy="1587"/>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1349" name="Freeform 101"/>
          <p:cNvSpPr>
            <a:spLocks/>
          </p:cNvSpPr>
          <p:nvPr/>
        </p:nvSpPr>
        <p:spPr bwMode="auto">
          <a:xfrm>
            <a:off x="2082312" y="1349375"/>
            <a:ext cx="4917831" cy="1588"/>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1350" name="Freeform 102"/>
          <p:cNvSpPr>
            <a:spLocks/>
          </p:cNvSpPr>
          <p:nvPr/>
        </p:nvSpPr>
        <p:spPr bwMode="auto">
          <a:xfrm>
            <a:off x="2082312" y="923925"/>
            <a:ext cx="4917831" cy="1588"/>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1351" name="Line 103"/>
          <p:cNvSpPr>
            <a:spLocks noChangeShapeType="1"/>
          </p:cNvSpPr>
          <p:nvPr/>
        </p:nvSpPr>
        <p:spPr bwMode="auto">
          <a:xfrm>
            <a:off x="2082312" y="923925"/>
            <a:ext cx="4917831" cy="1588"/>
          </a:xfrm>
          <a:prstGeom prst="line">
            <a:avLst/>
          </a:prstGeom>
          <a:noFill/>
          <a:ln w="0">
            <a:solidFill>
              <a:srgbClr val="000000"/>
            </a:solidFill>
            <a:round/>
            <a:headEnd/>
            <a:tailEnd/>
          </a:ln>
        </p:spPr>
        <p:txBody>
          <a:bodyPr/>
          <a:lstStyle/>
          <a:p>
            <a:endParaRPr lang="fr-FR"/>
          </a:p>
        </p:txBody>
      </p:sp>
      <p:sp>
        <p:nvSpPr>
          <p:cNvPr id="181352" name="Freeform 104"/>
          <p:cNvSpPr>
            <a:spLocks/>
          </p:cNvSpPr>
          <p:nvPr/>
        </p:nvSpPr>
        <p:spPr bwMode="auto">
          <a:xfrm>
            <a:off x="2082312" y="923925"/>
            <a:ext cx="4917831" cy="1712913"/>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81353" name="Line 105"/>
          <p:cNvSpPr>
            <a:spLocks noChangeShapeType="1"/>
          </p:cNvSpPr>
          <p:nvPr/>
        </p:nvSpPr>
        <p:spPr bwMode="auto">
          <a:xfrm>
            <a:off x="2082312" y="2636839"/>
            <a:ext cx="4917831" cy="1587"/>
          </a:xfrm>
          <a:prstGeom prst="line">
            <a:avLst/>
          </a:prstGeom>
          <a:noFill/>
          <a:ln w="0">
            <a:solidFill>
              <a:srgbClr val="000000"/>
            </a:solidFill>
            <a:round/>
            <a:headEnd/>
            <a:tailEnd/>
          </a:ln>
        </p:spPr>
        <p:txBody>
          <a:bodyPr/>
          <a:lstStyle/>
          <a:p>
            <a:endParaRPr lang="fr-FR"/>
          </a:p>
        </p:txBody>
      </p:sp>
      <p:sp>
        <p:nvSpPr>
          <p:cNvPr id="181354" name="Rectangle 106"/>
          <p:cNvSpPr>
            <a:spLocks noChangeArrowheads="1"/>
          </p:cNvSpPr>
          <p:nvPr/>
        </p:nvSpPr>
        <p:spPr bwMode="auto">
          <a:xfrm>
            <a:off x="2048608" y="2676526"/>
            <a:ext cx="158698"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-5</a:t>
            </a:r>
            <a:endParaRPr lang="fr-FR" sz="3200" b="1">
              <a:latin typeface="Times New Roman" pitchFamily="18" charset="0"/>
            </a:endParaRPr>
          </a:p>
        </p:txBody>
      </p:sp>
      <p:sp>
        <p:nvSpPr>
          <p:cNvPr id="181355" name="Line 107"/>
          <p:cNvSpPr>
            <a:spLocks noChangeShapeType="1"/>
          </p:cNvSpPr>
          <p:nvPr/>
        </p:nvSpPr>
        <p:spPr bwMode="auto">
          <a:xfrm flipV="1">
            <a:off x="2571751" y="2586038"/>
            <a:ext cx="1465" cy="50800"/>
          </a:xfrm>
          <a:prstGeom prst="line">
            <a:avLst/>
          </a:prstGeom>
          <a:noFill/>
          <a:ln w="0">
            <a:solidFill>
              <a:srgbClr val="000000"/>
            </a:solidFill>
            <a:round/>
            <a:headEnd/>
            <a:tailEnd/>
          </a:ln>
        </p:spPr>
        <p:txBody>
          <a:bodyPr/>
          <a:lstStyle/>
          <a:p>
            <a:endParaRPr lang="fr-FR"/>
          </a:p>
        </p:txBody>
      </p:sp>
      <p:sp>
        <p:nvSpPr>
          <p:cNvPr id="181356" name="Line 108"/>
          <p:cNvSpPr>
            <a:spLocks noChangeShapeType="1"/>
          </p:cNvSpPr>
          <p:nvPr/>
        </p:nvSpPr>
        <p:spPr bwMode="auto">
          <a:xfrm>
            <a:off x="2571751" y="923925"/>
            <a:ext cx="1465" cy="50800"/>
          </a:xfrm>
          <a:prstGeom prst="line">
            <a:avLst/>
          </a:prstGeom>
          <a:noFill/>
          <a:ln w="0">
            <a:solidFill>
              <a:srgbClr val="000000"/>
            </a:solidFill>
            <a:round/>
            <a:headEnd/>
            <a:tailEnd/>
          </a:ln>
        </p:spPr>
        <p:txBody>
          <a:bodyPr/>
          <a:lstStyle/>
          <a:p>
            <a:endParaRPr lang="fr-FR"/>
          </a:p>
        </p:txBody>
      </p:sp>
      <p:sp>
        <p:nvSpPr>
          <p:cNvPr id="181357" name="Rectangle 109"/>
          <p:cNvSpPr>
            <a:spLocks noChangeArrowheads="1"/>
          </p:cNvSpPr>
          <p:nvPr/>
        </p:nvSpPr>
        <p:spPr bwMode="auto">
          <a:xfrm>
            <a:off x="2536581" y="2676526"/>
            <a:ext cx="158698"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-4</a:t>
            </a:r>
            <a:endParaRPr lang="fr-FR" sz="3200" b="1">
              <a:latin typeface="Times New Roman" pitchFamily="18" charset="0"/>
            </a:endParaRPr>
          </a:p>
        </p:txBody>
      </p:sp>
      <p:sp>
        <p:nvSpPr>
          <p:cNvPr id="181358" name="Line 110"/>
          <p:cNvSpPr>
            <a:spLocks noChangeShapeType="1"/>
          </p:cNvSpPr>
          <p:nvPr/>
        </p:nvSpPr>
        <p:spPr bwMode="auto">
          <a:xfrm flipV="1">
            <a:off x="3069982" y="2586038"/>
            <a:ext cx="1465" cy="50800"/>
          </a:xfrm>
          <a:prstGeom prst="line">
            <a:avLst/>
          </a:prstGeom>
          <a:noFill/>
          <a:ln w="0">
            <a:solidFill>
              <a:srgbClr val="000000"/>
            </a:solidFill>
            <a:round/>
            <a:headEnd/>
            <a:tailEnd/>
          </a:ln>
        </p:spPr>
        <p:txBody>
          <a:bodyPr/>
          <a:lstStyle/>
          <a:p>
            <a:endParaRPr lang="fr-FR"/>
          </a:p>
        </p:txBody>
      </p:sp>
      <p:sp>
        <p:nvSpPr>
          <p:cNvPr id="181359" name="Line 111"/>
          <p:cNvSpPr>
            <a:spLocks noChangeShapeType="1"/>
          </p:cNvSpPr>
          <p:nvPr/>
        </p:nvSpPr>
        <p:spPr bwMode="auto">
          <a:xfrm>
            <a:off x="3069982" y="923925"/>
            <a:ext cx="1465" cy="50800"/>
          </a:xfrm>
          <a:prstGeom prst="line">
            <a:avLst/>
          </a:prstGeom>
          <a:noFill/>
          <a:ln w="0">
            <a:solidFill>
              <a:srgbClr val="000000"/>
            </a:solidFill>
            <a:round/>
            <a:headEnd/>
            <a:tailEnd/>
          </a:ln>
        </p:spPr>
        <p:txBody>
          <a:bodyPr/>
          <a:lstStyle/>
          <a:p>
            <a:endParaRPr lang="fr-FR"/>
          </a:p>
        </p:txBody>
      </p:sp>
      <p:sp>
        <p:nvSpPr>
          <p:cNvPr id="181360" name="Rectangle 112"/>
          <p:cNvSpPr>
            <a:spLocks noChangeArrowheads="1"/>
          </p:cNvSpPr>
          <p:nvPr/>
        </p:nvSpPr>
        <p:spPr bwMode="auto">
          <a:xfrm>
            <a:off x="3034812" y="2676526"/>
            <a:ext cx="158698"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-3</a:t>
            </a:r>
            <a:endParaRPr lang="fr-FR" sz="3200" b="1">
              <a:latin typeface="Times New Roman" pitchFamily="18" charset="0"/>
            </a:endParaRPr>
          </a:p>
        </p:txBody>
      </p:sp>
      <p:sp>
        <p:nvSpPr>
          <p:cNvPr id="181361" name="Line 113"/>
          <p:cNvSpPr>
            <a:spLocks noChangeShapeType="1"/>
          </p:cNvSpPr>
          <p:nvPr/>
        </p:nvSpPr>
        <p:spPr bwMode="auto">
          <a:xfrm flipV="1">
            <a:off x="3557954" y="2586038"/>
            <a:ext cx="1466" cy="50800"/>
          </a:xfrm>
          <a:prstGeom prst="line">
            <a:avLst/>
          </a:prstGeom>
          <a:noFill/>
          <a:ln w="0">
            <a:solidFill>
              <a:srgbClr val="000000"/>
            </a:solidFill>
            <a:round/>
            <a:headEnd/>
            <a:tailEnd/>
          </a:ln>
        </p:spPr>
        <p:txBody>
          <a:bodyPr/>
          <a:lstStyle/>
          <a:p>
            <a:endParaRPr lang="fr-FR"/>
          </a:p>
        </p:txBody>
      </p:sp>
      <p:sp>
        <p:nvSpPr>
          <p:cNvPr id="181362" name="Line 114"/>
          <p:cNvSpPr>
            <a:spLocks noChangeShapeType="1"/>
          </p:cNvSpPr>
          <p:nvPr/>
        </p:nvSpPr>
        <p:spPr bwMode="auto">
          <a:xfrm>
            <a:off x="3557954" y="923925"/>
            <a:ext cx="1466" cy="50800"/>
          </a:xfrm>
          <a:prstGeom prst="line">
            <a:avLst/>
          </a:prstGeom>
          <a:noFill/>
          <a:ln w="0">
            <a:solidFill>
              <a:srgbClr val="000000"/>
            </a:solidFill>
            <a:round/>
            <a:headEnd/>
            <a:tailEnd/>
          </a:ln>
        </p:spPr>
        <p:txBody>
          <a:bodyPr/>
          <a:lstStyle/>
          <a:p>
            <a:endParaRPr lang="fr-FR"/>
          </a:p>
        </p:txBody>
      </p:sp>
      <p:sp>
        <p:nvSpPr>
          <p:cNvPr id="181363" name="Rectangle 115"/>
          <p:cNvSpPr>
            <a:spLocks noChangeArrowheads="1"/>
          </p:cNvSpPr>
          <p:nvPr/>
        </p:nvSpPr>
        <p:spPr bwMode="auto">
          <a:xfrm>
            <a:off x="3524250" y="2676526"/>
            <a:ext cx="158698"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-2</a:t>
            </a:r>
            <a:endParaRPr lang="fr-FR" sz="3200" b="1">
              <a:latin typeface="Times New Roman" pitchFamily="18" charset="0"/>
            </a:endParaRPr>
          </a:p>
        </p:txBody>
      </p:sp>
      <p:sp>
        <p:nvSpPr>
          <p:cNvPr id="181364" name="Line 116"/>
          <p:cNvSpPr>
            <a:spLocks noChangeShapeType="1"/>
          </p:cNvSpPr>
          <p:nvPr/>
        </p:nvSpPr>
        <p:spPr bwMode="auto">
          <a:xfrm flipV="1">
            <a:off x="4047392" y="2586038"/>
            <a:ext cx="1466" cy="50800"/>
          </a:xfrm>
          <a:prstGeom prst="line">
            <a:avLst/>
          </a:prstGeom>
          <a:noFill/>
          <a:ln w="0">
            <a:solidFill>
              <a:srgbClr val="000000"/>
            </a:solidFill>
            <a:round/>
            <a:headEnd/>
            <a:tailEnd/>
          </a:ln>
        </p:spPr>
        <p:txBody>
          <a:bodyPr/>
          <a:lstStyle/>
          <a:p>
            <a:endParaRPr lang="fr-FR"/>
          </a:p>
        </p:txBody>
      </p:sp>
      <p:sp>
        <p:nvSpPr>
          <p:cNvPr id="181365" name="Line 117"/>
          <p:cNvSpPr>
            <a:spLocks noChangeShapeType="1"/>
          </p:cNvSpPr>
          <p:nvPr/>
        </p:nvSpPr>
        <p:spPr bwMode="auto">
          <a:xfrm>
            <a:off x="4047392" y="923925"/>
            <a:ext cx="1466" cy="50800"/>
          </a:xfrm>
          <a:prstGeom prst="line">
            <a:avLst/>
          </a:prstGeom>
          <a:noFill/>
          <a:ln w="0">
            <a:solidFill>
              <a:srgbClr val="000000"/>
            </a:solidFill>
            <a:round/>
            <a:headEnd/>
            <a:tailEnd/>
          </a:ln>
        </p:spPr>
        <p:txBody>
          <a:bodyPr/>
          <a:lstStyle/>
          <a:p>
            <a:endParaRPr lang="fr-FR"/>
          </a:p>
        </p:txBody>
      </p:sp>
      <p:sp>
        <p:nvSpPr>
          <p:cNvPr id="181366" name="Rectangle 118"/>
          <p:cNvSpPr>
            <a:spLocks noChangeArrowheads="1"/>
          </p:cNvSpPr>
          <p:nvPr/>
        </p:nvSpPr>
        <p:spPr bwMode="auto">
          <a:xfrm>
            <a:off x="4013689" y="2676526"/>
            <a:ext cx="158698"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-1</a:t>
            </a:r>
            <a:endParaRPr lang="fr-FR" sz="3200" b="1">
              <a:latin typeface="Times New Roman" pitchFamily="18" charset="0"/>
            </a:endParaRPr>
          </a:p>
        </p:txBody>
      </p:sp>
      <p:sp>
        <p:nvSpPr>
          <p:cNvPr id="181367" name="Line 119"/>
          <p:cNvSpPr>
            <a:spLocks noChangeShapeType="1"/>
          </p:cNvSpPr>
          <p:nvPr/>
        </p:nvSpPr>
        <p:spPr bwMode="auto">
          <a:xfrm flipV="1">
            <a:off x="4545623" y="2586038"/>
            <a:ext cx="1466" cy="50800"/>
          </a:xfrm>
          <a:prstGeom prst="line">
            <a:avLst/>
          </a:prstGeom>
          <a:noFill/>
          <a:ln w="0">
            <a:solidFill>
              <a:srgbClr val="000000"/>
            </a:solidFill>
            <a:round/>
            <a:headEnd/>
            <a:tailEnd/>
          </a:ln>
        </p:spPr>
        <p:txBody>
          <a:bodyPr/>
          <a:lstStyle/>
          <a:p>
            <a:endParaRPr lang="fr-FR"/>
          </a:p>
        </p:txBody>
      </p:sp>
      <p:sp>
        <p:nvSpPr>
          <p:cNvPr id="181368" name="Line 120"/>
          <p:cNvSpPr>
            <a:spLocks noChangeShapeType="1"/>
          </p:cNvSpPr>
          <p:nvPr/>
        </p:nvSpPr>
        <p:spPr bwMode="auto">
          <a:xfrm>
            <a:off x="4545623" y="923925"/>
            <a:ext cx="1466" cy="50800"/>
          </a:xfrm>
          <a:prstGeom prst="line">
            <a:avLst/>
          </a:prstGeom>
          <a:noFill/>
          <a:ln w="0">
            <a:solidFill>
              <a:srgbClr val="000000"/>
            </a:solidFill>
            <a:round/>
            <a:headEnd/>
            <a:tailEnd/>
          </a:ln>
        </p:spPr>
        <p:txBody>
          <a:bodyPr/>
          <a:lstStyle/>
          <a:p>
            <a:endParaRPr lang="fr-FR"/>
          </a:p>
        </p:txBody>
      </p:sp>
      <p:sp>
        <p:nvSpPr>
          <p:cNvPr id="181369" name="Rectangle 121"/>
          <p:cNvSpPr>
            <a:spLocks noChangeArrowheads="1"/>
          </p:cNvSpPr>
          <p:nvPr/>
        </p:nvSpPr>
        <p:spPr bwMode="auto">
          <a:xfrm>
            <a:off x="4539762" y="26765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0</a:t>
            </a:r>
            <a:endParaRPr lang="fr-FR" sz="3200" b="1">
              <a:latin typeface="Times New Roman" pitchFamily="18" charset="0"/>
            </a:endParaRPr>
          </a:p>
        </p:txBody>
      </p:sp>
      <p:sp>
        <p:nvSpPr>
          <p:cNvPr id="181370" name="Line 122"/>
          <p:cNvSpPr>
            <a:spLocks noChangeShapeType="1"/>
          </p:cNvSpPr>
          <p:nvPr/>
        </p:nvSpPr>
        <p:spPr bwMode="auto">
          <a:xfrm flipV="1">
            <a:off x="5035061" y="2586038"/>
            <a:ext cx="1466" cy="50800"/>
          </a:xfrm>
          <a:prstGeom prst="line">
            <a:avLst/>
          </a:prstGeom>
          <a:noFill/>
          <a:ln w="0">
            <a:solidFill>
              <a:srgbClr val="000000"/>
            </a:solidFill>
            <a:round/>
            <a:headEnd/>
            <a:tailEnd/>
          </a:ln>
        </p:spPr>
        <p:txBody>
          <a:bodyPr/>
          <a:lstStyle/>
          <a:p>
            <a:endParaRPr lang="fr-FR"/>
          </a:p>
        </p:txBody>
      </p:sp>
      <p:sp>
        <p:nvSpPr>
          <p:cNvPr id="181371" name="Line 123"/>
          <p:cNvSpPr>
            <a:spLocks noChangeShapeType="1"/>
          </p:cNvSpPr>
          <p:nvPr/>
        </p:nvSpPr>
        <p:spPr bwMode="auto">
          <a:xfrm>
            <a:off x="5035061" y="923925"/>
            <a:ext cx="1466" cy="50800"/>
          </a:xfrm>
          <a:prstGeom prst="line">
            <a:avLst/>
          </a:prstGeom>
          <a:noFill/>
          <a:ln w="0">
            <a:solidFill>
              <a:srgbClr val="000000"/>
            </a:solidFill>
            <a:round/>
            <a:headEnd/>
            <a:tailEnd/>
          </a:ln>
        </p:spPr>
        <p:txBody>
          <a:bodyPr/>
          <a:lstStyle/>
          <a:p>
            <a:endParaRPr lang="fr-FR"/>
          </a:p>
        </p:txBody>
      </p:sp>
      <p:sp>
        <p:nvSpPr>
          <p:cNvPr id="181372" name="Rectangle 124"/>
          <p:cNvSpPr>
            <a:spLocks noChangeArrowheads="1"/>
          </p:cNvSpPr>
          <p:nvPr/>
        </p:nvSpPr>
        <p:spPr bwMode="auto">
          <a:xfrm>
            <a:off x="5029200" y="26765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1</a:t>
            </a:r>
            <a:endParaRPr lang="fr-FR" sz="3200" b="1">
              <a:latin typeface="Times New Roman" pitchFamily="18" charset="0"/>
            </a:endParaRPr>
          </a:p>
        </p:txBody>
      </p:sp>
      <p:sp>
        <p:nvSpPr>
          <p:cNvPr id="181373" name="Line 125"/>
          <p:cNvSpPr>
            <a:spLocks noChangeShapeType="1"/>
          </p:cNvSpPr>
          <p:nvPr/>
        </p:nvSpPr>
        <p:spPr bwMode="auto">
          <a:xfrm flipV="1">
            <a:off x="5523036" y="2586038"/>
            <a:ext cx="1465" cy="50800"/>
          </a:xfrm>
          <a:prstGeom prst="line">
            <a:avLst/>
          </a:prstGeom>
          <a:noFill/>
          <a:ln w="0">
            <a:solidFill>
              <a:srgbClr val="000000"/>
            </a:solidFill>
            <a:round/>
            <a:headEnd/>
            <a:tailEnd/>
          </a:ln>
        </p:spPr>
        <p:txBody>
          <a:bodyPr/>
          <a:lstStyle/>
          <a:p>
            <a:endParaRPr lang="fr-FR"/>
          </a:p>
        </p:txBody>
      </p:sp>
      <p:sp>
        <p:nvSpPr>
          <p:cNvPr id="181374" name="Line 126"/>
          <p:cNvSpPr>
            <a:spLocks noChangeShapeType="1"/>
          </p:cNvSpPr>
          <p:nvPr/>
        </p:nvSpPr>
        <p:spPr bwMode="auto">
          <a:xfrm>
            <a:off x="5523036" y="923925"/>
            <a:ext cx="1465" cy="50800"/>
          </a:xfrm>
          <a:prstGeom prst="line">
            <a:avLst/>
          </a:prstGeom>
          <a:noFill/>
          <a:ln w="0">
            <a:solidFill>
              <a:srgbClr val="000000"/>
            </a:solidFill>
            <a:round/>
            <a:headEnd/>
            <a:tailEnd/>
          </a:ln>
        </p:spPr>
        <p:txBody>
          <a:bodyPr/>
          <a:lstStyle/>
          <a:p>
            <a:endParaRPr lang="fr-FR"/>
          </a:p>
        </p:txBody>
      </p:sp>
      <p:sp>
        <p:nvSpPr>
          <p:cNvPr id="181375" name="Rectangle 127"/>
          <p:cNvSpPr>
            <a:spLocks noChangeArrowheads="1"/>
          </p:cNvSpPr>
          <p:nvPr/>
        </p:nvSpPr>
        <p:spPr bwMode="auto">
          <a:xfrm>
            <a:off x="5517174" y="26765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2</a:t>
            </a:r>
            <a:endParaRPr lang="fr-FR" sz="3200" b="1">
              <a:latin typeface="Times New Roman" pitchFamily="18" charset="0"/>
            </a:endParaRPr>
          </a:p>
        </p:txBody>
      </p:sp>
      <p:sp>
        <p:nvSpPr>
          <p:cNvPr id="181376" name="Line 128"/>
          <p:cNvSpPr>
            <a:spLocks noChangeShapeType="1"/>
          </p:cNvSpPr>
          <p:nvPr/>
        </p:nvSpPr>
        <p:spPr bwMode="auto">
          <a:xfrm flipV="1">
            <a:off x="6012474" y="2586038"/>
            <a:ext cx="1465" cy="50800"/>
          </a:xfrm>
          <a:prstGeom prst="line">
            <a:avLst/>
          </a:prstGeom>
          <a:noFill/>
          <a:ln w="0">
            <a:solidFill>
              <a:srgbClr val="000000"/>
            </a:solidFill>
            <a:round/>
            <a:headEnd/>
            <a:tailEnd/>
          </a:ln>
        </p:spPr>
        <p:txBody>
          <a:bodyPr/>
          <a:lstStyle/>
          <a:p>
            <a:endParaRPr lang="fr-FR"/>
          </a:p>
        </p:txBody>
      </p:sp>
      <p:sp>
        <p:nvSpPr>
          <p:cNvPr id="181377" name="Line 129"/>
          <p:cNvSpPr>
            <a:spLocks noChangeShapeType="1"/>
          </p:cNvSpPr>
          <p:nvPr/>
        </p:nvSpPr>
        <p:spPr bwMode="auto">
          <a:xfrm>
            <a:off x="6012474" y="923925"/>
            <a:ext cx="1465" cy="50800"/>
          </a:xfrm>
          <a:prstGeom prst="line">
            <a:avLst/>
          </a:prstGeom>
          <a:noFill/>
          <a:ln w="0">
            <a:solidFill>
              <a:srgbClr val="000000"/>
            </a:solidFill>
            <a:round/>
            <a:headEnd/>
            <a:tailEnd/>
          </a:ln>
        </p:spPr>
        <p:txBody>
          <a:bodyPr/>
          <a:lstStyle/>
          <a:p>
            <a:endParaRPr lang="fr-FR"/>
          </a:p>
        </p:txBody>
      </p:sp>
      <p:sp>
        <p:nvSpPr>
          <p:cNvPr id="181378" name="Rectangle 130"/>
          <p:cNvSpPr>
            <a:spLocks noChangeArrowheads="1"/>
          </p:cNvSpPr>
          <p:nvPr/>
        </p:nvSpPr>
        <p:spPr bwMode="auto">
          <a:xfrm>
            <a:off x="6006612" y="26765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3</a:t>
            </a:r>
            <a:endParaRPr lang="fr-FR" sz="3200" b="1">
              <a:latin typeface="Times New Roman" pitchFamily="18" charset="0"/>
            </a:endParaRPr>
          </a:p>
        </p:txBody>
      </p:sp>
      <p:sp>
        <p:nvSpPr>
          <p:cNvPr id="181379" name="Line 131"/>
          <p:cNvSpPr>
            <a:spLocks noChangeShapeType="1"/>
          </p:cNvSpPr>
          <p:nvPr/>
        </p:nvSpPr>
        <p:spPr bwMode="auto">
          <a:xfrm flipV="1">
            <a:off x="6510705" y="2586038"/>
            <a:ext cx="1465" cy="50800"/>
          </a:xfrm>
          <a:prstGeom prst="line">
            <a:avLst/>
          </a:prstGeom>
          <a:noFill/>
          <a:ln w="0">
            <a:solidFill>
              <a:srgbClr val="000000"/>
            </a:solidFill>
            <a:round/>
            <a:headEnd/>
            <a:tailEnd/>
          </a:ln>
        </p:spPr>
        <p:txBody>
          <a:bodyPr/>
          <a:lstStyle/>
          <a:p>
            <a:endParaRPr lang="fr-FR"/>
          </a:p>
        </p:txBody>
      </p:sp>
      <p:sp>
        <p:nvSpPr>
          <p:cNvPr id="181380" name="Line 132"/>
          <p:cNvSpPr>
            <a:spLocks noChangeShapeType="1"/>
          </p:cNvSpPr>
          <p:nvPr/>
        </p:nvSpPr>
        <p:spPr bwMode="auto">
          <a:xfrm>
            <a:off x="6510705" y="923925"/>
            <a:ext cx="1465" cy="50800"/>
          </a:xfrm>
          <a:prstGeom prst="line">
            <a:avLst/>
          </a:prstGeom>
          <a:noFill/>
          <a:ln w="0">
            <a:solidFill>
              <a:srgbClr val="000000"/>
            </a:solidFill>
            <a:round/>
            <a:headEnd/>
            <a:tailEnd/>
          </a:ln>
        </p:spPr>
        <p:txBody>
          <a:bodyPr/>
          <a:lstStyle/>
          <a:p>
            <a:endParaRPr lang="fr-FR"/>
          </a:p>
        </p:txBody>
      </p:sp>
      <p:sp>
        <p:nvSpPr>
          <p:cNvPr id="181381" name="Rectangle 133"/>
          <p:cNvSpPr>
            <a:spLocks noChangeArrowheads="1"/>
          </p:cNvSpPr>
          <p:nvPr/>
        </p:nvSpPr>
        <p:spPr bwMode="auto">
          <a:xfrm>
            <a:off x="6504843" y="26765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4</a:t>
            </a:r>
            <a:endParaRPr lang="fr-FR" sz="3200" b="1">
              <a:latin typeface="Times New Roman" pitchFamily="18" charset="0"/>
            </a:endParaRPr>
          </a:p>
        </p:txBody>
      </p:sp>
      <p:sp>
        <p:nvSpPr>
          <p:cNvPr id="181382" name="Line 134"/>
          <p:cNvSpPr>
            <a:spLocks noChangeShapeType="1"/>
          </p:cNvSpPr>
          <p:nvPr/>
        </p:nvSpPr>
        <p:spPr bwMode="auto">
          <a:xfrm flipV="1">
            <a:off x="7000143" y="2586038"/>
            <a:ext cx="1465" cy="50800"/>
          </a:xfrm>
          <a:prstGeom prst="line">
            <a:avLst/>
          </a:prstGeom>
          <a:noFill/>
          <a:ln w="0">
            <a:solidFill>
              <a:srgbClr val="000000"/>
            </a:solidFill>
            <a:round/>
            <a:headEnd/>
            <a:tailEnd/>
          </a:ln>
        </p:spPr>
        <p:txBody>
          <a:bodyPr/>
          <a:lstStyle/>
          <a:p>
            <a:endParaRPr lang="fr-FR"/>
          </a:p>
        </p:txBody>
      </p:sp>
      <p:sp>
        <p:nvSpPr>
          <p:cNvPr id="181383" name="Line 135"/>
          <p:cNvSpPr>
            <a:spLocks noChangeShapeType="1"/>
          </p:cNvSpPr>
          <p:nvPr/>
        </p:nvSpPr>
        <p:spPr bwMode="auto">
          <a:xfrm>
            <a:off x="7000143" y="923925"/>
            <a:ext cx="1465" cy="50800"/>
          </a:xfrm>
          <a:prstGeom prst="line">
            <a:avLst/>
          </a:prstGeom>
          <a:noFill/>
          <a:ln w="0">
            <a:solidFill>
              <a:srgbClr val="000000"/>
            </a:solidFill>
            <a:round/>
            <a:headEnd/>
            <a:tailEnd/>
          </a:ln>
        </p:spPr>
        <p:txBody>
          <a:bodyPr/>
          <a:lstStyle/>
          <a:p>
            <a:endParaRPr lang="fr-FR"/>
          </a:p>
        </p:txBody>
      </p:sp>
      <p:sp>
        <p:nvSpPr>
          <p:cNvPr id="181384" name="Rectangle 136"/>
          <p:cNvSpPr>
            <a:spLocks noChangeArrowheads="1"/>
          </p:cNvSpPr>
          <p:nvPr/>
        </p:nvSpPr>
        <p:spPr bwMode="auto">
          <a:xfrm>
            <a:off x="6994282" y="26765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5</a:t>
            </a:r>
            <a:endParaRPr lang="fr-FR" sz="3200" b="1">
              <a:latin typeface="Times New Roman" pitchFamily="18" charset="0"/>
            </a:endParaRPr>
          </a:p>
        </p:txBody>
      </p:sp>
      <p:sp>
        <p:nvSpPr>
          <p:cNvPr id="181385" name="Line 137"/>
          <p:cNvSpPr>
            <a:spLocks noChangeShapeType="1"/>
          </p:cNvSpPr>
          <p:nvPr/>
        </p:nvSpPr>
        <p:spPr bwMode="auto">
          <a:xfrm>
            <a:off x="2082313" y="2636839"/>
            <a:ext cx="49823" cy="1587"/>
          </a:xfrm>
          <a:prstGeom prst="line">
            <a:avLst/>
          </a:prstGeom>
          <a:noFill/>
          <a:ln w="0">
            <a:solidFill>
              <a:srgbClr val="000000"/>
            </a:solidFill>
            <a:round/>
            <a:headEnd/>
            <a:tailEnd/>
          </a:ln>
        </p:spPr>
        <p:txBody>
          <a:bodyPr/>
          <a:lstStyle/>
          <a:p>
            <a:endParaRPr lang="fr-FR"/>
          </a:p>
        </p:txBody>
      </p:sp>
      <p:sp>
        <p:nvSpPr>
          <p:cNvPr id="181386" name="Line 138"/>
          <p:cNvSpPr>
            <a:spLocks noChangeShapeType="1"/>
          </p:cNvSpPr>
          <p:nvPr/>
        </p:nvSpPr>
        <p:spPr bwMode="auto">
          <a:xfrm flipH="1">
            <a:off x="6950320" y="2636839"/>
            <a:ext cx="49823" cy="1587"/>
          </a:xfrm>
          <a:prstGeom prst="line">
            <a:avLst/>
          </a:prstGeom>
          <a:noFill/>
          <a:ln w="0">
            <a:solidFill>
              <a:srgbClr val="000000"/>
            </a:solidFill>
            <a:round/>
            <a:headEnd/>
            <a:tailEnd/>
          </a:ln>
        </p:spPr>
        <p:txBody>
          <a:bodyPr/>
          <a:lstStyle/>
          <a:p>
            <a:endParaRPr lang="fr-FR"/>
          </a:p>
        </p:txBody>
      </p:sp>
      <p:sp>
        <p:nvSpPr>
          <p:cNvPr id="181387" name="Rectangle 139"/>
          <p:cNvSpPr>
            <a:spLocks noChangeArrowheads="1"/>
          </p:cNvSpPr>
          <p:nvPr/>
        </p:nvSpPr>
        <p:spPr bwMode="auto">
          <a:xfrm>
            <a:off x="1815612" y="255587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0</a:t>
            </a:r>
            <a:endParaRPr lang="fr-FR" sz="3200" b="1">
              <a:latin typeface="Times New Roman" pitchFamily="18" charset="0"/>
            </a:endParaRPr>
          </a:p>
        </p:txBody>
      </p:sp>
      <p:sp>
        <p:nvSpPr>
          <p:cNvPr id="181388" name="Line 140"/>
          <p:cNvSpPr>
            <a:spLocks noChangeShapeType="1"/>
          </p:cNvSpPr>
          <p:nvPr/>
        </p:nvSpPr>
        <p:spPr bwMode="auto">
          <a:xfrm>
            <a:off x="2082313" y="2211389"/>
            <a:ext cx="49823" cy="1587"/>
          </a:xfrm>
          <a:prstGeom prst="line">
            <a:avLst/>
          </a:prstGeom>
          <a:noFill/>
          <a:ln w="0">
            <a:solidFill>
              <a:srgbClr val="000000"/>
            </a:solidFill>
            <a:round/>
            <a:headEnd/>
            <a:tailEnd/>
          </a:ln>
        </p:spPr>
        <p:txBody>
          <a:bodyPr/>
          <a:lstStyle/>
          <a:p>
            <a:endParaRPr lang="fr-FR"/>
          </a:p>
        </p:txBody>
      </p:sp>
      <p:sp>
        <p:nvSpPr>
          <p:cNvPr id="181389" name="Line 141"/>
          <p:cNvSpPr>
            <a:spLocks noChangeShapeType="1"/>
          </p:cNvSpPr>
          <p:nvPr/>
        </p:nvSpPr>
        <p:spPr bwMode="auto">
          <a:xfrm flipH="1">
            <a:off x="6950320" y="2211389"/>
            <a:ext cx="49823" cy="1587"/>
          </a:xfrm>
          <a:prstGeom prst="line">
            <a:avLst/>
          </a:prstGeom>
          <a:noFill/>
          <a:ln w="0">
            <a:solidFill>
              <a:srgbClr val="000000"/>
            </a:solidFill>
            <a:round/>
            <a:headEnd/>
            <a:tailEnd/>
          </a:ln>
        </p:spPr>
        <p:txBody>
          <a:bodyPr/>
          <a:lstStyle/>
          <a:p>
            <a:endParaRPr lang="fr-FR"/>
          </a:p>
        </p:txBody>
      </p:sp>
      <p:sp>
        <p:nvSpPr>
          <p:cNvPr id="181390" name="Rectangle 142"/>
          <p:cNvSpPr>
            <a:spLocks noChangeArrowheads="1"/>
          </p:cNvSpPr>
          <p:nvPr/>
        </p:nvSpPr>
        <p:spPr bwMode="auto">
          <a:xfrm>
            <a:off x="1811215" y="2130426"/>
            <a:ext cx="65" cy="492443"/>
          </a:xfrm>
          <a:prstGeom prst="rect">
            <a:avLst/>
          </a:prstGeom>
          <a:noFill/>
          <a:ln w="9525">
            <a:noFill/>
            <a:miter lim="800000"/>
            <a:headEnd/>
            <a:tailEnd/>
          </a:ln>
        </p:spPr>
        <p:txBody>
          <a:bodyPr wrap="none" lIns="0" tIns="0" rIns="0" bIns="0">
            <a:spAutoFit/>
          </a:bodyPr>
          <a:lstStyle/>
          <a:p>
            <a:pPr algn="ctr"/>
            <a:endParaRPr lang="fr-FR" sz="3200" b="1">
              <a:latin typeface="Times New Roman" pitchFamily="18" charset="0"/>
            </a:endParaRPr>
          </a:p>
        </p:txBody>
      </p:sp>
      <p:sp>
        <p:nvSpPr>
          <p:cNvPr id="181391" name="Line 143"/>
          <p:cNvSpPr>
            <a:spLocks noChangeShapeType="1"/>
          </p:cNvSpPr>
          <p:nvPr/>
        </p:nvSpPr>
        <p:spPr bwMode="auto">
          <a:xfrm>
            <a:off x="2082313" y="1785939"/>
            <a:ext cx="49823" cy="1587"/>
          </a:xfrm>
          <a:prstGeom prst="line">
            <a:avLst/>
          </a:prstGeom>
          <a:noFill/>
          <a:ln w="0">
            <a:solidFill>
              <a:srgbClr val="000000"/>
            </a:solidFill>
            <a:round/>
            <a:headEnd/>
            <a:tailEnd/>
          </a:ln>
        </p:spPr>
        <p:txBody>
          <a:bodyPr/>
          <a:lstStyle/>
          <a:p>
            <a:endParaRPr lang="fr-FR"/>
          </a:p>
        </p:txBody>
      </p:sp>
      <p:sp>
        <p:nvSpPr>
          <p:cNvPr id="181392" name="Line 144"/>
          <p:cNvSpPr>
            <a:spLocks noChangeShapeType="1"/>
          </p:cNvSpPr>
          <p:nvPr/>
        </p:nvSpPr>
        <p:spPr bwMode="auto">
          <a:xfrm flipH="1">
            <a:off x="6950320" y="1785939"/>
            <a:ext cx="49823" cy="1587"/>
          </a:xfrm>
          <a:prstGeom prst="line">
            <a:avLst/>
          </a:prstGeom>
          <a:noFill/>
          <a:ln w="0">
            <a:solidFill>
              <a:srgbClr val="000000"/>
            </a:solidFill>
            <a:round/>
            <a:headEnd/>
            <a:tailEnd/>
          </a:ln>
        </p:spPr>
        <p:txBody>
          <a:bodyPr/>
          <a:lstStyle/>
          <a:p>
            <a:endParaRPr lang="fr-FR"/>
          </a:p>
        </p:txBody>
      </p:sp>
      <p:sp>
        <p:nvSpPr>
          <p:cNvPr id="181393" name="Rectangle 145"/>
          <p:cNvSpPr>
            <a:spLocks noChangeArrowheads="1"/>
          </p:cNvSpPr>
          <p:nvPr/>
        </p:nvSpPr>
        <p:spPr bwMode="auto">
          <a:xfrm>
            <a:off x="1828800" y="170497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1</a:t>
            </a:r>
            <a:endParaRPr lang="fr-FR" sz="3200" b="1">
              <a:latin typeface="Times New Roman" pitchFamily="18" charset="0"/>
            </a:endParaRPr>
          </a:p>
        </p:txBody>
      </p:sp>
      <p:sp>
        <p:nvSpPr>
          <p:cNvPr id="181394" name="Line 146"/>
          <p:cNvSpPr>
            <a:spLocks noChangeShapeType="1"/>
          </p:cNvSpPr>
          <p:nvPr/>
        </p:nvSpPr>
        <p:spPr bwMode="auto">
          <a:xfrm>
            <a:off x="2082313" y="1349375"/>
            <a:ext cx="49823" cy="1588"/>
          </a:xfrm>
          <a:prstGeom prst="line">
            <a:avLst/>
          </a:prstGeom>
          <a:noFill/>
          <a:ln w="0">
            <a:solidFill>
              <a:srgbClr val="000000"/>
            </a:solidFill>
            <a:round/>
            <a:headEnd/>
            <a:tailEnd/>
          </a:ln>
        </p:spPr>
        <p:txBody>
          <a:bodyPr/>
          <a:lstStyle/>
          <a:p>
            <a:endParaRPr lang="fr-FR"/>
          </a:p>
        </p:txBody>
      </p:sp>
      <p:sp>
        <p:nvSpPr>
          <p:cNvPr id="181395" name="Line 147"/>
          <p:cNvSpPr>
            <a:spLocks noChangeShapeType="1"/>
          </p:cNvSpPr>
          <p:nvPr/>
        </p:nvSpPr>
        <p:spPr bwMode="auto">
          <a:xfrm flipH="1">
            <a:off x="6950320" y="1349375"/>
            <a:ext cx="49823" cy="1588"/>
          </a:xfrm>
          <a:prstGeom prst="line">
            <a:avLst/>
          </a:prstGeom>
          <a:noFill/>
          <a:ln w="0">
            <a:solidFill>
              <a:srgbClr val="000000"/>
            </a:solidFill>
            <a:round/>
            <a:headEnd/>
            <a:tailEnd/>
          </a:ln>
        </p:spPr>
        <p:txBody>
          <a:bodyPr/>
          <a:lstStyle/>
          <a:p>
            <a:endParaRPr lang="fr-FR"/>
          </a:p>
        </p:txBody>
      </p:sp>
      <p:sp>
        <p:nvSpPr>
          <p:cNvPr id="181396" name="Rectangle 148"/>
          <p:cNvSpPr>
            <a:spLocks noChangeArrowheads="1"/>
          </p:cNvSpPr>
          <p:nvPr/>
        </p:nvSpPr>
        <p:spPr bwMode="auto">
          <a:xfrm>
            <a:off x="1824404" y="1268413"/>
            <a:ext cx="65" cy="492443"/>
          </a:xfrm>
          <a:prstGeom prst="rect">
            <a:avLst/>
          </a:prstGeom>
          <a:noFill/>
          <a:ln w="9525">
            <a:noFill/>
            <a:miter lim="800000"/>
            <a:headEnd/>
            <a:tailEnd/>
          </a:ln>
        </p:spPr>
        <p:txBody>
          <a:bodyPr wrap="none" lIns="0" tIns="0" rIns="0" bIns="0">
            <a:spAutoFit/>
          </a:bodyPr>
          <a:lstStyle/>
          <a:p>
            <a:pPr algn="ctr"/>
            <a:endParaRPr lang="fr-FR" sz="3200" b="1">
              <a:latin typeface="Times New Roman" pitchFamily="18" charset="0"/>
            </a:endParaRPr>
          </a:p>
        </p:txBody>
      </p:sp>
      <p:sp>
        <p:nvSpPr>
          <p:cNvPr id="181397" name="Line 149"/>
          <p:cNvSpPr>
            <a:spLocks noChangeShapeType="1"/>
          </p:cNvSpPr>
          <p:nvPr/>
        </p:nvSpPr>
        <p:spPr bwMode="auto">
          <a:xfrm>
            <a:off x="2082313" y="923925"/>
            <a:ext cx="49823" cy="1588"/>
          </a:xfrm>
          <a:prstGeom prst="line">
            <a:avLst/>
          </a:prstGeom>
          <a:noFill/>
          <a:ln w="0">
            <a:solidFill>
              <a:srgbClr val="000000"/>
            </a:solidFill>
            <a:round/>
            <a:headEnd/>
            <a:tailEnd/>
          </a:ln>
        </p:spPr>
        <p:txBody>
          <a:bodyPr/>
          <a:lstStyle/>
          <a:p>
            <a:endParaRPr lang="fr-FR"/>
          </a:p>
        </p:txBody>
      </p:sp>
      <p:sp>
        <p:nvSpPr>
          <p:cNvPr id="181398" name="Line 150"/>
          <p:cNvSpPr>
            <a:spLocks noChangeShapeType="1"/>
          </p:cNvSpPr>
          <p:nvPr/>
        </p:nvSpPr>
        <p:spPr bwMode="auto">
          <a:xfrm flipH="1">
            <a:off x="6950320" y="923925"/>
            <a:ext cx="49823" cy="1588"/>
          </a:xfrm>
          <a:prstGeom prst="line">
            <a:avLst/>
          </a:prstGeom>
          <a:noFill/>
          <a:ln w="0">
            <a:solidFill>
              <a:srgbClr val="000000"/>
            </a:solidFill>
            <a:round/>
            <a:headEnd/>
            <a:tailEnd/>
          </a:ln>
        </p:spPr>
        <p:txBody>
          <a:bodyPr/>
          <a:lstStyle/>
          <a:p>
            <a:endParaRPr lang="fr-FR"/>
          </a:p>
        </p:txBody>
      </p:sp>
      <p:sp>
        <p:nvSpPr>
          <p:cNvPr id="181399" name="Rectangle 151"/>
          <p:cNvSpPr>
            <a:spLocks noChangeArrowheads="1"/>
          </p:cNvSpPr>
          <p:nvPr/>
        </p:nvSpPr>
        <p:spPr bwMode="auto">
          <a:xfrm>
            <a:off x="1828800" y="842963"/>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2</a:t>
            </a:r>
            <a:endParaRPr lang="fr-FR" sz="3200" b="1">
              <a:latin typeface="Times New Roman" pitchFamily="18" charset="0"/>
            </a:endParaRPr>
          </a:p>
        </p:txBody>
      </p:sp>
      <p:sp>
        <p:nvSpPr>
          <p:cNvPr id="181400" name="Line 152"/>
          <p:cNvSpPr>
            <a:spLocks noChangeShapeType="1"/>
          </p:cNvSpPr>
          <p:nvPr/>
        </p:nvSpPr>
        <p:spPr bwMode="auto">
          <a:xfrm>
            <a:off x="2082312" y="923925"/>
            <a:ext cx="4917831" cy="1588"/>
          </a:xfrm>
          <a:prstGeom prst="line">
            <a:avLst/>
          </a:prstGeom>
          <a:noFill/>
          <a:ln w="0">
            <a:solidFill>
              <a:srgbClr val="000000"/>
            </a:solidFill>
            <a:round/>
            <a:headEnd/>
            <a:tailEnd/>
          </a:ln>
        </p:spPr>
        <p:txBody>
          <a:bodyPr/>
          <a:lstStyle/>
          <a:p>
            <a:endParaRPr lang="fr-FR"/>
          </a:p>
        </p:txBody>
      </p:sp>
      <p:sp>
        <p:nvSpPr>
          <p:cNvPr id="181401" name="Freeform 153"/>
          <p:cNvSpPr>
            <a:spLocks/>
          </p:cNvSpPr>
          <p:nvPr/>
        </p:nvSpPr>
        <p:spPr bwMode="auto">
          <a:xfrm>
            <a:off x="2082312" y="923925"/>
            <a:ext cx="4917831" cy="1712913"/>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81402" name="Line 154"/>
          <p:cNvSpPr>
            <a:spLocks noChangeShapeType="1"/>
          </p:cNvSpPr>
          <p:nvPr/>
        </p:nvSpPr>
        <p:spPr bwMode="auto">
          <a:xfrm flipV="1">
            <a:off x="2064728" y="923925"/>
            <a:ext cx="1465" cy="1712913"/>
          </a:xfrm>
          <a:prstGeom prst="line">
            <a:avLst/>
          </a:prstGeom>
          <a:noFill/>
          <a:ln w="0">
            <a:solidFill>
              <a:srgbClr val="000000"/>
            </a:solidFill>
            <a:round/>
            <a:headEnd/>
            <a:tailEnd/>
          </a:ln>
        </p:spPr>
        <p:txBody>
          <a:bodyPr/>
          <a:lstStyle/>
          <a:p>
            <a:endParaRPr lang="fr-FR"/>
          </a:p>
        </p:txBody>
      </p:sp>
      <p:sp>
        <p:nvSpPr>
          <p:cNvPr id="181403" name="Rectangle 155"/>
          <p:cNvSpPr>
            <a:spLocks noChangeArrowheads="1"/>
          </p:cNvSpPr>
          <p:nvPr/>
        </p:nvSpPr>
        <p:spPr bwMode="auto">
          <a:xfrm>
            <a:off x="4155831" y="2828926"/>
            <a:ext cx="1038747" cy="215444"/>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temps (</a:t>
            </a:r>
            <a:r>
              <a:rPr lang="fr-FR" sz="1400">
                <a:solidFill>
                  <a:srgbClr val="000000"/>
                </a:solidFill>
                <a:latin typeface="Symbol" pitchFamily="18" charset="2"/>
              </a:rPr>
              <a:t>m</a:t>
            </a:r>
            <a:r>
              <a:rPr lang="fr-FR" sz="1400">
                <a:solidFill>
                  <a:srgbClr val="000000"/>
                </a:solidFill>
                <a:latin typeface="Helvetica" pitchFamily="34" charset="0"/>
              </a:rPr>
              <a:t>sec)</a:t>
            </a:r>
            <a:endParaRPr lang="fr-FR" sz="1400" b="1">
              <a:solidFill>
                <a:srgbClr val="000000"/>
              </a:solidFill>
              <a:latin typeface="Helvetica" pitchFamily="34" charset="0"/>
            </a:endParaRPr>
          </a:p>
        </p:txBody>
      </p:sp>
      <p:sp>
        <p:nvSpPr>
          <p:cNvPr id="181404" name="Rectangle 156"/>
          <p:cNvSpPr>
            <a:spLocks noChangeArrowheads="1"/>
          </p:cNvSpPr>
          <p:nvPr/>
        </p:nvSpPr>
        <p:spPr bwMode="auto">
          <a:xfrm rot="16200000">
            <a:off x="1162452" y="1594078"/>
            <a:ext cx="775853" cy="215444"/>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amplitude</a:t>
            </a:r>
            <a:endParaRPr lang="fr-FR" sz="3200" b="1">
              <a:latin typeface="Times New Roman" pitchFamily="18" charset="0"/>
            </a:endParaRPr>
          </a:p>
        </p:txBody>
      </p:sp>
      <p:sp>
        <p:nvSpPr>
          <p:cNvPr id="181405" name="Rectangle 157"/>
          <p:cNvSpPr>
            <a:spLocks noChangeArrowheads="1"/>
          </p:cNvSpPr>
          <p:nvPr/>
        </p:nvSpPr>
        <p:spPr bwMode="auto">
          <a:xfrm>
            <a:off x="2899997" y="547688"/>
            <a:ext cx="3585918" cy="261610"/>
          </a:xfrm>
          <a:prstGeom prst="rect">
            <a:avLst/>
          </a:prstGeom>
          <a:noFill/>
          <a:ln w="9525">
            <a:noFill/>
            <a:miter lim="800000"/>
            <a:headEnd/>
            <a:tailEnd/>
          </a:ln>
        </p:spPr>
        <p:txBody>
          <a:bodyPr wrap="none" lIns="0" tIns="0" rIns="0" bIns="0">
            <a:spAutoFit/>
          </a:bodyPr>
          <a:lstStyle/>
          <a:p>
            <a:pPr algn="ctr"/>
            <a:r>
              <a:rPr lang="fr-FR" sz="1700">
                <a:solidFill>
                  <a:srgbClr val="000000"/>
                </a:solidFill>
                <a:latin typeface="Helvetica" pitchFamily="34" charset="0"/>
              </a:rPr>
              <a:t>représentation des signaux en temps</a:t>
            </a:r>
            <a:endParaRPr lang="fr-FR" sz="3200" b="1">
              <a:latin typeface="Times New Roman" pitchFamily="18" charset="0"/>
            </a:endParaRPr>
          </a:p>
        </p:txBody>
      </p:sp>
      <p:sp>
        <p:nvSpPr>
          <p:cNvPr id="181406" name="Freeform 158"/>
          <p:cNvSpPr>
            <a:spLocks/>
          </p:cNvSpPr>
          <p:nvPr/>
        </p:nvSpPr>
        <p:spPr bwMode="auto">
          <a:xfrm>
            <a:off x="2079382" y="1779588"/>
            <a:ext cx="4925157" cy="844550"/>
          </a:xfrm>
          <a:custGeom>
            <a:avLst/>
            <a:gdLst/>
            <a:ahLst/>
            <a:cxnLst>
              <a:cxn ang="0">
                <a:pos x="34" y="760"/>
              </a:cxn>
              <a:cxn ang="0">
                <a:pos x="74" y="760"/>
              </a:cxn>
              <a:cxn ang="0">
                <a:pos x="113" y="760"/>
              </a:cxn>
              <a:cxn ang="0">
                <a:pos x="153" y="760"/>
              </a:cxn>
              <a:cxn ang="0">
                <a:pos x="193" y="760"/>
              </a:cxn>
              <a:cxn ang="0">
                <a:pos x="232" y="760"/>
              </a:cxn>
              <a:cxn ang="0">
                <a:pos x="272" y="760"/>
              </a:cxn>
              <a:cxn ang="0">
                <a:pos x="312" y="760"/>
              </a:cxn>
              <a:cxn ang="0">
                <a:pos x="351" y="760"/>
              </a:cxn>
              <a:cxn ang="0">
                <a:pos x="391" y="760"/>
              </a:cxn>
              <a:cxn ang="0">
                <a:pos x="431" y="760"/>
              </a:cxn>
              <a:cxn ang="0">
                <a:pos x="470" y="760"/>
              </a:cxn>
              <a:cxn ang="0">
                <a:pos x="510" y="760"/>
              </a:cxn>
              <a:cxn ang="0">
                <a:pos x="550" y="760"/>
              </a:cxn>
              <a:cxn ang="0">
                <a:pos x="590" y="760"/>
              </a:cxn>
              <a:cxn ang="0">
                <a:pos x="629" y="760"/>
              </a:cxn>
              <a:cxn ang="0">
                <a:pos x="669" y="760"/>
              </a:cxn>
              <a:cxn ang="0">
                <a:pos x="709" y="760"/>
              </a:cxn>
              <a:cxn ang="0">
                <a:pos x="748" y="760"/>
              </a:cxn>
              <a:cxn ang="0">
                <a:pos x="788" y="760"/>
              </a:cxn>
              <a:cxn ang="0">
                <a:pos x="828" y="760"/>
              </a:cxn>
              <a:cxn ang="0">
                <a:pos x="867" y="760"/>
              </a:cxn>
              <a:cxn ang="0">
                <a:pos x="907" y="760"/>
              </a:cxn>
              <a:cxn ang="0">
                <a:pos x="947" y="760"/>
              </a:cxn>
              <a:cxn ang="0">
                <a:pos x="986" y="760"/>
              </a:cxn>
              <a:cxn ang="0">
                <a:pos x="1026" y="760"/>
              </a:cxn>
              <a:cxn ang="0">
                <a:pos x="1066" y="760"/>
              </a:cxn>
              <a:cxn ang="0">
                <a:pos x="1105" y="760"/>
              </a:cxn>
              <a:cxn ang="0">
                <a:pos x="1145" y="760"/>
              </a:cxn>
              <a:cxn ang="0">
                <a:pos x="1185" y="760"/>
              </a:cxn>
              <a:cxn ang="0">
                <a:pos x="1225" y="760"/>
              </a:cxn>
              <a:cxn ang="0">
                <a:pos x="1264" y="0"/>
              </a:cxn>
              <a:cxn ang="0">
                <a:pos x="1304" y="0"/>
              </a:cxn>
              <a:cxn ang="0">
                <a:pos x="1344" y="0"/>
              </a:cxn>
              <a:cxn ang="0">
                <a:pos x="1383" y="0"/>
              </a:cxn>
              <a:cxn ang="0">
                <a:pos x="1423" y="0"/>
              </a:cxn>
              <a:cxn ang="0">
                <a:pos x="1463" y="0"/>
              </a:cxn>
              <a:cxn ang="0">
                <a:pos x="1502" y="760"/>
              </a:cxn>
              <a:cxn ang="0">
                <a:pos x="1542" y="760"/>
              </a:cxn>
              <a:cxn ang="0">
                <a:pos x="1582" y="760"/>
              </a:cxn>
              <a:cxn ang="0">
                <a:pos x="1621" y="760"/>
              </a:cxn>
              <a:cxn ang="0">
                <a:pos x="1661" y="760"/>
              </a:cxn>
              <a:cxn ang="0">
                <a:pos x="1701" y="760"/>
              </a:cxn>
              <a:cxn ang="0">
                <a:pos x="1740" y="760"/>
              </a:cxn>
              <a:cxn ang="0">
                <a:pos x="1780" y="760"/>
              </a:cxn>
              <a:cxn ang="0">
                <a:pos x="1820" y="760"/>
              </a:cxn>
              <a:cxn ang="0">
                <a:pos x="1860" y="760"/>
              </a:cxn>
              <a:cxn ang="0">
                <a:pos x="1899" y="760"/>
              </a:cxn>
              <a:cxn ang="0">
                <a:pos x="1939" y="760"/>
              </a:cxn>
              <a:cxn ang="0">
                <a:pos x="1979" y="760"/>
              </a:cxn>
              <a:cxn ang="0">
                <a:pos x="2018" y="760"/>
              </a:cxn>
              <a:cxn ang="0">
                <a:pos x="2058" y="760"/>
              </a:cxn>
              <a:cxn ang="0">
                <a:pos x="2098" y="760"/>
              </a:cxn>
              <a:cxn ang="0">
                <a:pos x="2137" y="760"/>
              </a:cxn>
              <a:cxn ang="0">
                <a:pos x="2177" y="760"/>
              </a:cxn>
              <a:cxn ang="0">
                <a:pos x="2217" y="760"/>
              </a:cxn>
              <a:cxn ang="0">
                <a:pos x="2256" y="760"/>
              </a:cxn>
              <a:cxn ang="0">
                <a:pos x="2296" y="760"/>
              </a:cxn>
              <a:cxn ang="0">
                <a:pos x="2336" y="760"/>
              </a:cxn>
              <a:cxn ang="0">
                <a:pos x="2375" y="760"/>
              </a:cxn>
              <a:cxn ang="0">
                <a:pos x="2415" y="760"/>
              </a:cxn>
              <a:cxn ang="0">
                <a:pos x="2455" y="760"/>
              </a:cxn>
            </a:cxnLst>
            <a:rect l="0" t="0" r="r" b="b"/>
            <a:pathLst>
              <a:path w="2455" h="760">
                <a:moveTo>
                  <a:pt x="0" y="760"/>
                </a:moveTo>
                <a:lnTo>
                  <a:pt x="6" y="760"/>
                </a:lnTo>
                <a:lnTo>
                  <a:pt x="11" y="760"/>
                </a:lnTo>
                <a:lnTo>
                  <a:pt x="17" y="760"/>
                </a:lnTo>
                <a:lnTo>
                  <a:pt x="23" y="760"/>
                </a:lnTo>
                <a:lnTo>
                  <a:pt x="28" y="760"/>
                </a:lnTo>
                <a:lnTo>
                  <a:pt x="34" y="760"/>
                </a:lnTo>
                <a:lnTo>
                  <a:pt x="40" y="760"/>
                </a:lnTo>
                <a:lnTo>
                  <a:pt x="45" y="760"/>
                </a:lnTo>
                <a:lnTo>
                  <a:pt x="51" y="760"/>
                </a:lnTo>
                <a:lnTo>
                  <a:pt x="57" y="760"/>
                </a:lnTo>
                <a:lnTo>
                  <a:pt x="62" y="760"/>
                </a:lnTo>
                <a:lnTo>
                  <a:pt x="68" y="760"/>
                </a:lnTo>
                <a:lnTo>
                  <a:pt x="74" y="760"/>
                </a:lnTo>
                <a:lnTo>
                  <a:pt x="79" y="760"/>
                </a:lnTo>
                <a:lnTo>
                  <a:pt x="85" y="760"/>
                </a:lnTo>
                <a:lnTo>
                  <a:pt x="91" y="760"/>
                </a:lnTo>
                <a:lnTo>
                  <a:pt x="96" y="760"/>
                </a:lnTo>
                <a:lnTo>
                  <a:pt x="102" y="760"/>
                </a:lnTo>
                <a:lnTo>
                  <a:pt x="108" y="760"/>
                </a:lnTo>
                <a:lnTo>
                  <a:pt x="113" y="760"/>
                </a:lnTo>
                <a:lnTo>
                  <a:pt x="119" y="760"/>
                </a:lnTo>
                <a:lnTo>
                  <a:pt x="125" y="760"/>
                </a:lnTo>
                <a:lnTo>
                  <a:pt x="130" y="760"/>
                </a:lnTo>
                <a:lnTo>
                  <a:pt x="136" y="760"/>
                </a:lnTo>
                <a:lnTo>
                  <a:pt x="142" y="760"/>
                </a:lnTo>
                <a:lnTo>
                  <a:pt x="147" y="760"/>
                </a:lnTo>
                <a:lnTo>
                  <a:pt x="153" y="760"/>
                </a:lnTo>
                <a:lnTo>
                  <a:pt x="159" y="760"/>
                </a:lnTo>
                <a:lnTo>
                  <a:pt x="164" y="760"/>
                </a:lnTo>
                <a:lnTo>
                  <a:pt x="170" y="760"/>
                </a:lnTo>
                <a:lnTo>
                  <a:pt x="176" y="760"/>
                </a:lnTo>
                <a:lnTo>
                  <a:pt x="181" y="760"/>
                </a:lnTo>
                <a:lnTo>
                  <a:pt x="187" y="760"/>
                </a:lnTo>
                <a:lnTo>
                  <a:pt x="193" y="760"/>
                </a:lnTo>
                <a:lnTo>
                  <a:pt x="198" y="760"/>
                </a:lnTo>
                <a:lnTo>
                  <a:pt x="204" y="760"/>
                </a:lnTo>
                <a:lnTo>
                  <a:pt x="210" y="760"/>
                </a:lnTo>
                <a:lnTo>
                  <a:pt x="215" y="760"/>
                </a:lnTo>
                <a:lnTo>
                  <a:pt x="221" y="760"/>
                </a:lnTo>
                <a:lnTo>
                  <a:pt x="227" y="760"/>
                </a:lnTo>
                <a:lnTo>
                  <a:pt x="232" y="760"/>
                </a:lnTo>
                <a:lnTo>
                  <a:pt x="238" y="760"/>
                </a:lnTo>
                <a:lnTo>
                  <a:pt x="244" y="760"/>
                </a:lnTo>
                <a:lnTo>
                  <a:pt x="249" y="760"/>
                </a:lnTo>
                <a:lnTo>
                  <a:pt x="255" y="760"/>
                </a:lnTo>
                <a:lnTo>
                  <a:pt x="261" y="760"/>
                </a:lnTo>
                <a:lnTo>
                  <a:pt x="266" y="760"/>
                </a:lnTo>
                <a:lnTo>
                  <a:pt x="272" y="760"/>
                </a:lnTo>
                <a:lnTo>
                  <a:pt x="278" y="760"/>
                </a:lnTo>
                <a:lnTo>
                  <a:pt x="283" y="760"/>
                </a:lnTo>
                <a:lnTo>
                  <a:pt x="289" y="760"/>
                </a:lnTo>
                <a:lnTo>
                  <a:pt x="295" y="760"/>
                </a:lnTo>
                <a:lnTo>
                  <a:pt x="300" y="760"/>
                </a:lnTo>
                <a:lnTo>
                  <a:pt x="306" y="760"/>
                </a:lnTo>
                <a:lnTo>
                  <a:pt x="312" y="760"/>
                </a:lnTo>
                <a:lnTo>
                  <a:pt x="317" y="760"/>
                </a:lnTo>
                <a:lnTo>
                  <a:pt x="323" y="760"/>
                </a:lnTo>
                <a:lnTo>
                  <a:pt x="329" y="760"/>
                </a:lnTo>
                <a:lnTo>
                  <a:pt x="334" y="760"/>
                </a:lnTo>
                <a:lnTo>
                  <a:pt x="340" y="760"/>
                </a:lnTo>
                <a:lnTo>
                  <a:pt x="346" y="760"/>
                </a:lnTo>
                <a:lnTo>
                  <a:pt x="351" y="760"/>
                </a:lnTo>
                <a:lnTo>
                  <a:pt x="357" y="760"/>
                </a:lnTo>
                <a:lnTo>
                  <a:pt x="363" y="760"/>
                </a:lnTo>
                <a:lnTo>
                  <a:pt x="368" y="760"/>
                </a:lnTo>
                <a:lnTo>
                  <a:pt x="374" y="760"/>
                </a:lnTo>
                <a:lnTo>
                  <a:pt x="380" y="760"/>
                </a:lnTo>
                <a:lnTo>
                  <a:pt x="385" y="760"/>
                </a:lnTo>
                <a:lnTo>
                  <a:pt x="391" y="760"/>
                </a:lnTo>
                <a:lnTo>
                  <a:pt x="397" y="760"/>
                </a:lnTo>
                <a:lnTo>
                  <a:pt x="402" y="760"/>
                </a:lnTo>
                <a:lnTo>
                  <a:pt x="408" y="760"/>
                </a:lnTo>
                <a:lnTo>
                  <a:pt x="414" y="760"/>
                </a:lnTo>
                <a:lnTo>
                  <a:pt x="419" y="760"/>
                </a:lnTo>
                <a:lnTo>
                  <a:pt x="425" y="760"/>
                </a:lnTo>
                <a:lnTo>
                  <a:pt x="431" y="760"/>
                </a:lnTo>
                <a:lnTo>
                  <a:pt x="436" y="760"/>
                </a:lnTo>
                <a:lnTo>
                  <a:pt x="442" y="760"/>
                </a:lnTo>
                <a:lnTo>
                  <a:pt x="448" y="760"/>
                </a:lnTo>
                <a:lnTo>
                  <a:pt x="453" y="760"/>
                </a:lnTo>
                <a:lnTo>
                  <a:pt x="459" y="760"/>
                </a:lnTo>
                <a:lnTo>
                  <a:pt x="465" y="760"/>
                </a:lnTo>
                <a:lnTo>
                  <a:pt x="470" y="760"/>
                </a:lnTo>
                <a:lnTo>
                  <a:pt x="476" y="760"/>
                </a:lnTo>
                <a:lnTo>
                  <a:pt x="482" y="760"/>
                </a:lnTo>
                <a:lnTo>
                  <a:pt x="487" y="760"/>
                </a:lnTo>
                <a:lnTo>
                  <a:pt x="493" y="760"/>
                </a:lnTo>
                <a:lnTo>
                  <a:pt x="499" y="760"/>
                </a:lnTo>
                <a:lnTo>
                  <a:pt x="504" y="760"/>
                </a:lnTo>
                <a:lnTo>
                  <a:pt x="510" y="760"/>
                </a:lnTo>
                <a:lnTo>
                  <a:pt x="516" y="760"/>
                </a:lnTo>
                <a:lnTo>
                  <a:pt x="521" y="760"/>
                </a:lnTo>
                <a:lnTo>
                  <a:pt x="527" y="760"/>
                </a:lnTo>
                <a:lnTo>
                  <a:pt x="533" y="760"/>
                </a:lnTo>
                <a:lnTo>
                  <a:pt x="539" y="760"/>
                </a:lnTo>
                <a:lnTo>
                  <a:pt x="544" y="760"/>
                </a:lnTo>
                <a:lnTo>
                  <a:pt x="550" y="760"/>
                </a:lnTo>
                <a:lnTo>
                  <a:pt x="556" y="760"/>
                </a:lnTo>
                <a:lnTo>
                  <a:pt x="561" y="760"/>
                </a:lnTo>
                <a:lnTo>
                  <a:pt x="567" y="760"/>
                </a:lnTo>
                <a:lnTo>
                  <a:pt x="573" y="760"/>
                </a:lnTo>
                <a:lnTo>
                  <a:pt x="578" y="760"/>
                </a:lnTo>
                <a:lnTo>
                  <a:pt x="584" y="760"/>
                </a:lnTo>
                <a:lnTo>
                  <a:pt x="590" y="760"/>
                </a:lnTo>
                <a:lnTo>
                  <a:pt x="595" y="760"/>
                </a:lnTo>
                <a:lnTo>
                  <a:pt x="601" y="760"/>
                </a:lnTo>
                <a:lnTo>
                  <a:pt x="607" y="760"/>
                </a:lnTo>
                <a:lnTo>
                  <a:pt x="612" y="760"/>
                </a:lnTo>
                <a:lnTo>
                  <a:pt x="618" y="760"/>
                </a:lnTo>
                <a:lnTo>
                  <a:pt x="624" y="760"/>
                </a:lnTo>
                <a:lnTo>
                  <a:pt x="629" y="760"/>
                </a:lnTo>
                <a:lnTo>
                  <a:pt x="635" y="760"/>
                </a:lnTo>
                <a:lnTo>
                  <a:pt x="641" y="760"/>
                </a:lnTo>
                <a:lnTo>
                  <a:pt x="646" y="760"/>
                </a:lnTo>
                <a:lnTo>
                  <a:pt x="652" y="760"/>
                </a:lnTo>
                <a:lnTo>
                  <a:pt x="658" y="760"/>
                </a:lnTo>
                <a:lnTo>
                  <a:pt x="663" y="760"/>
                </a:lnTo>
                <a:lnTo>
                  <a:pt x="669" y="760"/>
                </a:lnTo>
                <a:lnTo>
                  <a:pt x="675" y="760"/>
                </a:lnTo>
                <a:lnTo>
                  <a:pt x="680" y="760"/>
                </a:lnTo>
                <a:lnTo>
                  <a:pt x="686" y="760"/>
                </a:lnTo>
                <a:lnTo>
                  <a:pt x="692" y="760"/>
                </a:lnTo>
                <a:lnTo>
                  <a:pt x="697" y="760"/>
                </a:lnTo>
                <a:lnTo>
                  <a:pt x="703" y="760"/>
                </a:lnTo>
                <a:lnTo>
                  <a:pt x="709" y="760"/>
                </a:lnTo>
                <a:lnTo>
                  <a:pt x="714" y="760"/>
                </a:lnTo>
                <a:lnTo>
                  <a:pt x="720" y="760"/>
                </a:lnTo>
                <a:lnTo>
                  <a:pt x="726" y="760"/>
                </a:lnTo>
                <a:lnTo>
                  <a:pt x="731" y="760"/>
                </a:lnTo>
                <a:lnTo>
                  <a:pt x="737" y="760"/>
                </a:lnTo>
                <a:lnTo>
                  <a:pt x="743" y="760"/>
                </a:lnTo>
                <a:lnTo>
                  <a:pt x="748" y="760"/>
                </a:lnTo>
                <a:lnTo>
                  <a:pt x="754" y="760"/>
                </a:lnTo>
                <a:lnTo>
                  <a:pt x="760" y="760"/>
                </a:lnTo>
                <a:lnTo>
                  <a:pt x="765" y="760"/>
                </a:lnTo>
                <a:lnTo>
                  <a:pt x="771" y="760"/>
                </a:lnTo>
                <a:lnTo>
                  <a:pt x="777" y="760"/>
                </a:lnTo>
                <a:lnTo>
                  <a:pt x="782" y="760"/>
                </a:lnTo>
                <a:lnTo>
                  <a:pt x="788" y="760"/>
                </a:lnTo>
                <a:lnTo>
                  <a:pt x="794" y="760"/>
                </a:lnTo>
                <a:lnTo>
                  <a:pt x="799" y="760"/>
                </a:lnTo>
                <a:lnTo>
                  <a:pt x="805" y="760"/>
                </a:lnTo>
                <a:lnTo>
                  <a:pt x="811" y="760"/>
                </a:lnTo>
                <a:lnTo>
                  <a:pt x="816" y="760"/>
                </a:lnTo>
                <a:lnTo>
                  <a:pt x="822" y="760"/>
                </a:lnTo>
                <a:lnTo>
                  <a:pt x="828" y="760"/>
                </a:lnTo>
                <a:lnTo>
                  <a:pt x="833" y="760"/>
                </a:lnTo>
                <a:lnTo>
                  <a:pt x="839" y="760"/>
                </a:lnTo>
                <a:lnTo>
                  <a:pt x="845" y="760"/>
                </a:lnTo>
                <a:lnTo>
                  <a:pt x="850" y="760"/>
                </a:lnTo>
                <a:lnTo>
                  <a:pt x="856" y="760"/>
                </a:lnTo>
                <a:lnTo>
                  <a:pt x="862" y="760"/>
                </a:lnTo>
                <a:lnTo>
                  <a:pt x="867" y="760"/>
                </a:lnTo>
                <a:lnTo>
                  <a:pt x="873" y="760"/>
                </a:lnTo>
                <a:lnTo>
                  <a:pt x="879" y="760"/>
                </a:lnTo>
                <a:lnTo>
                  <a:pt x="884" y="760"/>
                </a:lnTo>
                <a:lnTo>
                  <a:pt x="890" y="760"/>
                </a:lnTo>
                <a:lnTo>
                  <a:pt x="896" y="760"/>
                </a:lnTo>
                <a:lnTo>
                  <a:pt x="901" y="760"/>
                </a:lnTo>
                <a:lnTo>
                  <a:pt x="907" y="760"/>
                </a:lnTo>
                <a:lnTo>
                  <a:pt x="913" y="760"/>
                </a:lnTo>
                <a:lnTo>
                  <a:pt x="918" y="760"/>
                </a:lnTo>
                <a:lnTo>
                  <a:pt x="924" y="760"/>
                </a:lnTo>
                <a:lnTo>
                  <a:pt x="930" y="760"/>
                </a:lnTo>
                <a:lnTo>
                  <a:pt x="935" y="760"/>
                </a:lnTo>
                <a:lnTo>
                  <a:pt x="941" y="760"/>
                </a:lnTo>
                <a:lnTo>
                  <a:pt x="947" y="760"/>
                </a:lnTo>
                <a:lnTo>
                  <a:pt x="952" y="760"/>
                </a:lnTo>
                <a:lnTo>
                  <a:pt x="958" y="760"/>
                </a:lnTo>
                <a:lnTo>
                  <a:pt x="964" y="760"/>
                </a:lnTo>
                <a:lnTo>
                  <a:pt x="969" y="760"/>
                </a:lnTo>
                <a:lnTo>
                  <a:pt x="975" y="760"/>
                </a:lnTo>
                <a:lnTo>
                  <a:pt x="981" y="760"/>
                </a:lnTo>
                <a:lnTo>
                  <a:pt x="986" y="760"/>
                </a:lnTo>
                <a:lnTo>
                  <a:pt x="992" y="760"/>
                </a:lnTo>
                <a:lnTo>
                  <a:pt x="998" y="760"/>
                </a:lnTo>
                <a:lnTo>
                  <a:pt x="1003" y="760"/>
                </a:lnTo>
                <a:lnTo>
                  <a:pt x="1009" y="760"/>
                </a:lnTo>
                <a:lnTo>
                  <a:pt x="1015" y="760"/>
                </a:lnTo>
                <a:lnTo>
                  <a:pt x="1020" y="760"/>
                </a:lnTo>
                <a:lnTo>
                  <a:pt x="1026" y="760"/>
                </a:lnTo>
                <a:lnTo>
                  <a:pt x="1032" y="760"/>
                </a:lnTo>
                <a:lnTo>
                  <a:pt x="1037" y="760"/>
                </a:lnTo>
                <a:lnTo>
                  <a:pt x="1043" y="760"/>
                </a:lnTo>
                <a:lnTo>
                  <a:pt x="1049" y="760"/>
                </a:lnTo>
                <a:lnTo>
                  <a:pt x="1054" y="760"/>
                </a:lnTo>
                <a:lnTo>
                  <a:pt x="1060" y="760"/>
                </a:lnTo>
                <a:lnTo>
                  <a:pt x="1066" y="760"/>
                </a:lnTo>
                <a:lnTo>
                  <a:pt x="1071" y="760"/>
                </a:lnTo>
                <a:lnTo>
                  <a:pt x="1077" y="760"/>
                </a:lnTo>
                <a:lnTo>
                  <a:pt x="1083" y="760"/>
                </a:lnTo>
                <a:lnTo>
                  <a:pt x="1088" y="760"/>
                </a:lnTo>
                <a:lnTo>
                  <a:pt x="1094" y="760"/>
                </a:lnTo>
                <a:lnTo>
                  <a:pt x="1100" y="760"/>
                </a:lnTo>
                <a:lnTo>
                  <a:pt x="1105" y="760"/>
                </a:lnTo>
                <a:lnTo>
                  <a:pt x="1111" y="760"/>
                </a:lnTo>
                <a:lnTo>
                  <a:pt x="1117" y="760"/>
                </a:lnTo>
                <a:lnTo>
                  <a:pt x="1122" y="760"/>
                </a:lnTo>
                <a:lnTo>
                  <a:pt x="1128" y="760"/>
                </a:lnTo>
                <a:lnTo>
                  <a:pt x="1134" y="760"/>
                </a:lnTo>
                <a:lnTo>
                  <a:pt x="1139" y="760"/>
                </a:lnTo>
                <a:lnTo>
                  <a:pt x="1145" y="760"/>
                </a:lnTo>
                <a:lnTo>
                  <a:pt x="1151" y="760"/>
                </a:lnTo>
                <a:lnTo>
                  <a:pt x="1156" y="760"/>
                </a:lnTo>
                <a:lnTo>
                  <a:pt x="1162" y="760"/>
                </a:lnTo>
                <a:lnTo>
                  <a:pt x="1168" y="760"/>
                </a:lnTo>
                <a:lnTo>
                  <a:pt x="1174" y="760"/>
                </a:lnTo>
                <a:lnTo>
                  <a:pt x="1179" y="760"/>
                </a:lnTo>
                <a:lnTo>
                  <a:pt x="1185" y="760"/>
                </a:lnTo>
                <a:lnTo>
                  <a:pt x="1191" y="760"/>
                </a:lnTo>
                <a:lnTo>
                  <a:pt x="1196" y="760"/>
                </a:lnTo>
                <a:lnTo>
                  <a:pt x="1202" y="760"/>
                </a:lnTo>
                <a:lnTo>
                  <a:pt x="1208" y="760"/>
                </a:lnTo>
                <a:lnTo>
                  <a:pt x="1213" y="760"/>
                </a:lnTo>
                <a:lnTo>
                  <a:pt x="1219" y="760"/>
                </a:lnTo>
                <a:lnTo>
                  <a:pt x="1225" y="760"/>
                </a:lnTo>
                <a:lnTo>
                  <a:pt x="1230" y="0"/>
                </a:lnTo>
                <a:lnTo>
                  <a:pt x="1236" y="0"/>
                </a:lnTo>
                <a:lnTo>
                  <a:pt x="1242" y="0"/>
                </a:lnTo>
                <a:lnTo>
                  <a:pt x="1247" y="0"/>
                </a:lnTo>
                <a:lnTo>
                  <a:pt x="1253" y="0"/>
                </a:lnTo>
                <a:lnTo>
                  <a:pt x="1259" y="0"/>
                </a:lnTo>
                <a:lnTo>
                  <a:pt x="1264" y="0"/>
                </a:lnTo>
                <a:lnTo>
                  <a:pt x="1270" y="0"/>
                </a:lnTo>
                <a:lnTo>
                  <a:pt x="1276" y="0"/>
                </a:lnTo>
                <a:lnTo>
                  <a:pt x="1281" y="0"/>
                </a:lnTo>
                <a:lnTo>
                  <a:pt x="1287" y="0"/>
                </a:lnTo>
                <a:lnTo>
                  <a:pt x="1293" y="0"/>
                </a:lnTo>
                <a:lnTo>
                  <a:pt x="1298" y="0"/>
                </a:lnTo>
                <a:lnTo>
                  <a:pt x="1304" y="0"/>
                </a:lnTo>
                <a:lnTo>
                  <a:pt x="1310" y="0"/>
                </a:lnTo>
                <a:lnTo>
                  <a:pt x="1315" y="0"/>
                </a:lnTo>
                <a:lnTo>
                  <a:pt x="1321" y="0"/>
                </a:lnTo>
                <a:lnTo>
                  <a:pt x="1327" y="0"/>
                </a:lnTo>
                <a:lnTo>
                  <a:pt x="1332" y="0"/>
                </a:lnTo>
                <a:lnTo>
                  <a:pt x="1338" y="0"/>
                </a:lnTo>
                <a:lnTo>
                  <a:pt x="1344" y="0"/>
                </a:lnTo>
                <a:lnTo>
                  <a:pt x="1349" y="0"/>
                </a:lnTo>
                <a:lnTo>
                  <a:pt x="1355" y="0"/>
                </a:lnTo>
                <a:lnTo>
                  <a:pt x="1361" y="0"/>
                </a:lnTo>
                <a:lnTo>
                  <a:pt x="1366" y="0"/>
                </a:lnTo>
                <a:lnTo>
                  <a:pt x="1372" y="0"/>
                </a:lnTo>
                <a:lnTo>
                  <a:pt x="1378" y="0"/>
                </a:lnTo>
                <a:lnTo>
                  <a:pt x="1383" y="0"/>
                </a:lnTo>
                <a:lnTo>
                  <a:pt x="1389" y="0"/>
                </a:lnTo>
                <a:lnTo>
                  <a:pt x="1395" y="0"/>
                </a:lnTo>
                <a:lnTo>
                  <a:pt x="1400" y="0"/>
                </a:lnTo>
                <a:lnTo>
                  <a:pt x="1406" y="0"/>
                </a:lnTo>
                <a:lnTo>
                  <a:pt x="1412" y="0"/>
                </a:lnTo>
                <a:lnTo>
                  <a:pt x="1417" y="0"/>
                </a:lnTo>
                <a:lnTo>
                  <a:pt x="1423" y="0"/>
                </a:lnTo>
                <a:lnTo>
                  <a:pt x="1429" y="0"/>
                </a:lnTo>
                <a:lnTo>
                  <a:pt x="1434" y="0"/>
                </a:lnTo>
                <a:lnTo>
                  <a:pt x="1440" y="0"/>
                </a:lnTo>
                <a:lnTo>
                  <a:pt x="1446" y="0"/>
                </a:lnTo>
                <a:lnTo>
                  <a:pt x="1451" y="0"/>
                </a:lnTo>
                <a:lnTo>
                  <a:pt x="1457" y="0"/>
                </a:lnTo>
                <a:lnTo>
                  <a:pt x="1463" y="0"/>
                </a:lnTo>
                <a:lnTo>
                  <a:pt x="1468" y="0"/>
                </a:lnTo>
                <a:lnTo>
                  <a:pt x="1474" y="760"/>
                </a:lnTo>
                <a:lnTo>
                  <a:pt x="1480" y="760"/>
                </a:lnTo>
                <a:lnTo>
                  <a:pt x="1485" y="760"/>
                </a:lnTo>
                <a:lnTo>
                  <a:pt x="1491" y="760"/>
                </a:lnTo>
                <a:lnTo>
                  <a:pt x="1497" y="760"/>
                </a:lnTo>
                <a:lnTo>
                  <a:pt x="1502" y="760"/>
                </a:lnTo>
                <a:lnTo>
                  <a:pt x="1508" y="760"/>
                </a:lnTo>
                <a:lnTo>
                  <a:pt x="1514" y="760"/>
                </a:lnTo>
                <a:lnTo>
                  <a:pt x="1519" y="760"/>
                </a:lnTo>
                <a:lnTo>
                  <a:pt x="1525" y="760"/>
                </a:lnTo>
                <a:lnTo>
                  <a:pt x="1531" y="760"/>
                </a:lnTo>
                <a:lnTo>
                  <a:pt x="1536" y="760"/>
                </a:lnTo>
                <a:lnTo>
                  <a:pt x="1542" y="760"/>
                </a:lnTo>
                <a:lnTo>
                  <a:pt x="1548" y="760"/>
                </a:lnTo>
                <a:lnTo>
                  <a:pt x="1553" y="760"/>
                </a:lnTo>
                <a:lnTo>
                  <a:pt x="1559" y="760"/>
                </a:lnTo>
                <a:lnTo>
                  <a:pt x="1565" y="760"/>
                </a:lnTo>
                <a:lnTo>
                  <a:pt x="1570" y="760"/>
                </a:lnTo>
                <a:lnTo>
                  <a:pt x="1576" y="760"/>
                </a:lnTo>
                <a:lnTo>
                  <a:pt x="1582" y="760"/>
                </a:lnTo>
                <a:lnTo>
                  <a:pt x="1587" y="760"/>
                </a:lnTo>
                <a:lnTo>
                  <a:pt x="1593" y="760"/>
                </a:lnTo>
                <a:lnTo>
                  <a:pt x="1599" y="760"/>
                </a:lnTo>
                <a:lnTo>
                  <a:pt x="1604" y="760"/>
                </a:lnTo>
                <a:lnTo>
                  <a:pt x="1610" y="760"/>
                </a:lnTo>
                <a:lnTo>
                  <a:pt x="1616" y="760"/>
                </a:lnTo>
                <a:lnTo>
                  <a:pt x="1621" y="760"/>
                </a:lnTo>
                <a:lnTo>
                  <a:pt x="1627" y="760"/>
                </a:lnTo>
                <a:lnTo>
                  <a:pt x="1633" y="760"/>
                </a:lnTo>
                <a:lnTo>
                  <a:pt x="1638" y="760"/>
                </a:lnTo>
                <a:lnTo>
                  <a:pt x="1644" y="760"/>
                </a:lnTo>
                <a:lnTo>
                  <a:pt x="1650" y="760"/>
                </a:lnTo>
                <a:lnTo>
                  <a:pt x="1655" y="760"/>
                </a:lnTo>
                <a:lnTo>
                  <a:pt x="1661" y="760"/>
                </a:lnTo>
                <a:lnTo>
                  <a:pt x="1667" y="760"/>
                </a:lnTo>
                <a:lnTo>
                  <a:pt x="1672" y="760"/>
                </a:lnTo>
                <a:lnTo>
                  <a:pt x="1678" y="760"/>
                </a:lnTo>
                <a:lnTo>
                  <a:pt x="1684" y="760"/>
                </a:lnTo>
                <a:lnTo>
                  <a:pt x="1689" y="760"/>
                </a:lnTo>
                <a:lnTo>
                  <a:pt x="1695" y="760"/>
                </a:lnTo>
                <a:lnTo>
                  <a:pt x="1701" y="760"/>
                </a:lnTo>
                <a:lnTo>
                  <a:pt x="1706" y="760"/>
                </a:lnTo>
                <a:lnTo>
                  <a:pt x="1712" y="760"/>
                </a:lnTo>
                <a:lnTo>
                  <a:pt x="1718" y="760"/>
                </a:lnTo>
                <a:lnTo>
                  <a:pt x="1723" y="760"/>
                </a:lnTo>
                <a:lnTo>
                  <a:pt x="1729" y="760"/>
                </a:lnTo>
                <a:lnTo>
                  <a:pt x="1735" y="760"/>
                </a:lnTo>
                <a:lnTo>
                  <a:pt x="1740" y="760"/>
                </a:lnTo>
                <a:lnTo>
                  <a:pt x="1746" y="760"/>
                </a:lnTo>
                <a:lnTo>
                  <a:pt x="1752" y="760"/>
                </a:lnTo>
                <a:lnTo>
                  <a:pt x="1757" y="760"/>
                </a:lnTo>
                <a:lnTo>
                  <a:pt x="1763" y="760"/>
                </a:lnTo>
                <a:lnTo>
                  <a:pt x="1769" y="760"/>
                </a:lnTo>
                <a:lnTo>
                  <a:pt x="1774" y="760"/>
                </a:lnTo>
                <a:lnTo>
                  <a:pt x="1780" y="760"/>
                </a:lnTo>
                <a:lnTo>
                  <a:pt x="1786" y="760"/>
                </a:lnTo>
                <a:lnTo>
                  <a:pt x="1791" y="760"/>
                </a:lnTo>
                <a:lnTo>
                  <a:pt x="1797" y="760"/>
                </a:lnTo>
                <a:lnTo>
                  <a:pt x="1803" y="760"/>
                </a:lnTo>
                <a:lnTo>
                  <a:pt x="1809" y="760"/>
                </a:lnTo>
                <a:lnTo>
                  <a:pt x="1814" y="760"/>
                </a:lnTo>
                <a:lnTo>
                  <a:pt x="1820" y="760"/>
                </a:lnTo>
                <a:lnTo>
                  <a:pt x="1826" y="760"/>
                </a:lnTo>
                <a:lnTo>
                  <a:pt x="1831" y="760"/>
                </a:lnTo>
                <a:lnTo>
                  <a:pt x="1837" y="760"/>
                </a:lnTo>
                <a:lnTo>
                  <a:pt x="1843" y="760"/>
                </a:lnTo>
                <a:lnTo>
                  <a:pt x="1848" y="760"/>
                </a:lnTo>
                <a:lnTo>
                  <a:pt x="1854" y="760"/>
                </a:lnTo>
                <a:lnTo>
                  <a:pt x="1860" y="760"/>
                </a:lnTo>
                <a:lnTo>
                  <a:pt x="1865" y="760"/>
                </a:lnTo>
                <a:lnTo>
                  <a:pt x="1871" y="760"/>
                </a:lnTo>
                <a:lnTo>
                  <a:pt x="1877" y="760"/>
                </a:lnTo>
                <a:lnTo>
                  <a:pt x="1882" y="760"/>
                </a:lnTo>
                <a:lnTo>
                  <a:pt x="1888" y="760"/>
                </a:lnTo>
                <a:lnTo>
                  <a:pt x="1894" y="760"/>
                </a:lnTo>
                <a:lnTo>
                  <a:pt x="1899" y="760"/>
                </a:lnTo>
                <a:lnTo>
                  <a:pt x="1905" y="760"/>
                </a:lnTo>
                <a:lnTo>
                  <a:pt x="1911" y="760"/>
                </a:lnTo>
                <a:lnTo>
                  <a:pt x="1916" y="760"/>
                </a:lnTo>
                <a:lnTo>
                  <a:pt x="1922" y="760"/>
                </a:lnTo>
                <a:lnTo>
                  <a:pt x="1928" y="760"/>
                </a:lnTo>
                <a:lnTo>
                  <a:pt x="1933" y="760"/>
                </a:lnTo>
                <a:lnTo>
                  <a:pt x="1939" y="760"/>
                </a:lnTo>
                <a:lnTo>
                  <a:pt x="1945" y="760"/>
                </a:lnTo>
                <a:lnTo>
                  <a:pt x="1950" y="760"/>
                </a:lnTo>
                <a:lnTo>
                  <a:pt x="1956" y="760"/>
                </a:lnTo>
                <a:lnTo>
                  <a:pt x="1962" y="760"/>
                </a:lnTo>
                <a:lnTo>
                  <a:pt x="1967" y="760"/>
                </a:lnTo>
                <a:lnTo>
                  <a:pt x="1973" y="760"/>
                </a:lnTo>
                <a:lnTo>
                  <a:pt x="1979" y="760"/>
                </a:lnTo>
                <a:lnTo>
                  <a:pt x="1984" y="760"/>
                </a:lnTo>
                <a:lnTo>
                  <a:pt x="1990" y="760"/>
                </a:lnTo>
                <a:lnTo>
                  <a:pt x="1996" y="760"/>
                </a:lnTo>
                <a:lnTo>
                  <a:pt x="2001" y="760"/>
                </a:lnTo>
                <a:lnTo>
                  <a:pt x="2007" y="760"/>
                </a:lnTo>
                <a:lnTo>
                  <a:pt x="2013" y="760"/>
                </a:lnTo>
                <a:lnTo>
                  <a:pt x="2018" y="760"/>
                </a:lnTo>
                <a:lnTo>
                  <a:pt x="2024" y="760"/>
                </a:lnTo>
                <a:lnTo>
                  <a:pt x="2030" y="760"/>
                </a:lnTo>
                <a:lnTo>
                  <a:pt x="2035" y="760"/>
                </a:lnTo>
                <a:lnTo>
                  <a:pt x="2041" y="760"/>
                </a:lnTo>
                <a:lnTo>
                  <a:pt x="2047" y="760"/>
                </a:lnTo>
                <a:lnTo>
                  <a:pt x="2052" y="760"/>
                </a:lnTo>
                <a:lnTo>
                  <a:pt x="2058" y="760"/>
                </a:lnTo>
                <a:lnTo>
                  <a:pt x="2064" y="760"/>
                </a:lnTo>
                <a:lnTo>
                  <a:pt x="2069" y="760"/>
                </a:lnTo>
                <a:lnTo>
                  <a:pt x="2075" y="760"/>
                </a:lnTo>
                <a:lnTo>
                  <a:pt x="2081" y="760"/>
                </a:lnTo>
                <a:lnTo>
                  <a:pt x="2086" y="760"/>
                </a:lnTo>
                <a:lnTo>
                  <a:pt x="2092" y="760"/>
                </a:lnTo>
                <a:lnTo>
                  <a:pt x="2098" y="760"/>
                </a:lnTo>
                <a:lnTo>
                  <a:pt x="2103" y="760"/>
                </a:lnTo>
                <a:lnTo>
                  <a:pt x="2109" y="760"/>
                </a:lnTo>
                <a:lnTo>
                  <a:pt x="2115" y="760"/>
                </a:lnTo>
                <a:lnTo>
                  <a:pt x="2120" y="760"/>
                </a:lnTo>
                <a:lnTo>
                  <a:pt x="2126" y="760"/>
                </a:lnTo>
                <a:lnTo>
                  <a:pt x="2132" y="760"/>
                </a:lnTo>
                <a:lnTo>
                  <a:pt x="2137" y="760"/>
                </a:lnTo>
                <a:lnTo>
                  <a:pt x="2143" y="760"/>
                </a:lnTo>
                <a:lnTo>
                  <a:pt x="2149" y="760"/>
                </a:lnTo>
                <a:lnTo>
                  <a:pt x="2154" y="760"/>
                </a:lnTo>
                <a:lnTo>
                  <a:pt x="2160" y="760"/>
                </a:lnTo>
                <a:lnTo>
                  <a:pt x="2166" y="760"/>
                </a:lnTo>
                <a:lnTo>
                  <a:pt x="2171" y="760"/>
                </a:lnTo>
                <a:lnTo>
                  <a:pt x="2177" y="760"/>
                </a:lnTo>
                <a:lnTo>
                  <a:pt x="2183" y="760"/>
                </a:lnTo>
                <a:lnTo>
                  <a:pt x="2188" y="760"/>
                </a:lnTo>
                <a:lnTo>
                  <a:pt x="2194" y="760"/>
                </a:lnTo>
                <a:lnTo>
                  <a:pt x="2200" y="760"/>
                </a:lnTo>
                <a:lnTo>
                  <a:pt x="2205" y="760"/>
                </a:lnTo>
                <a:lnTo>
                  <a:pt x="2211" y="760"/>
                </a:lnTo>
                <a:lnTo>
                  <a:pt x="2217" y="760"/>
                </a:lnTo>
                <a:lnTo>
                  <a:pt x="2222" y="760"/>
                </a:lnTo>
                <a:lnTo>
                  <a:pt x="2228" y="760"/>
                </a:lnTo>
                <a:lnTo>
                  <a:pt x="2234" y="760"/>
                </a:lnTo>
                <a:lnTo>
                  <a:pt x="2239" y="760"/>
                </a:lnTo>
                <a:lnTo>
                  <a:pt x="2245" y="760"/>
                </a:lnTo>
                <a:lnTo>
                  <a:pt x="2251" y="760"/>
                </a:lnTo>
                <a:lnTo>
                  <a:pt x="2256" y="760"/>
                </a:lnTo>
                <a:lnTo>
                  <a:pt x="2262" y="760"/>
                </a:lnTo>
                <a:lnTo>
                  <a:pt x="2268" y="760"/>
                </a:lnTo>
                <a:lnTo>
                  <a:pt x="2273" y="760"/>
                </a:lnTo>
                <a:lnTo>
                  <a:pt x="2279" y="760"/>
                </a:lnTo>
                <a:lnTo>
                  <a:pt x="2285" y="760"/>
                </a:lnTo>
                <a:lnTo>
                  <a:pt x="2290" y="760"/>
                </a:lnTo>
                <a:lnTo>
                  <a:pt x="2296" y="760"/>
                </a:lnTo>
                <a:lnTo>
                  <a:pt x="2302" y="760"/>
                </a:lnTo>
                <a:lnTo>
                  <a:pt x="2307" y="760"/>
                </a:lnTo>
                <a:lnTo>
                  <a:pt x="2313" y="760"/>
                </a:lnTo>
                <a:lnTo>
                  <a:pt x="2319" y="760"/>
                </a:lnTo>
                <a:lnTo>
                  <a:pt x="2324" y="760"/>
                </a:lnTo>
                <a:lnTo>
                  <a:pt x="2330" y="760"/>
                </a:lnTo>
                <a:lnTo>
                  <a:pt x="2336" y="760"/>
                </a:lnTo>
                <a:lnTo>
                  <a:pt x="2341" y="760"/>
                </a:lnTo>
                <a:lnTo>
                  <a:pt x="2347" y="760"/>
                </a:lnTo>
                <a:lnTo>
                  <a:pt x="2353" y="760"/>
                </a:lnTo>
                <a:lnTo>
                  <a:pt x="2358" y="760"/>
                </a:lnTo>
                <a:lnTo>
                  <a:pt x="2364" y="760"/>
                </a:lnTo>
                <a:lnTo>
                  <a:pt x="2370" y="760"/>
                </a:lnTo>
                <a:lnTo>
                  <a:pt x="2375" y="760"/>
                </a:lnTo>
                <a:lnTo>
                  <a:pt x="2381" y="760"/>
                </a:lnTo>
                <a:lnTo>
                  <a:pt x="2387" y="760"/>
                </a:lnTo>
                <a:lnTo>
                  <a:pt x="2392" y="760"/>
                </a:lnTo>
                <a:lnTo>
                  <a:pt x="2398" y="760"/>
                </a:lnTo>
                <a:lnTo>
                  <a:pt x="2404" y="760"/>
                </a:lnTo>
                <a:lnTo>
                  <a:pt x="2409" y="760"/>
                </a:lnTo>
                <a:lnTo>
                  <a:pt x="2415" y="760"/>
                </a:lnTo>
                <a:lnTo>
                  <a:pt x="2421" y="760"/>
                </a:lnTo>
                <a:lnTo>
                  <a:pt x="2426" y="760"/>
                </a:lnTo>
                <a:lnTo>
                  <a:pt x="2432" y="760"/>
                </a:lnTo>
                <a:lnTo>
                  <a:pt x="2438" y="760"/>
                </a:lnTo>
                <a:lnTo>
                  <a:pt x="2444" y="760"/>
                </a:lnTo>
                <a:lnTo>
                  <a:pt x="2449" y="760"/>
                </a:lnTo>
                <a:lnTo>
                  <a:pt x="2455" y="760"/>
                </a:lnTo>
              </a:path>
            </a:pathLst>
          </a:custGeom>
          <a:noFill/>
          <a:ln w="28575" cap="flat" cmpd="sng">
            <a:solidFill>
              <a:schemeClr val="tx1"/>
            </a:solidFill>
            <a:prstDash val="lgDashDot"/>
            <a:round/>
            <a:headEnd/>
            <a:tailEnd/>
          </a:ln>
        </p:spPr>
        <p:txBody>
          <a:bodyPr/>
          <a:lstStyle/>
          <a:p>
            <a:endParaRPr lang="fr-FR"/>
          </a:p>
        </p:txBody>
      </p:sp>
      <p:grpSp>
        <p:nvGrpSpPr>
          <p:cNvPr id="2" name="Group 159"/>
          <p:cNvGrpSpPr>
            <a:grpSpLocks/>
          </p:cNvGrpSpPr>
          <p:nvPr/>
        </p:nvGrpSpPr>
        <p:grpSpPr bwMode="auto">
          <a:xfrm>
            <a:off x="2120412" y="4451350"/>
            <a:ext cx="4840165" cy="1244600"/>
            <a:chOff x="1706" y="2474"/>
            <a:chExt cx="2415" cy="552"/>
          </a:xfrm>
        </p:grpSpPr>
        <p:sp>
          <p:nvSpPr>
            <p:cNvPr id="181408" name="Freeform 160"/>
            <p:cNvSpPr>
              <a:spLocks/>
            </p:cNvSpPr>
            <p:nvPr/>
          </p:nvSpPr>
          <p:spPr bwMode="auto">
            <a:xfrm>
              <a:off x="1706" y="2474"/>
              <a:ext cx="232" cy="552"/>
            </a:xfrm>
            <a:custGeom>
              <a:avLst/>
              <a:gdLst/>
              <a:ahLst/>
              <a:cxnLst>
                <a:cxn ang="0">
                  <a:pos x="0" y="0"/>
                </a:cxn>
                <a:cxn ang="0">
                  <a:pos x="23" y="5"/>
                </a:cxn>
                <a:cxn ang="0">
                  <a:pos x="51" y="10"/>
                </a:cxn>
                <a:cxn ang="0">
                  <a:pos x="74" y="21"/>
                </a:cxn>
                <a:cxn ang="0">
                  <a:pos x="96" y="37"/>
                </a:cxn>
                <a:cxn ang="0">
                  <a:pos x="125" y="63"/>
                </a:cxn>
                <a:cxn ang="0">
                  <a:pos x="147" y="90"/>
                </a:cxn>
                <a:cxn ang="0">
                  <a:pos x="170" y="132"/>
                </a:cxn>
                <a:cxn ang="0">
                  <a:pos x="198" y="196"/>
                </a:cxn>
                <a:cxn ang="0">
                  <a:pos x="221" y="292"/>
                </a:cxn>
                <a:cxn ang="0">
                  <a:pos x="232" y="552"/>
                </a:cxn>
              </a:cxnLst>
              <a:rect l="0" t="0" r="r" b="b"/>
              <a:pathLst>
                <a:path w="232" h="552">
                  <a:moveTo>
                    <a:pt x="0" y="0"/>
                  </a:moveTo>
                  <a:lnTo>
                    <a:pt x="23" y="5"/>
                  </a:lnTo>
                  <a:lnTo>
                    <a:pt x="51" y="10"/>
                  </a:lnTo>
                  <a:lnTo>
                    <a:pt x="74" y="21"/>
                  </a:lnTo>
                  <a:lnTo>
                    <a:pt x="96" y="37"/>
                  </a:lnTo>
                  <a:lnTo>
                    <a:pt x="125" y="63"/>
                  </a:lnTo>
                  <a:lnTo>
                    <a:pt x="147" y="90"/>
                  </a:lnTo>
                  <a:lnTo>
                    <a:pt x="170" y="132"/>
                  </a:lnTo>
                  <a:lnTo>
                    <a:pt x="198" y="196"/>
                  </a:lnTo>
                  <a:lnTo>
                    <a:pt x="221" y="292"/>
                  </a:lnTo>
                  <a:lnTo>
                    <a:pt x="232" y="552"/>
                  </a:lnTo>
                </a:path>
              </a:pathLst>
            </a:custGeom>
            <a:noFill/>
            <a:ln w="28575" cap="flat" cmpd="sng">
              <a:solidFill>
                <a:schemeClr val="tx1"/>
              </a:solidFill>
              <a:prstDash val="lgDashDot"/>
              <a:round/>
              <a:headEnd/>
              <a:tailEnd/>
            </a:ln>
          </p:spPr>
          <p:txBody>
            <a:bodyPr/>
            <a:lstStyle/>
            <a:p>
              <a:endParaRPr lang="fr-FR"/>
            </a:p>
          </p:txBody>
        </p:sp>
        <p:sp>
          <p:nvSpPr>
            <p:cNvPr id="181409" name="Freeform 161"/>
            <p:cNvSpPr>
              <a:spLocks/>
            </p:cNvSpPr>
            <p:nvPr/>
          </p:nvSpPr>
          <p:spPr bwMode="auto">
            <a:xfrm>
              <a:off x="1967" y="2681"/>
              <a:ext cx="215" cy="345"/>
            </a:xfrm>
            <a:custGeom>
              <a:avLst/>
              <a:gdLst/>
              <a:ahLst/>
              <a:cxnLst>
                <a:cxn ang="0">
                  <a:pos x="0" y="345"/>
                </a:cxn>
                <a:cxn ang="0">
                  <a:pos x="11" y="117"/>
                </a:cxn>
                <a:cxn ang="0">
                  <a:pos x="34" y="42"/>
                </a:cxn>
                <a:cxn ang="0">
                  <a:pos x="56" y="10"/>
                </a:cxn>
                <a:cxn ang="0">
                  <a:pos x="85" y="0"/>
                </a:cxn>
                <a:cxn ang="0">
                  <a:pos x="107" y="0"/>
                </a:cxn>
                <a:cxn ang="0">
                  <a:pos x="130" y="16"/>
                </a:cxn>
                <a:cxn ang="0">
                  <a:pos x="158" y="42"/>
                </a:cxn>
                <a:cxn ang="0">
                  <a:pos x="181" y="95"/>
                </a:cxn>
                <a:cxn ang="0">
                  <a:pos x="204" y="186"/>
                </a:cxn>
                <a:cxn ang="0">
                  <a:pos x="215" y="345"/>
                </a:cxn>
              </a:cxnLst>
              <a:rect l="0" t="0" r="r" b="b"/>
              <a:pathLst>
                <a:path w="215" h="345">
                  <a:moveTo>
                    <a:pt x="0" y="345"/>
                  </a:moveTo>
                  <a:lnTo>
                    <a:pt x="11" y="117"/>
                  </a:lnTo>
                  <a:lnTo>
                    <a:pt x="34" y="42"/>
                  </a:lnTo>
                  <a:lnTo>
                    <a:pt x="56" y="10"/>
                  </a:lnTo>
                  <a:lnTo>
                    <a:pt x="85" y="0"/>
                  </a:lnTo>
                  <a:lnTo>
                    <a:pt x="107" y="0"/>
                  </a:lnTo>
                  <a:lnTo>
                    <a:pt x="130" y="16"/>
                  </a:lnTo>
                  <a:lnTo>
                    <a:pt x="158" y="42"/>
                  </a:lnTo>
                  <a:lnTo>
                    <a:pt x="181" y="95"/>
                  </a:lnTo>
                  <a:lnTo>
                    <a:pt x="204" y="186"/>
                  </a:lnTo>
                  <a:lnTo>
                    <a:pt x="215" y="345"/>
                  </a:lnTo>
                </a:path>
              </a:pathLst>
            </a:custGeom>
            <a:noFill/>
            <a:ln w="28575" cap="flat" cmpd="sng">
              <a:solidFill>
                <a:schemeClr val="tx1"/>
              </a:solidFill>
              <a:prstDash val="lgDashDot"/>
              <a:round/>
              <a:headEnd/>
              <a:tailEnd/>
            </a:ln>
          </p:spPr>
          <p:txBody>
            <a:bodyPr/>
            <a:lstStyle/>
            <a:p>
              <a:endParaRPr lang="fr-FR"/>
            </a:p>
          </p:txBody>
        </p:sp>
        <p:sp>
          <p:nvSpPr>
            <p:cNvPr id="181410" name="Freeform 162"/>
            <p:cNvSpPr>
              <a:spLocks/>
            </p:cNvSpPr>
            <p:nvPr/>
          </p:nvSpPr>
          <p:spPr bwMode="auto">
            <a:xfrm>
              <a:off x="2216" y="2750"/>
              <a:ext cx="210" cy="276"/>
            </a:xfrm>
            <a:custGeom>
              <a:avLst/>
              <a:gdLst/>
              <a:ahLst/>
              <a:cxnLst>
                <a:cxn ang="0">
                  <a:pos x="0" y="276"/>
                </a:cxn>
                <a:cxn ang="0">
                  <a:pos x="6" y="133"/>
                </a:cxn>
                <a:cxn ang="0">
                  <a:pos x="29" y="53"/>
                </a:cxn>
                <a:cxn ang="0">
                  <a:pos x="57" y="16"/>
                </a:cxn>
                <a:cxn ang="0">
                  <a:pos x="80" y="0"/>
                </a:cxn>
                <a:cxn ang="0">
                  <a:pos x="102" y="0"/>
                </a:cxn>
                <a:cxn ang="0">
                  <a:pos x="131" y="11"/>
                </a:cxn>
                <a:cxn ang="0">
                  <a:pos x="153" y="37"/>
                </a:cxn>
                <a:cxn ang="0">
                  <a:pos x="176" y="85"/>
                </a:cxn>
                <a:cxn ang="0">
                  <a:pos x="204" y="170"/>
                </a:cxn>
                <a:cxn ang="0">
                  <a:pos x="210" y="276"/>
                </a:cxn>
              </a:cxnLst>
              <a:rect l="0" t="0" r="r" b="b"/>
              <a:pathLst>
                <a:path w="210" h="276">
                  <a:moveTo>
                    <a:pt x="0" y="276"/>
                  </a:moveTo>
                  <a:lnTo>
                    <a:pt x="6" y="133"/>
                  </a:lnTo>
                  <a:lnTo>
                    <a:pt x="29" y="53"/>
                  </a:lnTo>
                  <a:lnTo>
                    <a:pt x="57" y="16"/>
                  </a:lnTo>
                  <a:lnTo>
                    <a:pt x="80" y="0"/>
                  </a:lnTo>
                  <a:lnTo>
                    <a:pt x="102" y="0"/>
                  </a:lnTo>
                  <a:lnTo>
                    <a:pt x="131" y="11"/>
                  </a:lnTo>
                  <a:lnTo>
                    <a:pt x="153" y="37"/>
                  </a:lnTo>
                  <a:lnTo>
                    <a:pt x="176" y="85"/>
                  </a:lnTo>
                  <a:lnTo>
                    <a:pt x="204" y="170"/>
                  </a:lnTo>
                  <a:lnTo>
                    <a:pt x="210" y="276"/>
                  </a:lnTo>
                </a:path>
              </a:pathLst>
            </a:custGeom>
            <a:noFill/>
            <a:ln w="28575" cap="flat" cmpd="sng">
              <a:solidFill>
                <a:schemeClr val="tx1"/>
              </a:solidFill>
              <a:prstDash val="lgDashDot"/>
              <a:round/>
              <a:headEnd/>
              <a:tailEnd/>
            </a:ln>
          </p:spPr>
          <p:txBody>
            <a:bodyPr/>
            <a:lstStyle/>
            <a:p>
              <a:endParaRPr lang="fr-FR"/>
            </a:p>
          </p:txBody>
        </p:sp>
        <p:sp>
          <p:nvSpPr>
            <p:cNvPr id="181411" name="Freeform 163"/>
            <p:cNvSpPr>
              <a:spLocks/>
            </p:cNvSpPr>
            <p:nvPr/>
          </p:nvSpPr>
          <p:spPr bwMode="auto">
            <a:xfrm>
              <a:off x="2460" y="2792"/>
              <a:ext cx="210" cy="234"/>
            </a:xfrm>
            <a:custGeom>
              <a:avLst/>
              <a:gdLst/>
              <a:ahLst/>
              <a:cxnLst>
                <a:cxn ang="0">
                  <a:pos x="0" y="234"/>
                </a:cxn>
                <a:cxn ang="0">
                  <a:pos x="6" y="144"/>
                </a:cxn>
                <a:cxn ang="0">
                  <a:pos x="34" y="64"/>
                </a:cxn>
                <a:cxn ang="0">
                  <a:pos x="57" y="22"/>
                </a:cxn>
                <a:cxn ang="0">
                  <a:pos x="79" y="6"/>
                </a:cxn>
                <a:cxn ang="0">
                  <a:pos x="108" y="0"/>
                </a:cxn>
                <a:cxn ang="0">
                  <a:pos x="130" y="11"/>
                </a:cxn>
                <a:cxn ang="0">
                  <a:pos x="153" y="38"/>
                </a:cxn>
                <a:cxn ang="0">
                  <a:pos x="181" y="80"/>
                </a:cxn>
                <a:cxn ang="0">
                  <a:pos x="204" y="165"/>
                </a:cxn>
                <a:cxn ang="0">
                  <a:pos x="210" y="234"/>
                </a:cxn>
              </a:cxnLst>
              <a:rect l="0" t="0" r="r" b="b"/>
              <a:pathLst>
                <a:path w="210" h="234">
                  <a:moveTo>
                    <a:pt x="0" y="234"/>
                  </a:moveTo>
                  <a:lnTo>
                    <a:pt x="6" y="144"/>
                  </a:lnTo>
                  <a:lnTo>
                    <a:pt x="34" y="64"/>
                  </a:lnTo>
                  <a:lnTo>
                    <a:pt x="57" y="22"/>
                  </a:lnTo>
                  <a:lnTo>
                    <a:pt x="79" y="6"/>
                  </a:lnTo>
                  <a:lnTo>
                    <a:pt x="108" y="0"/>
                  </a:lnTo>
                  <a:lnTo>
                    <a:pt x="130" y="11"/>
                  </a:lnTo>
                  <a:lnTo>
                    <a:pt x="153" y="38"/>
                  </a:lnTo>
                  <a:lnTo>
                    <a:pt x="181" y="80"/>
                  </a:lnTo>
                  <a:lnTo>
                    <a:pt x="204" y="165"/>
                  </a:lnTo>
                  <a:lnTo>
                    <a:pt x="210" y="234"/>
                  </a:lnTo>
                </a:path>
              </a:pathLst>
            </a:custGeom>
            <a:noFill/>
            <a:ln w="28575" cap="flat" cmpd="sng">
              <a:solidFill>
                <a:schemeClr val="tx1"/>
              </a:solidFill>
              <a:prstDash val="lgDashDot"/>
              <a:round/>
              <a:headEnd/>
              <a:tailEnd/>
            </a:ln>
          </p:spPr>
          <p:txBody>
            <a:bodyPr/>
            <a:lstStyle/>
            <a:p>
              <a:endParaRPr lang="fr-FR"/>
            </a:p>
          </p:txBody>
        </p:sp>
        <p:sp>
          <p:nvSpPr>
            <p:cNvPr id="181412" name="Freeform 164"/>
            <p:cNvSpPr>
              <a:spLocks/>
            </p:cNvSpPr>
            <p:nvPr/>
          </p:nvSpPr>
          <p:spPr bwMode="auto">
            <a:xfrm>
              <a:off x="2709" y="2824"/>
              <a:ext cx="199" cy="202"/>
            </a:xfrm>
            <a:custGeom>
              <a:avLst/>
              <a:gdLst/>
              <a:ahLst/>
              <a:cxnLst>
                <a:cxn ang="0">
                  <a:pos x="0" y="202"/>
                </a:cxn>
                <a:cxn ang="0">
                  <a:pos x="6" y="154"/>
                </a:cxn>
                <a:cxn ang="0">
                  <a:pos x="29" y="64"/>
                </a:cxn>
                <a:cxn ang="0">
                  <a:pos x="51" y="27"/>
                </a:cxn>
                <a:cxn ang="0">
                  <a:pos x="80" y="6"/>
                </a:cxn>
                <a:cxn ang="0">
                  <a:pos x="102" y="0"/>
                </a:cxn>
                <a:cxn ang="0">
                  <a:pos x="125" y="11"/>
                </a:cxn>
                <a:cxn ang="0">
                  <a:pos x="153" y="37"/>
                </a:cxn>
                <a:cxn ang="0">
                  <a:pos x="176" y="80"/>
                </a:cxn>
                <a:cxn ang="0">
                  <a:pos x="199" y="165"/>
                </a:cxn>
                <a:cxn ang="0">
                  <a:pos x="199" y="202"/>
                </a:cxn>
              </a:cxnLst>
              <a:rect l="0" t="0" r="r" b="b"/>
              <a:pathLst>
                <a:path w="199" h="202">
                  <a:moveTo>
                    <a:pt x="0" y="202"/>
                  </a:moveTo>
                  <a:lnTo>
                    <a:pt x="6" y="154"/>
                  </a:lnTo>
                  <a:lnTo>
                    <a:pt x="29" y="64"/>
                  </a:lnTo>
                  <a:lnTo>
                    <a:pt x="51" y="27"/>
                  </a:lnTo>
                  <a:lnTo>
                    <a:pt x="80" y="6"/>
                  </a:lnTo>
                  <a:lnTo>
                    <a:pt x="102" y="0"/>
                  </a:lnTo>
                  <a:lnTo>
                    <a:pt x="125" y="11"/>
                  </a:lnTo>
                  <a:lnTo>
                    <a:pt x="153" y="37"/>
                  </a:lnTo>
                  <a:lnTo>
                    <a:pt x="176" y="80"/>
                  </a:lnTo>
                  <a:lnTo>
                    <a:pt x="199" y="165"/>
                  </a:lnTo>
                  <a:lnTo>
                    <a:pt x="199" y="202"/>
                  </a:lnTo>
                </a:path>
              </a:pathLst>
            </a:custGeom>
            <a:noFill/>
            <a:ln w="28575" cap="flat" cmpd="sng">
              <a:solidFill>
                <a:schemeClr val="tx1"/>
              </a:solidFill>
              <a:prstDash val="lgDashDot"/>
              <a:round/>
              <a:headEnd/>
              <a:tailEnd/>
            </a:ln>
          </p:spPr>
          <p:txBody>
            <a:bodyPr/>
            <a:lstStyle/>
            <a:p>
              <a:endParaRPr lang="fr-FR"/>
            </a:p>
          </p:txBody>
        </p:sp>
        <p:sp>
          <p:nvSpPr>
            <p:cNvPr id="181413" name="Freeform 165"/>
            <p:cNvSpPr>
              <a:spLocks/>
            </p:cNvSpPr>
            <p:nvPr/>
          </p:nvSpPr>
          <p:spPr bwMode="auto">
            <a:xfrm>
              <a:off x="2959" y="2851"/>
              <a:ext cx="193" cy="175"/>
            </a:xfrm>
            <a:custGeom>
              <a:avLst/>
              <a:gdLst/>
              <a:ahLst/>
              <a:cxnLst>
                <a:cxn ang="0">
                  <a:pos x="0" y="175"/>
                </a:cxn>
                <a:cxn ang="0">
                  <a:pos x="0" y="154"/>
                </a:cxn>
                <a:cxn ang="0">
                  <a:pos x="23" y="69"/>
                </a:cxn>
                <a:cxn ang="0">
                  <a:pos x="45" y="26"/>
                </a:cxn>
                <a:cxn ang="0">
                  <a:pos x="74" y="5"/>
                </a:cxn>
                <a:cxn ang="0">
                  <a:pos x="96" y="0"/>
                </a:cxn>
                <a:cxn ang="0">
                  <a:pos x="119" y="10"/>
                </a:cxn>
                <a:cxn ang="0">
                  <a:pos x="147" y="32"/>
                </a:cxn>
                <a:cxn ang="0">
                  <a:pos x="170" y="74"/>
                </a:cxn>
                <a:cxn ang="0">
                  <a:pos x="193" y="159"/>
                </a:cxn>
                <a:cxn ang="0">
                  <a:pos x="193" y="175"/>
                </a:cxn>
              </a:cxnLst>
              <a:rect l="0" t="0" r="r" b="b"/>
              <a:pathLst>
                <a:path w="193" h="175">
                  <a:moveTo>
                    <a:pt x="0" y="175"/>
                  </a:moveTo>
                  <a:lnTo>
                    <a:pt x="0" y="154"/>
                  </a:lnTo>
                  <a:lnTo>
                    <a:pt x="23" y="69"/>
                  </a:lnTo>
                  <a:lnTo>
                    <a:pt x="45" y="26"/>
                  </a:lnTo>
                  <a:lnTo>
                    <a:pt x="74" y="5"/>
                  </a:lnTo>
                  <a:lnTo>
                    <a:pt x="96" y="0"/>
                  </a:lnTo>
                  <a:lnTo>
                    <a:pt x="119" y="10"/>
                  </a:lnTo>
                  <a:lnTo>
                    <a:pt x="147" y="32"/>
                  </a:lnTo>
                  <a:lnTo>
                    <a:pt x="170" y="74"/>
                  </a:lnTo>
                  <a:lnTo>
                    <a:pt x="193" y="159"/>
                  </a:lnTo>
                  <a:lnTo>
                    <a:pt x="193" y="175"/>
                  </a:lnTo>
                </a:path>
              </a:pathLst>
            </a:custGeom>
            <a:noFill/>
            <a:ln w="28575" cap="flat" cmpd="sng">
              <a:solidFill>
                <a:schemeClr val="tx1"/>
              </a:solidFill>
              <a:prstDash val="lgDashDot"/>
              <a:round/>
              <a:headEnd/>
              <a:tailEnd/>
            </a:ln>
          </p:spPr>
          <p:txBody>
            <a:bodyPr/>
            <a:lstStyle/>
            <a:p>
              <a:endParaRPr lang="fr-FR"/>
            </a:p>
          </p:txBody>
        </p:sp>
        <p:sp>
          <p:nvSpPr>
            <p:cNvPr id="181414" name="Freeform 166"/>
            <p:cNvSpPr>
              <a:spLocks/>
            </p:cNvSpPr>
            <p:nvPr/>
          </p:nvSpPr>
          <p:spPr bwMode="auto">
            <a:xfrm>
              <a:off x="3203" y="2877"/>
              <a:ext cx="198" cy="149"/>
            </a:xfrm>
            <a:custGeom>
              <a:avLst/>
              <a:gdLst/>
              <a:ahLst/>
              <a:cxnLst>
                <a:cxn ang="0">
                  <a:pos x="0" y="149"/>
                </a:cxn>
                <a:cxn ang="0">
                  <a:pos x="22" y="64"/>
                </a:cxn>
                <a:cxn ang="0">
                  <a:pos x="51" y="22"/>
                </a:cxn>
                <a:cxn ang="0">
                  <a:pos x="73" y="6"/>
                </a:cxn>
                <a:cxn ang="0">
                  <a:pos x="96" y="0"/>
                </a:cxn>
                <a:cxn ang="0">
                  <a:pos x="124" y="6"/>
                </a:cxn>
                <a:cxn ang="0">
                  <a:pos x="147" y="27"/>
                </a:cxn>
                <a:cxn ang="0">
                  <a:pos x="170" y="70"/>
                </a:cxn>
                <a:cxn ang="0">
                  <a:pos x="198" y="149"/>
                </a:cxn>
              </a:cxnLst>
              <a:rect l="0" t="0" r="r" b="b"/>
              <a:pathLst>
                <a:path w="198" h="149">
                  <a:moveTo>
                    <a:pt x="0" y="149"/>
                  </a:moveTo>
                  <a:lnTo>
                    <a:pt x="22" y="64"/>
                  </a:lnTo>
                  <a:lnTo>
                    <a:pt x="51" y="22"/>
                  </a:lnTo>
                  <a:lnTo>
                    <a:pt x="73" y="6"/>
                  </a:lnTo>
                  <a:lnTo>
                    <a:pt x="96" y="0"/>
                  </a:lnTo>
                  <a:lnTo>
                    <a:pt x="124" y="6"/>
                  </a:lnTo>
                  <a:lnTo>
                    <a:pt x="147" y="27"/>
                  </a:lnTo>
                  <a:lnTo>
                    <a:pt x="170" y="70"/>
                  </a:lnTo>
                  <a:lnTo>
                    <a:pt x="198" y="149"/>
                  </a:lnTo>
                </a:path>
              </a:pathLst>
            </a:custGeom>
            <a:noFill/>
            <a:ln w="28575" cap="flat" cmpd="sng">
              <a:solidFill>
                <a:schemeClr val="tx1"/>
              </a:solidFill>
              <a:prstDash val="lgDashDot"/>
              <a:round/>
              <a:headEnd/>
              <a:tailEnd/>
            </a:ln>
          </p:spPr>
          <p:txBody>
            <a:bodyPr/>
            <a:lstStyle/>
            <a:p>
              <a:endParaRPr lang="fr-FR"/>
            </a:p>
          </p:txBody>
        </p:sp>
        <p:sp>
          <p:nvSpPr>
            <p:cNvPr id="181415" name="Freeform 167"/>
            <p:cNvSpPr>
              <a:spLocks/>
            </p:cNvSpPr>
            <p:nvPr/>
          </p:nvSpPr>
          <p:spPr bwMode="auto">
            <a:xfrm>
              <a:off x="3452" y="2893"/>
              <a:ext cx="187" cy="133"/>
            </a:xfrm>
            <a:custGeom>
              <a:avLst/>
              <a:gdLst/>
              <a:ahLst/>
              <a:cxnLst>
                <a:cxn ang="0">
                  <a:pos x="0" y="133"/>
                </a:cxn>
                <a:cxn ang="0">
                  <a:pos x="23" y="69"/>
                </a:cxn>
                <a:cxn ang="0">
                  <a:pos x="45" y="27"/>
                </a:cxn>
                <a:cxn ang="0">
                  <a:pos x="68" y="6"/>
                </a:cxn>
                <a:cxn ang="0">
                  <a:pos x="97" y="0"/>
                </a:cxn>
                <a:cxn ang="0">
                  <a:pos x="119" y="6"/>
                </a:cxn>
                <a:cxn ang="0">
                  <a:pos x="142" y="32"/>
                </a:cxn>
                <a:cxn ang="0">
                  <a:pos x="170" y="75"/>
                </a:cxn>
                <a:cxn ang="0">
                  <a:pos x="187" y="133"/>
                </a:cxn>
              </a:cxnLst>
              <a:rect l="0" t="0" r="r" b="b"/>
              <a:pathLst>
                <a:path w="187" h="133">
                  <a:moveTo>
                    <a:pt x="0" y="133"/>
                  </a:moveTo>
                  <a:lnTo>
                    <a:pt x="23" y="69"/>
                  </a:lnTo>
                  <a:lnTo>
                    <a:pt x="45" y="27"/>
                  </a:lnTo>
                  <a:lnTo>
                    <a:pt x="68" y="6"/>
                  </a:lnTo>
                  <a:lnTo>
                    <a:pt x="97" y="0"/>
                  </a:lnTo>
                  <a:lnTo>
                    <a:pt x="119" y="6"/>
                  </a:lnTo>
                  <a:lnTo>
                    <a:pt x="142" y="32"/>
                  </a:lnTo>
                  <a:lnTo>
                    <a:pt x="170" y="75"/>
                  </a:lnTo>
                  <a:lnTo>
                    <a:pt x="187" y="133"/>
                  </a:lnTo>
                </a:path>
              </a:pathLst>
            </a:custGeom>
            <a:noFill/>
            <a:ln w="28575" cap="flat" cmpd="sng">
              <a:solidFill>
                <a:schemeClr val="tx1"/>
              </a:solidFill>
              <a:prstDash val="lgDashDot"/>
              <a:round/>
              <a:headEnd/>
              <a:tailEnd/>
            </a:ln>
          </p:spPr>
          <p:txBody>
            <a:bodyPr/>
            <a:lstStyle/>
            <a:p>
              <a:endParaRPr lang="fr-FR"/>
            </a:p>
          </p:txBody>
        </p:sp>
        <p:sp>
          <p:nvSpPr>
            <p:cNvPr id="181416" name="Freeform 168"/>
            <p:cNvSpPr>
              <a:spLocks/>
            </p:cNvSpPr>
            <p:nvPr/>
          </p:nvSpPr>
          <p:spPr bwMode="auto">
            <a:xfrm>
              <a:off x="3707" y="2909"/>
              <a:ext cx="170" cy="117"/>
            </a:xfrm>
            <a:custGeom>
              <a:avLst/>
              <a:gdLst/>
              <a:ahLst/>
              <a:cxnLst>
                <a:cxn ang="0">
                  <a:pos x="0" y="117"/>
                </a:cxn>
                <a:cxn ang="0">
                  <a:pos x="12" y="69"/>
                </a:cxn>
                <a:cxn ang="0">
                  <a:pos x="34" y="27"/>
                </a:cxn>
                <a:cxn ang="0">
                  <a:pos x="63" y="6"/>
                </a:cxn>
                <a:cxn ang="0">
                  <a:pos x="85" y="0"/>
                </a:cxn>
                <a:cxn ang="0">
                  <a:pos x="108" y="6"/>
                </a:cxn>
                <a:cxn ang="0">
                  <a:pos x="136" y="32"/>
                </a:cxn>
                <a:cxn ang="0">
                  <a:pos x="159" y="69"/>
                </a:cxn>
                <a:cxn ang="0">
                  <a:pos x="170" y="117"/>
                </a:cxn>
              </a:cxnLst>
              <a:rect l="0" t="0" r="r" b="b"/>
              <a:pathLst>
                <a:path w="170" h="117">
                  <a:moveTo>
                    <a:pt x="0" y="117"/>
                  </a:moveTo>
                  <a:lnTo>
                    <a:pt x="12" y="69"/>
                  </a:lnTo>
                  <a:lnTo>
                    <a:pt x="34" y="27"/>
                  </a:lnTo>
                  <a:lnTo>
                    <a:pt x="63" y="6"/>
                  </a:lnTo>
                  <a:lnTo>
                    <a:pt x="85" y="0"/>
                  </a:lnTo>
                  <a:lnTo>
                    <a:pt x="108" y="6"/>
                  </a:lnTo>
                  <a:lnTo>
                    <a:pt x="136" y="32"/>
                  </a:lnTo>
                  <a:lnTo>
                    <a:pt x="159" y="69"/>
                  </a:lnTo>
                  <a:lnTo>
                    <a:pt x="170" y="117"/>
                  </a:lnTo>
                </a:path>
              </a:pathLst>
            </a:custGeom>
            <a:noFill/>
            <a:ln w="28575" cap="flat" cmpd="sng">
              <a:solidFill>
                <a:schemeClr val="tx1"/>
              </a:solidFill>
              <a:prstDash val="lgDashDot"/>
              <a:round/>
              <a:headEnd/>
              <a:tailEnd/>
            </a:ln>
          </p:spPr>
          <p:txBody>
            <a:bodyPr/>
            <a:lstStyle/>
            <a:p>
              <a:endParaRPr lang="fr-FR"/>
            </a:p>
          </p:txBody>
        </p:sp>
        <p:sp>
          <p:nvSpPr>
            <p:cNvPr id="181417" name="Freeform 169"/>
            <p:cNvSpPr>
              <a:spLocks/>
            </p:cNvSpPr>
            <p:nvPr/>
          </p:nvSpPr>
          <p:spPr bwMode="auto">
            <a:xfrm>
              <a:off x="3957" y="2925"/>
              <a:ext cx="164" cy="101"/>
            </a:xfrm>
            <a:custGeom>
              <a:avLst/>
              <a:gdLst/>
              <a:ahLst/>
              <a:cxnLst>
                <a:cxn ang="0">
                  <a:pos x="0" y="101"/>
                </a:cxn>
                <a:cxn ang="0">
                  <a:pos x="5" y="69"/>
                </a:cxn>
                <a:cxn ang="0">
                  <a:pos x="34" y="27"/>
                </a:cxn>
                <a:cxn ang="0">
                  <a:pos x="56" y="6"/>
                </a:cxn>
                <a:cxn ang="0">
                  <a:pos x="79" y="0"/>
                </a:cxn>
                <a:cxn ang="0">
                  <a:pos x="107" y="6"/>
                </a:cxn>
                <a:cxn ang="0">
                  <a:pos x="130" y="27"/>
                </a:cxn>
                <a:cxn ang="0">
                  <a:pos x="153" y="69"/>
                </a:cxn>
                <a:cxn ang="0">
                  <a:pos x="164" y="101"/>
                </a:cxn>
              </a:cxnLst>
              <a:rect l="0" t="0" r="r" b="b"/>
              <a:pathLst>
                <a:path w="164" h="101">
                  <a:moveTo>
                    <a:pt x="0" y="101"/>
                  </a:moveTo>
                  <a:lnTo>
                    <a:pt x="5" y="69"/>
                  </a:lnTo>
                  <a:lnTo>
                    <a:pt x="34" y="27"/>
                  </a:lnTo>
                  <a:lnTo>
                    <a:pt x="56" y="6"/>
                  </a:lnTo>
                  <a:lnTo>
                    <a:pt x="79" y="0"/>
                  </a:lnTo>
                  <a:lnTo>
                    <a:pt x="107" y="6"/>
                  </a:lnTo>
                  <a:lnTo>
                    <a:pt x="130" y="27"/>
                  </a:lnTo>
                  <a:lnTo>
                    <a:pt x="153" y="69"/>
                  </a:lnTo>
                  <a:lnTo>
                    <a:pt x="164" y="101"/>
                  </a:lnTo>
                </a:path>
              </a:pathLst>
            </a:custGeom>
            <a:noFill/>
            <a:ln w="28575" cap="flat" cmpd="sng">
              <a:solidFill>
                <a:schemeClr val="tx1"/>
              </a:solidFill>
              <a:prstDash val="lgDashDot"/>
              <a:round/>
              <a:headEnd/>
              <a:tailEnd/>
            </a:ln>
          </p:spPr>
          <p:txBody>
            <a:bodyPr/>
            <a:lstStyle/>
            <a:p>
              <a:endParaRPr lang="fr-FR"/>
            </a:p>
          </p:txBody>
        </p:sp>
      </p:grpSp>
      <p:grpSp>
        <p:nvGrpSpPr>
          <p:cNvPr id="3" name="Group 170"/>
          <p:cNvGrpSpPr>
            <a:grpSpLocks/>
          </p:cNvGrpSpPr>
          <p:nvPr/>
        </p:nvGrpSpPr>
        <p:grpSpPr bwMode="auto">
          <a:xfrm>
            <a:off x="2120412" y="4446588"/>
            <a:ext cx="4865077" cy="1249362"/>
            <a:chOff x="1326" y="3095"/>
            <a:chExt cx="2432" cy="643"/>
          </a:xfrm>
        </p:grpSpPr>
        <p:sp>
          <p:nvSpPr>
            <p:cNvPr id="181419" name="Freeform 171"/>
            <p:cNvSpPr>
              <a:spLocks/>
            </p:cNvSpPr>
            <p:nvPr/>
          </p:nvSpPr>
          <p:spPr bwMode="auto">
            <a:xfrm>
              <a:off x="1326" y="3095"/>
              <a:ext cx="113" cy="643"/>
            </a:xfrm>
            <a:custGeom>
              <a:avLst/>
              <a:gdLst/>
              <a:ahLst/>
              <a:cxnLst>
                <a:cxn ang="0">
                  <a:pos x="0" y="0"/>
                </a:cxn>
                <a:cxn ang="0">
                  <a:pos x="23" y="11"/>
                </a:cxn>
                <a:cxn ang="0">
                  <a:pos x="51" y="37"/>
                </a:cxn>
                <a:cxn ang="0">
                  <a:pos x="74" y="91"/>
                </a:cxn>
                <a:cxn ang="0">
                  <a:pos x="96" y="192"/>
                </a:cxn>
                <a:cxn ang="0">
                  <a:pos x="113" y="643"/>
                </a:cxn>
              </a:cxnLst>
              <a:rect l="0" t="0" r="r" b="b"/>
              <a:pathLst>
                <a:path w="113" h="643">
                  <a:moveTo>
                    <a:pt x="0" y="0"/>
                  </a:moveTo>
                  <a:lnTo>
                    <a:pt x="23" y="11"/>
                  </a:lnTo>
                  <a:lnTo>
                    <a:pt x="51" y="37"/>
                  </a:lnTo>
                  <a:lnTo>
                    <a:pt x="74" y="91"/>
                  </a:lnTo>
                  <a:lnTo>
                    <a:pt x="96" y="192"/>
                  </a:lnTo>
                  <a:lnTo>
                    <a:pt x="113" y="643"/>
                  </a:lnTo>
                </a:path>
              </a:pathLst>
            </a:custGeom>
            <a:noFill/>
            <a:ln w="28575" cap="flat" cmpd="sng">
              <a:solidFill>
                <a:schemeClr val="tx1"/>
              </a:solidFill>
              <a:prstDash val="sysDot"/>
              <a:round/>
              <a:headEnd/>
              <a:tailEnd/>
            </a:ln>
          </p:spPr>
          <p:txBody>
            <a:bodyPr/>
            <a:lstStyle/>
            <a:p>
              <a:endParaRPr lang="fr-FR"/>
            </a:p>
          </p:txBody>
        </p:sp>
        <p:sp>
          <p:nvSpPr>
            <p:cNvPr id="181420" name="Freeform 172"/>
            <p:cNvSpPr>
              <a:spLocks/>
            </p:cNvSpPr>
            <p:nvPr/>
          </p:nvSpPr>
          <p:spPr bwMode="auto">
            <a:xfrm>
              <a:off x="1462" y="3297"/>
              <a:ext cx="96" cy="441"/>
            </a:xfrm>
            <a:custGeom>
              <a:avLst/>
              <a:gdLst/>
              <a:ahLst/>
              <a:cxnLst>
                <a:cxn ang="0">
                  <a:pos x="0" y="441"/>
                </a:cxn>
                <a:cxn ang="0">
                  <a:pos x="11" y="48"/>
                </a:cxn>
                <a:cxn ang="0">
                  <a:pos x="34" y="0"/>
                </a:cxn>
                <a:cxn ang="0">
                  <a:pos x="62" y="21"/>
                </a:cxn>
                <a:cxn ang="0">
                  <a:pos x="85" y="96"/>
                </a:cxn>
                <a:cxn ang="0">
                  <a:pos x="96" y="441"/>
                </a:cxn>
              </a:cxnLst>
              <a:rect l="0" t="0" r="r" b="b"/>
              <a:pathLst>
                <a:path w="96" h="441">
                  <a:moveTo>
                    <a:pt x="0" y="441"/>
                  </a:moveTo>
                  <a:lnTo>
                    <a:pt x="11" y="48"/>
                  </a:lnTo>
                  <a:lnTo>
                    <a:pt x="34" y="0"/>
                  </a:lnTo>
                  <a:lnTo>
                    <a:pt x="62" y="21"/>
                  </a:lnTo>
                  <a:lnTo>
                    <a:pt x="85" y="96"/>
                  </a:lnTo>
                  <a:lnTo>
                    <a:pt x="96" y="441"/>
                  </a:lnTo>
                </a:path>
              </a:pathLst>
            </a:custGeom>
            <a:noFill/>
            <a:ln w="28575" cap="flat" cmpd="sng">
              <a:solidFill>
                <a:schemeClr val="tx1"/>
              </a:solidFill>
              <a:prstDash val="sysDot"/>
              <a:round/>
              <a:headEnd/>
              <a:tailEnd/>
            </a:ln>
          </p:spPr>
          <p:txBody>
            <a:bodyPr/>
            <a:lstStyle/>
            <a:p>
              <a:endParaRPr lang="fr-FR"/>
            </a:p>
          </p:txBody>
        </p:sp>
        <p:sp>
          <p:nvSpPr>
            <p:cNvPr id="181421" name="Freeform 173"/>
            <p:cNvSpPr>
              <a:spLocks/>
            </p:cNvSpPr>
            <p:nvPr/>
          </p:nvSpPr>
          <p:spPr bwMode="auto">
            <a:xfrm>
              <a:off x="1581" y="3372"/>
              <a:ext cx="102" cy="366"/>
            </a:xfrm>
            <a:custGeom>
              <a:avLst/>
              <a:gdLst/>
              <a:ahLst/>
              <a:cxnLst>
                <a:cxn ang="0">
                  <a:pos x="0" y="366"/>
                </a:cxn>
                <a:cxn ang="0">
                  <a:pos x="17" y="53"/>
                </a:cxn>
                <a:cxn ang="0">
                  <a:pos x="40" y="0"/>
                </a:cxn>
                <a:cxn ang="0">
                  <a:pos x="62" y="10"/>
                </a:cxn>
                <a:cxn ang="0">
                  <a:pos x="91" y="79"/>
                </a:cxn>
                <a:cxn ang="0">
                  <a:pos x="102" y="366"/>
                </a:cxn>
              </a:cxnLst>
              <a:rect l="0" t="0" r="r" b="b"/>
              <a:pathLst>
                <a:path w="102" h="366">
                  <a:moveTo>
                    <a:pt x="0" y="366"/>
                  </a:moveTo>
                  <a:lnTo>
                    <a:pt x="17" y="53"/>
                  </a:lnTo>
                  <a:lnTo>
                    <a:pt x="40" y="0"/>
                  </a:lnTo>
                  <a:lnTo>
                    <a:pt x="62" y="10"/>
                  </a:lnTo>
                  <a:lnTo>
                    <a:pt x="91" y="79"/>
                  </a:lnTo>
                  <a:lnTo>
                    <a:pt x="102" y="366"/>
                  </a:lnTo>
                </a:path>
              </a:pathLst>
            </a:custGeom>
            <a:noFill/>
            <a:ln w="28575" cap="flat" cmpd="sng">
              <a:solidFill>
                <a:schemeClr val="tx1"/>
              </a:solidFill>
              <a:prstDash val="sysDot"/>
              <a:round/>
              <a:headEnd/>
              <a:tailEnd/>
            </a:ln>
          </p:spPr>
          <p:txBody>
            <a:bodyPr/>
            <a:lstStyle/>
            <a:p>
              <a:endParaRPr lang="fr-FR"/>
            </a:p>
          </p:txBody>
        </p:sp>
        <p:sp>
          <p:nvSpPr>
            <p:cNvPr id="181422" name="Freeform 174"/>
            <p:cNvSpPr>
              <a:spLocks/>
            </p:cNvSpPr>
            <p:nvPr/>
          </p:nvSpPr>
          <p:spPr bwMode="auto">
            <a:xfrm>
              <a:off x="1706" y="3419"/>
              <a:ext cx="96" cy="319"/>
            </a:xfrm>
            <a:custGeom>
              <a:avLst/>
              <a:gdLst/>
              <a:ahLst/>
              <a:cxnLst>
                <a:cxn ang="0">
                  <a:pos x="0" y="319"/>
                </a:cxn>
                <a:cxn ang="0">
                  <a:pos x="11" y="54"/>
                </a:cxn>
                <a:cxn ang="0">
                  <a:pos x="39" y="0"/>
                </a:cxn>
                <a:cxn ang="0">
                  <a:pos x="62" y="6"/>
                </a:cxn>
                <a:cxn ang="0">
                  <a:pos x="85" y="75"/>
                </a:cxn>
                <a:cxn ang="0">
                  <a:pos x="96" y="319"/>
                </a:cxn>
              </a:cxnLst>
              <a:rect l="0" t="0" r="r" b="b"/>
              <a:pathLst>
                <a:path w="96" h="319">
                  <a:moveTo>
                    <a:pt x="0" y="319"/>
                  </a:moveTo>
                  <a:lnTo>
                    <a:pt x="11" y="54"/>
                  </a:lnTo>
                  <a:lnTo>
                    <a:pt x="39" y="0"/>
                  </a:lnTo>
                  <a:lnTo>
                    <a:pt x="62" y="6"/>
                  </a:lnTo>
                  <a:lnTo>
                    <a:pt x="85" y="75"/>
                  </a:lnTo>
                  <a:lnTo>
                    <a:pt x="96" y="319"/>
                  </a:lnTo>
                </a:path>
              </a:pathLst>
            </a:custGeom>
            <a:noFill/>
            <a:ln w="28575" cap="flat" cmpd="sng">
              <a:solidFill>
                <a:schemeClr val="tx1"/>
              </a:solidFill>
              <a:prstDash val="sysDot"/>
              <a:round/>
              <a:headEnd/>
              <a:tailEnd/>
            </a:ln>
          </p:spPr>
          <p:txBody>
            <a:bodyPr/>
            <a:lstStyle/>
            <a:p>
              <a:endParaRPr lang="fr-FR"/>
            </a:p>
          </p:txBody>
        </p:sp>
        <p:sp>
          <p:nvSpPr>
            <p:cNvPr id="181423" name="Freeform 175"/>
            <p:cNvSpPr>
              <a:spLocks/>
            </p:cNvSpPr>
            <p:nvPr/>
          </p:nvSpPr>
          <p:spPr bwMode="auto">
            <a:xfrm>
              <a:off x="1830" y="3451"/>
              <a:ext cx="97" cy="287"/>
            </a:xfrm>
            <a:custGeom>
              <a:avLst/>
              <a:gdLst/>
              <a:ahLst/>
              <a:cxnLst>
                <a:cxn ang="0">
                  <a:pos x="0" y="287"/>
                </a:cxn>
                <a:cxn ang="0">
                  <a:pos x="12" y="59"/>
                </a:cxn>
                <a:cxn ang="0">
                  <a:pos x="35" y="0"/>
                </a:cxn>
                <a:cxn ang="0">
                  <a:pos x="63" y="6"/>
                </a:cxn>
                <a:cxn ang="0">
                  <a:pos x="86" y="75"/>
                </a:cxn>
                <a:cxn ang="0">
                  <a:pos x="97" y="287"/>
                </a:cxn>
              </a:cxnLst>
              <a:rect l="0" t="0" r="r" b="b"/>
              <a:pathLst>
                <a:path w="97" h="287">
                  <a:moveTo>
                    <a:pt x="0" y="287"/>
                  </a:moveTo>
                  <a:lnTo>
                    <a:pt x="12" y="59"/>
                  </a:lnTo>
                  <a:lnTo>
                    <a:pt x="35" y="0"/>
                  </a:lnTo>
                  <a:lnTo>
                    <a:pt x="63" y="6"/>
                  </a:lnTo>
                  <a:lnTo>
                    <a:pt x="86" y="75"/>
                  </a:lnTo>
                  <a:lnTo>
                    <a:pt x="97" y="287"/>
                  </a:lnTo>
                </a:path>
              </a:pathLst>
            </a:custGeom>
            <a:noFill/>
            <a:ln w="28575" cap="flat" cmpd="sng">
              <a:solidFill>
                <a:schemeClr val="tx1"/>
              </a:solidFill>
              <a:prstDash val="sysDot"/>
              <a:round/>
              <a:headEnd/>
              <a:tailEnd/>
            </a:ln>
          </p:spPr>
          <p:txBody>
            <a:bodyPr/>
            <a:lstStyle/>
            <a:p>
              <a:endParaRPr lang="fr-FR"/>
            </a:p>
          </p:txBody>
        </p:sp>
        <p:sp>
          <p:nvSpPr>
            <p:cNvPr id="181424" name="Freeform 176"/>
            <p:cNvSpPr>
              <a:spLocks/>
            </p:cNvSpPr>
            <p:nvPr/>
          </p:nvSpPr>
          <p:spPr bwMode="auto">
            <a:xfrm>
              <a:off x="1955" y="3478"/>
              <a:ext cx="97" cy="260"/>
            </a:xfrm>
            <a:custGeom>
              <a:avLst/>
              <a:gdLst/>
              <a:ahLst/>
              <a:cxnLst>
                <a:cxn ang="0">
                  <a:pos x="0" y="260"/>
                </a:cxn>
                <a:cxn ang="0">
                  <a:pos x="12" y="64"/>
                </a:cxn>
                <a:cxn ang="0">
                  <a:pos x="34" y="0"/>
                </a:cxn>
                <a:cxn ang="0">
                  <a:pos x="57" y="5"/>
                </a:cxn>
                <a:cxn ang="0">
                  <a:pos x="85" y="69"/>
                </a:cxn>
                <a:cxn ang="0">
                  <a:pos x="97" y="260"/>
                </a:cxn>
              </a:cxnLst>
              <a:rect l="0" t="0" r="r" b="b"/>
              <a:pathLst>
                <a:path w="97" h="260">
                  <a:moveTo>
                    <a:pt x="0" y="260"/>
                  </a:moveTo>
                  <a:lnTo>
                    <a:pt x="12" y="64"/>
                  </a:lnTo>
                  <a:lnTo>
                    <a:pt x="34" y="0"/>
                  </a:lnTo>
                  <a:lnTo>
                    <a:pt x="57" y="5"/>
                  </a:lnTo>
                  <a:lnTo>
                    <a:pt x="85" y="69"/>
                  </a:lnTo>
                  <a:lnTo>
                    <a:pt x="97" y="260"/>
                  </a:lnTo>
                </a:path>
              </a:pathLst>
            </a:custGeom>
            <a:noFill/>
            <a:ln w="28575" cap="flat" cmpd="sng">
              <a:solidFill>
                <a:schemeClr val="tx1"/>
              </a:solidFill>
              <a:prstDash val="sysDot"/>
              <a:round/>
              <a:headEnd/>
              <a:tailEnd/>
            </a:ln>
          </p:spPr>
          <p:txBody>
            <a:bodyPr/>
            <a:lstStyle/>
            <a:p>
              <a:endParaRPr lang="fr-FR"/>
            </a:p>
          </p:txBody>
        </p:sp>
        <p:sp>
          <p:nvSpPr>
            <p:cNvPr id="181425" name="Freeform 177"/>
            <p:cNvSpPr>
              <a:spLocks/>
            </p:cNvSpPr>
            <p:nvPr/>
          </p:nvSpPr>
          <p:spPr bwMode="auto">
            <a:xfrm>
              <a:off x="2074" y="3499"/>
              <a:ext cx="97" cy="239"/>
            </a:xfrm>
            <a:custGeom>
              <a:avLst/>
              <a:gdLst/>
              <a:ahLst/>
              <a:cxnLst>
                <a:cxn ang="0">
                  <a:pos x="0" y="239"/>
                </a:cxn>
                <a:cxn ang="0">
                  <a:pos x="12" y="64"/>
                </a:cxn>
                <a:cxn ang="0">
                  <a:pos x="40" y="0"/>
                </a:cxn>
                <a:cxn ang="0">
                  <a:pos x="63" y="5"/>
                </a:cxn>
                <a:cxn ang="0">
                  <a:pos x="85" y="69"/>
                </a:cxn>
                <a:cxn ang="0">
                  <a:pos x="97" y="239"/>
                </a:cxn>
              </a:cxnLst>
              <a:rect l="0" t="0" r="r" b="b"/>
              <a:pathLst>
                <a:path w="97" h="239">
                  <a:moveTo>
                    <a:pt x="0" y="239"/>
                  </a:moveTo>
                  <a:lnTo>
                    <a:pt x="12" y="64"/>
                  </a:lnTo>
                  <a:lnTo>
                    <a:pt x="40" y="0"/>
                  </a:lnTo>
                  <a:lnTo>
                    <a:pt x="63" y="5"/>
                  </a:lnTo>
                  <a:lnTo>
                    <a:pt x="85" y="69"/>
                  </a:lnTo>
                  <a:lnTo>
                    <a:pt x="97" y="239"/>
                  </a:lnTo>
                </a:path>
              </a:pathLst>
            </a:custGeom>
            <a:noFill/>
            <a:ln w="28575" cap="flat" cmpd="sng">
              <a:solidFill>
                <a:schemeClr val="tx1"/>
              </a:solidFill>
              <a:prstDash val="sysDot"/>
              <a:round/>
              <a:headEnd/>
              <a:tailEnd/>
            </a:ln>
          </p:spPr>
          <p:txBody>
            <a:bodyPr/>
            <a:lstStyle/>
            <a:p>
              <a:endParaRPr lang="fr-FR"/>
            </a:p>
          </p:txBody>
        </p:sp>
        <p:sp>
          <p:nvSpPr>
            <p:cNvPr id="181426" name="Freeform 178"/>
            <p:cNvSpPr>
              <a:spLocks/>
            </p:cNvSpPr>
            <p:nvPr/>
          </p:nvSpPr>
          <p:spPr bwMode="auto">
            <a:xfrm>
              <a:off x="2205" y="3520"/>
              <a:ext cx="85" cy="218"/>
            </a:xfrm>
            <a:custGeom>
              <a:avLst/>
              <a:gdLst/>
              <a:ahLst/>
              <a:cxnLst>
                <a:cxn ang="0">
                  <a:pos x="0" y="218"/>
                </a:cxn>
                <a:cxn ang="0">
                  <a:pos x="5" y="64"/>
                </a:cxn>
                <a:cxn ang="0">
                  <a:pos x="28" y="0"/>
                </a:cxn>
                <a:cxn ang="0">
                  <a:pos x="56" y="0"/>
                </a:cxn>
                <a:cxn ang="0">
                  <a:pos x="79" y="64"/>
                </a:cxn>
                <a:cxn ang="0">
                  <a:pos x="85" y="218"/>
                </a:cxn>
              </a:cxnLst>
              <a:rect l="0" t="0" r="r" b="b"/>
              <a:pathLst>
                <a:path w="85" h="218">
                  <a:moveTo>
                    <a:pt x="0" y="218"/>
                  </a:moveTo>
                  <a:lnTo>
                    <a:pt x="5" y="64"/>
                  </a:lnTo>
                  <a:lnTo>
                    <a:pt x="28" y="0"/>
                  </a:lnTo>
                  <a:lnTo>
                    <a:pt x="56" y="0"/>
                  </a:lnTo>
                  <a:lnTo>
                    <a:pt x="79" y="64"/>
                  </a:lnTo>
                  <a:lnTo>
                    <a:pt x="85" y="218"/>
                  </a:lnTo>
                </a:path>
              </a:pathLst>
            </a:custGeom>
            <a:noFill/>
            <a:ln w="28575" cap="flat" cmpd="sng">
              <a:solidFill>
                <a:schemeClr val="tx1"/>
              </a:solidFill>
              <a:prstDash val="sysDot"/>
              <a:round/>
              <a:headEnd/>
              <a:tailEnd/>
            </a:ln>
          </p:spPr>
          <p:txBody>
            <a:bodyPr/>
            <a:lstStyle/>
            <a:p>
              <a:endParaRPr lang="fr-FR"/>
            </a:p>
          </p:txBody>
        </p:sp>
        <p:sp>
          <p:nvSpPr>
            <p:cNvPr id="181427" name="Freeform 179"/>
            <p:cNvSpPr>
              <a:spLocks/>
            </p:cNvSpPr>
            <p:nvPr/>
          </p:nvSpPr>
          <p:spPr bwMode="auto">
            <a:xfrm>
              <a:off x="2324" y="3536"/>
              <a:ext cx="90" cy="202"/>
            </a:xfrm>
            <a:custGeom>
              <a:avLst/>
              <a:gdLst/>
              <a:ahLst/>
              <a:cxnLst>
                <a:cxn ang="0">
                  <a:pos x="0" y="202"/>
                </a:cxn>
                <a:cxn ang="0">
                  <a:pos x="11" y="64"/>
                </a:cxn>
                <a:cxn ang="0">
                  <a:pos x="34" y="0"/>
                </a:cxn>
                <a:cxn ang="0">
                  <a:pos x="56" y="0"/>
                </a:cxn>
                <a:cxn ang="0">
                  <a:pos x="85" y="64"/>
                </a:cxn>
                <a:cxn ang="0">
                  <a:pos x="90" y="202"/>
                </a:cxn>
              </a:cxnLst>
              <a:rect l="0" t="0" r="r" b="b"/>
              <a:pathLst>
                <a:path w="90" h="202">
                  <a:moveTo>
                    <a:pt x="0" y="202"/>
                  </a:moveTo>
                  <a:lnTo>
                    <a:pt x="11" y="64"/>
                  </a:lnTo>
                  <a:lnTo>
                    <a:pt x="34" y="0"/>
                  </a:lnTo>
                  <a:lnTo>
                    <a:pt x="56" y="0"/>
                  </a:lnTo>
                  <a:lnTo>
                    <a:pt x="85" y="64"/>
                  </a:lnTo>
                  <a:lnTo>
                    <a:pt x="90" y="202"/>
                  </a:lnTo>
                </a:path>
              </a:pathLst>
            </a:custGeom>
            <a:noFill/>
            <a:ln w="28575" cap="flat" cmpd="sng">
              <a:solidFill>
                <a:schemeClr val="tx1"/>
              </a:solidFill>
              <a:prstDash val="sysDot"/>
              <a:round/>
              <a:headEnd/>
              <a:tailEnd/>
            </a:ln>
          </p:spPr>
          <p:txBody>
            <a:bodyPr/>
            <a:lstStyle/>
            <a:p>
              <a:endParaRPr lang="fr-FR"/>
            </a:p>
          </p:txBody>
        </p:sp>
        <p:sp>
          <p:nvSpPr>
            <p:cNvPr id="181428" name="Freeform 180"/>
            <p:cNvSpPr>
              <a:spLocks/>
            </p:cNvSpPr>
            <p:nvPr/>
          </p:nvSpPr>
          <p:spPr bwMode="auto">
            <a:xfrm>
              <a:off x="2448" y="3552"/>
              <a:ext cx="91" cy="186"/>
            </a:xfrm>
            <a:custGeom>
              <a:avLst/>
              <a:gdLst/>
              <a:ahLst/>
              <a:cxnLst>
                <a:cxn ang="0">
                  <a:pos x="0" y="186"/>
                </a:cxn>
                <a:cxn ang="0">
                  <a:pos x="6" y="64"/>
                </a:cxn>
                <a:cxn ang="0">
                  <a:pos x="34" y="0"/>
                </a:cxn>
                <a:cxn ang="0">
                  <a:pos x="57" y="0"/>
                </a:cxn>
                <a:cxn ang="0">
                  <a:pos x="80" y="64"/>
                </a:cxn>
                <a:cxn ang="0">
                  <a:pos x="91" y="186"/>
                </a:cxn>
              </a:cxnLst>
              <a:rect l="0" t="0" r="r" b="b"/>
              <a:pathLst>
                <a:path w="91" h="186">
                  <a:moveTo>
                    <a:pt x="0" y="186"/>
                  </a:moveTo>
                  <a:lnTo>
                    <a:pt x="6" y="64"/>
                  </a:lnTo>
                  <a:lnTo>
                    <a:pt x="34" y="0"/>
                  </a:lnTo>
                  <a:lnTo>
                    <a:pt x="57" y="0"/>
                  </a:lnTo>
                  <a:lnTo>
                    <a:pt x="80" y="64"/>
                  </a:lnTo>
                  <a:lnTo>
                    <a:pt x="91" y="186"/>
                  </a:lnTo>
                </a:path>
              </a:pathLst>
            </a:custGeom>
            <a:noFill/>
            <a:ln w="28575" cap="flat" cmpd="sng">
              <a:solidFill>
                <a:schemeClr val="tx1"/>
              </a:solidFill>
              <a:prstDash val="sysDot"/>
              <a:round/>
              <a:headEnd/>
              <a:tailEnd/>
            </a:ln>
          </p:spPr>
          <p:txBody>
            <a:bodyPr/>
            <a:lstStyle/>
            <a:p>
              <a:endParaRPr lang="fr-FR"/>
            </a:p>
          </p:txBody>
        </p:sp>
        <p:sp>
          <p:nvSpPr>
            <p:cNvPr id="181429" name="Freeform 181"/>
            <p:cNvSpPr>
              <a:spLocks/>
            </p:cNvSpPr>
            <p:nvPr/>
          </p:nvSpPr>
          <p:spPr bwMode="auto">
            <a:xfrm>
              <a:off x="2573" y="3563"/>
              <a:ext cx="85" cy="175"/>
            </a:xfrm>
            <a:custGeom>
              <a:avLst/>
              <a:gdLst/>
              <a:ahLst/>
              <a:cxnLst>
                <a:cxn ang="0">
                  <a:pos x="0" y="175"/>
                </a:cxn>
                <a:cxn ang="0">
                  <a:pos x="6" y="69"/>
                </a:cxn>
                <a:cxn ang="0">
                  <a:pos x="29" y="5"/>
                </a:cxn>
                <a:cxn ang="0">
                  <a:pos x="51" y="0"/>
                </a:cxn>
                <a:cxn ang="0">
                  <a:pos x="80" y="64"/>
                </a:cxn>
                <a:cxn ang="0">
                  <a:pos x="85" y="175"/>
                </a:cxn>
              </a:cxnLst>
              <a:rect l="0" t="0" r="r" b="b"/>
              <a:pathLst>
                <a:path w="85" h="175">
                  <a:moveTo>
                    <a:pt x="0" y="175"/>
                  </a:moveTo>
                  <a:lnTo>
                    <a:pt x="6" y="69"/>
                  </a:lnTo>
                  <a:lnTo>
                    <a:pt x="29" y="5"/>
                  </a:lnTo>
                  <a:lnTo>
                    <a:pt x="51" y="0"/>
                  </a:lnTo>
                  <a:lnTo>
                    <a:pt x="80" y="64"/>
                  </a:lnTo>
                  <a:lnTo>
                    <a:pt x="85" y="175"/>
                  </a:lnTo>
                </a:path>
              </a:pathLst>
            </a:custGeom>
            <a:noFill/>
            <a:ln w="28575" cap="flat" cmpd="sng">
              <a:solidFill>
                <a:schemeClr val="tx1"/>
              </a:solidFill>
              <a:prstDash val="sysDot"/>
              <a:round/>
              <a:headEnd/>
              <a:tailEnd/>
            </a:ln>
          </p:spPr>
          <p:txBody>
            <a:bodyPr/>
            <a:lstStyle/>
            <a:p>
              <a:endParaRPr lang="fr-FR"/>
            </a:p>
          </p:txBody>
        </p:sp>
        <p:sp>
          <p:nvSpPr>
            <p:cNvPr id="181430" name="Freeform 182"/>
            <p:cNvSpPr>
              <a:spLocks/>
            </p:cNvSpPr>
            <p:nvPr/>
          </p:nvSpPr>
          <p:spPr bwMode="auto">
            <a:xfrm>
              <a:off x="2692" y="3579"/>
              <a:ext cx="85" cy="159"/>
            </a:xfrm>
            <a:custGeom>
              <a:avLst/>
              <a:gdLst/>
              <a:ahLst/>
              <a:cxnLst>
                <a:cxn ang="0">
                  <a:pos x="0" y="159"/>
                </a:cxn>
                <a:cxn ang="0">
                  <a:pos x="6" y="64"/>
                </a:cxn>
                <a:cxn ang="0">
                  <a:pos x="34" y="0"/>
                </a:cxn>
                <a:cxn ang="0">
                  <a:pos x="57" y="0"/>
                </a:cxn>
                <a:cxn ang="0">
                  <a:pos x="80" y="58"/>
                </a:cxn>
                <a:cxn ang="0">
                  <a:pos x="85" y="159"/>
                </a:cxn>
              </a:cxnLst>
              <a:rect l="0" t="0" r="r" b="b"/>
              <a:pathLst>
                <a:path w="85" h="159">
                  <a:moveTo>
                    <a:pt x="0" y="159"/>
                  </a:moveTo>
                  <a:lnTo>
                    <a:pt x="6" y="64"/>
                  </a:lnTo>
                  <a:lnTo>
                    <a:pt x="34" y="0"/>
                  </a:lnTo>
                  <a:lnTo>
                    <a:pt x="57" y="0"/>
                  </a:lnTo>
                  <a:lnTo>
                    <a:pt x="80" y="58"/>
                  </a:lnTo>
                  <a:lnTo>
                    <a:pt x="85" y="159"/>
                  </a:lnTo>
                </a:path>
              </a:pathLst>
            </a:custGeom>
            <a:noFill/>
            <a:ln w="28575" cap="flat" cmpd="sng">
              <a:solidFill>
                <a:schemeClr val="tx1"/>
              </a:solidFill>
              <a:prstDash val="sysDot"/>
              <a:round/>
              <a:headEnd/>
              <a:tailEnd/>
            </a:ln>
          </p:spPr>
          <p:txBody>
            <a:bodyPr/>
            <a:lstStyle/>
            <a:p>
              <a:endParaRPr lang="fr-FR"/>
            </a:p>
          </p:txBody>
        </p:sp>
        <p:sp>
          <p:nvSpPr>
            <p:cNvPr id="181431" name="Freeform 183"/>
            <p:cNvSpPr>
              <a:spLocks/>
            </p:cNvSpPr>
            <p:nvPr/>
          </p:nvSpPr>
          <p:spPr bwMode="auto">
            <a:xfrm>
              <a:off x="2817" y="3589"/>
              <a:ext cx="85" cy="149"/>
            </a:xfrm>
            <a:custGeom>
              <a:avLst/>
              <a:gdLst/>
              <a:ahLst/>
              <a:cxnLst>
                <a:cxn ang="0">
                  <a:pos x="0" y="149"/>
                </a:cxn>
                <a:cxn ang="0">
                  <a:pos x="6" y="70"/>
                </a:cxn>
                <a:cxn ang="0">
                  <a:pos x="28" y="0"/>
                </a:cxn>
                <a:cxn ang="0">
                  <a:pos x="57" y="0"/>
                </a:cxn>
                <a:cxn ang="0">
                  <a:pos x="79" y="59"/>
                </a:cxn>
                <a:cxn ang="0">
                  <a:pos x="85" y="149"/>
                </a:cxn>
              </a:cxnLst>
              <a:rect l="0" t="0" r="r" b="b"/>
              <a:pathLst>
                <a:path w="85" h="149">
                  <a:moveTo>
                    <a:pt x="0" y="149"/>
                  </a:moveTo>
                  <a:lnTo>
                    <a:pt x="6" y="70"/>
                  </a:lnTo>
                  <a:lnTo>
                    <a:pt x="28" y="0"/>
                  </a:lnTo>
                  <a:lnTo>
                    <a:pt x="57" y="0"/>
                  </a:lnTo>
                  <a:lnTo>
                    <a:pt x="79" y="59"/>
                  </a:lnTo>
                  <a:lnTo>
                    <a:pt x="85" y="149"/>
                  </a:lnTo>
                </a:path>
              </a:pathLst>
            </a:custGeom>
            <a:noFill/>
            <a:ln w="28575" cap="flat" cmpd="sng">
              <a:solidFill>
                <a:schemeClr val="tx1"/>
              </a:solidFill>
              <a:prstDash val="sysDot"/>
              <a:round/>
              <a:headEnd/>
              <a:tailEnd/>
            </a:ln>
          </p:spPr>
          <p:txBody>
            <a:bodyPr/>
            <a:lstStyle/>
            <a:p>
              <a:endParaRPr lang="fr-FR"/>
            </a:p>
          </p:txBody>
        </p:sp>
        <p:sp>
          <p:nvSpPr>
            <p:cNvPr id="181432" name="Freeform 184"/>
            <p:cNvSpPr>
              <a:spLocks/>
            </p:cNvSpPr>
            <p:nvPr/>
          </p:nvSpPr>
          <p:spPr bwMode="auto">
            <a:xfrm>
              <a:off x="2942" y="3600"/>
              <a:ext cx="85" cy="138"/>
            </a:xfrm>
            <a:custGeom>
              <a:avLst/>
              <a:gdLst/>
              <a:ahLst/>
              <a:cxnLst>
                <a:cxn ang="0">
                  <a:pos x="0" y="138"/>
                </a:cxn>
                <a:cxn ang="0">
                  <a:pos x="5" y="69"/>
                </a:cxn>
                <a:cxn ang="0">
                  <a:pos x="28" y="0"/>
                </a:cxn>
                <a:cxn ang="0">
                  <a:pos x="51" y="0"/>
                </a:cxn>
                <a:cxn ang="0">
                  <a:pos x="79" y="59"/>
                </a:cxn>
                <a:cxn ang="0">
                  <a:pos x="85" y="138"/>
                </a:cxn>
              </a:cxnLst>
              <a:rect l="0" t="0" r="r" b="b"/>
              <a:pathLst>
                <a:path w="85" h="138">
                  <a:moveTo>
                    <a:pt x="0" y="138"/>
                  </a:moveTo>
                  <a:lnTo>
                    <a:pt x="5" y="69"/>
                  </a:lnTo>
                  <a:lnTo>
                    <a:pt x="28" y="0"/>
                  </a:lnTo>
                  <a:lnTo>
                    <a:pt x="51" y="0"/>
                  </a:lnTo>
                  <a:lnTo>
                    <a:pt x="79" y="59"/>
                  </a:lnTo>
                  <a:lnTo>
                    <a:pt x="85" y="138"/>
                  </a:lnTo>
                </a:path>
              </a:pathLst>
            </a:custGeom>
            <a:noFill/>
            <a:ln w="28575" cap="flat" cmpd="sng">
              <a:solidFill>
                <a:schemeClr val="tx1"/>
              </a:solidFill>
              <a:prstDash val="sysDot"/>
              <a:round/>
              <a:headEnd/>
              <a:tailEnd/>
            </a:ln>
          </p:spPr>
          <p:txBody>
            <a:bodyPr/>
            <a:lstStyle/>
            <a:p>
              <a:endParaRPr lang="fr-FR"/>
            </a:p>
          </p:txBody>
        </p:sp>
        <p:sp>
          <p:nvSpPr>
            <p:cNvPr id="181433" name="Freeform 185"/>
            <p:cNvSpPr>
              <a:spLocks/>
            </p:cNvSpPr>
            <p:nvPr/>
          </p:nvSpPr>
          <p:spPr bwMode="auto">
            <a:xfrm>
              <a:off x="3061" y="3605"/>
              <a:ext cx="85" cy="133"/>
            </a:xfrm>
            <a:custGeom>
              <a:avLst/>
              <a:gdLst/>
              <a:ahLst/>
              <a:cxnLst>
                <a:cxn ang="0">
                  <a:pos x="0" y="133"/>
                </a:cxn>
                <a:cxn ang="0">
                  <a:pos x="5" y="75"/>
                </a:cxn>
                <a:cxn ang="0">
                  <a:pos x="34" y="6"/>
                </a:cxn>
                <a:cxn ang="0">
                  <a:pos x="56" y="0"/>
                </a:cxn>
                <a:cxn ang="0">
                  <a:pos x="79" y="64"/>
                </a:cxn>
                <a:cxn ang="0">
                  <a:pos x="85" y="133"/>
                </a:cxn>
              </a:cxnLst>
              <a:rect l="0" t="0" r="r" b="b"/>
              <a:pathLst>
                <a:path w="85" h="133">
                  <a:moveTo>
                    <a:pt x="0" y="133"/>
                  </a:moveTo>
                  <a:lnTo>
                    <a:pt x="5" y="75"/>
                  </a:lnTo>
                  <a:lnTo>
                    <a:pt x="34" y="6"/>
                  </a:lnTo>
                  <a:lnTo>
                    <a:pt x="56" y="0"/>
                  </a:lnTo>
                  <a:lnTo>
                    <a:pt x="79" y="64"/>
                  </a:lnTo>
                  <a:lnTo>
                    <a:pt x="85" y="133"/>
                  </a:lnTo>
                </a:path>
              </a:pathLst>
            </a:custGeom>
            <a:noFill/>
            <a:ln w="28575" cap="flat" cmpd="sng">
              <a:solidFill>
                <a:schemeClr val="tx1"/>
              </a:solidFill>
              <a:prstDash val="sysDot"/>
              <a:round/>
              <a:headEnd/>
              <a:tailEnd/>
            </a:ln>
          </p:spPr>
          <p:txBody>
            <a:bodyPr/>
            <a:lstStyle/>
            <a:p>
              <a:endParaRPr lang="fr-FR"/>
            </a:p>
          </p:txBody>
        </p:sp>
        <p:sp>
          <p:nvSpPr>
            <p:cNvPr id="181434" name="Freeform 186"/>
            <p:cNvSpPr>
              <a:spLocks/>
            </p:cNvSpPr>
            <p:nvPr/>
          </p:nvSpPr>
          <p:spPr bwMode="auto">
            <a:xfrm>
              <a:off x="3186" y="3616"/>
              <a:ext cx="85" cy="122"/>
            </a:xfrm>
            <a:custGeom>
              <a:avLst/>
              <a:gdLst/>
              <a:ahLst/>
              <a:cxnLst>
                <a:cxn ang="0">
                  <a:pos x="0" y="122"/>
                </a:cxn>
                <a:cxn ang="0">
                  <a:pos x="5" y="69"/>
                </a:cxn>
                <a:cxn ang="0">
                  <a:pos x="28" y="0"/>
                </a:cxn>
                <a:cxn ang="0">
                  <a:pos x="56" y="0"/>
                </a:cxn>
                <a:cxn ang="0">
                  <a:pos x="79" y="58"/>
                </a:cxn>
                <a:cxn ang="0">
                  <a:pos x="85" y="122"/>
                </a:cxn>
              </a:cxnLst>
              <a:rect l="0" t="0" r="r" b="b"/>
              <a:pathLst>
                <a:path w="85" h="122">
                  <a:moveTo>
                    <a:pt x="0" y="122"/>
                  </a:moveTo>
                  <a:lnTo>
                    <a:pt x="5" y="69"/>
                  </a:lnTo>
                  <a:lnTo>
                    <a:pt x="28" y="0"/>
                  </a:lnTo>
                  <a:lnTo>
                    <a:pt x="56" y="0"/>
                  </a:lnTo>
                  <a:lnTo>
                    <a:pt x="79" y="58"/>
                  </a:lnTo>
                  <a:lnTo>
                    <a:pt x="85" y="122"/>
                  </a:lnTo>
                </a:path>
              </a:pathLst>
            </a:custGeom>
            <a:noFill/>
            <a:ln w="28575" cap="flat" cmpd="sng">
              <a:solidFill>
                <a:schemeClr val="tx1"/>
              </a:solidFill>
              <a:prstDash val="sysDot"/>
              <a:round/>
              <a:headEnd/>
              <a:tailEnd/>
            </a:ln>
          </p:spPr>
          <p:txBody>
            <a:bodyPr/>
            <a:lstStyle/>
            <a:p>
              <a:endParaRPr lang="fr-FR"/>
            </a:p>
          </p:txBody>
        </p:sp>
        <p:sp>
          <p:nvSpPr>
            <p:cNvPr id="181435" name="Freeform 187"/>
            <p:cNvSpPr>
              <a:spLocks/>
            </p:cNvSpPr>
            <p:nvPr/>
          </p:nvSpPr>
          <p:spPr bwMode="auto">
            <a:xfrm>
              <a:off x="3310" y="3621"/>
              <a:ext cx="85" cy="117"/>
            </a:xfrm>
            <a:custGeom>
              <a:avLst/>
              <a:gdLst/>
              <a:ahLst/>
              <a:cxnLst>
                <a:cxn ang="0">
                  <a:pos x="0" y="117"/>
                </a:cxn>
                <a:cxn ang="0">
                  <a:pos x="6" y="75"/>
                </a:cxn>
                <a:cxn ang="0">
                  <a:pos x="29" y="6"/>
                </a:cxn>
                <a:cxn ang="0">
                  <a:pos x="51" y="0"/>
                </a:cxn>
                <a:cxn ang="0">
                  <a:pos x="80" y="59"/>
                </a:cxn>
                <a:cxn ang="0">
                  <a:pos x="85" y="117"/>
                </a:cxn>
              </a:cxnLst>
              <a:rect l="0" t="0" r="r" b="b"/>
              <a:pathLst>
                <a:path w="85" h="117">
                  <a:moveTo>
                    <a:pt x="0" y="117"/>
                  </a:moveTo>
                  <a:lnTo>
                    <a:pt x="6" y="75"/>
                  </a:lnTo>
                  <a:lnTo>
                    <a:pt x="29" y="6"/>
                  </a:lnTo>
                  <a:lnTo>
                    <a:pt x="51" y="0"/>
                  </a:lnTo>
                  <a:lnTo>
                    <a:pt x="80" y="59"/>
                  </a:lnTo>
                  <a:lnTo>
                    <a:pt x="85" y="117"/>
                  </a:lnTo>
                </a:path>
              </a:pathLst>
            </a:custGeom>
            <a:noFill/>
            <a:ln w="28575" cap="flat" cmpd="sng">
              <a:solidFill>
                <a:schemeClr val="tx1"/>
              </a:solidFill>
              <a:prstDash val="sysDot"/>
              <a:round/>
              <a:headEnd/>
              <a:tailEnd/>
            </a:ln>
          </p:spPr>
          <p:txBody>
            <a:bodyPr/>
            <a:lstStyle/>
            <a:p>
              <a:endParaRPr lang="fr-FR"/>
            </a:p>
          </p:txBody>
        </p:sp>
        <p:sp>
          <p:nvSpPr>
            <p:cNvPr id="181436" name="Freeform 188"/>
            <p:cNvSpPr>
              <a:spLocks/>
            </p:cNvSpPr>
            <p:nvPr/>
          </p:nvSpPr>
          <p:spPr bwMode="auto">
            <a:xfrm>
              <a:off x="3435" y="3632"/>
              <a:ext cx="79" cy="106"/>
            </a:xfrm>
            <a:custGeom>
              <a:avLst/>
              <a:gdLst/>
              <a:ahLst/>
              <a:cxnLst>
                <a:cxn ang="0">
                  <a:pos x="0" y="106"/>
                </a:cxn>
                <a:cxn ang="0">
                  <a:pos x="0" y="74"/>
                </a:cxn>
                <a:cxn ang="0">
                  <a:pos x="28" y="0"/>
                </a:cxn>
                <a:cxn ang="0">
                  <a:pos x="51" y="0"/>
                </a:cxn>
                <a:cxn ang="0">
                  <a:pos x="74" y="58"/>
                </a:cxn>
                <a:cxn ang="0">
                  <a:pos x="79" y="106"/>
                </a:cxn>
              </a:cxnLst>
              <a:rect l="0" t="0" r="r" b="b"/>
              <a:pathLst>
                <a:path w="79" h="106">
                  <a:moveTo>
                    <a:pt x="0" y="106"/>
                  </a:moveTo>
                  <a:lnTo>
                    <a:pt x="0" y="74"/>
                  </a:lnTo>
                  <a:lnTo>
                    <a:pt x="28" y="0"/>
                  </a:lnTo>
                  <a:lnTo>
                    <a:pt x="51" y="0"/>
                  </a:lnTo>
                  <a:lnTo>
                    <a:pt x="74" y="58"/>
                  </a:lnTo>
                  <a:lnTo>
                    <a:pt x="79" y="106"/>
                  </a:lnTo>
                </a:path>
              </a:pathLst>
            </a:custGeom>
            <a:noFill/>
            <a:ln w="28575" cap="flat" cmpd="sng">
              <a:solidFill>
                <a:schemeClr val="tx1"/>
              </a:solidFill>
              <a:prstDash val="sysDot"/>
              <a:round/>
              <a:headEnd/>
              <a:tailEnd/>
            </a:ln>
          </p:spPr>
          <p:txBody>
            <a:bodyPr/>
            <a:lstStyle/>
            <a:p>
              <a:endParaRPr lang="fr-FR"/>
            </a:p>
          </p:txBody>
        </p:sp>
        <p:sp>
          <p:nvSpPr>
            <p:cNvPr id="181437" name="Freeform 189"/>
            <p:cNvSpPr>
              <a:spLocks/>
            </p:cNvSpPr>
            <p:nvPr/>
          </p:nvSpPr>
          <p:spPr bwMode="auto">
            <a:xfrm>
              <a:off x="3560" y="3637"/>
              <a:ext cx="79" cy="101"/>
            </a:xfrm>
            <a:custGeom>
              <a:avLst/>
              <a:gdLst/>
              <a:ahLst/>
              <a:cxnLst>
                <a:cxn ang="0">
                  <a:pos x="0" y="101"/>
                </a:cxn>
                <a:cxn ang="0">
                  <a:pos x="0" y="75"/>
                </a:cxn>
                <a:cxn ang="0">
                  <a:pos x="22" y="6"/>
                </a:cxn>
                <a:cxn ang="0">
                  <a:pos x="51" y="0"/>
                </a:cxn>
                <a:cxn ang="0">
                  <a:pos x="73" y="59"/>
                </a:cxn>
                <a:cxn ang="0">
                  <a:pos x="79" y="101"/>
                </a:cxn>
              </a:cxnLst>
              <a:rect l="0" t="0" r="r" b="b"/>
              <a:pathLst>
                <a:path w="79" h="101">
                  <a:moveTo>
                    <a:pt x="0" y="101"/>
                  </a:moveTo>
                  <a:lnTo>
                    <a:pt x="0" y="75"/>
                  </a:lnTo>
                  <a:lnTo>
                    <a:pt x="22" y="6"/>
                  </a:lnTo>
                  <a:lnTo>
                    <a:pt x="51" y="0"/>
                  </a:lnTo>
                  <a:lnTo>
                    <a:pt x="73" y="59"/>
                  </a:lnTo>
                  <a:lnTo>
                    <a:pt x="79" y="101"/>
                  </a:lnTo>
                </a:path>
              </a:pathLst>
            </a:custGeom>
            <a:noFill/>
            <a:ln w="28575" cap="flat" cmpd="sng">
              <a:solidFill>
                <a:schemeClr val="tx1"/>
              </a:solidFill>
              <a:prstDash val="sysDot"/>
              <a:round/>
              <a:headEnd/>
              <a:tailEnd/>
            </a:ln>
          </p:spPr>
          <p:txBody>
            <a:bodyPr/>
            <a:lstStyle/>
            <a:p>
              <a:endParaRPr lang="fr-FR"/>
            </a:p>
          </p:txBody>
        </p:sp>
        <p:sp>
          <p:nvSpPr>
            <p:cNvPr id="181438" name="Freeform 190"/>
            <p:cNvSpPr>
              <a:spLocks/>
            </p:cNvSpPr>
            <p:nvPr/>
          </p:nvSpPr>
          <p:spPr bwMode="auto">
            <a:xfrm>
              <a:off x="3684" y="3643"/>
              <a:ext cx="74" cy="95"/>
            </a:xfrm>
            <a:custGeom>
              <a:avLst/>
              <a:gdLst/>
              <a:ahLst/>
              <a:cxnLst>
                <a:cxn ang="0">
                  <a:pos x="0" y="95"/>
                </a:cxn>
                <a:cxn ang="0">
                  <a:pos x="0" y="79"/>
                </a:cxn>
                <a:cxn ang="0">
                  <a:pos x="23" y="5"/>
                </a:cxn>
                <a:cxn ang="0">
                  <a:pos x="46" y="0"/>
                </a:cxn>
                <a:cxn ang="0">
                  <a:pos x="74" y="58"/>
                </a:cxn>
                <a:cxn ang="0">
                  <a:pos x="74" y="95"/>
                </a:cxn>
              </a:cxnLst>
              <a:rect l="0" t="0" r="r" b="b"/>
              <a:pathLst>
                <a:path w="74" h="95">
                  <a:moveTo>
                    <a:pt x="0" y="95"/>
                  </a:moveTo>
                  <a:lnTo>
                    <a:pt x="0" y="79"/>
                  </a:lnTo>
                  <a:lnTo>
                    <a:pt x="23" y="5"/>
                  </a:lnTo>
                  <a:lnTo>
                    <a:pt x="46" y="0"/>
                  </a:lnTo>
                  <a:lnTo>
                    <a:pt x="74" y="58"/>
                  </a:lnTo>
                  <a:lnTo>
                    <a:pt x="74" y="95"/>
                  </a:lnTo>
                </a:path>
              </a:pathLst>
            </a:custGeom>
            <a:noFill/>
            <a:ln w="28575" cap="flat" cmpd="sng">
              <a:solidFill>
                <a:schemeClr val="tx1"/>
              </a:solidFill>
              <a:prstDash val="sysDot"/>
              <a:round/>
              <a:headEnd/>
              <a:tailEnd/>
            </a:ln>
          </p:spPr>
          <p:txBody>
            <a:bodyPr/>
            <a:lstStyle/>
            <a:p>
              <a:endParaRPr lang="fr-FR"/>
            </a:p>
          </p:txBody>
        </p:sp>
      </p:grpSp>
      <p:sp>
        <p:nvSpPr>
          <p:cNvPr id="181439" name="Freeform 191"/>
          <p:cNvSpPr>
            <a:spLocks/>
          </p:cNvSpPr>
          <p:nvPr/>
        </p:nvSpPr>
        <p:spPr bwMode="auto">
          <a:xfrm>
            <a:off x="2091105" y="2205038"/>
            <a:ext cx="4910503" cy="412750"/>
          </a:xfrm>
          <a:custGeom>
            <a:avLst/>
            <a:gdLst/>
            <a:ahLst/>
            <a:cxnLst>
              <a:cxn ang="0">
                <a:pos x="34" y="760"/>
              </a:cxn>
              <a:cxn ang="0">
                <a:pos x="74" y="760"/>
              </a:cxn>
              <a:cxn ang="0">
                <a:pos x="113" y="760"/>
              </a:cxn>
              <a:cxn ang="0">
                <a:pos x="153" y="760"/>
              </a:cxn>
              <a:cxn ang="0">
                <a:pos x="193" y="760"/>
              </a:cxn>
              <a:cxn ang="0">
                <a:pos x="232" y="760"/>
              </a:cxn>
              <a:cxn ang="0">
                <a:pos x="272" y="760"/>
              </a:cxn>
              <a:cxn ang="0">
                <a:pos x="312" y="760"/>
              </a:cxn>
              <a:cxn ang="0">
                <a:pos x="351" y="760"/>
              </a:cxn>
              <a:cxn ang="0">
                <a:pos x="391" y="760"/>
              </a:cxn>
              <a:cxn ang="0">
                <a:pos x="431" y="760"/>
              </a:cxn>
              <a:cxn ang="0">
                <a:pos x="470" y="760"/>
              </a:cxn>
              <a:cxn ang="0">
                <a:pos x="510" y="760"/>
              </a:cxn>
              <a:cxn ang="0">
                <a:pos x="550" y="760"/>
              </a:cxn>
              <a:cxn ang="0">
                <a:pos x="590" y="760"/>
              </a:cxn>
              <a:cxn ang="0">
                <a:pos x="629" y="760"/>
              </a:cxn>
              <a:cxn ang="0">
                <a:pos x="669" y="760"/>
              </a:cxn>
              <a:cxn ang="0">
                <a:pos x="709" y="760"/>
              </a:cxn>
              <a:cxn ang="0">
                <a:pos x="748" y="760"/>
              </a:cxn>
              <a:cxn ang="0">
                <a:pos x="788" y="760"/>
              </a:cxn>
              <a:cxn ang="0">
                <a:pos x="828" y="760"/>
              </a:cxn>
              <a:cxn ang="0">
                <a:pos x="867" y="760"/>
              </a:cxn>
              <a:cxn ang="0">
                <a:pos x="907" y="760"/>
              </a:cxn>
              <a:cxn ang="0">
                <a:pos x="947" y="760"/>
              </a:cxn>
              <a:cxn ang="0">
                <a:pos x="986" y="760"/>
              </a:cxn>
              <a:cxn ang="0">
                <a:pos x="1026" y="760"/>
              </a:cxn>
              <a:cxn ang="0">
                <a:pos x="1066" y="760"/>
              </a:cxn>
              <a:cxn ang="0">
                <a:pos x="1105" y="0"/>
              </a:cxn>
              <a:cxn ang="0">
                <a:pos x="1145" y="0"/>
              </a:cxn>
              <a:cxn ang="0">
                <a:pos x="1185" y="0"/>
              </a:cxn>
              <a:cxn ang="0">
                <a:pos x="1225" y="0"/>
              </a:cxn>
              <a:cxn ang="0">
                <a:pos x="1264" y="0"/>
              </a:cxn>
              <a:cxn ang="0">
                <a:pos x="1304" y="0"/>
              </a:cxn>
              <a:cxn ang="0">
                <a:pos x="1344" y="0"/>
              </a:cxn>
              <a:cxn ang="0">
                <a:pos x="1383" y="0"/>
              </a:cxn>
              <a:cxn ang="0">
                <a:pos x="1423" y="0"/>
              </a:cxn>
              <a:cxn ang="0">
                <a:pos x="1463" y="0"/>
              </a:cxn>
              <a:cxn ang="0">
                <a:pos x="1502" y="0"/>
              </a:cxn>
              <a:cxn ang="0">
                <a:pos x="1542" y="0"/>
              </a:cxn>
              <a:cxn ang="0">
                <a:pos x="1582" y="0"/>
              </a:cxn>
              <a:cxn ang="0">
                <a:pos x="1616" y="760"/>
              </a:cxn>
              <a:cxn ang="0">
                <a:pos x="1655" y="760"/>
              </a:cxn>
              <a:cxn ang="0">
                <a:pos x="1695" y="760"/>
              </a:cxn>
              <a:cxn ang="0">
                <a:pos x="1735" y="760"/>
              </a:cxn>
              <a:cxn ang="0">
                <a:pos x="1774" y="760"/>
              </a:cxn>
              <a:cxn ang="0">
                <a:pos x="1814" y="760"/>
              </a:cxn>
              <a:cxn ang="0">
                <a:pos x="1854" y="760"/>
              </a:cxn>
              <a:cxn ang="0">
                <a:pos x="1894" y="760"/>
              </a:cxn>
              <a:cxn ang="0">
                <a:pos x="1933" y="760"/>
              </a:cxn>
              <a:cxn ang="0">
                <a:pos x="1973" y="760"/>
              </a:cxn>
              <a:cxn ang="0">
                <a:pos x="2013" y="760"/>
              </a:cxn>
              <a:cxn ang="0">
                <a:pos x="2052" y="760"/>
              </a:cxn>
              <a:cxn ang="0">
                <a:pos x="2092" y="760"/>
              </a:cxn>
              <a:cxn ang="0">
                <a:pos x="2132" y="760"/>
              </a:cxn>
              <a:cxn ang="0">
                <a:pos x="2171" y="760"/>
              </a:cxn>
              <a:cxn ang="0">
                <a:pos x="2211" y="760"/>
              </a:cxn>
              <a:cxn ang="0">
                <a:pos x="2251" y="760"/>
              </a:cxn>
              <a:cxn ang="0">
                <a:pos x="2290" y="760"/>
              </a:cxn>
              <a:cxn ang="0">
                <a:pos x="2330" y="760"/>
              </a:cxn>
              <a:cxn ang="0">
                <a:pos x="2370" y="760"/>
              </a:cxn>
              <a:cxn ang="0">
                <a:pos x="2409" y="760"/>
              </a:cxn>
              <a:cxn ang="0">
                <a:pos x="2449" y="760"/>
              </a:cxn>
            </a:cxnLst>
            <a:rect l="0" t="0" r="r" b="b"/>
            <a:pathLst>
              <a:path w="2455" h="760">
                <a:moveTo>
                  <a:pt x="0" y="760"/>
                </a:moveTo>
                <a:lnTo>
                  <a:pt x="6" y="760"/>
                </a:lnTo>
                <a:lnTo>
                  <a:pt x="11" y="760"/>
                </a:lnTo>
                <a:lnTo>
                  <a:pt x="17" y="760"/>
                </a:lnTo>
                <a:lnTo>
                  <a:pt x="23" y="760"/>
                </a:lnTo>
                <a:lnTo>
                  <a:pt x="28" y="760"/>
                </a:lnTo>
                <a:lnTo>
                  <a:pt x="34" y="760"/>
                </a:lnTo>
                <a:lnTo>
                  <a:pt x="40" y="760"/>
                </a:lnTo>
                <a:lnTo>
                  <a:pt x="45" y="760"/>
                </a:lnTo>
                <a:lnTo>
                  <a:pt x="51" y="760"/>
                </a:lnTo>
                <a:lnTo>
                  <a:pt x="57" y="760"/>
                </a:lnTo>
                <a:lnTo>
                  <a:pt x="62" y="760"/>
                </a:lnTo>
                <a:lnTo>
                  <a:pt x="68" y="760"/>
                </a:lnTo>
                <a:lnTo>
                  <a:pt x="74" y="760"/>
                </a:lnTo>
                <a:lnTo>
                  <a:pt x="79" y="760"/>
                </a:lnTo>
                <a:lnTo>
                  <a:pt x="85" y="760"/>
                </a:lnTo>
                <a:lnTo>
                  <a:pt x="91" y="760"/>
                </a:lnTo>
                <a:lnTo>
                  <a:pt x="96" y="760"/>
                </a:lnTo>
                <a:lnTo>
                  <a:pt x="102" y="760"/>
                </a:lnTo>
                <a:lnTo>
                  <a:pt x="108" y="760"/>
                </a:lnTo>
                <a:lnTo>
                  <a:pt x="113" y="760"/>
                </a:lnTo>
                <a:lnTo>
                  <a:pt x="119" y="760"/>
                </a:lnTo>
                <a:lnTo>
                  <a:pt x="125" y="760"/>
                </a:lnTo>
                <a:lnTo>
                  <a:pt x="130" y="760"/>
                </a:lnTo>
                <a:lnTo>
                  <a:pt x="136" y="760"/>
                </a:lnTo>
                <a:lnTo>
                  <a:pt x="142" y="760"/>
                </a:lnTo>
                <a:lnTo>
                  <a:pt x="147" y="760"/>
                </a:lnTo>
                <a:lnTo>
                  <a:pt x="153" y="760"/>
                </a:lnTo>
                <a:lnTo>
                  <a:pt x="159" y="760"/>
                </a:lnTo>
                <a:lnTo>
                  <a:pt x="164" y="760"/>
                </a:lnTo>
                <a:lnTo>
                  <a:pt x="170" y="760"/>
                </a:lnTo>
                <a:lnTo>
                  <a:pt x="176" y="760"/>
                </a:lnTo>
                <a:lnTo>
                  <a:pt x="181" y="760"/>
                </a:lnTo>
                <a:lnTo>
                  <a:pt x="187" y="760"/>
                </a:lnTo>
                <a:lnTo>
                  <a:pt x="193" y="760"/>
                </a:lnTo>
                <a:lnTo>
                  <a:pt x="198" y="760"/>
                </a:lnTo>
                <a:lnTo>
                  <a:pt x="204" y="760"/>
                </a:lnTo>
                <a:lnTo>
                  <a:pt x="210" y="760"/>
                </a:lnTo>
                <a:lnTo>
                  <a:pt x="215" y="760"/>
                </a:lnTo>
                <a:lnTo>
                  <a:pt x="221" y="760"/>
                </a:lnTo>
                <a:lnTo>
                  <a:pt x="227" y="760"/>
                </a:lnTo>
                <a:lnTo>
                  <a:pt x="232" y="760"/>
                </a:lnTo>
                <a:lnTo>
                  <a:pt x="238" y="760"/>
                </a:lnTo>
                <a:lnTo>
                  <a:pt x="244" y="760"/>
                </a:lnTo>
                <a:lnTo>
                  <a:pt x="249" y="760"/>
                </a:lnTo>
                <a:lnTo>
                  <a:pt x="255" y="760"/>
                </a:lnTo>
                <a:lnTo>
                  <a:pt x="261" y="760"/>
                </a:lnTo>
                <a:lnTo>
                  <a:pt x="266" y="760"/>
                </a:lnTo>
                <a:lnTo>
                  <a:pt x="272" y="760"/>
                </a:lnTo>
                <a:lnTo>
                  <a:pt x="278" y="760"/>
                </a:lnTo>
                <a:lnTo>
                  <a:pt x="283" y="760"/>
                </a:lnTo>
                <a:lnTo>
                  <a:pt x="289" y="760"/>
                </a:lnTo>
                <a:lnTo>
                  <a:pt x="295" y="760"/>
                </a:lnTo>
                <a:lnTo>
                  <a:pt x="300" y="760"/>
                </a:lnTo>
                <a:lnTo>
                  <a:pt x="306" y="760"/>
                </a:lnTo>
                <a:lnTo>
                  <a:pt x="312" y="760"/>
                </a:lnTo>
                <a:lnTo>
                  <a:pt x="317" y="760"/>
                </a:lnTo>
                <a:lnTo>
                  <a:pt x="323" y="760"/>
                </a:lnTo>
                <a:lnTo>
                  <a:pt x="329" y="760"/>
                </a:lnTo>
                <a:lnTo>
                  <a:pt x="334" y="760"/>
                </a:lnTo>
                <a:lnTo>
                  <a:pt x="340" y="760"/>
                </a:lnTo>
                <a:lnTo>
                  <a:pt x="346" y="760"/>
                </a:lnTo>
                <a:lnTo>
                  <a:pt x="351" y="760"/>
                </a:lnTo>
                <a:lnTo>
                  <a:pt x="357" y="760"/>
                </a:lnTo>
                <a:lnTo>
                  <a:pt x="363" y="760"/>
                </a:lnTo>
                <a:lnTo>
                  <a:pt x="368" y="760"/>
                </a:lnTo>
                <a:lnTo>
                  <a:pt x="374" y="760"/>
                </a:lnTo>
                <a:lnTo>
                  <a:pt x="380" y="760"/>
                </a:lnTo>
                <a:lnTo>
                  <a:pt x="385" y="760"/>
                </a:lnTo>
                <a:lnTo>
                  <a:pt x="391" y="760"/>
                </a:lnTo>
                <a:lnTo>
                  <a:pt x="397" y="760"/>
                </a:lnTo>
                <a:lnTo>
                  <a:pt x="402" y="760"/>
                </a:lnTo>
                <a:lnTo>
                  <a:pt x="408" y="760"/>
                </a:lnTo>
                <a:lnTo>
                  <a:pt x="414" y="760"/>
                </a:lnTo>
                <a:lnTo>
                  <a:pt x="419" y="760"/>
                </a:lnTo>
                <a:lnTo>
                  <a:pt x="425" y="760"/>
                </a:lnTo>
                <a:lnTo>
                  <a:pt x="431" y="760"/>
                </a:lnTo>
                <a:lnTo>
                  <a:pt x="436" y="760"/>
                </a:lnTo>
                <a:lnTo>
                  <a:pt x="442" y="760"/>
                </a:lnTo>
                <a:lnTo>
                  <a:pt x="448" y="760"/>
                </a:lnTo>
                <a:lnTo>
                  <a:pt x="453" y="760"/>
                </a:lnTo>
                <a:lnTo>
                  <a:pt x="459" y="760"/>
                </a:lnTo>
                <a:lnTo>
                  <a:pt x="465" y="760"/>
                </a:lnTo>
                <a:lnTo>
                  <a:pt x="470" y="760"/>
                </a:lnTo>
                <a:lnTo>
                  <a:pt x="476" y="760"/>
                </a:lnTo>
                <a:lnTo>
                  <a:pt x="482" y="760"/>
                </a:lnTo>
                <a:lnTo>
                  <a:pt x="487" y="760"/>
                </a:lnTo>
                <a:lnTo>
                  <a:pt x="493" y="760"/>
                </a:lnTo>
                <a:lnTo>
                  <a:pt x="499" y="760"/>
                </a:lnTo>
                <a:lnTo>
                  <a:pt x="504" y="760"/>
                </a:lnTo>
                <a:lnTo>
                  <a:pt x="510" y="760"/>
                </a:lnTo>
                <a:lnTo>
                  <a:pt x="516" y="760"/>
                </a:lnTo>
                <a:lnTo>
                  <a:pt x="521" y="760"/>
                </a:lnTo>
                <a:lnTo>
                  <a:pt x="527" y="760"/>
                </a:lnTo>
                <a:lnTo>
                  <a:pt x="533" y="760"/>
                </a:lnTo>
                <a:lnTo>
                  <a:pt x="539" y="760"/>
                </a:lnTo>
                <a:lnTo>
                  <a:pt x="544" y="760"/>
                </a:lnTo>
                <a:lnTo>
                  <a:pt x="550" y="760"/>
                </a:lnTo>
                <a:lnTo>
                  <a:pt x="556" y="760"/>
                </a:lnTo>
                <a:lnTo>
                  <a:pt x="561" y="760"/>
                </a:lnTo>
                <a:lnTo>
                  <a:pt x="567" y="760"/>
                </a:lnTo>
                <a:lnTo>
                  <a:pt x="573" y="760"/>
                </a:lnTo>
                <a:lnTo>
                  <a:pt x="578" y="760"/>
                </a:lnTo>
                <a:lnTo>
                  <a:pt x="584" y="760"/>
                </a:lnTo>
                <a:lnTo>
                  <a:pt x="590" y="760"/>
                </a:lnTo>
                <a:lnTo>
                  <a:pt x="595" y="760"/>
                </a:lnTo>
                <a:lnTo>
                  <a:pt x="601" y="760"/>
                </a:lnTo>
                <a:lnTo>
                  <a:pt x="607" y="760"/>
                </a:lnTo>
                <a:lnTo>
                  <a:pt x="612" y="760"/>
                </a:lnTo>
                <a:lnTo>
                  <a:pt x="618" y="760"/>
                </a:lnTo>
                <a:lnTo>
                  <a:pt x="624" y="760"/>
                </a:lnTo>
                <a:lnTo>
                  <a:pt x="629" y="760"/>
                </a:lnTo>
                <a:lnTo>
                  <a:pt x="635" y="760"/>
                </a:lnTo>
                <a:lnTo>
                  <a:pt x="641" y="760"/>
                </a:lnTo>
                <a:lnTo>
                  <a:pt x="646" y="760"/>
                </a:lnTo>
                <a:lnTo>
                  <a:pt x="652" y="760"/>
                </a:lnTo>
                <a:lnTo>
                  <a:pt x="658" y="760"/>
                </a:lnTo>
                <a:lnTo>
                  <a:pt x="663" y="760"/>
                </a:lnTo>
                <a:lnTo>
                  <a:pt x="669" y="760"/>
                </a:lnTo>
                <a:lnTo>
                  <a:pt x="675" y="760"/>
                </a:lnTo>
                <a:lnTo>
                  <a:pt x="680" y="760"/>
                </a:lnTo>
                <a:lnTo>
                  <a:pt x="686" y="760"/>
                </a:lnTo>
                <a:lnTo>
                  <a:pt x="692" y="760"/>
                </a:lnTo>
                <a:lnTo>
                  <a:pt x="697" y="760"/>
                </a:lnTo>
                <a:lnTo>
                  <a:pt x="703" y="760"/>
                </a:lnTo>
                <a:lnTo>
                  <a:pt x="709" y="760"/>
                </a:lnTo>
                <a:lnTo>
                  <a:pt x="714" y="760"/>
                </a:lnTo>
                <a:lnTo>
                  <a:pt x="720" y="760"/>
                </a:lnTo>
                <a:lnTo>
                  <a:pt x="726" y="760"/>
                </a:lnTo>
                <a:lnTo>
                  <a:pt x="731" y="760"/>
                </a:lnTo>
                <a:lnTo>
                  <a:pt x="737" y="760"/>
                </a:lnTo>
                <a:lnTo>
                  <a:pt x="743" y="760"/>
                </a:lnTo>
                <a:lnTo>
                  <a:pt x="748" y="760"/>
                </a:lnTo>
                <a:lnTo>
                  <a:pt x="754" y="760"/>
                </a:lnTo>
                <a:lnTo>
                  <a:pt x="760" y="760"/>
                </a:lnTo>
                <a:lnTo>
                  <a:pt x="765" y="760"/>
                </a:lnTo>
                <a:lnTo>
                  <a:pt x="771" y="760"/>
                </a:lnTo>
                <a:lnTo>
                  <a:pt x="777" y="760"/>
                </a:lnTo>
                <a:lnTo>
                  <a:pt x="782" y="760"/>
                </a:lnTo>
                <a:lnTo>
                  <a:pt x="788" y="760"/>
                </a:lnTo>
                <a:lnTo>
                  <a:pt x="794" y="760"/>
                </a:lnTo>
                <a:lnTo>
                  <a:pt x="799" y="760"/>
                </a:lnTo>
                <a:lnTo>
                  <a:pt x="805" y="760"/>
                </a:lnTo>
                <a:lnTo>
                  <a:pt x="811" y="760"/>
                </a:lnTo>
                <a:lnTo>
                  <a:pt x="816" y="760"/>
                </a:lnTo>
                <a:lnTo>
                  <a:pt x="822" y="760"/>
                </a:lnTo>
                <a:lnTo>
                  <a:pt x="828" y="760"/>
                </a:lnTo>
                <a:lnTo>
                  <a:pt x="833" y="760"/>
                </a:lnTo>
                <a:lnTo>
                  <a:pt x="839" y="760"/>
                </a:lnTo>
                <a:lnTo>
                  <a:pt x="845" y="760"/>
                </a:lnTo>
                <a:lnTo>
                  <a:pt x="850" y="760"/>
                </a:lnTo>
                <a:lnTo>
                  <a:pt x="856" y="760"/>
                </a:lnTo>
                <a:lnTo>
                  <a:pt x="862" y="760"/>
                </a:lnTo>
                <a:lnTo>
                  <a:pt x="867" y="760"/>
                </a:lnTo>
                <a:lnTo>
                  <a:pt x="873" y="760"/>
                </a:lnTo>
                <a:lnTo>
                  <a:pt x="879" y="760"/>
                </a:lnTo>
                <a:lnTo>
                  <a:pt x="884" y="760"/>
                </a:lnTo>
                <a:lnTo>
                  <a:pt x="890" y="760"/>
                </a:lnTo>
                <a:lnTo>
                  <a:pt x="896" y="760"/>
                </a:lnTo>
                <a:lnTo>
                  <a:pt x="901" y="760"/>
                </a:lnTo>
                <a:lnTo>
                  <a:pt x="907" y="760"/>
                </a:lnTo>
                <a:lnTo>
                  <a:pt x="913" y="760"/>
                </a:lnTo>
                <a:lnTo>
                  <a:pt x="918" y="760"/>
                </a:lnTo>
                <a:lnTo>
                  <a:pt x="924" y="760"/>
                </a:lnTo>
                <a:lnTo>
                  <a:pt x="930" y="760"/>
                </a:lnTo>
                <a:lnTo>
                  <a:pt x="935" y="760"/>
                </a:lnTo>
                <a:lnTo>
                  <a:pt x="941" y="760"/>
                </a:lnTo>
                <a:lnTo>
                  <a:pt x="947" y="760"/>
                </a:lnTo>
                <a:lnTo>
                  <a:pt x="952" y="760"/>
                </a:lnTo>
                <a:lnTo>
                  <a:pt x="958" y="760"/>
                </a:lnTo>
                <a:lnTo>
                  <a:pt x="964" y="760"/>
                </a:lnTo>
                <a:lnTo>
                  <a:pt x="969" y="760"/>
                </a:lnTo>
                <a:lnTo>
                  <a:pt x="975" y="760"/>
                </a:lnTo>
                <a:lnTo>
                  <a:pt x="981" y="760"/>
                </a:lnTo>
                <a:lnTo>
                  <a:pt x="986" y="760"/>
                </a:lnTo>
                <a:lnTo>
                  <a:pt x="992" y="760"/>
                </a:lnTo>
                <a:lnTo>
                  <a:pt x="998" y="760"/>
                </a:lnTo>
                <a:lnTo>
                  <a:pt x="1003" y="760"/>
                </a:lnTo>
                <a:lnTo>
                  <a:pt x="1009" y="760"/>
                </a:lnTo>
                <a:lnTo>
                  <a:pt x="1015" y="760"/>
                </a:lnTo>
                <a:lnTo>
                  <a:pt x="1020" y="760"/>
                </a:lnTo>
                <a:lnTo>
                  <a:pt x="1026" y="760"/>
                </a:lnTo>
                <a:lnTo>
                  <a:pt x="1032" y="760"/>
                </a:lnTo>
                <a:lnTo>
                  <a:pt x="1037" y="760"/>
                </a:lnTo>
                <a:lnTo>
                  <a:pt x="1043" y="760"/>
                </a:lnTo>
                <a:lnTo>
                  <a:pt x="1049" y="760"/>
                </a:lnTo>
                <a:lnTo>
                  <a:pt x="1054" y="760"/>
                </a:lnTo>
                <a:lnTo>
                  <a:pt x="1060" y="760"/>
                </a:lnTo>
                <a:lnTo>
                  <a:pt x="1066" y="760"/>
                </a:lnTo>
                <a:lnTo>
                  <a:pt x="1071" y="760"/>
                </a:lnTo>
                <a:lnTo>
                  <a:pt x="1077" y="760"/>
                </a:lnTo>
                <a:lnTo>
                  <a:pt x="1083" y="760"/>
                </a:lnTo>
                <a:lnTo>
                  <a:pt x="1088" y="760"/>
                </a:lnTo>
                <a:lnTo>
                  <a:pt x="1094" y="760"/>
                </a:lnTo>
                <a:lnTo>
                  <a:pt x="1100" y="760"/>
                </a:lnTo>
                <a:lnTo>
                  <a:pt x="1105" y="0"/>
                </a:lnTo>
                <a:lnTo>
                  <a:pt x="1111" y="0"/>
                </a:lnTo>
                <a:lnTo>
                  <a:pt x="1117" y="0"/>
                </a:lnTo>
                <a:lnTo>
                  <a:pt x="1122" y="0"/>
                </a:lnTo>
                <a:lnTo>
                  <a:pt x="1128" y="0"/>
                </a:lnTo>
                <a:lnTo>
                  <a:pt x="1134" y="0"/>
                </a:lnTo>
                <a:lnTo>
                  <a:pt x="1139" y="0"/>
                </a:lnTo>
                <a:lnTo>
                  <a:pt x="1145" y="0"/>
                </a:lnTo>
                <a:lnTo>
                  <a:pt x="1151" y="0"/>
                </a:lnTo>
                <a:lnTo>
                  <a:pt x="1156" y="0"/>
                </a:lnTo>
                <a:lnTo>
                  <a:pt x="1162" y="0"/>
                </a:lnTo>
                <a:lnTo>
                  <a:pt x="1168" y="0"/>
                </a:lnTo>
                <a:lnTo>
                  <a:pt x="1174" y="0"/>
                </a:lnTo>
                <a:lnTo>
                  <a:pt x="1179" y="0"/>
                </a:lnTo>
                <a:lnTo>
                  <a:pt x="1185" y="0"/>
                </a:lnTo>
                <a:lnTo>
                  <a:pt x="1191" y="0"/>
                </a:lnTo>
                <a:lnTo>
                  <a:pt x="1196" y="0"/>
                </a:lnTo>
                <a:lnTo>
                  <a:pt x="1202" y="0"/>
                </a:lnTo>
                <a:lnTo>
                  <a:pt x="1208" y="0"/>
                </a:lnTo>
                <a:lnTo>
                  <a:pt x="1213" y="0"/>
                </a:lnTo>
                <a:lnTo>
                  <a:pt x="1219" y="0"/>
                </a:lnTo>
                <a:lnTo>
                  <a:pt x="1225" y="0"/>
                </a:lnTo>
                <a:lnTo>
                  <a:pt x="1230" y="0"/>
                </a:lnTo>
                <a:lnTo>
                  <a:pt x="1236" y="0"/>
                </a:lnTo>
                <a:lnTo>
                  <a:pt x="1242" y="0"/>
                </a:lnTo>
                <a:lnTo>
                  <a:pt x="1247" y="0"/>
                </a:lnTo>
                <a:lnTo>
                  <a:pt x="1253" y="0"/>
                </a:lnTo>
                <a:lnTo>
                  <a:pt x="1259" y="0"/>
                </a:lnTo>
                <a:lnTo>
                  <a:pt x="1264" y="0"/>
                </a:lnTo>
                <a:lnTo>
                  <a:pt x="1270" y="0"/>
                </a:lnTo>
                <a:lnTo>
                  <a:pt x="1276" y="0"/>
                </a:lnTo>
                <a:lnTo>
                  <a:pt x="1281" y="0"/>
                </a:lnTo>
                <a:lnTo>
                  <a:pt x="1287" y="0"/>
                </a:lnTo>
                <a:lnTo>
                  <a:pt x="1293" y="0"/>
                </a:lnTo>
                <a:lnTo>
                  <a:pt x="1298" y="0"/>
                </a:lnTo>
                <a:lnTo>
                  <a:pt x="1304" y="0"/>
                </a:lnTo>
                <a:lnTo>
                  <a:pt x="1310" y="0"/>
                </a:lnTo>
                <a:lnTo>
                  <a:pt x="1315" y="0"/>
                </a:lnTo>
                <a:lnTo>
                  <a:pt x="1321" y="0"/>
                </a:lnTo>
                <a:lnTo>
                  <a:pt x="1327" y="0"/>
                </a:lnTo>
                <a:lnTo>
                  <a:pt x="1332" y="0"/>
                </a:lnTo>
                <a:lnTo>
                  <a:pt x="1338" y="0"/>
                </a:lnTo>
                <a:lnTo>
                  <a:pt x="1344" y="0"/>
                </a:lnTo>
                <a:lnTo>
                  <a:pt x="1349" y="0"/>
                </a:lnTo>
                <a:lnTo>
                  <a:pt x="1355" y="0"/>
                </a:lnTo>
                <a:lnTo>
                  <a:pt x="1361" y="0"/>
                </a:lnTo>
                <a:lnTo>
                  <a:pt x="1366" y="0"/>
                </a:lnTo>
                <a:lnTo>
                  <a:pt x="1372" y="0"/>
                </a:lnTo>
                <a:lnTo>
                  <a:pt x="1378" y="0"/>
                </a:lnTo>
                <a:lnTo>
                  <a:pt x="1383" y="0"/>
                </a:lnTo>
                <a:lnTo>
                  <a:pt x="1389" y="0"/>
                </a:lnTo>
                <a:lnTo>
                  <a:pt x="1395" y="0"/>
                </a:lnTo>
                <a:lnTo>
                  <a:pt x="1400" y="0"/>
                </a:lnTo>
                <a:lnTo>
                  <a:pt x="1406" y="0"/>
                </a:lnTo>
                <a:lnTo>
                  <a:pt x="1412" y="0"/>
                </a:lnTo>
                <a:lnTo>
                  <a:pt x="1417" y="0"/>
                </a:lnTo>
                <a:lnTo>
                  <a:pt x="1423" y="0"/>
                </a:lnTo>
                <a:lnTo>
                  <a:pt x="1429" y="0"/>
                </a:lnTo>
                <a:lnTo>
                  <a:pt x="1434" y="0"/>
                </a:lnTo>
                <a:lnTo>
                  <a:pt x="1440" y="0"/>
                </a:lnTo>
                <a:lnTo>
                  <a:pt x="1446" y="0"/>
                </a:lnTo>
                <a:lnTo>
                  <a:pt x="1451" y="0"/>
                </a:lnTo>
                <a:lnTo>
                  <a:pt x="1457" y="0"/>
                </a:lnTo>
                <a:lnTo>
                  <a:pt x="1463" y="0"/>
                </a:lnTo>
                <a:lnTo>
                  <a:pt x="1468" y="0"/>
                </a:lnTo>
                <a:lnTo>
                  <a:pt x="1474" y="0"/>
                </a:lnTo>
                <a:lnTo>
                  <a:pt x="1480" y="0"/>
                </a:lnTo>
                <a:lnTo>
                  <a:pt x="1485" y="0"/>
                </a:lnTo>
                <a:lnTo>
                  <a:pt x="1491" y="0"/>
                </a:lnTo>
                <a:lnTo>
                  <a:pt x="1497" y="0"/>
                </a:lnTo>
                <a:lnTo>
                  <a:pt x="1502" y="0"/>
                </a:lnTo>
                <a:lnTo>
                  <a:pt x="1508" y="0"/>
                </a:lnTo>
                <a:lnTo>
                  <a:pt x="1514" y="0"/>
                </a:lnTo>
                <a:lnTo>
                  <a:pt x="1519" y="0"/>
                </a:lnTo>
                <a:lnTo>
                  <a:pt x="1525" y="0"/>
                </a:lnTo>
                <a:lnTo>
                  <a:pt x="1531" y="0"/>
                </a:lnTo>
                <a:lnTo>
                  <a:pt x="1536" y="0"/>
                </a:lnTo>
                <a:lnTo>
                  <a:pt x="1542" y="0"/>
                </a:lnTo>
                <a:lnTo>
                  <a:pt x="1548" y="0"/>
                </a:lnTo>
                <a:lnTo>
                  <a:pt x="1553" y="0"/>
                </a:lnTo>
                <a:lnTo>
                  <a:pt x="1559" y="0"/>
                </a:lnTo>
                <a:lnTo>
                  <a:pt x="1565" y="0"/>
                </a:lnTo>
                <a:lnTo>
                  <a:pt x="1570" y="0"/>
                </a:lnTo>
                <a:lnTo>
                  <a:pt x="1576" y="0"/>
                </a:lnTo>
                <a:lnTo>
                  <a:pt x="1582" y="0"/>
                </a:lnTo>
                <a:lnTo>
                  <a:pt x="1587" y="0"/>
                </a:lnTo>
                <a:lnTo>
                  <a:pt x="1593" y="0"/>
                </a:lnTo>
                <a:lnTo>
                  <a:pt x="1593" y="760"/>
                </a:lnTo>
                <a:lnTo>
                  <a:pt x="1599" y="760"/>
                </a:lnTo>
                <a:lnTo>
                  <a:pt x="1604" y="760"/>
                </a:lnTo>
                <a:lnTo>
                  <a:pt x="1610" y="760"/>
                </a:lnTo>
                <a:lnTo>
                  <a:pt x="1616" y="760"/>
                </a:lnTo>
                <a:lnTo>
                  <a:pt x="1621" y="760"/>
                </a:lnTo>
                <a:lnTo>
                  <a:pt x="1627" y="760"/>
                </a:lnTo>
                <a:lnTo>
                  <a:pt x="1633" y="760"/>
                </a:lnTo>
                <a:lnTo>
                  <a:pt x="1638" y="760"/>
                </a:lnTo>
                <a:lnTo>
                  <a:pt x="1644" y="760"/>
                </a:lnTo>
                <a:lnTo>
                  <a:pt x="1650" y="760"/>
                </a:lnTo>
                <a:lnTo>
                  <a:pt x="1655" y="760"/>
                </a:lnTo>
                <a:lnTo>
                  <a:pt x="1661" y="760"/>
                </a:lnTo>
                <a:lnTo>
                  <a:pt x="1667" y="760"/>
                </a:lnTo>
                <a:lnTo>
                  <a:pt x="1672" y="760"/>
                </a:lnTo>
                <a:lnTo>
                  <a:pt x="1678" y="760"/>
                </a:lnTo>
                <a:lnTo>
                  <a:pt x="1684" y="760"/>
                </a:lnTo>
                <a:lnTo>
                  <a:pt x="1689" y="760"/>
                </a:lnTo>
                <a:lnTo>
                  <a:pt x="1695" y="760"/>
                </a:lnTo>
                <a:lnTo>
                  <a:pt x="1701" y="760"/>
                </a:lnTo>
                <a:lnTo>
                  <a:pt x="1706" y="760"/>
                </a:lnTo>
                <a:lnTo>
                  <a:pt x="1712" y="760"/>
                </a:lnTo>
                <a:lnTo>
                  <a:pt x="1718" y="760"/>
                </a:lnTo>
                <a:lnTo>
                  <a:pt x="1723" y="760"/>
                </a:lnTo>
                <a:lnTo>
                  <a:pt x="1729" y="760"/>
                </a:lnTo>
                <a:lnTo>
                  <a:pt x="1735" y="760"/>
                </a:lnTo>
                <a:lnTo>
                  <a:pt x="1740" y="760"/>
                </a:lnTo>
                <a:lnTo>
                  <a:pt x="1746" y="760"/>
                </a:lnTo>
                <a:lnTo>
                  <a:pt x="1752" y="760"/>
                </a:lnTo>
                <a:lnTo>
                  <a:pt x="1757" y="760"/>
                </a:lnTo>
                <a:lnTo>
                  <a:pt x="1763" y="760"/>
                </a:lnTo>
                <a:lnTo>
                  <a:pt x="1769" y="760"/>
                </a:lnTo>
                <a:lnTo>
                  <a:pt x="1774" y="760"/>
                </a:lnTo>
                <a:lnTo>
                  <a:pt x="1780" y="760"/>
                </a:lnTo>
                <a:lnTo>
                  <a:pt x="1786" y="760"/>
                </a:lnTo>
                <a:lnTo>
                  <a:pt x="1791" y="760"/>
                </a:lnTo>
                <a:lnTo>
                  <a:pt x="1797" y="760"/>
                </a:lnTo>
                <a:lnTo>
                  <a:pt x="1803" y="760"/>
                </a:lnTo>
                <a:lnTo>
                  <a:pt x="1809" y="760"/>
                </a:lnTo>
                <a:lnTo>
                  <a:pt x="1814" y="760"/>
                </a:lnTo>
                <a:lnTo>
                  <a:pt x="1820" y="760"/>
                </a:lnTo>
                <a:lnTo>
                  <a:pt x="1826" y="760"/>
                </a:lnTo>
                <a:lnTo>
                  <a:pt x="1831" y="760"/>
                </a:lnTo>
                <a:lnTo>
                  <a:pt x="1837" y="760"/>
                </a:lnTo>
                <a:lnTo>
                  <a:pt x="1843" y="760"/>
                </a:lnTo>
                <a:lnTo>
                  <a:pt x="1848" y="760"/>
                </a:lnTo>
                <a:lnTo>
                  <a:pt x="1854" y="760"/>
                </a:lnTo>
                <a:lnTo>
                  <a:pt x="1860" y="760"/>
                </a:lnTo>
                <a:lnTo>
                  <a:pt x="1865" y="760"/>
                </a:lnTo>
                <a:lnTo>
                  <a:pt x="1871" y="760"/>
                </a:lnTo>
                <a:lnTo>
                  <a:pt x="1877" y="760"/>
                </a:lnTo>
                <a:lnTo>
                  <a:pt x="1882" y="760"/>
                </a:lnTo>
                <a:lnTo>
                  <a:pt x="1888" y="760"/>
                </a:lnTo>
                <a:lnTo>
                  <a:pt x="1894" y="760"/>
                </a:lnTo>
                <a:lnTo>
                  <a:pt x="1899" y="760"/>
                </a:lnTo>
                <a:lnTo>
                  <a:pt x="1905" y="760"/>
                </a:lnTo>
                <a:lnTo>
                  <a:pt x="1911" y="760"/>
                </a:lnTo>
                <a:lnTo>
                  <a:pt x="1916" y="760"/>
                </a:lnTo>
                <a:lnTo>
                  <a:pt x="1922" y="760"/>
                </a:lnTo>
                <a:lnTo>
                  <a:pt x="1928" y="760"/>
                </a:lnTo>
                <a:lnTo>
                  <a:pt x="1933" y="760"/>
                </a:lnTo>
                <a:lnTo>
                  <a:pt x="1939" y="760"/>
                </a:lnTo>
                <a:lnTo>
                  <a:pt x="1945" y="760"/>
                </a:lnTo>
                <a:lnTo>
                  <a:pt x="1950" y="760"/>
                </a:lnTo>
                <a:lnTo>
                  <a:pt x="1956" y="760"/>
                </a:lnTo>
                <a:lnTo>
                  <a:pt x="1962" y="760"/>
                </a:lnTo>
                <a:lnTo>
                  <a:pt x="1967" y="760"/>
                </a:lnTo>
                <a:lnTo>
                  <a:pt x="1973" y="760"/>
                </a:lnTo>
                <a:lnTo>
                  <a:pt x="1979" y="760"/>
                </a:lnTo>
                <a:lnTo>
                  <a:pt x="1984" y="760"/>
                </a:lnTo>
                <a:lnTo>
                  <a:pt x="1990" y="760"/>
                </a:lnTo>
                <a:lnTo>
                  <a:pt x="1996" y="760"/>
                </a:lnTo>
                <a:lnTo>
                  <a:pt x="2001" y="760"/>
                </a:lnTo>
                <a:lnTo>
                  <a:pt x="2007" y="760"/>
                </a:lnTo>
                <a:lnTo>
                  <a:pt x="2013" y="760"/>
                </a:lnTo>
                <a:lnTo>
                  <a:pt x="2018" y="760"/>
                </a:lnTo>
                <a:lnTo>
                  <a:pt x="2024" y="760"/>
                </a:lnTo>
                <a:lnTo>
                  <a:pt x="2030" y="760"/>
                </a:lnTo>
                <a:lnTo>
                  <a:pt x="2035" y="760"/>
                </a:lnTo>
                <a:lnTo>
                  <a:pt x="2041" y="760"/>
                </a:lnTo>
                <a:lnTo>
                  <a:pt x="2047" y="760"/>
                </a:lnTo>
                <a:lnTo>
                  <a:pt x="2052" y="760"/>
                </a:lnTo>
                <a:lnTo>
                  <a:pt x="2058" y="760"/>
                </a:lnTo>
                <a:lnTo>
                  <a:pt x="2064" y="760"/>
                </a:lnTo>
                <a:lnTo>
                  <a:pt x="2069" y="760"/>
                </a:lnTo>
                <a:lnTo>
                  <a:pt x="2075" y="760"/>
                </a:lnTo>
                <a:lnTo>
                  <a:pt x="2081" y="760"/>
                </a:lnTo>
                <a:lnTo>
                  <a:pt x="2086" y="760"/>
                </a:lnTo>
                <a:lnTo>
                  <a:pt x="2092" y="760"/>
                </a:lnTo>
                <a:lnTo>
                  <a:pt x="2098" y="760"/>
                </a:lnTo>
                <a:lnTo>
                  <a:pt x="2103" y="760"/>
                </a:lnTo>
                <a:lnTo>
                  <a:pt x="2109" y="760"/>
                </a:lnTo>
                <a:lnTo>
                  <a:pt x="2115" y="760"/>
                </a:lnTo>
                <a:lnTo>
                  <a:pt x="2120" y="760"/>
                </a:lnTo>
                <a:lnTo>
                  <a:pt x="2126" y="760"/>
                </a:lnTo>
                <a:lnTo>
                  <a:pt x="2132" y="760"/>
                </a:lnTo>
                <a:lnTo>
                  <a:pt x="2137" y="760"/>
                </a:lnTo>
                <a:lnTo>
                  <a:pt x="2143" y="760"/>
                </a:lnTo>
                <a:lnTo>
                  <a:pt x="2149" y="760"/>
                </a:lnTo>
                <a:lnTo>
                  <a:pt x="2154" y="760"/>
                </a:lnTo>
                <a:lnTo>
                  <a:pt x="2160" y="760"/>
                </a:lnTo>
                <a:lnTo>
                  <a:pt x="2166" y="760"/>
                </a:lnTo>
                <a:lnTo>
                  <a:pt x="2171" y="760"/>
                </a:lnTo>
                <a:lnTo>
                  <a:pt x="2177" y="760"/>
                </a:lnTo>
                <a:lnTo>
                  <a:pt x="2183" y="760"/>
                </a:lnTo>
                <a:lnTo>
                  <a:pt x="2188" y="760"/>
                </a:lnTo>
                <a:lnTo>
                  <a:pt x="2194" y="760"/>
                </a:lnTo>
                <a:lnTo>
                  <a:pt x="2200" y="760"/>
                </a:lnTo>
                <a:lnTo>
                  <a:pt x="2205" y="760"/>
                </a:lnTo>
                <a:lnTo>
                  <a:pt x="2211" y="760"/>
                </a:lnTo>
                <a:lnTo>
                  <a:pt x="2217" y="760"/>
                </a:lnTo>
                <a:lnTo>
                  <a:pt x="2222" y="760"/>
                </a:lnTo>
                <a:lnTo>
                  <a:pt x="2228" y="760"/>
                </a:lnTo>
                <a:lnTo>
                  <a:pt x="2234" y="760"/>
                </a:lnTo>
                <a:lnTo>
                  <a:pt x="2239" y="760"/>
                </a:lnTo>
                <a:lnTo>
                  <a:pt x="2245" y="760"/>
                </a:lnTo>
                <a:lnTo>
                  <a:pt x="2251" y="760"/>
                </a:lnTo>
                <a:lnTo>
                  <a:pt x="2256" y="760"/>
                </a:lnTo>
                <a:lnTo>
                  <a:pt x="2262" y="760"/>
                </a:lnTo>
                <a:lnTo>
                  <a:pt x="2268" y="760"/>
                </a:lnTo>
                <a:lnTo>
                  <a:pt x="2273" y="760"/>
                </a:lnTo>
                <a:lnTo>
                  <a:pt x="2279" y="760"/>
                </a:lnTo>
                <a:lnTo>
                  <a:pt x="2285" y="760"/>
                </a:lnTo>
                <a:lnTo>
                  <a:pt x="2290" y="760"/>
                </a:lnTo>
                <a:lnTo>
                  <a:pt x="2296" y="760"/>
                </a:lnTo>
                <a:lnTo>
                  <a:pt x="2302" y="760"/>
                </a:lnTo>
                <a:lnTo>
                  <a:pt x="2307" y="760"/>
                </a:lnTo>
                <a:lnTo>
                  <a:pt x="2313" y="760"/>
                </a:lnTo>
                <a:lnTo>
                  <a:pt x="2319" y="760"/>
                </a:lnTo>
                <a:lnTo>
                  <a:pt x="2324" y="760"/>
                </a:lnTo>
                <a:lnTo>
                  <a:pt x="2330" y="760"/>
                </a:lnTo>
                <a:lnTo>
                  <a:pt x="2336" y="760"/>
                </a:lnTo>
                <a:lnTo>
                  <a:pt x="2341" y="760"/>
                </a:lnTo>
                <a:lnTo>
                  <a:pt x="2347" y="760"/>
                </a:lnTo>
                <a:lnTo>
                  <a:pt x="2353" y="760"/>
                </a:lnTo>
                <a:lnTo>
                  <a:pt x="2358" y="760"/>
                </a:lnTo>
                <a:lnTo>
                  <a:pt x="2364" y="760"/>
                </a:lnTo>
                <a:lnTo>
                  <a:pt x="2370" y="760"/>
                </a:lnTo>
                <a:lnTo>
                  <a:pt x="2375" y="760"/>
                </a:lnTo>
                <a:lnTo>
                  <a:pt x="2381" y="760"/>
                </a:lnTo>
                <a:lnTo>
                  <a:pt x="2387" y="760"/>
                </a:lnTo>
                <a:lnTo>
                  <a:pt x="2392" y="760"/>
                </a:lnTo>
                <a:lnTo>
                  <a:pt x="2398" y="760"/>
                </a:lnTo>
                <a:lnTo>
                  <a:pt x="2404" y="760"/>
                </a:lnTo>
                <a:lnTo>
                  <a:pt x="2409" y="760"/>
                </a:lnTo>
                <a:lnTo>
                  <a:pt x="2415" y="760"/>
                </a:lnTo>
                <a:lnTo>
                  <a:pt x="2421" y="760"/>
                </a:lnTo>
                <a:lnTo>
                  <a:pt x="2426" y="760"/>
                </a:lnTo>
                <a:lnTo>
                  <a:pt x="2432" y="760"/>
                </a:lnTo>
                <a:lnTo>
                  <a:pt x="2438" y="760"/>
                </a:lnTo>
                <a:lnTo>
                  <a:pt x="2444" y="760"/>
                </a:lnTo>
                <a:lnTo>
                  <a:pt x="2449" y="760"/>
                </a:lnTo>
                <a:lnTo>
                  <a:pt x="2455" y="760"/>
                </a:lnTo>
              </a:path>
            </a:pathLst>
          </a:custGeom>
          <a:noFill/>
          <a:ln w="28575" cap="flat" cmpd="sng">
            <a:solidFill>
              <a:schemeClr val="tx1"/>
            </a:solidFill>
            <a:prstDash val="sysDot"/>
            <a:round/>
            <a:headEnd/>
            <a:tailEnd/>
          </a:ln>
        </p:spPr>
        <p:txBody>
          <a:bodyPr/>
          <a:lstStyle/>
          <a:p>
            <a:endParaRPr lang="fr-FR"/>
          </a:p>
        </p:txBody>
      </p:sp>
      <p:grpSp>
        <p:nvGrpSpPr>
          <p:cNvPr id="4" name="Group 192"/>
          <p:cNvGrpSpPr>
            <a:grpSpLocks/>
          </p:cNvGrpSpPr>
          <p:nvPr/>
        </p:nvGrpSpPr>
        <p:grpSpPr bwMode="auto">
          <a:xfrm>
            <a:off x="2120413" y="4462464"/>
            <a:ext cx="4749311" cy="1233487"/>
            <a:chOff x="1326" y="3105"/>
            <a:chExt cx="2381" cy="457"/>
          </a:xfrm>
        </p:grpSpPr>
        <p:sp>
          <p:nvSpPr>
            <p:cNvPr id="181441" name="Freeform 193"/>
            <p:cNvSpPr>
              <a:spLocks/>
            </p:cNvSpPr>
            <p:nvPr/>
          </p:nvSpPr>
          <p:spPr bwMode="auto">
            <a:xfrm>
              <a:off x="1326" y="3105"/>
              <a:ext cx="470" cy="457"/>
            </a:xfrm>
            <a:custGeom>
              <a:avLst/>
              <a:gdLst/>
              <a:ahLst/>
              <a:cxnLst>
                <a:cxn ang="0">
                  <a:pos x="0" y="0"/>
                </a:cxn>
                <a:cxn ang="0">
                  <a:pos x="23" y="0"/>
                </a:cxn>
                <a:cxn ang="0">
                  <a:pos x="51" y="0"/>
                </a:cxn>
                <a:cxn ang="0">
                  <a:pos x="74" y="6"/>
                </a:cxn>
                <a:cxn ang="0">
                  <a:pos x="96" y="6"/>
                </a:cxn>
                <a:cxn ang="0">
                  <a:pos x="125" y="11"/>
                </a:cxn>
                <a:cxn ang="0">
                  <a:pos x="147" y="16"/>
                </a:cxn>
                <a:cxn ang="0">
                  <a:pos x="170" y="27"/>
                </a:cxn>
                <a:cxn ang="0">
                  <a:pos x="198" y="37"/>
                </a:cxn>
                <a:cxn ang="0">
                  <a:pos x="221" y="48"/>
                </a:cxn>
                <a:cxn ang="0">
                  <a:pos x="244" y="59"/>
                </a:cxn>
                <a:cxn ang="0">
                  <a:pos x="272" y="75"/>
                </a:cxn>
                <a:cxn ang="0">
                  <a:pos x="295" y="91"/>
                </a:cxn>
                <a:cxn ang="0">
                  <a:pos x="317" y="106"/>
                </a:cxn>
                <a:cxn ang="0">
                  <a:pos x="346" y="133"/>
                </a:cxn>
                <a:cxn ang="0">
                  <a:pos x="368" y="160"/>
                </a:cxn>
                <a:cxn ang="0">
                  <a:pos x="391" y="192"/>
                </a:cxn>
                <a:cxn ang="0">
                  <a:pos x="419" y="234"/>
                </a:cxn>
                <a:cxn ang="0">
                  <a:pos x="442" y="292"/>
                </a:cxn>
                <a:cxn ang="0">
                  <a:pos x="465" y="388"/>
                </a:cxn>
                <a:cxn ang="0">
                  <a:pos x="470" y="457"/>
                </a:cxn>
              </a:cxnLst>
              <a:rect l="0" t="0" r="r" b="b"/>
              <a:pathLst>
                <a:path w="470" h="457">
                  <a:moveTo>
                    <a:pt x="0" y="0"/>
                  </a:moveTo>
                  <a:lnTo>
                    <a:pt x="23" y="0"/>
                  </a:lnTo>
                  <a:lnTo>
                    <a:pt x="51" y="0"/>
                  </a:lnTo>
                  <a:lnTo>
                    <a:pt x="74" y="6"/>
                  </a:lnTo>
                  <a:lnTo>
                    <a:pt x="96" y="6"/>
                  </a:lnTo>
                  <a:lnTo>
                    <a:pt x="125" y="11"/>
                  </a:lnTo>
                  <a:lnTo>
                    <a:pt x="147" y="16"/>
                  </a:lnTo>
                  <a:lnTo>
                    <a:pt x="170" y="27"/>
                  </a:lnTo>
                  <a:lnTo>
                    <a:pt x="198" y="37"/>
                  </a:lnTo>
                  <a:lnTo>
                    <a:pt x="221" y="48"/>
                  </a:lnTo>
                  <a:lnTo>
                    <a:pt x="244" y="59"/>
                  </a:lnTo>
                  <a:lnTo>
                    <a:pt x="272" y="75"/>
                  </a:lnTo>
                  <a:lnTo>
                    <a:pt x="295" y="91"/>
                  </a:lnTo>
                  <a:lnTo>
                    <a:pt x="317" y="106"/>
                  </a:lnTo>
                  <a:lnTo>
                    <a:pt x="346" y="133"/>
                  </a:lnTo>
                  <a:lnTo>
                    <a:pt x="368" y="160"/>
                  </a:lnTo>
                  <a:lnTo>
                    <a:pt x="391" y="192"/>
                  </a:lnTo>
                  <a:lnTo>
                    <a:pt x="419" y="234"/>
                  </a:lnTo>
                  <a:lnTo>
                    <a:pt x="442" y="292"/>
                  </a:lnTo>
                  <a:lnTo>
                    <a:pt x="465" y="388"/>
                  </a:lnTo>
                  <a:lnTo>
                    <a:pt x="470" y="457"/>
                  </a:lnTo>
                </a:path>
              </a:pathLst>
            </a:custGeom>
            <a:noFill/>
            <a:ln w="28575" cmpd="sng">
              <a:solidFill>
                <a:schemeClr val="tx1"/>
              </a:solidFill>
              <a:prstDash val="solid"/>
              <a:round/>
              <a:headEnd/>
              <a:tailEnd/>
            </a:ln>
          </p:spPr>
          <p:txBody>
            <a:bodyPr/>
            <a:lstStyle/>
            <a:p>
              <a:endParaRPr lang="fr-FR"/>
            </a:p>
          </p:txBody>
        </p:sp>
        <p:sp>
          <p:nvSpPr>
            <p:cNvPr id="181442" name="Freeform 194"/>
            <p:cNvSpPr>
              <a:spLocks/>
            </p:cNvSpPr>
            <p:nvPr/>
          </p:nvSpPr>
          <p:spPr bwMode="auto">
            <a:xfrm>
              <a:off x="1842" y="3307"/>
              <a:ext cx="436" cy="255"/>
            </a:xfrm>
            <a:custGeom>
              <a:avLst/>
              <a:gdLst/>
              <a:ahLst/>
              <a:cxnLst>
                <a:cxn ang="0">
                  <a:pos x="0" y="255"/>
                </a:cxn>
                <a:cxn ang="0">
                  <a:pos x="0" y="202"/>
                </a:cxn>
                <a:cxn ang="0">
                  <a:pos x="23" y="117"/>
                </a:cxn>
                <a:cxn ang="0">
                  <a:pos x="51" y="75"/>
                </a:cxn>
                <a:cxn ang="0">
                  <a:pos x="74" y="43"/>
                </a:cxn>
                <a:cxn ang="0">
                  <a:pos x="96" y="27"/>
                </a:cxn>
                <a:cxn ang="0">
                  <a:pos x="125" y="11"/>
                </a:cxn>
                <a:cxn ang="0">
                  <a:pos x="147" y="5"/>
                </a:cxn>
                <a:cxn ang="0">
                  <a:pos x="170" y="0"/>
                </a:cxn>
                <a:cxn ang="0">
                  <a:pos x="198" y="0"/>
                </a:cxn>
                <a:cxn ang="0">
                  <a:pos x="221" y="0"/>
                </a:cxn>
                <a:cxn ang="0">
                  <a:pos x="244" y="5"/>
                </a:cxn>
                <a:cxn ang="0">
                  <a:pos x="272" y="16"/>
                </a:cxn>
                <a:cxn ang="0">
                  <a:pos x="295" y="32"/>
                </a:cxn>
                <a:cxn ang="0">
                  <a:pos x="317" y="48"/>
                </a:cxn>
                <a:cxn ang="0">
                  <a:pos x="346" y="69"/>
                </a:cxn>
                <a:cxn ang="0">
                  <a:pos x="368" y="96"/>
                </a:cxn>
                <a:cxn ang="0">
                  <a:pos x="391" y="133"/>
                </a:cxn>
                <a:cxn ang="0">
                  <a:pos x="419" y="186"/>
                </a:cxn>
                <a:cxn ang="0">
                  <a:pos x="436" y="255"/>
                </a:cxn>
              </a:cxnLst>
              <a:rect l="0" t="0" r="r" b="b"/>
              <a:pathLst>
                <a:path w="436" h="255">
                  <a:moveTo>
                    <a:pt x="0" y="255"/>
                  </a:moveTo>
                  <a:lnTo>
                    <a:pt x="0" y="202"/>
                  </a:lnTo>
                  <a:lnTo>
                    <a:pt x="23" y="117"/>
                  </a:lnTo>
                  <a:lnTo>
                    <a:pt x="51" y="75"/>
                  </a:lnTo>
                  <a:lnTo>
                    <a:pt x="74" y="43"/>
                  </a:lnTo>
                  <a:lnTo>
                    <a:pt x="96" y="27"/>
                  </a:lnTo>
                  <a:lnTo>
                    <a:pt x="125" y="11"/>
                  </a:lnTo>
                  <a:lnTo>
                    <a:pt x="147" y="5"/>
                  </a:lnTo>
                  <a:lnTo>
                    <a:pt x="170" y="0"/>
                  </a:lnTo>
                  <a:lnTo>
                    <a:pt x="198" y="0"/>
                  </a:lnTo>
                  <a:lnTo>
                    <a:pt x="221" y="0"/>
                  </a:lnTo>
                  <a:lnTo>
                    <a:pt x="244" y="5"/>
                  </a:lnTo>
                  <a:lnTo>
                    <a:pt x="272" y="16"/>
                  </a:lnTo>
                  <a:lnTo>
                    <a:pt x="295" y="32"/>
                  </a:lnTo>
                  <a:lnTo>
                    <a:pt x="317" y="48"/>
                  </a:lnTo>
                  <a:lnTo>
                    <a:pt x="346" y="69"/>
                  </a:lnTo>
                  <a:lnTo>
                    <a:pt x="368" y="96"/>
                  </a:lnTo>
                  <a:lnTo>
                    <a:pt x="391" y="133"/>
                  </a:lnTo>
                  <a:lnTo>
                    <a:pt x="419" y="186"/>
                  </a:lnTo>
                  <a:lnTo>
                    <a:pt x="436" y="255"/>
                  </a:lnTo>
                </a:path>
              </a:pathLst>
            </a:custGeom>
            <a:noFill/>
            <a:ln w="28575" cmpd="sng">
              <a:solidFill>
                <a:schemeClr val="tx1"/>
              </a:solidFill>
              <a:prstDash val="solid"/>
              <a:round/>
              <a:headEnd/>
              <a:tailEnd/>
            </a:ln>
          </p:spPr>
          <p:txBody>
            <a:bodyPr/>
            <a:lstStyle/>
            <a:p>
              <a:endParaRPr lang="fr-FR"/>
            </a:p>
          </p:txBody>
        </p:sp>
        <p:sp>
          <p:nvSpPr>
            <p:cNvPr id="181443" name="Freeform 195"/>
            <p:cNvSpPr>
              <a:spLocks/>
            </p:cNvSpPr>
            <p:nvPr/>
          </p:nvSpPr>
          <p:spPr bwMode="auto">
            <a:xfrm>
              <a:off x="2346" y="3376"/>
              <a:ext cx="409" cy="186"/>
            </a:xfrm>
            <a:custGeom>
              <a:avLst/>
              <a:gdLst/>
              <a:ahLst/>
              <a:cxnLst>
                <a:cxn ang="0">
                  <a:pos x="0" y="186"/>
                </a:cxn>
                <a:cxn ang="0">
                  <a:pos x="12" y="138"/>
                </a:cxn>
                <a:cxn ang="0">
                  <a:pos x="34" y="85"/>
                </a:cxn>
                <a:cxn ang="0">
                  <a:pos x="63" y="53"/>
                </a:cxn>
                <a:cxn ang="0">
                  <a:pos x="85" y="32"/>
                </a:cxn>
                <a:cxn ang="0">
                  <a:pos x="108" y="16"/>
                </a:cxn>
                <a:cxn ang="0">
                  <a:pos x="136" y="11"/>
                </a:cxn>
                <a:cxn ang="0">
                  <a:pos x="159" y="0"/>
                </a:cxn>
                <a:cxn ang="0">
                  <a:pos x="182" y="0"/>
                </a:cxn>
                <a:cxn ang="0">
                  <a:pos x="210" y="0"/>
                </a:cxn>
                <a:cxn ang="0">
                  <a:pos x="233" y="6"/>
                </a:cxn>
                <a:cxn ang="0">
                  <a:pos x="256" y="11"/>
                </a:cxn>
                <a:cxn ang="0">
                  <a:pos x="278" y="21"/>
                </a:cxn>
                <a:cxn ang="0">
                  <a:pos x="307" y="37"/>
                </a:cxn>
                <a:cxn ang="0">
                  <a:pos x="329" y="59"/>
                </a:cxn>
                <a:cxn ang="0">
                  <a:pos x="352" y="85"/>
                </a:cxn>
                <a:cxn ang="0">
                  <a:pos x="380" y="122"/>
                </a:cxn>
                <a:cxn ang="0">
                  <a:pos x="403" y="170"/>
                </a:cxn>
                <a:cxn ang="0">
                  <a:pos x="409" y="186"/>
                </a:cxn>
              </a:cxnLst>
              <a:rect l="0" t="0" r="r" b="b"/>
              <a:pathLst>
                <a:path w="409" h="186">
                  <a:moveTo>
                    <a:pt x="0" y="186"/>
                  </a:moveTo>
                  <a:lnTo>
                    <a:pt x="12" y="138"/>
                  </a:lnTo>
                  <a:lnTo>
                    <a:pt x="34" y="85"/>
                  </a:lnTo>
                  <a:lnTo>
                    <a:pt x="63" y="53"/>
                  </a:lnTo>
                  <a:lnTo>
                    <a:pt x="85" y="32"/>
                  </a:lnTo>
                  <a:lnTo>
                    <a:pt x="108" y="16"/>
                  </a:lnTo>
                  <a:lnTo>
                    <a:pt x="136" y="11"/>
                  </a:lnTo>
                  <a:lnTo>
                    <a:pt x="159" y="0"/>
                  </a:lnTo>
                  <a:lnTo>
                    <a:pt x="182" y="0"/>
                  </a:lnTo>
                  <a:lnTo>
                    <a:pt x="210" y="0"/>
                  </a:lnTo>
                  <a:lnTo>
                    <a:pt x="233" y="6"/>
                  </a:lnTo>
                  <a:lnTo>
                    <a:pt x="256" y="11"/>
                  </a:lnTo>
                  <a:lnTo>
                    <a:pt x="278" y="21"/>
                  </a:lnTo>
                  <a:lnTo>
                    <a:pt x="307" y="37"/>
                  </a:lnTo>
                  <a:lnTo>
                    <a:pt x="329" y="59"/>
                  </a:lnTo>
                  <a:lnTo>
                    <a:pt x="352" y="85"/>
                  </a:lnTo>
                  <a:lnTo>
                    <a:pt x="380" y="122"/>
                  </a:lnTo>
                  <a:lnTo>
                    <a:pt x="403" y="170"/>
                  </a:lnTo>
                  <a:lnTo>
                    <a:pt x="409" y="186"/>
                  </a:lnTo>
                </a:path>
              </a:pathLst>
            </a:custGeom>
            <a:noFill/>
            <a:ln w="28575" cmpd="sng">
              <a:solidFill>
                <a:schemeClr val="tx1"/>
              </a:solidFill>
              <a:prstDash val="solid"/>
              <a:round/>
              <a:headEnd/>
              <a:tailEnd/>
            </a:ln>
          </p:spPr>
          <p:txBody>
            <a:bodyPr/>
            <a:lstStyle/>
            <a:p>
              <a:endParaRPr lang="fr-FR"/>
            </a:p>
          </p:txBody>
        </p:sp>
        <p:sp>
          <p:nvSpPr>
            <p:cNvPr id="181444" name="Freeform 196"/>
            <p:cNvSpPr>
              <a:spLocks/>
            </p:cNvSpPr>
            <p:nvPr/>
          </p:nvSpPr>
          <p:spPr bwMode="auto">
            <a:xfrm>
              <a:off x="2851" y="3419"/>
              <a:ext cx="380" cy="143"/>
            </a:xfrm>
            <a:custGeom>
              <a:avLst/>
              <a:gdLst/>
              <a:ahLst/>
              <a:cxnLst>
                <a:cxn ang="0">
                  <a:pos x="0" y="143"/>
                </a:cxn>
                <a:cxn ang="0">
                  <a:pos x="23" y="95"/>
                </a:cxn>
                <a:cxn ang="0">
                  <a:pos x="45" y="64"/>
                </a:cxn>
                <a:cxn ang="0">
                  <a:pos x="68" y="37"/>
                </a:cxn>
                <a:cxn ang="0">
                  <a:pos x="96" y="21"/>
                </a:cxn>
                <a:cxn ang="0">
                  <a:pos x="119" y="10"/>
                </a:cxn>
                <a:cxn ang="0">
                  <a:pos x="142" y="5"/>
                </a:cxn>
                <a:cxn ang="0">
                  <a:pos x="170" y="0"/>
                </a:cxn>
                <a:cxn ang="0">
                  <a:pos x="193" y="0"/>
                </a:cxn>
                <a:cxn ang="0">
                  <a:pos x="215" y="5"/>
                </a:cxn>
                <a:cxn ang="0">
                  <a:pos x="244" y="10"/>
                </a:cxn>
                <a:cxn ang="0">
                  <a:pos x="266" y="21"/>
                </a:cxn>
                <a:cxn ang="0">
                  <a:pos x="289" y="37"/>
                </a:cxn>
                <a:cxn ang="0">
                  <a:pos x="318" y="53"/>
                </a:cxn>
                <a:cxn ang="0">
                  <a:pos x="340" y="79"/>
                </a:cxn>
                <a:cxn ang="0">
                  <a:pos x="363" y="117"/>
                </a:cxn>
                <a:cxn ang="0">
                  <a:pos x="380" y="143"/>
                </a:cxn>
              </a:cxnLst>
              <a:rect l="0" t="0" r="r" b="b"/>
              <a:pathLst>
                <a:path w="380" h="143">
                  <a:moveTo>
                    <a:pt x="0" y="143"/>
                  </a:moveTo>
                  <a:lnTo>
                    <a:pt x="23" y="95"/>
                  </a:lnTo>
                  <a:lnTo>
                    <a:pt x="45" y="64"/>
                  </a:lnTo>
                  <a:lnTo>
                    <a:pt x="68" y="37"/>
                  </a:lnTo>
                  <a:lnTo>
                    <a:pt x="96" y="21"/>
                  </a:lnTo>
                  <a:lnTo>
                    <a:pt x="119" y="10"/>
                  </a:lnTo>
                  <a:lnTo>
                    <a:pt x="142" y="5"/>
                  </a:lnTo>
                  <a:lnTo>
                    <a:pt x="170" y="0"/>
                  </a:lnTo>
                  <a:lnTo>
                    <a:pt x="193" y="0"/>
                  </a:lnTo>
                  <a:lnTo>
                    <a:pt x="215" y="5"/>
                  </a:lnTo>
                  <a:lnTo>
                    <a:pt x="244" y="10"/>
                  </a:lnTo>
                  <a:lnTo>
                    <a:pt x="266" y="21"/>
                  </a:lnTo>
                  <a:lnTo>
                    <a:pt x="289" y="37"/>
                  </a:lnTo>
                  <a:lnTo>
                    <a:pt x="318" y="53"/>
                  </a:lnTo>
                  <a:lnTo>
                    <a:pt x="340" y="79"/>
                  </a:lnTo>
                  <a:lnTo>
                    <a:pt x="363" y="117"/>
                  </a:lnTo>
                  <a:lnTo>
                    <a:pt x="380" y="143"/>
                  </a:lnTo>
                </a:path>
              </a:pathLst>
            </a:custGeom>
            <a:noFill/>
            <a:ln w="28575" cmpd="sng">
              <a:solidFill>
                <a:schemeClr val="tx1"/>
              </a:solidFill>
              <a:prstDash val="solid"/>
              <a:round/>
              <a:headEnd/>
              <a:tailEnd/>
            </a:ln>
          </p:spPr>
          <p:txBody>
            <a:bodyPr/>
            <a:lstStyle/>
            <a:p>
              <a:endParaRPr lang="fr-FR"/>
            </a:p>
          </p:txBody>
        </p:sp>
        <p:sp>
          <p:nvSpPr>
            <p:cNvPr id="181445" name="Freeform 197"/>
            <p:cNvSpPr>
              <a:spLocks/>
            </p:cNvSpPr>
            <p:nvPr/>
          </p:nvSpPr>
          <p:spPr bwMode="auto">
            <a:xfrm>
              <a:off x="3356" y="3456"/>
              <a:ext cx="351" cy="106"/>
            </a:xfrm>
            <a:custGeom>
              <a:avLst/>
              <a:gdLst/>
              <a:ahLst/>
              <a:cxnLst>
                <a:cxn ang="0">
                  <a:pos x="0" y="106"/>
                </a:cxn>
                <a:cxn ang="0">
                  <a:pos x="5" y="96"/>
                </a:cxn>
                <a:cxn ang="0">
                  <a:pos x="34" y="64"/>
                </a:cxn>
                <a:cxn ang="0">
                  <a:pos x="56" y="37"/>
                </a:cxn>
                <a:cxn ang="0">
                  <a:pos x="79" y="21"/>
                </a:cxn>
                <a:cxn ang="0">
                  <a:pos x="107" y="11"/>
                </a:cxn>
                <a:cxn ang="0">
                  <a:pos x="130" y="0"/>
                </a:cxn>
                <a:cxn ang="0">
                  <a:pos x="153" y="0"/>
                </a:cxn>
                <a:cxn ang="0">
                  <a:pos x="181" y="0"/>
                </a:cxn>
                <a:cxn ang="0">
                  <a:pos x="204" y="0"/>
                </a:cxn>
                <a:cxn ang="0">
                  <a:pos x="226" y="5"/>
                </a:cxn>
                <a:cxn ang="0">
                  <a:pos x="255" y="16"/>
                </a:cxn>
                <a:cxn ang="0">
                  <a:pos x="277" y="32"/>
                </a:cxn>
                <a:cxn ang="0">
                  <a:pos x="300" y="48"/>
                </a:cxn>
                <a:cxn ang="0">
                  <a:pos x="328" y="74"/>
                </a:cxn>
                <a:cxn ang="0">
                  <a:pos x="351" y="106"/>
                </a:cxn>
                <a:cxn ang="0">
                  <a:pos x="351" y="106"/>
                </a:cxn>
              </a:cxnLst>
              <a:rect l="0" t="0" r="r" b="b"/>
              <a:pathLst>
                <a:path w="351" h="106">
                  <a:moveTo>
                    <a:pt x="0" y="106"/>
                  </a:moveTo>
                  <a:lnTo>
                    <a:pt x="5" y="96"/>
                  </a:lnTo>
                  <a:lnTo>
                    <a:pt x="34" y="64"/>
                  </a:lnTo>
                  <a:lnTo>
                    <a:pt x="56" y="37"/>
                  </a:lnTo>
                  <a:lnTo>
                    <a:pt x="79" y="21"/>
                  </a:lnTo>
                  <a:lnTo>
                    <a:pt x="107" y="11"/>
                  </a:lnTo>
                  <a:lnTo>
                    <a:pt x="130" y="0"/>
                  </a:lnTo>
                  <a:lnTo>
                    <a:pt x="153" y="0"/>
                  </a:lnTo>
                  <a:lnTo>
                    <a:pt x="181" y="0"/>
                  </a:lnTo>
                  <a:lnTo>
                    <a:pt x="204" y="0"/>
                  </a:lnTo>
                  <a:lnTo>
                    <a:pt x="226" y="5"/>
                  </a:lnTo>
                  <a:lnTo>
                    <a:pt x="255" y="16"/>
                  </a:lnTo>
                  <a:lnTo>
                    <a:pt x="277" y="32"/>
                  </a:lnTo>
                  <a:lnTo>
                    <a:pt x="300" y="48"/>
                  </a:lnTo>
                  <a:lnTo>
                    <a:pt x="328" y="74"/>
                  </a:lnTo>
                  <a:lnTo>
                    <a:pt x="351" y="106"/>
                  </a:lnTo>
                  <a:lnTo>
                    <a:pt x="351" y="106"/>
                  </a:lnTo>
                </a:path>
              </a:pathLst>
            </a:custGeom>
            <a:noFill/>
            <a:ln w="28575" cmpd="sng">
              <a:solidFill>
                <a:schemeClr val="tx1"/>
              </a:solidFill>
              <a:prstDash val="solid"/>
              <a:round/>
              <a:headEnd/>
              <a:tailEnd/>
            </a:ln>
          </p:spPr>
          <p:txBody>
            <a:bodyPr/>
            <a:lstStyle/>
            <a:p>
              <a:endParaRPr lang="fr-FR"/>
            </a:p>
          </p:txBody>
        </p:sp>
      </p:grpSp>
      <p:sp>
        <p:nvSpPr>
          <p:cNvPr id="181446" name="Freeform 198"/>
          <p:cNvSpPr>
            <a:spLocks/>
          </p:cNvSpPr>
          <p:nvPr/>
        </p:nvSpPr>
        <p:spPr bwMode="auto">
          <a:xfrm>
            <a:off x="2091105" y="922338"/>
            <a:ext cx="4910503" cy="1708150"/>
          </a:xfrm>
          <a:custGeom>
            <a:avLst/>
            <a:gdLst/>
            <a:ahLst/>
            <a:cxnLst>
              <a:cxn ang="0">
                <a:pos x="34" y="760"/>
              </a:cxn>
              <a:cxn ang="0">
                <a:pos x="74" y="760"/>
              </a:cxn>
              <a:cxn ang="0">
                <a:pos x="113" y="760"/>
              </a:cxn>
              <a:cxn ang="0">
                <a:pos x="153" y="760"/>
              </a:cxn>
              <a:cxn ang="0">
                <a:pos x="193" y="760"/>
              </a:cxn>
              <a:cxn ang="0">
                <a:pos x="232" y="760"/>
              </a:cxn>
              <a:cxn ang="0">
                <a:pos x="272" y="760"/>
              </a:cxn>
              <a:cxn ang="0">
                <a:pos x="312" y="760"/>
              </a:cxn>
              <a:cxn ang="0">
                <a:pos x="351" y="760"/>
              </a:cxn>
              <a:cxn ang="0">
                <a:pos x="391" y="760"/>
              </a:cxn>
              <a:cxn ang="0">
                <a:pos x="431" y="760"/>
              </a:cxn>
              <a:cxn ang="0">
                <a:pos x="470" y="760"/>
              </a:cxn>
              <a:cxn ang="0">
                <a:pos x="510" y="760"/>
              </a:cxn>
              <a:cxn ang="0">
                <a:pos x="550" y="760"/>
              </a:cxn>
              <a:cxn ang="0">
                <a:pos x="590" y="760"/>
              </a:cxn>
              <a:cxn ang="0">
                <a:pos x="629" y="760"/>
              </a:cxn>
              <a:cxn ang="0">
                <a:pos x="669" y="760"/>
              </a:cxn>
              <a:cxn ang="0">
                <a:pos x="709" y="760"/>
              </a:cxn>
              <a:cxn ang="0">
                <a:pos x="748" y="760"/>
              </a:cxn>
              <a:cxn ang="0">
                <a:pos x="788" y="760"/>
              </a:cxn>
              <a:cxn ang="0">
                <a:pos x="828" y="760"/>
              </a:cxn>
              <a:cxn ang="0">
                <a:pos x="867" y="760"/>
              </a:cxn>
              <a:cxn ang="0">
                <a:pos x="907" y="760"/>
              </a:cxn>
              <a:cxn ang="0">
                <a:pos x="947" y="760"/>
              </a:cxn>
              <a:cxn ang="0">
                <a:pos x="986" y="760"/>
              </a:cxn>
              <a:cxn ang="0">
                <a:pos x="1026" y="760"/>
              </a:cxn>
              <a:cxn ang="0">
                <a:pos x="1066" y="760"/>
              </a:cxn>
              <a:cxn ang="0">
                <a:pos x="1105" y="760"/>
              </a:cxn>
              <a:cxn ang="0">
                <a:pos x="1145" y="760"/>
              </a:cxn>
              <a:cxn ang="0">
                <a:pos x="1185" y="760"/>
              </a:cxn>
              <a:cxn ang="0">
                <a:pos x="1225" y="760"/>
              </a:cxn>
              <a:cxn ang="0">
                <a:pos x="1264" y="760"/>
              </a:cxn>
              <a:cxn ang="0">
                <a:pos x="1298" y="0"/>
              </a:cxn>
              <a:cxn ang="0">
                <a:pos x="1338" y="0"/>
              </a:cxn>
              <a:cxn ang="0">
                <a:pos x="1378" y="0"/>
              </a:cxn>
              <a:cxn ang="0">
                <a:pos x="1412" y="760"/>
              </a:cxn>
              <a:cxn ang="0">
                <a:pos x="1451" y="760"/>
              </a:cxn>
              <a:cxn ang="0">
                <a:pos x="1491" y="760"/>
              </a:cxn>
              <a:cxn ang="0">
                <a:pos x="1531" y="760"/>
              </a:cxn>
              <a:cxn ang="0">
                <a:pos x="1570" y="760"/>
              </a:cxn>
              <a:cxn ang="0">
                <a:pos x="1610" y="760"/>
              </a:cxn>
              <a:cxn ang="0">
                <a:pos x="1650" y="760"/>
              </a:cxn>
              <a:cxn ang="0">
                <a:pos x="1689" y="760"/>
              </a:cxn>
              <a:cxn ang="0">
                <a:pos x="1729" y="760"/>
              </a:cxn>
              <a:cxn ang="0">
                <a:pos x="1769" y="760"/>
              </a:cxn>
              <a:cxn ang="0">
                <a:pos x="1809" y="760"/>
              </a:cxn>
              <a:cxn ang="0">
                <a:pos x="1848" y="760"/>
              </a:cxn>
              <a:cxn ang="0">
                <a:pos x="1888" y="760"/>
              </a:cxn>
              <a:cxn ang="0">
                <a:pos x="1928" y="760"/>
              </a:cxn>
              <a:cxn ang="0">
                <a:pos x="1967" y="760"/>
              </a:cxn>
              <a:cxn ang="0">
                <a:pos x="2007" y="760"/>
              </a:cxn>
              <a:cxn ang="0">
                <a:pos x="2047" y="760"/>
              </a:cxn>
              <a:cxn ang="0">
                <a:pos x="2086" y="760"/>
              </a:cxn>
              <a:cxn ang="0">
                <a:pos x="2126" y="760"/>
              </a:cxn>
              <a:cxn ang="0">
                <a:pos x="2166" y="760"/>
              </a:cxn>
              <a:cxn ang="0">
                <a:pos x="2205" y="760"/>
              </a:cxn>
              <a:cxn ang="0">
                <a:pos x="2245" y="760"/>
              </a:cxn>
              <a:cxn ang="0">
                <a:pos x="2285" y="760"/>
              </a:cxn>
              <a:cxn ang="0">
                <a:pos x="2324" y="760"/>
              </a:cxn>
              <a:cxn ang="0">
                <a:pos x="2364" y="760"/>
              </a:cxn>
              <a:cxn ang="0">
                <a:pos x="2404" y="760"/>
              </a:cxn>
              <a:cxn ang="0">
                <a:pos x="2444" y="760"/>
              </a:cxn>
            </a:cxnLst>
            <a:rect l="0" t="0" r="r" b="b"/>
            <a:pathLst>
              <a:path w="2455" h="760">
                <a:moveTo>
                  <a:pt x="0" y="760"/>
                </a:moveTo>
                <a:lnTo>
                  <a:pt x="6" y="760"/>
                </a:lnTo>
                <a:lnTo>
                  <a:pt x="11" y="760"/>
                </a:lnTo>
                <a:lnTo>
                  <a:pt x="17" y="760"/>
                </a:lnTo>
                <a:lnTo>
                  <a:pt x="23" y="760"/>
                </a:lnTo>
                <a:lnTo>
                  <a:pt x="28" y="760"/>
                </a:lnTo>
                <a:lnTo>
                  <a:pt x="34" y="760"/>
                </a:lnTo>
                <a:lnTo>
                  <a:pt x="40" y="760"/>
                </a:lnTo>
                <a:lnTo>
                  <a:pt x="45" y="760"/>
                </a:lnTo>
                <a:lnTo>
                  <a:pt x="51" y="760"/>
                </a:lnTo>
                <a:lnTo>
                  <a:pt x="57" y="760"/>
                </a:lnTo>
                <a:lnTo>
                  <a:pt x="62" y="760"/>
                </a:lnTo>
                <a:lnTo>
                  <a:pt x="68" y="760"/>
                </a:lnTo>
                <a:lnTo>
                  <a:pt x="74" y="760"/>
                </a:lnTo>
                <a:lnTo>
                  <a:pt x="79" y="760"/>
                </a:lnTo>
                <a:lnTo>
                  <a:pt x="85" y="760"/>
                </a:lnTo>
                <a:lnTo>
                  <a:pt x="91" y="760"/>
                </a:lnTo>
                <a:lnTo>
                  <a:pt x="96" y="760"/>
                </a:lnTo>
                <a:lnTo>
                  <a:pt x="102" y="760"/>
                </a:lnTo>
                <a:lnTo>
                  <a:pt x="108" y="760"/>
                </a:lnTo>
                <a:lnTo>
                  <a:pt x="113" y="760"/>
                </a:lnTo>
                <a:lnTo>
                  <a:pt x="119" y="760"/>
                </a:lnTo>
                <a:lnTo>
                  <a:pt x="125" y="760"/>
                </a:lnTo>
                <a:lnTo>
                  <a:pt x="130" y="760"/>
                </a:lnTo>
                <a:lnTo>
                  <a:pt x="136" y="760"/>
                </a:lnTo>
                <a:lnTo>
                  <a:pt x="142" y="760"/>
                </a:lnTo>
                <a:lnTo>
                  <a:pt x="147" y="760"/>
                </a:lnTo>
                <a:lnTo>
                  <a:pt x="153" y="760"/>
                </a:lnTo>
                <a:lnTo>
                  <a:pt x="159" y="760"/>
                </a:lnTo>
                <a:lnTo>
                  <a:pt x="164" y="760"/>
                </a:lnTo>
                <a:lnTo>
                  <a:pt x="170" y="760"/>
                </a:lnTo>
                <a:lnTo>
                  <a:pt x="176" y="760"/>
                </a:lnTo>
                <a:lnTo>
                  <a:pt x="181" y="760"/>
                </a:lnTo>
                <a:lnTo>
                  <a:pt x="187" y="760"/>
                </a:lnTo>
                <a:lnTo>
                  <a:pt x="193" y="760"/>
                </a:lnTo>
                <a:lnTo>
                  <a:pt x="198" y="760"/>
                </a:lnTo>
                <a:lnTo>
                  <a:pt x="204" y="760"/>
                </a:lnTo>
                <a:lnTo>
                  <a:pt x="210" y="760"/>
                </a:lnTo>
                <a:lnTo>
                  <a:pt x="215" y="760"/>
                </a:lnTo>
                <a:lnTo>
                  <a:pt x="221" y="760"/>
                </a:lnTo>
                <a:lnTo>
                  <a:pt x="227" y="760"/>
                </a:lnTo>
                <a:lnTo>
                  <a:pt x="232" y="760"/>
                </a:lnTo>
                <a:lnTo>
                  <a:pt x="238" y="760"/>
                </a:lnTo>
                <a:lnTo>
                  <a:pt x="244" y="760"/>
                </a:lnTo>
                <a:lnTo>
                  <a:pt x="249" y="760"/>
                </a:lnTo>
                <a:lnTo>
                  <a:pt x="255" y="760"/>
                </a:lnTo>
                <a:lnTo>
                  <a:pt x="261" y="760"/>
                </a:lnTo>
                <a:lnTo>
                  <a:pt x="266" y="760"/>
                </a:lnTo>
                <a:lnTo>
                  <a:pt x="272" y="760"/>
                </a:lnTo>
                <a:lnTo>
                  <a:pt x="278" y="760"/>
                </a:lnTo>
                <a:lnTo>
                  <a:pt x="283" y="760"/>
                </a:lnTo>
                <a:lnTo>
                  <a:pt x="289" y="760"/>
                </a:lnTo>
                <a:lnTo>
                  <a:pt x="295" y="760"/>
                </a:lnTo>
                <a:lnTo>
                  <a:pt x="300" y="760"/>
                </a:lnTo>
                <a:lnTo>
                  <a:pt x="306" y="760"/>
                </a:lnTo>
                <a:lnTo>
                  <a:pt x="312" y="760"/>
                </a:lnTo>
                <a:lnTo>
                  <a:pt x="317" y="760"/>
                </a:lnTo>
                <a:lnTo>
                  <a:pt x="323" y="760"/>
                </a:lnTo>
                <a:lnTo>
                  <a:pt x="329" y="760"/>
                </a:lnTo>
                <a:lnTo>
                  <a:pt x="334" y="760"/>
                </a:lnTo>
                <a:lnTo>
                  <a:pt x="340" y="760"/>
                </a:lnTo>
                <a:lnTo>
                  <a:pt x="346" y="760"/>
                </a:lnTo>
                <a:lnTo>
                  <a:pt x="351" y="760"/>
                </a:lnTo>
                <a:lnTo>
                  <a:pt x="357" y="760"/>
                </a:lnTo>
                <a:lnTo>
                  <a:pt x="363" y="760"/>
                </a:lnTo>
                <a:lnTo>
                  <a:pt x="368" y="760"/>
                </a:lnTo>
                <a:lnTo>
                  <a:pt x="374" y="760"/>
                </a:lnTo>
                <a:lnTo>
                  <a:pt x="380" y="760"/>
                </a:lnTo>
                <a:lnTo>
                  <a:pt x="385" y="760"/>
                </a:lnTo>
                <a:lnTo>
                  <a:pt x="391" y="760"/>
                </a:lnTo>
                <a:lnTo>
                  <a:pt x="397" y="760"/>
                </a:lnTo>
                <a:lnTo>
                  <a:pt x="402" y="760"/>
                </a:lnTo>
                <a:lnTo>
                  <a:pt x="408" y="760"/>
                </a:lnTo>
                <a:lnTo>
                  <a:pt x="414" y="760"/>
                </a:lnTo>
                <a:lnTo>
                  <a:pt x="419" y="760"/>
                </a:lnTo>
                <a:lnTo>
                  <a:pt x="425" y="760"/>
                </a:lnTo>
                <a:lnTo>
                  <a:pt x="431" y="760"/>
                </a:lnTo>
                <a:lnTo>
                  <a:pt x="436" y="760"/>
                </a:lnTo>
                <a:lnTo>
                  <a:pt x="442" y="760"/>
                </a:lnTo>
                <a:lnTo>
                  <a:pt x="448" y="760"/>
                </a:lnTo>
                <a:lnTo>
                  <a:pt x="453" y="760"/>
                </a:lnTo>
                <a:lnTo>
                  <a:pt x="459" y="760"/>
                </a:lnTo>
                <a:lnTo>
                  <a:pt x="465" y="760"/>
                </a:lnTo>
                <a:lnTo>
                  <a:pt x="470" y="760"/>
                </a:lnTo>
                <a:lnTo>
                  <a:pt x="476" y="760"/>
                </a:lnTo>
                <a:lnTo>
                  <a:pt x="482" y="760"/>
                </a:lnTo>
                <a:lnTo>
                  <a:pt x="487" y="760"/>
                </a:lnTo>
                <a:lnTo>
                  <a:pt x="493" y="760"/>
                </a:lnTo>
                <a:lnTo>
                  <a:pt x="499" y="760"/>
                </a:lnTo>
                <a:lnTo>
                  <a:pt x="504" y="760"/>
                </a:lnTo>
                <a:lnTo>
                  <a:pt x="510" y="760"/>
                </a:lnTo>
                <a:lnTo>
                  <a:pt x="516" y="760"/>
                </a:lnTo>
                <a:lnTo>
                  <a:pt x="521" y="760"/>
                </a:lnTo>
                <a:lnTo>
                  <a:pt x="527" y="760"/>
                </a:lnTo>
                <a:lnTo>
                  <a:pt x="533" y="760"/>
                </a:lnTo>
                <a:lnTo>
                  <a:pt x="539" y="760"/>
                </a:lnTo>
                <a:lnTo>
                  <a:pt x="544" y="760"/>
                </a:lnTo>
                <a:lnTo>
                  <a:pt x="550" y="760"/>
                </a:lnTo>
                <a:lnTo>
                  <a:pt x="556" y="760"/>
                </a:lnTo>
                <a:lnTo>
                  <a:pt x="561" y="760"/>
                </a:lnTo>
                <a:lnTo>
                  <a:pt x="567" y="760"/>
                </a:lnTo>
                <a:lnTo>
                  <a:pt x="573" y="760"/>
                </a:lnTo>
                <a:lnTo>
                  <a:pt x="578" y="760"/>
                </a:lnTo>
                <a:lnTo>
                  <a:pt x="584" y="760"/>
                </a:lnTo>
                <a:lnTo>
                  <a:pt x="590" y="760"/>
                </a:lnTo>
                <a:lnTo>
                  <a:pt x="595" y="760"/>
                </a:lnTo>
                <a:lnTo>
                  <a:pt x="601" y="760"/>
                </a:lnTo>
                <a:lnTo>
                  <a:pt x="607" y="760"/>
                </a:lnTo>
                <a:lnTo>
                  <a:pt x="612" y="760"/>
                </a:lnTo>
                <a:lnTo>
                  <a:pt x="618" y="760"/>
                </a:lnTo>
                <a:lnTo>
                  <a:pt x="624" y="760"/>
                </a:lnTo>
                <a:lnTo>
                  <a:pt x="629" y="760"/>
                </a:lnTo>
                <a:lnTo>
                  <a:pt x="635" y="760"/>
                </a:lnTo>
                <a:lnTo>
                  <a:pt x="641" y="760"/>
                </a:lnTo>
                <a:lnTo>
                  <a:pt x="646" y="760"/>
                </a:lnTo>
                <a:lnTo>
                  <a:pt x="652" y="760"/>
                </a:lnTo>
                <a:lnTo>
                  <a:pt x="658" y="760"/>
                </a:lnTo>
                <a:lnTo>
                  <a:pt x="663" y="760"/>
                </a:lnTo>
                <a:lnTo>
                  <a:pt x="669" y="760"/>
                </a:lnTo>
                <a:lnTo>
                  <a:pt x="675" y="760"/>
                </a:lnTo>
                <a:lnTo>
                  <a:pt x="680" y="760"/>
                </a:lnTo>
                <a:lnTo>
                  <a:pt x="686" y="760"/>
                </a:lnTo>
                <a:lnTo>
                  <a:pt x="692" y="760"/>
                </a:lnTo>
                <a:lnTo>
                  <a:pt x="697" y="760"/>
                </a:lnTo>
                <a:lnTo>
                  <a:pt x="703" y="760"/>
                </a:lnTo>
                <a:lnTo>
                  <a:pt x="709" y="760"/>
                </a:lnTo>
                <a:lnTo>
                  <a:pt x="714" y="760"/>
                </a:lnTo>
                <a:lnTo>
                  <a:pt x="720" y="760"/>
                </a:lnTo>
                <a:lnTo>
                  <a:pt x="726" y="760"/>
                </a:lnTo>
                <a:lnTo>
                  <a:pt x="731" y="760"/>
                </a:lnTo>
                <a:lnTo>
                  <a:pt x="737" y="760"/>
                </a:lnTo>
                <a:lnTo>
                  <a:pt x="743" y="760"/>
                </a:lnTo>
                <a:lnTo>
                  <a:pt x="748" y="760"/>
                </a:lnTo>
                <a:lnTo>
                  <a:pt x="754" y="760"/>
                </a:lnTo>
                <a:lnTo>
                  <a:pt x="760" y="760"/>
                </a:lnTo>
                <a:lnTo>
                  <a:pt x="765" y="760"/>
                </a:lnTo>
                <a:lnTo>
                  <a:pt x="771" y="760"/>
                </a:lnTo>
                <a:lnTo>
                  <a:pt x="777" y="760"/>
                </a:lnTo>
                <a:lnTo>
                  <a:pt x="782" y="760"/>
                </a:lnTo>
                <a:lnTo>
                  <a:pt x="788" y="760"/>
                </a:lnTo>
                <a:lnTo>
                  <a:pt x="794" y="760"/>
                </a:lnTo>
                <a:lnTo>
                  <a:pt x="799" y="760"/>
                </a:lnTo>
                <a:lnTo>
                  <a:pt x="805" y="760"/>
                </a:lnTo>
                <a:lnTo>
                  <a:pt x="811" y="760"/>
                </a:lnTo>
                <a:lnTo>
                  <a:pt x="816" y="760"/>
                </a:lnTo>
                <a:lnTo>
                  <a:pt x="822" y="760"/>
                </a:lnTo>
                <a:lnTo>
                  <a:pt x="828" y="760"/>
                </a:lnTo>
                <a:lnTo>
                  <a:pt x="833" y="760"/>
                </a:lnTo>
                <a:lnTo>
                  <a:pt x="839" y="760"/>
                </a:lnTo>
                <a:lnTo>
                  <a:pt x="845" y="760"/>
                </a:lnTo>
                <a:lnTo>
                  <a:pt x="850" y="760"/>
                </a:lnTo>
                <a:lnTo>
                  <a:pt x="856" y="760"/>
                </a:lnTo>
                <a:lnTo>
                  <a:pt x="862" y="760"/>
                </a:lnTo>
                <a:lnTo>
                  <a:pt x="867" y="760"/>
                </a:lnTo>
                <a:lnTo>
                  <a:pt x="873" y="760"/>
                </a:lnTo>
                <a:lnTo>
                  <a:pt x="879" y="760"/>
                </a:lnTo>
                <a:lnTo>
                  <a:pt x="884" y="760"/>
                </a:lnTo>
                <a:lnTo>
                  <a:pt x="890" y="760"/>
                </a:lnTo>
                <a:lnTo>
                  <a:pt x="896" y="760"/>
                </a:lnTo>
                <a:lnTo>
                  <a:pt x="901" y="760"/>
                </a:lnTo>
                <a:lnTo>
                  <a:pt x="907" y="760"/>
                </a:lnTo>
                <a:lnTo>
                  <a:pt x="913" y="760"/>
                </a:lnTo>
                <a:lnTo>
                  <a:pt x="918" y="760"/>
                </a:lnTo>
                <a:lnTo>
                  <a:pt x="924" y="760"/>
                </a:lnTo>
                <a:lnTo>
                  <a:pt x="930" y="760"/>
                </a:lnTo>
                <a:lnTo>
                  <a:pt x="935" y="760"/>
                </a:lnTo>
                <a:lnTo>
                  <a:pt x="941" y="760"/>
                </a:lnTo>
                <a:lnTo>
                  <a:pt x="947" y="760"/>
                </a:lnTo>
                <a:lnTo>
                  <a:pt x="952" y="760"/>
                </a:lnTo>
                <a:lnTo>
                  <a:pt x="958" y="760"/>
                </a:lnTo>
                <a:lnTo>
                  <a:pt x="964" y="760"/>
                </a:lnTo>
                <a:lnTo>
                  <a:pt x="969" y="760"/>
                </a:lnTo>
                <a:lnTo>
                  <a:pt x="975" y="760"/>
                </a:lnTo>
                <a:lnTo>
                  <a:pt x="981" y="760"/>
                </a:lnTo>
                <a:lnTo>
                  <a:pt x="986" y="760"/>
                </a:lnTo>
                <a:lnTo>
                  <a:pt x="992" y="760"/>
                </a:lnTo>
                <a:lnTo>
                  <a:pt x="998" y="760"/>
                </a:lnTo>
                <a:lnTo>
                  <a:pt x="1003" y="760"/>
                </a:lnTo>
                <a:lnTo>
                  <a:pt x="1009" y="760"/>
                </a:lnTo>
                <a:lnTo>
                  <a:pt x="1015" y="760"/>
                </a:lnTo>
                <a:lnTo>
                  <a:pt x="1020" y="760"/>
                </a:lnTo>
                <a:lnTo>
                  <a:pt x="1026" y="760"/>
                </a:lnTo>
                <a:lnTo>
                  <a:pt x="1032" y="760"/>
                </a:lnTo>
                <a:lnTo>
                  <a:pt x="1037" y="760"/>
                </a:lnTo>
                <a:lnTo>
                  <a:pt x="1043" y="760"/>
                </a:lnTo>
                <a:lnTo>
                  <a:pt x="1049" y="760"/>
                </a:lnTo>
                <a:lnTo>
                  <a:pt x="1054" y="760"/>
                </a:lnTo>
                <a:lnTo>
                  <a:pt x="1060" y="760"/>
                </a:lnTo>
                <a:lnTo>
                  <a:pt x="1066" y="760"/>
                </a:lnTo>
                <a:lnTo>
                  <a:pt x="1071" y="760"/>
                </a:lnTo>
                <a:lnTo>
                  <a:pt x="1077" y="760"/>
                </a:lnTo>
                <a:lnTo>
                  <a:pt x="1083" y="760"/>
                </a:lnTo>
                <a:lnTo>
                  <a:pt x="1088" y="760"/>
                </a:lnTo>
                <a:lnTo>
                  <a:pt x="1094" y="760"/>
                </a:lnTo>
                <a:lnTo>
                  <a:pt x="1100" y="760"/>
                </a:lnTo>
                <a:lnTo>
                  <a:pt x="1105" y="760"/>
                </a:lnTo>
                <a:lnTo>
                  <a:pt x="1111" y="760"/>
                </a:lnTo>
                <a:lnTo>
                  <a:pt x="1117" y="760"/>
                </a:lnTo>
                <a:lnTo>
                  <a:pt x="1122" y="760"/>
                </a:lnTo>
                <a:lnTo>
                  <a:pt x="1128" y="760"/>
                </a:lnTo>
                <a:lnTo>
                  <a:pt x="1134" y="760"/>
                </a:lnTo>
                <a:lnTo>
                  <a:pt x="1139" y="760"/>
                </a:lnTo>
                <a:lnTo>
                  <a:pt x="1145" y="760"/>
                </a:lnTo>
                <a:lnTo>
                  <a:pt x="1151" y="760"/>
                </a:lnTo>
                <a:lnTo>
                  <a:pt x="1156" y="760"/>
                </a:lnTo>
                <a:lnTo>
                  <a:pt x="1162" y="760"/>
                </a:lnTo>
                <a:lnTo>
                  <a:pt x="1168" y="760"/>
                </a:lnTo>
                <a:lnTo>
                  <a:pt x="1174" y="760"/>
                </a:lnTo>
                <a:lnTo>
                  <a:pt x="1179" y="760"/>
                </a:lnTo>
                <a:lnTo>
                  <a:pt x="1185" y="760"/>
                </a:lnTo>
                <a:lnTo>
                  <a:pt x="1191" y="760"/>
                </a:lnTo>
                <a:lnTo>
                  <a:pt x="1196" y="760"/>
                </a:lnTo>
                <a:lnTo>
                  <a:pt x="1202" y="760"/>
                </a:lnTo>
                <a:lnTo>
                  <a:pt x="1208" y="760"/>
                </a:lnTo>
                <a:lnTo>
                  <a:pt x="1213" y="760"/>
                </a:lnTo>
                <a:lnTo>
                  <a:pt x="1219" y="760"/>
                </a:lnTo>
                <a:lnTo>
                  <a:pt x="1225" y="760"/>
                </a:lnTo>
                <a:lnTo>
                  <a:pt x="1230" y="760"/>
                </a:lnTo>
                <a:lnTo>
                  <a:pt x="1236" y="760"/>
                </a:lnTo>
                <a:lnTo>
                  <a:pt x="1242" y="760"/>
                </a:lnTo>
                <a:lnTo>
                  <a:pt x="1247" y="760"/>
                </a:lnTo>
                <a:lnTo>
                  <a:pt x="1253" y="760"/>
                </a:lnTo>
                <a:lnTo>
                  <a:pt x="1259" y="760"/>
                </a:lnTo>
                <a:lnTo>
                  <a:pt x="1264" y="760"/>
                </a:lnTo>
                <a:lnTo>
                  <a:pt x="1270" y="760"/>
                </a:lnTo>
                <a:lnTo>
                  <a:pt x="1276" y="760"/>
                </a:lnTo>
                <a:lnTo>
                  <a:pt x="1281" y="760"/>
                </a:lnTo>
                <a:lnTo>
                  <a:pt x="1287" y="760"/>
                </a:lnTo>
                <a:lnTo>
                  <a:pt x="1287" y="0"/>
                </a:lnTo>
                <a:lnTo>
                  <a:pt x="1293" y="0"/>
                </a:lnTo>
                <a:lnTo>
                  <a:pt x="1298" y="0"/>
                </a:lnTo>
                <a:lnTo>
                  <a:pt x="1304" y="0"/>
                </a:lnTo>
                <a:lnTo>
                  <a:pt x="1310" y="0"/>
                </a:lnTo>
                <a:lnTo>
                  <a:pt x="1315" y="0"/>
                </a:lnTo>
                <a:lnTo>
                  <a:pt x="1321" y="0"/>
                </a:lnTo>
                <a:lnTo>
                  <a:pt x="1327" y="0"/>
                </a:lnTo>
                <a:lnTo>
                  <a:pt x="1332" y="0"/>
                </a:lnTo>
                <a:lnTo>
                  <a:pt x="1338" y="0"/>
                </a:lnTo>
                <a:lnTo>
                  <a:pt x="1344" y="0"/>
                </a:lnTo>
                <a:lnTo>
                  <a:pt x="1349" y="0"/>
                </a:lnTo>
                <a:lnTo>
                  <a:pt x="1355" y="0"/>
                </a:lnTo>
                <a:lnTo>
                  <a:pt x="1361" y="0"/>
                </a:lnTo>
                <a:lnTo>
                  <a:pt x="1366" y="0"/>
                </a:lnTo>
                <a:lnTo>
                  <a:pt x="1372" y="0"/>
                </a:lnTo>
                <a:lnTo>
                  <a:pt x="1378" y="0"/>
                </a:lnTo>
                <a:lnTo>
                  <a:pt x="1383" y="0"/>
                </a:lnTo>
                <a:lnTo>
                  <a:pt x="1389" y="0"/>
                </a:lnTo>
                <a:lnTo>
                  <a:pt x="1395" y="0"/>
                </a:lnTo>
                <a:lnTo>
                  <a:pt x="1400" y="0"/>
                </a:lnTo>
                <a:lnTo>
                  <a:pt x="1406" y="0"/>
                </a:lnTo>
                <a:lnTo>
                  <a:pt x="1412" y="0"/>
                </a:lnTo>
                <a:lnTo>
                  <a:pt x="1412" y="760"/>
                </a:lnTo>
                <a:lnTo>
                  <a:pt x="1417" y="760"/>
                </a:lnTo>
                <a:lnTo>
                  <a:pt x="1423" y="760"/>
                </a:lnTo>
                <a:lnTo>
                  <a:pt x="1429" y="760"/>
                </a:lnTo>
                <a:lnTo>
                  <a:pt x="1434" y="760"/>
                </a:lnTo>
                <a:lnTo>
                  <a:pt x="1440" y="760"/>
                </a:lnTo>
                <a:lnTo>
                  <a:pt x="1446" y="760"/>
                </a:lnTo>
                <a:lnTo>
                  <a:pt x="1451" y="760"/>
                </a:lnTo>
                <a:lnTo>
                  <a:pt x="1457" y="760"/>
                </a:lnTo>
                <a:lnTo>
                  <a:pt x="1463" y="760"/>
                </a:lnTo>
                <a:lnTo>
                  <a:pt x="1468" y="760"/>
                </a:lnTo>
                <a:lnTo>
                  <a:pt x="1474" y="760"/>
                </a:lnTo>
                <a:lnTo>
                  <a:pt x="1480" y="760"/>
                </a:lnTo>
                <a:lnTo>
                  <a:pt x="1485" y="760"/>
                </a:lnTo>
                <a:lnTo>
                  <a:pt x="1491" y="760"/>
                </a:lnTo>
                <a:lnTo>
                  <a:pt x="1497" y="760"/>
                </a:lnTo>
                <a:lnTo>
                  <a:pt x="1502" y="760"/>
                </a:lnTo>
                <a:lnTo>
                  <a:pt x="1508" y="760"/>
                </a:lnTo>
                <a:lnTo>
                  <a:pt x="1514" y="760"/>
                </a:lnTo>
                <a:lnTo>
                  <a:pt x="1519" y="760"/>
                </a:lnTo>
                <a:lnTo>
                  <a:pt x="1525" y="760"/>
                </a:lnTo>
                <a:lnTo>
                  <a:pt x="1531" y="760"/>
                </a:lnTo>
                <a:lnTo>
                  <a:pt x="1536" y="760"/>
                </a:lnTo>
                <a:lnTo>
                  <a:pt x="1542" y="760"/>
                </a:lnTo>
                <a:lnTo>
                  <a:pt x="1548" y="760"/>
                </a:lnTo>
                <a:lnTo>
                  <a:pt x="1553" y="760"/>
                </a:lnTo>
                <a:lnTo>
                  <a:pt x="1559" y="760"/>
                </a:lnTo>
                <a:lnTo>
                  <a:pt x="1565" y="760"/>
                </a:lnTo>
                <a:lnTo>
                  <a:pt x="1570" y="760"/>
                </a:lnTo>
                <a:lnTo>
                  <a:pt x="1576" y="760"/>
                </a:lnTo>
                <a:lnTo>
                  <a:pt x="1582" y="760"/>
                </a:lnTo>
                <a:lnTo>
                  <a:pt x="1587" y="760"/>
                </a:lnTo>
                <a:lnTo>
                  <a:pt x="1593" y="760"/>
                </a:lnTo>
                <a:lnTo>
                  <a:pt x="1599" y="760"/>
                </a:lnTo>
                <a:lnTo>
                  <a:pt x="1604" y="760"/>
                </a:lnTo>
                <a:lnTo>
                  <a:pt x="1610" y="760"/>
                </a:lnTo>
                <a:lnTo>
                  <a:pt x="1616" y="760"/>
                </a:lnTo>
                <a:lnTo>
                  <a:pt x="1621" y="760"/>
                </a:lnTo>
                <a:lnTo>
                  <a:pt x="1627" y="760"/>
                </a:lnTo>
                <a:lnTo>
                  <a:pt x="1633" y="760"/>
                </a:lnTo>
                <a:lnTo>
                  <a:pt x="1638" y="760"/>
                </a:lnTo>
                <a:lnTo>
                  <a:pt x="1644" y="760"/>
                </a:lnTo>
                <a:lnTo>
                  <a:pt x="1650" y="760"/>
                </a:lnTo>
                <a:lnTo>
                  <a:pt x="1655" y="760"/>
                </a:lnTo>
                <a:lnTo>
                  <a:pt x="1661" y="760"/>
                </a:lnTo>
                <a:lnTo>
                  <a:pt x="1667" y="760"/>
                </a:lnTo>
                <a:lnTo>
                  <a:pt x="1672" y="760"/>
                </a:lnTo>
                <a:lnTo>
                  <a:pt x="1678" y="760"/>
                </a:lnTo>
                <a:lnTo>
                  <a:pt x="1684" y="760"/>
                </a:lnTo>
                <a:lnTo>
                  <a:pt x="1689" y="760"/>
                </a:lnTo>
                <a:lnTo>
                  <a:pt x="1695" y="760"/>
                </a:lnTo>
                <a:lnTo>
                  <a:pt x="1701" y="760"/>
                </a:lnTo>
                <a:lnTo>
                  <a:pt x="1706" y="760"/>
                </a:lnTo>
                <a:lnTo>
                  <a:pt x="1712" y="760"/>
                </a:lnTo>
                <a:lnTo>
                  <a:pt x="1718" y="760"/>
                </a:lnTo>
                <a:lnTo>
                  <a:pt x="1723" y="760"/>
                </a:lnTo>
                <a:lnTo>
                  <a:pt x="1729" y="760"/>
                </a:lnTo>
                <a:lnTo>
                  <a:pt x="1735" y="760"/>
                </a:lnTo>
                <a:lnTo>
                  <a:pt x="1740" y="760"/>
                </a:lnTo>
                <a:lnTo>
                  <a:pt x="1746" y="760"/>
                </a:lnTo>
                <a:lnTo>
                  <a:pt x="1752" y="760"/>
                </a:lnTo>
                <a:lnTo>
                  <a:pt x="1757" y="760"/>
                </a:lnTo>
                <a:lnTo>
                  <a:pt x="1763" y="760"/>
                </a:lnTo>
                <a:lnTo>
                  <a:pt x="1769" y="760"/>
                </a:lnTo>
                <a:lnTo>
                  <a:pt x="1774" y="760"/>
                </a:lnTo>
                <a:lnTo>
                  <a:pt x="1780" y="760"/>
                </a:lnTo>
                <a:lnTo>
                  <a:pt x="1786" y="760"/>
                </a:lnTo>
                <a:lnTo>
                  <a:pt x="1791" y="760"/>
                </a:lnTo>
                <a:lnTo>
                  <a:pt x="1797" y="760"/>
                </a:lnTo>
                <a:lnTo>
                  <a:pt x="1803" y="760"/>
                </a:lnTo>
                <a:lnTo>
                  <a:pt x="1809" y="760"/>
                </a:lnTo>
                <a:lnTo>
                  <a:pt x="1814" y="760"/>
                </a:lnTo>
                <a:lnTo>
                  <a:pt x="1820" y="760"/>
                </a:lnTo>
                <a:lnTo>
                  <a:pt x="1826" y="760"/>
                </a:lnTo>
                <a:lnTo>
                  <a:pt x="1831" y="760"/>
                </a:lnTo>
                <a:lnTo>
                  <a:pt x="1837" y="760"/>
                </a:lnTo>
                <a:lnTo>
                  <a:pt x="1843" y="760"/>
                </a:lnTo>
                <a:lnTo>
                  <a:pt x="1848" y="760"/>
                </a:lnTo>
                <a:lnTo>
                  <a:pt x="1854" y="760"/>
                </a:lnTo>
                <a:lnTo>
                  <a:pt x="1860" y="760"/>
                </a:lnTo>
                <a:lnTo>
                  <a:pt x="1865" y="760"/>
                </a:lnTo>
                <a:lnTo>
                  <a:pt x="1871" y="760"/>
                </a:lnTo>
                <a:lnTo>
                  <a:pt x="1877" y="760"/>
                </a:lnTo>
                <a:lnTo>
                  <a:pt x="1882" y="760"/>
                </a:lnTo>
                <a:lnTo>
                  <a:pt x="1888" y="760"/>
                </a:lnTo>
                <a:lnTo>
                  <a:pt x="1894" y="760"/>
                </a:lnTo>
                <a:lnTo>
                  <a:pt x="1899" y="760"/>
                </a:lnTo>
                <a:lnTo>
                  <a:pt x="1905" y="760"/>
                </a:lnTo>
                <a:lnTo>
                  <a:pt x="1911" y="760"/>
                </a:lnTo>
                <a:lnTo>
                  <a:pt x="1916" y="760"/>
                </a:lnTo>
                <a:lnTo>
                  <a:pt x="1922" y="760"/>
                </a:lnTo>
                <a:lnTo>
                  <a:pt x="1928" y="760"/>
                </a:lnTo>
                <a:lnTo>
                  <a:pt x="1933" y="760"/>
                </a:lnTo>
                <a:lnTo>
                  <a:pt x="1939" y="760"/>
                </a:lnTo>
                <a:lnTo>
                  <a:pt x="1945" y="760"/>
                </a:lnTo>
                <a:lnTo>
                  <a:pt x="1950" y="760"/>
                </a:lnTo>
                <a:lnTo>
                  <a:pt x="1956" y="760"/>
                </a:lnTo>
                <a:lnTo>
                  <a:pt x="1962" y="760"/>
                </a:lnTo>
                <a:lnTo>
                  <a:pt x="1967" y="760"/>
                </a:lnTo>
                <a:lnTo>
                  <a:pt x="1973" y="760"/>
                </a:lnTo>
                <a:lnTo>
                  <a:pt x="1979" y="760"/>
                </a:lnTo>
                <a:lnTo>
                  <a:pt x="1984" y="760"/>
                </a:lnTo>
                <a:lnTo>
                  <a:pt x="1990" y="760"/>
                </a:lnTo>
                <a:lnTo>
                  <a:pt x="1996" y="760"/>
                </a:lnTo>
                <a:lnTo>
                  <a:pt x="2001" y="760"/>
                </a:lnTo>
                <a:lnTo>
                  <a:pt x="2007" y="760"/>
                </a:lnTo>
                <a:lnTo>
                  <a:pt x="2013" y="760"/>
                </a:lnTo>
                <a:lnTo>
                  <a:pt x="2018" y="760"/>
                </a:lnTo>
                <a:lnTo>
                  <a:pt x="2024" y="760"/>
                </a:lnTo>
                <a:lnTo>
                  <a:pt x="2030" y="760"/>
                </a:lnTo>
                <a:lnTo>
                  <a:pt x="2035" y="760"/>
                </a:lnTo>
                <a:lnTo>
                  <a:pt x="2041" y="760"/>
                </a:lnTo>
                <a:lnTo>
                  <a:pt x="2047" y="760"/>
                </a:lnTo>
                <a:lnTo>
                  <a:pt x="2052" y="760"/>
                </a:lnTo>
                <a:lnTo>
                  <a:pt x="2058" y="760"/>
                </a:lnTo>
                <a:lnTo>
                  <a:pt x="2064" y="760"/>
                </a:lnTo>
                <a:lnTo>
                  <a:pt x="2069" y="760"/>
                </a:lnTo>
                <a:lnTo>
                  <a:pt x="2075" y="760"/>
                </a:lnTo>
                <a:lnTo>
                  <a:pt x="2081" y="760"/>
                </a:lnTo>
                <a:lnTo>
                  <a:pt x="2086" y="760"/>
                </a:lnTo>
                <a:lnTo>
                  <a:pt x="2092" y="760"/>
                </a:lnTo>
                <a:lnTo>
                  <a:pt x="2098" y="760"/>
                </a:lnTo>
                <a:lnTo>
                  <a:pt x="2103" y="760"/>
                </a:lnTo>
                <a:lnTo>
                  <a:pt x="2109" y="760"/>
                </a:lnTo>
                <a:lnTo>
                  <a:pt x="2115" y="760"/>
                </a:lnTo>
                <a:lnTo>
                  <a:pt x="2120" y="760"/>
                </a:lnTo>
                <a:lnTo>
                  <a:pt x="2126" y="760"/>
                </a:lnTo>
                <a:lnTo>
                  <a:pt x="2132" y="760"/>
                </a:lnTo>
                <a:lnTo>
                  <a:pt x="2137" y="760"/>
                </a:lnTo>
                <a:lnTo>
                  <a:pt x="2143" y="760"/>
                </a:lnTo>
                <a:lnTo>
                  <a:pt x="2149" y="760"/>
                </a:lnTo>
                <a:lnTo>
                  <a:pt x="2154" y="760"/>
                </a:lnTo>
                <a:lnTo>
                  <a:pt x="2160" y="760"/>
                </a:lnTo>
                <a:lnTo>
                  <a:pt x="2166" y="760"/>
                </a:lnTo>
                <a:lnTo>
                  <a:pt x="2171" y="760"/>
                </a:lnTo>
                <a:lnTo>
                  <a:pt x="2177" y="760"/>
                </a:lnTo>
                <a:lnTo>
                  <a:pt x="2183" y="760"/>
                </a:lnTo>
                <a:lnTo>
                  <a:pt x="2188" y="760"/>
                </a:lnTo>
                <a:lnTo>
                  <a:pt x="2194" y="760"/>
                </a:lnTo>
                <a:lnTo>
                  <a:pt x="2200" y="760"/>
                </a:lnTo>
                <a:lnTo>
                  <a:pt x="2205" y="760"/>
                </a:lnTo>
                <a:lnTo>
                  <a:pt x="2211" y="760"/>
                </a:lnTo>
                <a:lnTo>
                  <a:pt x="2217" y="760"/>
                </a:lnTo>
                <a:lnTo>
                  <a:pt x="2222" y="760"/>
                </a:lnTo>
                <a:lnTo>
                  <a:pt x="2228" y="760"/>
                </a:lnTo>
                <a:lnTo>
                  <a:pt x="2234" y="760"/>
                </a:lnTo>
                <a:lnTo>
                  <a:pt x="2239" y="760"/>
                </a:lnTo>
                <a:lnTo>
                  <a:pt x="2245" y="760"/>
                </a:lnTo>
                <a:lnTo>
                  <a:pt x="2251" y="760"/>
                </a:lnTo>
                <a:lnTo>
                  <a:pt x="2256" y="760"/>
                </a:lnTo>
                <a:lnTo>
                  <a:pt x="2262" y="760"/>
                </a:lnTo>
                <a:lnTo>
                  <a:pt x="2268" y="760"/>
                </a:lnTo>
                <a:lnTo>
                  <a:pt x="2273" y="760"/>
                </a:lnTo>
                <a:lnTo>
                  <a:pt x="2279" y="760"/>
                </a:lnTo>
                <a:lnTo>
                  <a:pt x="2285" y="760"/>
                </a:lnTo>
                <a:lnTo>
                  <a:pt x="2290" y="760"/>
                </a:lnTo>
                <a:lnTo>
                  <a:pt x="2296" y="760"/>
                </a:lnTo>
                <a:lnTo>
                  <a:pt x="2302" y="760"/>
                </a:lnTo>
                <a:lnTo>
                  <a:pt x="2307" y="760"/>
                </a:lnTo>
                <a:lnTo>
                  <a:pt x="2313" y="760"/>
                </a:lnTo>
                <a:lnTo>
                  <a:pt x="2319" y="760"/>
                </a:lnTo>
                <a:lnTo>
                  <a:pt x="2324" y="760"/>
                </a:lnTo>
                <a:lnTo>
                  <a:pt x="2330" y="760"/>
                </a:lnTo>
                <a:lnTo>
                  <a:pt x="2336" y="760"/>
                </a:lnTo>
                <a:lnTo>
                  <a:pt x="2341" y="760"/>
                </a:lnTo>
                <a:lnTo>
                  <a:pt x="2347" y="760"/>
                </a:lnTo>
                <a:lnTo>
                  <a:pt x="2353" y="760"/>
                </a:lnTo>
                <a:lnTo>
                  <a:pt x="2358" y="760"/>
                </a:lnTo>
                <a:lnTo>
                  <a:pt x="2364" y="760"/>
                </a:lnTo>
                <a:lnTo>
                  <a:pt x="2370" y="760"/>
                </a:lnTo>
                <a:lnTo>
                  <a:pt x="2375" y="760"/>
                </a:lnTo>
                <a:lnTo>
                  <a:pt x="2381" y="760"/>
                </a:lnTo>
                <a:lnTo>
                  <a:pt x="2387" y="760"/>
                </a:lnTo>
                <a:lnTo>
                  <a:pt x="2392" y="760"/>
                </a:lnTo>
                <a:lnTo>
                  <a:pt x="2398" y="760"/>
                </a:lnTo>
                <a:lnTo>
                  <a:pt x="2404" y="760"/>
                </a:lnTo>
                <a:lnTo>
                  <a:pt x="2409" y="760"/>
                </a:lnTo>
                <a:lnTo>
                  <a:pt x="2415" y="760"/>
                </a:lnTo>
                <a:lnTo>
                  <a:pt x="2421" y="760"/>
                </a:lnTo>
                <a:lnTo>
                  <a:pt x="2426" y="760"/>
                </a:lnTo>
                <a:lnTo>
                  <a:pt x="2432" y="760"/>
                </a:lnTo>
                <a:lnTo>
                  <a:pt x="2438" y="760"/>
                </a:lnTo>
                <a:lnTo>
                  <a:pt x="2444" y="760"/>
                </a:lnTo>
                <a:lnTo>
                  <a:pt x="2449" y="760"/>
                </a:lnTo>
                <a:lnTo>
                  <a:pt x="2455" y="760"/>
                </a:lnTo>
              </a:path>
            </a:pathLst>
          </a:custGeom>
          <a:noFill/>
          <a:ln w="28575" cmpd="sng">
            <a:solidFill>
              <a:schemeClr val="tx1"/>
            </a:solidFill>
            <a:prstDash val="solid"/>
            <a:round/>
            <a:headEnd/>
            <a:tailEnd/>
          </a:ln>
        </p:spPr>
        <p:txBody>
          <a:bodyPr/>
          <a:lstStyle/>
          <a:p>
            <a:endParaRPr lang="fr-FR"/>
          </a:p>
        </p:txBody>
      </p:sp>
      <p:sp>
        <p:nvSpPr>
          <p:cNvPr id="181447" name="Line 199"/>
          <p:cNvSpPr>
            <a:spLocks noChangeShapeType="1"/>
          </p:cNvSpPr>
          <p:nvPr/>
        </p:nvSpPr>
        <p:spPr bwMode="auto">
          <a:xfrm flipV="1">
            <a:off x="4784481" y="1204913"/>
            <a:ext cx="0" cy="1435100"/>
          </a:xfrm>
          <a:prstGeom prst="line">
            <a:avLst/>
          </a:prstGeom>
          <a:noFill/>
          <a:ln w="57150">
            <a:solidFill>
              <a:schemeClr val="tx1"/>
            </a:solidFill>
            <a:round/>
            <a:headEnd/>
            <a:tailEnd type="triangle" w="med" len="med"/>
          </a:ln>
          <a:effectLst/>
        </p:spPr>
        <p:txBody>
          <a:bodyPr wrap="none" anchor="ctr"/>
          <a:lstStyle/>
          <a:p>
            <a:endParaRPr lang="fr-FR"/>
          </a:p>
        </p:txBody>
      </p:sp>
      <p:sp>
        <p:nvSpPr>
          <p:cNvPr id="181448" name="Line 200"/>
          <p:cNvSpPr>
            <a:spLocks noChangeShapeType="1"/>
          </p:cNvSpPr>
          <p:nvPr/>
        </p:nvSpPr>
        <p:spPr bwMode="auto">
          <a:xfrm>
            <a:off x="2123343" y="4448175"/>
            <a:ext cx="4911969" cy="0"/>
          </a:xfrm>
          <a:prstGeom prst="line">
            <a:avLst/>
          </a:prstGeom>
          <a:noFill/>
          <a:ln w="38100">
            <a:solidFill>
              <a:schemeClr val="tx1"/>
            </a:solidFill>
            <a:round/>
            <a:headEnd/>
            <a:tailEnd/>
          </a:ln>
          <a:effectLst/>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1406"/>
                                        </p:tgtEl>
                                        <p:attrNameLst>
                                          <p:attrName>style.visibility</p:attrName>
                                        </p:attrNameLst>
                                      </p:cBhvr>
                                      <p:to>
                                        <p:strVal val="visible"/>
                                      </p:to>
                                    </p:set>
                                    <p:animEffect transition="in" filter="wipe(left)">
                                      <p:cBhvr>
                                        <p:cTn id="7" dur="500"/>
                                        <p:tgtEl>
                                          <p:spTgt spid="18140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1439"/>
                                        </p:tgtEl>
                                        <p:attrNameLst>
                                          <p:attrName>style.visibility</p:attrName>
                                        </p:attrNameLst>
                                      </p:cBhvr>
                                      <p:to>
                                        <p:strVal val="visible"/>
                                      </p:to>
                                    </p:set>
                                    <p:animEffect transition="in" filter="wipe(left)">
                                      <p:cBhvr>
                                        <p:cTn id="17" dur="500"/>
                                        <p:tgtEl>
                                          <p:spTgt spid="181439"/>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181446"/>
                                        </p:tgtEl>
                                        <p:attrNameLst>
                                          <p:attrName>style.visibility</p:attrName>
                                        </p:attrNameLst>
                                      </p:cBhvr>
                                      <p:to>
                                        <p:strVal val="visible"/>
                                      </p:to>
                                    </p:set>
                                    <p:animEffect transition="in" filter="wipe(left)">
                                      <p:cBhvr>
                                        <p:cTn id="30" dur="500"/>
                                        <p:tgtEl>
                                          <p:spTgt spid="18144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81447"/>
                                        </p:tgtEl>
                                        <p:attrNameLst>
                                          <p:attrName>style.visibility</p:attrName>
                                        </p:attrNameLst>
                                      </p:cBhvr>
                                      <p:to>
                                        <p:strVal val="visible"/>
                                      </p:to>
                                    </p:set>
                                    <p:animEffect transition="in" filter="wipe(down)">
                                      <p:cBhvr>
                                        <p:cTn id="35" dur="500"/>
                                        <p:tgtEl>
                                          <p:spTgt spid="181447"/>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81448"/>
                                        </p:tgtEl>
                                        <p:attrNameLst>
                                          <p:attrName>style.visibility</p:attrName>
                                        </p:attrNameLst>
                                      </p:cBhvr>
                                      <p:to>
                                        <p:strVal val="visible"/>
                                      </p:to>
                                    </p:set>
                                    <p:animEffect transition="in" filter="wipe(left)">
                                      <p:cBhvr>
                                        <p:cTn id="39" dur="500"/>
                                        <p:tgtEl>
                                          <p:spTgt spid="181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406" grpId="0" animBg="1"/>
      <p:bldP spid="181439" grpId="0" animBg="1"/>
      <p:bldP spid="181446" grpId="0" animBg="1"/>
      <p:bldP spid="181447" grpId="0" animBg="1"/>
      <p:bldP spid="18144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687388" y="1800684"/>
            <a:ext cx="7772400" cy="1447800"/>
          </a:xfrm>
        </p:spPr>
        <p:txBody>
          <a:bodyPr/>
          <a:lstStyle/>
          <a:p>
            <a:r>
              <a:rPr lang="en-US" altLang="zh-CN" sz="4800" b="1" dirty="0"/>
              <a:t>ECHANTILLONNAGE</a:t>
            </a:r>
            <a:endParaRPr lang="en-US" altLang="zh-CN" sz="3600" dirty="0"/>
          </a:p>
        </p:txBody>
      </p:sp>
      <p:sp>
        <p:nvSpPr>
          <p:cNvPr id="3" name="Espace réservé du numéro de diapositive 2"/>
          <p:cNvSpPr>
            <a:spLocks noGrp="1"/>
          </p:cNvSpPr>
          <p:nvPr>
            <p:ph type="sldNum" sz="quarter" idx="12"/>
          </p:nvPr>
        </p:nvSpPr>
        <p:spPr/>
        <p:txBody>
          <a:bodyPr/>
          <a:lstStyle/>
          <a:p>
            <a:fld id="{2C94B7E7-F509-4100-BE7B-E3DEB2C53554}" type="slidenum">
              <a:rPr lang="fr-FR" smtClean="0"/>
              <a:pPr/>
              <a:t>58</a:t>
            </a:fld>
            <a:endParaRPr lang="fr-F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0" y="1214422"/>
            <a:ext cx="9144000" cy="1428736"/>
          </a:xfrm>
        </p:spPr>
        <p:txBody>
          <a:bodyPr>
            <a:normAutofit fontScale="90000"/>
          </a:bodyPr>
          <a:lstStyle/>
          <a:p>
            <a:pPr algn="just">
              <a:buFont typeface="Arial" pitchFamily="34" charset="0"/>
              <a:buChar char="•"/>
            </a:pPr>
            <a:r>
              <a:rPr lang="en-US" altLang="zh-CN" sz="2000" b="1" dirty="0"/>
              <a:t/>
            </a:r>
            <a:br>
              <a:rPr lang="en-US" altLang="zh-CN" sz="2000" b="1" dirty="0"/>
            </a:br>
            <a:r>
              <a:rPr lang="en-US" altLang="zh-CN" sz="2000" b="1" dirty="0"/>
              <a:t/>
            </a:r>
            <a:br>
              <a:rPr lang="en-US" altLang="zh-CN" sz="2000" b="1" dirty="0"/>
            </a:br>
            <a:r>
              <a:rPr lang="en-US" altLang="zh-CN" sz="2000" b="1" dirty="0"/>
              <a:t/>
            </a:r>
            <a:br>
              <a:rPr lang="en-US" altLang="zh-CN" sz="2000" b="1" dirty="0"/>
            </a:br>
            <a:r>
              <a:rPr lang="en-US" altLang="zh-CN" sz="2000" b="1" dirty="0"/>
              <a:t/>
            </a:r>
            <a:br>
              <a:rPr lang="en-US" altLang="zh-CN" sz="2000" b="1" dirty="0"/>
            </a:br>
            <a:r>
              <a:rPr lang="en-US" altLang="zh-CN" sz="2000" b="1" dirty="0"/>
              <a:t/>
            </a:r>
            <a:br>
              <a:rPr lang="en-US" altLang="zh-CN" sz="2000" b="1" dirty="0"/>
            </a:br>
            <a:r>
              <a:rPr lang="en-US" altLang="zh-CN" sz="2000" b="1" dirty="0"/>
              <a:t/>
            </a:r>
            <a:br>
              <a:rPr lang="en-US" altLang="zh-CN" sz="2000" b="1" dirty="0"/>
            </a:br>
            <a:r>
              <a:rPr lang="en-US" altLang="zh-CN" sz="2000" b="1" dirty="0"/>
              <a:t/>
            </a:r>
            <a:br>
              <a:rPr lang="en-US" altLang="zh-CN" sz="2000" b="1" dirty="0"/>
            </a:br>
            <a:r>
              <a:rPr lang="en-US" altLang="zh-CN" sz="2000" b="1" dirty="0"/>
              <a:t/>
            </a:r>
            <a:br>
              <a:rPr lang="en-US" altLang="zh-CN" sz="2000" b="1" dirty="0"/>
            </a:br>
            <a:r>
              <a:rPr lang="en-US" altLang="zh-CN" sz="2000" b="1" dirty="0"/>
              <a:t/>
            </a:r>
            <a:br>
              <a:rPr lang="en-US" altLang="zh-CN" sz="2000" b="1" dirty="0"/>
            </a:br>
            <a:endParaRPr lang="en-US" altLang="zh-CN" sz="2000" dirty="0"/>
          </a:p>
        </p:txBody>
      </p:sp>
      <p:sp>
        <p:nvSpPr>
          <p:cNvPr id="5" name="ZoneTexte 4"/>
          <p:cNvSpPr txBox="1"/>
          <p:nvPr/>
        </p:nvSpPr>
        <p:spPr>
          <a:xfrm>
            <a:off x="0" y="785794"/>
            <a:ext cx="9144000" cy="3693319"/>
          </a:xfrm>
          <a:prstGeom prst="rect">
            <a:avLst/>
          </a:prstGeom>
          <a:noFill/>
        </p:spPr>
        <p:txBody>
          <a:bodyPr wrap="square" rtlCol="0">
            <a:spAutoFit/>
          </a:bodyPr>
          <a:lstStyle/>
          <a:p>
            <a:pPr algn="just"/>
            <a:r>
              <a:rPr lang="en-US" altLang="zh-CN" sz="1800" b="0" dirty="0"/>
              <a:t>Un </a:t>
            </a:r>
            <a:r>
              <a:rPr lang="en-US" altLang="zh-CN" sz="1800" b="0" dirty="0" err="1"/>
              <a:t>traitement</a:t>
            </a:r>
            <a:r>
              <a:rPr lang="en-US" altLang="zh-CN" sz="1800" b="0" dirty="0"/>
              <a:t> </a:t>
            </a:r>
            <a:r>
              <a:rPr lang="en-US" altLang="zh-CN" sz="1800" b="0" dirty="0" err="1"/>
              <a:t>numérique</a:t>
            </a:r>
            <a:r>
              <a:rPr lang="en-US" altLang="zh-CN" sz="1800" b="0" dirty="0"/>
              <a:t> </a:t>
            </a:r>
            <a:r>
              <a:rPr lang="en-US" altLang="zh-CN" sz="1800" b="0" dirty="0" err="1"/>
              <a:t>ou</a:t>
            </a:r>
            <a:r>
              <a:rPr lang="en-US" altLang="zh-CN" sz="1800" b="0" dirty="0"/>
              <a:t> </a:t>
            </a:r>
            <a:r>
              <a:rPr lang="en-US" altLang="zh-CN" sz="1800" b="0" dirty="0" err="1"/>
              <a:t>une</a:t>
            </a:r>
            <a:r>
              <a:rPr lang="en-US" altLang="zh-CN" sz="1800" b="0" dirty="0"/>
              <a:t> communication </a:t>
            </a:r>
            <a:r>
              <a:rPr lang="en-US" altLang="zh-CN" sz="1800" b="0" dirty="0" err="1"/>
              <a:t>numérique</a:t>
            </a:r>
            <a:r>
              <a:rPr lang="en-US" altLang="zh-CN" sz="1800" b="0" dirty="0"/>
              <a:t> exigent </a:t>
            </a:r>
            <a:r>
              <a:rPr lang="en-US" altLang="zh-CN" sz="1800" b="0" dirty="0" err="1"/>
              <a:t>avant</a:t>
            </a:r>
            <a:r>
              <a:rPr lang="en-US" altLang="zh-CN" sz="1800" b="0" dirty="0"/>
              <a:t> tout </a:t>
            </a:r>
            <a:r>
              <a:rPr lang="en-US" altLang="zh-CN" sz="1800" b="0" dirty="0" err="1"/>
              <a:t>que</a:t>
            </a:r>
            <a:r>
              <a:rPr lang="en-US" altLang="zh-CN" sz="1800" b="0" dirty="0"/>
              <a:t> le signal </a:t>
            </a:r>
            <a:r>
              <a:rPr lang="en-US" altLang="zh-CN" sz="1800" b="0" dirty="0" err="1"/>
              <a:t>informatif</a:t>
            </a:r>
            <a:r>
              <a:rPr lang="en-US" altLang="zh-CN" sz="1800" b="0" dirty="0"/>
              <a:t>, </a:t>
            </a:r>
            <a:r>
              <a:rPr lang="en-US" altLang="zh-CN" sz="1800" b="0" dirty="0" err="1"/>
              <a:t>généralement</a:t>
            </a:r>
            <a:r>
              <a:rPr lang="en-US" altLang="zh-CN" sz="1800" b="0" dirty="0"/>
              <a:t> </a:t>
            </a:r>
            <a:r>
              <a:rPr lang="en-US" altLang="zh-CN" sz="1800" b="0" dirty="0" err="1"/>
              <a:t>analogique</a:t>
            </a:r>
            <a:r>
              <a:rPr lang="en-US" altLang="zh-CN" sz="1800" b="0" dirty="0"/>
              <a:t>, </a:t>
            </a:r>
            <a:r>
              <a:rPr lang="en-US" altLang="zh-CN" sz="1800" b="0" dirty="0" err="1"/>
              <a:t>soit</a:t>
            </a:r>
            <a:r>
              <a:rPr lang="en-US" altLang="zh-CN" sz="1800" b="0" dirty="0"/>
              <a:t> </a:t>
            </a:r>
            <a:r>
              <a:rPr lang="en-US" altLang="zh-CN" sz="1800" b="0" dirty="0" err="1"/>
              <a:t>numérisé</a:t>
            </a:r>
            <a:r>
              <a:rPr lang="en-US" altLang="zh-CN" sz="1800" b="0" dirty="0"/>
              <a:t>.</a:t>
            </a:r>
          </a:p>
          <a:p>
            <a:pPr algn="just"/>
            <a:endParaRPr lang="en-US" altLang="zh-CN" sz="1800" b="0" dirty="0"/>
          </a:p>
          <a:p>
            <a:pPr algn="just"/>
            <a:endParaRPr lang="en-US" altLang="zh-CN" sz="1800" b="0" dirty="0"/>
          </a:p>
          <a:p>
            <a:pPr algn="just"/>
            <a:endParaRPr lang="en-US" altLang="zh-CN" sz="1800" b="0" dirty="0"/>
          </a:p>
          <a:p>
            <a:pPr algn="just"/>
            <a:endParaRPr lang="en-US" altLang="zh-CN" sz="1800" b="0" dirty="0"/>
          </a:p>
          <a:p>
            <a:pPr algn="just"/>
            <a:endParaRPr lang="en-US" altLang="zh-CN" sz="1800" b="0" dirty="0"/>
          </a:p>
          <a:p>
            <a:pPr algn="just"/>
            <a:endParaRPr lang="en-US" altLang="zh-CN" sz="1800" b="0" dirty="0"/>
          </a:p>
          <a:p>
            <a:pPr algn="just"/>
            <a:endParaRPr lang="en-US" altLang="zh-CN" sz="1800" b="0" dirty="0"/>
          </a:p>
          <a:p>
            <a:pPr algn="just"/>
            <a:endParaRPr lang="en-US" altLang="zh-CN" sz="1800" b="0" dirty="0"/>
          </a:p>
          <a:p>
            <a:pPr algn="just"/>
            <a:endParaRPr lang="en-US" altLang="zh-CN" sz="1800" b="0" dirty="0"/>
          </a:p>
          <a:p>
            <a:pPr algn="just"/>
            <a:endParaRPr lang="en-US" altLang="zh-CN" sz="1800" b="0" dirty="0"/>
          </a:p>
          <a:p>
            <a:pPr algn="just"/>
            <a:endParaRPr lang="en-US" altLang="zh-CN" sz="1800" b="0" dirty="0"/>
          </a:p>
        </p:txBody>
      </p:sp>
      <p:sp>
        <p:nvSpPr>
          <p:cNvPr id="7" name="Line 33"/>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8"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ECHANTILLONNAGE</a:t>
            </a:r>
          </a:p>
        </p:txBody>
      </p:sp>
      <p:grpSp>
        <p:nvGrpSpPr>
          <p:cNvPr id="2" name="Group 17"/>
          <p:cNvGrpSpPr>
            <a:grpSpLocks/>
          </p:cNvGrpSpPr>
          <p:nvPr/>
        </p:nvGrpSpPr>
        <p:grpSpPr bwMode="auto">
          <a:xfrm>
            <a:off x="765175" y="2111379"/>
            <a:ext cx="7615241" cy="1897063"/>
            <a:chOff x="482" y="538"/>
            <a:chExt cx="4797" cy="1195"/>
          </a:xfrm>
        </p:grpSpPr>
        <p:sp>
          <p:nvSpPr>
            <p:cNvPr id="10" name="Text Box 30"/>
            <p:cNvSpPr txBox="1">
              <a:spLocks noChangeArrowheads="1"/>
            </p:cNvSpPr>
            <p:nvPr/>
          </p:nvSpPr>
          <p:spPr bwMode="auto">
            <a:xfrm>
              <a:off x="482" y="538"/>
              <a:ext cx="1021" cy="523"/>
            </a:xfrm>
            <a:prstGeom prst="rect">
              <a:avLst/>
            </a:prstGeom>
            <a:gradFill rotWithShape="0">
              <a:gsLst>
                <a:gs pos="0">
                  <a:schemeClr val="accent1"/>
                </a:gs>
                <a:gs pos="100000">
                  <a:schemeClr val="bg1"/>
                </a:gs>
              </a:gsLst>
              <a:lin ang="5400000" scaled="1"/>
            </a:gradFill>
            <a:ln w="9525">
              <a:noFill/>
              <a:miter lim="800000"/>
              <a:headEnd/>
              <a:tailEnd/>
            </a:ln>
            <a:effectLst/>
          </p:spPr>
          <p:txBody>
            <a:bodyPr wrap="none">
              <a:spAutoFit/>
            </a:bodyPr>
            <a:lstStyle/>
            <a:p>
              <a:pPr algn="ctr"/>
              <a:r>
                <a:rPr lang="en-US" altLang="zh-CN" dirty="0">
                  <a:ea typeface="SimSun" pitchFamily="2" charset="-122"/>
                </a:rPr>
                <a:t>Signal</a:t>
              </a:r>
            </a:p>
            <a:p>
              <a:pPr algn="ctr"/>
              <a:r>
                <a:rPr lang="en-US" altLang="zh-CN" dirty="0" err="1">
                  <a:ea typeface="SimSun" pitchFamily="2" charset="-122"/>
                </a:rPr>
                <a:t>analogique</a:t>
              </a:r>
              <a:endParaRPr lang="en-US" altLang="zh-CN" dirty="0">
                <a:ea typeface="SimSun" pitchFamily="2" charset="-122"/>
              </a:endParaRPr>
            </a:p>
          </p:txBody>
        </p:sp>
        <p:sp>
          <p:nvSpPr>
            <p:cNvPr id="11" name="Text Box 29"/>
            <p:cNvSpPr txBox="1">
              <a:spLocks noChangeArrowheads="1"/>
            </p:cNvSpPr>
            <p:nvPr/>
          </p:nvSpPr>
          <p:spPr bwMode="auto">
            <a:xfrm>
              <a:off x="2613" y="538"/>
              <a:ext cx="753" cy="523"/>
            </a:xfrm>
            <a:prstGeom prst="rect">
              <a:avLst/>
            </a:prstGeom>
            <a:gradFill rotWithShape="0">
              <a:gsLst>
                <a:gs pos="0">
                  <a:schemeClr val="accent1"/>
                </a:gs>
                <a:gs pos="100000">
                  <a:schemeClr val="bg1"/>
                </a:gs>
              </a:gsLst>
              <a:lin ang="5400000" scaled="1"/>
            </a:gradFill>
            <a:ln w="9525">
              <a:noFill/>
              <a:miter lim="800000"/>
              <a:headEnd/>
              <a:tailEnd/>
            </a:ln>
            <a:effectLst/>
          </p:spPr>
          <p:txBody>
            <a:bodyPr wrap="none">
              <a:spAutoFit/>
            </a:bodyPr>
            <a:lstStyle/>
            <a:p>
              <a:pPr algn="ctr"/>
              <a:r>
                <a:rPr lang="en-US" altLang="zh-CN" dirty="0">
                  <a:ea typeface="SimSun" pitchFamily="2" charset="-122"/>
                </a:rPr>
                <a:t>Signal</a:t>
              </a:r>
            </a:p>
            <a:p>
              <a:pPr algn="ctr"/>
              <a:r>
                <a:rPr lang="en-US" altLang="zh-CN" dirty="0" err="1">
                  <a:ea typeface="SimSun" pitchFamily="2" charset="-122"/>
                </a:rPr>
                <a:t>Discret</a:t>
              </a:r>
              <a:r>
                <a:rPr lang="en-US" altLang="zh-CN" dirty="0">
                  <a:ea typeface="SimSun" pitchFamily="2" charset="-122"/>
                </a:rPr>
                <a:t> </a:t>
              </a:r>
            </a:p>
          </p:txBody>
        </p:sp>
        <p:sp>
          <p:nvSpPr>
            <p:cNvPr id="12" name="Line 28"/>
            <p:cNvSpPr>
              <a:spLocks noChangeShapeType="1"/>
            </p:cNvSpPr>
            <p:nvPr/>
          </p:nvSpPr>
          <p:spPr bwMode="auto">
            <a:xfrm>
              <a:off x="1606" y="864"/>
              <a:ext cx="986" cy="0"/>
            </a:xfrm>
            <a:prstGeom prst="line">
              <a:avLst/>
            </a:prstGeom>
            <a:noFill/>
            <a:ln w="9525">
              <a:solidFill>
                <a:schemeClr val="tx1"/>
              </a:solidFill>
              <a:round/>
              <a:headEnd/>
              <a:tailEnd type="triangle" w="med" len="med"/>
            </a:ln>
            <a:effectLst/>
          </p:spPr>
          <p:txBody>
            <a:bodyPr/>
            <a:lstStyle/>
            <a:p>
              <a:endParaRPr lang="fr-FR"/>
            </a:p>
          </p:txBody>
        </p:sp>
        <p:sp>
          <p:nvSpPr>
            <p:cNvPr id="13" name="Text Box 27"/>
            <p:cNvSpPr txBox="1">
              <a:spLocks noChangeArrowheads="1"/>
            </p:cNvSpPr>
            <p:nvPr/>
          </p:nvSpPr>
          <p:spPr bwMode="auto">
            <a:xfrm>
              <a:off x="1607" y="669"/>
              <a:ext cx="957" cy="204"/>
            </a:xfrm>
            <a:prstGeom prst="rect">
              <a:avLst/>
            </a:prstGeom>
            <a:noFill/>
            <a:ln w="9525">
              <a:noFill/>
              <a:miter lim="800000"/>
              <a:headEnd/>
              <a:tailEnd/>
            </a:ln>
            <a:effectLst/>
          </p:spPr>
          <p:txBody>
            <a:bodyPr wrap="none">
              <a:spAutoFit/>
            </a:bodyPr>
            <a:lstStyle/>
            <a:p>
              <a:r>
                <a:rPr lang="en-US" altLang="zh-CN" sz="1500" dirty="0" err="1"/>
                <a:t>Echantillonnage</a:t>
              </a:r>
              <a:endParaRPr lang="en-US" altLang="zh-CN" sz="1500" dirty="0"/>
            </a:p>
          </p:txBody>
        </p:sp>
        <p:sp>
          <p:nvSpPr>
            <p:cNvPr id="14" name="Line 26"/>
            <p:cNvSpPr>
              <a:spLocks noChangeShapeType="1"/>
            </p:cNvSpPr>
            <p:nvPr/>
          </p:nvSpPr>
          <p:spPr bwMode="auto">
            <a:xfrm>
              <a:off x="3456" y="864"/>
              <a:ext cx="768" cy="0"/>
            </a:xfrm>
            <a:prstGeom prst="line">
              <a:avLst/>
            </a:prstGeom>
            <a:noFill/>
            <a:ln w="9525">
              <a:solidFill>
                <a:schemeClr val="tx1"/>
              </a:solidFill>
              <a:round/>
              <a:headEnd/>
              <a:tailEnd type="triangle" w="med" len="med"/>
            </a:ln>
            <a:effectLst/>
          </p:spPr>
          <p:txBody>
            <a:bodyPr/>
            <a:lstStyle/>
            <a:p>
              <a:endParaRPr lang="fr-FR"/>
            </a:p>
          </p:txBody>
        </p:sp>
        <p:sp>
          <p:nvSpPr>
            <p:cNvPr id="15" name="Text Box 25"/>
            <p:cNvSpPr txBox="1">
              <a:spLocks noChangeArrowheads="1"/>
            </p:cNvSpPr>
            <p:nvPr/>
          </p:nvSpPr>
          <p:spPr bwMode="auto">
            <a:xfrm>
              <a:off x="3465" y="603"/>
              <a:ext cx="855" cy="288"/>
            </a:xfrm>
            <a:prstGeom prst="rect">
              <a:avLst/>
            </a:prstGeom>
            <a:noFill/>
            <a:ln w="9525">
              <a:noFill/>
              <a:miter lim="800000"/>
              <a:headEnd/>
              <a:tailEnd/>
            </a:ln>
            <a:effectLst/>
          </p:spPr>
          <p:txBody>
            <a:bodyPr wrap="square">
              <a:spAutoFit/>
            </a:bodyPr>
            <a:lstStyle/>
            <a:p>
              <a:r>
                <a:rPr lang="en-US" altLang="zh-CN" sz="2000" b="0" dirty="0" err="1"/>
                <a:t>Codage</a:t>
              </a:r>
              <a:r>
                <a:rPr lang="en-US" altLang="zh-CN" dirty="0"/>
                <a:t> </a:t>
              </a:r>
            </a:p>
          </p:txBody>
        </p:sp>
        <p:sp>
          <p:nvSpPr>
            <p:cNvPr id="16" name="Text Box 24"/>
            <p:cNvSpPr txBox="1">
              <a:spLocks noChangeArrowheads="1"/>
            </p:cNvSpPr>
            <p:nvPr/>
          </p:nvSpPr>
          <p:spPr bwMode="auto">
            <a:xfrm>
              <a:off x="4226" y="538"/>
              <a:ext cx="1053" cy="523"/>
            </a:xfrm>
            <a:prstGeom prst="rect">
              <a:avLst/>
            </a:prstGeom>
            <a:gradFill rotWithShape="0">
              <a:gsLst>
                <a:gs pos="0">
                  <a:schemeClr val="accent1"/>
                </a:gs>
                <a:gs pos="100000">
                  <a:schemeClr val="bg1"/>
                </a:gs>
              </a:gsLst>
              <a:lin ang="5400000" scaled="1"/>
            </a:gradFill>
            <a:ln w="9525">
              <a:noFill/>
              <a:miter lim="800000"/>
              <a:headEnd/>
              <a:tailEnd/>
            </a:ln>
            <a:effectLst/>
          </p:spPr>
          <p:txBody>
            <a:bodyPr wrap="none">
              <a:spAutoFit/>
            </a:bodyPr>
            <a:lstStyle/>
            <a:p>
              <a:pPr algn="ctr"/>
              <a:r>
                <a:rPr lang="en-US" altLang="zh-CN" dirty="0">
                  <a:ea typeface="SimSun" pitchFamily="2" charset="-122"/>
                </a:rPr>
                <a:t>Signal</a:t>
              </a:r>
            </a:p>
            <a:p>
              <a:pPr algn="ctr"/>
              <a:r>
                <a:rPr lang="en-US" altLang="zh-CN" dirty="0" err="1">
                  <a:ea typeface="SimSun" pitchFamily="2" charset="-122"/>
                </a:rPr>
                <a:t>Numérique</a:t>
              </a:r>
              <a:endParaRPr lang="en-US" altLang="zh-CN" dirty="0">
                <a:ea typeface="SimSun" pitchFamily="2" charset="-122"/>
              </a:endParaRPr>
            </a:p>
          </p:txBody>
        </p:sp>
        <p:sp>
          <p:nvSpPr>
            <p:cNvPr id="17" name="Line 23"/>
            <p:cNvSpPr>
              <a:spLocks noChangeShapeType="1"/>
            </p:cNvSpPr>
            <p:nvPr/>
          </p:nvSpPr>
          <p:spPr bwMode="auto">
            <a:xfrm>
              <a:off x="4608" y="1056"/>
              <a:ext cx="0" cy="480"/>
            </a:xfrm>
            <a:prstGeom prst="line">
              <a:avLst/>
            </a:prstGeom>
            <a:noFill/>
            <a:ln w="9525">
              <a:solidFill>
                <a:schemeClr val="tx1"/>
              </a:solidFill>
              <a:round/>
              <a:headEnd/>
              <a:tailEnd/>
            </a:ln>
            <a:effectLst/>
          </p:spPr>
          <p:txBody>
            <a:bodyPr/>
            <a:lstStyle/>
            <a:p>
              <a:endParaRPr lang="fr-FR"/>
            </a:p>
          </p:txBody>
        </p:sp>
        <p:sp>
          <p:nvSpPr>
            <p:cNvPr id="18" name="Line 22"/>
            <p:cNvSpPr>
              <a:spLocks noChangeShapeType="1"/>
            </p:cNvSpPr>
            <p:nvPr/>
          </p:nvSpPr>
          <p:spPr bwMode="auto">
            <a:xfrm flipH="1">
              <a:off x="3360" y="1536"/>
              <a:ext cx="1248" cy="0"/>
            </a:xfrm>
            <a:prstGeom prst="line">
              <a:avLst/>
            </a:prstGeom>
            <a:noFill/>
            <a:ln w="9525">
              <a:solidFill>
                <a:schemeClr val="tx1"/>
              </a:solidFill>
              <a:round/>
              <a:headEnd/>
              <a:tailEnd type="triangle" w="med" len="med"/>
            </a:ln>
            <a:effectLst/>
          </p:spPr>
          <p:txBody>
            <a:bodyPr/>
            <a:lstStyle/>
            <a:p>
              <a:endParaRPr lang="fr-FR"/>
            </a:p>
          </p:txBody>
        </p:sp>
        <p:sp>
          <p:nvSpPr>
            <p:cNvPr id="19" name="Text Box 21"/>
            <p:cNvSpPr txBox="1">
              <a:spLocks noChangeArrowheads="1"/>
            </p:cNvSpPr>
            <p:nvPr/>
          </p:nvSpPr>
          <p:spPr bwMode="auto">
            <a:xfrm>
              <a:off x="2832" y="1392"/>
              <a:ext cx="527" cy="288"/>
            </a:xfrm>
            <a:prstGeom prst="rect">
              <a:avLst/>
            </a:prstGeom>
            <a:gradFill rotWithShape="0">
              <a:gsLst>
                <a:gs pos="0">
                  <a:schemeClr val="accent1"/>
                </a:gs>
                <a:gs pos="100000">
                  <a:schemeClr val="bg1"/>
                </a:gs>
              </a:gsLst>
              <a:lin ang="5400000" scaled="1"/>
            </a:gradFill>
            <a:ln w="9525">
              <a:noFill/>
              <a:miter lim="800000"/>
              <a:headEnd/>
              <a:tailEnd/>
            </a:ln>
            <a:effectLst/>
          </p:spPr>
          <p:txBody>
            <a:bodyPr wrap="none">
              <a:spAutoFit/>
            </a:bodyPr>
            <a:lstStyle/>
            <a:p>
              <a:pPr algn="ctr"/>
              <a:r>
                <a:rPr lang="en-US" altLang="zh-CN">
                  <a:ea typeface="SimSun" pitchFamily="2" charset="-122"/>
                </a:rPr>
                <a:t>DSP </a:t>
              </a:r>
            </a:p>
          </p:txBody>
        </p:sp>
        <p:sp>
          <p:nvSpPr>
            <p:cNvPr id="20" name="Line 20"/>
            <p:cNvSpPr>
              <a:spLocks noChangeShapeType="1"/>
            </p:cNvSpPr>
            <p:nvPr/>
          </p:nvSpPr>
          <p:spPr bwMode="auto">
            <a:xfrm flipH="1">
              <a:off x="1632" y="1536"/>
              <a:ext cx="1152" cy="0"/>
            </a:xfrm>
            <a:prstGeom prst="line">
              <a:avLst/>
            </a:prstGeom>
            <a:noFill/>
            <a:ln w="9525">
              <a:solidFill>
                <a:schemeClr val="tx1"/>
              </a:solidFill>
              <a:round/>
              <a:headEnd/>
              <a:tailEnd type="triangle" w="med" len="med"/>
            </a:ln>
            <a:effectLst/>
          </p:spPr>
          <p:txBody>
            <a:bodyPr/>
            <a:lstStyle/>
            <a:p>
              <a:endParaRPr lang="fr-FR"/>
            </a:p>
          </p:txBody>
        </p:sp>
        <p:sp>
          <p:nvSpPr>
            <p:cNvPr id="21" name="Text Box 19"/>
            <p:cNvSpPr txBox="1">
              <a:spLocks noChangeArrowheads="1"/>
            </p:cNvSpPr>
            <p:nvPr/>
          </p:nvSpPr>
          <p:spPr bwMode="auto">
            <a:xfrm>
              <a:off x="1920" y="1200"/>
              <a:ext cx="447" cy="288"/>
            </a:xfrm>
            <a:prstGeom prst="rect">
              <a:avLst/>
            </a:prstGeom>
            <a:noFill/>
            <a:ln w="9525">
              <a:noFill/>
              <a:miter lim="800000"/>
              <a:headEnd/>
              <a:tailEnd/>
            </a:ln>
            <a:effectLst/>
          </p:spPr>
          <p:txBody>
            <a:bodyPr wrap="none">
              <a:spAutoFit/>
            </a:bodyPr>
            <a:lstStyle/>
            <a:p>
              <a:r>
                <a:rPr lang="en-US" altLang="zh-CN"/>
                <a:t>D/A</a:t>
              </a:r>
            </a:p>
          </p:txBody>
        </p:sp>
        <p:sp>
          <p:nvSpPr>
            <p:cNvPr id="22" name="Text Box 18"/>
            <p:cNvSpPr txBox="1">
              <a:spLocks noChangeArrowheads="1"/>
            </p:cNvSpPr>
            <p:nvPr/>
          </p:nvSpPr>
          <p:spPr bwMode="auto">
            <a:xfrm>
              <a:off x="528" y="1210"/>
              <a:ext cx="1021" cy="523"/>
            </a:xfrm>
            <a:prstGeom prst="rect">
              <a:avLst/>
            </a:prstGeom>
            <a:gradFill rotWithShape="0">
              <a:gsLst>
                <a:gs pos="0">
                  <a:schemeClr val="accent1"/>
                </a:gs>
                <a:gs pos="100000">
                  <a:schemeClr val="bg1"/>
                </a:gs>
              </a:gsLst>
              <a:lin ang="5400000" scaled="1"/>
            </a:gradFill>
            <a:ln w="9525">
              <a:noFill/>
              <a:miter lim="800000"/>
              <a:headEnd/>
              <a:tailEnd/>
            </a:ln>
            <a:effectLst/>
          </p:spPr>
          <p:txBody>
            <a:bodyPr wrap="none">
              <a:spAutoFit/>
            </a:bodyPr>
            <a:lstStyle/>
            <a:p>
              <a:pPr algn="ctr"/>
              <a:r>
                <a:rPr lang="en-US" altLang="zh-CN" dirty="0">
                  <a:ea typeface="SimSun" pitchFamily="2" charset="-122"/>
                </a:rPr>
                <a:t>Signal</a:t>
              </a:r>
            </a:p>
            <a:p>
              <a:pPr algn="ctr"/>
              <a:r>
                <a:rPr lang="en-US" altLang="zh-CN" dirty="0" err="1">
                  <a:ea typeface="SimSun" pitchFamily="2" charset="-122"/>
                </a:rPr>
                <a:t>analogique</a:t>
              </a:r>
              <a:endParaRPr lang="en-US" altLang="zh-CN" dirty="0">
                <a:ea typeface="SimSun" pitchFamily="2" charset="-122"/>
              </a:endParaRPr>
            </a:p>
          </p:txBody>
        </p:sp>
      </p:grpSp>
      <p:sp>
        <p:nvSpPr>
          <p:cNvPr id="23" name="Espace réservé du numéro de diapositive 22"/>
          <p:cNvSpPr>
            <a:spLocks noGrp="1"/>
          </p:cNvSpPr>
          <p:nvPr>
            <p:ph type="sldNum" sz="quarter" idx="12"/>
          </p:nvPr>
        </p:nvSpPr>
        <p:spPr/>
        <p:txBody>
          <a:bodyPr/>
          <a:lstStyle/>
          <a:p>
            <a:fld id="{2C94B7E7-F509-4100-BE7B-E3DEB2C53554}" type="slidenum">
              <a:rPr lang="fr-FR" smtClean="0"/>
              <a:pPr/>
              <a:t>59</a:t>
            </a:fld>
            <a:endParaRPr lang="fr-F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857232"/>
            <a:ext cx="9144000" cy="707886"/>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C’est quoi l’analyse spectrale?</a:t>
            </a:r>
          </a:p>
          <a:p>
            <a:endParaRPr lang="fr-FR" dirty="0"/>
          </a:p>
        </p:txBody>
      </p:sp>
      <p:sp>
        <p:nvSpPr>
          <p:cNvPr id="9" name="ZoneTexte 8"/>
          <p:cNvSpPr txBox="1"/>
          <p:nvPr/>
        </p:nvSpPr>
        <p:spPr>
          <a:xfrm>
            <a:off x="0" y="6243600"/>
            <a:ext cx="9144000" cy="400110"/>
          </a:xfrm>
          <a:prstGeom prst="rect">
            <a:avLst/>
          </a:prstGeom>
          <a:noFill/>
        </p:spPr>
        <p:txBody>
          <a:bodyPr wrap="square" rtlCol="0">
            <a:spAutoFit/>
          </a:bodyPr>
          <a:lstStyle/>
          <a:p>
            <a:pPr algn="just"/>
            <a:r>
              <a:rPr lang="fr-FR" sz="2000" b="1" dirty="0">
                <a:solidFill>
                  <a:srgbClr val="C00000"/>
                </a:solidFill>
                <a:latin typeface="Times New Roman" pitchFamily="18" charset="0"/>
                <a:cs typeface="Times New Roman" pitchFamily="18" charset="0"/>
              </a:rPr>
              <a:t>Peut on interpréter et analyser ce signal uniquement dans le domaine temporel?</a:t>
            </a:r>
          </a:p>
        </p:txBody>
      </p:sp>
      <p:sp>
        <p:nvSpPr>
          <p:cNvPr id="10" name="ZoneTexte 9"/>
          <p:cNvSpPr txBox="1"/>
          <p:nvPr/>
        </p:nvSpPr>
        <p:spPr>
          <a:xfrm>
            <a:off x="2000232" y="4857760"/>
            <a:ext cx="5572164" cy="400110"/>
          </a:xfrm>
          <a:prstGeom prst="rect">
            <a:avLst/>
          </a:prstGeom>
          <a:noFill/>
        </p:spPr>
        <p:txBody>
          <a:bodyPr wrap="square" rtlCol="0">
            <a:spAutoFit/>
          </a:bodyPr>
          <a:lstStyle/>
          <a:p>
            <a:r>
              <a:rPr lang="fr-FR" sz="2000" b="1" u="sng" dirty="0">
                <a:solidFill>
                  <a:srgbClr val="002060"/>
                </a:solidFill>
                <a:latin typeface="Times New Roman" pitchFamily="18" charset="0"/>
                <a:cs typeface="Times New Roman" pitchFamily="18" charset="0"/>
              </a:rPr>
              <a:t>Exemple d’un bruit blanc centré et Gaussien</a:t>
            </a:r>
          </a:p>
        </p:txBody>
      </p:sp>
      <p:pic>
        <p:nvPicPr>
          <p:cNvPr id="167938" name="Picture 2"/>
          <p:cNvPicPr>
            <a:picLocks noChangeAspect="1" noChangeArrowheads="1"/>
          </p:cNvPicPr>
          <p:nvPr/>
        </p:nvPicPr>
        <p:blipFill>
          <a:blip r:embed="rId2"/>
          <a:srcRect/>
          <a:stretch>
            <a:fillRect/>
          </a:stretch>
        </p:blipFill>
        <p:spPr bwMode="auto">
          <a:xfrm>
            <a:off x="428596" y="2000240"/>
            <a:ext cx="8244832" cy="2376000"/>
          </a:xfrm>
          <a:prstGeom prst="rect">
            <a:avLst/>
          </a:prstGeom>
          <a:noFill/>
          <a:ln w="9525">
            <a:noFill/>
            <a:miter lim="800000"/>
            <a:headEnd/>
            <a:tailEnd/>
          </a:ln>
          <a:effec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683" name="Rectangle 3"/>
          <p:cNvSpPr>
            <a:spLocks noGrp="1" noChangeArrowheads="1"/>
          </p:cNvSpPr>
          <p:nvPr>
            <p:ph type="body" idx="1"/>
          </p:nvPr>
        </p:nvSpPr>
        <p:spPr>
          <a:xfrm>
            <a:off x="381000" y="3286124"/>
            <a:ext cx="8178800" cy="1238250"/>
          </a:xfrm>
        </p:spPr>
        <p:txBody>
          <a:bodyPr>
            <a:normAutofit fontScale="92500"/>
          </a:bodyPr>
          <a:lstStyle/>
          <a:p>
            <a:pPr eaLnBrk="1" hangingPunct="1"/>
            <a:r>
              <a:rPr lang="en-US" altLang="en-US" sz="3500" b="1" dirty="0">
                <a:solidFill>
                  <a:srgbClr val="00B050"/>
                </a:solidFill>
                <a:latin typeface="Times New Roman" pitchFamily="18" charset="0"/>
                <a:cs typeface="Times New Roman" pitchFamily="18" charset="0"/>
              </a:rPr>
              <a:t>TRAITEMENT NUMERIQUE</a:t>
            </a:r>
          </a:p>
          <a:p>
            <a:pPr lvl="2" eaLnBrk="1" hangingPunct="1"/>
            <a:r>
              <a:rPr lang="en-US" altLang="en-US" dirty="0" err="1"/>
              <a:t>Microprocesseurs</a:t>
            </a:r>
            <a:r>
              <a:rPr lang="en-US" altLang="en-US" dirty="0"/>
              <a:t>, DSP, </a:t>
            </a:r>
            <a:r>
              <a:rPr lang="en-US" altLang="en-US" dirty="0" err="1"/>
              <a:t>autres</a:t>
            </a:r>
            <a:r>
              <a:rPr lang="en-US" altLang="en-US" dirty="0"/>
              <a:t> circuits </a:t>
            </a:r>
            <a:r>
              <a:rPr lang="en-US" altLang="en-US" dirty="0" err="1"/>
              <a:t>programmables</a:t>
            </a:r>
            <a:r>
              <a:rPr lang="en-US" altLang="en-US" dirty="0"/>
              <a:t> …</a:t>
            </a:r>
          </a:p>
        </p:txBody>
      </p:sp>
      <p:grpSp>
        <p:nvGrpSpPr>
          <p:cNvPr id="2" name="Group 4"/>
          <p:cNvGrpSpPr>
            <a:grpSpLocks/>
          </p:cNvGrpSpPr>
          <p:nvPr/>
        </p:nvGrpSpPr>
        <p:grpSpPr bwMode="auto">
          <a:xfrm>
            <a:off x="1905000" y="2214554"/>
            <a:ext cx="4419600" cy="914400"/>
            <a:chOff x="1152" y="1920"/>
            <a:chExt cx="2784" cy="576"/>
          </a:xfrm>
        </p:grpSpPr>
        <p:sp>
          <p:nvSpPr>
            <p:cNvPr id="27667" name="Rectangle 5"/>
            <p:cNvSpPr>
              <a:spLocks noChangeArrowheads="1"/>
            </p:cNvSpPr>
            <p:nvPr/>
          </p:nvSpPr>
          <p:spPr bwMode="auto">
            <a:xfrm>
              <a:off x="1776" y="1920"/>
              <a:ext cx="1536" cy="576"/>
            </a:xfrm>
            <a:prstGeom prst="rect">
              <a:avLst/>
            </a:prstGeom>
            <a:solidFill>
              <a:srgbClr val="CCFFFF"/>
            </a:solidFill>
            <a:ln w="9525">
              <a:solidFill>
                <a:schemeClr val="tx1"/>
              </a:solidFill>
              <a:miter lim="800000"/>
              <a:headEnd/>
              <a:tailEnd/>
            </a:ln>
          </p:spPr>
          <p:txBody>
            <a:bodyPr wrap="none" anchor="ctr"/>
            <a:lstStyle/>
            <a:p>
              <a:pPr eaLnBrk="0" hangingPunct="0"/>
              <a:r>
                <a:rPr lang="en-US" altLang="en-US" sz="2200" i="1" dirty="0">
                  <a:solidFill>
                    <a:schemeClr val="tx1"/>
                  </a:solidFill>
                  <a:latin typeface="Times" charset="0"/>
                </a:rPr>
                <a:t>Elect. </a:t>
              </a:r>
              <a:r>
                <a:rPr lang="en-US" altLang="en-US" sz="2200" i="1" dirty="0" err="1">
                  <a:solidFill>
                    <a:schemeClr val="tx1"/>
                  </a:solidFill>
                  <a:latin typeface="Times" charset="0"/>
                </a:rPr>
                <a:t>analogique</a:t>
              </a:r>
              <a:endParaRPr lang="en-US" altLang="en-US" sz="2200" i="1" dirty="0">
                <a:solidFill>
                  <a:schemeClr val="tx1"/>
                </a:solidFill>
                <a:latin typeface="Times" charset="0"/>
              </a:endParaRPr>
            </a:p>
          </p:txBody>
        </p:sp>
        <p:sp>
          <p:nvSpPr>
            <p:cNvPr id="27668" name="Line 6"/>
            <p:cNvSpPr>
              <a:spLocks noChangeShapeType="1"/>
            </p:cNvSpPr>
            <p:nvPr/>
          </p:nvSpPr>
          <p:spPr bwMode="auto">
            <a:xfrm>
              <a:off x="1152" y="2208"/>
              <a:ext cx="624" cy="0"/>
            </a:xfrm>
            <a:prstGeom prst="line">
              <a:avLst/>
            </a:prstGeom>
            <a:noFill/>
            <a:ln w="38100">
              <a:solidFill>
                <a:schemeClr val="tx1"/>
              </a:solidFill>
              <a:round/>
              <a:headEnd/>
              <a:tailEnd type="triangle" w="med" len="med"/>
            </a:ln>
          </p:spPr>
          <p:txBody>
            <a:bodyPr wrap="none" anchor="ctr"/>
            <a:lstStyle/>
            <a:p>
              <a:endParaRPr lang="fr-FR"/>
            </a:p>
          </p:txBody>
        </p:sp>
        <p:sp>
          <p:nvSpPr>
            <p:cNvPr id="27669" name="Line 7"/>
            <p:cNvSpPr>
              <a:spLocks noChangeShapeType="1"/>
            </p:cNvSpPr>
            <p:nvPr/>
          </p:nvSpPr>
          <p:spPr bwMode="auto">
            <a:xfrm>
              <a:off x="3312" y="2208"/>
              <a:ext cx="624" cy="0"/>
            </a:xfrm>
            <a:prstGeom prst="line">
              <a:avLst/>
            </a:prstGeom>
            <a:noFill/>
            <a:ln w="38100">
              <a:solidFill>
                <a:schemeClr val="tx1"/>
              </a:solidFill>
              <a:round/>
              <a:headEnd/>
              <a:tailEnd type="triangle" w="med" len="med"/>
            </a:ln>
          </p:spPr>
          <p:txBody>
            <a:bodyPr wrap="none" anchor="ctr"/>
            <a:lstStyle/>
            <a:p>
              <a:endParaRPr lang="fr-FR"/>
            </a:p>
          </p:txBody>
        </p:sp>
        <p:sp>
          <p:nvSpPr>
            <p:cNvPr id="27670" name="Text Box 8"/>
            <p:cNvSpPr txBox="1">
              <a:spLocks noChangeArrowheads="1"/>
            </p:cNvSpPr>
            <p:nvPr/>
          </p:nvSpPr>
          <p:spPr bwMode="auto">
            <a:xfrm>
              <a:off x="1152" y="1920"/>
              <a:ext cx="393" cy="288"/>
            </a:xfrm>
            <a:prstGeom prst="rect">
              <a:avLst/>
            </a:prstGeom>
            <a:noFill/>
            <a:ln w="9525">
              <a:noFill/>
              <a:miter lim="800000"/>
              <a:headEnd/>
              <a:tailEnd/>
            </a:ln>
          </p:spPr>
          <p:txBody>
            <a:bodyPr wrap="none">
              <a:spAutoFit/>
            </a:bodyPr>
            <a:lstStyle/>
            <a:p>
              <a:pPr algn="l" eaLnBrk="0" hangingPunct="0"/>
              <a:r>
                <a:rPr lang="en-US" altLang="en-US" sz="2400" b="1" i="1">
                  <a:solidFill>
                    <a:schemeClr val="tx1"/>
                  </a:solidFill>
                  <a:latin typeface="Times" charset="0"/>
                </a:rPr>
                <a:t>x(t)</a:t>
              </a:r>
              <a:endParaRPr lang="en-US" altLang="en-US" sz="2400" i="1">
                <a:solidFill>
                  <a:schemeClr val="tx1"/>
                </a:solidFill>
                <a:latin typeface="Times" charset="0"/>
              </a:endParaRPr>
            </a:p>
          </p:txBody>
        </p:sp>
        <p:sp>
          <p:nvSpPr>
            <p:cNvPr id="27671" name="Rectangle 9"/>
            <p:cNvSpPr>
              <a:spLocks noChangeArrowheads="1"/>
            </p:cNvSpPr>
            <p:nvPr/>
          </p:nvSpPr>
          <p:spPr bwMode="auto">
            <a:xfrm>
              <a:off x="3504" y="1920"/>
              <a:ext cx="382" cy="288"/>
            </a:xfrm>
            <a:prstGeom prst="rect">
              <a:avLst/>
            </a:prstGeom>
            <a:noFill/>
            <a:ln w="9525">
              <a:noFill/>
              <a:miter lim="800000"/>
              <a:headEnd/>
              <a:tailEnd/>
            </a:ln>
          </p:spPr>
          <p:txBody>
            <a:bodyPr wrap="none">
              <a:spAutoFit/>
            </a:bodyPr>
            <a:lstStyle/>
            <a:p>
              <a:pPr algn="l" eaLnBrk="0" hangingPunct="0"/>
              <a:r>
                <a:rPr lang="en-US" altLang="en-US" sz="2400" b="1" i="1">
                  <a:solidFill>
                    <a:schemeClr val="tx1"/>
                  </a:solidFill>
                  <a:latin typeface="Times" charset="0"/>
                </a:rPr>
                <a:t>y(t)</a:t>
              </a:r>
            </a:p>
          </p:txBody>
        </p:sp>
      </p:grpSp>
      <p:grpSp>
        <p:nvGrpSpPr>
          <p:cNvPr id="3" name="Group 10"/>
          <p:cNvGrpSpPr>
            <a:grpSpLocks/>
          </p:cNvGrpSpPr>
          <p:nvPr/>
        </p:nvGrpSpPr>
        <p:grpSpPr bwMode="auto">
          <a:xfrm>
            <a:off x="381000" y="5181600"/>
            <a:ext cx="8001000" cy="914400"/>
            <a:chOff x="240" y="3312"/>
            <a:chExt cx="5040" cy="576"/>
          </a:xfrm>
        </p:grpSpPr>
        <p:sp>
          <p:nvSpPr>
            <p:cNvPr id="27656" name="Rectangle 11"/>
            <p:cNvSpPr>
              <a:spLocks noChangeArrowheads="1"/>
            </p:cNvSpPr>
            <p:nvPr/>
          </p:nvSpPr>
          <p:spPr bwMode="auto">
            <a:xfrm>
              <a:off x="2160" y="3312"/>
              <a:ext cx="1200" cy="576"/>
            </a:xfrm>
            <a:prstGeom prst="rect">
              <a:avLst/>
            </a:prstGeom>
            <a:solidFill>
              <a:srgbClr val="CCFFFF"/>
            </a:solidFill>
            <a:ln w="9525">
              <a:solidFill>
                <a:schemeClr val="tx1"/>
              </a:solidFill>
              <a:miter lim="800000"/>
              <a:headEnd/>
              <a:tailEnd/>
            </a:ln>
          </p:spPr>
          <p:txBody>
            <a:bodyPr wrap="none" anchor="ctr"/>
            <a:lstStyle/>
            <a:p>
              <a:pPr eaLnBrk="0" hangingPunct="0"/>
              <a:r>
                <a:rPr lang="en-US" altLang="en-US" sz="2400" b="1" i="1">
                  <a:solidFill>
                    <a:schemeClr val="tx1"/>
                  </a:solidFill>
                  <a:latin typeface="Times" charset="0"/>
                </a:rPr>
                <a:t>COMPUTER</a:t>
              </a:r>
              <a:endParaRPr lang="en-US" altLang="en-US" sz="2400" i="1">
                <a:solidFill>
                  <a:schemeClr val="tx1"/>
                </a:solidFill>
                <a:latin typeface="Times" charset="0"/>
              </a:endParaRPr>
            </a:p>
          </p:txBody>
        </p:sp>
        <p:sp>
          <p:nvSpPr>
            <p:cNvPr id="27657" name="Rectangle 12"/>
            <p:cNvSpPr>
              <a:spLocks noChangeArrowheads="1"/>
            </p:cNvSpPr>
            <p:nvPr/>
          </p:nvSpPr>
          <p:spPr bwMode="auto">
            <a:xfrm>
              <a:off x="3984" y="3312"/>
              <a:ext cx="672" cy="576"/>
            </a:xfrm>
            <a:prstGeom prst="rect">
              <a:avLst/>
            </a:prstGeom>
            <a:solidFill>
              <a:srgbClr val="CCFFFF"/>
            </a:solidFill>
            <a:ln w="9525">
              <a:solidFill>
                <a:schemeClr val="tx1"/>
              </a:solidFill>
              <a:miter lim="800000"/>
              <a:headEnd/>
              <a:tailEnd/>
            </a:ln>
          </p:spPr>
          <p:txBody>
            <a:bodyPr wrap="none" anchor="ctr"/>
            <a:lstStyle/>
            <a:p>
              <a:pPr eaLnBrk="0" hangingPunct="0"/>
              <a:r>
                <a:rPr lang="en-US" altLang="en-US" sz="2400" b="1" i="1">
                  <a:solidFill>
                    <a:schemeClr val="tx1"/>
                  </a:solidFill>
                  <a:latin typeface="Times" charset="0"/>
                </a:rPr>
                <a:t>D-to-A</a:t>
              </a:r>
              <a:endParaRPr lang="en-US" altLang="en-US" sz="2400" i="1">
                <a:solidFill>
                  <a:schemeClr val="tx1"/>
                </a:solidFill>
                <a:latin typeface="Times" charset="0"/>
              </a:endParaRPr>
            </a:p>
          </p:txBody>
        </p:sp>
        <p:sp>
          <p:nvSpPr>
            <p:cNvPr id="27658" name="Rectangle 13"/>
            <p:cNvSpPr>
              <a:spLocks noChangeArrowheads="1"/>
            </p:cNvSpPr>
            <p:nvPr/>
          </p:nvSpPr>
          <p:spPr bwMode="auto">
            <a:xfrm>
              <a:off x="864" y="3312"/>
              <a:ext cx="672" cy="576"/>
            </a:xfrm>
            <a:prstGeom prst="rect">
              <a:avLst/>
            </a:prstGeom>
            <a:solidFill>
              <a:srgbClr val="CCFFFF"/>
            </a:solidFill>
            <a:ln w="9525">
              <a:solidFill>
                <a:schemeClr val="tx1"/>
              </a:solidFill>
              <a:miter lim="800000"/>
              <a:headEnd/>
              <a:tailEnd/>
            </a:ln>
          </p:spPr>
          <p:txBody>
            <a:bodyPr wrap="none" anchor="ctr"/>
            <a:lstStyle/>
            <a:p>
              <a:pPr eaLnBrk="0" hangingPunct="0"/>
              <a:r>
                <a:rPr lang="en-US" altLang="en-US" sz="2400" b="1" i="1">
                  <a:solidFill>
                    <a:schemeClr val="tx1"/>
                  </a:solidFill>
                  <a:latin typeface="Times" charset="0"/>
                </a:rPr>
                <a:t>A-to-D</a:t>
              </a:r>
              <a:endParaRPr lang="en-US" altLang="en-US" sz="2400" i="1">
                <a:solidFill>
                  <a:schemeClr val="tx1"/>
                </a:solidFill>
                <a:latin typeface="Times" charset="0"/>
              </a:endParaRPr>
            </a:p>
          </p:txBody>
        </p:sp>
        <p:sp>
          <p:nvSpPr>
            <p:cNvPr id="27659" name="Line 14"/>
            <p:cNvSpPr>
              <a:spLocks noChangeShapeType="1"/>
            </p:cNvSpPr>
            <p:nvPr/>
          </p:nvSpPr>
          <p:spPr bwMode="auto">
            <a:xfrm>
              <a:off x="1536" y="3600"/>
              <a:ext cx="624" cy="0"/>
            </a:xfrm>
            <a:prstGeom prst="line">
              <a:avLst/>
            </a:prstGeom>
            <a:noFill/>
            <a:ln w="38100">
              <a:solidFill>
                <a:schemeClr val="tx1"/>
              </a:solidFill>
              <a:round/>
              <a:headEnd/>
              <a:tailEnd type="triangle" w="med" len="med"/>
            </a:ln>
          </p:spPr>
          <p:txBody>
            <a:bodyPr wrap="none" anchor="ctr"/>
            <a:lstStyle/>
            <a:p>
              <a:endParaRPr lang="fr-FR"/>
            </a:p>
          </p:txBody>
        </p:sp>
        <p:sp>
          <p:nvSpPr>
            <p:cNvPr id="27660" name="Line 15"/>
            <p:cNvSpPr>
              <a:spLocks noChangeShapeType="1"/>
            </p:cNvSpPr>
            <p:nvPr/>
          </p:nvSpPr>
          <p:spPr bwMode="auto">
            <a:xfrm>
              <a:off x="3360" y="3600"/>
              <a:ext cx="624" cy="0"/>
            </a:xfrm>
            <a:prstGeom prst="line">
              <a:avLst/>
            </a:prstGeom>
            <a:noFill/>
            <a:ln w="38100">
              <a:solidFill>
                <a:schemeClr val="tx1"/>
              </a:solidFill>
              <a:round/>
              <a:headEnd/>
              <a:tailEnd type="triangle" w="med" len="med"/>
            </a:ln>
          </p:spPr>
          <p:txBody>
            <a:bodyPr wrap="none" anchor="ctr"/>
            <a:lstStyle/>
            <a:p>
              <a:endParaRPr lang="fr-FR"/>
            </a:p>
          </p:txBody>
        </p:sp>
        <p:sp>
          <p:nvSpPr>
            <p:cNvPr id="27661" name="Line 16"/>
            <p:cNvSpPr>
              <a:spLocks noChangeShapeType="1"/>
            </p:cNvSpPr>
            <p:nvPr/>
          </p:nvSpPr>
          <p:spPr bwMode="auto">
            <a:xfrm>
              <a:off x="4656" y="3600"/>
              <a:ext cx="624" cy="0"/>
            </a:xfrm>
            <a:prstGeom prst="line">
              <a:avLst/>
            </a:prstGeom>
            <a:noFill/>
            <a:ln w="38100">
              <a:solidFill>
                <a:schemeClr val="tx1"/>
              </a:solidFill>
              <a:round/>
              <a:headEnd/>
              <a:tailEnd type="triangle" w="med" len="med"/>
            </a:ln>
          </p:spPr>
          <p:txBody>
            <a:bodyPr wrap="none" anchor="ctr"/>
            <a:lstStyle/>
            <a:p>
              <a:endParaRPr lang="fr-FR"/>
            </a:p>
          </p:txBody>
        </p:sp>
        <p:sp>
          <p:nvSpPr>
            <p:cNvPr id="27662" name="Line 17"/>
            <p:cNvSpPr>
              <a:spLocks noChangeShapeType="1"/>
            </p:cNvSpPr>
            <p:nvPr/>
          </p:nvSpPr>
          <p:spPr bwMode="auto">
            <a:xfrm>
              <a:off x="240" y="3600"/>
              <a:ext cx="624" cy="0"/>
            </a:xfrm>
            <a:prstGeom prst="line">
              <a:avLst/>
            </a:prstGeom>
            <a:noFill/>
            <a:ln w="38100">
              <a:solidFill>
                <a:schemeClr val="tx1"/>
              </a:solidFill>
              <a:round/>
              <a:headEnd/>
              <a:tailEnd type="triangle" w="med" len="med"/>
            </a:ln>
          </p:spPr>
          <p:txBody>
            <a:bodyPr wrap="none" anchor="ctr"/>
            <a:lstStyle/>
            <a:p>
              <a:endParaRPr lang="fr-FR"/>
            </a:p>
          </p:txBody>
        </p:sp>
        <p:sp>
          <p:nvSpPr>
            <p:cNvPr id="27663" name="Text Box 18"/>
            <p:cNvSpPr txBox="1">
              <a:spLocks noChangeArrowheads="1"/>
            </p:cNvSpPr>
            <p:nvPr/>
          </p:nvSpPr>
          <p:spPr bwMode="auto">
            <a:xfrm>
              <a:off x="240" y="3312"/>
              <a:ext cx="393" cy="288"/>
            </a:xfrm>
            <a:prstGeom prst="rect">
              <a:avLst/>
            </a:prstGeom>
            <a:noFill/>
            <a:ln w="9525">
              <a:noFill/>
              <a:miter lim="800000"/>
              <a:headEnd/>
              <a:tailEnd/>
            </a:ln>
          </p:spPr>
          <p:txBody>
            <a:bodyPr wrap="none">
              <a:spAutoFit/>
            </a:bodyPr>
            <a:lstStyle/>
            <a:p>
              <a:pPr algn="l" eaLnBrk="0" hangingPunct="0"/>
              <a:r>
                <a:rPr lang="en-US" altLang="en-US" sz="2400" b="1" i="1">
                  <a:solidFill>
                    <a:schemeClr val="tx1"/>
                  </a:solidFill>
                  <a:latin typeface="Times" charset="0"/>
                </a:rPr>
                <a:t>x(t)</a:t>
              </a:r>
              <a:endParaRPr lang="en-US" altLang="en-US" sz="2400" i="1">
                <a:solidFill>
                  <a:schemeClr val="tx1"/>
                </a:solidFill>
                <a:latin typeface="Times" charset="0"/>
              </a:endParaRPr>
            </a:p>
          </p:txBody>
        </p:sp>
        <p:sp>
          <p:nvSpPr>
            <p:cNvPr id="27664" name="Rectangle 19"/>
            <p:cNvSpPr>
              <a:spLocks noChangeArrowheads="1"/>
            </p:cNvSpPr>
            <p:nvPr/>
          </p:nvSpPr>
          <p:spPr bwMode="auto">
            <a:xfrm>
              <a:off x="4800" y="3312"/>
              <a:ext cx="382" cy="288"/>
            </a:xfrm>
            <a:prstGeom prst="rect">
              <a:avLst/>
            </a:prstGeom>
            <a:noFill/>
            <a:ln w="9525">
              <a:noFill/>
              <a:miter lim="800000"/>
              <a:headEnd/>
              <a:tailEnd/>
            </a:ln>
          </p:spPr>
          <p:txBody>
            <a:bodyPr wrap="none">
              <a:spAutoFit/>
            </a:bodyPr>
            <a:lstStyle/>
            <a:p>
              <a:pPr algn="l" eaLnBrk="0" hangingPunct="0"/>
              <a:r>
                <a:rPr lang="en-US" altLang="en-US" sz="2400" b="1" i="1">
                  <a:solidFill>
                    <a:schemeClr val="tx1"/>
                  </a:solidFill>
                  <a:latin typeface="Times" charset="0"/>
                </a:rPr>
                <a:t>y(t)</a:t>
              </a:r>
            </a:p>
          </p:txBody>
        </p:sp>
        <p:sp>
          <p:nvSpPr>
            <p:cNvPr id="27665" name="Rectangle 20"/>
            <p:cNvSpPr>
              <a:spLocks noChangeArrowheads="1"/>
            </p:cNvSpPr>
            <p:nvPr/>
          </p:nvSpPr>
          <p:spPr bwMode="auto">
            <a:xfrm>
              <a:off x="3456" y="3312"/>
              <a:ext cx="436" cy="288"/>
            </a:xfrm>
            <a:prstGeom prst="rect">
              <a:avLst/>
            </a:prstGeom>
            <a:noFill/>
            <a:ln w="9525">
              <a:noFill/>
              <a:miter lim="800000"/>
              <a:headEnd/>
              <a:tailEnd/>
            </a:ln>
          </p:spPr>
          <p:txBody>
            <a:bodyPr wrap="none">
              <a:spAutoFit/>
            </a:bodyPr>
            <a:lstStyle/>
            <a:p>
              <a:pPr algn="l" eaLnBrk="0" hangingPunct="0"/>
              <a:r>
                <a:rPr lang="en-US" altLang="en-US" sz="2400" b="1" i="1">
                  <a:solidFill>
                    <a:schemeClr val="accent1"/>
                  </a:solidFill>
                  <a:latin typeface="Times" charset="0"/>
                </a:rPr>
                <a:t>y[n]</a:t>
              </a:r>
              <a:endParaRPr lang="en-US" altLang="en-US" sz="2400" b="1" i="1">
                <a:solidFill>
                  <a:schemeClr val="tx1"/>
                </a:solidFill>
                <a:latin typeface="Times" charset="0"/>
              </a:endParaRPr>
            </a:p>
          </p:txBody>
        </p:sp>
        <p:sp>
          <p:nvSpPr>
            <p:cNvPr id="27666" name="Rectangle 21"/>
            <p:cNvSpPr>
              <a:spLocks noChangeArrowheads="1"/>
            </p:cNvSpPr>
            <p:nvPr/>
          </p:nvSpPr>
          <p:spPr bwMode="auto">
            <a:xfrm>
              <a:off x="1632" y="3312"/>
              <a:ext cx="447" cy="288"/>
            </a:xfrm>
            <a:prstGeom prst="rect">
              <a:avLst/>
            </a:prstGeom>
            <a:noFill/>
            <a:ln w="9525">
              <a:noFill/>
              <a:miter lim="800000"/>
              <a:headEnd/>
              <a:tailEnd/>
            </a:ln>
          </p:spPr>
          <p:txBody>
            <a:bodyPr wrap="none">
              <a:spAutoFit/>
            </a:bodyPr>
            <a:lstStyle/>
            <a:p>
              <a:pPr algn="l" eaLnBrk="0" hangingPunct="0"/>
              <a:r>
                <a:rPr lang="en-US" altLang="en-US" sz="2400" b="1" i="1">
                  <a:solidFill>
                    <a:schemeClr val="accent1"/>
                  </a:solidFill>
                  <a:latin typeface="Times" charset="0"/>
                </a:rPr>
                <a:t>x[n]</a:t>
              </a:r>
              <a:endParaRPr lang="en-US" altLang="en-US" sz="2400" b="1" i="1">
                <a:solidFill>
                  <a:schemeClr val="tx1"/>
                </a:solidFill>
                <a:latin typeface="Times" charset="0"/>
              </a:endParaRPr>
            </a:p>
          </p:txBody>
        </p:sp>
      </p:grpSp>
      <p:sp>
        <p:nvSpPr>
          <p:cNvPr id="583702" name="Rectangle 22"/>
          <p:cNvSpPr>
            <a:spLocks noChangeArrowheads="1"/>
          </p:cNvSpPr>
          <p:nvPr/>
        </p:nvSpPr>
        <p:spPr bwMode="auto">
          <a:xfrm>
            <a:off x="457200" y="1000116"/>
            <a:ext cx="8178800" cy="1143000"/>
          </a:xfrm>
          <a:prstGeom prst="rect">
            <a:avLst/>
          </a:prstGeom>
          <a:noFill/>
          <a:ln w="9525">
            <a:noFill/>
            <a:miter lim="800000"/>
            <a:headEnd/>
            <a:tailEnd/>
          </a:ln>
        </p:spPr>
        <p:txBody>
          <a:bodyPr/>
          <a:lstStyle/>
          <a:p>
            <a:pPr marL="342900" indent="-342900" algn="l">
              <a:spcBef>
                <a:spcPct val="20000"/>
              </a:spcBef>
              <a:buFontTx/>
              <a:buChar char="•"/>
            </a:pPr>
            <a:r>
              <a:rPr kumimoji="1" lang="en-US" altLang="en-US" sz="3200" dirty="0">
                <a:solidFill>
                  <a:srgbClr val="00B050"/>
                </a:solidFill>
                <a:latin typeface="Times New Roman" pitchFamily="18" charset="0"/>
              </a:rPr>
              <a:t>TRAITEMENT ANALOGIQUE:</a:t>
            </a:r>
          </a:p>
          <a:p>
            <a:pPr marL="1143000" lvl="2" indent="-228600" algn="l">
              <a:spcBef>
                <a:spcPct val="20000"/>
              </a:spcBef>
              <a:buFontTx/>
              <a:buChar char="•"/>
            </a:pPr>
            <a:r>
              <a:rPr kumimoji="1" lang="en-US" altLang="en-US" sz="2400" dirty="0">
                <a:solidFill>
                  <a:schemeClr val="accent2"/>
                </a:solidFill>
                <a:latin typeface="Times New Roman" pitchFamily="18" charset="0"/>
              </a:rPr>
              <a:t>Circuits: resistances, </a:t>
            </a:r>
            <a:r>
              <a:rPr kumimoji="1" lang="en-US" altLang="en-US" sz="2400" dirty="0" err="1">
                <a:solidFill>
                  <a:schemeClr val="accent2"/>
                </a:solidFill>
                <a:latin typeface="Times New Roman" pitchFamily="18" charset="0"/>
              </a:rPr>
              <a:t>capacités</a:t>
            </a:r>
            <a:r>
              <a:rPr kumimoji="1" lang="en-US" altLang="en-US" sz="2400" dirty="0">
                <a:solidFill>
                  <a:schemeClr val="accent2"/>
                </a:solidFill>
                <a:latin typeface="Times New Roman" pitchFamily="18" charset="0"/>
              </a:rPr>
              <a:t>, </a:t>
            </a:r>
            <a:r>
              <a:rPr kumimoji="1" lang="en-US" altLang="en-US" sz="2400" dirty="0" err="1">
                <a:solidFill>
                  <a:schemeClr val="accent2"/>
                </a:solidFill>
                <a:latin typeface="Times New Roman" pitchFamily="18" charset="0"/>
              </a:rPr>
              <a:t>ampli</a:t>
            </a:r>
            <a:r>
              <a:rPr kumimoji="1" lang="en-US" altLang="en-US" sz="2400" dirty="0">
                <a:solidFill>
                  <a:schemeClr val="accent2"/>
                </a:solidFill>
                <a:latin typeface="Times New Roman" pitchFamily="18" charset="0"/>
              </a:rPr>
              <a:t>-op …etc</a:t>
            </a:r>
          </a:p>
        </p:txBody>
      </p:sp>
      <p:sp>
        <p:nvSpPr>
          <p:cNvPr id="25" name="Line 33"/>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27" name="ZoneTexte 26"/>
          <p:cNvSpPr txBox="1"/>
          <p:nvPr/>
        </p:nvSpPr>
        <p:spPr>
          <a:xfrm>
            <a:off x="0" y="4429132"/>
            <a:ext cx="9144000" cy="707886"/>
          </a:xfrm>
          <a:prstGeom prst="rect">
            <a:avLst/>
          </a:prstGeom>
          <a:noFill/>
        </p:spPr>
        <p:txBody>
          <a:bodyPr wrap="square" rtlCol="0">
            <a:spAutoFit/>
          </a:bodyPr>
          <a:lstStyle/>
          <a:p>
            <a:pPr marL="0" lvl="2"/>
            <a:r>
              <a:rPr lang="en-US" altLang="en-US" sz="1600" dirty="0"/>
              <a:t>On </a:t>
            </a:r>
            <a:r>
              <a:rPr lang="en-US" altLang="en-US" sz="1600" dirty="0" err="1"/>
              <a:t>doit</a:t>
            </a:r>
            <a:r>
              <a:rPr lang="en-US" altLang="en-US" sz="1600" dirty="0"/>
              <a:t> commencer pat </a:t>
            </a:r>
            <a:r>
              <a:rPr lang="en-US" altLang="en-US" sz="1600" dirty="0" err="1"/>
              <a:t>convertir</a:t>
            </a:r>
            <a:r>
              <a:rPr lang="en-US" altLang="en-US" sz="1600" dirty="0"/>
              <a:t>  </a:t>
            </a:r>
            <a:r>
              <a:rPr lang="en-US" altLang="en-US" sz="1600" i="1" dirty="0"/>
              <a:t>x</a:t>
            </a:r>
            <a:r>
              <a:rPr lang="en-US" altLang="en-US" sz="1600" dirty="0"/>
              <a:t>(</a:t>
            </a:r>
            <a:r>
              <a:rPr lang="en-US" altLang="en-US" sz="1600" i="1" dirty="0"/>
              <a:t>t</a:t>
            </a:r>
            <a:r>
              <a:rPr lang="en-US" altLang="en-US" sz="1600" dirty="0"/>
              <a:t>) to </a:t>
            </a:r>
            <a:r>
              <a:rPr lang="en-US" altLang="en-US" sz="1600" dirty="0" err="1">
                <a:solidFill>
                  <a:schemeClr val="accent1"/>
                </a:solidFill>
              </a:rPr>
              <a:t>nombres</a:t>
            </a:r>
            <a:r>
              <a:rPr lang="en-US" altLang="en-US" sz="1600" dirty="0">
                <a:solidFill>
                  <a:schemeClr val="accent1"/>
                </a:solidFill>
              </a:rPr>
              <a:t> (</a:t>
            </a:r>
            <a:r>
              <a:rPr lang="en-US" altLang="en-US" sz="1600" dirty="0" err="1">
                <a:solidFill>
                  <a:schemeClr val="accent1"/>
                </a:solidFill>
              </a:rPr>
              <a:t>numériques</a:t>
            </a:r>
            <a:r>
              <a:rPr lang="en-US" altLang="en-US" sz="1600" dirty="0">
                <a:solidFill>
                  <a:schemeClr val="accent1"/>
                </a:solidFill>
              </a:rPr>
              <a:t>)</a:t>
            </a:r>
            <a:r>
              <a:rPr lang="en-US" altLang="en-US" sz="1600" dirty="0"/>
              <a:t> à stocker </a:t>
            </a:r>
            <a:r>
              <a:rPr lang="en-US" altLang="en-US" sz="1600" dirty="0" err="1"/>
              <a:t>dans</a:t>
            </a:r>
            <a:r>
              <a:rPr lang="en-US" altLang="en-US" sz="1600" dirty="0"/>
              <a:t> </a:t>
            </a:r>
            <a:r>
              <a:rPr lang="en-US" altLang="en-US" sz="1600" dirty="0" err="1"/>
              <a:t>une</a:t>
            </a:r>
            <a:r>
              <a:rPr lang="en-US" altLang="en-US" sz="1600" dirty="0"/>
              <a:t> </a:t>
            </a:r>
            <a:r>
              <a:rPr lang="en-US" altLang="en-US" sz="1600" dirty="0" err="1"/>
              <a:t>mémoire</a:t>
            </a:r>
            <a:endParaRPr lang="en-US" altLang="en-US" sz="1600" dirty="0"/>
          </a:p>
          <a:p>
            <a:endParaRPr lang="fr-FR" dirty="0"/>
          </a:p>
        </p:txBody>
      </p:sp>
      <p:sp>
        <p:nvSpPr>
          <p:cNvPr id="28"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ECHANTILLONNAGE</a:t>
            </a:r>
          </a:p>
        </p:txBody>
      </p:sp>
      <p:sp>
        <p:nvSpPr>
          <p:cNvPr id="29" name="Espace réservé du numéro de diapositive 28"/>
          <p:cNvSpPr>
            <a:spLocks noGrp="1"/>
          </p:cNvSpPr>
          <p:nvPr>
            <p:ph type="sldNum" sz="quarter" idx="12"/>
          </p:nvPr>
        </p:nvSpPr>
        <p:spPr/>
        <p:txBody>
          <a:bodyPr/>
          <a:lstStyle/>
          <a:p>
            <a:fld id="{2C94B7E7-F509-4100-BE7B-E3DEB2C53554}" type="slidenum">
              <a:rPr lang="fr-FR" smtClean="0"/>
              <a:pPr/>
              <a:t>60</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83702">
                                            <p:txEl>
                                              <p:pRg st="0" end="0"/>
                                            </p:txEl>
                                          </p:spTgt>
                                        </p:tgtEl>
                                        <p:attrNameLst>
                                          <p:attrName>style.visibility</p:attrName>
                                        </p:attrNameLst>
                                      </p:cBhvr>
                                      <p:to>
                                        <p:strVal val="visible"/>
                                      </p:to>
                                    </p:set>
                                    <p:animEffect transition="in" filter="wipe(left)">
                                      <p:cBhvr>
                                        <p:cTn id="12" dur="500"/>
                                        <p:tgtEl>
                                          <p:spTgt spid="583702">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83702">
                                            <p:txEl>
                                              <p:pRg st="1" end="1"/>
                                            </p:txEl>
                                          </p:spTgt>
                                        </p:tgtEl>
                                        <p:attrNameLst>
                                          <p:attrName>style.visibility</p:attrName>
                                        </p:attrNameLst>
                                      </p:cBhvr>
                                      <p:to>
                                        <p:strVal val="visible"/>
                                      </p:to>
                                    </p:set>
                                    <p:animEffect transition="in" filter="wipe(left)">
                                      <p:cBhvr>
                                        <p:cTn id="15" dur="500"/>
                                        <p:tgtEl>
                                          <p:spTgt spid="58370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83683">
                                            <p:txEl>
                                              <p:pRg st="0" end="0"/>
                                            </p:txEl>
                                          </p:spTgt>
                                        </p:tgtEl>
                                        <p:attrNameLst>
                                          <p:attrName>style.visibility</p:attrName>
                                        </p:attrNameLst>
                                      </p:cBhvr>
                                      <p:to>
                                        <p:strVal val="visible"/>
                                      </p:to>
                                    </p:set>
                                    <p:animEffect transition="in" filter="wipe(left)">
                                      <p:cBhvr>
                                        <p:cTn id="20" dur="500"/>
                                        <p:tgtEl>
                                          <p:spTgt spid="583683">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83683">
                                            <p:txEl>
                                              <p:pRg st="1" end="1"/>
                                            </p:txEl>
                                          </p:spTgt>
                                        </p:tgtEl>
                                        <p:attrNameLst>
                                          <p:attrName>style.visibility</p:attrName>
                                        </p:attrNameLst>
                                      </p:cBhvr>
                                      <p:to>
                                        <p:strVal val="visible"/>
                                      </p:to>
                                    </p:set>
                                    <p:animEffect transition="in" filter="wipe(left)">
                                      <p:cBhvr>
                                        <p:cTn id="23" dur="500"/>
                                        <p:tgtEl>
                                          <p:spTgt spid="58368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dissolv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683" grpId="0" build="p" autoUpdateAnimBg="0"/>
      <p:bldP spid="583702"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0" y="1214422"/>
            <a:ext cx="9144000" cy="1428736"/>
          </a:xfrm>
        </p:spPr>
        <p:txBody>
          <a:bodyPr>
            <a:normAutofit fontScale="90000"/>
          </a:bodyPr>
          <a:lstStyle/>
          <a:p>
            <a:pPr algn="just">
              <a:buFont typeface="Arial" pitchFamily="34" charset="0"/>
              <a:buChar char="•"/>
            </a:pPr>
            <a:r>
              <a:rPr lang="en-US" altLang="zh-CN" sz="2000" b="1" dirty="0"/>
              <a:t/>
            </a:r>
            <a:br>
              <a:rPr lang="en-US" altLang="zh-CN" sz="2000" b="1" dirty="0"/>
            </a:br>
            <a:r>
              <a:rPr lang="en-US" altLang="zh-CN" sz="2000" b="1" dirty="0"/>
              <a:t/>
            </a:r>
            <a:br>
              <a:rPr lang="en-US" altLang="zh-CN" sz="2000" b="1" dirty="0"/>
            </a:br>
            <a:r>
              <a:rPr lang="en-US" altLang="zh-CN" sz="2000" b="1" dirty="0"/>
              <a:t/>
            </a:r>
            <a:br>
              <a:rPr lang="en-US" altLang="zh-CN" sz="2000" b="1" dirty="0"/>
            </a:br>
            <a:r>
              <a:rPr lang="en-US" altLang="zh-CN" sz="2000" b="1" dirty="0"/>
              <a:t/>
            </a:r>
            <a:br>
              <a:rPr lang="en-US" altLang="zh-CN" sz="2000" b="1" dirty="0"/>
            </a:br>
            <a:r>
              <a:rPr lang="en-US" altLang="zh-CN" sz="2000" b="1" dirty="0"/>
              <a:t/>
            </a:r>
            <a:br>
              <a:rPr lang="en-US" altLang="zh-CN" sz="2000" b="1" dirty="0"/>
            </a:br>
            <a:r>
              <a:rPr lang="en-US" altLang="zh-CN" sz="2000" b="1" dirty="0"/>
              <a:t/>
            </a:r>
            <a:br>
              <a:rPr lang="en-US" altLang="zh-CN" sz="2000" b="1" dirty="0"/>
            </a:br>
            <a:r>
              <a:rPr lang="en-US" altLang="zh-CN" sz="2000" b="1" dirty="0"/>
              <a:t/>
            </a:r>
            <a:br>
              <a:rPr lang="en-US" altLang="zh-CN" sz="2000" b="1" dirty="0"/>
            </a:br>
            <a:r>
              <a:rPr lang="en-US" altLang="zh-CN" sz="2000" b="1" dirty="0"/>
              <a:t/>
            </a:r>
            <a:br>
              <a:rPr lang="en-US" altLang="zh-CN" sz="2000" b="1" dirty="0"/>
            </a:br>
            <a:r>
              <a:rPr lang="en-US" altLang="zh-CN" sz="2000" b="1" dirty="0"/>
              <a:t/>
            </a:r>
            <a:br>
              <a:rPr lang="en-US" altLang="zh-CN" sz="2000" b="1" dirty="0"/>
            </a:br>
            <a:endParaRPr lang="en-US" altLang="zh-CN" sz="2000" dirty="0"/>
          </a:p>
        </p:txBody>
      </p:sp>
      <p:sp>
        <p:nvSpPr>
          <p:cNvPr id="5" name="ZoneTexte 4"/>
          <p:cNvSpPr txBox="1"/>
          <p:nvPr/>
        </p:nvSpPr>
        <p:spPr>
          <a:xfrm>
            <a:off x="0" y="785794"/>
            <a:ext cx="9144000" cy="3508653"/>
          </a:xfrm>
          <a:prstGeom prst="rect">
            <a:avLst/>
          </a:prstGeom>
          <a:noFill/>
        </p:spPr>
        <p:txBody>
          <a:bodyPr wrap="square" rtlCol="0">
            <a:spAutoFit/>
          </a:bodyPr>
          <a:lstStyle/>
          <a:p>
            <a:pPr algn="just"/>
            <a:endParaRPr lang="en-US" altLang="zh-CN" sz="1800" b="0" dirty="0"/>
          </a:p>
          <a:p>
            <a:pPr algn="just"/>
            <a:endParaRPr lang="en-US" altLang="zh-CN" sz="1800" b="0" dirty="0"/>
          </a:p>
          <a:p>
            <a:pPr algn="just"/>
            <a:endParaRPr lang="en-US" altLang="zh-CN" sz="1800" b="0" dirty="0"/>
          </a:p>
          <a:p>
            <a:pPr algn="just"/>
            <a:r>
              <a:rPr lang="en-US" altLang="zh-CN" b="0" dirty="0"/>
              <a:t>Pour </a:t>
            </a:r>
            <a:r>
              <a:rPr lang="en-US" altLang="zh-CN" b="0" dirty="0" err="1"/>
              <a:t>numériser</a:t>
            </a:r>
            <a:r>
              <a:rPr lang="en-US" altLang="zh-CN" b="0" dirty="0"/>
              <a:t> un signal </a:t>
            </a:r>
            <a:r>
              <a:rPr lang="en-US" altLang="zh-CN" b="0" dirty="0" err="1"/>
              <a:t>analogique</a:t>
            </a:r>
            <a:r>
              <a:rPr lang="en-US" altLang="zh-CN" b="0" dirty="0"/>
              <a:t> (conversion </a:t>
            </a:r>
            <a:r>
              <a:rPr lang="en-US" altLang="zh-CN" b="0" dirty="0" err="1"/>
              <a:t>analogique</a:t>
            </a:r>
            <a:r>
              <a:rPr lang="en-US" altLang="zh-CN" b="0" dirty="0"/>
              <a:t> </a:t>
            </a:r>
            <a:r>
              <a:rPr lang="en-US" altLang="zh-CN" b="0" dirty="0" err="1"/>
              <a:t>numérique</a:t>
            </a:r>
            <a:r>
              <a:rPr lang="en-US" altLang="zh-CN" b="0" dirty="0"/>
              <a:t> CAN) </a:t>
            </a:r>
            <a:r>
              <a:rPr lang="en-US" altLang="zh-CN" b="0" dirty="0" err="1"/>
              <a:t>il</a:t>
            </a:r>
            <a:r>
              <a:rPr lang="en-US" altLang="zh-CN" b="0" dirty="0"/>
              <a:t> </a:t>
            </a:r>
            <a:r>
              <a:rPr lang="en-US" altLang="zh-CN" b="0" dirty="0" err="1"/>
              <a:t>faut</a:t>
            </a:r>
            <a:r>
              <a:rPr lang="en-US" altLang="zh-CN" b="0" dirty="0"/>
              <a:t> </a:t>
            </a:r>
            <a:r>
              <a:rPr lang="en-US" altLang="zh-CN" b="0" dirty="0" err="1"/>
              <a:t>deux</a:t>
            </a:r>
            <a:r>
              <a:rPr lang="en-US" altLang="zh-CN" b="0" dirty="0"/>
              <a:t> </a:t>
            </a:r>
            <a:r>
              <a:rPr lang="en-US" altLang="zh-CN" b="0" dirty="0" err="1"/>
              <a:t>opérations</a:t>
            </a:r>
            <a:r>
              <a:rPr lang="en-US" altLang="zh-CN" b="0" dirty="0"/>
              <a:t>:</a:t>
            </a:r>
          </a:p>
          <a:p>
            <a:pPr algn="just"/>
            <a:endParaRPr lang="en-US" b="0" dirty="0"/>
          </a:p>
          <a:p>
            <a:pPr algn="just">
              <a:buFont typeface="Arial" pitchFamily="34" charset="0"/>
              <a:buChar char="•"/>
            </a:pPr>
            <a:r>
              <a:rPr lang="en-US" b="0" dirty="0"/>
              <a:t> </a:t>
            </a:r>
            <a:r>
              <a:rPr lang="en-US" dirty="0" err="1">
                <a:solidFill>
                  <a:srgbClr val="0070C0"/>
                </a:solidFill>
              </a:rPr>
              <a:t>Echantillonnage</a:t>
            </a:r>
            <a:r>
              <a:rPr lang="en-US" dirty="0">
                <a:solidFill>
                  <a:srgbClr val="0070C0"/>
                </a:solidFill>
              </a:rPr>
              <a:t>: Il </a:t>
            </a:r>
            <a:r>
              <a:rPr lang="en-US" dirty="0" err="1">
                <a:solidFill>
                  <a:srgbClr val="0070C0"/>
                </a:solidFill>
              </a:rPr>
              <a:t>s’agit</a:t>
            </a:r>
            <a:r>
              <a:rPr lang="en-US" dirty="0">
                <a:solidFill>
                  <a:srgbClr val="0070C0"/>
                </a:solidFill>
              </a:rPr>
              <a:t> de </a:t>
            </a:r>
            <a:r>
              <a:rPr lang="en-US" dirty="0" err="1">
                <a:solidFill>
                  <a:srgbClr val="0070C0"/>
                </a:solidFill>
              </a:rPr>
              <a:t>discrétiser</a:t>
            </a:r>
            <a:r>
              <a:rPr lang="en-US" dirty="0">
                <a:solidFill>
                  <a:srgbClr val="0070C0"/>
                </a:solidFill>
              </a:rPr>
              <a:t> le temps</a:t>
            </a:r>
          </a:p>
          <a:p>
            <a:pPr algn="just">
              <a:buFont typeface="Arial" pitchFamily="34" charset="0"/>
              <a:buChar char="•"/>
            </a:pPr>
            <a:endParaRPr lang="en-US" dirty="0">
              <a:solidFill>
                <a:srgbClr val="0070C0"/>
              </a:solidFill>
            </a:endParaRPr>
          </a:p>
          <a:p>
            <a:pPr algn="just">
              <a:buFont typeface="Arial" pitchFamily="34" charset="0"/>
              <a:buChar char="•"/>
            </a:pPr>
            <a:endParaRPr lang="en-US" dirty="0">
              <a:solidFill>
                <a:srgbClr val="0070C0"/>
              </a:solidFill>
            </a:endParaRPr>
          </a:p>
          <a:p>
            <a:pPr algn="just">
              <a:buFont typeface="Arial" pitchFamily="34" charset="0"/>
              <a:buChar char="•"/>
            </a:pPr>
            <a:r>
              <a:rPr lang="en-US" dirty="0">
                <a:solidFill>
                  <a:srgbClr val="0070C0"/>
                </a:solidFill>
              </a:rPr>
              <a:t> Quantification: Il </a:t>
            </a:r>
            <a:r>
              <a:rPr lang="en-US" dirty="0" err="1">
                <a:solidFill>
                  <a:srgbClr val="0070C0"/>
                </a:solidFill>
              </a:rPr>
              <a:t>s’agit</a:t>
            </a:r>
            <a:r>
              <a:rPr lang="en-US" dirty="0">
                <a:solidFill>
                  <a:srgbClr val="0070C0"/>
                </a:solidFill>
              </a:rPr>
              <a:t> de </a:t>
            </a:r>
            <a:r>
              <a:rPr lang="en-US" dirty="0" err="1">
                <a:solidFill>
                  <a:srgbClr val="0070C0"/>
                </a:solidFill>
              </a:rPr>
              <a:t>discrétiser</a:t>
            </a:r>
            <a:r>
              <a:rPr lang="en-US" dirty="0">
                <a:solidFill>
                  <a:srgbClr val="0070C0"/>
                </a:solidFill>
              </a:rPr>
              <a:t> les amplitudes</a:t>
            </a:r>
            <a:endParaRPr lang="fr-FR" dirty="0">
              <a:solidFill>
                <a:srgbClr val="0070C0"/>
              </a:solidFill>
            </a:endParaRPr>
          </a:p>
        </p:txBody>
      </p:sp>
      <p:sp>
        <p:nvSpPr>
          <p:cNvPr id="7" name="Line 33"/>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6"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ECHANTILLONNAGE</a:t>
            </a:r>
          </a:p>
        </p:txBody>
      </p:sp>
      <p:sp>
        <p:nvSpPr>
          <p:cNvPr id="9" name="Espace réservé du numéro de diapositive 8"/>
          <p:cNvSpPr>
            <a:spLocks noGrp="1"/>
          </p:cNvSpPr>
          <p:nvPr>
            <p:ph type="sldNum" sz="quarter" idx="12"/>
          </p:nvPr>
        </p:nvSpPr>
        <p:spPr/>
        <p:txBody>
          <a:bodyPr/>
          <a:lstStyle/>
          <a:p>
            <a:fld id="{2C94B7E7-F509-4100-BE7B-E3DEB2C53554}" type="slidenum">
              <a:rPr lang="fr-FR" smtClean="0"/>
              <a:pPr/>
              <a:t>61</a:t>
            </a:fld>
            <a:endParaRPr lang="fr-F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0" y="1214422"/>
            <a:ext cx="9144000" cy="1428736"/>
          </a:xfrm>
        </p:spPr>
        <p:txBody>
          <a:bodyPr>
            <a:normAutofit fontScale="90000"/>
          </a:bodyPr>
          <a:lstStyle/>
          <a:p>
            <a:pPr algn="just">
              <a:buFont typeface="Arial" pitchFamily="34" charset="0"/>
              <a:buChar char="•"/>
            </a:pPr>
            <a:r>
              <a:rPr lang="en-US" altLang="zh-CN" sz="2000" b="1" dirty="0"/>
              <a:t/>
            </a:r>
            <a:br>
              <a:rPr lang="en-US" altLang="zh-CN" sz="2000" b="1" dirty="0"/>
            </a:br>
            <a:r>
              <a:rPr lang="en-US" altLang="zh-CN" sz="2000" b="1" dirty="0"/>
              <a:t/>
            </a:r>
            <a:br>
              <a:rPr lang="en-US" altLang="zh-CN" sz="2000" b="1" dirty="0"/>
            </a:br>
            <a:r>
              <a:rPr lang="en-US" altLang="zh-CN" sz="2000" b="1" dirty="0"/>
              <a:t/>
            </a:r>
            <a:br>
              <a:rPr lang="en-US" altLang="zh-CN" sz="2000" b="1" dirty="0"/>
            </a:br>
            <a:r>
              <a:rPr lang="en-US" altLang="zh-CN" sz="2000" b="1" dirty="0"/>
              <a:t/>
            </a:r>
            <a:br>
              <a:rPr lang="en-US" altLang="zh-CN" sz="2000" b="1" dirty="0"/>
            </a:br>
            <a:r>
              <a:rPr lang="en-US" altLang="zh-CN" sz="2000" b="1" dirty="0"/>
              <a:t/>
            </a:r>
            <a:br>
              <a:rPr lang="en-US" altLang="zh-CN" sz="2000" b="1" dirty="0"/>
            </a:br>
            <a:r>
              <a:rPr lang="en-US" altLang="zh-CN" sz="2000" b="1" dirty="0"/>
              <a:t/>
            </a:r>
            <a:br>
              <a:rPr lang="en-US" altLang="zh-CN" sz="2000" b="1" dirty="0"/>
            </a:br>
            <a:r>
              <a:rPr lang="en-US" altLang="zh-CN" sz="2000" b="1" dirty="0"/>
              <a:t/>
            </a:r>
            <a:br>
              <a:rPr lang="en-US" altLang="zh-CN" sz="2000" b="1" dirty="0"/>
            </a:br>
            <a:r>
              <a:rPr lang="en-US" altLang="zh-CN" sz="2000" b="1" dirty="0"/>
              <a:t/>
            </a:r>
            <a:br>
              <a:rPr lang="en-US" altLang="zh-CN" sz="2000" b="1" dirty="0"/>
            </a:br>
            <a:r>
              <a:rPr lang="en-US" altLang="zh-CN" sz="2000" b="1" dirty="0"/>
              <a:t/>
            </a:r>
            <a:br>
              <a:rPr lang="en-US" altLang="zh-CN" sz="2000" b="1" dirty="0"/>
            </a:br>
            <a:endParaRPr lang="en-US" altLang="zh-CN" sz="2000" dirty="0"/>
          </a:p>
        </p:txBody>
      </p:sp>
      <p:sp>
        <p:nvSpPr>
          <p:cNvPr id="7" name="Line 33"/>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pic>
        <p:nvPicPr>
          <p:cNvPr id="54276" name="Picture 4" descr="نتيجة بحث الصور عن ‪échantillonnage d'un signal‬‏"/>
          <p:cNvPicPr>
            <a:picLocks noChangeAspect="1" noChangeArrowheads="1"/>
          </p:cNvPicPr>
          <p:nvPr/>
        </p:nvPicPr>
        <p:blipFill>
          <a:blip r:embed="rId2"/>
          <a:srcRect/>
          <a:stretch>
            <a:fillRect/>
          </a:stretch>
        </p:blipFill>
        <p:spPr bwMode="auto">
          <a:xfrm>
            <a:off x="857224" y="703020"/>
            <a:ext cx="7302420" cy="5011996"/>
          </a:xfrm>
          <a:prstGeom prst="rect">
            <a:avLst/>
          </a:prstGeom>
          <a:noFill/>
        </p:spPr>
      </p:pic>
      <p:sp>
        <p:nvSpPr>
          <p:cNvPr id="6"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ECHANTILLONNAGE</a:t>
            </a:r>
          </a:p>
        </p:txBody>
      </p:sp>
      <p:sp>
        <p:nvSpPr>
          <p:cNvPr id="9" name="Espace réservé du numéro de diapositive 8"/>
          <p:cNvSpPr>
            <a:spLocks noGrp="1"/>
          </p:cNvSpPr>
          <p:nvPr>
            <p:ph type="sldNum" sz="quarter" idx="12"/>
          </p:nvPr>
        </p:nvSpPr>
        <p:spPr/>
        <p:txBody>
          <a:bodyPr/>
          <a:lstStyle/>
          <a:p>
            <a:fld id="{2C94B7E7-F509-4100-BE7B-E3DEB2C53554}" type="slidenum">
              <a:rPr lang="fr-FR" smtClean="0"/>
              <a:pPr/>
              <a:t>62</a:t>
            </a:fld>
            <a:endParaRPr lang="fr-F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Line 3"/>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grpSp>
        <p:nvGrpSpPr>
          <p:cNvPr id="2" name="Group 44"/>
          <p:cNvGrpSpPr>
            <a:grpSpLocks/>
          </p:cNvGrpSpPr>
          <p:nvPr/>
        </p:nvGrpSpPr>
        <p:grpSpPr bwMode="auto">
          <a:xfrm>
            <a:off x="2743200" y="2928934"/>
            <a:ext cx="6200775" cy="2187575"/>
            <a:chOff x="1728" y="2366"/>
            <a:chExt cx="3906" cy="1378"/>
          </a:xfrm>
        </p:grpSpPr>
        <p:sp>
          <p:nvSpPr>
            <p:cNvPr id="4104" name="Line 8"/>
            <p:cNvSpPr>
              <a:spLocks noChangeShapeType="1"/>
            </p:cNvSpPr>
            <p:nvPr/>
          </p:nvSpPr>
          <p:spPr bwMode="auto">
            <a:xfrm>
              <a:off x="1776" y="3446"/>
              <a:ext cx="3696" cy="0"/>
            </a:xfrm>
            <a:prstGeom prst="line">
              <a:avLst/>
            </a:prstGeom>
            <a:noFill/>
            <a:ln w="9525">
              <a:solidFill>
                <a:schemeClr val="tx1"/>
              </a:solidFill>
              <a:round/>
              <a:headEnd/>
              <a:tailEnd/>
            </a:ln>
            <a:effectLst/>
          </p:spPr>
          <p:txBody>
            <a:bodyPr/>
            <a:lstStyle/>
            <a:p>
              <a:endParaRPr lang="fr-FR"/>
            </a:p>
          </p:txBody>
        </p:sp>
        <p:sp>
          <p:nvSpPr>
            <p:cNvPr id="4105" name="Line 9"/>
            <p:cNvSpPr>
              <a:spLocks noChangeShapeType="1"/>
            </p:cNvSpPr>
            <p:nvPr/>
          </p:nvSpPr>
          <p:spPr bwMode="auto">
            <a:xfrm flipV="1">
              <a:off x="2160" y="2870"/>
              <a:ext cx="0" cy="573"/>
            </a:xfrm>
            <a:prstGeom prst="line">
              <a:avLst/>
            </a:prstGeom>
            <a:noFill/>
            <a:ln w="9525">
              <a:solidFill>
                <a:schemeClr val="tx1"/>
              </a:solidFill>
              <a:round/>
              <a:headEnd/>
              <a:tailEnd type="triangle" w="med" len="med"/>
            </a:ln>
            <a:effectLst/>
          </p:spPr>
          <p:txBody>
            <a:bodyPr/>
            <a:lstStyle/>
            <a:p>
              <a:endParaRPr lang="fr-FR"/>
            </a:p>
          </p:txBody>
        </p:sp>
        <p:sp>
          <p:nvSpPr>
            <p:cNvPr id="4106" name="Line 10"/>
            <p:cNvSpPr>
              <a:spLocks noChangeShapeType="1"/>
            </p:cNvSpPr>
            <p:nvPr/>
          </p:nvSpPr>
          <p:spPr bwMode="auto">
            <a:xfrm flipV="1">
              <a:off x="2928" y="2438"/>
              <a:ext cx="0" cy="1008"/>
            </a:xfrm>
            <a:prstGeom prst="line">
              <a:avLst/>
            </a:prstGeom>
            <a:noFill/>
            <a:ln w="9525">
              <a:solidFill>
                <a:schemeClr val="tx1"/>
              </a:solidFill>
              <a:round/>
              <a:headEnd/>
              <a:tailEnd type="triangle" w="med" len="med"/>
            </a:ln>
            <a:effectLst/>
          </p:spPr>
          <p:txBody>
            <a:bodyPr/>
            <a:lstStyle/>
            <a:p>
              <a:endParaRPr lang="fr-FR"/>
            </a:p>
          </p:txBody>
        </p:sp>
        <p:sp>
          <p:nvSpPr>
            <p:cNvPr id="4107" name="Line 11"/>
            <p:cNvSpPr>
              <a:spLocks noChangeShapeType="1"/>
            </p:cNvSpPr>
            <p:nvPr/>
          </p:nvSpPr>
          <p:spPr bwMode="auto">
            <a:xfrm flipV="1">
              <a:off x="4464" y="2582"/>
              <a:ext cx="0" cy="864"/>
            </a:xfrm>
            <a:prstGeom prst="line">
              <a:avLst/>
            </a:prstGeom>
            <a:noFill/>
            <a:ln w="9525">
              <a:solidFill>
                <a:schemeClr val="tx1"/>
              </a:solidFill>
              <a:round/>
              <a:headEnd/>
              <a:tailEnd type="triangle" w="med" len="med"/>
            </a:ln>
            <a:effectLst/>
          </p:spPr>
          <p:txBody>
            <a:bodyPr/>
            <a:lstStyle/>
            <a:p>
              <a:endParaRPr lang="fr-FR"/>
            </a:p>
          </p:txBody>
        </p:sp>
        <p:sp>
          <p:nvSpPr>
            <p:cNvPr id="4108" name="Line 12"/>
            <p:cNvSpPr>
              <a:spLocks noChangeShapeType="1"/>
            </p:cNvSpPr>
            <p:nvPr/>
          </p:nvSpPr>
          <p:spPr bwMode="auto">
            <a:xfrm flipV="1">
              <a:off x="3696" y="2726"/>
              <a:ext cx="0" cy="720"/>
            </a:xfrm>
            <a:prstGeom prst="line">
              <a:avLst/>
            </a:prstGeom>
            <a:noFill/>
            <a:ln w="9525">
              <a:solidFill>
                <a:schemeClr val="tx1"/>
              </a:solidFill>
              <a:round/>
              <a:headEnd/>
              <a:tailEnd type="triangle" w="med" len="med"/>
            </a:ln>
            <a:effectLst/>
          </p:spPr>
          <p:txBody>
            <a:bodyPr/>
            <a:lstStyle/>
            <a:p>
              <a:endParaRPr lang="fr-FR"/>
            </a:p>
          </p:txBody>
        </p:sp>
        <p:sp>
          <p:nvSpPr>
            <p:cNvPr id="4112" name="Text Box 16"/>
            <p:cNvSpPr txBox="1">
              <a:spLocks noChangeArrowheads="1"/>
            </p:cNvSpPr>
            <p:nvPr/>
          </p:nvSpPr>
          <p:spPr bwMode="auto">
            <a:xfrm>
              <a:off x="1989" y="3494"/>
              <a:ext cx="3645" cy="250"/>
            </a:xfrm>
            <a:prstGeom prst="rect">
              <a:avLst/>
            </a:prstGeom>
            <a:noFill/>
            <a:ln w="9525">
              <a:noFill/>
              <a:miter lim="800000"/>
              <a:headEnd/>
              <a:tailEnd/>
            </a:ln>
            <a:effectLst/>
          </p:spPr>
          <p:txBody>
            <a:bodyPr wrap="none">
              <a:spAutoFit/>
            </a:bodyPr>
            <a:lstStyle/>
            <a:p>
              <a:r>
                <a:rPr lang="en-US" altLang="zh-CN" sz="2000" b="0"/>
                <a:t>-3T    -2T     -T      0       T       2T     3T      4T             t </a:t>
              </a:r>
            </a:p>
          </p:txBody>
        </p:sp>
        <p:sp>
          <p:nvSpPr>
            <p:cNvPr id="4116" name="Line 20"/>
            <p:cNvSpPr>
              <a:spLocks noChangeShapeType="1"/>
            </p:cNvSpPr>
            <p:nvPr/>
          </p:nvSpPr>
          <p:spPr bwMode="auto">
            <a:xfrm flipV="1">
              <a:off x="2544" y="2630"/>
              <a:ext cx="0" cy="813"/>
            </a:xfrm>
            <a:prstGeom prst="line">
              <a:avLst/>
            </a:prstGeom>
            <a:noFill/>
            <a:ln w="9525">
              <a:solidFill>
                <a:schemeClr val="tx1"/>
              </a:solidFill>
              <a:round/>
              <a:headEnd/>
              <a:tailEnd type="triangle" w="med" len="med"/>
            </a:ln>
            <a:effectLst/>
          </p:spPr>
          <p:txBody>
            <a:bodyPr/>
            <a:lstStyle/>
            <a:p>
              <a:endParaRPr lang="fr-FR"/>
            </a:p>
          </p:txBody>
        </p:sp>
        <p:sp>
          <p:nvSpPr>
            <p:cNvPr id="4117" name="Line 21"/>
            <p:cNvSpPr>
              <a:spLocks noChangeShapeType="1"/>
            </p:cNvSpPr>
            <p:nvPr/>
          </p:nvSpPr>
          <p:spPr bwMode="auto">
            <a:xfrm flipV="1">
              <a:off x="3312" y="2582"/>
              <a:ext cx="0" cy="864"/>
            </a:xfrm>
            <a:prstGeom prst="line">
              <a:avLst/>
            </a:prstGeom>
            <a:noFill/>
            <a:ln w="9525">
              <a:solidFill>
                <a:schemeClr val="tx1"/>
              </a:solidFill>
              <a:round/>
              <a:headEnd/>
              <a:tailEnd type="triangle" w="med" len="med"/>
            </a:ln>
            <a:effectLst/>
          </p:spPr>
          <p:txBody>
            <a:bodyPr/>
            <a:lstStyle/>
            <a:p>
              <a:endParaRPr lang="fr-FR"/>
            </a:p>
          </p:txBody>
        </p:sp>
        <p:sp>
          <p:nvSpPr>
            <p:cNvPr id="4118" name="Line 22"/>
            <p:cNvSpPr>
              <a:spLocks noChangeShapeType="1"/>
            </p:cNvSpPr>
            <p:nvPr/>
          </p:nvSpPr>
          <p:spPr bwMode="auto">
            <a:xfrm flipV="1">
              <a:off x="4848" y="2630"/>
              <a:ext cx="0" cy="816"/>
            </a:xfrm>
            <a:prstGeom prst="line">
              <a:avLst/>
            </a:prstGeom>
            <a:noFill/>
            <a:ln w="9525">
              <a:solidFill>
                <a:schemeClr val="tx1"/>
              </a:solidFill>
              <a:round/>
              <a:headEnd/>
              <a:tailEnd type="triangle" w="med" len="med"/>
            </a:ln>
            <a:effectLst/>
          </p:spPr>
          <p:txBody>
            <a:bodyPr/>
            <a:lstStyle/>
            <a:p>
              <a:endParaRPr lang="fr-FR"/>
            </a:p>
          </p:txBody>
        </p:sp>
        <p:sp>
          <p:nvSpPr>
            <p:cNvPr id="4119" name="Line 23"/>
            <p:cNvSpPr>
              <a:spLocks noChangeShapeType="1"/>
            </p:cNvSpPr>
            <p:nvPr/>
          </p:nvSpPr>
          <p:spPr bwMode="auto">
            <a:xfrm flipV="1">
              <a:off x="4080" y="2726"/>
              <a:ext cx="0" cy="720"/>
            </a:xfrm>
            <a:prstGeom prst="line">
              <a:avLst/>
            </a:prstGeom>
            <a:noFill/>
            <a:ln w="9525">
              <a:solidFill>
                <a:schemeClr val="tx1"/>
              </a:solidFill>
              <a:round/>
              <a:headEnd/>
              <a:tailEnd type="triangle" w="med" len="med"/>
            </a:ln>
            <a:effectLst/>
          </p:spPr>
          <p:txBody>
            <a:bodyPr/>
            <a:lstStyle/>
            <a:p>
              <a:endParaRPr lang="fr-FR"/>
            </a:p>
          </p:txBody>
        </p:sp>
        <p:sp>
          <p:nvSpPr>
            <p:cNvPr id="4121" name="Freeform 25"/>
            <p:cNvSpPr>
              <a:spLocks/>
            </p:cNvSpPr>
            <p:nvPr/>
          </p:nvSpPr>
          <p:spPr bwMode="auto">
            <a:xfrm>
              <a:off x="1728" y="2366"/>
              <a:ext cx="3600" cy="600"/>
            </a:xfrm>
            <a:custGeom>
              <a:avLst/>
              <a:gdLst/>
              <a:ahLst/>
              <a:cxnLst>
                <a:cxn ang="0">
                  <a:pos x="0" y="552"/>
                </a:cxn>
                <a:cxn ang="0">
                  <a:pos x="624" y="456"/>
                </a:cxn>
                <a:cxn ang="0">
                  <a:pos x="1056" y="24"/>
                </a:cxn>
                <a:cxn ang="0">
                  <a:pos x="1872" y="312"/>
                </a:cxn>
                <a:cxn ang="0">
                  <a:pos x="2400" y="360"/>
                </a:cxn>
                <a:cxn ang="0">
                  <a:pos x="2976" y="168"/>
                </a:cxn>
                <a:cxn ang="0">
                  <a:pos x="3600" y="600"/>
                </a:cxn>
              </a:cxnLst>
              <a:rect l="0" t="0" r="r" b="b"/>
              <a:pathLst>
                <a:path w="3600" h="600">
                  <a:moveTo>
                    <a:pt x="0" y="552"/>
                  </a:moveTo>
                  <a:cubicBezTo>
                    <a:pt x="224" y="548"/>
                    <a:pt x="448" y="544"/>
                    <a:pt x="624" y="456"/>
                  </a:cubicBezTo>
                  <a:cubicBezTo>
                    <a:pt x="800" y="368"/>
                    <a:pt x="848" y="48"/>
                    <a:pt x="1056" y="24"/>
                  </a:cubicBezTo>
                  <a:cubicBezTo>
                    <a:pt x="1264" y="0"/>
                    <a:pt x="1648" y="256"/>
                    <a:pt x="1872" y="312"/>
                  </a:cubicBezTo>
                  <a:cubicBezTo>
                    <a:pt x="2096" y="368"/>
                    <a:pt x="2216" y="384"/>
                    <a:pt x="2400" y="360"/>
                  </a:cubicBezTo>
                  <a:cubicBezTo>
                    <a:pt x="2584" y="336"/>
                    <a:pt x="2776" y="128"/>
                    <a:pt x="2976" y="168"/>
                  </a:cubicBezTo>
                  <a:cubicBezTo>
                    <a:pt x="3176" y="208"/>
                    <a:pt x="3496" y="528"/>
                    <a:pt x="3600" y="600"/>
                  </a:cubicBezTo>
                </a:path>
              </a:pathLst>
            </a:custGeom>
            <a:noFill/>
            <a:ln w="19050">
              <a:solidFill>
                <a:schemeClr val="tx1"/>
              </a:solidFill>
              <a:prstDash val="dash"/>
              <a:round/>
              <a:headEnd/>
              <a:tailEnd/>
            </a:ln>
            <a:effectLst/>
          </p:spPr>
          <p:txBody>
            <a:bodyPr/>
            <a:lstStyle/>
            <a:p>
              <a:endParaRPr lang="fr-FR"/>
            </a:p>
          </p:txBody>
        </p:sp>
      </p:grpSp>
      <p:grpSp>
        <p:nvGrpSpPr>
          <p:cNvPr id="3" name="Group 42"/>
          <p:cNvGrpSpPr>
            <a:grpSpLocks/>
          </p:cNvGrpSpPr>
          <p:nvPr/>
        </p:nvGrpSpPr>
        <p:grpSpPr bwMode="auto">
          <a:xfrm>
            <a:off x="3048000" y="928670"/>
            <a:ext cx="5867400" cy="1600200"/>
            <a:chOff x="1920" y="864"/>
            <a:chExt cx="3696" cy="1008"/>
          </a:xfrm>
        </p:grpSpPr>
        <p:graphicFrame>
          <p:nvGraphicFramePr>
            <p:cNvPr id="4122" name="Object 26"/>
            <p:cNvGraphicFramePr>
              <a:graphicFrameLocks noChangeAspect="1"/>
            </p:cNvGraphicFramePr>
            <p:nvPr/>
          </p:nvGraphicFramePr>
          <p:xfrm>
            <a:off x="3744" y="864"/>
            <a:ext cx="324" cy="262"/>
          </p:xfrm>
          <a:graphic>
            <a:graphicData uri="http://schemas.openxmlformats.org/presentationml/2006/ole">
              <p:oleObj spid="_x0000_s124937" name="Equation" r:id="rId3" imgW="6400800" imgH="5181600" progId="Equation.3">
                <p:embed/>
              </p:oleObj>
            </a:graphicData>
          </a:graphic>
        </p:graphicFrame>
        <p:sp>
          <p:nvSpPr>
            <p:cNvPr id="4123" name="Freeform 27"/>
            <p:cNvSpPr>
              <a:spLocks/>
            </p:cNvSpPr>
            <p:nvPr/>
          </p:nvSpPr>
          <p:spPr bwMode="auto">
            <a:xfrm>
              <a:off x="1968" y="912"/>
              <a:ext cx="3600" cy="600"/>
            </a:xfrm>
            <a:custGeom>
              <a:avLst/>
              <a:gdLst/>
              <a:ahLst/>
              <a:cxnLst>
                <a:cxn ang="0">
                  <a:pos x="0" y="552"/>
                </a:cxn>
                <a:cxn ang="0">
                  <a:pos x="624" y="456"/>
                </a:cxn>
                <a:cxn ang="0">
                  <a:pos x="1056" y="24"/>
                </a:cxn>
                <a:cxn ang="0">
                  <a:pos x="1872" y="312"/>
                </a:cxn>
                <a:cxn ang="0">
                  <a:pos x="2400" y="360"/>
                </a:cxn>
                <a:cxn ang="0">
                  <a:pos x="2976" y="168"/>
                </a:cxn>
                <a:cxn ang="0">
                  <a:pos x="3600" y="600"/>
                </a:cxn>
              </a:cxnLst>
              <a:rect l="0" t="0" r="r" b="b"/>
              <a:pathLst>
                <a:path w="3600" h="600">
                  <a:moveTo>
                    <a:pt x="0" y="552"/>
                  </a:moveTo>
                  <a:cubicBezTo>
                    <a:pt x="224" y="548"/>
                    <a:pt x="448" y="544"/>
                    <a:pt x="624" y="456"/>
                  </a:cubicBezTo>
                  <a:cubicBezTo>
                    <a:pt x="800" y="368"/>
                    <a:pt x="848" y="48"/>
                    <a:pt x="1056" y="24"/>
                  </a:cubicBezTo>
                  <a:cubicBezTo>
                    <a:pt x="1264" y="0"/>
                    <a:pt x="1648" y="256"/>
                    <a:pt x="1872" y="312"/>
                  </a:cubicBezTo>
                  <a:cubicBezTo>
                    <a:pt x="2096" y="368"/>
                    <a:pt x="2216" y="384"/>
                    <a:pt x="2400" y="360"/>
                  </a:cubicBezTo>
                  <a:cubicBezTo>
                    <a:pt x="2584" y="336"/>
                    <a:pt x="2776" y="128"/>
                    <a:pt x="2976" y="168"/>
                  </a:cubicBezTo>
                  <a:cubicBezTo>
                    <a:pt x="3176" y="208"/>
                    <a:pt x="3496" y="528"/>
                    <a:pt x="3600" y="600"/>
                  </a:cubicBezTo>
                </a:path>
              </a:pathLst>
            </a:custGeom>
            <a:noFill/>
            <a:ln w="9525">
              <a:solidFill>
                <a:schemeClr val="tx1"/>
              </a:solidFill>
              <a:round/>
              <a:headEnd/>
              <a:tailEnd/>
            </a:ln>
            <a:effectLst/>
          </p:spPr>
          <p:txBody>
            <a:bodyPr/>
            <a:lstStyle/>
            <a:p>
              <a:endParaRPr lang="fr-FR"/>
            </a:p>
          </p:txBody>
        </p:sp>
        <p:sp>
          <p:nvSpPr>
            <p:cNvPr id="4124" name="Line 28"/>
            <p:cNvSpPr>
              <a:spLocks noChangeShapeType="1"/>
            </p:cNvSpPr>
            <p:nvPr/>
          </p:nvSpPr>
          <p:spPr bwMode="auto">
            <a:xfrm>
              <a:off x="1920" y="1872"/>
              <a:ext cx="3696" cy="0"/>
            </a:xfrm>
            <a:prstGeom prst="line">
              <a:avLst/>
            </a:prstGeom>
            <a:noFill/>
            <a:ln w="9525">
              <a:solidFill>
                <a:schemeClr val="tx1"/>
              </a:solidFill>
              <a:round/>
              <a:headEnd/>
              <a:tailEnd/>
            </a:ln>
            <a:effectLst/>
          </p:spPr>
          <p:txBody>
            <a:bodyPr/>
            <a:lstStyle/>
            <a:p>
              <a:endParaRPr lang="fr-FR"/>
            </a:p>
          </p:txBody>
        </p:sp>
      </p:grpSp>
      <p:grpSp>
        <p:nvGrpSpPr>
          <p:cNvPr id="4" name="Group 45"/>
          <p:cNvGrpSpPr>
            <a:grpSpLocks/>
          </p:cNvGrpSpPr>
          <p:nvPr/>
        </p:nvGrpSpPr>
        <p:grpSpPr bwMode="auto">
          <a:xfrm>
            <a:off x="5303838" y="3505200"/>
            <a:ext cx="563562" cy="533400"/>
            <a:chOff x="3341" y="2208"/>
            <a:chExt cx="355" cy="336"/>
          </a:xfrm>
        </p:grpSpPr>
        <p:graphicFrame>
          <p:nvGraphicFramePr>
            <p:cNvPr id="4125" name="Object 29"/>
            <p:cNvGraphicFramePr>
              <a:graphicFrameLocks noChangeAspect="1"/>
            </p:cNvGraphicFramePr>
            <p:nvPr/>
          </p:nvGraphicFramePr>
          <p:xfrm>
            <a:off x="3341" y="2208"/>
            <a:ext cx="355" cy="262"/>
          </p:xfrm>
          <a:graphic>
            <a:graphicData uri="http://schemas.openxmlformats.org/presentationml/2006/ole">
              <p:oleObj spid="_x0000_s124938" name="Equation" r:id="rId4" imgW="7002720" imgH="5167080" progId="Equation.3">
                <p:embed/>
              </p:oleObj>
            </a:graphicData>
          </a:graphic>
        </p:graphicFrame>
        <p:sp>
          <p:nvSpPr>
            <p:cNvPr id="4126" name="Line 30"/>
            <p:cNvSpPr>
              <a:spLocks noChangeShapeType="1"/>
            </p:cNvSpPr>
            <p:nvPr/>
          </p:nvSpPr>
          <p:spPr bwMode="auto">
            <a:xfrm flipH="1">
              <a:off x="3360" y="2400"/>
              <a:ext cx="96" cy="144"/>
            </a:xfrm>
            <a:prstGeom prst="line">
              <a:avLst/>
            </a:prstGeom>
            <a:noFill/>
            <a:ln w="9525">
              <a:solidFill>
                <a:srgbClr val="FF0000"/>
              </a:solidFill>
              <a:round/>
              <a:headEnd/>
              <a:tailEnd type="triangle" w="med" len="med"/>
            </a:ln>
            <a:effectLst/>
          </p:spPr>
          <p:txBody>
            <a:bodyPr/>
            <a:lstStyle/>
            <a:p>
              <a:endParaRPr lang="fr-FR"/>
            </a:p>
          </p:txBody>
        </p:sp>
      </p:grpSp>
      <p:grpSp>
        <p:nvGrpSpPr>
          <p:cNvPr id="5" name="Group 46"/>
          <p:cNvGrpSpPr>
            <a:grpSpLocks/>
          </p:cNvGrpSpPr>
          <p:nvPr/>
        </p:nvGrpSpPr>
        <p:grpSpPr bwMode="auto">
          <a:xfrm>
            <a:off x="5889625" y="3657600"/>
            <a:ext cx="612775" cy="609600"/>
            <a:chOff x="3710" y="2304"/>
            <a:chExt cx="386" cy="384"/>
          </a:xfrm>
        </p:grpSpPr>
        <p:graphicFrame>
          <p:nvGraphicFramePr>
            <p:cNvPr id="4127" name="Object 31"/>
            <p:cNvGraphicFramePr>
              <a:graphicFrameLocks noChangeAspect="1"/>
            </p:cNvGraphicFramePr>
            <p:nvPr/>
          </p:nvGraphicFramePr>
          <p:xfrm>
            <a:off x="3710" y="2304"/>
            <a:ext cx="386" cy="262"/>
          </p:xfrm>
          <a:graphic>
            <a:graphicData uri="http://schemas.openxmlformats.org/presentationml/2006/ole">
              <p:oleObj spid="_x0000_s124939" name="Equation" r:id="rId5" imgW="7612200" imgH="5167080" progId="Equation.3">
                <p:embed/>
              </p:oleObj>
            </a:graphicData>
          </a:graphic>
        </p:graphicFrame>
        <p:sp>
          <p:nvSpPr>
            <p:cNvPr id="4128" name="Line 32"/>
            <p:cNvSpPr>
              <a:spLocks noChangeShapeType="1"/>
            </p:cNvSpPr>
            <p:nvPr/>
          </p:nvSpPr>
          <p:spPr bwMode="auto">
            <a:xfrm flipH="1">
              <a:off x="3744" y="2544"/>
              <a:ext cx="96" cy="144"/>
            </a:xfrm>
            <a:prstGeom prst="line">
              <a:avLst/>
            </a:prstGeom>
            <a:noFill/>
            <a:ln w="9525">
              <a:solidFill>
                <a:srgbClr val="FF0000"/>
              </a:solidFill>
              <a:round/>
              <a:headEnd/>
              <a:tailEnd type="triangle" w="med" len="med"/>
            </a:ln>
            <a:effectLst/>
          </p:spPr>
          <p:txBody>
            <a:bodyPr/>
            <a:lstStyle/>
            <a:p>
              <a:endParaRPr lang="fr-FR"/>
            </a:p>
          </p:txBody>
        </p:sp>
      </p:grpSp>
      <p:grpSp>
        <p:nvGrpSpPr>
          <p:cNvPr id="6" name="Group 47"/>
          <p:cNvGrpSpPr>
            <a:grpSpLocks/>
          </p:cNvGrpSpPr>
          <p:nvPr/>
        </p:nvGrpSpPr>
        <p:grpSpPr bwMode="auto">
          <a:xfrm>
            <a:off x="6477000" y="3657600"/>
            <a:ext cx="760413" cy="609600"/>
            <a:chOff x="4080" y="2304"/>
            <a:chExt cx="479" cy="384"/>
          </a:xfrm>
        </p:grpSpPr>
        <p:graphicFrame>
          <p:nvGraphicFramePr>
            <p:cNvPr id="4129" name="Object 33"/>
            <p:cNvGraphicFramePr>
              <a:graphicFrameLocks noChangeAspect="1"/>
            </p:cNvGraphicFramePr>
            <p:nvPr/>
          </p:nvGraphicFramePr>
          <p:xfrm>
            <a:off x="4080" y="2304"/>
            <a:ext cx="479" cy="262"/>
          </p:xfrm>
          <a:graphic>
            <a:graphicData uri="http://schemas.openxmlformats.org/presentationml/2006/ole">
              <p:oleObj spid="_x0000_s124940" name="Equation" r:id="rId6" imgW="9441720" imgH="5167080" progId="Equation.3">
                <p:embed/>
              </p:oleObj>
            </a:graphicData>
          </a:graphic>
        </p:graphicFrame>
        <p:sp>
          <p:nvSpPr>
            <p:cNvPr id="4130" name="Line 34"/>
            <p:cNvSpPr>
              <a:spLocks noChangeShapeType="1"/>
            </p:cNvSpPr>
            <p:nvPr/>
          </p:nvSpPr>
          <p:spPr bwMode="auto">
            <a:xfrm flipH="1">
              <a:off x="4080" y="2544"/>
              <a:ext cx="96" cy="144"/>
            </a:xfrm>
            <a:prstGeom prst="line">
              <a:avLst/>
            </a:prstGeom>
            <a:noFill/>
            <a:ln w="9525">
              <a:solidFill>
                <a:srgbClr val="FF0000"/>
              </a:solidFill>
              <a:round/>
              <a:headEnd/>
              <a:tailEnd type="triangle" w="med" len="med"/>
            </a:ln>
            <a:effectLst/>
          </p:spPr>
          <p:txBody>
            <a:bodyPr/>
            <a:lstStyle/>
            <a:p>
              <a:endParaRPr lang="fr-FR"/>
            </a:p>
          </p:txBody>
        </p:sp>
      </p:grpSp>
      <p:grpSp>
        <p:nvGrpSpPr>
          <p:cNvPr id="7" name="Group 43"/>
          <p:cNvGrpSpPr>
            <a:grpSpLocks/>
          </p:cNvGrpSpPr>
          <p:nvPr/>
        </p:nvGrpSpPr>
        <p:grpSpPr bwMode="auto">
          <a:xfrm>
            <a:off x="381000" y="1571612"/>
            <a:ext cx="2605088" cy="1958975"/>
            <a:chOff x="240" y="1632"/>
            <a:chExt cx="1641" cy="1234"/>
          </a:xfrm>
        </p:grpSpPr>
        <p:sp>
          <p:nvSpPr>
            <p:cNvPr id="4131" name="AutoShape 35"/>
            <p:cNvSpPr>
              <a:spLocks noChangeArrowheads="1"/>
            </p:cNvSpPr>
            <p:nvPr/>
          </p:nvSpPr>
          <p:spPr bwMode="auto">
            <a:xfrm>
              <a:off x="720" y="1632"/>
              <a:ext cx="384" cy="384"/>
            </a:xfrm>
            <a:prstGeom prst="flowChartSummingJunction">
              <a:avLst/>
            </a:prstGeom>
            <a:noFill/>
            <a:ln w="9525">
              <a:solidFill>
                <a:schemeClr val="tx1"/>
              </a:solidFill>
              <a:round/>
              <a:headEnd/>
              <a:tailEnd/>
            </a:ln>
            <a:effectLst/>
          </p:spPr>
          <p:txBody>
            <a:bodyPr wrap="none" anchor="ctr"/>
            <a:lstStyle/>
            <a:p>
              <a:endParaRPr lang="fr-FR"/>
            </a:p>
          </p:txBody>
        </p:sp>
        <p:sp>
          <p:nvSpPr>
            <p:cNvPr id="4132" name="Line 36"/>
            <p:cNvSpPr>
              <a:spLocks noChangeShapeType="1"/>
            </p:cNvSpPr>
            <p:nvPr/>
          </p:nvSpPr>
          <p:spPr bwMode="auto">
            <a:xfrm>
              <a:off x="432" y="1824"/>
              <a:ext cx="288" cy="0"/>
            </a:xfrm>
            <a:prstGeom prst="line">
              <a:avLst/>
            </a:prstGeom>
            <a:noFill/>
            <a:ln w="9525">
              <a:solidFill>
                <a:schemeClr val="tx1"/>
              </a:solidFill>
              <a:round/>
              <a:headEnd/>
              <a:tailEnd type="triangle" w="med" len="med"/>
            </a:ln>
            <a:effectLst/>
          </p:spPr>
          <p:txBody>
            <a:bodyPr/>
            <a:lstStyle/>
            <a:p>
              <a:endParaRPr lang="fr-FR"/>
            </a:p>
          </p:txBody>
        </p:sp>
        <p:sp>
          <p:nvSpPr>
            <p:cNvPr id="4133" name="Line 37"/>
            <p:cNvSpPr>
              <a:spLocks noChangeShapeType="1"/>
            </p:cNvSpPr>
            <p:nvPr/>
          </p:nvSpPr>
          <p:spPr bwMode="auto">
            <a:xfrm>
              <a:off x="1104" y="1824"/>
              <a:ext cx="528" cy="0"/>
            </a:xfrm>
            <a:prstGeom prst="line">
              <a:avLst/>
            </a:prstGeom>
            <a:noFill/>
            <a:ln w="9525">
              <a:solidFill>
                <a:schemeClr val="tx1"/>
              </a:solidFill>
              <a:round/>
              <a:headEnd/>
              <a:tailEnd type="triangle" w="med" len="med"/>
            </a:ln>
            <a:effectLst/>
          </p:spPr>
          <p:txBody>
            <a:bodyPr/>
            <a:lstStyle/>
            <a:p>
              <a:endParaRPr lang="fr-FR"/>
            </a:p>
          </p:txBody>
        </p:sp>
        <p:sp>
          <p:nvSpPr>
            <p:cNvPr id="4134" name="Line 38"/>
            <p:cNvSpPr>
              <a:spLocks noChangeShapeType="1"/>
            </p:cNvSpPr>
            <p:nvPr/>
          </p:nvSpPr>
          <p:spPr bwMode="auto">
            <a:xfrm flipV="1">
              <a:off x="912" y="2016"/>
              <a:ext cx="0" cy="336"/>
            </a:xfrm>
            <a:prstGeom prst="line">
              <a:avLst/>
            </a:prstGeom>
            <a:noFill/>
            <a:ln w="9525">
              <a:solidFill>
                <a:schemeClr val="tx1"/>
              </a:solidFill>
              <a:round/>
              <a:headEnd/>
              <a:tailEnd type="triangle" w="med" len="med"/>
            </a:ln>
            <a:effectLst/>
          </p:spPr>
          <p:txBody>
            <a:bodyPr/>
            <a:lstStyle/>
            <a:p>
              <a:endParaRPr lang="fr-FR"/>
            </a:p>
          </p:txBody>
        </p:sp>
        <p:graphicFrame>
          <p:nvGraphicFramePr>
            <p:cNvPr id="4135" name="Object 39"/>
            <p:cNvGraphicFramePr>
              <a:graphicFrameLocks noChangeAspect="1"/>
            </p:cNvGraphicFramePr>
            <p:nvPr/>
          </p:nvGraphicFramePr>
          <p:xfrm>
            <a:off x="240" y="1920"/>
            <a:ext cx="324" cy="262"/>
          </p:xfrm>
          <a:graphic>
            <a:graphicData uri="http://schemas.openxmlformats.org/presentationml/2006/ole">
              <p:oleObj spid="_x0000_s124941" name="Equation" r:id="rId7" imgW="266353" imgH="215619" progId="Equation.3">
                <p:embed/>
              </p:oleObj>
            </a:graphicData>
          </a:graphic>
        </p:graphicFrame>
        <p:graphicFrame>
          <p:nvGraphicFramePr>
            <p:cNvPr id="4136" name="Object 40"/>
            <p:cNvGraphicFramePr>
              <a:graphicFrameLocks noChangeAspect="1"/>
            </p:cNvGraphicFramePr>
            <p:nvPr/>
          </p:nvGraphicFramePr>
          <p:xfrm>
            <a:off x="1394" y="1905"/>
            <a:ext cx="416" cy="293"/>
          </p:xfrm>
          <a:graphic>
            <a:graphicData uri="http://schemas.openxmlformats.org/presentationml/2006/ole">
              <p:oleObj spid="_x0000_s124942" name="Equation" r:id="rId8" imgW="8229600" imgH="5791200" progId="Equation.3">
                <p:embed/>
              </p:oleObj>
            </a:graphicData>
          </a:graphic>
        </p:graphicFrame>
        <p:graphicFrame>
          <p:nvGraphicFramePr>
            <p:cNvPr id="4137" name="Object 41"/>
            <p:cNvGraphicFramePr>
              <a:graphicFrameLocks noChangeAspect="1"/>
            </p:cNvGraphicFramePr>
            <p:nvPr/>
          </p:nvGraphicFramePr>
          <p:xfrm>
            <a:off x="240" y="2304"/>
            <a:ext cx="1641" cy="562"/>
          </p:xfrm>
          <a:graphic>
            <a:graphicData uri="http://schemas.openxmlformats.org/presentationml/2006/ole">
              <p:oleObj spid="_x0000_s124943" name="Equation" r:id="rId9" imgW="30175200" imgH="10363200" progId="Equation.3">
                <p:embed/>
              </p:oleObj>
            </a:graphicData>
          </a:graphic>
        </p:graphicFrame>
      </p:grpSp>
      <p:sp>
        <p:nvSpPr>
          <p:cNvPr id="37" name="ZoneTexte 36"/>
          <p:cNvSpPr txBox="1"/>
          <p:nvPr/>
        </p:nvSpPr>
        <p:spPr>
          <a:xfrm>
            <a:off x="0" y="5357826"/>
            <a:ext cx="9144000" cy="830997"/>
          </a:xfrm>
          <a:prstGeom prst="rect">
            <a:avLst/>
          </a:prstGeom>
          <a:noFill/>
        </p:spPr>
        <p:txBody>
          <a:bodyPr wrap="square" rtlCol="0">
            <a:spAutoFit/>
          </a:bodyPr>
          <a:lstStyle/>
          <a:p>
            <a:r>
              <a:rPr lang="fr-FR" dirty="0">
                <a:solidFill>
                  <a:srgbClr val="00B0F0"/>
                </a:solidFill>
              </a:rPr>
              <a:t>NB: Il s’agit donc d’une modulation très particulière où la porteuse est un train d’impulsions (peigne de Dirac).</a:t>
            </a:r>
          </a:p>
        </p:txBody>
      </p:sp>
      <p:sp>
        <p:nvSpPr>
          <p:cNvPr id="38"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ECHANTILLONNAGE</a:t>
            </a:r>
          </a:p>
        </p:txBody>
      </p:sp>
      <p:sp>
        <p:nvSpPr>
          <p:cNvPr id="39" name="ZoneTexte 38"/>
          <p:cNvSpPr txBox="1"/>
          <p:nvPr/>
        </p:nvSpPr>
        <p:spPr>
          <a:xfrm>
            <a:off x="0" y="675264"/>
            <a:ext cx="9144000" cy="461665"/>
          </a:xfrm>
          <a:prstGeom prst="rect">
            <a:avLst/>
          </a:prstGeom>
          <a:noFill/>
        </p:spPr>
        <p:txBody>
          <a:bodyPr wrap="square" rtlCol="0">
            <a:spAutoFit/>
          </a:bodyPr>
          <a:lstStyle/>
          <a:p>
            <a:r>
              <a:rPr lang="fr-FR" dirty="0"/>
              <a:t>ECHANTILLONNAGE THEORIQUE</a:t>
            </a:r>
          </a:p>
        </p:txBody>
      </p:sp>
      <p:sp>
        <p:nvSpPr>
          <p:cNvPr id="40" name="Espace réservé du numéro de diapositive 39"/>
          <p:cNvSpPr>
            <a:spLocks noGrp="1"/>
          </p:cNvSpPr>
          <p:nvPr>
            <p:ph type="sldNum" sz="quarter" idx="12"/>
          </p:nvPr>
        </p:nvSpPr>
        <p:spPr/>
        <p:txBody>
          <a:bodyPr/>
          <a:lstStyle/>
          <a:p>
            <a:fld id="{2C94B7E7-F509-4100-BE7B-E3DEB2C53554}" type="slidenum">
              <a:rPr lang="fr-FR" smtClean="0"/>
              <a:pPr/>
              <a:t>63</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ssolv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42" name="Object 6"/>
          <p:cNvGraphicFramePr>
            <a:graphicFrameLocks noChangeAspect="1"/>
          </p:cNvGraphicFramePr>
          <p:nvPr/>
        </p:nvGraphicFramePr>
        <p:xfrm>
          <a:off x="857224" y="4462477"/>
          <a:ext cx="3333750" cy="1038225"/>
        </p:xfrm>
        <a:graphic>
          <a:graphicData uri="http://schemas.openxmlformats.org/presentationml/2006/ole">
            <p:oleObj spid="_x0000_s125956" name="Équation" r:id="rId4" imgW="35965800" imgH="11561400" progId="Equation.3">
              <p:embed/>
            </p:oleObj>
          </a:graphicData>
        </a:graphic>
      </p:graphicFrame>
      <p:grpSp>
        <p:nvGrpSpPr>
          <p:cNvPr id="2" name="Group 8"/>
          <p:cNvGrpSpPr>
            <a:grpSpLocks/>
          </p:cNvGrpSpPr>
          <p:nvPr/>
        </p:nvGrpSpPr>
        <p:grpSpPr bwMode="auto">
          <a:xfrm>
            <a:off x="714348" y="1814514"/>
            <a:ext cx="3106737" cy="1900238"/>
            <a:chOff x="813" y="2205"/>
            <a:chExt cx="1957" cy="1197"/>
          </a:xfrm>
        </p:grpSpPr>
        <p:sp>
          <p:nvSpPr>
            <p:cNvPr id="39945" name="Oval 9"/>
            <p:cNvSpPr>
              <a:spLocks noChangeArrowheads="1"/>
            </p:cNvSpPr>
            <p:nvPr/>
          </p:nvSpPr>
          <p:spPr bwMode="auto">
            <a:xfrm>
              <a:off x="1632" y="2880"/>
              <a:ext cx="288" cy="288"/>
            </a:xfrm>
            <a:prstGeom prst="ellipse">
              <a:avLst/>
            </a:prstGeom>
            <a:noFill/>
            <a:ln w="9525">
              <a:solidFill>
                <a:schemeClr val="tx1"/>
              </a:solidFill>
              <a:round/>
              <a:headEnd/>
              <a:tailEnd/>
            </a:ln>
            <a:effectLst/>
          </p:spPr>
          <p:txBody>
            <a:bodyPr wrap="none" anchor="ctr"/>
            <a:lstStyle/>
            <a:p>
              <a:endParaRPr lang="fr-FR"/>
            </a:p>
          </p:txBody>
        </p:sp>
        <p:sp>
          <p:nvSpPr>
            <p:cNvPr id="39946" name="Line 10"/>
            <p:cNvSpPr>
              <a:spLocks noChangeShapeType="1"/>
            </p:cNvSpPr>
            <p:nvPr/>
          </p:nvSpPr>
          <p:spPr bwMode="auto">
            <a:xfrm flipH="1">
              <a:off x="1680" y="2928"/>
              <a:ext cx="192" cy="192"/>
            </a:xfrm>
            <a:prstGeom prst="line">
              <a:avLst/>
            </a:prstGeom>
            <a:noFill/>
            <a:ln w="9525">
              <a:solidFill>
                <a:schemeClr val="tx1"/>
              </a:solidFill>
              <a:round/>
              <a:headEnd/>
              <a:tailEnd/>
            </a:ln>
            <a:effectLst/>
          </p:spPr>
          <p:txBody>
            <a:bodyPr wrap="none" anchor="ctr"/>
            <a:lstStyle/>
            <a:p>
              <a:endParaRPr lang="fr-FR"/>
            </a:p>
          </p:txBody>
        </p:sp>
        <p:sp>
          <p:nvSpPr>
            <p:cNvPr id="39947" name="Line 11"/>
            <p:cNvSpPr>
              <a:spLocks noChangeShapeType="1"/>
            </p:cNvSpPr>
            <p:nvPr/>
          </p:nvSpPr>
          <p:spPr bwMode="auto">
            <a:xfrm>
              <a:off x="1680" y="2928"/>
              <a:ext cx="192" cy="192"/>
            </a:xfrm>
            <a:prstGeom prst="line">
              <a:avLst/>
            </a:prstGeom>
            <a:noFill/>
            <a:ln w="9525">
              <a:solidFill>
                <a:schemeClr val="tx1"/>
              </a:solidFill>
              <a:round/>
              <a:headEnd/>
              <a:tailEnd/>
            </a:ln>
            <a:effectLst/>
          </p:spPr>
          <p:txBody>
            <a:bodyPr wrap="none" anchor="ctr"/>
            <a:lstStyle/>
            <a:p>
              <a:endParaRPr lang="fr-FR"/>
            </a:p>
          </p:txBody>
        </p:sp>
        <p:sp>
          <p:nvSpPr>
            <p:cNvPr id="39948" name="Line 12"/>
            <p:cNvSpPr>
              <a:spLocks noChangeShapeType="1"/>
            </p:cNvSpPr>
            <p:nvPr/>
          </p:nvSpPr>
          <p:spPr bwMode="auto">
            <a:xfrm>
              <a:off x="864" y="3024"/>
              <a:ext cx="768" cy="0"/>
            </a:xfrm>
            <a:prstGeom prst="line">
              <a:avLst/>
            </a:prstGeom>
            <a:noFill/>
            <a:ln w="9525">
              <a:solidFill>
                <a:schemeClr val="tx1"/>
              </a:solidFill>
              <a:round/>
              <a:headEnd/>
              <a:tailEnd type="triangle" w="med" len="med"/>
            </a:ln>
            <a:effectLst/>
          </p:spPr>
          <p:txBody>
            <a:bodyPr wrap="none" anchor="ctr"/>
            <a:lstStyle/>
            <a:p>
              <a:endParaRPr lang="fr-FR"/>
            </a:p>
          </p:txBody>
        </p:sp>
        <p:sp>
          <p:nvSpPr>
            <p:cNvPr id="39949" name="Line 13"/>
            <p:cNvSpPr>
              <a:spLocks noChangeShapeType="1"/>
            </p:cNvSpPr>
            <p:nvPr/>
          </p:nvSpPr>
          <p:spPr bwMode="auto">
            <a:xfrm>
              <a:off x="1920" y="3024"/>
              <a:ext cx="768" cy="0"/>
            </a:xfrm>
            <a:prstGeom prst="line">
              <a:avLst/>
            </a:prstGeom>
            <a:noFill/>
            <a:ln w="9525">
              <a:solidFill>
                <a:schemeClr val="tx1"/>
              </a:solidFill>
              <a:round/>
              <a:headEnd/>
              <a:tailEnd type="triangle" w="med" len="med"/>
            </a:ln>
            <a:effectLst/>
          </p:spPr>
          <p:txBody>
            <a:bodyPr wrap="none" anchor="ctr"/>
            <a:lstStyle/>
            <a:p>
              <a:endParaRPr lang="fr-FR"/>
            </a:p>
          </p:txBody>
        </p:sp>
        <p:sp>
          <p:nvSpPr>
            <p:cNvPr id="39950" name="Text Box 14"/>
            <p:cNvSpPr txBox="1">
              <a:spLocks noChangeArrowheads="1"/>
            </p:cNvSpPr>
            <p:nvPr/>
          </p:nvSpPr>
          <p:spPr bwMode="auto">
            <a:xfrm>
              <a:off x="813" y="3069"/>
              <a:ext cx="387" cy="333"/>
            </a:xfrm>
            <a:prstGeom prst="rect">
              <a:avLst/>
            </a:prstGeom>
            <a:noFill/>
            <a:ln w="9525">
              <a:solidFill>
                <a:schemeClr val="tx1"/>
              </a:solidFill>
              <a:miter lim="800000"/>
              <a:headEnd/>
              <a:tailEnd/>
            </a:ln>
            <a:effectLst/>
          </p:spPr>
          <p:txBody>
            <a:bodyPr wrap="none" anchor="ctr">
              <a:spAutoFit/>
            </a:bodyPr>
            <a:lstStyle/>
            <a:p>
              <a:pPr algn="ctr">
                <a:spcBef>
                  <a:spcPct val="50000"/>
                </a:spcBef>
              </a:pPr>
              <a:r>
                <a:rPr lang="en-US" altLang="zh-CN" sz="2800" b="0">
                  <a:latin typeface="Arial Narrow" pitchFamily="34" charset="0"/>
                </a:rPr>
                <a:t>x(t)</a:t>
              </a:r>
            </a:p>
          </p:txBody>
        </p:sp>
        <p:sp>
          <p:nvSpPr>
            <p:cNvPr id="39951" name="Text Box 15"/>
            <p:cNvSpPr txBox="1">
              <a:spLocks noChangeArrowheads="1"/>
            </p:cNvSpPr>
            <p:nvPr/>
          </p:nvSpPr>
          <p:spPr bwMode="auto">
            <a:xfrm>
              <a:off x="1821" y="2205"/>
              <a:ext cx="397" cy="333"/>
            </a:xfrm>
            <a:prstGeom prst="rect">
              <a:avLst/>
            </a:prstGeom>
            <a:noFill/>
            <a:ln w="9525">
              <a:solidFill>
                <a:schemeClr val="tx1"/>
              </a:solidFill>
              <a:miter lim="800000"/>
              <a:headEnd/>
              <a:tailEnd/>
            </a:ln>
            <a:effectLst/>
          </p:spPr>
          <p:txBody>
            <a:bodyPr wrap="none" anchor="ctr">
              <a:spAutoFit/>
            </a:bodyPr>
            <a:lstStyle/>
            <a:p>
              <a:pPr algn="ctr">
                <a:spcBef>
                  <a:spcPct val="50000"/>
                </a:spcBef>
              </a:pPr>
              <a:r>
                <a:rPr lang="en-US" altLang="zh-CN" sz="2800" b="0">
                  <a:latin typeface="Arial Narrow" pitchFamily="34" charset="0"/>
                </a:rPr>
                <a:t>p(t)</a:t>
              </a:r>
            </a:p>
          </p:txBody>
        </p:sp>
        <p:sp>
          <p:nvSpPr>
            <p:cNvPr id="39952" name="Text Box 16"/>
            <p:cNvSpPr txBox="1">
              <a:spLocks noChangeArrowheads="1"/>
            </p:cNvSpPr>
            <p:nvPr/>
          </p:nvSpPr>
          <p:spPr bwMode="auto">
            <a:xfrm>
              <a:off x="2314" y="3069"/>
              <a:ext cx="456" cy="333"/>
            </a:xfrm>
            <a:prstGeom prst="rect">
              <a:avLst/>
            </a:prstGeom>
            <a:noFill/>
            <a:ln w="9525">
              <a:solidFill>
                <a:schemeClr val="tx1"/>
              </a:solidFill>
              <a:miter lim="800000"/>
              <a:headEnd/>
              <a:tailEnd/>
            </a:ln>
            <a:effectLst/>
          </p:spPr>
          <p:txBody>
            <a:bodyPr wrap="none" anchor="ctr">
              <a:spAutoFit/>
            </a:bodyPr>
            <a:lstStyle/>
            <a:p>
              <a:pPr algn="ctr">
                <a:spcBef>
                  <a:spcPct val="50000"/>
                </a:spcBef>
              </a:pPr>
              <a:r>
                <a:rPr lang="en-US" altLang="zh-CN" sz="2800" b="0">
                  <a:latin typeface="Arial Narrow" pitchFamily="34" charset="0"/>
                </a:rPr>
                <a:t>x</a:t>
              </a:r>
              <a:r>
                <a:rPr lang="en-US" altLang="zh-CN" sz="2800" b="0" baseline="-25000">
                  <a:latin typeface="Arial Narrow" pitchFamily="34" charset="0"/>
                </a:rPr>
                <a:t>p</a:t>
              </a:r>
              <a:r>
                <a:rPr lang="en-US" altLang="zh-CN" sz="2800" b="0">
                  <a:latin typeface="Arial Narrow" pitchFamily="34" charset="0"/>
                </a:rPr>
                <a:t>(t)</a:t>
              </a:r>
            </a:p>
          </p:txBody>
        </p:sp>
        <p:sp>
          <p:nvSpPr>
            <p:cNvPr id="39953" name="Line 17"/>
            <p:cNvSpPr>
              <a:spLocks noChangeShapeType="1"/>
            </p:cNvSpPr>
            <p:nvPr/>
          </p:nvSpPr>
          <p:spPr bwMode="auto">
            <a:xfrm>
              <a:off x="1776" y="2352"/>
              <a:ext cx="0" cy="528"/>
            </a:xfrm>
            <a:prstGeom prst="line">
              <a:avLst/>
            </a:prstGeom>
            <a:noFill/>
            <a:ln w="9525">
              <a:solidFill>
                <a:schemeClr val="tx1"/>
              </a:solidFill>
              <a:round/>
              <a:headEnd/>
              <a:tailEnd type="triangle" w="med" len="med"/>
            </a:ln>
            <a:effectLst/>
          </p:spPr>
          <p:txBody>
            <a:bodyPr wrap="none" anchor="ctr"/>
            <a:lstStyle/>
            <a:p>
              <a:endParaRPr lang="fr-FR"/>
            </a:p>
          </p:txBody>
        </p:sp>
      </p:grpSp>
      <p:graphicFrame>
        <p:nvGraphicFramePr>
          <p:cNvPr id="39954" name="Object 18"/>
          <p:cNvGraphicFramePr>
            <a:graphicFrameLocks noChangeAspect="1"/>
          </p:cNvGraphicFramePr>
          <p:nvPr/>
        </p:nvGraphicFramePr>
        <p:xfrm>
          <a:off x="895350" y="5583238"/>
          <a:ext cx="4389438" cy="968375"/>
        </p:xfrm>
        <a:graphic>
          <a:graphicData uri="http://schemas.openxmlformats.org/presentationml/2006/ole">
            <p:oleObj spid="_x0000_s125957" name="Équation" r:id="rId5" imgW="47550960" imgH="10343520" progId="Equation.3">
              <p:embed/>
            </p:oleObj>
          </a:graphicData>
        </a:graphic>
      </p:graphicFrame>
      <p:sp>
        <p:nvSpPr>
          <p:cNvPr id="39957" name="Line 21"/>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17" name="ZoneTexte 16"/>
          <p:cNvSpPr txBox="1"/>
          <p:nvPr/>
        </p:nvSpPr>
        <p:spPr>
          <a:xfrm>
            <a:off x="4214810" y="2359406"/>
            <a:ext cx="4929190" cy="1200329"/>
          </a:xfrm>
          <a:prstGeom prst="rect">
            <a:avLst/>
          </a:prstGeom>
          <a:noFill/>
        </p:spPr>
        <p:txBody>
          <a:bodyPr wrap="square" rtlCol="0">
            <a:spAutoFit/>
          </a:bodyPr>
          <a:lstStyle/>
          <a:p>
            <a:pPr algn="just"/>
            <a:r>
              <a:rPr lang="fr-FR" dirty="0">
                <a:solidFill>
                  <a:srgbClr val="339933"/>
                </a:solidFill>
              </a:rPr>
              <a:t>C’est un échantillonnage théorique dans le sens où le peigne de Dirac ne peut être généré dans la pratique.</a:t>
            </a:r>
          </a:p>
        </p:txBody>
      </p:sp>
      <p:sp>
        <p:nvSpPr>
          <p:cNvPr id="18" name="ZoneTexte 17"/>
          <p:cNvSpPr txBox="1"/>
          <p:nvPr/>
        </p:nvSpPr>
        <p:spPr>
          <a:xfrm>
            <a:off x="4357686" y="4071942"/>
            <a:ext cx="4786314" cy="1631216"/>
          </a:xfrm>
          <a:prstGeom prst="rect">
            <a:avLst/>
          </a:prstGeom>
          <a:noFill/>
        </p:spPr>
        <p:txBody>
          <a:bodyPr wrap="square" rtlCol="0">
            <a:spAutoFit/>
          </a:bodyPr>
          <a:lstStyle/>
          <a:p>
            <a:pPr algn="just"/>
            <a:r>
              <a:rPr lang="fr-FR" sz="2000" b="0" dirty="0">
                <a:solidFill>
                  <a:schemeClr val="tx2">
                    <a:lumMod val="75000"/>
                  </a:schemeClr>
                </a:solidFill>
              </a:rPr>
              <a:t>L’échantillonnage est une multiplication dans le domaine temporelle du signal analogique par un peigne de Dirac. Dans le domaine spectral ça sera un produit de convolution.</a:t>
            </a:r>
          </a:p>
        </p:txBody>
      </p:sp>
      <p:sp>
        <p:nvSpPr>
          <p:cNvPr id="19"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ECHANTILLONNAGE</a:t>
            </a:r>
          </a:p>
        </p:txBody>
      </p:sp>
      <p:sp>
        <p:nvSpPr>
          <p:cNvPr id="20" name="ZoneTexte 19"/>
          <p:cNvSpPr txBox="1"/>
          <p:nvPr/>
        </p:nvSpPr>
        <p:spPr>
          <a:xfrm>
            <a:off x="0" y="675264"/>
            <a:ext cx="9144000" cy="461665"/>
          </a:xfrm>
          <a:prstGeom prst="rect">
            <a:avLst/>
          </a:prstGeom>
          <a:noFill/>
        </p:spPr>
        <p:txBody>
          <a:bodyPr wrap="square" rtlCol="0">
            <a:spAutoFit/>
          </a:bodyPr>
          <a:lstStyle/>
          <a:p>
            <a:r>
              <a:rPr lang="fr-FR" dirty="0"/>
              <a:t>ECHANTILLONNAGE THEORIQUE</a:t>
            </a:r>
          </a:p>
        </p:txBody>
      </p:sp>
      <p:sp>
        <p:nvSpPr>
          <p:cNvPr id="22" name="Espace réservé du numéro de diapositive 21"/>
          <p:cNvSpPr>
            <a:spLocks noGrp="1"/>
          </p:cNvSpPr>
          <p:nvPr>
            <p:ph type="sldNum" sz="quarter" idx="12"/>
          </p:nvPr>
        </p:nvSpPr>
        <p:spPr/>
        <p:txBody>
          <a:bodyPr/>
          <a:lstStyle/>
          <a:p>
            <a:fld id="{2C94B7E7-F509-4100-BE7B-E3DEB2C53554}" type="slidenum">
              <a:rPr lang="fr-FR" smtClean="0"/>
              <a:pPr/>
              <a:t>64</a:t>
            </a:fld>
            <a:endParaRPr lang="fr-F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Text Box 4"/>
          <p:cNvSpPr txBox="1">
            <a:spLocks noChangeArrowheads="1"/>
          </p:cNvSpPr>
          <p:nvPr/>
        </p:nvSpPr>
        <p:spPr bwMode="auto">
          <a:xfrm>
            <a:off x="257174" y="1169365"/>
            <a:ext cx="3743321" cy="523220"/>
          </a:xfrm>
          <a:prstGeom prst="rect">
            <a:avLst/>
          </a:prstGeom>
          <a:noFill/>
          <a:ln w="9525">
            <a:noFill/>
            <a:miter lim="800000"/>
            <a:headEnd/>
            <a:tailEnd/>
          </a:ln>
          <a:effectLst/>
        </p:spPr>
        <p:txBody>
          <a:bodyPr wrap="square" anchor="ctr">
            <a:spAutoFit/>
          </a:bodyPr>
          <a:lstStyle/>
          <a:p>
            <a:pPr algn="ctr">
              <a:spcBef>
                <a:spcPct val="50000"/>
              </a:spcBef>
            </a:pPr>
            <a:r>
              <a:rPr lang="en-US" altLang="zh-CN" sz="2800" b="0" dirty="0" err="1"/>
              <a:t>Domaine</a:t>
            </a:r>
            <a:r>
              <a:rPr lang="en-US" altLang="zh-CN" sz="2800" b="0" dirty="0"/>
              <a:t> </a:t>
            </a:r>
            <a:r>
              <a:rPr lang="en-US" altLang="zh-CN" sz="2800" b="0" dirty="0" err="1"/>
              <a:t>temporel</a:t>
            </a:r>
            <a:r>
              <a:rPr lang="en-US" altLang="zh-CN" sz="2800" b="0" dirty="0"/>
              <a:t>:</a:t>
            </a:r>
          </a:p>
        </p:txBody>
      </p:sp>
      <p:graphicFrame>
        <p:nvGraphicFramePr>
          <p:cNvPr id="41989" name="Object 5"/>
          <p:cNvGraphicFramePr>
            <a:graphicFrameLocks noChangeAspect="1"/>
          </p:cNvGraphicFramePr>
          <p:nvPr/>
        </p:nvGraphicFramePr>
        <p:xfrm>
          <a:off x="976313" y="1688135"/>
          <a:ext cx="6880225" cy="889342"/>
        </p:xfrm>
        <a:graphic>
          <a:graphicData uri="http://schemas.openxmlformats.org/presentationml/2006/ole">
            <p:oleObj spid="_x0000_s126979" name="Équation" r:id="rId4" imgW="68892120" imgH="10343520" progId="Equation.3">
              <p:embed/>
            </p:oleObj>
          </a:graphicData>
        </a:graphic>
      </p:graphicFrame>
      <p:pic>
        <p:nvPicPr>
          <p:cNvPr id="41990" name="Picture 6" descr="未定标题1"/>
          <p:cNvPicPr>
            <a:picLocks noChangeAspect="1" noChangeArrowheads="1"/>
          </p:cNvPicPr>
          <p:nvPr/>
        </p:nvPicPr>
        <p:blipFill>
          <a:blip r:embed="rId5"/>
          <a:srcRect/>
          <a:stretch>
            <a:fillRect/>
          </a:stretch>
        </p:blipFill>
        <p:spPr bwMode="auto">
          <a:xfrm>
            <a:off x="1116013" y="2588455"/>
            <a:ext cx="6705600" cy="4044120"/>
          </a:xfrm>
          <a:prstGeom prst="rect">
            <a:avLst/>
          </a:prstGeom>
          <a:noFill/>
        </p:spPr>
      </p:pic>
      <p:sp>
        <p:nvSpPr>
          <p:cNvPr id="41992" name="Line 8"/>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7"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ECHANTILLONNAGE</a:t>
            </a:r>
          </a:p>
        </p:txBody>
      </p:sp>
      <p:sp>
        <p:nvSpPr>
          <p:cNvPr id="8" name="ZoneTexte 7"/>
          <p:cNvSpPr txBox="1"/>
          <p:nvPr/>
        </p:nvSpPr>
        <p:spPr>
          <a:xfrm>
            <a:off x="0" y="675264"/>
            <a:ext cx="9144000" cy="461665"/>
          </a:xfrm>
          <a:prstGeom prst="rect">
            <a:avLst/>
          </a:prstGeom>
          <a:noFill/>
        </p:spPr>
        <p:txBody>
          <a:bodyPr wrap="square" rtlCol="0">
            <a:spAutoFit/>
          </a:bodyPr>
          <a:lstStyle/>
          <a:p>
            <a:r>
              <a:rPr lang="fr-FR" dirty="0"/>
              <a:t>ECHANTILLONNAGE THEORIQUE</a:t>
            </a:r>
          </a:p>
        </p:txBody>
      </p:sp>
      <p:sp>
        <p:nvSpPr>
          <p:cNvPr id="9" name="Espace réservé du numéro de diapositive 8"/>
          <p:cNvSpPr>
            <a:spLocks noGrp="1"/>
          </p:cNvSpPr>
          <p:nvPr>
            <p:ph type="sldNum" sz="quarter" idx="12"/>
          </p:nvPr>
        </p:nvSpPr>
        <p:spPr/>
        <p:txBody>
          <a:bodyPr/>
          <a:lstStyle/>
          <a:p>
            <a:fld id="{2C94B7E7-F509-4100-BE7B-E3DEB2C53554}" type="slidenum">
              <a:rPr lang="fr-FR" smtClean="0"/>
              <a:pPr/>
              <a:t>65</a:t>
            </a:fld>
            <a:endParaRPr lang="fr-F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6" name="Object 4"/>
          <p:cNvGraphicFramePr>
            <a:graphicFrameLocks noChangeAspect="1"/>
          </p:cNvGraphicFramePr>
          <p:nvPr/>
        </p:nvGraphicFramePr>
        <p:xfrm>
          <a:off x="434975" y="1643050"/>
          <a:ext cx="8251825" cy="2667000"/>
        </p:xfrm>
        <a:graphic>
          <a:graphicData uri="http://schemas.openxmlformats.org/presentationml/2006/ole">
            <p:oleObj spid="_x0000_s128003" name="Équation" r:id="rId4" imgW="84745800" imgH="27091080" progId="Equation.3">
              <p:embed/>
            </p:oleObj>
          </a:graphicData>
        </a:graphic>
      </p:graphicFrame>
      <p:sp>
        <p:nvSpPr>
          <p:cNvPr id="44037" name="Text Box 5"/>
          <p:cNvSpPr txBox="1">
            <a:spLocks noChangeArrowheads="1"/>
          </p:cNvSpPr>
          <p:nvPr/>
        </p:nvSpPr>
        <p:spPr bwMode="auto">
          <a:xfrm>
            <a:off x="609600" y="1063288"/>
            <a:ext cx="4876800" cy="519113"/>
          </a:xfrm>
          <a:prstGeom prst="rect">
            <a:avLst/>
          </a:prstGeom>
          <a:noFill/>
          <a:ln w="9525">
            <a:noFill/>
            <a:miter lim="800000"/>
            <a:headEnd/>
            <a:tailEnd/>
          </a:ln>
          <a:effectLst/>
        </p:spPr>
        <p:txBody>
          <a:bodyPr anchor="ctr">
            <a:spAutoFit/>
          </a:bodyPr>
          <a:lstStyle/>
          <a:p>
            <a:pPr>
              <a:spcBef>
                <a:spcPct val="50000"/>
              </a:spcBef>
            </a:pPr>
            <a:r>
              <a:rPr lang="en-US" altLang="zh-CN" sz="2800" b="0" dirty="0" err="1"/>
              <a:t>Domaine</a:t>
            </a:r>
            <a:r>
              <a:rPr lang="en-US" altLang="zh-CN" sz="2800" b="0" dirty="0"/>
              <a:t> </a:t>
            </a:r>
            <a:r>
              <a:rPr lang="en-US" altLang="zh-CN" sz="2800" b="0" dirty="0" err="1"/>
              <a:t>fréquentiel</a:t>
            </a:r>
            <a:r>
              <a:rPr lang="en-US" altLang="zh-CN" sz="2800" b="0" dirty="0"/>
              <a:t>:</a:t>
            </a:r>
          </a:p>
        </p:txBody>
      </p:sp>
      <p:sp>
        <p:nvSpPr>
          <p:cNvPr id="44039" name="Line 7"/>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6" name="ZoneTexte 5"/>
          <p:cNvSpPr txBox="1"/>
          <p:nvPr/>
        </p:nvSpPr>
        <p:spPr>
          <a:xfrm>
            <a:off x="0" y="4429132"/>
            <a:ext cx="9144000" cy="1836400"/>
          </a:xfrm>
          <a:prstGeom prst="rect">
            <a:avLst/>
          </a:prstGeom>
          <a:noFill/>
        </p:spPr>
        <p:txBody>
          <a:bodyPr wrap="square" rtlCol="0">
            <a:spAutoFit/>
          </a:bodyPr>
          <a:lstStyle/>
          <a:p>
            <a:pPr algn="just"/>
            <a:r>
              <a:rPr lang="fr-FR" sz="2000" dirty="0">
                <a:solidFill>
                  <a:srgbClr val="0070C0"/>
                </a:solidFill>
              </a:rPr>
              <a:t>On remarque donc que le spectre du signal échantillonné est périodisé avec une période égale à </a:t>
            </a:r>
            <a:r>
              <a:rPr lang="fr-FR" sz="2000" dirty="0" err="1">
                <a:solidFill>
                  <a:srgbClr val="0070C0"/>
                </a:solidFill>
              </a:rPr>
              <a:t>f</a:t>
            </a:r>
            <a:r>
              <a:rPr lang="fr-FR" sz="2000" baseline="-25000" dirty="0" err="1">
                <a:solidFill>
                  <a:srgbClr val="0070C0"/>
                </a:solidFill>
              </a:rPr>
              <a:t>e</a:t>
            </a:r>
            <a:endParaRPr lang="fr-FR" sz="2000" baseline="-25000" dirty="0">
              <a:solidFill>
                <a:srgbClr val="0070C0"/>
              </a:solidFill>
            </a:endParaRPr>
          </a:p>
          <a:p>
            <a:pPr algn="just"/>
            <a:endParaRPr lang="fr-FR" sz="2000" baseline="-25000" dirty="0">
              <a:solidFill>
                <a:srgbClr val="0070C0"/>
              </a:solidFill>
            </a:endParaRPr>
          </a:p>
          <a:p>
            <a:pPr algn="just"/>
            <a:r>
              <a:rPr lang="fr-FR" sz="2000" dirty="0">
                <a:solidFill>
                  <a:srgbClr val="FF0000"/>
                </a:solidFill>
              </a:rPr>
              <a:t>Ceci confirme bien la propriété de la transformée de Fourier:</a:t>
            </a:r>
          </a:p>
          <a:p>
            <a:pPr algn="just"/>
            <a:r>
              <a:rPr lang="fr-FR" sz="2000" dirty="0">
                <a:solidFill>
                  <a:srgbClr val="FF0000"/>
                </a:solidFill>
              </a:rPr>
              <a:t>Périodiser dans un domaine (temporel ou fréquentiel) revient à échantillonner dans l’autre domaine (fréquentiel ou temporel).</a:t>
            </a:r>
          </a:p>
        </p:txBody>
      </p:sp>
      <p:sp>
        <p:nvSpPr>
          <p:cNvPr id="7"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ECHANTILLONNAGE</a:t>
            </a:r>
          </a:p>
        </p:txBody>
      </p:sp>
      <p:sp>
        <p:nvSpPr>
          <p:cNvPr id="8" name="ZoneTexte 7"/>
          <p:cNvSpPr txBox="1"/>
          <p:nvPr/>
        </p:nvSpPr>
        <p:spPr>
          <a:xfrm>
            <a:off x="0" y="675264"/>
            <a:ext cx="9144000" cy="461665"/>
          </a:xfrm>
          <a:prstGeom prst="rect">
            <a:avLst/>
          </a:prstGeom>
          <a:noFill/>
        </p:spPr>
        <p:txBody>
          <a:bodyPr wrap="square" rtlCol="0">
            <a:spAutoFit/>
          </a:bodyPr>
          <a:lstStyle/>
          <a:p>
            <a:r>
              <a:rPr lang="fr-FR" dirty="0"/>
              <a:t>ECHANTILLONNAGE THEORIQUE</a:t>
            </a:r>
          </a:p>
        </p:txBody>
      </p:sp>
      <p:sp>
        <p:nvSpPr>
          <p:cNvPr id="9" name="Espace réservé du numéro de diapositive 8"/>
          <p:cNvSpPr>
            <a:spLocks noGrp="1"/>
          </p:cNvSpPr>
          <p:nvPr>
            <p:ph type="sldNum" sz="quarter" idx="12"/>
          </p:nvPr>
        </p:nvSpPr>
        <p:spPr/>
        <p:txBody>
          <a:bodyPr/>
          <a:lstStyle/>
          <a:p>
            <a:fld id="{2C94B7E7-F509-4100-BE7B-E3DEB2C53554}" type="slidenum">
              <a:rPr lang="fr-FR" smtClean="0"/>
              <a:pPr/>
              <a:t>66</a:t>
            </a:fld>
            <a:endParaRPr lang="fr-F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90" name="Object 10"/>
          <p:cNvGraphicFramePr>
            <a:graphicFrameLocks noGrp="1" noChangeAspect="1"/>
          </p:cNvGraphicFramePr>
          <p:nvPr>
            <p:ph sz="half" idx="1"/>
          </p:nvPr>
        </p:nvGraphicFramePr>
        <p:xfrm>
          <a:off x="2108200" y="3455988"/>
          <a:ext cx="2322513" cy="404812"/>
        </p:xfrm>
        <a:graphic>
          <a:graphicData uri="http://schemas.openxmlformats.org/presentationml/2006/ole">
            <p:oleObj spid="_x0000_s129028" name="Équation" r:id="rId4" imgW="33221880" imgH="5775840" progId="Equation.3">
              <p:embed/>
            </p:oleObj>
          </a:graphicData>
        </a:graphic>
      </p:graphicFrame>
      <p:graphicFrame>
        <p:nvGraphicFramePr>
          <p:cNvPr id="46092" name="Object 12"/>
          <p:cNvGraphicFramePr>
            <a:graphicFrameLocks noGrp="1" noChangeAspect="1"/>
          </p:cNvGraphicFramePr>
          <p:nvPr>
            <p:ph sz="half" idx="2"/>
          </p:nvPr>
        </p:nvGraphicFramePr>
        <p:xfrm>
          <a:off x="250825" y="5013325"/>
          <a:ext cx="1225550" cy="460375"/>
        </p:xfrm>
        <a:graphic>
          <a:graphicData uri="http://schemas.openxmlformats.org/presentationml/2006/ole">
            <p:oleObj spid="_x0000_s129029" name="公式" r:id="rId5" imgW="14624640" imgH="5471640" progId="Equation.3">
              <p:embed/>
            </p:oleObj>
          </a:graphicData>
        </a:graphic>
      </p:graphicFrame>
      <p:pic>
        <p:nvPicPr>
          <p:cNvPr id="46084" name="Picture 4" descr="未定标题3"/>
          <p:cNvPicPr>
            <a:picLocks noChangeAspect="1" noChangeArrowheads="1"/>
          </p:cNvPicPr>
          <p:nvPr/>
        </p:nvPicPr>
        <p:blipFill>
          <a:blip r:embed="rId6"/>
          <a:srcRect t="51344" b="25635"/>
          <a:stretch>
            <a:fillRect/>
          </a:stretch>
        </p:blipFill>
        <p:spPr bwMode="auto">
          <a:xfrm>
            <a:off x="36513" y="3789363"/>
            <a:ext cx="7488237" cy="1439862"/>
          </a:xfrm>
          <a:prstGeom prst="rect">
            <a:avLst/>
          </a:prstGeom>
          <a:noFill/>
        </p:spPr>
      </p:pic>
      <p:sp>
        <p:nvSpPr>
          <p:cNvPr id="46086"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pic>
        <p:nvPicPr>
          <p:cNvPr id="46088" name="Picture 8" descr="未定标题3"/>
          <p:cNvPicPr>
            <a:picLocks noChangeAspect="1" noChangeArrowheads="1"/>
          </p:cNvPicPr>
          <p:nvPr/>
        </p:nvPicPr>
        <p:blipFill>
          <a:blip r:embed="rId6"/>
          <a:srcRect t="73680"/>
          <a:stretch>
            <a:fillRect/>
          </a:stretch>
        </p:blipFill>
        <p:spPr bwMode="auto">
          <a:xfrm>
            <a:off x="34925" y="5229225"/>
            <a:ext cx="7488238" cy="1646238"/>
          </a:xfrm>
          <a:prstGeom prst="rect">
            <a:avLst/>
          </a:prstGeom>
          <a:noFill/>
        </p:spPr>
      </p:pic>
      <p:pic>
        <p:nvPicPr>
          <p:cNvPr id="46089" name="Picture 9" descr="未定标题3"/>
          <p:cNvPicPr>
            <a:picLocks noChangeAspect="1" noChangeArrowheads="1"/>
          </p:cNvPicPr>
          <p:nvPr/>
        </p:nvPicPr>
        <p:blipFill>
          <a:blip r:embed="rId6"/>
          <a:srcRect b="53275"/>
          <a:stretch>
            <a:fillRect/>
          </a:stretch>
        </p:blipFill>
        <p:spPr bwMode="auto">
          <a:xfrm>
            <a:off x="36513" y="549275"/>
            <a:ext cx="7488237" cy="2922588"/>
          </a:xfrm>
          <a:prstGeom prst="rect">
            <a:avLst/>
          </a:prstGeom>
          <a:noFill/>
        </p:spPr>
      </p:pic>
      <p:sp>
        <p:nvSpPr>
          <p:cNvPr id="9"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ECHANTILLONNAGE</a:t>
            </a:r>
          </a:p>
        </p:txBody>
      </p:sp>
      <p:sp>
        <p:nvSpPr>
          <p:cNvPr id="10" name="Espace réservé du numéro de diapositive 9"/>
          <p:cNvSpPr>
            <a:spLocks noGrp="1"/>
          </p:cNvSpPr>
          <p:nvPr>
            <p:ph type="sldNum" sz="quarter" idx="12"/>
          </p:nvPr>
        </p:nvSpPr>
        <p:spPr/>
        <p:txBody>
          <a:bodyPr/>
          <a:lstStyle/>
          <a:p>
            <a:fld id="{2C94B7E7-F509-4100-BE7B-E3DEB2C53554}" type="slidenum">
              <a:rPr lang="fr-FR" smtClean="0"/>
              <a:pPr/>
              <a:t>67</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9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Line 3"/>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grpSp>
        <p:nvGrpSpPr>
          <p:cNvPr id="2" name="Group 16"/>
          <p:cNvGrpSpPr>
            <a:grpSpLocks/>
          </p:cNvGrpSpPr>
          <p:nvPr/>
        </p:nvGrpSpPr>
        <p:grpSpPr bwMode="auto">
          <a:xfrm>
            <a:off x="76200" y="1708058"/>
            <a:ext cx="9063040" cy="2862268"/>
            <a:chOff x="48" y="271"/>
            <a:chExt cx="5709" cy="1803"/>
          </a:xfrm>
        </p:grpSpPr>
        <p:sp>
          <p:nvSpPr>
            <p:cNvPr id="8207" name="Rectangle 15"/>
            <p:cNvSpPr>
              <a:spLocks noChangeArrowheads="1"/>
            </p:cNvSpPr>
            <p:nvPr/>
          </p:nvSpPr>
          <p:spPr bwMode="auto">
            <a:xfrm>
              <a:off x="48" y="384"/>
              <a:ext cx="5616" cy="1680"/>
            </a:xfrm>
            <a:prstGeom prst="rect">
              <a:avLst/>
            </a:prstGeom>
            <a:noFill/>
            <a:ln w="9525">
              <a:solidFill>
                <a:schemeClr val="tx1"/>
              </a:solidFill>
              <a:miter lim="800000"/>
              <a:headEnd/>
              <a:tailEnd/>
            </a:ln>
            <a:effectLst/>
          </p:spPr>
          <p:txBody>
            <a:bodyPr wrap="none" anchor="ctr"/>
            <a:lstStyle/>
            <a:p>
              <a:endParaRPr lang="fr-FR"/>
            </a:p>
          </p:txBody>
        </p:sp>
        <p:sp>
          <p:nvSpPr>
            <p:cNvPr id="8197" name="Text Box 5"/>
            <p:cNvSpPr txBox="1">
              <a:spLocks noChangeArrowheads="1"/>
            </p:cNvSpPr>
            <p:nvPr/>
          </p:nvSpPr>
          <p:spPr bwMode="auto">
            <a:xfrm>
              <a:off x="134" y="271"/>
              <a:ext cx="5623" cy="1803"/>
            </a:xfrm>
            <a:prstGeom prst="rect">
              <a:avLst/>
            </a:prstGeom>
            <a:noFill/>
            <a:ln w="9525">
              <a:noFill/>
              <a:miter lim="800000"/>
              <a:headEnd/>
              <a:tailEnd/>
            </a:ln>
            <a:effectLst/>
          </p:spPr>
          <p:txBody>
            <a:bodyPr wrap="square">
              <a:spAutoFit/>
            </a:bodyPr>
            <a:lstStyle/>
            <a:p>
              <a:pPr>
                <a:lnSpc>
                  <a:spcPct val="150000"/>
                </a:lnSpc>
              </a:pPr>
              <a:r>
                <a:rPr lang="en-US" altLang="zh-CN" dirty="0" err="1">
                  <a:solidFill>
                    <a:srgbClr val="FF0000"/>
                  </a:solidFill>
                </a:rPr>
                <a:t>Théorème</a:t>
              </a:r>
              <a:r>
                <a:rPr lang="en-US" altLang="zh-CN" dirty="0">
                  <a:solidFill>
                    <a:srgbClr val="FF0000"/>
                  </a:solidFill>
                </a:rPr>
                <a:t>:</a:t>
              </a:r>
            </a:p>
            <a:p>
              <a:pPr>
                <a:lnSpc>
                  <a:spcPct val="150000"/>
                </a:lnSpc>
              </a:pPr>
              <a:r>
                <a:rPr lang="en-US" altLang="zh-CN" dirty="0" err="1"/>
                <a:t>Soit</a:t>
              </a:r>
              <a:r>
                <a:rPr lang="en-US" altLang="zh-CN" dirty="0"/>
                <a:t> un signal          </a:t>
              </a:r>
              <a:r>
                <a:rPr lang="en-US" altLang="zh-CN" dirty="0" err="1"/>
                <a:t>supposé</a:t>
              </a:r>
              <a:r>
                <a:rPr lang="en-US" altLang="zh-CN" dirty="0"/>
                <a:t> à </a:t>
              </a:r>
              <a:r>
                <a:rPr lang="en-US" altLang="zh-CN" dirty="0" err="1"/>
                <a:t>bande</a:t>
              </a:r>
              <a:r>
                <a:rPr lang="en-US" altLang="zh-CN" dirty="0"/>
                <a:t> </a:t>
              </a:r>
              <a:r>
                <a:rPr lang="en-US" altLang="zh-CN" dirty="0" err="1"/>
                <a:t>limitée</a:t>
              </a:r>
              <a:endParaRPr lang="en-US" altLang="zh-CN" dirty="0"/>
            </a:p>
            <a:p>
              <a:pPr>
                <a:lnSpc>
                  <a:spcPct val="150000"/>
                </a:lnSpc>
              </a:pPr>
              <a:r>
                <a:rPr lang="en-US" altLang="zh-CN" dirty="0" err="1"/>
                <a:t>alors</a:t>
              </a:r>
              <a:r>
                <a:rPr lang="en-US" altLang="zh-CN" dirty="0"/>
                <a:t>          </a:t>
              </a:r>
              <a:r>
                <a:rPr lang="en-US" altLang="zh-CN" dirty="0" err="1"/>
                <a:t>pourra</a:t>
              </a:r>
              <a:r>
                <a:rPr lang="en-US" altLang="zh-CN" dirty="0"/>
                <a:t> </a:t>
              </a:r>
              <a:r>
                <a:rPr lang="en-US" altLang="zh-CN" dirty="0" err="1"/>
                <a:t>être</a:t>
              </a:r>
              <a:r>
                <a:rPr lang="en-US" altLang="zh-CN" dirty="0"/>
                <a:t> </a:t>
              </a:r>
              <a:r>
                <a:rPr lang="en-US" altLang="zh-CN" dirty="0" err="1"/>
                <a:t>déterminé</a:t>
              </a:r>
              <a:r>
                <a:rPr lang="en-US" altLang="zh-CN" dirty="0"/>
                <a:t> </a:t>
              </a:r>
              <a:r>
                <a:rPr lang="en-US" altLang="zh-CN" dirty="0" err="1"/>
                <a:t>uniquement</a:t>
              </a:r>
              <a:r>
                <a:rPr lang="en-US" altLang="zh-CN" dirty="0"/>
                <a:t> par </a:t>
              </a:r>
              <a:r>
                <a:rPr lang="en-US" altLang="zh-CN" dirty="0" err="1"/>
                <a:t>ses</a:t>
              </a:r>
              <a:r>
                <a:rPr lang="en-US" altLang="zh-CN" dirty="0"/>
                <a:t> </a:t>
              </a:r>
              <a:r>
                <a:rPr lang="en-US" altLang="zh-CN" dirty="0" err="1"/>
                <a:t>échantillons</a:t>
              </a:r>
              <a:endParaRPr lang="en-US" altLang="zh-CN" dirty="0"/>
            </a:p>
            <a:p>
              <a:pPr>
                <a:lnSpc>
                  <a:spcPct val="150000"/>
                </a:lnSpc>
              </a:pPr>
              <a:r>
                <a:rPr lang="en-US" altLang="zh-CN" dirty="0"/>
                <a:t>                              if                                  </a:t>
              </a:r>
              <a:r>
                <a:rPr lang="en-US" altLang="zh-CN" dirty="0" err="1"/>
                <a:t>où</a:t>
              </a:r>
              <a:endParaRPr lang="en-US" altLang="zh-CN" dirty="0"/>
            </a:p>
          </p:txBody>
        </p:sp>
        <p:graphicFrame>
          <p:nvGraphicFramePr>
            <p:cNvPr id="8200" name="Object 8"/>
            <p:cNvGraphicFramePr>
              <a:graphicFrameLocks noChangeAspect="1"/>
            </p:cNvGraphicFramePr>
            <p:nvPr/>
          </p:nvGraphicFramePr>
          <p:xfrm>
            <a:off x="3981" y="678"/>
            <a:ext cx="1605" cy="318"/>
          </p:xfrm>
          <a:graphic>
            <a:graphicData uri="http://schemas.openxmlformats.org/presentationml/2006/ole">
              <p:oleObj spid="_x0000_s130056" name="Équation" r:id="rId3" imgW="30784800" imgH="6096000" progId="Equation.3">
                <p:embed/>
              </p:oleObj>
            </a:graphicData>
          </a:graphic>
        </p:graphicFrame>
        <p:graphicFrame>
          <p:nvGraphicFramePr>
            <p:cNvPr id="8202" name="Object 10"/>
            <p:cNvGraphicFramePr>
              <a:graphicFrameLocks noChangeAspect="1"/>
            </p:cNvGraphicFramePr>
            <p:nvPr/>
          </p:nvGraphicFramePr>
          <p:xfrm>
            <a:off x="1350" y="716"/>
            <a:ext cx="324" cy="262"/>
          </p:xfrm>
          <a:graphic>
            <a:graphicData uri="http://schemas.openxmlformats.org/presentationml/2006/ole">
              <p:oleObj spid="_x0000_s130057" name="Equation" r:id="rId4" imgW="6400800" imgH="5181600" progId="Equation.3">
                <p:embed/>
              </p:oleObj>
            </a:graphicData>
          </a:graphic>
        </p:graphicFrame>
        <p:graphicFrame>
          <p:nvGraphicFramePr>
            <p:cNvPr id="8203" name="Object 11"/>
            <p:cNvGraphicFramePr>
              <a:graphicFrameLocks noChangeAspect="1"/>
            </p:cNvGraphicFramePr>
            <p:nvPr/>
          </p:nvGraphicFramePr>
          <p:xfrm>
            <a:off x="672" y="1102"/>
            <a:ext cx="324" cy="262"/>
          </p:xfrm>
          <a:graphic>
            <a:graphicData uri="http://schemas.openxmlformats.org/presentationml/2006/ole">
              <p:oleObj spid="_x0000_s130058" name="Equation" r:id="rId5" imgW="266353" imgH="215619" progId="Equation.3">
                <p:embed/>
              </p:oleObj>
            </a:graphicData>
          </a:graphic>
        </p:graphicFrame>
        <p:graphicFrame>
          <p:nvGraphicFramePr>
            <p:cNvPr id="8204" name="Object 12"/>
            <p:cNvGraphicFramePr>
              <a:graphicFrameLocks noChangeAspect="1"/>
            </p:cNvGraphicFramePr>
            <p:nvPr/>
          </p:nvGraphicFramePr>
          <p:xfrm>
            <a:off x="135" y="1747"/>
            <a:ext cx="1373" cy="262"/>
          </p:xfrm>
          <a:graphic>
            <a:graphicData uri="http://schemas.openxmlformats.org/presentationml/2006/ole">
              <p:oleObj spid="_x0000_s130059" name="Equation" r:id="rId6" imgW="27127200" imgH="5181600" progId="Equation.3">
                <p:embed/>
              </p:oleObj>
            </a:graphicData>
          </a:graphic>
        </p:graphicFrame>
        <p:graphicFrame>
          <p:nvGraphicFramePr>
            <p:cNvPr id="8205" name="Object 13"/>
            <p:cNvGraphicFramePr>
              <a:graphicFrameLocks noChangeAspect="1"/>
            </p:cNvGraphicFramePr>
            <p:nvPr/>
          </p:nvGraphicFramePr>
          <p:xfrm>
            <a:off x="2014" y="1675"/>
            <a:ext cx="773" cy="274"/>
          </p:xfrm>
          <a:graphic>
            <a:graphicData uri="http://schemas.openxmlformats.org/presentationml/2006/ole">
              <p:oleObj spid="_x0000_s130060" name="Équation" r:id="rId7" imgW="14020800" imgH="5486400" progId="Equation.3">
                <p:embed/>
              </p:oleObj>
            </a:graphicData>
          </a:graphic>
        </p:graphicFrame>
        <p:graphicFrame>
          <p:nvGraphicFramePr>
            <p:cNvPr id="8206" name="Object 14"/>
            <p:cNvGraphicFramePr>
              <a:graphicFrameLocks noChangeAspect="1"/>
            </p:cNvGraphicFramePr>
            <p:nvPr/>
          </p:nvGraphicFramePr>
          <p:xfrm>
            <a:off x="4097" y="1585"/>
            <a:ext cx="606" cy="472"/>
          </p:xfrm>
          <a:graphic>
            <a:graphicData uri="http://schemas.openxmlformats.org/presentationml/2006/ole">
              <p:oleObj spid="_x0000_s130061" name="Équation" r:id="rId8" imgW="10972800" imgH="9448800" progId="Equation.3">
                <p:embed/>
              </p:oleObj>
            </a:graphicData>
          </a:graphic>
        </p:graphicFrame>
      </p:grpSp>
      <p:sp>
        <p:nvSpPr>
          <p:cNvPr id="13"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ECHANTILLONNAGE</a:t>
            </a:r>
          </a:p>
        </p:txBody>
      </p:sp>
      <p:sp>
        <p:nvSpPr>
          <p:cNvPr id="14" name="ZoneTexte 13"/>
          <p:cNvSpPr txBox="1"/>
          <p:nvPr/>
        </p:nvSpPr>
        <p:spPr>
          <a:xfrm>
            <a:off x="0" y="675264"/>
            <a:ext cx="9144000" cy="461665"/>
          </a:xfrm>
          <a:prstGeom prst="rect">
            <a:avLst/>
          </a:prstGeom>
          <a:noFill/>
        </p:spPr>
        <p:txBody>
          <a:bodyPr wrap="square" rtlCol="0">
            <a:spAutoFit/>
          </a:bodyPr>
          <a:lstStyle/>
          <a:p>
            <a:r>
              <a:rPr lang="fr-FR" dirty="0"/>
              <a:t>THEOREME DE L’ECHANTILLONNAGE</a:t>
            </a:r>
          </a:p>
        </p:txBody>
      </p:sp>
      <p:sp>
        <p:nvSpPr>
          <p:cNvPr id="15" name="Espace réservé du numéro de diapositive 14"/>
          <p:cNvSpPr>
            <a:spLocks noGrp="1"/>
          </p:cNvSpPr>
          <p:nvPr>
            <p:ph type="sldNum" sz="quarter" idx="12"/>
          </p:nvPr>
        </p:nvSpPr>
        <p:spPr/>
        <p:txBody>
          <a:bodyPr/>
          <a:lstStyle/>
          <a:p>
            <a:fld id="{2C94B7E7-F509-4100-BE7B-E3DEB2C53554}" type="slidenum">
              <a:rPr lang="fr-FR" smtClean="0"/>
              <a:pPr/>
              <a:t>68</a:t>
            </a:fld>
            <a:endParaRPr lang="fr-F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3" name="Line 9"/>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31760" name="Text Box 16"/>
          <p:cNvSpPr txBox="1">
            <a:spLocks noChangeArrowheads="1"/>
          </p:cNvSpPr>
          <p:nvPr/>
        </p:nvSpPr>
        <p:spPr bwMode="auto">
          <a:xfrm>
            <a:off x="395288" y="836613"/>
            <a:ext cx="5605472" cy="461665"/>
          </a:xfrm>
          <a:prstGeom prst="rect">
            <a:avLst/>
          </a:prstGeom>
          <a:noFill/>
          <a:ln w="9525">
            <a:noFill/>
            <a:miter lim="800000"/>
            <a:headEnd/>
            <a:tailEnd/>
          </a:ln>
          <a:effectLst/>
        </p:spPr>
        <p:txBody>
          <a:bodyPr wrap="square">
            <a:spAutoFit/>
          </a:bodyPr>
          <a:lstStyle/>
          <a:p>
            <a:r>
              <a:rPr lang="en-US" altLang="zh-CN" dirty="0">
                <a:solidFill>
                  <a:srgbClr val="0070C0"/>
                </a:solidFill>
              </a:rPr>
              <a:t>La reconstruction du signal </a:t>
            </a:r>
            <a:r>
              <a:rPr lang="en-US" altLang="zh-CN" dirty="0" err="1">
                <a:solidFill>
                  <a:srgbClr val="0070C0"/>
                </a:solidFill>
              </a:rPr>
              <a:t>analogique</a:t>
            </a:r>
            <a:endParaRPr lang="en-US" altLang="zh-CN" dirty="0">
              <a:solidFill>
                <a:srgbClr val="0070C0"/>
              </a:solidFill>
            </a:endParaRPr>
          </a:p>
        </p:txBody>
      </p:sp>
      <p:grpSp>
        <p:nvGrpSpPr>
          <p:cNvPr id="2" name="Group 17"/>
          <p:cNvGrpSpPr>
            <a:grpSpLocks/>
          </p:cNvGrpSpPr>
          <p:nvPr/>
        </p:nvGrpSpPr>
        <p:grpSpPr bwMode="auto">
          <a:xfrm>
            <a:off x="323850" y="4210070"/>
            <a:ext cx="5400675" cy="2005012"/>
            <a:chOff x="192" y="2448"/>
            <a:chExt cx="3402" cy="1263"/>
          </a:xfrm>
        </p:grpSpPr>
        <p:sp>
          <p:nvSpPr>
            <p:cNvPr id="31762" name="Rectangle 18"/>
            <p:cNvSpPr>
              <a:spLocks noChangeArrowheads="1"/>
            </p:cNvSpPr>
            <p:nvPr/>
          </p:nvSpPr>
          <p:spPr bwMode="auto">
            <a:xfrm>
              <a:off x="2112" y="3183"/>
              <a:ext cx="912" cy="528"/>
            </a:xfrm>
            <a:prstGeom prst="rect">
              <a:avLst/>
            </a:prstGeom>
            <a:noFill/>
            <a:ln w="9525">
              <a:solidFill>
                <a:schemeClr val="tx1"/>
              </a:solidFill>
              <a:miter lim="800000"/>
              <a:headEnd/>
              <a:tailEnd/>
            </a:ln>
            <a:effectLst/>
          </p:spPr>
          <p:txBody>
            <a:bodyPr wrap="none" anchor="ctr"/>
            <a:lstStyle/>
            <a:p>
              <a:pPr algn="ctr"/>
              <a:endParaRPr lang="fr-FR">
                <a:ea typeface="SimSun" pitchFamily="2" charset="-122"/>
              </a:endParaRPr>
            </a:p>
          </p:txBody>
        </p:sp>
        <p:graphicFrame>
          <p:nvGraphicFramePr>
            <p:cNvPr id="31763" name="Object 19"/>
            <p:cNvGraphicFramePr>
              <a:graphicFrameLocks noChangeAspect="1"/>
            </p:cNvGraphicFramePr>
            <p:nvPr/>
          </p:nvGraphicFramePr>
          <p:xfrm>
            <a:off x="1632" y="3120"/>
            <a:ext cx="417" cy="293"/>
          </p:xfrm>
          <a:graphic>
            <a:graphicData uri="http://schemas.openxmlformats.org/presentationml/2006/ole">
              <p:oleObj spid="_x0000_s131086" name="Equation" r:id="rId3" imgW="8229600" imgH="5791200" progId="Equation.3">
                <p:embed/>
              </p:oleObj>
            </a:graphicData>
          </a:graphic>
        </p:graphicFrame>
        <p:sp>
          <p:nvSpPr>
            <p:cNvPr id="31764" name="Line 20"/>
            <p:cNvSpPr>
              <a:spLocks noChangeShapeType="1"/>
            </p:cNvSpPr>
            <p:nvPr/>
          </p:nvSpPr>
          <p:spPr bwMode="auto">
            <a:xfrm>
              <a:off x="3024" y="3471"/>
              <a:ext cx="432" cy="0"/>
            </a:xfrm>
            <a:prstGeom prst="line">
              <a:avLst/>
            </a:prstGeom>
            <a:noFill/>
            <a:ln w="9525">
              <a:solidFill>
                <a:schemeClr val="tx1"/>
              </a:solidFill>
              <a:round/>
              <a:headEnd/>
              <a:tailEnd type="triangle" w="med" len="med"/>
            </a:ln>
            <a:effectLst/>
          </p:spPr>
          <p:txBody>
            <a:bodyPr/>
            <a:lstStyle/>
            <a:p>
              <a:endParaRPr lang="fr-FR"/>
            </a:p>
          </p:txBody>
        </p:sp>
        <p:graphicFrame>
          <p:nvGraphicFramePr>
            <p:cNvPr id="31765" name="Object 21"/>
            <p:cNvGraphicFramePr>
              <a:graphicFrameLocks noChangeAspect="1"/>
            </p:cNvGraphicFramePr>
            <p:nvPr/>
          </p:nvGraphicFramePr>
          <p:xfrm>
            <a:off x="3162" y="3138"/>
            <a:ext cx="432" cy="308"/>
          </p:xfrm>
          <a:graphic>
            <a:graphicData uri="http://schemas.openxmlformats.org/presentationml/2006/ole">
              <p:oleObj spid="_x0000_s131087" name="Equation" r:id="rId4" imgW="8534400" imgH="6096000" progId="">
                <p:embed/>
              </p:oleObj>
            </a:graphicData>
          </a:graphic>
        </p:graphicFrame>
        <p:sp>
          <p:nvSpPr>
            <p:cNvPr id="31766" name="AutoShape 22"/>
            <p:cNvSpPr>
              <a:spLocks noChangeArrowheads="1"/>
            </p:cNvSpPr>
            <p:nvPr/>
          </p:nvSpPr>
          <p:spPr bwMode="auto">
            <a:xfrm>
              <a:off x="912" y="3264"/>
              <a:ext cx="384" cy="384"/>
            </a:xfrm>
            <a:prstGeom prst="flowChartSummingJunction">
              <a:avLst/>
            </a:prstGeom>
            <a:noFill/>
            <a:ln w="9525">
              <a:solidFill>
                <a:schemeClr val="tx1"/>
              </a:solidFill>
              <a:round/>
              <a:headEnd/>
              <a:tailEnd/>
            </a:ln>
            <a:effectLst/>
          </p:spPr>
          <p:txBody>
            <a:bodyPr wrap="none" anchor="ctr"/>
            <a:lstStyle/>
            <a:p>
              <a:endParaRPr lang="fr-FR"/>
            </a:p>
          </p:txBody>
        </p:sp>
        <p:sp>
          <p:nvSpPr>
            <p:cNvPr id="31767" name="Line 23"/>
            <p:cNvSpPr>
              <a:spLocks noChangeShapeType="1"/>
            </p:cNvSpPr>
            <p:nvPr/>
          </p:nvSpPr>
          <p:spPr bwMode="auto">
            <a:xfrm>
              <a:off x="624" y="3456"/>
              <a:ext cx="288" cy="0"/>
            </a:xfrm>
            <a:prstGeom prst="line">
              <a:avLst/>
            </a:prstGeom>
            <a:noFill/>
            <a:ln w="9525">
              <a:solidFill>
                <a:schemeClr val="tx1"/>
              </a:solidFill>
              <a:round/>
              <a:headEnd/>
              <a:tailEnd type="triangle" w="med" len="med"/>
            </a:ln>
            <a:effectLst/>
          </p:spPr>
          <p:txBody>
            <a:bodyPr/>
            <a:lstStyle/>
            <a:p>
              <a:endParaRPr lang="fr-FR"/>
            </a:p>
          </p:txBody>
        </p:sp>
        <p:sp>
          <p:nvSpPr>
            <p:cNvPr id="31768" name="Line 24"/>
            <p:cNvSpPr>
              <a:spLocks noChangeShapeType="1"/>
            </p:cNvSpPr>
            <p:nvPr/>
          </p:nvSpPr>
          <p:spPr bwMode="auto">
            <a:xfrm>
              <a:off x="1296" y="3456"/>
              <a:ext cx="816" cy="0"/>
            </a:xfrm>
            <a:prstGeom prst="line">
              <a:avLst/>
            </a:prstGeom>
            <a:noFill/>
            <a:ln w="9525">
              <a:solidFill>
                <a:schemeClr val="tx1"/>
              </a:solidFill>
              <a:round/>
              <a:headEnd/>
              <a:tailEnd type="triangle" w="med" len="med"/>
            </a:ln>
            <a:effectLst/>
          </p:spPr>
          <p:txBody>
            <a:bodyPr/>
            <a:lstStyle/>
            <a:p>
              <a:endParaRPr lang="fr-FR"/>
            </a:p>
          </p:txBody>
        </p:sp>
        <p:graphicFrame>
          <p:nvGraphicFramePr>
            <p:cNvPr id="31769" name="Object 25"/>
            <p:cNvGraphicFramePr>
              <a:graphicFrameLocks noChangeAspect="1"/>
            </p:cNvGraphicFramePr>
            <p:nvPr/>
          </p:nvGraphicFramePr>
          <p:xfrm>
            <a:off x="192" y="3312"/>
            <a:ext cx="324" cy="262"/>
          </p:xfrm>
          <a:graphic>
            <a:graphicData uri="http://schemas.openxmlformats.org/presentationml/2006/ole">
              <p:oleObj spid="_x0000_s131088" name="Equation" r:id="rId5" imgW="266353" imgH="215619" progId="Equation.3">
                <p:embed/>
              </p:oleObj>
            </a:graphicData>
          </a:graphic>
        </p:graphicFrame>
        <p:graphicFrame>
          <p:nvGraphicFramePr>
            <p:cNvPr id="31770" name="Object 26"/>
            <p:cNvGraphicFramePr>
              <a:graphicFrameLocks noChangeAspect="1"/>
            </p:cNvGraphicFramePr>
            <p:nvPr/>
          </p:nvGraphicFramePr>
          <p:xfrm>
            <a:off x="480" y="2448"/>
            <a:ext cx="1641" cy="562"/>
          </p:xfrm>
          <a:graphic>
            <a:graphicData uri="http://schemas.openxmlformats.org/presentationml/2006/ole">
              <p:oleObj spid="_x0000_s131089" name="Equation" r:id="rId6" imgW="30175200" imgH="10363200" progId="Equation.3">
                <p:embed/>
              </p:oleObj>
            </a:graphicData>
          </a:graphic>
        </p:graphicFrame>
        <p:sp>
          <p:nvSpPr>
            <p:cNvPr id="31771" name="Line 27"/>
            <p:cNvSpPr>
              <a:spLocks noChangeShapeType="1"/>
            </p:cNvSpPr>
            <p:nvPr/>
          </p:nvSpPr>
          <p:spPr bwMode="auto">
            <a:xfrm>
              <a:off x="1104" y="3024"/>
              <a:ext cx="0" cy="240"/>
            </a:xfrm>
            <a:prstGeom prst="line">
              <a:avLst/>
            </a:prstGeom>
            <a:noFill/>
            <a:ln w="9525">
              <a:solidFill>
                <a:schemeClr val="tx1"/>
              </a:solidFill>
              <a:round/>
              <a:headEnd/>
              <a:tailEnd type="triangle" w="med" len="med"/>
            </a:ln>
            <a:effectLst/>
          </p:spPr>
          <p:txBody>
            <a:bodyPr/>
            <a:lstStyle/>
            <a:p>
              <a:endParaRPr lang="fr-FR"/>
            </a:p>
          </p:txBody>
        </p:sp>
        <p:graphicFrame>
          <p:nvGraphicFramePr>
            <p:cNvPr id="31772" name="Object 28"/>
            <p:cNvGraphicFramePr>
              <a:graphicFrameLocks noChangeAspect="1"/>
            </p:cNvGraphicFramePr>
            <p:nvPr/>
          </p:nvGraphicFramePr>
          <p:xfrm>
            <a:off x="2314" y="3312"/>
            <a:ext cx="497" cy="283"/>
          </p:xfrm>
          <a:graphic>
            <a:graphicData uri="http://schemas.openxmlformats.org/presentationml/2006/ole">
              <p:oleObj spid="_x0000_s131090" name="Équation" r:id="rId7" imgW="9144000" imgH="5181600" progId="Equation.3">
                <p:embed/>
              </p:oleObj>
            </a:graphicData>
          </a:graphic>
        </p:graphicFrame>
      </p:grpSp>
      <p:grpSp>
        <p:nvGrpSpPr>
          <p:cNvPr id="3" name="Group 29"/>
          <p:cNvGrpSpPr>
            <a:grpSpLocks/>
          </p:cNvGrpSpPr>
          <p:nvPr/>
        </p:nvGrpSpPr>
        <p:grpSpPr bwMode="auto">
          <a:xfrm>
            <a:off x="5961064" y="4246583"/>
            <a:ext cx="2954338" cy="2111375"/>
            <a:chOff x="3899" y="2592"/>
            <a:chExt cx="1861" cy="1330"/>
          </a:xfrm>
        </p:grpSpPr>
        <p:graphicFrame>
          <p:nvGraphicFramePr>
            <p:cNvPr id="31774" name="Object 30"/>
            <p:cNvGraphicFramePr>
              <a:graphicFrameLocks noChangeAspect="1"/>
            </p:cNvGraphicFramePr>
            <p:nvPr/>
          </p:nvGraphicFramePr>
          <p:xfrm>
            <a:off x="3899" y="3648"/>
            <a:ext cx="1481" cy="274"/>
          </p:xfrm>
          <a:graphic>
            <a:graphicData uri="http://schemas.openxmlformats.org/presentationml/2006/ole">
              <p:oleObj spid="_x0000_s131091" name="Équation" r:id="rId8" imgW="26819640" imgH="5471640" progId="Equation.3">
                <p:embed/>
              </p:oleObj>
            </a:graphicData>
          </a:graphic>
        </p:graphicFrame>
        <p:sp>
          <p:nvSpPr>
            <p:cNvPr id="31775" name="Line 31"/>
            <p:cNvSpPr>
              <a:spLocks noChangeShapeType="1"/>
            </p:cNvSpPr>
            <p:nvPr/>
          </p:nvSpPr>
          <p:spPr bwMode="auto">
            <a:xfrm>
              <a:off x="3936" y="3307"/>
              <a:ext cx="1536" cy="0"/>
            </a:xfrm>
            <a:prstGeom prst="line">
              <a:avLst/>
            </a:prstGeom>
            <a:noFill/>
            <a:ln w="9525">
              <a:solidFill>
                <a:schemeClr val="tx1"/>
              </a:solidFill>
              <a:round/>
              <a:headEnd/>
              <a:tailEnd/>
            </a:ln>
            <a:effectLst/>
          </p:spPr>
          <p:txBody>
            <a:bodyPr wrap="none"/>
            <a:lstStyle/>
            <a:p>
              <a:endParaRPr lang="fr-FR"/>
            </a:p>
          </p:txBody>
        </p:sp>
        <p:graphicFrame>
          <p:nvGraphicFramePr>
            <p:cNvPr id="31776" name="Object 32"/>
            <p:cNvGraphicFramePr>
              <a:graphicFrameLocks noChangeAspect="1"/>
            </p:cNvGraphicFramePr>
            <p:nvPr/>
          </p:nvGraphicFramePr>
          <p:xfrm>
            <a:off x="4560" y="3304"/>
            <a:ext cx="168" cy="212"/>
          </p:xfrm>
          <a:graphic>
            <a:graphicData uri="http://schemas.openxmlformats.org/presentationml/2006/ole">
              <p:oleObj spid="_x0000_s131092" name="Equation" r:id="rId9" imgW="3048000" imgH="4267200" progId="Equation.3">
                <p:embed/>
              </p:oleObj>
            </a:graphicData>
          </a:graphic>
        </p:graphicFrame>
        <p:graphicFrame>
          <p:nvGraphicFramePr>
            <p:cNvPr id="31777" name="Object 33"/>
            <p:cNvGraphicFramePr>
              <a:graphicFrameLocks noChangeAspect="1"/>
            </p:cNvGraphicFramePr>
            <p:nvPr/>
          </p:nvGraphicFramePr>
          <p:xfrm>
            <a:off x="4457" y="2827"/>
            <a:ext cx="185" cy="197"/>
          </p:xfrm>
          <a:graphic>
            <a:graphicData uri="http://schemas.openxmlformats.org/presentationml/2006/ole">
              <p:oleObj spid="_x0000_s131093" name="Equation" r:id="rId10" imgW="3352800" imgH="3962400" progId="Equation.3">
                <p:embed/>
              </p:oleObj>
            </a:graphicData>
          </a:graphic>
        </p:graphicFrame>
        <p:graphicFrame>
          <p:nvGraphicFramePr>
            <p:cNvPr id="31778" name="Object 34"/>
            <p:cNvGraphicFramePr>
              <a:graphicFrameLocks noChangeAspect="1"/>
            </p:cNvGraphicFramePr>
            <p:nvPr/>
          </p:nvGraphicFramePr>
          <p:xfrm>
            <a:off x="5549" y="3219"/>
            <a:ext cx="211" cy="255"/>
          </p:xfrm>
          <a:graphic>
            <a:graphicData uri="http://schemas.openxmlformats.org/presentationml/2006/ole">
              <p:oleObj spid="_x0000_s131094" name="Équation" r:id="rId11" imgW="3657600" imgH="4876800" progId="Equation.3">
                <p:embed/>
              </p:oleObj>
            </a:graphicData>
          </a:graphic>
        </p:graphicFrame>
        <p:grpSp>
          <p:nvGrpSpPr>
            <p:cNvPr id="4" name="Group 35"/>
            <p:cNvGrpSpPr>
              <a:grpSpLocks/>
            </p:cNvGrpSpPr>
            <p:nvPr/>
          </p:nvGrpSpPr>
          <p:grpSpPr bwMode="auto">
            <a:xfrm>
              <a:off x="4128" y="3019"/>
              <a:ext cx="960" cy="288"/>
              <a:chOff x="1536" y="2880"/>
              <a:chExt cx="960" cy="288"/>
            </a:xfrm>
          </p:grpSpPr>
          <p:sp>
            <p:nvSpPr>
              <p:cNvPr id="31780" name="Line 36"/>
              <p:cNvSpPr>
                <a:spLocks noChangeShapeType="1"/>
              </p:cNvSpPr>
              <p:nvPr/>
            </p:nvSpPr>
            <p:spPr bwMode="auto">
              <a:xfrm>
                <a:off x="1536" y="2880"/>
                <a:ext cx="0" cy="288"/>
              </a:xfrm>
              <a:prstGeom prst="line">
                <a:avLst/>
              </a:prstGeom>
              <a:noFill/>
              <a:ln w="9525">
                <a:solidFill>
                  <a:schemeClr val="tx1"/>
                </a:solidFill>
                <a:round/>
                <a:headEnd/>
                <a:tailEnd/>
              </a:ln>
              <a:effectLst/>
            </p:spPr>
            <p:txBody>
              <a:bodyPr/>
              <a:lstStyle/>
              <a:p>
                <a:endParaRPr lang="fr-FR"/>
              </a:p>
            </p:txBody>
          </p:sp>
          <p:sp>
            <p:nvSpPr>
              <p:cNvPr id="31781" name="Line 37"/>
              <p:cNvSpPr>
                <a:spLocks noChangeShapeType="1"/>
              </p:cNvSpPr>
              <p:nvPr/>
            </p:nvSpPr>
            <p:spPr bwMode="auto">
              <a:xfrm>
                <a:off x="1536" y="2880"/>
                <a:ext cx="960" cy="0"/>
              </a:xfrm>
              <a:prstGeom prst="line">
                <a:avLst/>
              </a:prstGeom>
              <a:noFill/>
              <a:ln w="9525">
                <a:solidFill>
                  <a:schemeClr val="tx1"/>
                </a:solidFill>
                <a:round/>
                <a:headEnd/>
                <a:tailEnd/>
              </a:ln>
              <a:effectLst/>
            </p:spPr>
            <p:txBody>
              <a:bodyPr/>
              <a:lstStyle/>
              <a:p>
                <a:endParaRPr lang="fr-FR"/>
              </a:p>
            </p:txBody>
          </p:sp>
          <p:sp>
            <p:nvSpPr>
              <p:cNvPr id="31782" name="Line 38"/>
              <p:cNvSpPr>
                <a:spLocks noChangeShapeType="1"/>
              </p:cNvSpPr>
              <p:nvPr/>
            </p:nvSpPr>
            <p:spPr bwMode="auto">
              <a:xfrm>
                <a:off x="2496" y="2880"/>
                <a:ext cx="0" cy="288"/>
              </a:xfrm>
              <a:prstGeom prst="line">
                <a:avLst/>
              </a:prstGeom>
              <a:noFill/>
              <a:ln w="9525">
                <a:solidFill>
                  <a:schemeClr val="tx1"/>
                </a:solidFill>
                <a:round/>
                <a:headEnd/>
                <a:tailEnd/>
              </a:ln>
              <a:effectLst/>
            </p:spPr>
            <p:txBody>
              <a:bodyPr/>
              <a:lstStyle/>
              <a:p>
                <a:endParaRPr lang="fr-FR"/>
              </a:p>
            </p:txBody>
          </p:sp>
        </p:grpSp>
        <p:sp>
          <p:nvSpPr>
            <p:cNvPr id="31783" name="Line 39"/>
            <p:cNvSpPr>
              <a:spLocks noChangeShapeType="1"/>
            </p:cNvSpPr>
            <p:nvPr/>
          </p:nvSpPr>
          <p:spPr bwMode="auto">
            <a:xfrm flipV="1">
              <a:off x="4608" y="2731"/>
              <a:ext cx="0" cy="576"/>
            </a:xfrm>
            <a:prstGeom prst="line">
              <a:avLst/>
            </a:prstGeom>
            <a:noFill/>
            <a:ln w="9525">
              <a:solidFill>
                <a:schemeClr val="tx1"/>
              </a:solidFill>
              <a:round/>
              <a:headEnd/>
              <a:tailEnd/>
            </a:ln>
            <a:effectLst/>
          </p:spPr>
          <p:txBody>
            <a:bodyPr/>
            <a:lstStyle/>
            <a:p>
              <a:endParaRPr lang="fr-FR"/>
            </a:p>
          </p:txBody>
        </p:sp>
        <p:graphicFrame>
          <p:nvGraphicFramePr>
            <p:cNvPr id="31784" name="Object 40"/>
            <p:cNvGraphicFramePr>
              <a:graphicFrameLocks noChangeAspect="1"/>
            </p:cNvGraphicFramePr>
            <p:nvPr/>
          </p:nvGraphicFramePr>
          <p:xfrm>
            <a:off x="3905" y="3259"/>
            <a:ext cx="370" cy="274"/>
          </p:xfrm>
          <a:graphic>
            <a:graphicData uri="http://schemas.openxmlformats.org/presentationml/2006/ole">
              <p:oleObj spid="_x0000_s131095" name="Équation" r:id="rId12" imgW="6705600" imgH="5486400" progId="Equation.3">
                <p:embed/>
              </p:oleObj>
            </a:graphicData>
          </a:graphic>
        </p:graphicFrame>
        <p:graphicFrame>
          <p:nvGraphicFramePr>
            <p:cNvPr id="31785" name="Object 41"/>
            <p:cNvGraphicFramePr>
              <a:graphicFrameLocks noChangeAspect="1"/>
            </p:cNvGraphicFramePr>
            <p:nvPr/>
          </p:nvGraphicFramePr>
          <p:xfrm>
            <a:off x="4718" y="2592"/>
            <a:ext cx="493" cy="281"/>
          </p:xfrm>
          <a:graphic>
            <a:graphicData uri="http://schemas.openxmlformats.org/presentationml/2006/ole">
              <p:oleObj spid="_x0000_s131096" name="Équation" r:id="rId13" imgW="9144000" imgH="5181600" progId="Equation.3">
                <p:embed/>
              </p:oleObj>
            </a:graphicData>
          </a:graphic>
        </p:graphicFrame>
        <p:graphicFrame>
          <p:nvGraphicFramePr>
            <p:cNvPr id="31786" name="Object 42"/>
            <p:cNvGraphicFramePr>
              <a:graphicFrameLocks noChangeAspect="1"/>
            </p:cNvGraphicFramePr>
            <p:nvPr/>
          </p:nvGraphicFramePr>
          <p:xfrm>
            <a:off x="4995" y="3259"/>
            <a:ext cx="220" cy="274"/>
          </p:xfrm>
          <a:graphic>
            <a:graphicData uri="http://schemas.openxmlformats.org/presentationml/2006/ole">
              <p:oleObj spid="_x0000_s131097" name="Équation" r:id="rId14" imgW="3962400" imgH="5486400" progId="Equation.3">
                <p:embed/>
              </p:oleObj>
            </a:graphicData>
          </a:graphic>
        </p:graphicFrame>
      </p:grpSp>
      <p:sp>
        <p:nvSpPr>
          <p:cNvPr id="35" name="ZoneTexte 34"/>
          <p:cNvSpPr txBox="1"/>
          <p:nvPr/>
        </p:nvSpPr>
        <p:spPr>
          <a:xfrm>
            <a:off x="0" y="1500174"/>
            <a:ext cx="9144000" cy="1938992"/>
          </a:xfrm>
          <a:prstGeom prst="rect">
            <a:avLst/>
          </a:prstGeom>
          <a:noFill/>
        </p:spPr>
        <p:txBody>
          <a:bodyPr wrap="square" rtlCol="0">
            <a:spAutoFit/>
          </a:bodyPr>
          <a:lstStyle/>
          <a:p>
            <a:pPr algn="just"/>
            <a:r>
              <a:rPr lang="fr-FR" sz="2000" b="0" dirty="0">
                <a:solidFill>
                  <a:srgbClr val="00B050"/>
                </a:solidFill>
              </a:rPr>
              <a:t>Pour convertir un signal échantillonné en un signal analogique il suffit d’éliminer la périodisation de son spectre et garder que la période principale. Ceci peut être obtenu par un filtre passe-bas.</a:t>
            </a:r>
          </a:p>
          <a:p>
            <a:pPr algn="just"/>
            <a:endParaRPr lang="fr-FR" sz="2000" b="0" dirty="0"/>
          </a:p>
          <a:p>
            <a:pPr algn="just"/>
            <a:r>
              <a:rPr lang="fr-FR" sz="2000" b="0" dirty="0">
                <a:solidFill>
                  <a:srgbClr val="FF0000"/>
                </a:solidFill>
              </a:rPr>
              <a:t>Si on suppose au départ que le filtre de reconstruction, appelé aussi filtre interpolateur, est idéal (réponse fréquentielle sous forme d’une fenêtre rectangulaire).</a:t>
            </a:r>
          </a:p>
        </p:txBody>
      </p:sp>
      <p:sp>
        <p:nvSpPr>
          <p:cNvPr id="32"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ECHANTILLONNAGE</a:t>
            </a:r>
          </a:p>
        </p:txBody>
      </p:sp>
      <p:sp>
        <p:nvSpPr>
          <p:cNvPr id="33" name="Espace réservé du numéro de diapositive 32"/>
          <p:cNvSpPr>
            <a:spLocks noGrp="1"/>
          </p:cNvSpPr>
          <p:nvPr>
            <p:ph type="sldNum" sz="quarter" idx="12"/>
          </p:nvPr>
        </p:nvSpPr>
        <p:spPr/>
        <p:txBody>
          <a:bodyPr/>
          <a:lstStyle/>
          <a:p>
            <a:fld id="{2C94B7E7-F509-4100-BE7B-E3DEB2C53554}" type="slidenum">
              <a:rPr lang="fr-FR" smtClean="0"/>
              <a:pPr/>
              <a:t>69</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857232"/>
            <a:ext cx="9144000" cy="707886"/>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C’est quoi l’analyse spectrale?</a:t>
            </a:r>
          </a:p>
          <a:p>
            <a:endParaRPr lang="fr-FR" dirty="0"/>
          </a:p>
        </p:txBody>
      </p:sp>
      <p:pic>
        <p:nvPicPr>
          <p:cNvPr id="158722" name="Picture 2"/>
          <p:cNvPicPr>
            <a:picLocks noChangeAspect="1" noChangeArrowheads="1"/>
          </p:cNvPicPr>
          <p:nvPr/>
        </p:nvPicPr>
        <p:blipFill>
          <a:blip r:embed="rId2"/>
          <a:srcRect/>
          <a:stretch>
            <a:fillRect/>
          </a:stretch>
        </p:blipFill>
        <p:spPr bwMode="auto">
          <a:xfrm>
            <a:off x="0" y="1760636"/>
            <a:ext cx="3049449" cy="3060000"/>
          </a:xfrm>
          <a:prstGeom prst="rect">
            <a:avLst/>
          </a:prstGeom>
          <a:noFill/>
          <a:ln w="9525">
            <a:noFill/>
            <a:miter lim="800000"/>
            <a:headEnd/>
            <a:tailEnd/>
          </a:ln>
          <a:effectLst/>
        </p:spPr>
      </p:pic>
      <p:pic>
        <p:nvPicPr>
          <p:cNvPr id="158723" name="Picture 3"/>
          <p:cNvPicPr>
            <a:picLocks noChangeAspect="1" noChangeArrowheads="1"/>
          </p:cNvPicPr>
          <p:nvPr/>
        </p:nvPicPr>
        <p:blipFill>
          <a:blip r:embed="rId3"/>
          <a:srcRect/>
          <a:stretch>
            <a:fillRect/>
          </a:stretch>
        </p:blipFill>
        <p:spPr bwMode="auto">
          <a:xfrm>
            <a:off x="3000364" y="1785926"/>
            <a:ext cx="3060000" cy="3060000"/>
          </a:xfrm>
          <a:prstGeom prst="rect">
            <a:avLst/>
          </a:prstGeom>
          <a:noFill/>
          <a:ln w="9525">
            <a:noFill/>
            <a:miter lim="800000"/>
            <a:headEnd/>
            <a:tailEnd/>
          </a:ln>
          <a:effectLst/>
        </p:spPr>
      </p:pic>
      <p:pic>
        <p:nvPicPr>
          <p:cNvPr id="158724" name="Picture 4"/>
          <p:cNvPicPr>
            <a:picLocks noChangeAspect="1" noChangeArrowheads="1"/>
          </p:cNvPicPr>
          <p:nvPr/>
        </p:nvPicPr>
        <p:blipFill>
          <a:blip r:embed="rId4"/>
          <a:srcRect/>
          <a:stretch>
            <a:fillRect/>
          </a:stretch>
        </p:blipFill>
        <p:spPr bwMode="auto">
          <a:xfrm>
            <a:off x="6072198" y="1797760"/>
            <a:ext cx="3060000" cy="3060000"/>
          </a:xfrm>
          <a:prstGeom prst="rect">
            <a:avLst/>
          </a:prstGeom>
          <a:noFill/>
          <a:ln w="9525">
            <a:noFill/>
            <a:miter lim="800000"/>
            <a:headEnd/>
            <a:tailEnd/>
          </a:ln>
          <a:effectLst/>
        </p:spPr>
      </p:pic>
      <p:sp>
        <p:nvSpPr>
          <p:cNvPr id="12" name="ZoneTexte 11"/>
          <p:cNvSpPr txBox="1"/>
          <p:nvPr/>
        </p:nvSpPr>
        <p:spPr>
          <a:xfrm>
            <a:off x="0" y="6243600"/>
            <a:ext cx="9144000" cy="400110"/>
          </a:xfrm>
          <a:prstGeom prst="rect">
            <a:avLst/>
          </a:prstGeom>
          <a:noFill/>
        </p:spPr>
        <p:txBody>
          <a:bodyPr wrap="square" rtlCol="0">
            <a:spAutoFit/>
          </a:bodyPr>
          <a:lstStyle/>
          <a:p>
            <a:pPr algn="just"/>
            <a:r>
              <a:rPr lang="fr-FR" sz="2000" b="1" dirty="0">
                <a:solidFill>
                  <a:srgbClr val="C00000"/>
                </a:solidFill>
                <a:latin typeface="Times New Roman" pitchFamily="18" charset="0"/>
                <a:cs typeface="Times New Roman" pitchFamily="18" charset="0"/>
              </a:rPr>
              <a:t>Peut on interpréter et analyser ces images uniquement dans le domaine spatial?</a:t>
            </a:r>
          </a:p>
        </p:txBody>
      </p:sp>
      <p:sp>
        <p:nvSpPr>
          <p:cNvPr id="13" name="ZoneTexte 12"/>
          <p:cNvSpPr txBox="1"/>
          <p:nvPr/>
        </p:nvSpPr>
        <p:spPr>
          <a:xfrm>
            <a:off x="3214678" y="5072074"/>
            <a:ext cx="3500462" cy="400110"/>
          </a:xfrm>
          <a:prstGeom prst="rect">
            <a:avLst/>
          </a:prstGeom>
          <a:noFill/>
        </p:spPr>
        <p:txBody>
          <a:bodyPr wrap="square" rtlCol="0">
            <a:spAutoFit/>
          </a:bodyPr>
          <a:lstStyle/>
          <a:p>
            <a:r>
              <a:rPr lang="fr-FR" sz="2000" b="1" u="sng" dirty="0">
                <a:solidFill>
                  <a:srgbClr val="002060"/>
                </a:solidFill>
                <a:latin typeface="Times New Roman" pitchFamily="18" charset="0"/>
                <a:cs typeface="Times New Roman" pitchFamily="18" charset="0"/>
              </a:rPr>
              <a:t>Exemples d’images Barbara</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3" name="Line 9"/>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31760" name="Text Box 16"/>
          <p:cNvSpPr txBox="1">
            <a:spLocks noChangeArrowheads="1"/>
          </p:cNvSpPr>
          <p:nvPr/>
        </p:nvSpPr>
        <p:spPr bwMode="auto">
          <a:xfrm>
            <a:off x="395288" y="836613"/>
            <a:ext cx="5605472" cy="461665"/>
          </a:xfrm>
          <a:prstGeom prst="rect">
            <a:avLst/>
          </a:prstGeom>
          <a:noFill/>
          <a:ln w="9525">
            <a:noFill/>
            <a:miter lim="800000"/>
            <a:headEnd/>
            <a:tailEnd/>
          </a:ln>
          <a:effectLst/>
        </p:spPr>
        <p:txBody>
          <a:bodyPr wrap="square">
            <a:spAutoFit/>
          </a:bodyPr>
          <a:lstStyle/>
          <a:p>
            <a:r>
              <a:rPr lang="en-US" altLang="zh-CN" dirty="0"/>
              <a:t>La reconstruction du signal </a:t>
            </a:r>
            <a:r>
              <a:rPr lang="en-US" altLang="zh-CN" dirty="0" err="1"/>
              <a:t>analogique</a:t>
            </a:r>
            <a:endParaRPr lang="en-US" altLang="zh-CN" dirty="0"/>
          </a:p>
        </p:txBody>
      </p:sp>
      <p:grpSp>
        <p:nvGrpSpPr>
          <p:cNvPr id="2" name="Group 17"/>
          <p:cNvGrpSpPr>
            <a:grpSpLocks/>
          </p:cNvGrpSpPr>
          <p:nvPr/>
        </p:nvGrpSpPr>
        <p:grpSpPr bwMode="auto">
          <a:xfrm>
            <a:off x="323850" y="1285860"/>
            <a:ext cx="5400675" cy="2005012"/>
            <a:chOff x="192" y="2448"/>
            <a:chExt cx="3402" cy="1263"/>
          </a:xfrm>
        </p:grpSpPr>
        <p:sp>
          <p:nvSpPr>
            <p:cNvPr id="31762" name="Rectangle 18"/>
            <p:cNvSpPr>
              <a:spLocks noChangeArrowheads="1"/>
            </p:cNvSpPr>
            <p:nvPr/>
          </p:nvSpPr>
          <p:spPr bwMode="auto">
            <a:xfrm>
              <a:off x="2112" y="3183"/>
              <a:ext cx="912" cy="528"/>
            </a:xfrm>
            <a:prstGeom prst="rect">
              <a:avLst/>
            </a:prstGeom>
            <a:noFill/>
            <a:ln w="9525">
              <a:solidFill>
                <a:schemeClr val="tx1"/>
              </a:solidFill>
              <a:miter lim="800000"/>
              <a:headEnd/>
              <a:tailEnd/>
            </a:ln>
            <a:effectLst/>
          </p:spPr>
          <p:txBody>
            <a:bodyPr wrap="none" anchor="ctr"/>
            <a:lstStyle/>
            <a:p>
              <a:pPr algn="ctr"/>
              <a:endParaRPr lang="fr-FR">
                <a:ea typeface="SimSun" pitchFamily="2" charset="-122"/>
              </a:endParaRPr>
            </a:p>
          </p:txBody>
        </p:sp>
        <p:graphicFrame>
          <p:nvGraphicFramePr>
            <p:cNvPr id="31763" name="Object 19"/>
            <p:cNvGraphicFramePr>
              <a:graphicFrameLocks noChangeAspect="1"/>
            </p:cNvGraphicFramePr>
            <p:nvPr/>
          </p:nvGraphicFramePr>
          <p:xfrm>
            <a:off x="1632" y="3120"/>
            <a:ext cx="417" cy="293"/>
          </p:xfrm>
          <a:graphic>
            <a:graphicData uri="http://schemas.openxmlformats.org/presentationml/2006/ole">
              <p:oleObj spid="_x0000_s132113" name="Equation" r:id="rId3" imgW="8229600" imgH="5791200" progId="Equation.3">
                <p:embed/>
              </p:oleObj>
            </a:graphicData>
          </a:graphic>
        </p:graphicFrame>
        <p:sp>
          <p:nvSpPr>
            <p:cNvPr id="31764" name="Line 20"/>
            <p:cNvSpPr>
              <a:spLocks noChangeShapeType="1"/>
            </p:cNvSpPr>
            <p:nvPr/>
          </p:nvSpPr>
          <p:spPr bwMode="auto">
            <a:xfrm>
              <a:off x="3024" y="3471"/>
              <a:ext cx="432" cy="0"/>
            </a:xfrm>
            <a:prstGeom prst="line">
              <a:avLst/>
            </a:prstGeom>
            <a:noFill/>
            <a:ln w="9525">
              <a:solidFill>
                <a:schemeClr val="tx1"/>
              </a:solidFill>
              <a:round/>
              <a:headEnd/>
              <a:tailEnd type="triangle" w="med" len="med"/>
            </a:ln>
            <a:effectLst/>
          </p:spPr>
          <p:txBody>
            <a:bodyPr/>
            <a:lstStyle/>
            <a:p>
              <a:endParaRPr lang="fr-FR"/>
            </a:p>
          </p:txBody>
        </p:sp>
        <p:graphicFrame>
          <p:nvGraphicFramePr>
            <p:cNvPr id="31765" name="Object 21"/>
            <p:cNvGraphicFramePr>
              <a:graphicFrameLocks noChangeAspect="1"/>
            </p:cNvGraphicFramePr>
            <p:nvPr/>
          </p:nvGraphicFramePr>
          <p:xfrm>
            <a:off x="3162" y="3138"/>
            <a:ext cx="432" cy="308"/>
          </p:xfrm>
          <a:graphic>
            <a:graphicData uri="http://schemas.openxmlformats.org/presentationml/2006/ole">
              <p:oleObj spid="_x0000_s132114" name="Equation" r:id="rId4" imgW="8534400" imgH="6096000" progId="">
                <p:embed/>
              </p:oleObj>
            </a:graphicData>
          </a:graphic>
        </p:graphicFrame>
        <p:sp>
          <p:nvSpPr>
            <p:cNvPr id="31766" name="AutoShape 22"/>
            <p:cNvSpPr>
              <a:spLocks noChangeArrowheads="1"/>
            </p:cNvSpPr>
            <p:nvPr/>
          </p:nvSpPr>
          <p:spPr bwMode="auto">
            <a:xfrm>
              <a:off x="912" y="3264"/>
              <a:ext cx="384" cy="384"/>
            </a:xfrm>
            <a:prstGeom prst="flowChartSummingJunction">
              <a:avLst/>
            </a:prstGeom>
            <a:noFill/>
            <a:ln w="9525">
              <a:solidFill>
                <a:schemeClr val="tx1"/>
              </a:solidFill>
              <a:round/>
              <a:headEnd/>
              <a:tailEnd/>
            </a:ln>
            <a:effectLst/>
          </p:spPr>
          <p:txBody>
            <a:bodyPr wrap="none" anchor="ctr"/>
            <a:lstStyle/>
            <a:p>
              <a:endParaRPr lang="fr-FR"/>
            </a:p>
          </p:txBody>
        </p:sp>
        <p:sp>
          <p:nvSpPr>
            <p:cNvPr id="31767" name="Line 23"/>
            <p:cNvSpPr>
              <a:spLocks noChangeShapeType="1"/>
            </p:cNvSpPr>
            <p:nvPr/>
          </p:nvSpPr>
          <p:spPr bwMode="auto">
            <a:xfrm>
              <a:off x="624" y="3456"/>
              <a:ext cx="288" cy="0"/>
            </a:xfrm>
            <a:prstGeom prst="line">
              <a:avLst/>
            </a:prstGeom>
            <a:noFill/>
            <a:ln w="9525">
              <a:solidFill>
                <a:schemeClr val="tx1"/>
              </a:solidFill>
              <a:round/>
              <a:headEnd/>
              <a:tailEnd type="triangle" w="med" len="med"/>
            </a:ln>
            <a:effectLst/>
          </p:spPr>
          <p:txBody>
            <a:bodyPr/>
            <a:lstStyle/>
            <a:p>
              <a:endParaRPr lang="fr-FR"/>
            </a:p>
          </p:txBody>
        </p:sp>
        <p:sp>
          <p:nvSpPr>
            <p:cNvPr id="31768" name="Line 24"/>
            <p:cNvSpPr>
              <a:spLocks noChangeShapeType="1"/>
            </p:cNvSpPr>
            <p:nvPr/>
          </p:nvSpPr>
          <p:spPr bwMode="auto">
            <a:xfrm>
              <a:off x="1296" y="3456"/>
              <a:ext cx="816" cy="0"/>
            </a:xfrm>
            <a:prstGeom prst="line">
              <a:avLst/>
            </a:prstGeom>
            <a:noFill/>
            <a:ln w="9525">
              <a:solidFill>
                <a:schemeClr val="tx1"/>
              </a:solidFill>
              <a:round/>
              <a:headEnd/>
              <a:tailEnd type="triangle" w="med" len="med"/>
            </a:ln>
            <a:effectLst/>
          </p:spPr>
          <p:txBody>
            <a:bodyPr/>
            <a:lstStyle/>
            <a:p>
              <a:endParaRPr lang="fr-FR"/>
            </a:p>
          </p:txBody>
        </p:sp>
        <p:graphicFrame>
          <p:nvGraphicFramePr>
            <p:cNvPr id="31769" name="Object 25"/>
            <p:cNvGraphicFramePr>
              <a:graphicFrameLocks noChangeAspect="1"/>
            </p:cNvGraphicFramePr>
            <p:nvPr/>
          </p:nvGraphicFramePr>
          <p:xfrm>
            <a:off x="192" y="3312"/>
            <a:ext cx="324" cy="262"/>
          </p:xfrm>
          <a:graphic>
            <a:graphicData uri="http://schemas.openxmlformats.org/presentationml/2006/ole">
              <p:oleObj spid="_x0000_s132115" name="Equation" r:id="rId5" imgW="6400800" imgH="5181600" progId="Equation.3">
                <p:embed/>
              </p:oleObj>
            </a:graphicData>
          </a:graphic>
        </p:graphicFrame>
        <p:graphicFrame>
          <p:nvGraphicFramePr>
            <p:cNvPr id="31770" name="Object 26"/>
            <p:cNvGraphicFramePr>
              <a:graphicFrameLocks noChangeAspect="1"/>
            </p:cNvGraphicFramePr>
            <p:nvPr/>
          </p:nvGraphicFramePr>
          <p:xfrm>
            <a:off x="480" y="2448"/>
            <a:ext cx="1641" cy="562"/>
          </p:xfrm>
          <a:graphic>
            <a:graphicData uri="http://schemas.openxmlformats.org/presentationml/2006/ole">
              <p:oleObj spid="_x0000_s132116" name="Equation" r:id="rId6" imgW="30175200" imgH="10363200" progId="Equation.3">
                <p:embed/>
              </p:oleObj>
            </a:graphicData>
          </a:graphic>
        </p:graphicFrame>
        <p:sp>
          <p:nvSpPr>
            <p:cNvPr id="31771" name="Line 27"/>
            <p:cNvSpPr>
              <a:spLocks noChangeShapeType="1"/>
            </p:cNvSpPr>
            <p:nvPr/>
          </p:nvSpPr>
          <p:spPr bwMode="auto">
            <a:xfrm>
              <a:off x="1104" y="3024"/>
              <a:ext cx="0" cy="240"/>
            </a:xfrm>
            <a:prstGeom prst="line">
              <a:avLst/>
            </a:prstGeom>
            <a:noFill/>
            <a:ln w="9525">
              <a:solidFill>
                <a:schemeClr val="tx1"/>
              </a:solidFill>
              <a:round/>
              <a:headEnd/>
              <a:tailEnd type="triangle" w="med" len="med"/>
            </a:ln>
            <a:effectLst/>
          </p:spPr>
          <p:txBody>
            <a:bodyPr/>
            <a:lstStyle/>
            <a:p>
              <a:endParaRPr lang="fr-FR"/>
            </a:p>
          </p:txBody>
        </p:sp>
        <p:graphicFrame>
          <p:nvGraphicFramePr>
            <p:cNvPr id="31772" name="Object 28"/>
            <p:cNvGraphicFramePr>
              <a:graphicFrameLocks noChangeAspect="1"/>
            </p:cNvGraphicFramePr>
            <p:nvPr/>
          </p:nvGraphicFramePr>
          <p:xfrm>
            <a:off x="2314" y="3312"/>
            <a:ext cx="497" cy="283"/>
          </p:xfrm>
          <a:graphic>
            <a:graphicData uri="http://schemas.openxmlformats.org/presentationml/2006/ole">
              <p:oleObj spid="_x0000_s132117" name="Équation" r:id="rId7" imgW="9144000" imgH="5181600" progId="Equation.3">
                <p:embed/>
              </p:oleObj>
            </a:graphicData>
          </a:graphic>
        </p:graphicFrame>
      </p:grpSp>
      <p:grpSp>
        <p:nvGrpSpPr>
          <p:cNvPr id="3" name="Group 29"/>
          <p:cNvGrpSpPr>
            <a:grpSpLocks/>
          </p:cNvGrpSpPr>
          <p:nvPr/>
        </p:nvGrpSpPr>
        <p:grpSpPr bwMode="auto">
          <a:xfrm>
            <a:off x="5961064" y="1357298"/>
            <a:ext cx="2954338" cy="2111375"/>
            <a:chOff x="3899" y="2592"/>
            <a:chExt cx="1861" cy="1330"/>
          </a:xfrm>
        </p:grpSpPr>
        <p:graphicFrame>
          <p:nvGraphicFramePr>
            <p:cNvPr id="31774" name="Object 30"/>
            <p:cNvGraphicFramePr>
              <a:graphicFrameLocks noChangeAspect="1"/>
            </p:cNvGraphicFramePr>
            <p:nvPr/>
          </p:nvGraphicFramePr>
          <p:xfrm>
            <a:off x="3899" y="3648"/>
            <a:ext cx="1481" cy="274"/>
          </p:xfrm>
          <a:graphic>
            <a:graphicData uri="http://schemas.openxmlformats.org/presentationml/2006/ole">
              <p:oleObj spid="_x0000_s132118" name="Équation" r:id="rId8" imgW="26819640" imgH="5471640" progId="Equation.3">
                <p:embed/>
              </p:oleObj>
            </a:graphicData>
          </a:graphic>
        </p:graphicFrame>
        <p:sp>
          <p:nvSpPr>
            <p:cNvPr id="31775" name="Line 31"/>
            <p:cNvSpPr>
              <a:spLocks noChangeShapeType="1"/>
            </p:cNvSpPr>
            <p:nvPr/>
          </p:nvSpPr>
          <p:spPr bwMode="auto">
            <a:xfrm>
              <a:off x="3936" y="3307"/>
              <a:ext cx="1536" cy="0"/>
            </a:xfrm>
            <a:prstGeom prst="line">
              <a:avLst/>
            </a:prstGeom>
            <a:noFill/>
            <a:ln w="9525">
              <a:solidFill>
                <a:schemeClr val="tx1"/>
              </a:solidFill>
              <a:round/>
              <a:headEnd/>
              <a:tailEnd/>
            </a:ln>
            <a:effectLst/>
          </p:spPr>
          <p:txBody>
            <a:bodyPr wrap="none"/>
            <a:lstStyle/>
            <a:p>
              <a:endParaRPr lang="fr-FR"/>
            </a:p>
          </p:txBody>
        </p:sp>
        <p:graphicFrame>
          <p:nvGraphicFramePr>
            <p:cNvPr id="31776" name="Object 32"/>
            <p:cNvGraphicFramePr>
              <a:graphicFrameLocks noChangeAspect="1"/>
            </p:cNvGraphicFramePr>
            <p:nvPr/>
          </p:nvGraphicFramePr>
          <p:xfrm>
            <a:off x="4560" y="3304"/>
            <a:ext cx="168" cy="212"/>
          </p:xfrm>
          <a:graphic>
            <a:graphicData uri="http://schemas.openxmlformats.org/presentationml/2006/ole">
              <p:oleObj spid="_x0000_s132119" name="Equation" r:id="rId9" imgW="3048000" imgH="4267200" progId="Equation.3">
                <p:embed/>
              </p:oleObj>
            </a:graphicData>
          </a:graphic>
        </p:graphicFrame>
        <p:graphicFrame>
          <p:nvGraphicFramePr>
            <p:cNvPr id="31777" name="Object 33"/>
            <p:cNvGraphicFramePr>
              <a:graphicFrameLocks noChangeAspect="1"/>
            </p:cNvGraphicFramePr>
            <p:nvPr/>
          </p:nvGraphicFramePr>
          <p:xfrm>
            <a:off x="4457" y="2827"/>
            <a:ext cx="185" cy="197"/>
          </p:xfrm>
          <a:graphic>
            <a:graphicData uri="http://schemas.openxmlformats.org/presentationml/2006/ole">
              <p:oleObj spid="_x0000_s132120" name="Equation" r:id="rId10" imgW="3352800" imgH="3962400" progId="Equation.3">
                <p:embed/>
              </p:oleObj>
            </a:graphicData>
          </a:graphic>
        </p:graphicFrame>
        <p:graphicFrame>
          <p:nvGraphicFramePr>
            <p:cNvPr id="31778" name="Object 34"/>
            <p:cNvGraphicFramePr>
              <a:graphicFrameLocks noChangeAspect="1"/>
            </p:cNvGraphicFramePr>
            <p:nvPr/>
          </p:nvGraphicFramePr>
          <p:xfrm>
            <a:off x="5549" y="3219"/>
            <a:ext cx="211" cy="255"/>
          </p:xfrm>
          <a:graphic>
            <a:graphicData uri="http://schemas.openxmlformats.org/presentationml/2006/ole">
              <p:oleObj spid="_x0000_s132121" name="Équation" r:id="rId11" imgW="3657600" imgH="4876800" progId="Equation.3">
                <p:embed/>
              </p:oleObj>
            </a:graphicData>
          </a:graphic>
        </p:graphicFrame>
        <p:grpSp>
          <p:nvGrpSpPr>
            <p:cNvPr id="4" name="Group 35"/>
            <p:cNvGrpSpPr>
              <a:grpSpLocks/>
            </p:cNvGrpSpPr>
            <p:nvPr/>
          </p:nvGrpSpPr>
          <p:grpSpPr bwMode="auto">
            <a:xfrm>
              <a:off x="4128" y="3019"/>
              <a:ext cx="960" cy="288"/>
              <a:chOff x="1536" y="2880"/>
              <a:chExt cx="960" cy="288"/>
            </a:xfrm>
          </p:grpSpPr>
          <p:sp>
            <p:nvSpPr>
              <p:cNvPr id="31780" name="Line 36"/>
              <p:cNvSpPr>
                <a:spLocks noChangeShapeType="1"/>
              </p:cNvSpPr>
              <p:nvPr/>
            </p:nvSpPr>
            <p:spPr bwMode="auto">
              <a:xfrm>
                <a:off x="1536" y="2880"/>
                <a:ext cx="0" cy="288"/>
              </a:xfrm>
              <a:prstGeom prst="line">
                <a:avLst/>
              </a:prstGeom>
              <a:noFill/>
              <a:ln w="9525">
                <a:solidFill>
                  <a:schemeClr val="tx1"/>
                </a:solidFill>
                <a:round/>
                <a:headEnd/>
                <a:tailEnd/>
              </a:ln>
              <a:effectLst/>
            </p:spPr>
            <p:txBody>
              <a:bodyPr/>
              <a:lstStyle/>
              <a:p>
                <a:endParaRPr lang="fr-FR"/>
              </a:p>
            </p:txBody>
          </p:sp>
          <p:sp>
            <p:nvSpPr>
              <p:cNvPr id="31781" name="Line 37"/>
              <p:cNvSpPr>
                <a:spLocks noChangeShapeType="1"/>
              </p:cNvSpPr>
              <p:nvPr/>
            </p:nvSpPr>
            <p:spPr bwMode="auto">
              <a:xfrm>
                <a:off x="1536" y="2880"/>
                <a:ext cx="960" cy="0"/>
              </a:xfrm>
              <a:prstGeom prst="line">
                <a:avLst/>
              </a:prstGeom>
              <a:noFill/>
              <a:ln w="9525">
                <a:solidFill>
                  <a:schemeClr val="tx1"/>
                </a:solidFill>
                <a:round/>
                <a:headEnd/>
                <a:tailEnd/>
              </a:ln>
              <a:effectLst/>
            </p:spPr>
            <p:txBody>
              <a:bodyPr/>
              <a:lstStyle/>
              <a:p>
                <a:endParaRPr lang="fr-FR"/>
              </a:p>
            </p:txBody>
          </p:sp>
          <p:sp>
            <p:nvSpPr>
              <p:cNvPr id="31782" name="Line 38"/>
              <p:cNvSpPr>
                <a:spLocks noChangeShapeType="1"/>
              </p:cNvSpPr>
              <p:nvPr/>
            </p:nvSpPr>
            <p:spPr bwMode="auto">
              <a:xfrm>
                <a:off x="2496" y="2880"/>
                <a:ext cx="0" cy="288"/>
              </a:xfrm>
              <a:prstGeom prst="line">
                <a:avLst/>
              </a:prstGeom>
              <a:noFill/>
              <a:ln w="9525">
                <a:solidFill>
                  <a:schemeClr val="tx1"/>
                </a:solidFill>
                <a:round/>
                <a:headEnd/>
                <a:tailEnd/>
              </a:ln>
              <a:effectLst/>
            </p:spPr>
            <p:txBody>
              <a:bodyPr/>
              <a:lstStyle/>
              <a:p>
                <a:endParaRPr lang="fr-FR"/>
              </a:p>
            </p:txBody>
          </p:sp>
        </p:grpSp>
        <p:sp>
          <p:nvSpPr>
            <p:cNvPr id="31783" name="Line 39"/>
            <p:cNvSpPr>
              <a:spLocks noChangeShapeType="1"/>
            </p:cNvSpPr>
            <p:nvPr/>
          </p:nvSpPr>
          <p:spPr bwMode="auto">
            <a:xfrm flipV="1">
              <a:off x="4608" y="2731"/>
              <a:ext cx="0" cy="576"/>
            </a:xfrm>
            <a:prstGeom prst="line">
              <a:avLst/>
            </a:prstGeom>
            <a:noFill/>
            <a:ln w="9525">
              <a:solidFill>
                <a:schemeClr val="tx1"/>
              </a:solidFill>
              <a:round/>
              <a:headEnd/>
              <a:tailEnd/>
            </a:ln>
            <a:effectLst/>
          </p:spPr>
          <p:txBody>
            <a:bodyPr/>
            <a:lstStyle/>
            <a:p>
              <a:endParaRPr lang="fr-FR"/>
            </a:p>
          </p:txBody>
        </p:sp>
        <p:graphicFrame>
          <p:nvGraphicFramePr>
            <p:cNvPr id="31784" name="Object 40"/>
            <p:cNvGraphicFramePr>
              <a:graphicFrameLocks noChangeAspect="1"/>
            </p:cNvGraphicFramePr>
            <p:nvPr/>
          </p:nvGraphicFramePr>
          <p:xfrm>
            <a:off x="3905" y="3259"/>
            <a:ext cx="370" cy="274"/>
          </p:xfrm>
          <a:graphic>
            <a:graphicData uri="http://schemas.openxmlformats.org/presentationml/2006/ole">
              <p:oleObj spid="_x0000_s132122" name="Équation" r:id="rId12" imgW="6705600" imgH="5486400" progId="Equation.3">
                <p:embed/>
              </p:oleObj>
            </a:graphicData>
          </a:graphic>
        </p:graphicFrame>
        <p:graphicFrame>
          <p:nvGraphicFramePr>
            <p:cNvPr id="31785" name="Object 41"/>
            <p:cNvGraphicFramePr>
              <a:graphicFrameLocks noChangeAspect="1"/>
            </p:cNvGraphicFramePr>
            <p:nvPr/>
          </p:nvGraphicFramePr>
          <p:xfrm>
            <a:off x="4718" y="2592"/>
            <a:ext cx="493" cy="281"/>
          </p:xfrm>
          <a:graphic>
            <a:graphicData uri="http://schemas.openxmlformats.org/presentationml/2006/ole">
              <p:oleObj spid="_x0000_s132123" name="Équation" r:id="rId13" imgW="9144000" imgH="5181600" progId="Equation.3">
                <p:embed/>
              </p:oleObj>
            </a:graphicData>
          </a:graphic>
        </p:graphicFrame>
        <p:graphicFrame>
          <p:nvGraphicFramePr>
            <p:cNvPr id="31786" name="Object 42"/>
            <p:cNvGraphicFramePr>
              <a:graphicFrameLocks noChangeAspect="1"/>
            </p:cNvGraphicFramePr>
            <p:nvPr/>
          </p:nvGraphicFramePr>
          <p:xfrm>
            <a:off x="4995" y="3259"/>
            <a:ext cx="220" cy="274"/>
          </p:xfrm>
          <a:graphic>
            <a:graphicData uri="http://schemas.openxmlformats.org/presentationml/2006/ole">
              <p:oleObj spid="_x0000_s132124" name="Équation" r:id="rId14" imgW="3962400" imgH="5486400" progId="Equation.3">
                <p:embed/>
              </p:oleObj>
            </a:graphicData>
          </a:graphic>
        </p:graphicFrame>
      </p:grpSp>
      <p:graphicFrame>
        <p:nvGraphicFramePr>
          <p:cNvPr id="31795" name="Object 51"/>
          <p:cNvGraphicFramePr>
            <a:graphicFrameLocks noChangeAspect="1"/>
          </p:cNvGraphicFramePr>
          <p:nvPr/>
        </p:nvGraphicFramePr>
        <p:xfrm>
          <a:off x="728663" y="3571876"/>
          <a:ext cx="7032625" cy="1233488"/>
        </p:xfrm>
        <a:graphic>
          <a:graphicData uri="http://schemas.openxmlformats.org/presentationml/2006/ole">
            <p:oleObj spid="_x0000_s132125" name="Équation" r:id="rId15" imgW="70416720" imgH="12170520" progId="Equation.3">
              <p:embed/>
            </p:oleObj>
          </a:graphicData>
        </a:graphic>
      </p:graphicFrame>
      <p:graphicFrame>
        <p:nvGraphicFramePr>
          <p:cNvPr id="31796" name="Object 52"/>
          <p:cNvGraphicFramePr>
            <a:graphicFrameLocks noChangeAspect="1"/>
          </p:cNvGraphicFramePr>
          <p:nvPr/>
        </p:nvGraphicFramePr>
        <p:xfrm>
          <a:off x="1103313" y="4714884"/>
          <a:ext cx="6424612" cy="1047750"/>
        </p:xfrm>
        <a:graphic>
          <a:graphicData uri="http://schemas.openxmlformats.org/presentationml/2006/ole">
            <p:oleObj spid="_x0000_s132126" name="Équation" r:id="rId16" imgW="64319040" imgH="10343520" progId="Equation.3">
              <p:embed/>
            </p:oleObj>
          </a:graphicData>
        </a:graphic>
      </p:graphicFrame>
      <p:graphicFrame>
        <p:nvGraphicFramePr>
          <p:cNvPr id="31797" name="Object 53"/>
          <p:cNvGraphicFramePr>
            <a:graphicFrameLocks noChangeAspect="1"/>
          </p:cNvGraphicFramePr>
          <p:nvPr/>
        </p:nvGraphicFramePr>
        <p:xfrm>
          <a:off x="1568450" y="5786438"/>
          <a:ext cx="5572125" cy="1047750"/>
        </p:xfrm>
        <a:graphic>
          <a:graphicData uri="http://schemas.openxmlformats.org/presentationml/2006/ole">
            <p:oleObj spid="_x0000_s132127" name="Équation" r:id="rId17" imgW="55782720" imgH="10343520" progId="Equation.3">
              <p:embed/>
            </p:oleObj>
          </a:graphicData>
        </a:graphic>
      </p:graphicFrame>
      <p:sp>
        <p:nvSpPr>
          <p:cNvPr id="34"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ECHANTILLONNAGE</a:t>
            </a:r>
          </a:p>
        </p:txBody>
      </p:sp>
      <p:sp>
        <p:nvSpPr>
          <p:cNvPr id="35" name="Espace réservé du numéro de diapositive 34"/>
          <p:cNvSpPr>
            <a:spLocks noGrp="1"/>
          </p:cNvSpPr>
          <p:nvPr>
            <p:ph type="sldNum" sz="quarter" idx="12"/>
          </p:nvPr>
        </p:nvSpPr>
        <p:spPr/>
        <p:txBody>
          <a:bodyPr/>
          <a:lstStyle/>
          <a:p>
            <a:fld id="{2C94B7E7-F509-4100-BE7B-E3DEB2C53554}" type="slidenum">
              <a:rPr lang="fr-FR" smtClean="0"/>
              <a:pPr/>
              <a:t>70</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1787" name="Picture 11" descr="Sample3"/>
          <p:cNvPicPr>
            <a:picLocks noChangeAspect="1" noChangeArrowheads="1"/>
          </p:cNvPicPr>
          <p:nvPr/>
        </p:nvPicPr>
        <p:blipFill>
          <a:blip r:embed="rId2"/>
          <a:srcRect/>
          <a:stretch>
            <a:fillRect/>
          </a:stretch>
        </p:blipFill>
        <p:spPr bwMode="auto">
          <a:xfrm>
            <a:off x="1136650" y="990600"/>
            <a:ext cx="6864350" cy="5148263"/>
          </a:xfrm>
          <a:prstGeom prst="rect">
            <a:avLst/>
          </a:prstGeom>
          <a:noFill/>
        </p:spPr>
      </p:pic>
      <p:sp>
        <p:nvSpPr>
          <p:cNvPr id="331778" name="Rectangle 2"/>
          <p:cNvSpPr>
            <a:spLocks noGrp="1" noChangeArrowheads="1"/>
          </p:cNvSpPr>
          <p:nvPr>
            <p:ph type="title"/>
          </p:nvPr>
        </p:nvSpPr>
        <p:spPr>
          <a:xfrm>
            <a:off x="457200" y="642926"/>
            <a:ext cx="8229600" cy="1143000"/>
          </a:xfrm>
        </p:spPr>
        <p:txBody>
          <a:bodyPr/>
          <a:lstStyle/>
          <a:p>
            <a:r>
              <a:rPr lang="en-US" sz="3200" dirty="0" err="1"/>
              <a:t>Théorie</a:t>
            </a:r>
            <a:r>
              <a:rPr lang="en-US" sz="3200" dirty="0"/>
              <a:t> </a:t>
            </a:r>
            <a:r>
              <a:rPr lang="en-US" sz="3200" dirty="0" err="1"/>
              <a:t>d’échantillonnage</a:t>
            </a:r>
            <a:endParaRPr lang="en-US" sz="3200" dirty="0"/>
          </a:p>
        </p:txBody>
      </p:sp>
      <p:sp>
        <p:nvSpPr>
          <p:cNvPr id="331780" name="Text Box 4"/>
          <p:cNvSpPr txBox="1">
            <a:spLocks noChangeArrowheads="1"/>
          </p:cNvSpPr>
          <p:nvPr/>
        </p:nvSpPr>
        <p:spPr bwMode="auto">
          <a:xfrm>
            <a:off x="2500313" y="2498725"/>
            <a:ext cx="685800" cy="457200"/>
          </a:xfrm>
          <a:prstGeom prst="rect">
            <a:avLst/>
          </a:prstGeom>
          <a:noFill/>
          <a:ln w="25400">
            <a:noFill/>
            <a:miter lim="800000"/>
            <a:headEnd/>
            <a:tailEnd/>
          </a:ln>
          <a:effectLst/>
        </p:spPr>
        <p:txBody>
          <a:bodyPr>
            <a:spAutoFit/>
          </a:bodyPr>
          <a:lstStyle/>
          <a:p>
            <a:pPr algn="ctr">
              <a:spcBef>
                <a:spcPct val="50000"/>
              </a:spcBef>
            </a:pPr>
            <a:r>
              <a:rPr lang="en-US"/>
              <a:t>x</a:t>
            </a:r>
          </a:p>
        </p:txBody>
      </p:sp>
      <p:sp>
        <p:nvSpPr>
          <p:cNvPr id="331781" name="Text Box 5"/>
          <p:cNvSpPr txBox="1">
            <a:spLocks noChangeArrowheads="1"/>
          </p:cNvSpPr>
          <p:nvPr/>
        </p:nvSpPr>
        <p:spPr bwMode="auto">
          <a:xfrm>
            <a:off x="2500313" y="4022725"/>
            <a:ext cx="685800" cy="701675"/>
          </a:xfrm>
          <a:prstGeom prst="rect">
            <a:avLst/>
          </a:prstGeom>
          <a:noFill/>
          <a:ln w="25400">
            <a:noFill/>
            <a:miter lim="800000"/>
            <a:headEnd/>
            <a:tailEnd/>
          </a:ln>
          <a:effectLst/>
        </p:spPr>
        <p:txBody>
          <a:bodyPr>
            <a:spAutoFit/>
          </a:bodyPr>
          <a:lstStyle/>
          <a:p>
            <a:pPr algn="ctr">
              <a:spcBef>
                <a:spcPct val="50000"/>
              </a:spcBef>
            </a:pPr>
            <a:r>
              <a:rPr lang="en-US" sz="4000"/>
              <a:t>=</a:t>
            </a:r>
          </a:p>
        </p:txBody>
      </p:sp>
      <p:sp>
        <p:nvSpPr>
          <p:cNvPr id="331782" name="Text Box 6"/>
          <p:cNvSpPr txBox="1">
            <a:spLocks noChangeArrowheads="1"/>
          </p:cNvSpPr>
          <p:nvPr/>
        </p:nvSpPr>
        <p:spPr bwMode="auto">
          <a:xfrm>
            <a:off x="5943600" y="2498725"/>
            <a:ext cx="685800" cy="701675"/>
          </a:xfrm>
          <a:prstGeom prst="rect">
            <a:avLst/>
          </a:prstGeom>
          <a:noFill/>
          <a:ln w="25400">
            <a:noFill/>
            <a:miter lim="800000"/>
            <a:headEnd/>
            <a:tailEnd/>
          </a:ln>
          <a:effectLst/>
        </p:spPr>
        <p:txBody>
          <a:bodyPr>
            <a:spAutoFit/>
          </a:bodyPr>
          <a:lstStyle/>
          <a:p>
            <a:pPr algn="ctr">
              <a:spcBef>
                <a:spcPct val="50000"/>
              </a:spcBef>
            </a:pPr>
            <a:r>
              <a:rPr lang="en-US" sz="4000"/>
              <a:t>*</a:t>
            </a:r>
          </a:p>
        </p:txBody>
      </p:sp>
      <p:sp>
        <p:nvSpPr>
          <p:cNvPr id="331783" name="Text Box 7"/>
          <p:cNvSpPr txBox="1">
            <a:spLocks noChangeArrowheads="1"/>
          </p:cNvSpPr>
          <p:nvPr/>
        </p:nvSpPr>
        <p:spPr bwMode="auto">
          <a:xfrm>
            <a:off x="5943600" y="4022725"/>
            <a:ext cx="685800" cy="701675"/>
          </a:xfrm>
          <a:prstGeom prst="rect">
            <a:avLst/>
          </a:prstGeom>
          <a:noFill/>
          <a:ln w="25400">
            <a:noFill/>
            <a:miter lim="800000"/>
            <a:headEnd/>
            <a:tailEnd/>
          </a:ln>
          <a:effectLst/>
        </p:spPr>
        <p:txBody>
          <a:bodyPr>
            <a:spAutoFit/>
          </a:bodyPr>
          <a:lstStyle/>
          <a:p>
            <a:pPr algn="ctr">
              <a:spcBef>
                <a:spcPct val="50000"/>
              </a:spcBef>
            </a:pPr>
            <a:r>
              <a:rPr lang="en-US" sz="4000"/>
              <a:t>=</a:t>
            </a:r>
          </a:p>
        </p:txBody>
      </p:sp>
      <p:sp>
        <p:nvSpPr>
          <p:cNvPr id="331784" name="Text Box 8"/>
          <p:cNvSpPr txBox="1">
            <a:spLocks noChangeArrowheads="1"/>
          </p:cNvSpPr>
          <p:nvPr/>
        </p:nvSpPr>
        <p:spPr bwMode="auto">
          <a:xfrm>
            <a:off x="5791200" y="5957888"/>
            <a:ext cx="990600" cy="519112"/>
          </a:xfrm>
          <a:prstGeom prst="rect">
            <a:avLst/>
          </a:prstGeom>
          <a:noFill/>
          <a:ln w="25400">
            <a:noFill/>
            <a:miter lim="800000"/>
            <a:headEnd/>
            <a:tailEnd/>
          </a:ln>
          <a:effectLst/>
        </p:spPr>
        <p:txBody>
          <a:bodyPr>
            <a:spAutoFit/>
          </a:bodyPr>
          <a:lstStyle/>
          <a:p>
            <a:pPr algn="ctr">
              <a:spcBef>
                <a:spcPct val="50000"/>
              </a:spcBef>
            </a:pPr>
            <a:r>
              <a:rPr lang="en-US" sz="2800" b="0" i="1" dirty="0" err="1">
                <a:latin typeface="Times New Roman" pitchFamily="18" charset="0"/>
              </a:rPr>
              <a:t>X</a:t>
            </a:r>
            <a:r>
              <a:rPr lang="en-US" sz="2800" b="0" i="1" baseline="-25000" dirty="0" err="1">
                <a:latin typeface="Times New Roman" pitchFamily="18" charset="0"/>
              </a:rPr>
              <a:t>p</a:t>
            </a:r>
            <a:r>
              <a:rPr lang="en-US" sz="2800" b="0" i="1" dirty="0">
                <a:latin typeface="Times New Roman" pitchFamily="18" charset="0"/>
              </a:rPr>
              <a:t>(f)</a:t>
            </a:r>
          </a:p>
        </p:txBody>
      </p:sp>
      <p:sp>
        <p:nvSpPr>
          <p:cNvPr id="331785" name="Text Box 9"/>
          <p:cNvSpPr txBox="1">
            <a:spLocks noChangeArrowheads="1"/>
          </p:cNvSpPr>
          <p:nvPr/>
        </p:nvSpPr>
        <p:spPr bwMode="auto">
          <a:xfrm>
            <a:off x="2347913" y="5957888"/>
            <a:ext cx="990600" cy="519112"/>
          </a:xfrm>
          <a:prstGeom prst="rect">
            <a:avLst/>
          </a:prstGeom>
          <a:noFill/>
          <a:ln w="25400">
            <a:noFill/>
            <a:miter lim="800000"/>
            <a:headEnd/>
            <a:tailEnd/>
          </a:ln>
          <a:effectLst/>
        </p:spPr>
        <p:txBody>
          <a:bodyPr>
            <a:spAutoFit/>
          </a:bodyPr>
          <a:lstStyle/>
          <a:p>
            <a:pPr algn="ctr">
              <a:spcBef>
                <a:spcPct val="50000"/>
              </a:spcBef>
            </a:pPr>
            <a:r>
              <a:rPr lang="en-US" sz="2800" b="0" i="1" dirty="0" err="1"/>
              <a:t>x</a:t>
            </a:r>
            <a:r>
              <a:rPr lang="en-US" sz="2800" b="0" i="1" baseline="-25000" dirty="0" err="1"/>
              <a:t>p</a:t>
            </a:r>
            <a:r>
              <a:rPr lang="en-US" sz="2800" b="0" i="1" dirty="0">
                <a:latin typeface="Times New Roman" pitchFamily="18" charset="0"/>
              </a:rPr>
              <a:t>(t)</a:t>
            </a:r>
          </a:p>
        </p:txBody>
      </p:sp>
      <p:sp>
        <p:nvSpPr>
          <p:cNvPr id="331786" name="AutoShape 10"/>
          <p:cNvSpPr>
            <a:spLocks noChangeArrowheads="1"/>
          </p:cNvSpPr>
          <p:nvPr/>
        </p:nvSpPr>
        <p:spPr bwMode="auto">
          <a:xfrm>
            <a:off x="7315232" y="4081474"/>
            <a:ext cx="1828800" cy="990600"/>
          </a:xfrm>
          <a:prstGeom prst="wedgeRoundRectCallout">
            <a:avLst>
              <a:gd name="adj1" fmla="val -41838"/>
              <a:gd name="adj2" fmla="val 73236"/>
              <a:gd name="adj3" fmla="val 16667"/>
            </a:avLst>
          </a:prstGeom>
          <a:solidFill>
            <a:schemeClr val="tx2">
              <a:lumMod val="20000"/>
              <a:lumOff val="80000"/>
            </a:schemeClr>
          </a:solidFill>
          <a:ln w="25400">
            <a:solidFill>
              <a:schemeClr val="tx1"/>
            </a:solidFill>
            <a:miter lim="800000"/>
            <a:headEnd/>
            <a:tailEnd/>
          </a:ln>
          <a:effectLst/>
        </p:spPr>
        <p:txBody>
          <a:bodyPr/>
          <a:lstStyle/>
          <a:p>
            <a:pPr algn="ctr"/>
            <a:r>
              <a:rPr lang="en-US" sz="1400" dirty="0">
                <a:solidFill>
                  <a:schemeClr val="accent3">
                    <a:lumMod val="50000"/>
                  </a:schemeClr>
                </a:solidFill>
              </a:rPr>
              <a:t>Duplication des </a:t>
            </a:r>
            <a:r>
              <a:rPr lang="en-US" sz="1400" dirty="0" err="1">
                <a:solidFill>
                  <a:schemeClr val="accent3">
                    <a:lumMod val="50000"/>
                  </a:schemeClr>
                </a:solidFill>
              </a:rPr>
              <a:t>spectres</a:t>
            </a:r>
            <a:r>
              <a:rPr lang="en-US" sz="1400" dirty="0">
                <a:solidFill>
                  <a:schemeClr val="accent3">
                    <a:lumMod val="50000"/>
                  </a:schemeClr>
                </a:solidFill>
              </a:rPr>
              <a:t> à cause de </a:t>
            </a:r>
            <a:r>
              <a:rPr lang="en-US" sz="1400" dirty="0" err="1">
                <a:solidFill>
                  <a:schemeClr val="accent3">
                    <a:lumMod val="50000"/>
                  </a:schemeClr>
                </a:solidFill>
              </a:rPr>
              <a:t>l’échantillonnage</a:t>
            </a:r>
            <a:endParaRPr lang="en-US" sz="1400" dirty="0">
              <a:solidFill>
                <a:schemeClr val="accent3">
                  <a:lumMod val="50000"/>
                </a:schemeClr>
              </a:solidFill>
            </a:endParaRPr>
          </a:p>
        </p:txBody>
      </p:sp>
      <p:sp>
        <p:nvSpPr>
          <p:cNvPr id="12"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14"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ECHANTILLONNAGE</a:t>
            </a:r>
          </a:p>
        </p:txBody>
      </p:sp>
      <p:sp>
        <p:nvSpPr>
          <p:cNvPr id="15" name="Espace réservé du numéro de diapositive 14"/>
          <p:cNvSpPr>
            <a:spLocks noGrp="1"/>
          </p:cNvSpPr>
          <p:nvPr>
            <p:ph type="sldNum" sz="quarter" idx="12"/>
          </p:nvPr>
        </p:nvSpPr>
        <p:spPr/>
        <p:txBody>
          <a:bodyPr/>
          <a:lstStyle/>
          <a:p>
            <a:fld id="{2C94B7E7-F509-4100-BE7B-E3DEB2C53554}" type="slidenum">
              <a:rPr lang="fr-FR" smtClean="0"/>
              <a:pPr/>
              <a:t>71</a:t>
            </a:fld>
            <a:endParaRPr lang="fr-F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2813" name="Picture 13" descr="ReconstructWithSinc3"/>
          <p:cNvPicPr>
            <a:picLocks noChangeAspect="1" noChangeArrowheads="1"/>
          </p:cNvPicPr>
          <p:nvPr/>
        </p:nvPicPr>
        <p:blipFill>
          <a:blip r:embed="rId2"/>
          <a:srcRect/>
          <a:stretch>
            <a:fillRect/>
          </a:stretch>
        </p:blipFill>
        <p:spPr bwMode="auto">
          <a:xfrm>
            <a:off x="1143000" y="990600"/>
            <a:ext cx="6864350" cy="5148263"/>
          </a:xfrm>
          <a:prstGeom prst="rect">
            <a:avLst/>
          </a:prstGeom>
          <a:noFill/>
        </p:spPr>
      </p:pic>
      <p:sp>
        <p:nvSpPr>
          <p:cNvPr id="332802" name="Rectangle 2"/>
          <p:cNvSpPr>
            <a:spLocks noGrp="1" noChangeArrowheads="1"/>
          </p:cNvSpPr>
          <p:nvPr>
            <p:ph type="title"/>
          </p:nvPr>
        </p:nvSpPr>
        <p:spPr/>
        <p:txBody>
          <a:bodyPr/>
          <a:lstStyle/>
          <a:p>
            <a:r>
              <a:rPr lang="en-US" sz="3200" dirty="0" err="1"/>
              <a:t>Théorie</a:t>
            </a:r>
            <a:r>
              <a:rPr lang="en-US" sz="3200" dirty="0"/>
              <a:t> de la Reconstruction</a:t>
            </a:r>
          </a:p>
        </p:txBody>
      </p:sp>
      <p:sp>
        <p:nvSpPr>
          <p:cNvPr id="332804" name="Text Box 4"/>
          <p:cNvSpPr txBox="1">
            <a:spLocks noChangeArrowheads="1"/>
          </p:cNvSpPr>
          <p:nvPr/>
        </p:nvSpPr>
        <p:spPr bwMode="auto">
          <a:xfrm>
            <a:off x="5948363" y="2498725"/>
            <a:ext cx="685800" cy="457200"/>
          </a:xfrm>
          <a:prstGeom prst="rect">
            <a:avLst/>
          </a:prstGeom>
          <a:noFill/>
          <a:ln w="25400">
            <a:noFill/>
            <a:miter lim="800000"/>
            <a:headEnd/>
            <a:tailEnd/>
          </a:ln>
          <a:effectLst/>
        </p:spPr>
        <p:txBody>
          <a:bodyPr>
            <a:spAutoFit/>
          </a:bodyPr>
          <a:lstStyle/>
          <a:p>
            <a:pPr algn="ctr">
              <a:spcBef>
                <a:spcPct val="50000"/>
              </a:spcBef>
            </a:pPr>
            <a:r>
              <a:rPr lang="en-US"/>
              <a:t>x</a:t>
            </a:r>
          </a:p>
        </p:txBody>
      </p:sp>
      <p:sp>
        <p:nvSpPr>
          <p:cNvPr id="332805" name="Text Box 5"/>
          <p:cNvSpPr txBox="1">
            <a:spLocks noChangeArrowheads="1"/>
          </p:cNvSpPr>
          <p:nvPr/>
        </p:nvSpPr>
        <p:spPr bwMode="auto">
          <a:xfrm>
            <a:off x="2557463" y="4022725"/>
            <a:ext cx="685800" cy="701675"/>
          </a:xfrm>
          <a:prstGeom prst="rect">
            <a:avLst/>
          </a:prstGeom>
          <a:noFill/>
          <a:ln w="25400">
            <a:noFill/>
            <a:miter lim="800000"/>
            <a:headEnd/>
            <a:tailEnd/>
          </a:ln>
          <a:effectLst/>
        </p:spPr>
        <p:txBody>
          <a:bodyPr>
            <a:spAutoFit/>
          </a:bodyPr>
          <a:lstStyle/>
          <a:p>
            <a:pPr algn="ctr">
              <a:spcBef>
                <a:spcPct val="50000"/>
              </a:spcBef>
            </a:pPr>
            <a:r>
              <a:rPr lang="en-US" sz="4000"/>
              <a:t>=</a:t>
            </a:r>
          </a:p>
        </p:txBody>
      </p:sp>
      <p:sp>
        <p:nvSpPr>
          <p:cNvPr id="332806" name="Text Box 6"/>
          <p:cNvSpPr txBox="1">
            <a:spLocks noChangeArrowheads="1"/>
          </p:cNvSpPr>
          <p:nvPr/>
        </p:nvSpPr>
        <p:spPr bwMode="auto">
          <a:xfrm>
            <a:off x="2524125" y="2498725"/>
            <a:ext cx="685800" cy="701675"/>
          </a:xfrm>
          <a:prstGeom prst="rect">
            <a:avLst/>
          </a:prstGeom>
          <a:noFill/>
          <a:ln w="25400">
            <a:noFill/>
            <a:miter lim="800000"/>
            <a:headEnd/>
            <a:tailEnd/>
          </a:ln>
          <a:effectLst/>
        </p:spPr>
        <p:txBody>
          <a:bodyPr>
            <a:spAutoFit/>
          </a:bodyPr>
          <a:lstStyle/>
          <a:p>
            <a:pPr algn="ctr">
              <a:spcBef>
                <a:spcPct val="50000"/>
              </a:spcBef>
            </a:pPr>
            <a:r>
              <a:rPr lang="en-US" sz="4000"/>
              <a:t>*</a:t>
            </a:r>
          </a:p>
        </p:txBody>
      </p:sp>
      <p:sp>
        <p:nvSpPr>
          <p:cNvPr id="332807" name="Text Box 7"/>
          <p:cNvSpPr txBox="1">
            <a:spLocks noChangeArrowheads="1"/>
          </p:cNvSpPr>
          <p:nvPr/>
        </p:nvSpPr>
        <p:spPr bwMode="auto">
          <a:xfrm>
            <a:off x="5943600" y="4022725"/>
            <a:ext cx="685800" cy="701675"/>
          </a:xfrm>
          <a:prstGeom prst="rect">
            <a:avLst/>
          </a:prstGeom>
          <a:noFill/>
          <a:ln w="25400">
            <a:noFill/>
            <a:miter lim="800000"/>
            <a:headEnd/>
            <a:tailEnd/>
          </a:ln>
          <a:effectLst/>
        </p:spPr>
        <p:txBody>
          <a:bodyPr>
            <a:spAutoFit/>
          </a:bodyPr>
          <a:lstStyle/>
          <a:p>
            <a:pPr algn="ctr">
              <a:spcBef>
                <a:spcPct val="50000"/>
              </a:spcBef>
            </a:pPr>
            <a:r>
              <a:rPr lang="en-US" sz="4000"/>
              <a:t>=</a:t>
            </a:r>
          </a:p>
        </p:txBody>
      </p:sp>
      <p:sp>
        <p:nvSpPr>
          <p:cNvPr id="332808" name="Text Box 8"/>
          <p:cNvSpPr txBox="1">
            <a:spLocks noChangeArrowheads="1"/>
          </p:cNvSpPr>
          <p:nvPr/>
        </p:nvSpPr>
        <p:spPr bwMode="auto">
          <a:xfrm>
            <a:off x="5791200" y="5957888"/>
            <a:ext cx="990600" cy="519112"/>
          </a:xfrm>
          <a:prstGeom prst="rect">
            <a:avLst/>
          </a:prstGeom>
          <a:noFill/>
          <a:ln w="25400">
            <a:noFill/>
            <a:miter lim="800000"/>
            <a:headEnd/>
            <a:tailEnd/>
          </a:ln>
          <a:effectLst/>
        </p:spPr>
        <p:txBody>
          <a:bodyPr>
            <a:spAutoFit/>
          </a:bodyPr>
          <a:lstStyle/>
          <a:p>
            <a:pPr algn="ctr">
              <a:spcBef>
                <a:spcPct val="50000"/>
              </a:spcBef>
            </a:pPr>
            <a:r>
              <a:rPr lang="en-US" sz="2800" b="0" i="1" baseline="-25000" dirty="0" err="1">
                <a:latin typeface="Times New Roman" pitchFamily="18" charset="0"/>
              </a:rPr>
              <a:t>Xp</a:t>
            </a:r>
            <a:r>
              <a:rPr lang="en-US" sz="2800" b="0" i="1" baseline="-25000" dirty="0">
                <a:latin typeface="Times New Roman" pitchFamily="18" charset="0"/>
              </a:rPr>
              <a:t>(f)</a:t>
            </a:r>
            <a:endParaRPr lang="en-US" sz="2800" b="0" i="1" dirty="0">
              <a:latin typeface="Times New Roman" pitchFamily="18" charset="0"/>
            </a:endParaRPr>
          </a:p>
        </p:txBody>
      </p:sp>
      <p:sp>
        <p:nvSpPr>
          <p:cNvPr id="332809" name="Text Box 9"/>
          <p:cNvSpPr txBox="1">
            <a:spLocks noChangeArrowheads="1"/>
          </p:cNvSpPr>
          <p:nvPr/>
        </p:nvSpPr>
        <p:spPr bwMode="auto">
          <a:xfrm>
            <a:off x="2405063" y="5957888"/>
            <a:ext cx="990600" cy="519112"/>
          </a:xfrm>
          <a:prstGeom prst="rect">
            <a:avLst/>
          </a:prstGeom>
          <a:noFill/>
          <a:ln w="25400">
            <a:noFill/>
            <a:miter lim="800000"/>
            <a:headEnd/>
            <a:tailEnd/>
          </a:ln>
          <a:effectLst/>
        </p:spPr>
        <p:txBody>
          <a:bodyPr>
            <a:spAutoFit/>
          </a:bodyPr>
          <a:lstStyle/>
          <a:p>
            <a:pPr algn="ctr">
              <a:spcBef>
                <a:spcPct val="50000"/>
              </a:spcBef>
            </a:pPr>
            <a:r>
              <a:rPr lang="en-US" sz="2800" b="0" i="1" dirty="0" err="1"/>
              <a:t>X</a:t>
            </a:r>
            <a:r>
              <a:rPr lang="en-US" sz="2800" b="0" i="1" baseline="-25000" dirty="0" err="1"/>
              <a:t>p</a:t>
            </a:r>
            <a:r>
              <a:rPr lang="en-US" sz="2800" b="0" i="1" dirty="0"/>
              <a:t>(t)</a:t>
            </a:r>
            <a:endParaRPr lang="en-US" sz="2800" b="0" i="1" dirty="0">
              <a:latin typeface="Times New Roman" pitchFamily="18" charset="0"/>
            </a:endParaRPr>
          </a:p>
        </p:txBody>
      </p:sp>
      <p:sp>
        <p:nvSpPr>
          <p:cNvPr id="332810" name="Line 10"/>
          <p:cNvSpPr>
            <a:spLocks noChangeShapeType="1"/>
          </p:cNvSpPr>
          <p:nvPr/>
        </p:nvSpPr>
        <p:spPr bwMode="auto">
          <a:xfrm>
            <a:off x="5857875" y="1371600"/>
            <a:ext cx="0" cy="4495800"/>
          </a:xfrm>
          <a:prstGeom prst="line">
            <a:avLst/>
          </a:prstGeom>
          <a:noFill/>
          <a:ln w="25400">
            <a:solidFill>
              <a:schemeClr val="tx1"/>
            </a:solidFill>
            <a:prstDash val="sysDot"/>
            <a:round/>
            <a:headEnd/>
            <a:tailEnd/>
          </a:ln>
          <a:effectLst/>
        </p:spPr>
        <p:txBody>
          <a:bodyPr/>
          <a:lstStyle/>
          <a:p>
            <a:endParaRPr lang="fr-FR"/>
          </a:p>
        </p:txBody>
      </p:sp>
      <p:sp>
        <p:nvSpPr>
          <p:cNvPr id="332811" name="Line 11"/>
          <p:cNvSpPr>
            <a:spLocks noChangeShapeType="1"/>
          </p:cNvSpPr>
          <p:nvPr/>
        </p:nvSpPr>
        <p:spPr bwMode="auto">
          <a:xfrm>
            <a:off x="6753225" y="1371600"/>
            <a:ext cx="0" cy="4495800"/>
          </a:xfrm>
          <a:prstGeom prst="line">
            <a:avLst/>
          </a:prstGeom>
          <a:noFill/>
          <a:ln w="25400">
            <a:solidFill>
              <a:schemeClr val="tx1"/>
            </a:solidFill>
            <a:prstDash val="sysDot"/>
            <a:round/>
            <a:headEnd/>
            <a:tailEnd/>
          </a:ln>
          <a:effectLst/>
        </p:spPr>
        <p:txBody>
          <a:bodyPr/>
          <a:lstStyle/>
          <a:p>
            <a:endParaRPr lang="fr-FR"/>
          </a:p>
        </p:txBody>
      </p:sp>
      <p:sp>
        <p:nvSpPr>
          <p:cNvPr id="332812" name="Text Box 12"/>
          <p:cNvSpPr txBox="1">
            <a:spLocks noChangeArrowheads="1"/>
          </p:cNvSpPr>
          <p:nvPr/>
        </p:nvSpPr>
        <p:spPr bwMode="auto">
          <a:xfrm>
            <a:off x="3810000" y="2971800"/>
            <a:ext cx="685800" cy="396875"/>
          </a:xfrm>
          <a:prstGeom prst="rect">
            <a:avLst/>
          </a:prstGeom>
          <a:noFill/>
          <a:ln w="25400">
            <a:noFill/>
            <a:miter lim="800000"/>
            <a:headEnd/>
            <a:tailEnd/>
          </a:ln>
          <a:effectLst/>
        </p:spPr>
        <p:txBody>
          <a:bodyPr>
            <a:spAutoFit/>
          </a:bodyPr>
          <a:lstStyle/>
          <a:p>
            <a:pPr>
              <a:spcBef>
                <a:spcPct val="50000"/>
              </a:spcBef>
            </a:pPr>
            <a:r>
              <a:rPr lang="en-US" sz="2000" b="0">
                <a:latin typeface="Times New Roman" pitchFamily="18" charset="0"/>
              </a:rPr>
              <a:t>sinc</a:t>
            </a:r>
          </a:p>
        </p:txBody>
      </p:sp>
      <p:sp>
        <p:nvSpPr>
          <p:cNvPr id="13"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14"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ECHANTILLONNAGE</a:t>
            </a:r>
          </a:p>
        </p:txBody>
      </p:sp>
      <p:sp>
        <p:nvSpPr>
          <p:cNvPr id="15" name="Espace réservé du numéro de diapositive 14"/>
          <p:cNvSpPr>
            <a:spLocks noGrp="1"/>
          </p:cNvSpPr>
          <p:nvPr>
            <p:ph type="sldNum" sz="quarter" idx="12"/>
          </p:nvPr>
        </p:nvSpPr>
        <p:spPr/>
        <p:txBody>
          <a:bodyPr/>
          <a:lstStyle/>
          <a:p>
            <a:fld id="{2C94B7E7-F509-4100-BE7B-E3DEB2C53554}" type="slidenum">
              <a:rPr lang="fr-FR" smtClean="0"/>
              <a:pPr/>
              <a:t>72</a:t>
            </a:fld>
            <a:endParaRPr lang="fr-F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35" name="Picture 11" descr="Sample2"/>
          <p:cNvPicPr>
            <a:picLocks noChangeAspect="1" noChangeArrowheads="1"/>
          </p:cNvPicPr>
          <p:nvPr/>
        </p:nvPicPr>
        <p:blipFill>
          <a:blip r:embed="rId2"/>
          <a:srcRect/>
          <a:stretch>
            <a:fillRect/>
          </a:stretch>
        </p:blipFill>
        <p:spPr bwMode="auto">
          <a:xfrm>
            <a:off x="1136650" y="990600"/>
            <a:ext cx="6864350" cy="5148263"/>
          </a:xfrm>
          <a:prstGeom prst="rect">
            <a:avLst/>
          </a:prstGeom>
          <a:noFill/>
        </p:spPr>
      </p:pic>
      <p:sp>
        <p:nvSpPr>
          <p:cNvPr id="308226" name="Rectangle 2"/>
          <p:cNvSpPr>
            <a:spLocks noGrp="1" noChangeArrowheads="1"/>
          </p:cNvSpPr>
          <p:nvPr>
            <p:ph type="title"/>
          </p:nvPr>
        </p:nvSpPr>
        <p:spPr/>
        <p:txBody>
          <a:bodyPr/>
          <a:lstStyle/>
          <a:p>
            <a:r>
              <a:rPr lang="en-US" sz="3200" dirty="0" err="1"/>
              <a:t>Echantillonnage</a:t>
            </a:r>
            <a:r>
              <a:rPr lang="en-US" sz="3200" dirty="0"/>
              <a:t> à la </a:t>
            </a:r>
            <a:r>
              <a:rPr lang="en-US" sz="3200" dirty="0" err="1"/>
              <a:t>fréquence</a:t>
            </a:r>
            <a:r>
              <a:rPr lang="en-US" sz="3200" dirty="0"/>
              <a:t> de </a:t>
            </a:r>
            <a:r>
              <a:rPr lang="en-US" sz="3200" dirty="0" err="1"/>
              <a:t>Nyquist</a:t>
            </a:r>
            <a:endParaRPr lang="en-US" sz="3200" dirty="0"/>
          </a:p>
        </p:txBody>
      </p:sp>
      <p:sp>
        <p:nvSpPr>
          <p:cNvPr id="308229" name="Text Box 5"/>
          <p:cNvSpPr txBox="1">
            <a:spLocks noChangeArrowheads="1"/>
          </p:cNvSpPr>
          <p:nvPr/>
        </p:nvSpPr>
        <p:spPr bwMode="auto">
          <a:xfrm>
            <a:off x="2514600" y="2498725"/>
            <a:ext cx="685800" cy="457200"/>
          </a:xfrm>
          <a:prstGeom prst="rect">
            <a:avLst/>
          </a:prstGeom>
          <a:noFill/>
          <a:ln w="25400">
            <a:noFill/>
            <a:miter lim="800000"/>
            <a:headEnd/>
            <a:tailEnd/>
          </a:ln>
          <a:effectLst/>
        </p:spPr>
        <p:txBody>
          <a:bodyPr>
            <a:spAutoFit/>
          </a:bodyPr>
          <a:lstStyle/>
          <a:p>
            <a:pPr algn="ctr">
              <a:spcBef>
                <a:spcPct val="50000"/>
              </a:spcBef>
            </a:pPr>
            <a:r>
              <a:rPr lang="en-US"/>
              <a:t>x</a:t>
            </a:r>
          </a:p>
        </p:txBody>
      </p:sp>
      <p:sp>
        <p:nvSpPr>
          <p:cNvPr id="308230" name="Text Box 6"/>
          <p:cNvSpPr txBox="1">
            <a:spLocks noChangeArrowheads="1"/>
          </p:cNvSpPr>
          <p:nvPr/>
        </p:nvSpPr>
        <p:spPr bwMode="auto">
          <a:xfrm>
            <a:off x="2514600" y="4022725"/>
            <a:ext cx="685800" cy="701675"/>
          </a:xfrm>
          <a:prstGeom prst="rect">
            <a:avLst/>
          </a:prstGeom>
          <a:noFill/>
          <a:ln w="25400">
            <a:noFill/>
            <a:miter lim="800000"/>
            <a:headEnd/>
            <a:tailEnd/>
          </a:ln>
          <a:effectLst/>
        </p:spPr>
        <p:txBody>
          <a:bodyPr>
            <a:spAutoFit/>
          </a:bodyPr>
          <a:lstStyle/>
          <a:p>
            <a:pPr algn="ctr">
              <a:spcBef>
                <a:spcPct val="50000"/>
              </a:spcBef>
            </a:pPr>
            <a:r>
              <a:rPr lang="en-US" sz="4000"/>
              <a:t>=</a:t>
            </a:r>
          </a:p>
        </p:txBody>
      </p:sp>
      <p:sp>
        <p:nvSpPr>
          <p:cNvPr id="308231" name="Text Box 7"/>
          <p:cNvSpPr txBox="1">
            <a:spLocks noChangeArrowheads="1"/>
          </p:cNvSpPr>
          <p:nvPr/>
        </p:nvSpPr>
        <p:spPr bwMode="auto">
          <a:xfrm>
            <a:off x="5943600" y="2498725"/>
            <a:ext cx="685800" cy="701675"/>
          </a:xfrm>
          <a:prstGeom prst="rect">
            <a:avLst/>
          </a:prstGeom>
          <a:noFill/>
          <a:ln w="25400">
            <a:noFill/>
            <a:miter lim="800000"/>
            <a:headEnd/>
            <a:tailEnd/>
          </a:ln>
          <a:effectLst/>
        </p:spPr>
        <p:txBody>
          <a:bodyPr>
            <a:spAutoFit/>
          </a:bodyPr>
          <a:lstStyle/>
          <a:p>
            <a:pPr algn="ctr">
              <a:spcBef>
                <a:spcPct val="50000"/>
              </a:spcBef>
            </a:pPr>
            <a:r>
              <a:rPr lang="en-US" sz="4000"/>
              <a:t>*</a:t>
            </a:r>
          </a:p>
        </p:txBody>
      </p:sp>
      <p:sp>
        <p:nvSpPr>
          <p:cNvPr id="308232" name="Text Box 8"/>
          <p:cNvSpPr txBox="1">
            <a:spLocks noChangeArrowheads="1"/>
          </p:cNvSpPr>
          <p:nvPr/>
        </p:nvSpPr>
        <p:spPr bwMode="auto">
          <a:xfrm>
            <a:off x="5943600" y="4022725"/>
            <a:ext cx="685800" cy="701675"/>
          </a:xfrm>
          <a:prstGeom prst="rect">
            <a:avLst/>
          </a:prstGeom>
          <a:noFill/>
          <a:ln w="25400">
            <a:noFill/>
            <a:miter lim="800000"/>
            <a:headEnd/>
            <a:tailEnd/>
          </a:ln>
          <a:effectLst/>
        </p:spPr>
        <p:txBody>
          <a:bodyPr>
            <a:spAutoFit/>
          </a:bodyPr>
          <a:lstStyle/>
          <a:p>
            <a:pPr algn="ctr">
              <a:spcBef>
                <a:spcPct val="50000"/>
              </a:spcBef>
            </a:pPr>
            <a:r>
              <a:rPr lang="en-US" sz="4000"/>
              <a:t>=</a:t>
            </a:r>
          </a:p>
        </p:txBody>
      </p:sp>
      <p:sp>
        <p:nvSpPr>
          <p:cNvPr id="308233" name="Text Box 9"/>
          <p:cNvSpPr txBox="1">
            <a:spLocks noChangeArrowheads="1"/>
          </p:cNvSpPr>
          <p:nvPr/>
        </p:nvSpPr>
        <p:spPr bwMode="auto">
          <a:xfrm>
            <a:off x="5791200" y="5957888"/>
            <a:ext cx="990600" cy="519112"/>
          </a:xfrm>
          <a:prstGeom prst="rect">
            <a:avLst/>
          </a:prstGeom>
          <a:noFill/>
          <a:ln w="25400">
            <a:noFill/>
            <a:miter lim="800000"/>
            <a:headEnd/>
            <a:tailEnd/>
          </a:ln>
          <a:effectLst/>
        </p:spPr>
        <p:txBody>
          <a:bodyPr>
            <a:spAutoFit/>
          </a:bodyPr>
          <a:lstStyle/>
          <a:p>
            <a:pPr algn="ctr">
              <a:spcBef>
                <a:spcPct val="50000"/>
              </a:spcBef>
            </a:pPr>
            <a:r>
              <a:rPr lang="en-US" sz="2800" b="0" i="1" dirty="0" err="1">
                <a:latin typeface="Times New Roman" pitchFamily="18" charset="0"/>
              </a:rPr>
              <a:t>X</a:t>
            </a:r>
            <a:r>
              <a:rPr lang="en-US" sz="2800" b="0" i="1" baseline="-25000" dirty="0" err="1">
                <a:latin typeface="Times New Roman" pitchFamily="18" charset="0"/>
              </a:rPr>
              <a:t>p</a:t>
            </a:r>
            <a:r>
              <a:rPr lang="en-US" sz="2800" b="0" i="1" dirty="0">
                <a:latin typeface="Times New Roman" pitchFamily="18" charset="0"/>
              </a:rPr>
              <a:t>(f)</a:t>
            </a:r>
          </a:p>
        </p:txBody>
      </p:sp>
      <p:sp>
        <p:nvSpPr>
          <p:cNvPr id="308234" name="Text Box 10"/>
          <p:cNvSpPr txBox="1">
            <a:spLocks noChangeArrowheads="1"/>
          </p:cNvSpPr>
          <p:nvPr/>
        </p:nvSpPr>
        <p:spPr bwMode="auto">
          <a:xfrm>
            <a:off x="2362200" y="5957888"/>
            <a:ext cx="990600" cy="523220"/>
          </a:xfrm>
          <a:prstGeom prst="rect">
            <a:avLst/>
          </a:prstGeom>
          <a:noFill/>
          <a:ln w="25400">
            <a:noFill/>
            <a:miter lim="800000"/>
            <a:headEnd/>
            <a:tailEnd/>
          </a:ln>
          <a:effectLst/>
        </p:spPr>
        <p:txBody>
          <a:bodyPr>
            <a:spAutoFit/>
          </a:bodyPr>
          <a:lstStyle/>
          <a:p>
            <a:pPr algn="ctr">
              <a:spcBef>
                <a:spcPct val="50000"/>
              </a:spcBef>
            </a:pPr>
            <a:r>
              <a:rPr lang="en-US" sz="2800" b="0" i="1" dirty="0" err="1">
                <a:latin typeface="Times New Roman" pitchFamily="18" charset="0"/>
              </a:rPr>
              <a:t>x</a:t>
            </a:r>
            <a:r>
              <a:rPr lang="en-US" sz="2800" b="0" i="1" baseline="-25000" dirty="0" err="1">
                <a:latin typeface="Times New Roman" pitchFamily="18" charset="0"/>
              </a:rPr>
              <a:t>p</a:t>
            </a:r>
            <a:r>
              <a:rPr lang="en-US" sz="2800" b="0" i="1" dirty="0">
                <a:latin typeface="Times New Roman" pitchFamily="18" charset="0"/>
              </a:rPr>
              <a:t>(t)</a:t>
            </a:r>
          </a:p>
        </p:txBody>
      </p:sp>
      <p:sp>
        <p:nvSpPr>
          <p:cNvPr id="10"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11"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ECHANTILLONNAGE</a:t>
            </a:r>
          </a:p>
        </p:txBody>
      </p:sp>
      <p:sp>
        <p:nvSpPr>
          <p:cNvPr id="12" name="Espace réservé du numéro de diapositive 11"/>
          <p:cNvSpPr>
            <a:spLocks noGrp="1"/>
          </p:cNvSpPr>
          <p:nvPr>
            <p:ph type="sldNum" sz="quarter" idx="12"/>
          </p:nvPr>
        </p:nvSpPr>
        <p:spPr/>
        <p:txBody>
          <a:bodyPr/>
          <a:lstStyle/>
          <a:p>
            <a:fld id="{2C94B7E7-F509-4100-BE7B-E3DEB2C53554}" type="slidenum">
              <a:rPr lang="fr-FR" smtClean="0"/>
              <a:pPr/>
              <a:t>73</a:t>
            </a:fld>
            <a:endParaRPr lang="fr-F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286" name="Picture 14" descr="ReconstructWithSinc2"/>
          <p:cNvPicPr>
            <a:picLocks noChangeAspect="1" noChangeArrowheads="1"/>
          </p:cNvPicPr>
          <p:nvPr/>
        </p:nvPicPr>
        <p:blipFill>
          <a:blip r:embed="rId2"/>
          <a:srcRect/>
          <a:stretch>
            <a:fillRect/>
          </a:stretch>
        </p:blipFill>
        <p:spPr bwMode="auto">
          <a:xfrm>
            <a:off x="1143000" y="990600"/>
            <a:ext cx="6864350" cy="5148263"/>
          </a:xfrm>
          <a:prstGeom prst="rect">
            <a:avLst/>
          </a:prstGeom>
          <a:noFill/>
        </p:spPr>
      </p:pic>
      <p:sp>
        <p:nvSpPr>
          <p:cNvPr id="310276" name="Rectangle 4"/>
          <p:cNvSpPr>
            <a:spLocks noGrp="1" noChangeArrowheads="1"/>
          </p:cNvSpPr>
          <p:nvPr>
            <p:ph type="title"/>
          </p:nvPr>
        </p:nvSpPr>
        <p:spPr/>
        <p:txBody>
          <a:bodyPr/>
          <a:lstStyle/>
          <a:p>
            <a:r>
              <a:rPr lang="en-US" sz="3200" dirty="0"/>
              <a:t>Reconstruction à la </a:t>
            </a:r>
            <a:r>
              <a:rPr lang="en-US" sz="3200" dirty="0" err="1"/>
              <a:t>fréquence</a:t>
            </a:r>
            <a:r>
              <a:rPr lang="en-US" sz="3200" dirty="0"/>
              <a:t> de </a:t>
            </a:r>
            <a:r>
              <a:rPr lang="en-US" sz="3200" dirty="0" err="1"/>
              <a:t>Nyquist</a:t>
            </a:r>
            <a:endParaRPr lang="en-US" sz="3200" dirty="0"/>
          </a:p>
        </p:txBody>
      </p:sp>
      <p:sp>
        <p:nvSpPr>
          <p:cNvPr id="310278" name="Text Box 6"/>
          <p:cNvSpPr txBox="1">
            <a:spLocks noChangeArrowheads="1"/>
          </p:cNvSpPr>
          <p:nvPr/>
        </p:nvSpPr>
        <p:spPr bwMode="auto">
          <a:xfrm>
            <a:off x="5948363" y="2498725"/>
            <a:ext cx="685800" cy="457200"/>
          </a:xfrm>
          <a:prstGeom prst="rect">
            <a:avLst/>
          </a:prstGeom>
          <a:noFill/>
          <a:ln w="25400">
            <a:noFill/>
            <a:miter lim="800000"/>
            <a:headEnd/>
            <a:tailEnd/>
          </a:ln>
          <a:effectLst/>
        </p:spPr>
        <p:txBody>
          <a:bodyPr>
            <a:spAutoFit/>
          </a:bodyPr>
          <a:lstStyle/>
          <a:p>
            <a:pPr algn="ctr">
              <a:spcBef>
                <a:spcPct val="50000"/>
              </a:spcBef>
            </a:pPr>
            <a:r>
              <a:rPr lang="en-US"/>
              <a:t>x</a:t>
            </a:r>
          </a:p>
        </p:txBody>
      </p:sp>
      <p:sp>
        <p:nvSpPr>
          <p:cNvPr id="310279" name="Text Box 7"/>
          <p:cNvSpPr txBox="1">
            <a:spLocks noChangeArrowheads="1"/>
          </p:cNvSpPr>
          <p:nvPr/>
        </p:nvSpPr>
        <p:spPr bwMode="auto">
          <a:xfrm>
            <a:off x="2514600" y="4022725"/>
            <a:ext cx="685800" cy="701675"/>
          </a:xfrm>
          <a:prstGeom prst="rect">
            <a:avLst/>
          </a:prstGeom>
          <a:noFill/>
          <a:ln w="25400">
            <a:noFill/>
            <a:miter lim="800000"/>
            <a:headEnd/>
            <a:tailEnd/>
          </a:ln>
          <a:effectLst/>
        </p:spPr>
        <p:txBody>
          <a:bodyPr>
            <a:spAutoFit/>
          </a:bodyPr>
          <a:lstStyle/>
          <a:p>
            <a:pPr algn="ctr">
              <a:spcBef>
                <a:spcPct val="50000"/>
              </a:spcBef>
            </a:pPr>
            <a:r>
              <a:rPr lang="en-US" sz="4000"/>
              <a:t>=</a:t>
            </a:r>
          </a:p>
        </p:txBody>
      </p:sp>
      <p:sp>
        <p:nvSpPr>
          <p:cNvPr id="310280" name="Text Box 8"/>
          <p:cNvSpPr txBox="1">
            <a:spLocks noChangeArrowheads="1"/>
          </p:cNvSpPr>
          <p:nvPr/>
        </p:nvSpPr>
        <p:spPr bwMode="auto">
          <a:xfrm>
            <a:off x="2524125" y="2498725"/>
            <a:ext cx="685800" cy="701675"/>
          </a:xfrm>
          <a:prstGeom prst="rect">
            <a:avLst/>
          </a:prstGeom>
          <a:noFill/>
          <a:ln w="25400">
            <a:noFill/>
            <a:miter lim="800000"/>
            <a:headEnd/>
            <a:tailEnd/>
          </a:ln>
          <a:effectLst/>
        </p:spPr>
        <p:txBody>
          <a:bodyPr>
            <a:spAutoFit/>
          </a:bodyPr>
          <a:lstStyle/>
          <a:p>
            <a:pPr algn="ctr">
              <a:spcBef>
                <a:spcPct val="50000"/>
              </a:spcBef>
            </a:pPr>
            <a:r>
              <a:rPr lang="en-US" sz="4000"/>
              <a:t>*</a:t>
            </a:r>
          </a:p>
        </p:txBody>
      </p:sp>
      <p:sp>
        <p:nvSpPr>
          <p:cNvPr id="310281" name="Text Box 9"/>
          <p:cNvSpPr txBox="1">
            <a:spLocks noChangeArrowheads="1"/>
          </p:cNvSpPr>
          <p:nvPr/>
        </p:nvSpPr>
        <p:spPr bwMode="auto">
          <a:xfrm>
            <a:off x="5943600" y="4022725"/>
            <a:ext cx="685800" cy="701675"/>
          </a:xfrm>
          <a:prstGeom prst="rect">
            <a:avLst/>
          </a:prstGeom>
          <a:noFill/>
          <a:ln w="25400">
            <a:noFill/>
            <a:miter lim="800000"/>
            <a:headEnd/>
            <a:tailEnd/>
          </a:ln>
          <a:effectLst/>
        </p:spPr>
        <p:txBody>
          <a:bodyPr>
            <a:spAutoFit/>
          </a:bodyPr>
          <a:lstStyle/>
          <a:p>
            <a:pPr algn="ctr">
              <a:spcBef>
                <a:spcPct val="50000"/>
              </a:spcBef>
            </a:pPr>
            <a:r>
              <a:rPr lang="en-US" sz="4000"/>
              <a:t>=</a:t>
            </a:r>
          </a:p>
        </p:txBody>
      </p:sp>
      <p:sp>
        <p:nvSpPr>
          <p:cNvPr id="310284" name="Line 12"/>
          <p:cNvSpPr>
            <a:spLocks noChangeShapeType="1"/>
          </p:cNvSpPr>
          <p:nvPr/>
        </p:nvSpPr>
        <p:spPr bwMode="auto">
          <a:xfrm>
            <a:off x="6005513" y="1371600"/>
            <a:ext cx="0" cy="4495800"/>
          </a:xfrm>
          <a:prstGeom prst="line">
            <a:avLst/>
          </a:prstGeom>
          <a:noFill/>
          <a:ln w="25400">
            <a:solidFill>
              <a:schemeClr val="tx1"/>
            </a:solidFill>
            <a:prstDash val="sysDot"/>
            <a:round/>
            <a:headEnd/>
            <a:tailEnd/>
          </a:ln>
          <a:effectLst/>
        </p:spPr>
        <p:txBody>
          <a:bodyPr/>
          <a:lstStyle/>
          <a:p>
            <a:endParaRPr lang="fr-FR"/>
          </a:p>
        </p:txBody>
      </p:sp>
      <p:sp>
        <p:nvSpPr>
          <p:cNvPr id="310285" name="Line 13"/>
          <p:cNvSpPr>
            <a:spLocks noChangeShapeType="1"/>
          </p:cNvSpPr>
          <p:nvPr/>
        </p:nvSpPr>
        <p:spPr bwMode="auto">
          <a:xfrm>
            <a:off x="6600825" y="1371600"/>
            <a:ext cx="0" cy="4495800"/>
          </a:xfrm>
          <a:prstGeom prst="line">
            <a:avLst/>
          </a:prstGeom>
          <a:noFill/>
          <a:ln w="25400">
            <a:solidFill>
              <a:schemeClr val="tx1"/>
            </a:solidFill>
            <a:prstDash val="sysDot"/>
            <a:round/>
            <a:headEnd/>
            <a:tailEnd/>
          </a:ln>
          <a:effectLst/>
        </p:spPr>
        <p:txBody>
          <a:bodyPr/>
          <a:lstStyle/>
          <a:p>
            <a:endParaRPr lang="fr-FR"/>
          </a:p>
        </p:txBody>
      </p:sp>
      <p:sp>
        <p:nvSpPr>
          <p:cNvPr id="12" name="Text Box 10"/>
          <p:cNvSpPr txBox="1">
            <a:spLocks noChangeArrowheads="1"/>
          </p:cNvSpPr>
          <p:nvPr/>
        </p:nvSpPr>
        <p:spPr bwMode="auto">
          <a:xfrm>
            <a:off x="2362200" y="5957888"/>
            <a:ext cx="990600" cy="523220"/>
          </a:xfrm>
          <a:prstGeom prst="rect">
            <a:avLst/>
          </a:prstGeom>
          <a:noFill/>
          <a:ln w="25400">
            <a:noFill/>
            <a:miter lim="800000"/>
            <a:headEnd/>
            <a:tailEnd/>
          </a:ln>
          <a:effectLst/>
        </p:spPr>
        <p:txBody>
          <a:bodyPr>
            <a:spAutoFit/>
          </a:bodyPr>
          <a:lstStyle/>
          <a:p>
            <a:pPr algn="ctr">
              <a:spcBef>
                <a:spcPct val="50000"/>
              </a:spcBef>
            </a:pPr>
            <a:r>
              <a:rPr lang="en-US" sz="2800" b="0" i="1" dirty="0" err="1">
                <a:latin typeface="Times New Roman" pitchFamily="18" charset="0"/>
              </a:rPr>
              <a:t>x</a:t>
            </a:r>
            <a:r>
              <a:rPr lang="en-US" sz="2800" b="0" i="1" baseline="-25000" dirty="0" err="1">
                <a:latin typeface="Times New Roman" pitchFamily="18" charset="0"/>
              </a:rPr>
              <a:t>p</a:t>
            </a:r>
            <a:r>
              <a:rPr lang="en-US" sz="2800" b="0" i="1" dirty="0">
                <a:latin typeface="Times New Roman" pitchFamily="18" charset="0"/>
              </a:rPr>
              <a:t>(t)</a:t>
            </a:r>
          </a:p>
        </p:txBody>
      </p:sp>
      <p:sp>
        <p:nvSpPr>
          <p:cNvPr id="13" name="Text Box 9"/>
          <p:cNvSpPr txBox="1">
            <a:spLocks noChangeArrowheads="1"/>
          </p:cNvSpPr>
          <p:nvPr/>
        </p:nvSpPr>
        <p:spPr bwMode="auto">
          <a:xfrm>
            <a:off x="5791200" y="5957888"/>
            <a:ext cx="990600" cy="519112"/>
          </a:xfrm>
          <a:prstGeom prst="rect">
            <a:avLst/>
          </a:prstGeom>
          <a:noFill/>
          <a:ln w="25400">
            <a:noFill/>
            <a:miter lim="800000"/>
            <a:headEnd/>
            <a:tailEnd/>
          </a:ln>
          <a:effectLst/>
        </p:spPr>
        <p:txBody>
          <a:bodyPr>
            <a:spAutoFit/>
          </a:bodyPr>
          <a:lstStyle/>
          <a:p>
            <a:pPr algn="ctr">
              <a:spcBef>
                <a:spcPct val="50000"/>
              </a:spcBef>
            </a:pPr>
            <a:r>
              <a:rPr lang="en-US" sz="2800" b="0" i="1" dirty="0" err="1">
                <a:latin typeface="Times New Roman" pitchFamily="18" charset="0"/>
              </a:rPr>
              <a:t>X</a:t>
            </a:r>
            <a:r>
              <a:rPr lang="en-US" sz="2800" b="0" i="1" baseline="-25000" dirty="0" err="1">
                <a:latin typeface="Times New Roman" pitchFamily="18" charset="0"/>
              </a:rPr>
              <a:t>p</a:t>
            </a:r>
            <a:r>
              <a:rPr lang="en-US" sz="2800" b="0" i="1" dirty="0">
                <a:latin typeface="Times New Roman" pitchFamily="18" charset="0"/>
              </a:rPr>
              <a:t>(f)</a:t>
            </a:r>
          </a:p>
        </p:txBody>
      </p:sp>
      <p:sp>
        <p:nvSpPr>
          <p:cNvPr id="14"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15"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ECHANTILLONNAGE</a:t>
            </a:r>
          </a:p>
        </p:txBody>
      </p:sp>
      <p:sp>
        <p:nvSpPr>
          <p:cNvPr id="16" name="Espace réservé du numéro de diapositive 15"/>
          <p:cNvSpPr>
            <a:spLocks noGrp="1"/>
          </p:cNvSpPr>
          <p:nvPr>
            <p:ph type="sldNum" sz="quarter" idx="12"/>
          </p:nvPr>
        </p:nvSpPr>
        <p:spPr/>
        <p:txBody>
          <a:bodyPr/>
          <a:lstStyle/>
          <a:p>
            <a:fld id="{2C94B7E7-F509-4100-BE7B-E3DEB2C53554}" type="slidenum">
              <a:rPr lang="fr-FR" smtClean="0"/>
              <a:pPr/>
              <a:t>74</a:t>
            </a:fld>
            <a:endParaRPr lang="fr-F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2332" name="Picture 12" descr="Sample1"/>
          <p:cNvPicPr>
            <a:picLocks noChangeAspect="1" noChangeArrowheads="1"/>
          </p:cNvPicPr>
          <p:nvPr/>
        </p:nvPicPr>
        <p:blipFill>
          <a:blip r:embed="rId2"/>
          <a:srcRect/>
          <a:stretch>
            <a:fillRect/>
          </a:stretch>
        </p:blipFill>
        <p:spPr bwMode="auto">
          <a:xfrm>
            <a:off x="1143000" y="990600"/>
            <a:ext cx="6864350" cy="5148263"/>
          </a:xfrm>
          <a:prstGeom prst="rect">
            <a:avLst/>
          </a:prstGeom>
          <a:noFill/>
        </p:spPr>
      </p:pic>
      <p:sp>
        <p:nvSpPr>
          <p:cNvPr id="312324" name="Rectangle 4"/>
          <p:cNvSpPr>
            <a:spLocks noGrp="1" noChangeArrowheads="1"/>
          </p:cNvSpPr>
          <p:nvPr>
            <p:ph type="title"/>
          </p:nvPr>
        </p:nvSpPr>
        <p:spPr>
          <a:xfrm>
            <a:off x="0" y="274638"/>
            <a:ext cx="9144000" cy="1143000"/>
          </a:xfrm>
        </p:spPr>
        <p:txBody>
          <a:bodyPr/>
          <a:lstStyle/>
          <a:p>
            <a:r>
              <a:rPr lang="en-US" sz="3200" dirty="0" err="1"/>
              <a:t>Echantillonnage</a:t>
            </a:r>
            <a:r>
              <a:rPr lang="en-US" sz="3200" dirty="0"/>
              <a:t> au </a:t>
            </a:r>
            <a:r>
              <a:rPr lang="en-US" sz="3200" dirty="0" err="1"/>
              <a:t>dessous</a:t>
            </a:r>
            <a:r>
              <a:rPr lang="en-US" sz="3200" dirty="0"/>
              <a:t> la </a:t>
            </a:r>
            <a:r>
              <a:rPr lang="en-US" sz="3200" dirty="0" err="1"/>
              <a:t>fréquence</a:t>
            </a:r>
            <a:r>
              <a:rPr lang="en-US" sz="3200" dirty="0"/>
              <a:t> de </a:t>
            </a:r>
            <a:r>
              <a:rPr lang="en-US" sz="3200" dirty="0" err="1"/>
              <a:t>Nyquist</a:t>
            </a:r>
            <a:endParaRPr lang="en-US" sz="3200" dirty="0"/>
          </a:p>
        </p:txBody>
      </p:sp>
      <p:sp>
        <p:nvSpPr>
          <p:cNvPr id="312326" name="Text Box 6"/>
          <p:cNvSpPr txBox="1">
            <a:spLocks noChangeArrowheads="1"/>
          </p:cNvSpPr>
          <p:nvPr/>
        </p:nvSpPr>
        <p:spPr bwMode="auto">
          <a:xfrm>
            <a:off x="2514600" y="2498725"/>
            <a:ext cx="685800" cy="457200"/>
          </a:xfrm>
          <a:prstGeom prst="rect">
            <a:avLst/>
          </a:prstGeom>
          <a:noFill/>
          <a:ln w="25400">
            <a:noFill/>
            <a:miter lim="800000"/>
            <a:headEnd/>
            <a:tailEnd/>
          </a:ln>
          <a:effectLst/>
        </p:spPr>
        <p:txBody>
          <a:bodyPr>
            <a:spAutoFit/>
          </a:bodyPr>
          <a:lstStyle/>
          <a:p>
            <a:pPr algn="ctr">
              <a:spcBef>
                <a:spcPct val="50000"/>
              </a:spcBef>
            </a:pPr>
            <a:r>
              <a:rPr lang="en-US"/>
              <a:t>x</a:t>
            </a:r>
          </a:p>
        </p:txBody>
      </p:sp>
      <p:sp>
        <p:nvSpPr>
          <p:cNvPr id="312327" name="Text Box 7"/>
          <p:cNvSpPr txBox="1">
            <a:spLocks noChangeArrowheads="1"/>
          </p:cNvSpPr>
          <p:nvPr/>
        </p:nvSpPr>
        <p:spPr bwMode="auto">
          <a:xfrm>
            <a:off x="2514600" y="4022725"/>
            <a:ext cx="685800" cy="701675"/>
          </a:xfrm>
          <a:prstGeom prst="rect">
            <a:avLst/>
          </a:prstGeom>
          <a:noFill/>
          <a:ln w="25400">
            <a:noFill/>
            <a:miter lim="800000"/>
            <a:headEnd/>
            <a:tailEnd/>
          </a:ln>
          <a:effectLst/>
        </p:spPr>
        <p:txBody>
          <a:bodyPr>
            <a:spAutoFit/>
          </a:bodyPr>
          <a:lstStyle/>
          <a:p>
            <a:pPr algn="ctr">
              <a:spcBef>
                <a:spcPct val="50000"/>
              </a:spcBef>
            </a:pPr>
            <a:r>
              <a:rPr lang="en-US" sz="4000"/>
              <a:t>=</a:t>
            </a:r>
          </a:p>
        </p:txBody>
      </p:sp>
      <p:sp>
        <p:nvSpPr>
          <p:cNvPr id="312328" name="Text Box 8"/>
          <p:cNvSpPr txBox="1">
            <a:spLocks noChangeArrowheads="1"/>
          </p:cNvSpPr>
          <p:nvPr/>
        </p:nvSpPr>
        <p:spPr bwMode="auto">
          <a:xfrm>
            <a:off x="5943600" y="2498725"/>
            <a:ext cx="685800" cy="701675"/>
          </a:xfrm>
          <a:prstGeom prst="rect">
            <a:avLst/>
          </a:prstGeom>
          <a:noFill/>
          <a:ln w="25400">
            <a:noFill/>
            <a:miter lim="800000"/>
            <a:headEnd/>
            <a:tailEnd/>
          </a:ln>
          <a:effectLst/>
        </p:spPr>
        <p:txBody>
          <a:bodyPr>
            <a:spAutoFit/>
          </a:bodyPr>
          <a:lstStyle/>
          <a:p>
            <a:pPr algn="ctr">
              <a:spcBef>
                <a:spcPct val="50000"/>
              </a:spcBef>
            </a:pPr>
            <a:r>
              <a:rPr lang="en-US" sz="4000"/>
              <a:t>*</a:t>
            </a:r>
          </a:p>
        </p:txBody>
      </p:sp>
      <p:sp>
        <p:nvSpPr>
          <p:cNvPr id="312329" name="Text Box 9"/>
          <p:cNvSpPr txBox="1">
            <a:spLocks noChangeArrowheads="1"/>
          </p:cNvSpPr>
          <p:nvPr/>
        </p:nvSpPr>
        <p:spPr bwMode="auto">
          <a:xfrm>
            <a:off x="5943600" y="4022725"/>
            <a:ext cx="685800" cy="701675"/>
          </a:xfrm>
          <a:prstGeom prst="rect">
            <a:avLst/>
          </a:prstGeom>
          <a:noFill/>
          <a:ln w="25400">
            <a:noFill/>
            <a:miter lim="800000"/>
            <a:headEnd/>
            <a:tailEnd/>
          </a:ln>
          <a:effectLst/>
        </p:spPr>
        <p:txBody>
          <a:bodyPr>
            <a:spAutoFit/>
          </a:bodyPr>
          <a:lstStyle/>
          <a:p>
            <a:pPr algn="ctr">
              <a:spcBef>
                <a:spcPct val="50000"/>
              </a:spcBef>
            </a:pPr>
            <a:r>
              <a:rPr lang="en-US" sz="4000"/>
              <a:t>=</a:t>
            </a:r>
          </a:p>
        </p:txBody>
      </p:sp>
      <p:sp>
        <p:nvSpPr>
          <p:cNvPr id="10" name="Text Box 10"/>
          <p:cNvSpPr txBox="1">
            <a:spLocks noChangeArrowheads="1"/>
          </p:cNvSpPr>
          <p:nvPr/>
        </p:nvSpPr>
        <p:spPr bwMode="auto">
          <a:xfrm>
            <a:off x="2362200" y="5957888"/>
            <a:ext cx="990600" cy="523220"/>
          </a:xfrm>
          <a:prstGeom prst="rect">
            <a:avLst/>
          </a:prstGeom>
          <a:noFill/>
          <a:ln w="25400">
            <a:noFill/>
            <a:miter lim="800000"/>
            <a:headEnd/>
            <a:tailEnd/>
          </a:ln>
          <a:effectLst/>
        </p:spPr>
        <p:txBody>
          <a:bodyPr>
            <a:spAutoFit/>
          </a:bodyPr>
          <a:lstStyle/>
          <a:p>
            <a:pPr algn="ctr">
              <a:spcBef>
                <a:spcPct val="50000"/>
              </a:spcBef>
            </a:pPr>
            <a:r>
              <a:rPr lang="en-US" sz="2800" b="0" i="1" dirty="0" err="1">
                <a:latin typeface="Times New Roman" pitchFamily="18" charset="0"/>
              </a:rPr>
              <a:t>x</a:t>
            </a:r>
            <a:r>
              <a:rPr lang="en-US" sz="2800" b="0" i="1" baseline="-25000" dirty="0" err="1">
                <a:latin typeface="Times New Roman" pitchFamily="18" charset="0"/>
              </a:rPr>
              <a:t>p</a:t>
            </a:r>
            <a:r>
              <a:rPr lang="en-US" sz="2800" b="0" i="1" dirty="0">
                <a:latin typeface="Times New Roman" pitchFamily="18" charset="0"/>
              </a:rPr>
              <a:t>(t)</a:t>
            </a:r>
          </a:p>
        </p:txBody>
      </p:sp>
      <p:sp>
        <p:nvSpPr>
          <p:cNvPr id="11" name="Text Box 9"/>
          <p:cNvSpPr txBox="1">
            <a:spLocks noChangeArrowheads="1"/>
          </p:cNvSpPr>
          <p:nvPr/>
        </p:nvSpPr>
        <p:spPr bwMode="auto">
          <a:xfrm>
            <a:off x="5791200" y="5957888"/>
            <a:ext cx="990600" cy="519112"/>
          </a:xfrm>
          <a:prstGeom prst="rect">
            <a:avLst/>
          </a:prstGeom>
          <a:noFill/>
          <a:ln w="25400">
            <a:noFill/>
            <a:miter lim="800000"/>
            <a:headEnd/>
            <a:tailEnd/>
          </a:ln>
          <a:effectLst/>
        </p:spPr>
        <p:txBody>
          <a:bodyPr>
            <a:spAutoFit/>
          </a:bodyPr>
          <a:lstStyle/>
          <a:p>
            <a:pPr algn="ctr">
              <a:spcBef>
                <a:spcPct val="50000"/>
              </a:spcBef>
            </a:pPr>
            <a:r>
              <a:rPr lang="en-US" sz="2800" b="0" i="1" dirty="0" err="1">
                <a:latin typeface="Times New Roman" pitchFamily="18" charset="0"/>
              </a:rPr>
              <a:t>X</a:t>
            </a:r>
            <a:r>
              <a:rPr lang="en-US" sz="2800" b="0" i="1" baseline="-25000" dirty="0" err="1">
                <a:latin typeface="Times New Roman" pitchFamily="18" charset="0"/>
              </a:rPr>
              <a:t>p</a:t>
            </a:r>
            <a:r>
              <a:rPr lang="en-US" sz="2800" b="0" i="1" dirty="0">
                <a:latin typeface="Times New Roman" pitchFamily="18" charset="0"/>
              </a:rPr>
              <a:t>(f)</a:t>
            </a:r>
          </a:p>
        </p:txBody>
      </p:sp>
      <p:sp>
        <p:nvSpPr>
          <p:cNvPr id="12"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13"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ECHANTILLONNAGE</a:t>
            </a:r>
          </a:p>
        </p:txBody>
      </p:sp>
      <p:sp>
        <p:nvSpPr>
          <p:cNvPr id="14" name="Espace réservé du numéro de diapositive 13"/>
          <p:cNvSpPr>
            <a:spLocks noGrp="1"/>
          </p:cNvSpPr>
          <p:nvPr>
            <p:ph type="sldNum" sz="quarter" idx="12"/>
          </p:nvPr>
        </p:nvSpPr>
        <p:spPr/>
        <p:txBody>
          <a:bodyPr/>
          <a:lstStyle/>
          <a:p>
            <a:fld id="{2C94B7E7-F509-4100-BE7B-E3DEB2C53554}" type="slidenum">
              <a:rPr lang="fr-FR" smtClean="0"/>
              <a:pPr/>
              <a:t>75</a:t>
            </a:fld>
            <a:endParaRPr lang="fr-F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382" name="Picture 14" descr="ReconstructWithSinc1"/>
          <p:cNvPicPr>
            <a:picLocks noChangeAspect="1" noChangeArrowheads="1"/>
          </p:cNvPicPr>
          <p:nvPr/>
        </p:nvPicPr>
        <p:blipFill>
          <a:blip r:embed="rId2"/>
          <a:srcRect/>
          <a:stretch>
            <a:fillRect/>
          </a:stretch>
        </p:blipFill>
        <p:spPr bwMode="auto">
          <a:xfrm>
            <a:off x="1143000" y="990600"/>
            <a:ext cx="6864350" cy="5148263"/>
          </a:xfrm>
          <a:prstGeom prst="rect">
            <a:avLst/>
          </a:prstGeom>
          <a:noFill/>
        </p:spPr>
      </p:pic>
      <p:sp>
        <p:nvSpPr>
          <p:cNvPr id="314372" name="Rectangle 4"/>
          <p:cNvSpPr>
            <a:spLocks noGrp="1" noChangeArrowheads="1"/>
          </p:cNvSpPr>
          <p:nvPr>
            <p:ph type="title"/>
          </p:nvPr>
        </p:nvSpPr>
        <p:spPr>
          <a:xfrm>
            <a:off x="0" y="274638"/>
            <a:ext cx="9144000" cy="1143000"/>
          </a:xfrm>
        </p:spPr>
        <p:txBody>
          <a:bodyPr/>
          <a:lstStyle/>
          <a:p>
            <a:r>
              <a:rPr lang="en-US" sz="3200" dirty="0"/>
              <a:t>Reconstruction au </a:t>
            </a:r>
            <a:r>
              <a:rPr lang="en-US" sz="3200" dirty="0" err="1"/>
              <a:t>dessous</a:t>
            </a:r>
            <a:r>
              <a:rPr lang="en-US" sz="3200" dirty="0"/>
              <a:t> la </a:t>
            </a:r>
            <a:r>
              <a:rPr lang="en-US" sz="3200" dirty="0" err="1"/>
              <a:t>fréquence</a:t>
            </a:r>
            <a:r>
              <a:rPr lang="en-US" sz="3200" dirty="0"/>
              <a:t> de </a:t>
            </a:r>
            <a:r>
              <a:rPr lang="en-US" sz="3200" dirty="0" err="1"/>
              <a:t>Nyquist</a:t>
            </a:r>
            <a:endParaRPr lang="en-US" sz="3200" dirty="0"/>
          </a:p>
        </p:txBody>
      </p:sp>
      <p:sp>
        <p:nvSpPr>
          <p:cNvPr id="314374" name="Text Box 6"/>
          <p:cNvSpPr txBox="1">
            <a:spLocks noChangeArrowheads="1"/>
          </p:cNvSpPr>
          <p:nvPr/>
        </p:nvSpPr>
        <p:spPr bwMode="auto">
          <a:xfrm>
            <a:off x="5943600" y="2498725"/>
            <a:ext cx="685800" cy="457200"/>
          </a:xfrm>
          <a:prstGeom prst="rect">
            <a:avLst/>
          </a:prstGeom>
          <a:noFill/>
          <a:ln w="25400">
            <a:noFill/>
            <a:miter lim="800000"/>
            <a:headEnd/>
            <a:tailEnd/>
          </a:ln>
          <a:effectLst/>
        </p:spPr>
        <p:txBody>
          <a:bodyPr>
            <a:spAutoFit/>
          </a:bodyPr>
          <a:lstStyle/>
          <a:p>
            <a:pPr algn="ctr">
              <a:spcBef>
                <a:spcPct val="50000"/>
              </a:spcBef>
            </a:pPr>
            <a:r>
              <a:rPr lang="en-US"/>
              <a:t>x</a:t>
            </a:r>
          </a:p>
        </p:txBody>
      </p:sp>
      <p:sp>
        <p:nvSpPr>
          <p:cNvPr id="314375" name="Text Box 7"/>
          <p:cNvSpPr txBox="1">
            <a:spLocks noChangeArrowheads="1"/>
          </p:cNvSpPr>
          <p:nvPr/>
        </p:nvSpPr>
        <p:spPr bwMode="auto">
          <a:xfrm>
            <a:off x="2514600" y="4022725"/>
            <a:ext cx="685800" cy="701675"/>
          </a:xfrm>
          <a:prstGeom prst="rect">
            <a:avLst/>
          </a:prstGeom>
          <a:noFill/>
          <a:ln w="25400">
            <a:noFill/>
            <a:miter lim="800000"/>
            <a:headEnd/>
            <a:tailEnd/>
          </a:ln>
          <a:effectLst/>
        </p:spPr>
        <p:txBody>
          <a:bodyPr>
            <a:spAutoFit/>
          </a:bodyPr>
          <a:lstStyle/>
          <a:p>
            <a:pPr algn="ctr">
              <a:spcBef>
                <a:spcPct val="50000"/>
              </a:spcBef>
            </a:pPr>
            <a:r>
              <a:rPr lang="en-US" sz="4000"/>
              <a:t>=</a:t>
            </a:r>
          </a:p>
        </p:txBody>
      </p:sp>
      <p:sp>
        <p:nvSpPr>
          <p:cNvPr id="314376" name="Text Box 8"/>
          <p:cNvSpPr txBox="1">
            <a:spLocks noChangeArrowheads="1"/>
          </p:cNvSpPr>
          <p:nvPr/>
        </p:nvSpPr>
        <p:spPr bwMode="auto">
          <a:xfrm>
            <a:off x="2514600" y="2498725"/>
            <a:ext cx="685800" cy="701675"/>
          </a:xfrm>
          <a:prstGeom prst="rect">
            <a:avLst/>
          </a:prstGeom>
          <a:noFill/>
          <a:ln w="25400">
            <a:noFill/>
            <a:miter lim="800000"/>
            <a:headEnd/>
            <a:tailEnd/>
          </a:ln>
          <a:effectLst/>
        </p:spPr>
        <p:txBody>
          <a:bodyPr>
            <a:spAutoFit/>
          </a:bodyPr>
          <a:lstStyle/>
          <a:p>
            <a:pPr algn="ctr">
              <a:spcBef>
                <a:spcPct val="50000"/>
              </a:spcBef>
            </a:pPr>
            <a:r>
              <a:rPr lang="en-US" sz="4000"/>
              <a:t>*</a:t>
            </a:r>
          </a:p>
        </p:txBody>
      </p:sp>
      <p:sp>
        <p:nvSpPr>
          <p:cNvPr id="314377" name="Text Box 9"/>
          <p:cNvSpPr txBox="1">
            <a:spLocks noChangeArrowheads="1"/>
          </p:cNvSpPr>
          <p:nvPr/>
        </p:nvSpPr>
        <p:spPr bwMode="auto">
          <a:xfrm>
            <a:off x="5943600" y="4022725"/>
            <a:ext cx="685800" cy="701675"/>
          </a:xfrm>
          <a:prstGeom prst="rect">
            <a:avLst/>
          </a:prstGeom>
          <a:noFill/>
          <a:ln w="25400">
            <a:noFill/>
            <a:miter lim="800000"/>
            <a:headEnd/>
            <a:tailEnd/>
          </a:ln>
          <a:effectLst/>
        </p:spPr>
        <p:txBody>
          <a:bodyPr>
            <a:spAutoFit/>
          </a:bodyPr>
          <a:lstStyle/>
          <a:p>
            <a:pPr algn="ctr">
              <a:spcBef>
                <a:spcPct val="50000"/>
              </a:spcBef>
            </a:pPr>
            <a:r>
              <a:rPr lang="en-US" sz="4000"/>
              <a:t>=</a:t>
            </a:r>
          </a:p>
        </p:txBody>
      </p:sp>
      <p:sp>
        <p:nvSpPr>
          <p:cNvPr id="314380" name="Line 12"/>
          <p:cNvSpPr>
            <a:spLocks noChangeShapeType="1"/>
          </p:cNvSpPr>
          <p:nvPr/>
        </p:nvSpPr>
        <p:spPr bwMode="auto">
          <a:xfrm>
            <a:off x="6053138" y="1371600"/>
            <a:ext cx="0" cy="4495800"/>
          </a:xfrm>
          <a:prstGeom prst="line">
            <a:avLst/>
          </a:prstGeom>
          <a:noFill/>
          <a:ln w="25400">
            <a:solidFill>
              <a:schemeClr val="tx1"/>
            </a:solidFill>
            <a:prstDash val="sysDot"/>
            <a:round/>
            <a:headEnd/>
            <a:tailEnd/>
          </a:ln>
          <a:effectLst/>
        </p:spPr>
        <p:txBody>
          <a:bodyPr/>
          <a:lstStyle/>
          <a:p>
            <a:endParaRPr lang="fr-FR"/>
          </a:p>
        </p:txBody>
      </p:sp>
      <p:sp>
        <p:nvSpPr>
          <p:cNvPr id="314381" name="Line 13"/>
          <p:cNvSpPr>
            <a:spLocks noChangeShapeType="1"/>
          </p:cNvSpPr>
          <p:nvPr/>
        </p:nvSpPr>
        <p:spPr bwMode="auto">
          <a:xfrm>
            <a:off x="6553200" y="1371600"/>
            <a:ext cx="0" cy="4495800"/>
          </a:xfrm>
          <a:prstGeom prst="line">
            <a:avLst/>
          </a:prstGeom>
          <a:noFill/>
          <a:ln w="25400">
            <a:solidFill>
              <a:schemeClr val="tx1"/>
            </a:solidFill>
            <a:prstDash val="sysDot"/>
            <a:round/>
            <a:headEnd/>
            <a:tailEnd/>
          </a:ln>
          <a:effectLst/>
        </p:spPr>
        <p:txBody>
          <a:bodyPr/>
          <a:lstStyle/>
          <a:p>
            <a:endParaRPr lang="fr-FR"/>
          </a:p>
        </p:txBody>
      </p:sp>
      <p:sp>
        <p:nvSpPr>
          <p:cNvPr id="12" name="Text Box 10"/>
          <p:cNvSpPr txBox="1">
            <a:spLocks noChangeArrowheads="1"/>
          </p:cNvSpPr>
          <p:nvPr/>
        </p:nvSpPr>
        <p:spPr bwMode="auto">
          <a:xfrm>
            <a:off x="2362200" y="5957888"/>
            <a:ext cx="990600" cy="523220"/>
          </a:xfrm>
          <a:prstGeom prst="rect">
            <a:avLst/>
          </a:prstGeom>
          <a:noFill/>
          <a:ln w="25400">
            <a:noFill/>
            <a:miter lim="800000"/>
            <a:headEnd/>
            <a:tailEnd/>
          </a:ln>
          <a:effectLst/>
        </p:spPr>
        <p:txBody>
          <a:bodyPr>
            <a:spAutoFit/>
          </a:bodyPr>
          <a:lstStyle/>
          <a:p>
            <a:pPr algn="ctr">
              <a:spcBef>
                <a:spcPct val="50000"/>
              </a:spcBef>
            </a:pPr>
            <a:r>
              <a:rPr lang="en-US" sz="2800" b="0" i="1" dirty="0" err="1">
                <a:latin typeface="Times New Roman" pitchFamily="18" charset="0"/>
              </a:rPr>
              <a:t>x</a:t>
            </a:r>
            <a:r>
              <a:rPr lang="en-US" sz="2800" b="0" i="1" baseline="-25000" dirty="0" err="1">
                <a:latin typeface="Times New Roman" pitchFamily="18" charset="0"/>
              </a:rPr>
              <a:t>p</a:t>
            </a:r>
            <a:r>
              <a:rPr lang="en-US" sz="2800" b="0" i="1" dirty="0">
                <a:latin typeface="Times New Roman" pitchFamily="18" charset="0"/>
              </a:rPr>
              <a:t>(t)</a:t>
            </a:r>
          </a:p>
        </p:txBody>
      </p:sp>
      <p:sp>
        <p:nvSpPr>
          <p:cNvPr id="13" name="Text Box 9"/>
          <p:cNvSpPr txBox="1">
            <a:spLocks noChangeArrowheads="1"/>
          </p:cNvSpPr>
          <p:nvPr/>
        </p:nvSpPr>
        <p:spPr bwMode="auto">
          <a:xfrm>
            <a:off x="5791200" y="5957888"/>
            <a:ext cx="990600" cy="519112"/>
          </a:xfrm>
          <a:prstGeom prst="rect">
            <a:avLst/>
          </a:prstGeom>
          <a:noFill/>
          <a:ln w="25400">
            <a:noFill/>
            <a:miter lim="800000"/>
            <a:headEnd/>
            <a:tailEnd/>
          </a:ln>
          <a:effectLst/>
        </p:spPr>
        <p:txBody>
          <a:bodyPr>
            <a:spAutoFit/>
          </a:bodyPr>
          <a:lstStyle/>
          <a:p>
            <a:pPr algn="ctr">
              <a:spcBef>
                <a:spcPct val="50000"/>
              </a:spcBef>
            </a:pPr>
            <a:r>
              <a:rPr lang="en-US" sz="2800" b="0" i="1" dirty="0" err="1">
                <a:latin typeface="Times New Roman" pitchFamily="18" charset="0"/>
              </a:rPr>
              <a:t>X</a:t>
            </a:r>
            <a:r>
              <a:rPr lang="en-US" sz="2800" b="0" i="1" baseline="-25000" dirty="0" err="1">
                <a:latin typeface="Times New Roman" pitchFamily="18" charset="0"/>
              </a:rPr>
              <a:t>p</a:t>
            </a:r>
            <a:r>
              <a:rPr lang="en-US" sz="2800" b="0" i="1" dirty="0">
                <a:latin typeface="Times New Roman" pitchFamily="18" charset="0"/>
              </a:rPr>
              <a:t>(f)</a:t>
            </a:r>
          </a:p>
        </p:txBody>
      </p:sp>
      <p:sp>
        <p:nvSpPr>
          <p:cNvPr id="14"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15"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ECHANTILLONNAGE</a:t>
            </a:r>
          </a:p>
        </p:txBody>
      </p:sp>
      <p:sp>
        <p:nvSpPr>
          <p:cNvPr id="16" name="Espace réservé du numéro de diapositive 15"/>
          <p:cNvSpPr>
            <a:spLocks noGrp="1"/>
          </p:cNvSpPr>
          <p:nvPr>
            <p:ph type="sldNum" sz="quarter" idx="12"/>
          </p:nvPr>
        </p:nvSpPr>
        <p:spPr/>
        <p:txBody>
          <a:bodyPr/>
          <a:lstStyle/>
          <a:p>
            <a:fld id="{2C94B7E7-F509-4100-BE7B-E3DEB2C53554}" type="slidenum">
              <a:rPr lang="fr-FR" smtClean="0"/>
              <a:pPr/>
              <a:t>76</a:t>
            </a:fld>
            <a:endParaRPr lang="fr-F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3833" name="Picture 9" descr="CompareReconstructWithSinc1"/>
          <p:cNvPicPr>
            <a:picLocks noChangeAspect="1" noChangeArrowheads="1"/>
          </p:cNvPicPr>
          <p:nvPr/>
        </p:nvPicPr>
        <p:blipFill>
          <a:blip r:embed="rId2"/>
          <a:srcRect/>
          <a:stretch>
            <a:fillRect/>
          </a:stretch>
        </p:blipFill>
        <p:spPr bwMode="auto">
          <a:xfrm>
            <a:off x="1066800" y="990600"/>
            <a:ext cx="6864350" cy="5148263"/>
          </a:xfrm>
          <a:prstGeom prst="rect">
            <a:avLst/>
          </a:prstGeom>
          <a:noFill/>
        </p:spPr>
      </p:pic>
      <p:sp>
        <p:nvSpPr>
          <p:cNvPr id="333826" name="Rectangle 2"/>
          <p:cNvSpPr>
            <a:spLocks noGrp="1" noChangeArrowheads="1"/>
          </p:cNvSpPr>
          <p:nvPr>
            <p:ph type="title"/>
          </p:nvPr>
        </p:nvSpPr>
        <p:spPr/>
        <p:txBody>
          <a:bodyPr/>
          <a:lstStyle/>
          <a:p>
            <a:r>
              <a:rPr lang="en-US" sz="3200" dirty="0" err="1"/>
              <a:t>Erreur</a:t>
            </a:r>
            <a:r>
              <a:rPr lang="en-US" sz="3200" dirty="0"/>
              <a:t> de Reconstruction</a:t>
            </a:r>
          </a:p>
        </p:txBody>
      </p:sp>
      <p:sp>
        <p:nvSpPr>
          <p:cNvPr id="333829" name="Text Box 5"/>
          <p:cNvSpPr txBox="1">
            <a:spLocks noChangeArrowheads="1"/>
          </p:cNvSpPr>
          <p:nvPr/>
        </p:nvSpPr>
        <p:spPr bwMode="auto">
          <a:xfrm>
            <a:off x="3238500" y="3124200"/>
            <a:ext cx="2514600" cy="461665"/>
          </a:xfrm>
          <a:prstGeom prst="rect">
            <a:avLst/>
          </a:prstGeom>
          <a:noFill/>
          <a:ln w="25400">
            <a:noFill/>
            <a:miter lim="800000"/>
            <a:headEnd/>
            <a:tailEnd/>
          </a:ln>
          <a:effectLst/>
        </p:spPr>
        <p:txBody>
          <a:bodyPr>
            <a:spAutoFit/>
          </a:bodyPr>
          <a:lstStyle/>
          <a:p>
            <a:pPr algn="ctr">
              <a:spcBef>
                <a:spcPct val="50000"/>
              </a:spcBef>
            </a:pPr>
            <a:r>
              <a:rPr lang="en-US" dirty="0"/>
              <a:t>Signal Original </a:t>
            </a:r>
          </a:p>
        </p:txBody>
      </p:sp>
      <p:sp>
        <p:nvSpPr>
          <p:cNvPr id="333830" name="Text Box 6"/>
          <p:cNvSpPr txBox="1">
            <a:spLocks noChangeArrowheads="1"/>
          </p:cNvSpPr>
          <p:nvPr/>
        </p:nvSpPr>
        <p:spPr bwMode="auto">
          <a:xfrm>
            <a:off x="1143000" y="5791200"/>
            <a:ext cx="6705600" cy="461665"/>
          </a:xfrm>
          <a:prstGeom prst="rect">
            <a:avLst/>
          </a:prstGeom>
          <a:noFill/>
          <a:ln w="25400">
            <a:noFill/>
            <a:miter lim="800000"/>
            <a:headEnd/>
            <a:tailEnd/>
          </a:ln>
          <a:effectLst/>
        </p:spPr>
        <p:txBody>
          <a:bodyPr>
            <a:spAutoFit/>
          </a:bodyPr>
          <a:lstStyle/>
          <a:p>
            <a:pPr algn="ctr">
              <a:spcBef>
                <a:spcPct val="50000"/>
              </a:spcBef>
            </a:pPr>
            <a:r>
              <a:rPr lang="en-US" dirty="0"/>
              <a:t>Reconstruction </a:t>
            </a:r>
            <a:r>
              <a:rPr lang="en-US" dirty="0" err="1"/>
              <a:t>sous</a:t>
            </a:r>
            <a:r>
              <a:rPr lang="en-US" dirty="0"/>
              <a:t> </a:t>
            </a:r>
            <a:r>
              <a:rPr lang="en-US" dirty="0" err="1"/>
              <a:t>échantillonnée</a:t>
            </a:r>
            <a:endParaRPr lang="en-US" dirty="0"/>
          </a:p>
        </p:txBody>
      </p:sp>
      <p:sp>
        <p:nvSpPr>
          <p:cNvPr id="333831" name="Oval 7"/>
          <p:cNvSpPr>
            <a:spLocks noChangeArrowheads="1"/>
          </p:cNvSpPr>
          <p:nvPr/>
        </p:nvSpPr>
        <p:spPr bwMode="auto">
          <a:xfrm>
            <a:off x="6172200" y="2590800"/>
            <a:ext cx="1371600" cy="685800"/>
          </a:xfrm>
          <a:prstGeom prst="ellipse">
            <a:avLst/>
          </a:prstGeom>
          <a:noFill/>
          <a:ln w="25400">
            <a:solidFill>
              <a:schemeClr val="hlink"/>
            </a:solidFill>
            <a:round/>
            <a:headEnd/>
            <a:tailEnd/>
          </a:ln>
          <a:effectLst/>
        </p:spPr>
        <p:txBody>
          <a:bodyPr wrap="none" anchor="ctr"/>
          <a:lstStyle/>
          <a:p>
            <a:endParaRPr lang="fr-FR"/>
          </a:p>
        </p:txBody>
      </p:sp>
      <p:sp>
        <p:nvSpPr>
          <p:cNvPr id="333832" name="Oval 8"/>
          <p:cNvSpPr>
            <a:spLocks noChangeArrowheads="1"/>
          </p:cNvSpPr>
          <p:nvPr/>
        </p:nvSpPr>
        <p:spPr bwMode="auto">
          <a:xfrm>
            <a:off x="6172200" y="5181600"/>
            <a:ext cx="1371600" cy="685800"/>
          </a:xfrm>
          <a:prstGeom prst="ellipse">
            <a:avLst/>
          </a:prstGeom>
          <a:noFill/>
          <a:ln w="25400">
            <a:solidFill>
              <a:schemeClr val="hlink"/>
            </a:solidFill>
            <a:round/>
            <a:headEnd/>
            <a:tailEnd/>
          </a:ln>
          <a:effectLst/>
        </p:spPr>
        <p:txBody>
          <a:bodyPr wrap="none" anchor="ctr"/>
          <a:lstStyle/>
          <a:p>
            <a:endParaRPr lang="fr-FR"/>
          </a:p>
        </p:txBody>
      </p:sp>
      <p:sp>
        <p:nvSpPr>
          <p:cNvPr id="8"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9"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ECHANTILLONNAGE</a:t>
            </a:r>
          </a:p>
        </p:txBody>
      </p:sp>
      <p:sp>
        <p:nvSpPr>
          <p:cNvPr id="10" name="Espace réservé du numéro de diapositive 9"/>
          <p:cNvSpPr>
            <a:spLocks noGrp="1"/>
          </p:cNvSpPr>
          <p:nvPr>
            <p:ph type="sldNum" sz="quarter" idx="12"/>
          </p:nvPr>
        </p:nvSpPr>
        <p:spPr/>
        <p:txBody>
          <a:bodyPr/>
          <a:lstStyle/>
          <a:p>
            <a:fld id="{2C94B7E7-F509-4100-BE7B-E3DEB2C53554}" type="slidenum">
              <a:rPr lang="fr-FR" smtClean="0"/>
              <a:pPr/>
              <a:t>77</a:t>
            </a:fld>
            <a:endParaRPr lang="fr-F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4858" name="Picture 10" descr="ReconstructWithTri2"/>
          <p:cNvPicPr>
            <a:picLocks noChangeAspect="1" noChangeArrowheads="1"/>
          </p:cNvPicPr>
          <p:nvPr/>
        </p:nvPicPr>
        <p:blipFill>
          <a:blip r:embed="rId2"/>
          <a:srcRect/>
          <a:stretch>
            <a:fillRect/>
          </a:stretch>
        </p:blipFill>
        <p:spPr bwMode="auto">
          <a:xfrm>
            <a:off x="1143000" y="990600"/>
            <a:ext cx="6864350" cy="5148263"/>
          </a:xfrm>
          <a:prstGeom prst="rect">
            <a:avLst/>
          </a:prstGeom>
          <a:noFill/>
        </p:spPr>
      </p:pic>
      <p:sp>
        <p:nvSpPr>
          <p:cNvPr id="334850" name="Rectangle 2"/>
          <p:cNvSpPr>
            <a:spLocks noGrp="1" noChangeArrowheads="1"/>
          </p:cNvSpPr>
          <p:nvPr>
            <p:ph type="title"/>
          </p:nvPr>
        </p:nvSpPr>
        <p:spPr/>
        <p:txBody>
          <a:bodyPr/>
          <a:lstStyle/>
          <a:p>
            <a:r>
              <a:rPr lang="en-US" sz="3200" dirty="0"/>
              <a:t>Reconstruction avec </a:t>
            </a:r>
            <a:r>
              <a:rPr lang="en-US" sz="3200" dirty="0" err="1"/>
              <a:t>une</a:t>
            </a:r>
            <a:r>
              <a:rPr lang="en-US" sz="3200" dirty="0"/>
              <a:t> </a:t>
            </a:r>
            <a:r>
              <a:rPr lang="en-US" sz="3200" dirty="0" err="1"/>
              <a:t>fenêtre</a:t>
            </a:r>
            <a:r>
              <a:rPr lang="en-US" sz="3200" dirty="0"/>
              <a:t> </a:t>
            </a:r>
            <a:r>
              <a:rPr lang="en-US" sz="3200" dirty="0" err="1"/>
              <a:t>triangulaire</a:t>
            </a:r>
            <a:endParaRPr lang="en-US" sz="3200" dirty="0"/>
          </a:p>
        </p:txBody>
      </p:sp>
      <p:sp>
        <p:nvSpPr>
          <p:cNvPr id="334852" name="Text Box 4"/>
          <p:cNvSpPr txBox="1">
            <a:spLocks noChangeArrowheads="1"/>
          </p:cNvSpPr>
          <p:nvPr/>
        </p:nvSpPr>
        <p:spPr bwMode="auto">
          <a:xfrm>
            <a:off x="5943600" y="2498725"/>
            <a:ext cx="685800" cy="457200"/>
          </a:xfrm>
          <a:prstGeom prst="rect">
            <a:avLst/>
          </a:prstGeom>
          <a:noFill/>
          <a:ln w="25400">
            <a:noFill/>
            <a:miter lim="800000"/>
            <a:headEnd/>
            <a:tailEnd/>
          </a:ln>
          <a:effectLst/>
        </p:spPr>
        <p:txBody>
          <a:bodyPr>
            <a:spAutoFit/>
          </a:bodyPr>
          <a:lstStyle/>
          <a:p>
            <a:pPr algn="ctr">
              <a:spcBef>
                <a:spcPct val="50000"/>
              </a:spcBef>
            </a:pPr>
            <a:r>
              <a:rPr lang="en-US"/>
              <a:t>x</a:t>
            </a:r>
          </a:p>
        </p:txBody>
      </p:sp>
      <p:sp>
        <p:nvSpPr>
          <p:cNvPr id="334853" name="Text Box 5"/>
          <p:cNvSpPr txBox="1">
            <a:spLocks noChangeArrowheads="1"/>
          </p:cNvSpPr>
          <p:nvPr/>
        </p:nvSpPr>
        <p:spPr bwMode="auto">
          <a:xfrm>
            <a:off x="2514600" y="4022725"/>
            <a:ext cx="685800" cy="701675"/>
          </a:xfrm>
          <a:prstGeom prst="rect">
            <a:avLst/>
          </a:prstGeom>
          <a:noFill/>
          <a:ln w="25400">
            <a:noFill/>
            <a:miter lim="800000"/>
            <a:headEnd/>
            <a:tailEnd/>
          </a:ln>
          <a:effectLst/>
        </p:spPr>
        <p:txBody>
          <a:bodyPr>
            <a:spAutoFit/>
          </a:bodyPr>
          <a:lstStyle/>
          <a:p>
            <a:pPr algn="ctr">
              <a:spcBef>
                <a:spcPct val="50000"/>
              </a:spcBef>
            </a:pPr>
            <a:r>
              <a:rPr lang="en-US" sz="4000"/>
              <a:t>=</a:t>
            </a:r>
          </a:p>
        </p:txBody>
      </p:sp>
      <p:sp>
        <p:nvSpPr>
          <p:cNvPr id="334854" name="Text Box 6"/>
          <p:cNvSpPr txBox="1">
            <a:spLocks noChangeArrowheads="1"/>
          </p:cNvSpPr>
          <p:nvPr/>
        </p:nvSpPr>
        <p:spPr bwMode="auto">
          <a:xfrm>
            <a:off x="2514600" y="2498725"/>
            <a:ext cx="685800" cy="701675"/>
          </a:xfrm>
          <a:prstGeom prst="rect">
            <a:avLst/>
          </a:prstGeom>
          <a:noFill/>
          <a:ln w="25400">
            <a:noFill/>
            <a:miter lim="800000"/>
            <a:headEnd/>
            <a:tailEnd/>
          </a:ln>
          <a:effectLst/>
        </p:spPr>
        <p:txBody>
          <a:bodyPr>
            <a:spAutoFit/>
          </a:bodyPr>
          <a:lstStyle/>
          <a:p>
            <a:pPr algn="ctr">
              <a:spcBef>
                <a:spcPct val="50000"/>
              </a:spcBef>
            </a:pPr>
            <a:r>
              <a:rPr lang="en-US" sz="4000"/>
              <a:t>*</a:t>
            </a:r>
          </a:p>
        </p:txBody>
      </p:sp>
      <p:sp>
        <p:nvSpPr>
          <p:cNvPr id="334855" name="Text Box 7"/>
          <p:cNvSpPr txBox="1">
            <a:spLocks noChangeArrowheads="1"/>
          </p:cNvSpPr>
          <p:nvPr/>
        </p:nvSpPr>
        <p:spPr bwMode="auto">
          <a:xfrm>
            <a:off x="5943600" y="4022725"/>
            <a:ext cx="685800" cy="701675"/>
          </a:xfrm>
          <a:prstGeom prst="rect">
            <a:avLst/>
          </a:prstGeom>
          <a:noFill/>
          <a:ln w="25400">
            <a:noFill/>
            <a:miter lim="800000"/>
            <a:headEnd/>
            <a:tailEnd/>
          </a:ln>
          <a:effectLst/>
        </p:spPr>
        <p:txBody>
          <a:bodyPr>
            <a:spAutoFit/>
          </a:bodyPr>
          <a:lstStyle/>
          <a:p>
            <a:pPr algn="ctr">
              <a:spcBef>
                <a:spcPct val="50000"/>
              </a:spcBef>
            </a:pPr>
            <a:r>
              <a:rPr lang="en-US" sz="4000"/>
              <a:t>=</a:t>
            </a:r>
          </a:p>
        </p:txBody>
      </p:sp>
      <p:sp>
        <p:nvSpPr>
          <p:cNvPr id="10" name="Text Box 10"/>
          <p:cNvSpPr txBox="1">
            <a:spLocks noChangeArrowheads="1"/>
          </p:cNvSpPr>
          <p:nvPr/>
        </p:nvSpPr>
        <p:spPr bwMode="auto">
          <a:xfrm>
            <a:off x="2362200" y="5957888"/>
            <a:ext cx="990600" cy="523220"/>
          </a:xfrm>
          <a:prstGeom prst="rect">
            <a:avLst/>
          </a:prstGeom>
          <a:noFill/>
          <a:ln w="25400">
            <a:noFill/>
            <a:miter lim="800000"/>
            <a:headEnd/>
            <a:tailEnd/>
          </a:ln>
          <a:effectLst/>
        </p:spPr>
        <p:txBody>
          <a:bodyPr>
            <a:spAutoFit/>
          </a:bodyPr>
          <a:lstStyle/>
          <a:p>
            <a:pPr algn="ctr">
              <a:spcBef>
                <a:spcPct val="50000"/>
              </a:spcBef>
            </a:pPr>
            <a:r>
              <a:rPr lang="en-US" sz="2800" b="0" i="1" dirty="0" err="1">
                <a:latin typeface="Times New Roman" pitchFamily="18" charset="0"/>
              </a:rPr>
              <a:t>x</a:t>
            </a:r>
            <a:r>
              <a:rPr lang="en-US" sz="2800" b="0" i="1" baseline="-25000" dirty="0" err="1">
                <a:latin typeface="Times New Roman" pitchFamily="18" charset="0"/>
              </a:rPr>
              <a:t>p</a:t>
            </a:r>
            <a:r>
              <a:rPr lang="en-US" sz="2800" b="0" i="1" dirty="0">
                <a:latin typeface="Times New Roman" pitchFamily="18" charset="0"/>
              </a:rPr>
              <a:t>(t)</a:t>
            </a:r>
          </a:p>
        </p:txBody>
      </p:sp>
      <p:sp>
        <p:nvSpPr>
          <p:cNvPr id="11" name="Text Box 9"/>
          <p:cNvSpPr txBox="1">
            <a:spLocks noChangeArrowheads="1"/>
          </p:cNvSpPr>
          <p:nvPr/>
        </p:nvSpPr>
        <p:spPr bwMode="auto">
          <a:xfrm>
            <a:off x="5791200" y="5957888"/>
            <a:ext cx="990600" cy="519112"/>
          </a:xfrm>
          <a:prstGeom prst="rect">
            <a:avLst/>
          </a:prstGeom>
          <a:noFill/>
          <a:ln w="25400">
            <a:noFill/>
            <a:miter lim="800000"/>
            <a:headEnd/>
            <a:tailEnd/>
          </a:ln>
          <a:effectLst/>
        </p:spPr>
        <p:txBody>
          <a:bodyPr>
            <a:spAutoFit/>
          </a:bodyPr>
          <a:lstStyle/>
          <a:p>
            <a:pPr algn="ctr">
              <a:spcBef>
                <a:spcPct val="50000"/>
              </a:spcBef>
            </a:pPr>
            <a:r>
              <a:rPr lang="en-US" sz="2800" b="0" i="1" dirty="0" err="1">
                <a:latin typeface="Times New Roman" pitchFamily="18" charset="0"/>
              </a:rPr>
              <a:t>X</a:t>
            </a:r>
            <a:r>
              <a:rPr lang="en-US" sz="2800" b="0" i="1" baseline="-25000" dirty="0" err="1">
                <a:latin typeface="Times New Roman" pitchFamily="18" charset="0"/>
              </a:rPr>
              <a:t>p</a:t>
            </a:r>
            <a:r>
              <a:rPr lang="en-US" sz="2800" b="0" i="1" dirty="0">
                <a:latin typeface="Times New Roman" pitchFamily="18" charset="0"/>
              </a:rPr>
              <a:t>(f)</a:t>
            </a:r>
          </a:p>
        </p:txBody>
      </p:sp>
      <p:sp>
        <p:nvSpPr>
          <p:cNvPr id="12"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13"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ECHANTILLONNAGE</a:t>
            </a:r>
          </a:p>
        </p:txBody>
      </p:sp>
      <p:sp>
        <p:nvSpPr>
          <p:cNvPr id="14" name="Espace réservé du numéro de diapositive 13"/>
          <p:cNvSpPr>
            <a:spLocks noGrp="1"/>
          </p:cNvSpPr>
          <p:nvPr>
            <p:ph type="sldNum" sz="quarter" idx="12"/>
          </p:nvPr>
        </p:nvSpPr>
        <p:spPr/>
        <p:txBody>
          <a:bodyPr/>
          <a:lstStyle/>
          <a:p>
            <a:fld id="{2C94B7E7-F509-4100-BE7B-E3DEB2C53554}" type="slidenum">
              <a:rPr lang="fr-FR" smtClean="0"/>
              <a:pPr/>
              <a:t>78</a:t>
            </a:fld>
            <a:endParaRPr lang="fr-F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9018" name="Picture 10" descr="CompareReconstructWithTri2"/>
          <p:cNvPicPr>
            <a:picLocks noChangeAspect="1" noChangeArrowheads="1"/>
          </p:cNvPicPr>
          <p:nvPr/>
        </p:nvPicPr>
        <p:blipFill>
          <a:blip r:embed="rId2"/>
          <a:srcRect/>
          <a:stretch>
            <a:fillRect/>
          </a:stretch>
        </p:blipFill>
        <p:spPr bwMode="auto">
          <a:xfrm>
            <a:off x="1143000" y="990600"/>
            <a:ext cx="6864350" cy="5148263"/>
          </a:xfrm>
          <a:prstGeom prst="rect">
            <a:avLst/>
          </a:prstGeom>
          <a:noFill/>
        </p:spPr>
      </p:pic>
      <p:sp>
        <p:nvSpPr>
          <p:cNvPr id="299010" name="Rectangle 2"/>
          <p:cNvSpPr>
            <a:spLocks noGrp="1" noChangeArrowheads="1"/>
          </p:cNvSpPr>
          <p:nvPr>
            <p:ph type="title"/>
          </p:nvPr>
        </p:nvSpPr>
        <p:spPr/>
        <p:txBody>
          <a:bodyPr/>
          <a:lstStyle/>
          <a:p>
            <a:r>
              <a:rPr lang="en-US" sz="3200" dirty="0" err="1"/>
              <a:t>Erreur</a:t>
            </a:r>
            <a:r>
              <a:rPr lang="en-US" sz="3200" dirty="0"/>
              <a:t> de Reconstruction</a:t>
            </a:r>
          </a:p>
        </p:txBody>
      </p:sp>
      <p:sp>
        <p:nvSpPr>
          <p:cNvPr id="299013" name="Text Box 5"/>
          <p:cNvSpPr txBox="1">
            <a:spLocks noChangeArrowheads="1"/>
          </p:cNvSpPr>
          <p:nvPr/>
        </p:nvSpPr>
        <p:spPr bwMode="auto">
          <a:xfrm>
            <a:off x="3314700" y="3124200"/>
            <a:ext cx="2514600" cy="457200"/>
          </a:xfrm>
          <a:prstGeom prst="rect">
            <a:avLst/>
          </a:prstGeom>
          <a:noFill/>
          <a:ln w="25400">
            <a:noFill/>
            <a:miter lim="800000"/>
            <a:headEnd/>
            <a:tailEnd/>
          </a:ln>
          <a:effectLst/>
        </p:spPr>
        <p:txBody>
          <a:bodyPr>
            <a:spAutoFit/>
          </a:bodyPr>
          <a:lstStyle/>
          <a:p>
            <a:pPr algn="ctr">
              <a:spcBef>
                <a:spcPct val="50000"/>
              </a:spcBef>
            </a:pPr>
            <a:r>
              <a:rPr lang="en-US" dirty="0"/>
              <a:t>Signal Original </a:t>
            </a:r>
          </a:p>
        </p:txBody>
      </p:sp>
      <p:sp>
        <p:nvSpPr>
          <p:cNvPr id="299014" name="Text Box 6"/>
          <p:cNvSpPr txBox="1">
            <a:spLocks noChangeArrowheads="1"/>
          </p:cNvSpPr>
          <p:nvPr/>
        </p:nvSpPr>
        <p:spPr bwMode="auto">
          <a:xfrm>
            <a:off x="1219200" y="5791200"/>
            <a:ext cx="6705600" cy="830997"/>
          </a:xfrm>
          <a:prstGeom prst="rect">
            <a:avLst/>
          </a:prstGeom>
          <a:noFill/>
          <a:ln w="25400">
            <a:noFill/>
            <a:miter lim="800000"/>
            <a:headEnd/>
            <a:tailEnd/>
          </a:ln>
          <a:effectLst/>
        </p:spPr>
        <p:txBody>
          <a:bodyPr>
            <a:spAutoFit/>
          </a:bodyPr>
          <a:lstStyle/>
          <a:p>
            <a:pPr algn="ctr">
              <a:spcBef>
                <a:spcPct val="50000"/>
              </a:spcBef>
            </a:pPr>
            <a:r>
              <a:rPr lang="en-US" dirty="0"/>
              <a:t>Reconstruction du Triangle</a:t>
            </a:r>
            <a:br>
              <a:rPr lang="en-US" dirty="0"/>
            </a:br>
            <a:endParaRPr lang="en-US" dirty="0"/>
          </a:p>
        </p:txBody>
      </p:sp>
      <p:sp>
        <p:nvSpPr>
          <p:cNvPr id="6"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7"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ECHANTILLONNAGE</a:t>
            </a:r>
          </a:p>
        </p:txBody>
      </p:sp>
      <p:sp>
        <p:nvSpPr>
          <p:cNvPr id="8" name="Espace réservé du numéro de diapositive 7"/>
          <p:cNvSpPr>
            <a:spLocks noGrp="1"/>
          </p:cNvSpPr>
          <p:nvPr>
            <p:ph type="sldNum" sz="quarter" idx="12"/>
          </p:nvPr>
        </p:nvSpPr>
        <p:spPr/>
        <p:txBody>
          <a:bodyPr/>
          <a:lstStyle/>
          <a:p>
            <a:fld id="{2C94B7E7-F509-4100-BE7B-E3DEB2C53554}" type="slidenum">
              <a:rPr lang="fr-FR" smtClean="0"/>
              <a:pPr/>
              <a:t>79</a:t>
            </a:fld>
            <a:endParaRPr lang="fr-F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857232"/>
            <a:ext cx="9144000" cy="707886"/>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C’est quoi l’analyse spectrale?</a:t>
            </a:r>
          </a:p>
          <a:p>
            <a:endParaRPr lang="fr-FR" dirty="0"/>
          </a:p>
        </p:txBody>
      </p:sp>
      <p:sp>
        <p:nvSpPr>
          <p:cNvPr id="12" name="ZoneTexte 11"/>
          <p:cNvSpPr txBox="1"/>
          <p:nvPr/>
        </p:nvSpPr>
        <p:spPr>
          <a:xfrm>
            <a:off x="0" y="6243600"/>
            <a:ext cx="9144000" cy="400110"/>
          </a:xfrm>
          <a:prstGeom prst="rect">
            <a:avLst/>
          </a:prstGeom>
          <a:noFill/>
        </p:spPr>
        <p:txBody>
          <a:bodyPr wrap="square" rtlCol="0">
            <a:spAutoFit/>
          </a:bodyPr>
          <a:lstStyle/>
          <a:p>
            <a:pPr algn="just"/>
            <a:r>
              <a:rPr lang="fr-FR" sz="2000" b="1" dirty="0">
                <a:solidFill>
                  <a:srgbClr val="C00000"/>
                </a:solidFill>
                <a:latin typeface="Times New Roman" pitchFamily="18" charset="0"/>
                <a:cs typeface="Times New Roman" pitchFamily="18" charset="0"/>
              </a:rPr>
              <a:t>Peut on interpréter et analyser ces images uniquement dans le domaine spatial?</a:t>
            </a:r>
          </a:p>
        </p:txBody>
      </p:sp>
      <p:pic>
        <p:nvPicPr>
          <p:cNvPr id="159746" name="Picture 2"/>
          <p:cNvPicPr>
            <a:picLocks noChangeAspect="1" noChangeArrowheads="1"/>
          </p:cNvPicPr>
          <p:nvPr/>
        </p:nvPicPr>
        <p:blipFill>
          <a:blip r:embed="rId2"/>
          <a:srcRect/>
          <a:stretch>
            <a:fillRect/>
          </a:stretch>
        </p:blipFill>
        <p:spPr bwMode="auto">
          <a:xfrm>
            <a:off x="-32" y="1824038"/>
            <a:ext cx="3050921" cy="3060000"/>
          </a:xfrm>
          <a:prstGeom prst="rect">
            <a:avLst/>
          </a:prstGeom>
          <a:noFill/>
          <a:ln w="9525">
            <a:noFill/>
            <a:miter lim="800000"/>
            <a:headEnd/>
            <a:tailEnd/>
          </a:ln>
          <a:effectLst/>
        </p:spPr>
      </p:pic>
      <p:pic>
        <p:nvPicPr>
          <p:cNvPr id="159747" name="Picture 3"/>
          <p:cNvPicPr>
            <a:picLocks noChangeAspect="1" noChangeArrowheads="1"/>
          </p:cNvPicPr>
          <p:nvPr/>
        </p:nvPicPr>
        <p:blipFill>
          <a:blip r:embed="rId3"/>
          <a:srcRect/>
          <a:stretch>
            <a:fillRect/>
          </a:stretch>
        </p:blipFill>
        <p:spPr bwMode="auto">
          <a:xfrm>
            <a:off x="3021250" y="1819275"/>
            <a:ext cx="3050948" cy="3060000"/>
          </a:xfrm>
          <a:prstGeom prst="rect">
            <a:avLst/>
          </a:prstGeom>
          <a:noFill/>
          <a:ln w="9525">
            <a:noFill/>
            <a:miter lim="800000"/>
            <a:headEnd/>
            <a:tailEnd/>
          </a:ln>
          <a:effectLst/>
        </p:spPr>
      </p:pic>
      <p:pic>
        <p:nvPicPr>
          <p:cNvPr id="159748" name="Picture 4"/>
          <p:cNvPicPr>
            <a:picLocks noChangeAspect="1" noChangeArrowheads="1"/>
          </p:cNvPicPr>
          <p:nvPr/>
        </p:nvPicPr>
        <p:blipFill>
          <a:blip r:embed="rId4"/>
          <a:srcRect/>
          <a:stretch>
            <a:fillRect/>
          </a:stretch>
        </p:blipFill>
        <p:spPr bwMode="auto">
          <a:xfrm>
            <a:off x="6084032" y="1812926"/>
            <a:ext cx="3060000" cy="3060000"/>
          </a:xfrm>
          <a:prstGeom prst="rect">
            <a:avLst/>
          </a:prstGeom>
          <a:noFill/>
          <a:ln w="9525">
            <a:noFill/>
            <a:miter lim="800000"/>
            <a:headEnd/>
            <a:tailEnd/>
          </a:ln>
          <a:effectLst/>
        </p:spPr>
      </p:pic>
      <p:sp>
        <p:nvSpPr>
          <p:cNvPr id="11" name="ZoneTexte 10"/>
          <p:cNvSpPr txBox="1"/>
          <p:nvPr/>
        </p:nvSpPr>
        <p:spPr>
          <a:xfrm>
            <a:off x="3214678" y="5072074"/>
            <a:ext cx="3500462" cy="400110"/>
          </a:xfrm>
          <a:prstGeom prst="rect">
            <a:avLst/>
          </a:prstGeom>
          <a:noFill/>
        </p:spPr>
        <p:txBody>
          <a:bodyPr wrap="square" rtlCol="0">
            <a:spAutoFit/>
          </a:bodyPr>
          <a:lstStyle/>
          <a:p>
            <a:r>
              <a:rPr lang="fr-FR" sz="2000" b="1" u="sng" dirty="0">
                <a:solidFill>
                  <a:srgbClr val="002060"/>
                </a:solidFill>
                <a:latin typeface="Times New Roman" pitchFamily="18" charset="0"/>
                <a:cs typeface="Times New Roman" pitchFamily="18" charset="0"/>
              </a:rPr>
              <a:t>Exemples d’images de texture</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476" name="Picture 12" descr="ReconstructWithRect2"/>
          <p:cNvPicPr>
            <a:picLocks noChangeAspect="1" noChangeArrowheads="1"/>
          </p:cNvPicPr>
          <p:nvPr/>
        </p:nvPicPr>
        <p:blipFill>
          <a:blip r:embed="rId2"/>
          <a:srcRect/>
          <a:stretch>
            <a:fillRect/>
          </a:stretch>
        </p:blipFill>
        <p:spPr bwMode="auto">
          <a:xfrm>
            <a:off x="1143000" y="990600"/>
            <a:ext cx="6864350" cy="5148263"/>
          </a:xfrm>
          <a:prstGeom prst="rect">
            <a:avLst/>
          </a:prstGeom>
          <a:noFill/>
        </p:spPr>
      </p:pic>
      <p:sp>
        <p:nvSpPr>
          <p:cNvPr id="318468" name="Rectangle 4"/>
          <p:cNvSpPr>
            <a:spLocks noGrp="1" noChangeArrowheads="1"/>
          </p:cNvSpPr>
          <p:nvPr>
            <p:ph type="title"/>
          </p:nvPr>
        </p:nvSpPr>
        <p:spPr/>
        <p:txBody>
          <a:bodyPr/>
          <a:lstStyle/>
          <a:p>
            <a:r>
              <a:rPr lang="en-US" sz="3200" dirty="0"/>
              <a:t>Reconstruction avec </a:t>
            </a:r>
            <a:r>
              <a:rPr lang="en-US" sz="3200" dirty="0" err="1"/>
              <a:t>une</a:t>
            </a:r>
            <a:r>
              <a:rPr lang="en-US" sz="3200" dirty="0"/>
              <a:t> </a:t>
            </a:r>
            <a:r>
              <a:rPr lang="en-US" sz="3200" dirty="0" err="1"/>
              <a:t>fenêtre</a:t>
            </a:r>
            <a:r>
              <a:rPr lang="en-US" sz="3200" dirty="0"/>
              <a:t> </a:t>
            </a:r>
            <a:r>
              <a:rPr lang="en-US" sz="3200" dirty="0" err="1"/>
              <a:t>rectangulaire</a:t>
            </a:r>
            <a:endParaRPr lang="en-US" sz="3200" dirty="0"/>
          </a:p>
        </p:txBody>
      </p:sp>
      <p:sp>
        <p:nvSpPr>
          <p:cNvPr id="318470" name="Text Box 6"/>
          <p:cNvSpPr txBox="1">
            <a:spLocks noChangeArrowheads="1"/>
          </p:cNvSpPr>
          <p:nvPr/>
        </p:nvSpPr>
        <p:spPr bwMode="auto">
          <a:xfrm>
            <a:off x="5943600" y="2498725"/>
            <a:ext cx="685800" cy="457200"/>
          </a:xfrm>
          <a:prstGeom prst="rect">
            <a:avLst/>
          </a:prstGeom>
          <a:noFill/>
          <a:ln w="25400">
            <a:noFill/>
            <a:miter lim="800000"/>
            <a:headEnd/>
            <a:tailEnd/>
          </a:ln>
          <a:effectLst/>
        </p:spPr>
        <p:txBody>
          <a:bodyPr>
            <a:spAutoFit/>
          </a:bodyPr>
          <a:lstStyle/>
          <a:p>
            <a:pPr algn="ctr">
              <a:spcBef>
                <a:spcPct val="50000"/>
              </a:spcBef>
            </a:pPr>
            <a:r>
              <a:rPr lang="en-US"/>
              <a:t>x</a:t>
            </a:r>
          </a:p>
        </p:txBody>
      </p:sp>
      <p:sp>
        <p:nvSpPr>
          <p:cNvPr id="318471" name="Text Box 7"/>
          <p:cNvSpPr txBox="1">
            <a:spLocks noChangeArrowheads="1"/>
          </p:cNvSpPr>
          <p:nvPr/>
        </p:nvSpPr>
        <p:spPr bwMode="auto">
          <a:xfrm>
            <a:off x="2514600" y="4022725"/>
            <a:ext cx="685800" cy="701675"/>
          </a:xfrm>
          <a:prstGeom prst="rect">
            <a:avLst/>
          </a:prstGeom>
          <a:noFill/>
          <a:ln w="25400">
            <a:noFill/>
            <a:miter lim="800000"/>
            <a:headEnd/>
            <a:tailEnd/>
          </a:ln>
          <a:effectLst/>
        </p:spPr>
        <p:txBody>
          <a:bodyPr>
            <a:spAutoFit/>
          </a:bodyPr>
          <a:lstStyle/>
          <a:p>
            <a:pPr algn="ctr">
              <a:spcBef>
                <a:spcPct val="50000"/>
              </a:spcBef>
            </a:pPr>
            <a:r>
              <a:rPr lang="en-US" sz="4000"/>
              <a:t>=</a:t>
            </a:r>
          </a:p>
        </p:txBody>
      </p:sp>
      <p:sp>
        <p:nvSpPr>
          <p:cNvPr id="318472" name="Text Box 8"/>
          <p:cNvSpPr txBox="1">
            <a:spLocks noChangeArrowheads="1"/>
          </p:cNvSpPr>
          <p:nvPr/>
        </p:nvSpPr>
        <p:spPr bwMode="auto">
          <a:xfrm>
            <a:off x="2514600" y="2498725"/>
            <a:ext cx="685800" cy="701675"/>
          </a:xfrm>
          <a:prstGeom prst="rect">
            <a:avLst/>
          </a:prstGeom>
          <a:noFill/>
          <a:ln w="25400">
            <a:noFill/>
            <a:miter lim="800000"/>
            <a:headEnd/>
            <a:tailEnd/>
          </a:ln>
          <a:effectLst/>
        </p:spPr>
        <p:txBody>
          <a:bodyPr>
            <a:spAutoFit/>
          </a:bodyPr>
          <a:lstStyle/>
          <a:p>
            <a:pPr algn="ctr">
              <a:spcBef>
                <a:spcPct val="50000"/>
              </a:spcBef>
            </a:pPr>
            <a:r>
              <a:rPr lang="en-US" sz="4000"/>
              <a:t>*</a:t>
            </a:r>
          </a:p>
        </p:txBody>
      </p:sp>
      <p:sp>
        <p:nvSpPr>
          <p:cNvPr id="318473" name="Text Box 9"/>
          <p:cNvSpPr txBox="1">
            <a:spLocks noChangeArrowheads="1"/>
          </p:cNvSpPr>
          <p:nvPr/>
        </p:nvSpPr>
        <p:spPr bwMode="auto">
          <a:xfrm>
            <a:off x="5943600" y="4022725"/>
            <a:ext cx="685800" cy="701675"/>
          </a:xfrm>
          <a:prstGeom prst="rect">
            <a:avLst/>
          </a:prstGeom>
          <a:noFill/>
          <a:ln w="25400">
            <a:noFill/>
            <a:miter lim="800000"/>
            <a:headEnd/>
            <a:tailEnd/>
          </a:ln>
          <a:effectLst/>
        </p:spPr>
        <p:txBody>
          <a:bodyPr>
            <a:spAutoFit/>
          </a:bodyPr>
          <a:lstStyle/>
          <a:p>
            <a:pPr algn="ctr">
              <a:spcBef>
                <a:spcPct val="50000"/>
              </a:spcBef>
            </a:pPr>
            <a:r>
              <a:rPr lang="en-US" sz="4000"/>
              <a:t>=</a:t>
            </a:r>
          </a:p>
        </p:txBody>
      </p:sp>
      <p:sp>
        <p:nvSpPr>
          <p:cNvPr id="10" name="Text Box 10"/>
          <p:cNvSpPr txBox="1">
            <a:spLocks noChangeArrowheads="1"/>
          </p:cNvSpPr>
          <p:nvPr/>
        </p:nvSpPr>
        <p:spPr bwMode="auto">
          <a:xfrm>
            <a:off x="2362200" y="5957888"/>
            <a:ext cx="990600" cy="523220"/>
          </a:xfrm>
          <a:prstGeom prst="rect">
            <a:avLst/>
          </a:prstGeom>
          <a:noFill/>
          <a:ln w="25400">
            <a:noFill/>
            <a:miter lim="800000"/>
            <a:headEnd/>
            <a:tailEnd/>
          </a:ln>
          <a:effectLst/>
        </p:spPr>
        <p:txBody>
          <a:bodyPr>
            <a:spAutoFit/>
          </a:bodyPr>
          <a:lstStyle/>
          <a:p>
            <a:pPr algn="ctr">
              <a:spcBef>
                <a:spcPct val="50000"/>
              </a:spcBef>
            </a:pPr>
            <a:r>
              <a:rPr lang="en-US" sz="2800" b="0" i="1" dirty="0" err="1">
                <a:latin typeface="Times New Roman" pitchFamily="18" charset="0"/>
              </a:rPr>
              <a:t>x</a:t>
            </a:r>
            <a:r>
              <a:rPr lang="en-US" sz="2800" b="0" i="1" baseline="-25000" dirty="0" err="1">
                <a:latin typeface="Times New Roman" pitchFamily="18" charset="0"/>
              </a:rPr>
              <a:t>p</a:t>
            </a:r>
            <a:r>
              <a:rPr lang="en-US" sz="2800" b="0" i="1" dirty="0">
                <a:latin typeface="Times New Roman" pitchFamily="18" charset="0"/>
              </a:rPr>
              <a:t>(t)</a:t>
            </a:r>
          </a:p>
        </p:txBody>
      </p:sp>
      <p:sp>
        <p:nvSpPr>
          <p:cNvPr id="11" name="Text Box 9"/>
          <p:cNvSpPr txBox="1">
            <a:spLocks noChangeArrowheads="1"/>
          </p:cNvSpPr>
          <p:nvPr/>
        </p:nvSpPr>
        <p:spPr bwMode="auto">
          <a:xfrm>
            <a:off x="5791200" y="5957888"/>
            <a:ext cx="990600" cy="519112"/>
          </a:xfrm>
          <a:prstGeom prst="rect">
            <a:avLst/>
          </a:prstGeom>
          <a:noFill/>
          <a:ln w="25400">
            <a:noFill/>
            <a:miter lim="800000"/>
            <a:headEnd/>
            <a:tailEnd/>
          </a:ln>
          <a:effectLst/>
        </p:spPr>
        <p:txBody>
          <a:bodyPr>
            <a:spAutoFit/>
          </a:bodyPr>
          <a:lstStyle/>
          <a:p>
            <a:pPr algn="ctr">
              <a:spcBef>
                <a:spcPct val="50000"/>
              </a:spcBef>
            </a:pPr>
            <a:r>
              <a:rPr lang="en-US" sz="2800" b="0" i="1" dirty="0" err="1">
                <a:latin typeface="Times New Roman" pitchFamily="18" charset="0"/>
              </a:rPr>
              <a:t>X</a:t>
            </a:r>
            <a:r>
              <a:rPr lang="en-US" sz="2800" b="0" i="1" baseline="-25000" dirty="0" err="1">
                <a:latin typeface="Times New Roman" pitchFamily="18" charset="0"/>
              </a:rPr>
              <a:t>p</a:t>
            </a:r>
            <a:r>
              <a:rPr lang="en-US" sz="2800" b="0" i="1" dirty="0">
                <a:latin typeface="Times New Roman" pitchFamily="18" charset="0"/>
              </a:rPr>
              <a:t>(f)</a:t>
            </a:r>
          </a:p>
        </p:txBody>
      </p:sp>
      <p:sp>
        <p:nvSpPr>
          <p:cNvPr id="12"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13"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ECHANTILLONNAGE</a:t>
            </a:r>
          </a:p>
        </p:txBody>
      </p:sp>
      <p:sp>
        <p:nvSpPr>
          <p:cNvPr id="14" name="Espace réservé du numéro de diapositive 13"/>
          <p:cNvSpPr>
            <a:spLocks noGrp="1"/>
          </p:cNvSpPr>
          <p:nvPr>
            <p:ph type="sldNum" sz="quarter" idx="12"/>
          </p:nvPr>
        </p:nvSpPr>
        <p:spPr/>
        <p:txBody>
          <a:bodyPr/>
          <a:lstStyle/>
          <a:p>
            <a:fld id="{2C94B7E7-F509-4100-BE7B-E3DEB2C53554}" type="slidenum">
              <a:rPr lang="fr-FR" smtClean="0"/>
              <a:pPr/>
              <a:t>80</a:t>
            </a:fld>
            <a:endParaRPr lang="fr-F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064" name="Picture 8" descr="CompareReconstructWithRect2"/>
          <p:cNvPicPr>
            <a:picLocks noChangeAspect="1" noChangeArrowheads="1"/>
          </p:cNvPicPr>
          <p:nvPr/>
        </p:nvPicPr>
        <p:blipFill>
          <a:blip r:embed="rId2"/>
          <a:srcRect/>
          <a:stretch>
            <a:fillRect/>
          </a:stretch>
        </p:blipFill>
        <p:spPr bwMode="auto">
          <a:xfrm>
            <a:off x="1143000" y="990600"/>
            <a:ext cx="6864350" cy="5148263"/>
          </a:xfrm>
          <a:prstGeom prst="rect">
            <a:avLst/>
          </a:prstGeom>
          <a:noFill/>
        </p:spPr>
      </p:pic>
      <p:sp>
        <p:nvSpPr>
          <p:cNvPr id="301059" name="Rectangle 3"/>
          <p:cNvSpPr>
            <a:spLocks noGrp="1" noChangeArrowheads="1"/>
          </p:cNvSpPr>
          <p:nvPr>
            <p:ph type="title"/>
          </p:nvPr>
        </p:nvSpPr>
        <p:spPr/>
        <p:txBody>
          <a:bodyPr/>
          <a:lstStyle/>
          <a:p>
            <a:r>
              <a:rPr lang="en-US" sz="3200" dirty="0" err="1"/>
              <a:t>Erreur</a:t>
            </a:r>
            <a:r>
              <a:rPr lang="en-US" sz="3200" dirty="0"/>
              <a:t> de Reconstruction</a:t>
            </a:r>
          </a:p>
        </p:txBody>
      </p:sp>
      <p:sp>
        <p:nvSpPr>
          <p:cNvPr id="301061" name="Text Box 5"/>
          <p:cNvSpPr txBox="1">
            <a:spLocks noChangeArrowheads="1"/>
          </p:cNvSpPr>
          <p:nvPr/>
        </p:nvSpPr>
        <p:spPr bwMode="auto">
          <a:xfrm>
            <a:off x="3143240" y="3124200"/>
            <a:ext cx="2857520" cy="461665"/>
          </a:xfrm>
          <a:prstGeom prst="rect">
            <a:avLst/>
          </a:prstGeom>
          <a:noFill/>
          <a:ln w="25400">
            <a:noFill/>
            <a:miter lim="800000"/>
            <a:headEnd/>
            <a:tailEnd/>
          </a:ln>
          <a:effectLst/>
        </p:spPr>
        <p:txBody>
          <a:bodyPr wrap="square">
            <a:spAutoFit/>
          </a:bodyPr>
          <a:lstStyle/>
          <a:p>
            <a:pPr algn="ctr">
              <a:spcBef>
                <a:spcPct val="50000"/>
              </a:spcBef>
            </a:pPr>
            <a:r>
              <a:rPr lang="en-US" dirty="0"/>
              <a:t> Signal Original</a:t>
            </a:r>
          </a:p>
        </p:txBody>
      </p:sp>
      <p:sp>
        <p:nvSpPr>
          <p:cNvPr id="301062" name="Text Box 6"/>
          <p:cNvSpPr txBox="1">
            <a:spLocks noChangeArrowheads="1"/>
          </p:cNvSpPr>
          <p:nvPr/>
        </p:nvSpPr>
        <p:spPr bwMode="auto">
          <a:xfrm>
            <a:off x="1219200" y="5791200"/>
            <a:ext cx="6705600" cy="830997"/>
          </a:xfrm>
          <a:prstGeom prst="rect">
            <a:avLst/>
          </a:prstGeom>
          <a:noFill/>
          <a:ln w="25400">
            <a:noFill/>
            <a:miter lim="800000"/>
            <a:headEnd/>
            <a:tailEnd/>
          </a:ln>
          <a:effectLst/>
        </p:spPr>
        <p:txBody>
          <a:bodyPr>
            <a:spAutoFit/>
          </a:bodyPr>
          <a:lstStyle/>
          <a:p>
            <a:pPr algn="ctr">
              <a:spcBef>
                <a:spcPct val="50000"/>
              </a:spcBef>
            </a:pPr>
            <a:r>
              <a:rPr lang="en-US" dirty="0"/>
              <a:t>Reconstruction Rectangle</a:t>
            </a:r>
            <a:br>
              <a:rPr lang="en-US" dirty="0"/>
            </a:br>
            <a:endParaRPr lang="en-US" dirty="0"/>
          </a:p>
        </p:txBody>
      </p:sp>
      <p:sp>
        <p:nvSpPr>
          <p:cNvPr id="6"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7"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ECHANTILLONNAGE</a:t>
            </a:r>
          </a:p>
        </p:txBody>
      </p:sp>
      <p:sp>
        <p:nvSpPr>
          <p:cNvPr id="8" name="Espace réservé du numéro de diapositive 7"/>
          <p:cNvSpPr>
            <a:spLocks noGrp="1"/>
          </p:cNvSpPr>
          <p:nvPr>
            <p:ph type="sldNum" sz="quarter" idx="12"/>
          </p:nvPr>
        </p:nvSpPr>
        <p:spPr/>
        <p:txBody>
          <a:bodyPr/>
          <a:lstStyle/>
          <a:p>
            <a:fld id="{2C94B7E7-F509-4100-BE7B-E3DEB2C53554}" type="slidenum">
              <a:rPr lang="fr-FR" smtClean="0"/>
              <a:pPr/>
              <a:t>81</a:t>
            </a:fld>
            <a:endParaRPr lang="fr-F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p:cNvSpPr>
            <a:spLocks noGrp="1"/>
          </p:cNvSpPr>
          <p:nvPr>
            <p:ph type="sldNum" sz="quarter" idx="10"/>
          </p:nvPr>
        </p:nvSpPr>
        <p:spPr/>
        <p:txBody>
          <a:bodyPr/>
          <a:lstStyle/>
          <a:p>
            <a:pPr>
              <a:defRPr/>
            </a:pPr>
            <a:fld id="{144A1E6E-CC30-4877-BFED-04A707897CD5}" type="slidenum">
              <a:rPr lang="en-US"/>
              <a:pPr>
                <a:defRPr/>
              </a:pPr>
              <a:t>82</a:t>
            </a:fld>
            <a:endParaRPr lang="en-US"/>
          </a:p>
        </p:txBody>
      </p:sp>
      <p:pic>
        <p:nvPicPr>
          <p:cNvPr id="2054" name="Picture 2"/>
          <p:cNvPicPr>
            <a:picLocks noChangeAspect="1" noChangeArrowheads="1"/>
          </p:cNvPicPr>
          <p:nvPr/>
        </p:nvPicPr>
        <p:blipFill>
          <a:blip r:embed="rId3"/>
          <a:srcRect/>
          <a:stretch>
            <a:fillRect/>
          </a:stretch>
        </p:blipFill>
        <p:spPr bwMode="auto">
          <a:xfrm>
            <a:off x="1143000" y="642918"/>
            <a:ext cx="7315200" cy="6215082"/>
          </a:xfrm>
          <a:prstGeom prst="rect">
            <a:avLst/>
          </a:prstGeom>
          <a:noFill/>
          <a:ln w="9525">
            <a:noFill/>
            <a:miter lim="800000"/>
            <a:headEnd/>
            <a:tailEnd/>
          </a:ln>
        </p:spPr>
      </p:pic>
      <p:graphicFrame>
        <p:nvGraphicFramePr>
          <p:cNvPr id="586755" name="Object 3"/>
          <p:cNvGraphicFramePr>
            <a:graphicFrameLocks noChangeAspect="1"/>
          </p:cNvGraphicFramePr>
          <p:nvPr/>
        </p:nvGraphicFramePr>
        <p:xfrm>
          <a:off x="47625" y="2746375"/>
          <a:ext cx="1476375" cy="511175"/>
        </p:xfrm>
        <a:graphic>
          <a:graphicData uri="http://schemas.openxmlformats.org/presentationml/2006/ole">
            <p:oleObj spid="_x0000_s133125" name="Équation" r:id="rId4" imgW="15849600" imgH="5486400" progId="Equation.3">
              <p:embed/>
            </p:oleObj>
          </a:graphicData>
        </a:graphic>
      </p:graphicFrame>
      <p:graphicFrame>
        <p:nvGraphicFramePr>
          <p:cNvPr id="586756" name="Object 4"/>
          <p:cNvGraphicFramePr>
            <a:graphicFrameLocks noChangeAspect="1"/>
          </p:cNvGraphicFramePr>
          <p:nvPr/>
        </p:nvGraphicFramePr>
        <p:xfrm>
          <a:off x="39688" y="4703775"/>
          <a:ext cx="1646237" cy="511175"/>
        </p:xfrm>
        <a:graphic>
          <a:graphicData uri="http://schemas.openxmlformats.org/presentationml/2006/ole">
            <p:oleObj spid="_x0000_s133126" name="Équation" r:id="rId5" imgW="17678400" imgH="5486400" progId="Equation.3">
              <p:embed/>
            </p:oleObj>
          </a:graphicData>
        </a:graphic>
      </p:graphicFrame>
      <p:sp>
        <p:nvSpPr>
          <p:cNvPr id="586757" name="Oval 5"/>
          <p:cNvSpPr>
            <a:spLocks noChangeArrowheads="1"/>
          </p:cNvSpPr>
          <p:nvPr/>
        </p:nvSpPr>
        <p:spPr bwMode="auto">
          <a:xfrm>
            <a:off x="6553200" y="2362200"/>
            <a:ext cx="1219200" cy="457200"/>
          </a:xfrm>
          <a:prstGeom prst="ellipse">
            <a:avLst/>
          </a:prstGeom>
          <a:noFill/>
          <a:ln w="38100">
            <a:solidFill>
              <a:schemeClr val="accent1"/>
            </a:solidFill>
            <a:round/>
            <a:headEnd/>
            <a:tailEnd/>
          </a:ln>
        </p:spPr>
        <p:txBody>
          <a:bodyPr wrap="none" anchor="ctr"/>
          <a:lstStyle/>
          <a:p>
            <a:endParaRPr lang="en-US"/>
          </a:p>
        </p:txBody>
      </p:sp>
      <p:sp>
        <p:nvSpPr>
          <p:cNvPr id="586758" name="Oval 6"/>
          <p:cNvSpPr>
            <a:spLocks noChangeArrowheads="1"/>
          </p:cNvSpPr>
          <p:nvPr/>
        </p:nvSpPr>
        <p:spPr bwMode="auto">
          <a:xfrm>
            <a:off x="6477000" y="4572000"/>
            <a:ext cx="1219200" cy="457200"/>
          </a:xfrm>
          <a:prstGeom prst="ellipse">
            <a:avLst/>
          </a:prstGeom>
          <a:noFill/>
          <a:ln w="38100">
            <a:solidFill>
              <a:schemeClr val="accent1"/>
            </a:solidFill>
            <a:round/>
            <a:headEnd/>
            <a:tailEnd/>
          </a:ln>
        </p:spPr>
        <p:txBody>
          <a:bodyPr wrap="none" anchor="ctr"/>
          <a:lstStyle/>
          <a:p>
            <a:endParaRPr lang="en-US"/>
          </a:p>
        </p:txBody>
      </p:sp>
      <p:graphicFrame>
        <p:nvGraphicFramePr>
          <p:cNvPr id="586759" name="Object 7"/>
          <p:cNvGraphicFramePr>
            <a:graphicFrameLocks noChangeAspect="1"/>
          </p:cNvGraphicFramePr>
          <p:nvPr/>
        </p:nvGraphicFramePr>
        <p:xfrm>
          <a:off x="-1588" y="644525"/>
          <a:ext cx="1616076" cy="541338"/>
        </p:xfrm>
        <a:graphic>
          <a:graphicData uri="http://schemas.openxmlformats.org/presentationml/2006/ole">
            <p:oleObj spid="_x0000_s133127" name="Équation" r:id="rId6" imgW="17373600" imgH="5791200" progId="Equation.3">
              <p:embed/>
            </p:oleObj>
          </a:graphicData>
        </a:graphic>
      </p:graphicFrame>
      <p:sp>
        <p:nvSpPr>
          <p:cNvPr id="9" name="Rectangle 2"/>
          <p:cNvSpPr txBox="1">
            <a:spLocks noChangeArrowheads="1"/>
          </p:cNvSpPr>
          <p:nvPr/>
        </p:nvSpPr>
        <p:spPr>
          <a:xfrm>
            <a:off x="457200" y="-24"/>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i="0" u="none" strike="noStrike" kern="1200" cap="none" spc="0" normalizeH="0" baseline="0" noProof="0" dirty="0" err="1">
                <a:ln>
                  <a:noFill/>
                </a:ln>
                <a:solidFill>
                  <a:srgbClr val="0070C0"/>
                </a:solidFill>
                <a:effectLst/>
                <a:uLnTx/>
                <a:uFillTx/>
                <a:latin typeface="+mj-lt"/>
                <a:ea typeface="+mj-ea"/>
                <a:cs typeface="+mj-cs"/>
              </a:rPr>
              <a:t>Echantillonnage</a:t>
            </a:r>
            <a:r>
              <a:rPr kumimoji="0" lang="en-US" sz="3200" i="0" u="none" strike="noStrike" kern="1200" cap="none" spc="0" normalizeH="0" baseline="0" noProof="0" dirty="0">
                <a:ln>
                  <a:noFill/>
                </a:ln>
                <a:solidFill>
                  <a:srgbClr val="0070C0"/>
                </a:solidFill>
                <a:effectLst/>
                <a:uLnTx/>
                <a:uFillTx/>
                <a:latin typeface="+mj-lt"/>
                <a:ea typeface="+mj-ea"/>
                <a:cs typeface="+mj-cs"/>
              </a:rPr>
              <a:t> </a:t>
            </a:r>
            <a:r>
              <a:rPr kumimoji="0" lang="en-US" sz="3200" i="0" u="none" strike="noStrike" kern="1200" cap="none" spc="0" normalizeH="0" baseline="0" noProof="0" dirty="0" err="1">
                <a:ln>
                  <a:noFill/>
                </a:ln>
                <a:solidFill>
                  <a:srgbClr val="0070C0"/>
                </a:solidFill>
                <a:effectLst/>
                <a:uLnTx/>
                <a:uFillTx/>
                <a:latin typeface="+mj-lt"/>
                <a:ea typeface="+mj-ea"/>
                <a:cs typeface="+mj-cs"/>
              </a:rPr>
              <a:t>d’une</a:t>
            </a:r>
            <a:r>
              <a:rPr kumimoji="0" lang="en-US" sz="3200" i="0" u="none" strike="noStrike" kern="1200" cap="none" spc="0" normalizeH="0" baseline="0" noProof="0" dirty="0">
                <a:ln>
                  <a:noFill/>
                </a:ln>
                <a:solidFill>
                  <a:srgbClr val="0070C0"/>
                </a:solidFill>
                <a:effectLst/>
                <a:uLnTx/>
                <a:uFillTx/>
                <a:latin typeface="+mj-lt"/>
                <a:ea typeface="+mj-ea"/>
                <a:cs typeface="+mj-cs"/>
              </a:rPr>
              <a:t> </a:t>
            </a:r>
            <a:r>
              <a:rPr kumimoji="0" lang="en-US" sz="3200" i="0" u="none" strike="noStrike" kern="1200" cap="none" spc="0" normalizeH="0" baseline="0" noProof="0" dirty="0" err="1">
                <a:ln>
                  <a:noFill/>
                </a:ln>
                <a:solidFill>
                  <a:srgbClr val="0070C0"/>
                </a:solidFill>
                <a:effectLst/>
                <a:uLnTx/>
                <a:uFillTx/>
                <a:latin typeface="+mj-lt"/>
                <a:ea typeface="+mj-ea"/>
                <a:cs typeface="+mj-cs"/>
              </a:rPr>
              <a:t>sinusoïde</a:t>
            </a:r>
            <a:endParaRPr kumimoji="0" lang="en-US" sz="3200" i="0" u="none" strike="noStrike" kern="1200" cap="none" spc="0" normalizeH="0" baseline="0" noProof="0" dirty="0">
              <a:ln>
                <a:noFill/>
              </a:ln>
              <a:solidFill>
                <a:srgbClr val="0070C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86759"/>
                                        </p:tgtEl>
                                        <p:attrNameLst>
                                          <p:attrName>style.visibility</p:attrName>
                                        </p:attrNameLst>
                                      </p:cBhvr>
                                      <p:to>
                                        <p:strVal val="visible"/>
                                      </p:to>
                                    </p:set>
                                    <p:animEffect transition="in" filter="wipe(left)">
                                      <p:cBhvr>
                                        <p:cTn id="7" dur="500"/>
                                        <p:tgtEl>
                                          <p:spTgt spid="58675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586757"/>
                                        </p:tgtEl>
                                        <p:attrNameLst>
                                          <p:attrName>style.visibility</p:attrName>
                                        </p:attrNameLst>
                                      </p:cBhvr>
                                      <p:to>
                                        <p:strVal val="visible"/>
                                      </p:to>
                                    </p:set>
                                  </p:childTnLst>
                                </p:cTn>
                              </p:par>
                            </p:childTnLst>
                          </p:cTn>
                        </p:par>
                        <p:par>
                          <p:cTn id="12" fill="hold">
                            <p:stCondLst>
                              <p:cond delay="500"/>
                            </p:stCondLst>
                            <p:childTnLst>
                              <p:par>
                                <p:cTn id="13" presetID="22" presetClass="entr" presetSubtype="8" fill="hold" nodeType="afterEffect">
                                  <p:stCondLst>
                                    <p:cond delay="1000"/>
                                  </p:stCondLst>
                                  <p:childTnLst>
                                    <p:set>
                                      <p:cBhvr>
                                        <p:cTn id="14" dur="1" fill="hold">
                                          <p:stCondLst>
                                            <p:cond delay="0"/>
                                          </p:stCondLst>
                                        </p:cTn>
                                        <p:tgtEl>
                                          <p:spTgt spid="586755"/>
                                        </p:tgtEl>
                                        <p:attrNameLst>
                                          <p:attrName>style.visibility</p:attrName>
                                        </p:attrNameLst>
                                      </p:cBhvr>
                                      <p:to>
                                        <p:strVal val="visible"/>
                                      </p:to>
                                    </p:set>
                                    <p:animEffect transition="in" filter="wipe(left)">
                                      <p:cBhvr>
                                        <p:cTn id="15" dur="500"/>
                                        <p:tgtEl>
                                          <p:spTgt spid="58675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586758"/>
                                        </p:tgtEl>
                                        <p:attrNameLst>
                                          <p:attrName>style.visibility</p:attrName>
                                        </p:attrNameLst>
                                      </p:cBhvr>
                                      <p:to>
                                        <p:strVal val="visible"/>
                                      </p:to>
                                    </p:set>
                                  </p:childTnLst>
                                </p:cTn>
                              </p:par>
                            </p:childTnLst>
                          </p:cTn>
                        </p:par>
                        <p:par>
                          <p:cTn id="20" fill="hold">
                            <p:stCondLst>
                              <p:cond delay="500"/>
                            </p:stCondLst>
                            <p:childTnLst>
                              <p:par>
                                <p:cTn id="21" presetID="22" presetClass="entr" presetSubtype="8" fill="hold" nodeType="afterEffect">
                                  <p:stCondLst>
                                    <p:cond delay="1000"/>
                                  </p:stCondLst>
                                  <p:childTnLst>
                                    <p:set>
                                      <p:cBhvr>
                                        <p:cTn id="22" dur="1" fill="hold">
                                          <p:stCondLst>
                                            <p:cond delay="0"/>
                                          </p:stCondLst>
                                        </p:cTn>
                                        <p:tgtEl>
                                          <p:spTgt spid="586756"/>
                                        </p:tgtEl>
                                        <p:attrNameLst>
                                          <p:attrName>style.visibility</p:attrName>
                                        </p:attrNameLst>
                                      </p:cBhvr>
                                      <p:to>
                                        <p:strVal val="visible"/>
                                      </p:to>
                                    </p:set>
                                    <p:animEffect transition="in" filter="wipe(left)">
                                      <p:cBhvr>
                                        <p:cTn id="23" dur="500"/>
                                        <p:tgtEl>
                                          <p:spTgt spid="586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6757" grpId="0" animBg="1"/>
      <p:bldP spid="586758"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a:spLocks noGrp="1"/>
          </p:cNvSpPr>
          <p:nvPr>
            <p:ph type="sldNum" sz="quarter" idx="10"/>
          </p:nvPr>
        </p:nvSpPr>
        <p:spPr/>
        <p:txBody>
          <a:bodyPr/>
          <a:lstStyle/>
          <a:p>
            <a:pPr>
              <a:defRPr/>
            </a:pPr>
            <a:fld id="{EC73394C-4832-4315-9EFD-8FC29CD76379}" type="slidenum">
              <a:rPr lang="en-US"/>
              <a:pPr>
                <a:defRPr/>
              </a:pPr>
              <a:t>83</a:t>
            </a:fld>
            <a:endParaRPr lang="en-US"/>
          </a:p>
        </p:txBody>
      </p:sp>
      <p:sp>
        <p:nvSpPr>
          <p:cNvPr id="3077" name="Rectangle 2"/>
          <p:cNvSpPr>
            <a:spLocks noGrp="1" noChangeArrowheads="1"/>
          </p:cNvSpPr>
          <p:nvPr>
            <p:ph type="title"/>
          </p:nvPr>
        </p:nvSpPr>
        <p:spPr>
          <a:xfrm>
            <a:off x="0" y="228600"/>
            <a:ext cx="9144000" cy="1143000"/>
          </a:xfrm>
        </p:spPr>
        <p:txBody>
          <a:bodyPr>
            <a:normAutofit fontScale="90000"/>
          </a:bodyPr>
          <a:lstStyle/>
          <a:p>
            <a:pPr eaLnBrk="1" hangingPunct="1"/>
            <a:r>
              <a:rPr lang="en-US" altLang="en-US" dirty="0">
                <a:solidFill>
                  <a:srgbClr val="0070C0"/>
                </a:solidFill>
              </a:rPr>
              <a:t>Reconstruction de la </a:t>
            </a:r>
            <a:r>
              <a:rPr lang="en-US" altLang="en-US" dirty="0" err="1">
                <a:solidFill>
                  <a:srgbClr val="0070C0"/>
                </a:solidFill>
              </a:rPr>
              <a:t>sinusoïde</a:t>
            </a:r>
            <a:r>
              <a:rPr lang="en-US" altLang="en-US" dirty="0">
                <a:solidFill>
                  <a:srgbClr val="0070C0"/>
                </a:solidFill>
              </a:rPr>
              <a:t>?  </a:t>
            </a:r>
            <a:br>
              <a:rPr lang="en-US" altLang="en-US" dirty="0">
                <a:solidFill>
                  <a:srgbClr val="0070C0"/>
                </a:solidFill>
              </a:rPr>
            </a:br>
            <a:r>
              <a:rPr lang="en-US" altLang="en-US" dirty="0" err="1">
                <a:solidFill>
                  <a:srgbClr val="0070C0"/>
                </a:solidFill>
              </a:rPr>
              <a:t>Oui</a:t>
            </a:r>
            <a:r>
              <a:rPr lang="en-US" altLang="en-US" dirty="0">
                <a:solidFill>
                  <a:srgbClr val="0070C0"/>
                </a:solidFill>
              </a:rPr>
              <a:t> </a:t>
            </a:r>
            <a:r>
              <a:rPr lang="en-US" altLang="en-US" dirty="0" err="1">
                <a:solidFill>
                  <a:srgbClr val="0070C0"/>
                </a:solidFill>
              </a:rPr>
              <a:t>mais</a:t>
            </a:r>
            <a:r>
              <a:rPr lang="en-US" altLang="en-US" dirty="0">
                <a:solidFill>
                  <a:srgbClr val="0070C0"/>
                </a:solidFill>
              </a:rPr>
              <a:t> </a:t>
            </a:r>
            <a:r>
              <a:rPr lang="en-US" altLang="en-US" dirty="0" err="1">
                <a:solidFill>
                  <a:srgbClr val="0070C0"/>
                </a:solidFill>
              </a:rPr>
              <a:t>laquelle</a:t>
            </a:r>
            <a:endParaRPr lang="en-US" altLang="en-US" dirty="0">
              <a:solidFill>
                <a:srgbClr val="0070C0"/>
              </a:solidFill>
            </a:endParaRPr>
          </a:p>
        </p:txBody>
      </p:sp>
      <p:pic>
        <p:nvPicPr>
          <p:cNvPr id="3078" name="Picture 3" descr="Alias-Ex-Time"/>
          <p:cNvPicPr>
            <a:picLocks noChangeAspect="1" noChangeArrowheads="1"/>
          </p:cNvPicPr>
          <p:nvPr/>
        </p:nvPicPr>
        <p:blipFill>
          <a:blip r:embed="rId3"/>
          <a:srcRect/>
          <a:stretch>
            <a:fillRect/>
          </a:stretch>
        </p:blipFill>
        <p:spPr bwMode="auto">
          <a:xfrm>
            <a:off x="28575" y="2362200"/>
            <a:ext cx="9086850" cy="2590800"/>
          </a:xfrm>
          <a:prstGeom prst="rect">
            <a:avLst/>
          </a:prstGeom>
          <a:noFill/>
          <a:ln w="9525">
            <a:noFill/>
            <a:miter lim="800000"/>
            <a:headEnd/>
            <a:tailEnd/>
          </a:ln>
        </p:spPr>
      </p:pic>
      <p:graphicFrame>
        <p:nvGraphicFramePr>
          <p:cNvPr id="3074" name="Object 4"/>
          <p:cNvGraphicFramePr>
            <a:graphicFrameLocks noChangeAspect="1"/>
          </p:cNvGraphicFramePr>
          <p:nvPr/>
        </p:nvGraphicFramePr>
        <p:xfrm>
          <a:off x="487363" y="5200650"/>
          <a:ext cx="4130675" cy="742950"/>
        </p:xfrm>
        <a:graphic>
          <a:graphicData uri="http://schemas.openxmlformats.org/presentationml/2006/ole">
            <p:oleObj spid="_x0000_s134148" name="Equation" r:id="rId4" imgW="27127200" imgH="4876800" progId="Equation.3">
              <p:embed/>
            </p:oleObj>
          </a:graphicData>
        </a:graphic>
      </p:graphicFrame>
      <p:graphicFrame>
        <p:nvGraphicFramePr>
          <p:cNvPr id="3075" name="Object 5"/>
          <p:cNvGraphicFramePr>
            <a:graphicFrameLocks noChangeAspect="1"/>
          </p:cNvGraphicFramePr>
          <p:nvPr/>
        </p:nvGraphicFramePr>
        <p:xfrm>
          <a:off x="5091113" y="5257800"/>
          <a:ext cx="3716337" cy="1046163"/>
        </p:xfrm>
        <a:graphic>
          <a:graphicData uri="http://schemas.openxmlformats.org/presentationml/2006/ole">
            <p:oleObj spid="_x0000_s134149" name="Équation" r:id="rId5" imgW="36880800" imgH="10363200" progId="Equation.3">
              <p:embed/>
            </p:oleObj>
          </a:graphicData>
        </a:graphic>
      </p:graphicFrame>
      <p:sp>
        <p:nvSpPr>
          <p:cNvPr id="3079" name="Text Box 6"/>
          <p:cNvSpPr txBox="1">
            <a:spLocks noChangeArrowheads="1"/>
          </p:cNvSpPr>
          <p:nvPr/>
        </p:nvSpPr>
        <p:spPr bwMode="auto">
          <a:xfrm>
            <a:off x="0" y="1752600"/>
            <a:ext cx="9144000" cy="400110"/>
          </a:xfrm>
          <a:prstGeom prst="rect">
            <a:avLst/>
          </a:prstGeom>
          <a:noFill/>
          <a:ln w="9525">
            <a:noFill/>
            <a:miter lim="800000"/>
            <a:headEnd/>
            <a:tailEnd/>
          </a:ln>
        </p:spPr>
        <p:txBody>
          <a:bodyPr wrap="square">
            <a:spAutoFit/>
          </a:bodyPr>
          <a:lstStyle/>
          <a:p>
            <a:pPr eaLnBrk="0" hangingPunct="0"/>
            <a:r>
              <a:rPr lang="fr-FR" sz="2000" dirty="0"/>
              <a:t>Compte tenu des échantillons (en bleu), dessiner une sinusoïde à travers les valeurs</a:t>
            </a:r>
            <a:endParaRPr lang="en-US" sz="2000" dirty="0">
              <a:solidFill>
                <a:schemeClr val="tx1"/>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4"/>
          <p:cNvGrpSpPr>
            <a:grpSpLocks/>
          </p:cNvGrpSpPr>
          <p:nvPr/>
        </p:nvGrpSpPr>
        <p:grpSpPr bwMode="auto">
          <a:xfrm>
            <a:off x="250825" y="1628775"/>
            <a:ext cx="5400675" cy="2005013"/>
            <a:chOff x="158" y="1162"/>
            <a:chExt cx="3402" cy="1263"/>
          </a:xfrm>
        </p:grpSpPr>
        <p:sp>
          <p:nvSpPr>
            <p:cNvPr id="32777" name="Rectangle 9"/>
            <p:cNvSpPr>
              <a:spLocks noChangeArrowheads="1"/>
            </p:cNvSpPr>
            <p:nvPr/>
          </p:nvSpPr>
          <p:spPr bwMode="auto">
            <a:xfrm>
              <a:off x="2078" y="1897"/>
              <a:ext cx="912" cy="528"/>
            </a:xfrm>
            <a:prstGeom prst="rect">
              <a:avLst/>
            </a:prstGeom>
            <a:noFill/>
            <a:ln w="9525">
              <a:solidFill>
                <a:schemeClr val="tx1"/>
              </a:solidFill>
              <a:miter lim="800000"/>
              <a:headEnd/>
              <a:tailEnd/>
            </a:ln>
            <a:effectLst/>
          </p:spPr>
          <p:txBody>
            <a:bodyPr wrap="none" anchor="ctr"/>
            <a:lstStyle/>
            <a:p>
              <a:pPr algn="ctr"/>
              <a:endParaRPr lang="fr-FR">
                <a:ea typeface="SimSun" pitchFamily="2" charset="-122"/>
              </a:endParaRPr>
            </a:p>
          </p:txBody>
        </p:sp>
        <p:graphicFrame>
          <p:nvGraphicFramePr>
            <p:cNvPr id="32778" name="Object 10"/>
            <p:cNvGraphicFramePr>
              <a:graphicFrameLocks noChangeAspect="1"/>
            </p:cNvGraphicFramePr>
            <p:nvPr/>
          </p:nvGraphicFramePr>
          <p:xfrm>
            <a:off x="1519" y="1834"/>
            <a:ext cx="417" cy="293"/>
          </p:xfrm>
          <a:graphic>
            <a:graphicData uri="http://schemas.openxmlformats.org/presentationml/2006/ole">
              <p:oleObj spid="_x0000_s135183" name="Equation" r:id="rId3" imgW="8229600" imgH="5791200" progId="Equation.3">
                <p:embed/>
              </p:oleObj>
            </a:graphicData>
          </a:graphic>
        </p:graphicFrame>
        <p:sp>
          <p:nvSpPr>
            <p:cNvPr id="32779" name="Line 11"/>
            <p:cNvSpPr>
              <a:spLocks noChangeShapeType="1"/>
            </p:cNvSpPr>
            <p:nvPr/>
          </p:nvSpPr>
          <p:spPr bwMode="auto">
            <a:xfrm>
              <a:off x="2990" y="2185"/>
              <a:ext cx="432" cy="0"/>
            </a:xfrm>
            <a:prstGeom prst="line">
              <a:avLst/>
            </a:prstGeom>
            <a:noFill/>
            <a:ln w="9525">
              <a:solidFill>
                <a:schemeClr val="tx1"/>
              </a:solidFill>
              <a:round/>
              <a:headEnd/>
              <a:tailEnd type="triangle" w="med" len="med"/>
            </a:ln>
            <a:effectLst/>
          </p:spPr>
          <p:txBody>
            <a:bodyPr/>
            <a:lstStyle/>
            <a:p>
              <a:endParaRPr lang="fr-FR"/>
            </a:p>
          </p:txBody>
        </p:sp>
        <p:graphicFrame>
          <p:nvGraphicFramePr>
            <p:cNvPr id="32780" name="Object 12"/>
            <p:cNvGraphicFramePr>
              <a:graphicFrameLocks noChangeAspect="1"/>
            </p:cNvGraphicFramePr>
            <p:nvPr/>
          </p:nvGraphicFramePr>
          <p:xfrm>
            <a:off x="3128" y="1865"/>
            <a:ext cx="432" cy="308"/>
          </p:xfrm>
          <a:graphic>
            <a:graphicData uri="http://schemas.openxmlformats.org/presentationml/2006/ole">
              <p:oleObj spid="_x0000_s135184" name="Equation" r:id="rId4" imgW="8534400" imgH="6096000" progId="">
                <p:embed/>
              </p:oleObj>
            </a:graphicData>
          </a:graphic>
        </p:graphicFrame>
        <p:sp>
          <p:nvSpPr>
            <p:cNvPr id="32781" name="AutoShape 13"/>
            <p:cNvSpPr>
              <a:spLocks noChangeArrowheads="1"/>
            </p:cNvSpPr>
            <p:nvPr/>
          </p:nvSpPr>
          <p:spPr bwMode="auto">
            <a:xfrm>
              <a:off x="878" y="1978"/>
              <a:ext cx="384" cy="384"/>
            </a:xfrm>
            <a:prstGeom prst="flowChartSummingJunction">
              <a:avLst/>
            </a:prstGeom>
            <a:noFill/>
            <a:ln w="9525">
              <a:solidFill>
                <a:schemeClr val="tx1"/>
              </a:solidFill>
              <a:round/>
              <a:headEnd/>
              <a:tailEnd/>
            </a:ln>
            <a:effectLst/>
          </p:spPr>
          <p:txBody>
            <a:bodyPr wrap="none" anchor="ctr"/>
            <a:lstStyle/>
            <a:p>
              <a:endParaRPr lang="fr-FR"/>
            </a:p>
          </p:txBody>
        </p:sp>
        <p:sp>
          <p:nvSpPr>
            <p:cNvPr id="32782" name="Line 14"/>
            <p:cNvSpPr>
              <a:spLocks noChangeShapeType="1"/>
            </p:cNvSpPr>
            <p:nvPr/>
          </p:nvSpPr>
          <p:spPr bwMode="auto">
            <a:xfrm>
              <a:off x="590" y="2170"/>
              <a:ext cx="288" cy="0"/>
            </a:xfrm>
            <a:prstGeom prst="line">
              <a:avLst/>
            </a:prstGeom>
            <a:noFill/>
            <a:ln w="9525">
              <a:solidFill>
                <a:schemeClr val="tx1"/>
              </a:solidFill>
              <a:round/>
              <a:headEnd/>
              <a:tailEnd type="triangle" w="med" len="med"/>
            </a:ln>
            <a:effectLst/>
          </p:spPr>
          <p:txBody>
            <a:bodyPr/>
            <a:lstStyle/>
            <a:p>
              <a:endParaRPr lang="fr-FR"/>
            </a:p>
          </p:txBody>
        </p:sp>
        <p:sp>
          <p:nvSpPr>
            <p:cNvPr id="32783" name="Line 15"/>
            <p:cNvSpPr>
              <a:spLocks noChangeShapeType="1"/>
            </p:cNvSpPr>
            <p:nvPr/>
          </p:nvSpPr>
          <p:spPr bwMode="auto">
            <a:xfrm>
              <a:off x="1262" y="2170"/>
              <a:ext cx="816" cy="0"/>
            </a:xfrm>
            <a:prstGeom prst="line">
              <a:avLst/>
            </a:prstGeom>
            <a:noFill/>
            <a:ln w="9525">
              <a:solidFill>
                <a:schemeClr val="tx1"/>
              </a:solidFill>
              <a:round/>
              <a:headEnd/>
              <a:tailEnd type="triangle" w="med" len="med"/>
            </a:ln>
            <a:effectLst/>
          </p:spPr>
          <p:txBody>
            <a:bodyPr/>
            <a:lstStyle/>
            <a:p>
              <a:endParaRPr lang="fr-FR"/>
            </a:p>
          </p:txBody>
        </p:sp>
        <p:graphicFrame>
          <p:nvGraphicFramePr>
            <p:cNvPr id="32784" name="Object 16"/>
            <p:cNvGraphicFramePr>
              <a:graphicFrameLocks noChangeAspect="1"/>
            </p:cNvGraphicFramePr>
            <p:nvPr/>
          </p:nvGraphicFramePr>
          <p:xfrm>
            <a:off x="158" y="2026"/>
            <a:ext cx="324" cy="262"/>
          </p:xfrm>
          <a:graphic>
            <a:graphicData uri="http://schemas.openxmlformats.org/presentationml/2006/ole">
              <p:oleObj spid="_x0000_s135185" name="Equation" r:id="rId5" imgW="6400800" imgH="5181600" progId="Equation.3">
                <p:embed/>
              </p:oleObj>
            </a:graphicData>
          </a:graphic>
        </p:graphicFrame>
        <p:graphicFrame>
          <p:nvGraphicFramePr>
            <p:cNvPr id="32785" name="Object 17"/>
            <p:cNvGraphicFramePr>
              <a:graphicFrameLocks noChangeAspect="1"/>
            </p:cNvGraphicFramePr>
            <p:nvPr/>
          </p:nvGraphicFramePr>
          <p:xfrm>
            <a:off x="306" y="1162"/>
            <a:ext cx="1839" cy="562"/>
          </p:xfrm>
          <a:graphic>
            <a:graphicData uri="http://schemas.openxmlformats.org/presentationml/2006/ole">
              <p:oleObj spid="_x0000_s135186" name="Equation" r:id="rId6" imgW="33832800" imgH="10363200" progId="">
                <p:embed/>
              </p:oleObj>
            </a:graphicData>
          </a:graphic>
        </p:graphicFrame>
        <p:sp>
          <p:nvSpPr>
            <p:cNvPr id="32786" name="Line 18"/>
            <p:cNvSpPr>
              <a:spLocks noChangeShapeType="1"/>
            </p:cNvSpPr>
            <p:nvPr/>
          </p:nvSpPr>
          <p:spPr bwMode="auto">
            <a:xfrm>
              <a:off x="1070" y="1738"/>
              <a:ext cx="0" cy="240"/>
            </a:xfrm>
            <a:prstGeom prst="line">
              <a:avLst/>
            </a:prstGeom>
            <a:noFill/>
            <a:ln w="9525">
              <a:solidFill>
                <a:schemeClr val="tx1"/>
              </a:solidFill>
              <a:round/>
              <a:headEnd/>
              <a:tailEnd type="triangle" w="med" len="med"/>
            </a:ln>
            <a:effectLst/>
          </p:spPr>
          <p:txBody>
            <a:bodyPr/>
            <a:lstStyle/>
            <a:p>
              <a:endParaRPr lang="fr-FR"/>
            </a:p>
          </p:txBody>
        </p:sp>
        <p:graphicFrame>
          <p:nvGraphicFramePr>
            <p:cNvPr id="32787" name="Object 19"/>
            <p:cNvGraphicFramePr>
              <a:graphicFrameLocks noChangeAspect="1"/>
            </p:cNvGraphicFramePr>
            <p:nvPr/>
          </p:nvGraphicFramePr>
          <p:xfrm>
            <a:off x="2222" y="2026"/>
            <a:ext cx="614" cy="283"/>
          </p:xfrm>
          <a:graphic>
            <a:graphicData uri="http://schemas.openxmlformats.org/presentationml/2006/ole">
              <p:oleObj spid="_x0000_s135187" name="Equation" r:id="rId7" imgW="11277600" imgH="5181600" progId="Equation.3">
                <p:embed/>
              </p:oleObj>
            </a:graphicData>
          </a:graphic>
        </p:graphicFrame>
      </p:grpSp>
      <p:grpSp>
        <p:nvGrpSpPr>
          <p:cNvPr id="3" name="Group 20"/>
          <p:cNvGrpSpPr>
            <a:grpSpLocks/>
          </p:cNvGrpSpPr>
          <p:nvPr/>
        </p:nvGrpSpPr>
        <p:grpSpPr bwMode="auto">
          <a:xfrm>
            <a:off x="5961064" y="1773238"/>
            <a:ext cx="2954338" cy="2111375"/>
            <a:chOff x="3899" y="2592"/>
            <a:chExt cx="1861" cy="1330"/>
          </a:xfrm>
        </p:grpSpPr>
        <p:graphicFrame>
          <p:nvGraphicFramePr>
            <p:cNvPr id="32789" name="Object 21"/>
            <p:cNvGraphicFramePr>
              <a:graphicFrameLocks noChangeAspect="1"/>
            </p:cNvGraphicFramePr>
            <p:nvPr/>
          </p:nvGraphicFramePr>
          <p:xfrm>
            <a:off x="3899" y="3648"/>
            <a:ext cx="1481" cy="274"/>
          </p:xfrm>
          <a:graphic>
            <a:graphicData uri="http://schemas.openxmlformats.org/presentationml/2006/ole">
              <p:oleObj spid="_x0000_s135188" name="Équation" r:id="rId8" imgW="26819640" imgH="5471640" progId="Equation.3">
                <p:embed/>
              </p:oleObj>
            </a:graphicData>
          </a:graphic>
        </p:graphicFrame>
        <p:sp>
          <p:nvSpPr>
            <p:cNvPr id="32790" name="Line 22"/>
            <p:cNvSpPr>
              <a:spLocks noChangeShapeType="1"/>
            </p:cNvSpPr>
            <p:nvPr/>
          </p:nvSpPr>
          <p:spPr bwMode="auto">
            <a:xfrm>
              <a:off x="3936" y="3307"/>
              <a:ext cx="1536" cy="0"/>
            </a:xfrm>
            <a:prstGeom prst="line">
              <a:avLst/>
            </a:prstGeom>
            <a:noFill/>
            <a:ln w="9525">
              <a:solidFill>
                <a:schemeClr val="tx1"/>
              </a:solidFill>
              <a:round/>
              <a:headEnd/>
              <a:tailEnd/>
            </a:ln>
            <a:effectLst/>
          </p:spPr>
          <p:txBody>
            <a:bodyPr wrap="none"/>
            <a:lstStyle/>
            <a:p>
              <a:endParaRPr lang="fr-FR"/>
            </a:p>
          </p:txBody>
        </p:sp>
        <p:graphicFrame>
          <p:nvGraphicFramePr>
            <p:cNvPr id="32791" name="Object 23"/>
            <p:cNvGraphicFramePr>
              <a:graphicFrameLocks noChangeAspect="1"/>
            </p:cNvGraphicFramePr>
            <p:nvPr/>
          </p:nvGraphicFramePr>
          <p:xfrm>
            <a:off x="4560" y="3304"/>
            <a:ext cx="168" cy="212"/>
          </p:xfrm>
          <a:graphic>
            <a:graphicData uri="http://schemas.openxmlformats.org/presentationml/2006/ole">
              <p:oleObj spid="_x0000_s135189" name="Equation" r:id="rId9" imgW="3048000" imgH="4267200" progId="Equation.3">
                <p:embed/>
              </p:oleObj>
            </a:graphicData>
          </a:graphic>
        </p:graphicFrame>
        <p:graphicFrame>
          <p:nvGraphicFramePr>
            <p:cNvPr id="32792" name="Object 24"/>
            <p:cNvGraphicFramePr>
              <a:graphicFrameLocks noChangeAspect="1"/>
            </p:cNvGraphicFramePr>
            <p:nvPr/>
          </p:nvGraphicFramePr>
          <p:xfrm>
            <a:off x="4457" y="2827"/>
            <a:ext cx="185" cy="197"/>
          </p:xfrm>
          <a:graphic>
            <a:graphicData uri="http://schemas.openxmlformats.org/presentationml/2006/ole">
              <p:oleObj spid="_x0000_s135190" name="Equation" r:id="rId10" imgW="3352800" imgH="3962400" progId="Equation.3">
                <p:embed/>
              </p:oleObj>
            </a:graphicData>
          </a:graphic>
        </p:graphicFrame>
        <p:graphicFrame>
          <p:nvGraphicFramePr>
            <p:cNvPr id="32793" name="Object 25"/>
            <p:cNvGraphicFramePr>
              <a:graphicFrameLocks noChangeAspect="1"/>
            </p:cNvGraphicFramePr>
            <p:nvPr/>
          </p:nvGraphicFramePr>
          <p:xfrm>
            <a:off x="5549" y="3220"/>
            <a:ext cx="211" cy="254"/>
          </p:xfrm>
          <a:graphic>
            <a:graphicData uri="http://schemas.openxmlformats.org/presentationml/2006/ole">
              <p:oleObj spid="_x0000_s135191" name="Équation" r:id="rId11" imgW="3657600" imgH="4876800" progId="Equation.3">
                <p:embed/>
              </p:oleObj>
            </a:graphicData>
          </a:graphic>
        </p:graphicFrame>
        <p:grpSp>
          <p:nvGrpSpPr>
            <p:cNvPr id="4" name="Group 26"/>
            <p:cNvGrpSpPr>
              <a:grpSpLocks/>
            </p:cNvGrpSpPr>
            <p:nvPr/>
          </p:nvGrpSpPr>
          <p:grpSpPr bwMode="auto">
            <a:xfrm>
              <a:off x="4128" y="3019"/>
              <a:ext cx="960" cy="288"/>
              <a:chOff x="1536" y="2880"/>
              <a:chExt cx="960" cy="288"/>
            </a:xfrm>
          </p:grpSpPr>
          <p:sp>
            <p:nvSpPr>
              <p:cNvPr id="32795" name="Line 27"/>
              <p:cNvSpPr>
                <a:spLocks noChangeShapeType="1"/>
              </p:cNvSpPr>
              <p:nvPr/>
            </p:nvSpPr>
            <p:spPr bwMode="auto">
              <a:xfrm>
                <a:off x="1536" y="2880"/>
                <a:ext cx="0" cy="288"/>
              </a:xfrm>
              <a:prstGeom prst="line">
                <a:avLst/>
              </a:prstGeom>
              <a:noFill/>
              <a:ln w="9525">
                <a:solidFill>
                  <a:schemeClr val="tx1"/>
                </a:solidFill>
                <a:round/>
                <a:headEnd/>
                <a:tailEnd/>
              </a:ln>
              <a:effectLst/>
            </p:spPr>
            <p:txBody>
              <a:bodyPr/>
              <a:lstStyle/>
              <a:p>
                <a:endParaRPr lang="fr-FR"/>
              </a:p>
            </p:txBody>
          </p:sp>
          <p:sp>
            <p:nvSpPr>
              <p:cNvPr id="32796" name="Line 28"/>
              <p:cNvSpPr>
                <a:spLocks noChangeShapeType="1"/>
              </p:cNvSpPr>
              <p:nvPr/>
            </p:nvSpPr>
            <p:spPr bwMode="auto">
              <a:xfrm>
                <a:off x="1536" y="2880"/>
                <a:ext cx="960" cy="0"/>
              </a:xfrm>
              <a:prstGeom prst="line">
                <a:avLst/>
              </a:prstGeom>
              <a:noFill/>
              <a:ln w="9525">
                <a:solidFill>
                  <a:schemeClr val="tx1"/>
                </a:solidFill>
                <a:round/>
                <a:headEnd/>
                <a:tailEnd/>
              </a:ln>
              <a:effectLst/>
            </p:spPr>
            <p:txBody>
              <a:bodyPr/>
              <a:lstStyle/>
              <a:p>
                <a:endParaRPr lang="fr-FR"/>
              </a:p>
            </p:txBody>
          </p:sp>
          <p:sp>
            <p:nvSpPr>
              <p:cNvPr id="32797" name="Line 29"/>
              <p:cNvSpPr>
                <a:spLocks noChangeShapeType="1"/>
              </p:cNvSpPr>
              <p:nvPr/>
            </p:nvSpPr>
            <p:spPr bwMode="auto">
              <a:xfrm>
                <a:off x="2496" y="2880"/>
                <a:ext cx="0" cy="288"/>
              </a:xfrm>
              <a:prstGeom prst="line">
                <a:avLst/>
              </a:prstGeom>
              <a:noFill/>
              <a:ln w="9525">
                <a:solidFill>
                  <a:schemeClr val="tx1"/>
                </a:solidFill>
                <a:round/>
                <a:headEnd/>
                <a:tailEnd/>
              </a:ln>
              <a:effectLst/>
            </p:spPr>
            <p:txBody>
              <a:bodyPr/>
              <a:lstStyle/>
              <a:p>
                <a:endParaRPr lang="fr-FR"/>
              </a:p>
            </p:txBody>
          </p:sp>
        </p:grpSp>
        <p:sp>
          <p:nvSpPr>
            <p:cNvPr id="32798" name="Line 30"/>
            <p:cNvSpPr>
              <a:spLocks noChangeShapeType="1"/>
            </p:cNvSpPr>
            <p:nvPr/>
          </p:nvSpPr>
          <p:spPr bwMode="auto">
            <a:xfrm flipV="1">
              <a:off x="4608" y="2731"/>
              <a:ext cx="0" cy="576"/>
            </a:xfrm>
            <a:prstGeom prst="line">
              <a:avLst/>
            </a:prstGeom>
            <a:noFill/>
            <a:ln w="9525">
              <a:solidFill>
                <a:schemeClr val="tx1"/>
              </a:solidFill>
              <a:round/>
              <a:headEnd/>
              <a:tailEnd/>
            </a:ln>
            <a:effectLst/>
          </p:spPr>
          <p:txBody>
            <a:bodyPr/>
            <a:lstStyle/>
            <a:p>
              <a:endParaRPr lang="fr-FR"/>
            </a:p>
          </p:txBody>
        </p:sp>
        <p:graphicFrame>
          <p:nvGraphicFramePr>
            <p:cNvPr id="32799" name="Object 31"/>
            <p:cNvGraphicFramePr>
              <a:graphicFrameLocks noChangeAspect="1"/>
            </p:cNvGraphicFramePr>
            <p:nvPr/>
          </p:nvGraphicFramePr>
          <p:xfrm>
            <a:off x="3905" y="3259"/>
            <a:ext cx="370" cy="274"/>
          </p:xfrm>
          <a:graphic>
            <a:graphicData uri="http://schemas.openxmlformats.org/presentationml/2006/ole">
              <p:oleObj spid="_x0000_s135192" name="Équation" r:id="rId12" imgW="6705600" imgH="5486400" progId="Equation.3">
                <p:embed/>
              </p:oleObj>
            </a:graphicData>
          </a:graphic>
        </p:graphicFrame>
        <p:graphicFrame>
          <p:nvGraphicFramePr>
            <p:cNvPr id="32800" name="Object 32"/>
            <p:cNvGraphicFramePr>
              <a:graphicFrameLocks noChangeAspect="1"/>
            </p:cNvGraphicFramePr>
            <p:nvPr/>
          </p:nvGraphicFramePr>
          <p:xfrm>
            <a:off x="4718" y="2592"/>
            <a:ext cx="493" cy="281"/>
          </p:xfrm>
          <a:graphic>
            <a:graphicData uri="http://schemas.openxmlformats.org/presentationml/2006/ole">
              <p:oleObj spid="_x0000_s135193" name="Équation" r:id="rId13" imgW="9144000" imgH="5181600" progId="Equation.3">
                <p:embed/>
              </p:oleObj>
            </a:graphicData>
          </a:graphic>
        </p:graphicFrame>
        <p:graphicFrame>
          <p:nvGraphicFramePr>
            <p:cNvPr id="32801" name="Object 33"/>
            <p:cNvGraphicFramePr>
              <a:graphicFrameLocks noChangeAspect="1"/>
            </p:cNvGraphicFramePr>
            <p:nvPr/>
          </p:nvGraphicFramePr>
          <p:xfrm>
            <a:off x="4995" y="3259"/>
            <a:ext cx="220" cy="274"/>
          </p:xfrm>
          <a:graphic>
            <a:graphicData uri="http://schemas.openxmlformats.org/presentationml/2006/ole">
              <p:oleObj spid="_x0000_s135194" name="Équation" r:id="rId14" imgW="3962400" imgH="5486400" progId="Equation.3">
                <p:embed/>
              </p:oleObj>
            </a:graphicData>
          </a:graphic>
        </p:graphicFrame>
      </p:grpSp>
      <p:graphicFrame>
        <p:nvGraphicFramePr>
          <p:cNvPr id="32803" name="Object 35"/>
          <p:cNvGraphicFramePr>
            <a:graphicFrameLocks noChangeAspect="1"/>
          </p:cNvGraphicFramePr>
          <p:nvPr/>
        </p:nvGraphicFramePr>
        <p:xfrm>
          <a:off x="1831975" y="3924300"/>
          <a:ext cx="4684713" cy="944563"/>
        </p:xfrm>
        <a:graphic>
          <a:graphicData uri="http://schemas.openxmlformats.org/presentationml/2006/ole">
            <p:oleObj spid="_x0000_s135195" name="Equation" r:id="rId15" imgW="54254400" imgH="10972800" progId="">
              <p:embed/>
            </p:oleObj>
          </a:graphicData>
        </a:graphic>
      </p:graphicFrame>
      <p:sp>
        <p:nvSpPr>
          <p:cNvPr id="32804" name="Text Box 36"/>
          <p:cNvSpPr txBox="1">
            <a:spLocks noChangeArrowheads="1"/>
          </p:cNvSpPr>
          <p:nvPr/>
        </p:nvSpPr>
        <p:spPr bwMode="auto">
          <a:xfrm>
            <a:off x="250824" y="5013325"/>
            <a:ext cx="8893175" cy="1200329"/>
          </a:xfrm>
          <a:prstGeom prst="rect">
            <a:avLst/>
          </a:prstGeom>
          <a:noFill/>
          <a:ln w="9525">
            <a:noFill/>
            <a:miter lim="800000"/>
            <a:headEnd/>
            <a:tailEnd/>
          </a:ln>
          <a:effectLst/>
        </p:spPr>
        <p:txBody>
          <a:bodyPr wrap="square">
            <a:spAutoFit/>
          </a:bodyPr>
          <a:lstStyle/>
          <a:p>
            <a:r>
              <a:rPr lang="en-US" altLang="zh-CN" dirty="0" err="1"/>
              <a:t>Difficultés</a:t>
            </a:r>
            <a:r>
              <a:rPr lang="en-US" altLang="zh-CN" dirty="0"/>
              <a:t>:</a:t>
            </a:r>
          </a:p>
          <a:p>
            <a:r>
              <a:rPr lang="en-US" altLang="zh-CN" dirty="0"/>
              <a:t>1 Le </a:t>
            </a:r>
            <a:r>
              <a:rPr lang="en-US" altLang="zh-CN" dirty="0" err="1"/>
              <a:t>filtrage</a:t>
            </a:r>
            <a:r>
              <a:rPr lang="en-US" altLang="zh-CN" dirty="0"/>
              <a:t> </a:t>
            </a:r>
            <a:r>
              <a:rPr lang="en-US" altLang="zh-CN" dirty="0" err="1"/>
              <a:t>passe</a:t>
            </a:r>
            <a:r>
              <a:rPr lang="en-US" altLang="zh-CN" dirty="0"/>
              <a:t>-bas </a:t>
            </a:r>
            <a:r>
              <a:rPr lang="en-US" altLang="zh-CN" dirty="0" err="1"/>
              <a:t>idéal</a:t>
            </a:r>
            <a:r>
              <a:rPr lang="en-US" altLang="zh-CN" dirty="0"/>
              <a:t> </a:t>
            </a:r>
            <a:r>
              <a:rPr lang="en-US" altLang="zh-CN" dirty="0" err="1"/>
              <a:t>est</a:t>
            </a:r>
            <a:r>
              <a:rPr lang="en-US" altLang="zh-CN" dirty="0"/>
              <a:t> impossible;</a:t>
            </a:r>
          </a:p>
          <a:p>
            <a:r>
              <a:rPr lang="en-US" altLang="zh-CN" dirty="0"/>
              <a:t>2 Les impulsions de </a:t>
            </a:r>
            <a:r>
              <a:rPr lang="en-US" altLang="zh-CN" dirty="0" err="1"/>
              <a:t>faibles</a:t>
            </a:r>
            <a:r>
              <a:rPr lang="en-US" altLang="zh-CN" dirty="0"/>
              <a:t> </a:t>
            </a:r>
            <a:r>
              <a:rPr lang="en-US" altLang="zh-CN" dirty="0" err="1"/>
              <a:t>largeurs</a:t>
            </a:r>
            <a:r>
              <a:rPr lang="en-US" altLang="zh-CN" dirty="0"/>
              <a:t> </a:t>
            </a:r>
            <a:r>
              <a:rPr lang="en-US" altLang="zh-CN" dirty="0" err="1"/>
              <a:t>sont</a:t>
            </a:r>
            <a:r>
              <a:rPr lang="en-US" altLang="zh-CN" dirty="0"/>
              <a:t> </a:t>
            </a:r>
            <a:r>
              <a:rPr lang="en-US" altLang="zh-CN" dirty="0" err="1"/>
              <a:t>difficiles</a:t>
            </a:r>
            <a:r>
              <a:rPr lang="en-US" altLang="zh-CN" dirty="0"/>
              <a:t> à </a:t>
            </a:r>
            <a:r>
              <a:rPr lang="en-US" altLang="zh-CN" dirty="0" err="1"/>
              <a:t>générer</a:t>
            </a:r>
            <a:r>
              <a:rPr lang="en-US" altLang="zh-CN" dirty="0"/>
              <a:t>. </a:t>
            </a:r>
          </a:p>
        </p:txBody>
      </p:sp>
      <p:sp>
        <p:nvSpPr>
          <p:cNvPr id="37" name="Text Box 32"/>
          <p:cNvSpPr txBox="1">
            <a:spLocks noChangeArrowheads="1"/>
          </p:cNvSpPr>
          <p:nvPr/>
        </p:nvSpPr>
        <p:spPr bwMode="auto">
          <a:xfrm>
            <a:off x="0" y="800947"/>
            <a:ext cx="4882683" cy="461665"/>
          </a:xfrm>
          <a:prstGeom prst="rect">
            <a:avLst/>
          </a:prstGeom>
          <a:noFill/>
          <a:ln w="9525">
            <a:noFill/>
            <a:miter lim="800000"/>
            <a:headEnd/>
            <a:tailEnd/>
          </a:ln>
          <a:effectLst/>
        </p:spPr>
        <p:txBody>
          <a:bodyPr wrap="none">
            <a:spAutoFit/>
          </a:bodyPr>
          <a:lstStyle/>
          <a:p>
            <a:r>
              <a:rPr lang="en-US" altLang="zh-CN" dirty="0">
                <a:solidFill>
                  <a:srgbClr val="003399"/>
                </a:solidFill>
              </a:rPr>
              <a:t> ECHANTILLONNAGE NATUREL</a:t>
            </a:r>
          </a:p>
        </p:txBody>
      </p:sp>
      <p:sp>
        <p:nvSpPr>
          <p:cNvPr id="32"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33"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ECHANTILLONNAGE</a:t>
            </a:r>
          </a:p>
        </p:txBody>
      </p:sp>
      <p:sp>
        <p:nvSpPr>
          <p:cNvPr id="34" name="Espace réservé du numéro de diapositive 33"/>
          <p:cNvSpPr>
            <a:spLocks noGrp="1"/>
          </p:cNvSpPr>
          <p:nvPr>
            <p:ph type="sldNum" sz="quarter" idx="12"/>
          </p:nvPr>
        </p:nvSpPr>
        <p:spPr/>
        <p:txBody>
          <a:bodyPr/>
          <a:lstStyle/>
          <a:p>
            <a:fld id="{2C94B7E7-F509-4100-BE7B-E3DEB2C53554}" type="slidenum">
              <a:rPr lang="fr-FR" smtClean="0"/>
              <a:pPr/>
              <a:t>84</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2803"/>
                                        </p:tgtEl>
                                        <p:attrNameLst>
                                          <p:attrName>style.visibility</p:attrName>
                                        </p:attrNameLst>
                                      </p:cBhvr>
                                      <p:to>
                                        <p:strVal val="visible"/>
                                      </p:to>
                                    </p:set>
                                    <p:animEffect transition="in" filter="blinds(horizontal)">
                                      <p:cBhvr>
                                        <p:cTn id="17" dur="500"/>
                                        <p:tgtEl>
                                          <p:spTgt spid="3280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2804">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2804">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280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6"/>
          <p:cNvGrpSpPr>
            <a:grpSpLocks/>
          </p:cNvGrpSpPr>
          <p:nvPr/>
        </p:nvGrpSpPr>
        <p:grpSpPr bwMode="auto">
          <a:xfrm>
            <a:off x="1200150" y="2139950"/>
            <a:ext cx="5867400" cy="1295400"/>
            <a:chOff x="384" y="1440"/>
            <a:chExt cx="3696" cy="816"/>
          </a:xfrm>
        </p:grpSpPr>
        <p:graphicFrame>
          <p:nvGraphicFramePr>
            <p:cNvPr id="9223" name="Object 7"/>
            <p:cNvGraphicFramePr>
              <a:graphicFrameLocks noChangeAspect="1"/>
            </p:cNvGraphicFramePr>
            <p:nvPr/>
          </p:nvGraphicFramePr>
          <p:xfrm>
            <a:off x="2160" y="1440"/>
            <a:ext cx="324" cy="262"/>
          </p:xfrm>
          <a:graphic>
            <a:graphicData uri="http://schemas.openxmlformats.org/presentationml/2006/ole">
              <p:oleObj spid="_x0000_s136202" name="Equation" r:id="rId3" imgW="6400800" imgH="5181600" progId="Equation.3">
                <p:embed/>
              </p:oleObj>
            </a:graphicData>
          </a:graphic>
        </p:graphicFrame>
        <p:sp>
          <p:nvSpPr>
            <p:cNvPr id="9224" name="Freeform 8"/>
            <p:cNvSpPr>
              <a:spLocks/>
            </p:cNvSpPr>
            <p:nvPr/>
          </p:nvSpPr>
          <p:spPr bwMode="auto">
            <a:xfrm>
              <a:off x="384" y="1488"/>
              <a:ext cx="3600" cy="600"/>
            </a:xfrm>
            <a:custGeom>
              <a:avLst/>
              <a:gdLst/>
              <a:ahLst/>
              <a:cxnLst>
                <a:cxn ang="0">
                  <a:pos x="0" y="552"/>
                </a:cxn>
                <a:cxn ang="0">
                  <a:pos x="624" y="456"/>
                </a:cxn>
                <a:cxn ang="0">
                  <a:pos x="1056" y="24"/>
                </a:cxn>
                <a:cxn ang="0">
                  <a:pos x="1872" y="312"/>
                </a:cxn>
                <a:cxn ang="0">
                  <a:pos x="2400" y="360"/>
                </a:cxn>
                <a:cxn ang="0">
                  <a:pos x="2976" y="168"/>
                </a:cxn>
                <a:cxn ang="0">
                  <a:pos x="3600" y="600"/>
                </a:cxn>
              </a:cxnLst>
              <a:rect l="0" t="0" r="r" b="b"/>
              <a:pathLst>
                <a:path w="3600" h="600">
                  <a:moveTo>
                    <a:pt x="0" y="552"/>
                  </a:moveTo>
                  <a:cubicBezTo>
                    <a:pt x="224" y="548"/>
                    <a:pt x="448" y="544"/>
                    <a:pt x="624" y="456"/>
                  </a:cubicBezTo>
                  <a:cubicBezTo>
                    <a:pt x="800" y="368"/>
                    <a:pt x="848" y="48"/>
                    <a:pt x="1056" y="24"/>
                  </a:cubicBezTo>
                  <a:cubicBezTo>
                    <a:pt x="1264" y="0"/>
                    <a:pt x="1648" y="256"/>
                    <a:pt x="1872" y="312"/>
                  </a:cubicBezTo>
                  <a:cubicBezTo>
                    <a:pt x="2096" y="368"/>
                    <a:pt x="2216" y="384"/>
                    <a:pt x="2400" y="360"/>
                  </a:cubicBezTo>
                  <a:cubicBezTo>
                    <a:pt x="2584" y="336"/>
                    <a:pt x="2776" y="128"/>
                    <a:pt x="2976" y="168"/>
                  </a:cubicBezTo>
                  <a:cubicBezTo>
                    <a:pt x="3176" y="208"/>
                    <a:pt x="3496" y="528"/>
                    <a:pt x="3600" y="600"/>
                  </a:cubicBezTo>
                </a:path>
              </a:pathLst>
            </a:custGeom>
            <a:noFill/>
            <a:ln w="9525">
              <a:solidFill>
                <a:schemeClr val="tx1"/>
              </a:solidFill>
              <a:round/>
              <a:headEnd/>
              <a:tailEnd/>
            </a:ln>
            <a:effectLst/>
          </p:spPr>
          <p:txBody>
            <a:bodyPr/>
            <a:lstStyle/>
            <a:p>
              <a:endParaRPr lang="fr-FR"/>
            </a:p>
          </p:txBody>
        </p:sp>
        <p:sp>
          <p:nvSpPr>
            <p:cNvPr id="9225" name="Line 9"/>
            <p:cNvSpPr>
              <a:spLocks noChangeShapeType="1"/>
            </p:cNvSpPr>
            <p:nvPr/>
          </p:nvSpPr>
          <p:spPr bwMode="auto">
            <a:xfrm>
              <a:off x="384" y="2256"/>
              <a:ext cx="3696" cy="0"/>
            </a:xfrm>
            <a:prstGeom prst="line">
              <a:avLst/>
            </a:prstGeom>
            <a:noFill/>
            <a:ln w="9525">
              <a:solidFill>
                <a:schemeClr val="tx1"/>
              </a:solidFill>
              <a:round/>
              <a:headEnd/>
              <a:tailEnd/>
            </a:ln>
            <a:effectLst/>
          </p:spPr>
          <p:txBody>
            <a:bodyPr/>
            <a:lstStyle/>
            <a:p>
              <a:endParaRPr lang="fr-FR"/>
            </a:p>
          </p:txBody>
        </p:sp>
      </p:grpSp>
      <p:grpSp>
        <p:nvGrpSpPr>
          <p:cNvPr id="3" name="Group 37"/>
          <p:cNvGrpSpPr>
            <a:grpSpLocks/>
          </p:cNvGrpSpPr>
          <p:nvPr/>
        </p:nvGrpSpPr>
        <p:grpSpPr bwMode="auto">
          <a:xfrm>
            <a:off x="5181604" y="1360489"/>
            <a:ext cx="3676652" cy="841375"/>
            <a:chOff x="3264" y="857"/>
            <a:chExt cx="2316" cy="530"/>
          </a:xfrm>
        </p:grpSpPr>
        <p:sp>
          <p:nvSpPr>
            <p:cNvPr id="9247" name="Line 31"/>
            <p:cNvSpPr>
              <a:spLocks noChangeShapeType="1"/>
            </p:cNvSpPr>
            <p:nvPr/>
          </p:nvSpPr>
          <p:spPr bwMode="auto">
            <a:xfrm>
              <a:off x="3312" y="1152"/>
              <a:ext cx="528" cy="0"/>
            </a:xfrm>
            <a:prstGeom prst="line">
              <a:avLst/>
            </a:prstGeom>
            <a:noFill/>
            <a:ln w="9525">
              <a:solidFill>
                <a:schemeClr val="tx1"/>
              </a:solidFill>
              <a:round/>
              <a:headEnd/>
              <a:tailEnd type="triangle" w="med" len="med"/>
            </a:ln>
            <a:effectLst/>
          </p:spPr>
          <p:txBody>
            <a:bodyPr/>
            <a:lstStyle/>
            <a:p>
              <a:endParaRPr lang="fr-FR"/>
            </a:p>
          </p:txBody>
        </p:sp>
        <p:sp>
          <p:nvSpPr>
            <p:cNvPr id="9248" name="Text Box 32"/>
            <p:cNvSpPr txBox="1">
              <a:spLocks noChangeArrowheads="1"/>
            </p:cNvSpPr>
            <p:nvPr/>
          </p:nvSpPr>
          <p:spPr bwMode="auto">
            <a:xfrm>
              <a:off x="3840" y="864"/>
              <a:ext cx="1335" cy="523"/>
            </a:xfrm>
            <a:prstGeom prst="rect">
              <a:avLst/>
            </a:prstGeom>
            <a:gradFill rotWithShape="0">
              <a:gsLst>
                <a:gs pos="0">
                  <a:schemeClr val="accent1"/>
                </a:gs>
                <a:gs pos="100000">
                  <a:schemeClr val="bg1"/>
                </a:gs>
              </a:gsLst>
              <a:lin ang="5400000" scaled="1"/>
            </a:gradFill>
            <a:ln w="9525">
              <a:noFill/>
              <a:miter lim="800000"/>
              <a:headEnd/>
              <a:tailEnd/>
            </a:ln>
            <a:effectLst/>
          </p:spPr>
          <p:txBody>
            <a:bodyPr wrap="square">
              <a:spAutoFit/>
            </a:bodyPr>
            <a:lstStyle/>
            <a:p>
              <a:pPr algn="ctr"/>
              <a:r>
                <a:rPr lang="en-US" altLang="zh-CN" dirty="0" err="1"/>
                <a:t>Bloqueur</a:t>
              </a:r>
              <a:r>
                <a:rPr lang="en-US" altLang="zh-CN" dirty="0"/>
                <a:t> </a:t>
              </a:r>
              <a:r>
                <a:rPr lang="en-US" altLang="zh-CN" dirty="0" err="1"/>
                <a:t>d’ordre</a:t>
              </a:r>
              <a:r>
                <a:rPr lang="en-US" altLang="zh-CN" dirty="0"/>
                <a:t> </a:t>
              </a:r>
              <a:r>
                <a:rPr lang="en-US" altLang="zh-CN" dirty="0" err="1"/>
                <a:t>zéro</a:t>
              </a:r>
              <a:endParaRPr lang="en-US" altLang="zh-CN" dirty="0"/>
            </a:p>
          </p:txBody>
        </p:sp>
        <p:sp>
          <p:nvSpPr>
            <p:cNvPr id="9249" name="Line 33"/>
            <p:cNvSpPr>
              <a:spLocks noChangeShapeType="1"/>
            </p:cNvSpPr>
            <p:nvPr/>
          </p:nvSpPr>
          <p:spPr bwMode="auto">
            <a:xfrm>
              <a:off x="5196" y="1152"/>
              <a:ext cx="384" cy="0"/>
            </a:xfrm>
            <a:prstGeom prst="line">
              <a:avLst/>
            </a:prstGeom>
            <a:noFill/>
            <a:ln w="9525">
              <a:solidFill>
                <a:schemeClr val="tx1"/>
              </a:solidFill>
              <a:round/>
              <a:headEnd/>
              <a:tailEnd type="triangle" w="med" len="med"/>
            </a:ln>
            <a:effectLst/>
          </p:spPr>
          <p:txBody>
            <a:bodyPr/>
            <a:lstStyle/>
            <a:p>
              <a:endParaRPr lang="fr-FR"/>
            </a:p>
          </p:txBody>
        </p:sp>
        <p:graphicFrame>
          <p:nvGraphicFramePr>
            <p:cNvPr id="9250" name="Object 34"/>
            <p:cNvGraphicFramePr>
              <a:graphicFrameLocks noChangeAspect="1"/>
            </p:cNvGraphicFramePr>
            <p:nvPr/>
          </p:nvGraphicFramePr>
          <p:xfrm>
            <a:off x="3264" y="864"/>
            <a:ext cx="324" cy="262"/>
          </p:xfrm>
          <a:graphic>
            <a:graphicData uri="http://schemas.openxmlformats.org/presentationml/2006/ole">
              <p:oleObj spid="_x0000_s136203" name="Equation" r:id="rId4" imgW="266353" imgH="215619" progId="Equation.3">
                <p:embed/>
              </p:oleObj>
            </a:graphicData>
          </a:graphic>
        </p:graphicFrame>
        <p:graphicFrame>
          <p:nvGraphicFramePr>
            <p:cNvPr id="9251" name="Object 35"/>
            <p:cNvGraphicFramePr>
              <a:graphicFrameLocks noChangeAspect="1"/>
            </p:cNvGraphicFramePr>
            <p:nvPr/>
          </p:nvGraphicFramePr>
          <p:xfrm>
            <a:off x="5194" y="857"/>
            <a:ext cx="386" cy="277"/>
          </p:xfrm>
          <a:graphic>
            <a:graphicData uri="http://schemas.openxmlformats.org/presentationml/2006/ole">
              <p:oleObj spid="_x0000_s136204" name="Equation" r:id="rId5" imgW="7620000" imgH="5486400" progId="Equation.3">
                <p:embed/>
              </p:oleObj>
            </a:graphicData>
          </a:graphic>
        </p:graphicFrame>
      </p:grpSp>
      <p:grpSp>
        <p:nvGrpSpPr>
          <p:cNvPr id="4" name="Group 22"/>
          <p:cNvGrpSpPr>
            <a:grpSpLocks/>
          </p:cNvGrpSpPr>
          <p:nvPr/>
        </p:nvGrpSpPr>
        <p:grpSpPr bwMode="auto">
          <a:xfrm>
            <a:off x="3884613" y="3952875"/>
            <a:ext cx="563562" cy="533400"/>
            <a:chOff x="3341" y="2208"/>
            <a:chExt cx="355" cy="336"/>
          </a:xfrm>
        </p:grpSpPr>
        <p:graphicFrame>
          <p:nvGraphicFramePr>
            <p:cNvPr id="9239" name="Object 23"/>
            <p:cNvGraphicFramePr>
              <a:graphicFrameLocks noChangeAspect="1"/>
            </p:cNvGraphicFramePr>
            <p:nvPr/>
          </p:nvGraphicFramePr>
          <p:xfrm>
            <a:off x="3341" y="2208"/>
            <a:ext cx="355" cy="262"/>
          </p:xfrm>
          <a:graphic>
            <a:graphicData uri="http://schemas.openxmlformats.org/presentationml/2006/ole">
              <p:oleObj spid="_x0000_s136205" name="Equation" r:id="rId6" imgW="7002720" imgH="5167080" progId="Equation.3">
                <p:embed/>
              </p:oleObj>
            </a:graphicData>
          </a:graphic>
        </p:graphicFrame>
        <p:sp>
          <p:nvSpPr>
            <p:cNvPr id="9240" name="Line 24"/>
            <p:cNvSpPr>
              <a:spLocks noChangeShapeType="1"/>
            </p:cNvSpPr>
            <p:nvPr/>
          </p:nvSpPr>
          <p:spPr bwMode="auto">
            <a:xfrm flipH="1">
              <a:off x="3360" y="2400"/>
              <a:ext cx="96" cy="144"/>
            </a:xfrm>
            <a:prstGeom prst="line">
              <a:avLst/>
            </a:prstGeom>
            <a:noFill/>
            <a:ln w="9525">
              <a:solidFill>
                <a:srgbClr val="FF0000"/>
              </a:solidFill>
              <a:round/>
              <a:headEnd/>
              <a:tailEnd type="triangle" w="med" len="med"/>
            </a:ln>
            <a:effectLst/>
          </p:spPr>
          <p:txBody>
            <a:bodyPr/>
            <a:lstStyle/>
            <a:p>
              <a:endParaRPr lang="fr-FR"/>
            </a:p>
          </p:txBody>
        </p:sp>
      </p:grpSp>
      <p:grpSp>
        <p:nvGrpSpPr>
          <p:cNvPr id="5" name="Group 25"/>
          <p:cNvGrpSpPr>
            <a:grpSpLocks/>
          </p:cNvGrpSpPr>
          <p:nvPr/>
        </p:nvGrpSpPr>
        <p:grpSpPr bwMode="auto">
          <a:xfrm>
            <a:off x="4470400" y="4105275"/>
            <a:ext cx="612775" cy="609600"/>
            <a:chOff x="3710" y="2304"/>
            <a:chExt cx="386" cy="384"/>
          </a:xfrm>
        </p:grpSpPr>
        <p:graphicFrame>
          <p:nvGraphicFramePr>
            <p:cNvPr id="9242" name="Object 26"/>
            <p:cNvGraphicFramePr>
              <a:graphicFrameLocks noChangeAspect="1"/>
            </p:cNvGraphicFramePr>
            <p:nvPr/>
          </p:nvGraphicFramePr>
          <p:xfrm>
            <a:off x="3710" y="2304"/>
            <a:ext cx="386" cy="262"/>
          </p:xfrm>
          <a:graphic>
            <a:graphicData uri="http://schemas.openxmlformats.org/presentationml/2006/ole">
              <p:oleObj spid="_x0000_s136206" name="Equation" r:id="rId7" imgW="7612200" imgH="5167080" progId="Equation.3">
                <p:embed/>
              </p:oleObj>
            </a:graphicData>
          </a:graphic>
        </p:graphicFrame>
        <p:sp>
          <p:nvSpPr>
            <p:cNvPr id="9243" name="Line 27"/>
            <p:cNvSpPr>
              <a:spLocks noChangeShapeType="1"/>
            </p:cNvSpPr>
            <p:nvPr/>
          </p:nvSpPr>
          <p:spPr bwMode="auto">
            <a:xfrm flipH="1">
              <a:off x="3744" y="2544"/>
              <a:ext cx="96" cy="144"/>
            </a:xfrm>
            <a:prstGeom prst="line">
              <a:avLst/>
            </a:prstGeom>
            <a:noFill/>
            <a:ln w="9525">
              <a:solidFill>
                <a:srgbClr val="FF0000"/>
              </a:solidFill>
              <a:round/>
              <a:headEnd/>
              <a:tailEnd type="triangle" w="med" len="med"/>
            </a:ln>
            <a:effectLst/>
          </p:spPr>
          <p:txBody>
            <a:bodyPr/>
            <a:lstStyle/>
            <a:p>
              <a:endParaRPr lang="fr-FR"/>
            </a:p>
          </p:txBody>
        </p:sp>
      </p:grpSp>
      <p:grpSp>
        <p:nvGrpSpPr>
          <p:cNvPr id="6" name="Group 28"/>
          <p:cNvGrpSpPr>
            <a:grpSpLocks/>
          </p:cNvGrpSpPr>
          <p:nvPr/>
        </p:nvGrpSpPr>
        <p:grpSpPr bwMode="auto">
          <a:xfrm>
            <a:off x="5057775" y="4105275"/>
            <a:ext cx="760413" cy="609600"/>
            <a:chOff x="4080" y="2304"/>
            <a:chExt cx="479" cy="384"/>
          </a:xfrm>
        </p:grpSpPr>
        <p:graphicFrame>
          <p:nvGraphicFramePr>
            <p:cNvPr id="9245" name="Object 29"/>
            <p:cNvGraphicFramePr>
              <a:graphicFrameLocks noChangeAspect="1"/>
            </p:cNvGraphicFramePr>
            <p:nvPr/>
          </p:nvGraphicFramePr>
          <p:xfrm>
            <a:off x="4080" y="2304"/>
            <a:ext cx="479" cy="262"/>
          </p:xfrm>
          <a:graphic>
            <a:graphicData uri="http://schemas.openxmlformats.org/presentationml/2006/ole">
              <p:oleObj spid="_x0000_s136207" name="Equation" r:id="rId8" imgW="9441720" imgH="5167080" progId="Equation.3">
                <p:embed/>
              </p:oleObj>
            </a:graphicData>
          </a:graphic>
        </p:graphicFrame>
        <p:sp>
          <p:nvSpPr>
            <p:cNvPr id="9246" name="Line 30"/>
            <p:cNvSpPr>
              <a:spLocks noChangeShapeType="1"/>
            </p:cNvSpPr>
            <p:nvPr/>
          </p:nvSpPr>
          <p:spPr bwMode="auto">
            <a:xfrm flipH="1">
              <a:off x="4080" y="2544"/>
              <a:ext cx="96" cy="144"/>
            </a:xfrm>
            <a:prstGeom prst="line">
              <a:avLst/>
            </a:prstGeom>
            <a:noFill/>
            <a:ln w="9525">
              <a:solidFill>
                <a:srgbClr val="FF0000"/>
              </a:solidFill>
              <a:round/>
              <a:headEnd/>
              <a:tailEnd type="triangle" w="med" len="med"/>
            </a:ln>
            <a:effectLst/>
          </p:spPr>
          <p:txBody>
            <a:bodyPr/>
            <a:lstStyle/>
            <a:p>
              <a:endParaRPr lang="fr-FR"/>
            </a:p>
          </p:txBody>
        </p:sp>
      </p:grpSp>
      <p:grpSp>
        <p:nvGrpSpPr>
          <p:cNvPr id="7" name="Group 48"/>
          <p:cNvGrpSpPr>
            <a:grpSpLocks/>
          </p:cNvGrpSpPr>
          <p:nvPr/>
        </p:nvGrpSpPr>
        <p:grpSpPr bwMode="auto">
          <a:xfrm>
            <a:off x="1323975" y="3700463"/>
            <a:ext cx="6200775" cy="2249487"/>
            <a:chOff x="318" y="2183"/>
            <a:chExt cx="3906" cy="1417"/>
          </a:xfrm>
        </p:grpSpPr>
        <p:sp>
          <p:nvSpPr>
            <p:cNvPr id="9227" name="Line 11"/>
            <p:cNvSpPr>
              <a:spLocks noChangeShapeType="1"/>
            </p:cNvSpPr>
            <p:nvPr/>
          </p:nvSpPr>
          <p:spPr bwMode="auto">
            <a:xfrm>
              <a:off x="336" y="3302"/>
              <a:ext cx="3696" cy="0"/>
            </a:xfrm>
            <a:prstGeom prst="line">
              <a:avLst/>
            </a:prstGeom>
            <a:noFill/>
            <a:ln w="9525">
              <a:solidFill>
                <a:schemeClr val="tx1"/>
              </a:solidFill>
              <a:round/>
              <a:headEnd/>
              <a:tailEnd/>
            </a:ln>
            <a:effectLst/>
          </p:spPr>
          <p:txBody>
            <a:bodyPr/>
            <a:lstStyle/>
            <a:p>
              <a:endParaRPr lang="fr-FR"/>
            </a:p>
          </p:txBody>
        </p:sp>
        <p:sp>
          <p:nvSpPr>
            <p:cNvPr id="9229" name="Line 13"/>
            <p:cNvSpPr>
              <a:spLocks noChangeShapeType="1"/>
            </p:cNvSpPr>
            <p:nvPr/>
          </p:nvSpPr>
          <p:spPr bwMode="auto">
            <a:xfrm flipV="1">
              <a:off x="1488" y="2534"/>
              <a:ext cx="0" cy="240"/>
            </a:xfrm>
            <a:prstGeom prst="line">
              <a:avLst/>
            </a:prstGeom>
            <a:noFill/>
            <a:ln w="9525">
              <a:solidFill>
                <a:srgbClr val="FF0000"/>
              </a:solidFill>
              <a:round/>
              <a:headEnd/>
              <a:tailEnd/>
            </a:ln>
            <a:effectLst/>
          </p:spPr>
          <p:txBody>
            <a:bodyPr/>
            <a:lstStyle/>
            <a:p>
              <a:endParaRPr lang="fr-FR"/>
            </a:p>
          </p:txBody>
        </p:sp>
        <p:sp>
          <p:nvSpPr>
            <p:cNvPr id="9230" name="Line 14"/>
            <p:cNvSpPr>
              <a:spLocks noChangeShapeType="1"/>
            </p:cNvSpPr>
            <p:nvPr/>
          </p:nvSpPr>
          <p:spPr bwMode="auto">
            <a:xfrm flipV="1">
              <a:off x="3024" y="2734"/>
              <a:ext cx="0" cy="136"/>
            </a:xfrm>
            <a:prstGeom prst="line">
              <a:avLst/>
            </a:prstGeom>
            <a:noFill/>
            <a:ln w="9525">
              <a:solidFill>
                <a:srgbClr val="FF0000"/>
              </a:solidFill>
              <a:round/>
              <a:headEnd/>
              <a:tailEnd/>
            </a:ln>
            <a:effectLst/>
          </p:spPr>
          <p:txBody>
            <a:bodyPr/>
            <a:lstStyle/>
            <a:p>
              <a:endParaRPr lang="fr-FR"/>
            </a:p>
          </p:txBody>
        </p:sp>
        <p:sp>
          <p:nvSpPr>
            <p:cNvPr id="9231" name="Line 15"/>
            <p:cNvSpPr>
              <a:spLocks noChangeShapeType="1"/>
            </p:cNvSpPr>
            <p:nvPr/>
          </p:nvSpPr>
          <p:spPr bwMode="auto">
            <a:xfrm flipH="1" flipV="1">
              <a:off x="2256" y="2726"/>
              <a:ext cx="0" cy="96"/>
            </a:xfrm>
            <a:prstGeom prst="line">
              <a:avLst/>
            </a:prstGeom>
            <a:noFill/>
            <a:ln w="9525">
              <a:solidFill>
                <a:srgbClr val="FF0000"/>
              </a:solidFill>
              <a:round/>
              <a:headEnd/>
              <a:tailEnd/>
            </a:ln>
            <a:effectLst/>
          </p:spPr>
          <p:txBody>
            <a:bodyPr/>
            <a:lstStyle/>
            <a:p>
              <a:endParaRPr lang="fr-FR"/>
            </a:p>
          </p:txBody>
        </p:sp>
        <p:sp>
          <p:nvSpPr>
            <p:cNvPr id="9232" name="Text Box 16"/>
            <p:cNvSpPr txBox="1">
              <a:spLocks noChangeArrowheads="1"/>
            </p:cNvSpPr>
            <p:nvPr/>
          </p:nvSpPr>
          <p:spPr bwMode="auto">
            <a:xfrm>
              <a:off x="579" y="3350"/>
              <a:ext cx="3645" cy="250"/>
            </a:xfrm>
            <a:prstGeom prst="rect">
              <a:avLst/>
            </a:prstGeom>
            <a:noFill/>
            <a:ln w="9525">
              <a:noFill/>
              <a:miter lim="800000"/>
              <a:headEnd/>
              <a:tailEnd/>
            </a:ln>
            <a:effectLst/>
          </p:spPr>
          <p:txBody>
            <a:bodyPr wrap="none">
              <a:spAutoFit/>
            </a:bodyPr>
            <a:lstStyle/>
            <a:p>
              <a:r>
                <a:rPr lang="en-US" altLang="zh-CN" sz="2000" b="0"/>
                <a:t>-3T    -2T     -T      0       T       2T     3T      4T             t </a:t>
              </a:r>
            </a:p>
          </p:txBody>
        </p:sp>
        <p:sp>
          <p:nvSpPr>
            <p:cNvPr id="9233" name="Line 17"/>
            <p:cNvSpPr>
              <a:spLocks noChangeShapeType="1"/>
            </p:cNvSpPr>
            <p:nvPr/>
          </p:nvSpPr>
          <p:spPr bwMode="auto">
            <a:xfrm flipH="1" flipV="1">
              <a:off x="1104" y="2774"/>
              <a:ext cx="0" cy="240"/>
            </a:xfrm>
            <a:prstGeom prst="line">
              <a:avLst/>
            </a:prstGeom>
            <a:noFill/>
            <a:ln w="9525">
              <a:solidFill>
                <a:srgbClr val="FF0000"/>
              </a:solidFill>
              <a:round/>
              <a:headEnd/>
              <a:tailEnd/>
            </a:ln>
            <a:effectLst/>
          </p:spPr>
          <p:txBody>
            <a:bodyPr/>
            <a:lstStyle/>
            <a:p>
              <a:endParaRPr lang="fr-FR"/>
            </a:p>
          </p:txBody>
        </p:sp>
        <p:sp>
          <p:nvSpPr>
            <p:cNvPr id="9234" name="Line 18"/>
            <p:cNvSpPr>
              <a:spLocks noChangeShapeType="1"/>
            </p:cNvSpPr>
            <p:nvPr/>
          </p:nvSpPr>
          <p:spPr bwMode="auto">
            <a:xfrm flipH="1" flipV="1">
              <a:off x="1872" y="2534"/>
              <a:ext cx="0" cy="192"/>
            </a:xfrm>
            <a:prstGeom prst="line">
              <a:avLst/>
            </a:prstGeom>
            <a:noFill/>
            <a:ln w="9525">
              <a:solidFill>
                <a:srgbClr val="FF0000"/>
              </a:solidFill>
              <a:round/>
              <a:headEnd/>
              <a:tailEnd/>
            </a:ln>
            <a:effectLst/>
          </p:spPr>
          <p:txBody>
            <a:bodyPr/>
            <a:lstStyle/>
            <a:p>
              <a:endParaRPr lang="fr-FR"/>
            </a:p>
          </p:txBody>
        </p:sp>
        <p:sp>
          <p:nvSpPr>
            <p:cNvPr id="9235" name="Line 19"/>
            <p:cNvSpPr>
              <a:spLocks noChangeShapeType="1"/>
            </p:cNvSpPr>
            <p:nvPr/>
          </p:nvSpPr>
          <p:spPr bwMode="auto">
            <a:xfrm flipV="1">
              <a:off x="3438" y="2726"/>
              <a:ext cx="0" cy="159"/>
            </a:xfrm>
            <a:prstGeom prst="line">
              <a:avLst/>
            </a:prstGeom>
            <a:noFill/>
            <a:ln w="9525">
              <a:solidFill>
                <a:srgbClr val="FF0000"/>
              </a:solidFill>
              <a:round/>
              <a:headEnd/>
              <a:tailEnd/>
            </a:ln>
            <a:effectLst/>
          </p:spPr>
          <p:txBody>
            <a:bodyPr/>
            <a:lstStyle/>
            <a:p>
              <a:endParaRPr lang="fr-FR"/>
            </a:p>
          </p:txBody>
        </p:sp>
        <p:sp>
          <p:nvSpPr>
            <p:cNvPr id="9236" name="Line 20"/>
            <p:cNvSpPr>
              <a:spLocks noChangeShapeType="1"/>
            </p:cNvSpPr>
            <p:nvPr/>
          </p:nvSpPr>
          <p:spPr bwMode="auto">
            <a:xfrm flipH="1" flipV="1">
              <a:off x="2640" y="2822"/>
              <a:ext cx="0" cy="45"/>
            </a:xfrm>
            <a:prstGeom prst="line">
              <a:avLst/>
            </a:prstGeom>
            <a:noFill/>
            <a:ln w="9525">
              <a:solidFill>
                <a:srgbClr val="FF0000"/>
              </a:solidFill>
              <a:round/>
              <a:headEnd/>
              <a:tailEnd/>
            </a:ln>
            <a:effectLst/>
          </p:spPr>
          <p:txBody>
            <a:bodyPr/>
            <a:lstStyle/>
            <a:p>
              <a:endParaRPr lang="fr-FR"/>
            </a:p>
          </p:txBody>
        </p:sp>
        <p:sp>
          <p:nvSpPr>
            <p:cNvPr id="9237" name="Freeform 21"/>
            <p:cNvSpPr>
              <a:spLocks/>
            </p:cNvSpPr>
            <p:nvPr/>
          </p:nvSpPr>
          <p:spPr bwMode="auto">
            <a:xfrm>
              <a:off x="318" y="2500"/>
              <a:ext cx="3600" cy="600"/>
            </a:xfrm>
            <a:custGeom>
              <a:avLst/>
              <a:gdLst/>
              <a:ahLst/>
              <a:cxnLst>
                <a:cxn ang="0">
                  <a:pos x="0" y="552"/>
                </a:cxn>
                <a:cxn ang="0">
                  <a:pos x="624" y="456"/>
                </a:cxn>
                <a:cxn ang="0">
                  <a:pos x="1056" y="24"/>
                </a:cxn>
                <a:cxn ang="0">
                  <a:pos x="1872" y="312"/>
                </a:cxn>
                <a:cxn ang="0">
                  <a:pos x="2400" y="360"/>
                </a:cxn>
                <a:cxn ang="0">
                  <a:pos x="2976" y="168"/>
                </a:cxn>
                <a:cxn ang="0">
                  <a:pos x="3600" y="600"/>
                </a:cxn>
              </a:cxnLst>
              <a:rect l="0" t="0" r="r" b="b"/>
              <a:pathLst>
                <a:path w="3600" h="600">
                  <a:moveTo>
                    <a:pt x="0" y="552"/>
                  </a:moveTo>
                  <a:cubicBezTo>
                    <a:pt x="224" y="548"/>
                    <a:pt x="448" y="544"/>
                    <a:pt x="624" y="456"/>
                  </a:cubicBezTo>
                  <a:cubicBezTo>
                    <a:pt x="800" y="368"/>
                    <a:pt x="848" y="48"/>
                    <a:pt x="1056" y="24"/>
                  </a:cubicBezTo>
                  <a:cubicBezTo>
                    <a:pt x="1264" y="0"/>
                    <a:pt x="1648" y="256"/>
                    <a:pt x="1872" y="312"/>
                  </a:cubicBezTo>
                  <a:cubicBezTo>
                    <a:pt x="2096" y="368"/>
                    <a:pt x="2216" y="384"/>
                    <a:pt x="2400" y="360"/>
                  </a:cubicBezTo>
                  <a:cubicBezTo>
                    <a:pt x="2584" y="336"/>
                    <a:pt x="2776" y="128"/>
                    <a:pt x="2976" y="168"/>
                  </a:cubicBezTo>
                  <a:cubicBezTo>
                    <a:pt x="3176" y="208"/>
                    <a:pt x="3496" y="528"/>
                    <a:pt x="3600" y="600"/>
                  </a:cubicBezTo>
                </a:path>
              </a:pathLst>
            </a:custGeom>
            <a:noFill/>
            <a:ln w="19050">
              <a:solidFill>
                <a:schemeClr val="tx1"/>
              </a:solidFill>
              <a:prstDash val="dash"/>
              <a:round/>
              <a:headEnd/>
              <a:tailEnd/>
            </a:ln>
            <a:effectLst/>
          </p:spPr>
          <p:txBody>
            <a:bodyPr/>
            <a:lstStyle/>
            <a:p>
              <a:endParaRPr lang="fr-FR"/>
            </a:p>
          </p:txBody>
        </p:sp>
        <p:graphicFrame>
          <p:nvGraphicFramePr>
            <p:cNvPr id="9252" name="Object 36"/>
            <p:cNvGraphicFramePr>
              <a:graphicFrameLocks noChangeAspect="1"/>
            </p:cNvGraphicFramePr>
            <p:nvPr/>
          </p:nvGraphicFramePr>
          <p:xfrm>
            <a:off x="1329" y="2183"/>
            <a:ext cx="416" cy="308"/>
          </p:xfrm>
          <a:graphic>
            <a:graphicData uri="http://schemas.openxmlformats.org/presentationml/2006/ole">
              <p:oleObj spid="_x0000_s136208" name="Equation" r:id="rId9" imgW="8229600" imgH="6096000" progId="">
                <p:embed/>
              </p:oleObj>
            </a:graphicData>
          </a:graphic>
        </p:graphicFrame>
        <p:sp>
          <p:nvSpPr>
            <p:cNvPr id="9254" name="Line 38"/>
            <p:cNvSpPr>
              <a:spLocks noChangeShapeType="1"/>
            </p:cNvSpPr>
            <p:nvPr/>
          </p:nvSpPr>
          <p:spPr bwMode="auto">
            <a:xfrm>
              <a:off x="768" y="3014"/>
              <a:ext cx="336" cy="0"/>
            </a:xfrm>
            <a:prstGeom prst="line">
              <a:avLst/>
            </a:prstGeom>
            <a:noFill/>
            <a:ln w="9525">
              <a:solidFill>
                <a:srgbClr val="FF0000"/>
              </a:solidFill>
              <a:round/>
              <a:headEnd/>
              <a:tailEnd/>
            </a:ln>
            <a:effectLst/>
          </p:spPr>
          <p:txBody>
            <a:bodyPr/>
            <a:lstStyle/>
            <a:p>
              <a:endParaRPr lang="fr-FR"/>
            </a:p>
          </p:txBody>
        </p:sp>
        <p:sp>
          <p:nvSpPr>
            <p:cNvPr id="9255" name="Line 39"/>
            <p:cNvSpPr>
              <a:spLocks noChangeShapeType="1"/>
            </p:cNvSpPr>
            <p:nvPr/>
          </p:nvSpPr>
          <p:spPr bwMode="auto">
            <a:xfrm>
              <a:off x="1104" y="2774"/>
              <a:ext cx="384" cy="0"/>
            </a:xfrm>
            <a:prstGeom prst="line">
              <a:avLst/>
            </a:prstGeom>
            <a:noFill/>
            <a:ln w="9525">
              <a:solidFill>
                <a:srgbClr val="FF0000"/>
              </a:solidFill>
              <a:round/>
              <a:headEnd/>
              <a:tailEnd/>
            </a:ln>
            <a:effectLst/>
          </p:spPr>
          <p:txBody>
            <a:bodyPr/>
            <a:lstStyle/>
            <a:p>
              <a:endParaRPr lang="fr-FR"/>
            </a:p>
          </p:txBody>
        </p:sp>
        <p:sp>
          <p:nvSpPr>
            <p:cNvPr id="9256" name="Line 40"/>
            <p:cNvSpPr>
              <a:spLocks noChangeShapeType="1"/>
            </p:cNvSpPr>
            <p:nvPr/>
          </p:nvSpPr>
          <p:spPr bwMode="auto">
            <a:xfrm>
              <a:off x="1488" y="2534"/>
              <a:ext cx="384" cy="0"/>
            </a:xfrm>
            <a:prstGeom prst="line">
              <a:avLst/>
            </a:prstGeom>
            <a:noFill/>
            <a:ln w="9525">
              <a:solidFill>
                <a:srgbClr val="FF0000"/>
              </a:solidFill>
              <a:round/>
              <a:headEnd/>
              <a:tailEnd/>
            </a:ln>
            <a:effectLst/>
          </p:spPr>
          <p:txBody>
            <a:bodyPr/>
            <a:lstStyle/>
            <a:p>
              <a:endParaRPr lang="fr-FR"/>
            </a:p>
          </p:txBody>
        </p:sp>
        <p:sp>
          <p:nvSpPr>
            <p:cNvPr id="9257" name="Line 41"/>
            <p:cNvSpPr>
              <a:spLocks noChangeShapeType="1"/>
            </p:cNvSpPr>
            <p:nvPr/>
          </p:nvSpPr>
          <p:spPr bwMode="auto">
            <a:xfrm>
              <a:off x="1872" y="2726"/>
              <a:ext cx="384" cy="0"/>
            </a:xfrm>
            <a:prstGeom prst="line">
              <a:avLst/>
            </a:prstGeom>
            <a:noFill/>
            <a:ln w="9525">
              <a:solidFill>
                <a:srgbClr val="FF0000"/>
              </a:solidFill>
              <a:round/>
              <a:headEnd/>
              <a:tailEnd/>
            </a:ln>
            <a:effectLst/>
          </p:spPr>
          <p:txBody>
            <a:bodyPr/>
            <a:lstStyle/>
            <a:p>
              <a:endParaRPr lang="fr-FR"/>
            </a:p>
          </p:txBody>
        </p:sp>
        <p:sp>
          <p:nvSpPr>
            <p:cNvPr id="9258" name="Line 42"/>
            <p:cNvSpPr>
              <a:spLocks noChangeShapeType="1"/>
            </p:cNvSpPr>
            <p:nvPr/>
          </p:nvSpPr>
          <p:spPr bwMode="auto">
            <a:xfrm>
              <a:off x="2256" y="2822"/>
              <a:ext cx="384" cy="0"/>
            </a:xfrm>
            <a:prstGeom prst="line">
              <a:avLst/>
            </a:prstGeom>
            <a:noFill/>
            <a:ln w="9525">
              <a:solidFill>
                <a:srgbClr val="FF0000"/>
              </a:solidFill>
              <a:round/>
              <a:headEnd/>
              <a:tailEnd/>
            </a:ln>
            <a:effectLst/>
          </p:spPr>
          <p:txBody>
            <a:bodyPr/>
            <a:lstStyle/>
            <a:p>
              <a:endParaRPr lang="fr-FR"/>
            </a:p>
          </p:txBody>
        </p:sp>
        <p:sp>
          <p:nvSpPr>
            <p:cNvPr id="9259" name="Line 43"/>
            <p:cNvSpPr>
              <a:spLocks noChangeShapeType="1"/>
            </p:cNvSpPr>
            <p:nvPr/>
          </p:nvSpPr>
          <p:spPr bwMode="auto">
            <a:xfrm>
              <a:off x="2640" y="2870"/>
              <a:ext cx="384" cy="0"/>
            </a:xfrm>
            <a:prstGeom prst="line">
              <a:avLst/>
            </a:prstGeom>
            <a:noFill/>
            <a:ln w="9525">
              <a:solidFill>
                <a:srgbClr val="FF0000"/>
              </a:solidFill>
              <a:round/>
              <a:headEnd/>
              <a:tailEnd/>
            </a:ln>
            <a:effectLst/>
          </p:spPr>
          <p:txBody>
            <a:bodyPr/>
            <a:lstStyle/>
            <a:p>
              <a:endParaRPr lang="fr-FR"/>
            </a:p>
          </p:txBody>
        </p:sp>
        <p:sp>
          <p:nvSpPr>
            <p:cNvPr id="9260" name="Line 44"/>
            <p:cNvSpPr>
              <a:spLocks noChangeShapeType="1"/>
            </p:cNvSpPr>
            <p:nvPr/>
          </p:nvSpPr>
          <p:spPr bwMode="auto">
            <a:xfrm>
              <a:off x="3024" y="2726"/>
              <a:ext cx="384" cy="0"/>
            </a:xfrm>
            <a:prstGeom prst="line">
              <a:avLst/>
            </a:prstGeom>
            <a:noFill/>
            <a:ln w="9525">
              <a:solidFill>
                <a:srgbClr val="FF0000"/>
              </a:solidFill>
              <a:round/>
              <a:headEnd/>
              <a:tailEnd/>
            </a:ln>
            <a:effectLst/>
          </p:spPr>
          <p:txBody>
            <a:bodyPr/>
            <a:lstStyle/>
            <a:p>
              <a:endParaRPr lang="fr-FR"/>
            </a:p>
          </p:txBody>
        </p:sp>
        <p:sp>
          <p:nvSpPr>
            <p:cNvPr id="9261" name="Line 45"/>
            <p:cNvSpPr>
              <a:spLocks noChangeShapeType="1"/>
            </p:cNvSpPr>
            <p:nvPr/>
          </p:nvSpPr>
          <p:spPr bwMode="auto">
            <a:xfrm>
              <a:off x="3444" y="2882"/>
              <a:ext cx="384" cy="0"/>
            </a:xfrm>
            <a:prstGeom prst="line">
              <a:avLst/>
            </a:prstGeom>
            <a:noFill/>
            <a:ln w="9525">
              <a:solidFill>
                <a:srgbClr val="FF0000"/>
              </a:solidFill>
              <a:round/>
              <a:headEnd/>
              <a:tailEnd/>
            </a:ln>
            <a:effectLst/>
          </p:spPr>
          <p:txBody>
            <a:bodyPr/>
            <a:lstStyle/>
            <a:p>
              <a:endParaRPr lang="fr-FR"/>
            </a:p>
          </p:txBody>
        </p:sp>
      </p:grpSp>
      <p:grpSp>
        <p:nvGrpSpPr>
          <p:cNvPr id="8" name="Group 62"/>
          <p:cNvGrpSpPr>
            <a:grpSpLocks/>
          </p:cNvGrpSpPr>
          <p:nvPr/>
        </p:nvGrpSpPr>
        <p:grpSpPr bwMode="auto">
          <a:xfrm>
            <a:off x="1962150" y="4273550"/>
            <a:ext cx="4305300" cy="1203325"/>
            <a:chOff x="720" y="2544"/>
            <a:chExt cx="2712" cy="758"/>
          </a:xfrm>
        </p:grpSpPr>
        <p:sp>
          <p:nvSpPr>
            <p:cNvPr id="9268" name="Line 52"/>
            <p:cNvSpPr>
              <a:spLocks noChangeShapeType="1"/>
            </p:cNvSpPr>
            <p:nvPr/>
          </p:nvSpPr>
          <p:spPr bwMode="auto">
            <a:xfrm flipV="1">
              <a:off x="720" y="3024"/>
              <a:ext cx="0" cy="276"/>
            </a:xfrm>
            <a:prstGeom prst="line">
              <a:avLst/>
            </a:prstGeom>
            <a:noFill/>
            <a:ln w="9525">
              <a:solidFill>
                <a:schemeClr val="accent2"/>
              </a:solidFill>
              <a:round/>
              <a:headEnd/>
              <a:tailEnd type="triangle" w="med" len="med"/>
            </a:ln>
            <a:effectLst/>
          </p:spPr>
          <p:txBody>
            <a:bodyPr/>
            <a:lstStyle/>
            <a:p>
              <a:endParaRPr lang="fr-FR"/>
            </a:p>
          </p:txBody>
        </p:sp>
        <p:sp>
          <p:nvSpPr>
            <p:cNvPr id="9269" name="Line 53"/>
            <p:cNvSpPr>
              <a:spLocks noChangeShapeType="1"/>
            </p:cNvSpPr>
            <p:nvPr/>
          </p:nvSpPr>
          <p:spPr bwMode="auto">
            <a:xfrm flipV="1">
              <a:off x="1488" y="2544"/>
              <a:ext cx="0" cy="758"/>
            </a:xfrm>
            <a:prstGeom prst="line">
              <a:avLst/>
            </a:prstGeom>
            <a:noFill/>
            <a:ln w="9525">
              <a:solidFill>
                <a:schemeClr val="accent2"/>
              </a:solidFill>
              <a:round/>
              <a:headEnd/>
              <a:tailEnd type="triangle" w="med" len="med"/>
            </a:ln>
            <a:effectLst/>
          </p:spPr>
          <p:txBody>
            <a:bodyPr/>
            <a:lstStyle/>
            <a:p>
              <a:endParaRPr lang="fr-FR"/>
            </a:p>
          </p:txBody>
        </p:sp>
        <p:sp>
          <p:nvSpPr>
            <p:cNvPr id="9270" name="Line 54"/>
            <p:cNvSpPr>
              <a:spLocks noChangeShapeType="1"/>
            </p:cNvSpPr>
            <p:nvPr/>
          </p:nvSpPr>
          <p:spPr bwMode="auto">
            <a:xfrm flipV="1">
              <a:off x="3024" y="2736"/>
              <a:ext cx="0" cy="566"/>
            </a:xfrm>
            <a:prstGeom prst="line">
              <a:avLst/>
            </a:prstGeom>
            <a:noFill/>
            <a:ln w="9525">
              <a:solidFill>
                <a:schemeClr val="accent2"/>
              </a:solidFill>
              <a:round/>
              <a:headEnd/>
              <a:tailEnd type="triangle" w="med" len="med"/>
            </a:ln>
            <a:effectLst/>
          </p:spPr>
          <p:txBody>
            <a:bodyPr/>
            <a:lstStyle/>
            <a:p>
              <a:endParaRPr lang="fr-FR"/>
            </a:p>
          </p:txBody>
        </p:sp>
        <p:sp>
          <p:nvSpPr>
            <p:cNvPr id="9271" name="Line 55"/>
            <p:cNvSpPr>
              <a:spLocks noChangeShapeType="1"/>
            </p:cNvSpPr>
            <p:nvPr/>
          </p:nvSpPr>
          <p:spPr bwMode="auto">
            <a:xfrm flipV="1">
              <a:off x="2256" y="2832"/>
              <a:ext cx="0" cy="470"/>
            </a:xfrm>
            <a:prstGeom prst="line">
              <a:avLst/>
            </a:prstGeom>
            <a:noFill/>
            <a:ln w="9525">
              <a:solidFill>
                <a:schemeClr val="accent2"/>
              </a:solidFill>
              <a:round/>
              <a:headEnd/>
              <a:tailEnd type="triangle" w="med" len="med"/>
            </a:ln>
            <a:effectLst/>
          </p:spPr>
          <p:txBody>
            <a:bodyPr/>
            <a:lstStyle/>
            <a:p>
              <a:endParaRPr lang="fr-FR"/>
            </a:p>
          </p:txBody>
        </p:sp>
        <p:sp>
          <p:nvSpPr>
            <p:cNvPr id="9272" name="Line 56"/>
            <p:cNvSpPr>
              <a:spLocks noChangeShapeType="1"/>
            </p:cNvSpPr>
            <p:nvPr/>
          </p:nvSpPr>
          <p:spPr bwMode="auto">
            <a:xfrm flipV="1">
              <a:off x="1104" y="2727"/>
              <a:ext cx="0" cy="573"/>
            </a:xfrm>
            <a:prstGeom prst="line">
              <a:avLst/>
            </a:prstGeom>
            <a:noFill/>
            <a:ln w="9525">
              <a:solidFill>
                <a:schemeClr val="accent2"/>
              </a:solidFill>
              <a:round/>
              <a:headEnd/>
              <a:tailEnd type="triangle" w="med" len="med"/>
            </a:ln>
            <a:effectLst/>
          </p:spPr>
          <p:txBody>
            <a:bodyPr/>
            <a:lstStyle/>
            <a:p>
              <a:endParaRPr lang="fr-FR"/>
            </a:p>
          </p:txBody>
        </p:sp>
        <p:sp>
          <p:nvSpPr>
            <p:cNvPr id="9273" name="Line 57"/>
            <p:cNvSpPr>
              <a:spLocks noChangeShapeType="1"/>
            </p:cNvSpPr>
            <p:nvPr/>
          </p:nvSpPr>
          <p:spPr bwMode="auto">
            <a:xfrm flipV="1">
              <a:off x="1872" y="2693"/>
              <a:ext cx="0" cy="609"/>
            </a:xfrm>
            <a:prstGeom prst="line">
              <a:avLst/>
            </a:prstGeom>
            <a:noFill/>
            <a:ln w="9525">
              <a:solidFill>
                <a:schemeClr val="accent2"/>
              </a:solidFill>
              <a:round/>
              <a:headEnd/>
              <a:tailEnd type="triangle" w="med" len="med"/>
            </a:ln>
            <a:effectLst/>
          </p:spPr>
          <p:txBody>
            <a:bodyPr/>
            <a:lstStyle/>
            <a:p>
              <a:endParaRPr lang="fr-FR"/>
            </a:p>
          </p:txBody>
        </p:sp>
        <p:sp>
          <p:nvSpPr>
            <p:cNvPr id="9274" name="Line 58"/>
            <p:cNvSpPr>
              <a:spLocks noChangeShapeType="1"/>
            </p:cNvSpPr>
            <p:nvPr/>
          </p:nvSpPr>
          <p:spPr bwMode="auto">
            <a:xfrm flipV="1">
              <a:off x="3432" y="2727"/>
              <a:ext cx="0" cy="575"/>
            </a:xfrm>
            <a:prstGeom prst="line">
              <a:avLst/>
            </a:prstGeom>
            <a:noFill/>
            <a:ln w="9525">
              <a:solidFill>
                <a:schemeClr val="accent2"/>
              </a:solidFill>
              <a:round/>
              <a:headEnd/>
              <a:tailEnd type="triangle" w="med" len="med"/>
            </a:ln>
            <a:effectLst/>
          </p:spPr>
          <p:txBody>
            <a:bodyPr/>
            <a:lstStyle/>
            <a:p>
              <a:endParaRPr lang="fr-FR"/>
            </a:p>
          </p:txBody>
        </p:sp>
        <p:sp>
          <p:nvSpPr>
            <p:cNvPr id="9275" name="Line 59"/>
            <p:cNvSpPr>
              <a:spLocks noChangeShapeType="1"/>
            </p:cNvSpPr>
            <p:nvPr/>
          </p:nvSpPr>
          <p:spPr bwMode="auto">
            <a:xfrm flipV="1">
              <a:off x="2640" y="2880"/>
              <a:ext cx="0" cy="422"/>
            </a:xfrm>
            <a:prstGeom prst="line">
              <a:avLst/>
            </a:prstGeom>
            <a:noFill/>
            <a:ln w="9525">
              <a:solidFill>
                <a:schemeClr val="accent2"/>
              </a:solidFill>
              <a:round/>
              <a:headEnd/>
              <a:tailEnd type="triangle" w="med" len="med"/>
            </a:ln>
            <a:effectLst/>
          </p:spPr>
          <p:txBody>
            <a:bodyPr/>
            <a:lstStyle/>
            <a:p>
              <a:endParaRPr lang="fr-FR"/>
            </a:p>
          </p:txBody>
        </p:sp>
      </p:grpSp>
      <p:grpSp>
        <p:nvGrpSpPr>
          <p:cNvPr id="9" name="Group 66"/>
          <p:cNvGrpSpPr>
            <a:grpSpLocks/>
          </p:cNvGrpSpPr>
          <p:nvPr/>
        </p:nvGrpSpPr>
        <p:grpSpPr bwMode="auto">
          <a:xfrm>
            <a:off x="1595438" y="4084638"/>
            <a:ext cx="1582737" cy="1027112"/>
            <a:chOff x="489" y="2425"/>
            <a:chExt cx="997" cy="647"/>
          </a:xfrm>
        </p:grpSpPr>
        <p:graphicFrame>
          <p:nvGraphicFramePr>
            <p:cNvPr id="9279" name="Object 63"/>
            <p:cNvGraphicFramePr>
              <a:graphicFrameLocks noChangeAspect="1"/>
            </p:cNvGraphicFramePr>
            <p:nvPr/>
          </p:nvGraphicFramePr>
          <p:xfrm>
            <a:off x="489" y="2425"/>
            <a:ext cx="493" cy="309"/>
          </p:xfrm>
          <a:graphic>
            <a:graphicData uri="http://schemas.openxmlformats.org/presentationml/2006/ole">
              <p:oleObj spid="_x0000_s136209" name="Equation" r:id="rId10" imgW="9746640" imgH="6080400" progId="">
                <p:embed/>
              </p:oleObj>
            </a:graphicData>
          </a:graphic>
        </p:graphicFrame>
        <p:sp>
          <p:nvSpPr>
            <p:cNvPr id="9280" name="Line 64"/>
            <p:cNvSpPr>
              <a:spLocks noChangeShapeType="1"/>
            </p:cNvSpPr>
            <p:nvPr/>
          </p:nvSpPr>
          <p:spPr bwMode="auto">
            <a:xfrm>
              <a:off x="814" y="2688"/>
              <a:ext cx="672" cy="384"/>
            </a:xfrm>
            <a:prstGeom prst="line">
              <a:avLst/>
            </a:prstGeom>
            <a:noFill/>
            <a:ln w="9525">
              <a:solidFill>
                <a:schemeClr val="accent2"/>
              </a:solidFill>
              <a:round/>
              <a:headEnd/>
              <a:tailEnd type="triangle" w="med" len="med"/>
            </a:ln>
            <a:effectLst/>
          </p:spPr>
          <p:txBody>
            <a:bodyPr/>
            <a:lstStyle/>
            <a:p>
              <a:endParaRPr lang="fr-FR"/>
            </a:p>
          </p:txBody>
        </p:sp>
      </p:grpSp>
      <p:sp>
        <p:nvSpPr>
          <p:cNvPr id="60" name="Text Box 32"/>
          <p:cNvSpPr txBox="1">
            <a:spLocks noChangeArrowheads="1"/>
          </p:cNvSpPr>
          <p:nvPr/>
        </p:nvSpPr>
        <p:spPr bwMode="auto">
          <a:xfrm>
            <a:off x="0" y="815015"/>
            <a:ext cx="6175537" cy="461665"/>
          </a:xfrm>
          <a:prstGeom prst="rect">
            <a:avLst/>
          </a:prstGeom>
          <a:noFill/>
          <a:ln w="9525">
            <a:noFill/>
            <a:miter lim="800000"/>
            <a:headEnd/>
            <a:tailEnd/>
          </a:ln>
          <a:effectLst/>
        </p:spPr>
        <p:txBody>
          <a:bodyPr wrap="none">
            <a:spAutoFit/>
          </a:bodyPr>
          <a:lstStyle/>
          <a:p>
            <a:r>
              <a:rPr lang="en-US" altLang="zh-CN" dirty="0">
                <a:solidFill>
                  <a:srgbClr val="003399"/>
                </a:solidFill>
              </a:rPr>
              <a:t> ECHANTILLONNAGE AVEC BLOQUEUR</a:t>
            </a:r>
          </a:p>
        </p:txBody>
      </p:sp>
      <p:sp>
        <p:nvSpPr>
          <p:cNvPr id="55"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56"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ECHANTILLONNAGE</a:t>
            </a:r>
          </a:p>
        </p:txBody>
      </p:sp>
      <p:sp>
        <p:nvSpPr>
          <p:cNvPr id="57" name="Espace réservé du numéro de diapositive 56"/>
          <p:cNvSpPr>
            <a:spLocks noGrp="1"/>
          </p:cNvSpPr>
          <p:nvPr>
            <p:ph type="sldNum" sz="quarter" idx="12"/>
          </p:nvPr>
        </p:nvSpPr>
        <p:spPr/>
        <p:txBody>
          <a:bodyPr/>
          <a:lstStyle/>
          <a:p>
            <a:fld id="{2C94B7E7-F509-4100-BE7B-E3DEB2C53554}" type="slidenum">
              <a:rPr lang="fr-FR" smtClean="0"/>
              <a:pPr/>
              <a:t>85</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ssolv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ssolv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dissolv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1"/>
          <p:cNvGrpSpPr>
            <a:grpSpLocks/>
          </p:cNvGrpSpPr>
          <p:nvPr/>
        </p:nvGrpSpPr>
        <p:grpSpPr bwMode="auto">
          <a:xfrm>
            <a:off x="6781800" y="1892300"/>
            <a:ext cx="990600" cy="504825"/>
            <a:chOff x="4368" y="1240"/>
            <a:chExt cx="624" cy="318"/>
          </a:xfrm>
        </p:grpSpPr>
        <p:sp>
          <p:nvSpPr>
            <p:cNvPr id="10261" name="Line 21"/>
            <p:cNvSpPr>
              <a:spLocks noChangeShapeType="1"/>
            </p:cNvSpPr>
            <p:nvPr/>
          </p:nvSpPr>
          <p:spPr bwMode="auto">
            <a:xfrm>
              <a:off x="4368" y="1558"/>
              <a:ext cx="432" cy="0"/>
            </a:xfrm>
            <a:prstGeom prst="line">
              <a:avLst/>
            </a:prstGeom>
            <a:noFill/>
            <a:ln w="9525">
              <a:solidFill>
                <a:schemeClr val="tx1"/>
              </a:solidFill>
              <a:round/>
              <a:headEnd/>
              <a:tailEnd type="triangle" w="med" len="med"/>
            </a:ln>
            <a:effectLst/>
          </p:spPr>
          <p:txBody>
            <a:bodyPr/>
            <a:lstStyle/>
            <a:p>
              <a:endParaRPr lang="fr-FR"/>
            </a:p>
          </p:txBody>
        </p:sp>
        <p:graphicFrame>
          <p:nvGraphicFramePr>
            <p:cNvPr id="10262" name="Object 22"/>
            <p:cNvGraphicFramePr>
              <a:graphicFrameLocks noChangeAspect="1"/>
            </p:cNvGraphicFramePr>
            <p:nvPr/>
          </p:nvGraphicFramePr>
          <p:xfrm>
            <a:off x="4606" y="1240"/>
            <a:ext cx="386" cy="278"/>
          </p:xfrm>
          <a:graphic>
            <a:graphicData uri="http://schemas.openxmlformats.org/presentationml/2006/ole">
              <p:oleObj spid="_x0000_s137229" name="Equation" r:id="rId3" imgW="7620000" imgH="5486400" progId="Equation.3">
                <p:embed/>
              </p:oleObj>
            </a:graphicData>
          </a:graphic>
        </p:graphicFrame>
      </p:grpSp>
      <p:grpSp>
        <p:nvGrpSpPr>
          <p:cNvPr id="3" name="Group 40"/>
          <p:cNvGrpSpPr>
            <a:grpSpLocks/>
          </p:cNvGrpSpPr>
          <p:nvPr/>
        </p:nvGrpSpPr>
        <p:grpSpPr bwMode="auto">
          <a:xfrm>
            <a:off x="838200" y="958952"/>
            <a:ext cx="3048000" cy="1905000"/>
            <a:chOff x="624" y="528"/>
            <a:chExt cx="1920" cy="1200"/>
          </a:xfrm>
        </p:grpSpPr>
        <p:graphicFrame>
          <p:nvGraphicFramePr>
            <p:cNvPr id="10260" name="Object 20"/>
            <p:cNvGraphicFramePr>
              <a:graphicFrameLocks noChangeAspect="1"/>
            </p:cNvGraphicFramePr>
            <p:nvPr/>
          </p:nvGraphicFramePr>
          <p:xfrm>
            <a:off x="1983" y="1200"/>
            <a:ext cx="417" cy="293"/>
          </p:xfrm>
          <a:graphic>
            <a:graphicData uri="http://schemas.openxmlformats.org/presentationml/2006/ole">
              <p:oleObj spid="_x0000_s137230" name="Equation" r:id="rId4" imgW="8229600" imgH="5791200" progId="Equation.3">
                <p:embed/>
              </p:oleObj>
            </a:graphicData>
          </a:graphic>
        </p:graphicFrame>
        <p:sp>
          <p:nvSpPr>
            <p:cNvPr id="10263" name="AutoShape 23"/>
            <p:cNvSpPr>
              <a:spLocks noChangeArrowheads="1"/>
            </p:cNvSpPr>
            <p:nvPr/>
          </p:nvSpPr>
          <p:spPr bwMode="auto">
            <a:xfrm>
              <a:off x="1344" y="1344"/>
              <a:ext cx="384" cy="384"/>
            </a:xfrm>
            <a:prstGeom prst="flowChartSummingJunction">
              <a:avLst/>
            </a:prstGeom>
            <a:noFill/>
            <a:ln w="9525">
              <a:solidFill>
                <a:schemeClr val="tx1"/>
              </a:solidFill>
              <a:round/>
              <a:headEnd/>
              <a:tailEnd/>
            </a:ln>
            <a:effectLst/>
          </p:spPr>
          <p:txBody>
            <a:bodyPr wrap="none" anchor="ctr"/>
            <a:lstStyle/>
            <a:p>
              <a:endParaRPr lang="fr-FR"/>
            </a:p>
          </p:txBody>
        </p:sp>
        <p:sp>
          <p:nvSpPr>
            <p:cNvPr id="10264" name="Line 24"/>
            <p:cNvSpPr>
              <a:spLocks noChangeShapeType="1"/>
            </p:cNvSpPr>
            <p:nvPr/>
          </p:nvSpPr>
          <p:spPr bwMode="auto">
            <a:xfrm>
              <a:off x="1056" y="1536"/>
              <a:ext cx="288" cy="0"/>
            </a:xfrm>
            <a:prstGeom prst="line">
              <a:avLst/>
            </a:prstGeom>
            <a:noFill/>
            <a:ln w="9525">
              <a:solidFill>
                <a:schemeClr val="tx1"/>
              </a:solidFill>
              <a:round/>
              <a:headEnd/>
              <a:tailEnd type="triangle" w="med" len="med"/>
            </a:ln>
            <a:effectLst/>
          </p:spPr>
          <p:txBody>
            <a:bodyPr/>
            <a:lstStyle/>
            <a:p>
              <a:endParaRPr lang="fr-FR"/>
            </a:p>
          </p:txBody>
        </p:sp>
        <p:sp>
          <p:nvSpPr>
            <p:cNvPr id="10265" name="Line 25"/>
            <p:cNvSpPr>
              <a:spLocks noChangeShapeType="1"/>
            </p:cNvSpPr>
            <p:nvPr/>
          </p:nvSpPr>
          <p:spPr bwMode="auto">
            <a:xfrm>
              <a:off x="1728" y="1536"/>
              <a:ext cx="816" cy="0"/>
            </a:xfrm>
            <a:prstGeom prst="line">
              <a:avLst/>
            </a:prstGeom>
            <a:noFill/>
            <a:ln w="9525">
              <a:solidFill>
                <a:schemeClr val="tx1"/>
              </a:solidFill>
              <a:round/>
              <a:headEnd/>
              <a:tailEnd type="triangle" w="med" len="med"/>
            </a:ln>
            <a:effectLst/>
          </p:spPr>
          <p:txBody>
            <a:bodyPr/>
            <a:lstStyle/>
            <a:p>
              <a:endParaRPr lang="fr-FR"/>
            </a:p>
          </p:txBody>
        </p:sp>
        <p:graphicFrame>
          <p:nvGraphicFramePr>
            <p:cNvPr id="10266" name="Object 26"/>
            <p:cNvGraphicFramePr>
              <a:graphicFrameLocks noChangeAspect="1"/>
            </p:cNvGraphicFramePr>
            <p:nvPr/>
          </p:nvGraphicFramePr>
          <p:xfrm>
            <a:off x="624" y="1392"/>
            <a:ext cx="324" cy="262"/>
          </p:xfrm>
          <a:graphic>
            <a:graphicData uri="http://schemas.openxmlformats.org/presentationml/2006/ole">
              <p:oleObj spid="_x0000_s137231" name="Equation" r:id="rId5" imgW="266353" imgH="215619" progId="Equation.3">
                <p:embed/>
              </p:oleObj>
            </a:graphicData>
          </a:graphic>
        </p:graphicFrame>
        <p:graphicFrame>
          <p:nvGraphicFramePr>
            <p:cNvPr id="10267" name="Object 27"/>
            <p:cNvGraphicFramePr>
              <a:graphicFrameLocks noChangeAspect="1"/>
            </p:cNvGraphicFramePr>
            <p:nvPr/>
          </p:nvGraphicFramePr>
          <p:xfrm>
            <a:off x="864" y="528"/>
            <a:ext cx="1641" cy="562"/>
          </p:xfrm>
          <a:graphic>
            <a:graphicData uri="http://schemas.openxmlformats.org/presentationml/2006/ole">
              <p:oleObj spid="_x0000_s137232" name="Equation" r:id="rId6" imgW="30175200" imgH="10363200" progId="Equation.3">
                <p:embed/>
              </p:oleObj>
            </a:graphicData>
          </a:graphic>
        </p:graphicFrame>
        <p:sp>
          <p:nvSpPr>
            <p:cNvPr id="10268" name="Line 28"/>
            <p:cNvSpPr>
              <a:spLocks noChangeShapeType="1"/>
            </p:cNvSpPr>
            <p:nvPr/>
          </p:nvSpPr>
          <p:spPr bwMode="auto">
            <a:xfrm>
              <a:off x="1536" y="1104"/>
              <a:ext cx="0" cy="240"/>
            </a:xfrm>
            <a:prstGeom prst="line">
              <a:avLst/>
            </a:prstGeom>
            <a:noFill/>
            <a:ln w="9525">
              <a:solidFill>
                <a:schemeClr val="tx1"/>
              </a:solidFill>
              <a:round/>
              <a:headEnd/>
              <a:tailEnd type="triangle" w="med" len="med"/>
            </a:ln>
            <a:effectLst/>
          </p:spPr>
          <p:txBody>
            <a:bodyPr/>
            <a:lstStyle/>
            <a:p>
              <a:endParaRPr lang="fr-FR"/>
            </a:p>
          </p:txBody>
        </p:sp>
      </p:grpSp>
      <p:grpSp>
        <p:nvGrpSpPr>
          <p:cNvPr id="4" name="Group 45"/>
          <p:cNvGrpSpPr>
            <a:grpSpLocks/>
          </p:cNvGrpSpPr>
          <p:nvPr/>
        </p:nvGrpSpPr>
        <p:grpSpPr bwMode="auto">
          <a:xfrm>
            <a:off x="3886200" y="1600200"/>
            <a:ext cx="2895600" cy="1547813"/>
            <a:chOff x="2112" y="1152"/>
            <a:chExt cx="1824" cy="975"/>
          </a:xfrm>
        </p:grpSpPr>
        <p:sp>
          <p:nvSpPr>
            <p:cNvPr id="10259" name="Rectangle 19"/>
            <p:cNvSpPr>
              <a:spLocks noChangeArrowheads="1"/>
            </p:cNvSpPr>
            <p:nvPr/>
          </p:nvSpPr>
          <p:spPr bwMode="auto">
            <a:xfrm>
              <a:off x="2112" y="1152"/>
              <a:ext cx="1824" cy="975"/>
            </a:xfrm>
            <a:prstGeom prst="rect">
              <a:avLst/>
            </a:prstGeom>
            <a:noFill/>
            <a:ln w="9525">
              <a:solidFill>
                <a:schemeClr val="tx1"/>
              </a:solidFill>
              <a:miter lim="800000"/>
              <a:headEnd/>
              <a:tailEnd/>
            </a:ln>
            <a:effectLst/>
          </p:spPr>
          <p:txBody>
            <a:bodyPr wrap="none" anchor="ctr"/>
            <a:lstStyle/>
            <a:p>
              <a:pPr algn="ctr"/>
              <a:endParaRPr lang="fr-FR">
                <a:ea typeface="SimSun" pitchFamily="2" charset="-122"/>
              </a:endParaRPr>
            </a:p>
          </p:txBody>
        </p:sp>
        <p:sp>
          <p:nvSpPr>
            <p:cNvPr id="10270" name="Line 30"/>
            <p:cNvSpPr>
              <a:spLocks noChangeShapeType="1"/>
            </p:cNvSpPr>
            <p:nvPr/>
          </p:nvSpPr>
          <p:spPr bwMode="auto">
            <a:xfrm>
              <a:off x="2586" y="1872"/>
              <a:ext cx="843" cy="0"/>
            </a:xfrm>
            <a:prstGeom prst="line">
              <a:avLst/>
            </a:prstGeom>
            <a:noFill/>
            <a:ln w="9525">
              <a:solidFill>
                <a:schemeClr val="tx1"/>
              </a:solidFill>
              <a:round/>
              <a:headEnd/>
              <a:tailEnd/>
            </a:ln>
            <a:effectLst/>
          </p:spPr>
          <p:txBody>
            <a:bodyPr/>
            <a:lstStyle/>
            <a:p>
              <a:endParaRPr lang="fr-FR"/>
            </a:p>
          </p:txBody>
        </p:sp>
        <p:sp>
          <p:nvSpPr>
            <p:cNvPr id="10271" name="Line 31"/>
            <p:cNvSpPr>
              <a:spLocks noChangeShapeType="1"/>
            </p:cNvSpPr>
            <p:nvPr/>
          </p:nvSpPr>
          <p:spPr bwMode="auto">
            <a:xfrm flipV="1">
              <a:off x="2586" y="1296"/>
              <a:ext cx="0" cy="576"/>
            </a:xfrm>
            <a:prstGeom prst="line">
              <a:avLst/>
            </a:prstGeom>
            <a:noFill/>
            <a:ln w="9525">
              <a:solidFill>
                <a:schemeClr val="tx1"/>
              </a:solidFill>
              <a:round/>
              <a:headEnd/>
              <a:tailEnd/>
            </a:ln>
            <a:effectLst/>
          </p:spPr>
          <p:txBody>
            <a:bodyPr/>
            <a:lstStyle/>
            <a:p>
              <a:endParaRPr lang="fr-FR"/>
            </a:p>
          </p:txBody>
        </p:sp>
        <p:sp>
          <p:nvSpPr>
            <p:cNvPr id="10272" name="Line 32"/>
            <p:cNvSpPr>
              <a:spLocks noChangeShapeType="1"/>
            </p:cNvSpPr>
            <p:nvPr/>
          </p:nvSpPr>
          <p:spPr bwMode="auto">
            <a:xfrm>
              <a:off x="2586" y="1536"/>
              <a:ext cx="624" cy="0"/>
            </a:xfrm>
            <a:prstGeom prst="line">
              <a:avLst/>
            </a:prstGeom>
            <a:noFill/>
            <a:ln w="19050">
              <a:solidFill>
                <a:schemeClr val="tx1"/>
              </a:solidFill>
              <a:round/>
              <a:headEnd/>
              <a:tailEnd/>
            </a:ln>
            <a:effectLst/>
          </p:spPr>
          <p:txBody>
            <a:bodyPr/>
            <a:lstStyle/>
            <a:p>
              <a:endParaRPr lang="fr-FR"/>
            </a:p>
          </p:txBody>
        </p:sp>
        <p:sp>
          <p:nvSpPr>
            <p:cNvPr id="10273" name="Line 33"/>
            <p:cNvSpPr>
              <a:spLocks noChangeShapeType="1"/>
            </p:cNvSpPr>
            <p:nvPr/>
          </p:nvSpPr>
          <p:spPr bwMode="auto">
            <a:xfrm>
              <a:off x="3210" y="1536"/>
              <a:ext cx="0" cy="336"/>
            </a:xfrm>
            <a:prstGeom prst="line">
              <a:avLst/>
            </a:prstGeom>
            <a:noFill/>
            <a:ln w="19050">
              <a:solidFill>
                <a:schemeClr val="tx1"/>
              </a:solidFill>
              <a:round/>
              <a:headEnd/>
              <a:tailEnd/>
            </a:ln>
            <a:effectLst/>
          </p:spPr>
          <p:txBody>
            <a:bodyPr/>
            <a:lstStyle/>
            <a:p>
              <a:endParaRPr lang="fr-FR"/>
            </a:p>
          </p:txBody>
        </p:sp>
        <p:graphicFrame>
          <p:nvGraphicFramePr>
            <p:cNvPr id="10274" name="Object 34"/>
            <p:cNvGraphicFramePr>
              <a:graphicFrameLocks noChangeAspect="1"/>
            </p:cNvGraphicFramePr>
            <p:nvPr/>
          </p:nvGraphicFramePr>
          <p:xfrm>
            <a:off x="2490" y="1872"/>
            <a:ext cx="168" cy="212"/>
          </p:xfrm>
          <a:graphic>
            <a:graphicData uri="http://schemas.openxmlformats.org/presentationml/2006/ole">
              <p:oleObj spid="_x0000_s137233" name="Equation" r:id="rId7" imgW="3048000" imgH="4267200" progId="Equation.3">
                <p:embed/>
              </p:oleObj>
            </a:graphicData>
          </a:graphic>
        </p:graphicFrame>
        <p:graphicFrame>
          <p:nvGraphicFramePr>
            <p:cNvPr id="10275" name="Object 35"/>
            <p:cNvGraphicFramePr>
              <a:graphicFrameLocks noChangeAspect="1"/>
            </p:cNvGraphicFramePr>
            <p:nvPr/>
          </p:nvGraphicFramePr>
          <p:xfrm>
            <a:off x="2442" y="1200"/>
            <a:ext cx="118" cy="197"/>
          </p:xfrm>
          <a:graphic>
            <a:graphicData uri="http://schemas.openxmlformats.org/presentationml/2006/ole">
              <p:oleObj spid="_x0000_s137234" name="Equation" r:id="rId8" imgW="2133600" imgH="3962400" progId="Equation.3">
                <p:embed/>
              </p:oleObj>
            </a:graphicData>
          </a:graphic>
        </p:graphicFrame>
        <p:graphicFrame>
          <p:nvGraphicFramePr>
            <p:cNvPr id="10276" name="Object 36"/>
            <p:cNvGraphicFramePr>
              <a:graphicFrameLocks noChangeAspect="1"/>
            </p:cNvGraphicFramePr>
            <p:nvPr/>
          </p:nvGraphicFramePr>
          <p:xfrm>
            <a:off x="3114" y="1872"/>
            <a:ext cx="193" cy="206"/>
          </p:xfrm>
          <a:graphic>
            <a:graphicData uri="http://schemas.openxmlformats.org/presentationml/2006/ole">
              <p:oleObj spid="_x0000_s137235" name="Equation" r:id="rId9" imgW="3352800" imgH="3962400" progId="Equation.3">
                <p:embed/>
              </p:oleObj>
            </a:graphicData>
          </a:graphic>
        </p:graphicFrame>
        <p:graphicFrame>
          <p:nvGraphicFramePr>
            <p:cNvPr id="10277" name="Object 37"/>
            <p:cNvGraphicFramePr>
              <a:graphicFrameLocks noChangeAspect="1"/>
            </p:cNvGraphicFramePr>
            <p:nvPr/>
          </p:nvGraphicFramePr>
          <p:xfrm>
            <a:off x="3429" y="1874"/>
            <a:ext cx="123" cy="190"/>
          </p:xfrm>
          <a:graphic>
            <a:graphicData uri="http://schemas.openxmlformats.org/presentationml/2006/ole">
              <p:oleObj spid="_x0000_s137236" name="Equation" r:id="rId10" imgW="2133600" imgH="3657600" progId="Equation.3">
                <p:embed/>
              </p:oleObj>
            </a:graphicData>
          </a:graphic>
        </p:graphicFrame>
        <p:graphicFrame>
          <p:nvGraphicFramePr>
            <p:cNvPr id="10278" name="Object 38"/>
            <p:cNvGraphicFramePr>
              <a:graphicFrameLocks noChangeAspect="1"/>
            </p:cNvGraphicFramePr>
            <p:nvPr/>
          </p:nvGraphicFramePr>
          <p:xfrm>
            <a:off x="2634" y="1200"/>
            <a:ext cx="385" cy="277"/>
          </p:xfrm>
          <a:graphic>
            <a:graphicData uri="http://schemas.openxmlformats.org/presentationml/2006/ole">
              <p:oleObj spid="_x0000_s137237" name="Equation" r:id="rId11" imgW="7620000" imgH="5486400" progId="Equation.3">
                <p:embed/>
              </p:oleObj>
            </a:graphicData>
          </a:graphic>
        </p:graphicFrame>
      </p:grpSp>
      <p:grpSp>
        <p:nvGrpSpPr>
          <p:cNvPr id="5" name="Group 44"/>
          <p:cNvGrpSpPr>
            <a:grpSpLocks/>
          </p:cNvGrpSpPr>
          <p:nvPr/>
        </p:nvGrpSpPr>
        <p:grpSpPr bwMode="auto">
          <a:xfrm>
            <a:off x="1752600" y="1492352"/>
            <a:ext cx="5334000" cy="2595563"/>
            <a:chOff x="1200" y="864"/>
            <a:chExt cx="3360" cy="1635"/>
          </a:xfrm>
        </p:grpSpPr>
        <p:sp>
          <p:nvSpPr>
            <p:cNvPr id="10282" name="Rectangle 42"/>
            <p:cNvSpPr>
              <a:spLocks noChangeArrowheads="1"/>
            </p:cNvSpPr>
            <p:nvPr/>
          </p:nvSpPr>
          <p:spPr bwMode="auto">
            <a:xfrm>
              <a:off x="1200" y="864"/>
              <a:ext cx="3360" cy="1344"/>
            </a:xfrm>
            <a:prstGeom prst="rect">
              <a:avLst/>
            </a:prstGeom>
            <a:noFill/>
            <a:ln w="28575">
              <a:solidFill>
                <a:schemeClr val="accent2"/>
              </a:solidFill>
              <a:prstDash val="dash"/>
              <a:miter lim="800000"/>
              <a:headEnd/>
              <a:tailEnd/>
            </a:ln>
            <a:effectLst/>
          </p:spPr>
          <p:txBody>
            <a:bodyPr wrap="none" anchor="ctr"/>
            <a:lstStyle/>
            <a:p>
              <a:endParaRPr lang="fr-FR"/>
            </a:p>
          </p:txBody>
        </p:sp>
        <p:sp>
          <p:nvSpPr>
            <p:cNvPr id="10283" name="Text Box 43"/>
            <p:cNvSpPr txBox="1">
              <a:spLocks noChangeArrowheads="1"/>
            </p:cNvSpPr>
            <p:nvPr/>
          </p:nvSpPr>
          <p:spPr bwMode="auto">
            <a:xfrm>
              <a:off x="2110" y="2208"/>
              <a:ext cx="1968" cy="291"/>
            </a:xfrm>
            <a:prstGeom prst="rect">
              <a:avLst/>
            </a:prstGeom>
            <a:noFill/>
            <a:ln w="9525">
              <a:noFill/>
              <a:miter lim="800000"/>
              <a:headEnd/>
              <a:tailEnd/>
            </a:ln>
            <a:effectLst/>
          </p:spPr>
          <p:txBody>
            <a:bodyPr wrap="none">
              <a:spAutoFit/>
            </a:bodyPr>
            <a:lstStyle/>
            <a:p>
              <a:r>
                <a:rPr lang="en-US" altLang="zh-CN" dirty="0" err="1">
                  <a:solidFill>
                    <a:schemeClr val="accent2"/>
                  </a:solidFill>
                </a:rPr>
                <a:t>Bloqueur</a:t>
              </a:r>
              <a:r>
                <a:rPr lang="en-US" altLang="zh-CN" dirty="0">
                  <a:solidFill>
                    <a:schemeClr val="accent2"/>
                  </a:solidFill>
                </a:rPr>
                <a:t> </a:t>
              </a:r>
              <a:r>
                <a:rPr lang="en-US" altLang="zh-CN" dirty="0" err="1">
                  <a:solidFill>
                    <a:schemeClr val="accent2"/>
                  </a:solidFill>
                </a:rPr>
                <a:t>d’ordre</a:t>
              </a:r>
              <a:r>
                <a:rPr lang="en-US" altLang="zh-CN" dirty="0">
                  <a:solidFill>
                    <a:schemeClr val="accent2"/>
                  </a:solidFill>
                </a:rPr>
                <a:t> </a:t>
              </a:r>
              <a:r>
                <a:rPr lang="en-US" altLang="zh-CN" dirty="0" err="1">
                  <a:solidFill>
                    <a:schemeClr val="accent2"/>
                  </a:solidFill>
                </a:rPr>
                <a:t>zéro</a:t>
              </a:r>
              <a:endParaRPr lang="en-US" altLang="zh-CN" dirty="0">
                <a:solidFill>
                  <a:schemeClr val="accent2"/>
                </a:solidFill>
              </a:endParaRPr>
            </a:p>
          </p:txBody>
        </p:sp>
      </p:grpSp>
      <p:graphicFrame>
        <p:nvGraphicFramePr>
          <p:cNvPr id="10287" name="Object 47"/>
          <p:cNvGraphicFramePr>
            <a:graphicFrameLocks noChangeAspect="1"/>
          </p:cNvGraphicFramePr>
          <p:nvPr/>
        </p:nvGraphicFramePr>
        <p:xfrm>
          <a:off x="1763713" y="4149725"/>
          <a:ext cx="5183187" cy="892175"/>
        </p:xfrm>
        <a:graphic>
          <a:graphicData uri="http://schemas.openxmlformats.org/presentationml/2006/ole">
            <p:oleObj spid="_x0000_s137238" name="Equation" r:id="rId12" imgW="60045600" imgH="10363200" progId="Equation.3">
              <p:embed/>
            </p:oleObj>
          </a:graphicData>
        </a:graphic>
      </p:graphicFrame>
      <p:graphicFrame>
        <p:nvGraphicFramePr>
          <p:cNvPr id="10288" name="Object 48"/>
          <p:cNvGraphicFramePr>
            <a:graphicFrameLocks noChangeAspect="1"/>
          </p:cNvGraphicFramePr>
          <p:nvPr/>
        </p:nvGraphicFramePr>
        <p:xfrm>
          <a:off x="2165350" y="5348288"/>
          <a:ext cx="4237038" cy="944562"/>
        </p:xfrm>
        <a:graphic>
          <a:graphicData uri="http://schemas.openxmlformats.org/presentationml/2006/ole">
            <p:oleObj spid="_x0000_s137239" name="Équation" r:id="rId13" imgW="49072800" imgH="10972800" progId="Equation.3">
              <p:embed/>
            </p:oleObj>
          </a:graphicData>
        </a:graphic>
      </p:graphicFrame>
      <p:sp>
        <p:nvSpPr>
          <p:cNvPr id="36" name="Text Box 32"/>
          <p:cNvSpPr txBox="1">
            <a:spLocks noChangeArrowheads="1"/>
          </p:cNvSpPr>
          <p:nvPr/>
        </p:nvSpPr>
        <p:spPr bwMode="auto">
          <a:xfrm>
            <a:off x="0" y="547723"/>
            <a:ext cx="6005618" cy="461665"/>
          </a:xfrm>
          <a:prstGeom prst="rect">
            <a:avLst/>
          </a:prstGeom>
          <a:noFill/>
          <a:ln w="9525">
            <a:noFill/>
            <a:miter lim="800000"/>
            <a:headEnd/>
            <a:tailEnd/>
          </a:ln>
          <a:effectLst/>
        </p:spPr>
        <p:txBody>
          <a:bodyPr wrap="none">
            <a:spAutoFit/>
          </a:bodyPr>
          <a:lstStyle/>
          <a:p>
            <a:r>
              <a:rPr lang="en-US" altLang="zh-CN" dirty="0">
                <a:solidFill>
                  <a:srgbClr val="003399"/>
                </a:solidFill>
              </a:rPr>
              <a:t>ECHANTILLONNAGE AVEC BLOQUEUR</a:t>
            </a:r>
          </a:p>
        </p:txBody>
      </p:sp>
      <p:sp>
        <p:nvSpPr>
          <p:cNvPr id="31"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32"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ECHANTILLONNAGE</a:t>
            </a:r>
          </a:p>
        </p:txBody>
      </p:sp>
      <p:sp>
        <p:nvSpPr>
          <p:cNvPr id="33" name="Espace réservé du numéro de diapositive 32"/>
          <p:cNvSpPr>
            <a:spLocks noGrp="1"/>
          </p:cNvSpPr>
          <p:nvPr>
            <p:ph type="sldNum" sz="quarter" idx="12"/>
          </p:nvPr>
        </p:nvSpPr>
        <p:spPr/>
        <p:txBody>
          <a:bodyPr/>
          <a:lstStyle/>
          <a:p>
            <a:fld id="{2C94B7E7-F509-4100-BE7B-E3DEB2C53554}" type="slidenum">
              <a:rPr lang="fr-FR" smtClean="0"/>
              <a:pPr/>
              <a:t>86</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287"/>
                                        </p:tgtEl>
                                        <p:attrNameLst>
                                          <p:attrName>style.visibility</p:attrName>
                                        </p:attrNameLst>
                                      </p:cBhvr>
                                      <p:to>
                                        <p:strVal val="visible"/>
                                      </p:to>
                                    </p:set>
                                    <p:animEffect transition="in" filter="dissolve">
                                      <p:cBhvr>
                                        <p:cTn id="27" dur="500"/>
                                        <p:tgtEl>
                                          <p:spTgt spid="1028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0288"/>
                                        </p:tgtEl>
                                        <p:attrNameLst>
                                          <p:attrName>style.visibility</p:attrName>
                                        </p:attrNameLst>
                                      </p:cBhvr>
                                      <p:to>
                                        <p:strVal val="visible"/>
                                      </p:to>
                                    </p:set>
                                    <p:animEffect transition="in" filter="dissolve">
                                      <p:cBhvr>
                                        <p:cTn id="32" dur="500"/>
                                        <p:tgtEl>
                                          <p:spTgt spid="10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2"/>
          <p:cNvGrpSpPr>
            <a:grpSpLocks/>
          </p:cNvGrpSpPr>
          <p:nvPr/>
        </p:nvGrpSpPr>
        <p:grpSpPr bwMode="auto">
          <a:xfrm>
            <a:off x="5962650" y="2133600"/>
            <a:ext cx="2373313" cy="609600"/>
            <a:chOff x="3756" y="1344"/>
            <a:chExt cx="1495" cy="384"/>
          </a:xfrm>
        </p:grpSpPr>
        <p:sp>
          <p:nvSpPr>
            <p:cNvPr id="11279" name="Rectangle 15"/>
            <p:cNvSpPr>
              <a:spLocks noChangeArrowheads="1"/>
            </p:cNvSpPr>
            <p:nvPr/>
          </p:nvSpPr>
          <p:spPr bwMode="auto">
            <a:xfrm>
              <a:off x="3756" y="1344"/>
              <a:ext cx="576" cy="384"/>
            </a:xfrm>
            <a:prstGeom prst="rect">
              <a:avLst/>
            </a:prstGeom>
            <a:gradFill rotWithShape="0">
              <a:gsLst>
                <a:gs pos="0">
                  <a:schemeClr val="accent1"/>
                </a:gs>
                <a:gs pos="100000">
                  <a:srgbClr val="FFFFFF"/>
                </a:gs>
              </a:gsLst>
              <a:lin ang="5400000" scaled="1"/>
            </a:gradFill>
            <a:ln w="9525">
              <a:solidFill>
                <a:schemeClr val="tx1"/>
              </a:solidFill>
              <a:miter lim="800000"/>
              <a:headEnd/>
              <a:tailEnd/>
            </a:ln>
            <a:effectLst/>
          </p:spPr>
          <p:txBody>
            <a:bodyPr wrap="none" anchor="ctr"/>
            <a:lstStyle/>
            <a:p>
              <a:pPr algn="ctr"/>
              <a:endParaRPr lang="fr-FR">
                <a:ea typeface="SimSun" pitchFamily="2" charset="-122"/>
              </a:endParaRPr>
            </a:p>
          </p:txBody>
        </p:sp>
        <p:graphicFrame>
          <p:nvGraphicFramePr>
            <p:cNvPr id="11280" name="Object 16"/>
            <p:cNvGraphicFramePr>
              <a:graphicFrameLocks noChangeAspect="1"/>
            </p:cNvGraphicFramePr>
            <p:nvPr/>
          </p:nvGraphicFramePr>
          <p:xfrm>
            <a:off x="3852" y="1414"/>
            <a:ext cx="385" cy="262"/>
          </p:xfrm>
          <a:graphic>
            <a:graphicData uri="http://schemas.openxmlformats.org/presentationml/2006/ole">
              <p:oleObj spid="_x0000_s138256" name="Equation" r:id="rId3" imgW="7620000" imgH="5181600" progId="Equation.3">
                <p:embed/>
              </p:oleObj>
            </a:graphicData>
          </a:graphic>
        </p:graphicFrame>
        <p:sp>
          <p:nvSpPr>
            <p:cNvPr id="11282" name="Line 18"/>
            <p:cNvSpPr>
              <a:spLocks noChangeShapeType="1"/>
            </p:cNvSpPr>
            <p:nvPr/>
          </p:nvSpPr>
          <p:spPr bwMode="auto">
            <a:xfrm>
              <a:off x="4332" y="1536"/>
              <a:ext cx="480" cy="0"/>
            </a:xfrm>
            <a:prstGeom prst="line">
              <a:avLst/>
            </a:prstGeom>
            <a:noFill/>
            <a:ln w="9525">
              <a:solidFill>
                <a:schemeClr val="tx1"/>
              </a:solidFill>
              <a:round/>
              <a:headEnd/>
              <a:tailEnd type="triangle" w="med" len="med"/>
            </a:ln>
            <a:effectLst/>
          </p:spPr>
          <p:txBody>
            <a:bodyPr/>
            <a:lstStyle/>
            <a:p>
              <a:endParaRPr lang="fr-FR"/>
            </a:p>
          </p:txBody>
        </p:sp>
        <p:graphicFrame>
          <p:nvGraphicFramePr>
            <p:cNvPr id="11283" name="Object 19"/>
            <p:cNvGraphicFramePr>
              <a:graphicFrameLocks noChangeAspect="1"/>
            </p:cNvGraphicFramePr>
            <p:nvPr/>
          </p:nvGraphicFramePr>
          <p:xfrm>
            <a:off x="4866" y="1392"/>
            <a:ext cx="385" cy="262"/>
          </p:xfrm>
          <a:graphic>
            <a:graphicData uri="http://schemas.openxmlformats.org/presentationml/2006/ole">
              <p:oleObj spid="_x0000_s138257" name="Equation" r:id="rId4" imgW="7620000" imgH="5181600" progId="Equation.3">
                <p:embed/>
              </p:oleObj>
            </a:graphicData>
          </a:graphic>
        </p:graphicFrame>
      </p:grpSp>
      <p:sp>
        <p:nvSpPr>
          <p:cNvPr id="11297" name="Rectangle 33"/>
          <p:cNvSpPr>
            <a:spLocks noChangeArrowheads="1"/>
          </p:cNvSpPr>
          <p:nvPr/>
        </p:nvSpPr>
        <p:spPr bwMode="auto">
          <a:xfrm>
            <a:off x="3962400" y="4114800"/>
            <a:ext cx="1981200" cy="1371600"/>
          </a:xfrm>
          <a:prstGeom prst="rect">
            <a:avLst/>
          </a:prstGeom>
          <a:noFill/>
          <a:ln w="28575">
            <a:solidFill>
              <a:srgbClr val="FF0000"/>
            </a:solidFill>
            <a:prstDash val="dash"/>
            <a:miter lim="800000"/>
            <a:headEnd/>
            <a:tailEnd/>
          </a:ln>
          <a:effectLst/>
        </p:spPr>
        <p:txBody>
          <a:bodyPr wrap="none" anchor="ctr"/>
          <a:lstStyle/>
          <a:p>
            <a:endParaRPr lang="fr-FR"/>
          </a:p>
        </p:txBody>
      </p:sp>
      <p:sp>
        <p:nvSpPr>
          <p:cNvPr id="11298" name="Rectangle 34"/>
          <p:cNvSpPr>
            <a:spLocks noChangeArrowheads="1"/>
          </p:cNvSpPr>
          <p:nvPr/>
        </p:nvSpPr>
        <p:spPr bwMode="auto">
          <a:xfrm>
            <a:off x="4114800" y="1905000"/>
            <a:ext cx="2971800" cy="1066800"/>
          </a:xfrm>
          <a:prstGeom prst="rect">
            <a:avLst/>
          </a:prstGeom>
          <a:noFill/>
          <a:ln w="28575">
            <a:solidFill>
              <a:srgbClr val="FF0000"/>
            </a:solidFill>
            <a:prstDash val="dash"/>
            <a:miter lim="800000"/>
            <a:headEnd/>
            <a:tailEnd/>
          </a:ln>
          <a:effectLst/>
        </p:spPr>
        <p:txBody>
          <a:bodyPr wrap="none" anchor="ctr"/>
          <a:lstStyle/>
          <a:p>
            <a:endParaRPr lang="fr-FR"/>
          </a:p>
        </p:txBody>
      </p:sp>
      <p:sp>
        <p:nvSpPr>
          <p:cNvPr id="11299" name="AutoShape 35"/>
          <p:cNvSpPr>
            <a:spLocks noChangeArrowheads="1"/>
          </p:cNvSpPr>
          <p:nvPr/>
        </p:nvSpPr>
        <p:spPr bwMode="auto">
          <a:xfrm>
            <a:off x="5534025" y="2976563"/>
            <a:ext cx="409575" cy="1062037"/>
          </a:xfrm>
          <a:prstGeom prst="upDownArrow">
            <a:avLst>
              <a:gd name="adj1" fmla="val 50000"/>
              <a:gd name="adj2" fmla="val 51860"/>
            </a:avLst>
          </a:prstGeom>
          <a:gradFill rotWithShape="0">
            <a:gsLst>
              <a:gs pos="0">
                <a:srgbClr val="FFCC99"/>
              </a:gs>
              <a:gs pos="100000">
                <a:srgbClr val="FFFFFF"/>
              </a:gs>
            </a:gsLst>
            <a:lin ang="5400000" scaled="1"/>
          </a:gradFill>
          <a:ln w="9525">
            <a:solidFill>
              <a:schemeClr val="tx1"/>
            </a:solidFill>
            <a:miter lim="800000"/>
            <a:headEnd/>
            <a:tailEnd/>
          </a:ln>
          <a:effectLst/>
        </p:spPr>
        <p:txBody>
          <a:bodyPr wrap="none" anchor="ctr"/>
          <a:lstStyle/>
          <a:p>
            <a:endParaRPr lang="fr-FR"/>
          </a:p>
        </p:txBody>
      </p:sp>
      <p:sp>
        <p:nvSpPr>
          <p:cNvPr id="11300" name="Line 36"/>
          <p:cNvSpPr>
            <a:spLocks noChangeShapeType="1"/>
          </p:cNvSpPr>
          <p:nvPr/>
        </p:nvSpPr>
        <p:spPr bwMode="auto">
          <a:xfrm flipV="1">
            <a:off x="6477000" y="2667000"/>
            <a:ext cx="1371600" cy="1752600"/>
          </a:xfrm>
          <a:prstGeom prst="line">
            <a:avLst/>
          </a:prstGeom>
          <a:noFill/>
          <a:ln w="38100">
            <a:solidFill>
              <a:schemeClr val="accent1"/>
            </a:solidFill>
            <a:round/>
            <a:headEnd type="triangle" w="med" len="med"/>
            <a:tailEnd type="triangle" w="med" len="med"/>
          </a:ln>
          <a:effectLst/>
        </p:spPr>
        <p:txBody>
          <a:bodyPr/>
          <a:lstStyle/>
          <a:p>
            <a:endParaRPr lang="fr-FR"/>
          </a:p>
        </p:txBody>
      </p:sp>
      <p:graphicFrame>
        <p:nvGraphicFramePr>
          <p:cNvPr id="11301" name="Object 37"/>
          <p:cNvGraphicFramePr>
            <a:graphicFrameLocks noChangeAspect="1"/>
          </p:cNvGraphicFramePr>
          <p:nvPr/>
        </p:nvGraphicFramePr>
        <p:xfrm>
          <a:off x="7162800" y="3657600"/>
          <a:ext cx="1320800" cy="415925"/>
        </p:xfrm>
        <a:graphic>
          <a:graphicData uri="http://schemas.openxmlformats.org/presentationml/2006/ole">
            <p:oleObj spid="_x0000_s138258" name="Equation" r:id="rId5" imgW="16459200" imgH="5181600" progId="Equation.3">
              <p:embed/>
            </p:oleObj>
          </a:graphicData>
        </a:graphic>
      </p:graphicFrame>
      <p:grpSp>
        <p:nvGrpSpPr>
          <p:cNvPr id="3" name="Group 42"/>
          <p:cNvGrpSpPr>
            <a:grpSpLocks/>
          </p:cNvGrpSpPr>
          <p:nvPr/>
        </p:nvGrpSpPr>
        <p:grpSpPr bwMode="auto">
          <a:xfrm>
            <a:off x="4286250" y="1997075"/>
            <a:ext cx="1676400" cy="746125"/>
            <a:chOff x="2700" y="1258"/>
            <a:chExt cx="1056" cy="470"/>
          </a:xfrm>
        </p:grpSpPr>
        <p:sp>
          <p:nvSpPr>
            <p:cNvPr id="11277" name="Rectangle 13"/>
            <p:cNvSpPr>
              <a:spLocks noChangeArrowheads="1"/>
            </p:cNvSpPr>
            <p:nvPr/>
          </p:nvSpPr>
          <p:spPr bwMode="auto">
            <a:xfrm>
              <a:off x="2700" y="1344"/>
              <a:ext cx="576" cy="384"/>
            </a:xfrm>
            <a:prstGeom prst="rect">
              <a:avLst/>
            </a:prstGeom>
            <a:gradFill rotWithShape="0">
              <a:gsLst>
                <a:gs pos="0">
                  <a:srgbClr val="FFCC99"/>
                </a:gs>
                <a:gs pos="100000">
                  <a:srgbClr val="FFFFFF"/>
                </a:gs>
              </a:gsLst>
              <a:lin ang="5400000" scaled="1"/>
            </a:gradFill>
            <a:ln w="9525">
              <a:solidFill>
                <a:schemeClr val="tx1"/>
              </a:solidFill>
              <a:miter lim="800000"/>
              <a:headEnd/>
              <a:tailEnd/>
            </a:ln>
            <a:effectLst/>
          </p:spPr>
          <p:txBody>
            <a:bodyPr wrap="none" anchor="ctr"/>
            <a:lstStyle/>
            <a:p>
              <a:pPr algn="ctr"/>
              <a:endParaRPr lang="fr-FR">
                <a:ea typeface="SimSun" pitchFamily="2" charset="-122"/>
              </a:endParaRPr>
            </a:p>
          </p:txBody>
        </p:sp>
        <p:graphicFrame>
          <p:nvGraphicFramePr>
            <p:cNvPr id="11278" name="Object 14"/>
            <p:cNvGraphicFramePr>
              <a:graphicFrameLocks noChangeAspect="1"/>
            </p:cNvGraphicFramePr>
            <p:nvPr/>
          </p:nvGraphicFramePr>
          <p:xfrm>
            <a:off x="2796" y="1407"/>
            <a:ext cx="385" cy="277"/>
          </p:xfrm>
          <a:graphic>
            <a:graphicData uri="http://schemas.openxmlformats.org/presentationml/2006/ole">
              <p:oleObj spid="_x0000_s138259" name="Equation" r:id="rId6" imgW="7620000" imgH="5486400" progId="Equation.3">
                <p:embed/>
              </p:oleObj>
            </a:graphicData>
          </a:graphic>
        </p:graphicFrame>
        <p:sp>
          <p:nvSpPr>
            <p:cNvPr id="11281" name="Line 17"/>
            <p:cNvSpPr>
              <a:spLocks noChangeShapeType="1"/>
            </p:cNvSpPr>
            <p:nvPr/>
          </p:nvSpPr>
          <p:spPr bwMode="auto">
            <a:xfrm>
              <a:off x="3276" y="1536"/>
              <a:ext cx="480" cy="0"/>
            </a:xfrm>
            <a:prstGeom prst="line">
              <a:avLst/>
            </a:prstGeom>
            <a:noFill/>
            <a:ln w="9525">
              <a:solidFill>
                <a:schemeClr val="tx1"/>
              </a:solidFill>
              <a:round/>
              <a:headEnd/>
              <a:tailEnd type="triangle" w="med" len="med"/>
            </a:ln>
            <a:effectLst/>
          </p:spPr>
          <p:txBody>
            <a:bodyPr/>
            <a:lstStyle/>
            <a:p>
              <a:endParaRPr lang="fr-FR"/>
            </a:p>
          </p:txBody>
        </p:sp>
        <p:graphicFrame>
          <p:nvGraphicFramePr>
            <p:cNvPr id="11305" name="Object 41"/>
            <p:cNvGraphicFramePr>
              <a:graphicFrameLocks noChangeAspect="1"/>
            </p:cNvGraphicFramePr>
            <p:nvPr/>
          </p:nvGraphicFramePr>
          <p:xfrm>
            <a:off x="3358" y="1258"/>
            <a:ext cx="386" cy="278"/>
          </p:xfrm>
          <a:graphic>
            <a:graphicData uri="http://schemas.openxmlformats.org/presentationml/2006/ole">
              <p:oleObj spid="_x0000_s138260" name="Equation" r:id="rId7" imgW="317362" imgH="228501" progId="Equation.3">
                <p:embed/>
              </p:oleObj>
            </a:graphicData>
          </a:graphic>
        </p:graphicFrame>
      </p:grpSp>
      <p:grpSp>
        <p:nvGrpSpPr>
          <p:cNvPr id="4" name="Group 46"/>
          <p:cNvGrpSpPr>
            <a:grpSpLocks/>
          </p:cNvGrpSpPr>
          <p:nvPr/>
        </p:nvGrpSpPr>
        <p:grpSpPr bwMode="auto">
          <a:xfrm>
            <a:off x="1162050" y="3276600"/>
            <a:ext cx="5314950" cy="2886075"/>
            <a:chOff x="732" y="2064"/>
            <a:chExt cx="3348" cy="1818"/>
          </a:xfrm>
        </p:grpSpPr>
        <p:graphicFrame>
          <p:nvGraphicFramePr>
            <p:cNvPr id="11296" name="Object 32"/>
            <p:cNvGraphicFramePr>
              <a:graphicFrameLocks noChangeAspect="1"/>
            </p:cNvGraphicFramePr>
            <p:nvPr/>
          </p:nvGraphicFramePr>
          <p:xfrm>
            <a:off x="2205" y="3593"/>
            <a:ext cx="1515" cy="289"/>
          </p:xfrm>
          <a:graphic>
            <a:graphicData uri="http://schemas.openxmlformats.org/presentationml/2006/ole">
              <p:oleObj spid="_x0000_s138261" name="Équation" r:id="rId8" imgW="27432000" imgH="5791200" progId="Equation.3">
                <p:embed/>
              </p:oleObj>
            </a:graphicData>
          </a:graphic>
        </p:graphicFrame>
        <p:sp>
          <p:nvSpPr>
            <p:cNvPr id="11285" name="Rectangle 21"/>
            <p:cNvSpPr>
              <a:spLocks noChangeArrowheads="1"/>
            </p:cNvSpPr>
            <p:nvPr/>
          </p:nvSpPr>
          <p:spPr bwMode="auto">
            <a:xfrm>
              <a:off x="2652" y="2799"/>
              <a:ext cx="912" cy="528"/>
            </a:xfrm>
            <a:prstGeom prst="rect">
              <a:avLst/>
            </a:prstGeom>
            <a:gradFill rotWithShape="0">
              <a:gsLst>
                <a:gs pos="0">
                  <a:srgbClr val="FFCC99"/>
                </a:gs>
                <a:gs pos="100000">
                  <a:srgbClr val="FFFFFF"/>
                </a:gs>
              </a:gsLst>
              <a:lin ang="5400000" scaled="1"/>
            </a:gradFill>
            <a:ln w="9525">
              <a:solidFill>
                <a:schemeClr val="tx1"/>
              </a:solidFill>
              <a:miter lim="800000"/>
              <a:headEnd/>
              <a:tailEnd/>
            </a:ln>
            <a:effectLst/>
          </p:spPr>
          <p:txBody>
            <a:bodyPr wrap="none" anchor="ctr"/>
            <a:lstStyle/>
            <a:p>
              <a:pPr algn="ctr"/>
              <a:r>
                <a:rPr lang="en-US" altLang="zh-CN">
                  <a:ea typeface="SimSun" pitchFamily="2" charset="-122"/>
                </a:rPr>
                <a:t>LPF</a:t>
              </a:r>
            </a:p>
          </p:txBody>
        </p:sp>
        <p:graphicFrame>
          <p:nvGraphicFramePr>
            <p:cNvPr id="11286" name="Object 22"/>
            <p:cNvGraphicFramePr>
              <a:graphicFrameLocks noChangeAspect="1"/>
            </p:cNvGraphicFramePr>
            <p:nvPr/>
          </p:nvGraphicFramePr>
          <p:xfrm>
            <a:off x="2172" y="2736"/>
            <a:ext cx="417" cy="293"/>
          </p:xfrm>
          <a:graphic>
            <a:graphicData uri="http://schemas.openxmlformats.org/presentationml/2006/ole">
              <p:oleObj spid="_x0000_s138262" name="Equation" r:id="rId9" imgW="342751" imgH="241195" progId="Equation.3">
                <p:embed/>
              </p:oleObj>
            </a:graphicData>
          </a:graphic>
        </p:graphicFrame>
        <p:sp>
          <p:nvSpPr>
            <p:cNvPr id="11287" name="Line 23"/>
            <p:cNvSpPr>
              <a:spLocks noChangeShapeType="1"/>
            </p:cNvSpPr>
            <p:nvPr/>
          </p:nvSpPr>
          <p:spPr bwMode="auto">
            <a:xfrm>
              <a:off x="3564" y="3087"/>
              <a:ext cx="432" cy="0"/>
            </a:xfrm>
            <a:prstGeom prst="line">
              <a:avLst/>
            </a:prstGeom>
            <a:noFill/>
            <a:ln w="9525">
              <a:solidFill>
                <a:schemeClr val="tx1"/>
              </a:solidFill>
              <a:round/>
              <a:headEnd/>
              <a:tailEnd type="triangle" w="med" len="med"/>
            </a:ln>
            <a:effectLst/>
          </p:spPr>
          <p:txBody>
            <a:bodyPr/>
            <a:lstStyle/>
            <a:p>
              <a:endParaRPr lang="fr-FR"/>
            </a:p>
          </p:txBody>
        </p:sp>
        <p:graphicFrame>
          <p:nvGraphicFramePr>
            <p:cNvPr id="11288" name="Object 24"/>
            <p:cNvGraphicFramePr>
              <a:graphicFrameLocks noChangeAspect="1"/>
            </p:cNvGraphicFramePr>
            <p:nvPr/>
          </p:nvGraphicFramePr>
          <p:xfrm>
            <a:off x="3756" y="2777"/>
            <a:ext cx="324" cy="262"/>
          </p:xfrm>
          <a:graphic>
            <a:graphicData uri="http://schemas.openxmlformats.org/presentationml/2006/ole">
              <p:oleObj spid="_x0000_s138263" name="Equation" r:id="rId10" imgW="266353" imgH="215619" progId="Equation.3">
                <p:embed/>
              </p:oleObj>
            </a:graphicData>
          </a:graphic>
        </p:graphicFrame>
        <p:sp>
          <p:nvSpPr>
            <p:cNvPr id="11289" name="AutoShape 25"/>
            <p:cNvSpPr>
              <a:spLocks noChangeArrowheads="1"/>
            </p:cNvSpPr>
            <p:nvPr/>
          </p:nvSpPr>
          <p:spPr bwMode="auto">
            <a:xfrm>
              <a:off x="1452" y="2880"/>
              <a:ext cx="384" cy="384"/>
            </a:xfrm>
            <a:prstGeom prst="flowChartSummingJunction">
              <a:avLst/>
            </a:prstGeom>
            <a:gradFill rotWithShape="0">
              <a:gsLst>
                <a:gs pos="0">
                  <a:srgbClr val="FFCC99"/>
                </a:gs>
                <a:gs pos="100000">
                  <a:srgbClr val="FFFFFF"/>
                </a:gs>
              </a:gsLst>
              <a:lin ang="5400000" scaled="1"/>
            </a:gradFill>
            <a:ln w="9525">
              <a:solidFill>
                <a:schemeClr val="tx1"/>
              </a:solidFill>
              <a:round/>
              <a:headEnd/>
              <a:tailEnd/>
            </a:ln>
            <a:effectLst/>
          </p:spPr>
          <p:txBody>
            <a:bodyPr wrap="none" anchor="ctr"/>
            <a:lstStyle/>
            <a:p>
              <a:endParaRPr lang="fr-FR"/>
            </a:p>
          </p:txBody>
        </p:sp>
        <p:sp>
          <p:nvSpPr>
            <p:cNvPr id="11290" name="Line 26"/>
            <p:cNvSpPr>
              <a:spLocks noChangeShapeType="1"/>
            </p:cNvSpPr>
            <p:nvPr/>
          </p:nvSpPr>
          <p:spPr bwMode="auto">
            <a:xfrm>
              <a:off x="1164" y="3072"/>
              <a:ext cx="288" cy="0"/>
            </a:xfrm>
            <a:prstGeom prst="line">
              <a:avLst/>
            </a:prstGeom>
            <a:noFill/>
            <a:ln w="9525">
              <a:solidFill>
                <a:schemeClr val="tx1"/>
              </a:solidFill>
              <a:round/>
              <a:headEnd/>
              <a:tailEnd type="triangle" w="med" len="med"/>
            </a:ln>
            <a:effectLst/>
          </p:spPr>
          <p:txBody>
            <a:bodyPr/>
            <a:lstStyle/>
            <a:p>
              <a:endParaRPr lang="fr-FR"/>
            </a:p>
          </p:txBody>
        </p:sp>
        <p:sp>
          <p:nvSpPr>
            <p:cNvPr id="11291" name="Line 27"/>
            <p:cNvSpPr>
              <a:spLocks noChangeShapeType="1"/>
            </p:cNvSpPr>
            <p:nvPr/>
          </p:nvSpPr>
          <p:spPr bwMode="auto">
            <a:xfrm>
              <a:off x="1836" y="3072"/>
              <a:ext cx="816" cy="0"/>
            </a:xfrm>
            <a:prstGeom prst="line">
              <a:avLst/>
            </a:prstGeom>
            <a:noFill/>
            <a:ln w="9525">
              <a:solidFill>
                <a:schemeClr val="tx1"/>
              </a:solidFill>
              <a:round/>
              <a:headEnd/>
              <a:tailEnd type="triangle" w="med" len="med"/>
            </a:ln>
            <a:effectLst/>
          </p:spPr>
          <p:txBody>
            <a:bodyPr/>
            <a:lstStyle/>
            <a:p>
              <a:endParaRPr lang="fr-FR"/>
            </a:p>
          </p:txBody>
        </p:sp>
        <p:graphicFrame>
          <p:nvGraphicFramePr>
            <p:cNvPr id="11292" name="Object 28"/>
            <p:cNvGraphicFramePr>
              <a:graphicFrameLocks noChangeAspect="1"/>
            </p:cNvGraphicFramePr>
            <p:nvPr/>
          </p:nvGraphicFramePr>
          <p:xfrm>
            <a:off x="732" y="2928"/>
            <a:ext cx="324" cy="262"/>
          </p:xfrm>
          <a:graphic>
            <a:graphicData uri="http://schemas.openxmlformats.org/presentationml/2006/ole">
              <p:oleObj spid="_x0000_s138264" name="Equation" r:id="rId11" imgW="266353" imgH="215619" progId="Equation.3">
                <p:embed/>
              </p:oleObj>
            </a:graphicData>
          </a:graphic>
        </p:graphicFrame>
        <p:graphicFrame>
          <p:nvGraphicFramePr>
            <p:cNvPr id="11293" name="Object 29"/>
            <p:cNvGraphicFramePr>
              <a:graphicFrameLocks noChangeAspect="1"/>
            </p:cNvGraphicFramePr>
            <p:nvPr/>
          </p:nvGraphicFramePr>
          <p:xfrm>
            <a:off x="1020" y="2064"/>
            <a:ext cx="1641" cy="562"/>
          </p:xfrm>
          <a:graphic>
            <a:graphicData uri="http://schemas.openxmlformats.org/presentationml/2006/ole">
              <p:oleObj spid="_x0000_s138265" name="Equation" r:id="rId12" imgW="1257300" imgH="431800" progId="Equation.3">
                <p:embed/>
              </p:oleObj>
            </a:graphicData>
          </a:graphic>
        </p:graphicFrame>
        <p:sp>
          <p:nvSpPr>
            <p:cNvPr id="11294" name="Line 30"/>
            <p:cNvSpPr>
              <a:spLocks noChangeShapeType="1"/>
            </p:cNvSpPr>
            <p:nvPr/>
          </p:nvSpPr>
          <p:spPr bwMode="auto">
            <a:xfrm>
              <a:off x="1644" y="2640"/>
              <a:ext cx="0" cy="240"/>
            </a:xfrm>
            <a:prstGeom prst="line">
              <a:avLst/>
            </a:prstGeom>
            <a:noFill/>
            <a:ln w="9525">
              <a:solidFill>
                <a:schemeClr val="tx1"/>
              </a:solidFill>
              <a:round/>
              <a:headEnd/>
              <a:tailEnd type="triangle" w="med" len="med"/>
            </a:ln>
            <a:effectLst/>
          </p:spPr>
          <p:txBody>
            <a:bodyPr/>
            <a:lstStyle/>
            <a:p>
              <a:endParaRPr lang="fr-FR"/>
            </a:p>
          </p:txBody>
        </p:sp>
      </p:grpSp>
      <p:grpSp>
        <p:nvGrpSpPr>
          <p:cNvPr id="5" name="Group 50"/>
          <p:cNvGrpSpPr>
            <a:grpSpLocks/>
          </p:cNvGrpSpPr>
          <p:nvPr/>
        </p:nvGrpSpPr>
        <p:grpSpPr bwMode="auto">
          <a:xfrm>
            <a:off x="152400" y="838200"/>
            <a:ext cx="4133850" cy="2659063"/>
            <a:chOff x="96" y="528"/>
            <a:chExt cx="2604" cy="1675"/>
          </a:xfrm>
        </p:grpSpPr>
        <p:grpSp>
          <p:nvGrpSpPr>
            <p:cNvPr id="6" name="Group 38"/>
            <p:cNvGrpSpPr>
              <a:grpSpLocks/>
            </p:cNvGrpSpPr>
            <p:nvPr/>
          </p:nvGrpSpPr>
          <p:grpSpPr bwMode="auto">
            <a:xfrm>
              <a:off x="780" y="528"/>
              <a:ext cx="1920" cy="1200"/>
              <a:chOff x="780" y="528"/>
              <a:chExt cx="1920" cy="1200"/>
            </a:xfrm>
          </p:grpSpPr>
          <p:graphicFrame>
            <p:nvGraphicFramePr>
              <p:cNvPr id="11270" name="Object 6"/>
              <p:cNvGraphicFramePr>
                <a:graphicFrameLocks noChangeAspect="1"/>
              </p:cNvGraphicFramePr>
              <p:nvPr/>
            </p:nvGraphicFramePr>
            <p:xfrm>
              <a:off x="2139" y="1200"/>
              <a:ext cx="417" cy="293"/>
            </p:xfrm>
            <a:graphic>
              <a:graphicData uri="http://schemas.openxmlformats.org/presentationml/2006/ole">
                <p:oleObj spid="_x0000_s138266" name="Equation" r:id="rId13" imgW="342751" imgH="241195" progId="Equation.3">
                  <p:embed/>
                </p:oleObj>
              </a:graphicData>
            </a:graphic>
          </p:graphicFrame>
          <p:sp>
            <p:nvSpPr>
              <p:cNvPr id="11271" name="AutoShape 7"/>
              <p:cNvSpPr>
                <a:spLocks noChangeArrowheads="1"/>
              </p:cNvSpPr>
              <p:nvPr/>
            </p:nvSpPr>
            <p:spPr bwMode="auto">
              <a:xfrm>
                <a:off x="1500" y="1344"/>
                <a:ext cx="384" cy="384"/>
              </a:xfrm>
              <a:prstGeom prst="flowChartSummingJunction">
                <a:avLst/>
              </a:prstGeom>
              <a:gradFill rotWithShape="0">
                <a:gsLst>
                  <a:gs pos="0">
                    <a:srgbClr val="FFCC99"/>
                  </a:gs>
                  <a:gs pos="100000">
                    <a:srgbClr val="FFFFFF"/>
                  </a:gs>
                </a:gsLst>
                <a:lin ang="5400000" scaled="1"/>
              </a:gradFill>
              <a:ln w="9525">
                <a:solidFill>
                  <a:schemeClr val="tx1"/>
                </a:solidFill>
                <a:round/>
                <a:headEnd/>
                <a:tailEnd/>
              </a:ln>
              <a:effectLst/>
            </p:spPr>
            <p:txBody>
              <a:bodyPr wrap="none" anchor="ctr"/>
              <a:lstStyle/>
              <a:p>
                <a:endParaRPr lang="fr-FR"/>
              </a:p>
            </p:txBody>
          </p:sp>
          <p:sp>
            <p:nvSpPr>
              <p:cNvPr id="11272" name="Line 8"/>
              <p:cNvSpPr>
                <a:spLocks noChangeShapeType="1"/>
              </p:cNvSpPr>
              <p:nvPr/>
            </p:nvSpPr>
            <p:spPr bwMode="auto">
              <a:xfrm>
                <a:off x="1212" y="1536"/>
                <a:ext cx="288" cy="0"/>
              </a:xfrm>
              <a:prstGeom prst="line">
                <a:avLst/>
              </a:prstGeom>
              <a:noFill/>
              <a:ln w="9525">
                <a:solidFill>
                  <a:schemeClr val="tx1"/>
                </a:solidFill>
                <a:round/>
                <a:headEnd/>
                <a:tailEnd type="triangle" w="med" len="med"/>
              </a:ln>
              <a:effectLst/>
            </p:spPr>
            <p:txBody>
              <a:bodyPr/>
              <a:lstStyle/>
              <a:p>
                <a:endParaRPr lang="fr-FR"/>
              </a:p>
            </p:txBody>
          </p:sp>
          <p:sp>
            <p:nvSpPr>
              <p:cNvPr id="11273" name="Line 9"/>
              <p:cNvSpPr>
                <a:spLocks noChangeShapeType="1"/>
              </p:cNvSpPr>
              <p:nvPr/>
            </p:nvSpPr>
            <p:spPr bwMode="auto">
              <a:xfrm>
                <a:off x="1884" y="1536"/>
                <a:ext cx="816" cy="0"/>
              </a:xfrm>
              <a:prstGeom prst="line">
                <a:avLst/>
              </a:prstGeom>
              <a:noFill/>
              <a:ln w="9525">
                <a:solidFill>
                  <a:schemeClr val="tx1"/>
                </a:solidFill>
                <a:round/>
                <a:headEnd/>
                <a:tailEnd type="triangle" w="med" len="med"/>
              </a:ln>
              <a:effectLst/>
            </p:spPr>
            <p:txBody>
              <a:bodyPr/>
              <a:lstStyle/>
              <a:p>
                <a:endParaRPr lang="fr-FR"/>
              </a:p>
            </p:txBody>
          </p:sp>
          <p:graphicFrame>
            <p:nvGraphicFramePr>
              <p:cNvPr id="11274" name="Object 10"/>
              <p:cNvGraphicFramePr>
                <a:graphicFrameLocks noChangeAspect="1"/>
              </p:cNvGraphicFramePr>
              <p:nvPr/>
            </p:nvGraphicFramePr>
            <p:xfrm>
              <a:off x="780" y="1392"/>
              <a:ext cx="324" cy="262"/>
            </p:xfrm>
            <a:graphic>
              <a:graphicData uri="http://schemas.openxmlformats.org/presentationml/2006/ole">
                <p:oleObj spid="_x0000_s138267" name="Equation" r:id="rId14" imgW="266353" imgH="215619" progId="Equation.3">
                  <p:embed/>
                </p:oleObj>
              </a:graphicData>
            </a:graphic>
          </p:graphicFrame>
          <p:graphicFrame>
            <p:nvGraphicFramePr>
              <p:cNvPr id="11275" name="Object 11"/>
              <p:cNvGraphicFramePr>
                <a:graphicFrameLocks noChangeAspect="1"/>
              </p:cNvGraphicFramePr>
              <p:nvPr/>
            </p:nvGraphicFramePr>
            <p:xfrm>
              <a:off x="1020" y="528"/>
              <a:ext cx="1641" cy="562"/>
            </p:xfrm>
            <a:graphic>
              <a:graphicData uri="http://schemas.openxmlformats.org/presentationml/2006/ole">
                <p:oleObj spid="_x0000_s138268" name="Equation" r:id="rId15" imgW="30175200" imgH="10363200" progId="Equation.3">
                  <p:embed/>
                </p:oleObj>
              </a:graphicData>
            </a:graphic>
          </p:graphicFrame>
          <p:sp>
            <p:nvSpPr>
              <p:cNvPr id="11276" name="Line 12"/>
              <p:cNvSpPr>
                <a:spLocks noChangeShapeType="1"/>
              </p:cNvSpPr>
              <p:nvPr/>
            </p:nvSpPr>
            <p:spPr bwMode="auto">
              <a:xfrm>
                <a:off x="1692" y="1104"/>
                <a:ext cx="0" cy="240"/>
              </a:xfrm>
              <a:prstGeom prst="line">
                <a:avLst/>
              </a:prstGeom>
              <a:noFill/>
              <a:ln w="9525">
                <a:solidFill>
                  <a:schemeClr val="tx1"/>
                </a:solidFill>
                <a:round/>
                <a:headEnd/>
                <a:tailEnd type="triangle" w="med" len="med"/>
              </a:ln>
              <a:effectLst/>
            </p:spPr>
            <p:txBody>
              <a:bodyPr/>
              <a:lstStyle/>
              <a:p>
                <a:endParaRPr lang="fr-FR"/>
              </a:p>
            </p:txBody>
          </p:sp>
        </p:grpSp>
        <p:sp>
          <p:nvSpPr>
            <p:cNvPr id="11313" name="Rectangle 49"/>
            <p:cNvSpPr>
              <a:spLocks noChangeArrowheads="1"/>
            </p:cNvSpPr>
            <p:nvPr/>
          </p:nvSpPr>
          <p:spPr bwMode="auto">
            <a:xfrm>
              <a:off x="96" y="1680"/>
              <a:ext cx="1568" cy="523"/>
            </a:xfrm>
            <a:prstGeom prst="rect">
              <a:avLst/>
            </a:prstGeom>
            <a:noFill/>
            <a:ln w="9525">
              <a:noFill/>
              <a:miter lim="800000"/>
              <a:headEnd/>
              <a:tailEnd/>
            </a:ln>
            <a:effectLst/>
          </p:spPr>
          <p:txBody>
            <a:bodyPr wrap="none">
              <a:spAutoFit/>
            </a:bodyPr>
            <a:lstStyle/>
            <a:p>
              <a:pPr algn="ctr"/>
              <a:r>
                <a:rPr lang="en-US" altLang="zh-CN" dirty="0" err="1"/>
                <a:t>Bloqueur</a:t>
              </a:r>
              <a:r>
                <a:rPr lang="en-US" altLang="zh-CN" dirty="0"/>
                <a:t> </a:t>
              </a:r>
              <a:r>
                <a:rPr lang="en-US" altLang="zh-CN" dirty="0" err="1"/>
                <a:t>d’ordre</a:t>
              </a:r>
              <a:endParaRPr lang="en-US" altLang="zh-CN" dirty="0"/>
            </a:p>
            <a:p>
              <a:pPr algn="ctr"/>
              <a:r>
                <a:rPr lang="en-US" altLang="zh-CN" dirty="0" err="1"/>
                <a:t>zéro</a:t>
              </a:r>
              <a:endParaRPr lang="en-US" altLang="zh-CN" dirty="0"/>
            </a:p>
          </p:txBody>
        </p:sp>
      </p:grpSp>
      <p:grpSp>
        <p:nvGrpSpPr>
          <p:cNvPr id="7" name="Group 55"/>
          <p:cNvGrpSpPr>
            <a:grpSpLocks/>
          </p:cNvGrpSpPr>
          <p:nvPr/>
        </p:nvGrpSpPr>
        <p:grpSpPr bwMode="auto">
          <a:xfrm>
            <a:off x="5867402" y="777875"/>
            <a:ext cx="2185988" cy="1279525"/>
            <a:chOff x="3696" y="490"/>
            <a:chExt cx="1377" cy="806"/>
          </a:xfrm>
        </p:grpSpPr>
        <p:sp>
          <p:nvSpPr>
            <p:cNvPr id="11317" name="Text Box 53"/>
            <p:cNvSpPr txBox="1">
              <a:spLocks noChangeArrowheads="1"/>
            </p:cNvSpPr>
            <p:nvPr/>
          </p:nvSpPr>
          <p:spPr bwMode="auto">
            <a:xfrm>
              <a:off x="3696" y="490"/>
              <a:ext cx="1377" cy="523"/>
            </a:xfrm>
            <a:prstGeom prst="rect">
              <a:avLst/>
            </a:prstGeom>
            <a:noFill/>
            <a:ln w="9525">
              <a:noFill/>
              <a:miter lim="800000"/>
              <a:headEnd/>
              <a:tailEnd/>
            </a:ln>
            <a:effectLst/>
          </p:spPr>
          <p:txBody>
            <a:bodyPr wrap="none">
              <a:spAutoFit/>
            </a:bodyPr>
            <a:lstStyle/>
            <a:p>
              <a:pPr algn="ctr"/>
              <a:r>
                <a:rPr lang="en-US" altLang="zh-CN" dirty="0" err="1"/>
                <a:t>Filtre</a:t>
              </a:r>
              <a:r>
                <a:rPr lang="en-US" altLang="zh-CN" dirty="0"/>
                <a:t> de </a:t>
              </a:r>
            </a:p>
            <a:p>
              <a:pPr algn="ctr"/>
              <a:r>
                <a:rPr lang="en-US" altLang="zh-CN" dirty="0"/>
                <a:t>Reconstruction</a:t>
              </a:r>
            </a:p>
          </p:txBody>
        </p:sp>
        <p:sp>
          <p:nvSpPr>
            <p:cNvPr id="11318" name="Line 54"/>
            <p:cNvSpPr>
              <a:spLocks noChangeShapeType="1"/>
            </p:cNvSpPr>
            <p:nvPr/>
          </p:nvSpPr>
          <p:spPr bwMode="auto">
            <a:xfrm flipH="1">
              <a:off x="4128" y="960"/>
              <a:ext cx="192" cy="336"/>
            </a:xfrm>
            <a:prstGeom prst="line">
              <a:avLst/>
            </a:prstGeom>
            <a:noFill/>
            <a:ln w="9525">
              <a:solidFill>
                <a:schemeClr val="tx1"/>
              </a:solidFill>
              <a:round/>
              <a:headEnd/>
              <a:tailEnd type="triangle" w="med" len="med"/>
            </a:ln>
            <a:effectLst/>
          </p:spPr>
          <p:txBody>
            <a:bodyPr/>
            <a:lstStyle/>
            <a:p>
              <a:endParaRPr lang="fr-FR"/>
            </a:p>
          </p:txBody>
        </p:sp>
      </p:grpSp>
      <p:graphicFrame>
        <p:nvGraphicFramePr>
          <p:cNvPr id="11320" name="Object 56"/>
          <p:cNvGraphicFramePr>
            <a:graphicFrameLocks noChangeAspect="1"/>
          </p:cNvGraphicFramePr>
          <p:nvPr/>
        </p:nvGraphicFramePr>
        <p:xfrm>
          <a:off x="5857884" y="5187971"/>
          <a:ext cx="3290887" cy="1312863"/>
        </p:xfrm>
        <a:graphic>
          <a:graphicData uri="http://schemas.openxmlformats.org/presentationml/2006/ole">
            <p:oleObj spid="_x0000_s138269" name="Équation" r:id="rId16" imgW="38100000" imgH="15240000" progId="Equation.3">
              <p:embed/>
            </p:oleObj>
          </a:graphicData>
        </a:graphic>
      </p:graphicFrame>
      <p:sp>
        <p:nvSpPr>
          <p:cNvPr id="51" name="Text Box 32"/>
          <p:cNvSpPr txBox="1">
            <a:spLocks noChangeArrowheads="1"/>
          </p:cNvSpPr>
          <p:nvPr/>
        </p:nvSpPr>
        <p:spPr bwMode="auto">
          <a:xfrm>
            <a:off x="0" y="561791"/>
            <a:ext cx="6005618" cy="461665"/>
          </a:xfrm>
          <a:prstGeom prst="rect">
            <a:avLst/>
          </a:prstGeom>
          <a:noFill/>
          <a:ln w="9525">
            <a:noFill/>
            <a:miter lim="800000"/>
            <a:headEnd/>
            <a:tailEnd/>
          </a:ln>
          <a:effectLst/>
        </p:spPr>
        <p:txBody>
          <a:bodyPr wrap="none">
            <a:spAutoFit/>
          </a:bodyPr>
          <a:lstStyle/>
          <a:p>
            <a:r>
              <a:rPr lang="en-US" altLang="zh-CN" dirty="0">
                <a:solidFill>
                  <a:srgbClr val="003399"/>
                </a:solidFill>
              </a:rPr>
              <a:t>ECHANTILLONNAGE AVEC BLOQUEUR</a:t>
            </a:r>
          </a:p>
        </p:txBody>
      </p:sp>
      <p:sp>
        <p:nvSpPr>
          <p:cNvPr id="45"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46"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ECHANTILLONNAGE</a:t>
            </a:r>
          </a:p>
        </p:txBody>
      </p:sp>
      <p:sp>
        <p:nvSpPr>
          <p:cNvPr id="47" name="Espace réservé du numéro de diapositive 46"/>
          <p:cNvSpPr>
            <a:spLocks noGrp="1"/>
          </p:cNvSpPr>
          <p:nvPr>
            <p:ph type="sldNum" sz="quarter" idx="12"/>
          </p:nvPr>
        </p:nvSpPr>
        <p:spPr/>
        <p:txBody>
          <a:bodyPr/>
          <a:lstStyle/>
          <a:p>
            <a:fld id="{2C94B7E7-F509-4100-BE7B-E3DEB2C53554}" type="slidenum">
              <a:rPr lang="fr-FR" smtClean="0"/>
              <a:pPr/>
              <a:t>87</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298"/>
                                        </p:tgtEl>
                                        <p:attrNameLst>
                                          <p:attrName>style.visibility</p:attrName>
                                        </p:attrNameLst>
                                      </p:cBhvr>
                                      <p:to>
                                        <p:strVal val="visible"/>
                                      </p:to>
                                    </p:set>
                                    <p:animEffect transition="in" filter="dissolve">
                                      <p:cBhvr>
                                        <p:cTn id="22" dur="500"/>
                                        <p:tgtEl>
                                          <p:spTgt spid="1129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297"/>
                                        </p:tgtEl>
                                        <p:attrNameLst>
                                          <p:attrName>style.visibility</p:attrName>
                                        </p:attrNameLst>
                                      </p:cBhvr>
                                      <p:to>
                                        <p:strVal val="visible"/>
                                      </p:to>
                                    </p:set>
                                    <p:animEffect transition="in" filter="dissolve">
                                      <p:cBhvr>
                                        <p:cTn id="27" dur="500"/>
                                        <p:tgtEl>
                                          <p:spTgt spid="1129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1299"/>
                                        </p:tgtEl>
                                        <p:attrNameLst>
                                          <p:attrName>style.visibility</p:attrName>
                                        </p:attrNameLst>
                                      </p:cBhvr>
                                      <p:to>
                                        <p:strVal val="visible"/>
                                      </p:to>
                                    </p:set>
                                    <p:animEffect transition="in" filter="dissolve">
                                      <p:cBhvr>
                                        <p:cTn id="32" dur="500"/>
                                        <p:tgtEl>
                                          <p:spTgt spid="1129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1300"/>
                                        </p:tgtEl>
                                        <p:attrNameLst>
                                          <p:attrName>style.visibility</p:attrName>
                                        </p:attrNameLst>
                                      </p:cBhvr>
                                      <p:to>
                                        <p:strVal val="visible"/>
                                      </p:to>
                                    </p:set>
                                    <p:animEffect transition="in" filter="dissolve">
                                      <p:cBhvr>
                                        <p:cTn id="37" dur="500"/>
                                        <p:tgtEl>
                                          <p:spTgt spid="1130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1301"/>
                                        </p:tgtEl>
                                        <p:attrNameLst>
                                          <p:attrName>style.visibility</p:attrName>
                                        </p:attrNameLst>
                                      </p:cBhvr>
                                      <p:to>
                                        <p:strVal val="visible"/>
                                      </p:to>
                                    </p:set>
                                    <p:animEffect transition="in" filter="dissolve">
                                      <p:cBhvr>
                                        <p:cTn id="42" dur="500"/>
                                        <p:tgtEl>
                                          <p:spTgt spid="11301"/>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1320"/>
                                        </p:tgtEl>
                                        <p:attrNameLst>
                                          <p:attrName>style.visibility</p:attrName>
                                        </p:attrNameLst>
                                      </p:cBhvr>
                                      <p:to>
                                        <p:strVal val="visible"/>
                                      </p:to>
                                    </p:set>
                                    <p:animEffect transition="in" filter="dissolve">
                                      <p:cBhvr>
                                        <p:cTn id="47" dur="500"/>
                                        <p:tgtEl>
                                          <p:spTgt spid="11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7" grpId="0" animBg="1"/>
      <p:bldP spid="11298" grpId="0" animBg="1"/>
      <p:bldP spid="11299" grpId="0" animBg="1"/>
      <p:bldP spid="11300"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184" name="Object 8"/>
          <p:cNvGraphicFramePr>
            <a:graphicFrameLocks noGrp="1" noChangeAspect="1"/>
          </p:cNvGraphicFramePr>
          <p:nvPr>
            <p:ph/>
          </p:nvPr>
        </p:nvGraphicFramePr>
        <p:xfrm>
          <a:off x="5195888" y="2727325"/>
          <a:ext cx="2239962" cy="917575"/>
        </p:xfrm>
        <a:graphic>
          <a:graphicData uri="http://schemas.openxmlformats.org/presentationml/2006/ole">
            <p:oleObj spid="_x0000_s139267" name="Équation" r:id="rId3" imgW="37185600" imgH="15240000" progId="Equation.3">
              <p:embed/>
            </p:oleObj>
          </a:graphicData>
        </a:graphic>
      </p:graphicFrame>
      <p:pic>
        <p:nvPicPr>
          <p:cNvPr id="50180" name="Picture 4"/>
          <p:cNvPicPr>
            <a:picLocks noChangeAspect="1" noChangeArrowheads="1"/>
          </p:cNvPicPr>
          <p:nvPr/>
        </p:nvPicPr>
        <p:blipFill>
          <a:blip r:embed="rId4"/>
          <a:srcRect/>
          <a:stretch>
            <a:fillRect/>
          </a:stretch>
        </p:blipFill>
        <p:spPr bwMode="auto">
          <a:xfrm>
            <a:off x="250825" y="620713"/>
            <a:ext cx="4673600" cy="6048375"/>
          </a:xfrm>
          <a:prstGeom prst="rect">
            <a:avLst/>
          </a:prstGeom>
          <a:noFill/>
          <a:ln w="9525">
            <a:noFill/>
            <a:miter lim="800000"/>
            <a:headEnd/>
            <a:tailEnd/>
          </a:ln>
          <a:effectLst/>
        </p:spPr>
      </p:pic>
      <p:sp>
        <p:nvSpPr>
          <p:cNvPr id="6"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7"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ECHANTILLONNAGE</a:t>
            </a:r>
          </a:p>
        </p:txBody>
      </p:sp>
      <p:sp>
        <p:nvSpPr>
          <p:cNvPr id="8" name="Espace réservé du numéro de diapositive 7"/>
          <p:cNvSpPr>
            <a:spLocks noGrp="1"/>
          </p:cNvSpPr>
          <p:nvPr>
            <p:ph type="sldNum" sz="quarter" idx="12"/>
          </p:nvPr>
        </p:nvSpPr>
        <p:spPr/>
        <p:txBody>
          <a:bodyPr/>
          <a:lstStyle/>
          <a:p>
            <a:fld id="{1F952F06-5730-40C8-AC04-F8552E9F0122}" type="slidenum">
              <a:rPr lang="en-US" altLang="zh-CN" smtClean="0"/>
              <a:pPr/>
              <a:t>88</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0184"/>
                                        </p:tgtEl>
                                        <p:attrNameLst>
                                          <p:attrName>style.visibility</p:attrName>
                                        </p:attrNameLst>
                                      </p:cBhvr>
                                      <p:to>
                                        <p:strVal val="visible"/>
                                      </p:to>
                                    </p:set>
                                    <p:animEffect transition="in" filter="dissolve">
                                      <p:cBhvr>
                                        <p:cTn id="7" dur="500"/>
                                        <p:tgtEl>
                                          <p:spTgt spid="50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Text Box 5"/>
          <p:cNvSpPr txBox="1">
            <a:spLocks noChangeArrowheads="1"/>
          </p:cNvSpPr>
          <p:nvPr/>
        </p:nvSpPr>
        <p:spPr bwMode="auto">
          <a:xfrm>
            <a:off x="0" y="588963"/>
            <a:ext cx="3005138" cy="530225"/>
          </a:xfrm>
          <a:prstGeom prst="rect">
            <a:avLst/>
          </a:prstGeom>
          <a:noFill/>
          <a:ln w="9525">
            <a:noFill/>
            <a:miter lim="800000"/>
            <a:headEnd/>
            <a:tailEnd/>
          </a:ln>
          <a:effectLst/>
        </p:spPr>
        <p:txBody>
          <a:bodyPr wrap="none">
            <a:spAutoFit/>
          </a:bodyPr>
          <a:lstStyle/>
          <a:p>
            <a:pPr>
              <a:lnSpc>
                <a:spcPct val="120000"/>
              </a:lnSpc>
            </a:pPr>
            <a:r>
              <a:rPr lang="en-US" altLang="zh-CN"/>
              <a:t>§7.2  Reconstruction</a:t>
            </a:r>
            <a:endParaRPr lang="en-US" altLang="zh-CN">
              <a:solidFill>
                <a:srgbClr val="FF0000"/>
              </a:solidFill>
            </a:endParaRPr>
          </a:p>
        </p:txBody>
      </p:sp>
      <p:grpSp>
        <p:nvGrpSpPr>
          <p:cNvPr id="2" name="Group 22"/>
          <p:cNvGrpSpPr>
            <a:grpSpLocks/>
          </p:cNvGrpSpPr>
          <p:nvPr/>
        </p:nvGrpSpPr>
        <p:grpSpPr bwMode="auto">
          <a:xfrm>
            <a:off x="468313" y="1592263"/>
            <a:ext cx="5400675" cy="2005012"/>
            <a:chOff x="192" y="2448"/>
            <a:chExt cx="3402" cy="1263"/>
          </a:xfrm>
        </p:grpSpPr>
        <p:sp>
          <p:nvSpPr>
            <p:cNvPr id="13335" name="Rectangle 23"/>
            <p:cNvSpPr>
              <a:spLocks noChangeArrowheads="1"/>
            </p:cNvSpPr>
            <p:nvPr/>
          </p:nvSpPr>
          <p:spPr bwMode="auto">
            <a:xfrm>
              <a:off x="2112" y="3183"/>
              <a:ext cx="912" cy="528"/>
            </a:xfrm>
            <a:prstGeom prst="rect">
              <a:avLst/>
            </a:prstGeom>
            <a:noFill/>
            <a:ln w="9525">
              <a:solidFill>
                <a:schemeClr val="tx1"/>
              </a:solidFill>
              <a:miter lim="800000"/>
              <a:headEnd/>
              <a:tailEnd/>
            </a:ln>
            <a:effectLst/>
          </p:spPr>
          <p:txBody>
            <a:bodyPr wrap="none" anchor="ctr"/>
            <a:lstStyle/>
            <a:p>
              <a:pPr algn="ctr"/>
              <a:endParaRPr lang="fr-FR">
                <a:ea typeface="SimSun" pitchFamily="2" charset="-122"/>
              </a:endParaRPr>
            </a:p>
          </p:txBody>
        </p:sp>
        <p:graphicFrame>
          <p:nvGraphicFramePr>
            <p:cNvPr id="13336" name="Object 24"/>
            <p:cNvGraphicFramePr>
              <a:graphicFrameLocks noChangeAspect="1"/>
            </p:cNvGraphicFramePr>
            <p:nvPr/>
          </p:nvGraphicFramePr>
          <p:xfrm>
            <a:off x="1632" y="3120"/>
            <a:ext cx="417" cy="293"/>
          </p:xfrm>
          <a:graphic>
            <a:graphicData uri="http://schemas.openxmlformats.org/presentationml/2006/ole">
              <p:oleObj spid="_x0000_s140306" name="Equation" r:id="rId3" imgW="342751" imgH="241195" progId="Equation.3">
                <p:embed/>
              </p:oleObj>
            </a:graphicData>
          </a:graphic>
        </p:graphicFrame>
        <p:sp>
          <p:nvSpPr>
            <p:cNvPr id="13337" name="Line 25"/>
            <p:cNvSpPr>
              <a:spLocks noChangeShapeType="1"/>
            </p:cNvSpPr>
            <p:nvPr/>
          </p:nvSpPr>
          <p:spPr bwMode="auto">
            <a:xfrm>
              <a:off x="3024" y="3471"/>
              <a:ext cx="432" cy="0"/>
            </a:xfrm>
            <a:prstGeom prst="line">
              <a:avLst/>
            </a:prstGeom>
            <a:noFill/>
            <a:ln w="9525">
              <a:solidFill>
                <a:schemeClr val="tx1"/>
              </a:solidFill>
              <a:round/>
              <a:headEnd/>
              <a:tailEnd type="triangle" w="med" len="med"/>
            </a:ln>
            <a:effectLst/>
          </p:spPr>
          <p:txBody>
            <a:bodyPr/>
            <a:lstStyle/>
            <a:p>
              <a:endParaRPr lang="fr-FR"/>
            </a:p>
          </p:txBody>
        </p:sp>
        <p:graphicFrame>
          <p:nvGraphicFramePr>
            <p:cNvPr id="13338" name="Object 26"/>
            <p:cNvGraphicFramePr>
              <a:graphicFrameLocks noChangeAspect="1"/>
            </p:cNvGraphicFramePr>
            <p:nvPr/>
          </p:nvGraphicFramePr>
          <p:xfrm>
            <a:off x="3162" y="3138"/>
            <a:ext cx="432" cy="308"/>
          </p:xfrm>
          <a:graphic>
            <a:graphicData uri="http://schemas.openxmlformats.org/presentationml/2006/ole">
              <p:oleObj spid="_x0000_s140307" name="Equation" r:id="rId4" imgW="8534400" imgH="6096000" progId="">
                <p:embed/>
              </p:oleObj>
            </a:graphicData>
          </a:graphic>
        </p:graphicFrame>
        <p:sp>
          <p:nvSpPr>
            <p:cNvPr id="13339" name="AutoShape 27"/>
            <p:cNvSpPr>
              <a:spLocks noChangeArrowheads="1"/>
            </p:cNvSpPr>
            <p:nvPr/>
          </p:nvSpPr>
          <p:spPr bwMode="auto">
            <a:xfrm>
              <a:off x="912" y="3264"/>
              <a:ext cx="384" cy="384"/>
            </a:xfrm>
            <a:prstGeom prst="flowChartSummingJunction">
              <a:avLst/>
            </a:prstGeom>
            <a:noFill/>
            <a:ln w="9525">
              <a:solidFill>
                <a:schemeClr val="tx1"/>
              </a:solidFill>
              <a:round/>
              <a:headEnd/>
              <a:tailEnd/>
            </a:ln>
            <a:effectLst/>
          </p:spPr>
          <p:txBody>
            <a:bodyPr wrap="none" anchor="ctr"/>
            <a:lstStyle/>
            <a:p>
              <a:endParaRPr lang="fr-FR"/>
            </a:p>
          </p:txBody>
        </p:sp>
        <p:sp>
          <p:nvSpPr>
            <p:cNvPr id="13340" name="Line 28"/>
            <p:cNvSpPr>
              <a:spLocks noChangeShapeType="1"/>
            </p:cNvSpPr>
            <p:nvPr/>
          </p:nvSpPr>
          <p:spPr bwMode="auto">
            <a:xfrm>
              <a:off x="624" y="3456"/>
              <a:ext cx="288" cy="0"/>
            </a:xfrm>
            <a:prstGeom prst="line">
              <a:avLst/>
            </a:prstGeom>
            <a:noFill/>
            <a:ln w="9525">
              <a:solidFill>
                <a:schemeClr val="tx1"/>
              </a:solidFill>
              <a:round/>
              <a:headEnd/>
              <a:tailEnd type="triangle" w="med" len="med"/>
            </a:ln>
            <a:effectLst/>
          </p:spPr>
          <p:txBody>
            <a:bodyPr/>
            <a:lstStyle/>
            <a:p>
              <a:endParaRPr lang="fr-FR"/>
            </a:p>
          </p:txBody>
        </p:sp>
        <p:sp>
          <p:nvSpPr>
            <p:cNvPr id="13341" name="Line 29"/>
            <p:cNvSpPr>
              <a:spLocks noChangeShapeType="1"/>
            </p:cNvSpPr>
            <p:nvPr/>
          </p:nvSpPr>
          <p:spPr bwMode="auto">
            <a:xfrm>
              <a:off x="1296" y="3456"/>
              <a:ext cx="816" cy="0"/>
            </a:xfrm>
            <a:prstGeom prst="line">
              <a:avLst/>
            </a:prstGeom>
            <a:noFill/>
            <a:ln w="9525">
              <a:solidFill>
                <a:schemeClr val="tx1"/>
              </a:solidFill>
              <a:round/>
              <a:headEnd/>
              <a:tailEnd type="triangle" w="med" len="med"/>
            </a:ln>
            <a:effectLst/>
          </p:spPr>
          <p:txBody>
            <a:bodyPr/>
            <a:lstStyle/>
            <a:p>
              <a:endParaRPr lang="fr-FR"/>
            </a:p>
          </p:txBody>
        </p:sp>
        <p:graphicFrame>
          <p:nvGraphicFramePr>
            <p:cNvPr id="13342" name="Object 30"/>
            <p:cNvGraphicFramePr>
              <a:graphicFrameLocks noChangeAspect="1"/>
            </p:cNvGraphicFramePr>
            <p:nvPr/>
          </p:nvGraphicFramePr>
          <p:xfrm>
            <a:off x="192" y="3312"/>
            <a:ext cx="324" cy="262"/>
          </p:xfrm>
          <a:graphic>
            <a:graphicData uri="http://schemas.openxmlformats.org/presentationml/2006/ole">
              <p:oleObj spid="_x0000_s140308" name="Equation" r:id="rId5" imgW="266353" imgH="215619" progId="Equation.3">
                <p:embed/>
              </p:oleObj>
            </a:graphicData>
          </a:graphic>
        </p:graphicFrame>
        <p:graphicFrame>
          <p:nvGraphicFramePr>
            <p:cNvPr id="13343" name="Object 31"/>
            <p:cNvGraphicFramePr>
              <a:graphicFrameLocks noChangeAspect="1"/>
            </p:cNvGraphicFramePr>
            <p:nvPr/>
          </p:nvGraphicFramePr>
          <p:xfrm>
            <a:off x="480" y="2448"/>
            <a:ext cx="1641" cy="562"/>
          </p:xfrm>
          <a:graphic>
            <a:graphicData uri="http://schemas.openxmlformats.org/presentationml/2006/ole">
              <p:oleObj spid="_x0000_s140309" name="Equation" r:id="rId6" imgW="1257300" imgH="431800" progId="Equation.3">
                <p:embed/>
              </p:oleObj>
            </a:graphicData>
          </a:graphic>
        </p:graphicFrame>
        <p:sp>
          <p:nvSpPr>
            <p:cNvPr id="13344" name="Line 32"/>
            <p:cNvSpPr>
              <a:spLocks noChangeShapeType="1"/>
            </p:cNvSpPr>
            <p:nvPr/>
          </p:nvSpPr>
          <p:spPr bwMode="auto">
            <a:xfrm>
              <a:off x="1104" y="3024"/>
              <a:ext cx="0" cy="240"/>
            </a:xfrm>
            <a:prstGeom prst="line">
              <a:avLst/>
            </a:prstGeom>
            <a:noFill/>
            <a:ln w="9525">
              <a:solidFill>
                <a:schemeClr val="tx1"/>
              </a:solidFill>
              <a:round/>
              <a:headEnd/>
              <a:tailEnd type="triangle" w="med" len="med"/>
            </a:ln>
            <a:effectLst/>
          </p:spPr>
          <p:txBody>
            <a:bodyPr/>
            <a:lstStyle/>
            <a:p>
              <a:endParaRPr lang="fr-FR"/>
            </a:p>
          </p:txBody>
        </p:sp>
        <p:graphicFrame>
          <p:nvGraphicFramePr>
            <p:cNvPr id="13345" name="Object 33"/>
            <p:cNvGraphicFramePr>
              <a:graphicFrameLocks noChangeAspect="1"/>
            </p:cNvGraphicFramePr>
            <p:nvPr/>
          </p:nvGraphicFramePr>
          <p:xfrm>
            <a:off x="2314" y="3312"/>
            <a:ext cx="498" cy="283"/>
          </p:xfrm>
          <a:graphic>
            <a:graphicData uri="http://schemas.openxmlformats.org/presentationml/2006/ole">
              <p:oleObj spid="_x0000_s140310" name="Équation" r:id="rId7" imgW="9144000" imgH="5181600" progId="Equation.3">
                <p:embed/>
              </p:oleObj>
            </a:graphicData>
          </a:graphic>
        </p:graphicFrame>
      </p:grpSp>
      <p:grpSp>
        <p:nvGrpSpPr>
          <p:cNvPr id="3" name="Group 34"/>
          <p:cNvGrpSpPr>
            <a:grpSpLocks/>
          </p:cNvGrpSpPr>
          <p:nvPr/>
        </p:nvGrpSpPr>
        <p:grpSpPr bwMode="auto">
          <a:xfrm>
            <a:off x="6189664" y="1736725"/>
            <a:ext cx="2954338" cy="2111375"/>
            <a:chOff x="3899" y="2592"/>
            <a:chExt cx="1861" cy="1330"/>
          </a:xfrm>
        </p:grpSpPr>
        <p:graphicFrame>
          <p:nvGraphicFramePr>
            <p:cNvPr id="13347" name="Object 35"/>
            <p:cNvGraphicFramePr>
              <a:graphicFrameLocks noChangeAspect="1"/>
            </p:cNvGraphicFramePr>
            <p:nvPr/>
          </p:nvGraphicFramePr>
          <p:xfrm>
            <a:off x="3899" y="3648"/>
            <a:ext cx="1481" cy="274"/>
          </p:xfrm>
          <a:graphic>
            <a:graphicData uri="http://schemas.openxmlformats.org/presentationml/2006/ole">
              <p:oleObj spid="_x0000_s140311" name="Équation" r:id="rId8" imgW="26819640" imgH="5471640" progId="Equation.3">
                <p:embed/>
              </p:oleObj>
            </a:graphicData>
          </a:graphic>
        </p:graphicFrame>
        <p:sp>
          <p:nvSpPr>
            <p:cNvPr id="13348" name="Line 36"/>
            <p:cNvSpPr>
              <a:spLocks noChangeShapeType="1"/>
            </p:cNvSpPr>
            <p:nvPr/>
          </p:nvSpPr>
          <p:spPr bwMode="auto">
            <a:xfrm>
              <a:off x="3936" y="3307"/>
              <a:ext cx="1536" cy="0"/>
            </a:xfrm>
            <a:prstGeom prst="line">
              <a:avLst/>
            </a:prstGeom>
            <a:noFill/>
            <a:ln w="9525">
              <a:solidFill>
                <a:schemeClr val="tx1"/>
              </a:solidFill>
              <a:round/>
              <a:headEnd/>
              <a:tailEnd/>
            </a:ln>
            <a:effectLst/>
          </p:spPr>
          <p:txBody>
            <a:bodyPr wrap="none"/>
            <a:lstStyle/>
            <a:p>
              <a:endParaRPr lang="fr-FR"/>
            </a:p>
          </p:txBody>
        </p:sp>
        <p:graphicFrame>
          <p:nvGraphicFramePr>
            <p:cNvPr id="13349" name="Object 37"/>
            <p:cNvGraphicFramePr>
              <a:graphicFrameLocks noChangeAspect="1"/>
            </p:cNvGraphicFramePr>
            <p:nvPr/>
          </p:nvGraphicFramePr>
          <p:xfrm>
            <a:off x="4560" y="3304"/>
            <a:ext cx="168" cy="212"/>
          </p:xfrm>
          <a:graphic>
            <a:graphicData uri="http://schemas.openxmlformats.org/presentationml/2006/ole">
              <p:oleObj spid="_x0000_s140312" name="Equation" r:id="rId9" imgW="126725" imgH="177415" progId="Equation.3">
                <p:embed/>
              </p:oleObj>
            </a:graphicData>
          </a:graphic>
        </p:graphicFrame>
        <p:graphicFrame>
          <p:nvGraphicFramePr>
            <p:cNvPr id="13350" name="Object 38"/>
            <p:cNvGraphicFramePr>
              <a:graphicFrameLocks noChangeAspect="1"/>
            </p:cNvGraphicFramePr>
            <p:nvPr/>
          </p:nvGraphicFramePr>
          <p:xfrm>
            <a:off x="4457" y="2827"/>
            <a:ext cx="185" cy="197"/>
          </p:xfrm>
          <a:graphic>
            <a:graphicData uri="http://schemas.openxmlformats.org/presentationml/2006/ole">
              <p:oleObj spid="_x0000_s140313" name="Equation" r:id="rId10" imgW="139579" imgH="164957" progId="Equation.3">
                <p:embed/>
              </p:oleObj>
            </a:graphicData>
          </a:graphic>
        </p:graphicFrame>
        <p:graphicFrame>
          <p:nvGraphicFramePr>
            <p:cNvPr id="13351" name="Object 39"/>
            <p:cNvGraphicFramePr>
              <a:graphicFrameLocks noChangeAspect="1"/>
            </p:cNvGraphicFramePr>
            <p:nvPr/>
          </p:nvGraphicFramePr>
          <p:xfrm>
            <a:off x="5549" y="3219"/>
            <a:ext cx="211" cy="255"/>
          </p:xfrm>
          <a:graphic>
            <a:graphicData uri="http://schemas.openxmlformats.org/presentationml/2006/ole">
              <p:oleObj spid="_x0000_s140314" name="Équation" r:id="rId11" imgW="3657600" imgH="4876800" progId="Equation.3">
                <p:embed/>
              </p:oleObj>
            </a:graphicData>
          </a:graphic>
        </p:graphicFrame>
        <p:grpSp>
          <p:nvGrpSpPr>
            <p:cNvPr id="4" name="Group 40"/>
            <p:cNvGrpSpPr>
              <a:grpSpLocks/>
            </p:cNvGrpSpPr>
            <p:nvPr/>
          </p:nvGrpSpPr>
          <p:grpSpPr bwMode="auto">
            <a:xfrm>
              <a:off x="4128" y="3019"/>
              <a:ext cx="960" cy="288"/>
              <a:chOff x="1536" y="2880"/>
              <a:chExt cx="960" cy="288"/>
            </a:xfrm>
          </p:grpSpPr>
          <p:sp>
            <p:nvSpPr>
              <p:cNvPr id="13353" name="Line 41"/>
              <p:cNvSpPr>
                <a:spLocks noChangeShapeType="1"/>
              </p:cNvSpPr>
              <p:nvPr/>
            </p:nvSpPr>
            <p:spPr bwMode="auto">
              <a:xfrm>
                <a:off x="1536" y="2880"/>
                <a:ext cx="0" cy="288"/>
              </a:xfrm>
              <a:prstGeom prst="line">
                <a:avLst/>
              </a:prstGeom>
              <a:noFill/>
              <a:ln w="9525">
                <a:solidFill>
                  <a:schemeClr val="tx1"/>
                </a:solidFill>
                <a:round/>
                <a:headEnd/>
                <a:tailEnd/>
              </a:ln>
              <a:effectLst/>
            </p:spPr>
            <p:txBody>
              <a:bodyPr/>
              <a:lstStyle/>
              <a:p>
                <a:endParaRPr lang="fr-FR"/>
              </a:p>
            </p:txBody>
          </p:sp>
          <p:sp>
            <p:nvSpPr>
              <p:cNvPr id="13354" name="Line 42"/>
              <p:cNvSpPr>
                <a:spLocks noChangeShapeType="1"/>
              </p:cNvSpPr>
              <p:nvPr/>
            </p:nvSpPr>
            <p:spPr bwMode="auto">
              <a:xfrm>
                <a:off x="1536" y="2880"/>
                <a:ext cx="960" cy="0"/>
              </a:xfrm>
              <a:prstGeom prst="line">
                <a:avLst/>
              </a:prstGeom>
              <a:noFill/>
              <a:ln w="9525">
                <a:solidFill>
                  <a:schemeClr val="tx1"/>
                </a:solidFill>
                <a:round/>
                <a:headEnd/>
                <a:tailEnd/>
              </a:ln>
              <a:effectLst/>
            </p:spPr>
            <p:txBody>
              <a:bodyPr/>
              <a:lstStyle/>
              <a:p>
                <a:endParaRPr lang="fr-FR"/>
              </a:p>
            </p:txBody>
          </p:sp>
          <p:sp>
            <p:nvSpPr>
              <p:cNvPr id="13355" name="Line 43"/>
              <p:cNvSpPr>
                <a:spLocks noChangeShapeType="1"/>
              </p:cNvSpPr>
              <p:nvPr/>
            </p:nvSpPr>
            <p:spPr bwMode="auto">
              <a:xfrm>
                <a:off x="2496" y="2880"/>
                <a:ext cx="0" cy="288"/>
              </a:xfrm>
              <a:prstGeom prst="line">
                <a:avLst/>
              </a:prstGeom>
              <a:noFill/>
              <a:ln w="9525">
                <a:solidFill>
                  <a:schemeClr val="tx1"/>
                </a:solidFill>
                <a:round/>
                <a:headEnd/>
                <a:tailEnd/>
              </a:ln>
              <a:effectLst/>
            </p:spPr>
            <p:txBody>
              <a:bodyPr/>
              <a:lstStyle/>
              <a:p>
                <a:endParaRPr lang="fr-FR"/>
              </a:p>
            </p:txBody>
          </p:sp>
        </p:grpSp>
        <p:sp>
          <p:nvSpPr>
            <p:cNvPr id="13356" name="Line 44"/>
            <p:cNvSpPr>
              <a:spLocks noChangeShapeType="1"/>
            </p:cNvSpPr>
            <p:nvPr/>
          </p:nvSpPr>
          <p:spPr bwMode="auto">
            <a:xfrm flipV="1">
              <a:off x="4608" y="2731"/>
              <a:ext cx="0" cy="576"/>
            </a:xfrm>
            <a:prstGeom prst="line">
              <a:avLst/>
            </a:prstGeom>
            <a:noFill/>
            <a:ln w="9525">
              <a:solidFill>
                <a:schemeClr val="tx1"/>
              </a:solidFill>
              <a:round/>
              <a:headEnd/>
              <a:tailEnd/>
            </a:ln>
            <a:effectLst/>
          </p:spPr>
          <p:txBody>
            <a:bodyPr/>
            <a:lstStyle/>
            <a:p>
              <a:endParaRPr lang="fr-FR"/>
            </a:p>
          </p:txBody>
        </p:sp>
        <p:graphicFrame>
          <p:nvGraphicFramePr>
            <p:cNvPr id="13357" name="Object 45"/>
            <p:cNvGraphicFramePr>
              <a:graphicFrameLocks noChangeAspect="1"/>
            </p:cNvGraphicFramePr>
            <p:nvPr/>
          </p:nvGraphicFramePr>
          <p:xfrm>
            <a:off x="3905" y="3259"/>
            <a:ext cx="370" cy="274"/>
          </p:xfrm>
          <a:graphic>
            <a:graphicData uri="http://schemas.openxmlformats.org/presentationml/2006/ole">
              <p:oleObj spid="_x0000_s140315" name="Équation" r:id="rId12" imgW="6705600" imgH="5486400" progId="Equation.3">
                <p:embed/>
              </p:oleObj>
            </a:graphicData>
          </a:graphic>
        </p:graphicFrame>
        <p:graphicFrame>
          <p:nvGraphicFramePr>
            <p:cNvPr id="13358" name="Object 46"/>
            <p:cNvGraphicFramePr>
              <a:graphicFrameLocks noChangeAspect="1"/>
            </p:cNvGraphicFramePr>
            <p:nvPr/>
          </p:nvGraphicFramePr>
          <p:xfrm>
            <a:off x="4718" y="2592"/>
            <a:ext cx="494" cy="281"/>
          </p:xfrm>
          <a:graphic>
            <a:graphicData uri="http://schemas.openxmlformats.org/presentationml/2006/ole">
              <p:oleObj spid="_x0000_s140316" name="Équation" r:id="rId13" imgW="9144000" imgH="5181600" progId="Equation.3">
                <p:embed/>
              </p:oleObj>
            </a:graphicData>
          </a:graphic>
        </p:graphicFrame>
        <p:graphicFrame>
          <p:nvGraphicFramePr>
            <p:cNvPr id="13359" name="Object 47"/>
            <p:cNvGraphicFramePr>
              <a:graphicFrameLocks noChangeAspect="1"/>
            </p:cNvGraphicFramePr>
            <p:nvPr/>
          </p:nvGraphicFramePr>
          <p:xfrm>
            <a:off x="4996" y="3259"/>
            <a:ext cx="219" cy="274"/>
          </p:xfrm>
          <a:graphic>
            <a:graphicData uri="http://schemas.openxmlformats.org/presentationml/2006/ole">
              <p:oleObj spid="_x0000_s140317" name="Équation" r:id="rId14" imgW="3962400" imgH="5486400" progId="Equation.3">
                <p:embed/>
              </p:oleObj>
            </a:graphicData>
          </a:graphic>
        </p:graphicFrame>
      </p:grpSp>
      <p:graphicFrame>
        <p:nvGraphicFramePr>
          <p:cNvPr id="13361" name="Object 49"/>
          <p:cNvGraphicFramePr>
            <a:graphicFrameLocks noChangeAspect="1"/>
          </p:cNvGraphicFramePr>
          <p:nvPr/>
        </p:nvGraphicFramePr>
        <p:xfrm>
          <a:off x="684213" y="4113213"/>
          <a:ext cx="2368550" cy="498475"/>
        </p:xfrm>
        <a:graphic>
          <a:graphicData uri="http://schemas.openxmlformats.org/presentationml/2006/ole">
            <p:oleObj spid="_x0000_s140318" name="公式" r:id="rId15" imgW="27432000" imgH="5791200" progId="Equation.3">
              <p:embed/>
            </p:oleObj>
          </a:graphicData>
        </a:graphic>
      </p:graphicFrame>
      <p:graphicFrame>
        <p:nvGraphicFramePr>
          <p:cNvPr id="13362" name="Object 50"/>
          <p:cNvGraphicFramePr>
            <a:graphicFrameLocks noChangeAspect="1"/>
          </p:cNvGraphicFramePr>
          <p:nvPr/>
        </p:nvGraphicFramePr>
        <p:xfrm>
          <a:off x="3675063" y="3968750"/>
          <a:ext cx="2395537" cy="812800"/>
        </p:xfrm>
        <a:graphic>
          <a:graphicData uri="http://schemas.openxmlformats.org/presentationml/2006/ole">
            <p:oleObj spid="_x0000_s140319" name="Équation" r:id="rId16" imgW="27736800" imgH="9448800" progId="Equation.3">
              <p:embed/>
            </p:oleObj>
          </a:graphicData>
        </a:graphic>
      </p:graphicFrame>
      <p:graphicFrame>
        <p:nvGraphicFramePr>
          <p:cNvPr id="13363" name="Object 51"/>
          <p:cNvGraphicFramePr>
            <a:graphicFrameLocks noChangeAspect="1"/>
          </p:cNvGraphicFramePr>
          <p:nvPr/>
        </p:nvGraphicFramePr>
        <p:xfrm>
          <a:off x="1258888" y="4687888"/>
          <a:ext cx="3657600" cy="1836737"/>
        </p:xfrm>
        <a:graphic>
          <a:graphicData uri="http://schemas.openxmlformats.org/presentationml/2006/ole">
            <p:oleObj spid="_x0000_s140320" name="公式" r:id="rId17" imgW="42367200" imgH="21336000" progId="Equation.3">
              <p:embed/>
            </p:oleObj>
          </a:graphicData>
        </a:graphic>
      </p:graphicFrame>
      <p:graphicFrame>
        <p:nvGraphicFramePr>
          <p:cNvPr id="13364" name="Object 52"/>
          <p:cNvGraphicFramePr>
            <a:graphicFrameLocks noChangeAspect="1"/>
          </p:cNvGraphicFramePr>
          <p:nvPr/>
        </p:nvGraphicFramePr>
        <p:xfrm>
          <a:off x="4265613" y="5624513"/>
          <a:ext cx="3975100" cy="890587"/>
        </p:xfrm>
        <a:graphic>
          <a:graphicData uri="http://schemas.openxmlformats.org/presentationml/2006/ole">
            <p:oleObj spid="_x0000_s140321" name="Équation" r:id="rId18" imgW="46024800" imgH="10363200" progId="Equation.3">
              <p:embed/>
            </p:oleObj>
          </a:graphicData>
        </a:graphic>
      </p:graphicFrame>
      <p:sp>
        <p:nvSpPr>
          <p:cNvPr id="13365" name="Text Box 53"/>
          <p:cNvSpPr txBox="1">
            <a:spLocks noChangeArrowheads="1"/>
          </p:cNvSpPr>
          <p:nvPr/>
        </p:nvSpPr>
        <p:spPr bwMode="auto">
          <a:xfrm>
            <a:off x="1008063" y="1098550"/>
            <a:ext cx="3419475" cy="530225"/>
          </a:xfrm>
          <a:prstGeom prst="rect">
            <a:avLst/>
          </a:prstGeom>
          <a:noFill/>
          <a:ln w="9525">
            <a:noFill/>
            <a:miter lim="800000"/>
            <a:headEnd/>
            <a:tailEnd/>
          </a:ln>
          <a:effectLst/>
        </p:spPr>
        <p:txBody>
          <a:bodyPr wrap="none">
            <a:spAutoFit/>
          </a:bodyPr>
          <a:lstStyle/>
          <a:p>
            <a:pPr>
              <a:lnSpc>
                <a:spcPct val="120000"/>
              </a:lnSpc>
            </a:pPr>
            <a:r>
              <a:rPr lang="en-US" altLang="zh-CN" b="0"/>
              <a:t>Band-limited interpolation</a:t>
            </a:r>
            <a:endParaRPr lang="en-US" altLang="zh-CN" b="0">
              <a:solidFill>
                <a:srgbClr val="FF0000"/>
              </a:solidFill>
            </a:endParaRPr>
          </a:p>
        </p:txBody>
      </p:sp>
      <p:sp>
        <p:nvSpPr>
          <p:cNvPr id="36"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37"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ECHANTILLONNAGE</a:t>
            </a:r>
          </a:p>
        </p:txBody>
      </p:sp>
      <p:sp>
        <p:nvSpPr>
          <p:cNvPr id="38" name="Espace réservé du numéro de diapositive 37"/>
          <p:cNvSpPr>
            <a:spLocks noGrp="1"/>
          </p:cNvSpPr>
          <p:nvPr>
            <p:ph type="sldNum" sz="quarter" idx="12"/>
          </p:nvPr>
        </p:nvSpPr>
        <p:spPr/>
        <p:txBody>
          <a:bodyPr/>
          <a:lstStyle/>
          <a:p>
            <a:fld id="{2C94B7E7-F509-4100-BE7B-E3DEB2C53554}" type="slidenum">
              <a:rPr lang="fr-FR" smtClean="0"/>
              <a:pPr/>
              <a:t>89</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3361"/>
                                        </p:tgtEl>
                                        <p:attrNameLst>
                                          <p:attrName>style.visibility</p:attrName>
                                        </p:attrNameLst>
                                      </p:cBhvr>
                                      <p:to>
                                        <p:strVal val="visible"/>
                                      </p:to>
                                    </p:set>
                                    <p:animEffect transition="in" filter="dissolve">
                                      <p:cBhvr>
                                        <p:cTn id="17" dur="500"/>
                                        <p:tgtEl>
                                          <p:spTgt spid="1336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3362"/>
                                        </p:tgtEl>
                                        <p:attrNameLst>
                                          <p:attrName>style.visibility</p:attrName>
                                        </p:attrNameLst>
                                      </p:cBhvr>
                                      <p:to>
                                        <p:strVal val="visible"/>
                                      </p:to>
                                    </p:set>
                                    <p:animEffect transition="in" filter="dissolve">
                                      <p:cBhvr>
                                        <p:cTn id="22" dur="500"/>
                                        <p:tgtEl>
                                          <p:spTgt spid="1336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3363"/>
                                        </p:tgtEl>
                                        <p:attrNameLst>
                                          <p:attrName>style.visibility</p:attrName>
                                        </p:attrNameLst>
                                      </p:cBhvr>
                                      <p:to>
                                        <p:strVal val="visible"/>
                                      </p:to>
                                    </p:set>
                                    <p:animEffect transition="in" filter="dissolve">
                                      <p:cBhvr>
                                        <p:cTn id="27" dur="500"/>
                                        <p:tgtEl>
                                          <p:spTgt spid="1336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3364"/>
                                        </p:tgtEl>
                                        <p:attrNameLst>
                                          <p:attrName>style.visibility</p:attrName>
                                        </p:attrNameLst>
                                      </p:cBhvr>
                                      <p:to>
                                        <p:strVal val="visible"/>
                                      </p:to>
                                    </p:set>
                                    <p:animEffect transition="in" filter="dissolve">
                                      <p:cBhvr>
                                        <p:cTn id="32" dur="500"/>
                                        <p:tgtEl>
                                          <p:spTgt spid="13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642918"/>
            <a:ext cx="9144000" cy="707886"/>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C’est quoi l’analyse spectrale?</a:t>
            </a:r>
          </a:p>
          <a:p>
            <a:endParaRPr lang="fr-FR" dirty="0"/>
          </a:p>
        </p:txBody>
      </p:sp>
      <p:sp>
        <p:nvSpPr>
          <p:cNvPr id="12" name="ZoneTexte 11"/>
          <p:cNvSpPr txBox="1"/>
          <p:nvPr/>
        </p:nvSpPr>
        <p:spPr>
          <a:xfrm>
            <a:off x="0" y="6215082"/>
            <a:ext cx="9144000" cy="707886"/>
          </a:xfrm>
          <a:prstGeom prst="rect">
            <a:avLst/>
          </a:prstGeom>
          <a:noFill/>
        </p:spPr>
        <p:txBody>
          <a:bodyPr wrap="square" rtlCol="0">
            <a:spAutoFit/>
          </a:bodyPr>
          <a:lstStyle/>
          <a:p>
            <a:pPr algn="just"/>
            <a:r>
              <a:rPr lang="fr-FR" sz="2000" b="1" dirty="0">
                <a:solidFill>
                  <a:srgbClr val="C00000"/>
                </a:solidFill>
                <a:latin typeface="Times New Roman" pitchFamily="18" charset="0"/>
                <a:cs typeface="Times New Roman" pitchFamily="18" charset="0"/>
              </a:rPr>
              <a:t>Peut on interpréter et analyser ces données économiques uniquement dans le domaine temporel? Que doit faire l’économiste</a:t>
            </a:r>
          </a:p>
        </p:txBody>
      </p:sp>
      <p:pic>
        <p:nvPicPr>
          <p:cNvPr id="160770" name="Picture 2"/>
          <p:cNvPicPr>
            <a:picLocks noChangeAspect="1" noChangeArrowheads="1"/>
          </p:cNvPicPr>
          <p:nvPr/>
        </p:nvPicPr>
        <p:blipFill>
          <a:blip r:embed="rId2"/>
          <a:srcRect/>
          <a:stretch>
            <a:fillRect/>
          </a:stretch>
        </p:blipFill>
        <p:spPr bwMode="auto">
          <a:xfrm>
            <a:off x="428596" y="1000108"/>
            <a:ext cx="7840800" cy="3240000"/>
          </a:xfrm>
          <a:prstGeom prst="rect">
            <a:avLst/>
          </a:prstGeom>
          <a:noFill/>
          <a:ln w="9525">
            <a:noFill/>
            <a:miter lim="800000"/>
            <a:headEnd/>
            <a:tailEnd/>
          </a:ln>
          <a:effectLst/>
        </p:spPr>
      </p:pic>
      <p:sp>
        <p:nvSpPr>
          <p:cNvPr id="9" name="ZoneTexte 8"/>
          <p:cNvSpPr txBox="1"/>
          <p:nvPr/>
        </p:nvSpPr>
        <p:spPr>
          <a:xfrm>
            <a:off x="0" y="4655304"/>
            <a:ext cx="9144000" cy="1631216"/>
          </a:xfrm>
          <a:prstGeom prst="rect">
            <a:avLst/>
          </a:prstGeom>
          <a:noFill/>
        </p:spPr>
        <p:txBody>
          <a:bodyPr wrap="square" rtlCol="0">
            <a:spAutoFit/>
          </a:bodyPr>
          <a:lstStyle/>
          <a:p>
            <a:pPr algn="just"/>
            <a:r>
              <a:rPr lang="fr-FR" sz="2000" i="1" dirty="0">
                <a:solidFill>
                  <a:srgbClr val="00B0F0"/>
                </a:solidFill>
                <a:latin typeface="Times New Roman" pitchFamily="18" charset="0"/>
                <a:cs typeface="Times New Roman" pitchFamily="18" charset="0"/>
              </a:rPr>
              <a:t>Ces courbes sont des données obtenues grâce à une étude économique sur l’inflation et le chômage.  Elles représentent donc des séries brutes utilisées dans cette étude économique et celles détendues correspondantes: chômage (brut: ligne mince, détendu: ligne en gras) et l’inflation (brut: ligne fine en pointillés, détendu: ligne en pointillés épais). Les données sont mensuelles et couvrent la période Jan60-Dec01.</a:t>
            </a:r>
          </a:p>
        </p:txBody>
      </p:sp>
      <p:sp>
        <p:nvSpPr>
          <p:cNvPr id="10" name="ZoneTexte 9"/>
          <p:cNvSpPr txBox="1"/>
          <p:nvPr/>
        </p:nvSpPr>
        <p:spPr>
          <a:xfrm>
            <a:off x="1785918" y="4143380"/>
            <a:ext cx="5429288" cy="400110"/>
          </a:xfrm>
          <a:prstGeom prst="rect">
            <a:avLst/>
          </a:prstGeom>
          <a:noFill/>
        </p:spPr>
        <p:txBody>
          <a:bodyPr wrap="square" rtlCol="0">
            <a:spAutoFit/>
          </a:bodyPr>
          <a:lstStyle/>
          <a:p>
            <a:r>
              <a:rPr lang="fr-FR" sz="2000" b="1" u="sng" dirty="0">
                <a:solidFill>
                  <a:srgbClr val="002060"/>
                </a:solidFill>
                <a:latin typeface="Times New Roman" pitchFamily="18" charset="0"/>
                <a:cs typeface="Times New Roman" pitchFamily="18" charset="0"/>
              </a:rPr>
              <a:t>Exemples de </a:t>
            </a:r>
            <a:r>
              <a:rPr lang="fr-FR" sz="2000" b="1" u="sng" dirty="0" err="1">
                <a:solidFill>
                  <a:srgbClr val="002060"/>
                </a:solidFill>
                <a:latin typeface="Times New Roman" pitchFamily="18" charset="0"/>
                <a:cs typeface="Times New Roman" pitchFamily="18" charset="0"/>
              </a:rPr>
              <a:t>series</a:t>
            </a:r>
            <a:r>
              <a:rPr lang="fr-FR" sz="2000" b="1" u="sng" dirty="0">
                <a:solidFill>
                  <a:srgbClr val="002060"/>
                </a:solidFill>
                <a:latin typeface="Times New Roman" pitchFamily="18" charset="0"/>
                <a:cs typeface="Times New Roman" pitchFamily="18" charset="0"/>
              </a:rPr>
              <a:t> temporelles économiques</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9"/>
          <p:cNvGrpSpPr>
            <a:grpSpLocks/>
          </p:cNvGrpSpPr>
          <p:nvPr/>
        </p:nvGrpSpPr>
        <p:grpSpPr bwMode="auto">
          <a:xfrm>
            <a:off x="0" y="620713"/>
            <a:ext cx="6877050" cy="1701800"/>
            <a:chOff x="0" y="391"/>
            <a:chExt cx="4332" cy="1072"/>
          </a:xfrm>
        </p:grpSpPr>
        <p:sp>
          <p:nvSpPr>
            <p:cNvPr id="14439" name="Text Box 103"/>
            <p:cNvSpPr txBox="1">
              <a:spLocks noChangeArrowheads="1"/>
            </p:cNvSpPr>
            <p:nvPr/>
          </p:nvSpPr>
          <p:spPr bwMode="auto">
            <a:xfrm>
              <a:off x="0" y="436"/>
              <a:ext cx="1255" cy="407"/>
            </a:xfrm>
            <a:prstGeom prst="rect">
              <a:avLst/>
            </a:prstGeom>
            <a:noFill/>
            <a:ln w="9525">
              <a:noFill/>
              <a:miter lim="800000"/>
              <a:headEnd/>
              <a:tailEnd/>
            </a:ln>
            <a:effectLst/>
          </p:spPr>
          <p:txBody>
            <a:bodyPr wrap="none">
              <a:spAutoFit/>
            </a:bodyPr>
            <a:lstStyle/>
            <a:p>
              <a:r>
                <a:rPr lang="en-US" altLang="zh-CN" sz="1800" dirty="0"/>
                <a:t>Signal </a:t>
              </a:r>
              <a:r>
                <a:rPr lang="en-US" altLang="zh-CN" sz="1800" dirty="0" err="1"/>
                <a:t>analogique</a:t>
              </a:r>
              <a:r>
                <a:rPr lang="en-US" altLang="zh-CN" sz="1800" dirty="0"/>
                <a:t> </a:t>
              </a:r>
            </a:p>
            <a:p>
              <a:r>
                <a:rPr lang="en-US" altLang="zh-CN" sz="1800" dirty="0"/>
                <a:t>original</a:t>
              </a:r>
            </a:p>
          </p:txBody>
        </p:sp>
        <p:pic>
          <p:nvPicPr>
            <p:cNvPr id="14442" name="Picture 106"/>
            <p:cNvPicPr>
              <a:picLocks noChangeAspect="1" noChangeArrowheads="1"/>
            </p:cNvPicPr>
            <p:nvPr/>
          </p:nvPicPr>
          <p:blipFill>
            <a:blip r:embed="rId2"/>
            <a:srcRect/>
            <a:stretch>
              <a:fillRect/>
            </a:stretch>
          </p:blipFill>
          <p:spPr bwMode="auto">
            <a:xfrm>
              <a:off x="1338" y="391"/>
              <a:ext cx="2994" cy="1072"/>
            </a:xfrm>
            <a:prstGeom prst="rect">
              <a:avLst/>
            </a:prstGeom>
            <a:noFill/>
            <a:ln w="9525">
              <a:noFill/>
              <a:miter lim="800000"/>
              <a:headEnd/>
              <a:tailEnd/>
            </a:ln>
            <a:effectLst/>
          </p:spPr>
        </p:pic>
      </p:grpSp>
      <p:grpSp>
        <p:nvGrpSpPr>
          <p:cNvPr id="3" name="Group 110"/>
          <p:cNvGrpSpPr>
            <a:grpSpLocks/>
          </p:cNvGrpSpPr>
          <p:nvPr/>
        </p:nvGrpSpPr>
        <p:grpSpPr bwMode="auto">
          <a:xfrm>
            <a:off x="0" y="2682875"/>
            <a:ext cx="6875463" cy="1754188"/>
            <a:chOff x="0" y="1690"/>
            <a:chExt cx="4331" cy="1105"/>
          </a:xfrm>
        </p:grpSpPr>
        <p:sp>
          <p:nvSpPr>
            <p:cNvPr id="14440" name="Text Box 104"/>
            <p:cNvSpPr txBox="1">
              <a:spLocks noChangeArrowheads="1"/>
            </p:cNvSpPr>
            <p:nvPr/>
          </p:nvSpPr>
          <p:spPr bwMode="auto">
            <a:xfrm>
              <a:off x="0" y="1793"/>
              <a:ext cx="1219" cy="407"/>
            </a:xfrm>
            <a:prstGeom prst="rect">
              <a:avLst/>
            </a:prstGeom>
            <a:noFill/>
            <a:ln w="9525">
              <a:noFill/>
              <a:miter lim="800000"/>
              <a:headEnd/>
              <a:tailEnd/>
            </a:ln>
            <a:effectLst/>
          </p:spPr>
          <p:txBody>
            <a:bodyPr wrap="none">
              <a:spAutoFit/>
            </a:bodyPr>
            <a:lstStyle/>
            <a:p>
              <a:r>
                <a:rPr lang="en-US" altLang="zh-CN" sz="1800" dirty="0"/>
                <a:t>Après</a:t>
              </a:r>
            </a:p>
            <a:p>
              <a:r>
                <a:rPr lang="en-US" altLang="zh-CN" sz="1800" dirty="0"/>
                <a:t> </a:t>
              </a:r>
              <a:r>
                <a:rPr lang="en-US" altLang="zh-CN" sz="1800" dirty="0" err="1"/>
                <a:t>l’échantillonnage</a:t>
              </a:r>
              <a:endParaRPr lang="en-US" altLang="zh-CN" sz="1800" dirty="0"/>
            </a:p>
          </p:txBody>
        </p:sp>
        <p:pic>
          <p:nvPicPr>
            <p:cNvPr id="14443" name="Picture 107"/>
            <p:cNvPicPr>
              <a:picLocks noChangeAspect="1" noChangeArrowheads="1"/>
            </p:cNvPicPr>
            <p:nvPr/>
          </p:nvPicPr>
          <p:blipFill>
            <a:blip r:embed="rId3"/>
            <a:srcRect/>
            <a:stretch>
              <a:fillRect/>
            </a:stretch>
          </p:blipFill>
          <p:spPr bwMode="auto">
            <a:xfrm>
              <a:off x="1338" y="1690"/>
              <a:ext cx="2993" cy="1105"/>
            </a:xfrm>
            <a:prstGeom prst="rect">
              <a:avLst/>
            </a:prstGeom>
            <a:noFill/>
            <a:ln w="9525">
              <a:noFill/>
              <a:miter lim="800000"/>
              <a:headEnd/>
              <a:tailEnd/>
            </a:ln>
            <a:effectLst/>
          </p:spPr>
        </p:pic>
      </p:grpSp>
      <p:grpSp>
        <p:nvGrpSpPr>
          <p:cNvPr id="4" name="Group 111"/>
          <p:cNvGrpSpPr>
            <a:grpSpLocks/>
          </p:cNvGrpSpPr>
          <p:nvPr/>
        </p:nvGrpSpPr>
        <p:grpSpPr bwMode="auto">
          <a:xfrm>
            <a:off x="0" y="4768850"/>
            <a:ext cx="6875463" cy="1900238"/>
            <a:chOff x="0" y="3004"/>
            <a:chExt cx="4331" cy="1197"/>
          </a:xfrm>
        </p:grpSpPr>
        <p:sp>
          <p:nvSpPr>
            <p:cNvPr id="14441" name="Text Box 105"/>
            <p:cNvSpPr txBox="1">
              <a:spLocks noChangeArrowheads="1"/>
            </p:cNvSpPr>
            <p:nvPr/>
          </p:nvSpPr>
          <p:spPr bwMode="auto">
            <a:xfrm>
              <a:off x="0" y="3108"/>
              <a:ext cx="1224" cy="407"/>
            </a:xfrm>
            <a:prstGeom prst="rect">
              <a:avLst/>
            </a:prstGeom>
            <a:noFill/>
            <a:ln w="9525">
              <a:noFill/>
              <a:miter lim="800000"/>
              <a:headEnd/>
              <a:tailEnd/>
            </a:ln>
            <a:effectLst/>
          </p:spPr>
          <p:txBody>
            <a:bodyPr wrap="none">
              <a:spAutoFit/>
            </a:bodyPr>
            <a:lstStyle/>
            <a:p>
              <a:r>
                <a:rPr lang="en-US" altLang="zh-CN" sz="1800" dirty="0"/>
                <a:t>Après le </a:t>
              </a:r>
              <a:r>
                <a:rPr lang="en-US" altLang="zh-CN" sz="1800" dirty="0" err="1"/>
                <a:t>filtrage</a:t>
              </a:r>
              <a:endParaRPr lang="en-US" altLang="zh-CN" sz="1800" dirty="0"/>
            </a:p>
            <a:p>
              <a:r>
                <a:rPr lang="en-US" altLang="zh-CN" sz="1800" dirty="0"/>
                <a:t>De reconstruction</a:t>
              </a:r>
            </a:p>
          </p:txBody>
        </p:sp>
        <p:pic>
          <p:nvPicPr>
            <p:cNvPr id="14444" name="Picture 108"/>
            <p:cNvPicPr>
              <a:picLocks noChangeAspect="1" noChangeArrowheads="1"/>
            </p:cNvPicPr>
            <p:nvPr/>
          </p:nvPicPr>
          <p:blipFill>
            <a:blip r:embed="rId4"/>
            <a:srcRect/>
            <a:stretch>
              <a:fillRect/>
            </a:stretch>
          </p:blipFill>
          <p:spPr bwMode="auto">
            <a:xfrm>
              <a:off x="1338" y="3004"/>
              <a:ext cx="2993" cy="1197"/>
            </a:xfrm>
            <a:prstGeom prst="rect">
              <a:avLst/>
            </a:prstGeom>
            <a:noFill/>
            <a:ln w="9525">
              <a:noFill/>
              <a:miter lim="800000"/>
              <a:headEnd/>
              <a:tailEnd/>
            </a:ln>
            <a:effectLst/>
          </p:spPr>
        </p:pic>
      </p:grpSp>
      <p:sp>
        <p:nvSpPr>
          <p:cNvPr id="14448" name="Text Box 112"/>
          <p:cNvSpPr txBox="1">
            <a:spLocks noChangeArrowheads="1"/>
          </p:cNvSpPr>
          <p:nvPr/>
        </p:nvSpPr>
        <p:spPr bwMode="auto">
          <a:xfrm>
            <a:off x="6948488" y="4357694"/>
            <a:ext cx="2016125" cy="2308324"/>
          </a:xfrm>
          <a:prstGeom prst="rect">
            <a:avLst/>
          </a:prstGeom>
          <a:noFill/>
          <a:ln w="9525">
            <a:noFill/>
            <a:miter lim="800000"/>
            <a:headEnd/>
            <a:tailEnd/>
          </a:ln>
          <a:effectLst/>
        </p:spPr>
        <p:txBody>
          <a:bodyPr>
            <a:spAutoFit/>
          </a:bodyPr>
          <a:lstStyle/>
          <a:p>
            <a:r>
              <a:rPr lang="en-US" altLang="zh-CN" b="0" dirty="0">
                <a:solidFill>
                  <a:schemeClr val="accent2"/>
                </a:solidFill>
              </a:rPr>
              <a:t>The </a:t>
            </a:r>
            <a:r>
              <a:rPr lang="en-US" altLang="zh-CN" b="0" dirty="0" err="1">
                <a:solidFill>
                  <a:schemeClr val="accent2"/>
                </a:solidFill>
              </a:rPr>
              <a:t>Filtre</a:t>
            </a:r>
            <a:r>
              <a:rPr lang="en-US" altLang="zh-CN" b="0" dirty="0">
                <a:solidFill>
                  <a:schemeClr val="accent2"/>
                </a:solidFill>
              </a:rPr>
              <a:t> </a:t>
            </a:r>
            <a:r>
              <a:rPr lang="en-US" altLang="zh-CN" b="0" dirty="0" err="1">
                <a:solidFill>
                  <a:schemeClr val="accent2"/>
                </a:solidFill>
              </a:rPr>
              <a:t>passe_bas</a:t>
            </a:r>
            <a:r>
              <a:rPr lang="en-US" altLang="zh-CN" b="0" dirty="0">
                <a:solidFill>
                  <a:schemeClr val="accent2"/>
                </a:solidFill>
              </a:rPr>
              <a:t> </a:t>
            </a:r>
            <a:r>
              <a:rPr lang="en-US" altLang="zh-CN" b="0" dirty="0" err="1">
                <a:solidFill>
                  <a:schemeClr val="accent2"/>
                </a:solidFill>
              </a:rPr>
              <a:t>lisses</a:t>
            </a:r>
            <a:r>
              <a:rPr lang="en-US" altLang="zh-CN" b="0" dirty="0">
                <a:solidFill>
                  <a:schemeClr val="accent2"/>
                </a:solidFill>
              </a:rPr>
              <a:t> les </a:t>
            </a:r>
            <a:r>
              <a:rPr lang="en-US" altLang="zh-CN" b="0" dirty="0" err="1">
                <a:solidFill>
                  <a:schemeClr val="accent2"/>
                </a:solidFill>
              </a:rPr>
              <a:t>discontinuités</a:t>
            </a:r>
            <a:r>
              <a:rPr lang="en-US" altLang="zh-CN" b="0" dirty="0">
                <a:solidFill>
                  <a:schemeClr val="accent2"/>
                </a:solidFill>
              </a:rPr>
              <a:t> et </a:t>
            </a:r>
            <a:r>
              <a:rPr lang="en-US" altLang="zh-CN" b="0" dirty="0" err="1">
                <a:solidFill>
                  <a:schemeClr val="accent2"/>
                </a:solidFill>
              </a:rPr>
              <a:t>remplis</a:t>
            </a:r>
            <a:r>
              <a:rPr lang="en-US" altLang="zh-CN" b="0" dirty="0">
                <a:solidFill>
                  <a:schemeClr val="accent2"/>
                </a:solidFill>
              </a:rPr>
              <a:t> les vides</a:t>
            </a:r>
          </a:p>
        </p:txBody>
      </p:sp>
      <p:sp>
        <p:nvSpPr>
          <p:cNvPr id="14"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15"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ECHANTILLONNAGE</a:t>
            </a:r>
          </a:p>
        </p:txBody>
      </p:sp>
      <p:sp>
        <p:nvSpPr>
          <p:cNvPr id="16" name="Espace réservé du numéro de diapositive 15"/>
          <p:cNvSpPr>
            <a:spLocks noGrp="1"/>
          </p:cNvSpPr>
          <p:nvPr>
            <p:ph type="sldNum" sz="quarter" idx="12"/>
          </p:nvPr>
        </p:nvSpPr>
        <p:spPr/>
        <p:txBody>
          <a:bodyPr/>
          <a:lstStyle/>
          <a:p>
            <a:fld id="{2C94B7E7-F509-4100-BE7B-E3DEB2C53554}" type="slidenum">
              <a:rPr lang="fr-FR" smtClean="0"/>
              <a:pPr/>
              <a:t>90</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4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48"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9" name="Text Box 15"/>
          <p:cNvSpPr txBox="1">
            <a:spLocks noChangeArrowheads="1"/>
          </p:cNvSpPr>
          <p:nvPr/>
        </p:nvSpPr>
        <p:spPr bwMode="auto">
          <a:xfrm>
            <a:off x="34925" y="620713"/>
            <a:ext cx="2197100" cy="530225"/>
          </a:xfrm>
          <a:prstGeom prst="rect">
            <a:avLst/>
          </a:prstGeom>
          <a:noFill/>
          <a:ln w="9525">
            <a:noFill/>
            <a:miter lim="800000"/>
            <a:headEnd/>
            <a:tailEnd/>
          </a:ln>
          <a:effectLst/>
        </p:spPr>
        <p:txBody>
          <a:bodyPr wrap="none">
            <a:spAutoFit/>
          </a:bodyPr>
          <a:lstStyle/>
          <a:p>
            <a:pPr>
              <a:lnSpc>
                <a:spcPct val="120000"/>
              </a:lnSpc>
            </a:pPr>
            <a:r>
              <a:rPr lang="en-US" altLang="zh-CN" b="0"/>
              <a:t>Zero-order hold </a:t>
            </a:r>
            <a:endParaRPr lang="en-US" altLang="zh-CN" b="0">
              <a:solidFill>
                <a:srgbClr val="FF0000"/>
              </a:solidFill>
            </a:endParaRPr>
          </a:p>
        </p:txBody>
      </p:sp>
      <p:grpSp>
        <p:nvGrpSpPr>
          <p:cNvPr id="2" name="Group 36"/>
          <p:cNvGrpSpPr>
            <a:grpSpLocks/>
          </p:cNvGrpSpPr>
          <p:nvPr/>
        </p:nvGrpSpPr>
        <p:grpSpPr bwMode="auto">
          <a:xfrm>
            <a:off x="1547813" y="476250"/>
            <a:ext cx="7415212" cy="2265363"/>
            <a:chOff x="580" y="528"/>
            <a:chExt cx="4671" cy="1427"/>
          </a:xfrm>
        </p:grpSpPr>
        <p:grpSp>
          <p:nvGrpSpPr>
            <p:cNvPr id="3" name="Group 16"/>
            <p:cNvGrpSpPr>
              <a:grpSpLocks/>
            </p:cNvGrpSpPr>
            <p:nvPr/>
          </p:nvGrpSpPr>
          <p:grpSpPr bwMode="auto">
            <a:xfrm>
              <a:off x="3756" y="1344"/>
              <a:ext cx="1495" cy="384"/>
              <a:chOff x="3756" y="1344"/>
              <a:chExt cx="1495" cy="384"/>
            </a:xfrm>
          </p:grpSpPr>
          <p:sp>
            <p:nvSpPr>
              <p:cNvPr id="26641" name="Rectangle 17"/>
              <p:cNvSpPr>
                <a:spLocks noChangeArrowheads="1"/>
              </p:cNvSpPr>
              <p:nvPr/>
            </p:nvSpPr>
            <p:spPr bwMode="auto">
              <a:xfrm>
                <a:off x="3756" y="1344"/>
                <a:ext cx="576" cy="384"/>
              </a:xfrm>
              <a:prstGeom prst="rect">
                <a:avLst/>
              </a:prstGeom>
              <a:gradFill rotWithShape="0">
                <a:gsLst>
                  <a:gs pos="0">
                    <a:schemeClr val="accent1"/>
                  </a:gs>
                  <a:gs pos="100000">
                    <a:srgbClr val="FFFFFF"/>
                  </a:gs>
                </a:gsLst>
                <a:lin ang="5400000" scaled="1"/>
              </a:gradFill>
              <a:ln w="9525">
                <a:solidFill>
                  <a:schemeClr val="tx1"/>
                </a:solidFill>
                <a:miter lim="800000"/>
                <a:headEnd/>
                <a:tailEnd/>
              </a:ln>
              <a:effectLst/>
            </p:spPr>
            <p:txBody>
              <a:bodyPr wrap="none" anchor="ctr"/>
              <a:lstStyle/>
              <a:p>
                <a:pPr algn="ctr"/>
                <a:endParaRPr lang="fr-FR">
                  <a:ea typeface="SimSun" pitchFamily="2" charset="-122"/>
                </a:endParaRPr>
              </a:p>
            </p:txBody>
          </p:sp>
          <p:graphicFrame>
            <p:nvGraphicFramePr>
              <p:cNvPr id="26642" name="Object 18"/>
              <p:cNvGraphicFramePr>
                <a:graphicFrameLocks noChangeAspect="1"/>
              </p:cNvGraphicFramePr>
              <p:nvPr/>
            </p:nvGraphicFramePr>
            <p:xfrm>
              <a:off x="3852" y="1414"/>
              <a:ext cx="385" cy="262"/>
            </p:xfrm>
            <a:graphic>
              <a:graphicData uri="http://schemas.openxmlformats.org/presentationml/2006/ole">
                <p:oleObj spid="_x0000_s141321" name="Equation" r:id="rId3" imgW="317087" imgH="215619" progId="Equation.3">
                  <p:embed/>
                </p:oleObj>
              </a:graphicData>
            </a:graphic>
          </p:graphicFrame>
          <p:sp>
            <p:nvSpPr>
              <p:cNvPr id="26643" name="Line 19"/>
              <p:cNvSpPr>
                <a:spLocks noChangeShapeType="1"/>
              </p:cNvSpPr>
              <p:nvPr/>
            </p:nvSpPr>
            <p:spPr bwMode="auto">
              <a:xfrm>
                <a:off x="4332" y="1536"/>
                <a:ext cx="480" cy="0"/>
              </a:xfrm>
              <a:prstGeom prst="line">
                <a:avLst/>
              </a:prstGeom>
              <a:noFill/>
              <a:ln w="9525">
                <a:solidFill>
                  <a:schemeClr val="tx1"/>
                </a:solidFill>
                <a:round/>
                <a:headEnd/>
                <a:tailEnd type="triangle" w="med" len="med"/>
              </a:ln>
              <a:effectLst/>
            </p:spPr>
            <p:txBody>
              <a:bodyPr/>
              <a:lstStyle/>
              <a:p>
                <a:endParaRPr lang="fr-FR"/>
              </a:p>
            </p:txBody>
          </p:sp>
          <p:graphicFrame>
            <p:nvGraphicFramePr>
              <p:cNvPr id="26644" name="Object 20"/>
              <p:cNvGraphicFramePr>
                <a:graphicFrameLocks noChangeAspect="1"/>
              </p:cNvGraphicFramePr>
              <p:nvPr/>
            </p:nvGraphicFramePr>
            <p:xfrm>
              <a:off x="4866" y="1392"/>
              <a:ext cx="385" cy="262"/>
            </p:xfrm>
            <a:graphic>
              <a:graphicData uri="http://schemas.openxmlformats.org/presentationml/2006/ole">
                <p:oleObj spid="_x0000_s141322" name="Equation" r:id="rId4" imgW="317087" imgH="215619" progId="Equation.3">
                  <p:embed/>
                </p:oleObj>
              </a:graphicData>
            </a:graphic>
          </p:graphicFrame>
        </p:grpSp>
        <p:grpSp>
          <p:nvGrpSpPr>
            <p:cNvPr id="4" name="Group 21"/>
            <p:cNvGrpSpPr>
              <a:grpSpLocks/>
            </p:cNvGrpSpPr>
            <p:nvPr/>
          </p:nvGrpSpPr>
          <p:grpSpPr bwMode="auto">
            <a:xfrm>
              <a:off x="2700" y="1258"/>
              <a:ext cx="1056" cy="470"/>
              <a:chOff x="2700" y="1258"/>
              <a:chExt cx="1056" cy="470"/>
            </a:xfrm>
          </p:grpSpPr>
          <p:sp>
            <p:nvSpPr>
              <p:cNvPr id="26646" name="Rectangle 22"/>
              <p:cNvSpPr>
                <a:spLocks noChangeArrowheads="1"/>
              </p:cNvSpPr>
              <p:nvPr/>
            </p:nvSpPr>
            <p:spPr bwMode="auto">
              <a:xfrm>
                <a:off x="2700" y="1344"/>
                <a:ext cx="576" cy="384"/>
              </a:xfrm>
              <a:prstGeom prst="rect">
                <a:avLst/>
              </a:prstGeom>
              <a:gradFill rotWithShape="0">
                <a:gsLst>
                  <a:gs pos="0">
                    <a:srgbClr val="FFCC99"/>
                  </a:gs>
                  <a:gs pos="100000">
                    <a:srgbClr val="FFFFFF"/>
                  </a:gs>
                </a:gsLst>
                <a:lin ang="5400000" scaled="1"/>
              </a:gradFill>
              <a:ln w="9525">
                <a:solidFill>
                  <a:schemeClr val="tx1"/>
                </a:solidFill>
                <a:miter lim="800000"/>
                <a:headEnd/>
                <a:tailEnd/>
              </a:ln>
              <a:effectLst/>
            </p:spPr>
            <p:txBody>
              <a:bodyPr wrap="none" anchor="ctr"/>
              <a:lstStyle/>
              <a:p>
                <a:pPr algn="ctr"/>
                <a:endParaRPr lang="fr-FR">
                  <a:ea typeface="SimSun" pitchFamily="2" charset="-122"/>
                </a:endParaRPr>
              </a:p>
            </p:txBody>
          </p:sp>
          <p:graphicFrame>
            <p:nvGraphicFramePr>
              <p:cNvPr id="26647" name="Object 23"/>
              <p:cNvGraphicFramePr>
                <a:graphicFrameLocks noChangeAspect="1"/>
              </p:cNvGraphicFramePr>
              <p:nvPr/>
            </p:nvGraphicFramePr>
            <p:xfrm>
              <a:off x="2796" y="1407"/>
              <a:ext cx="385" cy="277"/>
            </p:xfrm>
            <a:graphic>
              <a:graphicData uri="http://schemas.openxmlformats.org/presentationml/2006/ole">
                <p:oleObj spid="_x0000_s141323" name="Equation" r:id="rId5" imgW="317362" imgH="228501" progId="Equation.3">
                  <p:embed/>
                </p:oleObj>
              </a:graphicData>
            </a:graphic>
          </p:graphicFrame>
          <p:sp>
            <p:nvSpPr>
              <p:cNvPr id="26648" name="Line 24"/>
              <p:cNvSpPr>
                <a:spLocks noChangeShapeType="1"/>
              </p:cNvSpPr>
              <p:nvPr/>
            </p:nvSpPr>
            <p:spPr bwMode="auto">
              <a:xfrm>
                <a:off x="3276" y="1536"/>
                <a:ext cx="480" cy="0"/>
              </a:xfrm>
              <a:prstGeom prst="line">
                <a:avLst/>
              </a:prstGeom>
              <a:noFill/>
              <a:ln w="9525">
                <a:solidFill>
                  <a:schemeClr val="tx1"/>
                </a:solidFill>
                <a:round/>
                <a:headEnd/>
                <a:tailEnd type="triangle" w="med" len="med"/>
              </a:ln>
              <a:effectLst/>
            </p:spPr>
            <p:txBody>
              <a:bodyPr/>
              <a:lstStyle/>
              <a:p>
                <a:endParaRPr lang="fr-FR"/>
              </a:p>
            </p:txBody>
          </p:sp>
          <p:graphicFrame>
            <p:nvGraphicFramePr>
              <p:cNvPr id="26649" name="Object 25"/>
              <p:cNvGraphicFramePr>
                <a:graphicFrameLocks noChangeAspect="1"/>
              </p:cNvGraphicFramePr>
              <p:nvPr/>
            </p:nvGraphicFramePr>
            <p:xfrm>
              <a:off x="3358" y="1258"/>
              <a:ext cx="386" cy="278"/>
            </p:xfrm>
            <a:graphic>
              <a:graphicData uri="http://schemas.openxmlformats.org/presentationml/2006/ole">
                <p:oleObj spid="_x0000_s141324" name="Equation" r:id="rId6" imgW="317362" imgH="228501" progId="Equation.3">
                  <p:embed/>
                </p:oleObj>
              </a:graphicData>
            </a:graphic>
          </p:graphicFrame>
        </p:grpSp>
        <p:grpSp>
          <p:nvGrpSpPr>
            <p:cNvPr id="5" name="Group 26"/>
            <p:cNvGrpSpPr>
              <a:grpSpLocks/>
            </p:cNvGrpSpPr>
            <p:nvPr/>
          </p:nvGrpSpPr>
          <p:grpSpPr bwMode="auto">
            <a:xfrm>
              <a:off x="580" y="528"/>
              <a:ext cx="2120" cy="1427"/>
              <a:chOff x="580" y="528"/>
              <a:chExt cx="2120" cy="1427"/>
            </a:xfrm>
          </p:grpSpPr>
          <p:grpSp>
            <p:nvGrpSpPr>
              <p:cNvPr id="6" name="Group 27"/>
              <p:cNvGrpSpPr>
                <a:grpSpLocks/>
              </p:cNvGrpSpPr>
              <p:nvPr/>
            </p:nvGrpSpPr>
            <p:grpSpPr bwMode="auto">
              <a:xfrm>
                <a:off x="780" y="528"/>
                <a:ext cx="1920" cy="1200"/>
                <a:chOff x="780" y="528"/>
                <a:chExt cx="1920" cy="1200"/>
              </a:xfrm>
            </p:grpSpPr>
            <p:graphicFrame>
              <p:nvGraphicFramePr>
                <p:cNvPr id="26652" name="Object 28"/>
                <p:cNvGraphicFramePr>
                  <a:graphicFrameLocks noChangeAspect="1"/>
                </p:cNvGraphicFramePr>
                <p:nvPr/>
              </p:nvGraphicFramePr>
              <p:xfrm>
                <a:off x="2139" y="1200"/>
                <a:ext cx="417" cy="293"/>
              </p:xfrm>
              <a:graphic>
                <a:graphicData uri="http://schemas.openxmlformats.org/presentationml/2006/ole">
                  <p:oleObj spid="_x0000_s141325" name="Equation" r:id="rId7" imgW="342751" imgH="241195" progId="Equation.3">
                    <p:embed/>
                  </p:oleObj>
                </a:graphicData>
              </a:graphic>
            </p:graphicFrame>
            <p:sp>
              <p:nvSpPr>
                <p:cNvPr id="26653" name="AutoShape 29"/>
                <p:cNvSpPr>
                  <a:spLocks noChangeArrowheads="1"/>
                </p:cNvSpPr>
                <p:nvPr/>
              </p:nvSpPr>
              <p:spPr bwMode="auto">
                <a:xfrm>
                  <a:off x="1500" y="1344"/>
                  <a:ext cx="384" cy="384"/>
                </a:xfrm>
                <a:prstGeom prst="flowChartSummingJunction">
                  <a:avLst/>
                </a:prstGeom>
                <a:gradFill rotWithShape="0">
                  <a:gsLst>
                    <a:gs pos="0">
                      <a:srgbClr val="FFCC99"/>
                    </a:gs>
                    <a:gs pos="100000">
                      <a:srgbClr val="FFFFFF"/>
                    </a:gs>
                  </a:gsLst>
                  <a:lin ang="5400000" scaled="1"/>
                </a:gradFill>
                <a:ln w="9525">
                  <a:solidFill>
                    <a:schemeClr val="tx1"/>
                  </a:solidFill>
                  <a:round/>
                  <a:headEnd/>
                  <a:tailEnd/>
                </a:ln>
                <a:effectLst/>
              </p:spPr>
              <p:txBody>
                <a:bodyPr wrap="none" anchor="ctr"/>
                <a:lstStyle/>
                <a:p>
                  <a:endParaRPr lang="fr-FR"/>
                </a:p>
              </p:txBody>
            </p:sp>
            <p:sp>
              <p:nvSpPr>
                <p:cNvPr id="26654" name="Line 30"/>
                <p:cNvSpPr>
                  <a:spLocks noChangeShapeType="1"/>
                </p:cNvSpPr>
                <p:nvPr/>
              </p:nvSpPr>
              <p:spPr bwMode="auto">
                <a:xfrm>
                  <a:off x="1212" y="1536"/>
                  <a:ext cx="288" cy="0"/>
                </a:xfrm>
                <a:prstGeom prst="line">
                  <a:avLst/>
                </a:prstGeom>
                <a:noFill/>
                <a:ln w="9525">
                  <a:solidFill>
                    <a:schemeClr val="tx1"/>
                  </a:solidFill>
                  <a:round/>
                  <a:headEnd/>
                  <a:tailEnd type="triangle" w="med" len="med"/>
                </a:ln>
                <a:effectLst/>
              </p:spPr>
              <p:txBody>
                <a:bodyPr/>
                <a:lstStyle/>
                <a:p>
                  <a:endParaRPr lang="fr-FR"/>
                </a:p>
              </p:txBody>
            </p:sp>
            <p:sp>
              <p:nvSpPr>
                <p:cNvPr id="26655" name="Line 31"/>
                <p:cNvSpPr>
                  <a:spLocks noChangeShapeType="1"/>
                </p:cNvSpPr>
                <p:nvPr/>
              </p:nvSpPr>
              <p:spPr bwMode="auto">
                <a:xfrm>
                  <a:off x="1884" y="1536"/>
                  <a:ext cx="816" cy="0"/>
                </a:xfrm>
                <a:prstGeom prst="line">
                  <a:avLst/>
                </a:prstGeom>
                <a:noFill/>
                <a:ln w="9525">
                  <a:solidFill>
                    <a:schemeClr val="tx1"/>
                  </a:solidFill>
                  <a:round/>
                  <a:headEnd/>
                  <a:tailEnd type="triangle" w="med" len="med"/>
                </a:ln>
                <a:effectLst/>
              </p:spPr>
              <p:txBody>
                <a:bodyPr/>
                <a:lstStyle/>
                <a:p>
                  <a:endParaRPr lang="fr-FR"/>
                </a:p>
              </p:txBody>
            </p:sp>
            <p:graphicFrame>
              <p:nvGraphicFramePr>
                <p:cNvPr id="26656" name="Object 32"/>
                <p:cNvGraphicFramePr>
                  <a:graphicFrameLocks noChangeAspect="1"/>
                </p:cNvGraphicFramePr>
                <p:nvPr/>
              </p:nvGraphicFramePr>
              <p:xfrm>
                <a:off x="780" y="1392"/>
                <a:ext cx="324" cy="262"/>
              </p:xfrm>
              <a:graphic>
                <a:graphicData uri="http://schemas.openxmlformats.org/presentationml/2006/ole">
                  <p:oleObj spid="_x0000_s141326" name="Equation" r:id="rId8" imgW="266353" imgH="215619" progId="Equation.3">
                    <p:embed/>
                  </p:oleObj>
                </a:graphicData>
              </a:graphic>
            </p:graphicFrame>
            <p:graphicFrame>
              <p:nvGraphicFramePr>
                <p:cNvPr id="26657" name="Object 33"/>
                <p:cNvGraphicFramePr>
                  <a:graphicFrameLocks noChangeAspect="1"/>
                </p:cNvGraphicFramePr>
                <p:nvPr/>
              </p:nvGraphicFramePr>
              <p:xfrm>
                <a:off x="1020" y="528"/>
                <a:ext cx="1641" cy="562"/>
              </p:xfrm>
              <a:graphic>
                <a:graphicData uri="http://schemas.openxmlformats.org/presentationml/2006/ole">
                  <p:oleObj spid="_x0000_s141327" name="Equation" r:id="rId9" imgW="1257300" imgH="431800" progId="Equation.3">
                    <p:embed/>
                  </p:oleObj>
                </a:graphicData>
              </a:graphic>
            </p:graphicFrame>
            <p:sp>
              <p:nvSpPr>
                <p:cNvPr id="26658" name="Line 34"/>
                <p:cNvSpPr>
                  <a:spLocks noChangeShapeType="1"/>
                </p:cNvSpPr>
                <p:nvPr/>
              </p:nvSpPr>
              <p:spPr bwMode="auto">
                <a:xfrm>
                  <a:off x="1692" y="1104"/>
                  <a:ext cx="0" cy="240"/>
                </a:xfrm>
                <a:prstGeom prst="line">
                  <a:avLst/>
                </a:prstGeom>
                <a:noFill/>
                <a:ln w="9525">
                  <a:solidFill>
                    <a:schemeClr val="tx1"/>
                  </a:solidFill>
                  <a:round/>
                  <a:headEnd/>
                  <a:tailEnd type="triangle" w="med" len="med"/>
                </a:ln>
                <a:effectLst/>
              </p:spPr>
              <p:txBody>
                <a:bodyPr/>
                <a:lstStyle/>
                <a:p>
                  <a:endParaRPr lang="fr-FR"/>
                </a:p>
              </p:txBody>
            </p:sp>
          </p:grpSp>
          <p:sp>
            <p:nvSpPr>
              <p:cNvPr id="26659" name="Rectangle 35"/>
              <p:cNvSpPr>
                <a:spLocks noChangeArrowheads="1"/>
              </p:cNvSpPr>
              <p:nvPr/>
            </p:nvSpPr>
            <p:spPr bwMode="auto">
              <a:xfrm>
                <a:off x="580" y="1667"/>
                <a:ext cx="116" cy="288"/>
              </a:xfrm>
              <a:prstGeom prst="rect">
                <a:avLst/>
              </a:prstGeom>
              <a:noFill/>
              <a:ln w="9525">
                <a:noFill/>
                <a:miter lim="800000"/>
                <a:headEnd/>
                <a:tailEnd/>
              </a:ln>
              <a:effectLst/>
            </p:spPr>
            <p:txBody>
              <a:bodyPr wrap="none">
                <a:spAutoFit/>
              </a:bodyPr>
              <a:lstStyle/>
              <a:p>
                <a:pPr algn="ctr"/>
                <a:endParaRPr lang="fr-FR"/>
              </a:p>
            </p:txBody>
          </p:sp>
        </p:grpSp>
      </p:grpSp>
      <p:pic>
        <p:nvPicPr>
          <p:cNvPr id="26661" name="Picture 37"/>
          <p:cNvPicPr>
            <a:picLocks noChangeAspect="1" noChangeArrowheads="1"/>
          </p:cNvPicPr>
          <p:nvPr/>
        </p:nvPicPr>
        <p:blipFill>
          <a:blip r:embed="rId10"/>
          <a:srcRect/>
          <a:stretch>
            <a:fillRect/>
          </a:stretch>
        </p:blipFill>
        <p:spPr bwMode="auto">
          <a:xfrm>
            <a:off x="2771775" y="2492375"/>
            <a:ext cx="3322638" cy="1258888"/>
          </a:xfrm>
          <a:prstGeom prst="rect">
            <a:avLst/>
          </a:prstGeom>
          <a:noFill/>
          <a:ln w="9525">
            <a:noFill/>
            <a:miter lim="800000"/>
            <a:headEnd/>
            <a:tailEnd/>
          </a:ln>
          <a:effectLst/>
        </p:spPr>
      </p:pic>
      <p:pic>
        <p:nvPicPr>
          <p:cNvPr id="26662" name="Picture 38"/>
          <p:cNvPicPr>
            <a:picLocks noChangeAspect="1" noChangeArrowheads="1"/>
          </p:cNvPicPr>
          <p:nvPr/>
        </p:nvPicPr>
        <p:blipFill>
          <a:blip r:embed="rId11"/>
          <a:srcRect/>
          <a:stretch>
            <a:fillRect/>
          </a:stretch>
        </p:blipFill>
        <p:spPr bwMode="auto">
          <a:xfrm>
            <a:off x="2771775" y="3789363"/>
            <a:ext cx="3311525" cy="1289050"/>
          </a:xfrm>
          <a:prstGeom prst="rect">
            <a:avLst/>
          </a:prstGeom>
          <a:noFill/>
          <a:ln w="9525">
            <a:noFill/>
            <a:miter lim="800000"/>
            <a:headEnd/>
            <a:tailEnd/>
          </a:ln>
          <a:effectLst/>
        </p:spPr>
      </p:pic>
      <p:grpSp>
        <p:nvGrpSpPr>
          <p:cNvPr id="7" name="Group 45"/>
          <p:cNvGrpSpPr>
            <a:grpSpLocks/>
          </p:cNvGrpSpPr>
          <p:nvPr/>
        </p:nvGrpSpPr>
        <p:grpSpPr bwMode="auto">
          <a:xfrm>
            <a:off x="107950" y="5157788"/>
            <a:ext cx="5976938" cy="1327150"/>
            <a:chOff x="68" y="3249"/>
            <a:chExt cx="3765" cy="836"/>
          </a:xfrm>
        </p:grpSpPr>
        <p:pic>
          <p:nvPicPr>
            <p:cNvPr id="26663" name="Picture 39"/>
            <p:cNvPicPr>
              <a:picLocks noChangeAspect="1" noChangeArrowheads="1"/>
            </p:cNvPicPr>
            <p:nvPr/>
          </p:nvPicPr>
          <p:blipFill>
            <a:blip r:embed="rId12"/>
            <a:srcRect/>
            <a:stretch>
              <a:fillRect/>
            </a:stretch>
          </p:blipFill>
          <p:spPr bwMode="auto">
            <a:xfrm>
              <a:off x="1746" y="3249"/>
              <a:ext cx="2087" cy="836"/>
            </a:xfrm>
            <a:prstGeom prst="rect">
              <a:avLst/>
            </a:prstGeom>
            <a:noFill/>
            <a:ln w="9525">
              <a:noFill/>
              <a:miter lim="800000"/>
              <a:headEnd/>
              <a:tailEnd/>
            </a:ln>
            <a:effectLst/>
          </p:spPr>
        </p:pic>
        <p:sp>
          <p:nvSpPr>
            <p:cNvPr id="26666" name="Rectangle 42"/>
            <p:cNvSpPr>
              <a:spLocks noChangeArrowheads="1"/>
            </p:cNvSpPr>
            <p:nvPr/>
          </p:nvSpPr>
          <p:spPr bwMode="auto">
            <a:xfrm>
              <a:off x="68" y="3294"/>
              <a:ext cx="1465" cy="582"/>
            </a:xfrm>
            <a:prstGeom prst="rect">
              <a:avLst/>
            </a:prstGeom>
            <a:noFill/>
            <a:ln w="9525">
              <a:noFill/>
              <a:miter lim="800000"/>
              <a:headEnd/>
              <a:tailEnd/>
            </a:ln>
            <a:effectLst/>
          </p:spPr>
          <p:txBody>
            <a:bodyPr wrap="none">
              <a:spAutoFit/>
            </a:bodyPr>
            <a:lstStyle/>
            <a:p>
              <a:r>
                <a:rPr lang="en-US" altLang="zh-CN" sz="1800" dirty="0"/>
                <a:t>A </a:t>
              </a:r>
              <a:r>
                <a:rPr lang="en-US" altLang="zh-CN" sz="1800" dirty="0" err="1"/>
                <a:t>près</a:t>
              </a:r>
              <a:r>
                <a:rPr lang="en-US" altLang="zh-CN" sz="1800" dirty="0"/>
                <a:t> le passage</a:t>
              </a:r>
            </a:p>
            <a:p>
              <a:r>
                <a:rPr lang="en-US" altLang="zh-CN" sz="1800" dirty="0"/>
                <a:t>À </a:t>
              </a:r>
              <a:r>
                <a:rPr lang="en-US" altLang="zh-CN" sz="1800" dirty="0" err="1"/>
                <a:t>travers</a:t>
              </a:r>
              <a:r>
                <a:rPr lang="en-US" altLang="zh-CN" sz="1800" dirty="0"/>
                <a:t> </a:t>
              </a:r>
              <a:r>
                <a:rPr lang="en-US" altLang="zh-CN" sz="1800" dirty="0" err="1"/>
                <a:t>unbloqueur</a:t>
              </a:r>
              <a:endParaRPr lang="en-US" altLang="zh-CN" sz="1800" dirty="0"/>
            </a:p>
            <a:p>
              <a:r>
                <a:rPr lang="en-US" altLang="zh-CN" sz="1800" dirty="0" err="1"/>
                <a:t>D’ordre</a:t>
              </a:r>
              <a:r>
                <a:rPr lang="en-US" altLang="zh-CN" sz="1800" dirty="0"/>
                <a:t> </a:t>
              </a:r>
              <a:r>
                <a:rPr lang="en-US" altLang="zh-CN" sz="1800" dirty="0" err="1"/>
                <a:t>zéro</a:t>
              </a:r>
              <a:endParaRPr lang="en-US" altLang="zh-CN" sz="1800" dirty="0"/>
            </a:p>
          </p:txBody>
        </p:sp>
      </p:grpSp>
      <p:sp>
        <p:nvSpPr>
          <p:cNvPr id="40" name="Text Box 103"/>
          <p:cNvSpPr txBox="1">
            <a:spLocks noChangeArrowheads="1"/>
          </p:cNvSpPr>
          <p:nvPr/>
        </p:nvSpPr>
        <p:spPr bwMode="auto">
          <a:xfrm>
            <a:off x="0" y="2496917"/>
            <a:ext cx="1992853" cy="646331"/>
          </a:xfrm>
          <a:prstGeom prst="rect">
            <a:avLst/>
          </a:prstGeom>
          <a:noFill/>
          <a:ln w="9525">
            <a:noFill/>
            <a:miter lim="800000"/>
            <a:headEnd/>
            <a:tailEnd/>
          </a:ln>
          <a:effectLst/>
        </p:spPr>
        <p:txBody>
          <a:bodyPr wrap="none">
            <a:spAutoFit/>
          </a:bodyPr>
          <a:lstStyle/>
          <a:p>
            <a:r>
              <a:rPr lang="en-US" altLang="zh-CN" sz="1800" dirty="0"/>
              <a:t>Signal </a:t>
            </a:r>
            <a:r>
              <a:rPr lang="en-US" altLang="zh-CN" sz="1800" dirty="0" err="1"/>
              <a:t>analogique</a:t>
            </a:r>
            <a:r>
              <a:rPr lang="en-US" altLang="zh-CN" sz="1800" dirty="0"/>
              <a:t> </a:t>
            </a:r>
          </a:p>
          <a:p>
            <a:r>
              <a:rPr lang="en-US" altLang="zh-CN" sz="1800" dirty="0"/>
              <a:t>original</a:t>
            </a:r>
          </a:p>
        </p:txBody>
      </p:sp>
      <p:sp>
        <p:nvSpPr>
          <p:cNvPr id="41" name="Text Box 104"/>
          <p:cNvSpPr txBox="1">
            <a:spLocks noChangeArrowheads="1"/>
          </p:cNvSpPr>
          <p:nvPr/>
        </p:nvSpPr>
        <p:spPr bwMode="auto">
          <a:xfrm>
            <a:off x="0" y="4139991"/>
            <a:ext cx="1935145" cy="646331"/>
          </a:xfrm>
          <a:prstGeom prst="rect">
            <a:avLst/>
          </a:prstGeom>
          <a:noFill/>
          <a:ln w="9525">
            <a:noFill/>
            <a:miter lim="800000"/>
            <a:headEnd/>
            <a:tailEnd/>
          </a:ln>
          <a:effectLst/>
        </p:spPr>
        <p:txBody>
          <a:bodyPr wrap="none">
            <a:spAutoFit/>
          </a:bodyPr>
          <a:lstStyle/>
          <a:p>
            <a:r>
              <a:rPr lang="en-US" altLang="zh-CN" sz="1800" dirty="0"/>
              <a:t>Après</a:t>
            </a:r>
          </a:p>
          <a:p>
            <a:r>
              <a:rPr lang="en-US" altLang="zh-CN" sz="1800" dirty="0"/>
              <a:t> </a:t>
            </a:r>
            <a:r>
              <a:rPr lang="en-US" altLang="zh-CN" sz="1800" dirty="0" err="1"/>
              <a:t>l’échantillonnage</a:t>
            </a:r>
            <a:endParaRPr lang="en-US" altLang="zh-CN" sz="1800" dirty="0"/>
          </a:p>
        </p:txBody>
      </p:sp>
      <p:sp>
        <p:nvSpPr>
          <p:cNvPr id="33"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34"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ECHANTILLONNAGE</a:t>
            </a:r>
          </a:p>
        </p:txBody>
      </p:sp>
      <p:sp>
        <p:nvSpPr>
          <p:cNvPr id="35" name="Espace réservé du numéro de diapositive 34"/>
          <p:cNvSpPr>
            <a:spLocks noGrp="1"/>
          </p:cNvSpPr>
          <p:nvPr>
            <p:ph type="sldNum" sz="quarter" idx="12"/>
          </p:nvPr>
        </p:nvSpPr>
        <p:spPr/>
        <p:txBody>
          <a:bodyPr/>
          <a:lstStyle/>
          <a:p>
            <a:fld id="{2C94B7E7-F509-4100-BE7B-E3DEB2C53554}" type="slidenum">
              <a:rPr lang="fr-FR" smtClean="0"/>
              <a:pPr/>
              <a:t>91</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0"/>
          <p:cNvGrpSpPr>
            <a:grpSpLocks/>
          </p:cNvGrpSpPr>
          <p:nvPr/>
        </p:nvGrpSpPr>
        <p:grpSpPr bwMode="auto">
          <a:xfrm>
            <a:off x="227013" y="1268413"/>
            <a:ext cx="5208587" cy="2833687"/>
            <a:chOff x="143" y="799"/>
            <a:chExt cx="3281" cy="1785"/>
          </a:xfrm>
        </p:grpSpPr>
        <p:pic>
          <p:nvPicPr>
            <p:cNvPr id="33837" name="Picture 45"/>
            <p:cNvPicPr>
              <a:picLocks noChangeAspect="1" noChangeArrowheads="1"/>
            </p:cNvPicPr>
            <p:nvPr/>
          </p:nvPicPr>
          <p:blipFill>
            <a:blip r:embed="rId3"/>
            <a:srcRect/>
            <a:stretch>
              <a:fillRect/>
            </a:stretch>
          </p:blipFill>
          <p:spPr bwMode="auto">
            <a:xfrm>
              <a:off x="143" y="799"/>
              <a:ext cx="3281" cy="1459"/>
            </a:xfrm>
            <a:prstGeom prst="rect">
              <a:avLst/>
            </a:prstGeom>
            <a:noFill/>
            <a:ln w="9525">
              <a:noFill/>
              <a:miter lim="800000"/>
              <a:headEnd/>
              <a:tailEnd/>
            </a:ln>
            <a:effectLst/>
          </p:spPr>
        </p:pic>
        <p:sp>
          <p:nvSpPr>
            <p:cNvPr id="33838" name="Text Box 46"/>
            <p:cNvSpPr txBox="1">
              <a:spLocks noChangeArrowheads="1"/>
            </p:cNvSpPr>
            <p:nvPr/>
          </p:nvSpPr>
          <p:spPr bwMode="auto">
            <a:xfrm>
              <a:off x="1111" y="2296"/>
              <a:ext cx="1538" cy="288"/>
            </a:xfrm>
            <a:prstGeom prst="rect">
              <a:avLst/>
            </a:prstGeom>
            <a:noFill/>
            <a:ln w="9525">
              <a:noFill/>
              <a:miter lim="800000"/>
              <a:headEnd/>
              <a:tailEnd/>
            </a:ln>
            <a:effectLst/>
          </p:spPr>
          <p:txBody>
            <a:bodyPr wrap="none">
              <a:spAutoFit/>
            </a:bodyPr>
            <a:lstStyle/>
            <a:p>
              <a:r>
                <a:rPr lang="en-US" altLang="zh-CN"/>
                <a:t>Zero-Order Hold</a:t>
              </a:r>
            </a:p>
          </p:txBody>
        </p:sp>
      </p:grpSp>
      <p:graphicFrame>
        <p:nvGraphicFramePr>
          <p:cNvPr id="33839" name="Object 47"/>
          <p:cNvGraphicFramePr>
            <a:graphicFrameLocks noChangeAspect="1"/>
          </p:cNvGraphicFramePr>
          <p:nvPr/>
        </p:nvGraphicFramePr>
        <p:xfrm>
          <a:off x="877888" y="5214938"/>
          <a:ext cx="3854450" cy="1676400"/>
        </p:xfrm>
        <a:graphic>
          <a:graphicData uri="http://schemas.openxmlformats.org/presentationml/2006/ole">
            <p:oleObj spid="_x0000_s142340" name="Équation" r:id="rId4" imgW="35052000" imgH="15240000" progId="Equation.3">
              <p:embed/>
            </p:oleObj>
          </a:graphicData>
        </a:graphic>
      </p:graphicFrame>
      <p:graphicFrame>
        <p:nvGraphicFramePr>
          <p:cNvPr id="33840" name="Object 48"/>
          <p:cNvGraphicFramePr>
            <a:graphicFrameLocks noChangeAspect="1"/>
          </p:cNvGraphicFramePr>
          <p:nvPr/>
        </p:nvGraphicFramePr>
        <p:xfrm>
          <a:off x="644525" y="4340225"/>
          <a:ext cx="4975225" cy="944563"/>
        </p:xfrm>
        <a:graphic>
          <a:graphicData uri="http://schemas.openxmlformats.org/presentationml/2006/ole">
            <p:oleObj spid="_x0000_s142341" name="Équation" r:id="rId5" imgW="57607200" imgH="10972800" progId="Equation.3">
              <p:embed/>
            </p:oleObj>
          </a:graphicData>
        </a:graphic>
      </p:graphicFrame>
      <p:grpSp>
        <p:nvGrpSpPr>
          <p:cNvPr id="3" name="Group 51"/>
          <p:cNvGrpSpPr>
            <a:grpSpLocks/>
          </p:cNvGrpSpPr>
          <p:nvPr/>
        </p:nvGrpSpPr>
        <p:grpSpPr bwMode="auto">
          <a:xfrm>
            <a:off x="5799135" y="1268413"/>
            <a:ext cx="3094036" cy="5006975"/>
            <a:chOff x="3653" y="799"/>
            <a:chExt cx="1949" cy="3154"/>
          </a:xfrm>
        </p:grpSpPr>
        <p:pic>
          <p:nvPicPr>
            <p:cNvPr id="33836" name="Picture 44"/>
            <p:cNvPicPr>
              <a:picLocks noChangeAspect="1" noChangeArrowheads="1"/>
            </p:cNvPicPr>
            <p:nvPr/>
          </p:nvPicPr>
          <p:blipFill>
            <a:blip r:embed="rId6"/>
            <a:srcRect/>
            <a:stretch>
              <a:fillRect/>
            </a:stretch>
          </p:blipFill>
          <p:spPr bwMode="auto">
            <a:xfrm>
              <a:off x="3653" y="799"/>
              <a:ext cx="1949" cy="2548"/>
            </a:xfrm>
            <a:prstGeom prst="rect">
              <a:avLst/>
            </a:prstGeom>
            <a:noFill/>
            <a:ln w="9525">
              <a:noFill/>
              <a:miter lim="800000"/>
              <a:headEnd/>
              <a:tailEnd/>
            </a:ln>
            <a:effectLst/>
          </p:spPr>
        </p:pic>
        <p:sp>
          <p:nvSpPr>
            <p:cNvPr id="33841" name="Text Box 49"/>
            <p:cNvSpPr txBox="1">
              <a:spLocks noChangeArrowheads="1"/>
            </p:cNvSpPr>
            <p:nvPr/>
          </p:nvSpPr>
          <p:spPr bwMode="auto">
            <a:xfrm>
              <a:off x="3787" y="3430"/>
              <a:ext cx="1422" cy="523"/>
            </a:xfrm>
            <a:prstGeom prst="rect">
              <a:avLst/>
            </a:prstGeom>
            <a:noFill/>
            <a:ln w="9525">
              <a:noFill/>
              <a:miter lim="800000"/>
              <a:headEnd/>
              <a:tailEnd/>
            </a:ln>
            <a:effectLst/>
          </p:spPr>
          <p:txBody>
            <a:bodyPr wrap="none">
              <a:spAutoFit/>
            </a:bodyPr>
            <a:lstStyle/>
            <a:p>
              <a:pPr algn="ctr"/>
              <a:r>
                <a:rPr lang="en-US" altLang="zh-CN" dirty="0" err="1"/>
                <a:t>Filtre</a:t>
              </a:r>
              <a:r>
                <a:rPr lang="en-US" altLang="zh-CN" dirty="0"/>
                <a:t> </a:t>
              </a:r>
              <a:r>
                <a:rPr lang="en-US" altLang="zh-CN" dirty="0" err="1"/>
                <a:t>bloqueur</a:t>
              </a:r>
              <a:r>
                <a:rPr lang="en-US" altLang="zh-CN" dirty="0"/>
                <a:t> </a:t>
              </a:r>
            </a:p>
            <a:p>
              <a:pPr algn="ctr"/>
              <a:r>
                <a:rPr lang="en-US" altLang="zh-CN" dirty="0" err="1"/>
                <a:t>d’ordre</a:t>
              </a:r>
              <a:r>
                <a:rPr lang="en-US" altLang="zh-CN" dirty="0"/>
                <a:t> </a:t>
              </a:r>
              <a:r>
                <a:rPr lang="en-US" altLang="zh-CN" dirty="0" err="1"/>
                <a:t>zéro</a:t>
              </a:r>
              <a:endParaRPr lang="en-US" altLang="zh-CN" dirty="0"/>
            </a:p>
          </p:txBody>
        </p:sp>
      </p:grpSp>
      <p:sp>
        <p:nvSpPr>
          <p:cNvPr id="16" name="Text Box 32"/>
          <p:cNvSpPr txBox="1">
            <a:spLocks noChangeArrowheads="1"/>
          </p:cNvSpPr>
          <p:nvPr/>
        </p:nvSpPr>
        <p:spPr bwMode="auto">
          <a:xfrm>
            <a:off x="0" y="632131"/>
            <a:ext cx="6005618" cy="461665"/>
          </a:xfrm>
          <a:prstGeom prst="rect">
            <a:avLst/>
          </a:prstGeom>
          <a:noFill/>
          <a:ln w="9525">
            <a:noFill/>
            <a:miter lim="800000"/>
            <a:headEnd/>
            <a:tailEnd/>
          </a:ln>
          <a:effectLst/>
        </p:spPr>
        <p:txBody>
          <a:bodyPr wrap="none">
            <a:spAutoFit/>
          </a:bodyPr>
          <a:lstStyle/>
          <a:p>
            <a:r>
              <a:rPr lang="en-US" altLang="zh-CN" dirty="0">
                <a:solidFill>
                  <a:srgbClr val="003399"/>
                </a:solidFill>
              </a:rPr>
              <a:t> ECHANTILLONNAGE AVEC BLOQUEUR</a:t>
            </a:r>
          </a:p>
        </p:txBody>
      </p:sp>
      <p:sp>
        <p:nvSpPr>
          <p:cNvPr id="12"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13"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ECHANTILLONNAGE</a:t>
            </a:r>
          </a:p>
        </p:txBody>
      </p:sp>
      <p:sp>
        <p:nvSpPr>
          <p:cNvPr id="14" name="Espace réservé du numéro de diapositive 13"/>
          <p:cNvSpPr>
            <a:spLocks noGrp="1"/>
          </p:cNvSpPr>
          <p:nvPr>
            <p:ph type="sldNum" sz="quarter" idx="12"/>
          </p:nvPr>
        </p:nvSpPr>
        <p:spPr/>
        <p:txBody>
          <a:bodyPr/>
          <a:lstStyle/>
          <a:p>
            <a:fld id="{2C94B7E7-F509-4100-BE7B-E3DEB2C53554}" type="slidenum">
              <a:rPr lang="fr-FR" smtClean="0"/>
              <a:pPr/>
              <a:t>92</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3840"/>
                                        </p:tgtEl>
                                        <p:attrNameLst>
                                          <p:attrName>style.visibility</p:attrName>
                                        </p:attrNameLst>
                                      </p:cBhvr>
                                      <p:to>
                                        <p:strVal val="visible"/>
                                      </p:to>
                                    </p:set>
                                    <p:animEffect transition="in" filter="dissolve">
                                      <p:cBhvr>
                                        <p:cTn id="15" dur="500"/>
                                        <p:tgtEl>
                                          <p:spTgt spid="33840"/>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3839"/>
                                        </p:tgtEl>
                                        <p:attrNameLst>
                                          <p:attrName>style.visibility</p:attrName>
                                        </p:attrNameLst>
                                      </p:cBhvr>
                                      <p:to>
                                        <p:strVal val="visible"/>
                                      </p:to>
                                    </p:set>
                                    <p:animEffect transition="in" filter="dissolve">
                                      <p:cBhvr>
                                        <p:cTn id="20" dur="500"/>
                                        <p:tgtEl>
                                          <p:spTgt spid="338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711" name="Picture 39"/>
          <p:cNvPicPr>
            <a:picLocks noChangeAspect="1" noChangeArrowheads="1"/>
          </p:cNvPicPr>
          <p:nvPr/>
        </p:nvPicPr>
        <p:blipFill>
          <a:blip r:embed="rId2"/>
          <a:srcRect/>
          <a:stretch>
            <a:fillRect/>
          </a:stretch>
        </p:blipFill>
        <p:spPr bwMode="auto">
          <a:xfrm>
            <a:off x="366054" y="1398235"/>
            <a:ext cx="8424863" cy="4648200"/>
          </a:xfrm>
          <a:prstGeom prst="rect">
            <a:avLst/>
          </a:prstGeom>
          <a:noFill/>
          <a:ln w="12700" cap="sq">
            <a:noFill/>
            <a:miter lim="800000"/>
            <a:headEnd type="none" w="sm" len="sm"/>
            <a:tailEnd type="none" w="sm" len="sm"/>
          </a:ln>
          <a:effectLst/>
        </p:spPr>
      </p:pic>
      <p:sp>
        <p:nvSpPr>
          <p:cNvPr id="10" name="Text Box 32"/>
          <p:cNvSpPr txBox="1">
            <a:spLocks noChangeArrowheads="1"/>
          </p:cNvSpPr>
          <p:nvPr/>
        </p:nvSpPr>
        <p:spPr bwMode="auto">
          <a:xfrm>
            <a:off x="0" y="575859"/>
            <a:ext cx="6175537" cy="461665"/>
          </a:xfrm>
          <a:prstGeom prst="rect">
            <a:avLst/>
          </a:prstGeom>
          <a:noFill/>
          <a:ln w="9525">
            <a:noFill/>
            <a:miter lim="800000"/>
            <a:headEnd/>
            <a:tailEnd/>
          </a:ln>
          <a:effectLst/>
        </p:spPr>
        <p:txBody>
          <a:bodyPr wrap="none">
            <a:spAutoFit/>
          </a:bodyPr>
          <a:lstStyle/>
          <a:p>
            <a:r>
              <a:rPr lang="en-US" altLang="zh-CN" dirty="0">
                <a:solidFill>
                  <a:srgbClr val="003399"/>
                </a:solidFill>
              </a:rPr>
              <a:t> ECHANTILLONNAGE AVEC BLOQUEUR</a:t>
            </a:r>
          </a:p>
        </p:txBody>
      </p:sp>
      <p:sp>
        <p:nvSpPr>
          <p:cNvPr id="5"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6"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a:solidFill>
                  <a:srgbClr val="003399"/>
                </a:solidFill>
              </a:rPr>
              <a:t>ECHANTILLONNAGE</a:t>
            </a:r>
          </a:p>
        </p:txBody>
      </p:sp>
      <p:sp>
        <p:nvSpPr>
          <p:cNvPr id="7" name="Espace réservé du numéro de diapositive 6"/>
          <p:cNvSpPr>
            <a:spLocks noGrp="1"/>
          </p:cNvSpPr>
          <p:nvPr>
            <p:ph type="sldNum" sz="quarter" idx="12"/>
          </p:nvPr>
        </p:nvSpPr>
        <p:spPr/>
        <p:txBody>
          <a:bodyPr/>
          <a:lstStyle/>
          <a:p>
            <a:fld id="{2C94B7E7-F509-4100-BE7B-E3DEB2C53554}" type="slidenum">
              <a:rPr lang="fr-FR" smtClean="0"/>
              <a:pPr/>
              <a:t>93</a:t>
            </a:fld>
            <a:endParaRPr lang="fr-F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687388" y="2616628"/>
            <a:ext cx="7772400" cy="1447800"/>
          </a:xfrm>
        </p:spPr>
        <p:txBody>
          <a:bodyPr>
            <a:normAutofit fontScale="90000"/>
          </a:bodyPr>
          <a:lstStyle/>
          <a:p>
            <a:r>
              <a:rPr lang="en-US" altLang="zh-CN" sz="4800" b="1" dirty="0"/>
              <a:t>LA TRANSFORMEE DE FOURIER DISCRETE</a:t>
            </a:r>
            <a:br>
              <a:rPr lang="en-US" altLang="zh-CN" sz="4800" b="1" dirty="0"/>
            </a:br>
            <a:r>
              <a:rPr lang="en-US" altLang="zh-CN" sz="4800" b="1" dirty="0"/>
              <a:t/>
            </a:r>
            <a:br>
              <a:rPr lang="en-US" altLang="zh-CN" sz="4800" b="1" dirty="0"/>
            </a:br>
            <a:r>
              <a:rPr lang="en-US" altLang="zh-CN" sz="4800" b="1" dirty="0"/>
              <a:t>TFD</a:t>
            </a:r>
            <a:endParaRPr lang="en-US" altLang="zh-CN" sz="3600" dirty="0"/>
          </a:p>
        </p:txBody>
      </p:sp>
      <p:sp>
        <p:nvSpPr>
          <p:cNvPr id="3" name="Espace réservé du numéro de diapositive 2"/>
          <p:cNvSpPr>
            <a:spLocks noGrp="1"/>
          </p:cNvSpPr>
          <p:nvPr>
            <p:ph type="sldNum" sz="quarter" idx="12"/>
          </p:nvPr>
        </p:nvSpPr>
        <p:spPr/>
        <p:txBody>
          <a:bodyPr/>
          <a:lstStyle/>
          <a:p>
            <a:fld id="{2C94B7E7-F509-4100-BE7B-E3DEB2C53554}" type="slidenum">
              <a:rPr lang="fr-FR" smtClean="0"/>
              <a:pPr/>
              <a:t>94</a:t>
            </a:fld>
            <a:endParaRPr lang="fr-FR"/>
          </a:p>
        </p:txBody>
      </p:sp>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6657" name="Object 1"/>
          <p:cNvGraphicFramePr>
            <a:graphicFrameLocks noChangeAspect="1"/>
          </p:cNvGraphicFramePr>
          <p:nvPr/>
        </p:nvGraphicFramePr>
        <p:xfrm>
          <a:off x="726595" y="2583357"/>
          <a:ext cx="2824163" cy="857250"/>
        </p:xfrm>
        <a:graphic>
          <a:graphicData uri="http://schemas.openxmlformats.org/presentationml/2006/ole">
            <p:oleObj spid="_x0000_s201730" name="Équation" r:id="rId4" imgW="34137600" imgH="10363200" progId="Equation.3">
              <p:embed/>
            </p:oleObj>
          </a:graphicData>
        </a:graphic>
      </p:graphicFrame>
      <p:graphicFrame>
        <p:nvGraphicFramePr>
          <p:cNvPr id="326658" name="Object 2"/>
          <p:cNvGraphicFramePr>
            <a:graphicFrameLocks noChangeAspect="1"/>
          </p:cNvGraphicFramePr>
          <p:nvPr/>
        </p:nvGraphicFramePr>
        <p:xfrm>
          <a:off x="5118327" y="2568844"/>
          <a:ext cx="2698750" cy="857250"/>
        </p:xfrm>
        <a:graphic>
          <a:graphicData uri="http://schemas.openxmlformats.org/presentationml/2006/ole">
            <p:oleObj spid="_x0000_s201731" name="Équation" r:id="rId5" imgW="32613600" imgH="10363200" progId="Equation.3">
              <p:embed/>
            </p:oleObj>
          </a:graphicData>
        </a:graphic>
      </p:graphicFrame>
      <p:sp>
        <p:nvSpPr>
          <p:cNvPr id="6" name="ZoneTexte 5"/>
          <p:cNvSpPr txBox="1"/>
          <p:nvPr/>
        </p:nvSpPr>
        <p:spPr>
          <a:xfrm>
            <a:off x="0" y="699183"/>
            <a:ext cx="9144000" cy="1446550"/>
          </a:xfrm>
          <a:prstGeom prst="rect">
            <a:avLst/>
          </a:prstGeom>
          <a:noFill/>
        </p:spPr>
        <p:txBody>
          <a:bodyPr wrap="square" rtlCol="0">
            <a:spAutoFit/>
          </a:bodyPr>
          <a:lstStyle/>
          <a:p>
            <a:pPr algn="just"/>
            <a:r>
              <a:rPr lang="fr-FR" sz="2200" dirty="0">
                <a:solidFill>
                  <a:srgbClr val="7030A0"/>
                </a:solidFill>
                <a:latin typeface="Times New Roman" pitchFamily="18" charset="0"/>
                <a:cs typeface="Times New Roman" pitchFamily="18" charset="0"/>
              </a:rPr>
              <a:t>Sous forme discrète ces transformations linéaires représentent un vecteur ou signal f(x) d’un domaine direct , dans un domaine dit transformé. Ceci en utilisant un noyau de transformation souvent sous forme d’une base de fonctions orthogonale </a:t>
            </a:r>
            <a:r>
              <a:rPr lang="fr-FR" sz="2200" dirty="0">
                <a:solidFill>
                  <a:srgbClr val="7030A0"/>
                </a:solidFill>
                <a:latin typeface="Times New Roman" pitchFamily="18" charset="0"/>
                <a:cs typeface="Times New Roman" pitchFamily="18" charset="0"/>
                <a:sym typeface="Symbol"/>
              </a:rPr>
              <a:t>(</a:t>
            </a:r>
            <a:r>
              <a:rPr lang="fr-FR" sz="2200" dirty="0" err="1">
                <a:solidFill>
                  <a:srgbClr val="7030A0"/>
                </a:solidFill>
                <a:latin typeface="Times New Roman" pitchFamily="18" charset="0"/>
                <a:cs typeface="Times New Roman" pitchFamily="18" charset="0"/>
                <a:sym typeface="Symbol"/>
              </a:rPr>
              <a:t>u,x</a:t>
            </a:r>
            <a:r>
              <a:rPr lang="fr-FR" sz="2200" dirty="0">
                <a:solidFill>
                  <a:srgbClr val="7030A0"/>
                </a:solidFill>
                <a:latin typeface="Times New Roman" pitchFamily="18" charset="0"/>
                <a:cs typeface="Times New Roman" pitchFamily="18" charset="0"/>
                <a:sym typeface="Symbol"/>
              </a:rPr>
              <a:t>)</a:t>
            </a:r>
            <a:endParaRPr lang="fr-FR" sz="2200" dirty="0">
              <a:solidFill>
                <a:srgbClr val="7030A0"/>
              </a:solidFill>
              <a:latin typeface="Times New Roman" pitchFamily="18" charset="0"/>
              <a:cs typeface="Times New Roman" pitchFamily="18" charset="0"/>
            </a:endParaRPr>
          </a:p>
        </p:txBody>
      </p:sp>
      <p:graphicFrame>
        <p:nvGraphicFramePr>
          <p:cNvPr id="326659" name="Object 3"/>
          <p:cNvGraphicFramePr>
            <a:graphicFrameLocks noChangeAspect="1"/>
          </p:cNvGraphicFramePr>
          <p:nvPr/>
        </p:nvGraphicFramePr>
        <p:xfrm>
          <a:off x="1227795" y="3453992"/>
          <a:ext cx="1674812" cy="357187"/>
        </p:xfrm>
        <a:graphic>
          <a:graphicData uri="http://schemas.openxmlformats.org/presentationml/2006/ole">
            <p:oleObj spid="_x0000_s201732" name="Équation" r:id="rId6" imgW="22860000" imgH="4876800" progId="Equation.3">
              <p:embed/>
            </p:oleObj>
          </a:graphicData>
        </a:graphic>
      </p:graphicFrame>
      <p:graphicFrame>
        <p:nvGraphicFramePr>
          <p:cNvPr id="326660" name="Object 4"/>
          <p:cNvGraphicFramePr>
            <a:graphicFrameLocks noChangeAspect="1"/>
          </p:cNvGraphicFramePr>
          <p:nvPr/>
        </p:nvGraphicFramePr>
        <p:xfrm>
          <a:off x="5641303" y="3468505"/>
          <a:ext cx="1674813" cy="357188"/>
        </p:xfrm>
        <a:graphic>
          <a:graphicData uri="http://schemas.openxmlformats.org/presentationml/2006/ole">
            <p:oleObj spid="_x0000_s201733" name="Équation" r:id="rId7" imgW="22860000" imgH="4876800" progId="Equation.3">
              <p:embed/>
            </p:oleObj>
          </a:graphicData>
        </a:graphic>
      </p:graphicFrame>
      <p:sp>
        <p:nvSpPr>
          <p:cNvPr id="9" name="ZoneTexte 8"/>
          <p:cNvSpPr txBox="1"/>
          <p:nvPr/>
        </p:nvSpPr>
        <p:spPr>
          <a:xfrm>
            <a:off x="828195" y="2124559"/>
            <a:ext cx="3000396" cy="430887"/>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Transformée directe</a:t>
            </a:r>
          </a:p>
        </p:txBody>
      </p:sp>
      <p:sp>
        <p:nvSpPr>
          <p:cNvPr id="10" name="ZoneTexte 9"/>
          <p:cNvSpPr txBox="1"/>
          <p:nvPr/>
        </p:nvSpPr>
        <p:spPr>
          <a:xfrm>
            <a:off x="5130123" y="2107787"/>
            <a:ext cx="3000396" cy="430887"/>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Transformée Inverse</a:t>
            </a:r>
          </a:p>
        </p:txBody>
      </p:sp>
      <p:sp>
        <p:nvSpPr>
          <p:cNvPr id="14" name="Text Box 32"/>
          <p:cNvSpPr txBox="1">
            <a:spLocks noChangeArrowheads="1"/>
          </p:cNvSpPr>
          <p:nvPr/>
        </p:nvSpPr>
        <p:spPr bwMode="auto">
          <a:xfrm>
            <a:off x="-1" y="41275"/>
            <a:ext cx="6865257" cy="461665"/>
          </a:xfrm>
          <a:prstGeom prst="rect">
            <a:avLst/>
          </a:prstGeom>
          <a:noFill/>
          <a:ln w="9525">
            <a:noFill/>
            <a:miter lim="800000"/>
            <a:headEnd/>
            <a:tailEnd/>
          </a:ln>
          <a:effectLst/>
        </p:spPr>
        <p:txBody>
          <a:bodyPr wrap="square">
            <a:spAutoFit/>
          </a:bodyPr>
          <a:lstStyle/>
          <a:p>
            <a:r>
              <a:rPr lang="en-US" altLang="zh-CN" dirty="0" smtClean="0">
                <a:solidFill>
                  <a:srgbClr val="003399"/>
                </a:solidFill>
              </a:rPr>
              <a:t>TRANSFORMEES DISCRETES LINEAIRES</a:t>
            </a:r>
            <a:endParaRPr lang="en-US" altLang="zh-CN" dirty="0">
              <a:solidFill>
                <a:srgbClr val="003399"/>
              </a:solidFill>
            </a:endParaRPr>
          </a:p>
        </p:txBody>
      </p:sp>
      <p:sp>
        <p:nvSpPr>
          <p:cNvPr id="15" name="ZoneTexte 14"/>
          <p:cNvSpPr txBox="1"/>
          <p:nvPr/>
        </p:nvSpPr>
        <p:spPr>
          <a:xfrm>
            <a:off x="0" y="3802769"/>
            <a:ext cx="9144000" cy="3139321"/>
          </a:xfrm>
          <a:prstGeom prst="rect">
            <a:avLst/>
          </a:prstGeom>
          <a:noFill/>
        </p:spPr>
        <p:txBody>
          <a:bodyPr wrap="square" rtlCol="0">
            <a:spAutoFit/>
          </a:bodyPr>
          <a:lstStyle/>
          <a:p>
            <a:pPr algn="just">
              <a:buFont typeface="Wingdings" pitchFamily="2" charset="2"/>
              <a:buChar char="q"/>
            </a:pPr>
            <a:r>
              <a:rPr lang="fr-MC" sz="2200" i="0" dirty="0" smtClean="0">
                <a:solidFill>
                  <a:srgbClr val="002060"/>
                </a:solidFill>
                <a:latin typeface="Times New Roman" pitchFamily="18" charset="0"/>
                <a:cs typeface="Times New Roman" pitchFamily="18" charset="0"/>
              </a:rPr>
              <a:t> Les transformées discrètes linéaires (orthogonales) nous donnent un spectre discret composé de N coefficients à partir d’un signal discret composé également de N échantillons.</a:t>
            </a:r>
          </a:p>
          <a:p>
            <a:pPr algn="just">
              <a:buFont typeface="Wingdings" pitchFamily="2" charset="2"/>
              <a:buChar char="q"/>
            </a:pPr>
            <a:r>
              <a:rPr lang="fr-MC" sz="2200" i="0" dirty="0" smtClean="0">
                <a:solidFill>
                  <a:srgbClr val="00B050"/>
                </a:solidFill>
                <a:latin typeface="Times New Roman" pitchFamily="18" charset="0"/>
                <a:cs typeface="Times New Roman" pitchFamily="18" charset="0"/>
              </a:rPr>
              <a:t>La différence entre une transformée linéaire discrète et une autre est le noyau de la transformation que l’on note </a:t>
            </a:r>
            <a:r>
              <a:rPr lang="fr-MC" sz="2200" i="0" dirty="0" smtClean="0">
                <a:solidFill>
                  <a:srgbClr val="00B050"/>
                </a:solidFill>
                <a:latin typeface="Times New Roman" pitchFamily="18" charset="0"/>
                <a:cs typeface="Times New Roman" pitchFamily="18" charset="0"/>
                <a:sym typeface="Symbol"/>
              </a:rPr>
              <a:t>(</a:t>
            </a:r>
            <a:r>
              <a:rPr lang="fr-MC" sz="2200" i="0" dirty="0" err="1" smtClean="0">
                <a:solidFill>
                  <a:srgbClr val="00B050"/>
                </a:solidFill>
                <a:latin typeface="Times New Roman" pitchFamily="18" charset="0"/>
                <a:cs typeface="Times New Roman" pitchFamily="18" charset="0"/>
                <a:sym typeface="Symbol"/>
              </a:rPr>
              <a:t>u,x</a:t>
            </a:r>
            <a:r>
              <a:rPr lang="fr-MC" sz="2200" i="0" dirty="0" smtClean="0">
                <a:solidFill>
                  <a:srgbClr val="00B050"/>
                </a:solidFill>
                <a:latin typeface="Times New Roman" pitchFamily="18" charset="0"/>
                <a:cs typeface="Times New Roman" pitchFamily="18" charset="0"/>
                <a:sym typeface="Symbol"/>
              </a:rPr>
              <a:t>) où x est la variable du domaine direct et u la variable du domaine transformée.</a:t>
            </a:r>
          </a:p>
          <a:p>
            <a:pPr algn="just">
              <a:buFont typeface="Wingdings" pitchFamily="2" charset="2"/>
              <a:buChar char="q"/>
            </a:pPr>
            <a:r>
              <a:rPr lang="fr-MC" sz="2200" i="0" dirty="0" smtClean="0">
                <a:solidFill>
                  <a:srgbClr val="0070C0"/>
                </a:solidFill>
                <a:latin typeface="Times New Roman" pitchFamily="18" charset="0"/>
                <a:cs typeface="Times New Roman" pitchFamily="18" charset="0"/>
                <a:sym typeface="Symbol"/>
              </a:rPr>
              <a:t>Plusieurs exemples de transformées linéaires discrètes sont utilisées à l’instar de la TFD (Transformée de Fourier Discrète) TCD (Transformée en Cosinus Discrète), DST (Transformée en Sinus Discrète), …</a:t>
            </a:r>
            <a:r>
              <a:rPr lang="fr-MC" sz="2200" i="0" dirty="0" err="1" smtClean="0">
                <a:solidFill>
                  <a:srgbClr val="0070C0"/>
                </a:solidFill>
                <a:latin typeface="Times New Roman" pitchFamily="18" charset="0"/>
                <a:cs typeface="Times New Roman" pitchFamily="18" charset="0"/>
                <a:sym typeface="Symbol"/>
              </a:rPr>
              <a:t>etc</a:t>
            </a:r>
            <a:endParaRPr lang="fr-FR" sz="2200" i="0" dirty="0">
              <a:solidFill>
                <a:srgbClr val="0070C0"/>
              </a:solidFill>
              <a:latin typeface="Times New Roman" pitchFamily="18" charset="0"/>
              <a:cs typeface="Times New Roman" pitchFamily="18"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10" name="Rectangle 6" descr="dft8_1dim_cont"/>
          <p:cNvSpPr>
            <a:spLocks noChangeArrowheads="1"/>
          </p:cNvSpPr>
          <p:nvPr/>
        </p:nvSpPr>
        <p:spPr bwMode="auto">
          <a:xfrm>
            <a:off x="6781800" y="2743200"/>
            <a:ext cx="2057400" cy="4114800"/>
          </a:xfrm>
          <a:prstGeom prst="rect">
            <a:avLst/>
          </a:prstGeom>
          <a:blipFill dpi="0" rotWithShape="1">
            <a:blip r:embed="rId4"/>
            <a:srcRect/>
            <a:stretch>
              <a:fillRect/>
            </a:stretch>
          </a:blipFill>
          <a:ln w="9525">
            <a:noFill/>
            <a:miter lim="800000"/>
            <a:headEnd/>
            <a:tailEnd/>
          </a:ln>
          <a:effectLst/>
        </p:spPr>
        <p:txBody>
          <a:bodyPr wrap="none" anchor="ctr"/>
          <a:lstStyle/>
          <a:p>
            <a:endParaRPr lang="fr-FR"/>
          </a:p>
        </p:txBody>
      </p:sp>
      <p:sp>
        <p:nvSpPr>
          <p:cNvPr id="251911" name="Rectangle 7" descr="dft8_1dre_cont"/>
          <p:cNvSpPr>
            <a:spLocks noChangeArrowheads="1"/>
          </p:cNvSpPr>
          <p:nvPr/>
        </p:nvSpPr>
        <p:spPr bwMode="auto">
          <a:xfrm>
            <a:off x="5029200" y="2743200"/>
            <a:ext cx="2057400" cy="4114800"/>
          </a:xfrm>
          <a:prstGeom prst="rect">
            <a:avLst/>
          </a:prstGeom>
          <a:blipFill dpi="0" rotWithShape="1">
            <a:blip r:embed="rId5"/>
            <a:srcRect/>
            <a:stretch>
              <a:fillRect/>
            </a:stretch>
          </a:blipFill>
          <a:ln w="9525">
            <a:noFill/>
            <a:miter lim="800000"/>
            <a:headEnd/>
            <a:tailEnd/>
          </a:ln>
          <a:effectLst/>
        </p:spPr>
        <p:txBody>
          <a:bodyPr wrap="none" anchor="ctr"/>
          <a:lstStyle/>
          <a:p>
            <a:endParaRPr lang="fr-FR"/>
          </a:p>
        </p:txBody>
      </p:sp>
      <p:sp>
        <p:nvSpPr>
          <p:cNvPr id="251912" name="Text Box 8"/>
          <p:cNvSpPr txBox="1">
            <a:spLocks noChangeArrowheads="1"/>
          </p:cNvSpPr>
          <p:nvPr/>
        </p:nvSpPr>
        <p:spPr bwMode="auto">
          <a:xfrm>
            <a:off x="5334000" y="2590800"/>
            <a:ext cx="1447800" cy="366713"/>
          </a:xfrm>
          <a:prstGeom prst="rect">
            <a:avLst/>
          </a:prstGeom>
          <a:noFill/>
          <a:ln w="9525">
            <a:noFill/>
            <a:miter lim="800000"/>
            <a:headEnd/>
            <a:tailEnd/>
          </a:ln>
          <a:effectLst/>
        </p:spPr>
        <p:txBody>
          <a:bodyPr>
            <a:spAutoFit/>
          </a:bodyPr>
          <a:lstStyle/>
          <a:p>
            <a:r>
              <a:rPr lang="en-US">
                <a:solidFill>
                  <a:schemeClr val="folHlink"/>
                </a:solidFill>
              </a:rPr>
              <a:t>real(g(</a:t>
            </a:r>
            <a:r>
              <a:rPr lang="en-US">
                <a:solidFill>
                  <a:schemeClr val="folHlink"/>
                </a:solidFill>
                <a:latin typeface="Symbol" pitchFamily="18" charset="2"/>
                <a:sym typeface="Symbol" pitchFamily="18" charset="2"/>
              </a:rPr>
              <a:t></a:t>
            </a:r>
            <a:r>
              <a:rPr lang="en-US">
                <a:solidFill>
                  <a:schemeClr val="folHlink"/>
                </a:solidFill>
              </a:rPr>
              <a:t>x))</a:t>
            </a:r>
          </a:p>
        </p:txBody>
      </p:sp>
      <p:sp>
        <p:nvSpPr>
          <p:cNvPr id="251913" name="Text Box 9"/>
          <p:cNvSpPr txBox="1">
            <a:spLocks noChangeArrowheads="1"/>
          </p:cNvSpPr>
          <p:nvPr/>
        </p:nvSpPr>
        <p:spPr bwMode="auto">
          <a:xfrm>
            <a:off x="6934200" y="2590800"/>
            <a:ext cx="1524000" cy="366713"/>
          </a:xfrm>
          <a:prstGeom prst="rect">
            <a:avLst/>
          </a:prstGeom>
          <a:noFill/>
          <a:ln w="9525">
            <a:noFill/>
            <a:miter lim="800000"/>
            <a:headEnd/>
            <a:tailEnd/>
          </a:ln>
          <a:effectLst/>
        </p:spPr>
        <p:txBody>
          <a:bodyPr>
            <a:spAutoFit/>
          </a:bodyPr>
          <a:lstStyle/>
          <a:p>
            <a:r>
              <a:rPr lang="en-US">
                <a:solidFill>
                  <a:schemeClr val="hlink"/>
                </a:solidFill>
              </a:rPr>
              <a:t>imag(g(</a:t>
            </a:r>
            <a:r>
              <a:rPr lang="en-US">
                <a:solidFill>
                  <a:schemeClr val="hlink"/>
                </a:solidFill>
                <a:sym typeface="Symbol" pitchFamily="18" charset="2"/>
              </a:rPr>
              <a:t></a:t>
            </a:r>
            <a:r>
              <a:rPr lang="en-US">
                <a:solidFill>
                  <a:schemeClr val="hlink"/>
                </a:solidFill>
              </a:rPr>
              <a:t>x))</a:t>
            </a:r>
          </a:p>
        </p:txBody>
      </p:sp>
      <p:sp>
        <p:nvSpPr>
          <p:cNvPr id="251914" name="Rectangle 10"/>
          <p:cNvSpPr>
            <a:spLocks noChangeArrowheads="1"/>
          </p:cNvSpPr>
          <p:nvPr/>
        </p:nvSpPr>
        <p:spPr bwMode="auto">
          <a:xfrm>
            <a:off x="0" y="2066940"/>
            <a:ext cx="5257800" cy="3505200"/>
          </a:xfrm>
          <a:prstGeom prst="rect">
            <a:avLst/>
          </a:prstGeom>
          <a:noFill/>
          <a:ln w="9525">
            <a:noFill/>
            <a:miter lim="800000"/>
            <a:headEnd/>
            <a:tailEnd/>
          </a:ln>
          <a:effectLst/>
        </p:spPr>
        <p:txBody>
          <a:bodyPr/>
          <a:lstStyle/>
          <a:p>
            <a:pPr marL="342900" indent="-342900" eaLnBrk="1" hangingPunct="1">
              <a:lnSpc>
                <a:spcPct val="90000"/>
              </a:lnSpc>
              <a:spcBef>
                <a:spcPct val="20000"/>
              </a:spcBef>
              <a:buClr>
                <a:schemeClr val="folHlink"/>
              </a:buClr>
              <a:buSzPct val="60000"/>
              <a:buFont typeface="Wingdings" pitchFamily="2" charset="2"/>
              <a:buChar char="n"/>
            </a:pPr>
            <a:r>
              <a:rPr lang="en-US" sz="2200" b="1" u="sng" dirty="0">
                <a:solidFill>
                  <a:srgbClr val="FF0000"/>
                </a:solidFill>
                <a:latin typeface="Times New Roman" pitchFamily="18" charset="0"/>
                <a:cs typeface="Times New Roman" pitchFamily="18" charset="0"/>
              </a:rPr>
              <a:t>TF 1D : Continue </a:t>
            </a:r>
          </a:p>
          <a:p>
            <a:pPr marL="342900" indent="-342900" eaLnBrk="1" hangingPunct="1">
              <a:lnSpc>
                <a:spcPct val="90000"/>
              </a:lnSpc>
              <a:spcBef>
                <a:spcPct val="20000"/>
              </a:spcBef>
              <a:buClr>
                <a:schemeClr val="folHlink"/>
              </a:buClr>
              <a:buSzPct val="60000"/>
              <a:buFont typeface="Wingdings" pitchFamily="2" charset="2"/>
              <a:buChar char="n"/>
            </a:pPr>
            <a:endParaRPr lang="en-US" sz="2400" dirty="0"/>
          </a:p>
          <a:p>
            <a:pPr marL="342900" indent="-342900" eaLnBrk="1" hangingPunct="1">
              <a:lnSpc>
                <a:spcPct val="90000"/>
              </a:lnSpc>
              <a:spcBef>
                <a:spcPct val="20000"/>
              </a:spcBef>
              <a:buClr>
                <a:schemeClr val="folHlink"/>
              </a:buClr>
              <a:buSzPct val="60000"/>
              <a:buFont typeface="Wingdings" pitchFamily="2" charset="2"/>
              <a:buChar char="n"/>
            </a:pPr>
            <a:endParaRPr lang="en-US" sz="2400" dirty="0"/>
          </a:p>
          <a:p>
            <a:pPr marL="342900" indent="-342900" eaLnBrk="1" hangingPunct="1">
              <a:lnSpc>
                <a:spcPct val="90000"/>
              </a:lnSpc>
              <a:spcBef>
                <a:spcPct val="20000"/>
              </a:spcBef>
              <a:buClr>
                <a:schemeClr val="folHlink"/>
              </a:buClr>
              <a:buSzPct val="60000"/>
              <a:buFont typeface="Wingdings" pitchFamily="2" charset="2"/>
              <a:buChar char="n"/>
            </a:pPr>
            <a:endParaRPr lang="en-US" sz="2400" dirty="0"/>
          </a:p>
          <a:p>
            <a:pPr marL="342900" indent="-342900" eaLnBrk="1" hangingPunct="1">
              <a:lnSpc>
                <a:spcPct val="90000"/>
              </a:lnSpc>
              <a:spcBef>
                <a:spcPct val="20000"/>
              </a:spcBef>
              <a:buClr>
                <a:schemeClr val="folHlink"/>
              </a:buClr>
              <a:buSzPct val="60000"/>
              <a:buFont typeface="Wingdings" pitchFamily="2" charset="2"/>
              <a:buChar char="n"/>
            </a:pPr>
            <a:endParaRPr lang="en-US" sz="2400" dirty="0"/>
          </a:p>
          <a:p>
            <a:pPr marL="342900" indent="-342900" eaLnBrk="1" hangingPunct="1">
              <a:lnSpc>
                <a:spcPct val="90000"/>
              </a:lnSpc>
              <a:spcBef>
                <a:spcPct val="20000"/>
              </a:spcBef>
              <a:buClr>
                <a:schemeClr val="folHlink"/>
              </a:buClr>
              <a:buSzPct val="60000"/>
              <a:buFont typeface="Wingdings" pitchFamily="2" charset="2"/>
              <a:buChar char="n"/>
            </a:pPr>
            <a:endParaRPr lang="en-US" sz="2400" dirty="0"/>
          </a:p>
          <a:p>
            <a:pPr marL="342900" indent="-342900" eaLnBrk="1" hangingPunct="1">
              <a:lnSpc>
                <a:spcPct val="90000"/>
              </a:lnSpc>
              <a:spcBef>
                <a:spcPct val="20000"/>
              </a:spcBef>
              <a:buClr>
                <a:schemeClr val="folHlink"/>
              </a:buClr>
              <a:buSzPct val="60000"/>
              <a:buFont typeface="Wingdings" pitchFamily="2" charset="2"/>
              <a:buChar char="n"/>
            </a:pPr>
            <a:r>
              <a:rPr lang="en-US" sz="2200" b="1" u="sng" dirty="0">
                <a:solidFill>
                  <a:srgbClr val="FF0000"/>
                </a:solidFill>
                <a:latin typeface="Times New Roman" pitchFamily="18" charset="0"/>
                <a:cs typeface="Times New Roman" pitchFamily="18" charset="0"/>
              </a:rPr>
              <a:t>TFD 1D de </a:t>
            </a:r>
            <a:r>
              <a:rPr lang="en-US" sz="2200" b="1" u="sng" dirty="0" err="1">
                <a:solidFill>
                  <a:srgbClr val="FF0000"/>
                </a:solidFill>
                <a:latin typeface="Times New Roman" pitchFamily="18" charset="0"/>
                <a:cs typeface="Times New Roman" pitchFamily="18" charset="0"/>
              </a:rPr>
              <a:t>longueur</a:t>
            </a:r>
            <a:r>
              <a:rPr lang="en-US" sz="2200" b="1" u="sng" dirty="0">
                <a:solidFill>
                  <a:srgbClr val="FF0000"/>
                </a:solidFill>
                <a:latin typeface="Times New Roman" pitchFamily="18" charset="0"/>
                <a:cs typeface="Times New Roman" pitchFamily="18" charset="0"/>
              </a:rPr>
              <a:t> N : </a:t>
            </a:r>
            <a:r>
              <a:rPr lang="en-US" sz="2200" b="1" u="sng" dirty="0" err="1">
                <a:solidFill>
                  <a:srgbClr val="FF0000"/>
                </a:solidFill>
                <a:latin typeface="Times New Roman" pitchFamily="18" charset="0"/>
                <a:cs typeface="Times New Roman" pitchFamily="18" charset="0"/>
              </a:rPr>
              <a:t>Discrète</a:t>
            </a:r>
            <a:endParaRPr lang="en-US" sz="2200" b="1" u="sng" dirty="0">
              <a:solidFill>
                <a:srgbClr val="FF0000"/>
              </a:solidFill>
              <a:latin typeface="Times New Roman" pitchFamily="18" charset="0"/>
              <a:cs typeface="Times New Roman" pitchFamily="18" charset="0"/>
            </a:endParaRPr>
          </a:p>
        </p:txBody>
      </p:sp>
      <p:sp>
        <p:nvSpPr>
          <p:cNvPr id="251915" name="Text Box 11"/>
          <p:cNvSpPr txBox="1">
            <a:spLocks noChangeArrowheads="1"/>
          </p:cNvSpPr>
          <p:nvPr/>
        </p:nvSpPr>
        <p:spPr bwMode="auto">
          <a:xfrm>
            <a:off x="6553200" y="6324600"/>
            <a:ext cx="457200" cy="366713"/>
          </a:xfrm>
          <a:prstGeom prst="rect">
            <a:avLst/>
          </a:prstGeom>
          <a:noFill/>
          <a:ln w="9525">
            <a:noFill/>
            <a:miter lim="800000"/>
            <a:headEnd/>
            <a:tailEnd/>
          </a:ln>
          <a:effectLst/>
        </p:spPr>
        <p:txBody>
          <a:bodyPr>
            <a:spAutoFit/>
          </a:bodyPr>
          <a:lstStyle/>
          <a:p>
            <a:r>
              <a:rPr lang="en-US"/>
              <a:t>x</a:t>
            </a:r>
          </a:p>
        </p:txBody>
      </p:sp>
      <p:sp>
        <p:nvSpPr>
          <p:cNvPr id="251916" name="Text Box 12"/>
          <p:cNvSpPr txBox="1">
            <a:spLocks noChangeArrowheads="1"/>
          </p:cNvSpPr>
          <p:nvPr/>
        </p:nvSpPr>
        <p:spPr bwMode="auto">
          <a:xfrm>
            <a:off x="4648200" y="3124200"/>
            <a:ext cx="838200" cy="366713"/>
          </a:xfrm>
          <a:prstGeom prst="rect">
            <a:avLst/>
          </a:prstGeom>
          <a:noFill/>
          <a:ln w="9525">
            <a:noFill/>
            <a:miter lim="800000"/>
            <a:headEnd/>
            <a:tailEnd/>
          </a:ln>
          <a:effectLst/>
        </p:spPr>
        <p:txBody>
          <a:bodyPr>
            <a:spAutoFit/>
          </a:bodyPr>
          <a:lstStyle/>
          <a:p>
            <a:r>
              <a:rPr lang="en-US">
                <a:sym typeface="Symbol" pitchFamily="18" charset="2"/>
              </a:rPr>
              <a:t></a:t>
            </a:r>
            <a:r>
              <a:rPr lang="en-US"/>
              <a:t> </a:t>
            </a:r>
            <a:r>
              <a:rPr lang="en-US" sz="1600"/>
              <a:t>=0</a:t>
            </a:r>
          </a:p>
        </p:txBody>
      </p:sp>
      <p:sp>
        <p:nvSpPr>
          <p:cNvPr id="251917" name="Text Box 13"/>
          <p:cNvSpPr txBox="1">
            <a:spLocks noChangeArrowheads="1"/>
          </p:cNvSpPr>
          <p:nvPr/>
        </p:nvSpPr>
        <p:spPr bwMode="auto">
          <a:xfrm>
            <a:off x="4572000" y="5867400"/>
            <a:ext cx="838200" cy="366713"/>
          </a:xfrm>
          <a:prstGeom prst="rect">
            <a:avLst/>
          </a:prstGeom>
          <a:noFill/>
          <a:ln w="9525">
            <a:noFill/>
            <a:miter lim="800000"/>
            <a:headEnd/>
            <a:tailEnd/>
          </a:ln>
          <a:effectLst/>
        </p:spPr>
        <p:txBody>
          <a:bodyPr>
            <a:spAutoFit/>
          </a:bodyPr>
          <a:lstStyle/>
          <a:p>
            <a:r>
              <a:rPr lang="en-US">
                <a:sym typeface="Symbol" pitchFamily="18" charset="2"/>
              </a:rPr>
              <a:t></a:t>
            </a:r>
            <a:r>
              <a:rPr lang="en-US"/>
              <a:t> </a:t>
            </a:r>
            <a:r>
              <a:rPr lang="en-US" sz="1600"/>
              <a:t>=7</a:t>
            </a:r>
          </a:p>
        </p:txBody>
      </p:sp>
      <p:sp>
        <p:nvSpPr>
          <p:cNvPr id="251918" name="Text Box 14"/>
          <p:cNvSpPr txBox="1">
            <a:spLocks noChangeArrowheads="1"/>
          </p:cNvSpPr>
          <p:nvPr/>
        </p:nvSpPr>
        <p:spPr bwMode="auto">
          <a:xfrm>
            <a:off x="8458200" y="6324600"/>
            <a:ext cx="457200" cy="366713"/>
          </a:xfrm>
          <a:prstGeom prst="rect">
            <a:avLst/>
          </a:prstGeom>
          <a:noFill/>
          <a:ln w="9525">
            <a:noFill/>
            <a:miter lim="800000"/>
            <a:headEnd/>
            <a:tailEnd/>
          </a:ln>
          <a:effectLst/>
        </p:spPr>
        <p:txBody>
          <a:bodyPr>
            <a:spAutoFit/>
          </a:bodyPr>
          <a:lstStyle/>
          <a:p>
            <a:r>
              <a:rPr lang="en-US"/>
              <a:t>x</a:t>
            </a:r>
          </a:p>
        </p:txBody>
      </p:sp>
      <p:graphicFrame>
        <p:nvGraphicFramePr>
          <p:cNvPr id="324609" name="Object 1"/>
          <p:cNvGraphicFramePr>
            <a:graphicFrameLocks noChangeAspect="1"/>
          </p:cNvGraphicFramePr>
          <p:nvPr/>
        </p:nvGraphicFramePr>
        <p:xfrm>
          <a:off x="785812" y="4929202"/>
          <a:ext cx="3350863" cy="785814"/>
        </p:xfrm>
        <a:graphic>
          <a:graphicData uri="http://schemas.openxmlformats.org/presentationml/2006/ole">
            <p:oleObj spid="_x0000_s202754" name="Équation" r:id="rId6" imgW="44196000" imgH="10363200" progId="Equation.3">
              <p:embed/>
            </p:oleObj>
          </a:graphicData>
        </a:graphic>
      </p:graphicFrame>
      <p:graphicFrame>
        <p:nvGraphicFramePr>
          <p:cNvPr id="324610" name="Object 2"/>
          <p:cNvGraphicFramePr>
            <a:graphicFrameLocks noChangeAspect="1"/>
          </p:cNvGraphicFramePr>
          <p:nvPr/>
        </p:nvGraphicFramePr>
        <p:xfrm>
          <a:off x="1500187" y="5715019"/>
          <a:ext cx="2009777" cy="428625"/>
        </p:xfrm>
        <a:graphic>
          <a:graphicData uri="http://schemas.openxmlformats.org/presentationml/2006/ole">
            <p:oleObj spid="_x0000_s202755" name="Équation" r:id="rId7" imgW="952087" imgH="203112" progId="Equation.3">
              <p:embed/>
            </p:oleObj>
          </a:graphicData>
        </a:graphic>
      </p:graphicFrame>
      <p:sp>
        <p:nvSpPr>
          <p:cNvPr id="17" name="ZoneTexte 16"/>
          <p:cNvSpPr txBox="1"/>
          <p:nvPr/>
        </p:nvSpPr>
        <p:spPr>
          <a:xfrm>
            <a:off x="0" y="6140255"/>
            <a:ext cx="4643470" cy="707886"/>
          </a:xfrm>
          <a:prstGeom prst="rect">
            <a:avLst/>
          </a:prstGeom>
          <a:noFill/>
        </p:spPr>
        <p:txBody>
          <a:bodyPr wrap="square" rtlCol="0">
            <a:spAutoFit/>
          </a:bodyPr>
          <a:lstStyle/>
          <a:p>
            <a:r>
              <a:rPr lang="fr-FR" sz="2000" b="1" i="1" dirty="0">
                <a:solidFill>
                  <a:srgbClr val="00B050"/>
                </a:solidFill>
                <a:latin typeface="Times New Roman" pitchFamily="18" charset="0"/>
                <a:cs typeface="Times New Roman" pitchFamily="18" charset="0"/>
              </a:rPr>
              <a:t>x :  indice discret du domaine direct</a:t>
            </a:r>
          </a:p>
          <a:p>
            <a:r>
              <a:rPr lang="fr-FR" sz="2000" b="1" i="1" dirty="0">
                <a:solidFill>
                  <a:srgbClr val="00B050"/>
                </a:solidFill>
                <a:latin typeface="Times New Roman" pitchFamily="18" charset="0"/>
                <a:cs typeface="Times New Roman" pitchFamily="18" charset="0"/>
              </a:rPr>
              <a:t>u : indice discret du domaine transformé</a:t>
            </a:r>
            <a:r>
              <a:rPr lang="fr-FR" sz="2000" dirty="0">
                <a:solidFill>
                  <a:srgbClr val="00B050"/>
                </a:solidFill>
                <a:latin typeface="Times New Roman" pitchFamily="18" charset="0"/>
                <a:cs typeface="Times New Roman" pitchFamily="18" charset="0"/>
              </a:rPr>
              <a:t> </a:t>
            </a:r>
          </a:p>
        </p:txBody>
      </p:sp>
      <p:graphicFrame>
        <p:nvGraphicFramePr>
          <p:cNvPr id="18" name="Objet 17"/>
          <p:cNvGraphicFramePr>
            <a:graphicFrameLocks noChangeAspect="1"/>
          </p:cNvGraphicFramePr>
          <p:nvPr/>
        </p:nvGraphicFramePr>
        <p:xfrm>
          <a:off x="785786" y="2571743"/>
          <a:ext cx="2928958" cy="827263"/>
        </p:xfrm>
        <a:graphic>
          <a:graphicData uri="http://schemas.openxmlformats.org/presentationml/2006/ole">
            <p:oleObj spid="_x0000_s202756" name="Équation" r:id="rId8" imgW="39928800" imgH="11277600" progId="Equation.3">
              <p:embed/>
            </p:oleObj>
          </a:graphicData>
        </a:graphic>
      </p:graphicFrame>
      <p:sp>
        <p:nvSpPr>
          <p:cNvPr id="19" name="ZoneTexte 18"/>
          <p:cNvSpPr txBox="1"/>
          <p:nvPr/>
        </p:nvSpPr>
        <p:spPr>
          <a:xfrm>
            <a:off x="0" y="3357562"/>
            <a:ext cx="5000628" cy="707886"/>
          </a:xfrm>
          <a:prstGeom prst="rect">
            <a:avLst/>
          </a:prstGeom>
          <a:noFill/>
        </p:spPr>
        <p:txBody>
          <a:bodyPr wrap="square" rtlCol="0">
            <a:spAutoFit/>
          </a:bodyPr>
          <a:lstStyle/>
          <a:p>
            <a:r>
              <a:rPr lang="fr-FR" sz="2000" b="1" i="1" dirty="0">
                <a:solidFill>
                  <a:srgbClr val="0070C0"/>
                </a:solidFill>
                <a:latin typeface="Times New Roman" pitchFamily="18" charset="0"/>
                <a:cs typeface="Times New Roman" pitchFamily="18" charset="0"/>
              </a:rPr>
              <a:t>x :  variable continue du domaine direct</a:t>
            </a:r>
          </a:p>
          <a:p>
            <a:r>
              <a:rPr lang="fr-FR" sz="2000" b="1" i="1" dirty="0">
                <a:solidFill>
                  <a:srgbClr val="0070C0"/>
                </a:solidFill>
                <a:latin typeface="Times New Roman" pitchFamily="18" charset="0"/>
                <a:cs typeface="Times New Roman" pitchFamily="18" charset="0"/>
              </a:rPr>
              <a:t>u : variable continue du domaine transformé</a:t>
            </a:r>
            <a:r>
              <a:rPr lang="fr-FR" sz="2000" dirty="0">
                <a:solidFill>
                  <a:srgbClr val="0070C0"/>
                </a:solidFill>
                <a:latin typeface="Times New Roman" pitchFamily="18" charset="0"/>
                <a:cs typeface="Times New Roman" pitchFamily="18" charset="0"/>
              </a:rPr>
              <a:t> </a:t>
            </a:r>
          </a:p>
        </p:txBody>
      </p:sp>
      <p:sp>
        <p:nvSpPr>
          <p:cNvPr id="21" name="Text Box 32"/>
          <p:cNvSpPr txBox="1">
            <a:spLocks noChangeArrowheads="1"/>
          </p:cNvSpPr>
          <p:nvPr/>
        </p:nvSpPr>
        <p:spPr bwMode="auto">
          <a:xfrm>
            <a:off x="-1" y="41275"/>
            <a:ext cx="6865257" cy="461665"/>
          </a:xfrm>
          <a:prstGeom prst="rect">
            <a:avLst/>
          </a:prstGeom>
          <a:noFill/>
          <a:ln w="9525">
            <a:noFill/>
            <a:miter lim="800000"/>
            <a:headEnd/>
            <a:tailEnd/>
          </a:ln>
          <a:effectLst/>
        </p:spPr>
        <p:txBody>
          <a:bodyPr wrap="square">
            <a:spAutoFit/>
          </a:bodyPr>
          <a:lstStyle/>
          <a:p>
            <a:r>
              <a:rPr lang="en-US" altLang="zh-CN" dirty="0" smtClean="0">
                <a:solidFill>
                  <a:srgbClr val="003399"/>
                </a:solidFill>
              </a:rPr>
              <a:t>TRANSFORMEES DISCRETES LINEAIRES</a:t>
            </a:r>
            <a:endParaRPr lang="en-US" altLang="zh-CN" dirty="0">
              <a:solidFill>
                <a:srgbClr val="003399"/>
              </a:solidFil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78" name="Rectangle 118" descr="dft8_1dim_disc"/>
          <p:cNvSpPr>
            <a:spLocks noChangeArrowheads="1"/>
          </p:cNvSpPr>
          <p:nvPr/>
        </p:nvSpPr>
        <p:spPr bwMode="auto">
          <a:xfrm>
            <a:off x="6781800" y="2743200"/>
            <a:ext cx="2057400" cy="4114800"/>
          </a:xfrm>
          <a:prstGeom prst="rect">
            <a:avLst/>
          </a:prstGeom>
          <a:blipFill dpi="0" rotWithShape="1">
            <a:blip r:embed="rId4"/>
            <a:srcRect/>
            <a:stretch>
              <a:fillRect/>
            </a:stretch>
          </a:blipFill>
          <a:ln w="9525">
            <a:noFill/>
            <a:miter lim="800000"/>
            <a:headEnd/>
            <a:tailEnd/>
          </a:ln>
          <a:effectLst/>
        </p:spPr>
        <p:txBody>
          <a:bodyPr wrap="none" anchor="ctr"/>
          <a:lstStyle/>
          <a:p>
            <a:endParaRPr lang="fr-FR"/>
          </a:p>
        </p:txBody>
      </p:sp>
      <p:sp>
        <p:nvSpPr>
          <p:cNvPr id="245879" name="Rectangle 119" descr="dft8_1dre_disc"/>
          <p:cNvSpPr>
            <a:spLocks noChangeArrowheads="1"/>
          </p:cNvSpPr>
          <p:nvPr/>
        </p:nvSpPr>
        <p:spPr bwMode="auto">
          <a:xfrm>
            <a:off x="5029200" y="2743200"/>
            <a:ext cx="2057400" cy="4114800"/>
          </a:xfrm>
          <a:prstGeom prst="rect">
            <a:avLst/>
          </a:prstGeom>
          <a:blipFill dpi="0" rotWithShape="1">
            <a:blip r:embed="rId5"/>
            <a:srcRect/>
            <a:stretch>
              <a:fillRect/>
            </a:stretch>
          </a:blipFill>
          <a:ln w="9525">
            <a:noFill/>
            <a:miter lim="800000"/>
            <a:headEnd/>
            <a:tailEnd/>
          </a:ln>
          <a:effectLst/>
        </p:spPr>
        <p:txBody>
          <a:bodyPr wrap="none" anchor="ctr"/>
          <a:lstStyle/>
          <a:p>
            <a:endParaRPr lang="fr-FR"/>
          </a:p>
        </p:txBody>
      </p:sp>
      <p:sp>
        <p:nvSpPr>
          <p:cNvPr id="245867" name="Text Box 107"/>
          <p:cNvSpPr txBox="1">
            <a:spLocks noChangeArrowheads="1"/>
          </p:cNvSpPr>
          <p:nvPr/>
        </p:nvSpPr>
        <p:spPr bwMode="auto">
          <a:xfrm>
            <a:off x="71406" y="4782933"/>
            <a:ext cx="4572032" cy="646331"/>
          </a:xfrm>
          <a:prstGeom prst="rect">
            <a:avLst/>
          </a:prstGeom>
          <a:noFill/>
          <a:ln w="9525">
            <a:noFill/>
            <a:miter lim="800000"/>
            <a:headEnd/>
            <a:tailEnd/>
          </a:ln>
          <a:effectLst/>
        </p:spPr>
        <p:txBody>
          <a:bodyPr wrap="square">
            <a:spAutoFit/>
          </a:bodyPr>
          <a:lstStyle/>
          <a:p>
            <a:pPr algn="just"/>
            <a:r>
              <a:rPr lang="en-US" i="1" dirty="0">
                <a:solidFill>
                  <a:srgbClr val="7030A0"/>
                </a:solidFill>
              </a:rPr>
              <a:t>Base de </a:t>
            </a:r>
            <a:r>
              <a:rPr lang="en-US" i="1" dirty="0" err="1">
                <a:solidFill>
                  <a:srgbClr val="7030A0"/>
                </a:solidFill>
              </a:rPr>
              <a:t>fonctions</a:t>
            </a:r>
            <a:r>
              <a:rPr lang="en-US" i="1" dirty="0">
                <a:solidFill>
                  <a:srgbClr val="7030A0"/>
                </a:solidFill>
              </a:rPr>
              <a:t>  </a:t>
            </a:r>
            <a:r>
              <a:rPr lang="en-US" i="1" dirty="0" err="1">
                <a:solidFill>
                  <a:srgbClr val="7030A0"/>
                </a:solidFill>
              </a:rPr>
              <a:t>ou</a:t>
            </a:r>
            <a:r>
              <a:rPr lang="en-US" i="1" dirty="0">
                <a:solidFill>
                  <a:srgbClr val="7030A0"/>
                </a:solidFill>
              </a:rPr>
              <a:t> </a:t>
            </a:r>
            <a:r>
              <a:rPr lang="en-US" i="1" dirty="0" err="1">
                <a:solidFill>
                  <a:srgbClr val="7030A0"/>
                </a:solidFill>
              </a:rPr>
              <a:t>noyau</a:t>
            </a:r>
            <a:r>
              <a:rPr lang="en-US" i="1" dirty="0">
                <a:solidFill>
                  <a:srgbClr val="7030A0"/>
                </a:solidFill>
              </a:rPr>
              <a:t> de la transformations: </a:t>
            </a:r>
            <a:r>
              <a:rPr lang="en-US" i="1" dirty="0" err="1">
                <a:solidFill>
                  <a:srgbClr val="7030A0"/>
                </a:solidFill>
              </a:rPr>
              <a:t>Exponentielles</a:t>
            </a:r>
            <a:r>
              <a:rPr lang="en-US" i="1" dirty="0">
                <a:solidFill>
                  <a:srgbClr val="7030A0"/>
                </a:solidFill>
              </a:rPr>
              <a:t> Complexes</a:t>
            </a:r>
          </a:p>
        </p:txBody>
      </p:sp>
      <p:sp>
        <p:nvSpPr>
          <p:cNvPr id="245870" name="Text Box 110"/>
          <p:cNvSpPr txBox="1">
            <a:spLocks noChangeArrowheads="1"/>
          </p:cNvSpPr>
          <p:nvPr/>
        </p:nvSpPr>
        <p:spPr bwMode="auto">
          <a:xfrm>
            <a:off x="6705600" y="6324600"/>
            <a:ext cx="457200" cy="366713"/>
          </a:xfrm>
          <a:prstGeom prst="rect">
            <a:avLst/>
          </a:prstGeom>
          <a:noFill/>
          <a:ln w="9525">
            <a:noFill/>
            <a:miter lim="800000"/>
            <a:headEnd/>
            <a:tailEnd/>
          </a:ln>
          <a:effectLst/>
        </p:spPr>
        <p:txBody>
          <a:bodyPr>
            <a:spAutoFit/>
          </a:bodyPr>
          <a:lstStyle/>
          <a:p>
            <a:r>
              <a:rPr lang="en-US"/>
              <a:t>n</a:t>
            </a:r>
          </a:p>
        </p:txBody>
      </p:sp>
      <p:sp>
        <p:nvSpPr>
          <p:cNvPr id="245871" name="Text Box 111"/>
          <p:cNvSpPr txBox="1">
            <a:spLocks noChangeArrowheads="1"/>
          </p:cNvSpPr>
          <p:nvPr/>
        </p:nvSpPr>
        <p:spPr bwMode="auto">
          <a:xfrm>
            <a:off x="4724400" y="3124200"/>
            <a:ext cx="609600" cy="336550"/>
          </a:xfrm>
          <a:prstGeom prst="rect">
            <a:avLst/>
          </a:prstGeom>
          <a:noFill/>
          <a:ln w="9525">
            <a:noFill/>
            <a:miter lim="800000"/>
            <a:headEnd/>
            <a:tailEnd/>
          </a:ln>
          <a:effectLst/>
        </p:spPr>
        <p:txBody>
          <a:bodyPr>
            <a:spAutoFit/>
          </a:bodyPr>
          <a:lstStyle/>
          <a:p>
            <a:r>
              <a:rPr lang="en-US" sz="1600"/>
              <a:t>u=0</a:t>
            </a:r>
          </a:p>
        </p:txBody>
      </p:sp>
      <p:sp>
        <p:nvSpPr>
          <p:cNvPr id="245872" name="Text Box 112"/>
          <p:cNvSpPr txBox="1">
            <a:spLocks noChangeArrowheads="1"/>
          </p:cNvSpPr>
          <p:nvPr/>
        </p:nvSpPr>
        <p:spPr bwMode="auto">
          <a:xfrm>
            <a:off x="4648200" y="5867400"/>
            <a:ext cx="609600" cy="336550"/>
          </a:xfrm>
          <a:prstGeom prst="rect">
            <a:avLst/>
          </a:prstGeom>
          <a:noFill/>
          <a:ln w="9525">
            <a:noFill/>
            <a:miter lim="800000"/>
            <a:headEnd/>
            <a:tailEnd/>
          </a:ln>
          <a:effectLst/>
        </p:spPr>
        <p:txBody>
          <a:bodyPr>
            <a:spAutoFit/>
          </a:bodyPr>
          <a:lstStyle/>
          <a:p>
            <a:r>
              <a:rPr lang="en-US" sz="1600"/>
              <a:t>u=7</a:t>
            </a:r>
          </a:p>
        </p:txBody>
      </p:sp>
      <p:sp>
        <p:nvSpPr>
          <p:cNvPr id="245880" name="Text Box 120"/>
          <p:cNvSpPr txBox="1">
            <a:spLocks noChangeArrowheads="1"/>
          </p:cNvSpPr>
          <p:nvPr/>
        </p:nvSpPr>
        <p:spPr bwMode="auto">
          <a:xfrm>
            <a:off x="5334000" y="2590800"/>
            <a:ext cx="1219200" cy="366713"/>
          </a:xfrm>
          <a:prstGeom prst="rect">
            <a:avLst/>
          </a:prstGeom>
          <a:noFill/>
          <a:ln w="9525">
            <a:noFill/>
            <a:miter lim="800000"/>
            <a:headEnd/>
            <a:tailEnd/>
          </a:ln>
          <a:effectLst/>
        </p:spPr>
        <p:txBody>
          <a:bodyPr>
            <a:spAutoFit/>
          </a:bodyPr>
          <a:lstStyle/>
          <a:p>
            <a:r>
              <a:rPr lang="en-US">
                <a:solidFill>
                  <a:schemeClr val="folHlink"/>
                </a:solidFill>
              </a:rPr>
              <a:t>real(A)</a:t>
            </a:r>
          </a:p>
        </p:txBody>
      </p:sp>
      <p:sp>
        <p:nvSpPr>
          <p:cNvPr id="245881" name="Text Box 121"/>
          <p:cNvSpPr txBox="1">
            <a:spLocks noChangeArrowheads="1"/>
          </p:cNvSpPr>
          <p:nvPr/>
        </p:nvSpPr>
        <p:spPr bwMode="auto">
          <a:xfrm>
            <a:off x="7239000" y="2590800"/>
            <a:ext cx="1219200" cy="366713"/>
          </a:xfrm>
          <a:prstGeom prst="rect">
            <a:avLst/>
          </a:prstGeom>
          <a:noFill/>
          <a:ln w="9525">
            <a:noFill/>
            <a:miter lim="800000"/>
            <a:headEnd/>
            <a:tailEnd/>
          </a:ln>
          <a:effectLst/>
        </p:spPr>
        <p:txBody>
          <a:bodyPr>
            <a:spAutoFit/>
          </a:bodyPr>
          <a:lstStyle/>
          <a:p>
            <a:r>
              <a:rPr lang="en-US">
                <a:solidFill>
                  <a:schemeClr val="hlink"/>
                </a:solidFill>
              </a:rPr>
              <a:t>imag(A)</a:t>
            </a:r>
          </a:p>
        </p:txBody>
      </p:sp>
      <p:sp>
        <p:nvSpPr>
          <p:cNvPr id="245884" name="Text Box 124"/>
          <p:cNvSpPr txBox="1">
            <a:spLocks noChangeArrowheads="1"/>
          </p:cNvSpPr>
          <p:nvPr/>
        </p:nvSpPr>
        <p:spPr bwMode="auto">
          <a:xfrm>
            <a:off x="8458200" y="6324600"/>
            <a:ext cx="457200" cy="366713"/>
          </a:xfrm>
          <a:prstGeom prst="rect">
            <a:avLst/>
          </a:prstGeom>
          <a:noFill/>
          <a:ln w="9525">
            <a:noFill/>
            <a:miter lim="800000"/>
            <a:headEnd/>
            <a:tailEnd/>
          </a:ln>
          <a:effectLst/>
        </p:spPr>
        <p:txBody>
          <a:bodyPr>
            <a:spAutoFit/>
          </a:bodyPr>
          <a:lstStyle/>
          <a:p>
            <a:r>
              <a:rPr lang="en-US"/>
              <a:t>n</a:t>
            </a:r>
          </a:p>
        </p:txBody>
      </p:sp>
      <p:sp>
        <p:nvSpPr>
          <p:cNvPr id="21" name="Text Box 52"/>
          <p:cNvSpPr txBox="1">
            <a:spLocks noChangeArrowheads="1"/>
          </p:cNvSpPr>
          <p:nvPr/>
        </p:nvSpPr>
        <p:spPr bwMode="auto">
          <a:xfrm>
            <a:off x="71406" y="1283601"/>
            <a:ext cx="5119694" cy="400110"/>
          </a:xfrm>
          <a:prstGeom prst="rect">
            <a:avLst/>
          </a:prstGeom>
          <a:noFill/>
          <a:ln w="9525">
            <a:noFill/>
            <a:miter lim="800000"/>
            <a:headEnd/>
            <a:tailEnd/>
          </a:ln>
          <a:effectLst/>
        </p:spPr>
        <p:txBody>
          <a:bodyPr wrap="square">
            <a:spAutoFit/>
          </a:bodyPr>
          <a:lstStyle/>
          <a:p>
            <a:r>
              <a:rPr lang="en-US" sz="2000" b="1" u="sng" dirty="0" err="1">
                <a:solidFill>
                  <a:srgbClr val="3317A9"/>
                </a:solidFill>
                <a:latin typeface="Times New Roman" pitchFamily="18" charset="0"/>
                <a:cs typeface="Times New Roman" pitchFamily="18" charset="0"/>
              </a:rPr>
              <a:t>Transformée</a:t>
            </a:r>
            <a:r>
              <a:rPr lang="en-US" sz="2000" b="1" u="sng" dirty="0">
                <a:solidFill>
                  <a:srgbClr val="3317A9"/>
                </a:solidFill>
                <a:latin typeface="Times New Roman" pitchFamily="18" charset="0"/>
                <a:cs typeface="Times New Roman" pitchFamily="18" charset="0"/>
              </a:rPr>
              <a:t> de Fourier </a:t>
            </a:r>
            <a:r>
              <a:rPr lang="en-US" sz="2000" b="1" u="sng" dirty="0" err="1">
                <a:solidFill>
                  <a:srgbClr val="3317A9"/>
                </a:solidFill>
                <a:latin typeface="Times New Roman" pitchFamily="18" charset="0"/>
                <a:cs typeface="Times New Roman" pitchFamily="18" charset="0"/>
              </a:rPr>
              <a:t>Discrète</a:t>
            </a:r>
            <a:r>
              <a:rPr lang="en-US" sz="2000" b="1" u="sng" dirty="0">
                <a:solidFill>
                  <a:srgbClr val="3317A9"/>
                </a:solidFill>
                <a:latin typeface="Times New Roman" pitchFamily="18" charset="0"/>
                <a:cs typeface="Times New Roman" pitchFamily="18" charset="0"/>
              </a:rPr>
              <a:t> </a:t>
            </a:r>
            <a:r>
              <a:rPr lang="en-US" sz="2000" b="1" u="sng" dirty="0" err="1">
                <a:solidFill>
                  <a:srgbClr val="3317A9"/>
                </a:solidFill>
                <a:latin typeface="Times New Roman" pitchFamily="18" charset="0"/>
                <a:cs typeface="Times New Roman" pitchFamily="18" charset="0"/>
              </a:rPr>
              <a:t>Directe</a:t>
            </a:r>
            <a:endParaRPr lang="en-US" sz="2000" b="1" u="sng" dirty="0">
              <a:solidFill>
                <a:srgbClr val="3317A9"/>
              </a:solidFill>
              <a:latin typeface="Times New Roman" pitchFamily="18" charset="0"/>
              <a:cs typeface="Times New Roman" pitchFamily="18" charset="0"/>
            </a:endParaRPr>
          </a:p>
        </p:txBody>
      </p:sp>
      <p:sp>
        <p:nvSpPr>
          <p:cNvPr id="22" name="Text Box 52"/>
          <p:cNvSpPr txBox="1">
            <a:spLocks noChangeArrowheads="1"/>
          </p:cNvSpPr>
          <p:nvPr/>
        </p:nvSpPr>
        <p:spPr bwMode="auto">
          <a:xfrm>
            <a:off x="71406" y="3000372"/>
            <a:ext cx="4714908" cy="400110"/>
          </a:xfrm>
          <a:prstGeom prst="rect">
            <a:avLst/>
          </a:prstGeom>
          <a:noFill/>
          <a:ln w="9525">
            <a:noFill/>
            <a:miter lim="800000"/>
            <a:headEnd/>
            <a:tailEnd/>
          </a:ln>
          <a:effectLst/>
        </p:spPr>
        <p:txBody>
          <a:bodyPr wrap="square">
            <a:spAutoFit/>
          </a:bodyPr>
          <a:lstStyle/>
          <a:p>
            <a:r>
              <a:rPr lang="en-US" sz="2000" b="1" u="sng" dirty="0" err="1">
                <a:solidFill>
                  <a:srgbClr val="00B0F0"/>
                </a:solidFill>
                <a:latin typeface="Times New Roman" pitchFamily="18" charset="0"/>
                <a:cs typeface="Times New Roman" pitchFamily="18" charset="0"/>
              </a:rPr>
              <a:t>Transformée</a:t>
            </a:r>
            <a:r>
              <a:rPr lang="en-US" sz="2000" b="1" u="sng" dirty="0">
                <a:solidFill>
                  <a:srgbClr val="00B0F0"/>
                </a:solidFill>
                <a:latin typeface="Times New Roman" pitchFamily="18" charset="0"/>
                <a:cs typeface="Times New Roman" pitchFamily="18" charset="0"/>
              </a:rPr>
              <a:t> de Fourier </a:t>
            </a:r>
            <a:r>
              <a:rPr lang="en-US" sz="2000" b="1" u="sng" dirty="0" err="1">
                <a:solidFill>
                  <a:srgbClr val="00B0F0"/>
                </a:solidFill>
                <a:latin typeface="Times New Roman" pitchFamily="18" charset="0"/>
                <a:cs typeface="Times New Roman" pitchFamily="18" charset="0"/>
              </a:rPr>
              <a:t>Discrète</a:t>
            </a:r>
            <a:r>
              <a:rPr lang="en-US" sz="2000" b="1" u="sng" dirty="0">
                <a:solidFill>
                  <a:srgbClr val="00B0F0"/>
                </a:solidFill>
                <a:latin typeface="Times New Roman" pitchFamily="18" charset="0"/>
                <a:cs typeface="Times New Roman" pitchFamily="18" charset="0"/>
              </a:rPr>
              <a:t> Inverse</a:t>
            </a:r>
          </a:p>
        </p:txBody>
      </p:sp>
      <p:graphicFrame>
        <p:nvGraphicFramePr>
          <p:cNvPr id="23" name="Objet 22"/>
          <p:cNvGraphicFramePr>
            <a:graphicFrameLocks noChangeAspect="1"/>
          </p:cNvGraphicFramePr>
          <p:nvPr/>
        </p:nvGraphicFramePr>
        <p:xfrm>
          <a:off x="785785" y="1857364"/>
          <a:ext cx="2741959" cy="642942"/>
        </p:xfrm>
        <a:graphic>
          <a:graphicData uri="http://schemas.openxmlformats.org/presentationml/2006/ole">
            <p:oleObj spid="_x0000_s203778" name="Équation" r:id="rId6" imgW="44196000" imgH="10363200" progId="Equation.3">
              <p:embed/>
            </p:oleObj>
          </a:graphicData>
        </a:graphic>
      </p:graphicFrame>
      <p:graphicFrame>
        <p:nvGraphicFramePr>
          <p:cNvPr id="24" name="Objet 23"/>
          <p:cNvGraphicFramePr>
            <a:graphicFrameLocks noChangeAspect="1"/>
          </p:cNvGraphicFramePr>
          <p:nvPr/>
        </p:nvGraphicFramePr>
        <p:xfrm>
          <a:off x="1500166" y="2500306"/>
          <a:ext cx="1674328" cy="357190"/>
        </p:xfrm>
        <a:graphic>
          <a:graphicData uri="http://schemas.openxmlformats.org/presentationml/2006/ole">
            <p:oleObj spid="_x0000_s203779" name="Équation" r:id="rId7" imgW="952087" imgH="203112" progId="Equation.3">
              <p:embed/>
            </p:oleObj>
          </a:graphicData>
        </a:graphic>
      </p:graphicFrame>
      <p:graphicFrame>
        <p:nvGraphicFramePr>
          <p:cNvPr id="322563" name="Object 3"/>
          <p:cNvGraphicFramePr>
            <a:graphicFrameLocks noChangeAspect="1"/>
          </p:cNvGraphicFramePr>
          <p:nvPr/>
        </p:nvGraphicFramePr>
        <p:xfrm>
          <a:off x="676275" y="3571875"/>
          <a:ext cx="2817813" cy="642938"/>
        </p:xfrm>
        <a:graphic>
          <a:graphicData uri="http://schemas.openxmlformats.org/presentationml/2006/ole">
            <p:oleObj spid="_x0000_s203780" name="Équation" r:id="rId8" imgW="45415200" imgH="10363200" progId="Equation.3">
              <p:embed/>
            </p:oleObj>
          </a:graphicData>
        </a:graphic>
      </p:graphicFrame>
      <p:sp>
        <p:nvSpPr>
          <p:cNvPr id="26" name="ZoneTexte 25"/>
          <p:cNvSpPr txBox="1"/>
          <p:nvPr/>
        </p:nvSpPr>
        <p:spPr>
          <a:xfrm>
            <a:off x="3786182" y="1785926"/>
            <a:ext cx="4643470" cy="646331"/>
          </a:xfrm>
          <a:prstGeom prst="rect">
            <a:avLst/>
          </a:prstGeom>
          <a:noFill/>
        </p:spPr>
        <p:txBody>
          <a:bodyPr wrap="square" rtlCol="0">
            <a:spAutoFit/>
          </a:bodyPr>
          <a:lstStyle/>
          <a:p>
            <a:r>
              <a:rPr lang="fr-FR" b="1" i="1" dirty="0">
                <a:solidFill>
                  <a:srgbClr val="FF0000"/>
                </a:solidFill>
                <a:latin typeface="Times New Roman" pitchFamily="18" charset="0"/>
                <a:cs typeface="Times New Roman" pitchFamily="18" charset="0"/>
              </a:rPr>
              <a:t>x :  indice discret du domaine direct</a:t>
            </a:r>
          </a:p>
          <a:p>
            <a:r>
              <a:rPr lang="fr-FR" b="1" i="1" dirty="0">
                <a:solidFill>
                  <a:srgbClr val="FF0000"/>
                </a:solidFill>
                <a:latin typeface="Times New Roman" pitchFamily="18" charset="0"/>
                <a:cs typeface="Times New Roman" pitchFamily="18" charset="0"/>
              </a:rPr>
              <a:t>u : indice discret du domaine transformé</a:t>
            </a:r>
            <a:r>
              <a:rPr lang="fr-FR" dirty="0"/>
              <a:t> </a:t>
            </a:r>
          </a:p>
        </p:txBody>
      </p:sp>
      <p:graphicFrame>
        <p:nvGraphicFramePr>
          <p:cNvPr id="322564" name="Object 4"/>
          <p:cNvGraphicFramePr>
            <a:graphicFrameLocks noChangeAspect="1"/>
          </p:cNvGraphicFramePr>
          <p:nvPr/>
        </p:nvGraphicFramePr>
        <p:xfrm>
          <a:off x="1571604" y="4286256"/>
          <a:ext cx="1674812" cy="357187"/>
        </p:xfrm>
        <a:graphic>
          <a:graphicData uri="http://schemas.openxmlformats.org/presentationml/2006/ole">
            <p:oleObj spid="_x0000_s203781" name="Équation" r:id="rId9" imgW="22860000" imgH="4876800" progId="Equation.3">
              <p:embed/>
            </p:oleObj>
          </a:graphicData>
        </a:graphic>
      </p:graphicFrame>
      <p:graphicFrame>
        <p:nvGraphicFramePr>
          <p:cNvPr id="28" name="Objet 27"/>
          <p:cNvGraphicFramePr>
            <a:graphicFrameLocks noChangeAspect="1"/>
          </p:cNvGraphicFramePr>
          <p:nvPr/>
        </p:nvGraphicFramePr>
        <p:xfrm>
          <a:off x="1000100" y="5643578"/>
          <a:ext cx="2143140" cy="676291"/>
        </p:xfrm>
        <a:graphic>
          <a:graphicData uri="http://schemas.openxmlformats.org/presentationml/2006/ole">
            <p:oleObj spid="_x0000_s203782" name="Équation" r:id="rId10" imgW="31699200" imgH="10363200" progId="Equation.3">
              <p:embed/>
            </p:oleObj>
          </a:graphicData>
        </a:graphic>
      </p:graphicFrame>
      <p:sp>
        <p:nvSpPr>
          <p:cNvPr id="25" name="Text Box 32"/>
          <p:cNvSpPr txBox="1">
            <a:spLocks noChangeArrowheads="1"/>
          </p:cNvSpPr>
          <p:nvPr/>
        </p:nvSpPr>
        <p:spPr bwMode="auto">
          <a:xfrm>
            <a:off x="-1" y="41275"/>
            <a:ext cx="6865257" cy="461665"/>
          </a:xfrm>
          <a:prstGeom prst="rect">
            <a:avLst/>
          </a:prstGeom>
          <a:noFill/>
          <a:ln w="9525">
            <a:noFill/>
            <a:miter lim="800000"/>
            <a:headEnd/>
            <a:tailEnd/>
          </a:ln>
          <a:effectLst/>
        </p:spPr>
        <p:txBody>
          <a:bodyPr wrap="square">
            <a:spAutoFit/>
          </a:bodyPr>
          <a:lstStyle/>
          <a:p>
            <a:r>
              <a:rPr lang="en-US" altLang="zh-CN" dirty="0" smtClean="0">
                <a:solidFill>
                  <a:srgbClr val="003399"/>
                </a:solidFill>
              </a:rPr>
              <a:t>TRANSFORMEES DISCRETES LINEAIRES</a:t>
            </a:r>
            <a:endParaRPr lang="en-US" altLang="zh-CN" dirty="0">
              <a:solidFill>
                <a:srgbClr val="003399"/>
              </a:solidFil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3" name="Rectangle 3"/>
          <p:cNvSpPr>
            <a:spLocks noGrp="1" noChangeArrowheads="1"/>
          </p:cNvSpPr>
          <p:nvPr>
            <p:ph idx="1"/>
          </p:nvPr>
        </p:nvSpPr>
        <p:spPr>
          <a:xfrm>
            <a:off x="336550" y="1295400"/>
            <a:ext cx="8426450" cy="5029200"/>
          </a:xfrm>
        </p:spPr>
        <p:txBody>
          <a:bodyPr/>
          <a:lstStyle/>
          <a:p>
            <a:r>
              <a:rPr lang="en-US" sz="2200" b="1" dirty="0">
                <a:solidFill>
                  <a:srgbClr val="FF0000"/>
                </a:solidFill>
                <a:latin typeface="Times New Roman" pitchFamily="18" charset="0"/>
                <a:cs typeface="Times New Roman" pitchFamily="18" charset="0"/>
              </a:rPr>
              <a:t>{ f(x) } </a:t>
            </a:r>
            <a:r>
              <a:rPr lang="en-US" sz="2200" b="1" dirty="0">
                <a:solidFill>
                  <a:srgbClr val="FF0000"/>
                </a:solidFill>
                <a:latin typeface="Times New Roman" pitchFamily="18" charset="0"/>
                <a:cs typeface="Times New Roman" pitchFamily="18" charset="0"/>
                <a:sym typeface="Wingdings" pitchFamily="2" charset="2"/>
              </a:rPr>
              <a:t> { F(u) }</a:t>
            </a:r>
          </a:p>
          <a:p>
            <a:pPr lvl="1">
              <a:buFontTx/>
              <a:buNone/>
            </a:pPr>
            <a:r>
              <a:rPr lang="en-US" sz="2200" b="1" i="1" dirty="0">
                <a:solidFill>
                  <a:srgbClr val="FF0000"/>
                </a:solidFill>
                <a:latin typeface="Times New Roman" pitchFamily="18" charset="0"/>
                <a:cs typeface="Times New Roman" pitchFamily="18" charset="0"/>
              </a:rPr>
              <a:t>u, x = 0, 1, …, N-1</a:t>
            </a:r>
          </a:p>
          <a:p>
            <a:pPr lvl="1">
              <a:buFontTx/>
              <a:buNone/>
            </a:pPr>
            <a:r>
              <a:rPr lang="en-US" sz="2200" b="1" i="1" dirty="0">
                <a:solidFill>
                  <a:srgbClr val="FF0000"/>
                </a:solidFill>
                <a:latin typeface="Times New Roman" pitchFamily="18" charset="0"/>
                <a:cs typeface="Times New Roman" pitchFamily="18" charset="0"/>
              </a:rPr>
              <a:t>W</a:t>
            </a:r>
            <a:r>
              <a:rPr lang="en-US" sz="2200" b="1" i="1" baseline="-25000" dirty="0">
                <a:solidFill>
                  <a:srgbClr val="FF0000"/>
                </a:solidFill>
                <a:latin typeface="Times New Roman" pitchFamily="18" charset="0"/>
                <a:cs typeface="Times New Roman" pitchFamily="18" charset="0"/>
              </a:rPr>
              <a:t>N</a:t>
            </a:r>
            <a:r>
              <a:rPr lang="en-US" sz="2200" b="1" i="1" dirty="0">
                <a:solidFill>
                  <a:srgbClr val="FF0000"/>
                </a:solidFill>
                <a:latin typeface="Times New Roman" pitchFamily="18" charset="0"/>
                <a:cs typeface="Times New Roman" pitchFamily="18" charset="0"/>
              </a:rPr>
              <a:t> = exp{ - j2</a:t>
            </a:r>
            <a:r>
              <a:rPr lang="en-US" sz="2200" b="1" i="1" dirty="0">
                <a:solidFill>
                  <a:srgbClr val="FF0000"/>
                </a:solidFill>
                <a:latin typeface="Times New Roman" pitchFamily="18" charset="0"/>
                <a:cs typeface="Times New Roman" pitchFamily="18" charset="0"/>
                <a:sym typeface="Symbol" pitchFamily="18" charset="2"/>
              </a:rPr>
              <a:t></a:t>
            </a:r>
            <a:r>
              <a:rPr lang="en-US" sz="2200" b="1" i="1" dirty="0">
                <a:solidFill>
                  <a:srgbClr val="FF0000"/>
                </a:solidFill>
                <a:latin typeface="Times New Roman" pitchFamily="18" charset="0"/>
                <a:cs typeface="Times New Roman" pitchFamily="18" charset="0"/>
              </a:rPr>
              <a:t> / N } </a:t>
            </a:r>
            <a:r>
              <a:rPr lang="en-US" sz="2000" i="1" dirty="0"/>
              <a:t/>
            </a:r>
            <a:br>
              <a:rPr lang="en-US" sz="2000" i="1" dirty="0"/>
            </a:br>
            <a:endParaRPr lang="en-US" sz="1800" dirty="0"/>
          </a:p>
        </p:txBody>
      </p:sp>
      <p:graphicFrame>
        <p:nvGraphicFramePr>
          <p:cNvPr id="117764" name="Object 4"/>
          <p:cNvGraphicFramePr>
            <a:graphicFrameLocks noChangeAspect="1"/>
          </p:cNvGraphicFramePr>
          <p:nvPr/>
        </p:nvGraphicFramePr>
        <p:xfrm>
          <a:off x="1214414" y="3214686"/>
          <a:ext cx="6076130" cy="2649268"/>
        </p:xfrm>
        <a:graphic>
          <a:graphicData uri="http://schemas.openxmlformats.org/presentationml/2006/ole">
            <p:oleObj spid="_x0000_s207874" name="Équation" r:id="rId3" imgW="40843200" imgH="21945600" progId="Equation.3">
              <p:embed/>
            </p:oleObj>
          </a:graphicData>
        </a:graphic>
      </p:graphicFrame>
      <p:sp>
        <p:nvSpPr>
          <p:cNvPr id="6" name="Text Box 32"/>
          <p:cNvSpPr txBox="1">
            <a:spLocks noChangeArrowheads="1"/>
          </p:cNvSpPr>
          <p:nvPr/>
        </p:nvSpPr>
        <p:spPr bwMode="auto">
          <a:xfrm>
            <a:off x="-1" y="41275"/>
            <a:ext cx="9144001" cy="461665"/>
          </a:xfrm>
          <a:prstGeom prst="rect">
            <a:avLst/>
          </a:prstGeom>
          <a:noFill/>
          <a:ln w="9525">
            <a:noFill/>
            <a:miter lim="800000"/>
            <a:headEnd/>
            <a:tailEnd/>
          </a:ln>
          <a:effectLst/>
        </p:spPr>
        <p:txBody>
          <a:bodyPr wrap="square">
            <a:spAutoFit/>
          </a:bodyPr>
          <a:lstStyle/>
          <a:p>
            <a:r>
              <a:rPr lang="en-US" altLang="zh-CN" dirty="0" smtClean="0">
                <a:solidFill>
                  <a:srgbClr val="003399"/>
                </a:solidFill>
              </a:rPr>
              <a:t>TRANSFORMEE DE FOURIER DISCRETE (TFD)</a:t>
            </a:r>
            <a:endParaRPr lang="en-US" altLang="zh-CN" dirty="0">
              <a:solidFill>
                <a:srgbClr val="00339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77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77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0" y="745590"/>
            <a:ext cx="4501662" cy="566201"/>
          </a:xfrm>
        </p:spPr>
        <p:txBody>
          <a:bodyPr>
            <a:normAutofit/>
          </a:bodyPr>
          <a:lstStyle/>
          <a:p>
            <a:pPr algn="l"/>
            <a:r>
              <a:rPr lang="en-US" sz="2400" b="1" dirty="0">
                <a:solidFill>
                  <a:srgbClr val="FF0000"/>
                </a:solidFill>
              </a:rPr>
              <a:t>TFD 1 D </a:t>
            </a:r>
            <a:r>
              <a:rPr lang="en-US" sz="2400" b="1" dirty="0" err="1">
                <a:solidFill>
                  <a:srgbClr val="FF0000"/>
                </a:solidFill>
              </a:rPr>
              <a:t>sous</a:t>
            </a:r>
            <a:r>
              <a:rPr lang="en-US" sz="2400" b="1" dirty="0">
                <a:solidFill>
                  <a:srgbClr val="FF0000"/>
                </a:solidFill>
              </a:rPr>
              <a:t> </a:t>
            </a:r>
            <a:r>
              <a:rPr lang="en-US" sz="2400" b="1" dirty="0" err="1">
                <a:solidFill>
                  <a:srgbClr val="FF0000"/>
                </a:solidFill>
              </a:rPr>
              <a:t>forme</a:t>
            </a:r>
            <a:r>
              <a:rPr lang="en-US" sz="2400" b="1" dirty="0">
                <a:solidFill>
                  <a:srgbClr val="FF0000"/>
                </a:solidFill>
              </a:rPr>
              <a:t> </a:t>
            </a:r>
            <a:r>
              <a:rPr lang="en-US" sz="2400" b="1" dirty="0" err="1">
                <a:solidFill>
                  <a:srgbClr val="FF0000"/>
                </a:solidFill>
              </a:rPr>
              <a:t>matricielle</a:t>
            </a:r>
            <a:endParaRPr lang="en-US" sz="2400" b="1" dirty="0">
              <a:solidFill>
                <a:srgbClr val="FF0000"/>
              </a:solidFill>
            </a:endParaRPr>
          </a:p>
        </p:txBody>
      </p:sp>
      <p:sp>
        <p:nvSpPr>
          <p:cNvPr id="249873" name="Text Box 17"/>
          <p:cNvSpPr txBox="1">
            <a:spLocks noChangeArrowheads="1"/>
          </p:cNvSpPr>
          <p:nvPr/>
        </p:nvSpPr>
        <p:spPr bwMode="auto">
          <a:xfrm>
            <a:off x="4376232" y="4419600"/>
            <a:ext cx="838200" cy="366713"/>
          </a:xfrm>
          <a:prstGeom prst="rect">
            <a:avLst/>
          </a:prstGeom>
          <a:noFill/>
          <a:ln w="9525">
            <a:noFill/>
            <a:miter lim="800000"/>
            <a:headEnd/>
            <a:tailEnd/>
          </a:ln>
          <a:effectLst/>
        </p:spPr>
        <p:txBody>
          <a:bodyPr>
            <a:spAutoFit/>
          </a:bodyPr>
          <a:lstStyle/>
          <a:p>
            <a:r>
              <a:rPr lang="en-US" dirty="0"/>
              <a:t>N=8</a:t>
            </a:r>
          </a:p>
        </p:txBody>
      </p:sp>
      <p:sp>
        <p:nvSpPr>
          <p:cNvPr id="249878" name="Rectangle 22" descr="dft8_1dim_disc"/>
          <p:cNvSpPr>
            <a:spLocks noChangeArrowheads="1"/>
          </p:cNvSpPr>
          <p:nvPr/>
        </p:nvSpPr>
        <p:spPr bwMode="auto">
          <a:xfrm>
            <a:off x="6950616" y="2743200"/>
            <a:ext cx="2057400" cy="4114800"/>
          </a:xfrm>
          <a:prstGeom prst="rect">
            <a:avLst/>
          </a:prstGeom>
          <a:blipFill dpi="0" rotWithShape="1">
            <a:blip r:embed="rId4"/>
            <a:srcRect/>
            <a:stretch>
              <a:fillRect/>
            </a:stretch>
          </a:blipFill>
          <a:ln w="9525">
            <a:noFill/>
            <a:miter lim="800000"/>
            <a:headEnd/>
            <a:tailEnd/>
          </a:ln>
          <a:effectLst/>
        </p:spPr>
        <p:txBody>
          <a:bodyPr wrap="none" anchor="ctr"/>
          <a:lstStyle/>
          <a:p>
            <a:endParaRPr lang="fr-FR"/>
          </a:p>
        </p:txBody>
      </p:sp>
      <p:sp>
        <p:nvSpPr>
          <p:cNvPr id="249879" name="Rectangle 23" descr="dft8_1dre_disc"/>
          <p:cNvSpPr>
            <a:spLocks noChangeArrowheads="1"/>
          </p:cNvSpPr>
          <p:nvPr/>
        </p:nvSpPr>
        <p:spPr bwMode="auto">
          <a:xfrm>
            <a:off x="5198016" y="2743200"/>
            <a:ext cx="2057400" cy="4114800"/>
          </a:xfrm>
          <a:prstGeom prst="rect">
            <a:avLst/>
          </a:prstGeom>
          <a:blipFill dpi="0" rotWithShape="1">
            <a:blip r:embed="rId5"/>
            <a:srcRect/>
            <a:stretch>
              <a:fillRect/>
            </a:stretch>
          </a:blipFill>
          <a:ln w="9525">
            <a:noFill/>
            <a:miter lim="800000"/>
            <a:headEnd/>
            <a:tailEnd/>
          </a:ln>
          <a:effectLst/>
        </p:spPr>
        <p:txBody>
          <a:bodyPr wrap="none" anchor="ctr"/>
          <a:lstStyle/>
          <a:p>
            <a:endParaRPr lang="fr-FR"/>
          </a:p>
        </p:txBody>
      </p:sp>
      <p:sp>
        <p:nvSpPr>
          <p:cNvPr id="249880" name="Text Box 24"/>
          <p:cNvSpPr txBox="1">
            <a:spLocks noChangeArrowheads="1"/>
          </p:cNvSpPr>
          <p:nvPr/>
        </p:nvSpPr>
        <p:spPr bwMode="auto">
          <a:xfrm>
            <a:off x="6874416" y="6324600"/>
            <a:ext cx="457200" cy="366713"/>
          </a:xfrm>
          <a:prstGeom prst="rect">
            <a:avLst/>
          </a:prstGeom>
          <a:noFill/>
          <a:ln w="9525">
            <a:noFill/>
            <a:miter lim="800000"/>
            <a:headEnd/>
            <a:tailEnd/>
          </a:ln>
          <a:effectLst/>
        </p:spPr>
        <p:txBody>
          <a:bodyPr>
            <a:spAutoFit/>
          </a:bodyPr>
          <a:lstStyle/>
          <a:p>
            <a:r>
              <a:rPr lang="en-US"/>
              <a:t>n</a:t>
            </a:r>
          </a:p>
        </p:txBody>
      </p:sp>
      <p:sp>
        <p:nvSpPr>
          <p:cNvPr id="249881" name="Text Box 25"/>
          <p:cNvSpPr txBox="1">
            <a:spLocks noChangeArrowheads="1"/>
          </p:cNvSpPr>
          <p:nvPr/>
        </p:nvSpPr>
        <p:spPr bwMode="auto">
          <a:xfrm>
            <a:off x="4893216" y="3124200"/>
            <a:ext cx="609600" cy="336550"/>
          </a:xfrm>
          <a:prstGeom prst="rect">
            <a:avLst/>
          </a:prstGeom>
          <a:noFill/>
          <a:ln w="9525">
            <a:noFill/>
            <a:miter lim="800000"/>
            <a:headEnd/>
            <a:tailEnd/>
          </a:ln>
          <a:effectLst/>
        </p:spPr>
        <p:txBody>
          <a:bodyPr>
            <a:spAutoFit/>
          </a:bodyPr>
          <a:lstStyle/>
          <a:p>
            <a:r>
              <a:rPr lang="en-US" sz="1600"/>
              <a:t>u=0</a:t>
            </a:r>
          </a:p>
        </p:txBody>
      </p:sp>
      <p:sp>
        <p:nvSpPr>
          <p:cNvPr id="249882" name="Text Box 26"/>
          <p:cNvSpPr txBox="1">
            <a:spLocks noChangeArrowheads="1"/>
          </p:cNvSpPr>
          <p:nvPr/>
        </p:nvSpPr>
        <p:spPr bwMode="auto">
          <a:xfrm>
            <a:off x="4817016" y="5867400"/>
            <a:ext cx="609600" cy="336550"/>
          </a:xfrm>
          <a:prstGeom prst="rect">
            <a:avLst/>
          </a:prstGeom>
          <a:noFill/>
          <a:ln w="9525">
            <a:noFill/>
            <a:miter lim="800000"/>
            <a:headEnd/>
            <a:tailEnd/>
          </a:ln>
          <a:effectLst/>
        </p:spPr>
        <p:txBody>
          <a:bodyPr>
            <a:spAutoFit/>
          </a:bodyPr>
          <a:lstStyle/>
          <a:p>
            <a:r>
              <a:rPr lang="en-US" sz="1600"/>
              <a:t>u=7</a:t>
            </a:r>
          </a:p>
        </p:txBody>
      </p:sp>
      <p:sp>
        <p:nvSpPr>
          <p:cNvPr id="249883" name="Text Box 27"/>
          <p:cNvSpPr txBox="1">
            <a:spLocks noChangeArrowheads="1"/>
          </p:cNvSpPr>
          <p:nvPr/>
        </p:nvSpPr>
        <p:spPr bwMode="auto">
          <a:xfrm>
            <a:off x="5502816" y="2590800"/>
            <a:ext cx="1219200" cy="366713"/>
          </a:xfrm>
          <a:prstGeom prst="rect">
            <a:avLst/>
          </a:prstGeom>
          <a:noFill/>
          <a:ln w="9525">
            <a:noFill/>
            <a:miter lim="800000"/>
            <a:headEnd/>
            <a:tailEnd/>
          </a:ln>
          <a:effectLst/>
        </p:spPr>
        <p:txBody>
          <a:bodyPr>
            <a:spAutoFit/>
          </a:bodyPr>
          <a:lstStyle/>
          <a:p>
            <a:r>
              <a:rPr lang="en-US">
                <a:solidFill>
                  <a:schemeClr val="folHlink"/>
                </a:solidFill>
              </a:rPr>
              <a:t>real(A)</a:t>
            </a:r>
          </a:p>
        </p:txBody>
      </p:sp>
      <p:sp>
        <p:nvSpPr>
          <p:cNvPr id="249884" name="Text Box 28"/>
          <p:cNvSpPr txBox="1">
            <a:spLocks noChangeArrowheads="1"/>
          </p:cNvSpPr>
          <p:nvPr/>
        </p:nvSpPr>
        <p:spPr bwMode="auto">
          <a:xfrm>
            <a:off x="7407816" y="2590800"/>
            <a:ext cx="1219200" cy="366713"/>
          </a:xfrm>
          <a:prstGeom prst="rect">
            <a:avLst/>
          </a:prstGeom>
          <a:noFill/>
          <a:ln w="9525">
            <a:noFill/>
            <a:miter lim="800000"/>
            <a:headEnd/>
            <a:tailEnd/>
          </a:ln>
          <a:effectLst/>
        </p:spPr>
        <p:txBody>
          <a:bodyPr>
            <a:spAutoFit/>
          </a:bodyPr>
          <a:lstStyle/>
          <a:p>
            <a:r>
              <a:rPr lang="en-US">
                <a:solidFill>
                  <a:schemeClr val="hlink"/>
                </a:solidFill>
              </a:rPr>
              <a:t>imag(A)</a:t>
            </a:r>
          </a:p>
        </p:txBody>
      </p:sp>
      <p:sp>
        <p:nvSpPr>
          <p:cNvPr id="249885" name="Text Box 29"/>
          <p:cNvSpPr txBox="1">
            <a:spLocks noChangeArrowheads="1"/>
          </p:cNvSpPr>
          <p:nvPr/>
        </p:nvSpPr>
        <p:spPr bwMode="auto">
          <a:xfrm>
            <a:off x="8627016" y="6324600"/>
            <a:ext cx="457200" cy="366713"/>
          </a:xfrm>
          <a:prstGeom prst="rect">
            <a:avLst/>
          </a:prstGeom>
          <a:noFill/>
          <a:ln w="9525">
            <a:noFill/>
            <a:miter lim="800000"/>
            <a:headEnd/>
            <a:tailEnd/>
          </a:ln>
          <a:effectLst/>
        </p:spPr>
        <p:txBody>
          <a:bodyPr>
            <a:spAutoFit/>
          </a:bodyPr>
          <a:lstStyle/>
          <a:p>
            <a:r>
              <a:rPr lang="en-US"/>
              <a:t>n</a:t>
            </a:r>
          </a:p>
        </p:txBody>
      </p:sp>
      <p:sp>
        <p:nvSpPr>
          <p:cNvPr id="249886" name="AutoShape 30"/>
          <p:cNvSpPr>
            <a:spLocks noChangeArrowheads="1"/>
          </p:cNvSpPr>
          <p:nvPr/>
        </p:nvSpPr>
        <p:spPr bwMode="auto">
          <a:xfrm>
            <a:off x="1600200" y="3357562"/>
            <a:ext cx="533400" cy="457200"/>
          </a:xfrm>
          <a:prstGeom prst="downArrow">
            <a:avLst>
              <a:gd name="adj1" fmla="val 50000"/>
              <a:gd name="adj2" fmla="val 36458"/>
            </a:avLst>
          </a:prstGeom>
          <a:solidFill>
            <a:srgbClr val="969696"/>
          </a:solidFill>
          <a:ln w="9525">
            <a:solidFill>
              <a:srgbClr val="808080"/>
            </a:solidFill>
            <a:miter lim="800000"/>
            <a:headEnd/>
            <a:tailEnd/>
          </a:ln>
          <a:effectLst/>
        </p:spPr>
        <p:txBody>
          <a:bodyPr wrap="none" anchor="ctr"/>
          <a:lstStyle/>
          <a:p>
            <a:endParaRPr lang="fr-FR"/>
          </a:p>
        </p:txBody>
      </p:sp>
      <p:graphicFrame>
        <p:nvGraphicFramePr>
          <p:cNvPr id="18" name="Objet 17"/>
          <p:cNvGraphicFramePr>
            <a:graphicFrameLocks noChangeAspect="1"/>
          </p:cNvGraphicFramePr>
          <p:nvPr/>
        </p:nvGraphicFramePr>
        <p:xfrm>
          <a:off x="142844" y="1415766"/>
          <a:ext cx="3585094" cy="642942"/>
        </p:xfrm>
        <a:graphic>
          <a:graphicData uri="http://schemas.openxmlformats.org/presentationml/2006/ole">
            <p:oleObj spid="_x0000_s204802" name="Équation" r:id="rId6" imgW="44196000" imgH="10363200" progId="Equation.3">
              <p:embed/>
            </p:oleObj>
          </a:graphicData>
        </a:graphic>
      </p:graphicFrame>
      <p:graphicFrame>
        <p:nvGraphicFramePr>
          <p:cNvPr id="19" name="Objet 18"/>
          <p:cNvGraphicFramePr>
            <a:graphicFrameLocks noChangeAspect="1"/>
          </p:cNvGraphicFramePr>
          <p:nvPr/>
        </p:nvGraphicFramePr>
        <p:xfrm>
          <a:off x="857225" y="2072776"/>
          <a:ext cx="1674328" cy="357190"/>
        </p:xfrm>
        <a:graphic>
          <a:graphicData uri="http://schemas.openxmlformats.org/presentationml/2006/ole">
            <p:oleObj spid="_x0000_s204803" name="Équation" r:id="rId7" imgW="22860000" imgH="4876800" progId="Equation.3">
              <p:embed/>
            </p:oleObj>
          </a:graphicData>
        </a:graphic>
      </p:graphicFrame>
      <p:sp>
        <p:nvSpPr>
          <p:cNvPr id="20" name="ZoneTexte 19"/>
          <p:cNvSpPr txBox="1"/>
          <p:nvPr/>
        </p:nvSpPr>
        <p:spPr>
          <a:xfrm>
            <a:off x="0" y="2483947"/>
            <a:ext cx="5303520" cy="769441"/>
          </a:xfrm>
          <a:prstGeom prst="rect">
            <a:avLst/>
          </a:prstGeom>
          <a:noFill/>
        </p:spPr>
        <p:txBody>
          <a:bodyPr wrap="square" rtlCol="0">
            <a:spAutoFit/>
          </a:bodyPr>
          <a:lstStyle/>
          <a:p>
            <a:r>
              <a:rPr lang="fr-FR" sz="2200" b="1" i="1" dirty="0">
                <a:solidFill>
                  <a:srgbClr val="FF0000"/>
                </a:solidFill>
                <a:latin typeface="Times New Roman" pitchFamily="18" charset="0"/>
                <a:cs typeface="Times New Roman" pitchFamily="18" charset="0"/>
              </a:rPr>
              <a:t>x :  indice discret du domaine direct</a:t>
            </a:r>
          </a:p>
          <a:p>
            <a:r>
              <a:rPr lang="fr-FR" sz="2200" b="1" i="1" dirty="0">
                <a:solidFill>
                  <a:srgbClr val="FF0000"/>
                </a:solidFill>
                <a:latin typeface="Times New Roman" pitchFamily="18" charset="0"/>
                <a:cs typeface="Times New Roman" pitchFamily="18" charset="0"/>
              </a:rPr>
              <a:t>u : indice discret du domaine transformé</a:t>
            </a:r>
            <a:r>
              <a:rPr lang="fr-FR" sz="2200" dirty="0"/>
              <a:t> </a:t>
            </a:r>
          </a:p>
        </p:txBody>
      </p:sp>
      <p:graphicFrame>
        <p:nvGraphicFramePr>
          <p:cNvPr id="21" name="Objet 20"/>
          <p:cNvGraphicFramePr>
            <a:graphicFrameLocks noChangeAspect="1"/>
          </p:cNvGraphicFramePr>
          <p:nvPr/>
        </p:nvGraphicFramePr>
        <p:xfrm>
          <a:off x="625475" y="3930160"/>
          <a:ext cx="2381250" cy="642938"/>
        </p:xfrm>
        <a:graphic>
          <a:graphicData uri="http://schemas.openxmlformats.org/presentationml/2006/ole">
            <p:oleObj spid="_x0000_s204804" name="Équation" r:id="rId8" imgW="19202400" imgH="5181600" progId="Equation.3">
              <p:embed/>
            </p:oleObj>
          </a:graphicData>
        </a:graphic>
      </p:graphicFrame>
      <p:graphicFrame>
        <p:nvGraphicFramePr>
          <p:cNvPr id="432132" name="Object 4"/>
          <p:cNvGraphicFramePr>
            <a:graphicFrameLocks noChangeAspect="1"/>
          </p:cNvGraphicFramePr>
          <p:nvPr/>
        </p:nvGraphicFramePr>
        <p:xfrm>
          <a:off x="112713" y="4745206"/>
          <a:ext cx="919162" cy="520700"/>
        </p:xfrm>
        <a:graphic>
          <a:graphicData uri="http://schemas.openxmlformats.org/presentationml/2006/ole">
            <p:oleObj spid="_x0000_s204805" name="Équation" r:id="rId9" imgW="9144000" imgH="5181600" progId="Equation.3">
              <p:embed/>
            </p:oleObj>
          </a:graphicData>
        </a:graphic>
      </p:graphicFrame>
      <p:sp>
        <p:nvSpPr>
          <p:cNvPr id="23" name="ZoneTexte 22"/>
          <p:cNvSpPr txBox="1"/>
          <p:nvPr/>
        </p:nvSpPr>
        <p:spPr>
          <a:xfrm>
            <a:off x="1000100" y="4777474"/>
            <a:ext cx="3403088" cy="430887"/>
          </a:xfrm>
          <a:prstGeom prst="rect">
            <a:avLst/>
          </a:prstGeom>
          <a:noFill/>
        </p:spPr>
        <p:txBody>
          <a:bodyPr wrap="square" rtlCol="0">
            <a:spAutoFit/>
          </a:bodyPr>
          <a:lstStyle/>
          <a:p>
            <a:r>
              <a:rPr lang="fr-FR" sz="2200" b="1" dirty="0">
                <a:solidFill>
                  <a:srgbClr val="0070C0"/>
                </a:solidFill>
              </a:rPr>
              <a:t>Matrice noyau N×N </a:t>
            </a:r>
          </a:p>
        </p:txBody>
      </p:sp>
      <p:sp>
        <p:nvSpPr>
          <p:cNvPr id="24" name="ZoneTexte 23"/>
          <p:cNvSpPr txBox="1"/>
          <p:nvPr/>
        </p:nvSpPr>
        <p:spPr>
          <a:xfrm>
            <a:off x="-32" y="5429264"/>
            <a:ext cx="3000396" cy="400110"/>
          </a:xfrm>
          <a:prstGeom prst="rect">
            <a:avLst/>
          </a:prstGeom>
          <a:noFill/>
        </p:spPr>
        <p:txBody>
          <a:bodyPr wrap="square" rtlCol="0">
            <a:spAutoFit/>
          </a:bodyPr>
          <a:lstStyle/>
          <a:p>
            <a:r>
              <a:rPr lang="fr-FR" sz="2000" dirty="0">
                <a:solidFill>
                  <a:srgbClr val="993366"/>
                </a:solidFill>
              </a:rPr>
              <a:t>Contient les valeurs de </a:t>
            </a:r>
          </a:p>
        </p:txBody>
      </p:sp>
      <p:graphicFrame>
        <p:nvGraphicFramePr>
          <p:cNvPr id="432133" name="Object 5"/>
          <p:cNvGraphicFramePr>
            <a:graphicFrameLocks noChangeAspect="1"/>
          </p:cNvGraphicFramePr>
          <p:nvPr/>
        </p:nvGraphicFramePr>
        <p:xfrm>
          <a:off x="2856556" y="5275263"/>
          <a:ext cx="2417762" cy="725487"/>
        </p:xfrm>
        <a:graphic>
          <a:graphicData uri="http://schemas.openxmlformats.org/presentationml/2006/ole">
            <p:oleObj spid="_x0000_s204806" name="Équation" r:id="rId10" imgW="36576000" imgH="10972800" progId="Equation.3">
              <p:embed/>
            </p:oleObj>
          </a:graphicData>
        </a:graphic>
      </p:graphicFrame>
      <p:graphicFrame>
        <p:nvGraphicFramePr>
          <p:cNvPr id="432134" name="Object 6"/>
          <p:cNvGraphicFramePr>
            <a:graphicFrameLocks noChangeAspect="1"/>
          </p:cNvGraphicFramePr>
          <p:nvPr/>
        </p:nvGraphicFramePr>
        <p:xfrm>
          <a:off x="-12700" y="6072188"/>
          <a:ext cx="2836863" cy="717550"/>
        </p:xfrm>
        <a:graphic>
          <a:graphicData uri="http://schemas.openxmlformats.org/presentationml/2006/ole">
            <p:oleObj spid="_x0000_s204807" name="Équation" r:id="rId11" imgW="22860000" imgH="5791200" progId="Equation.3">
              <p:embed/>
            </p:oleObj>
          </a:graphicData>
        </a:graphic>
      </p:graphicFrame>
      <p:sp>
        <p:nvSpPr>
          <p:cNvPr id="27" name="ZoneTexte 26"/>
          <p:cNvSpPr txBox="1"/>
          <p:nvPr/>
        </p:nvSpPr>
        <p:spPr>
          <a:xfrm>
            <a:off x="2857488" y="6143644"/>
            <a:ext cx="2428892" cy="769441"/>
          </a:xfrm>
          <a:prstGeom prst="rect">
            <a:avLst/>
          </a:prstGeom>
          <a:noFill/>
        </p:spPr>
        <p:txBody>
          <a:bodyPr wrap="square" rtlCol="0">
            <a:spAutoFit/>
          </a:bodyPr>
          <a:lstStyle/>
          <a:p>
            <a:r>
              <a:rPr lang="fr-FR" sz="2200" b="1" dirty="0">
                <a:solidFill>
                  <a:srgbClr val="00B050"/>
                </a:solidFill>
              </a:rPr>
              <a:t>TFD inverse matricielle</a:t>
            </a:r>
          </a:p>
        </p:txBody>
      </p:sp>
      <p:sp>
        <p:nvSpPr>
          <p:cNvPr id="26" name="Text Box 32"/>
          <p:cNvSpPr txBox="1">
            <a:spLocks noChangeArrowheads="1"/>
          </p:cNvSpPr>
          <p:nvPr/>
        </p:nvSpPr>
        <p:spPr bwMode="auto">
          <a:xfrm>
            <a:off x="-1" y="41275"/>
            <a:ext cx="9144001" cy="461665"/>
          </a:xfrm>
          <a:prstGeom prst="rect">
            <a:avLst/>
          </a:prstGeom>
          <a:noFill/>
          <a:ln w="9525">
            <a:noFill/>
            <a:miter lim="800000"/>
            <a:headEnd/>
            <a:tailEnd/>
          </a:ln>
          <a:effectLst/>
        </p:spPr>
        <p:txBody>
          <a:bodyPr wrap="square">
            <a:spAutoFit/>
          </a:bodyPr>
          <a:lstStyle/>
          <a:p>
            <a:r>
              <a:rPr lang="en-US" altLang="zh-CN" dirty="0" smtClean="0">
                <a:solidFill>
                  <a:srgbClr val="003399"/>
                </a:solidFill>
              </a:rPr>
              <a:t>TRANSFORMEE DE FOURIER DISCRETE (TFD)</a:t>
            </a:r>
            <a:endParaRPr lang="en-US" altLang="zh-CN" dirty="0">
              <a:solidFill>
                <a:srgbClr val="003399"/>
              </a:solidFill>
            </a:endParaRP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6646</TotalTime>
  <Pages>21</Pages>
  <Words>4354</Words>
  <Application>Microsoft Office PowerPoint</Application>
  <PresentationFormat>Affichage à l'écran (4:3)</PresentationFormat>
  <Paragraphs>983</Paragraphs>
  <Slides>124</Slides>
  <Notes>32</Notes>
  <HiddenSlides>0</HiddenSlides>
  <MMClips>0</MMClips>
  <ScaleCrop>false</ScaleCrop>
  <HeadingPairs>
    <vt:vector size="6" baseType="variant">
      <vt:variant>
        <vt:lpstr>Thème</vt:lpstr>
      </vt:variant>
      <vt:variant>
        <vt:i4>1</vt:i4>
      </vt:variant>
      <vt:variant>
        <vt:lpstr>Serveurs OLE incorporés</vt:lpstr>
      </vt:variant>
      <vt:variant>
        <vt:i4>3</vt:i4>
      </vt:variant>
      <vt:variant>
        <vt:lpstr>Titres des diapositives</vt:lpstr>
      </vt:variant>
      <vt:variant>
        <vt:i4>124</vt:i4>
      </vt:variant>
    </vt:vector>
  </HeadingPairs>
  <TitlesOfParts>
    <vt:vector size="128" baseType="lpstr">
      <vt:lpstr>Thème Office</vt:lpstr>
      <vt:lpstr>Equation</vt:lpstr>
      <vt:lpstr>Équation</vt:lpstr>
      <vt:lpstr>公式</vt:lpstr>
      <vt:lpstr>   CHAPITRE 1 Rappels sur les transformations discrètes    </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Exemple</vt:lpstr>
      <vt:lpstr>Exemple</vt:lpstr>
      <vt:lpstr>Exemple</vt:lpstr>
      <vt:lpstr>Exemple</vt:lpstr>
      <vt:lpstr>Exemple</vt:lpstr>
      <vt:lpstr>Exemple</vt:lpstr>
      <vt:lpstr>Exemple</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ECHANTILLONNAGE</vt:lpstr>
      <vt:lpstr>         </vt:lpstr>
      <vt:lpstr>Diapositive 60</vt:lpstr>
      <vt:lpstr>         </vt:lpstr>
      <vt:lpstr>         </vt:lpstr>
      <vt:lpstr>Diapositive 63</vt:lpstr>
      <vt:lpstr>Diapositive 64</vt:lpstr>
      <vt:lpstr>Diapositive 65</vt:lpstr>
      <vt:lpstr>Diapositive 66</vt:lpstr>
      <vt:lpstr>Diapositive 67</vt:lpstr>
      <vt:lpstr>Diapositive 68</vt:lpstr>
      <vt:lpstr>Diapositive 69</vt:lpstr>
      <vt:lpstr>Diapositive 70</vt:lpstr>
      <vt:lpstr>Théorie d’échantillonnage</vt:lpstr>
      <vt:lpstr>Théorie de la Reconstruction</vt:lpstr>
      <vt:lpstr>Echantillonnage à la fréquence de Nyquist</vt:lpstr>
      <vt:lpstr>Reconstruction à la fréquence de Nyquist</vt:lpstr>
      <vt:lpstr>Echantillonnage au dessous la fréquence de Nyquist</vt:lpstr>
      <vt:lpstr>Reconstruction au dessous la fréquence de Nyquist</vt:lpstr>
      <vt:lpstr>Erreur de Reconstruction</vt:lpstr>
      <vt:lpstr>Reconstruction avec une fenêtre triangulaire</vt:lpstr>
      <vt:lpstr>Erreur de Reconstruction</vt:lpstr>
      <vt:lpstr>Reconstruction avec une fenêtre rectangulaire</vt:lpstr>
      <vt:lpstr>Erreur de Reconstruction</vt:lpstr>
      <vt:lpstr>Diapositive 82</vt:lpstr>
      <vt:lpstr>Reconstruction de la sinusoïde?   Oui mais laquelle</vt:lpstr>
      <vt:lpstr>Diapositive 84</vt:lpstr>
      <vt:lpstr>Diapositive 85</vt:lpstr>
      <vt:lpstr>Diapositive 86</vt:lpstr>
      <vt:lpstr>Diapositive 87</vt:lpstr>
      <vt:lpstr>Diapositive 88</vt:lpstr>
      <vt:lpstr>Diapositive 89</vt:lpstr>
      <vt:lpstr>Diapositive 90</vt:lpstr>
      <vt:lpstr>Diapositive 91</vt:lpstr>
      <vt:lpstr>Diapositive 92</vt:lpstr>
      <vt:lpstr>Diapositive 93</vt:lpstr>
      <vt:lpstr>LA TRANSFORMEE DE FOURIER DISCRETE  TFD</vt:lpstr>
      <vt:lpstr>Diapositive 95</vt:lpstr>
      <vt:lpstr>Diapositive 96</vt:lpstr>
      <vt:lpstr>Diapositive 97</vt:lpstr>
      <vt:lpstr>Diapositive 98</vt:lpstr>
      <vt:lpstr>TFD 1 D sous forme matricielle</vt:lpstr>
      <vt:lpstr>Diapositive 100</vt:lpstr>
      <vt:lpstr>Diapositive 101</vt:lpstr>
      <vt:lpstr>LA TRANSFORMEE DE FOURIER RAPIDE  FFT</vt:lpstr>
      <vt:lpstr>Diapositive 103</vt:lpstr>
      <vt:lpstr>Coût calculatoire d’une TFD</vt:lpstr>
      <vt:lpstr>Algorithme de Cooley-Tukey</vt:lpstr>
      <vt:lpstr>Algorithme de Cooley-Tukey</vt:lpstr>
      <vt:lpstr>Algorithme de Cooley-Tukey</vt:lpstr>
      <vt:lpstr>Notion d’organigramme</vt:lpstr>
      <vt:lpstr>Représentation graphique d’une TFD à 8 points</vt:lpstr>
      <vt:lpstr>Poursuivre la décomposition …</vt:lpstr>
      <vt:lpstr>La décomposition complète en TFD à 2 points</vt:lpstr>
      <vt:lpstr>Voyons maintenant de plus près le TFD à 2 points</vt:lpstr>
      <vt:lpstr>La FFT de décimation dans le temps complète à 8 points</vt:lpstr>
      <vt:lpstr>Nombre de multiplications pour les FFT à N points</vt:lpstr>
      <vt:lpstr>Structures FFT alternatives</vt:lpstr>
      <vt:lpstr>Structures FFT alternatives</vt:lpstr>
      <vt:lpstr>Diapositive 117</vt:lpstr>
      <vt:lpstr>Diapositive 118</vt:lpstr>
      <vt:lpstr>Diapositive 119</vt:lpstr>
      <vt:lpstr>Diapositive 120</vt:lpstr>
      <vt:lpstr>L'algorithme FFT de décimation en fréquence (DIF)</vt:lpstr>
      <vt:lpstr>L'algorithme FFT de décimation en fréquence (DIF)</vt:lpstr>
      <vt:lpstr>Poursuivant en décomposant les points de sortie pairs et impairs que nous obtenons…</vt:lpstr>
      <vt:lpstr>… Et en remplaçant les DFT à N / 4 points par des papillons que nous obtenons</vt:lpstr>
    </vt:vector>
  </TitlesOfParts>
  <Company>Carnegie Mellon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18-791 Lecture #7 FREQUENCY RESPONSE OF LSI SYSTEMS</dc:title>
  <dc:creator>Richard Stern</dc:creator>
  <cp:lastModifiedBy>STS</cp:lastModifiedBy>
  <cp:revision>160</cp:revision>
  <cp:lastPrinted>2020-03-18T18:02:14Z</cp:lastPrinted>
  <dcterms:created xsi:type="dcterms:W3CDTF">2000-09-19T05:50:24Z</dcterms:created>
  <dcterms:modified xsi:type="dcterms:W3CDTF">2021-04-16T22:55:30Z</dcterms:modified>
</cp:coreProperties>
</file>