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Default Extension="gif" ContentType="image/gi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56" r:id="rId1"/>
  </p:sldMasterIdLst>
  <p:notesMasterIdLst>
    <p:notesMasterId r:id="rId59"/>
  </p:notesMasterIdLst>
  <p:sldIdLst>
    <p:sldId id="261" r:id="rId2"/>
    <p:sldId id="575" r:id="rId3"/>
    <p:sldId id="675" r:id="rId4"/>
    <p:sldId id="676" r:id="rId5"/>
    <p:sldId id="576" r:id="rId6"/>
    <p:sldId id="583" r:id="rId7"/>
    <p:sldId id="584" r:id="rId8"/>
    <p:sldId id="677" r:id="rId9"/>
    <p:sldId id="605" r:id="rId10"/>
    <p:sldId id="577" r:id="rId11"/>
    <p:sldId id="681" r:id="rId12"/>
    <p:sldId id="678" r:id="rId13"/>
    <p:sldId id="679" r:id="rId14"/>
    <p:sldId id="606" r:id="rId15"/>
    <p:sldId id="578" r:id="rId16"/>
    <p:sldId id="690" r:id="rId17"/>
    <p:sldId id="587" r:id="rId18"/>
    <p:sldId id="682" r:id="rId19"/>
    <p:sldId id="685" r:id="rId20"/>
    <p:sldId id="686" r:id="rId21"/>
    <p:sldId id="687" r:id="rId22"/>
    <p:sldId id="689" r:id="rId23"/>
    <p:sldId id="691" r:id="rId24"/>
    <p:sldId id="683" r:id="rId25"/>
    <p:sldId id="590" r:id="rId26"/>
    <p:sldId id="591" r:id="rId27"/>
    <p:sldId id="592" r:id="rId28"/>
    <p:sldId id="593" r:id="rId29"/>
    <p:sldId id="594" r:id="rId30"/>
    <p:sldId id="595" r:id="rId31"/>
    <p:sldId id="596" r:id="rId32"/>
    <p:sldId id="597" r:id="rId33"/>
    <p:sldId id="598" r:id="rId34"/>
    <p:sldId id="692" r:id="rId35"/>
    <p:sldId id="607" r:id="rId36"/>
    <p:sldId id="579" r:id="rId37"/>
    <p:sldId id="693" r:id="rId38"/>
    <p:sldId id="695" r:id="rId39"/>
    <p:sldId id="696" r:id="rId40"/>
    <p:sldId id="694" r:id="rId41"/>
    <p:sldId id="697" r:id="rId42"/>
    <p:sldId id="701" r:id="rId43"/>
    <p:sldId id="698" r:id="rId44"/>
    <p:sldId id="580" r:id="rId45"/>
    <p:sldId id="699" r:id="rId46"/>
    <p:sldId id="700" r:id="rId47"/>
    <p:sldId id="581" r:id="rId48"/>
    <p:sldId id="702" r:id="rId49"/>
    <p:sldId id="703" r:id="rId50"/>
    <p:sldId id="705" r:id="rId51"/>
    <p:sldId id="706" r:id="rId52"/>
    <p:sldId id="708" r:id="rId53"/>
    <p:sldId id="707" r:id="rId54"/>
    <p:sldId id="709" r:id="rId55"/>
    <p:sldId id="704" r:id="rId56"/>
    <p:sldId id="582" r:id="rId57"/>
    <p:sldId id="484" r:id="rId5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9BE1"/>
    <a:srgbClr val="DAA600"/>
    <a:srgbClr val="75B000"/>
    <a:srgbClr val="005A9E"/>
    <a:srgbClr val="2DA5FF"/>
    <a:srgbClr val="339933"/>
    <a:srgbClr val="85C800"/>
    <a:srgbClr val="99CC00"/>
    <a:srgbClr val="D09E00"/>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58" autoAdjust="0"/>
    <p:restoredTop sz="95942" autoAdjust="0"/>
  </p:normalViewPr>
  <p:slideViewPr>
    <p:cSldViewPr>
      <p:cViewPr>
        <p:scale>
          <a:sx n="70" d="100"/>
          <a:sy n="70" d="100"/>
        </p:scale>
        <p:origin x="-1968" y="-480"/>
      </p:cViewPr>
      <p:guideLst>
        <p:guide orient="horz" pos="2160"/>
        <p:guide pos="2880"/>
      </p:guideLst>
    </p:cSldViewPr>
  </p:slideViewPr>
  <p:outlineViewPr>
    <p:cViewPr>
      <p:scale>
        <a:sx n="33" d="100"/>
        <a:sy n="33" d="100"/>
      </p:scale>
      <p:origin x="0" y="3273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AA31EA-21E6-4ED3-8CB4-7B55AD7837F6}" type="datetimeFigureOut">
              <a:rPr lang="fr-FR" smtClean="0"/>
              <a:pPr/>
              <a:t>22/02/2021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1B2C29-C545-48CC-BD92-BC141B59E296}"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91B2C29-C545-48CC-BD92-BC141B59E296}" type="slidenum">
              <a:rPr lang="fr-FR" smtClean="0"/>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91B2C29-C545-48CC-BD92-BC141B59E296}" type="slidenum">
              <a:rPr lang="fr-FR" smtClean="0"/>
              <a:pPr/>
              <a:t>57</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us-titr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A22EFA97-C354-443E-9F6C-1EE2147E82BA}" type="datetime1">
              <a:rPr lang="fr-FR" smtClean="0"/>
              <a:pPr/>
              <a:t>22/02/2021</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7" name="Connecteur droit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ce réservé du numéro de diapositiv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972194D-3AA9-4E4D-B5EA-B4B089DFA944}" type="slidenum">
              <a:rPr lang="fr-FR" smtClean="0"/>
              <a:pPr/>
              <a:t>‹N°›</a:t>
            </a:fld>
            <a:endParaRPr lang="fr-FR"/>
          </a:p>
        </p:txBody>
      </p:sp>
      <p:sp>
        <p:nvSpPr>
          <p:cNvPr id="8" name="Titr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2A7E3E2-1A71-4AAA-A440-7BA038DA8D9C}" type="datetime1">
              <a:rPr lang="fr-FR" smtClean="0"/>
              <a:pPr/>
              <a:t>22/02/2021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972194D-3AA9-4E4D-B5EA-B4B089DFA944}"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cteur droit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6915912" y="3009901"/>
            <a:ext cx="457200" cy="441325"/>
          </a:xfrm>
        </p:spPr>
        <p:txBody>
          <a:bodyPr/>
          <a:lstStyle/>
          <a:p>
            <a:fld id="{4972194D-3AA9-4E4D-B5EA-B4B089DFA944}" type="slidenum">
              <a:rPr lang="fr-FR" smtClean="0"/>
              <a:pPr/>
              <a:t>‹N°›</a:t>
            </a:fld>
            <a:endParaRPr lang="fr-FR"/>
          </a:p>
        </p:txBody>
      </p:sp>
      <p:sp>
        <p:nvSpPr>
          <p:cNvPr id="3" name="Espace réservé du texte vertical 2"/>
          <p:cNvSpPr>
            <a:spLocks noGrp="1"/>
          </p:cNvSpPr>
          <p:nvPr>
            <p:ph type="body" orient="vert" idx="1"/>
          </p:nvPr>
        </p:nvSpPr>
        <p:spPr>
          <a:xfrm>
            <a:off x="304800" y="304800"/>
            <a:ext cx="6553200" cy="5821366"/>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4EB78A9-D0B3-459F-B8E2-6A3AE995112B}" type="datetime1">
              <a:rPr lang="fr-FR" smtClean="0"/>
              <a:pPr/>
              <a:t>22/02/2021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2" name="Titre vertical 1"/>
          <p:cNvSpPr>
            <a:spLocks noGrp="1"/>
          </p:cNvSpPr>
          <p:nvPr>
            <p:ph type="title" orient="vert"/>
          </p:nvPr>
        </p:nvSpPr>
        <p:spPr>
          <a:xfrm>
            <a:off x="7391400" y="304801"/>
            <a:ext cx="1447800" cy="5851525"/>
          </a:xfrm>
        </p:spPr>
        <p:txBody>
          <a:bodyPr vert="eaVert"/>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E2E3CB5B-667E-4562-B49C-ED565CC1D6A2}" type="datetime1">
              <a:rPr lang="fr-FR" smtClean="0"/>
              <a:pPr/>
              <a:t>22/02/2021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4361688" y="1026372"/>
            <a:ext cx="457200" cy="441325"/>
          </a:xfrm>
        </p:spPr>
        <p:txBody>
          <a:bodyPr/>
          <a:lstStyle/>
          <a:p>
            <a:fld id="{4972194D-3AA9-4E4D-B5EA-B4B089DFA944}" type="slidenum">
              <a:rPr lang="fr-FR" smtClean="0"/>
              <a:pPr/>
              <a:t>‹N°›</a:t>
            </a:fld>
            <a:endParaRPr lang="fr-FR"/>
          </a:p>
        </p:txBody>
      </p:sp>
      <p:sp>
        <p:nvSpPr>
          <p:cNvPr id="8" name="Espace réservé du contenu 7"/>
          <p:cNvSpPr>
            <a:spLocks noGrp="1"/>
          </p:cNvSpPr>
          <p:nvPr>
            <p:ph sz="quarter" idx="1"/>
          </p:nvPr>
        </p:nvSpPr>
        <p:spPr>
          <a:xfrm>
            <a:off x="301752" y="1527048"/>
            <a:ext cx="850392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u pied de page 4"/>
          <p:cNvSpPr>
            <a:spLocks noGrp="1"/>
          </p:cNvSpPr>
          <p:nvPr>
            <p:ph type="ftr" sz="quarter" idx="11"/>
          </p:nvPr>
        </p:nvSpPr>
        <p:spPr/>
        <p:txBody>
          <a:bodyPr/>
          <a:lstStyle/>
          <a:p>
            <a:endParaRPr lang="fr-FR"/>
          </a:p>
        </p:txBody>
      </p:sp>
      <p:sp>
        <p:nvSpPr>
          <p:cNvPr id="4" name="Espace réservé de la date 3"/>
          <p:cNvSpPr>
            <a:spLocks noGrp="1"/>
          </p:cNvSpPr>
          <p:nvPr>
            <p:ph type="dt" sz="half" idx="10"/>
          </p:nvPr>
        </p:nvSpPr>
        <p:spPr/>
        <p:txBody>
          <a:bodyPr/>
          <a:lstStyle/>
          <a:p>
            <a:fld id="{4D51D042-9223-495D-BC33-114BB12B5323}" type="datetime1">
              <a:rPr lang="fr-FR" smtClean="0"/>
              <a:pPr/>
              <a:t>22/02/2021</a:t>
            </a:fld>
            <a:endParaRPr lang="fr-FR"/>
          </a:p>
        </p:txBody>
      </p:sp>
      <p:sp>
        <p:nvSpPr>
          <p:cNvPr id="8" name="Connecteur droit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972194D-3AA9-4E4D-B5EA-B4B089DFA944}" type="slidenum">
              <a:rPr lang="fr-FR" smtClean="0"/>
              <a:pPr/>
              <a:t>‹N°›</a:t>
            </a:fld>
            <a:endParaRPr lang="fr-FR"/>
          </a:p>
        </p:txBody>
      </p:sp>
      <p:sp>
        <p:nvSpPr>
          <p:cNvPr id="2" name="Titr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a:xfrm>
            <a:off x="5791200" y="6409944"/>
            <a:ext cx="3044952" cy="365760"/>
          </a:xfrm>
        </p:spPr>
        <p:txBody>
          <a:bodyPr/>
          <a:lstStyle/>
          <a:p>
            <a:fld id="{714AED09-C3C0-47D0-A8F9-7BF850BA50A4}" type="datetime1">
              <a:rPr lang="fr-FR" smtClean="0"/>
              <a:pPr/>
              <a:t>22/02/2021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972194D-3AA9-4E4D-B5EA-B4B089DFA944}" type="slidenum">
              <a:rPr lang="fr-FR" smtClean="0"/>
              <a:pPr/>
              <a:t>‹N°›</a:t>
            </a:fld>
            <a:endParaRPr lang="fr-FR"/>
          </a:p>
        </p:txBody>
      </p:sp>
      <p:sp>
        <p:nvSpPr>
          <p:cNvPr id="8" name="Connecteur droit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ce réservé du contenu 9"/>
          <p:cNvSpPr>
            <a:spLocks noGrp="1"/>
          </p:cNvSpPr>
          <p:nvPr>
            <p:ph sz="half" idx="1"/>
          </p:nvPr>
        </p:nvSpPr>
        <p:spPr>
          <a:xfrm>
            <a:off x="301752" y="1371600"/>
            <a:ext cx="4038600" cy="4681728"/>
          </a:xfrm>
        </p:spPr>
        <p:txBody>
          <a:bodyPr/>
          <a:lstStyle>
            <a:lvl1pPr>
              <a:defRPr sz="2500"/>
            </a:lvl1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contenu 11"/>
          <p:cNvSpPr>
            <a:spLocks noGrp="1"/>
          </p:cNvSpPr>
          <p:nvPr>
            <p:ph sz="half" idx="2"/>
          </p:nvPr>
        </p:nvSpPr>
        <p:spPr>
          <a:xfrm>
            <a:off x="4800600" y="1371600"/>
            <a:ext cx="4038600" cy="4681728"/>
          </a:xfrm>
        </p:spPr>
        <p:txBody>
          <a:bodyPr/>
          <a:lstStyle>
            <a:lvl1pPr>
              <a:defRPr sz="2500"/>
            </a:lvl1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8D7338D9-B582-4603-A32C-549D9411F607}" type="datetime1">
              <a:rPr lang="fr-FR" smtClean="0"/>
              <a:pPr/>
              <a:t>22/02/2021</a:t>
            </a:fld>
            <a:endParaRPr lang="fr-FR"/>
          </a:p>
        </p:txBody>
      </p:sp>
      <p:sp>
        <p:nvSpPr>
          <p:cNvPr id="8" name="Espace réservé du pied de page 7"/>
          <p:cNvSpPr>
            <a:spLocks noGrp="1"/>
          </p:cNvSpPr>
          <p:nvPr>
            <p:ph type="ftr" sz="quarter" idx="11"/>
          </p:nvPr>
        </p:nvSpPr>
        <p:spPr>
          <a:xfrm>
            <a:off x="304800" y="6409944"/>
            <a:ext cx="3581400" cy="365760"/>
          </a:xfrm>
        </p:spPr>
        <p:txBody>
          <a:bodyPr/>
          <a:lstStyle/>
          <a:p>
            <a:endParaRPr lang="fr-FR"/>
          </a:p>
        </p:txBody>
      </p:sp>
      <p:sp>
        <p:nvSpPr>
          <p:cNvPr id="15" name="Connecteur droit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ce réservé du contenu 23"/>
          <p:cNvSpPr>
            <a:spLocks noGrp="1"/>
          </p:cNvSpPr>
          <p:nvPr>
            <p:ph sz="quarter" idx="2"/>
          </p:nvPr>
        </p:nvSpPr>
        <p:spPr>
          <a:xfrm>
            <a:off x="301752" y="2471383"/>
            <a:ext cx="4041648" cy="3818404"/>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6" name="Espace réservé du contenu 25"/>
          <p:cNvSpPr>
            <a:spLocks noGrp="1"/>
          </p:cNvSpPr>
          <p:nvPr>
            <p:ph sz="quarter" idx="4"/>
          </p:nvPr>
        </p:nvSpPr>
        <p:spPr>
          <a:xfrm>
            <a:off x="4800600" y="2471383"/>
            <a:ext cx="4038600" cy="382219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ce réservé du numéro de diapositive 8"/>
          <p:cNvSpPr>
            <a:spLocks noGrp="1"/>
          </p:cNvSpPr>
          <p:nvPr>
            <p:ph type="sldNum" sz="quarter" idx="12"/>
          </p:nvPr>
        </p:nvSpPr>
        <p:spPr>
          <a:xfrm>
            <a:off x="4343400" y="1042416"/>
            <a:ext cx="457200" cy="441325"/>
          </a:xfrm>
        </p:spPr>
        <p:txBody>
          <a:bodyPr/>
          <a:lstStyle>
            <a:lvl1pPr algn="ctr">
              <a:defRPr/>
            </a:lvl1pPr>
          </a:lstStyle>
          <a:p>
            <a:fld id="{4972194D-3AA9-4E4D-B5EA-B4B089DFA944}" type="slidenum">
              <a:rPr lang="fr-FR" smtClean="0"/>
              <a:pPr/>
              <a:t>‹N°›</a:t>
            </a:fld>
            <a:endParaRPr lang="fr-FR"/>
          </a:p>
        </p:txBody>
      </p:sp>
      <p:sp>
        <p:nvSpPr>
          <p:cNvPr id="23" name="Titre 22"/>
          <p:cNvSpPr>
            <a:spLocks noGrp="1"/>
          </p:cNvSpPr>
          <p:nvPr>
            <p:ph type="title"/>
          </p:nvPr>
        </p:nvSpPr>
        <p:spPr/>
        <p:txBody>
          <a:bodyPr rtlCol="0" anchor="b" anchorCtr="0"/>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4972BF8E-F6AF-4833-8852-37D61878E691}" type="datetime1">
              <a:rPr lang="fr-FR" smtClean="0"/>
              <a:pPr/>
              <a:t>22/02/2021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a:xfrm>
            <a:off x="4343400" y="1036020"/>
            <a:ext cx="457200" cy="441325"/>
          </a:xfrm>
        </p:spPr>
        <p:txBody>
          <a:bodyPr/>
          <a:lstStyle/>
          <a:p>
            <a:fld id="{4972194D-3AA9-4E4D-B5EA-B4B089DFA944}" type="slidenum">
              <a:rPr lang="fr-FR" smtClean="0"/>
              <a:pPr/>
              <a:t>‹N°›</a:t>
            </a:fld>
            <a:endParaRPr lang="fr-F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ce réservé de la date 1"/>
          <p:cNvSpPr>
            <a:spLocks noGrp="1"/>
          </p:cNvSpPr>
          <p:nvPr>
            <p:ph type="dt" sz="half" idx="10"/>
          </p:nvPr>
        </p:nvSpPr>
        <p:spPr/>
        <p:txBody>
          <a:bodyPr/>
          <a:lstStyle/>
          <a:p>
            <a:fld id="{2671E6B4-723A-4080-91DC-28B45ABCEB93}" type="datetime1">
              <a:rPr lang="fr-FR" smtClean="0"/>
              <a:pPr/>
              <a:t>22/02/2021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4972194D-3AA9-4E4D-B5EA-B4B089DFA944}" type="slidenum">
              <a:rPr lang="fr-FR" smtClean="0"/>
              <a:pPr/>
              <a:t>‹N°›</a:t>
            </a:fld>
            <a:endParaRPr lang="fr-F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cteur droit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ce réservé du contenu 19"/>
          <p:cNvSpPr>
            <a:spLocks noGrp="1"/>
          </p:cNvSpPr>
          <p:nvPr>
            <p:ph sz="quarter" idx="1"/>
          </p:nvPr>
        </p:nvSpPr>
        <p:spPr>
          <a:xfrm>
            <a:off x="3124200" y="685800"/>
            <a:ext cx="5638800" cy="5410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4972194D-3AA9-4E4D-B5EA-B4B089DFA944}" type="slidenum">
              <a:rPr lang="fr-FR" smtClean="0"/>
              <a:pPr/>
              <a:t>‹N°›</a:t>
            </a:fld>
            <a:endParaRPr lang="fr-F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p:txBody>
          <a:bodyPr/>
          <a:lstStyle/>
          <a:p>
            <a:fld id="{E544BBE7-1845-4D9E-9A27-4ADC9256954F}" type="datetime1">
              <a:rPr lang="fr-FR" smtClean="0"/>
              <a:pPr/>
              <a:t>22/02/2021</a:t>
            </a:fld>
            <a:endParaRPr lang="fr-FR"/>
          </a:p>
        </p:txBody>
      </p:sp>
      <p:sp>
        <p:nvSpPr>
          <p:cNvPr id="6" name="Espace réservé du pied de page 5"/>
          <p:cNvSpPr>
            <a:spLocks noGrp="1"/>
          </p:cNvSpPr>
          <p:nvPr>
            <p:ph type="ftr" sz="quarter" idx="11"/>
          </p:nvPr>
        </p:nvSpPr>
        <p:spPr>
          <a:xfrm>
            <a:off x="301752" y="6410848"/>
            <a:ext cx="3383280" cy="365760"/>
          </a:xfrm>
        </p:spPr>
        <p:txBody>
          <a:bodyPr/>
          <a:lstStyle/>
          <a:p>
            <a:endParaRPr lang="fr-FR"/>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p>
            <a:fld id="{4972194D-3AA9-4E4D-B5EA-B4B089DFA944}" type="slidenum">
              <a:rPr lang="fr-FR" smtClean="0"/>
              <a:pPr/>
              <a:t>‹N°›</a:t>
            </a:fld>
            <a:endParaRPr lang="fr-FR"/>
          </a:p>
        </p:txBody>
      </p:sp>
      <p:sp>
        <p:nvSpPr>
          <p:cNvPr id="2" name="Titr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3000375" y="609600"/>
            <a:ext cx="5867400" cy="4267200"/>
          </a:xfrm>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a:xfrm>
            <a:off x="5788152" y="6404984"/>
            <a:ext cx="3044952" cy="365760"/>
          </a:xfrm>
        </p:spPr>
        <p:txBody>
          <a:bodyPr/>
          <a:lstStyle/>
          <a:p>
            <a:fld id="{77EB4E2A-A76E-4972-8593-2537305388CB}" type="datetime1">
              <a:rPr lang="fr-FR" smtClean="0"/>
              <a:pPr/>
              <a:t>22/02/2021</a:t>
            </a:fld>
            <a:endParaRPr lang="fr-FR"/>
          </a:p>
        </p:txBody>
      </p:sp>
      <p:sp>
        <p:nvSpPr>
          <p:cNvPr id="6" name="Espace réservé du pied de page 5"/>
          <p:cNvSpPr>
            <a:spLocks noGrp="1"/>
          </p:cNvSpPr>
          <p:nvPr>
            <p:ph type="ftr" sz="quarter" idx="11"/>
          </p:nvPr>
        </p:nvSpPr>
        <p:spPr>
          <a:xfrm>
            <a:off x="301752" y="6410848"/>
            <a:ext cx="3584448" cy="365760"/>
          </a:xfrm>
        </p:spPr>
        <p:txBody>
          <a:bodyPr/>
          <a:lstStyle/>
          <a:p>
            <a:endParaRPr lang="fr-F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ce réservé de la date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E966A908-3A4A-490A-AD5D-1EA601CD702B}" type="datetime1">
              <a:rPr lang="fr-FR" smtClean="0"/>
              <a:pPr/>
              <a:t>22/02/2021</a:t>
            </a:fld>
            <a:endParaRPr lang="fr-FR"/>
          </a:p>
        </p:txBody>
      </p:sp>
      <p:sp>
        <p:nvSpPr>
          <p:cNvPr id="3" name="Espace réservé du pied de page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fr-F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cteur droit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972194D-3AA9-4E4D-B5EA-B4B089DFA944}" type="slidenum">
              <a:rPr lang="fr-FR" smtClean="0"/>
              <a:pPr/>
              <a:t>‹N°›</a:t>
            </a:fld>
            <a:endParaRPr lang="fr-FR"/>
          </a:p>
        </p:txBody>
      </p:sp>
      <p:sp>
        <p:nvSpPr>
          <p:cNvPr id="22" name="Espace réservé du titre 21"/>
          <p:cNvSpPr>
            <a:spLocks noGrp="1"/>
          </p:cNvSpPr>
          <p:nvPr>
            <p:ph type="title"/>
          </p:nvPr>
        </p:nvSpPr>
        <p:spPr>
          <a:xfrm>
            <a:off x="301752" y="228600"/>
            <a:ext cx="8534400" cy="758952"/>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Tree>
  </p:cSld>
  <p:clrMap bg1="lt1" tx1="dk1" bg2="lt2" tx2="dk2" accent1="accent1" accent2="accent2" accent3="accent3" accent4="accent4" accent5="accent5" accent6="accent6" hlink="hlink" folHlink="folHlink"/>
  <p:sldLayoutIdLst>
    <p:sldLayoutId id="2147484057" r:id="rId1"/>
    <p:sldLayoutId id="2147484058" r:id="rId2"/>
    <p:sldLayoutId id="2147484059" r:id="rId3"/>
    <p:sldLayoutId id="2147484060" r:id="rId4"/>
    <p:sldLayoutId id="2147484061" r:id="rId5"/>
    <p:sldLayoutId id="2147484062" r:id="rId6"/>
    <p:sldLayoutId id="2147484063" r:id="rId7"/>
    <p:sldLayoutId id="2147484064" r:id="rId8"/>
    <p:sldLayoutId id="2147484065" r:id="rId9"/>
    <p:sldLayoutId id="2147484066" r:id="rId10"/>
    <p:sldLayoutId id="2147484067" r:id="rId11"/>
  </p:sldLayoutIdLst>
  <p:transition/>
  <p:hf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gi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125947" y="230551"/>
          <a:ext cx="8732333" cy="1021080"/>
        </p:xfrm>
        <a:graphic>
          <a:graphicData uri="http://schemas.openxmlformats.org/drawingml/2006/table">
            <a:tbl>
              <a:tblPr firstRow="1" bandRow="1">
                <a:tableStyleId>{5C22544A-7EE6-4342-B048-85BDC9FD1C3A}</a:tableStyleId>
              </a:tblPr>
              <a:tblGrid>
                <a:gridCol w="8732333"/>
              </a:tblGrid>
              <a:tr h="370840">
                <a:tc>
                  <a:txBody>
                    <a:bodyPr/>
                    <a:lstStyle/>
                    <a:p>
                      <a:pPr algn="ctr">
                        <a:lnSpc>
                          <a:spcPct val="150000"/>
                        </a:lnSpc>
                      </a:pPr>
                      <a:r>
                        <a:rPr lang="fr-FR" sz="1500" dirty="0" smtClean="0">
                          <a:solidFill>
                            <a:schemeClr val="tx1"/>
                          </a:solidFill>
                          <a:latin typeface="+mj-lt"/>
                        </a:rPr>
                        <a:t>Université </a:t>
                      </a:r>
                      <a:r>
                        <a:rPr lang="fr-FR" sz="1500" dirty="0" err="1" smtClean="0">
                          <a:solidFill>
                            <a:schemeClr val="tx1"/>
                          </a:solidFill>
                          <a:latin typeface="+mj-lt"/>
                        </a:rPr>
                        <a:t>Badji</a:t>
                      </a:r>
                      <a:r>
                        <a:rPr lang="fr-FR" sz="1500" dirty="0" smtClean="0">
                          <a:solidFill>
                            <a:schemeClr val="tx1"/>
                          </a:solidFill>
                          <a:latin typeface="+mj-lt"/>
                        </a:rPr>
                        <a:t> </a:t>
                      </a:r>
                      <a:r>
                        <a:rPr lang="fr-FR" sz="1500" dirty="0" err="1" smtClean="0">
                          <a:solidFill>
                            <a:schemeClr val="tx1"/>
                          </a:solidFill>
                          <a:latin typeface="+mj-lt"/>
                        </a:rPr>
                        <a:t>Mokhtar</a:t>
                      </a:r>
                      <a:r>
                        <a:rPr lang="fr-FR" sz="1500" dirty="0" smtClean="0">
                          <a:solidFill>
                            <a:schemeClr val="tx1"/>
                          </a:solidFill>
                          <a:latin typeface="+mj-lt"/>
                        </a:rPr>
                        <a:t> Annaba</a:t>
                      </a:r>
                    </a:p>
                    <a:p>
                      <a:pPr marL="0" marR="0" indent="0" algn="ctr" defTabSz="914400" rtl="0" eaLnBrk="1" fontAlgn="auto" latinLnBrk="0" hangingPunct="1">
                        <a:lnSpc>
                          <a:spcPct val="150000"/>
                        </a:lnSpc>
                        <a:spcBef>
                          <a:spcPts val="0"/>
                        </a:spcBef>
                        <a:spcAft>
                          <a:spcPts val="0"/>
                        </a:spcAft>
                        <a:buClrTx/>
                        <a:buSzTx/>
                        <a:buFontTx/>
                        <a:buNone/>
                        <a:tabLst/>
                        <a:defRPr/>
                      </a:pPr>
                      <a:r>
                        <a:rPr lang="fr-FR" sz="1500" b="1" kern="1200" dirty="0" smtClean="0">
                          <a:solidFill>
                            <a:schemeClr val="tx1"/>
                          </a:solidFill>
                          <a:latin typeface="+mn-lt"/>
                          <a:ea typeface="+mn-ea"/>
                          <a:cs typeface="+mn-cs"/>
                        </a:rPr>
                        <a:t>Département d’informatique</a:t>
                      </a:r>
                    </a:p>
                    <a:p>
                      <a:endParaRPr lang="fr-FR" sz="1600" dirty="0" smtClean="0">
                        <a:solidFill>
                          <a:schemeClr val="tx1"/>
                        </a:solidFill>
                        <a:latin typeface="+mj-lt"/>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bl>
          </a:graphicData>
        </a:graphic>
      </p:graphicFrame>
      <p:graphicFrame>
        <p:nvGraphicFramePr>
          <p:cNvPr id="5" name="Object 2"/>
          <p:cNvGraphicFramePr>
            <a:graphicFrameLocks noChangeAspect="1"/>
          </p:cNvGraphicFramePr>
          <p:nvPr/>
        </p:nvGraphicFramePr>
        <p:xfrm>
          <a:off x="4072212" y="911297"/>
          <a:ext cx="1057275" cy="790575"/>
        </p:xfrm>
        <a:graphic>
          <a:graphicData uri="http://schemas.openxmlformats.org/presentationml/2006/ole">
            <p:oleObj spid="_x0000_s2050" name="Picture" r:id="rId4" imgW="1051741" imgH="785820" progId="Word.Picture.8">
              <p:embed/>
            </p:oleObj>
          </a:graphicData>
        </a:graphic>
      </p:graphicFrame>
      <p:pic>
        <p:nvPicPr>
          <p:cNvPr id="6" name="Picture 9" descr="ligne_comete004"/>
          <p:cNvPicPr preferRelativeResize="0">
            <a:picLocks noChangeArrowheads="1"/>
          </p:cNvPicPr>
          <p:nvPr/>
        </p:nvPicPr>
        <p:blipFill>
          <a:blip r:embed="rId5"/>
          <a:srcRect/>
          <a:stretch>
            <a:fillRect/>
          </a:stretch>
        </p:blipFill>
        <p:spPr bwMode="auto">
          <a:xfrm>
            <a:off x="151941" y="4162426"/>
            <a:ext cx="8856000" cy="72000"/>
          </a:xfrm>
          <a:prstGeom prst="rect">
            <a:avLst/>
          </a:prstGeom>
          <a:noFill/>
          <a:ln w="9525">
            <a:noFill/>
            <a:miter lim="800000"/>
            <a:headEnd/>
            <a:tailEnd/>
          </a:ln>
        </p:spPr>
      </p:pic>
      <p:pic>
        <p:nvPicPr>
          <p:cNvPr id="7" name="Picture 10" descr="ligne_comete004"/>
          <p:cNvPicPr preferRelativeResize="0">
            <a:picLocks noChangeArrowheads="1"/>
          </p:cNvPicPr>
          <p:nvPr/>
        </p:nvPicPr>
        <p:blipFill>
          <a:blip r:embed="rId5"/>
          <a:srcRect/>
          <a:stretch>
            <a:fillRect/>
          </a:stretch>
        </p:blipFill>
        <p:spPr bwMode="auto">
          <a:xfrm rot="-5400000">
            <a:off x="-717365" y="3836369"/>
            <a:ext cx="3636000" cy="72000"/>
          </a:xfrm>
          <a:prstGeom prst="rect">
            <a:avLst/>
          </a:prstGeom>
          <a:noFill/>
          <a:ln w="9525">
            <a:noFill/>
            <a:miter lim="800000"/>
            <a:headEnd/>
            <a:tailEnd/>
          </a:ln>
        </p:spPr>
      </p:pic>
      <p:sp>
        <p:nvSpPr>
          <p:cNvPr id="8" name="Titre 1"/>
          <p:cNvSpPr txBox="1">
            <a:spLocks/>
          </p:cNvSpPr>
          <p:nvPr/>
        </p:nvSpPr>
        <p:spPr>
          <a:xfrm>
            <a:off x="-214346" y="2071678"/>
            <a:ext cx="10715700" cy="2062582"/>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2900" dirty="0" smtClean="0">
                <a:latin typeface="+mj-lt"/>
                <a:ea typeface="+mj-ea"/>
                <a:cs typeface="+mj-cs"/>
              </a:rPr>
              <a:t>Cours</a:t>
            </a:r>
            <a:r>
              <a:rPr kumimoji="0" lang="fr-FR" sz="2900" b="0" i="0" u="none" strike="noStrike" kern="1200" cap="none" spc="0" normalizeH="0" baseline="0" noProof="0" dirty="0" smtClean="0">
                <a:ln>
                  <a:noFill/>
                </a:ln>
                <a:solidFill>
                  <a:schemeClr val="tx1"/>
                </a:solidFill>
                <a:effectLst/>
                <a:uLnTx/>
                <a:uFillTx/>
                <a:latin typeface="+mj-lt"/>
                <a:ea typeface="+mj-ea"/>
                <a:cs typeface="+mj-cs"/>
              </a:rPr>
              <a:t> du Module</a:t>
            </a:r>
            <a:br>
              <a:rPr kumimoji="0" lang="fr-FR" sz="2900" b="0" i="0" u="none" strike="noStrike" kern="1200" cap="none" spc="0" normalizeH="0" baseline="0" noProof="0" dirty="0" smtClean="0">
                <a:ln>
                  <a:noFill/>
                </a:ln>
                <a:solidFill>
                  <a:schemeClr val="tx1"/>
                </a:solidFill>
                <a:effectLst/>
                <a:uLnTx/>
                <a:uFillTx/>
                <a:latin typeface="+mj-lt"/>
                <a:ea typeface="+mj-ea"/>
                <a:cs typeface="+mj-cs"/>
              </a:rPr>
            </a:br>
            <a:r>
              <a:rPr lang="fr-FR" sz="2900" b="1" dirty="0" smtClean="0">
                <a:latin typeface="+mj-lt"/>
                <a:ea typeface="+mj-ea"/>
                <a:cs typeface="+mj-cs"/>
              </a:rPr>
              <a:t>SYDSER</a:t>
            </a:r>
            <a:r>
              <a:rPr kumimoji="0" lang="fr-FR" sz="2900" b="0" i="0" u="none" strike="noStrike" kern="1200" cap="none" spc="0" normalizeH="0" baseline="0" noProof="0" dirty="0" smtClean="0">
                <a:ln>
                  <a:noFill/>
                </a:ln>
                <a:solidFill>
                  <a:schemeClr val="tx1"/>
                </a:solidFill>
                <a:effectLst/>
                <a:uLnTx/>
                <a:uFillTx/>
                <a:latin typeface="+mj-lt"/>
                <a:ea typeface="+mj-ea"/>
                <a:cs typeface="+mj-cs"/>
              </a:rPr>
              <a:t>: </a:t>
            </a:r>
            <a:r>
              <a:rPr kumimoji="0" lang="fr-FR" sz="2900" b="1" i="0" u="none" strike="noStrike" kern="1200" cap="none" spc="0" normalizeH="0" baseline="0" noProof="0" dirty="0" err="1" smtClean="0">
                <a:ln>
                  <a:noFill/>
                </a:ln>
                <a:solidFill>
                  <a:schemeClr val="tx1"/>
                </a:solidFill>
                <a:effectLst/>
                <a:uLnTx/>
                <a:uFillTx/>
                <a:latin typeface="+mj-lt"/>
                <a:ea typeface="+mj-ea"/>
                <a:cs typeface="+mj-cs"/>
              </a:rPr>
              <a:t>SY</a:t>
            </a:r>
            <a:r>
              <a:rPr kumimoji="0" lang="fr-FR" sz="2900" b="0" i="0" u="none" strike="noStrike" kern="1200" cap="none" spc="0" normalizeH="0" baseline="0" noProof="0" dirty="0" err="1" smtClean="0">
                <a:ln>
                  <a:noFill/>
                </a:ln>
                <a:solidFill>
                  <a:schemeClr val="tx1"/>
                </a:solidFill>
                <a:effectLst/>
                <a:uLnTx/>
                <a:uFillTx/>
                <a:latin typeface="+mj-lt"/>
                <a:ea typeface="+mj-ea"/>
                <a:cs typeface="+mj-cs"/>
              </a:rPr>
              <a:t>stèmes</a:t>
            </a:r>
            <a:r>
              <a:rPr kumimoji="0" lang="fr-FR" sz="2900" b="0" i="0" u="none" strike="noStrike" kern="1200" cap="none" spc="0" normalizeH="0" baseline="0" noProof="0" dirty="0" smtClean="0">
                <a:ln>
                  <a:noFill/>
                </a:ln>
                <a:solidFill>
                  <a:schemeClr val="tx1"/>
                </a:solidFill>
                <a:effectLst/>
                <a:uLnTx/>
                <a:uFillTx/>
                <a:latin typeface="+mj-lt"/>
                <a:ea typeface="+mj-ea"/>
                <a:cs typeface="+mj-cs"/>
              </a:rPr>
              <a:t>  </a:t>
            </a:r>
            <a:r>
              <a:rPr kumimoji="0" lang="fr-FR" sz="2900" b="1" i="0" u="none" strike="noStrike" kern="1200" cap="none" spc="0" normalizeH="0" baseline="0" noProof="0" dirty="0" smtClean="0">
                <a:ln>
                  <a:noFill/>
                </a:ln>
                <a:solidFill>
                  <a:schemeClr val="tx1"/>
                </a:solidFill>
                <a:effectLst/>
                <a:uLnTx/>
                <a:uFillTx/>
                <a:latin typeface="+mj-lt"/>
                <a:ea typeface="+mj-ea"/>
                <a:cs typeface="+mj-cs"/>
              </a:rPr>
              <a:t>D</a:t>
            </a:r>
            <a:r>
              <a:rPr kumimoji="0" lang="fr-FR" sz="2900" b="0" i="0" u="none" strike="noStrike" kern="1200" cap="none" spc="0" normalizeH="0" baseline="0" noProof="0" dirty="0" smtClean="0">
                <a:ln>
                  <a:noFill/>
                </a:ln>
                <a:solidFill>
                  <a:schemeClr val="tx1"/>
                </a:solidFill>
                <a:effectLst/>
                <a:uLnTx/>
                <a:uFillTx/>
                <a:latin typeface="+mj-lt"/>
                <a:ea typeface="+mj-ea"/>
                <a:cs typeface="+mj-cs"/>
              </a:rPr>
              <a:t>istribués </a:t>
            </a:r>
          </a:p>
          <a:p>
            <a:pPr marL="0" marR="0" lvl="0" indent="0" algn="ctr" defTabSz="914400" rtl="0" eaLnBrk="1" fontAlgn="auto" latinLnBrk="0" hangingPunct="1">
              <a:lnSpc>
                <a:spcPct val="100000"/>
              </a:lnSpc>
              <a:spcBef>
                <a:spcPct val="0"/>
              </a:spcBef>
              <a:spcAft>
                <a:spcPts val="0"/>
              </a:spcAft>
              <a:buClrTx/>
              <a:buSzTx/>
              <a:buFontTx/>
              <a:buNone/>
              <a:tabLst/>
              <a:defRPr/>
            </a:pPr>
            <a:r>
              <a:rPr lang="fr-FR" sz="2900" dirty="0" smtClean="0">
                <a:latin typeface="+mj-lt"/>
                <a:ea typeface="+mj-ea"/>
                <a:cs typeface="+mj-cs"/>
              </a:rPr>
              <a:t>et </a:t>
            </a:r>
            <a:r>
              <a:rPr lang="fr-FR" sz="2900" b="1" dirty="0" err="1" smtClean="0">
                <a:latin typeface="+mj-lt"/>
                <a:ea typeface="+mj-ea"/>
                <a:cs typeface="+mj-cs"/>
              </a:rPr>
              <a:t>SER</a:t>
            </a:r>
            <a:r>
              <a:rPr lang="fr-FR" sz="2900" dirty="0" err="1" smtClean="0">
                <a:latin typeface="+mj-lt"/>
                <a:ea typeface="+mj-ea"/>
                <a:cs typeface="+mj-cs"/>
              </a:rPr>
              <a:t>vices</a:t>
            </a:r>
            <a:r>
              <a:rPr lang="fr-FR" sz="2900" dirty="0" smtClean="0">
                <a:latin typeface="+mj-lt"/>
                <a:ea typeface="+mj-ea"/>
                <a:cs typeface="+mj-cs"/>
              </a:rPr>
              <a:t> web</a:t>
            </a:r>
            <a:endParaRPr kumimoji="0" lang="fr-FR" sz="2900" b="0" i="0" u="none" strike="noStrike" kern="1200" cap="none" spc="0" normalizeH="0" baseline="0" noProof="0" dirty="0" smtClean="0">
              <a:ln>
                <a:noFill/>
              </a:ln>
              <a:solidFill>
                <a:schemeClr val="tx1"/>
              </a:solidFill>
              <a:effectLst/>
              <a:uLnTx/>
              <a:uFillTx/>
              <a:latin typeface="+mj-lt"/>
              <a:ea typeface="+mj-ea"/>
              <a:cs typeface="+mj-cs"/>
            </a:endParaRPr>
          </a:p>
          <a:p>
            <a:pPr lvl="0" algn="ctr">
              <a:spcBef>
                <a:spcPct val="0"/>
              </a:spcBef>
            </a:pPr>
            <a:r>
              <a:rPr lang="fr-FR" b="1" dirty="0" smtClean="0">
                <a:latin typeface="+mj-lt"/>
                <a:ea typeface="+mj-ea"/>
                <a:cs typeface="+mj-cs"/>
              </a:rPr>
              <a:t>Première Année Master ILC</a:t>
            </a:r>
            <a:r>
              <a:rPr kumimoji="0" lang="fr-FR" sz="3600" b="0" i="0" u="none" strike="noStrike" kern="1200" cap="none" spc="0" normalizeH="0" baseline="0" noProof="0" dirty="0" smtClean="0">
                <a:ln>
                  <a:noFill/>
                </a:ln>
                <a:solidFill>
                  <a:schemeClr val="tx1"/>
                </a:solidFill>
                <a:effectLst/>
                <a:uLnTx/>
                <a:uFillTx/>
                <a:latin typeface="+mj-lt"/>
                <a:ea typeface="+mj-ea"/>
                <a:cs typeface="+mj-cs"/>
              </a:rPr>
              <a:t>	</a:t>
            </a:r>
            <a:endParaRPr kumimoji="0" lang="fr-FR" sz="3600" b="0" i="0" u="none" strike="noStrike" kern="1200" cap="none" spc="0" normalizeH="0" baseline="0" noProof="0" dirty="0">
              <a:ln>
                <a:noFill/>
              </a:ln>
              <a:solidFill>
                <a:schemeClr val="tx1"/>
              </a:solidFill>
              <a:effectLst/>
              <a:uLnTx/>
              <a:uFillTx/>
              <a:latin typeface="+mj-lt"/>
              <a:ea typeface="+mj-ea"/>
              <a:cs typeface="+mj-cs"/>
            </a:endParaRPr>
          </a:p>
        </p:txBody>
      </p:sp>
      <p:sp>
        <p:nvSpPr>
          <p:cNvPr id="9" name="Sous-titre 2"/>
          <p:cNvSpPr txBox="1">
            <a:spLocks/>
          </p:cNvSpPr>
          <p:nvPr/>
        </p:nvSpPr>
        <p:spPr>
          <a:xfrm>
            <a:off x="1857356" y="4643446"/>
            <a:ext cx="6400800" cy="928694"/>
          </a:xfrm>
          <a:prstGeom prst="rect">
            <a:avLst/>
          </a:prstGeom>
        </p:spPr>
        <p:txBody>
          <a:bodyPr vert="horz" lIns="91440" tIns="45720" rIns="91440" bIns="45720" rtlCol="0">
            <a:normAutofit/>
          </a:bodyPr>
          <a:lstStyle/>
          <a:p>
            <a:pPr marL="342900" indent="-342900" algn="ctr">
              <a:spcBef>
                <a:spcPct val="20000"/>
              </a:spcBef>
            </a:pPr>
            <a:r>
              <a:rPr lang="fr-FR" sz="2000" dirty="0" smtClean="0"/>
              <a:t>Cours de Pr </a:t>
            </a:r>
            <a:r>
              <a:rPr lang="fr-FR" sz="2000" dirty="0" err="1" smtClean="0"/>
              <a:t>Meslati</a:t>
            </a:r>
            <a:r>
              <a:rPr lang="fr-FR" sz="2000" dirty="0" smtClean="0"/>
              <a:t> ( Allah </a:t>
            </a:r>
            <a:r>
              <a:rPr lang="fr-FR" sz="2000" dirty="0" err="1" smtClean="0"/>
              <a:t>Yarhmou</a:t>
            </a:r>
            <a:r>
              <a:rPr lang="fr-FR" sz="2000" dirty="0" smtClean="0"/>
              <a:t>)</a:t>
            </a:r>
          </a:p>
          <a:p>
            <a:pPr marL="342900" indent="-342900" algn="ctr">
              <a:spcBef>
                <a:spcPct val="20000"/>
              </a:spcBef>
            </a:pPr>
            <a:r>
              <a:rPr lang="fr-FR" sz="2000" dirty="0" smtClean="0"/>
              <a:t>Présenté </a:t>
            </a:r>
            <a:r>
              <a:rPr lang="fr-FR" sz="2000" dirty="0"/>
              <a:t>par : Dr. A. BOUDJEDIR</a:t>
            </a:r>
          </a:p>
          <a:p>
            <a:pPr marL="342900" marR="0" lvl="0" indent="-342900" algn="ctr" defTabSz="914400" rtl="0" eaLnBrk="1" fontAlgn="auto" latinLnBrk="0" hangingPunct="1">
              <a:lnSpc>
                <a:spcPct val="100000"/>
              </a:lnSpc>
              <a:spcBef>
                <a:spcPct val="20000"/>
              </a:spcBef>
              <a:spcAft>
                <a:spcPts val="0"/>
              </a:spcAft>
              <a:buClrTx/>
              <a:buSzTx/>
              <a:tabLst/>
              <a:defRPr/>
            </a:pPr>
            <a:endParaRPr kumimoji="0" lang="fr-FR" sz="4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10</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3.2 Le RPC (</a:t>
            </a:r>
            <a:r>
              <a:rPr lang="fr-FR" sz="1900" b="1" dirty="0" err="1" smtClean="0">
                <a:solidFill>
                  <a:srgbClr val="C00000"/>
                </a:solidFill>
                <a:latin typeface="Times New Roman"/>
              </a:rPr>
              <a:t>Remote</a:t>
            </a:r>
            <a:r>
              <a:rPr lang="fr-FR" sz="1900" b="1" dirty="0" smtClean="0">
                <a:solidFill>
                  <a:srgbClr val="C00000"/>
                </a:solidFill>
                <a:latin typeface="Times New Roman"/>
              </a:rPr>
              <a:t> </a:t>
            </a:r>
            <a:r>
              <a:rPr lang="fr-FR" sz="1900" b="1" dirty="0" err="1" smtClean="0">
                <a:solidFill>
                  <a:srgbClr val="C00000"/>
                </a:solidFill>
                <a:latin typeface="Times New Roman"/>
              </a:rPr>
              <a:t>Procedure</a:t>
            </a:r>
            <a:r>
              <a:rPr lang="fr-FR" sz="1900" b="1" dirty="0" smtClean="0">
                <a:solidFill>
                  <a:srgbClr val="C00000"/>
                </a:solidFill>
                <a:latin typeface="Times New Roman"/>
              </a:rPr>
              <a:t> Call)</a:t>
            </a:r>
            <a:endParaRPr lang="fr-FR" sz="1700" dirty="0" smtClean="0"/>
          </a:p>
          <a:p>
            <a:pPr marL="342900" indent="-342900" algn="just">
              <a:buFont typeface="Wingdings" pitchFamily="2" charset="2"/>
              <a:buChar char="§"/>
            </a:pPr>
            <a:r>
              <a:rPr lang="fr-FR" sz="1700" dirty="0" smtClean="0"/>
              <a:t>Appel de procédure dans un système distribué</a:t>
            </a:r>
          </a:p>
          <a:p>
            <a:pPr marL="342900" indent="-342900" algn="just">
              <a:buFont typeface="Wingdings" pitchFamily="2" charset="2"/>
              <a:buChar char="§"/>
            </a:pPr>
            <a:endParaRPr lang="fr-FR" sz="1700" dirty="0" smtClean="0"/>
          </a:p>
          <a:p>
            <a:pPr marL="342900" indent="-342900" algn="just">
              <a:buFont typeface="Wingdings" pitchFamily="2" charset="2"/>
              <a:buChar char="§"/>
            </a:pPr>
            <a:r>
              <a:rPr lang="fr-FR" sz="1700" dirty="0" smtClean="0"/>
              <a:t>L’idée du RPC est simple, elle consiste, pour un processus P, à appeler une procédure se trouvant sur une autre plateforme, au lieu qu’elle soit sur la même plateforme que P .</a:t>
            </a:r>
          </a:p>
          <a:p>
            <a:pPr marL="342900" indent="-342900" algn="just">
              <a:buFont typeface="Wingdings" pitchFamily="2" charset="2"/>
              <a:buChar char="§"/>
            </a:pPr>
            <a:endParaRPr lang="fr-FR" sz="1700" b="1" dirty="0" smtClean="0">
              <a:solidFill>
                <a:srgbClr val="C00000"/>
              </a:solidFill>
              <a:latin typeface="Times New Roman"/>
            </a:endParaRPr>
          </a:p>
          <a:p>
            <a:pPr marL="342900" indent="-342900" algn="just">
              <a:buFont typeface="Wingdings" pitchFamily="2" charset="2"/>
              <a:buChar char="§"/>
            </a:pPr>
            <a:r>
              <a:rPr lang="fr-FR" sz="1800" dirty="0" smtClean="0"/>
              <a:t>L’objectif est toujours la transparence</a:t>
            </a:r>
          </a:p>
          <a:p>
            <a:pPr marL="342900" indent="-342900" algn="just">
              <a:buFont typeface="Wingdings" pitchFamily="2" charset="2"/>
              <a:buChar char="§"/>
            </a:pPr>
            <a:endParaRPr lang="fr-FR" sz="1800" dirty="0" smtClean="0"/>
          </a:p>
          <a:p>
            <a:pPr marL="342900" indent="-342900" algn="just">
              <a:buFont typeface="Wingdings" pitchFamily="2" charset="2"/>
              <a:buChar char="§"/>
            </a:pPr>
            <a:r>
              <a:rPr lang="fr-FR" sz="1800" dirty="0" smtClean="0"/>
              <a:t>Un appel local nécessite:</a:t>
            </a:r>
          </a:p>
          <a:p>
            <a:pPr marL="617220" lvl="1" indent="-342900" algn="just">
              <a:buFont typeface="+mj-lt"/>
              <a:buAutoNum type="arabicPeriod"/>
            </a:pPr>
            <a:r>
              <a:rPr lang="fr-FR" sz="1500" dirty="0" smtClean="0">
                <a:solidFill>
                  <a:schemeClr val="tx1"/>
                </a:solidFill>
              </a:rPr>
              <a:t>Le programmeur place une instruction d’appel à une procédure dans le  code.</a:t>
            </a:r>
          </a:p>
          <a:p>
            <a:pPr marL="617220" lvl="1" indent="-342900" algn="just">
              <a:buFont typeface="+mj-lt"/>
              <a:buAutoNum type="arabicPeriod"/>
            </a:pPr>
            <a:r>
              <a:rPr lang="fr-FR" sz="1500" dirty="0" smtClean="0">
                <a:solidFill>
                  <a:schemeClr val="tx1"/>
                </a:solidFill>
              </a:rPr>
              <a:t>Le code de la procédure est extrait de la librairie puis inséré dans le programme objet par le compilateur (c’est l’édition des liens).</a:t>
            </a:r>
          </a:p>
          <a:p>
            <a:pPr marL="617220" lvl="1" indent="-342900" algn="just">
              <a:buFont typeface="+mj-lt"/>
              <a:buAutoNum type="arabicPeriod"/>
            </a:pPr>
            <a:r>
              <a:rPr lang="fr-FR" sz="1500" dirty="0" smtClean="0">
                <a:solidFill>
                  <a:schemeClr val="tx1"/>
                </a:solidFill>
              </a:rPr>
              <a:t>L’exécution de l’appel par le processus appelant bloque ce dernier jusqu’à la fin de la procédure. </a:t>
            </a:r>
          </a:p>
          <a:p>
            <a:pPr marL="342900" indent="-342900" algn="just">
              <a:buFont typeface="Wingdings" pitchFamily="2" charset="2"/>
              <a:buChar char="§"/>
            </a:pPr>
            <a:endParaRPr lang="fr-FR" sz="1800" dirty="0" smtClean="0"/>
          </a:p>
          <a:p>
            <a:pPr marL="342900" indent="-342900" algn="just">
              <a:buFont typeface="Wingdings" pitchFamily="2" charset="2"/>
              <a:buChar char="§"/>
            </a:pPr>
            <a:endParaRPr lang="fr-FR" sz="1800" b="1" dirty="0" smtClean="0">
              <a:solidFill>
                <a:srgbClr val="C00000"/>
              </a:solidFill>
              <a:latin typeface="Times New Roman"/>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11</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3.2 Le RPC (</a:t>
            </a:r>
            <a:r>
              <a:rPr lang="fr-FR" sz="1900" b="1" dirty="0" err="1" smtClean="0">
                <a:solidFill>
                  <a:srgbClr val="C00000"/>
                </a:solidFill>
                <a:latin typeface="Times New Roman"/>
              </a:rPr>
              <a:t>Remote</a:t>
            </a:r>
            <a:r>
              <a:rPr lang="fr-FR" sz="1900" b="1" dirty="0" smtClean="0">
                <a:solidFill>
                  <a:srgbClr val="C00000"/>
                </a:solidFill>
                <a:latin typeface="Times New Roman"/>
              </a:rPr>
              <a:t> </a:t>
            </a:r>
            <a:r>
              <a:rPr lang="fr-FR" sz="1900" b="1" dirty="0" err="1" smtClean="0">
                <a:solidFill>
                  <a:srgbClr val="C00000"/>
                </a:solidFill>
                <a:latin typeface="Times New Roman"/>
              </a:rPr>
              <a:t>Procedure</a:t>
            </a:r>
            <a:r>
              <a:rPr lang="fr-FR" sz="1900" b="1" dirty="0" smtClean="0">
                <a:solidFill>
                  <a:srgbClr val="C00000"/>
                </a:solidFill>
                <a:latin typeface="Times New Roman"/>
              </a:rPr>
              <a:t> Call)</a:t>
            </a:r>
            <a:endParaRPr lang="fr-FR" sz="1800" b="1" dirty="0" smtClean="0">
              <a:solidFill>
                <a:srgbClr val="C00000"/>
              </a:solidFill>
              <a:latin typeface="Times New Roman"/>
            </a:endParaRPr>
          </a:p>
          <a:p>
            <a:pPr marL="342900" indent="-342900" algn="just">
              <a:buFont typeface="Wingdings" pitchFamily="2" charset="2"/>
              <a:buChar char="§"/>
            </a:pPr>
            <a:r>
              <a:rPr lang="fr-FR" sz="1800" dirty="0" smtClean="0"/>
              <a:t>Pour réaliser une implémentation transparente du RPC, </a:t>
            </a:r>
            <a:endParaRPr lang="fr-FR" sz="1600" dirty="0" smtClean="0">
              <a:solidFill>
                <a:schemeClr val="tx1"/>
              </a:solidFill>
            </a:endParaRPr>
          </a:p>
          <a:p>
            <a:pPr marL="617220" lvl="1" indent="-342900" algn="just">
              <a:buFont typeface="Wingdings" pitchFamily="2" charset="2"/>
              <a:buChar char="§"/>
            </a:pPr>
            <a:endParaRPr lang="fr-FR" sz="1600" dirty="0" smtClean="0">
              <a:solidFill>
                <a:schemeClr val="tx1"/>
              </a:solidFill>
            </a:endParaRPr>
          </a:p>
          <a:p>
            <a:pPr marL="617220" lvl="1" indent="-342900" algn="just">
              <a:buFont typeface="Wingdings" pitchFamily="2" charset="2"/>
              <a:buChar char="§"/>
            </a:pPr>
            <a:r>
              <a:rPr lang="fr-FR" sz="1600" dirty="0" smtClean="0">
                <a:solidFill>
                  <a:schemeClr val="tx1"/>
                </a:solidFill>
              </a:rPr>
              <a:t>Le compilateur insère dans le code objet du client non pas le code de la procédure appelée mais sa </a:t>
            </a:r>
            <a:r>
              <a:rPr lang="fr-FR" sz="1600" i="1" dirty="0" smtClean="0">
                <a:solidFill>
                  <a:schemeClr val="tx1"/>
                </a:solidFill>
              </a:rPr>
              <a:t>Souche</a:t>
            </a:r>
          </a:p>
          <a:p>
            <a:pPr marL="617220" lvl="1" indent="-342900" algn="just">
              <a:buFont typeface="Wingdings" pitchFamily="2" charset="2"/>
              <a:buChar char="§"/>
            </a:pPr>
            <a:endParaRPr lang="fr-FR" sz="1600" dirty="0" smtClean="0">
              <a:solidFill>
                <a:schemeClr val="tx1"/>
              </a:solidFill>
            </a:endParaRPr>
          </a:p>
          <a:p>
            <a:pPr marL="617220" lvl="1" indent="-342900" algn="just">
              <a:buFont typeface="Wingdings" pitchFamily="2" charset="2"/>
              <a:buChar char="§"/>
            </a:pPr>
            <a:r>
              <a:rPr lang="fr-FR" sz="1600" dirty="0" smtClean="0">
                <a:solidFill>
                  <a:schemeClr val="tx1"/>
                </a:solidFill>
              </a:rPr>
              <a:t>La génération des souches se fait suite à une description d’interface (contenant les entêtes des procédures accessibles à distance) dans un langage spécifique souvent appelé IDL (Interface </a:t>
            </a:r>
            <a:r>
              <a:rPr lang="fr-FR" sz="1600" dirty="0" err="1" smtClean="0">
                <a:solidFill>
                  <a:schemeClr val="tx1"/>
                </a:solidFill>
              </a:rPr>
              <a:t>Definition</a:t>
            </a:r>
            <a:r>
              <a:rPr lang="fr-FR" sz="1600" dirty="0" smtClean="0">
                <a:solidFill>
                  <a:schemeClr val="tx1"/>
                </a:solidFill>
              </a:rPr>
              <a:t> </a:t>
            </a:r>
            <a:r>
              <a:rPr lang="fr-FR" sz="1600" dirty="0" err="1" smtClean="0">
                <a:solidFill>
                  <a:schemeClr val="tx1"/>
                </a:solidFill>
              </a:rPr>
              <a:t>Language</a:t>
            </a:r>
            <a:r>
              <a:rPr lang="fr-FR" sz="1600" dirty="0" smtClean="0">
                <a:solidFill>
                  <a:schemeClr val="tx1"/>
                </a:solidFill>
              </a:rPr>
              <a:t>). </a:t>
            </a:r>
          </a:p>
          <a:p>
            <a:pPr marL="617220" lvl="1" indent="-342900" algn="just">
              <a:buFont typeface="Wingdings" pitchFamily="2" charset="2"/>
              <a:buChar char="§"/>
            </a:pPr>
            <a:endParaRPr lang="fr-FR" sz="1600" dirty="0" smtClean="0">
              <a:solidFill>
                <a:schemeClr val="tx1"/>
              </a:solidFill>
            </a:endParaRPr>
          </a:p>
          <a:p>
            <a:pPr marL="617220" lvl="1" indent="-342900" algn="just">
              <a:buFont typeface="Wingdings" pitchFamily="2" charset="2"/>
              <a:buChar char="§"/>
            </a:pPr>
            <a:r>
              <a:rPr lang="fr-FR" sz="1600" dirty="0" smtClean="0">
                <a:solidFill>
                  <a:schemeClr val="tx1"/>
                </a:solidFill>
              </a:rPr>
              <a:t>Du coté client l’utilisateur n’a besoin que de cette interface pour spécifier des appels aux procédures dans ces programmes (i.e. processus). </a:t>
            </a:r>
          </a:p>
          <a:p>
            <a:pPr marL="617220" lvl="1" indent="-342900" algn="just">
              <a:buFont typeface="Wingdings" pitchFamily="2" charset="2"/>
              <a:buChar char="§"/>
            </a:pPr>
            <a:endParaRPr lang="fr-FR" sz="1600" dirty="0" smtClean="0">
              <a:solidFill>
                <a:schemeClr val="tx1"/>
              </a:solidFill>
            </a:endParaRPr>
          </a:p>
          <a:p>
            <a:pPr marL="617220" lvl="1" indent="-342900" algn="just">
              <a:buFont typeface="Wingdings" pitchFamily="2" charset="2"/>
              <a:buChar char="§"/>
            </a:pPr>
            <a:r>
              <a:rPr lang="fr-FR" sz="1600" dirty="0" smtClean="0">
                <a:solidFill>
                  <a:schemeClr val="tx1"/>
                </a:solidFill>
              </a:rPr>
              <a:t>Du coté serveur, le programmeur doit implémenter les différentes procédures définies dans l’interface. </a:t>
            </a:r>
          </a:p>
          <a:p>
            <a:pPr marL="617220" lvl="1" indent="-342900" algn="just">
              <a:buFont typeface="Wingdings" pitchFamily="2" charset="2"/>
              <a:buChar char="§"/>
            </a:pPr>
            <a:endParaRPr lang="fr-FR" sz="1600" dirty="0" smtClean="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12</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3.2 Le RPC (</a:t>
            </a:r>
            <a:r>
              <a:rPr lang="fr-FR" sz="1900" b="1" dirty="0" err="1" smtClean="0">
                <a:solidFill>
                  <a:srgbClr val="C00000"/>
                </a:solidFill>
                <a:latin typeface="Times New Roman"/>
              </a:rPr>
              <a:t>Remote</a:t>
            </a:r>
            <a:r>
              <a:rPr lang="fr-FR" sz="1900" b="1" dirty="0" smtClean="0">
                <a:solidFill>
                  <a:srgbClr val="C00000"/>
                </a:solidFill>
                <a:latin typeface="Times New Roman"/>
              </a:rPr>
              <a:t> </a:t>
            </a:r>
            <a:r>
              <a:rPr lang="fr-FR" sz="1900" b="1" dirty="0" err="1" smtClean="0">
                <a:solidFill>
                  <a:srgbClr val="C00000"/>
                </a:solidFill>
                <a:latin typeface="Times New Roman"/>
              </a:rPr>
              <a:t>Procedure</a:t>
            </a:r>
            <a:r>
              <a:rPr lang="fr-FR" sz="1900" b="1" dirty="0" smtClean="0">
                <a:solidFill>
                  <a:srgbClr val="C00000"/>
                </a:solidFill>
                <a:latin typeface="Times New Roman"/>
              </a:rPr>
              <a:t> Call)</a:t>
            </a:r>
            <a:endParaRPr lang="fr-FR" sz="1800" b="1" dirty="0" smtClean="0">
              <a:solidFill>
                <a:srgbClr val="C00000"/>
              </a:solidFill>
              <a:latin typeface="Times New Roman"/>
            </a:endParaRPr>
          </a:p>
          <a:p>
            <a:pPr marL="342900" indent="-342900" algn="just">
              <a:buFont typeface="Wingdings" pitchFamily="2" charset="2"/>
              <a:buChar char="§"/>
            </a:pPr>
            <a:r>
              <a:rPr lang="fr-FR" sz="1800" dirty="0" smtClean="0"/>
              <a:t>Pour réaliser une implémentation transparente du RPC, </a:t>
            </a:r>
            <a:endParaRPr lang="fr-FR" sz="1600" dirty="0" smtClean="0">
              <a:solidFill>
                <a:schemeClr val="tx1"/>
              </a:solidFill>
            </a:endParaRPr>
          </a:p>
          <a:p>
            <a:pPr marL="617220" lvl="1" indent="-342900" algn="just">
              <a:buFont typeface="Wingdings" pitchFamily="2" charset="2"/>
              <a:buChar char="§"/>
            </a:pPr>
            <a:r>
              <a:rPr lang="fr-FR" sz="1600" dirty="0" smtClean="0">
                <a:solidFill>
                  <a:schemeClr val="tx1"/>
                </a:solidFill>
              </a:rPr>
              <a:t>Le compilateur insère dans le code objet du client non pas le code de la procédure appelée mais sa </a:t>
            </a:r>
            <a:r>
              <a:rPr lang="fr-FR" sz="1600" i="1" dirty="0" smtClean="0">
                <a:solidFill>
                  <a:schemeClr val="tx1"/>
                </a:solidFill>
              </a:rPr>
              <a:t>Souche</a:t>
            </a:r>
          </a:p>
          <a:p>
            <a:pPr marL="617220" lvl="1" indent="-342900" algn="just">
              <a:buFont typeface="Wingdings" pitchFamily="2" charset="2"/>
              <a:buChar char="§"/>
            </a:pPr>
            <a:endParaRPr lang="fr-FR" sz="1600" dirty="0" smtClean="0">
              <a:solidFill>
                <a:schemeClr val="tx1"/>
              </a:solidFill>
            </a:endParaRPr>
          </a:p>
        </p:txBody>
      </p:sp>
      <p:pic>
        <p:nvPicPr>
          <p:cNvPr id="5" name="Picture 2" descr="C:\Users\MULTI_TECH\Desktop\Capture.PNG"/>
          <p:cNvPicPr>
            <a:picLocks noChangeAspect="1" noChangeArrowheads="1"/>
          </p:cNvPicPr>
          <p:nvPr/>
        </p:nvPicPr>
        <p:blipFill>
          <a:blip r:embed="rId2"/>
          <a:srcRect/>
          <a:stretch>
            <a:fillRect/>
          </a:stretch>
        </p:blipFill>
        <p:spPr bwMode="auto">
          <a:xfrm>
            <a:off x="1928794" y="2917551"/>
            <a:ext cx="5000660" cy="3514466"/>
          </a:xfrm>
          <a:prstGeom prst="rect">
            <a:avLst/>
          </a:prstGeom>
          <a:noFill/>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13</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3.2 Le RPC (</a:t>
            </a:r>
            <a:r>
              <a:rPr lang="fr-FR" sz="1900" b="1" dirty="0" err="1" smtClean="0">
                <a:solidFill>
                  <a:srgbClr val="C00000"/>
                </a:solidFill>
                <a:latin typeface="Times New Roman"/>
              </a:rPr>
              <a:t>Remote</a:t>
            </a:r>
            <a:r>
              <a:rPr lang="fr-FR" sz="1900" b="1" dirty="0" smtClean="0">
                <a:solidFill>
                  <a:srgbClr val="C00000"/>
                </a:solidFill>
                <a:latin typeface="Times New Roman"/>
              </a:rPr>
              <a:t> </a:t>
            </a:r>
            <a:r>
              <a:rPr lang="fr-FR" sz="1900" b="1" dirty="0" err="1" smtClean="0">
                <a:solidFill>
                  <a:srgbClr val="C00000"/>
                </a:solidFill>
                <a:latin typeface="Times New Roman"/>
              </a:rPr>
              <a:t>Procedure</a:t>
            </a:r>
            <a:r>
              <a:rPr lang="fr-FR" sz="1900" b="1" dirty="0" smtClean="0">
                <a:solidFill>
                  <a:srgbClr val="C00000"/>
                </a:solidFill>
                <a:latin typeface="Times New Roman"/>
              </a:rPr>
              <a:t> Call)</a:t>
            </a:r>
            <a:endParaRPr lang="fr-FR" sz="1800" b="1" dirty="0" smtClean="0">
              <a:solidFill>
                <a:srgbClr val="C00000"/>
              </a:solidFill>
              <a:latin typeface="Times New Roman"/>
            </a:endParaRPr>
          </a:p>
          <a:p>
            <a:pPr marL="342900" indent="-342900" algn="just">
              <a:buFont typeface="Wingdings" pitchFamily="2" charset="2"/>
              <a:buChar char="§"/>
            </a:pPr>
            <a:endParaRPr lang="fr-FR" sz="1700" b="1" dirty="0" smtClean="0"/>
          </a:p>
          <a:p>
            <a:pPr marL="342900" indent="-342900" algn="just">
              <a:buFont typeface="Wingdings" pitchFamily="2" charset="2"/>
              <a:buChar char="§"/>
            </a:pPr>
            <a:r>
              <a:rPr lang="fr-FR" sz="1700" b="1" dirty="0" smtClean="0"/>
              <a:t>Remarques</a:t>
            </a:r>
            <a:r>
              <a:rPr lang="fr-FR" sz="1700" dirty="0" smtClean="0"/>
              <a:t>  :</a:t>
            </a:r>
          </a:p>
          <a:p>
            <a:pPr marL="617220" lvl="1" indent="-342900">
              <a:buFont typeface="Wingdings" pitchFamily="2" charset="2"/>
              <a:buChar char="§"/>
            </a:pPr>
            <a:endParaRPr lang="fr-FR" sz="1700" dirty="0" smtClean="0">
              <a:solidFill>
                <a:schemeClr val="tx1"/>
              </a:solidFill>
            </a:endParaRPr>
          </a:p>
          <a:p>
            <a:pPr marL="617220" lvl="1" indent="-342900">
              <a:buFont typeface="Wingdings" pitchFamily="2" charset="2"/>
              <a:buChar char="§"/>
            </a:pPr>
            <a:r>
              <a:rPr lang="fr-FR" sz="1700" dirty="0" smtClean="0">
                <a:solidFill>
                  <a:schemeClr val="tx1"/>
                </a:solidFill>
              </a:rPr>
              <a:t>Les structures complexes telles que les arbres sont difficiles à transmettre .</a:t>
            </a:r>
          </a:p>
          <a:p>
            <a:pPr marL="617220" lvl="1" indent="-342900">
              <a:buFont typeface="Wingdings" pitchFamily="2" charset="2"/>
              <a:buChar char="§"/>
            </a:pPr>
            <a:endParaRPr lang="fr-FR" sz="1700" dirty="0" smtClean="0">
              <a:solidFill>
                <a:schemeClr val="tx1"/>
              </a:solidFill>
            </a:endParaRPr>
          </a:p>
          <a:p>
            <a:pPr marL="617220" lvl="1" indent="-342900" algn="just">
              <a:buFont typeface="Wingdings" pitchFamily="2" charset="2"/>
              <a:buChar char="§"/>
            </a:pPr>
            <a:endParaRPr lang="fr-FR" sz="1700" b="1" dirty="0" smtClean="0">
              <a:solidFill>
                <a:schemeClr val="tx1"/>
              </a:solidFill>
            </a:endParaRPr>
          </a:p>
          <a:p>
            <a:pPr marL="617220" lvl="1" indent="-342900" algn="just">
              <a:buFont typeface="Wingdings" pitchFamily="2" charset="2"/>
              <a:buChar char="§"/>
            </a:pPr>
            <a:r>
              <a:rPr lang="fr-FR" sz="1700" b="1" dirty="0" smtClean="0">
                <a:solidFill>
                  <a:schemeClr val="tx1"/>
                </a:solidFill>
              </a:rPr>
              <a:t>RPC asynchrone </a:t>
            </a:r>
            <a:r>
              <a:rPr lang="fr-FR" sz="1700" dirty="0" smtClean="0">
                <a:solidFill>
                  <a:schemeClr val="tx1"/>
                </a:solidFill>
              </a:rPr>
              <a:t>: si la procédure ne retourne aucun résultat, le serveur peut retourner avant l’exécution de la procédure un accusé de réception de la demande qui libère la souche client et par la suite le processus client .</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14</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just">
              <a:buNone/>
            </a:pPr>
            <a:r>
              <a:rPr lang="fr-FR" sz="1600" b="1" dirty="0" smtClean="0">
                <a:solidFill>
                  <a:srgbClr val="C00000"/>
                </a:solidFill>
                <a:latin typeface="Times New Roman"/>
              </a:rPr>
              <a:t>3.1 Le passage de messages </a:t>
            </a:r>
          </a:p>
          <a:p>
            <a:pPr marL="342900" indent="-342900" algn="just">
              <a:buNone/>
            </a:pPr>
            <a:r>
              <a:rPr lang="fr-FR" sz="1600" dirty="0" smtClean="0">
                <a:solidFill>
                  <a:srgbClr val="000000"/>
                </a:solidFill>
                <a:latin typeface="Times New Roman"/>
              </a:rPr>
              <a:t>	Qu’est ce qu’un Message?, les primitives de communications, primitives bloquantes et non bloquantes, les primitives de passage de messages bufférisés</a:t>
            </a:r>
          </a:p>
          <a:p>
            <a:pPr marL="342900" indent="-342900" algn="just">
              <a:buNone/>
            </a:pPr>
            <a:r>
              <a:rPr lang="fr-FR" sz="1600" b="1" dirty="0" smtClean="0">
                <a:solidFill>
                  <a:srgbClr val="C00000"/>
                </a:solidFill>
                <a:latin typeface="Times New Roman"/>
              </a:rPr>
              <a:t>3.2 Le RPC (</a:t>
            </a:r>
            <a:r>
              <a:rPr lang="fr-FR" sz="1600" b="1" dirty="0" err="1" smtClean="0">
                <a:solidFill>
                  <a:srgbClr val="C00000"/>
                </a:solidFill>
                <a:latin typeface="Times New Roman"/>
              </a:rPr>
              <a:t>Remote</a:t>
            </a:r>
            <a:r>
              <a:rPr lang="fr-FR" sz="1600" b="1" dirty="0" smtClean="0">
                <a:solidFill>
                  <a:srgbClr val="C00000"/>
                </a:solidFill>
                <a:latin typeface="Times New Roman"/>
              </a:rPr>
              <a:t> </a:t>
            </a:r>
            <a:r>
              <a:rPr lang="fr-FR" sz="1600" b="1" dirty="0" err="1" smtClean="0">
                <a:solidFill>
                  <a:srgbClr val="C00000"/>
                </a:solidFill>
                <a:latin typeface="Times New Roman"/>
              </a:rPr>
              <a:t>Procedure</a:t>
            </a:r>
            <a:r>
              <a:rPr lang="fr-FR" sz="1600" b="1" dirty="0" smtClean="0">
                <a:solidFill>
                  <a:srgbClr val="C00000"/>
                </a:solidFill>
                <a:latin typeface="Times New Roman"/>
              </a:rPr>
              <a:t> Call)</a:t>
            </a:r>
          </a:p>
          <a:p>
            <a:pPr marL="342900" indent="-342900" algn="just">
              <a:buNone/>
            </a:pPr>
            <a:r>
              <a:rPr lang="fr-FR" sz="1600" dirty="0" smtClean="0">
                <a:solidFill>
                  <a:srgbClr val="000000"/>
                </a:solidFill>
                <a:latin typeface="Times New Roman"/>
              </a:rPr>
              <a:t>	Principe, mécanismes et concepts utilisés, paramètres et résultats dans le RPC, l’édition des liens, exemple</a:t>
            </a:r>
          </a:p>
          <a:p>
            <a:pPr marL="342900" indent="-342900" algn="just">
              <a:buNone/>
            </a:pPr>
            <a:r>
              <a:rPr lang="fr-FR" sz="1600" b="1" dirty="0" smtClean="0">
                <a:solidFill>
                  <a:srgbClr val="C00000"/>
                </a:solidFill>
                <a:latin typeface="Times New Roman"/>
              </a:rPr>
              <a:t>3.3 Le RMI (</a:t>
            </a:r>
            <a:r>
              <a:rPr lang="fr-FR" sz="1600" b="1" dirty="0" err="1" smtClean="0">
                <a:solidFill>
                  <a:srgbClr val="C00000"/>
                </a:solidFill>
                <a:latin typeface="Times New Roman"/>
              </a:rPr>
              <a:t>Remote</a:t>
            </a:r>
            <a:r>
              <a:rPr lang="fr-FR" sz="1600" b="1" dirty="0" smtClean="0">
                <a:solidFill>
                  <a:srgbClr val="C00000"/>
                </a:solidFill>
                <a:latin typeface="Times New Roman"/>
              </a:rPr>
              <a:t> </a:t>
            </a:r>
            <a:r>
              <a:rPr lang="fr-FR" sz="1600" b="1" dirty="0" err="1" smtClean="0">
                <a:solidFill>
                  <a:srgbClr val="C00000"/>
                </a:solidFill>
                <a:latin typeface="Times New Roman"/>
              </a:rPr>
              <a:t>Method</a:t>
            </a:r>
            <a:r>
              <a:rPr lang="fr-FR" sz="1600" b="1" dirty="0" smtClean="0">
                <a:solidFill>
                  <a:srgbClr val="C00000"/>
                </a:solidFill>
                <a:latin typeface="Times New Roman"/>
              </a:rPr>
              <a:t> Invocation)</a:t>
            </a:r>
          </a:p>
          <a:p>
            <a:pPr marL="342900" indent="-342900" algn="just">
              <a:buNone/>
            </a:pPr>
            <a:r>
              <a:rPr lang="fr-FR" sz="1600" dirty="0" smtClean="0">
                <a:solidFill>
                  <a:srgbClr val="000000"/>
                </a:solidFill>
                <a:latin typeface="Times New Roman"/>
              </a:rPr>
              <a:t>	Principe, mécanismes et concepts (interfaces, classes, stub, …), Java RMI</a:t>
            </a:r>
          </a:p>
          <a:p>
            <a:pPr marL="342900" indent="-342900" algn="just">
              <a:buNone/>
            </a:pPr>
            <a:r>
              <a:rPr lang="fr-FR" sz="1600" b="1" dirty="0" smtClean="0">
                <a:solidFill>
                  <a:srgbClr val="C00000"/>
                </a:solidFill>
                <a:latin typeface="Times New Roman"/>
              </a:rPr>
              <a:t>3.4 Communication par évènements et notifications</a:t>
            </a:r>
          </a:p>
          <a:p>
            <a:pPr marL="342900" indent="-342900" algn="just">
              <a:buNone/>
            </a:pPr>
            <a:r>
              <a:rPr lang="fr-FR" sz="1600" dirty="0" smtClean="0">
                <a:solidFill>
                  <a:srgbClr val="000000"/>
                </a:solidFill>
                <a:latin typeface="Times New Roman"/>
              </a:rPr>
              <a:t>	Principe, émetteur/récepteur, abonnement, notification</a:t>
            </a:r>
          </a:p>
          <a:p>
            <a:pPr marL="342900" indent="-342900" algn="just">
              <a:buNone/>
            </a:pPr>
            <a:r>
              <a:rPr lang="fr-FR" sz="1600" b="1" dirty="0" smtClean="0">
                <a:solidFill>
                  <a:srgbClr val="C00000"/>
                </a:solidFill>
                <a:latin typeface="Times New Roman"/>
              </a:rPr>
              <a:t>3.5 Communication de groupe</a:t>
            </a:r>
          </a:p>
          <a:p>
            <a:pPr marL="342900" indent="-342900" algn="just">
              <a:buNone/>
            </a:pPr>
            <a:r>
              <a:rPr lang="fr-FR" sz="1600" dirty="0" smtClean="0">
                <a:solidFill>
                  <a:srgbClr val="000000"/>
                </a:solidFill>
                <a:latin typeface="Times New Roman"/>
              </a:rPr>
              <a:t>	Principe, structure d’un groupe, opérations sur les membres (ajout, suppression, recherche, …), élaboration de la communication (diffusion, ordonnancement des messages, …)</a:t>
            </a:r>
          </a:p>
          <a:p>
            <a:pPr marL="342900" indent="-342900" algn="just">
              <a:buNone/>
            </a:pPr>
            <a:r>
              <a:rPr lang="fr-FR" sz="1600" b="1" dirty="0" smtClean="0">
                <a:solidFill>
                  <a:srgbClr val="C00000"/>
                </a:solidFill>
                <a:latin typeface="Times New Roman"/>
              </a:rPr>
              <a:t>3.6 Communication par mémoire partagée</a:t>
            </a:r>
          </a:p>
          <a:p>
            <a:pPr marL="342900" indent="-342900" algn="just">
              <a:buNone/>
            </a:pPr>
            <a:r>
              <a:rPr lang="fr-FR" sz="1600" dirty="0" smtClean="0">
                <a:solidFill>
                  <a:srgbClr val="000000"/>
                </a:solidFill>
                <a:latin typeface="Times New Roman"/>
              </a:rPr>
              <a:t>	Principe, mécanisme d’utilisation, maintien de la mémoire (création, protection, …)</a:t>
            </a:r>
          </a:p>
          <a:p>
            <a:pPr marL="342900" indent="-342900" algn="just">
              <a:buNone/>
            </a:pPr>
            <a:r>
              <a:rPr lang="fr-FR" sz="1600" b="1" dirty="0" smtClean="0">
                <a:solidFill>
                  <a:srgbClr val="C00000"/>
                </a:solidFill>
                <a:latin typeface="Times New Roman"/>
              </a:rPr>
              <a:t>3.7 Communication par flux</a:t>
            </a:r>
            <a:r>
              <a:rPr lang="fr-FR" sz="1600" dirty="0" smtClean="0">
                <a:solidFill>
                  <a:srgbClr val="C00000"/>
                </a:solidFill>
              </a:rPr>
              <a:t> </a:t>
            </a:r>
            <a:endParaRPr lang="fr-FR" sz="1900" dirty="0">
              <a:solidFill>
                <a:srgbClr val="C00000"/>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15</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3.3 Le RMI (</a:t>
            </a:r>
            <a:r>
              <a:rPr lang="fr-FR" sz="1900" b="1" dirty="0" err="1" smtClean="0">
                <a:solidFill>
                  <a:srgbClr val="C00000"/>
                </a:solidFill>
                <a:latin typeface="Times New Roman"/>
              </a:rPr>
              <a:t>Remote</a:t>
            </a:r>
            <a:r>
              <a:rPr lang="fr-FR" sz="1900" b="1" dirty="0" smtClean="0">
                <a:solidFill>
                  <a:srgbClr val="C00000"/>
                </a:solidFill>
                <a:latin typeface="Times New Roman"/>
              </a:rPr>
              <a:t> </a:t>
            </a:r>
            <a:r>
              <a:rPr lang="fr-FR" sz="1900" b="1" dirty="0" err="1" smtClean="0">
                <a:solidFill>
                  <a:srgbClr val="C00000"/>
                </a:solidFill>
                <a:latin typeface="Times New Roman"/>
              </a:rPr>
              <a:t>Method</a:t>
            </a:r>
            <a:r>
              <a:rPr lang="fr-FR" sz="1900" b="1" dirty="0" smtClean="0">
                <a:solidFill>
                  <a:srgbClr val="C00000"/>
                </a:solidFill>
                <a:latin typeface="Times New Roman"/>
              </a:rPr>
              <a:t> Invocation)</a:t>
            </a:r>
          </a:p>
          <a:p>
            <a:pPr marL="342900" indent="-342900" algn="just">
              <a:buFont typeface="Wingdings" pitchFamily="2" charset="2"/>
              <a:buChar char="§"/>
            </a:pPr>
            <a:r>
              <a:rPr lang="fr-FR" sz="1700" dirty="0" smtClean="0"/>
              <a:t>Le RMI est une approche spécifique au paradigme orienté objet où l’application est vue comme une multitude d’objets et où chacun communique avec les autres en appelant leurs méthodes .</a:t>
            </a:r>
          </a:p>
          <a:p>
            <a:pPr marL="342900" indent="-342900" algn="just">
              <a:buFont typeface="Wingdings" pitchFamily="2" charset="2"/>
              <a:buChar char="§"/>
            </a:pPr>
            <a:endParaRPr lang="fr-FR" sz="1700" dirty="0" smtClean="0"/>
          </a:p>
          <a:p>
            <a:pPr marL="342900" indent="-342900" algn="just">
              <a:buFont typeface="Wingdings" pitchFamily="2" charset="2"/>
              <a:buChar char="§"/>
            </a:pPr>
            <a:r>
              <a:rPr lang="fr-FR" sz="1700" dirty="0" smtClean="0"/>
              <a:t>Dans une architecture </a:t>
            </a:r>
            <a:r>
              <a:rPr lang="fr-FR" sz="1700" dirty="0" err="1" smtClean="0"/>
              <a:t>Client/Serveur</a:t>
            </a:r>
            <a:r>
              <a:rPr lang="fr-FR" sz="1700" dirty="0" smtClean="0"/>
              <a:t>, les objets sont répartis en deux catégories vis-à- vis d’un service donné, les objets clients et les objets serveurs .</a:t>
            </a:r>
            <a:endParaRPr lang="fr-FR" sz="1700" b="1" dirty="0" smtClean="0">
              <a:solidFill>
                <a:srgbClr val="C00000"/>
              </a:solidFill>
              <a:latin typeface="Times New Roman"/>
            </a:endParaRPr>
          </a:p>
        </p:txBody>
      </p:sp>
      <p:pic>
        <p:nvPicPr>
          <p:cNvPr id="18434" name="Picture 2" descr="C:\Users\MULTI_TECH\Desktop\Capture.PNG"/>
          <p:cNvPicPr>
            <a:picLocks noChangeAspect="1" noChangeArrowheads="1"/>
          </p:cNvPicPr>
          <p:nvPr/>
        </p:nvPicPr>
        <p:blipFill>
          <a:blip r:embed="rId2"/>
          <a:srcRect/>
          <a:stretch>
            <a:fillRect/>
          </a:stretch>
        </p:blipFill>
        <p:spPr bwMode="auto">
          <a:xfrm>
            <a:off x="1571604" y="3923952"/>
            <a:ext cx="6143668" cy="2291130"/>
          </a:xfrm>
          <a:prstGeom prst="rect">
            <a:avLst/>
          </a:prstGeom>
          <a:noFill/>
        </p:spPr>
      </p:pic>
      <p:sp>
        <p:nvSpPr>
          <p:cNvPr id="6" name="Rectangle à coins arrondis 5"/>
          <p:cNvSpPr/>
          <p:nvPr/>
        </p:nvSpPr>
        <p:spPr>
          <a:xfrm>
            <a:off x="5500694" y="3286124"/>
            <a:ext cx="1643074" cy="714380"/>
          </a:xfrm>
          <a:prstGeom prst="wedgeRoundRectCallout">
            <a:avLst>
              <a:gd name="adj1" fmla="val -99673"/>
              <a:gd name="adj2" fmla="val 124590"/>
              <a:gd name="adj3" fmla="val 16667"/>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300" b="1" dirty="0" smtClean="0">
                <a:solidFill>
                  <a:schemeClr val="tx1"/>
                </a:solidFill>
              </a:rPr>
              <a:t>Gérer par un module serveur</a:t>
            </a:r>
            <a:endParaRPr lang="fr-FR" sz="1300" b="1"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843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16</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3.3 Le RMI (</a:t>
            </a:r>
            <a:r>
              <a:rPr lang="fr-FR" sz="1900" b="1" dirty="0" err="1" smtClean="0">
                <a:solidFill>
                  <a:srgbClr val="C00000"/>
                </a:solidFill>
                <a:latin typeface="Times New Roman"/>
              </a:rPr>
              <a:t>Remote</a:t>
            </a:r>
            <a:r>
              <a:rPr lang="fr-FR" sz="1900" b="1" dirty="0" smtClean="0">
                <a:solidFill>
                  <a:srgbClr val="C00000"/>
                </a:solidFill>
                <a:latin typeface="Times New Roman"/>
              </a:rPr>
              <a:t> </a:t>
            </a:r>
            <a:r>
              <a:rPr lang="fr-FR" sz="1900" b="1" dirty="0" err="1" smtClean="0">
                <a:solidFill>
                  <a:srgbClr val="C00000"/>
                </a:solidFill>
                <a:latin typeface="Times New Roman"/>
              </a:rPr>
              <a:t>Method</a:t>
            </a:r>
            <a:r>
              <a:rPr lang="fr-FR" sz="1900" b="1" dirty="0" smtClean="0">
                <a:solidFill>
                  <a:srgbClr val="C00000"/>
                </a:solidFill>
                <a:latin typeface="Times New Roman"/>
              </a:rPr>
              <a:t> Invocation)</a:t>
            </a:r>
            <a:endParaRPr lang="fr-FR" sz="1800" dirty="0" smtClean="0"/>
          </a:p>
          <a:p>
            <a:pPr marL="342900" indent="-342900" algn="just">
              <a:buFont typeface="Wingdings" pitchFamily="2" charset="2"/>
              <a:buChar char="§"/>
            </a:pPr>
            <a:endParaRPr lang="fr-FR" sz="1800" dirty="0" smtClean="0"/>
          </a:p>
          <a:p>
            <a:pPr marL="342900" indent="-342900" algn="just">
              <a:buFont typeface="Wingdings" pitchFamily="2" charset="2"/>
              <a:buChar char="§"/>
            </a:pPr>
            <a:r>
              <a:rPr lang="fr-FR" sz="1800" dirty="0" smtClean="0"/>
              <a:t>Dans RMI, on doit avoir les aspects suivants :</a:t>
            </a:r>
          </a:p>
          <a:p>
            <a:pPr marL="342900" indent="-342900" algn="just">
              <a:buNone/>
            </a:pPr>
            <a:endParaRPr lang="fr-FR" sz="1600" dirty="0" smtClean="0"/>
          </a:p>
        </p:txBody>
      </p:sp>
      <p:pic>
        <p:nvPicPr>
          <p:cNvPr id="5" name="Picture 2" descr="C:\Users\MULTI_TECH\Desktop\Capture.PNG"/>
          <p:cNvPicPr>
            <a:picLocks noChangeAspect="1" noChangeArrowheads="1"/>
          </p:cNvPicPr>
          <p:nvPr/>
        </p:nvPicPr>
        <p:blipFill>
          <a:blip r:embed="rId2"/>
          <a:srcRect/>
          <a:stretch>
            <a:fillRect/>
          </a:stretch>
        </p:blipFill>
        <p:spPr bwMode="auto">
          <a:xfrm>
            <a:off x="1428728" y="3214686"/>
            <a:ext cx="6268325" cy="2676899"/>
          </a:xfrm>
          <a:prstGeom prst="rect">
            <a:avLst/>
          </a:prstGeom>
          <a:noFill/>
        </p:spPr>
      </p:pic>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17</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3.3 Le RMI (</a:t>
            </a:r>
            <a:r>
              <a:rPr lang="fr-FR" sz="1900" b="1" dirty="0" err="1" smtClean="0">
                <a:solidFill>
                  <a:srgbClr val="C00000"/>
                </a:solidFill>
                <a:latin typeface="Times New Roman"/>
              </a:rPr>
              <a:t>Remote</a:t>
            </a:r>
            <a:r>
              <a:rPr lang="fr-FR" sz="1900" b="1" dirty="0" smtClean="0">
                <a:solidFill>
                  <a:srgbClr val="C00000"/>
                </a:solidFill>
                <a:latin typeface="Times New Roman"/>
              </a:rPr>
              <a:t> </a:t>
            </a:r>
            <a:r>
              <a:rPr lang="fr-FR" sz="1900" b="1" dirty="0" err="1" smtClean="0">
                <a:solidFill>
                  <a:srgbClr val="C00000"/>
                </a:solidFill>
                <a:latin typeface="Times New Roman"/>
              </a:rPr>
              <a:t>Method</a:t>
            </a:r>
            <a:r>
              <a:rPr lang="fr-FR" sz="1900" b="1" dirty="0" smtClean="0">
                <a:solidFill>
                  <a:srgbClr val="C00000"/>
                </a:solidFill>
                <a:latin typeface="Times New Roman"/>
              </a:rPr>
              <a:t> Invocation)</a:t>
            </a:r>
            <a:endParaRPr lang="fr-FR" sz="1800" dirty="0" smtClean="0"/>
          </a:p>
          <a:p>
            <a:pPr marL="342900" indent="-342900" algn="just">
              <a:buFont typeface="Wingdings" pitchFamily="2" charset="2"/>
              <a:buChar char="§"/>
            </a:pPr>
            <a:endParaRPr lang="fr-FR" sz="1800" dirty="0" smtClean="0"/>
          </a:p>
          <a:p>
            <a:pPr marL="342900" indent="-342900" algn="just">
              <a:buFont typeface="Wingdings" pitchFamily="2" charset="2"/>
              <a:buChar char="§"/>
            </a:pPr>
            <a:r>
              <a:rPr lang="fr-FR" sz="1800" dirty="0" smtClean="0"/>
              <a:t>Dans RMI, on doit avoir les aspects suivants :</a:t>
            </a:r>
          </a:p>
          <a:p>
            <a:pPr marL="342900" indent="-342900" algn="just">
              <a:buNone/>
            </a:pPr>
            <a:endParaRPr lang="fr-FR" sz="1800" dirty="0" smtClean="0"/>
          </a:p>
          <a:p>
            <a:pPr marL="342900" indent="-342900" algn="just">
              <a:lnSpc>
                <a:spcPct val="150000"/>
              </a:lnSpc>
              <a:buFont typeface="+mj-lt"/>
              <a:buAutoNum type="arabicPeriod"/>
            </a:pPr>
            <a:r>
              <a:rPr lang="fr-FR" sz="1600" b="1" dirty="0" smtClean="0"/>
              <a:t>Référence des objets distants </a:t>
            </a:r>
            <a:r>
              <a:rPr lang="fr-FR" sz="1600" dirty="0" smtClean="0"/>
              <a:t>: Chaque objet susceptible de recevoir un RMI doit avoir une ‘référence distante’ qui consiste en un identificateur unique à travers tout le système réparti. </a:t>
            </a:r>
          </a:p>
          <a:p>
            <a:pPr marL="342900" indent="-342900" algn="just">
              <a:buFont typeface="+mj-lt"/>
              <a:buAutoNum type="arabicPeriod"/>
            </a:pPr>
            <a:endParaRPr lang="fr-FR" sz="1600" b="1" dirty="0" smtClean="0">
              <a:solidFill>
                <a:srgbClr val="C00000"/>
              </a:solidFill>
              <a:latin typeface="Times New Roman"/>
            </a:endParaRPr>
          </a:p>
          <a:p>
            <a:pPr marL="342900" indent="-342900" algn="just">
              <a:buFont typeface="+mj-lt"/>
              <a:buAutoNum type="arabicPeriod"/>
            </a:pPr>
            <a:endParaRPr lang="fr-FR" sz="1600" b="1" dirty="0" smtClean="0">
              <a:solidFill>
                <a:srgbClr val="C00000"/>
              </a:solidFill>
              <a:latin typeface="Times New Roman"/>
            </a:endParaRPr>
          </a:p>
          <a:p>
            <a:pPr marL="342900" indent="-342900" algn="just">
              <a:buFont typeface="+mj-lt"/>
              <a:buAutoNum type="arabicPeriod"/>
            </a:pPr>
            <a:endParaRPr lang="fr-FR" sz="1600" b="1" dirty="0" smtClean="0">
              <a:solidFill>
                <a:srgbClr val="C00000"/>
              </a:solidFill>
              <a:latin typeface="Times New Roman"/>
            </a:endParaRPr>
          </a:p>
          <a:p>
            <a:pPr marL="342900" indent="-342900" algn="just">
              <a:buNone/>
            </a:pPr>
            <a:r>
              <a:rPr lang="fr-FR" sz="1600" dirty="0" smtClean="0"/>
              <a:t/>
            </a:r>
            <a:br>
              <a:rPr lang="fr-FR" sz="1600" dirty="0" smtClean="0"/>
            </a:br>
            <a:endParaRPr lang="fr-FR" sz="1600" b="1" dirty="0" smtClean="0">
              <a:solidFill>
                <a:srgbClr val="C00000"/>
              </a:solidFill>
              <a:latin typeface="Times New Roman"/>
            </a:endParaRPr>
          </a:p>
        </p:txBody>
      </p:sp>
      <p:pic>
        <p:nvPicPr>
          <p:cNvPr id="19458" name="Picture 2" descr="C:\Users\MULTI_TECH\Desktop\Capture.PNG"/>
          <p:cNvPicPr>
            <a:picLocks noChangeAspect="1" noChangeArrowheads="1"/>
          </p:cNvPicPr>
          <p:nvPr/>
        </p:nvPicPr>
        <p:blipFill>
          <a:blip r:embed="rId2"/>
          <a:srcRect/>
          <a:stretch>
            <a:fillRect/>
          </a:stretch>
        </p:blipFill>
        <p:spPr bwMode="auto">
          <a:xfrm>
            <a:off x="1571604" y="4736640"/>
            <a:ext cx="6296904" cy="590632"/>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18</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3.3 Le RMI (</a:t>
            </a:r>
            <a:r>
              <a:rPr lang="fr-FR" sz="1900" b="1" dirty="0" err="1" smtClean="0">
                <a:solidFill>
                  <a:srgbClr val="C00000"/>
                </a:solidFill>
                <a:latin typeface="Times New Roman"/>
              </a:rPr>
              <a:t>Remote</a:t>
            </a:r>
            <a:r>
              <a:rPr lang="fr-FR" sz="1900" b="1" dirty="0" smtClean="0">
                <a:solidFill>
                  <a:srgbClr val="C00000"/>
                </a:solidFill>
                <a:latin typeface="Times New Roman"/>
              </a:rPr>
              <a:t> </a:t>
            </a:r>
            <a:r>
              <a:rPr lang="fr-FR" sz="1900" b="1" dirty="0" err="1" smtClean="0">
                <a:solidFill>
                  <a:srgbClr val="C00000"/>
                </a:solidFill>
                <a:latin typeface="Times New Roman"/>
              </a:rPr>
              <a:t>Method</a:t>
            </a:r>
            <a:r>
              <a:rPr lang="fr-FR" sz="1900" b="1" dirty="0" smtClean="0">
                <a:solidFill>
                  <a:srgbClr val="C00000"/>
                </a:solidFill>
                <a:latin typeface="Times New Roman"/>
              </a:rPr>
              <a:t> Invocation)</a:t>
            </a:r>
            <a:endParaRPr lang="fr-FR" sz="1800" dirty="0" smtClean="0"/>
          </a:p>
          <a:p>
            <a:pPr marL="342900" indent="-342900" algn="just">
              <a:buFont typeface="Wingdings" pitchFamily="2" charset="2"/>
              <a:buChar char="§"/>
            </a:pPr>
            <a:endParaRPr lang="fr-FR" sz="1800" dirty="0" smtClean="0"/>
          </a:p>
          <a:p>
            <a:pPr marL="342900" indent="-342900" algn="just">
              <a:buFont typeface="Wingdings" pitchFamily="2" charset="2"/>
              <a:buChar char="§"/>
            </a:pPr>
            <a:r>
              <a:rPr lang="fr-FR" sz="1800" dirty="0" smtClean="0"/>
              <a:t>Dans RMI, on doit avoir les aspects suivants :</a:t>
            </a:r>
          </a:p>
          <a:p>
            <a:pPr marL="342900" indent="-342900" algn="just">
              <a:buFont typeface="+mj-lt"/>
              <a:buAutoNum type="arabicPeriod"/>
            </a:pPr>
            <a:endParaRPr lang="fr-FR" sz="1600" b="1" dirty="0" smtClean="0">
              <a:solidFill>
                <a:srgbClr val="C00000"/>
              </a:solidFill>
              <a:latin typeface="Times New Roman"/>
            </a:endParaRPr>
          </a:p>
          <a:p>
            <a:pPr marL="342900" indent="-342900" algn="just">
              <a:buFont typeface="+mj-lt"/>
              <a:buAutoNum type="arabicPeriod" startAt="2"/>
            </a:pPr>
            <a:r>
              <a:rPr lang="fr-FR" sz="1700" b="1" dirty="0" smtClean="0"/>
              <a:t>L’interface distante  ( l’interface de service fournit à distance)</a:t>
            </a:r>
            <a:r>
              <a:rPr lang="fr-FR" sz="1700" dirty="0" smtClean="0"/>
              <a:t>:</a:t>
            </a:r>
          </a:p>
          <a:p>
            <a:pPr marL="617220" lvl="1" indent="-342900" algn="just">
              <a:buFont typeface="Wingdings" pitchFamily="2" charset="2"/>
              <a:buChar char="§"/>
            </a:pPr>
            <a:r>
              <a:rPr lang="fr-FR" sz="1700" dirty="0" smtClean="0">
                <a:solidFill>
                  <a:schemeClr val="tx1"/>
                </a:solidFill>
              </a:rPr>
              <a:t>Chaque objet distant (qui peut recevoir un RMI) dispose d’une interface qui consiste en une série de signature de méthodes. </a:t>
            </a:r>
          </a:p>
          <a:p>
            <a:pPr marL="617220" lvl="1" indent="-342900" algn="just">
              <a:buFont typeface="Wingdings" pitchFamily="2" charset="2"/>
              <a:buChar char="§"/>
            </a:pPr>
            <a:endParaRPr lang="fr-FR" sz="1700" dirty="0" smtClean="0">
              <a:solidFill>
                <a:schemeClr val="tx1"/>
              </a:solidFill>
            </a:endParaRPr>
          </a:p>
          <a:p>
            <a:pPr marL="617220" lvl="1" indent="-342900" algn="just">
              <a:buFont typeface="Wingdings" pitchFamily="2" charset="2"/>
              <a:buChar char="§"/>
            </a:pPr>
            <a:r>
              <a:rPr lang="fr-FR" sz="1700" dirty="0" smtClean="0">
                <a:solidFill>
                  <a:schemeClr val="tx1"/>
                </a:solidFill>
              </a:rPr>
              <a:t>Les objets dans d’autres processus ne peuvent invoquer ces méthodes que s’ils disposent des formes exactes de leurs signatures (nom, paramètre et type du résultat retourné)  == dispose de cette interface</a:t>
            </a:r>
          </a:p>
          <a:p>
            <a:pPr marL="617220" lvl="1" indent="-342900" algn="just">
              <a:buFont typeface="Wingdings" pitchFamily="2" charset="2"/>
              <a:buChar char="§"/>
            </a:pPr>
            <a:endParaRPr lang="fr-FR" sz="1700" dirty="0" smtClean="0">
              <a:solidFill>
                <a:schemeClr val="tx1"/>
              </a:solidFill>
            </a:endParaRPr>
          </a:p>
          <a:p>
            <a:pPr marL="617220" lvl="1" indent="-342900" algn="just">
              <a:buFont typeface="Wingdings" pitchFamily="2" charset="2"/>
              <a:buChar char="§"/>
            </a:pPr>
            <a:r>
              <a:rPr lang="fr-FR" sz="1700" dirty="0" smtClean="0">
                <a:solidFill>
                  <a:schemeClr val="tx1"/>
                </a:solidFill>
              </a:rPr>
              <a:t>Dans le mécanisme RMI de Java, les interfaces distantes sont définies de la même façon que les autres interfaces, cependant elles héritent de l’interface particulière nommée </a:t>
            </a:r>
            <a:r>
              <a:rPr lang="fr-FR" sz="1700" i="1" dirty="0" err="1" smtClean="0">
                <a:solidFill>
                  <a:schemeClr val="tx1"/>
                </a:solidFill>
              </a:rPr>
              <a:t>Remote</a:t>
            </a:r>
            <a:r>
              <a:rPr lang="fr-FR" sz="1700" dirty="0" smtClean="0">
                <a:solidFill>
                  <a:schemeClr val="tx1"/>
                </a:solidFill>
              </a:rPr>
              <a:t>. </a:t>
            </a:r>
          </a:p>
          <a:p>
            <a:pPr marL="617220" lvl="1" indent="-342900" algn="just">
              <a:buFont typeface="Wingdings" pitchFamily="2" charset="2"/>
              <a:buChar char="§"/>
            </a:pPr>
            <a:r>
              <a:rPr lang="fr-FR" sz="1700" dirty="0" smtClean="0"/>
              <a:t> </a:t>
            </a:r>
            <a:r>
              <a:rPr lang="fr-FR" sz="1600" dirty="0" smtClean="0"/>
              <a:t/>
            </a:r>
            <a:br>
              <a:rPr lang="fr-FR" sz="1600" dirty="0" smtClean="0"/>
            </a:br>
            <a:endParaRPr lang="fr-FR" sz="1600" b="1" dirty="0" smtClean="0">
              <a:solidFill>
                <a:srgbClr val="C00000"/>
              </a:solidFill>
              <a:latin typeface="Times New Roman"/>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19</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3.3 Le RMI (</a:t>
            </a:r>
            <a:r>
              <a:rPr lang="fr-FR" sz="1900" b="1" dirty="0" err="1" smtClean="0">
                <a:solidFill>
                  <a:srgbClr val="C00000"/>
                </a:solidFill>
                <a:latin typeface="Times New Roman"/>
              </a:rPr>
              <a:t>Remote</a:t>
            </a:r>
            <a:r>
              <a:rPr lang="fr-FR" sz="1900" b="1" dirty="0" smtClean="0">
                <a:solidFill>
                  <a:srgbClr val="C00000"/>
                </a:solidFill>
                <a:latin typeface="Times New Roman"/>
              </a:rPr>
              <a:t> </a:t>
            </a:r>
            <a:r>
              <a:rPr lang="fr-FR" sz="1900" b="1" dirty="0" err="1" smtClean="0">
                <a:solidFill>
                  <a:srgbClr val="C00000"/>
                </a:solidFill>
                <a:latin typeface="Times New Roman"/>
              </a:rPr>
              <a:t>Method</a:t>
            </a:r>
            <a:r>
              <a:rPr lang="fr-FR" sz="1900" b="1" dirty="0" smtClean="0">
                <a:solidFill>
                  <a:srgbClr val="C00000"/>
                </a:solidFill>
                <a:latin typeface="Times New Roman"/>
              </a:rPr>
              <a:t> Invocation)</a:t>
            </a:r>
            <a:endParaRPr lang="fr-FR" sz="1800" dirty="0" smtClean="0"/>
          </a:p>
          <a:p>
            <a:pPr marL="342900" indent="-342900" algn="just">
              <a:buFont typeface="Wingdings" pitchFamily="2" charset="2"/>
              <a:buChar char="§"/>
            </a:pPr>
            <a:endParaRPr lang="fr-FR" sz="1800" dirty="0" smtClean="0"/>
          </a:p>
          <a:p>
            <a:pPr marL="342900" indent="-342900" algn="just">
              <a:buFont typeface="Wingdings" pitchFamily="2" charset="2"/>
              <a:buChar char="§"/>
            </a:pPr>
            <a:r>
              <a:rPr lang="fr-FR" sz="1800" dirty="0" smtClean="0"/>
              <a:t>Dans RMI, on doit avoir les aspects suivants :</a:t>
            </a:r>
          </a:p>
          <a:p>
            <a:pPr marL="342900" indent="-342900" algn="just">
              <a:buNone/>
            </a:pPr>
            <a:endParaRPr lang="fr-FR" sz="1600" dirty="0" smtClean="0"/>
          </a:p>
          <a:p>
            <a:pPr marL="342900" indent="-342900" algn="just">
              <a:lnSpc>
                <a:spcPct val="150000"/>
              </a:lnSpc>
              <a:buFont typeface="+mj-lt"/>
              <a:buAutoNum type="arabicPeriod" startAt="3"/>
            </a:pPr>
            <a:r>
              <a:rPr lang="fr-FR" sz="1700" b="1" dirty="0" smtClean="0"/>
              <a:t>Module de communication </a:t>
            </a:r>
            <a:r>
              <a:rPr lang="fr-FR" sz="1700" dirty="0" smtClean="0"/>
              <a:t>: </a:t>
            </a:r>
          </a:p>
          <a:p>
            <a:pPr marL="617220" lvl="1" indent="-342900" algn="just">
              <a:buFont typeface="Wingdings" pitchFamily="2" charset="2"/>
              <a:buChar char="§"/>
            </a:pPr>
            <a:endParaRPr lang="fr-FR" sz="1600" dirty="0" smtClean="0">
              <a:solidFill>
                <a:schemeClr val="tx1"/>
              </a:solidFill>
            </a:endParaRPr>
          </a:p>
          <a:p>
            <a:pPr marL="617220" lvl="1" indent="-342900" algn="just">
              <a:buFont typeface="Wingdings" pitchFamily="2" charset="2"/>
              <a:buChar char="§"/>
            </a:pPr>
            <a:r>
              <a:rPr lang="fr-FR" sz="1600" dirty="0" smtClean="0">
                <a:solidFill>
                  <a:schemeClr val="tx1"/>
                </a:solidFill>
              </a:rPr>
              <a:t>On a deux modules de communication  qui se chargent de la transmission de la demande du client vers le serveur et la transmission de la réponse du serveur au client. C’est le protocole TCP-IP qui assure le module de communication</a:t>
            </a:r>
          </a:p>
          <a:p>
            <a:pPr marL="617220" lvl="1" indent="-342900" algn="just">
              <a:buFont typeface="Wingdings" pitchFamily="2" charset="2"/>
              <a:buChar char="§"/>
            </a:pPr>
            <a:endParaRPr lang="fr-FR" sz="1600" dirty="0" smtClean="0">
              <a:solidFill>
                <a:schemeClr val="tx1"/>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2</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just">
              <a:buNone/>
            </a:pPr>
            <a:r>
              <a:rPr lang="fr-FR" sz="1600" b="1" dirty="0" smtClean="0">
                <a:solidFill>
                  <a:srgbClr val="C00000"/>
                </a:solidFill>
                <a:latin typeface="Times New Roman"/>
              </a:rPr>
              <a:t>3.1 Le passage de messages </a:t>
            </a:r>
          </a:p>
          <a:p>
            <a:pPr marL="342900" indent="-342900" algn="just">
              <a:buNone/>
            </a:pPr>
            <a:r>
              <a:rPr lang="fr-FR" sz="1600" dirty="0" smtClean="0">
                <a:solidFill>
                  <a:srgbClr val="000000"/>
                </a:solidFill>
                <a:latin typeface="Times New Roman"/>
              </a:rPr>
              <a:t>	Qu’est ce qu’un Message?, les primitives de communications, primitives bloquantes et non bloquantes, les primitives de passage de messages bufférisés</a:t>
            </a:r>
          </a:p>
          <a:p>
            <a:pPr marL="342900" indent="-342900" algn="just">
              <a:buNone/>
            </a:pPr>
            <a:r>
              <a:rPr lang="fr-FR" sz="1600" b="1" dirty="0" smtClean="0">
                <a:solidFill>
                  <a:srgbClr val="C00000"/>
                </a:solidFill>
                <a:latin typeface="Times New Roman"/>
              </a:rPr>
              <a:t>3.2 Le RPC (</a:t>
            </a:r>
            <a:r>
              <a:rPr lang="fr-FR" sz="1600" b="1" dirty="0" err="1" smtClean="0">
                <a:solidFill>
                  <a:srgbClr val="C00000"/>
                </a:solidFill>
                <a:latin typeface="Times New Roman"/>
              </a:rPr>
              <a:t>Remote</a:t>
            </a:r>
            <a:r>
              <a:rPr lang="fr-FR" sz="1600" b="1" dirty="0" smtClean="0">
                <a:solidFill>
                  <a:srgbClr val="C00000"/>
                </a:solidFill>
                <a:latin typeface="Times New Roman"/>
              </a:rPr>
              <a:t> </a:t>
            </a:r>
            <a:r>
              <a:rPr lang="fr-FR" sz="1600" b="1" dirty="0" err="1" smtClean="0">
                <a:solidFill>
                  <a:srgbClr val="C00000"/>
                </a:solidFill>
                <a:latin typeface="Times New Roman"/>
              </a:rPr>
              <a:t>Procedure</a:t>
            </a:r>
            <a:r>
              <a:rPr lang="fr-FR" sz="1600" b="1" dirty="0" smtClean="0">
                <a:solidFill>
                  <a:srgbClr val="C00000"/>
                </a:solidFill>
                <a:latin typeface="Times New Roman"/>
              </a:rPr>
              <a:t> Call)</a:t>
            </a:r>
          </a:p>
          <a:p>
            <a:pPr marL="342900" indent="-342900" algn="just">
              <a:buNone/>
            </a:pPr>
            <a:r>
              <a:rPr lang="fr-FR" sz="1600" dirty="0" smtClean="0">
                <a:solidFill>
                  <a:srgbClr val="000000"/>
                </a:solidFill>
                <a:latin typeface="Times New Roman"/>
              </a:rPr>
              <a:t>	Principe, mécanismes et concepts utilisés, paramètres et résultats dans le RPC, l’édition des liens, exemple</a:t>
            </a:r>
          </a:p>
          <a:p>
            <a:pPr marL="342900" indent="-342900" algn="just">
              <a:buNone/>
            </a:pPr>
            <a:r>
              <a:rPr lang="fr-FR" sz="1600" b="1" dirty="0" smtClean="0">
                <a:solidFill>
                  <a:srgbClr val="C00000"/>
                </a:solidFill>
                <a:latin typeface="Times New Roman"/>
              </a:rPr>
              <a:t>3.3 Le RMI (</a:t>
            </a:r>
            <a:r>
              <a:rPr lang="fr-FR" sz="1600" b="1" dirty="0" err="1" smtClean="0">
                <a:solidFill>
                  <a:srgbClr val="C00000"/>
                </a:solidFill>
                <a:latin typeface="Times New Roman"/>
              </a:rPr>
              <a:t>Remote</a:t>
            </a:r>
            <a:r>
              <a:rPr lang="fr-FR" sz="1600" b="1" dirty="0" smtClean="0">
                <a:solidFill>
                  <a:srgbClr val="C00000"/>
                </a:solidFill>
                <a:latin typeface="Times New Roman"/>
              </a:rPr>
              <a:t> </a:t>
            </a:r>
            <a:r>
              <a:rPr lang="fr-FR" sz="1600" b="1" dirty="0" err="1" smtClean="0">
                <a:solidFill>
                  <a:srgbClr val="C00000"/>
                </a:solidFill>
                <a:latin typeface="Times New Roman"/>
              </a:rPr>
              <a:t>Method</a:t>
            </a:r>
            <a:r>
              <a:rPr lang="fr-FR" sz="1600" b="1" dirty="0" smtClean="0">
                <a:solidFill>
                  <a:srgbClr val="C00000"/>
                </a:solidFill>
                <a:latin typeface="Times New Roman"/>
              </a:rPr>
              <a:t> Invocation)</a:t>
            </a:r>
          </a:p>
          <a:p>
            <a:pPr marL="342900" indent="-342900" algn="just">
              <a:buNone/>
            </a:pPr>
            <a:r>
              <a:rPr lang="fr-FR" sz="1600" dirty="0" smtClean="0">
                <a:solidFill>
                  <a:srgbClr val="000000"/>
                </a:solidFill>
                <a:latin typeface="Times New Roman"/>
              </a:rPr>
              <a:t>	Principe, mécanismes et concepts (interfaces, classes, stub, …), Java RMI</a:t>
            </a:r>
          </a:p>
          <a:p>
            <a:pPr marL="342900" indent="-342900" algn="just">
              <a:buNone/>
            </a:pPr>
            <a:r>
              <a:rPr lang="fr-FR" sz="1600" b="1" dirty="0" smtClean="0">
                <a:solidFill>
                  <a:srgbClr val="C00000"/>
                </a:solidFill>
                <a:latin typeface="Times New Roman"/>
              </a:rPr>
              <a:t>3.4 Communication par évènements et notifications</a:t>
            </a:r>
          </a:p>
          <a:p>
            <a:pPr marL="342900" indent="-342900" algn="just">
              <a:buNone/>
            </a:pPr>
            <a:r>
              <a:rPr lang="fr-FR" sz="1600" dirty="0" smtClean="0">
                <a:solidFill>
                  <a:srgbClr val="000000"/>
                </a:solidFill>
                <a:latin typeface="Times New Roman"/>
              </a:rPr>
              <a:t>	Principe, émetteur/récepteur, abonnement, notification</a:t>
            </a:r>
          </a:p>
          <a:p>
            <a:pPr marL="342900" indent="-342900" algn="just">
              <a:buNone/>
            </a:pPr>
            <a:r>
              <a:rPr lang="fr-FR" sz="1600" b="1" dirty="0" smtClean="0">
                <a:solidFill>
                  <a:srgbClr val="C00000"/>
                </a:solidFill>
                <a:latin typeface="Times New Roman"/>
              </a:rPr>
              <a:t>3.5 Communication de groupe</a:t>
            </a:r>
          </a:p>
          <a:p>
            <a:pPr marL="342900" indent="-342900" algn="just">
              <a:buNone/>
            </a:pPr>
            <a:r>
              <a:rPr lang="fr-FR" sz="1600" dirty="0" smtClean="0">
                <a:solidFill>
                  <a:srgbClr val="000000"/>
                </a:solidFill>
                <a:latin typeface="Times New Roman"/>
              </a:rPr>
              <a:t>	Principe, structure d’un groupe, opérations sur les membres (ajout, suppression, recherche, …), élaboration de la communication (diffusion, ordonnancement des messages, …)</a:t>
            </a:r>
          </a:p>
          <a:p>
            <a:pPr marL="342900" indent="-342900" algn="just">
              <a:buNone/>
            </a:pPr>
            <a:r>
              <a:rPr lang="fr-FR" sz="1600" b="1" dirty="0" smtClean="0">
                <a:solidFill>
                  <a:srgbClr val="C00000"/>
                </a:solidFill>
                <a:latin typeface="Times New Roman"/>
              </a:rPr>
              <a:t>3.6 Communication par mémoire partagée</a:t>
            </a:r>
          </a:p>
          <a:p>
            <a:pPr marL="342900" indent="-342900" algn="just">
              <a:buNone/>
            </a:pPr>
            <a:r>
              <a:rPr lang="fr-FR" sz="1600" dirty="0" smtClean="0">
                <a:solidFill>
                  <a:srgbClr val="000000"/>
                </a:solidFill>
                <a:latin typeface="Times New Roman"/>
              </a:rPr>
              <a:t>	Principe, mécanisme d’utilisation, maintien de la mémoire (création, protection, …)</a:t>
            </a:r>
          </a:p>
          <a:p>
            <a:pPr marL="342900" indent="-342900" algn="just">
              <a:buNone/>
            </a:pPr>
            <a:r>
              <a:rPr lang="fr-FR" sz="1600" b="1" dirty="0" smtClean="0">
                <a:solidFill>
                  <a:srgbClr val="C00000"/>
                </a:solidFill>
                <a:latin typeface="Times New Roman"/>
              </a:rPr>
              <a:t>3.7 Communication par flux</a:t>
            </a:r>
            <a:r>
              <a:rPr lang="fr-FR" sz="1600" dirty="0" smtClean="0">
                <a:solidFill>
                  <a:srgbClr val="C00000"/>
                </a:solidFill>
              </a:rPr>
              <a:t> </a:t>
            </a:r>
            <a:endParaRPr lang="fr-FR" sz="1900" dirty="0">
              <a:solidFill>
                <a:srgbClr val="C00000"/>
              </a:solidFill>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20</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3.3 Le RMI (</a:t>
            </a:r>
            <a:r>
              <a:rPr lang="fr-FR" sz="1900" b="1" dirty="0" err="1" smtClean="0">
                <a:solidFill>
                  <a:srgbClr val="C00000"/>
                </a:solidFill>
                <a:latin typeface="Times New Roman"/>
              </a:rPr>
              <a:t>Remote</a:t>
            </a:r>
            <a:r>
              <a:rPr lang="fr-FR" sz="1900" b="1" dirty="0" smtClean="0">
                <a:solidFill>
                  <a:srgbClr val="C00000"/>
                </a:solidFill>
                <a:latin typeface="Times New Roman"/>
              </a:rPr>
              <a:t> </a:t>
            </a:r>
            <a:r>
              <a:rPr lang="fr-FR" sz="1900" b="1" dirty="0" err="1" smtClean="0">
                <a:solidFill>
                  <a:srgbClr val="C00000"/>
                </a:solidFill>
                <a:latin typeface="Times New Roman"/>
              </a:rPr>
              <a:t>Method</a:t>
            </a:r>
            <a:r>
              <a:rPr lang="fr-FR" sz="1900" b="1" dirty="0" smtClean="0">
                <a:solidFill>
                  <a:srgbClr val="C00000"/>
                </a:solidFill>
                <a:latin typeface="Times New Roman"/>
              </a:rPr>
              <a:t> Invocation)</a:t>
            </a:r>
            <a:endParaRPr lang="fr-FR" sz="1800" dirty="0" smtClean="0"/>
          </a:p>
          <a:p>
            <a:pPr marL="342900" indent="-342900" algn="just">
              <a:buFont typeface="Wingdings" pitchFamily="2" charset="2"/>
              <a:buChar char="§"/>
            </a:pPr>
            <a:endParaRPr lang="fr-FR" sz="1800" dirty="0" smtClean="0"/>
          </a:p>
          <a:p>
            <a:pPr marL="342900" indent="-342900" algn="just">
              <a:buFont typeface="Wingdings" pitchFamily="2" charset="2"/>
              <a:buChar char="§"/>
            </a:pPr>
            <a:r>
              <a:rPr lang="fr-FR" sz="1800" dirty="0" smtClean="0"/>
              <a:t>Dans RMI, on doit avoir les aspects suivants :</a:t>
            </a:r>
          </a:p>
          <a:p>
            <a:pPr marL="342900" indent="-342900" algn="just">
              <a:buNone/>
            </a:pPr>
            <a:endParaRPr lang="fr-FR" sz="1600" dirty="0" smtClean="0"/>
          </a:p>
          <a:p>
            <a:pPr marL="342900" indent="-342900" algn="just">
              <a:lnSpc>
                <a:spcPct val="150000"/>
              </a:lnSpc>
              <a:buFont typeface="+mj-lt"/>
              <a:buAutoNum type="arabicPeriod" startAt="4"/>
            </a:pPr>
            <a:r>
              <a:rPr lang="fr-FR" sz="1800" b="1" dirty="0" smtClean="0"/>
              <a:t>Module des Références Distantes </a:t>
            </a:r>
            <a:r>
              <a:rPr lang="fr-FR" sz="1800" dirty="0" smtClean="0"/>
              <a:t>: </a:t>
            </a:r>
          </a:p>
          <a:p>
            <a:pPr marL="617220" lvl="1" indent="-342900" algn="just">
              <a:buFont typeface="Wingdings" pitchFamily="2" charset="2"/>
              <a:buChar char="§"/>
            </a:pPr>
            <a:endParaRPr lang="fr-FR" sz="1700" dirty="0" smtClean="0">
              <a:solidFill>
                <a:schemeClr val="tx1"/>
              </a:solidFill>
            </a:endParaRPr>
          </a:p>
          <a:p>
            <a:pPr marL="617220" lvl="1" indent="-342900" algn="just">
              <a:buFont typeface="Wingdings" pitchFamily="2" charset="2"/>
              <a:buChar char="§"/>
            </a:pPr>
            <a:r>
              <a:rPr lang="fr-FR" sz="1700" dirty="0" smtClean="0">
                <a:solidFill>
                  <a:schemeClr val="tx1"/>
                </a:solidFill>
              </a:rPr>
              <a:t>Le module maintient une table d’objets distants qui donne la correspondance entre une référence distante (globale) et la référence locale d’un objet dans le processus. </a:t>
            </a:r>
          </a:p>
          <a:p>
            <a:pPr marL="617220" lvl="1" indent="-342900" algn="just">
              <a:buFont typeface="Wingdings" pitchFamily="2" charset="2"/>
              <a:buChar char="§"/>
            </a:pPr>
            <a:endParaRPr lang="fr-FR" sz="1700" dirty="0" smtClean="0">
              <a:solidFill>
                <a:schemeClr val="tx1"/>
              </a:solidFill>
            </a:endParaRPr>
          </a:p>
          <a:p>
            <a:pPr marL="617220" lvl="1" indent="-342900" algn="just">
              <a:buFont typeface="Wingdings" pitchFamily="2" charset="2"/>
              <a:buChar char="§"/>
            </a:pPr>
            <a:r>
              <a:rPr lang="fr-FR" sz="1800" dirty="0" smtClean="0">
                <a:solidFill>
                  <a:schemeClr val="tx1"/>
                </a:solidFill>
              </a:rPr>
              <a:t>Lorsqu’une référence distante arrive dans une demande, le module doit fournir la référence locale correspondante qui indique le proxy ( stub).</a:t>
            </a:r>
          </a:p>
          <a:p>
            <a:pPr marL="617220" lvl="1" indent="-342900" algn="just">
              <a:buNone/>
            </a:pPr>
            <a:r>
              <a:rPr lang="fr-FR" sz="1800" dirty="0" smtClean="0"/>
              <a:t/>
            </a:r>
            <a:br>
              <a:rPr lang="fr-FR" sz="1800" dirty="0" smtClean="0"/>
            </a:br>
            <a:endParaRPr lang="fr-FR" sz="1700" dirty="0" smtClean="0">
              <a:solidFill>
                <a:schemeClr val="tx1"/>
              </a:solidFill>
            </a:endParaRPr>
          </a:p>
          <a:p>
            <a:pPr marL="617220" lvl="1" indent="-342900" algn="just">
              <a:buFont typeface="Wingdings" pitchFamily="2" charset="2"/>
              <a:buChar char="§"/>
            </a:pPr>
            <a:endParaRPr lang="fr-FR" sz="1700" dirty="0" smtClean="0">
              <a:solidFill>
                <a:schemeClr val="tx1"/>
              </a:solidFill>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21</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3.3 Le RMI (</a:t>
            </a:r>
            <a:r>
              <a:rPr lang="fr-FR" sz="1900" b="1" dirty="0" err="1" smtClean="0">
                <a:solidFill>
                  <a:srgbClr val="C00000"/>
                </a:solidFill>
                <a:latin typeface="Times New Roman"/>
              </a:rPr>
              <a:t>Remote</a:t>
            </a:r>
            <a:r>
              <a:rPr lang="fr-FR" sz="1900" b="1" dirty="0" smtClean="0">
                <a:solidFill>
                  <a:srgbClr val="C00000"/>
                </a:solidFill>
                <a:latin typeface="Times New Roman"/>
              </a:rPr>
              <a:t> </a:t>
            </a:r>
            <a:r>
              <a:rPr lang="fr-FR" sz="1900" b="1" dirty="0" err="1" smtClean="0">
                <a:solidFill>
                  <a:srgbClr val="C00000"/>
                </a:solidFill>
                <a:latin typeface="Times New Roman"/>
              </a:rPr>
              <a:t>Method</a:t>
            </a:r>
            <a:r>
              <a:rPr lang="fr-FR" sz="1900" b="1" dirty="0" smtClean="0">
                <a:solidFill>
                  <a:srgbClr val="C00000"/>
                </a:solidFill>
                <a:latin typeface="Times New Roman"/>
              </a:rPr>
              <a:t> Invocation)</a:t>
            </a:r>
            <a:endParaRPr lang="fr-FR" sz="1800" dirty="0" smtClean="0"/>
          </a:p>
          <a:p>
            <a:pPr marL="342900" indent="-342900" algn="just">
              <a:buFont typeface="Wingdings" pitchFamily="2" charset="2"/>
              <a:buChar char="§"/>
            </a:pPr>
            <a:endParaRPr lang="fr-FR" sz="1800" dirty="0" smtClean="0"/>
          </a:p>
          <a:p>
            <a:pPr marL="342900" indent="-342900" algn="just">
              <a:buFont typeface="Wingdings" pitchFamily="2" charset="2"/>
              <a:buChar char="§"/>
            </a:pPr>
            <a:r>
              <a:rPr lang="fr-FR" sz="1800" dirty="0" smtClean="0"/>
              <a:t>Dans RMI, on doit avoir les aspects suivants :</a:t>
            </a:r>
          </a:p>
          <a:p>
            <a:pPr marL="342900" indent="-342900" algn="just">
              <a:buNone/>
            </a:pPr>
            <a:endParaRPr lang="fr-FR" sz="1600" dirty="0" smtClean="0"/>
          </a:p>
          <a:p>
            <a:pPr marL="342900" indent="-342900" algn="just">
              <a:lnSpc>
                <a:spcPct val="150000"/>
              </a:lnSpc>
              <a:buFont typeface="+mj-lt"/>
              <a:buAutoNum type="arabicPeriod" startAt="5"/>
            </a:pPr>
            <a:r>
              <a:rPr lang="fr-FR" sz="1800" b="1" dirty="0" smtClean="0"/>
              <a:t>Proxy ( stub) </a:t>
            </a:r>
            <a:r>
              <a:rPr lang="fr-FR" sz="1800" dirty="0" smtClean="0"/>
              <a:t>: </a:t>
            </a:r>
          </a:p>
          <a:p>
            <a:pPr marL="617220" lvl="1" indent="-342900" algn="just">
              <a:lnSpc>
                <a:spcPct val="150000"/>
              </a:lnSpc>
              <a:buFont typeface="Wingdings" pitchFamily="2" charset="2"/>
              <a:buChar char="§"/>
            </a:pPr>
            <a:r>
              <a:rPr lang="fr-FR" sz="1700" dirty="0" smtClean="0">
                <a:solidFill>
                  <a:schemeClr val="tx1"/>
                </a:solidFill>
              </a:rPr>
              <a:t>Le Proxy offre une transparence à l’objet appelant en se comportant comme l’objet appelé. </a:t>
            </a:r>
          </a:p>
          <a:p>
            <a:pPr marL="617220" lvl="1" indent="-342900" algn="just">
              <a:lnSpc>
                <a:spcPct val="150000"/>
              </a:lnSpc>
              <a:buFont typeface="Wingdings" pitchFamily="2" charset="2"/>
              <a:buChar char="§"/>
            </a:pPr>
            <a:r>
              <a:rPr lang="fr-FR" sz="1700" dirty="0" smtClean="0">
                <a:solidFill>
                  <a:schemeClr val="tx1"/>
                </a:solidFill>
              </a:rPr>
              <a:t>Au lieu d’exécuter une méthode, il constitue un message et l’envoi à l’objet distant puis récupère le résultat et le transmet à l’objet appelant. </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22</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3.3 Le RMI (</a:t>
            </a:r>
            <a:r>
              <a:rPr lang="fr-FR" sz="1900" b="1" dirty="0" err="1" smtClean="0">
                <a:solidFill>
                  <a:srgbClr val="C00000"/>
                </a:solidFill>
                <a:latin typeface="Times New Roman"/>
              </a:rPr>
              <a:t>Remote</a:t>
            </a:r>
            <a:r>
              <a:rPr lang="fr-FR" sz="1900" b="1" dirty="0" smtClean="0">
                <a:solidFill>
                  <a:srgbClr val="C00000"/>
                </a:solidFill>
                <a:latin typeface="Times New Roman"/>
              </a:rPr>
              <a:t> </a:t>
            </a:r>
            <a:r>
              <a:rPr lang="fr-FR" sz="1900" b="1" dirty="0" err="1" smtClean="0">
                <a:solidFill>
                  <a:srgbClr val="C00000"/>
                </a:solidFill>
                <a:latin typeface="Times New Roman"/>
              </a:rPr>
              <a:t>Method</a:t>
            </a:r>
            <a:r>
              <a:rPr lang="fr-FR" sz="1900" b="1" dirty="0" smtClean="0">
                <a:solidFill>
                  <a:srgbClr val="C00000"/>
                </a:solidFill>
                <a:latin typeface="Times New Roman"/>
              </a:rPr>
              <a:t> Invocation)</a:t>
            </a:r>
            <a:endParaRPr lang="fr-FR" sz="1800" dirty="0" smtClean="0"/>
          </a:p>
          <a:p>
            <a:pPr marL="342900" indent="-342900" algn="just">
              <a:buFont typeface="Wingdings" pitchFamily="2" charset="2"/>
              <a:buChar char="§"/>
            </a:pPr>
            <a:endParaRPr lang="fr-FR" sz="1800" dirty="0" smtClean="0"/>
          </a:p>
          <a:p>
            <a:pPr marL="342900" indent="-342900" algn="just">
              <a:buFont typeface="Wingdings" pitchFamily="2" charset="2"/>
              <a:buChar char="§"/>
            </a:pPr>
            <a:r>
              <a:rPr lang="fr-FR" sz="1800" dirty="0" smtClean="0"/>
              <a:t>Dans RMI, on doit avoir les aspects suivants :</a:t>
            </a:r>
          </a:p>
          <a:p>
            <a:pPr marL="342900" indent="-342900" algn="just">
              <a:buNone/>
            </a:pPr>
            <a:endParaRPr lang="fr-FR" sz="1600" dirty="0" smtClean="0"/>
          </a:p>
          <a:p>
            <a:pPr marL="342900" indent="-342900" algn="just">
              <a:lnSpc>
                <a:spcPct val="150000"/>
              </a:lnSpc>
              <a:buFont typeface="+mj-lt"/>
              <a:buAutoNum type="arabicPeriod" startAt="6"/>
            </a:pPr>
            <a:r>
              <a:rPr lang="fr-FR" sz="1800" b="1" dirty="0" smtClean="0"/>
              <a:t>Squelette  ( </a:t>
            </a:r>
            <a:r>
              <a:rPr lang="fr-FR" sz="1800" b="1" dirty="0" err="1" smtClean="0"/>
              <a:t>skeleton</a:t>
            </a:r>
            <a:r>
              <a:rPr lang="fr-FR" sz="1800" b="1" dirty="0" smtClean="0"/>
              <a:t>)</a:t>
            </a:r>
            <a:r>
              <a:rPr lang="fr-FR" sz="1800" dirty="0" smtClean="0"/>
              <a:t>:</a:t>
            </a:r>
          </a:p>
          <a:p>
            <a:pPr marL="617220" lvl="1" indent="-342900" algn="just">
              <a:lnSpc>
                <a:spcPct val="150000"/>
              </a:lnSpc>
              <a:buFont typeface="Wingdings" pitchFamily="2" charset="2"/>
              <a:buChar char="§"/>
            </a:pPr>
            <a:r>
              <a:rPr lang="fr-FR" sz="1700" dirty="0" smtClean="0">
                <a:solidFill>
                  <a:schemeClr val="tx1"/>
                </a:solidFill>
              </a:rPr>
              <a:t>Il implémente les méthodes de l’interface distante, en extrayant les arguments et en invoquant la méthode de l’objet distant. Ensuite il attend le résultat puis forme un message résultat (avec éventuellement des exceptions) et le renvoi au Proxy (i.e. sa méthode invocatrice). </a:t>
            </a:r>
          </a:p>
          <a:p>
            <a:pPr marL="342900" indent="-342900" algn="just">
              <a:lnSpc>
                <a:spcPct val="150000"/>
              </a:lnSpc>
              <a:buNone/>
            </a:pPr>
            <a:endParaRPr lang="fr-FR" sz="1700" dirty="0" smtClean="0">
              <a:solidFill>
                <a:schemeClr val="tx1"/>
              </a:solidFill>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23</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3.3 Le RMI (</a:t>
            </a:r>
            <a:r>
              <a:rPr lang="fr-FR" sz="1900" b="1" dirty="0" err="1" smtClean="0">
                <a:solidFill>
                  <a:srgbClr val="C00000"/>
                </a:solidFill>
                <a:latin typeface="Times New Roman"/>
              </a:rPr>
              <a:t>Remote</a:t>
            </a:r>
            <a:r>
              <a:rPr lang="fr-FR" sz="1900" b="1" dirty="0" smtClean="0">
                <a:solidFill>
                  <a:srgbClr val="C00000"/>
                </a:solidFill>
                <a:latin typeface="Times New Roman"/>
              </a:rPr>
              <a:t> </a:t>
            </a:r>
            <a:r>
              <a:rPr lang="fr-FR" sz="1900" b="1" dirty="0" err="1" smtClean="0">
                <a:solidFill>
                  <a:srgbClr val="C00000"/>
                </a:solidFill>
                <a:latin typeface="Times New Roman"/>
              </a:rPr>
              <a:t>Method</a:t>
            </a:r>
            <a:r>
              <a:rPr lang="fr-FR" sz="1900" b="1" dirty="0" smtClean="0">
                <a:solidFill>
                  <a:srgbClr val="C00000"/>
                </a:solidFill>
                <a:latin typeface="Times New Roman"/>
              </a:rPr>
              <a:t> Invocation)</a:t>
            </a:r>
            <a:endParaRPr lang="fr-FR" sz="1800" dirty="0" smtClean="0"/>
          </a:p>
          <a:p>
            <a:pPr marL="342900" indent="-342900" algn="just">
              <a:buFont typeface="Wingdings" pitchFamily="2" charset="2"/>
              <a:buChar char="§"/>
            </a:pPr>
            <a:endParaRPr lang="fr-FR" sz="1800" dirty="0" smtClean="0"/>
          </a:p>
          <a:p>
            <a:pPr marL="342900" indent="-342900" algn="just">
              <a:buFont typeface="Wingdings" pitchFamily="2" charset="2"/>
              <a:buChar char="§"/>
            </a:pPr>
            <a:r>
              <a:rPr lang="fr-FR" sz="1800" dirty="0" smtClean="0"/>
              <a:t>Dans RMI, on doit avoir les aspects suivants :</a:t>
            </a:r>
          </a:p>
          <a:p>
            <a:pPr marL="342900" indent="-342900" algn="just">
              <a:buNone/>
            </a:pPr>
            <a:endParaRPr lang="fr-FR" sz="1600" dirty="0" smtClean="0"/>
          </a:p>
        </p:txBody>
      </p:sp>
      <p:pic>
        <p:nvPicPr>
          <p:cNvPr id="5" name="Picture 2" descr="C:\Users\MULTI_TECH\Desktop\Capture.PNG"/>
          <p:cNvPicPr>
            <a:picLocks noChangeAspect="1" noChangeArrowheads="1"/>
          </p:cNvPicPr>
          <p:nvPr/>
        </p:nvPicPr>
        <p:blipFill>
          <a:blip r:embed="rId2"/>
          <a:srcRect/>
          <a:stretch>
            <a:fillRect/>
          </a:stretch>
        </p:blipFill>
        <p:spPr bwMode="auto">
          <a:xfrm>
            <a:off x="1428728" y="3214686"/>
            <a:ext cx="6268325" cy="2676899"/>
          </a:xfrm>
          <a:prstGeom prst="rect">
            <a:avLst/>
          </a:prstGeom>
          <a:noFill/>
        </p:spPr>
      </p:pic>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24</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3.3 Le RMI (</a:t>
            </a:r>
            <a:r>
              <a:rPr lang="fr-FR" sz="1900" b="1" dirty="0" err="1" smtClean="0">
                <a:solidFill>
                  <a:srgbClr val="C00000"/>
                </a:solidFill>
                <a:latin typeface="Times New Roman"/>
              </a:rPr>
              <a:t>Remote</a:t>
            </a:r>
            <a:r>
              <a:rPr lang="fr-FR" sz="1900" b="1" dirty="0" smtClean="0">
                <a:solidFill>
                  <a:srgbClr val="C00000"/>
                </a:solidFill>
                <a:latin typeface="Times New Roman"/>
              </a:rPr>
              <a:t> </a:t>
            </a:r>
            <a:r>
              <a:rPr lang="fr-FR" sz="1900" b="1" dirty="0" err="1" smtClean="0">
                <a:solidFill>
                  <a:srgbClr val="C00000"/>
                </a:solidFill>
                <a:latin typeface="Times New Roman"/>
              </a:rPr>
              <a:t>Method</a:t>
            </a:r>
            <a:r>
              <a:rPr lang="fr-FR" sz="1900" b="1" dirty="0" smtClean="0">
                <a:solidFill>
                  <a:srgbClr val="C00000"/>
                </a:solidFill>
                <a:latin typeface="Times New Roman"/>
              </a:rPr>
              <a:t> Invocation)</a:t>
            </a:r>
            <a:endParaRPr lang="fr-FR" sz="1800" dirty="0" smtClean="0"/>
          </a:p>
          <a:p>
            <a:pPr marL="342900" indent="-342900" algn="just">
              <a:buFont typeface="Wingdings" pitchFamily="2" charset="2"/>
              <a:buChar char="§"/>
            </a:pPr>
            <a:endParaRPr lang="fr-FR" sz="1800" dirty="0" smtClean="0"/>
          </a:p>
          <a:p>
            <a:pPr marL="342900" indent="-342900" algn="just">
              <a:buFont typeface="Wingdings" pitchFamily="2" charset="2"/>
              <a:buChar char="§"/>
            </a:pPr>
            <a:r>
              <a:rPr lang="fr-FR" sz="1800" dirty="0" smtClean="0"/>
              <a:t>Dans RMI, on doit avoir les aspects suivants :</a:t>
            </a:r>
          </a:p>
          <a:p>
            <a:pPr marL="342900" indent="-342900" algn="just">
              <a:buNone/>
            </a:pPr>
            <a:endParaRPr lang="fr-FR" sz="1800" dirty="0" smtClean="0"/>
          </a:p>
          <a:p>
            <a:pPr marL="342900" indent="-342900" algn="just">
              <a:buFont typeface="+mj-lt"/>
              <a:buAutoNum type="arabicPeriod" startAt="3"/>
            </a:pPr>
            <a:endParaRPr lang="fr-FR" sz="1600" dirty="0" smtClean="0"/>
          </a:p>
          <a:p>
            <a:pPr marL="342900" indent="-342900" algn="just">
              <a:lnSpc>
                <a:spcPct val="150000"/>
              </a:lnSpc>
              <a:buFont typeface="+mj-lt"/>
              <a:buAutoNum type="arabicPeriod" startAt="8"/>
            </a:pPr>
            <a:r>
              <a:rPr lang="fr-FR" sz="1700" b="1" dirty="0" smtClean="0"/>
              <a:t>Les exceptions </a:t>
            </a:r>
            <a:r>
              <a:rPr lang="fr-FR" sz="1700" dirty="0" smtClean="0"/>
              <a:t>: L’implémentation du RMI doit être capable de gérer des</a:t>
            </a:r>
            <a:br>
              <a:rPr lang="fr-FR" sz="1700" dirty="0" smtClean="0"/>
            </a:br>
            <a:r>
              <a:rPr lang="fr-FR" sz="1700" dirty="0" smtClean="0"/>
              <a:t>exceptions liées à la répartition aussi bien que celles liées à l’exécution</a:t>
            </a:r>
            <a:br>
              <a:rPr lang="fr-FR" sz="1700" dirty="0" smtClean="0"/>
            </a:br>
            <a:r>
              <a:rPr lang="fr-FR" sz="1700" dirty="0" smtClean="0"/>
              <a:t>classique des méthodes. </a:t>
            </a:r>
          </a:p>
          <a:p>
            <a:pPr marL="342900" indent="-342900" algn="just">
              <a:buNone/>
            </a:pPr>
            <a:endParaRPr lang="fr-FR" sz="1600" b="1" dirty="0" smtClean="0">
              <a:solidFill>
                <a:srgbClr val="C00000"/>
              </a:solidFill>
              <a:latin typeface="Times New Roman"/>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b="1" dirty="0" smtClean="0">
                <a:solidFill>
                  <a:srgbClr val="C00000"/>
                </a:solidFill>
              </a:rPr>
              <a:t>Chapitre 3 Les paradigmes de communication (30%)</a:t>
            </a:r>
            <a:endParaRPr lang="fr-FR" sz="2400" dirty="0">
              <a:solidFill>
                <a:schemeClr val="tx1"/>
              </a:solidFill>
            </a:endParaRPr>
          </a:p>
        </p:txBody>
      </p:sp>
      <p:sp>
        <p:nvSpPr>
          <p:cNvPr id="3" name="Espace réservé du numéro de diapositive 2"/>
          <p:cNvSpPr>
            <a:spLocks noGrp="1"/>
          </p:cNvSpPr>
          <p:nvPr>
            <p:ph type="sldNum" sz="quarter" idx="12"/>
          </p:nvPr>
        </p:nvSpPr>
        <p:spPr/>
        <p:txBody>
          <a:bodyPr/>
          <a:lstStyle/>
          <a:p>
            <a:fld id="{4972194D-3AA9-4E4D-B5EA-B4B089DFA944}" type="slidenum">
              <a:rPr lang="fr-FR" smtClean="0"/>
              <a:pPr/>
              <a:t>25</a:t>
            </a:fld>
            <a:endParaRPr lang="fr-FR"/>
          </a:p>
        </p:txBody>
      </p:sp>
      <p:sp>
        <p:nvSpPr>
          <p:cNvPr id="4" name="Espace réservé du contenu 3"/>
          <p:cNvSpPr>
            <a:spLocks noGrp="1"/>
          </p:cNvSpPr>
          <p:nvPr>
            <p:ph sz="quarter" idx="1"/>
          </p:nvPr>
        </p:nvSpPr>
        <p:spPr/>
        <p:txBody>
          <a:bodyPr>
            <a:normAutofit/>
          </a:bodyPr>
          <a:lstStyle/>
          <a:p>
            <a:pPr algn="just"/>
            <a:endParaRPr lang="fr-FR" sz="2000" dirty="0" smtClean="0">
              <a:latin typeface="Times New Roman" pitchFamily="18" charset="0"/>
              <a:cs typeface="Times New Roman" pitchFamily="18" charset="0"/>
            </a:endParaRPr>
          </a:p>
          <a:p>
            <a:pPr marL="342900" lvl="0" indent="-342900" algn="ctr">
              <a:buClr>
                <a:srgbClr val="D16349"/>
              </a:buClr>
              <a:buNone/>
            </a:pPr>
            <a:r>
              <a:rPr lang="fr-FR" sz="1900" b="1" dirty="0" smtClean="0">
                <a:solidFill>
                  <a:srgbClr val="C00000"/>
                </a:solidFill>
                <a:latin typeface="Times New Roman"/>
              </a:rPr>
              <a:t>3.3 Le RMI (</a:t>
            </a:r>
            <a:r>
              <a:rPr lang="fr-FR" sz="1900" b="1" dirty="0" err="1" smtClean="0">
                <a:solidFill>
                  <a:srgbClr val="C00000"/>
                </a:solidFill>
                <a:latin typeface="Times New Roman"/>
              </a:rPr>
              <a:t>Remote</a:t>
            </a:r>
            <a:r>
              <a:rPr lang="fr-FR" sz="1900" b="1" dirty="0" smtClean="0">
                <a:solidFill>
                  <a:srgbClr val="C00000"/>
                </a:solidFill>
                <a:latin typeface="Times New Roman"/>
              </a:rPr>
              <a:t> </a:t>
            </a:r>
            <a:r>
              <a:rPr lang="fr-FR" sz="1900" b="1" dirty="0" err="1" smtClean="0">
                <a:solidFill>
                  <a:srgbClr val="C00000"/>
                </a:solidFill>
                <a:latin typeface="Times New Roman"/>
              </a:rPr>
              <a:t>Method</a:t>
            </a:r>
            <a:r>
              <a:rPr lang="fr-FR" sz="1900" b="1" dirty="0" smtClean="0">
                <a:solidFill>
                  <a:srgbClr val="C00000"/>
                </a:solidFill>
                <a:latin typeface="Times New Roman"/>
              </a:rPr>
              <a:t> Invocation)</a:t>
            </a:r>
          </a:p>
          <a:p>
            <a:pPr algn="just"/>
            <a:endParaRPr lang="fr-FR" sz="1600" dirty="0" smtClean="0">
              <a:latin typeface="+mj-lt"/>
              <a:cs typeface="Times New Roman" pitchFamily="18" charset="0"/>
            </a:endParaRPr>
          </a:p>
          <a:p>
            <a:pPr algn="just"/>
            <a:r>
              <a:rPr lang="fr-FR" sz="1600" dirty="0" smtClean="0">
                <a:latin typeface="+mj-lt"/>
                <a:cs typeface="Times New Roman" pitchFamily="18" charset="0"/>
              </a:rPr>
              <a:t>Une application RMI java (</a:t>
            </a:r>
            <a:r>
              <a:rPr lang="fr-FR" sz="1600" b="1" dirty="0" smtClean="0">
                <a:latin typeface="+mj-lt"/>
                <a:cs typeface="Times New Roman" pitchFamily="18" charset="0"/>
              </a:rPr>
              <a:t>package java.rmi</a:t>
            </a:r>
            <a:r>
              <a:rPr lang="fr-FR" sz="1600" dirty="0" smtClean="0">
                <a:latin typeface="+mj-lt"/>
                <a:cs typeface="Times New Roman" pitchFamily="18" charset="0"/>
              </a:rPr>
              <a:t>)  se compose d’une partie client et d’une partie serveur : </a:t>
            </a:r>
          </a:p>
          <a:p>
            <a:pPr lvl="1" algn="just"/>
            <a:endParaRPr lang="fr-FR" sz="1600" dirty="0" smtClean="0">
              <a:solidFill>
                <a:schemeClr val="tx1"/>
              </a:solidFill>
              <a:latin typeface="+mj-lt"/>
              <a:cs typeface="Times New Roman" pitchFamily="18" charset="0"/>
            </a:endParaRPr>
          </a:p>
          <a:p>
            <a:pPr lvl="1" algn="just"/>
            <a:r>
              <a:rPr lang="fr-FR" sz="1600" dirty="0" smtClean="0">
                <a:solidFill>
                  <a:schemeClr val="tx1"/>
                </a:solidFill>
                <a:latin typeface="+mj-lt"/>
                <a:cs typeface="Times New Roman" pitchFamily="18" charset="0"/>
              </a:rPr>
              <a:t>Le rôle du serveur est de créer des objets dits « </a:t>
            </a:r>
            <a:r>
              <a:rPr lang="fr-FR" sz="1600" b="1" dirty="0" smtClean="0">
                <a:solidFill>
                  <a:srgbClr val="C00000"/>
                </a:solidFill>
                <a:latin typeface="+mj-lt"/>
                <a:cs typeface="Times New Roman" pitchFamily="18" charset="0"/>
              </a:rPr>
              <a:t>objets distants </a:t>
            </a:r>
            <a:r>
              <a:rPr lang="fr-FR" sz="1600" dirty="0" smtClean="0">
                <a:solidFill>
                  <a:schemeClr val="tx1"/>
                </a:solidFill>
                <a:latin typeface="+mj-lt"/>
                <a:cs typeface="Times New Roman" pitchFamily="18" charset="0"/>
              </a:rPr>
              <a:t>», de les </a:t>
            </a:r>
            <a:r>
              <a:rPr lang="fr-FR" sz="1600" b="1" dirty="0" smtClean="0">
                <a:solidFill>
                  <a:srgbClr val="C00000"/>
                </a:solidFill>
                <a:latin typeface="+mj-lt"/>
                <a:cs typeface="Times New Roman" pitchFamily="18" charset="0"/>
              </a:rPr>
              <a:t>rendre accessibles à distance</a:t>
            </a:r>
            <a:r>
              <a:rPr lang="fr-FR" sz="1600" dirty="0" smtClean="0">
                <a:solidFill>
                  <a:schemeClr val="tx1"/>
                </a:solidFill>
                <a:latin typeface="+mj-lt"/>
                <a:cs typeface="Times New Roman" pitchFamily="18" charset="0"/>
              </a:rPr>
              <a:t> et enfin d’accepter les connexions clientes vers ces objets.</a:t>
            </a:r>
          </a:p>
          <a:p>
            <a:pPr lvl="1" algn="just"/>
            <a:endParaRPr lang="fr-FR" sz="1600" dirty="0" smtClean="0">
              <a:solidFill>
                <a:schemeClr val="tx1"/>
              </a:solidFill>
              <a:latin typeface="+mj-lt"/>
              <a:cs typeface="Times New Roman" pitchFamily="18" charset="0"/>
            </a:endParaRPr>
          </a:p>
          <a:p>
            <a:pPr lvl="1" algn="just"/>
            <a:r>
              <a:rPr lang="fr-FR" sz="1600" dirty="0" smtClean="0">
                <a:solidFill>
                  <a:schemeClr val="tx1"/>
                </a:solidFill>
                <a:latin typeface="+mj-lt"/>
                <a:cs typeface="Times New Roman" pitchFamily="18" charset="0"/>
              </a:rPr>
              <a:t>Le client peut ainsi accéder aux méthodes de ces objets, comme si ces objets étaient des objets locaux.</a:t>
            </a:r>
          </a:p>
          <a:p>
            <a:pPr algn="just">
              <a:buNone/>
            </a:pPr>
            <a:endParaRPr lang="fr-FR" sz="1600" dirty="0" smtClean="0">
              <a:latin typeface="+mj-lt"/>
              <a:cs typeface="Times New Roman" pitchFamily="18" charset="0"/>
            </a:endParaRPr>
          </a:p>
          <a:p>
            <a:pPr algn="just"/>
            <a:r>
              <a:rPr lang="fr-FR" sz="1600" dirty="0" smtClean="0">
                <a:latin typeface="+mj-lt"/>
                <a:cs typeface="Times New Roman" pitchFamily="18" charset="0"/>
              </a:rPr>
              <a:t>RMI permet donc d’assurer la communication entre le serveur et le client de façon </a:t>
            </a:r>
            <a:r>
              <a:rPr lang="fr-FR" sz="1600" b="1" dirty="0" smtClean="0">
                <a:solidFill>
                  <a:srgbClr val="C00000"/>
                </a:solidFill>
                <a:latin typeface="+mj-lt"/>
                <a:cs typeface="Times New Roman" pitchFamily="18" charset="0"/>
              </a:rPr>
              <a:t>transparente</a:t>
            </a:r>
            <a:r>
              <a:rPr lang="fr-FR" sz="1600" dirty="0" smtClean="0">
                <a:latin typeface="+mj-lt"/>
                <a:cs typeface="Times New Roman" pitchFamily="18" charset="0"/>
              </a:rPr>
              <a:t>.</a:t>
            </a:r>
          </a:p>
          <a:p>
            <a:pPr algn="just"/>
            <a:endParaRPr lang="fr-FR" sz="2000" dirty="0" smtClean="0">
              <a:latin typeface="Times New Roman" pitchFamily="18" charset="0"/>
              <a:cs typeface="Times New Roman" pitchFamily="18" charset="0"/>
            </a:endParaRPr>
          </a:p>
          <a:p>
            <a:endParaRPr lang="fr-FR" dirty="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à coins arrondis 13"/>
          <p:cNvSpPr/>
          <p:nvPr/>
        </p:nvSpPr>
        <p:spPr>
          <a:xfrm>
            <a:off x="712006" y="4214818"/>
            <a:ext cx="7429552" cy="614248"/>
          </a:xfrm>
          <a:prstGeom prst="roundRect">
            <a:avLst/>
          </a:prstGeom>
          <a:solidFill>
            <a:schemeClr val="accent1">
              <a:alpha val="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b="1" dirty="0" smtClean="0">
                <a:solidFill>
                  <a:schemeClr val="tx1"/>
                </a:solidFill>
              </a:rPr>
              <a:t>Classes de</a:t>
            </a:r>
          </a:p>
          <a:p>
            <a:r>
              <a:rPr lang="fr-FR" sz="1200" b="1" dirty="0" smtClean="0">
                <a:solidFill>
                  <a:schemeClr val="tx1"/>
                </a:solidFill>
              </a:rPr>
              <a:t> développeur</a:t>
            </a:r>
            <a:endParaRPr lang="fr-FR" sz="1200" b="1" dirty="0">
              <a:solidFill>
                <a:schemeClr val="tx1"/>
              </a:solidFill>
            </a:endParaRPr>
          </a:p>
        </p:txBody>
      </p:sp>
      <p:sp>
        <p:nvSpPr>
          <p:cNvPr id="28" name="Rectangle à coins arrondis 27"/>
          <p:cNvSpPr/>
          <p:nvPr/>
        </p:nvSpPr>
        <p:spPr>
          <a:xfrm>
            <a:off x="712006" y="4813618"/>
            <a:ext cx="7429552" cy="900000"/>
          </a:xfrm>
          <a:prstGeom prst="roundRect">
            <a:avLst/>
          </a:prstGeom>
          <a:solidFill>
            <a:schemeClr val="accent1">
              <a:alpha val="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b="1" dirty="0" smtClean="0">
                <a:solidFill>
                  <a:schemeClr val="tx1"/>
                </a:solidFill>
              </a:rPr>
              <a:t>Middleware</a:t>
            </a:r>
            <a:endParaRPr lang="fr-FR" sz="1200" b="1" dirty="0">
              <a:solidFill>
                <a:schemeClr val="tx1"/>
              </a:solidFill>
            </a:endParaRPr>
          </a:p>
        </p:txBody>
      </p:sp>
      <p:sp>
        <p:nvSpPr>
          <p:cNvPr id="2" name="Titre 1"/>
          <p:cNvSpPr>
            <a:spLocks noGrp="1"/>
          </p:cNvSpPr>
          <p:nvPr>
            <p:ph type="title"/>
          </p:nvPr>
        </p:nvSpPr>
        <p:spPr/>
        <p:txBody>
          <a:bodyPr>
            <a:normAutofit/>
          </a:bodyPr>
          <a:lstStyle/>
          <a:p>
            <a:r>
              <a:rPr lang="fr-FR" sz="2400" b="1" dirty="0" smtClean="0">
                <a:solidFill>
                  <a:srgbClr val="C00000"/>
                </a:solidFill>
              </a:rPr>
              <a:t>Chapitre 3 Les paradigmes de communication (30%)</a:t>
            </a:r>
            <a:endParaRPr lang="fr-FR" dirty="0">
              <a:solidFill>
                <a:schemeClr val="tx1"/>
              </a:solidFill>
            </a:endParaRPr>
          </a:p>
        </p:txBody>
      </p:sp>
      <p:sp>
        <p:nvSpPr>
          <p:cNvPr id="3" name="Espace réservé du numéro de diapositive 2"/>
          <p:cNvSpPr>
            <a:spLocks noGrp="1"/>
          </p:cNvSpPr>
          <p:nvPr>
            <p:ph type="sldNum" sz="quarter" idx="12"/>
          </p:nvPr>
        </p:nvSpPr>
        <p:spPr/>
        <p:txBody>
          <a:bodyPr/>
          <a:lstStyle/>
          <a:p>
            <a:fld id="{4972194D-3AA9-4E4D-B5EA-B4B089DFA944}" type="slidenum">
              <a:rPr lang="fr-FR" smtClean="0"/>
              <a:pPr/>
              <a:t>26</a:t>
            </a:fld>
            <a:endParaRPr lang="fr-FR"/>
          </a:p>
        </p:txBody>
      </p:sp>
      <p:sp>
        <p:nvSpPr>
          <p:cNvPr id="4" name="Espace réservé du contenu 3"/>
          <p:cNvSpPr>
            <a:spLocks noGrp="1"/>
          </p:cNvSpPr>
          <p:nvPr>
            <p:ph sz="quarter" idx="1"/>
          </p:nvPr>
        </p:nvSpPr>
        <p:spPr>
          <a:xfrm>
            <a:off x="301752" y="1527048"/>
            <a:ext cx="8503920" cy="4973786"/>
          </a:xfrm>
        </p:spPr>
        <p:txBody>
          <a:bodyPr>
            <a:normAutofit/>
          </a:bodyPr>
          <a:lstStyle/>
          <a:p>
            <a:pPr algn="just">
              <a:buNone/>
            </a:pPr>
            <a:endParaRPr lang="fr-FR" sz="1700" dirty="0" smtClean="0">
              <a:latin typeface="Times New Roman" pitchFamily="18" charset="0"/>
              <a:cs typeface="Times New Roman" pitchFamily="18" charset="0"/>
            </a:endParaRPr>
          </a:p>
          <a:p>
            <a:pPr marL="342900" lvl="0" indent="-342900" algn="ctr">
              <a:buClr>
                <a:srgbClr val="D16349"/>
              </a:buClr>
              <a:buNone/>
            </a:pPr>
            <a:r>
              <a:rPr lang="fr-FR" sz="1900" b="1" dirty="0" smtClean="0">
                <a:solidFill>
                  <a:srgbClr val="C00000"/>
                </a:solidFill>
                <a:latin typeface="Times New Roman"/>
              </a:rPr>
              <a:t>3.3 Le RMI (</a:t>
            </a:r>
            <a:r>
              <a:rPr lang="fr-FR" sz="1900" b="1" dirty="0" err="1" smtClean="0">
                <a:solidFill>
                  <a:srgbClr val="C00000"/>
                </a:solidFill>
                <a:latin typeface="Times New Roman"/>
              </a:rPr>
              <a:t>Remote</a:t>
            </a:r>
            <a:r>
              <a:rPr lang="fr-FR" sz="1900" b="1" dirty="0" smtClean="0">
                <a:solidFill>
                  <a:srgbClr val="C00000"/>
                </a:solidFill>
                <a:latin typeface="Times New Roman"/>
              </a:rPr>
              <a:t> </a:t>
            </a:r>
            <a:r>
              <a:rPr lang="fr-FR" sz="1900" b="1" dirty="0" err="1" smtClean="0">
                <a:solidFill>
                  <a:srgbClr val="C00000"/>
                </a:solidFill>
                <a:latin typeface="Times New Roman"/>
              </a:rPr>
              <a:t>Method</a:t>
            </a:r>
            <a:r>
              <a:rPr lang="fr-FR" sz="1900" b="1" dirty="0" smtClean="0">
                <a:solidFill>
                  <a:srgbClr val="C00000"/>
                </a:solidFill>
                <a:latin typeface="Times New Roman"/>
              </a:rPr>
              <a:t> Invocation)</a:t>
            </a:r>
            <a:endParaRPr lang="fr-FR" sz="1600" dirty="0" smtClean="0">
              <a:latin typeface="+mj-lt"/>
              <a:cs typeface="Times New Roman" pitchFamily="18" charset="0"/>
            </a:endParaRPr>
          </a:p>
          <a:p>
            <a:pPr algn="just"/>
            <a:r>
              <a:rPr lang="fr-FR" sz="1700" dirty="0" smtClean="0">
                <a:latin typeface="+mj-lt"/>
                <a:cs typeface="Times New Roman" pitchFamily="18" charset="0"/>
              </a:rPr>
              <a:t>Afin d’assurer cette transparence le RMI propose une architecture comme suit :</a:t>
            </a:r>
          </a:p>
          <a:p>
            <a:pPr algn="just"/>
            <a:endParaRPr lang="fr-FR" sz="1400" dirty="0" smtClean="0">
              <a:latin typeface="+mj-lt"/>
              <a:cs typeface="Times New Roman" pitchFamily="18" charset="0"/>
            </a:endParaRPr>
          </a:p>
          <a:p>
            <a:pPr marL="615950" lvl="1" indent="-260350" algn="just">
              <a:lnSpc>
                <a:spcPct val="150000"/>
              </a:lnSpc>
              <a:buClr>
                <a:srgbClr val="C00000"/>
              </a:buClr>
              <a:buSzPct val="100000"/>
              <a:buFont typeface="+mj-lt"/>
              <a:buAutoNum type="arabicPeriod"/>
            </a:pPr>
            <a:r>
              <a:rPr lang="fr-FR" sz="1400" b="1" dirty="0" smtClean="0">
                <a:solidFill>
                  <a:schemeClr val="tx1"/>
                </a:solidFill>
                <a:latin typeface="+mj-lt"/>
                <a:cs typeface="Times New Roman" pitchFamily="18" charset="0"/>
              </a:rPr>
              <a:t>La couche des (stub (traduisez souche) proxy / </a:t>
            </a:r>
            <a:r>
              <a:rPr lang="fr-FR" sz="1400" b="1" dirty="0" err="1" smtClean="0">
                <a:solidFill>
                  <a:schemeClr val="tx1"/>
                </a:solidFill>
                <a:latin typeface="+mj-lt"/>
                <a:cs typeface="Times New Roman" pitchFamily="18" charset="0"/>
              </a:rPr>
              <a:t>skeleton</a:t>
            </a:r>
            <a:r>
              <a:rPr lang="fr-FR" sz="1400" b="1" dirty="0" smtClean="0">
                <a:solidFill>
                  <a:schemeClr val="tx1"/>
                </a:solidFill>
                <a:latin typeface="+mj-lt"/>
                <a:cs typeface="Times New Roman" pitchFamily="18" charset="0"/>
              </a:rPr>
              <a:t> (</a:t>
            </a:r>
            <a:r>
              <a:rPr lang="fr-FR" sz="1400" b="1" dirty="0" smtClean="0">
                <a:solidFill>
                  <a:schemeClr val="tx1"/>
                </a:solidFill>
                <a:cs typeface="Times New Roman" pitchFamily="18" charset="0"/>
              </a:rPr>
              <a:t>traduisez  </a:t>
            </a:r>
            <a:r>
              <a:rPr lang="fr-FR" sz="1400" b="1" dirty="0" smtClean="0">
                <a:solidFill>
                  <a:schemeClr val="tx1"/>
                </a:solidFill>
                <a:latin typeface="+mj-lt"/>
                <a:cs typeface="Times New Roman" pitchFamily="18" charset="0"/>
              </a:rPr>
              <a:t>Squelette))</a:t>
            </a:r>
          </a:p>
          <a:p>
            <a:pPr marL="615950" lvl="1" indent="-260350" algn="just">
              <a:lnSpc>
                <a:spcPct val="150000"/>
              </a:lnSpc>
              <a:buClr>
                <a:srgbClr val="C00000"/>
              </a:buClr>
              <a:buSzPct val="100000"/>
              <a:buFont typeface="+mj-lt"/>
              <a:buAutoNum type="arabicPeriod"/>
            </a:pPr>
            <a:r>
              <a:rPr lang="fr-FR" sz="1400" b="1" dirty="0" smtClean="0">
                <a:solidFill>
                  <a:schemeClr val="tx1"/>
                </a:solidFill>
                <a:latin typeface="+mj-lt"/>
                <a:cs typeface="Times New Roman" pitchFamily="18" charset="0"/>
              </a:rPr>
              <a:t>La couche des références (RRL: </a:t>
            </a:r>
            <a:r>
              <a:rPr lang="fr-FR" sz="1400" b="1" dirty="0" err="1" smtClean="0">
                <a:solidFill>
                  <a:schemeClr val="tx1"/>
                </a:solidFill>
                <a:latin typeface="+mj-lt"/>
                <a:cs typeface="Times New Roman" pitchFamily="18" charset="0"/>
              </a:rPr>
              <a:t>Remote</a:t>
            </a:r>
            <a:r>
              <a:rPr lang="fr-FR" sz="1400" b="1" dirty="0" smtClean="0">
                <a:solidFill>
                  <a:schemeClr val="tx1"/>
                </a:solidFill>
                <a:latin typeface="+mj-lt"/>
                <a:cs typeface="Times New Roman" pitchFamily="18" charset="0"/>
              </a:rPr>
              <a:t> </a:t>
            </a:r>
            <a:r>
              <a:rPr lang="fr-FR" sz="1400" b="1" dirty="0" err="1" smtClean="0">
                <a:solidFill>
                  <a:schemeClr val="tx1"/>
                </a:solidFill>
                <a:latin typeface="+mj-lt"/>
                <a:cs typeface="Times New Roman" pitchFamily="18" charset="0"/>
              </a:rPr>
              <a:t>Reference</a:t>
            </a:r>
            <a:r>
              <a:rPr lang="fr-FR" sz="1400" b="1" dirty="0" smtClean="0">
                <a:solidFill>
                  <a:schemeClr val="tx1"/>
                </a:solidFill>
                <a:latin typeface="+mj-lt"/>
                <a:cs typeface="Times New Roman" pitchFamily="18" charset="0"/>
              </a:rPr>
              <a:t> Layer)</a:t>
            </a:r>
          </a:p>
          <a:p>
            <a:pPr marL="615950" lvl="1" indent="-260350" algn="just">
              <a:lnSpc>
                <a:spcPct val="150000"/>
              </a:lnSpc>
              <a:buClr>
                <a:srgbClr val="C00000"/>
              </a:buClr>
              <a:buSzPct val="100000"/>
              <a:buFont typeface="+mj-lt"/>
              <a:buAutoNum type="arabicPeriod"/>
            </a:pPr>
            <a:r>
              <a:rPr lang="fr-FR" sz="1400" b="1" dirty="0" smtClean="0">
                <a:solidFill>
                  <a:schemeClr val="tx1"/>
                </a:solidFill>
                <a:latin typeface="+mj-lt"/>
                <a:cs typeface="Times New Roman" pitchFamily="18" charset="0"/>
              </a:rPr>
              <a:t>La couche de transport</a:t>
            </a:r>
          </a:p>
          <a:p>
            <a:pPr algn="just"/>
            <a:endParaRPr lang="fr-FR" sz="1600" dirty="0" smtClean="0">
              <a:latin typeface="+mj-lt"/>
              <a:cs typeface="Times New Roman" pitchFamily="18" charset="0"/>
            </a:endParaRPr>
          </a:p>
          <a:p>
            <a:pPr algn="just">
              <a:buNone/>
            </a:pPr>
            <a:endParaRPr lang="fr-FR" sz="1600" dirty="0" smtClean="0">
              <a:latin typeface="+mj-lt"/>
              <a:cs typeface="Times New Roman" pitchFamily="18" charset="0"/>
            </a:endParaRPr>
          </a:p>
        </p:txBody>
      </p:sp>
      <p:graphicFrame>
        <p:nvGraphicFramePr>
          <p:cNvPr id="5" name="Tableau 4"/>
          <p:cNvGraphicFramePr>
            <a:graphicFrameLocks noGrp="1"/>
          </p:cNvGraphicFramePr>
          <p:nvPr/>
        </p:nvGraphicFramePr>
        <p:xfrm>
          <a:off x="1855014" y="4191577"/>
          <a:ext cx="6096000" cy="2071701"/>
        </p:xfrm>
        <a:graphic>
          <a:graphicData uri="http://schemas.openxmlformats.org/drawingml/2006/table">
            <a:tbl>
              <a:tblPr firstRow="1" bandRow="1">
                <a:tableStyleId>{D7AC3CCA-C797-4891-BE02-D94E43425B78}</a:tableStyleId>
              </a:tblPr>
              <a:tblGrid>
                <a:gridCol w="1524000"/>
                <a:gridCol w="3048000"/>
                <a:gridCol w="1524000"/>
              </a:tblGrid>
              <a:tr h="634239">
                <a:tc>
                  <a:txBody>
                    <a:bodyPr/>
                    <a:lstStyle/>
                    <a:p>
                      <a:pPr algn="ctr">
                        <a:lnSpc>
                          <a:spcPct val="150000"/>
                        </a:lnSpc>
                      </a:pPr>
                      <a:r>
                        <a:rPr lang="fr-FR" sz="1400" dirty="0" smtClean="0"/>
                        <a:t>Partie Client</a:t>
                      </a:r>
                    </a:p>
                  </a:txBody>
                  <a:tcPr>
                    <a:solidFill>
                      <a:schemeClr val="accent1">
                        <a:lumMod val="60000"/>
                        <a:lumOff val="40000"/>
                      </a:schemeClr>
                    </a:solidFill>
                  </a:tcPr>
                </a:tc>
                <a:tc rowSpan="2">
                  <a:txBody>
                    <a:bodyPr/>
                    <a:lstStyle/>
                    <a:p>
                      <a:pPr algn="ctr">
                        <a:lnSpc>
                          <a:spcPct val="150000"/>
                        </a:lnSpc>
                      </a:pPr>
                      <a:endParaRPr lang="fr-FR" sz="1400" dirty="0"/>
                    </a:p>
                  </a:txBody>
                  <a:tcP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lnSpc>
                          <a:spcPct val="150000"/>
                        </a:lnSpc>
                      </a:pPr>
                      <a:r>
                        <a:rPr lang="fr-FR" sz="1400" dirty="0" smtClean="0"/>
                        <a:t>Partie Serveur</a:t>
                      </a:r>
                    </a:p>
                  </a:txBody>
                  <a:tcPr>
                    <a:solidFill>
                      <a:schemeClr val="accent2">
                        <a:lumMod val="40000"/>
                        <a:lumOff val="60000"/>
                      </a:schemeClr>
                    </a:solidFill>
                  </a:tcPr>
                </a:tc>
              </a:tr>
              <a:tr h="400653">
                <a:tc>
                  <a:txBody>
                    <a:bodyPr/>
                    <a:lstStyle/>
                    <a:p>
                      <a:pPr algn="ctr"/>
                      <a:r>
                        <a:rPr lang="fr-FR" sz="1400" b="1" dirty="0" smtClean="0"/>
                        <a:t>Stub</a:t>
                      </a:r>
                      <a:endParaRPr lang="fr-FR" sz="1400" b="1" dirty="0"/>
                    </a:p>
                  </a:txBody>
                  <a:tcPr>
                    <a:solidFill>
                      <a:schemeClr val="bg1">
                        <a:lumMod val="75000"/>
                      </a:schemeClr>
                    </a:solidFill>
                  </a:tcPr>
                </a:tc>
                <a:tc vMerge="1">
                  <a:txBody>
                    <a:bodyPr/>
                    <a:lstStyle/>
                    <a:p>
                      <a:endParaRPr lang="fr-FR"/>
                    </a:p>
                  </a:txBody>
                  <a:tcPr/>
                </a:tc>
                <a:tc>
                  <a:txBody>
                    <a:bodyPr/>
                    <a:lstStyle/>
                    <a:p>
                      <a:pPr algn="ctr"/>
                      <a:r>
                        <a:rPr lang="fr-FR" sz="1400" b="1" dirty="0" err="1" smtClean="0"/>
                        <a:t>skeleton</a:t>
                      </a:r>
                      <a:endParaRPr lang="fr-FR" sz="1400" b="1" dirty="0"/>
                    </a:p>
                  </a:txBody>
                  <a:tcPr>
                    <a:solidFill>
                      <a:schemeClr val="bg1">
                        <a:lumMod val="75000"/>
                      </a:schemeClr>
                    </a:solidFill>
                  </a:tcPr>
                </a:tc>
              </a:tr>
              <a:tr h="484865">
                <a:tc>
                  <a:txBody>
                    <a:bodyPr/>
                    <a:lstStyle/>
                    <a:p>
                      <a:pPr algn="ctr">
                        <a:lnSpc>
                          <a:spcPct val="150000"/>
                        </a:lnSpc>
                      </a:pPr>
                      <a:r>
                        <a:rPr lang="fr-FR" sz="1400" b="1" dirty="0" smtClean="0"/>
                        <a:t>RRL</a:t>
                      </a:r>
                      <a:endParaRPr lang="fr-FR" sz="1400" b="1" dirty="0"/>
                    </a:p>
                  </a:txBody>
                  <a:tcPr>
                    <a:solidFill>
                      <a:schemeClr val="bg1">
                        <a:lumMod val="75000"/>
                      </a:schemeClr>
                    </a:solidFill>
                  </a:tcPr>
                </a:tc>
                <a:tc rowSpan="2">
                  <a:txBody>
                    <a:bodyPr/>
                    <a:lstStyle/>
                    <a:p>
                      <a:endParaRPr lang="fr-FR" dirty="0"/>
                    </a:p>
                  </a:txBody>
                  <a:tcPr>
                    <a:lnT w="12700" cap="flat" cmpd="sng" algn="ctr">
                      <a:noFill/>
                      <a:prstDash val="solid"/>
                      <a:round/>
                      <a:headEnd type="none" w="med" len="med"/>
                      <a:tailEnd type="none" w="med" len="med"/>
                    </a:lnT>
                    <a:noFill/>
                  </a:tcPr>
                </a:tc>
                <a:tc>
                  <a:txBody>
                    <a:bodyPr/>
                    <a:lstStyle/>
                    <a:p>
                      <a:pPr algn="ctr">
                        <a:lnSpc>
                          <a:spcPct val="150000"/>
                        </a:lnSpc>
                      </a:pPr>
                      <a:r>
                        <a:rPr lang="fr-FR" sz="1400" b="1" dirty="0" smtClean="0"/>
                        <a:t>RRL</a:t>
                      </a:r>
                      <a:endParaRPr lang="fr-FR" sz="1400" b="1" dirty="0"/>
                    </a:p>
                  </a:txBody>
                  <a:tcPr>
                    <a:solidFill>
                      <a:schemeClr val="bg1">
                        <a:lumMod val="75000"/>
                      </a:schemeClr>
                    </a:solidFill>
                  </a:tcPr>
                </a:tc>
              </a:tr>
              <a:tr h="551944">
                <a:tc>
                  <a:txBody>
                    <a:bodyPr/>
                    <a:lstStyle/>
                    <a:p>
                      <a:pPr algn="ctr">
                        <a:lnSpc>
                          <a:spcPct val="150000"/>
                        </a:lnSpc>
                      </a:pPr>
                      <a:r>
                        <a:rPr lang="fr-FR" sz="1400" b="1" dirty="0" smtClean="0"/>
                        <a:t>Transport</a:t>
                      </a:r>
                      <a:endParaRPr lang="fr-FR" sz="1400" b="1" dirty="0"/>
                    </a:p>
                  </a:txBody>
                  <a:tcPr>
                    <a:solidFill>
                      <a:schemeClr val="bg1">
                        <a:lumMod val="75000"/>
                      </a:schemeClr>
                    </a:solidFill>
                  </a:tcPr>
                </a:tc>
                <a:tc vMerge="1">
                  <a:txBody>
                    <a:bodyPr/>
                    <a:lstStyle/>
                    <a:p>
                      <a:endParaRPr lang="fr-FR"/>
                    </a:p>
                  </a:txBody>
                  <a:tcPr/>
                </a:tc>
                <a:tc>
                  <a:txBody>
                    <a:bodyPr/>
                    <a:lstStyle/>
                    <a:p>
                      <a:pPr algn="ctr">
                        <a:lnSpc>
                          <a:spcPct val="150000"/>
                        </a:lnSpc>
                      </a:pPr>
                      <a:r>
                        <a:rPr lang="fr-FR" sz="1400" b="1" dirty="0" smtClean="0"/>
                        <a:t>Transport</a:t>
                      </a:r>
                      <a:endParaRPr lang="fr-FR" sz="1400" b="1" dirty="0"/>
                    </a:p>
                  </a:txBody>
                  <a:tcPr>
                    <a:solidFill>
                      <a:schemeClr val="bg1">
                        <a:lumMod val="75000"/>
                      </a:schemeClr>
                    </a:solidFill>
                  </a:tcPr>
                </a:tc>
              </a:tr>
            </a:tbl>
          </a:graphicData>
        </a:graphic>
      </p:graphicFrame>
      <p:cxnSp>
        <p:nvCxnSpPr>
          <p:cNvPr id="12" name="Connecteur droit avec flèche 11"/>
          <p:cNvCxnSpPr/>
          <p:nvPr/>
        </p:nvCxnSpPr>
        <p:spPr>
          <a:xfrm>
            <a:off x="3426650" y="4445122"/>
            <a:ext cx="3071834" cy="1588"/>
          </a:xfrm>
          <a:prstGeom prst="straightConnector1">
            <a:avLst/>
          </a:prstGeom>
          <a:ln w="19050">
            <a:solidFill>
              <a:srgbClr val="002060"/>
            </a:solidFill>
            <a:prstDash val="dash"/>
            <a:headEnd type="arrow"/>
            <a:tailEnd type="arrow"/>
          </a:ln>
        </p:spPr>
        <p:style>
          <a:lnRef idx="1">
            <a:schemeClr val="accent1"/>
          </a:lnRef>
          <a:fillRef idx="0">
            <a:schemeClr val="accent1"/>
          </a:fillRef>
          <a:effectRef idx="0">
            <a:schemeClr val="accent1"/>
          </a:effectRef>
          <a:fontRef idx="minor">
            <a:schemeClr val="tx1"/>
          </a:fontRef>
        </p:style>
      </p:cxnSp>
      <p:sp>
        <p:nvSpPr>
          <p:cNvPr id="17" name="ZoneTexte 16"/>
          <p:cNvSpPr txBox="1"/>
          <p:nvPr/>
        </p:nvSpPr>
        <p:spPr>
          <a:xfrm>
            <a:off x="1594846" y="4010098"/>
            <a:ext cx="928694" cy="369332"/>
          </a:xfrm>
          <a:prstGeom prst="rect">
            <a:avLst/>
          </a:prstGeom>
          <a:noFill/>
        </p:spPr>
        <p:txBody>
          <a:bodyPr wrap="square" rtlCol="0">
            <a:spAutoFit/>
          </a:bodyPr>
          <a:lstStyle/>
          <a:p>
            <a:endParaRPr lang="fr-FR" dirty="0"/>
          </a:p>
        </p:txBody>
      </p:sp>
      <p:sp>
        <p:nvSpPr>
          <p:cNvPr id="18" name="ZoneTexte 17"/>
          <p:cNvSpPr txBox="1"/>
          <p:nvPr/>
        </p:nvSpPr>
        <p:spPr>
          <a:xfrm>
            <a:off x="7330156" y="4123336"/>
            <a:ext cx="928694" cy="369332"/>
          </a:xfrm>
          <a:prstGeom prst="rect">
            <a:avLst/>
          </a:prstGeom>
          <a:noFill/>
        </p:spPr>
        <p:txBody>
          <a:bodyPr wrap="square" rtlCol="0">
            <a:spAutoFit/>
          </a:bodyPr>
          <a:lstStyle/>
          <a:p>
            <a:endParaRPr lang="fr-FR" dirty="0"/>
          </a:p>
        </p:txBody>
      </p:sp>
      <p:cxnSp>
        <p:nvCxnSpPr>
          <p:cNvPr id="20" name="Forme 19"/>
          <p:cNvCxnSpPr/>
          <p:nvPr/>
        </p:nvCxnSpPr>
        <p:spPr>
          <a:xfrm rot="16200000" flipH="1">
            <a:off x="4870229" y="1363674"/>
            <a:ext cx="113238" cy="5735310"/>
          </a:xfrm>
          <a:prstGeom prst="bentConnector3">
            <a:avLst>
              <a:gd name="adj1" fmla="val 1699940"/>
            </a:avLst>
          </a:prstGeom>
          <a:ln w="2222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6" name="ZoneTexte 25"/>
          <p:cNvSpPr txBox="1"/>
          <p:nvPr/>
        </p:nvSpPr>
        <p:spPr>
          <a:xfrm>
            <a:off x="3712590" y="4181126"/>
            <a:ext cx="2409634" cy="307777"/>
          </a:xfrm>
          <a:prstGeom prst="rect">
            <a:avLst/>
          </a:prstGeom>
          <a:noFill/>
        </p:spPr>
        <p:txBody>
          <a:bodyPr wrap="none" rtlCol="0">
            <a:spAutoFit/>
          </a:bodyPr>
          <a:lstStyle/>
          <a:p>
            <a:r>
              <a:rPr lang="fr-FR" sz="1400" b="1" dirty="0" smtClean="0">
                <a:solidFill>
                  <a:srgbClr val="005A9E"/>
                </a:solidFill>
              </a:rPr>
              <a:t>Communication logique</a:t>
            </a:r>
            <a:endParaRPr lang="fr-FR" sz="1400" b="1" dirty="0">
              <a:solidFill>
                <a:srgbClr val="005A9E"/>
              </a:solidFill>
            </a:endParaRPr>
          </a:p>
        </p:txBody>
      </p:sp>
      <p:sp>
        <p:nvSpPr>
          <p:cNvPr id="27" name="ZoneTexte 26"/>
          <p:cNvSpPr txBox="1"/>
          <p:nvPr/>
        </p:nvSpPr>
        <p:spPr>
          <a:xfrm>
            <a:off x="3498464" y="5738766"/>
            <a:ext cx="2869696" cy="307777"/>
          </a:xfrm>
          <a:prstGeom prst="rect">
            <a:avLst/>
          </a:prstGeom>
          <a:noFill/>
        </p:spPr>
        <p:txBody>
          <a:bodyPr wrap="none" rtlCol="0">
            <a:spAutoFit/>
          </a:bodyPr>
          <a:lstStyle/>
          <a:p>
            <a:r>
              <a:rPr lang="fr-FR" sz="1400" b="1" dirty="0" smtClean="0">
                <a:solidFill>
                  <a:srgbClr val="C00000"/>
                </a:solidFill>
              </a:rPr>
              <a:t>Communication via le réseau</a:t>
            </a:r>
            <a:endParaRPr lang="fr-FR" sz="1400" b="1" dirty="0">
              <a:solidFill>
                <a:srgbClr val="C00000"/>
              </a:solidFill>
            </a:endParaRPr>
          </a:p>
        </p:txBody>
      </p:sp>
      <p:sp>
        <p:nvSpPr>
          <p:cNvPr id="15" name="Rectangle à coins arrondis 14"/>
          <p:cNvSpPr/>
          <p:nvPr/>
        </p:nvSpPr>
        <p:spPr>
          <a:xfrm>
            <a:off x="700630" y="5730306"/>
            <a:ext cx="7429552" cy="556214"/>
          </a:xfrm>
          <a:prstGeom prst="roundRect">
            <a:avLst/>
          </a:prstGeom>
          <a:solidFill>
            <a:schemeClr val="accent1">
              <a:alpha val="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b="1" dirty="0" smtClean="0">
                <a:solidFill>
                  <a:schemeClr val="tx1"/>
                </a:solidFill>
              </a:rPr>
              <a:t>Couche OSI</a:t>
            </a:r>
            <a:endParaRPr lang="fr-FR" sz="1200" b="1"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8" presetClass="exit" presetSubtype="12" fill="hold" grpId="1" nodeType="clickEffect">
                                  <p:stCondLst>
                                    <p:cond delay="0"/>
                                  </p:stCondLst>
                                  <p:childTnLst>
                                    <p:animEffect transition="out" filter="strips(downLeft)">
                                      <p:cBhvr>
                                        <p:cTn id="22" dur="500"/>
                                        <p:tgtEl>
                                          <p:spTgt spid="15"/>
                                        </p:tgtEl>
                                      </p:cBhvr>
                                    </p:animEffect>
                                    <p:set>
                                      <p:cBhvr>
                                        <p:cTn id="23" dur="1" fill="hold">
                                          <p:stCondLst>
                                            <p:cond delay="499"/>
                                          </p:stCondLst>
                                        </p:cTn>
                                        <p:tgtEl>
                                          <p:spTgt spid="15"/>
                                        </p:tgtEl>
                                        <p:attrNameLst>
                                          <p:attrName>style.visibility</p:attrName>
                                        </p:attrNameLst>
                                      </p:cBhvr>
                                      <p:to>
                                        <p:strVal val="hidden"/>
                                      </p:to>
                                    </p:set>
                                  </p:childTnLst>
                                </p:cTn>
                              </p:par>
                              <p:par>
                                <p:cTn id="24" presetID="18" presetClass="exit" presetSubtype="12" fill="hold" grpId="1" nodeType="withEffect">
                                  <p:stCondLst>
                                    <p:cond delay="0"/>
                                  </p:stCondLst>
                                  <p:childTnLst>
                                    <p:animEffect transition="out" filter="strips(downLeft)">
                                      <p:cBhvr>
                                        <p:cTn id="25" dur="500"/>
                                        <p:tgtEl>
                                          <p:spTgt spid="28"/>
                                        </p:tgtEl>
                                      </p:cBhvr>
                                    </p:animEffect>
                                    <p:set>
                                      <p:cBhvr>
                                        <p:cTn id="26" dur="1" fill="hold">
                                          <p:stCondLst>
                                            <p:cond delay="499"/>
                                          </p:stCondLst>
                                        </p:cTn>
                                        <p:tgtEl>
                                          <p:spTgt spid="28"/>
                                        </p:tgtEl>
                                        <p:attrNameLst>
                                          <p:attrName>style.visibility</p:attrName>
                                        </p:attrNameLst>
                                      </p:cBhvr>
                                      <p:to>
                                        <p:strVal val="hidden"/>
                                      </p:to>
                                    </p:set>
                                  </p:childTnLst>
                                </p:cTn>
                              </p:par>
                              <p:par>
                                <p:cTn id="27" presetID="18" presetClass="exit" presetSubtype="12" fill="hold" grpId="1" nodeType="withEffect">
                                  <p:stCondLst>
                                    <p:cond delay="0"/>
                                  </p:stCondLst>
                                  <p:childTnLst>
                                    <p:animEffect transition="out" filter="strips(downLeft)">
                                      <p:cBhvr>
                                        <p:cTn id="28" dur="500"/>
                                        <p:tgtEl>
                                          <p:spTgt spid="14"/>
                                        </p:tgtEl>
                                      </p:cBhvr>
                                    </p:animEffect>
                                    <p:set>
                                      <p:cBhvr>
                                        <p:cTn id="29" dur="1" fill="hold">
                                          <p:stCondLst>
                                            <p:cond delay="499"/>
                                          </p:stCondLst>
                                        </p:cTn>
                                        <p:tgtEl>
                                          <p:spTgt spid="14"/>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26"/>
                                        </p:tgtEl>
                                        <p:attrNameLst>
                                          <p:attrName>style.visibility</p:attrName>
                                        </p:attrNameLst>
                                      </p:cBhvr>
                                      <p:to>
                                        <p:strVal val="visible"/>
                                      </p:to>
                                    </p:set>
                                  </p:childTnLst>
                                </p:cTn>
                              </p:par>
                              <p:par>
                                <p:cTn id="34" presetID="1" presetClass="entr" presetSubtype="0" fill="hold" nodeType="withEffect">
                                  <p:stCondLst>
                                    <p:cond delay="0"/>
                                  </p:stCondLst>
                                  <p:childTnLst>
                                    <p:set>
                                      <p:cBhvr>
                                        <p:cTn id="35" dur="1" fill="hold">
                                          <p:stCondLst>
                                            <p:cond delay="0"/>
                                          </p:stCondLst>
                                        </p:cTn>
                                        <p:tgtEl>
                                          <p:spTgt spid="12"/>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27"/>
                                        </p:tgtEl>
                                        <p:attrNameLst>
                                          <p:attrName>style.visibility</p:attrName>
                                        </p:attrNameLst>
                                      </p:cBhvr>
                                      <p:to>
                                        <p:strVal val="visible"/>
                                      </p:to>
                                    </p:set>
                                  </p:childTnLst>
                                </p:cTn>
                              </p:par>
                              <p:par>
                                <p:cTn id="40" presetID="1" presetClass="entr" presetSubtype="0" fill="hold" nodeType="withEffect">
                                  <p:stCondLst>
                                    <p:cond delay="0"/>
                                  </p:stCondLst>
                                  <p:childTnLst>
                                    <p:set>
                                      <p:cBhvr>
                                        <p:cTn id="41"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P spid="28" grpId="0" animBg="1"/>
      <p:bldP spid="28" grpId="1" animBg="1"/>
      <p:bldP spid="26" grpId="0"/>
      <p:bldP spid="27" grpId="0"/>
      <p:bldP spid="15" grpId="0" animBg="1"/>
      <p:bldP spid="15" grpId="1"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b="1" dirty="0" smtClean="0">
                <a:solidFill>
                  <a:srgbClr val="C00000"/>
                </a:solidFill>
              </a:rPr>
              <a:t>Chapitre 3 Les paradigmes de communication (30%)</a:t>
            </a:r>
            <a:endParaRPr lang="fr-FR" dirty="0">
              <a:solidFill>
                <a:schemeClr val="tx1"/>
              </a:solidFill>
            </a:endParaRPr>
          </a:p>
        </p:txBody>
      </p:sp>
      <p:sp>
        <p:nvSpPr>
          <p:cNvPr id="3" name="Espace réservé du numéro de diapositive 2"/>
          <p:cNvSpPr>
            <a:spLocks noGrp="1"/>
          </p:cNvSpPr>
          <p:nvPr>
            <p:ph type="sldNum" sz="quarter" idx="12"/>
          </p:nvPr>
        </p:nvSpPr>
        <p:spPr/>
        <p:txBody>
          <a:bodyPr/>
          <a:lstStyle/>
          <a:p>
            <a:fld id="{4972194D-3AA9-4E4D-B5EA-B4B089DFA944}" type="slidenum">
              <a:rPr lang="fr-FR" smtClean="0"/>
              <a:pPr/>
              <a:t>27</a:t>
            </a:fld>
            <a:endParaRPr lang="fr-FR"/>
          </a:p>
        </p:txBody>
      </p:sp>
      <p:sp>
        <p:nvSpPr>
          <p:cNvPr id="4" name="Espace réservé du contenu 3"/>
          <p:cNvSpPr>
            <a:spLocks noGrp="1"/>
          </p:cNvSpPr>
          <p:nvPr>
            <p:ph sz="quarter" idx="1"/>
          </p:nvPr>
        </p:nvSpPr>
        <p:spPr>
          <a:xfrm>
            <a:off x="301752" y="1527048"/>
            <a:ext cx="8503920" cy="4973786"/>
          </a:xfrm>
        </p:spPr>
        <p:txBody>
          <a:bodyPr>
            <a:normAutofit/>
          </a:bodyPr>
          <a:lstStyle/>
          <a:p>
            <a:pPr algn="just">
              <a:buNone/>
            </a:pPr>
            <a:endParaRPr lang="fr-FR" sz="1600" dirty="0" smtClean="0">
              <a:latin typeface="+mj-lt"/>
              <a:cs typeface="Times New Roman" pitchFamily="18" charset="0"/>
            </a:endParaRPr>
          </a:p>
          <a:p>
            <a:pPr algn="just">
              <a:buNone/>
            </a:pPr>
            <a:endParaRPr lang="fr-FR" sz="1600" dirty="0" smtClean="0">
              <a:latin typeface="+mj-lt"/>
              <a:cs typeface="Times New Roman" pitchFamily="18" charset="0"/>
            </a:endParaRPr>
          </a:p>
        </p:txBody>
      </p:sp>
      <p:sp>
        <p:nvSpPr>
          <p:cNvPr id="18" name="ZoneTexte 17"/>
          <p:cNvSpPr txBox="1"/>
          <p:nvPr/>
        </p:nvSpPr>
        <p:spPr>
          <a:xfrm>
            <a:off x="6975308" y="4123336"/>
            <a:ext cx="928694" cy="369332"/>
          </a:xfrm>
          <a:prstGeom prst="rect">
            <a:avLst/>
          </a:prstGeom>
          <a:noFill/>
        </p:spPr>
        <p:txBody>
          <a:bodyPr wrap="square" rtlCol="0">
            <a:spAutoFit/>
          </a:bodyPr>
          <a:lstStyle/>
          <a:p>
            <a:endParaRPr lang="fr-FR" dirty="0"/>
          </a:p>
        </p:txBody>
      </p:sp>
      <p:sp>
        <p:nvSpPr>
          <p:cNvPr id="14" name="Espace réservé du contenu 3"/>
          <p:cNvSpPr txBox="1">
            <a:spLocks/>
          </p:cNvSpPr>
          <p:nvPr/>
        </p:nvSpPr>
        <p:spPr>
          <a:xfrm>
            <a:off x="295314" y="3708356"/>
            <a:ext cx="8634404" cy="2928958"/>
          </a:xfrm>
          <a:prstGeom prst="rect">
            <a:avLst/>
          </a:prstGeom>
        </p:spPr>
        <p:txBody>
          <a:bodyPr vert="horz">
            <a:noAutofit/>
          </a:bodyPr>
          <a:lstStyle/>
          <a:p>
            <a:pPr marL="274320" marR="0" lvl="0" indent="-274320" algn="just"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endParaRPr kumimoji="0" lang="fr-FR" sz="1400" b="1" i="0" u="none" strike="noStrike" kern="1200" cap="none" spc="0" normalizeH="0" baseline="0" noProof="0" dirty="0" smtClean="0">
              <a:ln>
                <a:noFill/>
              </a:ln>
              <a:solidFill>
                <a:schemeClr val="tx1"/>
              </a:solidFill>
              <a:effectLst/>
              <a:uLnTx/>
              <a:uFillTx/>
              <a:latin typeface="+mn-lt"/>
              <a:ea typeface="+mn-ea"/>
              <a:cs typeface="+mn-cs"/>
            </a:endParaRPr>
          </a:p>
          <a:p>
            <a:pPr marL="274320" lvl="0" indent="-274320" algn="just">
              <a:lnSpc>
                <a:spcPct val="150000"/>
              </a:lnSpc>
              <a:spcBef>
                <a:spcPct val="20000"/>
              </a:spcBef>
              <a:buClr>
                <a:schemeClr val="accent1"/>
              </a:buClr>
              <a:buSzPct val="85000"/>
              <a:buFont typeface="Wingdings 2"/>
              <a:buChar char=""/>
            </a:pPr>
            <a:endParaRPr lang="fr-FR" sz="1400" b="1" dirty="0" smtClean="0"/>
          </a:p>
          <a:p>
            <a:pPr marL="731520" lvl="1" indent="-274320" algn="just">
              <a:lnSpc>
                <a:spcPct val="150000"/>
              </a:lnSpc>
              <a:spcBef>
                <a:spcPct val="20000"/>
              </a:spcBef>
              <a:buClr>
                <a:schemeClr val="accent1"/>
              </a:buClr>
              <a:buSzPct val="85000"/>
              <a:buFont typeface="Wingdings 2"/>
              <a:buChar char=""/>
            </a:pPr>
            <a:r>
              <a:rPr lang="fr-FR" sz="1400" b="1" dirty="0" smtClean="0"/>
              <a:t>Partie client </a:t>
            </a:r>
            <a:r>
              <a:rPr lang="fr-FR" sz="1400" dirty="0" smtClean="0"/>
              <a:t>: partie qui appelle l’opération distante</a:t>
            </a:r>
          </a:p>
          <a:p>
            <a:pPr marL="731520" lvl="1" indent="-274320" algn="just">
              <a:lnSpc>
                <a:spcPct val="150000"/>
              </a:lnSpc>
              <a:spcBef>
                <a:spcPct val="20000"/>
              </a:spcBef>
              <a:buClr>
                <a:schemeClr val="accent1"/>
              </a:buClr>
              <a:buSzPct val="85000"/>
              <a:buFont typeface="Wingdings 2"/>
              <a:buChar char=""/>
            </a:pPr>
            <a:r>
              <a:rPr lang="fr-FR" sz="1400" b="1" dirty="0" smtClean="0"/>
              <a:t>Partie serveur : </a:t>
            </a:r>
            <a:r>
              <a:rPr lang="fr-FR" sz="1400" dirty="0" smtClean="0"/>
              <a:t>partie qui offre l’opération distante via une  </a:t>
            </a:r>
            <a:r>
              <a:rPr lang="fr-FR" sz="1400" b="1" dirty="0" smtClean="0"/>
              <a:t>interface</a:t>
            </a:r>
          </a:p>
          <a:p>
            <a:pPr marL="1188720" lvl="2" indent="-274320" algn="just">
              <a:lnSpc>
                <a:spcPct val="150000"/>
              </a:lnSpc>
              <a:spcBef>
                <a:spcPct val="20000"/>
              </a:spcBef>
              <a:buClr>
                <a:schemeClr val="accent1"/>
              </a:buClr>
              <a:buSzPct val="85000"/>
              <a:buFont typeface="Wingdings" pitchFamily="2" charset="2"/>
              <a:buChar char="§"/>
            </a:pPr>
            <a:r>
              <a:rPr lang="fr-FR" sz="1400" dirty="0" smtClean="0"/>
              <a:t>L’interface définie doit être dérivée de la  classe  </a:t>
            </a:r>
            <a:r>
              <a:rPr lang="fr-FR" sz="1400" b="1" dirty="0" smtClean="0"/>
              <a:t>java.rmi.Remote</a:t>
            </a:r>
          </a:p>
          <a:p>
            <a:pPr marL="1188720" lvl="2" indent="-274320" algn="just">
              <a:lnSpc>
                <a:spcPct val="150000"/>
              </a:lnSpc>
              <a:spcBef>
                <a:spcPct val="20000"/>
              </a:spcBef>
              <a:buClr>
                <a:schemeClr val="accent1"/>
              </a:buClr>
              <a:buSzPct val="85000"/>
              <a:buFont typeface="Wingdings" pitchFamily="2" charset="2"/>
              <a:buChar char="§"/>
            </a:pPr>
            <a:r>
              <a:rPr lang="fr-FR" sz="1400" b="1" dirty="0" err="1" smtClean="0"/>
              <a:t>Remote</a:t>
            </a:r>
            <a:r>
              <a:rPr lang="fr-FR" sz="1400" b="1" dirty="0" smtClean="0"/>
              <a:t> : </a:t>
            </a:r>
            <a:r>
              <a:rPr lang="fr-FR" sz="1400" dirty="0" smtClean="0"/>
              <a:t>signifie que la méthode  de l’interface définie pourra être appelée depuis une JVM autre que la JVM locale.</a:t>
            </a:r>
            <a:endParaRPr lang="fr-FR" sz="1400" b="1" dirty="0" smtClean="0"/>
          </a:p>
        </p:txBody>
      </p:sp>
      <p:graphicFrame>
        <p:nvGraphicFramePr>
          <p:cNvPr id="15" name="Tableau 14"/>
          <p:cNvGraphicFramePr>
            <a:graphicFrameLocks noGrp="1"/>
          </p:cNvGraphicFramePr>
          <p:nvPr/>
        </p:nvGraphicFramePr>
        <p:xfrm>
          <a:off x="1428728" y="2042040"/>
          <a:ext cx="6096000" cy="2071701"/>
        </p:xfrm>
        <a:graphic>
          <a:graphicData uri="http://schemas.openxmlformats.org/drawingml/2006/table">
            <a:tbl>
              <a:tblPr firstRow="1" bandRow="1">
                <a:tableStyleId>{D7AC3CCA-C797-4891-BE02-D94E43425B78}</a:tableStyleId>
              </a:tblPr>
              <a:tblGrid>
                <a:gridCol w="1524000"/>
                <a:gridCol w="3048000"/>
                <a:gridCol w="1524000"/>
              </a:tblGrid>
              <a:tr h="634239">
                <a:tc>
                  <a:txBody>
                    <a:bodyPr/>
                    <a:lstStyle/>
                    <a:p>
                      <a:pPr algn="ctr">
                        <a:lnSpc>
                          <a:spcPct val="150000"/>
                        </a:lnSpc>
                      </a:pPr>
                      <a:r>
                        <a:rPr lang="fr-FR" sz="1400" dirty="0" smtClean="0"/>
                        <a:t>Partie Client</a:t>
                      </a:r>
                    </a:p>
                  </a:txBody>
                  <a:tcPr>
                    <a:solidFill>
                      <a:schemeClr val="accent1">
                        <a:lumMod val="60000"/>
                        <a:lumOff val="40000"/>
                      </a:schemeClr>
                    </a:solidFill>
                  </a:tcPr>
                </a:tc>
                <a:tc rowSpan="2">
                  <a:txBody>
                    <a:bodyPr/>
                    <a:lstStyle/>
                    <a:p>
                      <a:pPr algn="ctr">
                        <a:lnSpc>
                          <a:spcPct val="150000"/>
                        </a:lnSpc>
                      </a:pPr>
                      <a:endParaRPr lang="fr-FR" sz="1400" dirty="0"/>
                    </a:p>
                  </a:txBody>
                  <a:tcP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lnSpc>
                          <a:spcPct val="150000"/>
                        </a:lnSpc>
                      </a:pPr>
                      <a:r>
                        <a:rPr lang="fr-FR" sz="1400" dirty="0" smtClean="0"/>
                        <a:t>Partie Serveur</a:t>
                      </a:r>
                    </a:p>
                  </a:txBody>
                  <a:tcPr>
                    <a:solidFill>
                      <a:schemeClr val="accent2">
                        <a:lumMod val="40000"/>
                        <a:lumOff val="60000"/>
                      </a:schemeClr>
                    </a:solidFill>
                  </a:tcPr>
                </a:tc>
              </a:tr>
              <a:tr h="400653">
                <a:tc>
                  <a:txBody>
                    <a:bodyPr/>
                    <a:lstStyle/>
                    <a:p>
                      <a:pPr algn="ctr"/>
                      <a:r>
                        <a:rPr lang="fr-FR" sz="1400" b="1" dirty="0" smtClean="0"/>
                        <a:t>Stub</a:t>
                      </a:r>
                      <a:endParaRPr lang="fr-FR" sz="1400" b="1" dirty="0"/>
                    </a:p>
                  </a:txBody>
                  <a:tcPr>
                    <a:solidFill>
                      <a:schemeClr val="bg1">
                        <a:lumMod val="75000"/>
                      </a:schemeClr>
                    </a:solidFill>
                  </a:tcPr>
                </a:tc>
                <a:tc vMerge="1">
                  <a:txBody>
                    <a:bodyPr/>
                    <a:lstStyle/>
                    <a:p>
                      <a:endParaRPr lang="fr-FR"/>
                    </a:p>
                  </a:txBody>
                  <a:tcPr/>
                </a:tc>
                <a:tc>
                  <a:txBody>
                    <a:bodyPr/>
                    <a:lstStyle/>
                    <a:p>
                      <a:pPr algn="ctr"/>
                      <a:r>
                        <a:rPr lang="fr-FR" sz="1400" b="1" dirty="0" err="1" smtClean="0"/>
                        <a:t>skeleton</a:t>
                      </a:r>
                      <a:endParaRPr lang="fr-FR" sz="1400" b="1" dirty="0"/>
                    </a:p>
                  </a:txBody>
                  <a:tcPr>
                    <a:solidFill>
                      <a:schemeClr val="bg1">
                        <a:lumMod val="75000"/>
                      </a:schemeClr>
                    </a:solidFill>
                  </a:tcPr>
                </a:tc>
              </a:tr>
              <a:tr h="484865">
                <a:tc>
                  <a:txBody>
                    <a:bodyPr/>
                    <a:lstStyle/>
                    <a:p>
                      <a:pPr algn="ctr">
                        <a:lnSpc>
                          <a:spcPct val="150000"/>
                        </a:lnSpc>
                      </a:pPr>
                      <a:r>
                        <a:rPr lang="fr-FR" sz="1400" b="1" dirty="0" smtClean="0"/>
                        <a:t>RRL</a:t>
                      </a:r>
                      <a:endParaRPr lang="fr-FR" sz="1400" b="1" dirty="0"/>
                    </a:p>
                  </a:txBody>
                  <a:tcPr>
                    <a:solidFill>
                      <a:schemeClr val="bg1">
                        <a:lumMod val="75000"/>
                      </a:schemeClr>
                    </a:solidFill>
                  </a:tcPr>
                </a:tc>
                <a:tc rowSpan="2">
                  <a:txBody>
                    <a:bodyPr/>
                    <a:lstStyle/>
                    <a:p>
                      <a:endParaRPr lang="fr-FR" dirty="0"/>
                    </a:p>
                  </a:txBody>
                  <a:tcPr>
                    <a:lnT w="12700" cap="flat" cmpd="sng" algn="ctr">
                      <a:noFill/>
                      <a:prstDash val="solid"/>
                      <a:round/>
                      <a:headEnd type="none" w="med" len="med"/>
                      <a:tailEnd type="none" w="med" len="med"/>
                    </a:lnT>
                    <a:noFill/>
                  </a:tcPr>
                </a:tc>
                <a:tc>
                  <a:txBody>
                    <a:bodyPr/>
                    <a:lstStyle/>
                    <a:p>
                      <a:pPr algn="ctr">
                        <a:lnSpc>
                          <a:spcPct val="150000"/>
                        </a:lnSpc>
                      </a:pPr>
                      <a:r>
                        <a:rPr lang="fr-FR" sz="1400" b="1" dirty="0" smtClean="0"/>
                        <a:t>RRL</a:t>
                      </a:r>
                      <a:endParaRPr lang="fr-FR" sz="1400" b="1" dirty="0"/>
                    </a:p>
                  </a:txBody>
                  <a:tcPr>
                    <a:solidFill>
                      <a:schemeClr val="bg1">
                        <a:lumMod val="75000"/>
                      </a:schemeClr>
                    </a:solidFill>
                  </a:tcPr>
                </a:tc>
              </a:tr>
              <a:tr h="551944">
                <a:tc>
                  <a:txBody>
                    <a:bodyPr/>
                    <a:lstStyle/>
                    <a:p>
                      <a:pPr algn="ctr">
                        <a:lnSpc>
                          <a:spcPct val="150000"/>
                        </a:lnSpc>
                      </a:pPr>
                      <a:r>
                        <a:rPr lang="fr-FR" sz="1400" b="1" dirty="0" smtClean="0"/>
                        <a:t>Transport</a:t>
                      </a:r>
                      <a:endParaRPr lang="fr-FR" sz="1400" b="1" dirty="0"/>
                    </a:p>
                  </a:txBody>
                  <a:tcPr>
                    <a:solidFill>
                      <a:schemeClr val="bg1">
                        <a:lumMod val="75000"/>
                      </a:schemeClr>
                    </a:solidFill>
                  </a:tcPr>
                </a:tc>
                <a:tc vMerge="1">
                  <a:txBody>
                    <a:bodyPr/>
                    <a:lstStyle/>
                    <a:p>
                      <a:endParaRPr lang="fr-FR"/>
                    </a:p>
                  </a:txBody>
                  <a:tcPr/>
                </a:tc>
                <a:tc>
                  <a:txBody>
                    <a:bodyPr/>
                    <a:lstStyle/>
                    <a:p>
                      <a:pPr algn="ctr">
                        <a:lnSpc>
                          <a:spcPct val="150000"/>
                        </a:lnSpc>
                      </a:pPr>
                      <a:r>
                        <a:rPr lang="fr-FR" sz="1400" b="1" dirty="0" smtClean="0"/>
                        <a:t>Transport</a:t>
                      </a:r>
                      <a:endParaRPr lang="fr-FR" sz="1400" b="1" dirty="0"/>
                    </a:p>
                  </a:txBody>
                  <a:tcPr>
                    <a:solidFill>
                      <a:schemeClr val="bg1">
                        <a:lumMod val="75000"/>
                      </a:schemeClr>
                    </a:solidFill>
                  </a:tcPr>
                </a:tc>
              </a:tr>
            </a:tbl>
          </a:graphicData>
        </a:graphic>
      </p:graphicFrame>
      <p:cxnSp>
        <p:nvCxnSpPr>
          <p:cNvPr id="16" name="Connecteur droit avec flèche 15"/>
          <p:cNvCxnSpPr/>
          <p:nvPr/>
        </p:nvCxnSpPr>
        <p:spPr>
          <a:xfrm>
            <a:off x="3000364" y="2281937"/>
            <a:ext cx="3071834" cy="1588"/>
          </a:xfrm>
          <a:prstGeom prst="straightConnector1">
            <a:avLst/>
          </a:prstGeom>
          <a:ln w="19050">
            <a:solidFill>
              <a:srgbClr val="C0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9" name="Forme 19"/>
          <p:cNvCxnSpPr/>
          <p:nvPr/>
        </p:nvCxnSpPr>
        <p:spPr>
          <a:xfrm rot="16200000" flipH="1">
            <a:off x="4443943" y="-799511"/>
            <a:ext cx="113238" cy="5735310"/>
          </a:xfrm>
          <a:prstGeom prst="bentConnector3">
            <a:avLst>
              <a:gd name="adj1" fmla="val 1699940"/>
            </a:avLst>
          </a:prstGeom>
          <a:ln w="2222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571736" y="1500174"/>
            <a:ext cx="4224233" cy="369332"/>
          </a:xfrm>
          <a:prstGeom prst="rect">
            <a:avLst/>
          </a:prstGeom>
        </p:spPr>
        <p:txBody>
          <a:bodyPr wrap="none">
            <a:spAutoFit/>
          </a:bodyPr>
          <a:lstStyle/>
          <a:p>
            <a:pPr marL="342900" indent="-342900" algn="ctr">
              <a:buNone/>
            </a:pPr>
            <a:r>
              <a:rPr lang="fr-FR" b="1" dirty="0" smtClean="0">
                <a:solidFill>
                  <a:srgbClr val="C00000"/>
                </a:solidFill>
                <a:latin typeface="Times New Roman"/>
              </a:rPr>
              <a:t>3.3 Le RMI (</a:t>
            </a:r>
            <a:r>
              <a:rPr lang="fr-FR" b="1" dirty="0" err="1" smtClean="0">
                <a:solidFill>
                  <a:srgbClr val="C00000"/>
                </a:solidFill>
                <a:latin typeface="Times New Roman"/>
              </a:rPr>
              <a:t>Remote</a:t>
            </a:r>
            <a:r>
              <a:rPr lang="fr-FR" b="1" dirty="0" smtClean="0">
                <a:solidFill>
                  <a:srgbClr val="C00000"/>
                </a:solidFill>
                <a:latin typeface="Times New Roman"/>
              </a:rPr>
              <a:t> </a:t>
            </a:r>
            <a:r>
              <a:rPr lang="fr-FR" b="1" dirty="0" err="1" smtClean="0">
                <a:solidFill>
                  <a:srgbClr val="C00000"/>
                </a:solidFill>
                <a:latin typeface="Times New Roman"/>
              </a:rPr>
              <a:t>Method</a:t>
            </a:r>
            <a:r>
              <a:rPr lang="fr-FR" b="1" dirty="0" smtClean="0">
                <a:solidFill>
                  <a:srgbClr val="C00000"/>
                </a:solidFill>
                <a:latin typeface="Times New Roman"/>
              </a:rPr>
              <a:t> Invocation)</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b="1" dirty="0" smtClean="0">
                <a:solidFill>
                  <a:srgbClr val="C00000"/>
                </a:solidFill>
              </a:rPr>
              <a:t>Chapitre 3 Les paradigmes de communication (30%)</a:t>
            </a:r>
            <a:endParaRPr lang="fr-FR" dirty="0">
              <a:solidFill>
                <a:schemeClr val="tx1"/>
              </a:solidFill>
            </a:endParaRPr>
          </a:p>
        </p:txBody>
      </p:sp>
      <p:sp>
        <p:nvSpPr>
          <p:cNvPr id="3" name="Espace réservé du numéro de diapositive 2"/>
          <p:cNvSpPr>
            <a:spLocks noGrp="1"/>
          </p:cNvSpPr>
          <p:nvPr>
            <p:ph type="sldNum" sz="quarter" idx="12"/>
          </p:nvPr>
        </p:nvSpPr>
        <p:spPr/>
        <p:txBody>
          <a:bodyPr/>
          <a:lstStyle/>
          <a:p>
            <a:fld id="{4972194D-3AA9-4E4D-B5EA-B4B089DFA944}" type="slidenum">
              <a:rPr lang="fr-FR" smtClean="0"/>
              <a:pPr/>
              <a:t>28</a:t>
            </a:fld>
            <a:endParaRPr lang="fr-FR"/>
          </a:p>
        </p:txBody>
      </p:sp>
      <p:sp>
        <p:nvSpPr>
          <p:cNvPr id="4" name="Espace réservé du contenu 3"/>
          <p:cNvSpPr>
            <a:spLocks noGrp="1"/>
          </p:cNvSpPr>
          <p:nvPr>
            <p:ph sz="quarter" idx="1"/>
          </p:nvPr>
        </p:nvSpPr>
        <p:spPr>
          <a:xfrm>
            <a:off x="301752" y="1527048"/>
            <a:ext cx="8503920" cy="4973786"/>
          </a:xfrm>
        </p:spPr>
        <p:txBody>
          <a:bodyPr>
            <a:normAutofit/>
          </a:bodyPr>
          <a:lstStyle/>
          <a:p>
            <a:pPr algn="just">
              <a:buNone/>
            </a:pPr>
            <a:endParaRPr lang="fr-FR" sz="1600" dirty="0" smtClean="0">
              <a:latin typeface="+mj-lt"/>
              <a:cs typeface="Times New Roman" pitchFamily="18" charset="0"/>
            </a:endParaRPr>
          </a:p>
          <a:p>
            <a:pPr algn="just">
              <a:buNone/>
            </a:pPr>
            <a:endParaRPr lang="fr-FR" sz="1600" dirty="0" smtClean="0">
              <a:latin typeface="+mj-lt"/>
              <a:cs typeface="Times New Roman" pitchFamily="18" charset="0"/>
            </a:endParaRPr>
          </a:p>
        </p:txBody>
      </p:sp>
      <p:sp>
        <p:nvSpPr>
          <p:cNvPr id="18" name="ZoneTexte 17"/>
          <p:cNvSpPr txBox="1"/>
          <p:nvPr/>
        </p:nvSpPr>
        <p:spPr>
          <a:xfrm>
            <a:off x="6975308" y="4123336"/>
            <a:ext cx="928694" cy="369332"/>
          </a:xfrm>
          <a:prstGeom prst="rect">
            <a:avLst/>
          </a:prstGeom>
          <a:noFill/>
        </p:spPr>
        <p:txBody>
          <a:bodyPr wrap="square" rtlCol="0">
            <a:spAutoFit/>
          </a:bodyPr>
          <a:lstStyle/>
          <a:p>
            <a:endParaRPr lang="fr-FR" dirty="0"/>
          </a:p>
        </p:txBody>
      </p:sp>
      <p:sp>
        <p:nvSpPr>
          <p:cNvPr id="14" name="Espace réservé du contenu 3"/>
          <p:cNvSpPr txBox="1">
            <a:spLocks/>
          </p:cNvSpPr>
          <p:nvPr/>
        </p:nvSpPr>
        <p:spPr>
          <a:xfrm>
            <a:off x="295314" y="3708356"/>
            <a:ext cx="8634404" cy="2928958"/>
          </a:xfrm>
          <a:prstGeom prst="rect">
            <a:avLst/>
          </a:prstGeom>
        </p:spPr>
        <p:txBody>
          <a:bodyPr vert="horz">
            <a:noAutofit/>
          </a:bodyPr>
          <a:lstStyle/>
          <a:p>
            <a:pPr marL="274320" marR="0" lvl="0" indent="-274320" algn="just"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endParaRPr kumimoji="0" lang="fr-FR" sz="1400" b="1" i="0" u="none" strike="noStrike" kern="1200" cap="none" spc="0" normalizeH="0" baseline="0" noProof="0" dirty="0" smtClean="0">
              <a:ln>
                <a:noFill/>
              </a:ln>
              <a:solidFill>
                <a:schemeClr val="tx1"/>
              </a:solidFill>
              <a:effectLst/>
              <a:uLnTx/>
              <a:uFillTx/>
              <a:latin typeface="+mn-lt"/>
              <a:ea typeface="+mn-ea"/>
              <a:cs typeface="+mn-cs"/>
            </a:endParaRPr>
          </a:p>
          <a:p>
            <a:pPr marL="274320" lvl="0" indent="-274320" algn="just">
              <a:lnSpc>
                <a:spcPct val="150000"/>
              </a:lnSpc>
              <a:spcBef>
                <a:spcPct val="20000"/>
              </a:spcBef>
              <a:buClr>
                <a:schemeClr val="accent1"/>
              </a:buClr>
              <a:buSzPct val="85000"/>
              <a:buFont typeface="Wingdings 2"/>
              <a:buChar char=""/>
            </a:pPr>
            <a:r>
              <a:rPr lang="fr-FR" sz="1400" b="1" dirty="0" smtClean="0"/>
              <a:t>Première couche : Stub/</a:t>
            </a:r>
            <a:r>
              <a:rPr lang="fr-FR" sz="1400" b="1" dirty="0" err="1" smtClean="0"/>
              <a:t>Skeleton</a:t>
            </a:r>
            <a:r>
              <a:rPr lang="fr-FR" sz="1400" b="1" dirty="0" smtClean="0"/>
              <a:t>  </a:t>
            </a:r>
          </a:p>
          <a:p>
            <a:pPr marL="731520" lvl="1" indent="-274320" algn="just">
              <a:spcBef>
                <a:spcPts val="600"/>
              </a:spcBef>
              <a:spcAft>
                <a:spcPts val="600"/>
              </a:spcAft>
              <a:buClr>
                <a:schemeClr val="accent1"/>
              </a:buClr>
              <a:buSzPct val="85000"/>
              <a:buFont typeface="Wingdings 2"/>
              <a:buChar char=""/>
            </a:pPr>
            <a:r>
              <a:rPr lang="fr-FR" sz="1400" dirty="0" smtClean="0"/>
              <a:t>Le  stub  (traduisez  souche)  et  le  </a:t>
            </a:r>
            <a:r>
              <a:rPr lang="fr-FR" sz="1400" dirty="0" err="1" smtClean="0"/>
              <a:t>skeleton</a:t>
            </a:r>
            <a:r>
              <a:rPr lang="fr-FR" sz="1400" dirty="0" smtClean="0"/>
              <a:t>  (traduisez  squelette),  respectivement  sur  le  client et le serveur, assurent la </a:t>
            </a:r>
            <a:r>
              <a:rPr lang="fr-FR" sz="1400" b="1" dirty="0" smtClean="0"/>
              <a:t>conversion</a:t>
            </a:r>
            <a:r>
              <a:rPr lang="fr-FR" sz="1400" dirty="0" smtClean="0"/>
              <a:t> des communications avec l’objet distant.  </a:t>
            </a:r>
            <a:endParaRPr lang="fr-FR" sz="1400" b="1" dirty="0" smtClean="0"/>
          </a:p>
          <a:p>
            <a:pPr marL="731520" lvl="1" indent="-274320" algn="just">
              <a:spcBef>
                <a:spcPts val="600"/>
              </a:spcBef>
              <a:spcAft>
                <a:spcPts val="600"/>
              </a:spcAft>
              <a:buClr>
                <a:schemeClr val="accent1"/>
              </a:buClr>
              <a:buSzPct val="85000"/>
              <a:buFont typeface="Wingdings 2"/>
              <a:buChar char=""/>
            </a:pPr>
            <a:r>
              <a:rPr lang="fr-FR" sz="1400" b="1" dirty="0" err="1" smtClean="0"/>
              <a:t>Skeleton</a:t>
            </a:r>
            <a:r>
              <a:rPr lang="fr-FR" sz="1400" b="1" dirty="0" smtClean="0"/>
              <a:t>  (coté  serveur) </a:t>
            </a:r>
            <a:r>
              <a:rPr lang="fr-FR" sz="1400" dirty="0" smtClean="0"/>
              <a:t>: Il a pour but de :</a:t>
            </a:r>
          </a:p>
          <a:p>
            <a:pPr marL="1257300" lvl="2" indent="-342900" algn="just">
              <a:spcBef>
                <a:spcPts val="600"/>
              </a:spcBef>
              <a:spcAft>
                <a:spcPts val="600"/>
              </a:spcAft>
              <a:buFont typeface="+mj-lt"/>
              <a:buAutoNum type="arabicPeriod"/>
            </a:pPr>
            <a:r>
              <a:rPr lang="fr-FR" sz="1400" dirty="0" smtClean="0"/>
              <a:t>Désassemble les paramètres pour la méthode distante. </a:t>
            </a:r>
          </a:p>
          <a:p>
            <a:pPr marL="1257300" lvl="2" indent="-342900" algn="just">
              <a:spcBef>
                <a:spcPts val="600"/>
              </a:spcBef>
              <a:spcAft>
                <a:spcPts val="600"/>
              </a:spcAft>
              <a:buFont typeface="+mj-lt"/>
              <a:buAutoNum type="arabicPeriod"/>
            </a:pPr>
            <a:r>
              <a:rPr lang="fr-FR" sz="1400" dirty="0" smtClean="0"/>
              <a:t>Fait l’appel à la méthode demandée. </a:t>
            </a:r>
          </a:p>
          <a:p>
            <a:pPr marL="1257300" lvl="2" indent="-342900" algn="just">
              <a:spcBef>
                <a:spcPts val="600"/>
              </a:spcBef>
              <a:spcAft>
                <a:spcPts val="600"/>
              </a:spcAft>
              <a:buFont typeface="+mj-lt"/>
              <a:buAutoNum type="arabicPeriod"/>
            </a:pPr>
            <a:r>
              <a:rPr lang="fr-FR" sz="1400" dirty="0" smtClean="0"/>
              <a:t>Assemblage  du  résultat  (valeur  renvoyée  ou  exception)  à  destination de l’appelant (qui est stub).</a:t>
            </a:r>
          </a:p>
          <a:p>
            <a:pPr marL="731520" lvl="1" indent="-274320" algn="just">
              <a:lnSpc>
                <a:spcPct val="150000"/>
              </a:lnSpc>
              <a:spcBef>
                <a:spcPct val="20000"/>
              </a:spcBef>
              <a:buClr>
                <a:schemeClr val="accent1"/>
              </a:buClr>
              <a:buSzPct val="85000"/>
              <a:buFont typeface="Wingdings 2"/>
              <a:buChar char=""/>
            </a:pPr>
            <a:endParaRPr lang="fr-FR" sz="1400" dirty="0" smtClean="0"/>
          </a:p>
        </p:txBody>
      </p:sp>
      <p:graphicFrame>
        <p:nvGraphicFramePr>
          <p:cNvPr id="15" name="Tableau 14"/>
          <p:cNvGraphicFramePr>
            <a:graphicFrameLocks noGrp="1"/>
          </p:cNvGraphicFramePr>
          <p:nvPr/>
        </p:nvGraphicFramePr>
        <p:xfrm>
          <a:off x="1428728" y="1714488"/>
          <a:ext cx="6096000" cy="2071701"/>
        </p:xfrm>
        <a:graphic>
          <a:graphicData uri="http://schemas.openxmlformats.org/drawingml/2006/table">
            <a:tbl>
              <a:tblPr firstRow="1" bandRow="1">
                <a:tableStyleId>{D7AC3CCA-C797-4891-BE02-D94E43425B78}</a:tableStyleId>
              </a:tblPr>
              <a:tblGrid>
                <a:gridCol w="1524000"/>
                <a:gridCol w="3048000"/>
                <a:gridCol w="1524000"/>
              </a:tblGrid>
              <a:tr h="634239">
                <a:tc>
                  <a:txBody>
                    <a:bodyPr/>
                    <a:lstStyle/>
                    <a:p>
                      <a:pPr algn="ctr">
                        <a:lnSpc>
                          <a:spcPct val="150000"/>
                        </a:lnSpc>
                      </a:pPr>
                      <a:r>
                        <a:rPr lang="fr-FR" sz="1400" dirty="0" smtClean="0"/>
                        <a:t>Partie Client</a:t>
                      </a:r>
                    </a:p>
                  </a:txBody>
                  <a:tcPr>
                    <a:solidFill>
                      <a:schemeClr val="accent1">
                        <a:lumMod val="60000"/>
                        <a:lumOff val="40000"/>
                      </a:schemeClr>
                    </a:solidFill>
                  </a:tcPr>
                </a:tc>
                <a:tc rowSpan="2">
                  <a:txBody>
                    <a:bodyPr/>
                    <a:lstStyle/>
                    <a:p>
                      <a:pPr algn="ctr">
                        <a:lnSpc>
                          <a:spcPct val="150000"/>
                        </a:lnSpc>
                      </a:pPr>
                      <a:endParaRPr lang="fr-FR" sz="1400" dirty="0"/>
                    </a:p>
                  </a:txBody>
                  <a:tcP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lnSpc>
                          <a:spcPct val="150000"/>
                        </a:lnSpc>
                      </a:pPr>
                      <a:r>
                        <a:rPr lang="fr-FR" sz="1400" dirty="0" smtClean="0"/>
                        <a:t>Partie Serveur</a:t>
                      </a:r>
                    </a:p>
                  </a:txBody>
                  <a:tcPr>
                    <a:solidFill>
                      <a:schemeClr val="accent2">
                        <a:lumMod val="40000"/>
                        <a:lumOff val="60000"/>
                      </a:schemeClr>
                    </a:solidFill>
                  </a:tcPr>
                </a:tc>
              </a:tr>
              <a:tr h="400653">
                <a:tc>
                  <a:txBody>
                    <a:bodyPr/>
                    <a:lstStyle/>
                    <a:p>
                      <a:pPr algn="ctr"/>
                      <a:r>
                        <a:rPr lang="fr-FR" sz="1400" b="1" dirty="0" smtClean="0"/>
                        <a:t>Stub</a:t>
                      </a:r>
                      <a:endParaRPr lang="fr-FR" sz="1400" b="1" dirty="0"/>
                    </a:p>
                  </a:txBody>
                  <a:tcPr>
                    <a:solidFill>
                      <a:schemeClr val="bg1">
                        <a:lumMod val="75000"/>
                      </a:schemeClr>
                    </a:solidFill>
                  </a:tcPr>
                </a:tc>
                <a:tc vMerge="1">
                  <a:txBody>
                    <a:bodyPr/>
                    <a:lstStyle/>
                    <a:p>
                      <a:endParaRPr lang="fr-FR"/>
                    </a:p>
                  </a:txBody>
                  <a:tcPr/>
                </a:tc>
                <a:tc>
                  <a:txBody>
                    <a:bodyPr/>
                    <a:lstStyle/>
                    <a:p>
                      <a:pPr algn="ctr"/>
                      <a:r>
                        <a:rPr lang="fr-FR" sz="1400" b="1" dirty="0" err="1" smtClean="0"/>
                        <a:t>skeleton</a:t>
                      </a:r>
                      <a:endParaRPr lang="fr-FR" sz="1400" b="1" dirty="0"/>
                    </a:p>
                  </a:txBody>
                  <a:tcPr>
                    <a:solidFill>
                      <a:schemeClr val="bg1">
                        <a:lumMod val="75000"/>
                      </a:schemeClr>
                    </a:solidFill>
                  </a:tcPr>
                </a:tc>
              </a:tr>
              <a:tr h="484865">
                <a:tc>
                  <a:txBody>
                    <a:bodyPr/>
                    <a:lstStyle/>
                    <a:p>
                      <a:pPr algn="ctr">
                        <a:lnSpc>
                          <a:spcPct val="150000"/>
                        </a:lnSpc>
                      </a:pPr>
                      <a:r>
                        <a:rPr lang="fr-FR" sz="1400" b="1" dirty="0" smtClean="0"/>
                        <a:t>RRL</a:t>
                      </a:r>
                      <a:endParaRPr lang="fr-FR" sz="1400" b="1" dirty="0"/>
                    </a:p>
                  </a:txBody>
                  <a:tcPr>
                    <a:solidFill>
                      <a:schemeClr val="bg1">
                        <a:lumMod val="75000"/>
                      </a:schemeClr>
                    </a:solidFill>
                  </a:tcPr>
                </a:tc>
                <a:tc rowSpan="2">
                  <a:txBody>
                    <a:bodyPr/>
                    <a:lstStyle/>
                    <a:p>
                      <a:endParaRPr lang="fr-FR" dirty="0"/>
                    </a:p>
                  </a:txBody>
                  <a:tcPr>
                    <a:lnT w="12700" cap="flat" cmpd="sng" algn="ctr">
                      <a:noFill/>
                      <a:prstDash val="solid"/>
                      <a:round/>
                      <a:headEnd type="none" w="med" len="med"/>
                      <a:tailEnd type="none" w="med" len="med"/>
                    </a:lnT>
                    <a:noFill/>
                  </a:tcPr>
                </a:tc>
                <a:tc>
                  <a:txBody>
                    <a:bodyPr/>
                    <a:lstStyle/>
                    <a:p>
                      <a:pPr algn="ctr">
                        <a:lnSpc>
                          <a:spcPct val="150000"/>
                        </a:lnSpc>
                      </a:pPr>
                      <a:r>
                        <a:rPr lang="fr-FR" sz="1400" b="1" dirty="0" smtClean="0"/>
                        <a:t>RRL</a:t>
                      </a:r>
                      <a:endParaRPr lang="fr-FR" sz="1400" b="1" dirty="0"/>
                    </a:p>
                  </a:txBody>
                  <a:tcPr>
                    <a:solidFill>
                      <a:schemeClr val="bg1">
                        <a:lumMod val="75000"/>
                      </a:schemeClr>
                    </a:solidFill>
                  </a:tcPr>
                </a:tc>
              </a:tr>
              <a:tr h="551944">
                <a:tc>
                  <a:txBody>
                    <a:bodyPr/>
                    <a:lstStyle/>
                    <a:p>
                      <a:pPr algn="ctr">
                        <a:lnSpc>
                          <a:spcPct val="150000"/>
                        </a:lnSpc>
                      </a:pPr>
                      <a:r>
                        <a:rPr lang="fr-FR" sz="1400" b="1" dirty="0" smtClean="0"/>
                        <a:t>Transport</a:t>
                      </a:r>
                      <a:endParaRPr lang="fr-FR" sz="1400" b="1" dirty="0"/>
                    </a:p>
                  </a:txBody>
                  <a:tcPr>
                    <a:solidFill>
                      <a:schemeClr val="bg1">
                        <a:lumMod val="75000"/>
                      </a:schemeClr>
                    </a:solidFill>
                  </a:tcPr>
                </a:tc>
                <a:tc vMerge="1">
                  <a:txBody>
                    <a:bodyPr/>
                    <a:lstStyle/>
                    <a:p>
                      <a:endParaRPr lang="fr-FR"/>
                    </a:p>
                  </a:txBody>
                  <a:tcPr/>
                </a:tc>
                <a:tc>
                  <a:txBody>
                    <a:bodyPr/>
                    <a:lstStyle/>
                    <a:p>
                      <a:pPr algn="ctr">
                        <a:lnSpc>
                          <a:spcPct val="150000"/>
                        </a:lnSpc>
                      </a:pPr>
                      <a:r>
                        <a:rPr lang="fr-FR" sz="1400" b="1" dirty="0" smtClean="0"/>
                        <a:t>Transport</a:t>
                      </a:r>
                      <a:endParaRPr lang="fr-FR" sz="1400" b="1" dirty="0"/>
                    </a:p>
                  </a:txBody>
                  <a:tcPr>
                    <a:solidFill>
                      <a:schemeClr val="bg1">
                        <a:lumMod val="75000"/>
                      </a:schemeClr>
                    </a:solidFill>
                  </a:tcPr>
                </a:tc>
              </a:tr>
            </a:tbl>
          </a:graphicData>
        </a:graphic>
      </p:graphicFrame>
      <p:cxnSp>
        <p:nvCxnSpPr>
          <p:cNvPr id="16" name="Connecteur droit avec flèche 15"/>
          <p:cNvCxnSpPr/>
          <p:nvPr/>
        </p:nvCxnSpPr>
        <p:spPr>
          <a:xfrm>
            <a:off x="3000364" y="1968033"/>
            <a:ext cx="3071834" cy="1588"/>
          </a:xfrm>
          <a:prstGeom prst="straightConnector1">
            <a:avLst/>
          </a:prstGeom>
          <a:ln w="19050">
            <a:solidFill>
              <a:srgbClr val="C0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9" name="Forme 19"/>
          <p:cNvCxnSpPr/>
          <p:nvPr/>
        </p:nvCxnSpPr>
        <p:spPr>
          <a:xfrm rot="16200000" flipH="1">
            <a:off x="4443943" y="-1113415"/>
            <a:ext cx="113238" cy="5735310"/>
          </a:xfrm>
          <a:prstGeom prst="bentConnector3">
            <a:avLst>
              <a:gd name="adj1" fmla="val 1699940"/>
            </a:avLst>
          </a:prstGeom>
          <a:ln w="2222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b="1" dirty="0" smtClean="0">
                <a:solidFill>
                  <a:srgbClr val="C00000"/>
                </a:solidFill>
              </a:rPr>
              <a:t>Chapitre 3 Les paradigmes de communication (30%)</a:t>
            </a:r>
            <a:endParaRPr lang="fr-FR" dirty="0">
              <a:solidFill>
                <a:schemeClr val="tx1"/>
              </a:solidFill>
            </a:endParaRPr>
          </a:p>
        </p:txBody>
      </p:sp>
      <p:sp>
        <p:nvSpPr>
          <p:cNvPr id="3" name="Espace réservé du numéro de diapositive 2"/>
          <p:cNvSpPr>
            <a:spLocks noGrp="1"/>
          </p:cNvSpPr>
          <p:nvPr>
            <p:ph type="sldNum" sz="quarter" idx="12"/>
          </p:nvPr>
        </p:nvSpPr>
        <p:spPr/>
        <p:txBody>
          <a:bodyPr/>
          <a:lstStyle/>
          <a:p>
            <a:fld id="{4972194D-3AA9-4E4D-B5EA-B4B089DFA944}" type="slidenum">
              <a:rPr lang="fr-FR" smtClean="0"/>
              <a:pPr/>
              <a:t>29</a:t>
            </a:fld>
            <a:endParaRPr lang="fr-FR"/>
          </a:p>
        </p:txBody>
      </p:sp>
      <p:sp>
        <p:nvSpPr>
          <p:cNvPr id="4" name="Espace réservé du contenu 3"/>
          <p:cNvSpPr>
            <a:spLocks noGrp="1"/>
          </p:cNvSpPr>
          <p:nvPr>
            <p:ph sz="quarter" idx="1"/>
          </p:nvPr>
        </p:nvSpPr>
        <p:spPr>
          <a:xfrm>
            <a:off x="301752" y="1527048"/>
            <a:ext cx="8503920" cy="4973786"/>
          </a:xfrm>
        </p:spPr>
        <p:txBody>
          <a:bodyPr>
            <a:normAutofit/>
          </a:bodyPr>
          <a:lstStyle/>
          <a:p>
            <a:pPr algn="just">
              <a:buNone/>
            </a:pPr>
            <a:endParaRPr lang="fr-FR" sz="1600" dirty="0" smtClean="0">
              <a:latin typeface="+mj-lt"/>
              <a:cs typeface="Times New Roman" pitchFamily="18" charset="0"/>
            </a:endParaRPr>
          </a:p>
          <a:p>
            <a:pPr algn="just">
              <a:buNone/>
            </a:pPr>
            <a:endParaRPr lang="fr-FR" sz="1600" dirty="0" smtClean="0">
              <a:latin typeface="+mj-lt"/>
              <a:cs typeface="Times New Roman" pitchFamily="18" charset="0"/>
            </a:endParaRPr>
          </a:p>
        </p:txBody>
      </p:sp>
      <p:sp>
        <p:nvSpPr>
          <p:cNvPr id="18" name="ZoneTexte 17"/>
          <p:cNvSpPr txBox="1"/>
          <p:nvPr/>
        </p:nvSpPr>
        <p:spPr>
          <a:xfrm>
            <a:off x="6975308" y="4123336"/>
            <a:ext cx="928694" cy="369332"/>
          </a:xfrm>
          <a:prstGeom prst="rect">
            <a:avLst/>
          </a:prstGeom>
          <a:noFill/>
        </p:spPr>
        <p:txBody>
          <a:bodyPr wrap="square" rtlCol="0">
            <a:spAutoFit/>
          </a:bodyPr>
          <a:lstStyle/>
          <a:p>
            <a:endParaRPr lang="fr-FR" dirty="0"/>
          </a:p>
        </p:txBody>
      </p:sp>
      <p:sp>
        <p:nvSpPr>
          <p:cNvPr id="14" name="Espace réservé du contenu 3"/>
          <p:cNvSpPr txBox="1">
            <a:spLocks/>
          </p:cNvSpPr>
          <p:nvPr/>
        </p:nvSpPr>
        <p:spPr>
          <a:xfrm>
            <a:off x="295314" y="3708356"/>
            <a:ext cx="8634404" cy="2928958"/>
          </a:xfrm>
          <a:prstGeom prst="rect">
            <a:avLst/>
          </a:prstGeom>
        </p:spPr>
        <p:txBody>
          <a:bodyPr vert="horz">
            <a:noAutofit/>
          </a:bodyPr>
          <a:lstStyle/>
          <a:p>
            <a:pPr marL="274320" marR="0" lvl="0" indent="-274320" algn="just"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endParaRPr kumimoji="0" lang="fr-FR" sz="1400" b="1" i="0" u="none" strike="noStrike" kern="1200" cap="none" spc="0" normalizeH="0" baseline="0" noProof="0" dirty="0" smtClean="0">
              <a:ln>
                <a:noFill/>
              </a:ln>
              <a:solidFill>
                <a:schemeClr val="tx1"/>
              </a:solidFill>
              <a:effectLst/>
              <a:uLnTx/>
              <a:uFillTx/>
              <a:latin typeface="+mn-lt"/>
              <a:ea typeface="+mn-ea"/>
              <a:cs typeface="+mn-cs"/>
            </a:endParaRPr>
          </a:p>
          <a:p>
            <a:pPr marL="274320" lvl="0" indent="-274320" algn="just">
              <a:lnSpc>
                <a:spcPct val="150000"/>
              </a:lnSpc>
              <a:spcBef>
                <a:spcPct val="20000"/>
              </a:spcBef>
              <a:buClr>
                <a:schemeClr val="accent1"/>
              </a:buClr>
              <a:buSzPct val="85000"/>
              <a:buFont typeface="Wingdings 2"/>
              <a:buChar char=""/>
            </a:pPr>
            <a:r>
              <a:rPr lang="fr-FR" sz="1400" b="1" dirty="0" smtClean="0"/>
              <a:t>Première couche : Stub/</a:t>
            </a:r>
            <a:r>
              <a:rPr lang="fr-FR" sz="1400" b="1" dirty="0" err="1" smtClean="0"/>
              <a:t>Skeleton</a:t>
            </a:r>
            <a:r>
              <a:rPr lang="fr-FR" sz="1400" b="1" dirty="0" smtClean="0"/>
              <a:t>  </a:t>
            </a:r>
          </a:p>
          <a:p>
            <a:pPr marL="531813" lvl="1" indent="-176213" algn="just">
              <a:spcBef>
                <a:spcPts val="600"/>
              </a:spcBef>
              <a:spcAft>
                <a:spcPts val="600"/>
              </a:spcAft>
              <a:buClr>
                <a:schemeClr val="accent1"/>
              </a:buClr>
              <a:buSzPct val="85000"/>
              <a:buFont typeface="Wingdings 2"/>
              <a:buChar char=""/>
            </a:pPr>
            <a:r>
              <a:rPr lang="fr-FR" sz="1400" b="1" dirty="0" smtClean="0"/>
              <a:t>Stub (coté client) </a:t>
            </a:r>
            <a:r>
              <a:rPr lang="fr-FR" sz="1400" dirty="0" smtClean="0"/>
              <a:t>: appelé aussi proxy qui est un mandataire de l’objet distant.  </a:t>
            </a:r>
            <a:r>
              <a:rPr lang="fr-FR" sz="1400" b="1" dirty="0" smtClean="0"/>
              <a:t>Il offre localement  les mêmes opérations (la même interface) que le serveur. </a:t>
            </a:r>
            <a:r>
              <a:rPr lang="fr-FR" sz="1400" dirty="0" smtClean="0"/>
              <a:t>Le stub a pour but : </a:t>
            </a:r>
          </a:p>
          <a:p>
            <a:pPr marL="1257300" lvl="2" indent="-342900" algn="just">
              <a:spcBef>
                <a:spcPts val="600"/>
              </a:spcBef>
              <a:spcAft>
                <a:spcPts val="600"/>
              </a:spcAft>
              <a:buSzPct val="85000"/>
              <a:buFont typeface="+mj-lt"/>
              <a:buAutoNum type="arabicPeriod"/>
            </a:pPr>
            <a:r>
              <a:rPr lang="fr-FR" sz="1400" dirty="0" smtClean="0"/>
              <a:t>Initie une connexion avec la JVM distante en transmettant l’invocation distante à  la couche des références d’objets (RRL). </a:t>
            </a:r>
          </a:p>
          <a:p>
            <a:pPr marL="1257300" lvl="2" indent="-342900" algn="just">
              <a:spcBef>
                <a:spcPts val="600"/>
              </a:spcBef>
              <a:spcAft>
                <a:spcPts val="600"/>
              </a:spcAft>
              <a:buSzPct val="85000"/>
              <a:buFont typeface="+mj-lt"/>
              <a:buAutoNum type="arabicPeriod"/>
            </a:pPr>
            <a:r>
              <a:rPr lang="fr-FR" sz="1400" dirty="0" smtClean="0"/>
              <a:t>Assemble les paramètres pour leur transfert à la JVM distante. </a:t>
            </a:r>
          </a:p>
          <a:p>
            <a:pPr marL="1257300" lvl="2" indent="-342900" algn="just">
              <a:spcBef>
                <a:spcPts val="600"/>
              </a:spcBef>
              <a:spcAft>
                <a:spcPts val="600"/>
              </a:spcAft>
              <a:buSzPct val="85000"/>
              <a:buFont typeface="+mj-lt"/>
              <a:buAutoNum type="arabicPeriod"/>
            </a:pPr>
            <a:r>
              <a:rPr lang="fr-FR" sz="1400" dirty="0" smtClean="0"/>
              <a:t>Attend  les  résultats  de  l’invocation  distante,  désassemblent  la  valeur  ou l’exception renvoyée, et renvoient la valeur à l’appelant. </a:t>
            </a:r>
          </a:p>
          <a:p>
            <a:pPr marL="731520" lvl="1" indent="-274320" algn="just">
              <a:lnSpc>
                <a:spcPct val="150000"/>
              </a:lnSpc>
              <a:spcBef>
                <a:spcPct val="20000"/>
              </a:spcBef>
              <a:buClr>
                <a:schemeClr val="accent1"/>
              </a:buClr>
              <a:buSzPct val="85000"/>
              <a:buFont typeface="Wingdings 2"/>
              <a:buChar char=""/>
            </a:pPr>
            <a:endParaRPr lang="fr-FR" sz="1400" dirty="0" smtClean="0"/>
          </a:p>
        </p:txBody>
      </p:sp>
      <p:graphicFrame>
        <p:nvGraphicFramePr>
          <p:cNvPr id="12" name="Tableau 11"/>
          <p:cNvGraphicFramePr>
            <a:graphicFrameLocks noGrp="1"/>
          </p:cNvGraphicFramePr>
          <p:nvPr/>
        </p:nvGraphicFramePr>
        <p:xfrm>
          <a:off x="1428728" y="1714488"/>
          <a:ext cx="6096000" cy="2071701"/>
        </p:xfrm>
        <a:graphic>
          <a:graphicData uri="http://schemas.openxmlformats.org/drawingml/2006/table">
            <a:tbl>
              <a:tblPr firstRow="1" bandRow="1">
                <a:tableStyleId>{D7AC3CCA-C797-4891-BE02-D94E43425B78}</a:tableStyleId>
              </a:tblPr>
              <a:tblGrid>
                <a:gridCol w="1524000"/>
                <a:gridCol w="3048000"/>
                <a:gridCol w="1524000"/>
              </a:tblGrid>
              <a:tr h="634239">
                <a:tc>
                  <a:txBody>
                    <a:bodyPr/>
                    <a:lstStyle/>
                    <a:p>
                      <a:pPr algn="ctr">
                        <a:lnSpc>
                          <a:spcPct val="150000"/>
                        </a:lnSpc>
                      </a:pPr>
                      <a:r>
                        <a:rPr lang="fr-FR" sz="1400" dirty="0" smtClean="0"/>
                        <a:t>Partie  Client</a:t>
                      </a:r>
                    </a:p>
                  </a:txBody>
                  <a:tcPr>
                    <a:solidFill>
                      <a:schemeClr val="accent1">
                        <a:lumMod val="60000"/>
                        <a:lumOff val="40000"/>
                      </a:schemeClr>
                    </a:solidFill>
                  </a:tcPr>
                </a:tc>
                <a:tc rowSpan="2">
                  <a:txBody>
                    <a:bodyPr/>
                    <a:lstStyle/>
                    <a:p>
                      <a:pPr algn="ctr">
                        <a:lnSpc>
                          <a:spcPct val="150000"/>
                        </a:lnSpc>
                      </a:pPr>
                      <a:endParaRPr lang="fr-FR" sz="1400" dirty="0"/>
                    </a:p>
                  </a:txBody>
                  <a:tcP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lnSpc>
                          <a:spcPct val="150000"/>
                        </a:lnSpc>
                      </a:pPr>
                      <a:r>
                        <a:rPr lang="fr-FR" sz="1400" dirty="0" smtClean="0"/>
                        <a:t>Partie Serveur</a:t>
                      </a:r>
                    </a:p>
                  </a:txBody>
                  <a:tcPr>
                    <a:solidFill>
                      <a:schemeClr val="accent2">
                        <a:lumMod val="40000"/>
                        <a:lumOff val="60000"/>
                      </a:schemeClr>
                    </a:solidFill>
                  </a:tcPr>
                </a:tc>
              </a:tr>
              <a:tr h="400653">
                <a:tc>
                  <a:txBody>
                    <a:bodyPr/>
                    <a:lstStyle/>
                    <a:p>
                      <a:pPr algn="ctr"/>
                      <a:r>
                        <a:rPr lang="fr-FR" sz="1400" b="1" dirty="0" smtClean="0"/>
                        <a:t>Stub</a:t>
                      </a:r>
                      <a:endParaRPr lang="fr-FR" sz="1400" b="1" dirty="0"/>
                    </a:p>
                  </a:txBody>
                  <a:tcPr>
                    <a:solidFill>
                      <a:schemeClr val="bg1">
                        <a:lumMod val="75000"/>
                      </a:schemeClr>
                    </a:solidFill>
                  </a:tcPr>
                </a:tc>
                <a:tc vMerge="1">
                  <a:txBody>
                    <a:bodyPr/>
                    <a:lstStyle/>
                    <a:p>
                      <a:endParaRPr lang="fr-FR"/>
                    </a:p>
                  </a:txBody>
                  <a:tcPr/>
                </a:tc>
                <a:tc>
                  <a:txBody>
                    <a:bodyPr/>
                    <a:lstStyle/>
                    <a:p>
                      <a:pPr algn="ctr"/>
                      <a:r>
                        <a:rPr lang="fr-FR" sz="1400" b="1" dirty="0" err="1" smtClean="0"/>
                        <a:t>skeleton</a:t>
                      </a:r>
                      <a:endParaRPr lang="fr-FR" sz="1400" b="1" dirty="0"/>
                    </a:p>
                  </a:txBody>
                  <a:tcPr>
                    <a:solidFill>
                      <a:schemeClr val="bg1">
                        <a:lumMod val="75000"/>
                      </a:schemeClr>
                    </a:solidFill>
                  </a:tcPr>
                </a:tc>
              </a:tr>
              <a:tr h="484865">
                <a:tc>
                  <a:txBody>
                    <a:bodyPr/>
                    <a:lstStyle/>
                    <a:p>
                      <a:pPr algn="ctr">
                        <a:lnSpc>
                          <a:spcPct val="150000"/>
                        </a:lnSpc>
                      </a:pPr>
                      <a:r>
                        <a:rPr lang="fr-FR" sz="1400" b="1" dirty="0" smtClean="0"/>
                        <a:t>RRL</a:t>
                      </a:r>
                      <a:endParaRPr lang="fr-FR" sz="1400" b="1" dirty="0"/>
                    </a:p>
                  </a:txBody>
                  <a:tcPr>
                    <a:solidFill>
                      <a:schemeClr val="bg1">
                        <a:lumMod val="75000"/>
                      </a:schemeClr>
                    </a:solidFill>
                  </a:tcPr>
                </a:tc>
                <a:tc rowSpan="2">
                  <a:txBody>
                    <a:bodyPr/>
                    <a:lstStyle/>
                    <a:p>
                      <a:endParaRPr lang="fr-FR" dirty="0"/>
                    </a:p>
                  </a:txBody>
                  <a:tcPr>
                    <a:lnT w="12700" cap="flat" cmpd="sng" algn="ctr">
                      <a:noFill/>
                      <a:prstDash val="solid"/>
                      <a:round/>
                      <a:headEnd type="none" w="med" len="med"/>
                      <a:tailEnd type="none" w="med" len="med"/>
                    </a:lnT>
                    <a:noFill/>
                  </a:tcPr>
                </a:tc>
                <a:tc>
                  <a:txBody>
                    <a:bodyPr/>
                    <a:lstStyle/>
                    <a:p>
                      <a:pPr algn="ctr">
                        <a:lnSpc>
                          <a:spcPct val="150000"/>
                        </a:lnSpc>
                      </a:pPr>
                      <a:r>
                        <a:rPr lang="fr-FR" sz="1400" b="1" dirty="0" smtClean="0"/>
                        <a:t>RRL</a:t>
                      </a:r>
                      <a:endParaRPr lang="fr-FR" sz="1400" b="1" dirty="0"/>
                    </a:p>
                  </a:txBody>
                  <a:tcPr>
                    <a:solidFill>
                      <a:schemeClr val="bg1">
                        <a:lumMod val="75000"/>
                      </a:schemeClr>
                    </a:solidFill>
                  </a:tcPr>
                </a:tc>
              </a:tr>
              <a:tr h="551944">
                <a:tc>
                  <a:txBody>
                    <a:bodyPr/>
                    <a:lstStyle/>
                    <a:p>
                      <a:pPr algn="ctr">
                        <a:lnSpc>
                          <a:spcPct val="150000"/>
                        </a:lnSpc>
                      </a:pPr>
                      <a:r>
                        <a:rPr lang="fr-FR" sz="1400" b="1" dirty="0" smtClean="0"/>
                        <a:t>Transport</a:t>
                      </a:r>
                      <a:endParaRPr lang="fr-FR" sz="1400" b="1" dirty="0"/>
                    </a:p>
                  </a:txBody>
                  <a:tcPr>
                    <a:solidFill>
                      <a:schemeClr val="bg1">
                        <a:lumMod val="75000"/>
                      </a:schemeClr>
                    </a:solidFill>
                  </a:tcPr>
                </a:tc>
                <a:tc vMerge="1">
                  <a:txBody>
                    <a:bodyPr/>
                    <a:lstStyle/>
                    <a:p>
                      <a:endParaRPr lang="fr-FR"/>
                    </a:p>
                  </a:txBody>
                  <a:tcPr/>
                </a:tc>
                <a:tc>
                  <a:txBody>
                    <a:bodyPr/>
                    <a:lstStyle/>
                    <a:p>
                      <a:pPr algn="ctr">
                        <a:lnSpc>
                          <a:spcPct val="150000"/>
                        </a:lnSpc>
                      </a:pPr>
                      <a:r>
                        <a:rPr lang="fr-FR" sz="1400" b="1" dirty="0" smtClean="0"/>
                        <a:t>Transport</a:t>
                      </a:r>
                      <a:endParaRPr lang="fr-FR" sz="1400" b="1" dirty="0"/>
                    </a:p>
                  </a:txBody>
                  <a:tcPr>
                    <a:solidFill>
                      <a:schemeClr val="bg1">
                        <a:lumMod val="75000"/>
                      </a:schemeClr>
                    </a:solidFill>
                  </a:tcPr>
                </a:tc>
              </a:tr>
            </a:tbl>
          </a:graphicData>
        </a:graphic>
      </p:graphicFrame>
      <p:cxnSp>
        <p:nvCxnSpPr>
          <p:cNvPr id="15" name="Connecteur droit avec flèche 14"/>
          <p:cNvCxnSpPr/>
          <p:nvPr/>
        </p:nvCxnSpPr>
        <p:spPr>
          <a:xfrm>
            <a:off x="3000364" y="1968033"/>
            <a:ext cx="3071834" cy="1588"/>
          </a:xfrm>
          <a:prstGeom prst="straightConnector1">
            <a:avLst/>
          </a:prstGeom>
          <a:ln w="19050">
            <a:solidFill>
              <a:srgbClr val="C0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6" name="Forme 19"/>
          <p:cNvCxnSpPr/>
          <p:nvPr/>
        </p:nvCxnSpPr>
        <p:spPr>
          <a:xfrm rot="16200000" flipH="1">
            <a:off x="4443943" y="-1113415"/>
            <a:ext cx="113238" cy="5735310"/>
          </a:xfrm>
          <a:prstGeom prst="bentConnector3">
            <a:avLst>
              <a:gd name="adj1" fmla="val 1699940"/>
            </a:avLst>
          </a:prstGeom>
          <a:ln w="2222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3</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just">
              <a:buFont typeface="Wingdings" pitchFamily="2" charset="2"/>
              <a:buChar char="§"/>
            </a:pPr>
            <a:endParaRPr lang="fr-FR" sz="2000" dirty="0" smtClean="0"/>
          </a:p>
          <a:p>
            <a:pPr marL="342900" indent="-342900" algn="just">
              <a:buFont typeface="Wingdings" pitchFamily="2" charset="2"/>
              <a:buChar char="§"/>
            </a:pPr>
            <a:endParaRPr lang="fr-FR" sz="2000" dirty="0" smtClean="0"/>
          </a:p>
          <a:p>
            <a:pPr marL="342900" indent="-342900" algn="just">
              <a:buFont typeface="Wingdings" pitchFamily="2" charset="2"/>
              <a:buChar char="§"/>
            </a:pPr>
            <a:r>
              <a:rPr lang="fr-FR" sz="1700" dirty="0" smtClean="0"/>
              <a:t>L’objet d’une communication est de faire parvenir une information transmise par un processus à un autre processus. Cette information peut être utilisée pour:</a:t>
            </a:r>
          </a:p>
          <a:p>
            <a:pPr marL="891540" lvl="2" indent="-342900" algn="just">
              <a:buFont typeface="Wingdings" pitchFamily="2" charset="2"/>
              <a:buChar char="q"/>
            </a:pPr>
            <a:endParaRPr lang="fr-FR" sz="1700" dirty="0" smtClean="0">
              <a:solidFill>
                <a:schemeClr val="tx1"/>
              </a:solidFill>
            </a:endParaRPr>
          </a:p>
          <a:p>
            <a:pPr marL="891540" lvl="2" indent="-342900" algn="just">
              <a:buFont typeface="Wingdings" pitchFamily="2" charset="2"/>
              <a:buChar char="q"/>
            </a:pPr>
            <a:r>
              <a:rPr lang="fr-FR" sz="1700" dirty="0" smtClean="0">
                <a:solidFill>
                  <a:schemeClr val="tx1"/>
                </a:solidFill>
              </a:rPr>
              <a:t>Synchronisation</a:t>
            </a:r>
          </a:p>
          <a:p>
            <a:pPr marL="891540" lvl="2" indent="-342900" algn="just">
              <a:buFont typeface="Wingdings" pitchFamily="2" charset="2"/>
              <a:buChar char="q"/>
            </a:pPr>
            <a:r>
              <a:rPr lang="fr-FR" sz="1700" dirty="0" smtClean="0">
                <a:solidFill>
                  <a:schemeClr val="tx1"/>
                </a:solidFill>
              </a:rPr>
              <a:t>Demande de service</a:t>
            </a:r>
          </a:p>
          <a:p>
            <a:pPr marL="891540" lvl="2" indent="-342900" algn="just">
              <a:buFont typeface="Wingdings" pitchFamily="2" charset="2"/>
              <a:buChar char="q"/>
            </a:pPr>
            <a:r>
              <a:rPr lang="fr-FR" sz="1700" dirty="0" smtClean="0">
                <a:solidFill>
                  <a:schemeClr val="tx1"/>
                </a:solidFill>
              </a:rPr>
              <a:t>Renvoi de résultats</a:t>
            </a:r>
          </a:p>
          <a:p>
            <a:pPr marL="891540" lvl="2" indent="-342900" algn="just">
              <a:buFont typeface="Wingdings" pitchFamily="2" charset="2"/>
              <a:buChar char="q"/>
            </a:pPr>
            <a:r>
              <a:rPr lang="fr-FR" sz="1700" dirty="0" smtClean="0">
                <a:solidFill>
                  <a:schemeClr val="tx1"/>
                </a:solidFill>
              </a:rPr>
              <a:t> Communication d’un état</a:t>
            </a:r>
          </a:p>
          <a:p>
            <a:pPr marL="891540" lvl="2" indent="-342900" algn="just">
              <a:buFont typeface="Wingdings" pitchFamily="2" charset="2"/>
              <a:buChar char="q"/>
            </a:pPr>
            <a:r>
              <a:rPr lang="fr-FR" sz="1700" dirty="0" smtClean="0">
                <a:solidFill>
                  <a:schemeClr val="tx1"/>
                </a:solidFill>
              </a:rPr>
              <a:t> </a:t>
            </a:r>
            <a:r>
              <a:rPr lang="fr-FR" sz="1700" dirty="0" err="1" smtClean="0">
                <a:solidFill>
                  <a:schemeClr val="tx1"/>
                </a:solidFill>
              </a:rPr>
              <a:t>etc</a:t>
            </a:r>
            <a:r>
              <a:rPr lang="fr-FR" sz="1700" dirty="0" smtClean="0">
                <a:solidFill>
                  <a:schemeClr val="tx1"/>
                </a:solidFill>
              </a:rPr>
              <a:t> </a:t>
            </a:r>
          </a:p>
          <a:p>
            <a:pPr marL="342900" indent="-342900" algn="just">
              <a:buNone/>
            </a:pPr>
            <a:r>
              <a:rPr lang="fr-FR" sz="1600" dirty="0" smtClean="0"/>
              <a:t/>
            </a:r>
            <a:br>
              <a:rPr lang="fr-FR" sz="1600" dirty="0" smtClean="0"/>
            </a:br>
            <a:endParaRPr lang="fr-FR" sz="1500" dirty="0" smtClean="0">
              <a:solidFill>
                <a:schemeClr val="tx1"/>
              </a:solidFill>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b="1" dirty="0" smtClean="0">
                <a:solidFill>
                  <a:srgbClr val="C00000"/>
                </a:solidFill>
              </a:rPr>
              <a:t>Chapitre 3 Les paradigmes de communication (30%)</a:t>
            </a:r>
            <a:endParaRPr lang="fr-FR" dirty="0">
              <a:solidFill>
                <a:schemeClr val="tx1"/>
              </a:solidFill>
            </a:endParaRPr>
          </a:p>
        </p:txBody>
      </p:sp>
      <p:sp>
        <p:nvSpPr>
          <p:cNvPr id="3" name="Espace réservé du numéro de diapositive 2"/>
          <p:cNvSpPr>
            <a:spLocks noGrp="1"/>
          </p:cNvSpPr>
          <p:nvPr>
            <p:ph type="sldNum" sz="quarter" idx="12"/>
          </p:nvPr>
        </p:nvSpPr>
        <p:spPr/>
        <p:txBody>
          <a:bodyPr/>
          <a:lstStyle/>
          <a:p>
            <a:fld id="{4972194D-3AA9-4E4D-B5EA-B4B089DFA944}" type="slidenum">
              <a:rPr lang="fr-FR" smtClean="0"/>
              <a:pPr/>
              <a:t>30</a:t>
            </a:fld>
            <a:endParaRPr lang="fr-FR"/>
          </a:p>
        </p:txBody>
      </p:sp>
      <p:sp>
        <p:nvSpPr>
          <p:cNvPr id="4" name="Espace réservé du contenu 3"/>
          <p:cNvSpPr>
            <a:spLocks noGrp="1"/>
          </p:cNvSpPr>
          <p:nvPr>
            <p:ph sz="quarter" idx="1"/>
          </p:nvPr>
        </p:nvSpPr>
        <p:spPr>
          <a:xfrm>
            <a:off x="301752" y="1527048"/>
            <a:ext cx="8503920" cy="4973786"/>
          </a:xfrm>
        </p:spPr>
        <p:txBody>
          <a:bodyPr>
            <a:normAutofit/>
          </a:bodyPr>
          <a:lstStyle/>
          <a:p>
            <a:pPr algn="just">
              <a:buNone/>
            </a:pPr>
            <a:endParaRPr lang="fr-FR" sz="1600" dirty="0" smtClean="0">
              <a:latin typeface="+mj-lt"/>
              <a:cs typeface="Times New Roman" pitchFamily="18" charset="0"/>
            </a:endParaRPr>
          </a:p>
          <a:p>
            <a:pPr algn="just">
              <a:buNone/>
            </a:pPr>
            <a:endParaRPr lang="fr-FR" sz="1600" dirty="0" smtClean="0">
              <a:latin typeface="+mj-lt"/>
              <a:cs typeface="Times New Roman" pitchFamily="18" charset="0"/>
            </a:endParaRPr>
          </a:p>
        </p:txBody>
      </p:sp>
      <p:sp>
        <p:nvSpPr>
          <p:cNvPr id="18" name="ZoneTexte 17"/>
          <p:cNvSpPr txBox="1"/>
          <p:nvPr/>
        </p:nvSpPr>
        <p:spPr>
          <a:xfrm>
            <a:off x="6975308" y="4123336"/>
            <a:ext cx="928694" cy="369332"/>
          </a:xfrm>
          <a:prstGeom prst="rect">
            <a:avLst/>
          </a:prstGeom>
          <a:noFill/>
        </p:spPr>
        <p:txBody>
          <a:bodyPr wrap="square" rtlCol="0">
            <a:spAutoFit/>
          </a:bodyPr>
          <a:lstStyle/>
          <a:p>
            <a:endParaRPr lang="fr-FR" dirty="0"/>
          </a:p>
        </p:txBody>
      </p:sp>
      <p:sp>
        <p:nvSpPr>
          <p:cNvPr id="9" name="Espace réservé du contenu 3"/>
          <p:cNvSpPr txBox="1">
            <a:spLocks/>
          </p:cNvSpPr>
          <p:nvPr/>
        </p:nvSpPr>
        <p:spPr>
          <a:xfrm>
            <a:off x="295314" y="3708356"/>
            <a:ext cx="8503920" cy="2928958"/>
          </a:xfrm>
          <a:prstGeom prst="rect">
            <a:avLst/>
          </a:prstGeom>
        </p:spPr>
        <p:txBody>
          <a:bodyPr vert="horz">
            <a:noAutofit/>
          </a:bodyPr>
          <a:lstStyle/>
          <a:p>
            <a:pPr marL="274320" marR="0" lvl="0" indent="-274320" algn="just"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endParaRPr kumimoji="0" lang="fr-FR" sz="1400" b="1" i="0" u="none" strike="noStrike" kern="1200" cap="none" spc="0" normalizeH="0" baseline="0" noProof="0" dirty="0" smtClean="0">
              <a:ln>
                <a:noFill/>
              </a:ln>
              <a:solidFill>
                <a:schemeClr val="tx1"/>
              </a:solidFill>
              <a:effectLst/>
              <a:uLnTx/>
              <a:uFillTx/>
              <a:latin typeface="+mn-lt"/>
              <a:ea typeface="+mn-ea"/>
              <a:cs typeface="+mn-cs"/>
            </a:endParaRPr>
          </a:p>
          <a:p>
            <a:pPr marL="274320" lvl="0" indent="-274320" algn="just">
              <a:lnSpc>
                <a:spcPct val="150000"/>
              </a:lnSpc>
              <a:spcBef>
                <a:spcPct val="20000"/>
              </a:spcBef>
              <a:buClr>
                <a:schemeClr val="accent1"/>
              </a:buClr>
              <a:buSzPct val="85000"/>
              <a:buFont typeface="Wingdings 2"/>
              <a:buChar char=""/>
            </a:pPr>
            <a:r>
              <a:rPr kumimoji="0" lang="fr-FR" sz="1400" b="1" i="0" u="none" strike="noStrike" kern="1200" cap="none" spc="0" normalizeH="0" baseline="0" noProof="0" dirty="0" smtClean="0">
                <a:ln>
                  <a:noFill/>
                </a:ln>
                <a:solidFill>
                  <a:schemeClr val="tx1"/>
                </a:solidFill>
                <a:effectLst/>
                <a:uLnTx/>
                <a:uFillTx/>
                <a:latin typeface="+mn-lt"/>
                <a:ea typeface="+mn-ea"/>
                <a:cs typeface="+mn-cs"/>
              </a:rPr>
              <a:t>Deuxième couche : références d’objets</a:t>
            </a:r>
            <a:r>
              <a:rPr lang="fr-FR" sz="1400" b="1" dirty="0" smtClean="0"/>
              <a:t> (Module Références Distantes)</a:t>
            </a:r>
            <a:endParaRPr kumimoji="0" lang="fr-FR" sz="1400" b="1" i="0" u="none" strike="noStrike" kern="1200" cap="none" spc="0" normalizeH="0" baseline="0" noProof="0" dirty="0" smtClean="0">
              <a:ln>
                <a:noFill/>
              </a:ln>
              <a:solidFill>
                <a:schemeClr val="tx1"/>
              </a:solidFill>
              <a:effectLst/>
              <a:uLnTx/>
              <a:uFillTx/>
              <a:latin typeface="+mn-lt"/>
              <a:ea typeface="+mn-ea"/>
              <a:cs typeface="+mn-cs"/>
            </a:endParaRPr>
          </a:p>
          <a:p>
            <a:pPr marL="731520" lvl="1" indent="-274320" algn="just">
              <a:spcBef>
                <a:spcPts val="600"/>
              </a:spcBef>
              <a:spcAft>
                <a:spcPts val="600"/>
              </a:spcAft>
              <a:buClr>
                <a:schemeClr val="accent1"/>
              </a:buClr>
              <a:buSzPct val="85000"/>
              <a:buFont typeface="Wingdings 2"/>
              <a:buChar char=""/>
            </a:pPr>
            <a:r>
              <a:rPr kumimoji="0" lang="fr-FR" sz="1400" b="0" i="0" u="none" strike="noStrike" kern="1200" cap="none" spc="0" normalizeH="0" baseline="0" noProof="0" dirty="0" smtClean="0">
                <a:ln>
                  <a:noFill/>
                </a:ln>
                <a:solidFill>
                  <a:schemeClr val="tx1"/>
                </a:solidFill>
                <a:effectLst/>
                <a:uLnTx/>
                <a:uFillTx/>
                <a:latin typeface="+mn-lt"/>
                <a:ea typeface="+mn-ea"/>
                <a:cs typeface="+mn-cs"/>
              </a:rPr>
              <a:t>La  couche  des  références  fournit un moyen aux objets pour obtenir une référence de l’objet distant. Le fonctionnement de cette couche est assuré  par  le  package  </a:t>
            </a:r>
            <a:r>
              <a:rPr kumimoji="0" lang="fr-FR" sz="1400" b="1" i="0" u="none" strike="noStrike" kern="1200" cap="none" spc="0" normalizeH="0" baseline="0" noProof="0" dirty="0" smtClean="0">
                <a:ln>
                  <a:noFill/>
                </a:ln>
                <a:solidFill>
                  <a:schemeClr val="tx1"/>
                </a:solidFill>
                <a:effectLst/>
                <a:uLnTx/>
                <a:uFillTx/>
                <a:latin typeface="+mn-lt"/>
                <a:ea typeface="+mn-ea"/>
                <a:cs typeface="+mn-cs"/>
              </a:rPr>
              <a:t>java.rmi.Naming.  </a:t>
            </a:r>
          </a:p>
          <a:p>
            <a:pPr marL="731520" lvl="1" indent="-274320" algn="just">
              <a:spcBef>
                <a:spcPts val="600"/>
              </a:spcBef>
              <a:spcAft>
                <a:spcPts val="600"/>
              </a:spcAft>
              <a:buClr>
                <a:schemeClr val="accent1"/>
              </a:buClr>
              <a:buSzPct val="85000"/>
              <a:buFont typeface="Wingdings 2"/>
              <a:buChar char=""/>
            </a:pPr>
            <a:r>
              <a:rPr kumimoji="0" lang="fr-FR" sz="1400" b="0" i="0" u="none" strike="noStrike" kern="1200" cap="none" spc="0" normalizeH="0" baseline="0" noProof="0" dirty="0" smtClean="0">
                <a:ln>
                  <a:noFill/>
                </a:ln>
                <a:solidFill>
                  <a:schemeClr val="tx1"/>
                </a:solidFill>
                <a:effectLst/>
                <a:uLnTx/>
                <a:uFillTx/>
                <a:latin typeface="+mn-lt"/>
                <a:ea typeface="+mn-ea"/>
                <a:cs typeface="+mn-cs"/>
              </a:rPr>
              <a:t>Afin que les clients trouvent les objets distants, ceux-ci  doivent  au  préalable  être  enregistrés  dans  un  annuaire, pour  cela  RMI  fourni  un registre  </a:t>
            </a:r>
            <a:r>
              <a:rPr kumimoji="0" lang="fr-FR" sz="1400" b="1" i="0" u="none" strike="noStrike" kern="1200" cap="none" spc="0" normalizeH="0" baseline="0" noProof="0" dirty="0" err="1" smtClean="0">
                <a:ln>
                  <a:noFill/>
                </a:ln>
                <a:effectLst/>
                <a:uLnTx/>
                <a:uFillTx/>
                <a:latin typeface="+mn-lt"/>
                <a:ea typeface="+mn-ea"/>
                <a:cs typeface="+mn-cs"/>
              </a:rPr>
              <a:t>rmiregistry</a:t>
            </a:r>
            <a:r>
              <a:rPr kumimoji="0" lang="fr-FR" sz="1400" b="0" i="0" u="none" strike="noStrike" kern="1200" cap="none" spc="0" normalizeH="0" baseline="0" noProof="0" dirty="0" smtClean="0">
                <a:ln>
                  <a:noFill/>
                </a:ln>
                <a:solidFill>
                  <a:schemeClr val="tx1"/>
                </a:solidFill>
                <a:effectLst/>
                <a:uLnTx/>
                <a:uFillTx/>
                <a:latin typeface="+mn-lt"/>
                <a:ea typeface="+mn-ea"/>
                <a:cs typeface="+mn-cs"/>
              </a:rPr>
              <a:t>.</a:t>
            </a:r>
          </a:p>
          <a:p>
            <a:pPr marL="731520" lvl="1" indent="-274320" algn="just">
              <a:spcBef>
                <a:spcPts val="600"/>
              </a:spcBef>
              <a:spcAft>
                <a:spcPts val="600"/>
              </a:spcAft>
              <a:buClr>
                <a:schemeClr val="accent1"/>
              </a:buClr>
              <a:buSzPct val="85000"/>
              <a:buFont typeface="Wingdings 2"/>
              <a:buChar char=""/>
            </a:pPr>
            <a:r>
              <a:rPr kumimoji="0" lang="fr-FR" sz="1400" b="1" i="0" u="none" strike="noStrike" kern="1200" cap="none" spc="0" normalizeH="0" baseline="0" noProof="0" dirty="0" err="1" smtClean="0">
                <a:ln>
                  <a:noFill/>
                </a:ln>
                <a:effectLst/>
                <a:uLnTx/>
                <a:uFillTx/>
                <a:latin typeface="+mn-lt"/>
                <a:ea typeface="+mn-ea"/>
                <a:cs typeface="+mn-cs"/>
              </a:rPr>
              <a:t>rmiregistry</a:t>
            </a:r>
            <a:r>
              <a:rPr kumimoji="0" lang="fr-FR" sz="1400" b="0" i="0" u="none" strike="noStrike" kern="1200" cap="none" spc="0" normalizeH="0" baseline="0" noProof="0" dirty="0" smtClean="0">
                <a:ln>
                  <a:noFill/>
                </a:ln>
                <a:solidFill>
                  <a:schemeClr val="tx1"/>
                </a:solidFill>
                <a:effectLst/>
                <a:uLnTx/>
                <a:uFillTx/>
                <a:latin typeface="+mn-lt"/>
                <a:ea typeface="+mn-ea"/>
                <a:cs typeface="+mn-cs"/>
              </a:rPr>
              <a:t> possède une table de hachage dont les clés sont des noms et les valeurs sont des objets distants. </a:t>
            </a:r>
          </a:p>
        </p:txBody>
      </p:sp>
      <p:graphicFrame>
        <p:nvGraphicFramePr>
          <p:cNvPr id="12" name="Tableau 11"/>
          <p:cNvGraphicFramePr>
            <a:graphicFrameLocks noGrp="1"/>
          </p:cNvGraphicFramePr>
          <p:nvPr/>
        </p:nvGraphicFramePr>
        <p:xfrm>
          <a:off x="1428728" y="1714488"/>
          <a:ext cx="6096000" cy="2071701"/>
        </p:xfrm>
        <a:graphic>
          <a:graphicData uri="http://schemas.openxmlformats.org/drawingml/2006/table">
            <a:tbl>
              <a:tblPr firstRow="1" bandRow="1">
                <a:tableStyleId>{D7AC3CCA-C797-4891-BE02-D94E43425B78}</a:tableStyleId>
              </a:tblPr>
              <a:tblGrid>
                <a:gridCol w="1524000"/>
                <a:gridCol w="3048000"/>
                <a:gridCol w="1524000"/>
              </a:tblGrid>
              <a:tr h="634239">
                <a:tc>
                  <a:txBody>
                    <a:bodyPr/>
                    <a:lstStyle/>
                    <a:p>
                      <a:pPr algn="ctr">
                        <a:lnSpc>
                          <a:spcPct val="150000"/>
                        </a:lnSpc>
                      </a:pPr>
                      <a:r>
                        <a:rPr lang="fr-FR" sz="1400" dirty="0" smtClean="0"/>
                        <a:t>Partie  Client</a:t>
                      </a:r>
                    </a:p>
                  </a:txBody>
                  <a:tcPr>
                    <a:solidFill>
                      <a:schemeClr val="accent1">
                        <a:lumMod val="60000"/>
                        <a:lumOff val="40000"/>
                      </a:schemeClr>
                    </a:solidFill>
                  </a:tcPr>
                </a:tc>
                <a:tc rowSpan="2">
                  <a:txBody>
                    <a:bodyPr/>
                    <a:lstStyle/>
                    <a:p>
                      <a:pPr algn="ctr">
                        <a:lnSpc>
                          <a:spcPct val="150000"/>
                        </a:lnSpc>
                      </a:pPr>
                      <a:endParaRPr lang="fr-FR" sz="1400" dirty="0"/>
                    </a:p>
                  </a:txBody>
                  <a:tcP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lnSpc>
                          <a:spcPct val="150000"/>
                        </a:lnSpc>
                      </a:pPr>
                      <a:r>
                        <a:rPr lang="fr-FR" sz="1400" dirty="0" smtClean="0"/>
                        <a:t>Partie Serveur</a:t>
                      </a:r>
                    </a:p>
                  </a:txBody>
                  <a:tcPr>
                    <a:solidFill>
                      <a:schemeClr val="accent2">
                        <a:lumMod val="40000"/>
                        <a:lumOff val="60000"/>
                      </a:schemeClr>
                    </a:solidFill>
                  </a:tcPr>
                </a:tc>
              </a:tr>
              <a:tr h="400653">
                <a:tc>
                  <a:txBody>
                    <a:bodyPr/>
                    <a:lstStyle/>
                    <a:p>
                      <a:pPr algn="ctr"/>
                      <a:r>
                        <a:rPr lang="fr-FR" sz="1400" b="1" dirty="0" smtClean="0"/>
                        <a:t>Stub</a:t>
                      </a:r>
                      <a:endParaRPr lang="fr-FR" sz="1400" b="1" dirty="0"/>
                    </a:p>
                  </a:txBody>
                  <a:tcPr>
                    <a:solidFill>
                      <a:schemeClr val="bg1">
                        <a:lumMod val="75000"/>
                      </a:schemeClr>
                    </a:solidFill>
                  </a:tcPr>
                </a:tc>
                <a:tc vMerge="1">
                  <a:txBody>
                    <a:bodyPr/>
                    <a:lstStyle/>
                    <a:p>
                      <a:endParaRPr lang="fr-FR"/>
                    </a:p>
                  </a:txBody>
                  <a:tcPr/>
                </a:tc>
                <a:tc>
                  <a:txBody>
                    <a:bodyPr/>
                    <a:lstStyle/>
                    <a:p>
                      <a:pPr algn="ctr"/>
                      <a:r>
                        <a:rPr lang="fr-FR" sz="1400" b="1" dirty="0" err="1" smtClean="0"/>
                        <a:t>skeleton</a:t>
                      </a:r>
                      <a:endParaRPr lang="fr-FR" sz="1400" b="1" dirty="0"/>
                    </a:p>
                  </a:txBody>
                  <a:tcPr>
                    <a:solidFill>
                      <a:schemeClr val="bg1">
                        <a:lumMod val="75000"/>
                      </a:schemeClr>
                    </a:solidFill>
                  </a:tcPr>
                </a:tc>
              </a:tr>
              <a:tr h="484865">
                <a:tc>
                  <a:txBody>
                    <a:bodyPr/>
                    <a:lstStyle/>
                    <a:p>
                      <a:pPr algn="ctr">
                        <a:lnSpc>
                          <a:spcPct val="150000"/>
                        </a:lnSpc>
                      </a:pPr>
                      <a:r>
                        <a:rPr lang="fr-FR" sz="1400" b="1" dirty="0" smtClean="0"/>
                        <a:t>RRL</a:t>
                      </a:r>
                      <a:endParaRPr lang="fr-FR" sz="1400" b="1" dirty="0"/>
                    </a:p>
                  </a:txBody>
                  <a:tcPr>
                    <a:solidFill>
                      <a:schemeClr val="bg1">
                        <a:lumMod val="75000"/>
                      </a:schemeClr>
                    </a:solidFill>
                  </a:tcPr>
                </a:tc>
                <a:tc rowSpan="2">
                  <a:txBody>
                    <a:bodyPr/>
                    <a:lstStyle/>
                    <a:p>
                      <a:endParaRPr lang="fr-FR" dirty="0"/>
                    </a:p>
                  </a:txBody>
                  <a:tcPr>
                    <a:lnT w="12700" cap="flat" cmpd="sng" algn="ctr">
                      <a:noFill/>
                      <a:prstDash val="solid"/>
                      <a:round/>
                      <a:headEnd type="none" w="med" len="med"/>
                      <a:tailEnd type="none" w="med" len="med"/>
                    </a:lnT>
                    <a:noFill/>
                  </a:tcPr>
                </a:tc>
                <a:tc>
                  <a:txBody>
                    <a:bodyPr/>
                    <a:lstStyle/>
                    <a:p>
                      <a:pPr algn="ctr">
                        <a:lnSpc>
                          <a:spcPct val="150000"/>
                        </a:lnSpc>
                      </a:pPr>
                      <a:r>
                        <a:rPr lang="fr-FR" sz="1400" b="1" dirty="0" smtClean="0"/>
                        <a:t>RRL</a:t>
                      </a:r>
                      <a:endParaRPr lang="fr-FR" sz="1400" b="1" dirty="0"/>
                    </a:p>
                  </a:txBody>
                  <a:tcPr>
                    <a:solidFill>
                      <a:schemeClr val="bg1">
                        <a:lumMod val="75000"/>
                      </a:schemeClr>
                    </a:solidFill>
                  </a:tcPr>
                </a:tc>
              </a:tr>
              <a:tr h="551944">
                <a:tc>
                  <a:txBody>
                    <a:bodyPr/>
                    <a:lstStyle/>
                    <a:p>
                      <a:pPr algn="ctr">
                        <a:lnSpc>
                          <a:spcPct val="150000"/>
                        </a:lnSpc>
                      </a:pPr>
                      <a:r>
                        <a:rPr lang="fr-FR" sz="1400" b="1" dirty="0" smtClean="0"/>
                        <a:t>Transport</a:t>
                      </a:r>
                      <a:endParaRPr lang="fr-FR" sz="1400" b="1" dirty="0"/>
                    </a:p>
                  </a:txBody>
                  <a:tcPr>
                    <a:solidFill>
                      <a:schemeClr val="bg1">
                        <a:lumMod val="75000"/>
                      </a:schemeClr>
                    </a:solidFill>
                  </a:tcPr>
                </a:tc>
                <a:tc vMerge="1">
                  <a:txBody>
                    <a:bodyPr/>
                    <a:lstStyle/>
                    <a:p>
                      <a:endParaRPr lang="fr-FR"/>
                    </a:p>
                  </a:txBody>
                  <a:tcPr/>
                </a:tc>
                <a:tc>
                  <a:txBody>
                    <a:bodyPr/>
                    <a:lstStyle/>
                    <a:p>
                      <a:pPr algn="ctr">
                        <a:lnSpc>
                          <a:spcPct val="150000"/>
                        </a:lnSpc>
                      </a:pPr>
                      <a:r>
                        <a:rPr lang="fr-FR" sz="1400" b="1" dirty="0" smtClean="0"/>
                        <a:t>Transport</a:t>
                      </a:r>
                      <a:endParaRPr lang="fr-FR" sz="1400" b="1" dirty="0"/>
                    </a:p>
                  </a:txBody>
                  <a:tcPr>
                    <a:solidFill>
                      <a:schemeClr val="bg1">
                        <a:lumMod val="75000"/>
                      </a:schemeClr>
                    </a:solidFill>
                  </a:tcPr>
                </a:tc>
              </a:tr>
            </a:tbl>
          </a:graphicData>
        </a:graphic>
      </p:graphicFrame>
      <p:cxnSp>
        <p:nvCxnSpPr>
          <p:cNvPr id="14" name="Connecteur droit avec flèche 13"/>
          <p:cNvCxnSpPr/>
          <p:nvPr/>
        </p:nvCxnSpPr>
        <p:spPr>
          <a:xfrm>
            <a:off x="3000364" y="1968033"/>
            <a:ext cx="3071834" cy="1588"/>
          </a:xfrm>
          <a:prstGeom prst="straightConnector1">
            <a:avLst/>
          </a:prstGeom>
          <a:ln w="19050">
            <a:solidFill>
              <a:srgbClr val="C0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5" name="Forme 19"/>
          <p:cNvCxnSpPr/>
          <p:nvPr/>
        </p:nvCxnSpPr>
        <p:spPr>
          <a:xfrm rot="16200000" flipH="1">
            <a:off x="4443943" y="-1113415"/>
            <a:ext cx="113238" cy="5735310"/>
          </a:xfrm>
          <a:prstGeom prst="bentConnector3">
            <a:avLst>
              <a:gd name="adj1" fmla="val 1699940"/>
            </a:avLst>
          </a:prstGeom>
          <a:ln w="2222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b="1" dirty="0" smtClean="0">
                <a:solidFill>
                  <a:srgbClr val="C00000"/>
                </a:solidFill>
              </a:rPr>
              <a:t>Chapitre 3 Les paradigmes de communication (30%)</a:t>
            </a:r>
            <a:endParaRPr lang="fr-FR" dirty="0">
              <a:solidFill>
                <a:schemeClr val="tx1"/>
              </a:solidFill>
            </a:endParaRPr>
          </a:p>
        </p:txBody>
      </p:sp>
      <p:sp>
        <p:nvSpPr>
          <p:cNvPr id="3" name="Espace réservé du numéro de diapositive 2"/>
          <p:cNvSpPr>
            <a:spLocks noGrp="1"/>
          </p:cNvSpPr>
          <p:nvPr>
            <p:ph type="sldNum" sz="quarter" idx="12"/>
          </p:nvPr>
        </p:nvSpPr>
        <p:spPr/>
        <p:txBody>
          <a:bodyPr/>
          <a:lstStyle/>
          <a:p>
            <a:fld id="{4972194D-3AA9-4E4D-B5EA-B4B089DFA944}" type="slidenum">
              <a:rPr lang="fr-FR" smtClean="0"/>
              <a:pPr/>
              <a:t>31</a:t>
            </a:fld>
            <a:endParaRPr lang="fr-FR"/>
          </a:p>
        </p:txBody>
      </p:sp>
      <p:sp>
        <p:nvSpPr>
          <p:cNvPr id="4" name="Espace réservé du contenu 3"/>
          <p:cNvSpPr>
            <a:spLocks noGrp="1"/>
          </p:cNvSpPr>
          <p:nvPr>
            <p:ph sz="quarter" idx="1"/>
          </p:nvPr>
        </p:nvSpPr>
        <p:spPr>
          <a:xfrm>
            <a:off x="301752" y="1527048"/>
            <a:ext cx="8503920" cy="4973786"/>
          </a:xfrm>
        </p:spPr>
        <p:txBody>
          <a:bodyPr>
            <a:normAutofit/>
          </a:bodyPr>
          <a:lstStyle/>
          <a:p>
            <a:pPr algn="just">
              <a:buNone/>
            </a:pPr>
            <a:endParaRPr lang="fr-FR" sz="1600" dirty="0" smtClean="0">
              <a:latin typeface="+mj-lt"/>
              <a:cs typeface="Times New Roman" pitchFamily="18" charset="0"/>
            </a:endParaRPr>
          </a:p>
          <a:p>
            <a:pPr algn="just">
              <a:buNone/>
            </a:pPr>
            <a:endParaRPr lang="fr-FR" sz="1600" dirty="0" smtClean="0">
              <a:latin typeface="+mj-lt"/>
              <a:cs typeface="Times New Roman" pitchFamily="18" charset="0"/>
            </a:endParaRPr>
          </a:p>
        </p:txBody>
      </p:sp>
      <p:sp>
        <p:nvSpPr>
          <p:cNvPr id="18" name="ZoneTexte 17"/>
          <p:cNvSpPr txBox="1"/>
          <p:nvPr/>
        </p:nvSpPr>
        <p:spPr>
          <a:xfrm>
            <a:off x="6975308" y="4123336"/>
            <a:ext cx="928694" cy="369332"/>
          </a:xfrm>
          <a:prstGeom prst="rect">
            <a:avLst/>
          </a:prstGeom>
          <a:noFill/>
        </p:spPr>
        <p:txBody>
          <a:bodyPr wrap="square" rtlCol="0">
            <a:spAutoFit/>
          </a:bodyPr>
          <a:lstStyle/>
          <a:p>
            <a:endParaRPr lang="fr-FR" dirty="0"/>
          </a:p>
        </p:txBody>
      </p:sp>
      <p:sp>
        <p:nvSpPr>
          <p:cNvPr id="9" name="Espace réservé du contenu 3"/>
          <p:cNvSpPr txBox="1">
            <a:spLocks/>
          </p:cNvSpPr>
          <p:nvPr/>
        </p:nvSpPr>
        <p:spPr>
          <a:xfrm>
            <a:off x="295314" y="3708356"/>
            <a:ext cx="8503920" cy="2928958"/>
          </a:xfrm>
          <a:prstGeom prst="rect">
            <a:avLst/>
          </a:prstGeom>
        </p:spPr>
        <p:txBody>
          <a:bodyPr vert="horz">
            <a:noAutofit/>
          </a:bodyPr>
          <a:lstStyle/>
          <a:p>
            <a:pPr marL="274320" marR="0" lvl="0" indent="-274320" algn="just"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endParaRPr kumimoji="0" lang="fr-FR" sz="1400" b="1" i="0" u="none" strike="noStrike" kern="1200" cap="none" spc="0" normalizeH="0" baseline="0" noProof="0" dirty="0" smtClean="0">
              <a:ln>
                <a:noFill/>
              </a:ln>
              <a:solidFill>
                <a:schemeClr val="tx1"/>
              </a:solidFill>
              <a:effectLst/>
              <a:uLnTx/>
              <a:uFillTx/>
              <a:latin typeface="+mn-lt"/>
              <a:ea typeface="+mn-ea"/>
              <a:cs typeface="+mn-cs"/>
            </a:endParaRPr>
          </a:p>
          <a:p>
            <a:pPr marL="274320" lvl="0" indent="-274320" algn="just">
              <a:lnSpc>
                <a:spcPct val="150000"/>
              </a:lnSpc>
              <a:spcBef>
                <a:spcPct val="20000"/>
              </a:spcBef>
              <a:buClr>
                <a:schemeClr val="accent1"/>
              </a:buClr>
              <a:buSzPct val="85000"/>
              <a:buFont typeface="Wingdings 2"/>
              <a:buChar char=""/>
            </a:pPr>
            <a:r>
              <a:rPr lang="fr-FR" sz="1400" b="1" dirty="0" smtClean="0"/>
              <a:t>Troisième couche  : Transport ( Module de communication)</a:t>
            </a:r>
          </a:p>
          <a:p>
            <a:pPr marL="731520" lvl="1" indent="-274320" algn="just">
              <a:spcBef>
                <a:spcPts val="600"/>
              </a:spcBef>
              <a:spcAft>
                <a:spcPts val="600"/>
              </a:spcAft>
              <a:buClr>
                <a:schemeClr val="accent1"/>
              </a:buClr>
              <a:buSzPct val="85000"/>
              <a:buFont typeface="Wingdings 2"/>
              <a:buChar char=""/>
            </a:pPr>
            <a:r>
              <a:rPr lang="fr-FR" sz="1500" dirty="0" smtClean="0"/>
              <a:t>La  couche  de  transport  permet  d’écouter  les  appels  entrants  ainsi  que  d’établir  les connexions  et  le  transport  des  données  sur  le  réseau  par  l'intermédiaire  du  protocole TCP.  Les  packages  </a:t>
            </a:r>
            <a:r>
              <a:rPr lang="fr-FR" sz="1500" b="1" dirty="0" smtClean="0"/>
              <a:t>java.net.Socket</a:t>
            </a:r>
            <a:r>
              <a:rPr lang="fr-FR" sz="1500" dirty="0" smtClean="0"/>
              <a:t>  et  </a:t>
            </a:r>
            <a:r>
              <a:rPr lang="fr-FR" sz="1500" b="1" dirty="0" smtClean="0"/>
              <a:t>java.net.SocketServer</a:t>
            </a:r>
            <a:r>
              <a:rPr lang="fr-FR" sz="1500" dirty="0" smtClean="0"/>
              <a:t>  assurent  </a:t>
            </a:r>
            <a:r>
              <a:rPr lang="fr-FR" sz="1500" b="1" dirty="0" smtClean="0">
                <a:solidFill>
                  <a:srgbClr val="C00000"/>
                </a:solidFill>
              </a:rPr>
              <a:t>implicitement</a:t>
            </a:r>
            <a:r>
              <a:rPr lang="fr-FR" sz="1500" dirty="0" smtClean="0"/>
              <a:t>  cette fonction.</a:t>
            </a:r>
          </a:p>
        </p:txBody>
      </p:sp>
      <p:graphicFrame>
        <p:nvGraphicFramePr>
          <p:cNvPr id="12" name="Tableau 11"/>
          <p:cNvGraphicFramePr>
            <a:graphicFrameLocks noGrp="1"/>
          </p:cNvGraphicFramePr>
          <p:nvPr/>
        </p:nvGraphicFramePr>
        <p:xfrm>
          <a:off x="1428728" y="1714488"/>
          <a:ext cx="6096000" cy="2071701"/>
        </p:xfrm>
        <a:graphic>
          <a:graphicData uri="http://schemas.openxmlformats.org/drawingml/2006/table">
            <a:tbl>
              <a:tblPr firstRow="1" bandRow="1">
                <a:tableStyleId>{D7AC3CCA-C797-4891-BE02-D94E43425B78}</a:tableStyleId>
              </a:tblPr>
              <a:tblGrid>
                <a:gridCol w="1524000"/>
                <a:gridCol w="3048000"/>
                <a:gridCol w="1524000"/>
              </a:tblGrid>
              <a:tr h="634239">
                <a:tc>
                  <a:txBody>
                    <a:bodyPr/>
                    <a:lstStyle/>
                    <a:p>
                      <a:pPr algn="ctr">
                        <a:lnSpc>
                          <a:spcPct val="150000"/>
                        </a:lnSpc>
                      </a:pPr>
                      <a:r>
                        <a:rPr lang="fr-FR" sz="1400" dirty="0" smtClean="0"/>
                        <a:t>Partie  Client</a:t>
                      </a:r>
                    </a:p>
                  </a:txBody>
                  <a:tcPr>
                    <a:solidFill>
                      <a:schemeClr val="accent1">
                        <a:lumMod val="60000"/>
                        <a:lumOff val="40000"/>
                      </a:schemeClr>
                    </a:solidFill>
                  </a:tcPr>
                </a:tc>
                <a:tc rowSpan="2">
                  <a:txBody>
                    <a:bodyPr/>
                    <a:lstStyle/>
                    <a:p>
                      <a:pPr algn="ctr">
                        <a:lnSpc>
                          <a:spcPct val="150000"/>
                        </a:lnSpc>
                      </a:pPr>
                      <a:endParaRPr lang="fr-FR" sz="1400" dirty="0"/>
                    </a:p>
                  </a:txBody>
                  <a:tcP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lnSpc>
                          <a:spcPct val="150000"/>
                        </a:lnSpc>
                      </a:pPr>
                      <a:r>
                        <a:rPr lang="fr-FR" sz="1400" dirty="0" smtClean="0"/>
                        <a:t>Partie Serveur</a:t>
                      </a:r>
                    </a:p>
                  </a:txBody>
                  <a:tcPr>
                    <a:solidFill>
                      <a:schemeClr val="accent2">
                        <a:lumMod val="40000"/>
                        <a:lumOff val="60000"/>
                      </a:schemeClr>
                    </a:solidFill>
                  </a:tcPr>
                </a:tc>
              </a:tr>
              <a:tr h="400653">
                <a:tc>
                  <a:txBody>
                    <a:bodyPr/>
                    <a:lstStyle/>
                    <a:p>
                      <a:pPr algn="ctr"/>
                      <a:r>
                        <a:rPr lang="fr-FR" sz="1400" b="1" dirty="0" smtClean="0"/>
                        <a:t>Stub</a:t>
                      </a:r>
                      <a:endParaRPr lang="fr-FR" sz="1400" b="1" dirty="0"/>
                    </a:p>
                  </a:txBody>
                  <a:tcPr>
                    <a:solidFill>
                      <a:schemeClr val="bg1">
                        <a:lumMod val="75000"/>
                      </a:schemeClr>
                    </a:solidFill>
                  </a:tcPr>
                </a:tc>
                <a:tc vMerge="1">
                  <a:txBody>
                    <a:bodyPr/>
                    <a:lstStyle/>
                    <a:p>
                      <a:endParaRPr lang="fr-FR"/>
                    </a:p>
                  </a:txBody>
                  <a:tcPr/>
                </a:tc>
                <a:tc>
                  <a:txBody>
                    <a:bodyPr/>
                    <a:lstStyle/>
                    <a:p>
                      <a:pPr algn="ctr"/>
                      <a:r>
                        <a:rPr lang="fr-FR" sz="1400" b="1" dirty="0" err="1" smtClean="0"/>
                        <a:t>skeleton</a:t>
                      </a:r>
                      <a:endParaRPr lang="fr-FR" sz="1400" b="1" dirty="0"/>
                    </a:p>
                  </a:txBody>
                  <a:tcPr>
                    <a:solidFill>
                      <a:schemeClr val="bg1">
                        <a:lumMod val="75000"/>
                      </a:schemeClr>
                    </a:solidFill>
                  </a:tcPr>
                </a:tc>
              </a:tr>
              <a:tr h="484865">
                <a:tc>
                  <a:txBody>
                    <a:bodyPr/>
                    <a:lstStyle/>
                    <a:p>
                      <a:pPr algn="ctr">
                        <a:lnSpc>
                          <a:spcPct val="150000"/>
                        </a:lnSpc>
                      </a:pPr>
                      <a:r>
                        <a:rPr lang="fr-FR" sz="1400" b="1" dirty="0" smtClean="0"/>
                        <a:t>RRL</a:t>
                      </a:r>
                      <a:endParaRPr lang="fr-FR" sz="1400" b="1" dirty="0"/>
                    </a:p>
                  </a:txBody>
                  <a:tcPr>
                    <a:solidFill>
                      <a:schemeClr val="bg1">
                        <a:lumMod val="75000"/>
                      </a:schemeClr>
                    </a:solidFill>
                  </a:tcPr>
                </a:tc>
                <a:tc rowSpan="2">
                  <a:txBody>
                    <a:bodyPr/>
                    <a:lstStyle/>
                    <a:p>
                      <a:endParaRPr lang="fr-FR" dirty="0"/>
                    </a:p>
                  </a:txBody>
                  <a:tcPr>
                    <a:lnT w="12700" cap="flat" cmpd="sng" algn="ctr">
                      <a:noFill/>
                      <a:prstDash val="solid"/>
                      <a:round/>
                      <a:headEnd type="none" w="med" len="med"/>
                      <a:tailEnd type="none" w="med" len="med"/>
                    </a:lnT>
                    <a:noFill/>
                  </a:tcPr>
                </a:tc>
                <a:tc>
                  <a:txBody>
                    <a:bodyPr/>
                    <a:lstStyle/>
                    <a:p>
                      <a:pPr algn="ctr">
                        <a:lnSpc>
                          <a:spcPct val="150000"/>
                        </a:lnSpc>
                      </a:pPr>
                      <a:r>
                        <a:rPr lang="fr-FR" sz="1400" b="1" dirty="0" smtClean="0"/>
                        <a:t>RRL</a:t>
                      </a:r>
                      <a:endParaRPr lang="fr-FR" sz="1400" b="1" dirty="0"/>
                    </a:p>
                  </a:txBody>
                  <a:tcPr>
                    <a:solidFill>
                      <a:schemeClr val="bg1">
                        <a:lumMod val="75000"/>
                      </a:schemeClr>
                    </a:solidFill>
                  </a:tcPr>
                </a:tc>
              </a:tr>
              <a:tr h="551944">
                <a:tc>
                  <a:txBody>
                    <a:bodyPr/>
                    <a:lstStyle/>
                    <a:p>
                      <a:pPr algn="ctr">
                        <a:lnSpc>
                          <a:spcPct val="150000"/>
                        </a:lnSpc>
                      </a:pPr>
                      <a:r>
                        <a:rPr lang="fr-FR" sz="1400" b="1" dirty="0" smtClean="0"/>
                        <a:t>Transport</a:t>
                      </a:r>
                      <a:endParaRPr lang="fr-FR" sz="1400" b="1" dirty="0"/>
                    </a:p>
                  </a:txBody>
                  <a:tcPr>
                    <a:solidFill>
                      <a:schemeClr val="bg1">
                        <a:lumMod val="75000"/>
                      </a:schemeClr>
                    </a:solidFill>
                  </a:tcPr>
                </a:tc>
                <a:tc vMerge="1">
                  <a:txBody>
                    <a:bodyPr/>
                    <a:lstStyle/>
                    <a:p>
                      <a:endParaRPr lang="fr-FR"/>
                    </a:p>
                  </a:txBody>
                  <a:tcPr/>
                </a:tc>
                <a:tc>
                  <a:txBody>
                    <a:bodyPr/>
                    <a:lstStyle/>
                    <a:p>
                      <a:pPr algn="ctr">
                        <a:lnSpc>
                          <a:spcPct val="150000"/>
                        </a:lnSpc>
                      </a:pPr>
                      <a:r>
                        <a:rPr lang="fr-FR" sz="1400" b="1" dirty="0" smtClean="0"/>
                        <a:t>Transport</a:t>
                      </a:r>
                      <a:endParaRPr lang="fr-FR" sz="1400" b="1" dirty="0"/>
                    </a:p>
                  </a:txBody>
                  <a:tcPr>
                    <a:solidFill>
                      <a:schemeClr val="bg1">
                        <a:lumMod val="75000"/>
                      </a:schemeClr>
                    </a:solidFill>
                  </a:tcPr>
                </a:tc>
              </a:tr>
            </a:tbl>
          </a:graphicData>
        </a:graphic>
      </p:graphicFrame>
      <p:cxnSp>
        <p:nvCxnSpPr>
          <p:cNvPr id="14" name="Connecteur droit avec flèche 13"/>
          <p:cNvCxnSpPr/>
          <p:nvPr/>
        </p:nvCxnSpPr>
        <p:spPr>
          <a:xfrm>
            <a:off x="3000364" y="1968033"/>
            <a:ext cx="3071834" cy="1588"/>
          </a:xfrm>
          <a:prstGeom prst="straightConnector1">
            <a:avLst/>
          </a:prstGeom>
          <a:ln w="19050">
            <a:solidFill>
              <a:srgbClr val="C0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5" name="Forme 19"/>
          <p:cNvCxnSpPr/>
          <p:nvPr/>
        </p:nvCxnSpPr>
        <p:spPr>
          <a:xfrm rot="16200000" flipH="1">
            <a:off x="4443943" y="-1113415"/>
            <a:ext cx="113238" cy="5735310"/>
          </a:xfrm>
          <a:prstGeom prst="bentConnector3">
            <a:avLst>
              <a:gd name="adj1" fmla="val 1699940"/>
            </a:avLst>
          </a:prstGeom>
          <a:ln w="2222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b="1" dirty="0" smtClean="0">
                <a:solidFill>
                  <a:srgbClr val="C00000"/>
                </a:solidFill>
              </a:rPr>
              <a:t>Chapitre 3 Les paradigmes de communication (30%)</a:t>
            </a:r>
            <a:endParaRPr lang="fr-FR" sz="2900" dirty="0">
              <a:solidFill>
                <a:schemeClr val="tx1"/>
              </a:solidFill>
            </a:endParaRPr>
          </a:p>
        </p:txBody>
      </p:sp>
      <p:sp>
        <p:nvSpPr>
          <p:cNvPr id="3" name="Espace réservé du numéro de diapositive 2"/>
          <p:cNvSpPr>
            <a:spLocks noGrp="1"/>
          </p:cNvSpPr>
          <p:nvPr>
            <p:ph type="sldNum" sz="quarter" idx="12"/>
          </p:nvPr>
        </p:nvSpPr>
        <p:spPr/>
        <p:txBody>
          <a:bodyPr/>
          <a:lstStyle/>
          <a:p>
            <a:fld id="{4972194D-3AA9-4E4D-B5EA-B4B089DFA944}" type="slidenum">
              <a:rPr lang="fr-FR" smtClean="0"/>
              <a:pPr/>
              <a:t>32</a:t>
            </a:fld>
            <a:endParaRPr lang="fr-FR"/>
          </a:p>
        </p:txBody>
      </p:sp>
      <p:sp>
        <p:nvSpPr>
          <p:cNvPr id="4" name="Espace réservé du contenu 3"/>
          <p:cNvSpPr>
            <a:spLocks noGrp="1"/>
          </p:cNvSpPr>
          <p:nvPr>
            <p:ph sz="quarter" idx="1"/>
          </p:nvPr>
        </p:nvSpPr>
        <p:spPr/>
        <p:txBody>
          <a:bodyPr>
            <a:normAutofit lnSpcReduction="10000"/>
          </a:bodyPr>
          <a:lstStyle/>
          <a:p>
            <a:r>
              <a:rPr lang="fr-FR" sz="1800" dirty="0" smtClean="0"/>
              <a:t>Les Etapes pour réaliser une application RMI en Java</a:t>
            </a:r>
            <a:endParaRPr lang="fr-FR" sz="1700" dirty="0" smtClean="0"/>
          </a:p>
          <a:p>
            <a:pPr>
              <a:lnSpc>
                <a:spcPct val="150000"/>
              </a:lnSpc>
            </a:pPr>
            <a:r>
              <a:rPr lang="fr-FR" sz="1700" dirty="0" smtClean="0"/>
              <a:t>Le développement coté serveur se compose de :</a:t>
            </a:r>
          </a:p>
          <a:p>
            <a:pPr lvl="1">
              <a:lnSpc>
                <a:spcPct val="150000"/>
              </a:lnSpc>
            </a:pPr>
            <a:r>
              <a:rPr lang="fr-FR" sz="1700" dirty="0" smtClean="0">
                <a:solidFill>
                  <a:schemeClr val="tx1"/>
                </a:solidFill>
              </a:rPr>
              <a:t>La définition d'une interface qui contient les méthodes qui peuvent être appelées à distance</a:t>
            </a:r>
          </a:p>
          <a:p>
            <a:pPr lvl="1">
              <a:lnSpc>
                <a:spcPct val="150000"/>
              </a:lnSpc>
            </a:pPr>
            <a:r>
              <a:rPr lang="fr-FR" sz="1700" dirty="0" smtClean="0">
                <a:solidFill>
                  <a:schemeClr val="tx1"/>
                </a:solidFill>
              </a:rPr>
              <a:t>L'écriture d'une classe qui implémente cette interface </a:t>
            </a:r>
          </a:p>
          <a:p>
            <a:pPr lvl="1">
              <a:lnSpc>
                <a:spcPct val="150000"/>
              </a:lnSpc>
            </a:pPr>
            <a:r>
              <a:rPr lang="fr-FR" sz="1700" dirty="0" smtClean="0">
                <a:solidFill>
                  <a:schemeClr val="tx1"/>
                </a:solidFill>
              </a:rPr>
              <a:t>L'écriture d'une classe qui instanciera l'objet et l'enregistrera en lui affectant un nom dans le registre de noms RMI (RMI </a:t>
            </a:r>
            <a:r>
              <a:rPr lang="fr-FR" sz="1700" dirty="0" err="1" smtClean="0">
                <a:solidFill>
                  <a:schemeClr val="tx1"/>
                </a:solidFill>
              </a:rPr>
              <a:t>Registry</a:t>
            </a:r>
            <a:r>
              <a:rPr lang="fr-FR" sz="1700" dirty="0" smtClean="0">
                <a:solidFill>
                  <a:schemeClr val="tx1"/>
                </a:solidFill>
              </a:rPr>
              <a:t>)</a:t>
            </a:r>
            <a:br>
              <a:rPr lang="fr-FR" sz="1700" dirty="0" smtClean="0">
                <a:solidFill>
                  <a:schemeClr val="tx1"/>
                </a:solidFill>
              </a:rPr>
            </a:br>
            <a:endParaRPr lang="fr-FR" sz="1700" dirty="0" smtClean="0">
              <a:solidFill>
                <a:schemeClr val="tx1"/>
              </a:solidFill>
            </a:endParaRPr>
          </a:p>
          <a:p>
            <a:pPr>
              <a:lnSpc>
                <a:spcPct val="150000"/>
              </a:lnSpc>
            </a:pPr>
            <a:r>
              <a:rPr lang="fr-FR" sz="1700" dirty="0" smtClean="0"/>
              <a:t>Le développement côté client se compose de :</a:t>
            </a:r>
          </a:p>
          <a:p>
            <a:pPr lvl="1">
              <a:lnSpc>
                <a:spcPct val="150000"/>
              </a:lnSpc>
            </a:pPr>
            <a:r>
              <a:rPr lang="fr-FR" sz="1700" dirty="0" smtClean="0">
                <a:solidFill>
                  <a:schemeClr val="tx1"/>
                </a:solidFill>
              </a:rPr>
              <a:t>L'obtention d'une référence sur l'objet distant à partir de son nom</a:t>
            </a:r>
          </a:p>
          <a:p>
            <a:pPr lvl="1">
              <a:lnSpc>
                <a:spcPct val="150000"/>
              </a:lnSpc>
            </a:pPr>
            <a:r>
              <a:rPr lang="fr-FR" sz="1700" dirty="0" smtClean="0">
                <a:solidFill>
                  <a:schemeClr val="tx1"/>
                </a:solidFill>
              </a:rPr>
              <a:t>L'appel à la méthode à partir de cette référence</a:t>
            </a:r>
          </a:p>
          <a:p>
            <a:endParaRPr lang="fr-FR" dirty="0"/>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b="1" dirty="0" smtClean="0">
                <a:solidFill>
                  <a:srgbClr val="C00000"/>
                </a:solidFill>
              </a:rPr>
              <a:t>Chapitre 3 Les paradigmes de communication (30%)</a:t>
            </a:r>
            <a:endParaRPr lang="fr-FR" sz="2900" dirty="0">
              <a:solidFill>
                <a:schemeClr val="tx1"/>
              </a:solidFill>
            </a:endParaRPr>
          </a:p>
        </p:txBody>
      </p:sp>
      <p:sp>
        <p:nvSpPr>
          <p:cNvPr id="3" name="Espace réservé du numéro de diapositive 2"/>
          <p:cNvSpPr>
            <a:spLocks noGrp="1"/>
          </p:cNvSpPr>
          <p:nvPr>
            <p:ph type="sldNum" sz="quarter" idx="12"/>
          </p:nvPr>
        </p:nvSpPr>
        <p:spPr/>
        <p:txBody>
          <a:bodyPr/>
          <a:lstStyle/>
          <a:p>
            <a:fld id="{4972194D-3AA9-4E4D-B5EA-B4B089DFA944}" type="slidenum">
              <a:rPr lang="fr-FR" smtClean="0"/>
              <a:pPr/>
              <a:t>33</a:t>
            </a:fld>
            <a:endParaRPr lang="fr-FR"/>
          </a:p>
        </p:txBody>
      </p:sp>
      <p:grpSp>
        <p:nvGrpSpPr>
          <p:cNvPr id="4" name="Groupe 54"/>
          <p:cNvGrpSpPr/>
          <p:nvPr/>
        </p:nvGrpSpPr>
        <p:grpSpPr>
          <a:xfrm>
            <a:off x="5429256" y="2533998"/>
            <a:ext cx="1771446" cy="1000132"/>
            <a:chOff x="5214942" y="4643446"/>
            <a:chExt cx="1500198" cy="928694"/>
          </a:xfrm>
        </p:grpSpPr>
        <p:sp>
          <p:nvSpPr>
            <p:cNvPr id="7" name="Rectangle 6"/>
            <p:cNvSpPr/>
            <p:nvPr/>
          </p:nvSpPr>
          <p:spPr>
            <a:xfrm>
              <a:off x="5214942" y="4643446"/>
              <a:ext cx="1500198" cy="928694"/>
            </a:xfrm>
            <a:prstGeom prst="rect">
              <a:avLst/>
            </a:prstGeom>
            <a:solidFill>
              <a:schemeClr val="accent2">
                <a:lumMod val="60000"/>
                <a:lumOff val="40000"/>
              </a:schemeClr>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b="1" dirty="0" smtClean="0">
                <a:solidFill>
                  <a:schemeClr val="tx1"/>
                </a:solidFill>
              </a:endParaRPr>
            </a:p>
            <a:p>
              <a:pPr algn="ctr"/>
              <a:endParaRPr lang="fr-FR" sz="1200" b="1" dirty="0" smtClean="0">
                <a:solidFill>
                  <a:schemeClr val="tx1"/>
                </a:solidFill>
              </a:endParaRPr>
            </a:p>
            <a:p>
              <a:pPr algn="ctr"/>
              <a:endParaRPr lang="fr-FR" sz="1200" b="1" dirty="0" smtClean="0">
                <a:solidFill>
                  <a:schemeClr val="tx1"/>
                </a:solidFill>
              </a:endParaRPr>
            </a:p>
            <a:p>
              <a:pPr algn="ctr"/>
              <a:r>
                <a:rPr lang="fr-FR" sz="1200" b="1" dirty="0" smtClean="0">
                  <a:solidFill>
                    <a:schemeClr val="tx1"/>
                  </a:solidFill>
                </a:rPr>
                <a:t>Objet distant</a:t>
              </a:r>
            </a:p>
            <a:p>
              <a:pPr algn="ctr"/>
              <a:endParaRPr lang="fr-FR" sz="1200" b="1" dirty="0" smtClean="0">
                <a:solidFill>
                  <a:schemeClr val="tx1"/>
                </a:solidFill>
              </a:endParaRPr>
            </a:p>
            <a:p>
              <a:pPr algn="ctr"/>
              <a:endParaRPr lang="fr-FR" sz="1200" b="1" dirty="0" smtClean="0">
                <a:solidFill>
                  <a:schemeClr val="tx1"/>
                </a:solidFill>
              </a:endParaRPr>
            </a:p>
            <a:p>
              <a:pPr algn="ctr"/>
              <a:r>
                <a:rPr lang="fr-FR" sz="1200" b="1" dirty="0" smtClean="0">
                  <a:solidFill>
                    <a:schemeClr val="tx1"/>
                  </a:solidFill>
                </a:rPr>
                <a:t>addition(</a:t>
              </a:r>
              <a:r>
                <a:rPr lang="fr-FR" sz="1200" b="1" dirty="0" err="1" smtClean="0">
                  <a:solidFill>
                    <a:schemeClr val="tx1"/>
                  </a:solidFill>
                </a:rPr>
                <a:t>x,y</a:t>
              </a:r>
              <a:r>
                <a:rPr lang="fr-FR" sz="1200" b="1" dirty="0" smtClean="0">
                  <a:solidFill>
                    <a:schemeClr val="tx1"/>
                  </a:solidFill>
                </a:rPr>
                <a:t>)</a:t>
              </a:r>
              <a:endParaRPr lang="fr-FR" sz="1200" dirty="0" smtClean="0">
                <a:solidFill>
                  <a:schemeClr val="tx1"/>
                </a:solidFill>
              </a:endParaRPr>
            </a:p>
            <a:p>
              <a:endParaRPr lang="fr-FR" sz="1200" b="1" dirty="0" smtClean="0">
                <a:solidFill>
                  <a:schemeClr val="tx1"/>
                </a:solidFill>
              </a:endParaRPr>
            </a:p>
            <a:p>
              <a:endParaRPr lang="fr-FR" sz="1200" b="1" dirty="0" smtClean="0">
                <a:solidFill>
                  <a:schemeClr val="tx1"/>
                </a:solidFill>
              </a:endParaRPr>
            </a:p>
            <a:p>
              <a:endParaRPr lang="fr-FR" sz="1200" b="1" dirty="0" smtClean="0">
                <a:solidFill>
                  <a:schemeClr val="tx1"/>
                </a:solidFill>
              </a:endParaRPr>
            </a:p>
            <a:p>
              <a:endParaRPr lang="fr-FR" sz="1200" b="1" dirty="0" smtClean="0">
                <a:solidFill>
                  <a:schemeClr val="tx1"/>
                </a:solidFill>
              </a:endParaRPr>
            </a:p>
          </p:txBody>
        </p:sp>
        <p:cxnSp>
          <p:nvCxnSpPr>
            <p:cNvPr id="8" name="Connecteur droit 7"/>
            <p:cNvCxnSpPr/>
            <p:nvPr/>
          </p:nvCxnSpPr>
          <p:spPr>
            <a:xfrm rot="10800000" flipH="1">
              <a:off x="5214942" y="4971313"/>
              <a:ext cx="150019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Connecteur droit 8"/>
            <p:cNvCxnSpPr/>
            <p:nvPr/>
          </p:nvCxnSpPr>
          <p:spPr>
            <a:xfrm rot="10800000" flipH="1">
              <a:off x="5214942" y="4901320"/>
              <a:ext cx="1500198"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11" name="Rectangle 10"/>
          <p:cNvSpPr/>
          <p:nvPr/>
        </p:nvSpPr>
        <p:spPr>
          <a:xfrm>
            <a:off x="6643702" y="1643050"/>
            <a:ext cx="1071570" cy="500066"/>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Serveur</a:t>
            </a:r>
            <a:endParaRPr lang="fr-FR" dirty="0">
              <a:solidFill>
                <a:schemeClr val="tx1"/>
              </a:solidFill>
            </a:endParaRPr>
          </a:p>
        </p:txBody>
      </p:sp>
      <p:grpSp>
        <p:nvGrpSpPr>
          <p:cNvPr id="5" name="Groupe 54"/>
          <p:cNvGrpSpPr/>
          <p:nvPr/>
        </p:nvGrpSpPr>
        <p:grpSpPr>
          <a:xfrm>
            <a:off x="5434796" y="3936317"/>
            <a:ext cx="1771447" cy="1000132"/>
            <a:chOff x="5214942" y="4618099"/>
            <a:chExt cx="1500199" cy="928694"/>
          </a:xfrm>
        </p:grpSpPr>
        <p:sp>
          <p:nvSpPr>
            <p:cNvPr id="13" name="Rectangle 12"/>
            <p:cNvSpPr/>
            <p:nvPr/>
          </p:nvSpPr>
          <p:spPr>
            <a:xfrm>
              <a:off x="5214943" y="4618099"/>
              <a:ext cx="1500198" cy="928694"/>
            </a:xfrm>
            <a:prstGeom prst="rect">
              <a:avLst/>
            </a:prstGeom>
            <a:solidFill>
              <a:schemeClr val="accent2">
                <a:lumMod val="60000"/>
                <a:lumOff val="40000"/>
              </a:schemeClr>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b="1" dirty="0" smtClean="0">
                <a:solidFill>
                  <a:schemeClr val="tx1"/>
                </a:solidFill>
              </a:endParaRPr>
            </a:p>
            <a:p>
              <a:pPr algn="ctr"/>
              <a:endParaRPr lang="fr-FR" sz="1200" b="1" dirty="0" smtClean="0">
                <a:solidFill>
                  <a:schemeClr val="tx1"/>
                </a:solidFill>
              </a:endParaRPr>
            </a:p>
            <a:p>
              <a:pPr algn="ctr"/>
              <a:endParaRPr lang="fr-FR" sz="1200" b="1" dirty="0" smtClean="0">
                <a:solidFill>
                  <a:schemeClr val="tx1"/>
                </a:solidFill>
              </a:endParaRPr>
            </a:p>
            <a:p>
              <a:pPr algn="ctr"/>
              <a:r>
                <a:rPr lang="fr-FR" sz="1200" b="1" dirty="0" err="1" smtClean="0">
                  <a:solidFill>
                    <a:schemeClr val="tx1"/>
                  </a:solidFill>
                </a:rPr>
                <a:t>Skeleton</a:t>
              </a:r>
              <a:endParaRPr lang="fr-FR" sz="1200" dirty="0" smtClean="0">
                <a:solidFill>
                  <a:schemeClr val="tx1"/>
                </a:solidFill>
              </a:endParaRPr>
            </a:p>
            <a:p>
              <a:endParaRPr lang="fr-FR" sz="1200" b="1" dirty="0" smtClean="0">
                <a:solidFill>
                  <a:schemeClr val="tx1"/>
                </a:solidFill>
              </a:endParaRPr>
            </a:p>
            <a:p>
              <a:endParaRPr lang="fr-FR" sz="1200" b="1" dirty="0" smtClean="0">
                <a:solidFill>
                  <a:schemeClr val="tx1"/>
                </a:solidFill>
              </a:endParaRPr>
            </a:p>
            <a:p>
              <a:endParaRPr lang="fr-FR" sz="1200" b="1" dirty="0" smtClean="0">
                <a:solidFill>
                  <a:schemeClr val="tx1"/>
                </a:solidFill>
              </a:endParaRPr>
            </a:p>
            <a:p>
              <a:endParaRPr lang="fr-FR" sz="1200" b="1" dirty="0" smtClean="0">
                <a:solidFill>
                  <a:schemeClr val="tx1"/>
                </a:solidFill>
              </a:endParaRPr>
            </a:p>
            <a:p>
              <a:endParaRPr lang="fr-FR" sz="1200" b="1" dirty="0" smtClean="0">
                <a:solidFill>
                  <a:schemeClr val="tx1"/>
                </a:solidFill>
              </a:endParaRPr>
            </a:p>
            <a:p>
              <a:endParaRPr lang="fr-FR" sz="1200" b="1" dirty="0" smtClean="0">
                <a:solidFill>
                  <a:schemeClr val="tx1"/>
                </a:solidFill>
              </a:endParaRPr>
            </a:p>
            <a:p>
              <a:endParaRPr lang="fr-FR" sz="1200" dirty="0">
                <a:solidFill>
                  <a:schemeClr val="tx1"/>
                </a:solidFill>
              </a:endParaRPr>
            </a:p>
          </p:txBody>
        </p:sp>
        <p:cxnSp>
          <p:nvCxnSpPr>
            <p:cNvPr id="14" name="Connecteur droit 13"/>
            <p:cNvCxnSpPr/>
            <p:nvPr/>
          </p:nvCxnSpPr>
          <p:spPr>
            <a:xfrm rot="10800000" flipH="1">
              <a:off x="5214942" y="4971313"/>
              <a:ext cx="150019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p:nvCxnSpPr>
          <p:spPr>
            <a:xfrm rot="10800000" flipH="1">
              <a:off x="5214942" y="4901320"/>
              <a:ext cx="1500198" cy="1588"/>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6" name="Groupe 54"/>
          <p:cNvGrpSpPr/>
          <p:nvPr/>
        </p:nvGrpSpPr>
        <p:grpSpPr>
          <a:xfrm>
            <a:off x="2928926" y="5357826"/>
            <a:ext cx="3857652" cy="1285884"/>
            <a:chOff x="5214942" y="4618100"/>
            <a:chExt cx="1500199" cy="928694"/>
          </a:xfrm>
        </p:grpSpPr>
        <p:sp>
          <p:nvSpPr>
            <p:cNvPr id="17" name="Rectangle 16"/>
            <p:cNvSpPr/>
            <p:nvPr/>
          </p:nvSpPr>
          <p:spPr>
            <a:xfrm>
              <a:off x="5214943" y="4618100"/>
              <a:ext cx="1500198" cy="928694"/>
            </a:xfrm>
            <a:prstGeom prst="rect">
              <a:avLst/>
            </a:prstGeom>
            <a:solidFill>
              <a:schemeClr val="bg1">
                <a:lumMod val="75000"/>
              </a:schemeClr>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b="1" dirty="0" smtClean="0">
                <a:solidFill>
                  <a:schemeClr val="tx1"/>
                </a:solidFill>
              </a:endParaRPr>
            </a:p>
            <a:p>
              <a:pPr algn="ctr"/>
              <a:endParaRPr lang="fr-FR" sz="1200" b="1" dirty="0" smtClean="0">
                <a:solidFill>
                  <a:schemeClr val="tx1"/>
                </a:solidFill>
              </a:endParaRPr>
            </a:p>
            <a:p>
              <a:pPr algn="ctr"/>
              <a:endParaRPr lang="fr-FR" sz="1200" b="1" dirty="0" smtClean="0">
                <a:solidFill>
                  <a:schemeClr val="tx1"/>
                </a:solidFill>
              </a:endParaRPr>
            </a:p>
            <a:p>
              <a:pPr algn="ctr"/>
              <a:r>
                <a:rPr lang="fr-FR" sz="1200" b="1" dirty="0" smtClean="0">
                  <a:solidFill>
                    <a:schemeClr val="tx1"/>
                  </a:solidFill>
                </a:rPr>
                <a:t>L’annuaire des références</a:t>
              </a:r>
              <a:endParaRPr lang="fr-FR" sz="1200" dirty="0" smtClean="0">
                <a:solidFill>
                  <a:schemeClr val="tx1"/>
                </a:solidFill>
              </a:endParaRPr>
            </a:p>
            <a:p>
              <a:endParaRPr lang="fr-FR" sz="1200" b="1" dirty="0" smtClean="0">
                <a:solidFill>
                  <a:schemeClr val="tx1"/>
                </a:solidFill>
              </a:endParaRPr>
            </a:p>
            <a:p>
              <a:endParaRPr lang="fr-FR" sz="1200" b="1" dirty="0" smtClean="0">
                <a:solidFill>
                  <a:schemeClr val="tx1"/>
                </a:solidFill>
              </a:endParaRPr>
            </a:p>
            <a:p>
              <a:endParaRPr lang="fr-FR" sz="1200" b="1" dirty="0" smtClean="0">
                <a:solidFill>
                  <a:schemeClr val="tx1"/>
                </a:solidFill>
              </a:endParaRPr>
            </a:p>
            <a:p>
              <a:endParaRPr lang="fr-FR" sz="1200" b="1" dirty="0" smtClean="0">
                <a:solidFill>
                  <a:schemeClr val="tx1"/>
                </a:solidFill>
              </a:endParaRPr>
            </a:p>
            <a:p>
              <a:endParaRPr lang="fr-FR" sz="1200" b="1" dirty="0" smtClean="0">
                <a:solidFill>
                  <a:schemeClr val="tx1"/>
                </a:solidFill>
              </a:endParaRPr>
            </a:p>
            <a:p>
              <a:endParaRPr lang="fr-FR" sz="1200" b="1" dirty="0" smtClean="0">
                <a:solidFill>
                  <a:schemeClr val="tx1"/>
                </a:solidFill>
              </a:endParaRPr>
            </a:p>
            <a:p>
              <a:endParaRPr lang="fr-FR" sz="1200" dirty="0">
                <a:solidFill>
                  <a:schemeClr val="tx1"/>
                </a:solidFill>
              </a:endParaRPr>
            </a:p>
          </p:txBody>
        </p:sp>
        <p:cxnSp>
          <p:nvCxnSpPr>
            <p:cNvPr id="18" name="Connecteur droit 17"/>
            <p:cNvCxnSpPr/>
            <p:nvPr/>
          </p:nvCxnSpPr>
          <p:spPr>
            <a:xfrm rot="10800000" flipH="1">
              <a:off x="5214942" y="4971313"/>
              <a:ext cx="1500198" cy="1588"/>
            </a:xfrm>
            <a:prstGeom prst="line">
              <a:avLst/>
            </a:prstGeom>
          </p:spPr>
          <p:style>
            <a:lnRef idx="1">
              <a:schemeClr val="accent1"/>
            </a:lnRef>
            <a:fillRef idx="0">
              <a:schemeClr val="accent1"/>
            </a:fillRef>
            <a:effectRef idx="0">
              <a:schemeClr val="accent1"/>
            </a:effectRef>
            <a:fontRef idx="minor">
              <a:schemeClr val="tx1"/>
            </a:fontRef>
          </p:style>
        </p:cxnSp>
      </p:grpSp>
      <p:sp>
        <p:nvSpPr>
          <p:cNvPr id="20" name="Rectangle 19"/>
          <p:cNvSpPr/>
          <p:nvPr/>
        </p:nvSpPr>
        <p:spPr>
          <a:xfrm>
            <a:off x="1021000" y="1761828"/>
            <a:ext cx="1071570" cy="500066"/>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Client</a:t>
            </a:r>
            <a:endParaRPr lang="fr-FR" dirty="0">
              <a:solidFill>
                <a:schemeClr val="tx1"/>
              </a:solidFill>
            </a:endParaRPr>
          </a:p>
        </p:txBody>
      </p:sp>
      <p:grpSp>
        <p:nvGrpSpPr>
          <p:cNvPr id="10" name="Groupe 54"/>
          <p:cNvGrpSpPr/>
          <p:nvPr/>
        </p:nvGrpSpPr>
        <p:grpSpPr>
          <a:xfrm>
            <a:off x="1285852" y="3833530"/>
            <a:ext cx="1771447" cy="1000132"/>
            <a:chOff x="5214942" y="4618100"/>
            <a:chExt cx="1500199" cy="928694"/>
          </a:xfrm>
        </p:grpSpPr>
        <p:sp>
          <p:nvSpPr>
            <p:cNvPr id="22" name="Rectangle 21"/>
            <p:cNvSpPr/>
            <p:nvPr/>
          </p:nvSpPr>
          <p:spPr>
            <a:xfrm>
              <a:off x="5214943" y="4618100"/>
              <a:ext cx="1500198" cy="928694"/>
            </a:xfrm>
            <a:prstGeom prst="rect">
              <a:avLst/>
            </a:prstGeom>
            <a:solidFill>
              <a:schemeClr val="accent2">
                <a:lumMod val="60000"/>
                <a:lumOff val="40000"/>
              </a:schemeClr>
            </a:solidFill>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b="1" dirty="0" smtClean="0">
                <a:solidFill>
                  <a:schemeClr val="tx1"/>
                </a:solidFill>
              </a:endParaRPr>
            </a:p>
            <a:p>
              <a:pPr algn="ctr"/>
              <a:endParaRPr lang="fr-FR" sz="1200" b="1" dirty="0" smtClean="0">
                <a:solidFill>
                  <a:schemeClr val="tx1"/>
                </a:solidFill>
              </a:endParaRPr>
            </a:p>
            <a:p>
              <a:pPr algn="ctr"/>
              <a:endParaRPr lang="fr-FR" sz="1200" b="1" dirty="0" smtClean="0">
                <a:solidFill>
                  <a:schemeClr val="tx1"/>
                </a:solidFill>
              </a:endParaRPr>
            </a:p>
            <a:p>
              <a:pPr algn="ctr"/>
              <a:r>
                <a:rPr lang="fr-FR" sz="1200" b="1" smtClean="0">
                  <a:solidFill>
                    <a:schemeClr val="tx1"/>
                  </a:solidFill>
                </a:rPr>
                <a:t>Stub</a:t>
              </a:r>
              <a:endParaRPr lang="fr-FR" sz="1200" dirty="0" smtClean="0">
                <a:solidFill>
                  <a:schemeClr val="tx1"/>
                </a:solidFill>
              </a:endParaRPr>
            </a:p>
            <a:p>
              <a:endParaRPr lang="fr-FR" sz="1200" b="1" dirty="0" smtClean="0">
                <a:solidFill>
                  <a:schemeClr val="tx1"/>
                </a:solidFill>
              </a:endParaRPr>
            </a:p>
            <a:p>
              <a:endParaRPr lang="fr-FR" sz="1200" b="1" dirty="0" smtClean="0">
                <a:solidFill>
                  <a:schemeClr val="tx1"/>
                </a:solidFill>
              </a:endParaRPr>
            </a:p>
            <a:p>
              <a:endParaRPr lang="fr-FR" sz="1200" b="1" dirty="0" smtClean="0">
                <a:solidFill>
                  <a:schemeClr val="tx1"/>
                </a:solidFill>
              </a:endParaRPr>
            </a:p>
            <a:p>
              <a:endParaRPr lang="fr-FR" sz="1200" b="1" dirty="0" smtClean="0">
                <a:solidFill>
                  <a:schemeClr val="tx1"/>
                </a:solidFill>
              </a:endParaRPr>
            </a:p>
            <a:p>
              <a:endParaRPr lang="fr-FR" sz="1200" b="1" dirty="0" smtClean="0">
                <a:solidFill>
                  <a:schemeClr val="tx1"/>
                </a:solidFill>
              </a:endParaRPr>
            </a:p>
            <a:p>
              <a:endParaRPr lang="fr-FR" sz="1200" b="1" dirty="0" smtClean="0">
                <a:solidFill>
                  <a:schemeClr val="tx1"/>
                </a:solidFill>
              </a:endParaRPr>
            </a:p>
            <a:p>
              <a:endParaRPr lang="fr-FR" sz="1200" dirty="0">
                <a:solidFill>
                  <a:schemeClr val="tx1"/>
                </a:solidFill>
              </a:endParaRPr>
            </a:p>
          </p:txBody>
        </p:sp>
        <p:cxnSp>
          <p:nvCxnSpPr>
            <p:cNvPr id="23" name="Connecteur droit 22"/>
            <p:cNvCxnSpPr/>
            <p:nvPr/>
          </p:nvCxnSpPr>
          <p:spPr>
            <a:xfrm rot="10800000" flipH="1">
              <a:off x="5214942" y="4971313"/>
              <a:ext cx="150019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Connecteur droit 23"/>
            <p:cNvCxnSpPr/>
            <p:nvPr/>
          </p:nvCxnSpPr>
          <p:spPr>
            <a:xfrm rot="10800000" flipH="1">
              <a:off x="5214942" y="4901320"/>
              <a:ext cx="1500198" cy="1588"/>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31" name="Forme 30"/>
          <p:cNvCxnSpPr>
            <a:stCxn id="11" idx="1"/>
            <a:endCxn id="7" idx="0"/>
          </p:cNvCxnSpPr>
          <p:nvPr/>
        </p:nvCxnSpPr>
        <p:spPr>
          <a:xfrm rot="10800000" flipV="1">
            <a:off x="6314980" y="1893082"/>
            <a:ext cx="328723" cy="640915"/>
          </a:xfrm>
          <a:prstGeom prst="bentConnector2">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Connecteur en angle 32"/>
          <p:cNvCxnSpPr>
            <a:stCxn id="11" idx="3"/>
            <a:endCxn id="17" idx="3"/>
          </p:cNvCxnSpPr>
          <p:nvPr/>
        </p:nvCxnSpPr>
        <p:spPr>
          <a:xfrm flipH="1">
            <a:off x="6786578" y="1893083"/>
            <a:ext cx="928694" cy="4107685"/>
          </a:xfrm>
          <a:prstGeom prst="bentConnector3">
            <a:avLst>
              <a:gd name="adj1" fmla="val -24615"/>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Connecteur droit avec flèche 34"/>
          <p:cNvCxnSpPr/>
          <p:nvPr/>
        </p:nvCxnSpPr>
        <p:spPr>
          <a:xfrm rot="16200000" flipH="1">
            <a:off x="5584383" y="3732453"/>
            <a:ext cx="402188" cy="5541"/>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Connecteur en angle 40"/>
          <p:cNvCxnSpPr>
            <a:stCxn id="20" idx="1"/>
            <a:endCxn id="17" idx="1"/>
          </p:cNvCxnSpPr>
          <p:nvPr/>
        </p:nvCxnSpPr>
        <p:spPr>
          <a:xfrm rot="10800000" flipH="1" flipV="1">
            <a:off x="1020999" y="2011860"/>
            <a:ext cx="1907929" cy="3988907"/>
          </a:xfrm>
          <a:prstGeom prst="bentConnector3">
            <a:avLst>
              <a:gd name="adj1" fmla="val -11982"/>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6" name="ZoneTexte 45"/>
          <p:cNvSpPr txBox="1"/>
          <p:nvPr/>
        </p:nvSpPr>
        <p:spPr>
          <a:xfrm>
            <a:off x="4429124" y="2071678"/>
            <a:ext cx="1883849" cy="276999"/>
          </a:xfrm>
          <a:prstGeom prst="rect">
            <a:avLst/>
          </a:prstGeom>
          <a:noFill/>
        </p:spPr>
        <p:txBody>
          <a:bodyPr wrap="none" rtlCol="0">
            <a:spAutoFit/>
          </a:bodyPr>
          <a:lstStyle/>
          <a:p>
            <a:r>
              <a:rPr lang="fr-FR" sz="1200" b="1" dirty="0" smtClean="0"/>
              <a:t>1.Créer l’objet distant</a:t>
            </a:r>
            <a:endParaRPr lang="fr-FR" sz="1200" b="1" dirty="0"/>
          </a:p>
        </p:txBody>
      </p:sp>
      <p:sp>
        <p:nvSpPr>
          <p:cNvPr id="47" name="ZoneTexte 46"/>
          <p:cNvSpPr txBox="1"/>
          <p:nvPr/>
        </p:nvSpPr>
        <p:spPr>
          <a:xfrm>
            <a:off x="7892664" y="5072074"/>
            <a:ext cx="1428760" cy="646331"/>
          </a:xfrm>
          <a:prstGeom prst="rect">
            <a:avLst/>
          </a:prstGeom>
          <a:noFill/>
        </p:spPr>
        <p:txBody>
          <a:bodyPr wrap="square" rtlCol="0">
            <a:spAutoFit/>
          </a:bodyPr>
          <a:lstStyle/>
          <a:p>
            <a:r>
              <a:rPr lang="fr-FR" sz="1200" b="1" dirty="0" smtClean="0"/>
              <a:t>2.Publier la référence de</a:t>
            </a:r>
          </a:p>
          <a:p>
            <a:r>
              <a:rPr lang="fr-FR" sz="1200" b="1" dirty="0" smtClean="0"/>
              <a:t>L’objet distant</a:t>
            </a:r>
            <a:endParaRPr lang="fr-FR" sz="1200" b="1" dirty="0"/>
          </a:p>
        </p:txBody>
      </p:sp>
      <p:sp>
        <p:nvSpPr>
          <p:cNvPr id="48" name="ZoneTexte 47"/>
          <p:cNvSpPr txBox="1"/>
          <p:nvPr/>
        </p:nvSpPr>
        <p:spPr>
          <a:xfrm>
            <a:off x="1071538" y="5143512"/>
            <a:ext cx="1428760" cy="646331"/>
          </a:xfrm>
          <a:prstGeom prst="rect">
            <a:avLst/>
          </a:prstGeom>
          <a:noFill/>
        </p:spPr>
        <p:txBody>
          <a:bodyPr wrap="square" rtlCol="0">
            <a:spAutoFit/>
          </a:bodyPr>
          <a:lstStyle/>
          <a:p>
            <a:r>
              <a:rPr lang="fr-FR" sz="1200" b="1" dirty="0" smtClean="0"/>
              <a:t>3.Récupérer la référence de</a:t>
            </a:r>
          </a:p>
          <a:p>
            <a:r>
              <a:rPr lang="fr-FR" sz="1200" b="1" dirty="0" smtClean="0"/>
              <a:t>L’objet distant</a:t>
            </a:r>
            <a:endParaRPr lang="fr-FR" sz="1200" b="1" dirty="0"/>
          </a:p>
        </p:txBody>
      </p:sp>
      <p:cxnSp>
        <p:nvCxnSpPr>
          <p:cNvPr id="50" name="Connecteur droit avec flèche 49"/>
          <p:cNvCxnSpPr/>
          <p:nvPr/>
        </p:nvCxnSpPr>
        <p:spPr>
          <a:xfrm rot="16200000" flipH="1">
            <a:off x="1204077" y="3024041"/>
            <a:ext cx="1524296" cy="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1" name="ZoneTexte 50"/>
          <p:cNvSpPr txBox="1"/>
          <p:nvPr/>
        </p:nvSpPr>
        <p:spPr>
          <a:xfrm>
            <a:off x="1985954" y="2897584"/>
            <a:ext cx="1343638" cy="276999"/>
          </a:xfrm>
          <a:prstGeom prst="rect">
            <a:avLst/>
          </a:prstGeom>
          <a:noFill/>
        </p:spPr>
        <p:txBody>
          <a:bodyPr wrap="none" rtlCol="0">
            <a:spAutoFit/>
          </a:bodyPr>
          <a:lstStyle/>
          <a:p>
            <a:r>
              <a:rPr lang="fr-FR" sz="1200" b="1" dirty="0" smtClean="0"/>
              <a:t>4.Créer le stub</a:t>
            </a:r>
            <a:endParaRPr lang="fr-FR" sz="1200" b="1" dirty="0"/>
          </a:p>
        </p:txBody>
      </p:sp>
      <p:sp>
        <p:nvSpPr>
          <p:cNvPr id="52" name="ZoneTexte 51"/>
          <p:cNvSpPr txBox="1"/>
          <p:nvPr/>
        </p:nvSpPr>
        <p:spPr>
          <a:xfrm>
            <a:off x="3500430" y="3782992"/>
            <a:ext cx="1184940" cy="276999"/>
          </a:xfrm>
          <a:prstGeom prst="rect">
            <a:avLst/>
          </a:prstGeom>
          <a:noFill/>
        </p:spPr>
        <p:txBody>
          <a:bodyPr wrap="none" rtlCol="0">
            <a:spAutoFit/>
          </a:bodyPr>
          <a:lstStyle/>
          <a:p>
            <a:r>
              <a:rPr lang="fr-FR" sz="1200" b="1" dirty="0" smtClean="0"/>
              <a:t>5.Connexion</a:t>
            </a:r>
            <a:endParaRPr lang="fr-FR" sz="1200" b="1" dirty="0"/>
          </a:p>
        </p:txBody>
      </p:sp>
      <p:cxnSp>
        <p:nvCxnSpPr>
          <p:cNvPr id="54" name="Connecteur droit avec flèche 53"/>
          <p:cNvCxnSpPr/>
          <p:nvPr/>
        </p:nvCxnSpPr>
        <p:spPr>
          <a:xfrm>
            <a:off x="3057299" y="4087932"/>
            <a:ext cx="2377498" cy="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Connecteur droit avec flèche 54"/>
          <p:cNvCxnSpPr/>
          <p:nvPr/>
        </p:nvCxnSpPr>
        <p:spPr>
          <a:xfrm rot="16200000" flipH="1">
            <a:off x="901794" y="3048140"/>
            <a:ext cx="1524296" cy="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6" name="ZoneTexte 55"/>
          <p:cNvSpPr txBox="1"/>
          <p:nvPr/>
        </p:nvSpPr>
        <p:spPr>
          <a:xfrm>
            <a:off x="2000232" y="3214686"/>
            <a:ext cx="1383713" cy="276999"/>
          </a:xfrm>
          <a:prstGeom prst="rect">
            <a:avLst/>
          </a:prstGeom>
          <a:noFill/>
        </p:spPr>
        <p:txBody>
          <a:bodyPr wrap="none" rtlCol="0">
            <a:spAutoFit/>
          </a:bodyPr>
          <a:lstStyle/>
          <a:p>
            <a:pPr algn="ctr"/>
            <a:r>
              <a:rPr lang="fr-FR" sz="1200" b="1" dirty="0" smtClean="0"/>
              <a:t>6.addition(2,5)</a:t>
            </a:r>
            <a:endParaRPr lang="fr-FR" sz="1200" b="1" dirty="0"/>
          </a:p>
        </p:txBody>
      </p:sp>
      <p:sp>
        <p:nvSpPr>
          <p:cNvPr id="57" name="ZoneTexte 56"/>
          <p:cNvSpPr txBox="1"/>
          <p:nvPr/>
        </p:nvSpPr>
        <p:spPr>
          <a:xfrm>
            <a:off x="3382508" y="4252564"/>
            <a:ext cx="1369286" cy="276999"/>
          </a:xfrm>
          <a:prstGeom prst="rect">
            <a:avLst/>
          </a:prstGeom>
          <a:noFill/>
        </p:spPr>
        <p:txBody>
          <a:bodyPr wrap="none" rtlCol="0">
            <a:spAutoFit/>
          </a:bodyPr>
          <a:lstStyle/>
          <a:p>
            <a:pPr algn="ctr"/>
            <a:r>
              <a:rPr lang="fr-FR" sz="1200" b="1" dirty="0" smtClean="0"/>
              <a:t>7.addition(2,5)</a:t>
            </a:r>
            <a:endParaRPr lang="fr-FR" sz="1200" b="1" dirty="0"/>
          </a:p>
        </p:txBody>
      </p:sp>
      <p:cxnSp>
        <p:nvCxnSpPr>
          <p:cNvPr id="59" name="Connecteur droit avec flèche 58"/>
          <p:cNvCxnSpPr/>
          <p:nvPr/>
        </p:nvCxnSpPr>
        <p:spPr>
          <a:xfrm>
            <a:off x="3099098" y="4538316"/>
            <a:ext cx="2362995" cy="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8" name="Connecteur droit avec flèche 67"/>
          <p:cNvCxnSpPr/>
          <p:nvPr/>
        </p:nvCxnSpPr>
        <p:spPr>
          <a:xfrm rot="16200000" flipV="1">
            <a:off x="6471504" y="3732453"/>
            <a:ext cx="402188" cy="5541"/>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1" name="ZoneTexte 70"/>
          <p:cNvSpPr txBox="1"/>
          <p:nvPr/>
        </p:nvSpPr>
        <p:spPr>
          <a:xfrm>
            <a:off x="6630036" y="3571876"/>
            <a:ext cx="1388522" cy="276999"/>
          </a:xfrm>
          <a:prstGeom prst="rect">
            <a:avLst/>
          </a:prstGeom>
          <a:noFill/>
        </p:spPr>
        <p:txBody>
          <a:bodyPr wrap="none" rtlCol="0">
            <a:spAutoFit/>
          </a:bodyPr>
          <a:lstStyle/>
          <a:p>
            <a:pPr algn="ctr"/>
            <a:r>
              <a:rPr lang="fr-FR" sz="1200" b="1" dirty="0" smtClean="0"/>
              <a:t>8.addition(2,5)</a:t>
            </a:r>
            <a:endParaRPr lang="fr-FR" sz="1200" b="1" dirty="0"/>
          </a:p>
        </p:txBody>
      </p:sp>
      <p:cxnSp>
        <p:nvCxnSpPr>
          <p:cNvPr id="74" name="Connecteur droit avec flèche 73"/>
          <p:cNvCxnSpPr>
            <a:stCxn id="7" idx="2"/>
            <a:endCxn id="13" idx="0"/>
          </p:cNvCxnSpPr>
          <p:nvPr/>
        </p:nvCxnSpPr>
        <p:spPr>
          <a:xfrm rot="16200000" flipH="1">
            <a:off x="6113885" y="3735223"/>
            <a:ext cx="402188" cy="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5" name="ZoneTexte 74"/>
          <p:cNvSpPr txBox="1"/>
          <p:nvPr/>
        </p:nvSpPr>
        <p:spPr>
          <a:xfrm>
            <a:off x="4914686" y="3571876"/>
            <a:ext cx="776175" cy="276999"/>
          </a:xfrm>
          <a:prstGeom prst="rect">
            <a:avLst/>
          </a:prstGeom>
          <a:noFill/>
        </p:spPr>
        <p:txBody>
          <a:bodyPr wrap="none" rtlCol="0">
            <a:spAutoFit/>
          </a:bodyPr>
          <a:lstStyle/>
          <a:p>
            <a:r>
              <a:rPr lang="fr-FR" sz="1200" b="1" dirty="0" smtClean="0"/>
              <a:t>9.res=7</a:t>
            </a:r>
            <a:endParaRPr lang="fr-FR" sz="1200" b="1" dirty="0"/>
          </a:p>
        </p:txBody>
      </p:sp>
      <p:sp>
        <p:nvSpPr>
          <p:cNvPr id="76" name="ZoneTexte 75"/>
          <p:cNvSpPr txBox="1"/>
          <p:nvPr/>
        </p:nvSpPr>
        <p:spPr>
          <a:xfrm>
            <a:off x="3800686" y="4714884"/>
            <a:ext cx="859531" cy="276999"/>
          </a:xfrm>
          <a:prstGeom prst="rect">
            <a:avLst/>
          </a:prstGeom>
          <a:noFill/>
        </p:spPr>
        <p:txBody>
          <a:bodyPr wrap="none" rtlCol="0">
            <a:spAutoFit/>
          </a:bodyPr>
          <a:lstStyle/>
          <a:p>
            <a:r>
              <a:rPr lang="fr-FR" sz="1200" b="1" dirty="0" smtClean="0"/>
              <a:t>10.res=7</a:t>
            </a:r>
            <a:endParaRPr lang="fr-FR" sz="1200" b="1" dirty="0"/>
          </a:p>
        </p:txBody>
      </p:sp>
      <p:cxnSp>
        <p:nvCxnSpPr>
          <p:cNvPr id="78" name="Connecteur droit avec flèche 77"/>
          <p:cNvCxnSpPr/>
          <p:nvPr/>
        </p:nvCxnSpPr>
        <p:spPr>
          <a:xfrm rot="10800000">
            <a:off x="3000365" y="4736640"/>
            <a:ext cx="2434433" cy="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0" name="Connecteur droit avec flèche 79"/>
          <p:cNvCxnSpPr/>
          <p:nvPr/>
        </p:nvCxnSpPr>
        <p:spPr>
          <a:xfrm rot="16200000" flipV="1">
            <a:off x="589918" y="3024041"/>
            <a:ext cx="1524296" cy="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ZoneTexte 83"/>
          <p:cNvSpPr txBox="1"/>
          <p:nvPr/>
        </p:nvSpPr>
        <p:spPr>
          <a:xfrm>
            <a:off x="443956" y="2857496"/>
            <a:ext cx="904415" cy="276999"/>
          </a:xfrm>
          <a:prstGeom prst="rect">
            <a:avLst/>
          </a:prstGeom>
          <a:noFill/>
        </p:spPr>
        <p:txBody>
          <a:bodyPr wrap="none" rtlCol="0">
            <a:spAutoFit/>
          </a:bodyPr>
          <a:lstStyle/>
          <a:p>
            <a:r>
              <a:rPr lang="fr-FR" sz="1200" b="1" dirty="0" smtClean="0"/>
              <a:t>11.res=  7</a:t>
            </a:r>
            <a:endParaRPr lang="fr-FR" sz="1200" b="1" dirty="0"/>
          </a:p>
        </p:txBody>
      </p:sp>
      <p:graphicFrame>
        <p:nvGraphicFramePr>
          <p:cNvPr id="44" name="Tableau 43"/>
          <p:cNvGraphicFramePr>
            <a:graphicFrameLocks noGrp="1"/>
          </p:cNvGraphicFramePr>
          <p:nvPr/>
        </p:nvGraphicFramePr>
        <p:xfrm>
          <a:off x="3214678" y="5922934"/>
          <a:ext cx="3357586" cy="644055"/>
        </p:xfrm>
        <a:graphic>
          <a:graphicData uri="http://schemas.openxmlformats.org/drawingml/2006/table">
            <a:tbl>
              <a:tblPr firstRow="1" bandRow="1">
                <a:tableStyleId>{5C22544A-7EE6-4342-B048-85BDC9FD1C3A}</a:tableStyleId>
              </a:tblPr>
              <a:tblGrid>
                <a:gridCol w="1678793"/>
                <a:gridCol w="1678793"/>
              </a:tblGrid>
              <a:tr h="247815">
                <a:tc>
                  <a:txBody>
                    <a:bodyPr/>
                    <a:lstStyle/>
                    <a:p>
                      <a:pPr algn="ctr"/>
                      <a:r>
                        <a:rPr lang="fr-FR" sz="1000" dirty="0" smtClean="0"/>
                        <a:t>Nom de l’objet distant</a:t>
                      </a:r>
                      <a:endParaRPr lang="fr-FR" sz="1000" dirty="0"/>
                    </a:p>
                  </a:txBody>
                  <a:tcPr/>
                </a:tc>
                <a:tc>
                  <a:txBody>
                    <a:bodyPr/>
                    <a:lstStyle/>
                    <a:p>
                      <a:r>
                        <a:rPr lang="fr-FR" sz="1000" dirty="0" smtClean="0"/>
                        <a:t>Référence de l’objet distant</a:t>
                      </a:r>
                      <a:endParaRPr lang="fr-FR" sz="1000" dirty="0"/>
                    </a:p>
                  </a:txBody>
                  <a:tcPr/>
                </a:tc>
              </a:tr>
              <a:tr h="247815">
                <a:tc>
                  <a:txBody>
                    <a:bodyPr/>
                    <a:lstStyle/>
                    <a:p>
                      <a:r>
                        <a:rPr lang="fr-FR" sz="1000" dirty="0" err="1" smtClean="0"/>
                        <a:t>obj</a:t>
                      </a:r>
                      <a:endParaRPr lang="fr-FR" sz="1000" dirty="0"/>
                    </a:p>
                  </a:txBody>
                  <a:tcPr/>
                </a:tc>
                <a:tc>
                  <a:txBody>
                    <a:bodyPr/>
                    <a:lstStyle/>
                    <a:p>
                      <a:r>
                        <a:rPr lang="fr-FR" sz="1000" dirty="0" smtClean="0"/>
                        <a:t>IP/Port/@mémoire</a:t>
                      </a:r>
                      <a:endParaRPr lang="fr-FR" sz="1000" dirty="0"/>
                    </a:p>
                  </a:txBody>
                  <a:tcPr/>
                </a:tc>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51"/>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50"/>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52"/>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56"/>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55"/>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59"/>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57"/>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68"/>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71"/>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35"/>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75"/>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78"/>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76"/>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84"/>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0" grpId="0" animBg="1"/>
      <p:bldP spid="46" grpId="0"/>
      <p:bldP spid="47" grpId="0"/>
      <p:bldP spid="48" grpId="0"/>
      <p:bldP spid="51" grpId="0"/>
      <p:bldP spid="52" grpId="0"/>
      <p:bldP spid="56" grpId="0"/>
      <p:bldP spid="57" grpId="0"/>
      <p:bldP spid="71" grpId="0"/>
      <p:bldP spid="75" grpId="0"/>
      <p:bldP spid="76" grpId="0"/>
      <p:bldP spid="8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b="1" dirty="0" smtClean="0">
                <a:solidFill>
                  <a:srgbClr val="C00000"/>
                </a:solidFill>
              </a:rPr>
              <a:t>Chapitre 3 Les paradigmes de communication (30%)</a:t>
            </a:r>
            <a:endParaRPr lang="fr-FR" sz="2900" dirty="0">
              <a:solidFill>
                <a:schemeClr val="tx1"/>
              </a:solidFill>
            </a:endParaRPr>
          </a:p>
        </p:txBody>
      </p:sp>
      <p:sp>
        <p:nvSpPr>
          <p:cNvPr id="3" name="Espace réservé du numéro de diapositive 2"/>
          <p:cNvSpPr>
            <a:spLocks noGrp="1"/>
          </p:cNvSpPr>
          <p:nvPr>
            <p:ph type="sldNum" sz="quarter" idx="12"/>
          </p:nvPr>
        </p:nvSpPr>
        <p:spPr/>
        <p:txBody>
          <a:bodyPr/>
          <a:lstStyle/>
          <a:p>
            <a:fld id="{4972194D-3AA9-4E4D-B5EA-B4B089DFA944}" type="slidenum">
              <a:rPr lang="fr-FR" smtClean="0"/>
              <a:pPr/>
              <a:t>34</a:t>
            </a:fld>
            <a:endParaRPr lang="fr-FR"/>
          </a:p>
        </p:txBody>
      </p:sp>
      <p:sp>
        <p:nvSpPr>
          <p:cNvPr id="4" name="Espace réservé du contenu 3"/>
          <p:cNvSpPr>
            <a:spLocks noGrp="1"/>
          </p:cNvSpPr>
          <p:nvPr>
            <p:ph sz="quarter" idx="1"/>
          </p:nvPr>
        </p:nvSpPr>
        <p:spPr/>
        <p:txBody>
          <a:bodyPr>
            <a:normAutofit/>
          </a:bodyPr>
          <a:lstStyle/>
          <a:p>
            <a:pPr algn="just"/>
            <a:endParaRPr lang="fr-FR" sz="1600" dirty="0" smtClean="0"/>
          </a:p>
          <a:p>
            <a:pPr algn="just"/>
            <a:endParaRPr lang="fr-FR" sz="1600" dirty="0" smtClean="0"/>
          </a:p>
          <a:p>
            <a:pPr algn="just"/>
            <a:r>
              <a:rPr lang="fr-FR" sz="1600" dirty="0" smtClean="0"/>
              <a:t>Travail a faire dans la séance</a:t>
            </a:r>
          </a:p>
          <a:p>
            <a:pPr lvl="1" algn="just"/>
            <a:r>
              <a:rPr lang="fr-FR" sz="1600" dirty="0" smtClean="0">
                <a:solidFill>
                  <a:schemeClr val="tx1"/>
                </a:solidFill>
              </a:rPr>
              <a:t>Ecrire une application RMI  qui permet à un serveur de  gérer tous les comptes bancaires et permettra à des clients de se connecter et d’effectuer les opérations suivantes : </a:t>
            </a:r>
          </a:p>
          <a:p>
            <a:pPr lvl="1" algn="just"/>
            <a:endParaRPr lang="fr-FR" sz="1600" dirty="0" smtClean="0">
              <a:solidFill>
                <a:schemeClr val="tx1"/>
              </a:solidFill>
            </a:endParaRPr>
          </a:p>
          <a:p>
            <a:pPr marL="788670" lvl="1" indent="-241300" algn="just">
              <a:spcBef>
                <a:spcPts val="0"/>
              </a:spcBef>
              <a:buFont typeface="+mj-lt"/>
              <a:buAutoNum type="arabicPeriod"/>
            </a:pPr>
            <a:r>
              <a:rPr lang="fr-FR" sz="1600" b="1" dirty="0" smtClean="0">
                <a:solidFill>
                  <a:srgbClr val="C00000"/>
                </a:solidFill>
              </a:rPr>
              <a:t>Conversion d’un menton (dinars algérien en euros)</a:t>
            </a:r>
          </a:p>
          <a:p>
            <a:pPr marL="788670" lvl="1" indent="-241300" algn="just">
              <a:spcBef>
                <a:spcPts val="0"/>
              </a:spcBef>
              <a:buFont typeface="+mj-lt"/>
              <a:buAutoNum type="arabicPeriod"/>
            </a:pPr>
            <a:r>
              <a:rPr lang="fr-FR" sz="1600" dirty="0" smtClean="0">
                <a:solidFill>
                  <a:schemeClr val="tx1"/>
                </a:solidFill>
              </a:rPr>
              <a:t>Consulter un compte</a:t>
            </a:r>
          </a:p>
          <a:p>
            <a:pPr marL="788670" lvl="1" indent="-241300" algn="just">
              <a:spcBef>
                <a:spcPts val="0"/>
              </a:spcBef>
              <a:buFont typeface="+mj-lt"/>
              <a:buAutoNum type="arabicPeriod"/>
            </a:pPr>
            <a:r>
              <a:rPr lang="fr-FR" sz="1600" dirty="0" smtClean="0">
                <a:solidFill>
                  <a:schemeClr val="tx1"/>
                </a:solidFill>
              </a:rPr>
              <a:t>Afficher une liste des comptes</a:t>
            </a:r>
          </a:p>
          <a:p>
            <a:pPr marL="788670" lvl="1" indent="-241300" algn="just">
              <a:spcBef>
                <a:spcPts val="0"/>
              </a:spcBef>
              <a:buFont typeface="+mj-lt"/>
              <a:buAutoNum type="arabicPeriod"/>
            </a:pPr>
            <a:r>
              <a:rPr lang="fr-FR" sz="1600" dirty="0" smtClean="0">
                <a:solidFill>
                  <a:schemeClr val="tx1"/>
                </a:solidFill>
              </a:rPr>
              <a:t>Ajouter une somme à un compte</a:t>
            </a:r>
          </a:p>
          <a:p>
            <a:pPr marL="788670" lvl="1" indent="-241300" algn="just">
              <a:spcBef>
                <a:spcPts val="0"/>
              </a:spcBef>
              <a:buFont typeface="+mj-lt"/>
              <a:buAutoNum type="arabicPeriod"/>
            </a:pPr>
            <a:r>
              <a:rPr lang="fr-FR" sz="1600" dirty="0" smtClean="0">
                <a:solidFill>
                  <a:schemeClr val="tx1"/>
                </a:solidFill>
              </a:rPr>
              <a:t>Retirer une somme d’un compte</a:t>
            </a:r>
          </a:p>
          <a:p>
            <a:endParaRPr lang="fr-FR" dirty="0"/>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35</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just">
              <a:buNone/>
            </a:pPr>
            <a:r>
              <a:rPr lang="fr-FR" sz="1600" b="1" dirty="0" smtClean="0">
                <a:solidFill>
                  <a:srgbClr val="C00000"/>
                </a:solidFill>
                <a:latin typeface="Times New Roman"/>
              </a:rPr>
              <a:t>3.1 Le passage de messages </a:t>
            </a:r>
          </a:p>
          <a:p>
            <a:pPr marL="342900" indent="-342900" algn="just">
              <a:buNone/>
            </a:pPr>
            <a:r>
              <a:rPr lang="fr-FR" sz="1600" dirty="0" smtClean="0">
                <a:solidFill>
                  <a:srgbClr val="000000"/>
                </a:solidFill>
                <a:latin typeface="Times New Roman"/>
              </a:rPr>
              <a:t>	Qu’est ce qu’un Message?, les primitives de communications, primitives bloquantes et non bloquantes, les primitives de passage de messages bufférisés</a:t>
            </a:r>
          </a:p>
          <a:p>
            <a:pPr marL="342900" indent="-342900" algn="just">
              <a:buNone/>
            </a:pPr>
            <a:r>
              <a:rPr lang="fr-FR" sz="1600" b="1" dirty="0" smtClean="0">
                <a:solidFill>
                  <a:srgbClr val="C00000"/>
                </a:solidFill>
                <a:latin typeface="Times New Roman"/>
              </a:rPr>
              <a:t>3.2 Le RPC (</a:t>
            </a:r>
            <a:r>
              <a:rPr lang="fr-FR" sz="1600" b="1" dirty="0" err="1" smtClean="0">
                <a:solidFill>
                  <a:srgbClr val="C00000"/>
                </a:solidFill>
                <a:latin typeface="Times New Roman"/>
              </a:rPr>
              <a:t>Remote</a:t>
            </a:r>
            <a:r>
              <a:rPr lang="fr-FR" sz="1600" b="1" dirty="0" smtClean="0">
                <a:solidFill>
                  <a:srgbClr val="C00000"/>
                </a:solidFill>
                <a:latin typeface="Times New Roman"/>
              </a:rPr>
              <a:t> </a:t>
            </a:r>
            <a:r>
              <a:rPr lang="fr-FR" sz="1600" b="1" dirty="0" err="1" smtClean="0">
                <a:solidFill>
                  <a:srgbClr val="C00000"/>
                </a:solidFill>
                <a:latin typeface="Times New Roman"/>
              </a:rPr>
              <a:t>Procedure</a:t>
            </a:r>
            <a:r>
              <a:rPr lang="fr-FR" sz="1600" b="1" dirty="0" smtClean="0">
                <a:solidFill>
                  <a:srgbClr val="C00000"/>
                </a:solidFill>
                <a:latin typeface="Times New Roman"/>
              </a:rPr>
              <a:t> Call)</a:t>
            </a:r>
          </a:p>
          <a:p>
            <a:pPr marL="342900" indent="-342900" algn="just">
              <a:buNone/>
            </a:pPr>
            <a:r>
              <a:rPr lang="fr-FR" sz="1600" dirty="0" smtClean="0">
                <a:solidFill>
                  <a:srgbClr val="000000"/>
                </a:solidFill>
                <a:latin typeface="Times New Roman"/>
              </a:rPr>
              <a:t>	Principe, mécanismes et concepts utilisés, paramètres et résultats dans le RPC, l’édition des liens, exemple</a:t>
            </a:r>
          </a:p>
          <a:p>
            <a:pPr marL="342900" indent="-342900" algn="just">
              <a:buNone/>
            </a:pPr>
            <a:r>
              <a:rPr lang="fr-FR" sz="1600" b="1" dirty="0" smtClean="0">
                <a:solidFill>
                  <a:srgbClr val="C00000"/>
                </a:solidFill>
                <a:latin typeface="Times New Roman"/>
              </a:rPr>
              <a:t>3.3 Le RMI (</a:t>
            </a:r>
            <a:r>
              <a:rPr lang="fr-FR" sz="1600" b="1" dirty="0" err="1" smtClean="0">
                <a:solidFill>
                  <a:srgbClr val="C00000"/>
                </a:solidFill>
                <a:latin typeface="Times New Roman"/>
              </a:rPr>
              <a:t>Remote</a:t>
            </a:r>
            <a:r>
              <a:rPr lang="fr-FR" sz="1600" b="1" dirty="0" smtClean="0">
                <a:solidFill>
                  <a:srgbClr val="C00000"/>
                </a:solidFill>
                <a:latin typeface="Times New Roman"/>
              </a:rPr>
              <a:t> </a:t>
            </a:r>
            <a:r>
              <a:rPr lang="fr-FR" sz="1600" b="1" dirty="0" err="1" smtClean="0">
                <a:solidFill>
                  <a:srgbClr val="C00000"/>
                </a:solidFill>
                <a:latin typeface="Times New Roman"/>
              </a:rPr>
              <a:t>Method</a:t>
            </a:r>
            <a:r>
              <a:rPr lang="fr-FR" sz="1600" b="1" dirty="0" smtClean="0">
                <a:solidFill>
                  <a:srgbClr val="C00000"/>
                </a:solidFill>
                <a:latin typeface="Times New Roman"/>
              </a:rPr>
              <a:t> Invocation)</a:t>
            </a:r>
          </a:p>
          <a:p>
            <a:pPr marL="342900" indent="-342900" algn="just">
              <a:buNone/>
            </a:pPr>
            <a:r>
              <a:rPr lang="fr-FR" sz="1600" dirty="0" smtClean="0">
                <a:solidFill>
                  <a:srgbClr val="000000"/>
                </a:solidFill>
                <a:latin typeface="Times New Roman"/>
              </a:rPr>
              <a:t>	Principe, mécanismes et concepts (interfaces, classes, stub, …), Java RMI</a:t>
            </a:r>
          </a:p>
          <a:p>
            <a:pPr marL="342900" indent="-342900" algn="just">
              <a:buNone/>
            </a:pPr>
            <a:r>
              <a:rPr lang="fr-FR" sz="1600" b="1" dirty="0" smtClean="0">
                <a:solidFill>
                  <a:srgbClr val="C00000"/>
                </a:solidFill>
                <a:latin typeface="Times New Roman"/>
              </a:rPr>
              <a:t>3.4 Communication par évènements et notifications</a:t>
            </a:r>
          </a:p>
          <a:p>
            <a:pPr marL="342900" indent="-342900" algn="just">
              <a:buNone/>
            </a:pPr>
            <a:r>
              <a:rPr lang="fr-FR" sz="1600" dirty="0" smtClean="0">
                <a:solidFill>
                  <a:srgbClr val="000000"/>
                </a:solidFill>
                <a:latin typeface="Times New Roman"/>
              </a:rPr>
              <a:t>	Principe, émetteur/récepteur, abonnement, notification</a:t>
            </a:r>
          </a:p>
          <a:p>
            <a:pPr marL="342900" indent="-342900" algn="just">
              <a:buNone/>
            </a:pPr>
            <a:r>
              <a:rPr lang="fr-FR" sz="1600" b="1" dirty="0" smtClean="0">
                <a:solidFill>
                  <a:srgbClr val="C00000"/>
                </a:solidFill>
                <a:latin typeface="Times New Roman"/>
              </a:rPr>
              <a:t>3.5 Communication de groupe</a:t>
            </a:r>
          </a:p>
          <a:p>
            <a:pPr marL="342900" indent="-342900" algn="just">
              <a:buNone/>
            </a:pPr>
            <a:r>
              <a:rPr lang="fr-FR" sz="1600" dirty="0" smtClean="0">
                <a:solidFill>
                  <a:srgbClr val="000000"/>
                </a:solidFill>
                <a:latin typeface="Times New Roman"/>
              </a:rPr>
              <a:t>	Principe, structure d’un groupe, opérations sur les membres (ajout, suppression, recherche, …), élaboration de la communication (diffusion, ordonnancement des messages, …)</a:t>
            </a:r>
          </a:p>
          <a:p>
            <a:pPr marL="342900" indent="-342900" algn="just">
              <a:buNone/>
            </a:pPr>
            <a:r>
              <a:rPr lang="fr-FR" sz="1600" b="1" dirty="0" smtClean="0">
                <a:solidFill>
                  <a:srgbClr val="C00000"/>
                </a:solidFill>
                <a:latin typeface="Times New Roman"/>
              </a:rPr>
              <a:t>3.6 Communication par mémoire partagée</a:t>
            </a:r>
          </a:p>
          <a:p>
            <a:pPr marL="342900" indent="-342900" algn="just">
              <a:buNone/>
            </a:pPr>
            <a:r>
              <a:rPr lang="fr-FR" sz="1600" dirty="0" smtClean="0">
                <a:solidFill>
                  <a:srgbClr val="000000"/>
                </a:solidFill>
                <a:latin typeface="Times New Roman"/>
              </a:rPr>
              <a:t>	Principe, mécanisme d’utilisation, maintien de la mémoire (création, protection, …)</a:t>
            </a:r>
          </a:p>
          <a:p>
            <a:pPr marL="342900" indent="-342900" algn="just">
              <a:buNone/>
            </a:pPr>
            <a:r>
              <a:rPr lang="fr-FR" sz="1600" b="1" dirty="0" smtClean="0">
                <a:solidFill>
                  <a:srgbClr val="C00000"/>
                </a:solidFill>
                <a:latin typeface="Times New Roman"/>
              </a:rPr>
              <a:t>3.7 Communication par flux</a:t>
            </a:r>
            <a:r>
              <a:rPr lang="fr-FR" sz="1600" dirty="0" smtClean="0">
                <a:solidFill>
                  <a:srgbClr val="C00000"/>
                </a:solidFill>
              </a:rPr>
              <a:t> </a:t>
            </a:r>
            <a:endParaRPr lang="fr-FR" sz="1900" dirty="0">
              <a:solidFill>
                <a:srgbClr val="C00000"/>
              </a:solidFill>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36</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3.4 Communication par évènements et notifications</a:t>
            </a:r>
          </a:p>
          <a:p>
            <a:pPr marL="342900" indent="-342900" algn="ctr">
              <a:buNone/>
            </a:pPr>
            <a:endParaRPr lang="fr-FR" sz="1900" b="1" dirty="0" smtClean="0">
              <a:solidFill>
                <a:srgbClr val="C00000"/>
              </a:solidFill>
              <a:latin typeface="Times New Roman"/>
            </a:endParaRPr>
          </a:p>
          <a:p>
            <a:pPr marL="342900" indent="-342900" algn="just">
              <a:buFont typeface="Wingdings" pitchFamily="2" charset="2"/>
              <a:buChar char="§"/>
            </a:pPr>
            <a:r>
              <a:rPr lang="fr-FR" sz="1700" dirty="0" smtClean="0"/>
              <a:t>Dans un système, un objet peut réagir à un changement  (</a:t>
            </a:r>
            <a:r>
              <a:rPr lang="fr-FR" sz="1700" b="1" dirty="0" smtClean="0">
                <a:solidFill>
                  <a:srgbClr val="C00000"/>
                </a:solidFill>
              </a:rPr>
              <a:t>événement</a:t>
            </a:r>
            <a:r>
              <a:rPr lang="fr-FR" sz="1700" dirty="0" smtClean="0"/>
              <a:t>) qui touche un autre  objet. </a:t>
            </a:r>
          </a:p>
          <a:p>
            <a:pPr marL="342900" indent="-342900" algn="just">
              <a:buFont typeface="Wingdings" pitchFamily="2" charset="2"/>
              <a:buChar char="§"/>
            </a:pPr>
            <a:endParaRPr lang="fr-FR" sz="1700" dirty="0" smtClean="0"/>
          </a:p>
          <a:p>
            <a:pPr marL="342900" indent="-342900" algn="just">
              <a:buFont typeface="Wingdings" pitchFamily="2" charset="2"/>
              <a:buChar char="§"/>
            </a:pPr>
            <a:r>
              <a:rPr lang="fr-FR" sz="1700" dirty="0" smtClean="0"/>
              <a:t>Par exemple: </a:t>
            </a:r>
          </a:p>
          <a:p>
            <a:pPr marL="617220" lvl="1" indent="-342900" algn="just">
              <a:buFont typeface="Wingdings" pitchFamily="2" charset="2"/>
              <a:buChar char="§"/>
            </a:pPr>
            <a:r>
              <a:rPr lang="fr-FR" sz="1700" dirty="0" smtClean="0">
                <a:solidFill>
                  <a:schemeClr val="tx1"/>
                </a:solidFill>
              </a:rPr>
              <a:t>Un clic sur le bouton d’une souris</a:t>
            </a:r>
          </a:p>
          <a:p>
            <a:pPr marL="617220" lvl="1" indent="-342900" algn="just">
              <a:buFont typeface="Wingdings" pitchFamily="2" charset="2"/>
              <a:buChar char="§"/>
            </a:pPr>
            <a:r>
              <a:rPr lang="fr-FR" sz="1700" dirty="0" smtClean="0">
                <a:solidFill>
                  <a:schemeClr val="tx1"/>
                </a:solidFill>
              </a:rPr>
              <a:t>La saisie d’un texte dans une fenêtre</a:t>
            </a:r>
          </a:p>
          <a:p>
            <a:pPr marL="617220" lvl="1" indent="-342900" algn="just">
              <a:buFont typeface="Wingdings" pitchFamily="2" charset="2"/>
              <a:buChar char="§"/>
            </a:pPr>
            <a:r>
              <a:rPr lang="fr-FR" sz="1700" dirty="0" smtClean="0">
                <a:solidFill>
                  <a:schemeClr val="tx1"/>
                </a:solidFill>
              </a:rPr>
              <a:t>L’exécution de certaines méthodes par un objet</a:t>
            </a:r>
          </a:p>
          <a:p>
            <a:pPr marL="617220" lvl="1" indent="-342900" algn="just">
              <a:buFont typeface="Wingdings" pitchFamily="2" charset="2"/>
              <a:buChar char="§"/>
            </a:pPr>
            <a:r>
              <a:rPr lang="fr-FR" sz="1700" dirty="0" smtClean="0">
                <a:solidFill>
                  <a:schemeClr val="tx1"/>
                </a:solidFill>
              </a:rPr>
              <a:t>Ce sont des événements qui sont notifiés aux objets responsables de l’affichage. </a:t>
            </a:r>
            <a:endParaRPr lang="fr-FR" sz="1700" b="1" dirty="0" smtClean="0">
              <a:solidFill>
                <a:schemeClr val="tx1"/>
              </a:solidFill>
              <a:latin typeface="Times New Roman"/>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37</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3.4 Communication par évènements et notifications</a:t>
            </a:r>
          </a:p>
          <a:p>
            <a:pPr marL="342900" indent="-342900" algn="ctr">
              <a:buNone/>
            </a:pPr>
            <a:endParaRPr lang="fr-FR" sz="1900" b="1" dirty="0" smtClean="0">
              <a:solidFill>
                <a:srgbClr val="C00000"/>
              </a:solidFill>
              <a:latin typeface="Times New Roman"/>
            </a:endParaRPr>
          </a:p>
          <a:p>
            <a:pPr marL="342900" indent="-342900" algn="just">
              <a:buFont typeface="Wingdings" pitchFamily="2" charset="2"/>
              <a:buChar char="§"/>
            </a:pPr>
            <a:r>
              <a:rPr lang="fr-FR" sz="1800" dirty="0" smtClean="0"/>
              <a:t>Les systèmes répartis basés sur les événements utilisent un mécanisme </a:t>
            </a:r>
            <a:br>
              <a:rPr lang="fr-FR" sz="1800" dirty="0" smtClean="0"/>
            </a:br>
            <a:r>
              <a:rPr lang="fr-FR" sz="1800" b="1" i="1" dirty="0" smtClean="0">
                <a:solidFill>
                  <a:srgbClr val="C00000"/>
                </a:solidFill>
              </a:rPr>
              <a:t>publication/abonnement</a:t>
            </a:r>
            <a:r>
              <a:rPr lang="fr-FR" sz="1800" dirty="0" smtClean="0"/>
              <a:t>. </a:t>
            </a:r>
          </a:p>
          <a:p>
            <a:pPr marL="342900" indent="-342900" algn="just">
              <a:buFont typeface="Wingdings" pitchFamily="2" charset="2"/>
              <a:buChar char="§"/>
            </a:pPr>
            <a:endParaRPr lang="fr-FR" sz="1800" dirty="0" smtClean="0"/>
          </a:p>
          <a:p>
            <a:pPr marL="342900" indent="-342900" algn="just">
              <a:buFont typeface="Wingdings" pitchFamily="2" charset="2"/>
              <a:buChar char="§"/>
            </a:pPr>
            <a:r>
              <a:rPr lang="fr-FR" sz="1800" dirty="0" smtClean="0"/>
              <a:t>Un objet qui génère des événements publie le type d’événement qu’il rend observable aux autres objets. </a:t>
            </a:r>
          </a:p>
          <a:p>
            <a:pPr marL="342900" indent="-342900" algn="just">
              <a:buFont typeface="Wingdings" pitchFamily="2" charset="2"/>
              <a:buChar char="§"/>
            </a:pPr>
            <a:endParaRPr lang="fr-FR" sz="1800" dirty="0" smtClean="0"/>
          </a:p>
          <a:p>
            <a:pPr marL="342900" indent="-342900" algn="just">
              <a:buFont typeface="Wingdings" pitchFamily="2" charset="2"/>
              <a:buChar char="§"/>
            </a:pPr>
            <a:r>
              <a:rPr lang="fr-FR" sz="1800" dirty="0" smtClean="0"/>
              <a:t>Les objets qui souhaitent recevoir des événements, souscrivent un abonnement aux types qui les intéressent. </a:t>
            </a:r>
            <a:endParaRPr lang="fr-FR" sz="1700" b="1" dirty="0" smtClean="0">
              <a:solidFill>
                <a:schemeClr val="tx1"/>
              </a:solidFill>
              <a:latin typeface="Times New Roman"/>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38</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3.4 Communication par évènements et notifications</a:t>
            </a:r>
          </a:p>
          <a:p>
            <a:pPr marL="342900" indent="-342900" algn="ctr">
              <a:buNone/>
            </a:pPr>
            <a:endParaRPr lang="fr-FR" sz="1900" b="1" dirty="0" smtClean="0">
              <a:solidFill>
                <a:srgbClr val="C00000"/>
              </a:solidFill>
              <a:latin typeface="Times New Roman"/>
            </a:endParaRPr>
          </a:p>
          <a:p>
            <a:pPr marL="342900" indent="-342900" algn="just">
              <a:buFont typeface="Wingdings" pitchFamily="2" charset="2"/>
              <a:buChar char="§"/>
            </a:pPr>
            <a:r>
              <a:rPr lang="fr-FR" sz="1800" dirty="0" smtClean="0"/>
              <a:t>Dans un système réparti basé sur les événements, on trouve un ensemble d’objets et des participants :  </a:t>
            </a:r>
          </a:p>
          <a:p>
            <a:pPr marL="342900" indent="-342900" algn="just">
              <a:buFont typeface="Wingdings" pitchFamily="2" charset="2"/>
              <a:buChar char="§"/>
            </a:pPr>
            <a:endParaRPr lang="fr-FR" sz="1800" b="1" dirty="0" smtClean="0">
              <a:solidFill>
                <a:schemeClr val="tx1"/>
              </a:solidFill>
              <a:latin typeface="Times New Roman"/>
            </a:endParaRPr>
          </a:p>
          <a:p>
            <a:pPr marL="617220" lvl="1" indent="-342900" algn="just">
              <a:buFont typeface="+mj-lt"/>
              <a:buAutoNum type="arabicPeriod"/>
            </a:pPr>
            <a:r>
              <a:rPr lang="fr-FR" sz="1700" dirty="0" smtClean="0">
                <a:solidFill>
                  <a:schemeClr val="tx1"/>
                </a:solidFill>
              </a:rPr>
              <a:t>Objets </a:t>
            </a:r>
            <a:r>
              <a:rPr lang="fr-FR" sz="1700" b="1" dirty="0" smtClean="0">
                <a:solidFill>
                  <a:schemeClr val="tx1"/>
                </a:solidFill>
              </a:rPr>
              <a:t>centre d’intérêt </a:t>
            </a:r>
            <a:r>
              <a:rPr lang="fr-FR" sz="1800" dirty="0" smtClean="0">
                <a:solidFill>
                  <a:schemeClr val="tx1"/>
                </a:solidFill>
              </a:rPr>
              <a:t>qui changent d’états suite à des opérations quelconques et </a:t>
            </a:r>
            <a:r>
              <a:rPr lang="fr-FR" sz="1700" dirty="0" smtClean="0">
                <a:solidFill>
                  <a:schemeClr val="tx1"/>
                </a:solidFill>
              </a:rPr>
              <a:t>génèrent par la suite  un </a:t>
            </a:r>
            <a:r>
              <a:rPr lang="fr-FR" sz="1700" b="1" dirty="0" smtClean="0">
                <a:solidFill>
                  <a:srgbClr val="C00000"/>
                </a:solidFill>
              </a:rPr>
              <a:t>événements </a:t>
            </a:r>
          </a:p>
          <a:p>
            <a:pPr marL="617220" lvl="1" indent="-342900" algn="just">
              <a:buFont typeface="+mj-lt"/>
              <a:buAutoNum type="arabicPeriod"/>
            </a:pPr>
            <a:endParaRPr lang="fr-FR" sz="1700" dirty="0" smtClean="0">
              <a:solidFill>
                <a:schemeClr val="tx1"/>
              </a:solidFill>
            </a:endParaRPr>
          </a:p>
          <a:p>
            <a:pPr marL="617220" lvl="1" indent="-342900" algn="just">
              <a:buFont typeface="+mj-lt"/>
              <a:buAutoNum type="arabicPeriod"/>
            </a:pPr>
            <a:r>
              <a:rPr lang="fr-FR" sz="1700" dirty="0" smtClean="0">
                <a:solidFill>
                  <a:schemeClr val="tx1"/>
                </a:solidFill>
              </a:rPr>
              <a:t>Objets </a:t>
            </a:r>
            <a:r>
              <a:rPr lang="fr-FR" sz="1700" b="1" dirty="0" smtClean="0">
                <a:solidFill>
                  <a:schemeClr val="tx1"/>
                </a:solidFill>
              </a:rPr>
              <a:t>abonnés </a:t>
            </a:r>
            <a:r>
              <a:rPr lang="fr-FR" sz="1700" dirty="0" smtClean="0">
                <a:solidFill>
                  <a:schemeClr val="tx1"/>
                </a:solidFill>
              </a:rPr>
              <a:t>qui s’intéressent à un type d’événement et qui reçoivent des </a:t>
            </a:r>
            <a:r>
              <a:rPr lang="fr-FR" sz="1700" b="1" dirty="0" smtClean="0">
                <a:solidFill>
                  <a:srgbClr val="C00000"/>
                </a:solidFill>
              </a:rPr>
              <a:t>notifications </a:t>
            </a:r>
            <a:endParaRPr lang="fr-FR" sz="1700" dirty="0" smtClean="0">
              <a:solidFill>
                <a:schemeClr val="tx1"/>
              </a:solidFill>
            </a:endParaRPr>
          </a:p>
          <a:p>
            <a:pPr marL="617220" lvl="1" indent="-342900" algn="just">
              <a:buFont typeface="+mj-lt"/>
              <a:buAutoNum type="arabicPeriod"/>
            </a:pPr>
            <a:endParaRPr lang="fr-FR" sz="1700" dirty="0" smtClean="0">
              <a:solidFill>
                <a:schemeClr val="tx1"/>
              </a:solidFill>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39</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3.4 Communication par évènements et notifications</a:t>
            </a:r>
          </a:p>
          <a:p>
            <a:pPr marL="342900" indent="-342900" algn="ctr">
              <a:buNone/>
            </a:pPr>
            <a:endParaRPr lang="fr-FR" sz="1900" b="1" dirty="0" smtClean="0">
              <a:solidFill>
                <a:srgbClr val="C00000"/>
              </a:solidFill>
              <a:latin typeface="Times New Roman"/>
            </a:endParaRPr>
          </a:p>
          <a:p>
            <a:pPr marL="342900" indent="-342900" algn="just">
              <a:buFont typeface="Wingdings" pitchFamily="2" charset="2"/>
              <a:buChar char="§"/>
            </a:pPr>
            <a:r>
              <a:rPr lang="fr-FR" sz="1800" dirty="0" smtClean="0"/>
              <a:t>Dans un système réparti basé sur les événements, on trouve un ensemble d’objets et des participants :  </a:t>
            </a:r>
            <a:endParaRPr lang="fr-FR" sz="1800" b="1" dirty="0" smtClean="0">
              <a:solidFill>
                <a:schemeClr val="tx1"/>
              </a:solidFill>
              <a:latin typeface="Times New Roman"/>
            </a:endParaRPr>
          </a:p>
          <a:p>
            <a:pPr marL="617220" lvl="1" indent="-342900" algn="just">
              <a:buFont typeface="+mj-lt"/>
              <a:buAutoNum type="arabicPeriod"/>
            </a:pPr>
            <a:endParaRPr lang="fr-FR" sz="1700" dirty="0" smtClean="0">
              <a:solidFill>
                <a:schemeClr val="tx1"/>
              </a:solidFill>
            </a:endParaRPr>
          </a:p>
          <a:p>
            <a:pPr marL="617220" lvl="1" indent="-342900" algn="just">
              <a:buFont typeface="+mj-lt"/>
              <a:buAutoNum type="arabicPeriod" startAt="3"/>
            </a:pPr>
            <a:r>
              <a:rPr lang="fr-FR" sz="1700" dirty="0" smtClean="0">
                <a:solidFill>
                  <a:schemeClr val="tx1"/>
                </a:solidFill>
              </a:rPr>
              <a:t>Objets </a:t>
            </a:r>
            <a:r>
              <a:rPr lang="fr-FR" sz="1700" b="1" dirty="0" smtClean="0">
                <a:solidFill>
                  <a:schemeClr val="tx1"/>
                </a:solidFill>
              </a:rPr>
              <a:t>observateurs</a:t>
            </a:r>
          </a:p>
          <a:p>
            <a:pPr marL="891540" lvl="2" indent="-342900" algn="just">
              <a:buFont typeface="Wingdings" pitchFamily="2" charset="2"/>
              <a:buChar char="§"/>
            </a:pPr>
            <a:r>
              <a:rPr lang="fr-FR" sz="1500" dirty="0" smtClean="0"/>
              <a:t>Transmettre des notifications </a:t>
            </a:r>
          </a:p>
          <a:p>
            <a:pPr marL="891540" lvl="2" indent="-342900" algn="just">
              <a:buFont typeface="Wingdings" pitchFamily="2" charset="2"/>
              <a:buChar char="§"/>
            </a:pPr>
            <a:r>
              <a:rPr lang="fr-FR" sz="1500" dirty="0" smtClean="0"/>
              <a:t>Filtrer des notifications</a:t>
            </a:r>
          </a:p>
          <a:p>
            <a:pPr marL="891540" lvl="2" indent="-342900" algn="just">
              <a:buFont typeface="Wingdings" pitchFamily="2" charset="2"/>
              <a:buChar char="§"/>
            </a:pPr>
            <a:r>
              <a:rPr lang="fr-FR" sz="1500" dirty="0" smtClean="0"/>
              <a:t>Servir comme boîte aux lettres : Un observateur peut maintenir l’information en attendant que l’abonné la réclame (synchronisation). </a:t>
            </a:r>
            <a:endParaRPr lang="fr-FR" sz="1500" b="1" dirty="0" smtClean="0">
              <a:solidFill>
                <a:srgbClr val="C00000"/>
              </a:solidFill>
            </a:endParaRPr>
          </a:p>
          <a:p>
            <a:pPr marL="617220" lvl="1" indent="-342900" algn="just">
              <a:buNone/>
            </a:pPr>
            <a:r>
              <a:rPr lang="fr-FR" sz="1700" dirty="0" smtClean="0">
                <a:solidFill>
                  <a:schemeClr val="tx1"/>
                </a:solidFill>
              </a:rPr>
              <a:t> </a:t>
            </a:r>
          </a:p>
          <a:p>
            <a:pPr marL="617220" lvl="1" indent="-342900" algn="just">
              <a:buFont typeface="+mj-lt"/>
              <a:buAutoNum type="arabicPeriod" startAt="4"/>
            </a:pPr>
            <a:r>
              <a:rPr lang="fr-FR" sz="1700" b="1" dirty="0" smtClean="0">
                <a:solidFill>
                  <a:srgbClr val="C00000"/>
                </a:solidFill>
              </a:rPr>
              <a:t>Notification</a:t>
            </a:r>
            <a:r>
              <a:rPr lang="fr-FR" sz="1700" dirty="0" smtClean="0">
                <a:solidFill>
                  <a:schemeClr val="tx1"/>
                </a:solidFill>
              </a:rPr>
              <a:t> qui contient le type de l’événement, les attributs qui indiquent l’état de l’objet centre d’intérêt, la méthode invoquée, le temps d’occurrence et un numéro de séquence.  </a:t>
            </a:r>
            <a:endParaRPr lang="fr-FR" sz="1700" b="1" dirty="0" smtClean="0">
              <a:solidFill>
                <a:schemeClr val="tx1"/>
              </a:solidFil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4</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just">
              <a:buNone/>
            </a:pPr>
            <a:endParaRPr lang="fr-FR" sz="2000" dirty="0" smtClean="0"/>
          </a:p>
          <a:p>
            <a:pPr marL="342900" indent="-342900" algn="just">
              <a:buFont typeface="Wingdings" pitchFamily="2" charset="2"/>
              <a:buChar char="§"/>
            </a:pPr>
            <a:r>
              <a:rPr lang="fr-FR" sz="1700" dirty="0" smtClean="0"/>
              <a:t>On distingue principalement plusieurs types de communication : </a:t>
            </a:r>
            <a:endParaRPr lang="fr-FR" sz="1700" dirty="0" smtClean="0">
              <a:solidFill>
                <a:schemeClr val="tx1"/>
              </a:solidFill>
            </a:endParaRPr>
          </a:p>
          <a:p>
            <a:pPr marL="617220" lvl="1" indent="-342900" algn="just">
              <a:buFont typeface="+mj-lt"/>
              <a:buAutoNum type="arabicPeriod"/>
            </a:pPr>
            <a:endParaRPr lang="fr-FR" sz="1700" b="1" dirty="0" smtClean="0">
              <a:solidFill>
                <a:srgbClr val="C00000"/>
              </a:solidFill>
            </a:endParaRPr>
          </a:p>
          <a:p>
            <a:pPr marL="617220" lvl="1" indent="-342900" algn="just">
              <a:lnSpc>
                <a:spcPct val="150000"/>
              </a:lnSpc>
              <a:buFont typeface="+mj-lt"/>
              <a:buAutoNum type="arabicPeriod"/>
            </a:pPr>
            <a:r>
              <a:rPr lang="fr-FR" sz="1700" b="1" dirty="0" smtClean="0">
                <a:solidFill>
                  <a:srgbClr val="C00000"/>
                </a:solidFill>
              </a:rPr>
              <a:t>La communication par message</a:t>
            </a:r>
            <a:r>
              <a:rPr lang="fr-FR" sz="1700" dirty="0" smtClean="0">
                <a:solidFill>
                  <a:schemeClr val="tx1"/>
                </a:solidFill>
              </a:rPr>
              <a:t> </a:t>
            </a:r>
            <a:endParaRPr lang="fr-FR" sz="1700" b="1" dirty="0" smtClean="0">
              <a:solidFill>
                <a:srgbClr val="C00000"/>
              </a:solidFill>
            </a:endParaRPr>
          </a:p>
          <a:p>
            <a:pPr marL="891540" lvl="2" indent="-342900" algn="just">
              <a:lnSpc>
                <a:spcPct val="150000"/>
              </a:lnSpc>
              <a:buFont typeface="Wingdings" pitchFamily="2" charset="2"/>
              <a:buChar char="§"/>
            </a:pPr>
            <a:r>
              <a:rPr lang="fr-FR" sz="1600" dirty="0" smtClean="0"/>
              <a:t>RPC, RMI et de la notification d’événements</a:t>
            </a:r>
            <a:endParaRPr lang="fr-FR" sz="1700" dirty="0" smtClean="0">
              <a:solidFill>
                <a:schemeClr val="tx1"/>
              </a:solidFill>
            </a:endParaRPr>
          </a:p>
          <a:p>
            <a:pPr marL="617220" lvl="1" indent="-342900" algn="just">
              <a:lnSpc>
                <a:spcPct val="150000"/>
              </a:lnSpc>
              <a:buFont typeface="+mj-lt"/>
              <a:buAutoNum type="arabicPeriod"/>
            </a:pPr>
            <a:r>
              <a:rPr lang="fr-FR" sz="1700" b="1" dirty="0" smtClean="0">
                <a:solidFill>
                  <a:srgbClr val="C00000"/>
                </a:solidFill>
              </a:rPr>
              <a:t>Communication de groupe</a:t>
            </a:r>
            <a:endParaRPr lang="fr-FR" sz="1700" dirty="0" smtClean="0"/>
          </a:p>
          <a:p>
            <a:pPr marL="617220" lvl="1" indent="-342900" algn="just">
              <a:lnSpc>
                <a:spcPct val="150000"/>
              </a:lnSpc>
              <a:buFont typeface="+mj-lt"/>
              <a:buAutoNum type="arabicPeriod"/>
            </a:pPr>
            <a:r>
              <a:rPr lang="fr-FR" sz="1700" b="1" dirty="0" smtClean="0">
                <a:solidFill>
                  <a:srgbClr val="C00000"/>
                </a:solidFill>
              </a:rPr>
              <a:t>La communication par mémoire commune</a:t>
            </a:r>
          </a:p>
          <a:p>
            <a:pPr marL="617220" lvl="1" indent="-342900" algn="just">
              <a:lnSpc>
                <a:spcPct val="150000"/>
              </a:lnSpc>
              <a:buFont typeface="+mj-lt"/>
              <a:buAutoNum type="arabicPeriod"/>
            </a:pPr>
            <a:r>
              <a:rPr lang="fr-FR" sz="1700" b="1" dirty="0" smtClean="0">
                <a:solidFill>
                  <a:srgbClr val="C00000"/>
                </a:solidFill>
              </a:rPr>
              <a:t>La communication par flux</a:t>
            </a: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40</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3.4 Communication par évènements et notifications</a:t>
            </a:r>
          </a:p>
          <a:p>
            <a:pPr marL="342900" indent="-342900" algn="ctr">
              <a:buNone/>
            </a:pPr>
            <a:endParaRPr lang="fr-FR" sz="1900" b="1" dirty="0" smtClean="0">
              <a:solidFill>
                <a:srgbClr val="C00000"/>
              </a:solidFill>
              <a:latin typeface="Times New Roman"/>
            </a:endParaRPr>
          </a:p>
        </p:txBody>
      </p:sp>
      <p:pic>
        <p:nvPicPr>
          <p:cNvPr id="16386" name="Picture 2" descr="C:\Users\MULTI_TECH\Desktop\Capture.PNG"/>
          <p:cNvPicPr>
            <a:picLocks noChangeAspect="1" noChangeArrowheads="1"/>
          </p:cNvPicPr>
          <p:nvPr/>
        </p:nvPicPr>
        <p:blipFill>
          <a:blip r:embed="rId2"/>
          <a:srcRect/>
          <a:stretch>
            <a:fillRect/>
          </a:stretch>
        </p:blipFill>
        <p:spPr bwMode="auto">
          <a:xfrm>
            <a:off x="1571604" y="2571744"/>
            <a:ext cx="5877746" cy="3534269"/>
          </a:xfrm>
          <a:prstGeom prst="rect">
            <a:avLst/>
          </a:prstGeom>
          <a:noFill/>
        </p:spPr>
      </p:pic>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41</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3.4 Communication par évènements et notifications</a:t>
            </a:r>
          </a:p>
          <a:p>
            <a:pPr marL="342900" indent="-342900" algn="ctr">
              <a:buNone/>
            </a:pPr>
            <a:endParaRPr lang="fr-FR" sz="1900" b="1" dirty="0" smtClean="0">
              <a:solidFill>
                <a:srgbClr val="C00000"/>
              </a:solidFill>
              <a:latin typeface="Times New Roman"/>
            </a:endParaRPr>
          </a:p>
          <a:p>
            <a:pPr marL="342900" indent="-342900" algn="ctr">
              <a:buNone/>
            </a:pPr>
            <a:endParaRPr lang="fr-FR" sz="1700" b="1" dirty="0" smtClean="0">
              <a:solidFill>
                <a:srgbClr val="C00000"/>
              </a:solidFill>
              <a:latin typeface="Times New Roman"/>
            </a:endParaRPr>
          </a:p>
          <a:p>
            <a:pPr marL="342900" indent="-342900" algn="just">
              <a:buFont typeface="Wingdings" pitchFamily="2" charset="2"/>
              <a:buChar char="§"/>
            </a:pPr>
            <a:r>
              <a:rPr lang="fr-FR" sz="1700" b="1" dirty="0" smtClean="0"/>
              <a:t>Question</a:t>
            </a:r>
            <a:r>
              <a:rPr lang="fr-FR" sz="1700" dirty="0" smtClean="0"/>
              <a:t>: est ce que ce paradigme de communication est synchrone ou asynchrone ?</a:t>
            </a:r>
          </a:p>
          <a:p>
            <a:pPr marL="342900" indent="-342900" algn="just">
              <a:buFont typeface="Wingdings" pitchFamily="2" charset="2"/>
              <a:buChar char="§"/>
            </a:pPr>
            <a:endParaRPr lang="fr-FR" sz="1700" b="1" dirty="0" smtClean="0"/>
          </a:p>
          <a:p>
            <a:pPr marL="342900" indent="-342900" algn="just">
              <a:buFont typeface="Wingdings" pitchFamily="2" charset="2"/>
              <a:buChar char="§"/>
            </a:pPr>
            <a:r>
              <a:rPr lang="fr-FR" sz="1700" b="1" dirty="0" smtClean="0"/>
              <a:t>Réponse</a:t>
            </a:r>
            <a:r>
              <a:rPr lang="fr-FR" sz="1700" dirty="0" smtClean="0"/>
              <a:t> : Les objets générateurs d’événements sont totalement</a:t>
            </a:r>
            <a:br>
              <a:rPr lang="fr-FR" sz="1700" dirty="0" smtClean="0"/>
            </a:br>
            <a:r>
              <a:rPr lang="fr-FR" sz="1700" dirty="0" smtClean="0"/>
              <a:t>découplés des objets abonnés. Aucune synchronisation n’a lieu. Cependant, les abonnés peuvent rester en attente d’un objet notification.  </a:t>
            </a:r>
          </a:p>
          <a:p>
            <a:pPr marL="342900" indent="-342900" algn="just">
              <a:buFont typeface="Wingdings" pitchFamily="2" charset="2"/>
              <a:buChar char="§"/>
            </a:pPr>
            <a:endParaRPr lang="fr-FR" sz="1700" b="1" dirty="0" smtClean="0">
              <a:solidFill>
                <a:srgbClr val="C00000"/>
              </a:solidFill>
              <a:latin typeface="Times New Roman"/>
            </a:endParaRPr>
          </a:p>
          <a:p>
            <a:pPr marL="342900" indent="-342900" algn="just">
              <a:buFont typeface="Wingdings" pitchFamily="2" charset="2"/>
              <a:buChar char="§"/>
            </a:pPr>
            <a:r>
              <a:rPr lang="fr-FR" sz="1700" b="1" dirty="0" smtClean="0">
                <a:solidFill>
                  <a:srgbClr val="C00000"/>
                </a:solidFill>
                <a:latin typeface="Times New Roman"/>
              </a:rPr>
              <a:t>Donc </a:t>
            </a:r>
            <a:r>
              <a:rPr lang="fr-FR" sz="1700" dirty="0" smtClean="0">
                <a:solidFill>
                  <a:srgbClr val="C00000"/>
                </a:solidFill>
              </a:rPr>
              <a:t>ce paradigme de communication</a:t>
            </a:r>
            <a:r>
              <a:rPr lang="fr-FR" sz="1700" b="1" dirty="0" smtClean="0">
                <a:solidFill>
                  <a:srgbClr val="C00000"/>
                </a:solidFill>
                <a:latin typeface="Times New Roman"/>
              </a:rPr>
              <a:t> est asynchrone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42</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3.5 Communication de groupe</a:t>
            </a:r>
          </a:p>
          <a:p>
            <a:pPr marL="342900" indent="-342900" algn="ctr">
              <a:buNone/>
            </a:pPr>
            <a:endParaRPr lang="fr-FR" sz="1900" b="1" dirty="0" smtClean="0">
              <a:solidFill>
                <a:srgbClr val="C00000"/>
              </a:solidFill>
              <a:latin typeface="Times New Roman"/>
            </a:endParaRPr>
          </a:p>
          <a:p>
            <a:pPr marL="342900" indent="-342900" algn="just">
              <a:buFont typeface="Wingdings" pitchFamily="2" charset="2"/>
              <a:buChar char="§"/>
            </a:pPr>
            <a:r>
              <a:rPr lang="fr-FR" sz="1600" dirty="0" smtClean="0"/>
              <a:t>La communication « multicast » (diffusion) est préférable ; elle consiste à envoyer un message vers un groupe et non plus un seul processus.  </a:t>
            </a:r>
          </a:p>
          <a:p>
            <a:pPr marL="342900" indent="-342900" algn="just">
              <a:buFont typeface="Wingdings" pitchFamily="2" charset="2"/>
              <a:buChar char="§"/>
            </a:pPr>
            <a:endParaRPr lang="fr-FR" sz="1600" dirty="0" smtClean="0"/>
          </a:p>
          <a:p>
            <a:pPr marL="342900" indent="-342900" algn="just">
              <a:buFont typeface="Wingdings" pitchFamily="2" charset="2"/>
              <a:buChar char="§"/>
            </a:pPr>
            <a:r>
              <a:rPr lang="fr-FR" sz="1600" b="1" dirty="0" smtClean="0"/>
              <a:t>Dans ce cas là, quel est l’avantage  d’une opération multicast ?</a:t>
            </a:r>
          </a:p>
          <a:p>
            <a:pPr marL="342900" indent="-342900" algn="just">
              <a:buFont typeface="Wingdings" pitchFamily="2" charset="2"/>
              <a:buChar char="§"/>
            </a:pPr>
            <a:endParaRPr lang="fr-FR" sz="1600" dirty="0" smtClean="0"/>
          </a:p>
          <a:p>
            <a:pPr marL="342900" indent="-342900" algn="just">
              <a:buFont typeface="Wingdings" pitchFamily="2" charset="2"/>
              <a:buChar char="§"/>
            </a:pPr>
            <a:r>
              <a:rPr lang="fr-FR" sz="1600" dirty="0" smtClean="0"/>
              <a:t>Le processus qui utilise ce paradigme génère une </a:t>
            </a:r>
            <a:r>
              <a:rPr lang="fr-FR" sz="1600" b="1" dirty="0" smtClean="0">
                <a:solidFill>
                  <a:srgbClr val="C00000"/>
                </a:solidFill>
              </a:rPr>
              <a:t>seule</a:t>
            </a:r>
            <a:r>
              <a:rPr lang="fr-FR" sz="1600" dirty="0" smtClean="0"/>
              <a:t> opération pour envoyer un message à tout le groupe ce qui est convenable du point de vue </a:t>
            </a:r>
            <a:r>
              <a:rPr lang="fr-FR" sz="1600" b="1" dirty="0" smtClean="0">
                <a:solidFill>
                  <a:srgbClr val="C00000"/>
                </a:solidFill>
              </a:rPr>
              <a:t>programmation</a:t>
            </a:r>
            <a:r>
              <a:rPr lang="fr-FR" sz="1600" dirty="0" smtClean="0"/>
              <a:t> mais aussi du point de vue </a:t>
            </a:r>
            <a:r>
              <a:rPr lang="fr-FR" sz="1600" b="1" dirty="0" smtClean="0">
                <a:solidFill>
                  <a:srgbClr val="C00000"/>
                </a:solidFill>
              </a:rPr>
              <a:t>efficacité</a:t>
            </a:r>
            <a:r>
              <a:rPr lang="fr-FR" sz="1600" dirty="0" smtClean="0"/>
              <a:t> et </a:t>
            </a:r>
            <a:r>
              <a:rPr lang="fr-FR" sz="1600" b="1" dirty="0" smtClean="0">
                <a:solidFill>
                  <a:srgbClr val="C00000"/>
                </a:solidFill>
              </a:rPr>
              <a:t>fiabilité</a:t>
            </a:r>
            <a:r>
              <a:rPr lang="fr-FR" sz="1600" dirty="0" smtClean="0"/>
              <a:t>. </a:t>
            </a:r>
          </a:p>
          <a:p>
            <a:pPr marL="342900" indent="-342900" algn="just">
              <a:buFont typeface="Wingdings" pitchFamily="2" charset="2"/>
              <a:buChar char="§"/>
            </a:pPr>
            <a:endParaRPr lang="fr-FR" sz="1600" b="1" dirty="0" smtClean="0"/>
          </a:p>
          <a:p>
            <a:pPr marL="342900" indent="-342900" algn="just">
              <a:buFont typeface="Wingdings" pitchFamily="2" charset="2"/>
              <a:buChar char="§"/>
            </a:pPr>
            <a:r>
              <a:rPr lang="fr-FR" sz="1600" b="1" dirty="0" smtClean="0">
                <a:solidFill>
                  <a:srgbClr val="C00000"/>
                </a:solidFill>
              </a:rPr>
              <a:t>Efficacité</a:t>
            </a:r>
            <a:r>
              <a:rPr lang="fr-FR" sz="1600" b="1" dirty="0" smtClean="0"/>
              <a:t>=</a:t>
            </a:r>
            <a:r>
              <a:rPr lang="fr-FR" sz="1600" dirty="0" smtClean="0"/>
              <a:t> l’implémentation du multicast peut se limiter à envoyer un message une seule fois sur chaque lien . Comment ??</a:t>
            </a:r>
          </a:p>
          <a:p>
            <a:pPr marL="342900" indent="-342900" algn="just">
              <a:buFont typeface="Wingdings" pitchFamily="2" charset="2"/>
              <a:buChar char="§"/>
            </a:pPr>
            <a:r>
              <a:rPr lang="fr-FR" sz="1600" b="1" dirty="0" smtClean="0">
                <a:solidFill>
                  <a:srgbClr val="C00000"/>
                </a:solidFill>
              </a:rPr>
              <a:t>Fiabilité = </a:t>
            </a:r>
            <a:r>
              <a:rPr lang="fr-FR" sz="1600" dirty="0" smtClean="0"/>
              <a:t>l’implémentation du multicast fiable utilise des acquittements négatifs afin  d’éviter l’explosion d’acquittements   dans le cas des acquittements positifs</a:t>
            </a:r>
            <a:endParaRPr lang="fr-FR" sz="1600" b="1"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43</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3.5 Communication de groupe</a:t>
            </a:r>
          </a:p>
          <a:p>
            <a:pPr marL="342900" indent="-342900" algn="ctr">
              <a:buNone/>
            </a:pPr>
            <a:endParaRPr lang="fr-FR" sz="1900" b="1" dirty="0" smtClean="0">
              <a:solidFill>
                <a:srgbClr val="C00000"/>
              </a:solidFill>
              <a:latin typeface="Times New Roman"/>
            </a:endParaRPr>
          </a:p>
          <a:p>
            <a:pPr marL="342900" indent="-342900" algn="just">
              <a:buNone/>
            </a:pPr>
            <a:endParaRPr lang="fr-FR" sz="1700" dirty="0" smtClean="0"/>
          </a:p>
          <a:p>
            <a:pPr marL="342900" indent="-342900" algn="just">
              <a:buFont typeface="Wingdings" pitchFamily="2" charset="2"/>
              <a:buChar char="§"/>
            </a:pPr>
            <a:r>
              <a:rPr lang="fr-FR" sz="1800" dirty="0" smtClean="0"/>
              <a:t>L’opération multicast peut être utilisée à différentes fins : </a:t>
            </a:r>
          </a:p>
          <a:p>
            <a:pPr marL="342900" indent="-342900" algn="just">
              <a:buFont typeface="Wingdings" pitchFamily="2" charset="2"/>
              <a:buChar char="§"/>
            </a:pPr>
            <a:endParaRPr lang="fr-FR" sz="1800" dirty="0" smtClean="0"/>
          </a:p>
          <a:p>
            <a:pPr marL="891540" lvl="2" indent="-342900" algn="just">
              <a:buFont typeface="+mj-lt"/>
              <a:buAutoNum type="arabicPeriod"/>
            </a:pPr>
            <a:r>
              <a:rPr lang="fr-FR" sz="1700" b="1" dirty="0" smtClean="0">
                <a:solidFill>
                  <a:srgbClr val="C00000"/>
                </a:solidFill>
              </a:rPr>
              <a:t>Tolérance aux fautes  :</a:t>
            </a:r>
          </a:p>
          <a:p>
            <a:pPr marL="1165860" lvl="3" indent="-342900" algn="just">
              <a:buFont typeface="Wingdings" pitchFamily="2" charset="2"/>
              <a:buChar char="§"/>
            </a:pPr>
            <a:endParaRPr lang="fr-FR" sz="1600" dirty="0" smtClean="0">
              <a:solidFill>
                <a:schemeClr val="tx1"/>
              </a:solidFill>
            </a:endParaRPr>
          </a:p>
          <a:p>
            <a:pPr marL="1165860" lvl="3" indent="-342900" algn="just">
              <a:buFont typeface="Wingdings" pitchFamily="2" charset="2"/>
              <a:buChar char="§"/>
            </a:pPr>
            <a:r>
              <a:rPr lang="fr-FR" sz="1600" dirty="0" smtClean="0">
                <a:solidFill>
                  <a:schemeClr val="tx1"/>
                </a:solidFill>
              </a:rPr>
              <a:t>Dupliquer le processus serveur  ( groupe de serveurs)</a:t>
            </a:r>
          </a:p>
          <a:p>
            <a:pPr marL="1165860" lvl="3" indent="-342900" algn="just">
              <a:buFont typeface="Wingdings" pitchFamily="2" charset="2"/>
              <a:buChar char="§"/>
            </a:pPr>
            <a:r>
              <a:rPr lang="fr-FR" sz="1600" dirty="0" smtClean="0">
                <a:solidFill>
                  <a:schemeClr val="tx1"/>
                </a:solidFill>
              </a:rPr>
              <a:t>Le client adresse sa requête au groupe  de serveurs</a:t>
            </a:r>
          </a:p>
          <a:p>
            <a:pPr marL="1165860" lvl="3" indent="-342900" algn="just">
              <a:buFont typeface="Wingdings" pitchFamily="2" charset="2"/>
              <a:buChar char="§"/>
            </a:pPr>
            <a:r>
              <a:rPr lang="fr-FR" sz="1600" dirty="0" smtClean="0">
                <a:solidFill>
                  <a:schemeClr val="tx1"/>
                </a:solidFill>
              </a:rPr>
              <a:t>Le client aura plus de chance d’être servi même si certains processus du groupe échouent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44</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3.5 Communication de groupe</a:t>
            </a:r>
          </a:p>
          <a:p>
            <a:pPr marL="342900" indent="-342900" algn="ctr">
              <a:buNone/>
            </a:pPr>
            <a:endParaRPr lang="fr-FR" sz="1900" b="1" dirty="0" smtClean="0">
              <a:solidFill>
                <a:srgbClr val="C00000"/>
              </a:solidFill>
              <a:latin typeface="Times New Roman"/>
            </a:endParaRPr>
          </a:p>
          <a:p>
            <a:pPr marL="342900" indent="-342900" algn="just">
              <a:buFont typeface="Wingdings" pitchFamily="2" charset="2"/>
              <a:buChar char="§"/>
            </a:pPr>
            <a:endParaRPr lang="fr-FR" sz="1700" dirty="0" smtClean="0"/>
          </a:p>
          <a:p>
            <a:pPr marL="342900" indent="-342900" algn="just">
              <a:buFont typeface="Wingdings" pitchFamily="2" charset="2"/>
              <a:buChar char="§"/>
            </a:pPr>
            <a:r>
              <a:rPr lang="fr-FR" sz="1800" dirty="0" smtClean="0"/>
              <a:t>L’opération multicast peut être utilisée à différentes fins : </a:t>
            </a:r>
          </a:p>
          <a:p>
            <a:pPr marL="342900" indent="-342900" algn="just">
              <a:buFont typeface="Wingdings" pitchFamily="2" charset="2"/>
              <a:buChar char="§"/>
            </a:pPr>
            <a:endParaRPr lang="fr-FR" sz="1800" dirty="0" smtClean="0"/>
          </a:p>
          <a:p>
            <a:pPr marL="891540" lvl="2" indent="-342900" algn="just">
              <a:buFont typeface="+mj-lt"/>
              <a:buAutoNum type="arabicPeriod" startAt="2"/>
            </a:pPr>
            <a:r>
              <a:rPr lang="fr-FR" sz="1800" b="1" dirty="0" smtClean="0">
                <a:solidFill>
                  <a:srgbClr val="C00000"/>
                </a:solidFill>
              </a:rPr>
              <a:t>Découverte des services dans un réseau : </a:t>
            </a:r>
          </a:p>
          <a:p>
            <a:pPr marL="1165860" lvl="3" indent="-342900" algn="just">
              <a:buFont typeface="Wingdings" pitchFamily="2" charset="2"/>
              <a:buChar char="§"/>
            </a:pPr>
            <a:endParaRPr lang="fr-FR" sz="1600" dirty="0" smtClean="0">
              <a:solidFill>
                <a:schemeClr val="tx1"/>
              </a:solidFill>
            </a:endParaRPr>
          </a:p>
          <a:p>
            <a:pPr marL="1165860" lvl="3" indent="-342900" algn="just">
              <a:buFont typeface="Wingdings" pitchFamily="2" charset="2"/>
              <a:buChar char="§"/>
            </a:pPr>
            <a:r>
              <a:rPr lang="fr-FR" sz="1600" dirty="0" smtClean="0">
                <a:solidFill>
                  <a:schemeClr val="tx1"/>
                </a:solidFill>
              </a:rPr>
              <a:t>Il s’agit de rechercher dynamiquement des interfaces pour construire par la suite des requêtes invoquant des services particuliers de celles-ci. </a:t>
            </a:r>
          </a:p>
          <a:p>
            <a:pPr marL="1165860" lvl="3" indent="-342900" algn="just">
              <a:buFont typeface="Wingdings" pitchFamily="2" charset="2"/>
              <a:buChar char="§"/>
            </a:pPr>
            <a:endParaRPr lang="fr-FR" sz="1600" dirty="0" smtClean="0">
              <a:solidFill>
                <a:schemeClr val="tx1"/>
              </a:solidFill>
            </a:endParaRPr>
          </a:p>
          <a:p>
            <a:pPr marL="1165860" lvl="3" indent="-342900" algn="just">
              <a:buFont typeface="Wingdings" pitchFamily="2" charset="2"/>
              <a:buChar char="§"/>
            </a:pPr>
            <a:r>
              <a:rPr lang="fr-FR" sz="1600" dirty="0" smtClean="0">
                <a:solidFill>
                  <a:schemeClr val="tx1"/>
                </a:solidFill>
              </a:rPr>
              <a:t>Un client peut diffuser un message non pas pour demander l’exécution d’un service donné mais pour récupérer une interface. </a:t>
            </a: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45</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3.5 Communication de groupe</a:t>
            </a:r>
          </a:p>
          <a:p>
            <a:pPr marL="342900" indent="-342900" algn="ctr">
              <a:buNone/>
            </a:pPr>
            <a:endParaRPr lang="fr-FR" sz="1900" b="1" dirty="0" smtClean="0">
              <a:solidFill>
                <a:srgbClr val="C00000"/>
              </a:solidFill>
              <a:latin typeface="Times New Roman"/>
            </a:endParaRPr>
          </a:p>
          <a:p>
            <a:pPr marL="342900" indent="-342900" algn="just">
              <a:buFont typeface="Wingdings" pitchFamily="2" charset="2"/>
              <a:buChar char="§"/>
            </a:pPr>
            <a:endParaRPr lang="fr-FR" sz="1700" dirty="0" smtClean="0"/>
          </a:p>
          <a:p>
            <a:pPr marL="342900" indent="-342900" algn="just">
              <a:buFont typeface="Wingdings" pitchFamily="2" charset="2"/>
              <a:buChar char="§"/>
            </a:pPr>
            <a:r>
              <a:rPr lang="fr-FR" sz="1800" dirty="0" smtClean="0"/>
              <a:t>L’opération multicast peut être utilisée à différentes fins : </a:t>
            </a:r>
          </a:p>
          <a:p>
            <a:pPr marL="342900" indent="-342900" algn="just">
              <a:buFont typeface="Wingdings" pitchFamily="2" charset="2"/>
              <a:buChar char="§"/>
            </a:pPr>
            <a:endParaRPr lang="fr-FR" sz="1800" b="1" dirty="0" smtClean="0">
              <a:solidFill>
                <a:srgbClr val="C00000"/>
              </a:solidFill>
            </a:endParaRPr>
          </a:p>
          <a:p>
            <a:pPr marL="891540" lvl="2" indent="-342900" algn="just">
              <a:buFont typeface="+mj-lt"/>
              <a:buAutoNum type="arabicPeriod" startAt="3"/>
            </a:pPr>
            <a:r>
              <a:rPr lang="fr-FR" sz="1800" b="1" dirty="0" smtClean="0">
                <a:solidFill>
                  <a:srgbClr val="C00000"/>
                </a:solidFill>
              </a:rPr>
              <a:t>Mises à jour des données dupliquées : </a:t>
            </a:r>
          </a:p>
          <a:p>
            <a:pPr marL="1165860" lvl="3" indent="-342900" algn="just">
              <a:buFont typeface="Wingdings" pitchFamily="2" charset="2"/>
              <a:buChar char="§"/>
            </a:pPr>
            <a:endParaRPr lang="fr-FR" sz="1600" dirty="0" smtClean="0">
              <a:solidFill>
                <a:schemeClr val="tx1"/>
              </a:solidFill>
            </a:endParaRPr>
          </a:p>
          <a:p>
            <a:pPr marL="1165860" lvl="3" indent="-342900" algn="just">
              <a:buFont typeface="Wingdings" pitchFamily="2" charset="2"/>
              <a:buChar char="§"/>
            </a:pPr>
            <a:r>
              <a:rPr lang="fr-FR" sz="1600" dirty="0" smtClean="0">
                <a:solidFill>
                  <a:schemeClr val="tx1"/>
                </a:solidFill>
              </a:rPr>
              <a:t>Lorsqu’on souhaite améliorer les performances par la duplication des données, l’opération multicast est utilisée pour diffuser les nouvelles valeurs des données à chaque modification </a:t>
            </a: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46</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3.5 Communication de groupe</a:t>
            </a:r>
          </a:p>
          <a:p>
            <a:pPr marL="342900" indent="-342900" algn="ctr">
              <a:buNone/>
            </a:pPr>
            <a:endParaRPr lang="fr-FR" sz="1900" b="1" dirty="0" smtClean="0">
              <a:solidFill>
                <a:srgbClr val="C00000"/>
              </a:solidFill>
              <a:latin typeface="Times New Roman"/>
            </a:endParaRPr>
          </a:p>
          <a:p>
            <a:pPr marL="342900" indent="-342900" algn="just">
              <a:buFont typeface="Wingdings" pitchFamily="2" charset="2"/>
              <a:buChar char="§"/>
            </a:pPr>
            <a:endParaRPr lang="fr-FR" sz="1700" dirty="0" smtClean="0"/>
          </a:p>
          <a:p>
            <a:pPr marL="342900" indent="-342900" algn="just">
              <a:buFont typeface="Wingdings" pitchFamily="2" charset="2"/>
              <a:buChar char="§"/>
            </a:pPr>
            <a:r>
              <a:rPr lang="fr-FR" sz="1800" dirty="0" smtClean="0"/>
              <a:t>L’opération multicast peut être utilisée à différentes fins : </a:t>
            </a:r>
          </a:p>
          <a:p>
            <a:pPr marL="342900" indent="-342900" algn="just">
              <a:buFont typeface="Wingdings" pitchFamily="2" charset="2"/>
              <a:buChar char="§"/>
            </a:pPr>
            <a:endParaRPr lang="fr-FR" sz="1800" b="1" dirty="0" smtClean="0">
              <a:solidFill>
                <a:srgbClr val="C00000"/>
              </a:solidFill>
            </a:endParaRPr>
          </a:p>
          <a:p>
            <a:pPr marL="891540" lvl="2" indent="-342900" algn="just">
              <a:buFont typeface="+mj-lt"/>
              <a:buAutoNum type="arabicPeriod" startAt="3"/>
            </a:pPr>
            <a:r>
              <a:rPr lang="fr-FR" sz="1800" b="1" dirty="0" smtClean="0">
                <a:solidFill>
                  <a:srgbClr val="C00000"/>
                </a:solidFill>
              </a:rPr>
              <a:t>Notification des événements : </a:t>
            </a:r>
          </a:p>
          <a:p>
            <a:pPr marL="891540" lvl="2" indent="-342900" algn="just">
              <a:buFont typeface="Wingdings" pitchFamily="2" charset="2"/>
              <a:buChar char="§"/>
            </a:pPr>
            <a:endParaRPr lang="fr-FR" sz="1800" dirty="0" smtClean="0"/>
          </a:p>
          <a:p>
            <a:pPr marL="891540" lvl="2" indent="-342900" algn="just">
              <a:buFont typeface="Wingdings" pitchFamily="2" charset="2"/>
              <a:buChar char="§"/>
            </a:pPr>
            <a:r>
              <a:rPr lang="fr-FR" sz="1600" dirty="0" smtClean="0"/>
              <a:t>La notification des événements fait naturellement usage de l’opération multicast pour notifier les abonnés </a:t>
            </a:r>
            <a:endParaRPr lang="fr-FR" sz="1600" b="1" dirty="0" smtClean="0">
              <a:solidFill>
                <a:srgbClr val="C00000"/>
              </a:solidFill>
            </a:endParaRPr>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47</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3.6 Communication par mémoire partagée</a:t>
            </a:r>
          </a:p>
          <a:p>
            <a:pPr marL="342900" indent="-342900" algn="just">
              <a:buFont typeface="Wingdings" pitchFamily="2" charset="2"/>
              <a:buChar char="§"/>
            </a:pPr>
            <a:endParaRPr lang="fr-FR" sz="1700" b="1" dirty="0" smtClean="0">
              <a:solidFill>
                <a:srgbClr val="C00000"/>
              </a:solidFill>
              <a:latin typeface="Times New Roman"/>
            </a:endParaRPr>
          </a:p>
          <a:p>
            <a:pPr marL="342900" indent="-342900" algn="just">
              <a:buFont typeface="Wingdings" pitchFamily="2" charset="2"/>
              <a:buChar char="§"/>
            </a:pPr>
            <a:endParaRPr lang="fr-FR" sz="1800" dirty="0" smtClean="0"/>
          </a:p>
          <a:p>
            <a:pPr marL="342900" indent="-342900" algn="just">
              <a:buFont typeface="Wingdings" pitchFamily="2" charset="2"/>
              <a:buChar char="§"/>
            </a:pPr>
            <a:r>
              <a:rPr lang="fr-FR" sz="1800" dirty="0" smtClean="0"/>
              <a:t>Les processus d’une application distribuée sont physiquement répartis sur des machines distinctes et ne disposant d’aucune mémoire physique partagée.</a:t>
            </a:r>
          </a:p>
          <a:p>
            <a:pPr marL="342900" indent="-342900" algn="just">
              <a:buFont typeface="Wingdings" pitchFamily="2" charset="2"/>
              <a:buChar char="§"/>
            </a:pPr>
            <a:endParaRPr lang="fr-FR" sz="1800" dirty="0" smtClean="0"/>
          </a:p>
          <a:p>
            <a:pPr marL="342900" indent="-342900" algn="just">
              <a:buFont typeface="Wingdings" pitchFamily="2" charset="2"/>
              <a:buChar char="§"/>
            </a:pPr>
            <a:r>
              <a:rPr lang="fr-FR" sz="1800" dirty="0" smtClean="0"/>
              <a:t>Création d’une </a:t>
            </a:r>
            <a:r>
              <a:rPr lang="fr-FR" sz="1800" b="1" dirty="0" smtClean="0">
                <a:solidFill>
                  <a:srgbClr val="C00000"/>
                </a:solidFill>
              </a:rPr>
              <a:t>mémoire commune virtuelle </a:t>
            </a:r>
            <a:r>
              <a:rPr lang="fr-FR" sz="1800" dirty="0" smtClean="0"/>
              <a:t>qui sera utilisée pour échanger des données diverses.</a:t>
            </a:r>
          </a:p>
          <a:p>
            <a:pPr marL="342900" indent="-342900" algn="just">
              <a:buFont typeface="Wingdings" pitchFamily="2" charset="2"/>
              <a:buChar char="§"/>
            </a:pPr>
            <a:endParaRPr lang="fr-FR" sz="1700" dirty="0" smtClean="0"/>
          </a:p>
          <a:p>
            <a:pPr marL="342900" indent="-342900" algn="just">
              <a:buFont typeface="Wingdings" pitchFamily="2" charset="2"/>
              <a:buChar char="§"/>
            </a:pPr>
            <a:r>
              <a:rPr lang="fr-FR" sz="1700" dirty="0" smtClean="0"/>
              <a:t>La mémoire partagé distribuée essaye de rapprocher les systèmes distribués d’une configuration centralisée du type des </a:t>
            </a:r>
            <a:r>
              <a:rPr lang="fr-FR" sz="1700" b="1" dirty="0" smtClean="0">
                <a:solidFill>
                  <a:srgbClr val="C00000"/>
                </a:solidFill>
              </a:rPr>
              <a:t>machines multiprocesseurs  </a:t>
            </a:r>
          </a:p>
          <a:p>
            <a:pPr marL="342900" indent="-342900" algn="just">
              <a:buFont typeface="Wingdings" pitchFamily="2" charset="2"/>
              <a:buChar char="§"/>
            </a:pPr>
            <a:endParaRPr lang="fr-FR" sz="1700" b="1" dirty="0" smtClean="0">
              <a:solidFill>
                <a:srgbClr val="C00000"/>
              </a:solidFill>
              <a:latin typeface="Times New Roman"/>
            </a:endParaRPr>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48</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3.6 Communication par mémoire partagée</a:t>
            </a:r>
          </a:p>
          <a:p>
            <a:pPr marL="342900" indent="-342900" algn="just">
              <a:buNone/>
            </a:pPr>
            <a:endParaRPr lang="fr-FR" sz="1800" dirty="0" smtClean="0"/>
          </a:p>
          <a:p>
            <a:pPr marL="342900" indent="-342900" algn="just">
              <a:buFont typeface="Wingdings" pitchFamily="2" charset="2"/>
              <a:buChar char="§"/>
            </a:pPr>
            <a:r>
              <a:rPr lang="fr-FR" sz="1800" b="1" dirty="0" smtClean="0">
                <a:latin typeface="Times New Roman"/>
              </a:rPr>
              <a:t>Question :  Est ce que ce paradigme est convenable pour l’architecture client/serveur ?</a:t>
            </a:r>
          </a:p>
          <a:p>
            <a:pPr marL="342900" indent="-342900" algn="just">
              <a:buFont typeface="Wingdings" pitchFamily="2" charset="2"/>
              <a:buChar char="§"/>
            </a:pPr>
            <a:endParaRPr lang="fr-FR" sz="1800" b="1" dirty="0" smtClean="0">
              <a:latin typeface="Times New Roman"/>
            </a:endParaRPr>
          </a:p>
          <a:p>
            <a:pPr marL="342900" indent="-342900" algn="just">
              <a:buFont typeface="Wingdings" pitchFamily="2" charset="2"/>
              <a:buChar char="§"/>
            </a:pPr>
            <a:r>
              <a:rPr lang="fr-FR" sz="1800" b="1" dirty="0" smtClean="0">
                <a:latin typeface="Times New Roman"/>
              </a:rPr>
              <a:t>Réponse :  </a:t>
            </a:r>
            <a:r>
              <a:rPr lang="fr-FR" sz="1800" dirty="0" smtClean="0">
                <a:latin typeface="Times New Roman"/>
              </a:rPr>
              <a:t>Le serveur </a:t>
            </a:r>
            <a:r>
              <a:rPr lang="fr-FR" sz="1800" dirty="0" smtClean="0"/>
              <a:t>généralement encapsule les ressources dont les données de l’application (pour des </a:t>
            </a:r>
            <a:r>
              <a:rPr lang="fr-FR" sz="1800" b="1" dirty="0" smtClean="0"/>
              <a:t>raisons de modularité</a:t>
            </a:r>
            <a:r>
              <a:rPr lang="fr-FR" sz="1800" dirty="0" smtClean="0"/>
              <a:t>).</a:t>
            </a:r>
          </a:p>
          <a:p>
            <a:pPr marL="342900" indent="-342900" algn="just">
              <a:buNone/>
            </a:pPr>
            <a:r>
              <a:rPr lang="fr-FR" sz="1800" dirty="0" smtClean="0"/>
              <a:t>   </a:t>
            </a:r>
          </a:p>
          <a:p>
            <a:pPr marL="342900" indent="-342900" algn="just">
              <a:buFont typeface="Wingdings" pitchFamily="2" charset="2"/>
              <a:buChar char="§"/>
            </a:pPr>
            <a:r>
              <a:rPr lang="fr-FR" sz="1800" b="1" dirty="0" smtClean="0">
                <a:latin typeface="Times New Roman"/>
              </a:rPr>
              <a:t>Question :  Quelle est l’ architecture  qui convient le plus à ce paradigme?</a:t>
            </a:r>
          </a:p>
          <a:p>
            <a:pPr marL="342900" indent="-342900" algn="just">
              <a:buFont typeface="Wingdings" pitchFamily="2" charset="2"/>
              <a:buChar char="§"/>
            </a:pPr>
            <a:endParaRPr lang="fr-FR" sz="1800" b="1" dirty="0" smtClean="0">
              <a:latin typeface="Times New Roman"/>
            </a:endParaRPr>
          </a:p>
          <a:p>
            <a:pPr marL="342900" indent="-342900" algn="just">
              <a:buFont typeface="Wingdings" pitchFamily="2" charset="2"/>
              <a:buChar char="§"/>
            </a:pPr>
            <a:r>
              <a:rPr lang="fr-FR" sz="1800" b="1" dirty="0" smtClean="0">
                <a:latin typeface="Times New Roman"/>
              </a:rPr>
              <a:t>Réponse :  </a:t>
            </a:r>
            <a:r>
              <a:rPr lang="fr-FR" sz="1800" dirty="0" smtClean="0">
                <a:latin typeface="Times New Roman"/>
              </a:rPr>
              <a:t>l’architecture P2P peut </a:t>
            </a:r>
            <a:r>
              <a:rPr lang="fr-FR" sz="1800" dirty="0" smtClean="0"/>
              <a:t>profiter pleinement des possibilités de communication par mémoire partagée, ce qui réduit la tâche du programmeur et lui évite l’utilisation des messages. </a:t>
            </a:r>
          </a:p>
          <a:p>
            <a:pPr marL="342900" indent="-342900" algn="just">
              <a:buFont typeface="Wingdings" pitchFamily="2" charset="2"/>
              <a:buChar char="§"/>
            </a:pPr>
            <a:endParaRPr lang="fr-FR" sz="1800" b="1" dirty="0" smtClean="0">
              <a:latin typeface="Times New Roman"/>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49</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3.6 Communication par mémoire partagée</a:t>
            </a:r>
          </a:p>
          <a:p>
            <a:pPr marL="342900" indent="-342900" algn="just">
              <a:buNone/>
            </a:pPr>
            <a:endParaRPr lang="fr-FR" sz="1800" dirty="0" smtClean="0"/>
          </a:p>
          <a:p>
            <a:pPr marL="342900" indent="-342900" algn="just">
              <a:buFont typeface="Wingdings" pitchFamily="2" charset="2"/>
              <a:buChar char="§"/>
            </a:pPr>
            <a:r>
              <a:rPr lang="fr-FR" sz="1800" b="1" dirty="0" smtClean="0">
                <a:solidFill>
                  <a:srgbClr val="C00000"/>
                </a:solidFill>
                <a:latin typeface="Times New Roman"/>
              </a:rPr>
              <a:t>Communication par mémoire partagée </a:t>
            </a:r>
            <a:r>
              <a:rPr lang="fr-FR" sz="1800" b="1" dirty="0" smtClean="0">
                <a:latin typeface="Times New Roman"/>
              </a:rPr>
              <a:t>VS </a:t>
            </a:r>
            <a:r>
              <a:rPr lang="fr-FR" sz="1800" b="1" dirty="0" smtClean="0">
                <a:solidFill>
                  <a:srgbClr val="C00000"/>
                </a:solidFill>
                <a:latin typeface="Times New Roman"/>
              </a:rPr>
              <a:t>Communication par message</a:t>
            </a:r>
            <a:endParaRPr lang="fr-FR" sz="1800" b="1" dirty="0" smtClean="0">
              <a:latin typeface="Times New Roman"/>
            </a:endParaRPr>
          </a:p>
          <a:p>
            <a:pPr marL="617220" lvl="1" indent="-342900" algn="just">
              <a:buFont typeface="+mj-lt"/>
              <a:buAutoNum type="arabicPeriod"/>
            </a:pPr>
            <a:endParaRPr lang="fr-FR" sz="1700" b="1" dirty="0" smtClean="0">
              <a:solidFill>
                <a:schemeClr val="tx1"/>
              </a:solidFill>
              <a:latin typeface="+mj-lt"/>
            </a:endParaRPr>
          </a:p>
          <a:p>
            <a:pPr marL="617220" lvl="1" indent="-342900" algn="just">
              <a:buFont typeface="+mj-lt"/>
              <a:buAutoNum type="arabicPeriod"/>
            </a:pPr>
            <a:r>
              <a:rPr lang="fr-FR" sz="1700" b="1" dirty="0" smtClean="0">
                <a:solidFill>
                  <a:schemeClr val="tx1"/>
                </a:solidFill>
                <a:latin typeface="+mj-lt"/>
              </a:rPr>
              <a:t>Le codage des données</a:t>
            </a:r>
          </a:p>
          <a:p>
            <a:pPr marL="617220" lvl="1" indent="-342900" algn="just">
              <a:buFont typeface="+mj-lt"/>
              <a:buAutoNum type="arabicPeriod"/>
            </a:pPr>
            <a:r>
              <a:rPr lang="fr-FR" sz="1700" b="1" dirty="0" smtClean="0">
                <a:solidFill>
                  <a:schemeClr val="tx1"/>
                </a:solidFill>
              </a:rPr>
              <a:t>Protection des espaces d’adressage </a:t>
            </a:r>
          </a:p>
          <a:p>
            <a:pPr marL="617220" lvl="1" indent="-342900" algn="just">
              <a:buFont typeface="+mj-lt"/>
              <a:buAutoNum type="arabicPeriod"/>
            </a:pPr>
            <a:r>
              <a:rPr lang="fr-FR" sz="1700" b="1" dirty="0" smtClean="0">
                <a:solidFill>
                  <a:schemeClr val="tx1"/>
                </a:solidFill>
              </a:rPr>
              <a:t>La synchronisation entre processus </a:t>
            </a:r>
          </a:p>
          <a:p>
            <a:pPr marL="617220" lvl="1" indent="-342900" algn="just">
              <a:buFont typeface="+mj-lt"/>
              <a:buAutoNum type="arabicPeriod"/>
            </a:pPr>
            <a:r>
              <a:rPr lang="fr-FR" sz="1700" b="1" dirty="0" smtClean="0">
                <a:solidFill>
                  <a:schemeClr val="tx1"/>
                </a:solidFill>
              </a:rPr>
              <a:t>Exécution libre des processus </a:t>
            </a:r>
          </a:p>
          <a:p>
            <a:pPr marL="617220" lvl="1" indent="-342900" algn="just">
              <a:buFont typeface="+mj-lt"/>
              <a:buAutoNum type="arabicPeriod"/>
            </a:pPr>
            <a:r>
              <a:rPr lang="fr-FR" sz="1700" b="1" dirty="0" smtClean="0">
                <a:solidFill>
                  <a:schemeClr val="tx1"/>
                </a:solidFill>
              </a:rPr>
              <a:t>Communication indirecte </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5</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2000" b="1" dirty="0" smtClean="0">
                <a:solidFill>
                  <a:srgbClr val="C00000"/>
                </a:solidFill>
                <a:latin typeface="Times New Roman"/>
              </a:rPr>
              <a:t>3.1 Le passage de messages </a:t>
            </a:r>
          </a:p>
          <a:p>
            <a:pPr marL="342900" indent="-342900" algn="just">
              <a:buFont typeface="Wingdings" pitchFamily="2" charset="2"/>
              <a:buChar char="§"/>
            </a:pPr>
            <a:endParaRPr lang="fr-FR" sz="2000" dirty="0" smtClean="0"/>
          </a:p>
          <a:p>
            <a:pPr marL="342900" indent="-342900" algn="just">
              <a:buFont typeface="Wingdings" pitchFamily="2" charset="2"/>
              <a:buChar char="§"/>
            </a:pPr>
            <a:r>
              <a:rPr lang="fr-FR" sz="1700" dirty="0" smtClean="0"/>
              <a:t>La communication par message est supportée par deux primitives de communication qu’on peut nommer </a:t>
            </a:r>
            <a:r>
              <a:rPr lang="fr-FR" sz="1700" i="1" dirty="0" err="1" smtClean="0"/>
              <a:t>Send</a:t>
            </a:r>
            <a:r>
              <a:rPr lang="fr-FR" sz="1700" i="1" dirty="0" smtClean="0"/>
              <a:t> </a:t>
            </a:r>
            <a:r>
              <a:rPr lang="fr-FR" sz="1700" dirty="0" smtClean="0"/>
              <a:t>et </a:t>
            </a:r>
            <a:r>
              <a:rPr lang="fr-FR" sz="1700" i="1" dirty="0" err="1" smtClean="0"/>
              <a:t>Receive</a:t>
            </a:r>
            <a:r>
              <a:rPr lang="fr-FR" sz="1700" dirty="0" smtClean="0"/>
              <a:t> .</a:t>
            </a:r>
          </a:p>
          <a:p>
            <a:pPr marL="342900" indent="-342900" algn="just">
              <a:buFont typeface="Wingdings" pitchFamily="2" charset="2"/>
              <a:buChar char="§"/>
            </a:pPr>
            <a:endParaRPr lang="fr-FR" sz="2000" dirty="0" smtClean="0"/>
          </a:p>
          <a:p>
            <a:pPr marL="342900" indent="-342900" algn="just">
              <a:buFont typeface="Wingdings" pitchFamily="2" charset="2"/>
              <a:buChar char="§"/>
            </a:pPr>
            <a:endParaRPr lang="fr-FR" sz="2000" dirty="0" smtClean="0"/>
          </a:p>
          <a:p>
            <a:pPr marL="342900" indent="-342900" algn="just">
              <a:buFont typeface="Wingdings" pitchFamily="2" charset="2"/>
              <a:buChar char="§"/>
            </a:pPr>
            <a:endParaRPr lang="fr-FR" sz="2000" dirty="0" smtClean="0"/>
          </a:p>
          <a:p>
            <a:pPr marL="342900" indent="-342900" algn="just">
              <a:buFont typeface="Wingdings" pitchFamily="2" charset="2"/>
              <a:buChar char="§"/>
            </a:pPr>
            <a:endParaRPr lang="fr-FR" sz="2000" dirty="0" smtClean="0"/>
          </a:p>
          <a:p>
            <a:pPr marL="342900" indent="-342900" algn="just">
              <a:buFont typeface="Wingdings" pitchFamily="2" charset="2"/>
              <a:buChar char="§"/>
            </a:pPr>
            <a:endParaRPr lang="fr-FR" sz="2000" dirty="0" smtClean="0"/>
          </a:p>
          <a:p>
            <a:pPr marL="342900" indent="-342900" algn="just">
              <a:buNone/>
            </a:pPr>
            <a:endParaRPr lang="fr-FR" sz="2000" dirty="0" smtClean="0"/>
          </a:p>
          <a:p>
            <a:pPr marL="342900" indent="-342900" algn="just">
              <a:buFont typeface="Wingdings" pitchFamily="2" charset="2"/>
              <a:buChar char="§"/>
            </a:pPr>
            <a:r>
              <a:rPr lang="fr-FR" sz="1700" dirty="0" smtClean="0"/>
              <a:t>L’implémentation de </a:t>
            </a:r>
            <a:r>
              <a:rPr lang="fr-FR" sz="1700" dirty="0" err="1" smtClean="0"/>
              <a:t>Send</a:t>
            </a:r>
            <a:r>
              <a:rPr lang="fr-FR" sz="1700" dirty="0" smtClean="0"/>
              <a:t> et </a:t>
            </a:r>
            <a:r>
              <a:rPr lang="fr-FR" sz="1700" dirty="0" err="1" smtClean="0"/>
              <a:t>Receive</a:t>
            </a:r>
            <a:r>
              <a:rPr lang="fr-FR" sz="1700" dirty="0" smtClean="0"/>
              <a:t> soulève deux problèmes particuliers : </a:t>
            </a:r>
          </a:p>
          <a:p>
            <a:pPr marL="731520" lvl="1" indent="-457200" algn="just">
              <a:buFont typeface="+mj-lt"/>
              <a:buAutoNum type="arabicPeriod"/>
            </a:pPr>
            <a:r>
              <a:rPr lang="fr-FR" sz="1700" dirty="0" smtClean="0">
                <a:solidFill>
                  <a:schemeClr val="tx1"/>
                </a:solidFill>
              </a:rPr>
              <a:t>La synchronisation lors de la communication </a:t>
            </a:r>
          </a:p>
          <a:p>
            <a:pPr marL="731520" lvl="1" indent="-457200" algn="just">
              <a:buFont typeface="+mj-lt"/>
              <a:buAutoNum type="arabicPeriod"/>
            </a:pPr>
            <a:r>
              <a:rPr lang="fr-FR" sz="1700" dirty="0" smtClean="0">
                <a:solidFill>
                  <a:schemeClr val="tx1"/>
                </a:solidFill>
              </a:rPr>
              <a:t>L’établissement d’un canal de communication </a:t>
            </a:r>
          </a:p>
        </p:txBody>
      </p:sp>
      <p:pic>
        <p:nvPicPr>
          <p:cNvPr id="16386" name="Picture 2" descr="C:\Users\MULTI_TECH\Desktop\Capture.PNG"/>
          <p:cNvPicPr>
            <a:picLocks noChangeAspect="1" noChangeArrowheads="1"/>
          </p:cNvPicPr>
          <p:nvPr/>
        </p:nvPicPr>
        <p:blipFill>
          <a:blip r:embed="rId2"/>
          <a:srcRect/>
          <a:stretch>
            <a:fillRect/>
          </a:stretch>
        </p:blipFill>
        <p:spPr bwMode="auto">
          <a:xfrm>
            <a:off x="1471356" y="3059927"/>
            <a:ext cx="6258420" cy="1590770"/>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50</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3.6 Communication par mémoire partagée</a:t>
            </a:r>
          </a:p>
          <a:p>
            <a:pPr marL="342900" indent="-342900" algn="just">
              <a:buNone/>
            </a:pPr>
            <a:endParaRPr lang="fr-FR" sz="1800" dirty="0" smtClean="0"/>
          </a:p>
          <a:p>
            <a:pPr marL="342900" indent="-342900" algn="just">
              <a:buFont typeface="Wingdings" pitchFamily="2" charset="2"/>
              <a:buChar char="§"/>
            </a:pPr>
            <a:r>
              <a:rPr lang="fr-FR" sz="1800" b="1" dirty="0" smtClean="0">
                <a:solidFill>
                  <a:srgbClr val="C00000"/>
                </a:solidFill>
                <a:latin typeface="Times New Roman"/>
              </a:rPr>
              <a:t>Communication par mémoire partagée </a:t>
            </a:r>
            <a:r>
              <a:rPr lang="fr-FR" sz="1800" b="1" dirty="0" smtClean="0">
                <a:latin typeface="Times New Roman"/>
              </a:rPr>
              <a:t>VS </a:t>
            </a:r>
            <a:r>
              <a:rPr lang="fr-FR" sz="1800" b="1" dirty="0" smtClean="0">
                <a:solidFill>
                  <a:srgbClr val="C00000"/>
                </a:solidFill>
                <a:latin typeface="Times New Roman"/>
              </a:rPr>
              <a:t>Communication par message</a:t>
            </a:r>
            <a:endParaRPr lang="fr-FR" sz="1800" b="1" dirty="0" smtClean="0">
              <a:latin typeface="Times New Roman"/>
            </a:endParaRPr>
          </a:p>
          <a:p>
            <a:pPr marL="617220" lvl="1" indent="-342900" algn="just">
              <a:buFont typeface="+mj-lt"/>
              <a:buAutoNum type="arabicPeriod"/>
            </a:pPr>
            <a:endParaRPr lang="fr-FR" sz="1700" b="1" dirty="0" smtClean="0">
              <a:solidFill>
                <a:schemeClr val="tx1"/>
              </a:solidFill>
              <a:latin typeface="+mj-lt"/>
            </a:endParaRPr>
          </a:p>
          <a:p>
            <a:pPr marL="617220" lvl="1" indent="-342900" algn="just">
              <a:buFont typeface="+mj-lt"/>
              <a:buAutoNum type="arabicPeriod"/>
            </a:pPr>
            <a:r>
              <a:rPr lang="fr-FR" sz="1700" b="1" dirty="0" smtClean="0">
                <a:solidFill>
                  <a:schemeClr val="tx1"/>
                </a:solidFill>
                <a:latin typeface="+mj-lt"/>
              </a:rPr>
              <a:t>Le codage des données</a:t>
            </a:r>
          </a:p>
          <a:p>
            <a:pPr marL="617220" lvl="1" indent="-342900" algn="just">
              <a:buFont typeface="+mj-lt"/>
              <a:buAutoNum type="arabicPeriod"/>
            </a:pPr>
            <a:endParaRPr lang="fr-FR" sz="1700" b="1" dirty="0" smtClean="0">
              <a:solidFill>
                <a:schemeClr val="tx1"/>
              </a:solidFill>
              <a:latin typeface="+mj-lt"/>
            </a:endParaRPr>
          </a:p>
          <a:p>
            <a:pPr marL="617220" lvl="1" indent="-342900" algn="just">
              <a:buFont typeface="Wingdings" pitchFamily="2" charset="2"/>
              <a:buChar char="§"/>
            </a:pPr>
            <a:r>
              <a:rPr lang="fr-FR" sz="1700" dirty="0" smtClean="0">
                <a:solidFill>
                  <a:srgbClr val="C00000"/>
                </a:solidFill>
              </a:rPr>
              <a:t>Lors de l’échange de messages</a:t>
            </a:r>
            <a:r>
              <a:rPr lang="fr-FR" sz="1700" dirty="0" smtClean="0">
                <a:solidFill>
                  <a:schemeClr val="tx1"/>
                </a:solidFill>
              </a:rPr>
              <a:t>, le processus émetteur doit coder les données à transmettre ce qui nécessite la reconstitution de ces données selon leur type par le processus récepteur. </a:t>
            </a:r>
          </a:p>
          <a:p>
            <a:pPr marL="617220" lvl="1" indent="-342900" algn="just">
              <a:buFont typeface="Wingdings" pitchFamily="2" charset="2"/>
              <a:buChar char="§"/>
            </a:pPr>
            <a:endParaRPr lang="fr-FR" sz="1700" dirty="0" smtClean="0">
              <a:solidFill>
                <a:schemeClr val="tx1"/>
              </a:solidFill>
            </a:endParaRPr>
          </a:p>
          <a:p>
            <a:pPr marL="617220" lvl="1" indent="-342900" algn="just">
              <a:buFont typeface="Wingdings" pitchFamily="2" charset="2"/>
              <a:buChar char="§"/>
            </a:pPr>
            <a:r>
              <a:rPr lang="fr-FR" sz="1700" dirty="0" smtClean="0">
                <a:solidFill>
                  <a:srgbClr val="C00000"/>
                </a:solidFill>
              </a:rPr>
              <a:t>Communication par mémoire partagée</a:t>
            </a:r>
            <a:r>
              <a:rPr lang="fr-FR" sz="1700" dirty="0" smtClean="0">
                <a:solidFill>
                  <a:schemeClr val="tx1"/>
                </a:solidFill>
              </a:rPr>
              <a:t>, les processus accèdent aux données de la mémoire partagée de la même façon qu’ils accèdent à leurs mémoires locales. </a:t>
            </a:r>
            <a:endParaRPr lang="fr-FR" sz="1700" b="1" dirty="0" smtClean="0">
              <a:solidFill>
                <a:schemeClr val="tx1"/>
              </a:solidFill>
              <a:latin typeface="+mj-lt"/>
            </a:endParaRP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51</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3.6 Communication par mémoire partagée</a:t>
            </a:r>
          </a:p>
          <a:p>
            <a:pPr marL="342900" indent="-342900" algn="just">
              <a:buNone/>
            </a:pPr>
            <a:endParaRPr lang="fr-FR" sz="1800" dirty="0" smtClean="0"/>
          </a:p>
          <a:p>
            <a:pPr marL="342900" indent="-342900" algn="just">
              <a:buFont typeface="Wingdings" pitchFamily="2" charset="2"/>
              <a:buChar char="§"/>
            </a:pPr>
            <a:r>
              <a:rPr lang="fr-FR" sz="1800" b="1" dirty="0" smtClean="0">
                <a:solidFill>
                  <a:srgbClr val="C00000"/>
                </a:solidFill>
                <a:latin typeface="Times New Roman"/>
              </a:rPr>
              <a:t>Communication par mémoire partagée </a:t>
            </a:r>
            <a:r>
              <a:rPr lang="fr-FR" sz="1800" b="1" dirty="0" smtClean="0">
                <a:latin typeface="Times New Roman"/>
              </a:rPr>
              <a:t>VS </a:t>
            </a:r>
            <a:r>
              <a:rPr lang="fr-FR" sz="1800" b="1" dirty="0" smtClean="0">
                <a:solidFill>
                  <a:srgbClr val="C00000"/>
                </a:solidFill>
                <a:latin typeface="Times New Roman"/>
              </a:rPr>
              <a:t>Communication par message</a:t>
            </a:r>
            <a:endParaRPr lang="fr-FR" sz="1800" b="1" dirty="0" smtClean="0">
              <a:latin typeface="Times New Roman"/>
            </a:endParaRPr>
          </a:p>
          <a:p>
            <a:pPr marL="617220" lvl="1" indent="-342900" algn="just">
              <a:buFont typeface="+mj-lt"/>
              <a:buAutoNum type="arabicPeriod"/>
            </a:pPr>
            <a:endParaRPr lang="fr-FR" sz="1700" b="1" dirty="0" smtClean="0">
              <a:solidFill>
                <a:schemeClr val="tx1"/>
              </a:solidFill>
              <a:latin typeface="+mj-lt"/>
            </a:endParaRPr>
          </a:p>
          <a:p>
            <a:pPr marL="617220" lvl="1" indent="-342900" algn="just">
              <a:buFont typeface="+mj-lt"/>
              <a:buAutoNum type="arabicPeriod" startAt="2"/>
            </a:pPr>
            <a:r>
              <a:rPr lang="fr-FR" sz="1700" b="1" dirty="0" smtClean="0">
                <a:solidFill>
                  <a:schemeClr val="tx1"/>
                </a:solidFill>
              </a:rPr>
              <a:t>Protection des espaces d’adressage </a:t>
            </a:r>
          </a:p>
          <a:p>
            <a:pPr marL="617220" lvl="1" indent="-342900" algn="just">
              <a:buFont typeface="Wingdings" pitchFamily="2" charset="2"/>
              <a:buChar char="§"/>
            </a:pPr>
            <a:endParaRPr lang="fr-FR" sz="1700" dirty="0" smtClean="0">
              <a:solidFill>
                <a:srgbClr val="C00000"/>
              </a:solidFill>
            </a:endParaRPr>
          </a:p>
          <a:p>
            <a:pPr marL="617220" lvl="1" indent="-342900" algn="just">
              <a:buFont typeface="Wingdings" pitchFamily="2" charset="2"/>
              <a:buChar char="§"/>
            </a:pPr>
            <a:r>
              <a:rPr lang="fr-FR" sz="1700" dirty="0" smtClean="0">
                <a:solidFill>
                  <a:srgbClr val="C00000"/>
                </a:solidFill>
              </a:rPr>
              <a:t>Les processus qui échangent des messages </a:t>
            </a:r>
            <a:r>
              <a:rPr lang="fr-FR" sz="1700" dirty="0" smtClean="0">
                <a:solidFill>
                  <a:schemeClr val="tx1"/>
                </a:solidFill>
              </a:rPr>
              <a:t>préservent l’indépendance de leurs espaces d’adressages.</a:t>
            </a:r>
          </a:p>
          <a:p>
            <a:pPr marL="617220" lvl="1" indent="-342900" algn="just">
              <a:buFont typeface="Wingdings" pitchFamily="2" charset="2"/>
              <a:buChar char="§"/>
            </a:pPr>
            <a:endParaRPr lang="fr-FR" sz="1700" dirty="0" smtClean="0">
              <a:solidFill>
                <a:srgbClr val="C00000"/>
              </a:solidFill>
            </a:endParaRPr>
          </a:p>
          <a:p>
            <a:pPr marL="617220" lvl="1" indent="-342900" algn="just">
              <a:buFont typeface="Wingdings" pitchFamily="2" charset="2"/>
              <a:buChar char="§"/>
            </a:pPr>
            <a:r>
              <a:rPr lang="fr-FR" sz="1700" dirty="0" smtClean="0">
                <a:solidFill>
                  <a:srgbClr val="C00000"/>
                </a:solidFill>
              </a:rPr>
              <a:t>Communication par mémoire partagée</a:t>
            </a:r>
            <a:r>
              <a:rPr lang="fr-FR" sz="1700" dirty="0" smtClean="0">
                <a:solidFill>
                  <a:schemeClr val="tx1"/>
                </a:solidFill>
              </a:rPr>
              <a:t>, un processus peut altérer la mémoire partagée par erreur et induire des problèmes pour les autres processus </a:t>
            </a:r>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52</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3.6 Communication par mémoire partagée</a:t>
            </a:r>
          </a:p>
          <a:p>
            <a:pPr marL="342900" indent="-342900" algn="just">
              <a:buNone/>
            </a:pPr>
            <a:endParaRPr lang="fr-FR" sz="1800" dirty="0" smtClean="0"/>
          </a:p>
          <a:p>
            <a:pPr marL="342900" indent="-342900" algn="just">
              <a:buFont typeface="Wingdings" pitchFamily="2" charset="2"/>
              <a:buChar char="§"/>
            </a:pPr>
            <a:r>
              <a:rPr lang="fr-FR" sz="1800" b="1" dirty="0" smtClean="0">
                <a:solidFill>
                  <a:srgbClr val="C00000"/>
                </a:solidFill>
                <a:latin typeface="Times New Roman"/>
              </a:rPr>
              <a:t>Communication par mémoire partagée </a:t>
            </a:r>
            <a:r>
              <a:rPr lang="fr-FR" sz="1800" b="1" dirty="0" smtClean="0">
                <a:latin typeface="Times New Roman"/>
              </a:rPr>
              <a:t>VS </a:t>
            </a:r>
            <a:r>
              <a:rPr lang="fr-FR" sz="1800" b="1" dirty="0" smtClean="0">
                <a:solidFill>
                  <a:srgbClr val="C00000"/>
                </a:solidFill>
                <a:latin typeface="Times New Roman"/>
              </a:rPr>
              <a:t>Communication par message</a:t>
            </a:r>
            <a:endParaRPr lang="fr-FR" sz="1800" b="1" dirty="0" smtClean="0">
              <a:latin typeface="Times New Roman"/>
            </a:endParaRPr>
          </a:p>
          <a:p>
            <a:pPr marL="617220" lvl="1" indent="-342900" algn="just">
              <a:buFont typeface="+mj-lt"/>
              <a:buAutoNum type="arabicPeriod"/>
            </a:pPr>
            <a:endParaRPr lang="fr-FR" sz="1700" b="1" dirty="0" smtClean="0">
              <a:solidFill>
                <a:schemeClr val="tx1"/>
              </a:solidFill>
              <a:latin typeface="+mj-lt"/>
            </a:endParaRPr>
          </a:p>
          <a:p>
            <a:pPr marL="617220" lvl="1" indent="-342900" algn="just">
              <a:buFont typeface="+mj-lt"/>
              <a:buAutoNum type="arabicPeriod" startAt="3"/>
            </a:pPr>
            <a:r>
              <a:rPr lang="fr-FR" sz="1700" b="1" dirty="0" smtClean="0">
                <a:solidFill>
                  <a:schemeClr val="tx1"/>
                </a:solidFill>
              </a:rPr>
              <a:t>La synchronisation entre processus </a:t>
            </a:r>
          </a:p>
          <a:p>
            <a:pPr marL="617220" lvl="1" indent="-342900" algn="just">
              <a:buFont typeface="Wingdings" pitchFamily="2" charset="2"/>
              <a:buChar char="§"/>
            </a:pPr>
            <a:endParaRPr lang="fr-FR" sz="1700" dirty="0" smtClean="0">
              <a:solidFill>
                <a:srgbClr val="C00000"/>
              </a:solidFill>
            </a:endParaRPr>
          </a:p>
          <a:p>
            <a:pPr marL="617220" lvl="1" indent="-342900" algn="just">
              <a:buFont typeface="Wingdings" pitchFamily="2" charset="2"/>
              <a:buChar char="§"/>
            </a:pPr>
            <a:r>
              <a:rPr lang="fr-FR" sz="1700" dirty="0" smtClean="0">
                <a:solidFill>
                  <a:srgbClr val="C00000"/>
                </a:solidFill>
              </a:rPr>
              <a:t>Les processus qui échangent des messages </a:t>
            </a:r>
            <a:r>
              <a:rPr lang="fr-FR" sz="1700" dirty="0" smtClean="0">
                <a:solidFill>
                  <a:schemeClr val="tx1"/>
                </a:solidFill>
              </a:rPr>
              <a:t>se synchronisent à l’aide des primitives d’envoi et de réception. </a:t>
            </a:r>
          </a:p>
          <a:p>
            <a:pPr marL="617220" lvl="1" indent="-342900" algn="just">
              <a:buFont typeface="Wingdings" pitchFamily="2" charset="2"/>
              <a:buChar char="§"/>
            </a:pPr>
            <a:endParaRPr lang="fr-FR" sz="1700" dirty="0" smtClean="0">
              <a:solidFill>
                <a:schemeClr val="tx1"/>
              </a:solidFill>
            </a:endParaRPr>
          </a:p>
          <a:p>
            <a:pPr marL="617220" lvl="1" indent="-342900" algn="just">
              <a:buFont typeface="Wingdings" pitchFamily="2" charset="2"/>
              <a:buChar char="§"/>
            </a:pPr>
            <a:r>
              <a:rPr lang="fr-FR" sz="1700" dirty="0" smtClean="0">
                <a:solidFill>
                  <a:srgbClr val="C00000"/>
                </a:solidFill>
              </a:rPr>
              <a:t>Communication par mémoire partagée</a:t>
            </a:r>
            <a:r>
              <a:rPr lang="fr-FR" sz="1700" dirty="0" smtClean="0">
                <a:solidFill>
                  <a:schemeClr val="tx1"/>
                </a:solidFill>
              </a:rPr>
              <a:t>, il est possible d’utiliser les mécanismes de synchronisation classiques entre processus. Par exemple, il est envisageable d’utiliser des sémaphores.  </a:t>
            </a:r>
            <a:endParaRPr lang="fr-FR" sz="1700" b="1" dirty="0" smtClean="0">
              <a:solidFill>
                <a:schemeClr val="tx1"/>
              </a:solidFill>
            </a:endParaRPr>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53</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3.6 Communication par mémoire partagée</a:t>
            </a:r>
          </a:p>
          <a:p>
            <a:pPr marL="342900" indent="-342900" algn="just">
              <a:buNone/>
            </a:pPr>
            <a:endParaRPr lang="fr-FR" sz="1800" dirty="0" smtClean="0"/>
          </a:p>
          <a:p>
            <a:pPr marL="342900" indent="-342900" algn="just">
              <a:buFont typeface="Wingdings" pitchFamily="2" charset="2"/>
              <a:buChar char="§"/>
            </a:pPr>
            <a:r>
              <a:rPr lang="fr-FR" sz="1800" b="1" dirty="0" smtClean="0">
                <a:solidFill>
                  <a:srgbClr val="C00000"/>
                </a:solidFill>
                <a:latin typeface="Times New Roman"/>
              </a:rPr>
              <a:t>Communication par mémoire partagée </a:t>
            </a:r>
            <a:r>
              <a:rPr lang="fr-FR" sz="1800" b="1" dirty="0" smtClean="0">
                <a:latin typeface="Times New Roman"/>
              </a:rPr>
              <a:t>VS </a:t>
            </a:r>
            <a:r>
              <a:rPr lang="fr-FR" sz="1800" b="1" dirty="0" smtClean="0">
                <a:solidFill>
                  <a:srgbClr val="C00000"/>
                </a:solidFill>
                <a:latin typeface="Times New Roman"/>
              </a:rPr>
              <a:t>Communication par message</a:t>
            </a:r>
            <a:endParaRPr lang="fr-FR" sz="1800" b="1" dirty="0" smtClean="0">
              <a:latin typeface="Times New Roman"/>
            </a:endParaRPr>
          </a:p>
          <a:p>
            <a:pPr marL="617220" lvl="1" indent="-342900" algn="just">
              <a:buFont typeface="+mj-lt"/>
              <a:buAutoNum type="arabicPeriod"/>
            </a:pPr>
            <a:endParaRPr lang="fr-FR" sz="1700" b="1" dirty="0" smtClean="0">
              <a:solidFill>
                <a:schemeClr val="tx1"/>
              </a:solidFill>
              <a:latin typeface="+mj-lt"/>
            </a:endParaRPr>
          </a:p>
          <a:p>
            <a:pPr marL="617220" lvl="1" indent="-342900" algn="just">
              <a:buFont typeface="+mj-lt"/>
              <a:buAutoNum type="arabicPeriod" startAt="4"/>
            </a:pPr>
            <a:r>
              <a:rPr lang="fr-FR" sz="1700" b="1" dirty="0" smtClean="0">
                <a:solidFill>
                  <a:schemeClr val="tx1"/>
                </a:solidFill>
              </a:rPr>
              <a:t>Exécution libre des processus </a:t>
            </a:r>
          </a:p>
          <a:p>
            <a:pPr marL="617220" lvl="1" indent="-342900" algn="just">
              <a:buFont typeface="Wingdings" pitchFamily="2" charset="2"/>
              <a:buChar char="§"/>
            </a:pPr>
            <a:endParaRPr lang="fr-FR" sz="1700" dirty="0" smtClean="0">
              <a:solidFill>
                <a:schemeClr val="tx1"/>
              </a:solidFill>
            </a:endParaRPr>
          </a:p>
          <a:p>
            <a:pPr marL="617220" lvl="1" indent="-342900" algn="just">
              <a:buFont typeface="Wingdings" pitchFamily="2" charset="2"/>
              <a:buChar char="§"/>
            </a:pPr>
            <a:r>
              <a:rPr lang="fr-FR" sz="1700" dirty="0" smtClean="0">
                <a:solidFill>
                  <a:schemeClr val="tx1"/>
                </a:solidFill>
              </a:rPr>
              <a:t>La programmation des processus en se basant sur </a:t>
            </a:r>
            <a:r>
              <a:rPr lang="fr-FR" sz="1700" dirty="0" smtClean="0">
                <a:solidFill>
                  <a:srgbClr val="C00000"/>
                </a:solidFill>
              </a:rPr>
              <a:t>l’échange de messages </a:t>
            </a:r>
            <a:r>
              <a:rPr lang="fr-FR" sz="1700" dirty="0" smtClean="0">
                <a:solidFill>
                  <a:schemeClr val="tx1"/>
                </a:solidFill>
              </a:rPr>
              <a:t>suppose implicitement l’exécution simultanée des processus</a:t>
            </a:r>
          </a:p>
          <a:p>
            <a:pPr marL="617220" lvl="1" indent="-342900" algn="just">
              <a:buFont typeface="Wingdings" pitchFamily="2" charset="2"/>
              <a:buChar char="§"/>
            </a:pPr>
            <a:endParaRPr lang="fr-FR" sz="1700" dirty="0" smtClean="0">
              <a:solidFill>
                <a:schemeClr val="tx1"/>
              </a:solidFill>
            </a:endParaRPr>
          </a:p>
          <a:p>
            <a:pPr marL="617220" lvl="1" indent="-342900" algn="just">
              <a:buFont typeface="Wingdings" pitchFamily="2" charset="2"/>
              <a:buChar char="§"/>
            </a:pPr>
            <a:r>
              <a:rPr lang="fr-FR" sz="1700" dirty="0" smtClean="0">
                <a:solidFill>
                  <a:srgbClr val="C00000"/>
                </a:solidFill>
              </a:rPr>
              <a:t>Communication par mémoire partagée</a:t>
            </a:r>
            <a:r>
              <a:rPr lang="fr-FR" sz="1700" dirty="0" smtClean="0">
                <a:solidFill>
                  <a:schemeClr val="tx1"/>
                </a:solidFill>
              </a:rPr>
              <a:t>, l’utilisation d’une mémoire partagée permet à un processus de déposer des données qu’un autre processus pourra lire immédiatement ou après la terminaison du premier. L’exécution des processus est ainsi découplée.  </a:t>
            </a:r>
            <a:endParaRPr lang="fr-FR" sz="1700" b="1" dirty="0" smtClean="0">
              <a:solidFill>
                <a:schemeClr val="tx1"/>
              </a:solidFill>
            </a:endParaRPr>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54</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3.6 Communication par mémoire partagée</a:t>
            </a:r>
          </a:p>
          <a:p>
            <a:pPr marL="342900" indent="-342900" algn="just">
              <a:buNone/>
            </a:pPr>
            <a:endParaRPr lang="fr-FR" sz="1800" dirty="0" smtClean="0"/>
          </a:p>
          <a:p>
            <a:pPr marL="342900" indent="-342900" algn="just">
              <a:buFont typeface="Wingdings" pitchFamily="2" charset="2"/>
              <a:buChar char="§"/>
            </a:pPr>
            <a:r>
              <a:rPr lang="fr-FR" sz="1800" b="1" dirty="0" smtClean="0">
                <a:solidFill>
                  <a:srgbClr val="C00000"/>
                </a:solidFill>
                <a:latin typeface="Times New Roman"/>
              </a:rPr>
              <a:t>Communication par mémoire partagée </a:t>
            </a:r>
            <a:r>
              <a:rPr lang="fr-FR" sz="1800" b="1" dirty="0" smtClean="0">
                <a:latin typeface="Times New Roman"/>
              </a:rPr>
              <a:t>VS </a:t>
            </a:r>
            <a:r>
              <a:rPr lang="fr-FR" sz="1800" b="1" dirty="0" smtClean="0">
                <a:solidFill>
                  <a:srgbClr val="C00000"/>
                </a:solidFill>
                <a:latin typeface="Times New Roman"/>
              </a:rPr>
              <a:t>Communication par message</a:t>
            </a:r>
            <a:endParaRPr lang="fr-FR" sz="1800" b="1" dirty="0" smtClean="0">
              <a:latin typeface="Times New Roman"/>
            </a:endParaRPr>
          </a:p>
          <a:p>
            <a:pPr marL="617220" lvl="1" indent="-342900" algn="just">
              <a:buFont typeface="+mj-lt"/>
              <a:buAutoNum type="arabicPeriod"/>
            </a:pPr>
            <a:endParaRPr lang="fr-FR" sz="1700" b="1" dirty="0" smtClean="0">
              <a:solidFill>
                <a:schemeClr val="tx1"/>
              </a:solidFill>
              <a:latin typeface="+mj-lt"/>
            </a:endParaRPr>
          </a:p>
          <a:p>
            <a:pPr marL="617220" lvl="1" indent="-342900" algn="just">
              <a:buFont typeface="+mj-lt"/>
              <a:buAutoNum type="arabicPeriod" startAt="5"/>
            </a:pPr>
            <a:r>
              <a:rPr lang="fr-FR" sz="1700" b="1" dirty="0" smtClean="0">
                <a:solidFill>
                  <a:schemeClr val="tx1"/>
                </a:solidFill>
              </a:rPr>
              <a:t>Communication indirecte </a:t>
            </a:r>
          </a:p>
          <a:p>
            <a:pPr marL="617220" lvl="1" indent="-342900" algn="just">
              <a:buFont typeface="+mj-lt"/>
              <a:buAutoNum type="arabicPeriod" startAt="5"/>
            </a:pPr>
            <a:endParaRPr lang="fr-FR" sz="1700" b="1" dirty="0" smtClean="0">
              <a:solidFill>
                <a:schemeClr val="tx1"/>
              </a:solidFill>
            </a:endParaRPr>
          </a:p>
          <a:p>
            <a:pPr marL="617220" lvl="1" indent="-342900" algn="just">
              <a:buFont typeface="Wingdings" pitchFamily="2" charset="2"/>
              <a:buChar char="§"/>
            </a:pPr>
            <a:r>
              <a:rPr lang="fr-FR" sz="1800" dirty="0" smtClean="0">
                <a:solidFill>
                  <a:srgbClr val="C00000"/>
                </a:solidFill>
              </a:rPr>
              <a:t>Dans la communication par messages</a:t>
            </a:r>
            <a:r>
              <a:rPr lang="fr-FR" sz="1800" dirty="0" smtClean="0">
                <a:solidFill>
                  <a:schemeClr val="tx1"/>
                </a:solidFill>
              </a:rPr>
              <a:t>, le processus émetteur doit spécifier le ou les processus récepteurs (problème du canal de communication). </a:t>
            </a:r>
          </a:p>
          <a:p>
            <a:pPr marL="617220" lvl="1" indent="-342900" algn="just">
              <a:buFont typeface="Wingdings" pitchFamily="2" charset="2"/>
              <a:buChar char="§"/>
            </a:pPr>
            <a:endParaRPr lang="fr-FR" sz="1800" dirty="0" smtClean="0">
              <a:solidFill>
                <a:schemeClr val="tx1"/>
              </a:solidFill>
            </a:endParaRPr>
          </a:p>
          <a:p>
            <a:pPr marL="617220" lvl="1" indent="-342900" algn="just">
              <a:buFont typeface="Wingdings" pitchFamily="2" charset="2"/>
              <a:buChar char="§"/>
            </a:pPr>
            <a:r>
              <a:rPr lang="fr-FR" sz="1800" dirty="0" smtClean="0">
                <a:solidFill>
                  <a:srgbClr val="C00000"/>
                </a:solidFill>
              </a:rPr>
              <a:t>Communication par mémoire partagée</a:t>
            </a:r>
            <a:r>
              <a:rPr lang="fr-FR" sz="1800" dirty="0" smtClean="0">
                <a:solidFill>
                  <a:schemeClr val="tx1"/>
                </a:solidFill>
              </a:rPr>
              <a:t>, la communication par mémoire commune élimine cette exigence en permettant aux processus de communiquer sans se connaître.  </a:t>
            </a:r>
            <a:endParaRPr lang="fr-FR" sz="1700" b="1" dirty="0" smtClean="0">
              <a:solidFill>
                <a:schemeClr val="tx1"/>
              </a:solidFill>
            </a:endParaRPr>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55</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3.7 Communication par flux</a:t>
            </a:r>
          </a:p>
          <a:p>
            <a:pPr marL="342900" indent="-342900" algn="ctr">
              <a:buNone/>
            </a:pPr>
            <a:endParaRPr lang="fr-FR" sz="2000" dirty="0" smtClean="0"/>
          </a:p>
          <a:p>
            <a:pPr marL="342900" indent="-342900" algn="just">
              <a:buFont typeface="Wingdings" pitchFamily="2" charset="2"/>
              <a:buChar char="§"/>
            </a:pPr>
            <a:r>
              <a:rPr lang="fr-FR" sz="1700" dirty="0" smtClean="0"/>
              <a:t>La communication vue jusqu’à présent s’intéressait à l’échange d’unités d’information indépendantes et complètes. </a:t>
            </a:r>
          </a:p>
          <a:p>
            <a:pPr marL="342900" indent="-342900" algn="just">
              <a:buFont typeface="Wingdings" pitchFamily="2" charset="2"/>
              <a:buChar char="§"/>
            </a:pPr>
            <a:endParaRPr lang="fr-FR" sz="1800" dirty="0" smtClean="0"/>
          </a:p>
          <a:p>
            <a:pPr marL="342900" indent="-342900" algn="just">
              <a:buFont typeface="Wingdings" pitchFamily="2" charset="2"/>
              <a:buChar char="§"/>
            </a:pPr>
            <a:r>
              <a:rPr lang="fr-FR" sz="1800" dirty="0" smtClean="0"/>
              <a:t>Il existe des formes de communication dans lesquelles le temps joue un rôle crucial. </a:t>
            </a:r>
          </a:p>
          <a:p>
            <a:pPr marL="342900" indent="-342900" algn="just">
              <a:buFont typeface="Wingdings" pitchFamily="2" charset="2"/>
              <a:buChar char="§"/>
            </a:pPr>
            <a:endParaRPr lang="fr-FR" sz="1800" dirty="0" smtClean="0"/>
          </a:p>
          <a:p>
            <a:pPr marL="342900" indent="-342900" algn="just">
              <a:buFont typeface="Wingdings" pitchFamily="2" charset="2"/>
              <a:buChar char="§"/>
            </a:pPr>
            <a:r>
              <a:rPr lang="fr-FR" sz="1800" dirty="0" smtClean="0"/>
              <a:t>Par exemple,  un flux audio ou flux vidéo  qui nécessite que : </a:t>
            </a:r>
          </a:p>
          <a:p>
            <a:pPr marL="617220" lvl="1" indent="-342900" algn="just">
              <a:buFont typeface="+mj-lt"/>
              <a:buAutoNum type="arabicPeriod"/>
            </a:pPr>
            <a:r>
              <a:rPr lang="fr-FR" sz="1700" dirty="0" smtClean="0">
                <a:solidFill>
                  <a:schemeClr val="tx1"/>
                </a:solidFill>
              </a:rPr>
              <a:t>Les échantillons doivent être lus dans l’ordre qui correspond à leur apparition dans le flux </a:t>
            </a:r>
          </a:p>
          <a:p>
            <a:pPr marL="617220" lvl="1" indent="-342900" algn="just">
              <a:buFont typeface="+mj-lt"/>
              <a:buAutoNum type="arabicPeriod"/>
            </a:pPr>
            <a:r>
              <a:rPr lang="fr-FR" sz="1700" dirty="0" smtClean="0">
                <a:solidFill>
                  <a:schemeClr val="tx1"/>
                </a:solidFill>
              </a:rPr>
              <a:t>Les échantillons doivent être lus à des intervalles  de temps exactement. </a:t>
            </a:r>
            <a:r>
              <a:rPr lang="fr-FR" sz="1700" dirty="0" smtClean="0">
                <a:solidFill>
                  <a:srgbClr val="C00000"/>
                </a:solidFill>
              </a:rPr>
              <a:t>Si le flux est lu à une cadence différente, nous obtenons un son différent du son original  </a:t>
            </a:r>
            <a:endParaRPr lang="fr-FR" sz="1700" dirty="0">
              <a:solidFill>
                <a:srgbClr val="C00000"/>
              </a:solidFill>
            </a:endParaRPr>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56</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1900" b="1" dirty="0" smtClean="0">
                <a:solidFill>
                  <a:srgbClr val="C00000"/>
                </a:solidFill>
                <a:latin typeface="Times New Roman"/>
              </a:rPr>
              <a:t>3.7 Communication par flux</a:t>
            </a:r>
          </a:p>
          <a:p>
            <a:pPr marL="342900" indent="-342900" algn="ctr">
              <a:buNone/>
            </a:pPr>
            <a:endParaRPr lang="fr-FR" sz="2000" dirty="0" smtClean="0"/>
          </a:p>
          <a:p>
            <a:pPr marL="342900" indent="-342900" algn="just">
              <a:buFont typeface="Wingdings" pitchFamily="2" charset="2"/>
              <a:buChar char="§"/>
            </a:pPr>
            <a:r>
              <a:rPr lang="fr-FR" sz="1600" dirty="0" smtClean="0"/>
              <a:t>Pour échanger des informations dépendantes du temps, les systèmes distribués offrent généralement le concept de </a:t>
            </a:r>
            <a:r>
              <a:rPr lang="fr-FR" sz="1600" b="1" dirty="0" smtClean="0">
                <a:solidFill>
                  <a:srgbClr val="C00000"/>
                </a:solidFill>
              </a:rPr>
              <a:t>flux de données </a:t>
            </a:r>
            <a:r>
              <a:rPr lang="fr-FR" sz="1600" dirty="0" smtClean="0"/>
              <a:t>(Data </a:t>
            </a:r>
            <a:r>
              <a:rPr lang="fr-FR" sz="1600" dirty="0" err="1" smtClean="0"/>
              <a:t>streams</a:t>
            </a:r>
            <a:r>
              <a:rPr lang="fr-FR" sz="1600" dirty="0" smtClean="0"/>
              <a:t>) qui ne sont autres que des séquences d’unités de données. </a:t>
            </a:r>
          </a:p>
          <a:p>
            <a:pPr marL="342900" indent="-342900" algn="just">
              <a:buFont typeface="Wingdings" pitchFamily="2" charset="2"/>
              <a:buChar char="§"/>
            </a:pPr>
            <a:endParaRPr lang="fr-FR" sz="1700" dirty="0" smtClean="0"/>
          </a:p>
          <a:p>
            <a:pPr marL="342900" indent="-342900" algn="just">
              <a:buFont typeface="Wingdings" pitchFamily="2" charset="2"/>
              <a:buChar char="§"/>
            </a:pPr>
            <a:r>
              <a:rPr lang="fr-FR" sz="1700" dirty="0" smtClean="0"/>
              <a:t>Il existe Trois mode de transmission  :</a:t>
            </a:r>
          </a:p>
          <a:p>
            <a:pPr marL="617220" lvl="1" indent="-342900" algn="just">
              <a:buFont typeface="+mj-lt"/>
              <a:buAutoNum type="arabicPeriod"/>
            </a:pPr>
            <a:r>
              <a:rPr lang="fr-FR" sz="1500" b="1" dirty="0" smtClean="0">
                <a:solidFill>
                  <a:schemeClr val="tx1"/>
                </a:solidFill>
              </a:rPr>
              <a:t>Mode de transmission asynchrone</a:t>
            </a:r>
            <a:r>
              <a:rPr lang="fr-FR" sz="1500" dirty="0" smtClean="0">
                <a:solidFill>
                  <a:schemeClr val="tx1"/>
                </a:solidFill>
              </a:rPr>
              <a:t>  </a:t>
            </a:r>
          </a:p>
          <a:p>
            <a:pPr marL="617220" lvl="1" indent="-342900" algn="just">
              <a:buFont typeface="Wingdings" pitchFamily="2" charset="2"/>
              <a:buChar char="§"/>
            </a:pPr>
            <a:r>
              <a:rPr lang="fr-FR" sz="1500" dirty="0" smtClean="0">
                <a:solidFill>
                  <a:schemeClr val="tx1"/>
                </a:solidFill>
              </a:rPr>
              <a:t>C’est le cas des flux de données discrets (par exemple un transfert de fichiers ordinaires)  </a:t>
            </a:r>
          </a:p>
          <a:p>
            <a:pPr marL="617220" lvl="1" indent="-342900" algn="just">
              <a:buFont typeface="+mj-lt"/>
              <a:buAutoNum type="arabicPeriod" startAt="2"/>
            </a:pPr>
            <a:endParaRPr lang="fr-FR" sz="1500" b="1" dirty="0" smtClean="0">
              <a:solidFill>
                <a:schemeClr val="tx1"/>
              </a:solidFill>
            </a:endParaRPr>
          </a:p>
          <a:p>
            <a:pPr marL="617220" lvl="1" indent="-342900" algn="just">
              <a:buFont typeface="+mj-lt"/>
              <a:buAutoNum type="arabicPeriod" startAt="2"/>
            </a:pPr>
            <a:r>
              <a:rPr lang="fr-FR" sz="1500" b="1" dirty="0" smtClean="0">
                <a:solidFill>
                  <a:schemeClr val="tx1"/>
                </a:solidFill>
              </a:rPr>
              <a:t>Mode de transmission synchrone</a:t>
            </a:r>
            <a:r>
              <a:rPr lang="fr-FR" sz="1500" dirty="0" smtClean="0">
                <a:solidFill>
                  <a:schemeClr val="tx1"/>
                </a:solidFill>
              </a:rPr>
              <a:t>, il y a un </a:t>
            </a:r>
            <a:r>
              <a:rPr lang="fr-FR" sz="1500" dirty="0" err="1" smtClean="0">
                <a:solidFill>
                  <a:schemeClr val="tx1"/>
                </a:solidFill>
              </a:rPr>
              <a:t>delai</a:t>
            </a:r>
            <a:r>
              <a:rPr lang="fr-FR" sz="1500" dirty="0" smtClean="0">
                <a:solidFill>
                  <a:schemeClr val="tx1"/>
                </a:solidFill>
              </a:rPr>
              <a:t> maximal pour la transmission de chaque élément d’information dans le flux de données. ( par exemple, un capteur peut prendre des échantillons de température avec un certain taux et les transmettre à un opérateur via un réseau </a:t>
            </a:r>
            <a:r>
              <a:rPr lang="fr-FR" sz="1600" dirty="0" smtClean="0">
                <a:solidFill>
                  <a:schemeClr val="tx1"/>
                </a:solidFill>
              </a:rPr>
              <a:t>)</a:t>
            </a:r>
          </a:p>
          <a:p>
            <a:pPr marL="617220" lvl="1" indent="-342900" algn="just">
              <a:buFont typeface="+mj-lt"/>
              <a:buAutoNum type="arabicPeriod" startAt="2"/>
            </a:pPr>
            <a:endParaRPr lang="fr-FR" sz="1600" dirty="0" smtClean="0">
              <a:solidFill>
                <a:schemeClr val="tx1"/>
              </a:solidFill>
            </a:endParaRPr>
          </a:p>
          <a:p>
            <a:pPr marL="617220" lvl="1" indent="-342900" algn="just">
              <a:buFont typeface="+mj-lt"/>
              <a:buAutoNum type="arabicPeriod" startAt="2"/>
            </a:pPr>
            <a:r>
              <a:rPr lang="fr-FR" sz="1500" b="1" dirty="0" smtClean="0">
                <a:solidFill>
                  <a:schemeClr val="tx1"/>
                </a:solidFill>
              </a:rPr>
              <a:t>Mode de transmission isochrone, </a:t>
            </a:r>
            <a:r>
              <a:rPr lang="fr-FR" sz="1600" dirty="0" smtClean="0">
                <a:solidFill>
                  <a:schemeClr val="tx1"/>
                </a:solidFill>
              </a:rPr>
              <a:t>il y a un délai maximal et un délai minimal pour le transfert ( par exemple, transmission d’audio ou vidéo)</a:t>
            </a:r>
            <a:endParaRPr lang="fr-FR" sz="1500" dirty="0">
              <a:solidFill>
                <a:schemeClr val="tx1"/>
              </a:solidFill>
            </a:endParaRPr>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normAutofit/>
          </a:bodyPr>
          <a:lstStyle/>
          <a:p>
            <a:fld id="{4972194D-3AA9-4E4D-B5EA-B4B089DFA944}" type="slidenum">
              <a:rPr lang="fr-FR" smtClean="0"/>
              <a:pPr/>
              <a:t>57</a:t>
            </a:fld>
            <a:endParaRPr lang="fr-FR"/>
          </a:p>
        </p:txBody>
      </p:sp>
      <p:sp>
        <p:nvSpPr>
          <p:cNvPr id="31" name="Espace réservé du contenu 3"/>
          <p:cNvSpPr>
            <a:spLocks noGrp="1"/>
          </p:cNvSpPr>
          <p:nvPr>
            <p:ph sz="quarter" idx="1"/>
          </p:nvPr>
        </p:nvSpPr>
        <p:spPr>
          <a:xfrm>
            <a:off x="301752" y="1527048"/>
            <a:ext cx="8503920" cy="5330952"/>
          </a:xfrm>
        </p:spPr>
        <p:txBody>
          <a:bodyPr>
            <a:normAutofit/>
          </a:bodyPr>
          <a:lstStyle/>
          <a:p>
            <a:endParaRPr lang="fr-FR" sz="1900" dirty="0" smtClean="0"/>
          </a:p>
          <a:p>
            <a:pPr>
              <a:buClr>
                <a:srgbClr val="C00000"/>
              </a:buClr>
              <a:buSzPct val="150000"/>
            </a:pPr>
            <a:endParaRPr lang="fr-FR" sz="1900" b="1" dirty="0" smtClean="0">
              <a:solidFill>
                <a:srgbClr val="C00000"/>
              </a:solidFill>
            </a:endParaRPr>
          </a:p>
          <a:p>
            <a:pPr algn="ctr">
              <a:buClr>
                <a:srgbClr val="C00000"/>
              </a:buClr>
              <a:buSzPct val="150000"/>
            </a:pPr>
            <a:endParaRPr lang="fr-FR" sz="2500" b="1" dirty="0" smtClean="0">
              <a:solidFill>
                <a:srgbClr val="C00000"/>
              </a:solidFill>
            </a:endParaRPr>
          </a:p>
          <a:p>
            <a:pPr lvl="1" algn="ctr">
              <a:buNone/>
            </a:pPr>
            <a:endParaRPr lang="en-US" sz="2500" b="1" dirty="0" smtClean="0">
              <a:solidFill>
                <a:schemeClr val="tx1"/>
              </a:solidFill>
            </a:endParaRPr>
          </a:p>
          <a:p>
            <a:pPr lvl="1" algn="ctr">
              <a:buNone/>
            </a:pPr>
            <a:r>
              <a:rPr lang="en-US" sz="2500" b="1" dirty="0" smtClean="0">
                <a:solidFill>
                  <a:schemeClr val="tx1"/>
                </a:solidFill>
              </a:rPr>
              <a:t>Fin du  </a:t>
            </a:r>
            <a:r>
              <a:rPr lang="en-US" sz="2500" b="1" dirty="0" err="1" smtClean="0">
                <a:solidFill>
                  <a:schemeClr val="tx1"/>
                </a:solidFill>
              </a:rPr>
              <a:t>chapitre</a:t>
            </a:r>
            <a:r>
              <a:rPr lang="en-US" sz="2500" b="1" dirty="0" smtClean="0">
                <a:solidFill>
                  <a:schemeClr val="tx1"/>
                </a:solidFill>
              </a:rPr>
              <a:t> </a:t>
            </a:r>
          </a:p>
          <a:p>
            <a:pPr lvl="1" algn="ctr">
              <a:buNone/>
            </a:pPr>
            <a:endParaRPr lang="en-US" sz="2500" b="1" dirty="0" smtClean="0">
              <a:solidFill>
                <a:schemeClr val="tx1"/>
              </a:solidFill>
            </a:endParaRPr>
          </a:p>
          <a:p>
            <a:pPr lvl="1" algn="ctr">
              <a:buNone/>
            </a:pPr>
            <a:endParaRPr lang="en-US" sz="2500" b="1" dirty="0" smtClean="0">
              <a:solidFill>
                <a:schemeClr val="tx1"/>
              </a:solidFill>
            </a:endParaRPr>
          </a:p>
          <a:p>
            <a:pPr lvl="1" algn="just"/>
            <a:endParaRPr lang="en-US" sz="1700" b="1" dirty="0" smtClean="0">
              <a:solidFill>
                <a:schemeClr val="tx1"/>
              </a:solidFill>
            </a:endParaRPr>
          </a:p>
          <a:p>
            <a:pPr lvl="2">
              <a:buNone/>
            </a:pPr>
            <a:endParaRPr lang="en-US" sz="1700" dirty="0" smtClean="0"/>
          </a:p>
          <a:p>
            <a:pPr lvl="1"/>
            <a:endParaRPr lang="en-US" sz="1700" dirty="0" smtClean="0">
              <a:solidFill>
                <a:schemeClr val="tx1"/>
              </a:solidFill>
            </a:endParaRPr>
          </a:p>
          <a:p>
            <a:pPr lvl="1"/>
            <a:endParaRPr lang="fr-FR" sz="1700" b="1" dirty="0" smtClean="0">
              <a:solidFill>
                <a:srgbClr val="C00000"/>
              </a:solidFill>
            </a:endParaRPr>
          </a:p>
          <a:p>
            <a:endParaRPr lang="fr-FR" sz="1900" dirty="0" smtClean="0"/>
          </a:p>
          <a:p>
            <a:pPr lvl="1"/>
            <a:endParaRPr lang="fr-FR" sz="1900" b="1" dirty="0" smtClean="0">
              <a:solidFill>
                <a:schemeClr val="tx1"/>
              </a:solidFill>
            </a:endParaRPr>
          </a:p>
          <a:p>
            <a:pPr lvl="1"/>
            <a:endParaRPr lang="fr-FR" sz="1600" dirty="0" smtClean="0">
              <a:solidFill>
                <a:schemeClr val="tx1"/>
              </a:solidFill>
            </a:endParaRPr>
          </a:p>
          <a:p>
            <a:pPr lvl="1"/>
            <a:endParaRPr lang="fr-FR" b="1" dirty="0" smtClean="0">
              <a:solidFill>
                <a:schemeClr val="tx1"/>
              </a:solidFill>
            </a:endParaRPr>
          </a:p>
          <a:p>
            <a:endParaRPr lang="fr-FR" dirty="0"/>
          </a:p>
        </p:txBody>
      </p:sp>
      <p:sp>
        <p:nvSpPr>
          <p:cNvPr id="5" name="Titre 4"/>
          <p:cNvSpPr>
            <a:spLocks noGrp="1"/>
          </p:cNvSpPr>
          <p:nvPr>
            <p:ph type="title"/>
          </p:nvPr>
        </p:nvSpPr>
        <p:spPr/>
        <p:txBody>
          <a:bodyPr/>
          <a:lstStyle/>
          <a:p>
            <a:endParaRPr lang="fr-F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6</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2000" b="1" dirty="0" smtClean="0">
                <a:solidFill>
                  <a:srgbClr val="C00000"/>
                </a:solidFill>
              </a:rPr>
              <a:t>Problème de la synchronisation lors de la communication</a:t>
            </a:r>
          </a:p>
          <a:p>
            <a:pPr marL="342900" indent="-342900" algn="just">
              <a:buFont typeface="Wingdings" pitchFamily="2" charset="2"/>
              <a:buChar char="§"/>
            </a:pPr>
            <a:endParaRPr lang="fr-FR" sz="1700" dirty="0" smtClean="0"/>
          </a:p>
          <a:p>
            <a:pPr marL="342900" indent="-342900" algn="just">
              <a:buFont typeface="Wingdings" pitchFamily="2" charset="2"/>
              <a:buChar char="§"/>
            </a:pPr>
            <a:r>
              <a:rPr lang="fr-FR" sz="1700" dirty="0" smtClean="0"/>
              <a:t>Avant de pouvoir échanger une information, les processus doivent, souvent, se synchroniser d’abord (i.e. l’un attend l’autre).</a:t>
            </a:r>
          </a:p>
          <a:p>
            <a:pPr marL="342900" indent="-342900" algn="just">
              <a:buFont typeface="Wingdings" pitchFamily="2" charset="2"/>
              <a:buChar char="§"/>
            </a:pPr>
            <a:endParaRPr lang="fr-FR" sz="1700" dirty="0" smtClean="0"/>
          </a:p>
          <a:p>
            <a:pPr marL="342900" indent="-342900" algn="just">
              <a:buFont typeface="Wingdings" pitchFamily="2" charset="2"/>
              <a:buChar char="§"/>
            </a:pPr>
            <a:r>
              <a:rPr lang="fr-FR" sz="1700" dirty="0" smtClean="0"/>
              <a:t>Selon que les primitives </a:t>
            </a:r>
            <a:r>
              <a:rPr lang="fr-FR" sz="1700" dirty="0" err="1" smtClean="0"/>
              <a:t>Send</a:t>
            </a:r>
            <a:r>
              <a:rPr lang="fr-FR" sz="1700" dirty="0" smtClean="0"/>
              <a:t> et </a:t>
            </a:r>
            <a:r>
              <a:rPr lang="fr-FR" sz="1700" dirty="0" err="1" smtClean="0"/>
              <a:t>Receive</a:t>
            </a:r>
            <a:r>
              <a:rPr lang="fr-FR" sz="1700" dirty="0" smtClean="0"/>
              <a:t> soient bloquantes  ou non, on a :</a:t>
            </a:r>
          </a:p>
          <a:p>
            <a:pPr marL="617220" lvl="1" indent="-342900" algn="just">
              <a:buFont typeface="+mj-lt"/>
              <a:buAutoNum type="arabicPeriod"/>
            </a:pPr>
            <a:endParaRPr lang="fr-FR" sz="1700" b="1" dirty="0" smtClean="0">
              <a:solidFill>
                <a:srgbClr val="C00000"/>
              </a:solidFill>
            </a:endParaRPr>
          </a:p>
          <a:p>
            <a:pPr marL="617220" lvl="1" indent="-342900" algn="just">
              <a:buFont typeface="+mj-lt"/>
              <a:buAutoNum type="arabicPeriod"/>
            </a:pPr>
            <a:r>
              <a:rPr lang="fr-FR" sz="1700" b="1" dirty="0" smtClean="0">
                <a:solidFill>
                  <a:srgbClr val="C00000"/>
                </a:solidFill>
              </a:rPr>
              <a:t>Communication synchrone</a:t>
            </a:r>
            <a:r>
              <a:rPr lang="fr-FR" sz="1700" dirty="0" smtClean="0">
                <a:solidFill>
                  <a:schemeClr val="tx1"/>
                </a:solidFill>
              </a:rPr>
              <a:t>: le </a:t>
            </a:r>
            <a:r>
              <a:rPr lang="fr-FR" sz="1700" dirty="0" err="1" smtClean="0">
                <a:solidFill>
                  <a:schemeClr val="tx1"/>
                </a:solidFill>
              </a:rPr>
              <a:t>Send</a:t>
            </a:r>
            <a:r>
              <a:rPr lang="fr-FR" sz="1700" dirty="0" smtClean="0">
                <a:solidFill>
                  <a:schemeClr val="tx1"/>
                </a:solidFill>
              </a:rPr>
              <a:t> et </a:t>
            </a:r>
            <a:r>
              <a:rPr lang="fr-FR" sz="1700" dirty="0" err="1" smtClean="0">
                <a:solidFill>
                  <a:schemeClr val="tx1"/>
                </a:solidFill>
              </a:rPr>
              <a:t>Receive</a:t>
            </a:r>
            <a:r>
              <a:rPr lang="fr-FR" sz="1700" dirty="0" smtClean="0">
                <a:solidFill>
                  <a:schemeClr val="tx1"/>
                </a:solidFill>
              </a:rPr>
              <a:t> sont toutes les deux bloquantes  dans le cas où un processus exécute </a:t>
            </a:r>
            <a:r>
              <a:rPr lang="fr-FR" sz="1700" dirty="0" err="1" smtClean="0">
                <a:solidFill>
                  <a:schemeClr val="tx1"/>
                </a:solidFill>
              </a:rPr>
              <a:t>Send</a:t>
            </a:r>
            <a:r>
              <a:rPr lang="fr-FR" sz="1700" dirty="0" smtClean="0">
                <a:solidFill>
                  <a:schemeClr val="tx1"/>
                </a:solidFill>
              </a:rPr>
              <a:t> avant que l’autre</a:t>
            </a:r>
            <a:br>
              <a:rPr lang="fr-FR" sz="1700" dirty="0" smtClean="0">
                <a:solidFill>
                  <a:schemeClr val="tx1"/>
                </a:solidFill>
              </a:rPr>
            </a:br>
            <a:r>
              <a:rPr lang="fr-FR" sz="1700" dirty="0" smtClean="0">
                <a:solidFill>
                  <a:schemeClr val="tx1"/>
                </a:solidFill>
              </a:rPr>
              <a:t>n’exécute le </a:t>
            </a:r>
            <a:r>
              <a:rPr lang="fr-FR" sz="1700" dirty="0" err="1" smtClean="0">
                <a:solidFill>
                  <a:schemeClr val="tx1"/>
                </a:solidFill>
              </a:rPr>
              <a:t>Receive</a:t>
            </a:r>
            <a:r>
              <a:rPr lang="fr-FR" sz="1700" dirty="0" smtClean="0">
                <a:solidFill>
                  <a:schemeClr val="tx1"/>
                </a:solidFill>
              </a:rPr>
              <a:t>.</a:t>
            </a:r>
          </a:p>
          <a:p>
            <a:pPr marL="617220" lvl="1" indent="-342900" algn="just">
              <a:buNone/>
            </a:pPr>
            <a:endParaRPr lang="fr-FR" sz="1700" dirty="0" smtClean="0">
              <a:solidFill>
                <a:schemeClr val="tx1"/>
              </a:solidFill>
            </a:endParaRPr>
          </a:p>
          <a:p>
            <a:pPr marL="617220" lvl="1" indent="-342900" algn="just">
              <a:buFont typeface="+mj-lt"/>
              <a:buAutoNum type="arabicPeriod" startAt="2"/>
            </a:pPr>
            <a:r>
              <a:rPr lang="fr-FR" sz="1700" b="1" dirty="0" smtClean="0">
                <a:solidFill>
                  <a:srgbClr val="C00000"/>
                </a:solidFill>
              </a:rPr>
              <a:t>Communication asynchrone:  </a:t>
            </a:r>
            <a:r>
              <a:rPr lang="fr-FR" sz="1700" dirty="0" smtClean="0">
                <a:solidFill>
                  <a:schemeClr val="tx1"/>
                </a:solidFill>
              </a:rPr>
              <a:t>Le </a:t>
            </a:r>
            <a:r>
              <a:rPr lang="fr-FR" sz="1700" dirty="0" err="1" smtClean="0">
                <a:solidFill>
                  <a:schemeClr val="tx1"/>
                </a:solidFill>
              </a:rPr>
              <a:t>Send</a:t>
            </a:r>
            <a:r>
              <a:rPr lang="fr-FR" sz="1700" dirty="0" smtClean="0">
                <a:solidFill>
                  <a:schemeClr val="tx1"/>
                </a:solidFill>
              </a:rPr>
              <a:t>/</a:t>
            </a:r>
            <a:r>
              <a:rPr lang="fr-FR" sz="1700" dirty="0" err="1" smtClean="0">
                <a:solidFill>
                  <a:schemeClr val="tx1"/>
                </a:solidFill>
              </a:rPr>
              <a:t>Receive</a:t>
            </a:r>
            <a:r>
              <a:rPr lang="fr-FR" sz="1700" dirty="0" smtClean="0">
                <a:solidFill>
                  <a:schemeClr val="tx1"/>
                </a:solidFill>
              </a:rPr>
              <a:t> n’est pas bloquant pour l’émetteur/receveur. </a:t>
            </a:r>
          </a:p>
          <a:p>
            <a:pPr marL="891540" lvl="2" indent="-342900" algn="just"/>
            <a:r>
              <a:rPr lang="fr-FR" sz="1700" dirty="0" smtClean="0">
                <a:solidFill>
                  <a:schemeClr val="tx1"/>
                </a:solidFill>
              </a:rPr>
              <a:t>Le </a:t>
            </a:r>
            <a:r>
              <a:rPr lang="fr-FR" sz="1700" dirty="0" err="1" smtClean="0">
                <a:solidFill>
                  <a:schemeClr val="tx1"/>
                </a:solidFill>
              </a:rPr>
              <a:t>Send</a:t>
            </a:r>
            <a:r>
              <a:rPr lang="fr-FR" sz="1700" dirty="0" smtClean="0">
                <a:solidFill>
                  <a:schemeClr val="tx1"/>
                </a:solidFill>
              </a:rPr>
              <a:t> est bloquant lorsque le buffer dédié a la communication est plein</a:t>
            </a:r>
          </a:p>
          <a:p>
            <a:pPr marL="891540" lvl="2" indent="-342900" algn="just"/>
            <a:r>
              <a:rPr lang="fr-FR" sz="1700" dirty="0" smtClean="0">
                <a:solidFill>
                  <a:schemeClr val="tx1"/>
                </a:solidFill>
              </a:rPr>
              <a:t>Le </a:t>
            </a:r>
            <a:r>
              <a:rPr lang="fr-FR" sz="1700" dirty="0" err="1" smtClean="0">
                <a:solidFill>
                  <a:schemeClr val="tx1"/>
                </a:solidFill>
              </a:rPr>
              <a:t>Receive</a:t>
            </a:r>
            <a:r>
              <a:rPr lang="fr-FR" sz="1700" dirty="0" smtClean="0">
                <a:solidFill>
                  <a:schemeClr val="tx1"/>
                </a:solidFill>
              </a:rPr>
              <a:t> n’est pas bloquant lorsque le buffer dédié a la communication est </a:t>
            </a:r>
            <a:r>
              <a:rPr lang="fr-FR" sz="1700" dirty="0" smtClean="0"/>
              <a:t>vide;  le receveur sera informé par interruption si un message est reçu.</a:t>
            </a:r>
            <a:endParaRPr lang="fr-FR" sz="1700" dirty="0" smtClean="0">
              <a:solidFill>
                <a:schemeClr val="tx1"/>
              </a:solidFill>
            </a:endParaRPr>
          </a:p>
          <a:p>
            <a:pPr marL="617220" lvl="1" indent="-342900" algn="just">
              <a:buFont typeface="+mj-lt"/>
              <a:buAutoNum type="arabicPeriod" startAt="2"/>
            </a:pPr>
            <a:endParaRPr lang="fr-FR" sz="1700" b="1" dirty="0" smtClean="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7</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2000" b="1" dirty="0" smtClean="0">
                <a:solidFill>
                  <a:srgbClr val="C00000"/>
                </a:solidFill>
              </a:rPr>
              <a:t>Problème du canal de communication</a:t>
            </a:r>
            <a:r>
              <a:rPr lang="fr-FR" sz="2000" dirty="0" smtClean="0">
                <a:solidFill>
                  <a:srgbClr val="C00000"/>
                </a:solidFill>
              </a:rPr>
              <a:t> </a:t>
            </a:r>
          </a:p>
          <a:p>
            <a:pPr marL="342900" indent="-342900" algn="just">
              <a:buFont typeface="Wingdings" pitchFamily="2" charset="2"/>
              <a:buChar char="§"/>
            </a:pPr>
            <a:endParaRPr lang="fr-FR" sz="1800" dirty="0" smtClean="0"/>
          </a:p>
          <a:p>
            <a:pPr marL="342900" indent="-342900" algn="just">
              <a:buFont typeface="Wingdings" pitchFamily="2" charset="2"/>
              <a:buChar char="§"/>
            </a:pPr>
            <a:r>
              <a:rPr lang="fr-FR" sz="1800" dirty="0" smtClean="0"/>
              <a:t>Un canal de communication est défini par la paire (Expéditeur, Destinataire).</a:t>
            </a:r>
          </a:p>
          <a:p>
            <a:pPr marL="342900" indent="-342900" algn="just">
              <a:buFont typeface="Wingdings" pitchFamily="2" charset="2"/>
              <a:buChar char="§"/>
            </a:pPr>
            <a:endParaRPr lang="fr-FR" sz="1800" dirty="0" smtClean="0"/>
          </a:p>
          <a:p>
            <a:pPr marL="342900" indent="-342900" algn="just">
              <a:buFont typeface="Wingdings" pitchFamily="2" charset="2"/>
              <a:buChar char="§"/>
            </a:pPr>
            <a:r>
              <a:rPr lang="fr-FR" sz="1800" dirty="0" smtClean="0"/>
              <a:t>Une solution simple serait la spécification d’un canal de communication en utilisant les noms des processus. </a:t>
            </a:r>
          </a:p>
          <a:p>
            <a:pPr marL="342900" indent="-342900" algn="just">
              <a:buFont typeface="Wingdings" pitchFamily="2" charset="2"/>
              <a:buChar char="§"/>
            </a:pPr>
            <a:endParaRPr lang="fr-FR" sz="1800" b="1" dirty="0" smtClean="0"/>
          </a:p>
          <a:p>
            <a:pPr marL="342900" indent="-342900" algn="just">
              <a:buFont typeface="Wingdings" pitchFamily="2" charset="2"/>
              <a:buChar char="§"/>
            </a:pPr>
            <a:r>
              <a:rPr lang="fr-FR" sz="1800" b="1" dirty="0" smtClean="0"/>
              <a:t>Inconvénient</a:t>
            </a:r>
            <a:r>
              <a:rPr lang="fr-FR" sz="1800" dirty="0" smtClean="0"/>
              <a:t> : on ne connaît pas préalablement les noms des processus</a:t>
            </a:r>
          </a:p>
          <a:p>
            <a:pPr marL="342900" indent="-342900" algn="just">
              <a:buNone/>
            </a:pPr>
            <a:r>
              <a:rPr lang="fr-FR" sz="1800" dirty="0" smtClean="0"/>
              <a:t/>
            </a:r>
            <a:br>
              <a:rPr lang="fr-FR" sz="1800" dirty="0" smtClean="0"/>
            </a:br>
            <a:endParaRPr lang="fr-FR" sz="1800" dirty="0" smtClean="0"/>
          </a:p>
          <a:p>
            <a:pPr marL="342900" indent="-342900" algn="just">
              <a:buFont typeface="Wingdings" pitchFamily="2" charset="2"/>
              <a:buChar char="§"/>
            </a:pPr>
            <a:endParaRPr lang="fr-FR" sz="1500" dirty="0" smtClean="0">
              <a:solidFill>
                <a:schemeClr val="tx1"/>
              </a:solidFill>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8</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ctr">
              <a:buNone/>
            </a:pPr>
            <a:r>
              <a:rPr lang="fr-FR" sz="2000" b="1" dirty="0" smtClean="0">
                <a:solidFill>
                  <a:srgbClr val="C00000"/>
                </a:solidFill>
              </a:rPr>
              <a:t>Problème du canal de communication</a:t>
            </a:r>
            <a:r>
              <a:rPr lang="fr-FR" sz="2000" dirty="0" smtClean="0">
                <a:solidFill>
                  <a:srgbClr val="C00000"/>
                </a:solidFill>
              </a:rPr>
              <a:t> </a:t>
            </a:r>
          </a:p>
          <a:p>
            <a:pPr marL="342900" indent="-342900" algn="just">
              <a:buFont typeface="Wingdings" pitchFamily="2" charset="2"/>
              <a:buChar char="§"/>
            </a:pPr>
            <a:r>
              <a:rPr lang="fr-FR" sz="1700" dirty="0" smtClean="0"/>
              <a:t>Le canal de communication consiste en une paire de </a:t>
            </a:r>
            <a:r>
              <a:rPr lang="fr-FR" sz="1700" i="1" dirty="0" smtClean="0"/>
              <a:t>Socket </a:t>
            </a:r>
            <a:r>
              <a:rPr lang="fr-FR" sz="1700" dirty="0" smtClean="0"/>
              <a:t>(qu’on peut traduire littéralement par Prise), un pour l’émetteur et un pour le récepteur.</a:t>
            </a:r>
          </a:p>
          <a:p>
            <a:pPr marL="342900" indent="-342900" algn="just">
              <a:buFont typeface="Wingdings" pitchFamily="2" charset="2"/>
              <a:buChar char="§"/>
            </a:pPr>
            <a:r>
              <a:rPr lang="fr-FR" sz="1700" dirty="0" smtClean="0"/>
              <a:t>La communication consiste, alors, à transmettre des messages entre les deux sockets. </a:t>
            </a:r>
          </a:p>
          <a:p>
            <a:pPr marL="342900" indent="-342900" algn="just">
              <a:buFont typeface="Wingdings" pitchFamily="2" charset="2"/>
              <a:buChar char="§"/>
            </a:pPr>
            <a:r>
              <a:rPr lang="fr-FR" sz="1700" dirty="0" smtClean="0"/>
              <a:t>Un socket n’est autre qu’un port et une adresse Internet.</a:t>
            </a:r>
          </a:p>
        </p:txBody>
      </p:sp>
      <p:pic>
        <p:nvPicPr>
          <p:cNvPr id="16386" name="Picture 2" descr="C:\Users\MULTI_TECH\Desktop\Capture.PNG"/>
          <p:cNvPicPr>
            <a:picLocks noChangeAspect="1" noChangeArrowheads="1"/>
          </p:cNvPicPr>
          <p:nvPr/>
        </p:nvPicPr>
        <p:blipFill>
          <a:blip r:embed="rId2"/>
          <a:srcRect/>
          <a:stretch>
            <a:fillRect/>
          </a:stretch>
        </p:blipFill>
        <p:spPr bwMode="auto">
          <a:xfrm>
            <a:off x="2143108" y="3714752"/>
            <a:ext cx="5591643" cy="2297597"/>
          </a:xfrm>
          <a:prstGeom prst="rect">
            <a:avLst/>
          </a:prstGeom>
          <a:noFill/>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324136"/>
            <a:ext cx="8534400" cy="758952"/>
          </a:xfrm>
        </p:spPr>
        <p:txBody>
          <a:bodyPr>
            <a:noAutofit/>
          </a:bodyPr>
          <a:lstStyle/>
          <a:p>
            <a:r>
              <a:rPr lang="fr-FR" sz="2400" b="1" dirty="0" smtClean="0">
                <a:solidFill>
                  <a:srgbClr val="C00000"/>
                </a:solidFill>
              </a:rPr>
              <a:t>Chapitre 3 Les paradigmes de communication (30%)</a:t>
            </a:r>
          </a:p>
        </p:txBody>
      </p:sp>
      <p:sp>
        <p:nvSpPr>
          <p:cNvPr id="4" name="Espace réservé du numéro de diapositive 3"/>
          <p:cNvSpPr>
            <a:spLocks noGrp="1"/>
          </p:cNvSpPr>
          <p:nvPr>
            <p:ph type="sldNum" sz="quarter" idx="12"/>
          </p:nvPr>
        </p:nvSpPr>
        <p:spPr/>
        <p:txBody>
          <a:bodyPr>
            <a:normAutofit/>
          </a:bodyPr>
          <a:lstStyle/>
          <a:p>
            <a:fld id="{4972194D-3AA9-4E4D-B5EA-B4B089DFA944}" type="slidenum">
              <a:rPr lang="fr-FR" smtClean="0"/>
              <a:pPr/>
              <a:t>9</a:t>
            </a:fld>
            <a:endParaRPr lang="fr-FR"/>
          </a:p>
        </p:txBody>
      </p:sp>
      <p:sp>
        <p:nvSpPr>
          <p:cNvPr id="3" name="Espace réservé du contenu 2"/>
          <p:cNvSpPr>
            <a:spLocks noGrp="1"/>
          </p:cNvSpPr>
          <p:nvPr>
            <p:ph sz="quarter" idx="1"/>
          </p:nvPr>
        </p:nvSpPr>
        <p:spPr>
          <a:xfrm>
            <a:off x="357158" y="1571612"/>
            <a:ext cx="8503920" cy="5072098"/>
          </a:xfrm>
        </p:spPr>
        <p:txBody>
          <a:bodyPr>
            <a:normAutofit/>
          </a:bodyPr>
          <a:lstStyle/>
          <a:p>
            <a:pPr marL="342900" indent="-342900" algn="just">
              <a:buNone/>
            </a:pPr>
            <a:r>
              <a:rPr lang="fr-FR" sz="1600" b="1" dirty="0" smtClean="0">
                <a:solidFill>
                  <a:srgbClr val="C00000"/>
                </a:solidFill>
                <a:latin typeface="Times New Roman"/>
              </a:rPr>
              <a:t>3.1 Le passage de messages </a:t>
            </a:r>
          </a:p>
          <a:p>
            <a:pPr marL="342900" indent="-342900" algn="just">
              <a:buNone/>
            </a:pPr>
            <a:r>
              <a:rPr lang="fr-FR" sz="1600" dirty="0" smtClean="0">
                <a:solidFill>
                  <a:srgbClr val="000000"/>
                </a:solidFill>
                <a:latin typeface="Times New Roman"/>
              </a:rPr>
              <a:t>	Qu’est ce qu’un Message?, les primitives de communications, primitives bloquantes et non bloquantes, les primitives de passage de messages bufférisés</a:t>
            </a:r>
          </a:p>
          <a:p>
            <a:pPr marL="342900" indent="-342900" algn="just">
              <a:buNone/>
            </a:pPr>
            <a:r>
              <a:rPr lang="fr-FR" sz="1600" b="1" dirty="0" smtClean="0">
                <a:solidFill>
                  <a:srgbClr val="C00000"/>
                </a:solidFill>
                <a:latin typeface="Times New Roman"/>
              </a:rPr>
              <a:t>3.2 Le RPC (</a:t>
            </a:r>
            <a:r>
              <a:rPr lang="fr-FR" sz="1600" b="1" dirty="0" err="1" smtClean="0">
                <a:solidFill>
                  <a:srgbClr val="C00000"/>
                </a:solidFill>
                <a:latin typeface="Times New Roman"/>
              </a:rPr>
              <a:t>Remote</a:t>
            </a:r>
            <a:r>
              <a:rPr lang="fr-FR" sz="1600" b="1" dirty="0" smtClean="0">
                <a:solidFill>
                  <a:srgbClr val="C00000"/>
                </a:solidFill>
                <a:latin typeface="Times New Roman"/>
              </a:rPr>
              <a:t> </a:t>
            </a:r>
            <a:r>
              <a:rPr lang="fr-FR" sz="1600" b="1" dirty="0" err="1" smtClean="0">
                <a:solidFill>
                  <a:srgbClr val="C00000"/>
                </a:solidFill>
                <a:latin typeface="Times New Roman"/>
              </a:rPr>
              <a:t>Procedure</a:t>
            </a:r>
            <a:r>
              <a:rPr lang="fr-FR" sz="1600" b="1" dirty="0" smtClean="0">
                <a:solidFill>
                  <a:srgbClr val="C00000"/>
                </a:solidFill>
                <a:latin typeface="Times New Roman"/>
              </a:rPr>
              <a:t> Call)</a:t>
            </a:r>
          </a:p>
          <a:p>
            <a:pPr marL="342900" indent="-342900" algn="just">
              <a:buNone/>
            </a:pPr>
            <a:r>
              <a:rPr lang="fr-FR" sz="1600" dirty="0" smtClean="0">
                <a:solidFill>
                  <a:srgbClr val="000000"/>
                </a:solidFill>
                <a:latin typeface="Times New Roman"/>
              </a:rPr>
              <a:t>	Principe, mécanismes et concepts utilisés, paramètres et résultats dans le RPC, l’édition des liens, exemple</a:t>
            </a:r>
          </a:p>
          <a:p>
            <a:pPr marL="342900" indent="-342900" algn="just">
              <a:buNone/>
            </a:pPr>
            <a:r>
              <a:rPr lang="fr-FR" sz="1600" b="1" dirty="0" smtClean="0">
                <a:solidFill>
                  <a:srgbClr val="C00000"/>
                </a:solidFill>
                <a:latin typeface="Times New Roman"/>
              </a:rPr>
              <a:t>3.3 Le RMI (</a:t>
            </a:r>
            <a:r>
              <a:rPr lang="fr-FR" sz="1600" b="1" dirty="0" err="1" smtClean="0">
                <a:solidFill>
                  <a:srgbClr val="C00000"/>
                </a:solidFill>
                <a:latin typeface="Times New Roman"/>
              </a:rPr>
              <a:t>Remote</a:t>
            </a:r>
            <a:r>
              <a:rPr lang="fr-FR" sz="1600" b="1" dirty="0" smtClean="0">
                <a:solidFill>
                  <a:srgbClr val="C00000"/>
                </a:solidFill>
                <a:latin typeface="Times New Roman"/>
              </a:rPr>
              <a:t> </a:t>
            </a:r>
            <a:r>
              <a:rPr lang="fr-FR" sz="1600" b="1" dirty="0" err="1" smtClean="0">
                <a:solidFill>
                  <a:srgbClr val="C00000"/>
                </a:solidFill>
                <a:latin typeface="Times New Roman"/>
              </a:rPr>
              <a:t>Method</a:t>
            </a:r>
            <a:r>
              <a:rPr lang="fr-FR" sz="1600" b="1" dirty="0" smtClean="0">
                <a:solidFill>
                  <a:srgbClr val="C00000"/>
                </a:solidFill>
                <a:latin typeface="Times New Roman"/>
              </a:rPr>
              <a:t> Invocation)</a:t>
            </a:r>
          </a:p>
          <a:p>
            <a:pPr marL="342900" indent="-342900" algn="just">
              <a:buNone/>
            </a:pPr>
            <a:r>
              <a:rPr lang="fr-FR" sz="1600" dirty="0" smtClean="0">
                <a:solidFill>
                  <a:srgbClr val="000000"/>
                </a:solidFill>
                <a:latin typeface="Times New Roman"/>
              </a:rPr>
              <a:t>	Principe, mécanismes et concepts (interfaces, classes, stub, …), Java RMI</a:t>
            </a:r>
          </a:p>
          <a:p>
            <a:pPr marL="342900" indent="-342900" algn="just">
              <a:buNone/>
            </a:pPr>
            <a:r>
              <a:rPr lang="fr-FR" sz="1600" b="1" dirty="0" smtClean="0">
                <a:solidFill>
                  <a:srgbClr val="C00000"/>
                </a:solidFill>
                <a:latin typeface="Times New Roman"/>
              </a:rPr>
              <a:t>3.4 Communication par évènements et notifications</a:t>
            </a:r>
          </a:p>
          <a:p>
            <a:pPr marL="342900" indent="-342900" algn="just">
              <a:buNone/>
            </a:pPr>
            <a:r>
              <a:rPr lang="fr-FR" sz="1600" dirty="0" smtClean="0">
                <a:solidFill>
                  <a:srgbClr val="000000"/>
                </a:solidFill>
                <a:latin typeface="Times New Roman"/>
              </a:rPr>
              <a:t>	Principe, émetteur/récepteur, abonnement, notification</a:t>
            </a:r>
          </a:p>
          <a:p>
            <a:pPr marL="342900" indent="-342900" algn="just">
              <a:buNone/>
            </a:pPr>
            <a:r>
              <a:rPr lang="fr-FR" sz="1600" b="1" dirty="0" smtClean="0">
                <a:solidFill>
                  <a:srgbClr val="C00000"/>
                </a:solidFill>
                <a:latin typeface="Times New Roman"/>
              </a:rPr>
              <a:t>3.5 Communication de groupe</a:t>
            </a:r>
          </a:p>
          <a:p>
            <a:pPr marL="342900" indent="-342900" algn="just">
              <a:buNone/>
            </a:pPr>
            <a:r>
              <a:rPr lang="fr-FR" sz="1600" dirty="0" smtClean="0">
                <a:solidFill>
                  <a:srgbClr val="000000"/>
                </a:solidFill>
                <a:latin typeface="Times New Roman"/>
              </a:rPr>
              <a:t>	Principe, structure d’un groupe, opérations sur les membres (ajout, suppression, recherche, …), élaboration de la communication (diffusion, ordonnancement des messages, …)</a:t>
            </a:r>
          </a:p>
          <a:p>
            <a:pPr marL="342900" indent="-342900" algn="just">
              <a:buNone/>
            </a:pPr>
            <a:r>
              <a:rPr lang="fr-FR" sz="1600" b="1" dirty="0" smtClean="0">
                <a:solidFill>
                  <a:srgbClr val="C00000"/>
                </a:solidFill>
                <a:latin typeface="Times New Roman"/>
              </a:rPr>
              <a:t>3.6 Communication par mémoire partagée</a:t>
            </a:r>
          </a:p>
          <a:p>
            <a:pPr marL="342900" indent="-342900" algn="just">
              <a:buNone/>
            </a:pPr>
            <a:r>
              <a:rPr lang="fr-FR" sz="1600" dirty="0" smtClean="0">
                <a:solidFill>
                  <a:srgbClr val="000000"/>
                </a:solidFill>
                <a:latin typeface="Times New Roman"/>
              </a:rPr>
              <a:t>	Principe, mécanisme d’utilisation, maintien de la mémoire (création, protection, …)</a:t>
            </a:r>
          </a:p>
          <a:p>
            <a:pPr marL="342900" indent="-342900" algn="just">
              <a:buNone/>
            </a:pPr>
            <a:r>
              <a:rPr lang="fr-FR" sz="1600" b="1" dirty="0" smtClean="0">
                <a:solidFill>
                  <a:srgbClr val="C00000"/>
                </a:solidFill>
                <a:latin typeface="Times New Roman"/>
              </a:rPr>
              <a:t>3.7 Communication par flux</a:t>
            </a:r>
            <a:r>
              <a:rPr lang="fr-FR" sz="1600" dirty="0" smtClean="0">
                <a:solidFill>
                  <a:srgbClr val="C00000"/>
                </a:solidFill>
              </a:rPr>
              <a:t> </a:t>
            </a:r>
            <a:endParaRPr lang="fr-FR" sz="1900" dirty="0">
              <a:solidFill>
                <a:srgbClr val="C00000"/>
              </a:solidFill>
            </a:endParaRPr>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100375</TotalTime>
  <Words>3785</Words>
  <Application>Microsoft Office PowerPoint</Application>
  <PresentationFormat>Affichage à l'écran (4:3)</PresentationFormat>
  <Paragraphs>689</Paragraphs>
  <Slides>57</Slides>
  <Notes>2</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57</vt:i4>
      </vt:variant>
    </vt:vector>
  </HeadingPairs>
  <TitlesOfParts>
    <vt:vector size="59" baseType="lpstr">
      <vt:lpstr>Civil</vt:lpstr>
      <vt:lpstr>Picture</vt:lpstr>
      <vt:lpstr>Diapositive 1</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Chapitre 3 Les paradigmes de communication (30%)</vt:lpstr>
      <vt:lpstr>Diapositive 57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Boudjedir</dc:creator>
  <cp:lastModifiedBy>MULTI_TECH</cp:lastModifiedBy>
  <cp:revision>728</cp:revision>
  <dcterms:created xsi:type="dcterms:W3CDTF">2017-01-18T06:16:26Z</dcterms:created>
  <dcterms:modified xsi:type="dcterms:W3CDTF">2021-02-22T11:44:03Z</dcterms:modified>
</cp:coreProperties>
</file>