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5" r:id="rId6"/>
    <p:sldId id="266" r:id="rId7"/>
    <p:sldId id="267" r:id="rId8"/>
    <p:sldId id="261" r:id="rId9"/>
    <p:sldId id="262" r:id="rId10"/>
    <p:sldId id="263" r:id="rId11"/>
    <p:sldId id="268" r:id="rId12"/>
    <p:sldId id="264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B5864-B393-4906-9CAD-7E02B4AE4E7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E9294E-5876-4D56-88E3-810F2F73CF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06927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41250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73341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3348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9294E-5876-4D56-88E3-810F2F73CF00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9294E-5876-4D56-88E3-810F2F73CF00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9610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wtourab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1285883"/>
          </a:xfrm>
        </p:spPr>
        <p:txBody>
          <a:bodyPr/>
          <a:lstStyle/>
          <a:p>
            <a:r>
              <a:rPr lang="fr-FR" dirty="0" smtClean="0"/>
              <a:t>Les matériaux électrotechniques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00928" cy="1042998"/>
          </a:xfrm>
        </p:spPr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Les conducteurs et les isolants</a:t>
            </a:r>
          </a:p>
        </p:txBody>
      </p:sp>
      <p:sp>
        <p:nvSpPr>
          <p:cNvPr id="5" name="Flèche courbée vers la droite 4"/>
          <p:cNvSpPr/>
          <p:nvPr/>
        </p:nvSpPr>
        <p:spPr>
          <a:xfrm>
            <a:off x="428596" y="2643182"/>
            <a:ext cx="1000132" cy="15716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072462" y="2500306"/>
            <a:ext cx="857256" cy="15716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28575">
            <a:solidFill>
              <a:srgbClr val="FFC000"/>
            </a:solidFill>
          </a:ln>
        </p:spPr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Circuits électriques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Pour que le courant puisse circuler dans un circuit électrique il faut donc non seulement que celui-ci soit fermé mais aussi qu' il ne soit constitué que d une succession de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matière conductrice.</a:t>
            </a:r>
          </a:p>
          <a:p>
            <a:r>
              <a:rPr lang="fr-FR" dirty="0" smtClean="0"/>
              <a:t>La présence d un isolant dans la boucle que forme un circuit a un effet comparable a un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intercepteur ouvert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142976" y="260648"/>
            <a:ext cx="7072362" cy="672075"/>
          </a:xfrm>
          <a:ln w="28575">
            <a:solidFill>
              <a:srgbClr val="0070C0"/>
            </a:solidFill>
          </a:ln>
        </p:spPr>
        <p:txBody>
          <a:bodyPr anchor="b">
            <a:noAutofit/>
          </a:bodyPr>
          <a:lstStyle>
            <a:extLst/>
          </a:lstStyle>
          <a:p>
            <a:pPr algn="ctr"/>
            <a:r>
              <a:rPr lang="fr-FR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</a:t>
            </a:r>
            <a:r>
              <a:rPr lang="fr-FR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conduction</a:t>
            </a:r>
            <a:endParaRPr lang="fr-FR" sz="40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fr-FR" smtClean="0">
                <a:solidFill>
                  <a:srgbClr val="FFFFFF"/>
                </a:solidFill>
              </a:rPr>
              <a:pPr/>
              <a:t>11</a:t>
            </a:fld>
            <a:endParaRPr kumimoji="0" lang="fr-FR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88424" y="636555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55DF19A-A409-42A8-9441-75A15B1670B1}" type="slidenum">
              <a:rPr lang="fr-FR" smtClean="0"/>
              <a:pPr/>
              <a:t>11</a:t>
            </a:fld>
            <a:endParaRPr lang="fr-FR" dirty="0"/>
          </a:p>
        </p:txBody>
      </p:sp>
      <p:pic>
        <p:nvPicPr>
          <p:cNvPr id="12" name="Image 11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16765"/>
            <a:ext cx="6984776" cy="4128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87681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Propriétés physiques des matériaux électrotechniques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 titre fera l objet du prochain cours</a:t>
            </a:r>
          </a:p>
          <a:p>
            <a:r>
              <a:rPr lang="fr-FR" dirty="0" smtClean="0"/>
              <a:t> </a:t>
            </a:r>
            <a:r>
              <a:rPr lang="fr-FR" dirty="0" smtClean="0"/>
              <a:t>Merci pour votre attention </a:t>
            </a:r>
          </a:p>
          <a:p>
            <a:r>
              <a:rPr lang="fr-FR" dirty="0" smtClean="0"/>
              <a:t>Mme </a:t>
            </a:r>
            <a:r>
              <a:rPr lang="fr-FR" dirty="0" err="1" smtClean="0"/>
              <a:t>Tourab</a:t>
            </a:r>
            <a:r>
              <a:rPr lang="fr-FR" dirty="0" smtClean="0"/>
              <a:t> </a:t>
            </a:r>
            <a:r>
              <a:rPr lang="fr-FR" dirty="0" err="1" smtClean="0"/>
              <a:t>Wafa</a:t>
            </a:r>
            <a:r>
              <a:rPr lang="fr-FR" dirty="0" smtClean="0"/>
              <a:t>  « adresse électronique :</a:t>
            </a:r>
          </a:p>
          <a:p>
            <a:r>
              <a:rPr lang="fr-FR" dirty="0" smtClean="0">
                <a:hlinkClick r:id="rId2"/>
              </a:rPr>
              <a:t>wtourab@gmail.com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Sommaire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Définition des conducteurs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Définition des isolants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Quelques exemples des conducteurs et des isolants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Les conducteurs et les isolants dans les circuits électriques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19050">
            <a:solidFill>
              <a:srgbClr val="FFC000">
                <a:alpha val="77000"/>
              </a:srgbClr>
            </a:solidFill>
          </a:ln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Définition des conducteurs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 smtClean="0"/>
              <a:t>Un conducteur est une matière a travers la quelle le courant électrique peut circuler on dit qu' une telle matière conduit le courant électrique.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Un conducteur est un matériau permettant des échanges d énergie entre deux systèmes par opposition a un isolant.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077200" cy="672075"/>
          </a:xfrm>
          <a:ln>
            <a:solidFill>
              <a:srgbClr val="FFC000"/>
            </a:solidFill>
          </a:ln>
        </p:spPr>
        <p:txBody>
          <a:bodyPr anchor="b">
            <a:noAutofit/>
          </a:bodyPr>
          <a:lstStyle>
            <a:extLst/>
          </a:lstStyle>
          <a:p>
            <a:pPr algn="ctr"/>
            <a:r>
              <a:rPr lang="fr-FR" sz="3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Similarité </a:t>
            </a:r>
            <a:r>
              <a:rPr lang="fr-FR" sz="3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l’eau et l’</a:t>
            </a:r>
            <a:r>
              <a:rPr lang="fr-FR" sz="32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éléctricité</a:t>
            </a:r>
            <a:endParaRPr lang="fr-FR" sz="3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248032"/>
            <a:ext cx="7357120" cy="4224469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fr-FR" smtClean="0">
                <a:solidFill>
                  <a:srgbClr val="FFFFFF"/>
                </a:solidFill>
              </a:rPr>
              <a:pPr/>
              <a:t>4</a:t>
            </a:fld>
            <a:endParaRPr kumimoji="0" lang="fr-FR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604448" y="636555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55DF19A-A409-42A8-9441-75A15B1670B1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077200" cy="672075"/>
          </a:xfrm>
          <a:ln w="25400">
            <a:solidFill>
              <a:srgbClr val="0070C0"/>
            </a:solidFill>
          </a:ln>
        </p:spPr>
        <p:txBody>
          <a:bodyPr anchor="b">
            <a:noAutofit/>
          </a:bodyPr>
          <a:lstStyle>
            <a:extLst/>
          </a:lstStyle>
          <a:p>
            <a:pPr algn="ctr"/>
            <a:r>
              <a:rPr lang="fr-FR" sz="4000" dirty="0">
                <a:solidFill>
                  <a:srgbClr val="FF0000"/>
                </a:solidFill>
                <a:latin typeface="Calibri" pitchFamily="34" charset="0"/>
              </a:rPr>
              <a:t>P</a:t>
            </a:r>
            <a:r>
              <a:rPr lang="fr-FR" sz="4000" b="1" dirty="0" smtClean="0">
                <a:solidFill>
                  <a:srgbClr val="FF0000"/>
                </a:solidFill>
                <a:latin typeface="Calibri" pitchFamily="34" charset="0"/>
              </a:rPr>
              <a:t>ropriétés </a:t>
            </a:r>
            <a:r>
              <a:rPr lang="fr-FR" sz="4000" b="1" dirty="0">
                <a:solidFill>
                  <a:srgbClr val="FF0000"/>
                </a:solidFill>
                <a:latin typeface="Calibri" pitchFamily="34" charset="0"/>
              </a:rPr>
              <a:t>des </a:t>
            </a:r>
            <a:r>
              <a:rPr lang="fr-FR" sz="4000" b="1" dirty="0" smtClean="0">
                <a:solidFill>
                  <a:srgbClr val="FF0000"/>
                </a:solidFill>
                <a:latin typeface="Calibri" pitchFamily="34" charset="0"/>
              </a:rPr>
              <a:t>matériaux</a:t>
            </a:r>
            <a:endParaRPr lang="fr-FR" sz="40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fr-FR" smtClean="0">
                <a:solidFill>
                  <a:srgbClr val="FFFFFF"/>
                </a:solidFill>
              </a:rPr>
              <a:pPr/>
              <a:t>5</a:t>
            </a:fld>
            <a:endParaRPr kumimoji="0" lang="fr-FR">
              <a:solidFill>
                <a:srgbClr val="FFFFFF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316766"/>
            <a:ext cx="7200800" cy="45125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7930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077200" cy="672075"/>
          </a:xfrm>
          <a:noFill/>
          <a:ln w="25400">
            <a:solidFill>
              <a:srgbClr val="FFC000"/>
            </a:solidFill>
          </a:ln>
        </p:spPr>
        <p:txBody>
          <a:bodyPr anchor="b">
            <a:noAutofit/>
          </a:bodyPr>
          <a:lstStyle>
            <a:extLst/>
          </a:lstStyle>
          <a:p>
            <a:pPr algn="l"/>
            <a:r>
              <a:rPr lang="fr-FR" sz="4000" b="1" dirty="0" smtClean="0">
                <a:solidFill>
                  <a:srgbClr val="0070C0"/>
                </a:solidFill>
                <a:latin typeface="Calibri" pitchFamily="34" charset="0"/>
              </a:rPr>
              <a:t>Les conducteurs  </a:t>
            </a:r>
            <a:endParaRPr lang="fr-FR" sz="4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fr-FR" smtClean="0">
                <a:solidFill>
                  <a:srgbClr val="FFFFFF"/>
                </a:solidFill>
              </a:rPr>
              <a:pPr/>
              <a:t>6</a:t>
            </a:fld>
            <a:endParaRPr kumimoji="0" lang="fr-FR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460432" y="6365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55DF19A-A409-42A8-9441-75A15B1670B1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142984"/>
            <a:ext cx="8060336" cy="4546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523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077200" cy="672075"/>
          </a:xfrm>
          <a:ln w="28575">
            <a:solidFill>
              <a:srgbClr val="FFC000"/>
            </a:solidFill>
          </a:ln>
        </p:spPr>
        <p:txBody>
          <a:bodyPr anchor="b">
            <a:noAutofit/>
          </a:bodyPr>
          <a:lstStyle>
            <a:extLst/>
          </a:lstStyle>
          <a:p>
            <a:pPr algn="ctr"/>
            <a:r>
              <a:rPr lang="fr-FR" sz="4000" b="1" dirty="0" smtClean="0">
                <a:solidFill>
                  <a:srgbClr val="0070C0"/>
                </a:solidFill>
                <a:latin typeface="Calibri" pitchFamily="34" charset="0"/>
              </a:rPr>
              <a:t>Les conducteurs </a:t>
            </a:r>
            <a:r>
              <a:rPr lang="fr-FR" sz="4000" b="1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fr-FR" sz="4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fr-FR" smtClean="0">
                <a:solidFill>
                  <a:srgbClr val="FFFFFF"/>
                </a:solidFill>
              </a:rPr>
              <a:pPr/>
              <a:t>7</a:t>
            </a:fld>
            <a:endParaRPr kumimoji="0" lang="fr-FR">
              <a:solidFill>
                <a:srgbClr val="FFFFFF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88424" y="636555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55DF19A-A409-42A8-9441-75A15B1670B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2187" y="1616406"/>
            <a:ext cx="83237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L’âme d’un conducteur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C’est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partie qui va conduire l’électricité, elle est constituée de cuivre ou d’aluminium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distingue les conducteurs ayant une 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âme </a:t>
            </a:r>
            <a:r>
              <a:rPr lang="fr-FR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massive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Formée d’un seul conducteur</a:t>
            </a:r>
          </a:p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(Jusqu’à 4 mm²) C’est du conducteur rigide.  </a:t>
            </a:r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âme </a:t>
            </a:r>
            <a:r>
              <a:rPr lang="fr-FR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câblée ou </a:t>
            </a:r>
            <a:r>
              <a:rPr lang="fr-FR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âme</a:t>
            </a:r>
          </a:p>
        </p:txBody>
      </p:sp>
    </p:spTree>
    <p:extLst>
      <p:ext uri="{BB962C8B-B14F-4D97-AF65-F5344CB8AC3E}">
        <p14:creationId xmlns="" xmlns:p14="http://schemas.microsoft.com/office/powerpoint/2010/main" val="287209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ln w="28575">
            <a:solidFill>
              <a:srgbClr val="FFC000"/>
            </a:solidFill>
          </a:ln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Définition d un isolant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/>
              <a:t>Un isolant est l opposé dans un conducteur c  est une matière  a travers laquelle le courant électrique ne peut circuler.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/>
              <a:t>Un isolant est un matériau qui limite les échanges  d énergie entre deux systèmes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fr-FR" dirty="0" smtClean="0"/>
              <a:t>On distingue les isolant  électriques, les isolants thermiques, les isolants mécaniques , les isolants phoniques </a:t>
            </a:r>
            <a:r>
              <a:rPr lang="fr-FR" dirty="0" err="1" smtClean="0"/>
              <a:t>ect</a:t>
            </a:r>
            <a:r>
              <a:rPr lang="fr-FR" dirty="0" smtClean="0"/>
              <a:t>…… 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Quelques exemples de conducteurs et d isolants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Exemplep</a:t>
            </a:r>
            <a:r>
              <a:rPr lang="fr-FR" dirty="0" smtClean="0"/>
              <a:t> de </a:t>
            </a:r>
            <a:r>
              <a:rPr lang="fr-FR" i="1" dirty="0" smtClean="0">
                <a:solidFill>
                  <a:srgbClr val="FF0000"/>
                </a:solidFill>
              </a:rPr>
              <a:t>conducteurs</a:t>
            </a:r>
            <a:r>
              <a:rPr lang="fr-FR" dirty="0" smtClean="0"/>
              <a:t>: le fer, l acier , l </a:t>
            </a:r>
            <a:r>
              <a:rPr lang="fr-FR" dirty="0" err="1" smtClean="0"/>
              <a:t>aluminium,l</a:t>
            </a:r>
            <a:r>
              <a:rPr lang="fr-FR" dirty="0" smtClean="0"/>
              <a:t> argent , l or ,le cuivre ,le zinc , le plomb </a:t>
            </a:r>
            <a:r>
              <a:rPr lang="fr-FR" dirty="0" err="1" smtClean="0"/>
              <a:t>ect</a:t>
            </a:r>
            <a:r>
              <a:rPr lang="fr-FR" dirty="0" smtClean="0"/>
              <a:t>….</a:t>
            </a:r>
          </a:p>
          <a:p>
            <a:r>
              <a:rPr lang="fr-FR" dirty="0" smtClean="0"/>
              <a:t>Exemple d </a:t>
            </a:r>
            <a:r>
              <a:rPr lang="fr-FR" dirty="0" smtClean="0">
                <a:solidFill>
                  <a:srgbClr val="FF0000"/>
                </a:solidFill>
              </a:rPr>
              <a:t>isolants</a:t>
            </a:r>
            <a:r>
              <a:rPr lang="fr-FR" dirty="0" smtClean="0"/>
              <a:t>: le verre , l air , le papier, le tissu ;les matière plastiques</a:t>
            </a:r>
          </a:p>
          <a:p>
            <a:r>
              <a:rPr lang="fr-FR" dirty="0" smtClean="0"/>
              <a:t>D  une manière générale </a:t>
            </a:r>
            <a:r>
              <a:rPr lang="fr-FR" dirty="0" smtClean="0">
                <a:solidFill>
                  <a:srgbClr val="FF0000"/>
                </a:solidFill>
              </a:rPr>
              <a:t>tous les métaux </a:t>
            </a:r>
            <a:r>
              <a:rPr lang="fr-FR" dirty="0" smtClean="0"/>
              <a:t>sont conducteurs.</a:t>
            </a:r>
          </a:p>
          <a:p>
            <a:r>
              <a:rPr lang="fr-FR" dirty="0" smtClean="0"/>
              <a:t>La plus part des autres </a:t>
            </a:r>
            <a:r>
              <a:rPr lang="fr-FR" dirty="0" smtClean="0">
                <a:solidFill>
                  <a:srgbClr val="FF0000"/>
                </a:solidFill>
              </a:rPr>
              <a:t>matières solides </a:t>
            </a:r>
            <a:r>
              <a:rPr lang="fr-FR" dirty="0" smtClean="0"/>
              <a:t>sont isolantes.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377</Words>
  <PresentationFormat>Affichage à l'écran (4:3)</PresentationFormat>
  <Paragraphs>59</Paragraphs>
  <Slides>12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Les matériaux électrotechniques</vt:lpstr>
      <vt:lpstr>Sommaire</vt:lpstr>
      <vt:lpstr>Définition des conducteurs</vt:lpstr>
      <vt:lpstr>Similarité entre l’eau et l’éléctricité</vt:lpstr>
      <vt:lpstr>Propriétés des matériaux</vt:lpstr>
      <vt:lpstr>Les conducteurs  </vt:lpstr>
      <vt:lpstr>Les conducteurs  </vt:lpstr>
      <vt:lpstr>Définition d un isolant</vt:lpstr>
      <vt:lpstr>Quelques exemples de conducteurs et d isolants</vt:lpstr>
      <vt:lpstr>Circuits électriques</vt:lpstr>
      <vt:lpstr>  test de conduction</vt:lpstr>
      <vt:lpstr>Propriétés physiques des matériaux électrotechniques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conducteurs et les isolants</dc:title>
  <dc:creator>Bureau</dc:creator>
  <cp:lastModifiedBy>Bureau</cp:lastModifiedBy>
  <cp:revision>20</cp:revision>
  <dcterms:created xsi:type="dcterms:W3CDTF">2020-05-04T21:52:02Z</dcterms:created>
  <dcterms:modified xsi:type="dcterms:W3CDTF">2020-05-05T00:01:04Z</dcterms:modified>
</cp:coreProperties>
</file>