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84" r:id="rId11"/>
    <p:sldId id="278" r:id="rId12"/>
    <p:sldId id="279" r:id="rId13"/>
    <p:sldId id="280" r:id="rId14"/>
    <p:sldId id="289" r:id="rId15"/>
    <p:sldId id="281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</p:sldIdLst>
  <p:sldSz cx="9144000" cy="6858000" type="screen4x3"/>
  <p:notesSz cx="6648450" cy="97805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54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6555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DE94E-34DD-4D04-AD2B-EA086B7E9F5D}" type="datetimeFigureOut">
              <a:rPr lang="fr-FR" smtClean="0"/>
              <a:pPr/>
              <a:t>16/01/2021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79475" y="733425"/>
            <a:ext cx="4889500" cy="366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5163" y="4645025"/>
            <a:ext cx="5318125" cy="4402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29005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65550" y="929005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4D998-AE2C-4B2C-A08C-DF2D6BA926B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CC852-03CB-4A57-8619-1FCADE097E64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23463-1BA5-492D-A3F2-FC1C486283BD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24A1-9233-4E59-8EDD-CD4353FEFE67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74E1-A213-423F-B174-D6A6C03F41A5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CA315-4A50-4920-9342-317DC42CBD1A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3F6E2-3DEF-4FB0-837A-4BD75A89A400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A2F2-A87B-4B10-9C0C-39ABC18204A7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57FC-69FA-479F-ADBA-A29C2B8C696B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878B8-C3FE-422A-B79B-6A9B1AC75C43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6550-B5BF-4A86-8703-B140AC889D70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2B3D-079A-4138-B756-BF45411CEAC0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6EBFB-DF10-414E-B1FA-7939F03FE55C}" type="datetime1">
              <a:rPr lang="fr-FR" smtClean="0"/>
              <a:pPr/>
              <a:t>16/01/2021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36A18-84F8-4772-AD13-4816EA8FE5A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6.wmf"/><Relationship Id="rId9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1.png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1.png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png"/><Relationship Id="rId4" Type="http://schemas.openxmlformats.org/officeDocument/2006/relationships/image" Target="../media/image3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37.wmf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1.wmf"/><Relationship Id="rId11" Type="http://schemas.openxmlformats.org/officeDocument/2006/relationships/image" Target="../media/image1.png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2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png"/><Relationship Id="rId4" Type="http://schemas.openxmlformats.org/officeDocument/2006/relationships/image" Target="../media/image4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1700" y="3138488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285984" y="2500306"/>
            <a:ext cx="4643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CHAPITRE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88" y="1500174"/>
            <a:ext cx="9039225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" y="1643050"/>
            <a:ext cx="788670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1643050"/>
            <a:ext cx="9001156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988" y="1681181"/>
            <a:ext cx="782002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57FFC-FBB4-41E0-BE0B-3074912C6A43}" type="slidenum">
              <a:rPr lang="en-GB"/>
              <a:pPr/>
              <a:t>14</a:t>
            </a:fld>
            <a:endParaRPr lang="en-GB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57213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GB" sz="3200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Méthode</a:t>
            </a:r>
            <a:r>
              <a:rPr lang="en-GB" sz="32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 de </a:t>
            </a:r>
            <a:r>
              <a:rPr lang="en-GB" sz="3200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l’échantillonnage</a:t>
            </a:r>
            <a:r>
              <a:rPr lang="en-GB" sz="32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 en </a:t>
            </a:r>
            <a:r>
              <a:rPr lang="en-GB" sz="3200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fréquence</a:t>
            </a:r>
            <a:endParaRPr lang="en-US" sz="3200" u="sng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GB">
              <a:solidFill>
                <a:schemeClr val="hlink"/>
              </a:solidFill>
              <a:cs typeface="Times New Roman" pitchFamily="18" charset="0"/>
            </a:endParaRPr>
          </a:p>
          <a:p>
            <a:endParaRPr lang="en-GB">
              <a:solidFill>
                <a:schemeClr val="hlink"/>
              </a:solidFill>
              <a:cs typeface="Times New Roman" pitchFamily="18" charset="0"/>
            </a:endParaRPr>
          </a:p>
        </p:txBody>
      </p:sp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4186238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205829" name="Rectangle 5"/>
          <p:cNvSpPr>
            <a:spLocks noChangeArrowheads="1"/>
          </p:cNvSpPr>
          <p:nvPr/>
        </p:nvSpPr>
        <p:spPr bwMode="auto">
          <a:xfrm>
            <a:off x="685800" y="1844675"/>
            <a:ext cx="77724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Dans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cette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approche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on nous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donne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 et nous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avons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besoin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de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trouver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 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hlink"/>
                </a:solidFill>
                <a:latin typeface="Times New Roman" pitchFamily="18" charset="0"/>
              </a:rPr>
              <a:t>Il </a:t>
            </a:r>
            <a:r>
              <a:rPr lang="en-US" sz="3200" dirty="0" err="1">
                <a:solidFill>
                  <a:schemeClr val="hlink"/>
                </a:solidFill>
                <a:latin typeface="Times New Roman" pitchFamily="18" charset="0"/>
              </a:rPr>
              <a:t>s’agit</a:t>
            </a:r>
            <a:r>
              <a:rPr lang="en-US" sz="32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hlink"/>
                </a:solidFill>
                <a:latin typeface="Times New Roman" pitchFamily="18" charset="0"/>
              </a:rPr>
              <a:t>simplement</a:t>
            </a:r>
            <a:r>
              <a:rPr lang="en-US" sz="3200" dirty="0">
                <a:solidFill>
                  <a:schemeClr val="hlink"/>
                </a:solidFill>
                <a:latin typeface="Times New Roman" pitchFamily="18" charset="0"/>
              </a:rPr>
              <a:t> d’un </a:t>
            </a:r>
            <a:r>
              <a:rPr lang="en-US" sz="3200" dirty="0" err="1">
                <a:solidFill>
                  <a:schemeClr val="hlink"/>
                </a:solidFill>
                <a:latin typeface="Times New Roman" pitchFamily="18" charset="0"/>
              </a:rPr>
              <a:t>problème</a:t>
            </a:r>
            <a:r>
              <a:rPr lang="en-US" sz="32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hlink"/>
                </a:solidFill>
                <a:latin typeface="Times New Roman" pitchFamily="18" charset="0"/>
              </a:rPr>
              <a:t>d’interpolation</a:t>
            </a:r>
            <a:endParaRPr lang="en-US" sz="3200" dirty="0">
              <a:solidFill>
                <a:schemeClr val="hlink"/>
              </a:solidFill>
              <a:latin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205834" name="Object 10"/>
          <p:cNvGraphicFramePr>
            <a:graphicFrameLocks noChangeAspect="1"/>
          </p:cNvGraphicFramePr>
          <p:nvPr/>
        </p:nvGraphicFramePr>
        <p:xfrm>
          <a:off x="2544782" y="4373578"/>
          <a:ext cx="48133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4813200" imgH="1269720" progId="Equation.3">
                  <p:embed/>
                </p:oleObj>
              </mc:Choice>
              <mc:Fallback>
                <p:oleObj name="Equation" r:id="rId3" imgW="4813200" imgH="12697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82" y="4373578"/>
                        <a:ext cx="48133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6" name="Object 12"/>
          <p:cNvGraphicFramePr>
            <a:graphicFrameLocks noChangeAspect="1"/>
          </p:cNvGraphicFramePr>
          <p:nvPr/>
        </p:nvGraphicFramePr>
        <p:xfrm>
          <a:off x="7091386" y="2009768"/>
          <a:ext cx="838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838080" imgH="419040" progId="Equation.3">
                  <p:embed/>
                </p:oleObj>
              </mc:Choice>
              <mc:Fallback>
                <p:oleObj name="Equation" r:id="rId5" imgW="83808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1386" y="2009768"/>
                        <a:ext cx="838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7" name="Object 13"/>
          <p:cNvGraphicFramePr>
            <a:graphicFrameLocks noChangeAspect="1"/>
          </p:cNvGraphicFramePr>
          <p:nvPr/>
        </p:nvGraphicFramePr>
        <p:xfrm>
          <a:off x="6461144" y="2509834"/>
          <a:ext cx="825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825480" imgH="419040" progId="Equation.3">
                  <p:embed/>
                </p:oleObj>
              </mc:Choice>
              <mc:Fallback>
                <p:oleObj name="Equation" r:id="rId7" imgW="82548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44" y="2509834"/>
                        <a:ext cx="825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00174"/>
            <a:ext cx="7386664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-32" y="557213"/>
            <a:ext cx="91440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  <a:t>Méthode de l’échantillonnage en fréquence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6AB8-112F-4D66-8ADD-5B235535B0C7}" type="slidenum">
              <a:rPr lang="en-GB"/>
              <a:pPr/>
              <a:t>16</a:t>
            </a:fld>
            <a:endParaRPr lang="en-GB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Synhèse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des RIF à phase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linéaire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par 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Optimisation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On </a:t>
            </a:r>
            <a:r>
              <a:rPr lang="en-US" dirty="0" err="1">
                <a:solidFill>
                  <a:srgbClr val="FF0000"/>
                </a:solidFill>
              </a:rPr>
              <a:t>démontre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facilement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que</a:t>
            </a:r>
            <a:r>
              <a:rPr lang="en-US" dirty="0">
                <a:solidFill>
                  <a:srgbClr val="FF0000"/>
                </a:solidFill>
              </a:rPr>
              <a:t> la </a:t>
            </a:r>
            <a:r>
              <a:rPr lang="en-US" dirty="0" err="1">
                <a:solidFill>
                  <a:srgbClr val="FF0000"/>
                </a:solidFill>
              </a:rPr>
              <a:t>réponse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fréquentielle</a:t>
            </a:r>
            <a:r>
              <a:rPr lang="en-US" dirty="0">
                <a:solidFill>
                  <a:srgbClr val="FF0000"/>
                </a:solidFill>
              </a:rPr>
              <a:t> en amplitude pour les 4 types de RIF à phase </a:t>
            </a:r>
            <a:r>
              <a:rPr lang="en-US" dirty="0" err="1">
                <a:solidFill>
                  <a:srgbClr val="FF0000"/>
                </a:solidFill>
              </a:rPr>
              <a:t>linéaire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s’écrit</a:t>
            </a:r>
            <a:r>
              <a:rPr lang="en-US" dirty="0">
                <a:solidFill>
                  <a:srgbClr val="FF0000"/>
                </a:solidFill>
              </a:rPr>
              <a:t> 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où</a:t>
            </a:r>
            <a:endParaRPr lang="en-US" dirty="0"/>
          </a:p>
        </p:txBody>
      </p:sp>
      <p:graphicFrame>
        <p:nvGraphicFramePr>
          <p:cNvPr id="227328" name="Object 0"/>
          <p:cNvGraphicFramePr>
            <a:graphicFrameLocks noChangeAspect="1"/>
          </p:cNvGraphicFramePr>
          <p:nvPr/>
        </p:nvGraphicFramePr>
        <p:xfrm>
          <a:off x="5429256" y="2714620"/>
          <a:ext cx="30861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3" imgW="3085920" imgH="482400" progId="Equation.3">
                  <p:embed/>
                </p:oleObj>
              </mc:Choice>
              <mc:Fallback>
                <p:oleObj name="Equation" r:id="rId3" imgW="308592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2714620"/>
                        <a:ext cx="308610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7329" name="Object 1"/>
          <p:cNvGraphicFramePr>
            <a:graphicFrameLocks noChangeAspect="1"/>
          </p:cNvGraphicFramePr>
          <p:nvPr/>
        </p:nvGraphicFramePr>
        <p:xfrm>
          <a:off x="2057400" y="4089400"/>
          <a:ext cx="51562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5" imgW="5155920" imgH="2311200" progId="Equation.3">
                  <p:embed/>
                </p:oleObj>
              </mc:Choice>
              <mc:Fallback>
                <p:oleObj name="Equation" r:id="rId5" imgW="5155920" imgH="231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089400"/>
                        <a:ext cx="5156200" cy="231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D3E1-B128-42A8-9C07-D2034418FD65}" type="slidenum">
              <a:rPr lang="en-GB"/>
              <a:pPr/>
              <a:t>17</a:t>
            </a:fld>
            <a:endParaRPr lang="en-GB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752600"/>
            <a:ext cx="8477280" cy="4114800"/>
          </a:xfrm>
        </p:spPr>
        <p:txBody>
          <a:bodyPr/>
          <a:lstStyle/>
          <a:p>
            <a:r>
              <a:rPr lang="en-US" dirty="0" err="1">
                <a:solidFill>
                  <a:schemeClr val="hlink"/>
                </a:solidFill>
              </a:rPr>
              <a:t>Forme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modifiée</a:t>
            </a:r>
            <a:r>
              <a:rPr lang="en-US" dirty="0">
                <a:solidFill>
                  <a:schemeClr val="hlink"/>
                </a:solidFill>
              </a:rPr>
              <a:t> de la </a:t>
            </a:r>
            <a:r>
              <a:rPr lang="en-US" dirty="0" err="1">
                <a:solidFill>
                  <a:schemeClr val="hlink"/>
                </a:solidFill>
              </a:rPr>
              <a:t>fonction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erreur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pondérée</a:t>
            </a:r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	</a:t>
            </a:r>
            <a:r>
              <a:rPr lang="en-US" dirty="0" err="1">
                <a:solidFill>
                  <a:schemeClr val="hlink"/>
                </a:solidFill>
              </a:rPr>
              <a:t>où</a:t>
            </a:r>
            <a:endParaRPr lang="en-US" dirty="0"/>
          </a:p>
        </p:txBody>
      </p:sp>
      <p:graphicFrame>
        <p:nvGraphicFramePr>
          <p:cNvPr id="228352" name="Object 0"/>
          <p:cNvGraphicFramePr>
            <a:graphicFrameLocks noChangeAspect="1"/>
          </p:cNvGraphicFramePr>
          <p:nvPr/>
        </p:nvGraphicFramePr>
        <p:xfrm>
          <a:off x="1600200" y="2438400"/>
          <a:ext cx="54610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3" imgW="5460840" imgH="431640" progId="Equation.3">
                  <p:embed/>
                </p:oleObj>
              </mc:Choice>
              <mc:Fallback>
                <p:oleObj name="Equation" r:id="rId3" imgW="546084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546100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353" name="Object 1"/>
          <p:cNvGraphicFramePr>
            <a:graphicFrameLocks noChangeAspect="1"/>
          </p:cNvGraphicFramePr>
          <p:nvPr/>
        </p:nvGraphicFramePr>
        <p:xfrm>
          <a:off x="2540000" y="2933700"/>
          <a:ext cx="4241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5" imgW="4241520" imgH="660240" progId="Equation.3">
                  <p:embed/>
                </p:oleObj>
              </mc:Choice>
              <mc:Fallback>
                <p:oleObj name="Equation" r:id="rId5" imgW="4241520" imgH="660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2933700"/>
                        <a:ext cx="42418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354" name="Object 2"/>
          <p:cNvGraphicFramePr>
            <a:graphicFrameLocks noChangeAspect="1"/>
          </p:cNvGraphicFramePr>
          <p:nvPr/>
        </p:nvGraphicFramePr>
        <p:xfrm>
          <a:off x="2565400" y="3619500"/>
          <a:ext cx="36322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7" imgW="3632040" imgH="495000" progId="Equation.3">
                  <p:embed/>
                </p:oleObj>
              </mc:Choice>
              <mc:Fallback>
                <p:oleObj name="Equation" r:id="rId7" imgW="3632040" imgH="4950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3619500"/>
                        <a:ext cx="36322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355" name="Object 3"/>
          <p:cNvGraphicFramePr>
            <a:graphicFrameLocks noChangeAspect="1"/>
          </p:cNvGraphicFramePr>
          <p:nvPr/>
        </p:nvGraphicFramePr>
        <p:xfrm>
          <a:off x="2971800" y="4724400"/>
          <a:ext cx="31750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9" imgW="3174840" imgH="495000" progId="Equation.3">
                  <p:embed/>
                </p:oleObj>
              </mc:Choice>
              <mc:Fallback>
                <p:oleObj name="Equation" r:id="rId9" imgW="3174840" imgH="495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724400"/>
                        <a:ext cx="31750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3022600" y="5410200"/>
          <a:ext cx="33020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Equation" r:id="rId11" imgW="3301920" imgH="495000" progId="Equation.3">
                  <p:embed/>
                </p:oleObj>
              </mc:Choice>
              <mc:Fallback>
                <p:oleObj name="Equation" r:id="rId11" imgW="3301920" imgH="495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5410200"/>
                        <a:ext cx="33020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Synhèse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des RIF à phase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linéaire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par 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Optimisation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88216-7C9D-4F87-85B6-DA261C5B8732}" type="slidenum">
              <a:rPr lang="en-GB"/>
              <a:pPr/>
              <a:t>18</a:t>
            </a:fld>
            <a:endParaRPr lang="en-GB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870472"/>
          </a:xfrm>
        </p:spPr>
        <p:txBody>
          <a:bodyPr>
            <a:normAutofit/>
          </a:bodyPr>
          <a:lstStyle/>
          <a:p>
            <a:r>
              <a:rPr lang="en-US" u="sng" dirty="0" err="1">
                <a:solidFill>
                  <a:srgbClr val="009900"/>
                </a:solidFill>
              </a:rPr>
              <a:t>Problème</a:t>
            </a:r>
            <a:r>
              <a:rPr lang="en-US" u="sng" dirty="0">
                <a:solidFill>
                  <a:srgbClr val="009900"/>
                </a:solidFill>
              </a:rPr>
              <a:t> </a:t>
            </a:r>
            <a:r>
              <a:rPr lang="en-US" u="sng" dirty="0" err="1">
                <a:solidFill>
                  <a:srgbClr val="009900"/>
                </a:solidFill>
              </a:rPr>
              <a:t>d’Optimisation</a:t>
            </a:r>
            <a:r>
              <a:rPr lang="en-US" dirty="0"/>
              <a:t>- </a:t>
            </a:r>
            <a:r>
              <a:rPr lang="en-US" dirty="0">
                <a:solidFill>
                  <a:srgbClr val="FF0000"/>
                </a:solidFill>
              </a:rPr>
              <a:t>Determiner             qui </a:t>
            </a:r>
            <a:r>
              <a:rPr lang="en-US" dirty="0" err="1">
                <a:solidFill>
                  <a:srgbClr val="FF0000"/>
                </a:solidFill>
              </a:rPr>
              <a:t>minimise</a:t>
            </a:r>
            <a:r>
              <a:rPr lang="en-US" dirty="0">
                <a:solidFill>
                  <a:srgbClr val="FF0000"/>
                </a:solidFill>
              </a:rPr>
              <a:t> la </a:t>
            </a:r>
            <a:r>
              <a:rPr lang="en-US" dirty="0" err="1">
                <a:solidFill>
                  <a:srgbClr val="FF0000"/>
                </a:solidFill>
              </a:rPr>
              <a:t>valeur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absolue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maximale</a:t>
            </a:r>
            <a:r>
              <a:rPr lang="en-US" dirty="0">
                <a:solidFill>
                  <a:srgbClr val="FF0000"/>
                </a:solidFill>
              </a:rPr>
              <a:t> de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 err="1">
                <a:solidFill>
                  <a:srgbClr val="FF0000"/>
                </a:solidFill>
              </a:rPr>
              <a:t>sur</a:t>
            </a:r>
            <a:r>
              <a:rPr lang="en-US" dirty="0">
                <a:solidFill>
                  <a:srgbClr val="FF0000"/>
                </a:solidFill>
              </a:rPr>
              <a:t> les </a:t>
            </a:r>
            <a:r>
              <a:rPr lang="en-US" dirty="0" err="1">
                <a:solidFill>
                  <a:srgbClr val="FF0000"/>
                </a:solidFill>
              </a:rPr>
              <a:t>bandes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fréquences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spécifiées</a:t>
            </a:r>
            <a:endParaRPr lang="en-US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dirty="0">
                <a:solidFill>
                  <a:schemeClr val="hlink"/>
                </a:solidFill>
              </a:rPr>
              <a:t>Après </a:t>
            </a:r>
            <a:r>
              <a:rPr lang="en-US" dirty="0" err="1">
                <a:solidFill>
                  <a:schemeClr val="hlink"/>
                </a:solidFill>
              </a:rPr>
              <a:t>que</a:t>
            </a:r>
            <a:r>
              <a:rPr lang="en-US" dirty="0">
                <a:solidFill>
                  <a:schemeClr val="hlink"/>
                </a:solidFill>
              </a:rPr>
              <a:t>           a </a:t>
            </a:r>
            <a:r>
              <a:rPr lang="en-US" dirty="0" err="1">
                <a:solidFill>
                  <a:schemeClr val="hlink"/>
                </a:solidFill>
              </a:rPr>
              <a:t>été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déterminé</a:t>
            </a:r>
            <a:r>
              <a:rPr lang="en-US" dirty="0">
                <a:solidFill>
                  <a:schemeClr val="hlink"/>
                </a:solidFill>
              </a:rPr>
              <a:t>, </a:t>
            </a:r>
            <a:r>
              <a:rPr lang="en-US" dirty="0" err="1">
                <a:solidFill>
                  <a:schemeClr val="hlink"/>
                </a:solidFill>
              </a:rPr>
              <a:t>construit</a:t>
            </a:r>
            <a:r>
              <a:rPr lang="en-US" dirty="0">
                <a:solidFill>
                  <a:schemeClr val="hlink"/>
                </a:solidFill>
              </a:rPr>
              <a:t> the original             and </a:t>
            </a:r>
            <a:r>
              <a:rPr lang="en-US" dirty="0" err="1">
                <a:solidFill>
                  <a:schemeClr val="hlink"/>
                </a:solidFill>
              </a:rPr>
              <a:t>donc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i="1" dirty="0"/>
              <a:t>h</a:t>
            </a:r>
            <a:r>
              <a:rPr lang="en-US" dirty="0"/>
              <a:t>[</a:t>
            </a:r>
            <a:r>
              <a:rPr lang="en-US" i="1" dirty="0"/>
              <a:t>n</a:t>
            </a:r>
            <a:r>
              <a:rPr lang="en-US" dirty="0"/>
              <a:t>]</a:t>
            </a:r>
          </a:p>
        </p:txBody>
      </p:sp>
      <p:graphicFrame>
        <p:nvGraphicFramePr>
          <p:cNvPr id="199684" name="Object 4"/>
          <p:cNvGraphicFramePr>
            <a:graphicFrameLocks noChangeAspect="1"/>
          </p:cNvGraphicFramePr>
          <p:nvPr/>
        </p:nvGraphicFramePr>
        <p:xfrm>
          <a:off x="1600200" y="2819400"/>
          <a:ext cx="61864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3" imgW="6184800" imgH="914400" progId="Equation.3">
                  <p:embed/>
                </p:oleObj>
              </mc:Choice>
              <mc:Fallback>
                <p:oleObj name="Equation" r:id="rId3" imgW="6184800" imgH="914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19400"/>
                        <a:ext cx="618648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685" name="Object 5"/>
          <p:cNvGraphicFramePr>
            <a:graphicFrameLocks noChangeAspect="1"/>
          </p:cNvGraphicFramePr>
          <p:nvPr/>
        </p:nvGraphicFramePr>
        <p:xfrm>
          <a:off x="7364413" y="1844675"/>
          <a:ext cx="7366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5" imgW="736560" imgH="431640" progId="Equation.3">
                  <p:embed/>
                </p:oleObj>
              </mc:Choice>
              <mc:Fallback>
                <p:oleObj name="Equation" r:id="rId5" imgW="73656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4413" y="1844675"/>
                        <a:ext cx="73660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686" name="Object 6"/>
          <p:cNvGraphicFramePr>
            <a:graphicFrameLocks noChangeAspect="1"/>
          </p:cNvGraphicFramePr>
          <p:nvPr/>
        </p:nvGraphicFramePr>
        <p:xfrm>
          <a:off x="7429520" y="4159258"/>
          <a:ext cx="9652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7" imgW="965160" imgH="342720" progId="Equation.3">
                  <p:embed/>
                </p:oleObj>
              </mc:Choice>
              <mc:Fallback>
                <p:oleObj name="Equation" r:id="rId7" imgW="965160" imgH="342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20" y="4159258"/>
                        <a:ext cx="965200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688" name="Object 8"/>
          <p:cNvGraphicFramePr>
            <a:graphicFrameLocks noChangeAspect="1"/>
          </p:cNvGraphicFramePr>
          <p:nvPr/>
        </p:nvGraphicFramePr>
        <p:xfrm>
          <a:off x="3000364" y="5715016"/>
          <a:ext cx="1143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9" imgW="1143000" imgH="520560" progId="Equation.3">
                  <p:embed/>
                </p:oleObj>
              </mc:Choice>
              <mc:Fallback>
                <p:oleObj name="Equation" r:id="rId9" imgW="1143000" imgH="5205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5715016"/>
                        <a:ext cx="1143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689" name="Object 9"/>
          <p:cNvGraphicFramePr>
            <a:graphicFrameLocks noChangeAspect="1"/>
          </p:cNvGraphicFramePr>
          <p:nvPr/>
        </p:nvGraphicFramePr>
        <p:xfrm>
          <a:off x="2906706" y="5286388"/>
          <a:ext cx="736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11" imgW="736560" imgH="431640" progId="Equation.3">
                  <p:embed/>
                </p:oleObj>
              </mc:Choice>
              <mc:Fallback>
                <p:oleObj name="Equation" r:id="rId11" imgW="7365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06" y="5286388"/>
                        <a:ext cx="7366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Synhèse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des RIF à phase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linéaire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par 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Optimisation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243F2-8B09-43F7-A1AA-3F7BB292208F}" type="slidenum">
              <a:rPr lang="en-GB"/>
              <a:pPr/>
              <a:t>19</a:t>
            </a:fld>
            <a:endParaRPr lang="en-GB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703762"/>
          </a:xfrm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</a:rPr>
              <a:t>La Solution </a:t>
            </a:r>
            <a:r>
              <a:rPr lang="en-US" dirty="0" err="1">
                <a:solidFill>
                  <a:schemeClr val="folHlink"/>
                </a:solidFill>
              </a:rPr>
              <a:t>est</a:t>
            </a:r>
            <a:r>
              <a:rPr lang="en-US" dirty="0">
                <a:solidFill>
                  <a:schemeClr val="folHlink"/>
                </a:solidFill>
              </a:rPr>
              <a:t> </a:t>
            </a:r>
            <a:r>
              <a:rPr lang="en-US" dirty="0" err="1">
                <a:solidFill>
                  <a:schemeClr val="folHlink"/>
                </a:solidFill>
              </a:rPr>
              <a:t>obtnue</a:t>
            </a:r>
            <a:r>
              <a:rPr lang="en-US" dirty="0">
                <a:solidFill>
                  <a:schemeClr val="folHlink"/>
                </a:solidFill>
              </a:rPr>
              <a:t> le </a:t>
            </a:r>
            <a:r>
              <a:rPr lang="en-US" dirty="0" err="1">
                <a:solidFill>
                  <a:schemeClr val="folHlink"/>
                </a:solidFill>
              </a:rPr>
              <a:t>théorème</a:t>
            </a:r>
            <a:r>
              <a:rPr lang="en-US" dirty="0">
                <a:solidFill>
                  <a:schemeClr val="folHlink"/>
                </a:solidFill>
              </a:rPr>
              <a:t> </a:t>
            </a:r>
            <a:r>
              <a:rPr lang="en-US" dirty="0" err="1">
                <a:solidFill>
                  <a:schemeClr val="folHlink"/>
                </a:solidFill>
              </a:rPr>
              <a:t>d’Alternance</a:t>
            </a:r>
            <a:endParaRPr lang="en-US" dirty="0">
              <a:solidFill>
                <a:schemeClr val="folHlink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n-US" dirty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The optimal solution has </a:t>
            </a:r>
            <a:r>
              <a:rPr lang="en-US" dirty="0" err="1">
                <a:solidFill>
                  <a:srgbClr val="FF0000"/>
                </a:solidFill>
              </a:rPr>
              <a:t>equiripple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behaviour</a:t>
            </a:r>
            <a:r>
              <a:rPr lang="en-US" dirty="0">
                <a:solidFill>
                  <a:schemeClr val="hlink"/>
                </a:solidFill>
              </a:rPr>
              <a:t> consistent with the total number of available parameters.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folHlink"/>
                </a:solidFill>
              </a:rPr>
              <a:t>Parks and McClellan used the </a:t>
            </a:r>
            <a:r>
              <a:rPr lang="en-US" dirty="0" err="1">
                <a:solidFill>
                  <a:schemeClr val="folHlink"/>
                </a:solidFill>
              </a:rPr>
              <a:t>Remez</a:t>
            </a:r>
            <a:r>
              <a:rPr lang="en-US" dirty="0">
                <a:solidFill>
                  <a:schemeClr val="folHlink"/>
                </a:solidFill>
              </a:rPr>
              <a:t> algorithm to develop a procedure for designing linear FIR digital filters</a:t>
            </a:r>
            <a:r>
              <a:rPr lang="en-US" dirty="0">
                <a:solidFill>
                  <a:schemeClr val="hlink"/>
                </a:solidFill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9144032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Synhèse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des RIF à phase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linéaire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par 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Optimisation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1357313"/>
            <a:ext cx="84582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023A2-D215-4EE7-A4FB-47DBF6652C9F}" type="slidenum">
              <a:rPr lang="en-GB"/>
              <a:pPr/>
              <a:t>20</a:t>
            </a:fld>
            <a:endParaRPr lang="en-GB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Estimation de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l’ordre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d’un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filtre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RIF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err="1">
                <a:solidFill>
                  <a:srgbClr val="FF0000"/>
                </a:solidFill>
              </a:rPr>
              <a:t>Formule</a:t>
            </a:r>
            <a:r>
              <a:rPr lang="en-US" dirty="0">
                <a:solidFill>
                  <a:srgbClr val="FF0000"/>
                </a:solidFill>
              </a:rPr>
              <a:t> de Kaiser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pPr algn="just"/>
            <a:r>
              <a:rPr lang="fr-FR" b="1" i="1" dirty="0">
                <a:solidFill>
                  <a:srgbClr val="002060"/>
                </a:solidFill>
              </a:rPr>
              <a:t>c'est-à-dire que N est inversement proportionnel à la largeur de bande de transition et non à l'emplacement de la bande de transition</a:t>
            </a:r>
            <a:endParaRPr lang="en-US" b="1" i="1" dirty="0">
              <a:solidFill>
                <a:srgbClr val="002060"/>
              </a:solidFill>
            </a:endParaRPr>
          </a:p>
        </p:txBody>
      </p:sp>
      <p:graphicFrame>
        <p:nvGraphicFramePr>
          <p:cNvPr id="201732" name="Object 4"/>
          <p:cNvGraphicFramePr>
            <a:graphicFrameLocks noChangeAspect="1"/>
          </p:cNvGraphicFramePr>
          <p:nvPr/>
        </p:nvGraphicFramePr>
        <p:xfrm>
          <a:off x="3962400" y="2438400"/>
          <a:ext cx="3695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Equation" r:id="rId3" imgW="3695400" imgH="1180800" progId="Equation.3">
                  <p:embed/>
                </p:oleObj>
              </mc:Choice>
              <mc:Fallback>
                <p:oleObj name="Equation" r:id="rId3" imgW="3695400" imgH="1180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438400"/>
                        <a:ext cx="36957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D782A-5132-45C1-B1F0-8A49D26D8122}" type="slidenum">
              <a:rPr lang="en-GB"/>
              <a:pPr/>
              <a:t>21</a:t>
            </a:fld>
            <a:endParaRPr lang="en-GB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Formule</a:t>
            </a:r>
            <a:r>
              <a:rPr lang="en-US" dirty="0">
                <a:solidFill>
                  <a:srgbClr val="FF0000"/>
                </a:solidFill>
              </a:rPr>
              <a:t> de Hermann-</a:t>
            </a:r>
            <a:r>
              <a:rPr lang="en-US" dirty="0" err="1">
                <a:solidFill>
                  <a:srgbClr val="FF0000"/>
                </a:solidFill>
              </a:rPr>
              <a:t>Rabiner</a:t>
            </a:r>
            <a:r>
              <a:rPr lang="en-US" dirty="0">
                <a:solidFill>
                  <a:srgbClr val="FF0000"/>
                </a:solidFill>
              </a:rPr>
              <a:t>-Chan’s</a:t>
            </a:r>
            <a:r>
              <a:rPr lang="en-US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chemeClr val="hlink"/>
                </a:solidFill>
              </a:rPr>
              <a:t>où</a:t>
            </a:r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endParaRPr lang="en-US" dirty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	avec</a:t>
            </a:r>
            <a:endParaRPr lang="en-US" dirty="0"/>
          </a:p>
        </p:txBody>
      </p:sp>
      <p:graphicFrame>
        <p:nvGraphicFramePr>
          <p:cNvPr id="202756" name="Object 4"/>
          <p:cNvGraphicFramePr>
            <a:graphicFrameLocks noChangeAspect="1"/>
          </p:cNvGraphicFramePr>
          <p:nvPr/>
        </p:nvGraphicFramePr>
        <p:xfrm>
          <a:off x="1143000" y="2209800"/>
          <a:ext cx="7050088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quation" r:id="rId3" imgW="7048440" imgH="1206360" progId="Equation.3">
                  <p:embed/>
                </p:oleObj>
              </mc:Choice>
              <mc:Fallback>
                <p:oleObj name="Equation" r:id="rId3" imgW="7048440" imgH="1206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7050088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7" name="Object 5"/>
          <p:cNvGraphicFramePr>
            <a:graphicFrameLocks noChangeAspect="1"/>
          </p:cNvGraphicFramePr>
          <p:nvPr/>
        </p:nvGraphicFramePr>
        <p:xfrm>
          <a:off x="1295400" y="3886200"/>
          <a:ext cx="67833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quation" r:id="rId5" imgW="6781680" imgH="469800" progId="Equation.3">
                  <p:embed/>
                </p:oleObj>
              </mc:Choice>
              <mc:Fallback>
                <p:oleObj name="Equation" r:id="rId5" imgW="678168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886200"/>
                        <a:ext cx="6783388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8" name="Object 6"/>
          <p:cNvGraphicFramePr>
            <a:graphicFrameLocks noChangeAspect="1"/>
          </p:cNvGraphicFramePr>
          <p:nvPr/>
        </p:nvGraphicFramePr>
        <p:xfrm>
          <a:off x="3124200" y="4343400"/>
          <a:ext cx="443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Equation" r:id="rId7" imgW="4431960" imgH="469800" progId="Equation.3">
                  <p:embed/>
                </p:oleObj>
              </mc:Choice>
              <mc:Fallback>
                <p:oleObj name="Equation" r:id="rId7" imgW="4431960" imgH="469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343400"/>
                        <a:ext cx="443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9" name="Object 7"/>
          <p:cNvGraphicFramePr>
            <a:graphicFrameLocks noChangeAspect="1"/>
          </p:cNvGraphicFramePr>
          <p:nvPr/>
        </p:nvGraphicFramePr>
        <p:xfrm>
          <a:off x="1473200" y="4800600"/>
          <a:ext cx="47117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Equation" r:id="rId9" imgW="4711680" imgH="431640" progId="Equation.3">
                  <p:embed/>
                </p:oleObj>
              </mc:Choice>
              <mc:Fallback>
                <p:oleObj name="Equation" r:id="rId9" imgW="471168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800600"/>
                        <a:ext cx="471170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60" name="Object 8"/>
          <p:cNvGraphicFramePr>
            <a:graphicFrameLocks noChangeAspect="1"/>
          </p:cNvGraphicFramePr>
          <p:nvPr/>
        </p:nvGraphicFramePr>
        <p:xfrm>
          <a:off x="2057400" y="5257800"/>
          <a:ext cx="53467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" name="Equation" r:id="rId11" imgW="5346360" imgH="393480" progId="Equation.3">
                  <p:embed/>
                </p:oleObj>
              </mc:Choice>
              <mc:Fallback>
                <p:oleObj name="Equation" r:id="rId11" imgW="53463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257800"/>
                        <a:ext cx="53467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61" name="Object 9"/>
          <p:cNvGraphicFramePr>
            <a:graphicFrameLocks noChangeAspect="1"/>
          </p:cNvGraphicFramePr>
          <p:nvPr/>
        </p:nvGraphicFramePr>
        <p:xfrm>
          <a:off x="2209800" y="5715000"/>
          <a:ext cx="48768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6" name="Equation" r:id="rId13" imgW="4876560" imgH="393480" progId="Equation.3">
                  <p:embed/>
                </p:oleObj>
              </mc:Choice>
              <mc:Fallback>
                <p:oleObj name="Equation" r:id="rId13" imgW="48765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715000"/>
                        <a:ext cx="48768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62" name="Object 10"/>
          <p:cNvGraphicFramePr>
            <a:graphicFrameLocks noChangeAspect="1"/>
          </p:cNvGraphicFramePr>
          <p:nvPr/>
        </p:nvGraphicFramePr>
        <p:xfrm>
          <a:off x="2971800" y="6172200"/>
          <a:ext cx="36576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7" name="Equation" r:id="rId15" imgW="3657600" imgH="393480" progId="Equation.3">
                  <p:embed/>
                </p:oleObj>
              </mc:Choice>
              <mc:Fallback>
                <p:oleObj name="Equation" r:id="rId15" imgW="36576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6172200"/>
                        <a:ext cx="36576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Estimation de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l’ordre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d’un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filtre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RIF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18467-8F48-4032-8F64-7DB837DE8196}" type="slidenum">
              <a:rPr lang="en-GB"/>
              <a:pPr/>
              <a:t>22</a:t>
            </a:fld>
            <a:endParaRPr lang="en-GB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8001000" cy="4703762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Formule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valide</a:t>
            </a:r>
            <a:r>
              <a:rPr lang="en-US" dirty="0">
                <a:solidFill>
                  <a:srgbClr val="FF0000"/>
                </a:solidFill>
              </a:rPr>
              <a:t> pour</a:t>
            </a:r>
            <a:r>
              <a:rPr lang="en-US" dirty="0"/>
              <a:t> </a:t>
            </a:r>
          </a:p>
          <a:p>
            <a:r>
              <a:rPr lang="en-US" dirty="0">
                <a:solidFill>
                  <a:schemeClr val="hlink"/>
                </a:solidFill>
              </a:rPr>
              <a:t>For               , la </a:t>
            </a:r>
            <a:r>
              <a:rPr lang="en-US" dirty="0" err="1">
                <a:solidFill>
                  <a:schemeClr val="hlink"/>
                </a:solidFill>
              </a:rPr>
              <a:t>formule</a:t>
            </a:r>
            <a:r>
              <a:rPr lang="en-US" dirty="0">
                <a:solidFill>
                  <a:schemeClr val="hlink"/>
                </a:solidFill>
              </a:rPr>
              <a:t> à </a:t>
            </a:r>
            <a:r>
              <a:rPr lang="en-US" dirty="0" err="1">
                <a:solidFill>
                  <a:schemeClr val="hlink"/>
                </a:solidFill>
              </a:rPr>
              <a:t>utiliser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est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obtenue</a:t>
            </a:r>
            <a:r>
              <a:rPr lang="en-US" dirty="0">
                <a:solidFill>
                  <a:schemeClr val="hlink"/>
                </a:solidFill>
              </a:rPr>
              <a:t> en </a:t>
            </a:r>
            <a:r>
              <a:rPr lang="en-US" dirty="0" err="1">
                <a:solidFill>
                  <a:schemeClr val="hlink"/>
                </a:solidFill>
              </a:rPr>
              <a:t>interchangeant</a:t>
            </a:r>
            <a:r>
              <a:rPr lang="en-US" dirty="0">
                <a:solidFill>
                  <a:schemeClr val="hlink"/>
                </a:solidFill>
              </a:rPr>
              <a:t>      and</a:t>
            </a:r>
            <a:r>
              <a:rPr lang="en-US" dirty="0"/>
              <a:t>   </a:t>
            </a:r>
          </a:p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Les deux formules fournissent uniquement une estimation de l'ordre de filtrage requis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i="1" dirty="0">
                <a:solidFill>
                  <a:schemeClr val="accent4">
                    <a:lumMod val="50000"/>
                  </a:schemeClr>
                </a:solidFill>
              </a:rPr>
              <a:t>N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fr-FR" dirty="0">
                <a:solidFill>
                  <a:srgbClr val="FF0000"/>
                </a:solidFill>
              </a:rPr>
              <a:t>Si les spécifications ne sont pas respectées, on augmente l'ordre des filtres jusqu'à ce qu'elles soient respectées</a:t>
            </a:r>
            <a:endParaRPr lang="en-GB" dirty="0">
              <a:solidFill>
                <a:srgbClr val="FF0000"/>
              </a:solidFill>
              <a:cs typeface="Times New Roman" pitchFamily="18" charset="0"/>
            </a:endParaRPr>
          </a:p>
        </p:txBody>
      </p:sp>
      <p:graphicFrame>
        <p:nvGraphicFramePr>
          <p:cNvPr id="203780" name="Object 4"/>
          <p:cNvGraphicFramePr>
            <a:graphicFrameLocks noChangeAspect="1"/>
          </p:cNvGraphicFramePr>
          <p:nvPr/>
        </p:nvGraphicFramePr>
        <p:xfrm>
          <a:off x="4684722" y="1844675"/>
          <a:ext cx="12446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6" name="Equation" r:id="rId3" imgW="1244520" imgH="545760" progId="Equation.3">
                  <p:embed/>
                </p:oleObj>
              </mc:Choice>
              <mc:Fallback>
                <p:oleObj name="Equation" r:id="rId3" imgW="1244520" imgH="5457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22" y="1844675"/>
                        <a:ext cx="12446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1" name="Object 5"/>
          <p:cNvGraphicFramePr>
            <a:graphicFrameLocks noChangeAspect="1"/>
          </p:cNvGraphicFramePr>
          <p:nvPr/>
        </p:nvGraphicFramePr>
        <p:xfrm>
          <a:off x="1835150" y="2349500"/>
          <a:ext cx="12446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Equation" r:id="rId5" imgW="1244520" imgH="545760" progId="Equation.3">
                  <p:embed/>
                </p:oleObj>
              </mc:Choice>
              <mc:Fallback>
                <p:oleObj name="Equation" r:id="rId5" imgW="1244520" imgH="5457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349500"/>
                        <a:ext cx="12446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2" name="Object 6"/>
          <p:cNvGraphicFramePr>
            <a:graphicFrameLocks noChangeAspect="1"/>
          </p:cNvGraphicFramePr>
          <p:nvPr/>
        </p:nvGraphicFramePr>
        <p:xfrm>
          <a:off x="4143372" y="2924175"/>
          <a:ext cx="4572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7" imgW="457200" imgH="545760" progId="Equation.3">
                  <p:embed/>
                </p:oleObj>
              </mc:Choice>
              <mc:Fallback>
                <p:oleObj name="Equation" r:id="rId7" imgW="457200" imgH="5457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2" y="2924175"/>
                        <a:ext cx="4572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3" name="Object 7"/>
          <p:cNvGraphicFramePr>
            <a:graphicFrameLocks noChangeAspect="1"/>
          </p:cNvGraphicFramePr>
          <p:nvPr/>
        </p:nvGraphicFramePr>
        <p:xfrm>
          <a:off x="5357818" y="2924175"/>
          <a:ext cx="392112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9" imgW="393480" imgH="482400" progId="Equation.3">
                  <p:embed/>
                </p:oleObj>
              </mc:Choice>
              <mc:Fallback>
                <p:oleObj name="Equation" r:id="rId9" imgW="39348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2924175"/>
                        <a:ext cx="392112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Estimation de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l’ordre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d’un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filtre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RIF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949D-4840-447C-830F-68AB62B3655F}" type="slidenum">
              <a:rPr lang="en-GB"/>
              <a:pPr/>
              <a:t>23</a:t>
            </a:fld>
            <a:endParaRPr lang="en-GB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32276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Guide de Fred Harris</a:t>
            </a:r>
            <a:r>
              <a:rPr lang="en-US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chemeClr val="hlink"/>
                </a:solidFill>
              </a:rPr>
              <a:t>où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i="1" dirty="0"/>
              <a:t>A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est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l’atténuation</a:t>
            </a:r>
            <a:r>
              <a:rPr lang="en-US" dirty="0">
                <a:solidFill>
                  <a:schemeClr val="hlink"/>
                </a:solidFill>
              </a:rPr>
              <a:t> en dB</a:t>
            </a:r>
          </a:p>
          <a:p>
            <a:r>
              <a:rPr lang="en-US" dirty="0">
                <a:solidFill>
                  <a:schemeClr val="hlink"/>
                </a:solidFill>
              </a:rPr>
              <a:t>On </a:t>
            </a:r>
            <a:r>
              <a:rPr lang="en-US" dirty="0" err="1">
                <a:solidFill>
                  <a:schemeClr val="hlink"/>
                </a:solidFill>
              </a:rPr>
              <a:t>ajoute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 err="1">
                <a:solidFill>
                  <a:schemeClr val="hlink"/>
                </a:solidFill>
              </a:rPr>
              <a:t>ensuite</a:t>
            </a:r>
            <a:r>
              <a:rPr lang="en-US" dirty="0">
                <a:solidFill>
                  <a:schemeClr val="hlink"/>
                </a:solidFill>
              </a:rPr>
              <a:t> environ </a:t>
            </a:r>
            <a:r>
              <a:rPr lang="en-US" dirty="0"/>
              <a:t>10%</a:t>
            </a:r>
            <a:r>
              <a:rPr lang="en-US" dirty="0">
                <a:solidFill>
                  <a:schemeClr val="hlink"/>
                </a:solidFill>
              </a:rPr>
              <a:t> </a:t>
            </a:r>
            <a:endParaRPr lang="en-US" dirty="0"/>
          </a:p>
        </p:txBody>
      </p:sp>
      <p:graphicFrame>
        <p:nvGraphicFramePr>
          <p:cNvPr id="204811" name="Object 11"/>
          <p:cNvGraphicFramePr>
            <a:graphicFrameLocks noChangeAspect="1"/>
          </p:cNvGraphicFramePr>
          <p:nvPr/>
        </p:nvGraphicFramePr>
        <p:xfrm>
          <a:off x="2952750" y="2328863"/>
          <a:ext cx="3238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Equation" r:id="rId3" imgW="3238200" imgH="1028520" progId="Equation.3">
                  <p:embed/>
                </p:oleObj>
              </mc:Choice>
              <mc:Fallback>
                <p:oleObj name="Equation" r:id="rId3" imgW="3238200" imgH="10285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328863"/>
                        <a:ext cx="3238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-32" y="5714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Estimation de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l’ordre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d’un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filtre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RIF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524024"/>
            <a:ext cx="9144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928670"/>
            <a:ext cx="27146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914400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714356"/>
            <a:ext cx="271462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9143999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714356"/>
            <a:ext cx="271462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4813" y="1757386"/>
            <a:ext cx="83343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50" y="1771672"/>
            <a:ext cx="83439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500174"/>
            <a:ext cx="880110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571612"/>
            <a:ext cx="8105775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152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0"/>
            <a:ext cx="4800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36A18-84F8-4772-AD13-4816EA8FE5AA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313</Words>
  <Application>Microsoft Office PowerPoint</Application>
  <PresentationFormat>Affichage à l'écran (4:3)</PresentationFormat>
  <Paragraphs>74</Paragraphs>
  <Slides>23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Thème Office</vt:lpstr>
      <vt:lpstr>Equation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Méthode de l’échantillonnage en fréquence</vt:lpstr>
      <vt:lpstr>Présentation PowerPoint</vt:lpstr>
      <vt:lpstr>Synhèse des RIF à phase linéaire par  Optimisation</vt:lpstr>
      <vt:lpstr>Synhèse des RIF à phase linéaire par  Optimisation</vt:lpstr>
      <vt:lpstr>Synhèse des RIF à phase linéaire par  Optimisation</vt:lpstr>
      <vt:lpstr>Synhèse des RIF à phase linéaire par  Optimisation</vt:lpstr>
      <vt:lpstr>Estimation de l’ordre d’un filtre RIF</vt:lpstr>
      <vt:lpstr>Estimation de l’ordre d’un filtre RIF</vt:lpstr>
      <vt:lpstr>Estimation de l’ordre d’un filtre RIF</vt:lpstr>
      <vt:lpstr>Estimation de l’ordre d’un filtre RIF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sts</dc:creator>
  <cp:lastModifiedBy>Noureddine</cp:lastModifiedBy>
  <cp:revision>26</cp:revision>
  <dcterms:created xsi:type="dcterms:W3CDTF">2016-12-12T18:41:47Z</dcterms:created>
  <dcterms:modified xsi:type="dcterms:W3CDTF">2021-01-16T15:22:47Z</dcterms:modified>
</cp:coreProperties>
</file>