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6" r:id="rId1"/>
  </p:sldMasterIdLst>
  <p:notesMasterIdLst>
    <p:notesMasterId r:id="rId19"/>
  </p:notesMasterIdLst>
  <p:sldIdLst>
    <p:sldId id="261" r:id="rId2"/>
    <p:sldId id="265" r:id="rId3"/>
    <p:sldId id="267" r:id="rId4"/>
    <p:sldId id="263" r:id="rId5"/>
    <p:sldId id="486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6" r:id="rId16"/>
    <p:sldId id="497" r:id="rId17"/>
    <p:sldId id="48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2DA5FF"/>
    <a:srgbClr val="339933"/>
    <a:srgbClr val="85C800"/>
    <a:srgbClr val="75B000"/>
    <a:srgbClr val="99CC00"/>
    <a:srgbClr val="DAA600"/>
    <a:srgbClr val="D09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5878" autoAdjust="0"/>
  </p:normalViewPr>
  <p:slideViewPr>
    <p:cSldViewPr>
      <p:cViewPr>
        <p:scale>
          <a:sx n="70" d="100"/>
          <a:sy n="70" d="100"/>
        </p:scale>
        <p:origin x="-189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31EA-21E6-4ED3-8CB4-7B55AD7837F6}" type="datetimeFigureOut">
              <a:rPr lang="fr-FR" smtClean="0"/>
              <a:pPr/>
              <a:t>03/03/2022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B2C29-C545-48CC-BD92-BC141B59E2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B2C29-C545-48CC-BD92-BC141B59E29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19A8-D8B7-4817-B19D-E5F4257D530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19A8-D8B7-4817-B19D-E5F4257D530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B2C29-C545-48CC-BD92-BC141B59E296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FA97-C354-443E-9F6C-1EE2147E82BA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7E3E2-1A71-4AAA-A440-7BA038DA8D9C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78A9-D0B3-459F-B8E2-6A3AE995112B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3CB5B-667E-4562-B49C-ED565CC1D6A2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1D042-9223-495D-BC33-114BB12B5323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4AED09-C3C0-47D0-A8F9-7BF850BA50A4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38D9-B582-4603-A32C-549D9411F607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BF8E-F6AF-4833-8852-37D61878E691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E6B4-723A-4080-91DC-28B45ABCEB93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BBE7-1845-4D9E-9A27-4ADC9256954F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7EB4E2A-A76E-4972-8593-2537305388CB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966A908-3A4A-490A-AD5D-1EA601CD702B}" type="datetime1">
              <a:rPr lang="fr-FR" smtClean="0"/>
              <a:pPr/>
              <a:t>03/03/2022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72194D-3AA9-4E4D-B5EA-B4B089DFA94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5947" y="230551"/>
          <a:ext cx="8732333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233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Université </a:t>
                      </a:r>
                      <a:r>
                        <a:rPr lang="fr-FR" sz="15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Badji</a:t>
                      </a: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5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Mokhtar</a:t>
                      </a:r>
                      <a:r>
                        <a:rPr lang="fr-FR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Annaba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Département d’informatique</a:t>
                      </a:r>
                    </a:p>
                    <a:p>
                      <a:endParaRPr lang="fr-FR" sz="16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072212" y="911297"/>
          <a:ext cx="1057275" cy="790575"/>
        </p:xfrm>
        <a:graphic>
          <a:graphicData uri="http://schemas.openxmlformats.org/presentationml/2006/ole">
            <p:oleObj spid="_x0000_s2050" name="Picture" r:id="rId4" imgW="1051741" imgH="785820" progId="Word.Picture.8">
              <p:embed/>
            </p:oleObj>
          </a:graphicData>
        </a:graphic>
      </p:graphicFrame>
      <p:pic>
        <p:nvPicPr>
          <p:cNvPr id="6" name="Picture 9" descr="ligne_comete004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1941" y="4162426"/>
            <a:ext cx="8856000" cy="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ligne_comete004"/>
          <p:cNvPicPr preferRelativeResize="0"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-717365" y="3836369"/>
            <a:ext cx="3636000" cy="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-214346" y="2071678"/>
            <a:ext cx="10715700" cy="2062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TP du Module</a:t>
            </a:r>
            <a:b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FORSYD</a:t>
            </a: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</a:t>
            </a:r>
            <a:r>
              <a:rPr lang="fr-FR" sz="2900" b="1" dirty="0" smtClean="0">
                <a:latin typeface="+mj-lt"/>
                <a:ea typeface="+mj-ea"/>
                <a:cs typeface="+mj-cs"/>
              </a:rPr>
              <a:t>FOR</a:t>
            </a:r>
            <a:r>
              <a:rPr kumimoji="0" lang="fr-F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malisme</a:t>
            </a: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et algorithmes de </a:t>
            </a:r>
            <a:b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base des </a:t>
            </a:r>
            <a:r>
              <a:rPr kumimoji="0" lang="fr-FR" sz="2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</a:t>
            </a:r>
            <a:r>
              <a:rPr kumimoji="0" lang="fr-F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stèmes</a:t>
            </a: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fr-F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fr-F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istribués</a:t>
            </a:r>
          </a:p>
          <a:p>
            <a:pPr lvl="0" algn="ctr">
              <a:spcBef>
                <a:spcPct val="0"/>
              </a:spcBef>
            </a:pPr>
            <a:r>
              <a:rPr lang="fr-FR" b="1" dirty="0" smtClean="0">
                <a:latin typeface="+mj-lt"/>
                <a:ea typeface="+mj-ea"/>
                <a:cs typeface="+mj-cs"/>
              </a:rPr>
              <a:t>Première Année Master en Informatique</a:t>
            </a: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857356" y="4643446"/>
            <a:ext cx="640080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2000" dirty="0" smtClean="0"/>
              <a:t>Présenté </a:t>
            </a:r>
            <a:r>
              <a:rPr lang="fr-FR" sz="2000" dirty="0"/>
              <a:t>par : Dr. A. BOUDJEDIR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4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algn="just"/>
            <a:r>
              <a:rPr lang="fr-FR" dirty="0" smtClean="0"/>
              <a:t>La relation entre les différents threads se fait par:</a:t>
            </a:r>
          </a:p>
          <a:p>
            <a:pPr marL="788670" lvl="1" indent="-514350" algn="just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788670" lvl="1" indent="-514350" algn="just">
              <a:buFont typeface="+mj-lt"/>
              <a:buAutoNum type="arabicPeriod"/>
            </a:pPr>
            <a:r>
              <a:rPr lang="fr-FR" dirty="0" smtClean="0">
                <a:solidFill>
                  <a:schemeClr val="tx1"/>
                </a:solidFill>
              </a:rPr>
              <a:t>Communication entre threads Contrôleurs et applications.</a:t>
            </a:r>
          </a:p>
          <a:p>
            <a:pPr marL="788670" lvl="1" indent="-514350" algn="just">
              <a:buFont typeface="+mj-lt"/>
              <a:buAutoNum type="arabicPeriod"/>
            </a:pPr>
            <a:r>
              <a:rPr lang="fr-FR" dirty="0" smtClean="0">
                <a:solidFill>
                  <a:schemeClr val="tx1"/>
                </a:solidFill>
              </a:rPr>
              <a:t>Communication entre les threads Contrôleurs eux même.</a:t>
            </a:r>
          </a:p>
          <a:p>
            <a:pPr marL="788670" lvl="1" indent="-514350" algn="just">
              <a:buFont typeface="+mj-lt"/>
              <a:buAutoNum type="arabicPeriod"/>
            </a:pPr>
            <a:r>
              <a:rPr lang="fr-FR" dirty="0" smtClean="0">
                <a:solidFill>
                  <a:schemeClr val="tx1"/>
                </a:solidFill>
              </a:rPr>
              <a:t>Communication entre les threads Contrôleurs et le thread superviseur.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35" y="1482523"/>
            <a:ext cx="8643966" cy="50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1307673" y="296423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69544"/>
            <a:ext cx="8534400" cy="75895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br>
              <a:rPr lang="fr-FR" sz="3000" b="1" dirty="0" smtClean="0">
                <a:solidFill>
                  <a:schemeClr val="tx1"/>
                </a:solidFill>
              </a:rPr>
            </a:br>
            <a:r>
              <a:rPr lang="fr-FR" sz="3000" b="1" dirty="0" smtClean="0">
                <a:solidFill>
                  <a:schemeClr val="tx1"/>
                </a:solidFill>
              </a:rPr>
              <a:t>1. </a:t>
            </a:r>
            <a:r>
              <a:rPr lang="fr-FR" b="1" dirty="0" smtClean="0">
                <a:solidFill>
                  <a:schemeClr val="tx1"/>
                </a:solidFill>
              </a:rPr>
              <a:t>Communication entre thread Contrôleur et application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306839" y="3321982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521563" y="4948239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879705" y="5091115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669429" y="196521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739477" y="2376471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522119" y="5486387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5897356" y="5572140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7" name="Organigramme : Alternative 16"/>
          <p:cNvSpPr/>
          <p:nvPr/>
        </p:nvSpPr>
        <p:spPr>
          <a:xfrm>
            <a:off x="2379243" y="4786322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1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Organigramme : Alternative 17"/>
          <p:cNvSpPr/>
          <p:nvPr/>
        </p:nvSpPr>
        <p:spPr>
          <a:xfrm>
            <a:off x="5736829" y="4929198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2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9" name="Organigramme : Alternative 18"/>
          <p:cNvSpPr/>
          <p:nvPr/>
        </p:nvSpPr>
        <p:spPr>
          <a:xfrm>
            <a:off x="4399660" y="1821784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3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" name="Organigramme : Alternative 19"/>
          <p:cNvSpPr/>
          <p:nvPr/>
        </p:nvSpPr>
        <p:spPr>
          <a:xfrm>
            <a:off x="1218306" y="2837898"/>
            <a:ext cx="1857388" cy="1482825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4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1" grpId="0" animBg="1"/>
      <p:bldP spid="12" grpId="0" animBg="1"/>
      <p:bldP spid="13" grpId="0" animBg="1"/>
      <p:bldP spid="7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rganigramme : Alternative 18"/>
          <p:cNvSpPr/>
          <p:nvPr/>
        </p:nvSpPr>
        <p:spPr>
          <a:xfrm rot="10800000" flipV="1">
            <a:off x="2692226" y="1785926"/>
            <a:ext cx="3786214" cy="3143271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Nœud =entité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69544"/>
            <a:ext cx="8534400" cy="75895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br>
              <a:rPr lang="fr-FR" sz="3000" b="1" dirty="0" smtClean="0">
                <a:solidFill>
                  <a:schemeClr val="tx1"/>
                </a:solidFill>
              </a:rPr>
            </a:br>
            <a:r>
              <a:rPr lang="fr-FR" sz="3000" b="1" dirty="0" smtClean="0">
                <a:solidFill>
                  <a:schemeClr val="tx1"/>
                </a:solidFill>
              </a:rPr>
              <a:t>1. </a:t>
            </a:r>
            <a:r>
              <a:rPr lang="fr-FR" b="1" dirty="0" smtClean="0">
                <a:solidFill>
                  <a:schemeClr val="tx1"/>
                </a:solidFill>
              </a:rPr>
              <a:t>Communication entre thread Contrôleurs et applications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483444" y="2413441"/>
            <a:ext cx="1980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Thread Application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477494" y="3574238"/>
            <a:ext cx="2052000" cy="6405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Thread Contrôleur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1" name="Sourire 20"/>
          <p:cNvSpPr/>
          <p:nvPr/>
        </p:nvSpPr>
        <p:spPr>
          <a:xfrm>
            <a:off x="1087243" y="1928802"/>
            <a:ext cx="500066" cy="4857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en angle 22"/>
          <p:cNvCxnSpPr>
            <a:stCxn id="21" idx="6"/>
            <a:endCxn id="13" idx="1"/>
          </p:cNvCxnSpPr>
          <p:nvPr/>
        </p:nvCxnSpPr>
        <p:spPr>
          <a:xfrm>
            <a:off x="1587309" y="2171688"/>
            <a:ext cx="1896135" cy="56575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714480" y="1922406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1"/>
                </a:solidFill>
              </a:rPr>
              <a:t>Message= Evénement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 rot="16200000" flipH="1">
            <a:off x="3641058" y="3359810"/>
            <a:ext cx="57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 flipH="1" flipV="1">
            <a:off x="4712628" y="3288372"/>
            <a:ext cx="57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rganigramme : Processus 36"/>
          <p:cNvSpPr/>
          <p:nvPr/>
        </p:nvSpPr>
        <p:spPr>
          <a:xfrm>
            <a:off x="7215206" y="1857364"/>
            <a:ext cx="1500198" cy="8572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Affiche Texte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39" name="Connecteur en angle 38"/>
          <p:cNvCxnSpPr>
            <a:stCxn id="13" idx="3"/>
            <a:endCxn id="37" idx="1"/>
          </p:cNvCxnSpPr>
          <p:nvPr/>
        </p:nvCxnSpPr>
        <p:spPr>
          <a:xfrm flipV="1">
            <a:off x="5463444" y="2285992"/>
            <a:ext cx="1751762" cy="4514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rganigramme : Alternative 41"/>
          <p:cNvSpPr/>
          <p:nvPr/>
        </p:nvSpPr>
        <p:spPr>
          <a:xfrm>
            <a:off x="642910" y="5519743"/>
            <a:ext cx="1071570" cy="866780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Nœud 2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43" name="Organigramme : Alternative 42"/>
          <p:cNvSpPr/>
          <p:nvPr/>
        </p:nvSpPr>
        <p:spPr>
          <a:xfrm>
            <a:off x="4143372" y="5715016"/>
            <a:ext cx="1071570" cy="866780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Nœud 3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44" name="Organigramme : Alternative 43"/>
          <p:cNvSpPr/>
          <p:nvPr/>
        </p:nvSpPr>
        <p:spPr>
          <a:xfrm>
            <a:off x="7358082" y="5429264"/>
            <a:ext cx="1071570" cy="866780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Nœud 4</a:t>
            </a:r>
            <a:endParaRPr lang="fr-FR" sz="1400" b="1" dirty="0">
              <a:solidFill>
                <a:schemeClr val="tx1"/>
              </a:solidFill>
            </a:endParaRPr>
          </a:p>
        </p:txBody>
      </p:sp>
      <p:cxnSp>
        <p:nvCxnSpPr>
          <p:cNvPr id="48" name="Connecteur en arc 47"/>
          <p:cNvCxnSpPr>
            <a:stCxn id="19" idx="2"/>
            <a:endCxn id="42" idx="0"/>
          </p:cNvCxnSpPr>
          <p:nvPr/>
        </p:nvCxnSpPr>
        <p:spPr>
          <a:xfrm rot="5400000">
            <a:off x="2586741" y="3521151"/>
            <a:ext cx="590546" cy="340663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rc 49"/>
          <p:cNvCxnSpPr>
            <a:stCxn id="19" idx="2"/>
            <a:endCxn id="43" idx="0"/>
          </p:cNvCxnSpPr>
          <p:nvPr/>
        </p:nvCxnSpPr>
        <p:spPr>
          <a:xfrm rot="16200000" flipH="1">
            <a:off x="4239336" y="5275194"/>
            <a:ext cx="785819" cy="9382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en arc 51"/>
          <p:cNvCxnSpPr>
            <a:stCxn id="19" idx="2"/>
            <a:endCxn id="44" idx="0"/>
          </p:cNvCxnSpPr>
          <p:nvPr/>
        </p:nvCxnSpPr>
        <p:spPr>
          <a:xfrm rot="16200000" flipH="1">
            <a:off x="5989567" y="3524963"/>
            <a:ext cx="500067" cy="330853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571472" y="2851100"/>
            <a:ext cx="1785950" cy="898400"/>
          </a:xfrm>
          <a:prstGeom prst="wedgeRoundRectCallout">
            <a:avLst>
              <a:gd name="adj1" fmla="val 139366"/>
              <a:gd name="adj2" fmla="val 1270"/>
              <a:gd name="adj3" fmla="val 16667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100" dirty="0" smtClean="0">
                <a:solidFill>
                  <a:schemeClr val="tx1"/>
                </a:solidFill>
              </a:rPr>
              <a:t>On peut simuler l’impulsion spontanée par l’envoi d’un message particulier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6892564" y="3286124"/>
            <a:ext cx="1785950" cy="898400"/>
          </a:xfrm>
          <a:prstGeom prst="wedgeRoundRectCallout">
            <a:avLst>
              <a:gd name="adj1" fmla="val 286"/>
              <a:gd name="adj2" fmla="val -115703"/>
              <a:gd name="adj3" fmla="val 16667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100" dirty="0" smtClean="0">
                <a:solidFill>
                  <a:schemeClr val="tx1"/>
                </a:solidFill>
              </a:rPr>
              <a:t>Chaque thread application affiche se qui se passe au  niveau de thread contrôleur</a:t>
            </a:r>
            <a:endParaRPr lang="fr-FR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/>
      <p:bldP spid="37" grpId="0" animBg="1"/>
      <p:bldP spid="35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3916411" y="196521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9" name="Organigramme : Alternative 18"/>
          <p:cNvSpPr/>
          <p:nvPr/>
        </p:nvSpPr>
        <p:spPr>
          <a:xfrm>
            <a:off x="3808003" y="1821784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3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986459" y="2376471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6286512" y="3857628"/>
            <a:ext cx="2286016" cy="857256"/>
          </a:xfrm>
          <a:prstGeom prst="wedgeRoundRectCallout">
            <a:avLst>
              <a:gd name="adj1" fmla="val -105356"/>
              <a:gd name="adj2" fmla="val -171524"/>
              <a:gd name="adj3" fmla="val 16667"/>
            </a:avLst>
          </a:prstGeom>
          <a:solidFill>
            <a:schemeClr val="bg1">
              <a:alpha val="7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54655" y="296423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69544"/>
            <a:ext cx="8534400" cy="75895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br>
              <a:rPr lang="fr-FR" sz="3000" b="1" dirty="0" smtClean="0">
                <a:solidFill>
                  <a:schemeClr val="tx1"/>
                </a:solidFill>
              </a:rPr>
            </a:br>
            <a:r>
              <a:rPr lang="fr-FR" sz="3000" b="1" dirty="0" smtClean="0">
                <a:solidFill>
                  <a:schemeClr val="tx1"/>
                </a:solidFill>
              </a:rPr>
              <a:t>2. </a:t>
            </a:r>
            <a:r>
              <a:rPr lang="fr-FR" b="1" dirty="0" smtClean="0">
                <a:solidFill>
                  <a:schemeClr val="tx1"/>
                </a:solidFill>
              </a:rPr>
              <a:t>Communication entre les threads Contrôleurs eux même.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553821" y="3321982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768545" y="4948239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126687" y="5091115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769101" y="5486387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5144338" y="5572140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7" name="Organigramme : Alternative 16"/>
          <p:cNvSpPr/>
          <p:nvPr/>
        </p:nvSpPr>
        <p:spPr>
          <a:xfrm>
            <a:off x="1626225" y="4786322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1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Organigramme : Alternative 17"/>
          <p:cNvSpPr/>
          <p:nvPr/>
        </p:nvSpPr>
        <p:spPr>
          <a:xfrm>
            <a:off x="4983811" y="4929198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2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" name="Organigramme : Alternative 19"/>
          <p:cNvSpPr/>
          <p:nvPr/>
        </p:nvSpPr>
        <p:spPr>
          <a:xfrm>
            <a:off x="465288" y="2837898"/>
            <a:ext cx="1857388" cy="1482825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4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3983679" y="2857496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>
            <a:off x="1840539" y="385762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 flipV="1">
            <a:off x="3126423" y="5000636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/>
          <p:cNvSpPr/>
          <p:nvPr/>
        </p:nvSpPr>
        <p:spPr>
          <a:xfrm>
            <a:off x="4983811" y="4786322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2"/>
          <p:cNvGrpSpPr/>
          <p:nvPr/>
        </p:nvGrpSpPr>
        <p:grpSpPr>
          <a:xfrm>
            <a:off x="1976250" y="2883856"/>
            <a:ext cx="3143272" cy="2270420"/>
            <a:chOff x="1707315" y="2883856"/>
            <a:chExt cx="3143272" cy="2270420"/>
          </a:xfrm>
        </p:grpSpPr>
        <p:cxnSp>
          <p:nvCxnSpPr>
            <p:cNvPr id="26" name="Connecteur en arc 25"/>
            <p:cNvCxnSpPr>
              <a:stCxn id="22" idx="7"/>
              <a:endCxn id="21" idx="7"/>
            </p:cNvCxnSpPr>
            <p:nvPr/>
          </p:nvCxnSpPr>
          <p:spPr>
            <a:xfrm rot="5400000" flipH="1" flipV="1">
              <a:off x="2278819" y="2312352"/>
              <a:ext cx="1000132" cy="2143140"/>
            </a:xfrm>
            <a:prstGeom prst="curvedConnector3">
              <a:avLst>
                <a:gd name="adj1" fmla="val 125493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en arc 27"/>
            <p:cNvCxnSpPr>
              <a:stCxn id="21" idx="5"/>
              <a:endCxn id="24" idx="7"/>
            </p:cNvCxnSpPr>
            <p:nvPr/>
          </p:nvCxnSpPr>
          <p:spPr>
            <a:xfrm rot="16200000" flipH="1">
              <a:off x="3449748" y="3411843"/>
              <a:ext cx="1801546" cy="100013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Forme 29"/>
            <p:cNvCxnSpPr>
              <a:stCxn id="23" idx="7"/>
              <a:endCxn id="24" idx="2"/>
            </p:cNvCxnSpPr>
            <p:nvPr/>
          </p:nvCxnSpPr>
          <p:spPr>
            <a:xfrm rot="5400000" flipH="1" flipV="1">
              <a:off x="3706096" y="4163425"/>
              <a:ext cx="277954" cy="1703748"/>
            </a:xfrm>
            <a:prstGeom prst="curvedConnector4">
              <a:avLst>
                <a:gd name="adj1" fmla="val -82244"/>
                <a:gd name="adj2" fmla="val 50774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en arc 31"/>
            <p:cNvCxnSpPr>
              <a:stCxn id="22" idx="6"/>
              <a:endCxn id="23" idx="6"/>
            </p:cNvCxnSpPr>
            <p:nvPr/>
          </p:nvCxnSpPr>
          <p:spPr>
            <a:xfrm>
              <a:off x="1733675" y="3947628"/>
              <a:ext cx="1285884" cy="1143008"/>
            </a:xfrm>
            <a:prstGeom prst="curvedConnector3">
              <a:avLst>
                <a:gd name="adj1" fmla="val 117778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ZoneTexte 33"/>
          <p:cNvSpPr txBox="1"/>
          <p:nvPr/>
        </p:nvSpPr>
        <p:spPr>
          <a:xfrm>
            <a:off x="2375907" y="3608012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Réseau de L’application</a:t>
            </a:r>
            <a:endParaRPr lang="fr-FR" sz="14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5929322" y="2643182"/>
            <a:ext cx="2857520" cy="2214578"/>
          </a:xfrm>
          <a:prstGeom prst="wedgeRoundRectCallout">
            <a:avLst>
              <a:gd name="adj1" fmla="val -116460"/>
              <a:gd name="adj2" fmla="val 28906"/>
              <a:gd name="adj3" fmla="val 16667"/>
            </a:avLst>
          </a:prstGeom>
          <a:solidFill>
            <a:schemeClr val="bg1">
              <a:alpha val="71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  C’est le réseau considéré pour  l’algorithme étudié (arbre, anneau, graphe complet).</a:t>
            </a:r>
          </a:p>
          <a:p>
            <a:pPr algn="just">
              <a:buFont typeface="Arial" pitchFamily="34" charset="0"/>
              <a:buChar char="•"/>
            </a:pPr>
            <a:endParaRPr lang="fr-FR" sz="14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  Le réseau est matérialisé entre les threads contrôleurs par un tableau</a:t>
            </a: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6296962" y="3854430"/>
            <a:ext cx="2265585" cy="8516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Thread Contrôleur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337889" y="3900054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 smtClean="0">
                <a:solidFill>
                  <a:schemeClr val="accent1"/>
                </a:solidFill>
              </a:rPr>
              <a:t>Send</a:t>
            </a:r>
            <a:r>
              <a:rPr lang="fr-FR" sz="1400" b="1" dirty="0" smtClean="0">
                <a:solidFill>
                  <a:schemeClr val="accent1"/>
                </a:solidFill>
              </a:rPr>
              <a:t>(M)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297094" y="3909022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err="1" smtClean="0">
                <a:solidFill>
                  <a:schemeClr val="accent1"/>
                </a:solidFill>
              </a:rPr>
              <a:t>Receive</a:t>
            </a:r>
            <a:r>
              <a:rPr lang="fr-FR" sz="1400" b="1" dirty="0" smtClean="0">
                <a:solidFill>
                  <a:schemeClr val="accent1"/>
                </a:solidFill>
              </a:rPr>
              <a:t>(M)</a:t>
            </a:r>
            <a:endParaRPr lang="fr-FR" sz="1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1" grpId="0" animBg="1"/>
      <p:bldP spid="22" grpId="0" animBg="1"/>
      <p:bldP spid="23" grpId="0" animBg="1"/>
      <p:bldP spid="24" grpId="0" animBg="1"/>
      <p:bldP spid="34" grpId="0"/>
      <p:bldP spid="33" grpId="0" animBg="1"/>
      <p:bldP spid="33" grpId="1" animBg="1"/>
      <p:bldP spid="27" grpId="0" animBg="1"/>
      <p:bldP spid="29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85720" y="296423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69544"/>
            <a:ext cx="8534400" cy="75895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br>
              <a:rPr lang="fr-FR" sz="3000" b="1" dirty="0" smtClean="0">
                <a:solidFill>
                  <a:schemeClr val="tx1"/>
                </a:solidFill>
              </a:rPr>
            </a:br>
            <a:r>
              <a:rPr lang="fr-FR" sz="3000" b="1" dirty="0" smtClean="0">
                <a:solidFill>
                  <a:schemeClr val="tx1"/>
                </a:solidFill>
              </a:rPr>
              <a:t>3. </a:t>
            </a:r>
            <a:r>
              <a:rPr lang="fr-FR" b="1" dirty="0" smtClean="0">
                <a:solidFill>
                  <a:schemeClr val="tx1"/>
                </a:solidFill>
              </a:rPr>
              <a:t>Communication entre les threads Contrôleurs et le thread superviseur.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647316" y="3235951"/>
            <a:ext cx="1512000" cy="64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Superviseur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4886" y="3321982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99610" y="4948239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857752" y="5091115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647476" y="1965216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717524" y="2376471"/>
            <a:ext cx="1512000" cy="648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Contrôleur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500166" y="5486387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875403" y="5572140"/>
            <a:ext cx="1512000" cy="64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smtClean="0">
                <a:solidFill>
                  <a:schemeClr val="tx1"/>
                </a:solidFill>
              </a:rPr>
              <a:t>Thread Application</a:t>
            </a:r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7" name="Organigramme : Alternative 16"/>
          <p:cNvSpPr/>
          <p:nvPr/>
        </p:nvSpPr>
        <p:spPr>
          <a:xfrm>
            <a:off x="1357290" y="4786322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1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Organigramme : Alternative 17"/>
          <p:cNvSpPr/>
          <p:nvPr/>
        </p:nvSpPr>
        <p:spPr>
          <a:xfrm>
            <a:off x="4714876" y="4929198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2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9" name="Organigramme : Alternative 18"/>
          <p:cNvSpPr/>
          <p:nvPr/>
        </p:nvSpPr>
        <p:spPr>
          <a:xfrm>
            <a:off x="3539068" y="1821784"/>
            <a:ext cx="1857388" cy="1571636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3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" name="Organigramme : Alternative 19"/>
          <p:cNvSpPr/>
          <p:nvPr/>
        </p:nvSpPr>
        <p:spPr>
          <a:xfrm>
            <a:off x="196353" y="2837898"/>
            <a:ext cx="1857388" cy="1482825"/>
          </a:xfrm>
          <a:prstGeom prst="flowChartAlternateProcess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Nœud 4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3714744" y="2857496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>
            <a:off x="1571604" y="3857628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 flipV="1">
            <a:off x="2857488" y="5000636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/>
          <p:cNvSpPr/>
          <p:nvPr/>
        </p:nvSpPr>
        <p:spPr>
          <a:xfrm>
            <a:off x="4714876" y="4786322"/>
            <a:ext cx="180000" cy="1800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2"/>
          <p:cNvGrpSpPr/>
          <p:nvPr/>
        </p:nvGrpSpPr>
        <p:grpSpPr>
          <a:xfrm>
            <a:off x="1725244" y="2883856"/>
            <a:ext cx="3143272" cy="2270420"/>
            <a:chOff x="1725244" y="2883856"/>
            <a:chExt cx="3143272" cy="2270420"/>
          </a:xfrm>
        </p:grpSpPr>
        <p:cxnSp>
          <p:nvCxnSpPr>
            <p:cNvPr id="26" name="Connecteur en arc 25"/>
            <p:cNvCxnSpPr>
              <a:stCxn id="22" idx="7"/>
              <a:endCxn id="21" idx="7"/>
            </p:cNvCxnSpPr>
            <p:nvPr/>
          </p:nvCxnSpPr>
          <p:spPr>
            <a:xfrm rot="5400000" flipH="1" flipV="1">
              <a:off x="2296748" y="2312352"/>
              <a:ext cx="1000132" cy="2143140"/>
            </a:xfrm>
            <a:prstGeom prst="curvedConnector3">
              <a:avLst>
                <a:gd name="adj1" fmla="val 125493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en arc 27"/>
            <p:cNvCxnSpPr>
              <a:stCxn id="21" idx="5"/>
              <a:endCxn id="24" idx="7"/>
            </p:cNvCxnSpPr>
            <p:nvPr/>
          </p:nvCxnSpPr>
          <p:spPr>
            <a:xfrm rot="16200000" flipH="1">
              <a:off x="3467677" y="3411843"/>
              <a:ext cx="1801546" cy="100013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Forme 29"/>
            <p:cNvCxnSpPr>
              <a:stCxn id="23" idx="7"/>
              <a:endCxn id="24" idx="2"/>
            </p:cNvCxnSpPr>
            <p:nvPr/>
          </p:nvCxnSpPr>
          <p:spPr>
            <a:xfrm rot="5400000" flipH="1" flipV="1">
              <a:off x="3724025" y="4163425"/>
              <a:ext cx="277954" cy="1703748"/>
            </a:xfrm>
            <a:prstGeom prst="curvedConnector4">
              <a:avLst>
                <a:gd name="adj1" fmla="val -82244"/>
                <a:gd name="adj2" fmla="val 50774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en arc 31"/>
            <p:cNvCxnSpPr>
              <a:stCxn id="22" idx="6"/>
              <a:endCxn id="23" idx="6"/>
            </p:cNvCxnSpPr>
            <p:nvPr/>
          </p:nvCxnSpPr>
          <p:spPr>
            <a:xfrm>
              <a:off x="1751604" y="3947628"/>
              <a:ext cx="1285884" cy="1143008"/>
            </a:xfrm>
            <a:prstGeom prst="curvedConnector3">
              <a:avLst>
                <a:gd name="adj1" fmla="val 117778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ZoneTexte 33"/>
          <p:cNvSpPr txBox="1"/>
          <p:nvPr/>
        </p:nvSpPr>
        <p:spPr>
          <a:xfrm>
            <a:off x="2106972" y="3608012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Réseau de L’application</a:t>
            </a:r>
            <a:endParaRPr lang="fr-FR" sz="1400" dirty="0"/>
          </a:p>
        </p:txBody>
      </p:sp>
      <p:cxnSp>
        <p:nvCxnSpPr>
          <p:cNvPr id="49" name="Forme 48"/>
          <p:cNvCxnSpPr>
            <a:endCxn id="9" idx="0"/>
          </p:cNvCxnSpPr>
          <p:nvPr/>
        </p:nvCxnSpPr>
        <p:spPr>
          <a:xfrm>
            <a:off x="4357686" y="2571744"/>
            <a:ext cx="3045630" cy="664207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Forme 50"/>
          <p:cNvCxnSpPr>
            <a:endCxn id="9" idx="0"/>
          </p:cNvCxnSpPr>
          <p:nvPr/>
        </p:nvCxnSpPr>
        <p:spPr>
          <a:xfrm flipV="1">
            <a:off x="748538" y="3235951"/>
            <a:ext cx="6654778" cy="121611"/>
          </a:xfrm>
          <a:prstGeom prst="curvedConnector4">
            <a:avLst>
              <a:gd name="adj1" fmla="val 9565"/>
              <a:gd name="adj2" fmla="val 143795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Forme 55"/>
          <p:cNvCxnSpPr>
            <a:endCxn id="9" idx="2"/>
          </p:cNvCxnSpPr>
          <p:nvPr/>
        </p:nvCxnSpPr>
        <p:spPr>
          <a:xfrm flipV="1">
            <a:off x="5749198" y="3883951"/>
            <a:ext cx="1654118" cy="1473875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Forme 57"/>
          <p:cNvCxnSpPr>
            <a:endCxn id="9" idx="2"/>
          </p:cNvCxnSpPr>
          <p:nvPr/>
        </p:nvCxnSpPr>
        <p:spPr>
          <a:xfrm flipV="1">
            <a:off x="2463050" y="3883951"/>
            <a:ext cx="4940266" cy="1330999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rganigramme : Processus 61"/>
          <p:cNvSpPr/>
          <p:nvPr/>
        </p:nvSpPr>
        <p:spPr>
          <a:xfrm>
            <a:off x="7446583" y="4572008"/>
            <a:ext cx="1500198" cy="1285884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Affichage d’un récapitulatif de ce qui se passe dans le réseau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64" name="Connecteur en arc 63"/>
          <p:cNvCxnSpPr>
            <a:stCxn id="9" idx="2"/>
            <a:endCxn id="62" idx="0"/>
          </p:cNvCxnSpPr>
          <p:nvPr/>
        </p:nvCxnSpPr>
        <p:spPr>
          <a:xfrm rot="16200000" flipH="1">
            <a:off x="7455971" y="3831296"/>
            <a:ext cx="688057" cy="793366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Partie Commune Exposé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2194D-3AA9-4E4D-B5EA-B4B089DFA944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L’exposé doit contenir les éléments suivants: </a:t>
            </a:r>
          </a:p>
          <a:p>
            <a:endParaRPr lang="fr-FR" dirty="0" smtClean="0"/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Nom de l’algorithme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But et utilité de l’algorithme 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Sa stratégie générale</a:t>
            </a:r>
          </a:p>
          <a:p>
            <a:pPr lvl="1" algn="just"/>
            <a:r>
              <a:rPr lang="fr-FR" sz="2400" smtClean="0">
                <a:solidFill>
                  <a:schemeClr val="tx1"/>
                </a:solidFill>
              </a:rPr>
              <a:t>Le protocole </a:t>
            </a:r>
            <a:r>
              <a:rPr lang="fr-FR" sz="2400" dirty="0" smtClean="0">
                <a:solidFill>
                  <a:schemeClr val="tx1"/>
                </a:solidFill>
              </a:rPr>
              <a:t>selon le formalisme présenté dans le livre Design and </a:t>
            </a:r>
            <a:r>
              <a:rPr lang="fr-FR" sz="2400" dirty="0" err="1" smtClean="0">
                <a:solidFill>
                  <a:schemeClr val="tx1"/>
                </a:solidFill>
              </a:rPr>
              <a:t>Analysis</a:t>
            </a:r>
            <a:r>
              <a:rPr lang="fr-FR" sz="2400" dirty="0" smtClean="0">
                <a:solidFill>
                  <a:schemeClr val="tx1"/>
                </a:solidFill>
              </a:rPr>
              <a:t> of  </a:t>
            </a:r>
            <a:r>
              <a:rPr lang="fr-FR" sz="2400" dirty="0" err="1" smtClean="0">
                <a:solidFill>
                  <a:schemeClr val="tx1"/>
                </a:solidFill>
              </a:rPr>
              <a:t>Distributed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Algorithms</a:t>
            </a:r>
            <a:r>
              <a:rPr lang="fr-FR" sz="2400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fr-FR" sz="2400" dirty="0" smtClean="0">
                <a:solidFill>
                  <a:schemeClr val="tx1"/>
                </a:solidFill>
              </a:rPr>
              <a:t>Montrer un exemple de déroulement avec diagramme TED 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31" name="Espace réservé du contenu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endParaRPr lang="fr-FR" sz="1900" dirty="0" smtClean="0"/>
          </a:p>
          <a:p>
            <a:pPr>
              <a:buClr>
                <a:srgbClr val="C00000"/>
              </a:buClr>
              <a:buSzPct val="150000"/>
            </a:pPr>
            <a:endParaRPr lang="fr-FR" sz="1900" b="1" dirty="0" smtClean="0">
              <a:solidFill>
                <a:srgbClr val="C00000"/>
              </a:solidFill>
            </a:endParaRPr>
          </a:p>
          <a:p>
            <a:pPr algn="ctr">
              <a:buClr>
                <a:srgbClr val="C00000"/>
              </a:buClr>
              <a:buSzPct val="150000"/>
            </a:pPr>
            <a:endParaRPr lang="fr-FR" sz="2500" b="1" dirty="0" smtClean="0">
              <a:solidFill>
                <a:srgbClr val="C00000"/>
              </a:solidFill>
            </a:endParaRPr>
          </a:p>
          <a:p>
            <a:pPr lvl="1" algn="ctr">
              <a:buNone/>
            </a:pPr>
            <a:endParaRPr lang="en-US" sz="2500" b="1" dirty="0" smtClean="0">
              <a:solidFill>
                <a:schemeClr val="tx1"/>
              </a:solidFill>
            </a:endParaRPr>
          </a:p>
          <a:p>
            <a:pPr lvl="1" algn="ctr">
              <a:buNone/>
            </a:pPr>
            <a:r>
              <a:rPr lang="en-US" sz="2500" b="1" dirty="0" smtClean="0">
                <a:solidFill>
                  <a:schemeClr val="tx1"/>
                </a:solidFill>
              </a:rPr>
              <a:t>Bon courage </a:t>
            </a:r>
            <a:r>
              <a:rPr lang="en-US" sz="2500" b="1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2500" b="1" dirty="0" smtClean="0">
              <a:solidFill>
                <a:schemeClr val="tx1"/>
              </a:solidFill>
            </a:endParaRPr>
          </a:p>
          <a:p>
            <a:pPr lvl="1" algn="ctr">
              <a:buNone/>
            </a:pPr>
            <a:endParaRPr lang="en-US" sz="2500" b="1" dirty="0" smtClean="0">
              <a:solidFill>
                <a:schemeClr val="tx1"/>
              </a:solidFill>
            </a:endParaRPr>
          </a:p>
          <a:p>
            <a:pPr lvl="1" algn="ctr">
              <a:buNone/>
            </a:pPr>
            <a:endParaRPr lang="en-US" sz="2500" b="1" dirty="0" smtClean="0">
              <a:solidFill>
                <a:schemeClr val="tx1"/>
              </a:solidFill>
            </a:endParaRPr>
          </a:p>
          <a:p>
            <a:pPr lvl="1" algn="just"/>
            <a:endParaRPr lang="en-US" sz="1700" b="1" dirty="0" smtClean="0">
              <a:solidFill>
                <a:schemeClr val="tx1"/>
              </a:solidFill>
            </a:endParaRPr>
          </a:p>
          <a:p>
            <a:pPr lvl="2">
              <a:buNone/>
            </a:pPr>
            <a:endParaRPr lang="en-US" sz="1700" dirty="0" smtClean="0"/>
          </a:p>
          <a:p>
            <a:pPr lvl="1"/>
            <a:endParaRPr lang="en-US" sz="1700" dirty="0" smtClean="0">
              <a:solidFill>
                <a:schemeClr val="tx1"/>
              </a:solidFill>
            </a:endParaRPr>
          </a:p>
          <a:p>
            <a:pPr lvl="1"/>
            <a:endParaRPr lang="fr-FR" sz="1700" b="1" dirty="0" smtClean="0">
              <a:solidFill>
                <a:srgbClr val="C00000"/>
              </a:solidFill>
            </a:endParaRPr>
          </a:p>
          <a:p>
            <a:endParaRPr lang="fr-FR" sz="1900" dirty="0" smtClean="0"/>
          </a:p>
          <a:p>
            <a:pPr lvl="1"/>
            <a:endParaRPr lang="fr-FR" sz="1900" b="1" dirty="0" smtClean="0">
              <a:solidFill>
                <a:schemeClr val="tx1"/>
              </a:solidFill>
            </a:endParaRPr>
          </a:p>
          <a:p>
            <a:pPr lvl="1"/>
            <a:endParaRPr lang="fr-FR" sz="1600" dirty="0" smtClean="0">
              <a:solidFill>
                <a:schemeClr val="tx1"/>
              </a:solidFill>
            </a:endParaRPr>
          </a:p>
          <a:p>
            <a:pPr lvl="1"/>
            <a:endParaRPr lang="fr-FR" b="1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94961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chemeClr val="tx1"/>
                </a:solidFill>
              </a:rPr>
              <a:t>L’objectif du TP</a:t>
            </a:r>
            <a:br>
              <a:rPr lang="fr-FR" dirty="0" smtClean="0">
                <a:solidFill>
                  <a:schemeClr val="tx1"/>
                </a:solidFill>
              </a:rPr>
            </a:br>
            <a:endParaRPr lang="ar-DZ" dirty="0">
              <a:solidFill>
                <a:schemeClr val="tx1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fr-FR" sz="2700" dirty="0" smtClean="0"/>
          </a:p>
          <a:p>
            <a:pPr algn="just">
              <a:buFont typeface="Wingdings" pitchFamily="2" charset="2"/>
              <a:buChar char="§"/>
            </a:pPr>
            <a:r>
              <a:rPr lang="fr-FR" sz="2000" dirty="0" smtClean="0"/>
              <a:t>Description des systèmes distribués en proposant un formalisme basé sur les événements =&gt; Maîtriser « le distribué » dans le cadre d’un modèle formel qui offre une abstraction et une simplicité.</a:t>
            </a:r>
          </a:p>
          <a:p>
            <a:pPr algn="just">
              <a:buFont typeface="Wingdings" pitchFamily="2" charset="2"/>
              <a:buChar char="§"/>
            </a:pPr>
            <a:endParaRPr lang="fr-FR" sz="2000" dirty="0" smtClean="0"/>
          </a:p>
          <a:p>
            <a:pPr algn="just">
              <a:buFont typeface="Wingdings" pitchFamily="2" charset="2"/>
              <a:buChar char="§"/>
            </a:pPr>
            <a:r>
              <a:rPr lang="fr-FR" sz="2000" dirty="0" smtClean="0"/>
              <a:t>Comprendre quelques algorithmes de base avec le calcul de leur complexité.</a:t>
            </a:r>
          </a:p>
          <a:p>
            <a:pPr algn="just">
              <a:buFont typeface="Wingdings" pitchFamily="2" charset="2"/>
              <a:buChar char="§"/>
            </a:pPr>
            <a:endParaRPr lang="fr-FR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000" dirty="0" smtClean="0"/>
              <a:t>Appliquer ces algorithmes sur des exemples.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fr-FR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000" dirty="0" smtClean="0"/>
              <a:t>Pouvoir raisonner dans un environnement distribué.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 smtClean="0">
                <a:solidFill>
                  <a:schemeClr val="tx1"/>
                </a:solidFill>
              </a:rPr>
              <a:t>Pré-requis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68674" y="1742196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3000" dirty="0" smtClean="0"/>
          </a:p>
          <a:p>
            <a:pPr>
              <a:buNone/>
            </a:pPr>
            <a:endParaRPr lang="fr-FR" sz="3000" dirty="0" smtClean="0"/>
          </a:p>
          <a:p>
            <a:pPr algn="just">
              <a:buFont typeface="Wingdings" pitchFamily="2" charset="2"/>
              <a:buChar char="§"/>
            </a:pPr>
            <a:r>
              <a:rPr lang="fr-FR" sz="3000" dirty="0" smtClean="0"/>
              <a:t>Maitrise de la programmation TCP/IP</a:t>
            </a:r>
          </a:p>
          <a:p>
            <a:pPr algn="just">
              <a:buFont typeface="Wingdings" pitchFamily="2" charset="2"/>
              <a:buChar char="§"/>
            </a:pPr>
            <a:r>
              <a:rPr lang="fr-FR" sz="3000" dirty="0" smtClean="0"/>
              <a:t>Maitrise de la programmation concurrente par les threads en Java</a:t>
            </a:r>
            <a:endParaRPr lang="fr-F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162227"/>
            <a:ext cx="9144000" cy="1143000"/>
          </a:xfrm>
        </p:spPr>
        <p:txBody>
          <a:bodyPr>
            <a:normAutofit/>
          </a:bodyPr>
          <a:lstStyle/>
          <a:p>
            <a:r>
              <a:rPr lang="fr-FR" sz="3000" b="1" dirty="0" smtClean="0">
                <a:solidFill>
                  <a:schemeClr val="tx1"/>
                </a:solidFill>
              </a:rPr>
              <a:t>Références Bibliographiques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500" b="1" dirty="0" smtClean="0"/>
              <a:t>FORSYD: </a:t>
            </a:r>
            <a:r>
              <a:rPr lang="fr-FR" sz="1500" b="1" dirty="0" err="1" smtClean="0"/>
              <a:t>FORmalisme</a:t>
            </a:r>
            <a:r>
              <a:rPr lang="fr-FR" sz="1500" b="1" dirty="0" smtClean="0"/>
              <a:t> et algorithmes de  base des </a:t>
            </a:r>
            <a:r>
              <a:rPr lang="fr-FR" sz="1500" b="1" dirty="0" err="1" smtClean="0"/>
              <a:t>SYstèmes</a:t>
            </a:r>
            <a:r>
              <a:rPr lang="fr-FR" sz="1500" b="1" dirty="0" smtClean="0"/>
              <a:t>  Distribués</a:t>
            </a:r>
          </a:p>
          <a:p>
            <a:pPr algn="ctr">
              <a:buNone/>
            </a:pPr>
            <a:endParaRPr lang="fr-FR" sz="1500" b="1" dirty="0" smtClean="0"/>
          </a:p>
          <a:p>
            <a:pPr algn="just">
              <a:lnSpc>
                <a:spcPct val="120000"/>
              </a:lnSpc>
              <a:buNone/>
            </a:pPr>
            <a:r>
              <a:rPr lang="fr-FR" sz="1500" dirty="0" smtClean="0"/>
              <a:t>1- </a:t>
            </a:r>
            <a:r>
              <a:rPr lang="fr-FR" sz="1500" dirty="0" err="1" smtClean="0"/>
              <a:t>Nicola</a:t>
            </a:r>
            <a:r>
              <a:rPr lang="fr-FR" sz="1500" dirty="0" smtClean="0"/>
              <a:t> </a:t>
            </a:r>
            <a:r>
              <a:rPr lang="fr-FR" sz="1500" dirty="0" err="1" smtClean="0"/>
              <a:t>Santoro</a:t>
            </a:r>
            <a:r>
              <a:rPr lang="fr-FR" sz="1500" dirty="0" smtClean="0"/>
              <a:t>, « Design and </a:t>
            </a:r>
            <a:r>
              <a:rPr lang="fr-FR" sz="1500" dirty="0" err="1" smtClean="0"/>
              <a:t>Analysis</a:t>
            </a:r>
            <a:r>
              <a:rPr lang="fr-FR" sz="1500" dirty="0" smtClean="0"/>
              <a:t> of  </a:t>
            </a:r>
            <a:r>
              <a:rPr lang="fr-FR" sz="1500" dirty="0" err="1" smtClean="0"/>
              <a:t>Distributed</a:t>
            </a:r>
            <a:r>
              <a:rPr lang="fr-FR" sz="1500" dirty="0" smtClean="0"/>
              <a:t> </a:t>
            </a:r>
            <a:r>
              <a:rPr lang="fr-FR" sz="1500" dirty="0" err="1" smtClean="0"/>
              <a:t>Algorithms</a:t>
            </a:r>
            <a:r>
              <a:rPr lang="fr-FR" sz="1500" dirty="0" smtClean="0"/>
              <a:t> », John </a:t>
            </a:r>
            <a:r>
              <a:rPr lang="fr-FR" sz="1500" dirty="0" err="1" smtClean="0"/>
              <a:t>Wiley</a:t>
            </a:r>
            <a:r>
              <a:rPr lang="fr-FR" sz="1500" dirty="0" smtClean="0"/>
              <a:t> &amp; Sons,  2007. </a:t>
            </a:r>
          </a:p>
          <a:p>
            <a:pPr algn="just">
              <a:lnSpc>
                <a:spcPct val="120000"/>
              </a:lnSpc>
              <a:buNone/>
            </a:pPr>
            <a:r>
              <a:rPr lang="fr-FR" sz="1500" dirty="0" smtClean="0"/>
              <a:t>2- </a:t>
            </a:r>
            <a:r>
              <a:rPr lang="fr-FR" sz="1500" dirty="0" err="1" smtClean="0"/>
              <a:t>Jia</a:t>
            </a:r>
            <a:r>
              <a:rPr lang="fr-FR" sz="1500" dirty="0" smtClean="0"/>
              <a:t> </a:t>
            </a:r>
            <a:r>
              <a:rPr lang="fr-FR" sz="1500" dirty="0" err="1" smtClean="0"/>
              <a:t>Weijia</a:t>
            </a:r>
            <a:r>
              <a:rPr lang="fr-FR" sz="1500" dirty="0" smtClean="0"/>
              <a:t>, Zhou </a:t>
            </a:r>
            <a:r>
              <a:rPr lang="fr-FR" sz="1500" dirty="0" err="1" smtClean="0"/>
              <a:t>Wanlei</a:t>
            </a:r>
            <a:r>
              <a:rPr lang="fr-FR" sz="1500" dirty="0" smtClean="0"/>
              <a:t>, «</a:t>
            </a:r>
            <a:r>
              <a:rPr lang="fr-FR" sz="1500" dirty="0" err="1" smtClean="0"/>
              <a:t>Distributed</a:t>
            </a:r>
            <a:r>
              <a:rPr lang="fr-FR" sz="1500" dirty="0" smtClean="0"/>
              <a:t> Network Systems, </a:t>
            </a:r>
            <a:r>
              <a:rPr lang="fr-FR" sz="1500" dirty="0" err="1" smtClean="0"/>
              <a:t>From</a:t>
            </a:r>
            <a:r>
              <a:rPr lang="fr-FR" sz="1500" dirty="0" smtClean="0"/>
              <a:t> Concepts to  </a:t>
            </a:r>
            <a:r>
              <a:rPr lang="fr-FR" sz="1500" dirty="0" err="1" smtClean="0"/>
              <a:t>Implementations</a:t>
            </a:r>
            <a:r>
              <a:rPr lang="fr-FR" sz="1500" dirty="0" smtClean="0"/>
              <a:t> », Springer Science, 2005. </a:t>
            </a:r>
          </a:p>
          <a:p>
            <a:pPr algn="just">
              <a:lnSpc>
                <a:spcPct val="120000"/>
              </a:lnSpc>
              <a:buNone/>
            </a:pPr>
            <a:r>
              <a:rPr lang="fr-FR" sz="1500" dirty="0" smtClean="0"/>
              <a:t>3- George </a:t>
            </a:r>
            <a:r>
              <a:rPr lang="fr-FR" sz="1500" dirty="0" err="1" smtClean="0"/>
              <a:t>Coulouris</a:t>
            </a:r>
            <a:r>
              <a:rPr lang="fr-FR" sz="1500" dirty="0" smtClean="0"/>
              <a:t>, Jean </a:t>
            </a:r>
            <a:r>
              <a:rPr lang="fr-FR" sz="1500" dirty="0" err="1" smtClean="0"/>
              <a:t>Dollimore</a:t>
            </a:r>
            <a:r>
              <a:rPr lang="fr-FR" sz="1500" dirty="0" smtClean="0"/>
              <a:t> &amp; Tim </a:t>
            </a:r>
            <a:r>
              <a:rPr lang="fr-FR" sz="1500" dirty="0" err="1" smtClean="0"/>
              <a:t>Kindberg</a:t>
            </a:r>
            <a:r>
              <a:rPr lang="fr-FR" sz="1500" dirty="0" smtClean="0"/>
              <a:t>, « </a:t>
            </a:r>
            <a:r>
              <a:rPr lang="fr-FR" sz="1500" dirty="0" err="1" smtClean="0"/>
              <a:t>Distributed</a:t>
            </a:r>
            <a:r>
              <a:rPr lang="fr-FR" sz="1500" dirty="0" smtClean="0"/>
              <a:t> Systems, Concepts and  Design, Addison-Wesley », 2001. </a:t>
            </a:r>
          </a:p>
          <a:p>
            <a:pPr algn="just">
              <a:lnSpc>
                <a:spcPct val="120000"/>
              </a:lnSpc>
              <a:buNone/>
            </a:pPr>
            <a:r>
              <a:rPr lang="fr-FR" sz="1500" dirty="0" smtClean="0"/>
              <a:t>4- Andrew </a:t>
            </a:r>
            <a:r>
              <a:rPr lang="fr-FR" sz="1500" dirty="0" err="1" smtClean="0"/>
              <a:t>Tannenbaum</a:t>
            </a:r>
            <a:r>
              <a:rPr lang="fr-FR" sz="1500" dirty="0" smtClean="0"/>
              <a:t>, « </a:t>
            </a:r>
            <a:r>
              <a:rPr lang="fr-FR" sz="1500" dirty="0" err="1" smtClean="0"/>
              <a:t>Distributed</a:t>
            </a:r>
            <a:r>
              <a:rPr lang="fr-FR" sz="1500" dirty="0" smtClean="0"/>
              <a:t> Operating Systems », </a:t>
            </a:r>
            <a:r>
              <a:rPr lang="fr-FR" sz="1500" dirty="0" err="1" smtClean="0"/>
              <a:t>Prentice</a:t>
            </a:r>
            <a:r>
              <a:rPr lang="fr-FR" sz="1500" dirty="0" smtClean="0"/>
              <a:t> Hall International, 1995. </a:t>
            </a:r>
          </a:p>
          <a:p>
            <a:pPr algn="just">
              <a:lnSpc>
                <a:spcPct val="120000"/>
              </a:lnSpc>
              <a:buNone/>
            </a:pPr>
            <a:r>
              <a:rPr lang="fr-FR" sz="1500" dirty="0" smtClean="0"/>
              <a:t>5- Michel Raynal, «Synchronisation et état global dans les  systèmes répartis », Editions </a:t>
            </a:r>
            <a:r>
              <a:rPr lang="fr-FR" sz="1500" dirty="0" err="1" smtClean="0"/>
              <a:t>Eyrolles</a:t>
            </a:r>
            <a:r>
              <a:rPr lang="fr-FR" sz="1500" dirty="0" smtClean="0"/>
              <a:t>, 1992.</a:t>
            </a:r>
          </a:p>
          <a:p>
            <a:pPr algn="ctr">
              <a:lnSpc>
                <a:spcPct val="120000"/>
              </a:lnSpc>
              <a:buNone/>
            </a:pPr>
            <a:r>
              <a:rPr lang="fr-FR" sz="1700" b="1" dirty="0" smtClean="0"/>
              <a:t>Programmation Java</a:t>
            </a:r>
          </a:p>
          <a:p>
            <a:pPr>
              <a:lnSpc>
                <a:spcPct val="120000"/>
              </a:lnSpc>
              <a:buNone/>
            </a:pPr>
            <a:r>
              <a:rPr lang="fr-FR" sz="1500" dirty="0" smtClean="0"/>
              <a:t>1- Serge </a:t>
            </a:r>
            <a:r>
              <a:rPr lang="fr-FR" sz="1500" dirty="0" err="1" smtClean="0"/>
              <a:t>Tahé</a:t>
            </a:r>
            <a:r>
              <a:rPr lang="fr-FR" sz="1500" dirty="0" smtClean="0"/>
              <a:t>, « Apprentissage du langage Java », ISTIA - Université d'Angers , 2002.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des </a:t>
            </a:r>
            <a:r>
              <a:rPr lang="fr-FR" sz="3000" b="1" dirty="0" err="1" smtClean="0">
                <a:solidFill>
                  <a:schemeClr val="tx1"/>
                </a:solidFill>
              </a:rPr>
              <a:t>TPs</a:t>
            </a:r>
            <a:r>
              <a:rPr lang="fr-FR" sz="3000" b="1" dirty="0" smtClean="0">
                <a:solidFill>
                  <a:schemeClr val="tx1"/>
                </a:solidFill>
              </a:rPr>
              <a:t>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35" y="1482523"/>
            <a:ext cx="8643966" cy="50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000" dirty="0" smtClean="0"/>
              <a:t> </a:t>
            </a:r>
            <a:endParaRPr lang="fr-FR" sz="2000" dirty="0" smtClean="0"/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Chaque </a:t>
            </a:r>
            <a:r>
              <a:rPr lang="fr-FR" sz="2000" dirty="0" smtClean="0"/>
              <a:t>site doit </a:t>
            </a:r>
            <a:r>
              <a:rPr lang="fr-FR" sz="2000" dirty="0" smtClean="0"/>
              <a:t>avoir deux sortes de threads:</a:t>
            </a:r>
          </a:p>
          <a:p>
            <a:pPr marL="1051560" lvl="2" indent="-457200" algn="just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    Thread Application</a:t>
            </a:r>
          </a:p>
          <a:p>
            <a:pPr marL="1051560" lvl="2" indent="-457200" algn="just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    Thread Contrôleur</a:t>
            </a:r>
          </a:p>
          <a:p>
            <a:pPr marL="1051560" lvl="2" indent="-457200" algn="just">
              <a:buFont typeface="+mj-lt"/>
              <a:buAutoNum type="arabicPeriod"/>
            </a:pPr>
            <a:endParaRPr lang="fr-FR" sz="2000" dirty="0" smtClean="0"/>
          </a:p>
          <a:p>
            <a:pPr algn="just"/>
            <a:r>
              <a:rPr lang="fr-FR" sz="2000" dirty="0" smtClean="0"/>
              <a:t>Un seul site qui contient </a:t>
            </a:r>
            <a:r>
              <a:rPr lang="fr-FR" sz="2000" dirty="0" smtClean="0"/>
              <a:t>le </a:t>
            </a:r>
            <a:r>
              <a:rPr lang="fr-FR" sz="2000" dirty="0" smtClean="0">
                <a:solidFill>
                  <a:srgbClr val="FF0000"/>
                </a:solidFill>
              </a:rPr>
              <a:t>thread Superviseur</a:t>
            </a:r>
          </a:p>
          <a:p>
            <a:pPr lvl="1" algn="just"/>
            <a:r>
              <a:rPr lang="fr-FR" sz="2000" dirty="0" smtClean="0">
                <a:solidFill>
                  <a:schemeClr val="tx1"/>
                </a:solidFill>
              </a:rPr>
              <a:t>Au début de l’exécution de l’application les sockets nécessaires sont échangés (socket de tous les threads contrôleurs et du thread superviseur)</a:t>
            </a:r>
          </a:p>
          <a:p>
            <a:pPr algn="just"/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35" y="1482523"/>
            <a:ext cx="8643966" cy="50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à coins arrondis 6"/>
          <p:cNvSpPr/>
          <p:nvPr/>
        </p:nvSpPr>
        <p:spPr>
          <a:xfrm>
            <a:off x="857224" y="4500570"/>
            <a:ext cx="5715040" cy="2000264"/>
          </a:xfrm>
          <a:prstGeom prst="wedgeRoundRectCallout">
            <a:avLst>
              <a:gd name="adj1" fmla="val 59249"/>
              <a:gd name="adj2" fmla="val -13044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marL="0" lvl="1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Supervise l’exécution de l’application.</a:t>
            </a:r>
          </a:p>
          <a:p>
            <a:pPr marL="0" lvl="1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Reçoit des copies de messages échangés </a:t>
            </a:r>
          </a:p>
          <a:p>
            <a:pPr marL="0" lvl="1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Reçoit des informations relatives à l’état des entités </a:t>
            </a:r>
          </a:p>
          <a:p>
            <a:pPr marL="0" lvl="1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Il affiche a chaque moment:</a:t>
            </a:r>
          </a:p>
          <a:p>
            <a:pPr marL="457200" lvl="3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Le nombre de messages échangés à tout moment</a:t>
            </a:r>
          </a:p>
          <a:p>
            <a:pPr marL="457200" lvl="3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Le temps idéal écoulé</a:t>
            </a:r>
          </a:p>
          <a:p>
            <a:pPr marL="457200" lvl="3" indent="268288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Son temps réel </a:t>
            </a:r>
          </a:p>
          <a:p>
            <a:pPr algn="ctr"/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35" y="1482523"/>
            <a:ext cx="8643966" cy="50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à coins arrondis 6"/>
          <p:cNvSpPr/>
          <p:nvPr/>
        </p:nvSpPr>
        <p:spPr>
          <a:xfrm>
            <a:off x="857224" y="4500570"/>
            <a:ext cx="2643206" cy="2000264"/>
          </a:xfrm>
          <a:prstGeom prst="wedgeRoundRectCallout">
            <a:avLst>
              <a:gd name="adj1" fmla="val 40448"/>
              <a:gd name="adj2" fmla="val -80252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Ils contiennent le programme Java de l’application qui souhaite utiliser l’algorithme distribué choisi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48263" y="4491609"/>
            <a:ext cx="2643206" cy="2000264"/>
          </a:xfrm>
          <a:prstGeom prst="wedgeRoundRectCallout">
            <a:avLst>
              <a:gd name="adj1" fmla="val 156441"/>
              <a:gd name="adj2" fmla="val -96386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Ils contiennent le programme Java de l’application qui souhaite utiliser l’algorithme distribué choisi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66192" y="4491609"/>
            <a:ext cx="2643206" cy="2000264"/>
          </a:xfrm>
          <a:prstGeom prst="wedgeRoundRectCallout">
            <a:avLst>
              <a:gd name="adj1" fmla="val 98784"/>
              <a:gd name="adj2" fmla="val 310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Ils contiennent le programme Java de l’application qui souhaite utiliser l’algorithme distribué choisi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000" b="1" dirty="0" smtClean="0">
                <a:solidFill>
                  <a:schemeClr val="tx1"/>
                </a:solidFill>
              </a:rPr>
              <a:t>Principe de chaque TP (Partie Commune)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972194D-3AA9-4E4D-B5EA-B4B089DFA944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35" y="1482523"/>
            <a:ext cx="8643966" cy="507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à coins arrondis 6"/>
          <p:cNvSpPr/>
          <p:nvPr/>
        </p:nvSpPr>
        <p:spPr>
          <a:xfrm>
            <a:off x="857224" y="4525235"/>
            <a:ext cx="2643206" cy="1419799"/>
          </a:xfrm>
          <a:prstGeom prst="wedgeRoundRectCallout">
            <a:avLst>
              <a:gd name="adj1" fmla="val 18063"/>
              <a:gd name="adj2" fmla="val -11434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Ils contiennent le programme Java de l’application qui souhaite utiliser l’algorithme distribué choisi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48263" y="4516274"/>
            <a:ext cx="2643206" cy="1419799"/>
          </a:xfrm>
          <a:prstGeom prst="wedgeRoundRectCallout">
            <a:avLst>
              <a:gd name="adj1" fmla="val 150336"/>
              <a:gd name="adj2" fmla="val -12543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Ils contiennent le programme Java de l’application qui souhaite utiliser l’algorithme distribué choisi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866192" y="4516274"/>
            <a:ext cx="2643206" cy="1419799"/>
          </a:xfrm>
          <a:prstGeom prst="wedgeRoundRectCallout">
            <a:avLst>
              <a:gd name="adj1" fmla="val 81148"/>
              <a:gd name="adj2" fmla="val 68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268288">
              <a:buFont typeface="Arial" pitchFamily="34" charset="0"/>
              <a:buChar char="•"/>
            </a:pPr>
            <a:endParaRPr lang="fr-FR" sz="1600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Il Implémentent l’algorithme distribué choisi 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77303</TotalTime>
  <Words>732</Words>
  <Application>Microsoft Office PowerPoint</Application>
  <PresentationFormat>Affichage à l'écran (4:3)</PresentationFormat>
  <Paragraphs>244</Paragraphs>
  <Slides>17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Civil</vt:lpstr>
      <vt:lpstr>Picture</vt:lpstr>
      <vt:lpstr>Diapositive 1</vt:lpstr>
      <vt:lpstr>  L’objectif du TP </vt:lpstr>
      <vt:lpstr>Pré-requis</vt:lpstr>
      <vt:lpstr>Références Bibliographiques</vt:lpstr>
      <vt:lpstr>Principe des TPs (Partie Commune)</vt:lpstr>
      <vt:lpstr>Principe de chaque TP (Partie Commune)</vt:lpstr>
      <vt:lpstr>Principe de chaque TP (Partie Commune)</vt:lpstr>
      <vt:lpstr>Principe de chaque TP (Partie Commune)</vt:lpstr>
      <vt:lpstr>Principe de chaque TP (Partie Commune)</vt:lpstr>
      <vt:lpstr>Principe de chaque TP (Partie Commune)</vt:lpstr>
      <vt:lpstr>Principe de chaque TP (Partie Commune)</vt:lpstr>
      <vt:lpstr>Principe de chaque TP (Partie Commune) 1. Communication entre thread Contrôleur et application</vt:lpstr>
      <vt:lpstr>Principe de chaque TP (Partie Commune) 1. Communication entre thread Contrôleurs et applications</vt:lpstr>
      <vt:lpstr>Principe de chaque TP (Partie Commune) 2. Communication entre les threads Contrôleurs eux même.</vt:lpstr>
      <vt:lpstr>Principe de chaque TP (Partie Commune) 3. Communication entre les threads Contrôleurs et le thread superviseur.</vt:lpstr>
      <vt:lpstr>Partie Commune Exposé</vt:lpstr>
      <vt:lpstr>Diapositive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Boudjedir</dc:creator>
  <cp:lastModifiedBy>MULTI_TECH</cp:lastModifiedBy>
  <cp:revision>220</cp:revision>
  <dcterms:created xsi:type="dcterms:W3CDTF">2017-01-18T06:16:26Z</dcterms:created>
  <dcterms:modified xsi:type="dcterms:W3CDTF">2022-03-03T05:07:53Z</dcterms:modified>
</cp:coreProperties>
</file>