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sldIdLst>
    <p:sldId id="278" r:id="rId2"/>
    <p:sldId id="749" r:id="rId3"/>
    <p:sldId id="334" r:id="rId4"/>
    <p:sldId id="335" r:id="rId5"/>
    <p:sldId id="438" r:id="rId6"/>
    <p:sldId id="658" r:id="rId7"/>
    <p:sldId id="662" r:id="rId8"/>
    <p:sldId id="663" r:id="rId9"/>
    <p:sldId id="290" r:id="rId10"/>
    <p:sldId id="707" r:id="rId11"/>
    <p:sldId id="708" r:id="rId12"/>
    <p:sldId id="709" r:id="rId13"/>
    <p:sldId id="710" r:id="rId14"/>
    <p:sldId id="699" r:id="rId15"/>
    <p:sldId id="723" r:id="rId16"/>
    <p:sldId id="724" r:id="rId17"/>
    <p:sldId id="725" r:id="rId18"/>
    <p:sldId id="727" r:id="rId19"/>
    <p:sldId id="728" r:id="rId20"/>
    <p:sldId id="336" r:id="rId21"/>
    <p:sldId id="337" r:id="rId22"/>
    <p:sldId id="338" r:id="rId23"/>
    <p:sldId id="339" r:id="rId24"/>
    <p:sldId id="340" r:id="rId25"/>
    <p:sldId id="342" r:id="rId26"/>
    <p:sldId id="343" r:id="rId27"/>
    <p:sldId id="344" r:id="rId28"/>
    <p:sldId id="345" r:id="rId29"/>
    <p:sldId id="350" r:id="rId30"/>
    <p:sldId id="737" r:id="rId31"/>
    <p:sldId id="738" r:id="rId32"/>
    <p:sldId id="735" r:id="rId33"/>
    <p:sldId id="348" r:id="rId34"/>
    <p:sldId id="743" r:id="rId35"/>
    <p:sldId id="346" r:id="rId36"/>
    <p:sldId id="347" r:id="rId37"/>
    <p:sldId id="349" r:id="rId38"/>
    <p:sldId id="286" r:id="rId39"/>
    <p:sldId id="352" r:id="rId40"/>
    <p:sldId id="351" r:id="rId41"/>
    <p:sldId id="729" r:id="rId42"/>
    <p:sldId id="731" r:id="rId43"/>
    <p:sldId id="730" r:id="rId44"/>
    <p:sldId id="732" r:id="rId45"/>
    <p:sldId id="733" r:id="rId46"/>
    <p:sldId id="736" r:id="rId47"/>
    <p:sldId id="742" r:id="rId48"/>
    <p:sldId id="744" r:id="rId49"/>
    <p:sldId id="745" r:id="rId50"/>
    <p:sldId id="746" r:id="rId51"/>
    <p:sldId id="747" r:id="rId52"/>
    <p:sldId id="748" r:id="rId53"/>
    <p:sldId id="405" r:id="rId54"/>
    <p:sldId id="401" r:id="rId55"/>
    <p:sldId id="404" r:id="rId56"/>
    <p:sldId id="403" r:id="rId57"/>
    <p:sldId id="402" r:id="rId58"/>
    <p:sldId id="406" r:id="rId59"/>
    <p:sldId id="275" r:id="rId60"/>
    <p:sldId id="261" r:id="rId61"/>
    <p:sldId id="262" r:id="rId62"/>
    <p:sldId id="263" r:id="rId63"/>
    <p:sldId id="264" r:id="rId64"/>
    <p:sldId id="265" r:id="rId65"/>
    <p:sldId id="260" r:id="rId66"/>
    <p:sldId id="259" r:id="rId67"/>
    <p:sldId id="394" r:id="rId68"/>
    <p:sldId id="267" r:id="rId69"/>
    <p:sldId id="268" r:id="rId70"/>
    <p:sldId id="269" r:id="rId71"/>
    <p:sldId id="270" r:id="rId72"/>
    <p:sldId id="271" r:id="rId73"/>
    <p:sldId id="395" r:id="rId74"/>
    <p:sldId id="396" r:id="rId75"/>
    <p:sldId id="398" r:id="rId76"/>
    <p:sldId id="392" r:id="rId77"/>
    <p:sldId id="407" r:id="rId78"/>
    <p:sldId id="408" r:id="rId79"/>
    <p:sldId id="409" r:id="rId80"/>
    <p:sldId id="365" r:id="rId81"/>
    <p:sldId id="370" r:id="rId82"/>
    <p:sldId id="399" r:id="rId83"/>
    <p:sldId id="372" r:id="rId84"/>
    <p:sldId id="388" r:id="rId85"/>
    <p:sldId id="389" r:id="rId86"/>
    <p:sldId id="390" r:id="rId87"/>
    <p:sldId id="367" r:id="rId88"/>
    <p:sldId id="410" r:id="rId89"/>
    <p:sldId id="391" r:id="rId90"/>
    <p:sldId id="411" r:id="rId91"/>
    <p:sldId id="750" r:id="rId92"/>
    <p:sldId id="751" r:id="rId93"/>
    <p:sldId id="752" r:id="rId94"/>
    <p:sldId id="354" r:id="rId95"/>
    <p:sldId id="393" r:id="rId96"/>
    <p:sldId id="355" r:id="rId97"/>
    <p:sldId id="413" r:id="rId98"/>
    <p:sldId id="356" r:id="rId99"/>
    <p:sldId id="412" r:id="rId100"/>
    <p:sldId id="357" r:id="rId101"/>
    <p:sldId id="423" r:id="rId102"/>
    <p:sldId id="432" r:id="rId103"/>
    <p:sldId id="433" r:id="rId104"/>
    <p:sldId id="434" r:id="rId105"/>
    <p:sldId id="435" r:id="rId106"/>
    <p:sldId id="437" r:id="rId107"/>
    <p:sldId id="436" r:id="rId108"/>
    <p:sldId id="424" r:id="rId109"/>
    <p:sldId id="364" r:id="rId110"/>
    <p:sldId id="422" r:id="rId111"/>
    <p:sldId id="358" r:id="rId112"/>
    <p:sldId id="359" r:id="rId113"/>
    <p:sldId id="414" r:id="rId114"/>
    <p:sldId id="421" r:id="rId115"/>
    <p:sldId id="415" r:id="rId116"/>
    <p:sldId id="416" r:id="rId117"/>
    <p:sldId id="426" r:id="rId118"/>
    <p:sldId id="427" r:id="rId119"/>
    <p:sldId id="428" r:id="rId120"/>
    <p:sldId id="431" r:id="rId121"/>
    <p:sldId id="430" r:id="rId122"/>
    <p:sldId id="429" r:id="rId123"/>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262622"/>
    <a:srgbClr val="584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9AE3ABB-898C-40A7-AA27-DB945E634DC2}" type="datetimeFigureOut">
              <a:rPr lang="ar-DZ" smtClean="0"/>
              <a:pPr/>
              <a:t>08-09-1442</a:t>
            </a:fld>
            <a:endParaRPr lang="ar-DZ"/>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1A834D9-521B-40B6-AFED-D61585BFA98A}" type="slidenum">
              <a:rPr lang="ar-DZ" smtClean="0"/>
              <a:pPr/>
              <a:t>‹N°›</a:t>
            </a:fld>
            <a:endParaRPr lang="ar-DZ"/>
          </a:p>
        </p:txBody>
      </p:sp>
    </p:spTree>
    <p:extLst>
      <p:ext uri="{BB962C8B-B14F-4D97-AF65-F5344CB8AC3E}">
        <p14:creationId xmlns="" xmlns:p14="http://schemas.microsoft.com/office/powerpoint/2010/main" val="27167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 xmlns:a16="http://schemas.microsoft.com/office/drawing/2014/main" id="{167B4812-FE38-4B9A-B20A-6EE1B8795AEC}"/>
              </a:ext>
            </a:extLst>
          </p:cNvPr>
          <p:cNvSpPr>
            <a:spLocks noGrp="1" noRot="1" noChangeAspect="1" noChangeArrowheads="1" noTextEdit="1"/>
          </p:cNvSpPr>
          <p:nvPr>
            <p:ph type="sldImg"/>
          </p:nvPr>
        </p:nvSpPr>
        <p:spPr>
          <a:ln/>
        </p:spPr>
      </p:sp>
      <p:sp>
        <p:nvSpPr>
          <p:cNvPr id="50179" name="Espace réservé des notes 2">
            <a:extLst>
              <a:ext uri="{FF2B5EF4-FFF2-40B4-BE49-F238E27FC236}">
                <a16:creationId xmlns="" xmlns:a16="http://schemas.microsoft.com/office/drawing/2014/main" id="{97D1CC86-8B6B-410F-A94D-815684118AE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DZ" altLang="ar-DZ">
              <a:latin typeface="Arial" panose="020B0604020202020204" pitchFamily="34" charset="0"/>
            </a:endParaRPr>
          </a:p>
        </p:txBody>
      </p:sp>
      <p:sp>
        <p:nvSpPr>
          <p:cNvPr id="50180" name="Espace réservé du numéro de diapositive 3">
            <a:extLst>
              <a:ext uri="{FF2B5EF4-FFF2-40B4-BE49-F238E27FC236}">
                <a16:creationId xmlns="" xmlns:a16="http://schemas.microsoft.com/office/drawing/2014/main" id="{9CC6CDFF-D5D9-4CB6-B1BD-C67E32AEE41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DF22F-7067-4D79-A104-F4287EFF6BD1}" type="slidenum">
              <a:rPr lang="en-US" altLang="en-US" smtClean="0"/>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3661F35-9E60-454A-8321-C25DC6F920A4}"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9796CF1-4E27-4635-ADDE-92AE7A89EE30}"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2E16FFC-E5A1-4311-B592-EC0C8236364D}"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D8FED92-E2E8-498C-8E07-795C507C4FED}"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4874241-6B2F-407F-BC18-B8EB685CE6F2}"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4BA3A5A-1052-49E5-9819-CA96841021BD}"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A533A978-9416-400F-8932-B34EF2E03800}"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A5CE5FB4-E888-42CA-BA25-C9D341DB2AE7}"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29F1DA3-4657-4890-9C57-919B5B339FE2}"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EB6C502-856D-4C39-8BC7-C42ED2F2FEE0}"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FCDFBFC-D37C-4EBC-B9D5-4BA889C1E7AE}"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C1F9DA-FAB8-4995-B87D-50103E0B404F}"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mathshistory.st-andrews.ac.uk/Biographies/Shannon/"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neilsloane.com/doc/shannonbib.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681583"/>
            <a:ext cx="8786842" cy="646331"/>
          </a:xfrm>
          <a:prstGeom prst="rect">
            <a:avLst/>
          </a:prstGeom>
          <a:noFill/>
        </p:spPr>
        <p:txBody>
          <a:bodyPr wrap="square" rtlCol="0">
            <a:spAutoFit/>
          </a:bodyPr>
          <a:lstStyle/>
          <a:p>
            <a:pPr algn="ctr"/>
            <a:r>
              <a:rPr lang="fr-FR" sz="3600" b="1" dirty="0">
                <a:solidFill>
                  <a:srgbClr val="FF0000"/>
                </a:solidFill>
              </a:rPr>
              <a:t>CODAGES ENTROPIQUES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ZoneTexte 2">
            <a:extLst>
              <a:ext uri="{FF2B5EF4-FFF2-40B4-BE49-F238E27FC236}">
                <a16:creationId xmlns="" xmlns:a16="http://schemas.microsoft.com/office/drawing/2014/main" id="{4A628B6C-638A-4721-9F33-5BB4D6AA1F69}"/>
              </a:ext>
            </a:extLst>
          </p:cNvPr>
          <p:cNvSpPr txBox="1">
            <a:spLocks noChangeArrowheads="1"/>
          </p:cNvSpPr>
          <p:nvPr/>
        </p:nvSpPr>
        <p:spPr bwMode="auto">
          <a:xfrm>
            <a:off x="0" y="844550"/>
            <a:ext cx="91440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b="1" u="sng">
                <a:solidFill>
                  <a:srgbClr val="FF0000"/>
                </a:solidFill>
                <a:latin typeface="Arial" panose="020B0604020202020204" pitchFamily="34" charset="0"/>
              </a:rPr>
              <a:t>Densité de probabilité Conjointe</a:t>
            </a:r>
          </a:p>
          <a:p>
            <a:pPr algn="just">
              <a:spcBef>
                <a:spcPct val="0"/>
              </a:spcBef>
              <a:buFontTx/>
              <a:buNone/>
            </a:pPr>
            <a:endParaRPr lang="fr-FR" altLang="ar-DZ" sz="2000">
              <a:solidFill>
                <a:srgbClr val="FF0000"/>
              </a:solidFill>
              <a:latin typeface="Arial" panose="020B0604020202020204" pitchFamily="34" charset="0"/>
            </a:endParaRPr>
          </a:p>
          <a:p>
            <a:pPr algn="just">
              <a:spcBef>
                <a:spcPct val="0"/>
              </a:spcBef>
              <a:buFontTx/>
              <a:buNone/>
            </a:pPr>
            <a:r>
              <a:rPr lang="fr-FR" altLang="ar-DZ" sz="2000">
                <a:solidFill>
                  <a:srgbClr val="7030A0"/>
                </a:solidFill>
                <a:latin typeface="Arial" panose="020B0604020202020204" pitchFamily="34" charset="0"/>
              </a:rPr>
              <a:t>Soit X et Y deux variables aléatoires discrètes, et soit S désignent le support bidimensionnel de X et Y. Alors, la fonction </a:t>
            </a:r>
            <a:r>
              <a:rPr lang="fr-FR" altLang="ar-DZ" sz="2000" b="1">
                <a:solidFill>
                  <a:srgbClr val="C00000"/>
                </a:solidFill>
                <a:latin typeface="Arial" panose="020B0604020202020204" pitchFamily="34" charset="0"/>
              </a:rPr>
              <a:t>f(x,y) = P(X=x,Y=y) </a:t>
            </a:r>
            <a:r>
              <a:rPr lang="fr-FR" altLang="ar-DZ" sz="2000">
                <a:solidFill>
                  <a:srgbClr val="7030A0"/>
                </a:solidFill>
                <a:latin typeface="Arial" panose="020B0604020202020204" pitchFamily="34" charset="0"/>
              </a:rPr>
              <a:t>est une fonction de masse de probabilité conjointe si elle satisfait les trois conditions suivantes: </a:t>
            </a:r>
          </a:p>
          <a:p>
            <a:pPr algn="just">
              <a:spcBef>
                <a:spcPct val="0"/>
              </a:spcBef>
              <a:buFontTx/>
              <a:buNone/>
            </a:pPr>
            <a:endParaRPr lang="fr-FR" altLang="ar-DZ" sz="2000">
              <a:solidFill>
                <a:srgbClr val="7030A0"/>
              </a:solidFill>
              <a:latin typeface="Arial" panose="020B0604020202020204" pitchFamily="34" charset="0"/>
            </a:endParaRPr>
          </a:p>
          <a:p>
            <a:pPr algn="just">
              <a:spcBef>
                <a:spcPct val="0"/>
              </a:spcBef>
              <a:buFontTx/>
              <a:buNone/>
            </a:pPr>
            <a:endParaRPr lang="fr-FR" altLang="ar-DZ" sz="2000">
              <a:solidFill>
                <a:srgbClr val="FF0000"/>
              </a:solidFill>
              <a:latin typeface="Arial" panose="020B0604020202020204" pitchFamily="34" charset="0"/>
            </a:endParaRPr>
          </a:p>
        </p:txBody>
      </p:sp>
      <p:pic>
        <p:nvPicPr>
          <p:cNvPr id="22532" name="Image 5">
            <a:extLst>
              <a:ext uri="{FF2B5EF4-FFF2-40B4-BE49-F238E27FC236}">
                <a16:creationId xmlns="" xmlns:a16="http://schemas.microsoft.com/office/drawing/2014/main" id="{4C02C609-398E-46B0-974B-98FE5C7A04B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8588" y="2641600"/>
            <a:ext cx="8812212" cy="197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 xmlns:a16="http://schemas.microsoft.com/office/drawing/2014/main" id="{C78E5A8F-144A-4BE0-B334-6CC3A9836BF1}"/>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2725E0EC-D2F5-45CE-A7CE-326A90BD965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sp>
        <p:nvSpPr>
          <p:cNvPr id="2" name="ZoneTexte 1">
            <a:extLst>
              <a:ext uri="{FF2B5EF4-FFF2-40B4-BE49-F238E27FC236}">
                <a16:creationId xmlns="" xmlns:a16="http://schemas.microsoft.com/office/drawing/2014/main" id="{EB8AD5C6-82DD-499A-A7E3-5653F16CBAFB}"/>
              </a:ext>
            </a:extLst>
          </p:cNvPr>
          <p:cNvSpPr txBox="1"/>
          <p:nvPr/>
        </p:nvSpPr>
        <p:spPr>
          <a:xfrm>
            <a:off x="0" y="646331"/>
            <a:ext cx="9144000" cy="6632585"/>
          </a:xfrm>
          <a:prstGeom prst="rect">
            <a:avLst/>
          </a:prstGeom>
          <a:noFill/>
        </p:spPr>
        <p:txBody>
          <a:bodyPr wrap="square" rtlCol="1">
            <a:spAutoFit/>
          </a:bodyPr>
          <a:lstStyle/>
          <a:p>
            <a:r>
              <a:rPr lang="fr-FR" sz="2300" b="1" u="sng" dirty="0">
                <a:solidFill>
                  <a:srgbClr val="C00000"/>
                </a:solidFill>
              </a:rPr>
              <a:t>Avantages et limites du codage arithmétique vs au codage de </a:t>
            </a:r>
            <a:r>
              <a:rPr lang="fr-FR" sz="2300" b="1" u="sng" dirty="0" err="1">
                <a:solidFill>
                  <a:srgbClr val="C00000"/>
                </a:solidFill>
              </a:rPr>
              <a:t>Huffman</a:t>
            </a:r>
            <a:endParaRPr lang="fr-FR" sz="2300" b="1" u="sng" dirty="0">
              <a:solidFill>
                <a:srgbClr val="C00000"/>
              </a:solidFill>
            </a:endParaRPr>
          </a:p>
          <a:p>
            <a:endParaRPr lang="fr-FR" dirty="0"/>
          </a:p>
          <a:p>
            <a:pPr marL="342900" indent="-342900" algn="just">
              <a:buFont typeface="Arial" panose="020B0604020202020204" pitchFamily="34" charset="0"/>
              <a:buChar char="•"/>
            </a:pPr>
            <a:r>
              <a:rPr lang="fr-FR" sz="2200" dirty="0">
                <a:solidFill>
                  <a:srgbClr val="7030A0"/>
                </a:solidFill>
              </a:rPr>
              <a:t>Tout comme le codage de </a:t>
            </a:r>
            <a:r>
              <a:rPr lang="fr-FR" sz="2200" dirty="0" err="1">
                <a:solidFill>
                  <a:srgbClr val="7030A0"/>
                </a:solidFill>
              </a:rPr>
              <a:t>Huffman</a:t>
            </a:r>
            <a:r>
              <a:rPr lang="fr-FR" sz="2200" dirty="0">
                <a:solidFill>
                  <a:srgbClr val="7030A0"/>
                </a:solidFill>
              </a:rPr>
              <a:t> et le codage de Shannon-Fano, le codage arithmétique est un codage à longueur variable,</a:t>
            </a:r>
          </a:p>
          <a:p>
            <a:pPr marL="342900" indent="-342900" algn="just">
              <a:buFont typeface="Arial" panose="020B0604020202020204" pitchFamily="34" charset="0"/>
              <a:buChar char="•"/>
            </a:pPr>
            <a:r>
              <a:rPr lang="fr-FR" sz="2200" dirty="0">
                <a:solidFill>
                  <a:srgbClr val="0070C0"/>
                </a:solidFill>
              </a:rPr>
              <a:t>Le taux de compression du codage arithmétique est efficace par rapport à l’algorithme de </a:t>
            </a:r>
            <a:r>
              <a:rPr lang="fr-FR" sz="2200" dirty="0" err="1">
                <a:solidFill>
                  <a:srgbClr val="0070C0"/>
                </a:solidFill>
              </a:rPr>
              <a:t>Huffman</a:t>
            </a:r>
            <a:r>
              <a:rPr lang="fr-FR" sz="2200" dirty="0">
                <a:solidFill>
                  <a:srgbClr val="0070C0"/>
                </a:solidFill>
              </a:rPr>
              <a:t>. Le codage arithmétique a un taux de compression élevé par rapport à </a:t>
            </a:r>
            <a:r>
              <a:rPr lang="fr-FR" sz="2200" dirty="0" err="1">
                <a:solidFill>
                  <a:srgbClr val="0070C0"/>
                </a:solidFill>
              </a:rPr>
              <a:t>Huffman</a:t>
            </a:r>
            <a:r>
              <a:rPr lang="fr-FR" sz="2200" dirty="0">
                <a:solidFill>
                  <a:srgbClr val="0070C0"/>
                </a:solidFill>
              </a:rPr>
              <a:t>.</a:t>
            </a:r>
          </a:p>
          <a:p>
            <a:pPr marL="342900" indent="-342900" algn="just">
              <a:buFont typeface="Arial" panose="020B0604020202020204" pitchFamily="34" charset="0"/>
              <a:buChar char="•"/>
            </a:pPr>
            <a:r>
              <a:rPr lang="fr-FR" sz="2200" dirty="0">
                <a:solidFill>
                  <a:srgbClr val="00B050"/>
                </a:solidFill>
              </a:rPr>
              <a:t>L’avantage le plus important du codage arithmétique par rapport au codage de </a:t>
            </a:r>
            <a:r>
              <a:rPr lang="fr-FR" sz="2200" dirty="0" err="1">
                <a:solidFill>
                  <a:srgbClr val="00B050"/>
                </a:solidFill>
              </a:rPr>
              <a:t>Huffman</a:t>
            </a:r>
            <a:r>
              <a:rPr lang="fr-FR" sz="2200" dirty="0">
                <a:solidFill>
                  <a:srgbClr val="00B050"/>
                </a:solidFill>
              </a:rPr>
              <a:t> est qu'il peut attribuer un nombre fractionnaire de bits aux mots de code des symboles, alors que dans le codage de </a:t>
            </a:r>
            <a:r>
              <a:rPr lang="fr-FR" sz="2200" dirty="0" err="1">
                <a:solidFill>
                  <a:srgbClr val="00B050"/>
                </a:solidFill>
              </a:rPr>
              <a:t>Huffman</a:t>
            </a:r>
            <a:r>
              <a:rPr lang="fr-FR" sz="2200" dirty="0">
                <a:solidFill>
                  <a:srgbClr val="00B050"/>
                </a:solidFill>
              </a:rPr>
              <a:t>, un nombre entier de bits doit être attribué à un mot de code d'un symbole.</a:t>
            </a:r>
          </a:p>
          <a:p>
            <a:pPr marL="342900" indent="-342900" algn="just">
              <a:buFont typeface="Arial" panose="020B0604020202020204" pitchFamily="34" charset="0"/>
              <a:buChar char="•"/>
            </a:pPr>
            <a:r>
              <a:rPr lang="fr-FR" sz="2200" dirty="0">
                <a:solidFill>
                  <a:schemeClr val="accent2">
                    <a:lumMod val="50000"/>
                  </a:schemeClr>
                </a:solidFill>
              </a:rPr>
              <a:t>Mais son plus grand inconvénient par rapport au </a:t>
            </a:r>
            <a:r>
              <a:rPr lang="fr-FR" sz="2200" dirty="0" smtClean="0">
                <a:solidFill>
                  <a:schemeClr val="accent2">
                    <a:lumMod val="50000"/>
                  </a:schemeClr>
                </a:solidFill>
              </a:rPr>
              <a:t>codage </a:t>
            </a:r>
            <a:r>
              <a:rPr lang="fr-FR" sz="2200" dirty="0">
                <a:solidFill>
                  <a:schemeClr val="accent2">
                    <a:lumMod val="50000"/>
                  </a:schemeClr>
                </a:solidFill>
              </a:rPr>
              <a:t>de </a:t>
            </a:r>
            <a:r>
              <a:rPr lang="fr-FR" sz="2200" dirty="0" err="1">
                <a:solidFill>
                  <a:schemeClr val="accent2">
                    <a:lumMod val="50000"/>
                  </a:schemeClr>
                </a:solidFill>
              </a:rPr>
              <a:t>Huffman</a:t>
            </a:r>
            <a:r>
              <a:rPr lang="fr-FR" sz="2200" dirty="0">
                <a:solidFill>
                  <a:schemeClr val="accent2">
                    <a:lumMod val="50000"/>
                  </a:schemeClr>
                </a:solidFill>
              </a:rPr>
              <a:t> est qu’il est beaucoup moins rapide, En effet, le codage de </a:t>
            </a:r>
            <a:r>
              <a:rPr lang="fr-FR" sz="2200" dirty="0" err="1">
                <a:solidFill>
                  <a:schemeClr val="accent2">
                    <a:lumMod val="50000"/>
                  </a:schemeClr>
                </a:solidFill>
              </a:rPr>
              <a:t>Huffman</a:t>
            </a:r>
            <a:r>
              <a:rPr lang="fr-FR" sz="2200" dirty="0">
                <a:solidFill>
                  <a:schemeClr val="accent2">
                    <a:lumMod val="50000"/>
                  </a:schemeClr>
                </a:solidFill>
              </a:rPr>
              <a:t> utilise une table statique pour l'ensemble du processus de codage. </a:t>
            </a:r>
          </a:p>
          <a:p>
            <a:pPr marL="342900" indent="-342900" algn="just">
              <a:buFont typeface="Arial" panose="020B0604020202020204" pitchFamily="34" charset="0"/>
              <a:buChar char="•"/>
            </a:pPr>
            <a:r>
              <a:rPr lang="fr-FR" sz="2200" dirty="0" smtClean="0">
                <a:solidFill>
                  <a:srgbClr val="0070C0"/>
                </a:solidFill>
              </a:rPr>
              <a:t>Egalement</a:t>
            </a:r>
            <a:r>
              <a:rPr lang="fr-FR" sz="2200" dirty="0">
                <a:solidFill>
                  <a:srgbClr val="0070C0"/>
                </a:solidFill>
              </a:rPr>
              <a:t>, parmi ses inconvénients, commun à tous les codes VLC, la sensibilité aux erreurs dues, entre autres, aux canaux de transmission. En effet, il suffit d’un seul bit erroné dans le code de longueur variable peut modifier toute la séquence de symboles.</a:t>
            </a:r>
          </a:p>
          <a:p>
            <a:endParaRPr lang="ar-DZ" sz="2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7768467-4E7E-4D96-9DD9-3CD5821849D0}"/>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3" name="ZoneTexte 2">
            <a:extLst>
              <a:ext uri="{FF2B5EF4-FFF2-40B4-BE49-F238E27FC236}">
                <a16:creationId xmlns="" xmlns:a16="http://schemas.microsoft.com/office/drawing/2014/main" id="{764C3C20-A27B-4F43-B648-E46348C098D9}"/>
              </a:ext>
            </a:extLst>
          </p:cNvPr>
          <p:cNvSpPr txBox="1"/>
          <p:nvPr/>
        </p:nvSpPr>
        <p:spPr>
          <a:xfrm>
            <a:off x="0" y="764704"/>
            <a:ext cx="9144000" cy="6186309"/>
          </a:xfrm>
          <a:prstGeom prst="rect">
            <a:avLst/>
          </a:prstGeom>
          <a:noFill/>
        </p:spPr>
        <p:txBody>
          <a:bodyPr wrap="square" rtlCol="1">
            <a:spAutoFit/>
          </a:bodyPr>
          <a:lstStyle/>
          <a:p>
            <a:pPr marL="342900" indent="-342900" algn="just">
              <a:buFont typeface="Arial" panose="020B0604020202020204" pitchFamily="34" charset="0"/>
              <a:buChar char="•"/>
            </a:pPr>
            <a:r>
              <a:rPr lang="fr-FR" sz="2200" dirty="0">
                <a:solidFill>
                  <a:srgbClr val="002060"/>
                </a:solidFill>
              </a:rPr>
              <a:t>Le codage de </a:t>
            </a:r>
            <a:r>
              <a:rPr lang="fr-FR" sz="2200" dirty="0" err="1">
                <a:solidFill>
                  <a:srgbClr val="002060"/>
                </a:solidFill>
              </a:rPr>
              <a:t>Golomb</a:t>
            </a:r>
            <a:r>
              <a:rPr lang="fr-FR" sz="2200" dirty="0">
                <a:solidFill>
                  <a:srgbClr val="002060"/>
                </a:solidFill>
              </a:rPr>
              <a:t> est un codage entropique </a:t>
            </a:r>
            <a:r>
              <a:rPr lang="fr-FR" sz="2200" dirty="0"/>
              <a:t>de longueur variable</a:t>
            </a:r>
            <a:r>
              <a:rPr lang="fr-FR" sz="2200" dirty="0">
                <a:solidFill>
                  <a:srgbClr val="002060"/>
                </a:solidFill>
              </a:rPr>
              <a:t> utilisée pour la compression des données, </a:t>
            </a:r>
          </a:p>
          <a:p>
            <a:pPr marL="342900" indent="-342900" algn="just">
              <a:buFont typeface="Arial" panose="020B0604020202020204" pitchFamily="34" charset="0"/>
              <a:buChar char="•"/>
            </a:pPr>
            <a:r>
              <a:rPr lang="fr-FR" sz="2200" dirty="0">
                <a:solidFill>
                  <a:srgbClr val="7030A0"/>
                </a:solidFill>
              </a:rPr>
              <a:t>Il a été inventé en 1966 par Solomon Wolf </a:t>
            </a:r>
            <a:r>
              <a:rPr lang="fr-FR" sz="2200" dirty="0" err="1">
                <a:solidFill>
                  <a:srgbClr val="7030A0"/>
                </a:solidFill>
              </a:rPr>
              <a:t>Golomb</a:t>
            </a:r>
            <a:r>
              <a:rPr lang="fr-FR" sz="2200" dirty="0">
                <a:solidFill>
                  <a:srgbClr val="7030A0"/>
                </a:solidFill>
              </a:rPr>
              <a:t>.</a:t>
            </a:r>
          </a:p>
          <a:p>
            <a:pPr marL="342900" indent="-342900" algn="just">
              <a:buFont typeface="Arial" panose="020B0604020202020204" pitchFamily="34" charset="0"/>
              <a:buChar char="•"/>
            </a:pPr>
            <a:r>
              <a:rPr lang="fr-FR" sz="2200" dirty="0">
                <a:solidFill>
                  <a:srgbClr val="00B0F0"/>
                </a:solidFill>
              </a:rPr>
              <a:t>Il s’agit d’un codage préfixe</a:t>
            </a:r>
          </a:p>
          <a:p>
            <a:pPr marL="342900" indent="-342900" algn="just">
              <a:buFont typeface="Arial" panose="020B0604020202020204" pitchFamily="34" charset="0"/>
              <a:buChar char="•"/>
            </a:pPr>
            <a:r>
              <a:rPr lang="fr-FR" sz="2200" dirty="0">
                <a:solidFill>
                  <a:srgbClr val="00B050"/>
                </a:solidFill>
              </a:rPr>
              <a:t>Un code </a:t>
            </a:r>
            <a:r>
              <a:rPr lang="fr-FR" sz="2200" dirty="0" err="1">
                <a:solidFill>
                  <a:srgbClr val="00B050"/>
                </a:solidFill>
              </a:rPr>
              <a:t>Golomb</a:t>
            </a:r>
            <a:r>
              <a:rPr lang="fr-FR" sz="2200" dirty="0">
                <a:solidFill>
                  <a:srgbClr val="00B050"/>
                </a:solidFill>
              </a:rPr>
              <a:t> est basé sur un modèle simple de la probabilité des valeurs (qui sont explicitement traitées comme des nombres naturels, plutôt que comme des symboles abstraits): les petites valeurs sont plus probables que les grandes. La relation précise entre la taille et la probabilité est capturée dans un paramètre, le diviseur. </a:t>
            </a:r>
          </a:p>
          <a:p>
            <a:pPr marL="342900" indent="-342900" algn="just">
              <a:buFont typeface="Arial" panose="020B0604020202020204" pitchFamily="34" charset="0"/>
              <a:buChar char="•"/>
            </a:pPr>
            <a:r>
              <a:rPr lang="fr-FR" sz="2200" dirty="0">
                <a:solidFill>
                  <a:schemeClr val="accent2">
                    <a:lumMod val="75000"/>
                  </a:schemeClr>
                </a:solidFill>
              </a:rPr>
              <a:t>Pour coder un nombre par </a:t>
            </a:r>
            <a:r>
              <a:rPr lang="fr-FR" sz="2200" dirty="0" err="1">
                <a:solidFill>
                  <a:schemeClr val="accent2">
                    <a:lumMod val="75000"/>
                  </a:schemeClr>
                </a:solidFill>
              </a:rPr>
              <a:t>Golomb</a:t>
            </a:r>
            <a:r>
              <a:rPr lang="fr-FR" sz="2200" dirty="0">
                <a:solidFill>
                  <a:schemeClr val="accent2">
                    <a:lumMod val="75000"/>
                  </a:schemeClr>
                </a:solidFill>
              </a:rPr>
              <a:t>, on doit trouver le quotient et le reste de la division par le diviseur. On doit écrire ensuite le quotient en notation unaire (un autre type de codage entropique), puis le reste en notation binaire tronquée. </a:t>
            </a:r>
          </a:p>
          <a:p>
            <a:pPr marL="342900" indent="-342900" algn="just">
              <a:buFont typeface="Arial" panose="020B0604020202020204" pitchFamily="34" charset="0"/>
              <a:buChar char="•"/>
            </a:pPr>
            <a:r>
              <a:rPr lang="fr-FR" sz="2200" dirty="0">
                <a:solidFill>
                  <a:srgbClr val="FF3300"/>
                </a:solidFill>
              </a:rPr>
              <a:t>Le codage de </a:t>
            </a:r>
            <a:r>
              <a:rPr lang="fr-FR" sz="2200" dirty="0" err="1">
                <a:solidFill>
                  <a:srgbClr val="FF3300"/>
                </a:solidFill>
              </a:rPr>
              <a:t>Golomb</a:t>
            </a:r>
            <a:r>
              <a:rPr lang="fr-FR" sz="2200" dirty="0">
                <a:solidFill>
                  <a:srgbClr val="FF3300"/>
                </a:solidFill>
              </a:rPr>
              <a:t> est principalement utilisé dans sa variante dite codage de Rice qui peut être implémentée de façon plus efficace. </a:t>
            </a:r>
          </a:p>
          <a:p>
            <a:pPr marL="342900" indent="-342900" algn="just">
              <a:buFont typeface="Arial" panose="020B0604020202020204" pitchFamily="34" charset="0"/>
              <a:buChar char="•"/>
            </a:pPr>
            <a:r>
              <a:rPr lang="fr-FR" sz="2200" dirty="0">
                <a:solidFill>
                  <a:schemeClr val="accent5">
                    <a:lumMod val="50000"/>
                  </a:schemeClr>
                </a:solidFill>
              </a:rPr>
              <a:t>Un code </a:t>
            </a:r>
            <a:r>
              <a:rPr lang="fr-FR" sz="2200" dirty="0" err="1">
                <a:solidFill>
                  <a:schemeClr val="accent5">
                    <a:lumMod val="50000"/>
                  </a:schemeClr>
                </a:solidFill>
              </a:rPr>
              <a:t>Golomb</a:t>
            </a:r>
            <a:r>
              <a:rPr lang="fr-FR" sz="2200" dirty="0">
                <a:solidFill>
                  <a:schemeClr val="accent5">
                    <a:lumMod val="50000"/>
                  </a:schemeClr>
                </a:solidFill>
              </a:rPr>
              <a:t>-Rice est un code </a:t>
            </a:r>
            <a:r>
              <a:rPr lang="fr-FR" sz="2200" dirty="0" err="1">
                <a:solidFill>
                  <a:schemeClr val="accent5">
                    <a:lumMod val="50000"/>
                  </a:schemeClr>
                </a:solidFill>
              </a:rPr>
              <a:t>Golomb</a:t>
            </a:r>
            <a:r>
              <a:rPr lang="fr-FR" sz="2200" dirty="0">
                <a:solidFill>
                  <a:schemeClr val="accent5">
                    <a:lumMod val="50000"/>
                  </a:schemeClr>
                </a:solidFill>
              </a:rPr>
              <a:t> où le diviseur est une puissance de deux, permettant une implémentation efficace en utilisant des décalages et des masques plutôt que des divisions et modulo. </a:t>
            </a:r>
            <a:endParaRPr lang="ar-DZ" sz="2200" dirty="0">
              <a:solidFill>
                <a:schemeClr val="accent5">
                  <a:lumMod val="50000"/>
                </a:schemeClr>
              </a:solidFill>
            </a:endParaRPr>
          </a:p>
        </p:txBody>
      </p:sp>
    </p:spTree>
    <p:extLst>
      <p:ext uri="{BB962C8B-B14F-4D97-AF65-F5344CB8AC3E}">
        <p14:creationId xmlns="" xmlns:p14="http://schemas.microsoft.com/office/powerpoint/2010/main" val="27524496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7768467-4E7E-4D96-9DD9-3CD5821849D0}"/>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4" name="ZoneTexte 3">
            <a:extLst>
              <a:ext uri="{FF2B5EF4-FFF2-40B4-BE49-F238E27FC236}">
                <a16:creationId xmlns="" xmlns:a16="http://schemas.microsoft.com/office/drawing/2014/main" id="{F7139EA3-D8A1-4DD4-9BC7-7C0722CE8334}"/>
              </a:ext>
            </a:extLst>
          </p:cNvPr>
          <p:cNvSpPr txBox="1"/>
          <p:nvPr/>
        </p:nvSpPr>
        <p:spPr>
          <a:xfrm>
            <a:off x="0" y="836712"/>
            <a:ext cx="9144000" cy="2800767"/>
          </a:xfrm>
          <a:prstGeom prst="rect">
            <a:avLst/>
          </a:prstGeom>
          <a:noFill/>
        </p:spPr>
        <p:txBody>
          <a:bodyPr wrap="square" rtlCol="1">
            <a:spAutoFit/>
          </a:bodyPr>
          <a:lstStyle/>
          <a:p>
            <a:r>
              <a:rPr lang="fr-FR" sz="2200" b="1" u="sng" dirty="0">
                <a:solidFill>
                  <a:srgbClr val="FF3300"/>
                </a:solidFill>
              </a:rPr>
              <a:t>Rappels sur le codage unaire</a:t>
            </a:r>
          </a:p>
          <a:p>
            <a:pPr algn="just"/>
            <a:r>
              <a:rPr lang="fr-FR" sz="2200" dirty="0">
                <a:solidFill>
                  <a:srgbClr val="002060"/>
                </a:solidFill>
              </a:rPr>
              <a:t>Le codage unaire est aussi un codage entropique utilisant la base 1. </a:t>
            </a:r>
            <a:r>
              <a:rPr lang="en-US" sz="2200" dirty="0">
                <a:solidFill>
                  <a:srgbClr val="002060"/>
                </a:solidFill>
              </a:rPr>
              <a:t>Son </a:t>
            </a:r>
            <a:r>
              <a:rPr lang="en-US" sz="2200" dirty="0" err="1">
                <a:solidFill>
                  <a:srgbClr val="002060"/>
                </a:solidFill>
              </a:rPr>
              <a:t>principe</a:t>
            </a:r>
            <a:r>
              <a:rPr lang="en-US" sz="2200" dirty="0">
                <a:solidFill>
                  <a:srgbClr val="002060"/>
                </a:solidFill>
              </a:rPr>
              <a:t> </a:t>
            </a:r>
            <a:r>
              <a:rPr lang="en-US" sz="2200" dirty="0" err="1">
                <a:solidFill>
                  <a:srgbClr val="002060"/>
                </a:solidFill>
              </a:rPr>
              <a:t>est</a:t>
            </a:r>
            <a:r>
              <a:rPr lang="en-US" sz="2200" dirty="0">
                <a:solidFill>
                  <a:srgbClr val="002060"/>
                </a:solidFill>
              </a:rPr>
              <a:t> le </a:t>
            </a:r>
            <a:r>
              <a:rPr lang="en-US" sz="2200" dirty="0" err="1">
                <a:solidFill>
                  <a:srgbClr val="002060"/>
                </a:solidFill>
              </a:rPr>
              <a:t>suivant</a:t>
            </a:r>
            <a:r>
              <a:rPr lang="en-US" sz="2200" dirty="0">
                <a:solidFill>
                  <a:srgbClr val="002060"/>
                </a:solidFill>
              </a:rPr>
              <a:t> :</a:t>
            </a:r>
          </a:p>
          <a:p>
            <a:pPr marL="342900" indent="-342900" algn="just">
              <a:buFont typeface="Arial" panose="020B0604020202020204" pitchFamily="34" charset="0"/>
              <a:buChar char="•"/>
            </a:pPr>
            <a:r>
              <a:rPr lang="en-US" sz="2200" dirty="0" err="1">
                <a:solidFill>
                  <a:srgbClr val="7030A0"/>
                </a:solidFill>
              </a:rPr>
              <a:t>Chaque</a:t>
            </a:r>
            <a:r>
              <a:rPr lang="en-US" sz="2200" dirty="0">
                <a:solidFill>
                  <a:srgbClr val="7030A0"/>
                </a:solidFill>
              </a:rPr>
              <a:t> </a:t>
            </a:r>
            <a:r>
              <a:rPr lang="en-US" sz="2200" dirty="0" err="1">
                <a:solidFill>
                  <a:srgbClr val="7030A0"/>
                </a:solidFill>
              </a:rPr>
              <a:t>symbole</a:t>
            </a:r>
            <a:r>
              <a:rPr lang="en-US" sz="2200" dirty="0">
                <a:solidFill>
                  <a:srgbClr val="7030A0"/>
                </a:solidFill>
              </a:rPr>
              <a:t> </a:t>
            </a:r>
            <a:r>
              <a:rPr lang="en-US" sz="2200" dirty="0" err="1">
                <a:solidFill>
                  <a:srgbClr val="7030A0"/>
                </a:solidFill>
              </a:rPr>
              <a:t>est</a:t>
            </a:r>
            <a:r>
              <a:rPr lang="en-US" sz="2200" dirty="0">
                <a:solidFill>
                  <a:srgbClr val="7030A0"/>
                </a:solidFill>
              </a:rPr>
              <a:t> </a:t>
            </a:r>
            <a:r>
              <a:rPr lang="en-US" sz="2200" dirty="0" err="1">
                <a:solidFill>
                  <a:srgbClr val="7030A0"/>
                </a:solidFill>
              </a:rPr>
              <a:t>assimilé</a:t>
            </a:r>
            <a:r>
              <a:rPr lang="en-US" sz="2200" dirty="0">
                <a:solidFill>
                  <a:srgbClr val="7030A0"/>
                </a:solidFill>
              </a:rPr>
              <a:t> à un </a:t>
            </a:r>
            <a:r>
              <a:rPr lang="en-US" sz="2200" dirty="0" err="1">
                <a:solidFill>
                  <a:srgbClr val="7030A0"/>
                </a:solidFill>
              </a:rPr>
              <a:t>entier</a:t>
            </a:r>
            <a:r>
              <a:rPr lang="en-US" sz="2200" dirty="0">
                <a:solidFill>
                  <a:srgbClr val="7030A0"/>
                </a:solidFill>
              </a:rPr>
              <a:t> naturel N qui </a:t>
            </a:r>
            <a:r>
              <a:rPr lang="en-US" sz="2200" dirty="0" err="1">
                <a:solidFill>
                  <a:srgbClr val="7030A0"/>
                </a:solidFill>
              </a:rPr>
              <a:t>est</a:t>
            </a:r>
            <a:r>
              <a:rPr lang="en-US" sz="2200" dirty="0">
                <a:solidFill>
                  <a:srgbClr val="7030A0"/>
                </a:solidFill>
              </a:rPr>
              <a:t> </a:t>
            </a:r>
            <a:r>
              <a:rPr lang="en-US" sz="2200" dirty="0" err="1">
                <a:solidFill>
                  <a:srgbClr val="7030A0"/>
                </a:solidFill>
              </a:rPr>
              <a:t>représenté</a:t>
            </a:r>
            <a:r>
              <a:rPr lang="en-US" sz="2200" dirty="0">
                <a:solidFill>
                  <a:srgbClr val="7030A0"/>
                </a:solidFill>
              </a:rPr>
              <a:t> par N occurrences de 1 (la </a:t>
            </a:r>
            <a:r>
              <a:rPr lang="en-US" sz="2200" dirty="0" err="1">
                <a:solidFill>
                  <a:srgbClr val="7030A0"/>
                </a:solidFill>
              </a:rPr>
              <a:t>représentation</a:t>
            </a:r>
            <a:r>
              <a:rPr lang="en-US" sz="2200" dirty="0">
                <a:solidFill>
                  <a:srgbClr val="7030A0"/>
                </a:solidFill>
              </a:rPr>
              <a:t> de </a:t>
            </a:r>
            <a:r>
              <a:rPr lang="en-US" sz="2200" dirty="0" err="1">
                <a:solidFill>
                  <a:srgbClr val="7030A0"/>
                </a:solidFill>
              </a:rPr>
              <a:t>l'entier</a:t>
            </a:r>
            <a:r>
              <a:rPr lang="en-US" sz="2200" dirty="0">
                <a:solidFill>
                  <a:srgbClr val="7030A0"/>
                </a:solidFill>
              </a:rPr>
              <a:t> naturel </a:t>
            </a:r>
            <a:r>
              <a:rPr lang="en-US" sz="2200" dirty="0" err="1">
                <a:solidFill>
                  <a:srgbClr val="7030A0"/>
                </a:solidFill>
              </a:rPr>
              <a:t>en</a:t>
            </a:r>
            <a:r>
              <a:rPr lang="en-US" sz="2200" dirty="0">
                <a:solidFill>
                  <a:srgbClr val="7030A0"/>
                </a:solidFill>
              </a:rPr>
              <a:t> base 1) </a:t>
            </a:r>
            <a:r>
              <a:rPr lang="en-US" sz="2200" dirty="0" err="1">
                <a:solidFill>
                  <a:srgbClr val="7030A0"/>
                </a:solidFill>
              </a:rPr>
              <a:t>délimité</a:t>
            </a:r>
            <a:r>
              <a:rPr lang="en-US" sz="2200" dirty="0">
                <a:solidFill>
                  <a:srgbClr val="7030A0"/>
                </a:solidFill>
              </a:rPr>
              <a:t> à la fin par un 0. </a:t>
            </a:r>
          </a:p>
          <a:p>
            <a:pPr marL="342900" indent="-342900" algn="just">
              <a:buFont typeface="Arial" panose="020B0604020202020204" pitchFamily="34" charset="0"/>
              <a:buChar char="•"/>
            </a:pPr>
            <a:r>
              <a:rPr lang="en-US" sz="2200" dirty="0">
                <a:solidFill>
                  <a:srgbClr val="00B050"/>
                </a:solidFill>
              </a:rPr>
              <a:t>Le code </a:t>
            </a:r>
            <a:r>
              <a:rPr lang="en-US" sz="2200" dirty="0" err="1">
                <a:solidFill>
                  <a:srgbClr val="00B050"/>
                </a:solidFill>
              </a:rPr>
              <a:t>unaire</a:t>
            </a:r>
            <a:r>
              <a:rPr lang="en-US" sz="2200" dirty="0">
                <a:solidFill>
                  <a:srgbClr val="00B050"/>
                </a:solidFill>
              </a:rPr>
              <a:t> </a:t>
            </a:r>
            <a:r>
              <a:rPr lang="en-US" sz="2200" dirty="0" err="1">
                <a:solidFill>
                  <a:srgbClr val="00B050"/>
                </a:solidFill>
              </a:rPr>
              <a:t>est</a:t>
            </a:r>
            <a:r>
              <a:rPr lang="en-US" sz="2200" dirty="0">
                <a:solidFill>
                  <a:srgbClr val="00B050"/>
                </a:solidFill>
              </a:rPr>
              <a:t> un code </a:t>
            </a:r>
            <a:r>
              <a:rPr lang="en-US" sz="2200" dirty="0" err="1">
                <a:solidFill>
                  <a:srgbClr val="00B050"/>
                </a:solidFill>
              </a:rPr>
              <a:t>préfixe</a:t>
            </a:r>
            <a:r>
              <a:rPr lang="en-US" sz="2200" dirty="0">
                <a:solidFill>
                  <a:srgbClr val="00B050"/>
                </a:solidFill>
              </a:rPr>
              <a:t>.</a:t>
            </a:r>
          </a:p>
          <a:p>
            <a:pPr algn="just"/>
            <a:endParaRPr lang="ar-DZ" sz="2200" dirty="0">
              <a:solidFill>
                <a:srgbClr val="002060"/>
              </a:solidFill>
            </a:endParaRPr>
          </a:p>
        </p:txBody>
      </p:sp>
      <p:graphicFrame>
        <p:nvGraphicFramePr>
          <p:cNvPr id="5" name="Tableau 5">
            <a:extLst>
              <a:ext uri="{FF2B5EF4-FFF2-40B4-BE49-F238E27FC236}">
                <a16:creationId xmlns="" xmlns:a16="http://schemas.microsoft.com/office/drawing/2014/main" id="{848526E3-6331-422B-8880-4D148A65DED4}"/>
              </a:ext>
            </a:extLst>
          </p:cNvPr>
          <p:cNvGraphicFramePr>
            <a:graphicFrameLocks noGrp="1"/>
          </p:cNvGraphicFramePr>
          <p:nvPr>
            <p:extLst>
              <p:ext uri="{D42A27DB-BD31-4B8C-83A1-F6EECF244321}">
                <p14:modId xmlns="" xmlns:p14="http://schemas.microsoft.com/office/powerpoint/2010/main" val="4023060014"/>
              </p:ext>
            </p:extLst>
          </p:nvPr>
        </p:nvGraphicFramePr>
        <p:xfrm>
          <a:off x="1524000" y="3785448"/>
          <a:ext cx="6096000" cy="2595880"/>
        </p:xfrm>
        <a:graphic>
          <a:graphicData uri="http://schemas.openxmlformats.org/drawingml/2006/table">
            <a:tbl>
              <a:tblPr rtl="1" firstRow="1" bandRow="1">
                <a:tableStyleId>{5C22544A-7EE6-4342-B048-85BDC9FD1C3A}</a:tableStyleId>
              </a:tblPr>
              <a:tblGrid>
                <a:gridCol w="2032000">
                  <a:extLst>
                    <a:ext uri="{9D8B030D-6E8A-4147-A177-3AD203B41FA5}">
                      <a16:colId xmlns="" xmlns:a16="http://schemas.microsoft.com/office/drawing/2014/main" val="584393954"/>
                    </a:ext>
                  </a:extLst>
                </a:gridCol>
                <a:gridCol w="2032000">
                  <a:extLst>
                    <a:ext uri="{9D8B030D-6E8A-4147-A177-3AD203B41FA5}">
                      <a16:colId xmlns="" xmlns:a16="http://schemas.microsoft.com/office/drawing/2014/main" val="4281656367"/>
                    </a:ext>
                  </a:extLst>
                </a:gridCol>
                <a:gridCol w="2032000">
                  <a:extLst>
                    <a:ext uri="{9D8B030D-6E8A-4147-A177-3AD203B41FA5}">
                      <a16:colId xmlns="" xmlns:a16="http://schemas.microsoft.com/office/drawing/2014/main" val="265865260"/>
                    </a:ext>
                  </a:extLst>
                </a:gridCol>
              </a:tblGrid>
              <a:tr h="370840">
                <a:tc>
                  <a:txBody>
                    <a:bodyPr/>
                    <a:lstStyle/>
                    <a:p>
                      <a:pPr algn="ctr" rtl="1"/>
                      <a:r>
                        <a:rPr lang="fr-FR" dirty="0"/>
                        <a:t>Code Unaire</a:t>
                      </a:r>
                      <a:endParaRPr lang="ar-DZ" dirty="0"/>
                    </a:p>
                  </a:txBody>
                  <a:tcPr/>
                </a:tc>
                <a:tc>
                  <a:txBody>
                    <a:bodyPr/>
                    <a:lstStyle/>
                    <a:p>
                      <a:pPr algn="ctr" rtl="1"/>
                      <a:r>
                        <a:rPr lang="fr-FR" dirty="0"/>
                        <a:t>Code à base 1</a:t>
                      </a:r>
                      <a:endParaRPr lang="ar-DZ" dirty="0"/>
                    </a:p>
                  </a:txBody>
                  <a:tcPr/>
                </a:tc>
                <a:tc>
                  <a:txBody>
                    <a:bodyPr/>
                    <a:lstStyle/>
                    <a:p>
                      <a:pPr algn="ctr" rtl="1"/>
                      <a:r>
                        <a:rPr lang="fr-FR" dirty="0"/>
                        <a:t>Entier N</a:t>
                      </a:r>
                      <a:endParaRPr lang="ar-DZ" dirty="0"/>
                    </a:p>
                  </a:txBody>
                  <a:tcPr/>
                </a:tc>
                <a:extLst>
                  <a:ext uri="{0D108BD9-81ED-4DB2-BD59-A6C34878D82A}">
                    <a16:rowId xmlns="" xmlns:a16="http://schemas.microsoft.com/office/drawing/2014/main" val="2414979899"/>
                  </a:ext>
                </a:extLst>
              </a:tr>
              <a:tr h="370840">
                <a:tc>
                  <a:txBody>
                    <a:bodyPr/>
                    <a:lstStyle/>
                    <a:p>
                      <a:pPr algn="ctr" rtl="1"/>
                      <a:endParaRPr lang="ar-DZ"/>
                    </a:p>
                  </a:txBody>
                  <a:tcPr/>
                </a:tc>
                <a:tc>
                  <a:txBody>
                    <a:bodyPr/>
                    <a:lstStyle/>
                    <a:p>
                      <a:pPr algn="ctr" rtl="1"/>
                      <a:endParaRPr lang="ar-DZ"/>
                    </a:p>
                  </a:txBody>
                  <a:tcPr/>
                </a:tc>
                <a:tc>
                  <a:txBody>
                    <a:bodyPr/>
                    <a:lstStyle/>
                    <a:p>
                      <a:pPr algn="ctr" rtl="1"/>
                      <a:r>
                        <a:rPr lang="fr-FR" dirty="0"/>
                        <a:t>0</a:t>
                      </a:r>
                      <a:endParaRPr lang="ar-DZ" dirty="0"/>
                    </a:p>
                  </a:txBody>
                  <a:tcPr/>
                </a:tc>
                <a:extLst>
                  <a:ext uri="{0D108BD9-81ED-4DB2-BD59-A6C34878D82A}">
                    <a16:rowId xmlns="" xmlns:a16="http://schemas.microsoft.com/office/drawing/2014/main" val="1730959583"/>
                  </a:ext>
                </a:extLst>
              </a:tr>
              <a:tr h="370840">
                <a:tc>
                  <a:txBody>
                    <a:bodyPr/>
                    <a:lstStyle/>
                    <a:p>
                      <a:pPr algn="ctr" rtl="1"/>
                      <a:r>
                        <a:rPr lang="fr-FR" dirty="0"/>
                        <a:t>10</a:t>
                      </a:r>
                      <a:endParaRPr lang="ar-DZ" dirty="0"/>
                    </a:p>
                  </a:txBody>
                  <a:tcPr/>
                </a:tc>
                <a:tc>
                  <a:txBody>
                    <a:bodyPr/>
                    <a:lstStyle/>
                    <a:p>
                      <a:pPr algn="ctr" rtl="1"/>
                      <a:r>
                        <a:rPr lang="fr-FR" dirty="0"/>
                        <a:t>1</a:t>
                      </a:r>
                      <a:endParaRPr lang="ar-DZ" dirty="0"/>
                    </a:p>
                  </a:txBody>
                  <a:tcPr/>
                </a:tc>
                <a:tc>
                  <a:txBody>
                    <a:bodyPr/>
                    <a:lstStyle/>
                    <a:p>
                      <a:pPr algn="ctr" rtl="1"/>
                      <a:r>
                        <a:rPr lang="fr-FR" dirty="0"/>
                        <a:t>1</a:t>
                      </a:r>
                      <a:endParaRPr lang="ar-DZ" dirty="0"/>
                    </a:p>
                  </a:txBody>
                  <a:tcPr/>
                </a:tc>
                <a:extLst>
                  <a:ext uri="{0D108BD9-81ED-4DB2-BD59-A6C34878D82A}">
                    <a16:rowId xmlns="" xmlns:a16="http://schemas.microsoft.com/office/drawing/2014/main" val="367742871"/>
                  </a:ext>
                </a:extLst>
              </a:tr>
              <a:tr h="370840">
                <a:tc>
                  <a:txBody>
                    <a:bodyPr/>
                    <a:lstStyle/>
                    <a:p>
                      <a:pPr algn="ctr" rtl="1"/>
                      <a:r>
                        <a:rPr lang="fr-FR" dirty="0"/>
                        <a:t>110</a:t>
                      </a:r>
                      <a:endParaRPr lang="ar-DZ" dirty="0"/>
                    </a:p>
                  </a:txBody>
                  <a:tcPr/>
                </a:tc>
                <a:tc>
                  <a:txBody>
                    <a:bodyPr/>
                    <a:lstStyle/>
                    <a:p>
                      <a:pPr algn="ctr" rtl="1"/>
                      <a:r>
                        <a:rPr lang="fr-FR" dirty="0"/>
                        <a:t>11</a:t>
                      </a:r>
                      <a:endParaRPr lang="ar-DZ" dirty="0"/>
                    </a:p>
                  </a:txBody>
                  <a:tcPr/>
                </a:tc>
                <a:tc>
                  <a:txBody>
                    <a:bodyPr/>
                    <a:lstStyle/>
                    <a:p>
                      <a:pPr algn="ctr" rtl="1"/>
                      <a:r>
                        <a:rPr lang="fr-FR" dirty="0"/>
                        <a:t>2</a:t>
                      </a:r>
                      <a:endParaRPr lang="ar-DZ" dirty="0"/>
                    </a:p>
                  </a:txBody>
                  <a:tcPr/>
                </a:tc>
                <a:extLst>
                  <a:ext uri="{0D108BD9-81ED-4DB2-BD59-A6C34878D82A}">
                    <a16:rowId xmlns="" xmlns:a16="http://schemas.microsoft.com/office/drawing/2014/main" val="122331300"/>
                  </a:ext>
                </a:extLst>
              </a:tr>
              <a:tr h="370840">
                <a:tc>
                  <a:txBody>
                    <a:bodyPr/>
                    <a:lstStyle/>
                    <a:p>
                      <a:pPr algn="ctr" rtl="1"/>
                      <a:r>
                        <a:rPr lang="fr-FR" dirty="0"/>
                        <a:t>1110</a:t>
                      </a:r>
                      <a:endParaRPr lang="ar-DZ" dirty="0"/>
                    </a:p>
                  </a:txBody>
                  <a:tcPr/>
                </a:tc>
                <a:tc>
                  <a:txBody>
                    <a:bodyPr/>
                    <a:lstStyle/>
                    <a:p>
                      <a:pPr algn="ctr" rtl="1"/>
                      <a:r>
                        <a:rPr lang="fr-FR" dirty="0"/>
                        <a:t>111</a:t>
                      </a:r>
                      <a:endParaRPr lang="ar-DZ" dirty="0"/>
                    </a:p>
                  </a:txBody>
                  <a:tcPr/>
                </a:tc>
                <a:tc>
                  <a:txBody>
                    <a:bodyPr/>
                    <a:lstStyle/>
                    <a:p>
                      <a:pPr algn="ctr" rtl="1"/>
                      <a:r>
                        <a:rPr lang="fr-FR" dirty="0"/>
                        <a:t>3</a:t>
                      </a:r>
                      <a:endParaRPr lang="ar-DZ" dirty="0"/>
                    </a:p>
                  </a:txBody>
                  <a:tcPr/>
                </a:tc>
                <a:extLst>
                  <a:ext uri="{0D108BD9-81ED-4DB2-BD59-A6C34878D82A}">
                    <a16:rowId xmlns="" xmlns:a16="http://schemas.microsoft.com/office/drawing/2014/main" val="2500682102"/>
                  </a:ext>
                </a:extLst>
              </a:tr>
              <a:tr h="370840">
                <a:tc>
                  <a:txBody>
                    <a:bodyPr/>
                    <a:lstStyle/>
                    <a:p>
                      <a:pPr algn="ctr" rtl="1"/>
                      <a:r>
                        <a:rPr lang="fr-FR" dirty="0"/>
                        <a:t>11110</a:t>
                      </a:r>
                      <a:endParaRPr lang="ar-DZ" dirty="0"/>
                    </a:p>
                  </a:txBody>
                  <a:tcPr/>
                </a:tc>
                <a:tc>
                  <a:txBody>
                    <a:bodyPr/>
                    <a:lstStyle/>
                    <a:p>
                      <a:pPr algn="ctr" rtl="1"/>
                      <a:r>
                        <a:rPr lang="fr-FR" dirty="0"/>
                        <a:t>1111</a:t>
                      </a:r>
                      <a:endParaRPr lang="ar-DZ" dirty="0"/>
                    </a:p>
                  </a:txBody>
                  <a:tcPr/>
                </a:tc>
                <a:tc>
                  <a:txBody>
                    <a:bodyPr/>
                    <a:lstStyle/>
                    <a:p>
                      <a:pPr algn="ctr" rtl="1"/>
                      <a:r>
                        <a:rPr lang="fr-FR" dirty="0"/>
                        <a:t>4</a:t>
                      </a:r>
                      <a:endParaRPr lang="ar-DZ" dirty="0"/>
                    </a:p>
                  </a:txBody>
                  <a:tcPr/>
                </a:tc>
                <a:extLst>
                  <a:ext uri="{0D108BD9-81ED-4DB2-BD59-A6C34878D82A}">
                    <a16:rowId xmlns="" xmlns:a16="http://schemas.microsoft.com/office/drawing/2014/main" val="2315562343"/>
                  </a:ext>
                </a:extLst>
              </a:tr>
              <a:tr h="370840">
                <a:tc>
                  <a:txBody>
                    <a:bodyPr/>
                    <a:lstStyle/>
                    <a:p>
                      <a:pPr algn="ctr" rtl="1"/>
                      <a:r>
                        <a:rPr lang="fr-FR" dirty="0"/>
                        <a:t>111110</a:t>
                      </a:r>
                      <a:endParaRPr lang="ar-DZ" dirty="0"/>
                    </a:p>
                  </a:txBody>
                  <a:tcPr/>
                </a:tc>
                <a:tc>
                  <a:txBody>
                    <a:bodyPr/>
                    <a:lstStyle/>
                    <a:p>
                      <a:pPr algn="ctr" rtl="1"/>
                      <a:r>
                        <a:rPr lang="fr-FR" dirty="0"/>
                        <a:t>11111</a:t>
                      </a:r>
                      <a:endParaRPr lang="ar-DZ" dirty="0"/>
                    </a:p>
                  </a:txBody>
                  <a:tcPr/>
                </a:tc>
                <a:tc>
                  <a:txBody>
                    <a:bodyPr/>
                    <a:lstStyle/>
                    <a:p>
                      <a:pPr algn="ctr" rtl="1"/>
                      <a:r>
                        <a:rPr lang="fr-FR" dirty="0"/>
                        <a:t>5</a:t>
                      </a:r>
                      <a:endParaRPr lang="ar-DZ" dirty="0"/>
                    </a:p>
                  </a:txBody>
                  <a:tcPr/>
                </a:tc>
                <a:extLst>
                  <a:ext uri="{0D108BD9-81ED-4DB2-BD59-A6C34878D82A}">
                    <a16:rowId xmlns="" xmlns:a16="http://schemas.microsoft.com/office/drawing/2014/main" val="3696379422"/>
                  </a:ext>
                </a:extLst>
              </a:tr>
            </a:tbl>
          </a:graphicData>
        </a:graphic>
      </p:graphicFrame>
    </p:spTree>
    <p:extLst>
      <p:ext uri="{BB962C8B-B14F-4D97-AF65-F5344CB8AC3E}">
        <p14:creationId xmlns="" xmlns:p14="http://schemas.microsoft.com/office/powerpoint/2010/main" val="16559438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7768467-4E7E-4D96-9DD9-3CD5821849D0}"/>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3" name="ZoneTexte 2">
            <a:extLst>
              <a:ext uri="{FF2B5EF4-FFF2-40B4-BE49-F238E27FC236}">
                <a16:creationId xmlns="" xmlns:a16="http://schemas.microsoft.com/office/drawing/2014/main" id="{4E5E61A0-86E8-4E73-8C85-126A15B9A192}"/>
              </a:ext>
            </a:extLst>
          </p:cNvPr>
          <p:cNvSpPr txBox="1"/>
          <p:nvPr/>
        </p:nvSpPr>
        <p:spPr>
          <a:xfrm>
            <a:off x="0" y="836712"/>
            <a:ext cx="9144000" cy="3816429"/>
          </a:xfrm>
          <a:prstGeom prst="rect">
            <a:avLst/>
          </a:prstGeom>
          <a:noFill/>
        </p:spPr>
        <p:txBody>
          <a:bodyPr wrap="square" rtlCol="1">
            <a:spAutoFit/>
          </a:bodyPr>
          <a:lstStyle/>
          <a:p>
            <a:r>
              <a:rPr lang="fr-FR" sz="2200" b="1" u="sng" dirty="0">
                <a:solidFill>
                  <a:srgbClr val="FF3300"/>
                </a:solidFill>
              </a:rPr>
              <a:t>Principe du codage de </a:t>
            </a:r>
            <a:r>
              <a:rPr lang="fr-FR" sz="2200" b="1" u="sng" dirty="0" err="1">
                <a:solidFill>
                  <a:srgbClr val="FF3300"/>
                </a:solidFill>
              </a:rPr>
              <a:t>Golomb</a:t>
            </a:r>
            <a:endParaRPr lang="fr-FR" sz="2200" b="1" u="sng" dirty="0">
              <a:solidFill>
                <a:srgbClr val="FF3300"/>
              </a:solidFill>
            </a:endParaRPr>
          </a:p>
          <a:p>
            <a:pPr lvl="0"/>
            <a:endParaRPr lang="fr-FR" altLang="ar-DZ" sz="2200" dirty="0">
              <a:latin typeface="+mn-lt"/>
            </a:endParaRPr>
          </a:p>
          <a:p>
            <a:pPr lvl="0" algn="just"/>
            <a:r>
              <a:rPr lang="ar-DZ" altLang="ar-DZ" sz="2200" dirty="0" err="1">
                <a:solidFill>
                  <a:srgbClr val="7030A0"/>
                </a:solidFill>
                <a:latin typeface="+mn-lt"/>
              </a:rPr>
              <a:t>Le</a:t>
            </a:r>
            <a:r>
              <a:rPr lang="ar-DZ" altLang="ar-DZ" sz="2200" dirty="0">
                <a:solidFill>
                  <a:srgbClr val="7030A0"/>
                </a:solidFill>
                <a:latin typeface="+mn-lt"/>
              </a:rPr>
              <a:t> </a:t>
            </a:r>
            <a:r>
              <a:rPr lang="ar-DZ" altLang="ar-DZ" sz="2200" dirty="0" err="1">
                <a:solidFill>
                  <a:srgbClr val="7030A0"/>
                </a:solidFill>
                <a:latin typeface="+mn-lt"/>
              </a:rPr>
              <a:t>codage</a:t>
            </a:r>
            <a:r>
              <a:rPr lang="ar-DZ" altLang="ar-DZ" sz="2200" dirty="0">
                <a:solidFill>
                  <a:srgbClr val="7030A0"/>
                </a:solidFill>
                <a:latin typeface="+mn-lt"/>
              </a:rPr>
              <a:t> </a:t>
            </a:r>
            <a:r>
              <a:rPr lang="ar-DZ" altLang="ar-DZ" sz="2200" dirty="0" err="1">
                <a:solidFill>
                  <a:srgbClr val="7030A0"/>
                </a:solidFill>
                <a:latin typeface="+mn-lt"/>
              </a:rPr>
              <a:t>de</a:t>
            </a:r>
            <a:r>
              <a:rPr lang="ar-DZ" altLang="ar-DZ" sz="2200" dirty="0">
                <a:solidFill>
                  <a:srgbClr val="7030A0"/>
                </a:solidFill>
                <a:latin typeface="+mn-lt"/>
              </a:rPr>
              <a:t> </a:t>
            </a:r>
            <a:r>
              <a:rPr lang="ar-DZ" altLang="ar-DZ" sz="2200" dirty="0" err="1">
                <a:solidFill>
                  <a:srgbClr val="7030A0"/>
                </a:solidFill>
                <a:latin typeface="+mn-lt"/>
              </a:rPr>
              <a:t>Golomb</a:t>
            </a:r>
            <a:r>
              <a:rPr lang="ar-DZ" altLang="ar-DZ" sz="2200" dirty="0">
                <a:solidFill>
                  <a:srgbClr val="7030A0"/>
                </a:solidFill>
                <a:latin typeface="+mn-lt"/>
              </a:rPr>
              <a:t> </a:t>
            </a:r>
            <a:r>
              <a:rPr lang="ar-DZ" altLang="ar-DZ" sz="2200" dirty="0" err="1">
                <a:solidFill>
                  <a:srgbClr val="7030A0"/>
                </a:solidFill>
                <a:latin typeface="+mn-lt"/>
              </a:rPr>
              <a:t>d'un</a:t>
            </a:r>
            <a:r>
              <a:rPr lang="ar-DZ" altLang="ar-DZ" sz="2200" dirty="0">
                <a:solidFill>
                  <a:srgbClr val="7030A0"/>
                </a:solidFill>
                <a:latin typeface="+mn-lt"/>
              </a:rPr>
              <a:t> </a:t>
            </a:r>
            <a:r>
              <a:rPr lang="ar-DZ" altLang="ar-DZ" sz="2200" dirty="0" err="1">
                <a:solidFill>
                  <a:srgbClr val="7030A0"/>
                </a:solidFill>
                <a:latin typeface="+mn-lt"/>
              </a:rPr>
              <a:t>entier</a:t>
            </a:r>
            <a:r>
              <a:rPr lang="ar-DZ" altLang="ar-DZ" sz="2200" dirty="0">
                <a:solidFill>
                  <a:srgbClr val="7030A0"/>
                </a:solidFill>
                <a:latin typeface="+mn-lt"/>
              </a:rPr>
              <a:t> </a:t>
            </a:r>
            <a:r>
              <a:rPr lang="ar-DZ" altLang="ar-DZ" sz="2200" dirty="0" err="1">
                <a:solidFill>
                  <a:srgbClr val="7030A0"/>
                </a:solidFill>
                <a:latin typeface="+mn-lt"/>
              </a:rPr>
              <a:t>naturel</a:t>
            </a:r>
            <a:r>
              <a:rPr lang="ar-DZ" altLang="ar-DZ" sz="2200" dirty="0">
                <a:solidFill>
                  <a:srgbClr val="7030A0"/>
                </a:solidFill>
                <a:latin typeface="+mn-lt"/>
              </a:rPr>
              <a:t> </a:t>
            </a:r>
            <a:r>
              <a:rPr lang="fr-FR" altLang="ar-DZ" sz="2200" dirty="0">
                <a:solidFill>
                  <a:srgbClr val="7030A0"/>
                </a:solidFill>
                <a:latin typeface="+mn-lt"/>
              </a:rPr>
              <a:t>N opère en deux étapes et dépend d’un paramètre k que nous devons définir :</a:t>
            </a:r>
          </a:p>
          <a:p>
            <a:pPr lvl="0" algn="just"/>
            <a:endParaRPr lang="fr-FR" sz="2200" dirty="0">
              <a:solidFill>
                <a:srgbClr val="002060"/>
              </a:solidFill>
              <a:latin typeface="+mn-lt"/>
            </a:endParaRPr>
          </a:p>
          <a:p>
            <a:pPr marL="342900" lvl="0" indent="-342900" algn="just">
              <a:buFont typeface="Arial" panose="020B0604020202020204" pitchFamily="34" charset="0"/>
              <a:buChar char="•"/>
            </a:pPr>
            <a:r>
              <a:rPr lang="fr-FR" sz="2200" dirty="0">
                <a:solidFill>
                  <a:srgbClr val="002060"/>
                </a:solidFill>
                <a:latin typeface="+mn-lt"/>
              </a:rPr>
              <a:t>Un codage unaire est appliqué au quotient obtenu après une division euclidienne de N par k</a:t>
            </a:r>
          </a:p>
          <a:p>
            <a:pPr marL="342900" lvl="0" indent="-342900" algn="just">
              <a:buFont typeface="Arial" panose="020B0604020202020204" pitchFamily="34" charset="0"/>
              <a:buChar char="•"/>
            </a:pPr>
            <a:endParaRPr lang="fr-FR" sz="2200" dirty="0">
              <a:solidFill>
                <a:srgbClr val="002060"/>
              </a:solidFill>
              <a:latin typeface="+mn-lt"/>
            </a:endParaRPr>
          </a:p>
          <a:p>
            <a:pPr marL="342900" lvl="0" indent="-342900" algn="just">
              <a:buFont typeface="Arial" panose="020B0604020202020204" pitchFamily="34" charset="0"/>
              <a:buChar char="•"/>
            </a:pPr>
            <a:r>
              <a:rPr lang="fr-FR" sz="2200" dirty="0">
                <a:solidFill>
                  <a:srgbClr val="00B050"/>
                </a:solidFill>
                <a:latin typeface="+mn-lt"/>
              </a:rPr>
              <a:t>Ensuite le reste de cette même division euclidienne est codé par un codage binaire tronqué,</a:t>
            </a:r>
          </a:p>
          <a:p>
            <a:pPr marL="342900" lvl="0" indent="-342900" algn="just">
              <a:buFont typeface="Arial" panose="020B0604020202020204" pitchFamily="34" charset="0"/>
              <a:buChar char="•"/>
            </a:pPr>
            <a:endParaRPr lang="fr-FR" sz="2200" dirty="0">
              <a:solidFill>
                <a:srgbClr val="00B050"/>
              </a:solidFill>
              <a:latin typeface="Arial" panose="020B0604020202020204" pitchFamily="34" charset="0"/>
            </a:endParaRPr>
          </a:p>
        </p:txBody>
      </p:sp>
      <p:sp>
        <p:nvSpPr>
          <p:cNvPr id="5" name="AutoShape 2" descr="N">
            <a:extLst>
              <a:ext uri="{FF2B5EF4-FFF2-40B4-BE49-F238E27FC236}">
                <a16:creationId xmlns="" xmlns:a16="http://schemas.microsoft.com/office/drawing/2014/main" id="{15FA8A01-1F2B-43C9-952F-547384950B12}"/>
              </a:ext>
            </a:extLst>
          </p:cNvPr>
          <p:cNvSpPr>
            <a:spLocks noChangeAspect="1" noChangeArrowheads="1"/>
          </p:cNvSpPr>
          <p:nvPr/>
        </p:nvSpPr>
        <p:spPr bwMode="auto">
          <a:xfrm>
            <a:off x="100076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6" name="AutoShape 3" descr="k">
            <a:extLst>
              <a:ext uri="{FF2B5EF4-FFF2-40B4-BE49-F238E27FC236}">
                <a16:creationId xmlns="" xmlns:a16="http://schemas.microsoft.com/office/drawing/2014/main" id="{DFCCC928-D14A-4F83-B1AA-718825341402}"/>
              </a:ext>
            </a:extLst>
          </p:cNvPr>
          <p:cNvSpPr>
            <a:spLocks noChangeAspect="1" noChangeArrowheads="1"/>
          </p:cNvSpPr>
          <p:nvPr/>
        </p:nvSpPr>
        <p:spPr bwMode="auto">
          <a:xfrm>
            <a:off x="7065963"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Tree>
    <p:extLst>
      <p:ext uri="{BB962C8B-B14F-4D97-AF65-F5344CB8AC3E}">
        <p14:creationId xmlns="" xmlns:p14="http://schemas.microsoft.com/office/powerpoint/2010/main" val="26423551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7768467-4E7E-4D96-9DD9-3CD5821849D0}"/>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3" name="ZoneTexte 2">
            <a:extLst>
              <a:ext uri="{FF2B5EF4-FFF2-40B4-BE49-F238E27FC236}">
                <a16:creationId xmlns="" xmlns:a16="http://schemas.microsoft.com/office/drawing/2014/main" id="{4E5E61A0-86E8-4E73-8C85-126A15B9A192}"/>
              </a:ext>
            </a:extLst>
          </p:cNvPr>
          <p:cNvSpPr txBox="1"/>
          <p:nvPr/>
        </p:nvSpPr>
        <p:spPr>
          <a:xfrm>
            <a:off x="0" y="548680"/>
            <a:ext cx="9144000" cy="6412012"/>
          </a:xfrm>
          <a:prstGeom prst="rect">
            <a:avLst/>
          </a:prstGeom>
          <a:noFill/>
        </p:spPr>
        <p:txBody>
          <a:bodyPr wrap="square" rtlCol="1">
            <a:spAutoFit/>
          </a:bodyPr>
          <a:lstStyle/>
          <a:p>
            <a:pPr lvl="0" algn="just"/>
            <a:r>
              <a:rPr lang="fr-FR" sz="2200" b="1" u="sng" dirty="0">
                <a:solidFill>
                  <a:srgbClr val="FF0000"/>
                </a:solidFill>
                <a:latin typeface="+mj-lt"/>
                <a:cs typeface="+mj-cs"/>
              </a:rPr>
              <a:t>Rappel sur le codage binaire tronqué:</a:t>
            </a:r>
          </a:p>
          <a:p>
            <a:pPr lvl="0" algn="just"/>
            <a:endParaRPr lang="fr-FR" sz="2200" b="1" u="sng" dirty="0">
              <a:solidFill>
                <a:srgbClr val="FF0000"/>
              </a:solidFill>
              <a:latin typeface="+mj-lt"/>
              <a:cs typeface="+mj-cs"/>
            </a:endParaRPr>
          </a:p>
          <a:p>
            <a:pPr marL="342900" lvl="0" indent="-342900" algn="just">
              <a:buFont typeface="Arial" panose="020B0604020202020204" pitchFamily="34" charset="0"/>
              <a:buChar char="•"/>
            </a:pPr>
            <a:r>
              <a:rPr lang="fr-FR" sz="2200" dirty="0">
                <a:solidFill>
                  <a:srgbClr val="002060"/>
                </a:solidFill>
              </a:rPr>
              <a:t>Le </a:t>
            </a:r>
            <a:r>
              <a:rPr lang="fr-FR" sz="2200" b="1" dirty="0">
                <a:solidFill>
                  <a:srgbClr val="002060"/>
                </a:solidFill>
              </a:rPr>
              <a:t>codage binaire tronqué,</a:t>
            </a:r>
            <a:r>
              <a:rPr lang="fr-FR" sz="2200" dirty="0">
                <a:solidFill>
                  <a:srgbClr val="002060"/>
                </a:solidFill>
              </a:rPr>
              <a:t> ou  ‘’</a:t>
            </a:r>
            <a:r>
              <a:rPr lang="fr-FR" sz="2200" b="1" i="1" dirty="0" err="1">
                <a:solidFill>
                  <a:srgbClr val="002060"/>
                </a:solidFill>
              </a:rPr>
              <a:t>economy</a:t>
            </a:r>
            <a:r>
              <a:rPr lang="fr-FR" sz="2200" b="1" i="1" dirty="0">
                <a:solidFill>
                  <a:srgbClr val="002060"/>
                </a:solidFill>
              </a:rPr>
              <a:t> code</a:t>
            </a:r>
            <a:r>
              <a:rPr lang="fr-FR" sz="2200" dirty="0">
                <a:solidFill>
                  <a:srgbClr val="002060"/>
                </a:solidFill>
              </a:rPr>
              <a:t> »’’ ou encore « </a:t>
            </a:r>
            <a:r>
              <a:rPr lang="fr-FR" sz="2200" b="1" i="1" dirty="0">
                <a:solidFill>
                  <a:srgbClr val="002060"/>
                </a:solidFill>
              </a:rPr>
              <a:t>code phase-in</a:t>
            </a:r>
            <a:r>
              <a:rPr lang="fr-FR" sz="2200" dirty="0">
                <a:solidFill>
                  <a:srgbClr val="002060"/>
                </a:solidFill>
              </a:rPr>
              <a:t> » dans la famille </a:t>
            </a:r>
            <a:r>
              <a:rPr lang="fr-FR" sz="2200" dirty="0" err="1">
                <a:solidFill>
                  <a:srgbClr val="002060"/>
                </a:solidFill>
              </a:rPr>
              <a:t>Lempel</a:t>
            </a:r>
            <a:r>
              <a:rPr lang="fr-FR" sz="2200" dirty="0">
                <a:solidFill>
                  <a:srgbClr val="002060"/>
                </a:solidFill>
              </a:rPr>
              <a:t>-Zip, est un codeur entropique utilisant la base 2.</a:t>
            </a:r>
          </a:p>
          <a:p>
            <a:pPr marL="342900" lvl="0" indent="-342900" algn="just">
              <a:buFont typeface="Arial" panose="020B0604020202020204" pitchFamily="34" charset="0"/>
              <a:buChar char="•"/>
            </a:pPr>
            <a:endParaRPr lang="fr-FR" sz="2200" dirty="0">
              <a:solidFill>
                <a:srgbClr val="002060"/>
              </a:solidFill>
            </a:endParaRPr>
          </a:p>
          <a:p>
            <a:pPr marL="342900" lvl="0" indent="-342900" algn="just">
              <a:buFont typeface="Arial" panose="020B0604020202020204" pitchFamily="34" charset="0"/>
              <a:buChar char="•"/>
            </a:pPr>
            <a:r>
              <a:rPr lang="fr-FR" sz="2200" dirty="0">
                <a:solidFill>
                  <a:srgbClr val="7030A0"/>
                </a:solidFill>
              </a:rPr>
              <a:t>Le codage binaire tronqué est un code préfixe à longueur variable (VLC) toujours inférieure ou égale à celle du code binaire optimal équivalent (log</a:t>
            </a:r>
            <a:r>
              <a:rPr lang="fr-FR" sz="2200" baseline="-25000" dirty="0">
                <a:solidFill>
                  <a:srgbClr val="7030A0"/>
                </a:solidFill>
              </a:rPr>
              <a:t>2</a:t>
            </a:r>
            <a:r>
              <a:rPr lang="fr-FR" sz="2200" dirty="0">
                <a:solidFill>
                  <a:srgbClr val="7030A0"/>
                </a:solidFill>
              </a:rPr>
              <a:t>N, où N est la taille de l'alphabet à coder),</a:t>
            </a:r>
          </a:p>
          <a:p>
            <a:pPr marL="342900" lvl="0" indent="-342900" algn="just">
              <a:buFont typeface="Arial" panose="020B0604020202020204" pitchFamily="34" charset="0"/>
              <a:buChar char="•"/>
            </a:pPr>
            <a:endParaRPr lang="fr-FR" sz="2200" dirty="0">
              <a:solidFill>
                <a:srgbClr val="7030A0"/>
              </a:solidFill>
            </a:endParaRPr>
          </a:p>
          <a:p>
            <a:pPr marL="342900" lvl="0" indent="-342900" algn="just">
              <a:buFont typeface="Arial" panose="020B0604020202020204" pitchFamily="34" charset="0"/>
              <a:buChar char="•"/>
            </a:pPr>
            <a:r>
              <a:rPr lang="fr-FR" sz="2200" dirty="0">
                <a:solidFill>
                  <a:srgbClr val="00B050"/>
                </a:solidFill>
              </a:rPr>
              <a:t>Généralement utilisé pour coder de façon efficace en termes de longueur, un alphabet dont la taille N n'est pas une puissance de 2, </a:t>
            </a:r>
            <a:r>
              <a:rPr lang="fr-FR" sz="2200" dirty="0">
                <a:solidFill>
                  <a:srgbClr val="C00000"/>
                </a:solidFill>
              </a:rPr>
              <a:t>soit N=2</a:t>
            </a:r>
            <a:r>
              <a:rPr lang="fr-FR" sz="2200" baseline="30000" dirty="0">
                <a:solidFill>
                  <a:srgbClr val="C00000"/>
                </a:solidFill>
              </a:rPr>
              <a:t>k</a:t>
            </a:r>
            <a:r>
              <a:rPr lang="fr-FR" sz="2200" dirty="0">
                <a:solidFill>
                  <a:srgbClr val="C00000"/>
                </a:solidFill>
              </a:rPr>
              <a:t> + b</a:t>
            </a:r>
          </a:p>
          <a:p>
            <a:pPr algn="ctr"/>
            <a:r>
              <a:rPr lang="fr-FR" sz="2200" b="1" dirty="0">
                <a:solidFill>
                  <a:srgbClr val="002060"/>
                </a:solidFill>
              </a:rPr>
              <a:t>D’où : </a:t>
            </a:r>
            <a:r>
              <a:rPr lang="fr-FR" sz="2200" b="1" dirty="0">
                <a:solidFill>
                  <a:srgbClr val="C00000"/>
                </a:solidFill>
              </a:rPr>
              <a:t> 2</a:t>
            </a:r>
            <a:r>
              <a:rPr lang="fr-FR" sz="2200" b="1" baseline="30000" dirty="0">
                <a:solidFill>
                  <a:srgbClr val="C00000"/>
                </a:solidFill>
              </a:rPr>
              <a:t>k</a:t>
            </a:r>
            <a:r>
              <a:rPr lang="fr-FR" sz="2200" b="1" dirty="0">
                <a:solidFill>
                  <a:srgbClr val="C00000"/>
                </a:solidFill>
              </a:rPr>
              <a:t> &lt; N &lt;2</a:t>
            </a:r>
            <a:r>
              <a:rPr lang="fr-FR" sz="2200" b="1" baseline="30000" dirty="0">
                <a:solidFill>
                  <a:srgbClr val="C00000"/>
                </a:solidFill>
              </a:rPr>
              <a:t>k+1</a:t>
            </a:r>
          </a:p>
          <a:p>
            <a:pPr algn="ctr"/>
            <a:endParaRPr lang="fr-FR" sz="2200" b="1" baseline="30000" dirty="0">
              <a:solidFill>
                <a:srgbClr val="C00000"/>
              </a:solidFill>
            </a:endParaRPr>
          </a:p>
          <a:p>
            <a:pPr marL="342900" indent="-342900">
              <a:buFont typeface="Arial" panose="020B0604020202020204" pitchFamily="34" charset="0"/>
              <a:buChar char="•"/>
            </a:pPr>
            <a:r>
              <a:rPr lang="fr-FR" sz="2200" b="1" dirty="0">
                <a:solidFill>
                  <a:srgbClr val="C00000"/>
                </a:solidFill>
              </a:rPr>
              <a:t>Ainsi, les 2</a:t>
            </a:r>
            <a:r>
              <a:rPr lang="fr-FR" sz="2200" b="1" baseline="30000" dirty="0">
                <a:solidFill>
                  <a:srgbClr val="C00000"/>
                </a:solidFill>
              </a:rPr>
              <a:t>k+1</a:t>
            </a:r>
            <a:r>
              <a:rPr lang="fr-FR" sz="2200" b="1" dirty="0">
                <a:solidFill>
                  <a:srgbClr val="C00000"/>
                </a:solidFill>
              </a:rPr>
              <a:t>-N premières valeurs sont codées sur k=</a:t>
            </a:r>
            <a:r>
              <a:rPr lang="fr-FR" sz="2200" dirty="0">
                <a:solidFill>
                  <a:srgbClr val="7030A0"/>
                </a:solidFill>
              </a:rPr>
              <a:t>log</a:t>
            </a:r>
            <a:r>
              <a:rPr lang="fr-FR" sz="2200" baseline="-25000" dirty="0">
                <a:solidFill>
                  <a:srgbClr val="7030A0"/>
                </a:solidFill>
              </a:rPr>
              <a:t>2</a:t>
            </a:r>
            <a:r>
              <a:rPr lang="fr-FR" sz="2200" dirty="0">
                <a:solidFill>
                  <a:srgbClr val="7030A0"/>
                </a:solidFill>
              </a:rPr>
              <a:t>N</a:t>
            </a:r>
          </a:p>
          <a:p>
            <a:pPr marL="342900" indent="-342900">
              <a:buFont typeface="Arial" panose="020B0604020202020204" pitchFamily="34" charset="0"/>
              <a:buChar char="•"/>
            </a:pPr>
            <a:endParaRPr lang="fr-FR" sz="2200" dirty="0">
              <a:solidFill>
                <a:srgbClr val="7030A0"/>
              </a:solidFill>
            </a:endParaRPr>
          </a:p>
          <a:p>
            <a:pPr marL="342900" indent="-342900" algn="just">
              <a:buFont typeface="Arial" panose="020B0604020202020204" pitchFamily="34" charset="0"/>
              <a:buChar char="•"/>
            </a:pPr>
            <a:r>
              <a:rPr lang="fr-FR" sz="2200" b="1" dirty="0">
                <a:solidFill>
                  <a:srgbClr val="7030A0"/>
                </a:solidFill>
                <a:cs typeface="+mj-cs"/>
              </a:rPr>
              <a:t>Les valeurs restantes sont codées k+1=</a:t>
            </a:r>
            <a:r>
              <a:rPr lang="fr-FR" sz="2200" dirty="0">
                <a:solidFill>
                  <a:srgbClr val="7030A0"/>
                </a:solidFill>
                <a:cs typeface="+mj-cs"/>
              </a:rPr>
              <a:t>log2N. </a:t>
            </a:r>
            <a:r>
              <a:rPr lang="ar-DZ" altLang="ar-DZ" sz="2200" dirty="0" err="1">
                <a:solidFill>
                  <a:srgbClr val="7030A0"/>
                </a:solidFill>
                <a:latin typeface="+mn-lt"/>
                <a:cs typeface="+mj-cs"/>
              </a:rPr>
              <a:t>Les</a:t>
            </a:r>
            <a:r>
              <a:rPr lang="ar-DZ" altLang="ar-DZ" sz="2200" dirty="0">
                <a:solidFill>
                  <a:srgbClr val="7030A0"/>
                </a:solidFill>
                <a:latin typeface="+mn-lt"/>
                <a:cs typeface="+mj-cs"/>
              </a:rPr>
              <a:t> </a:t>
            </a:r>
            <a:r>
              <a:rPr lang="ar-DZ" altLang="ar-DZ" sz="2200" dirty="0" err="1">
                <a:solidFill>
                  <a:srgbClr val="7030A0"/>
                </a:solidFill>
                <a:latin typeface="+mn-lt"/>
                <a:cs typeface="+mj-cs"/>
              </a:rPr>
              <a:t>codes</a:t>
            </a:r>
            <a:r>
              <a:rPr lang="ar-DZ" altLang="ar-DZ" sz="2200" dirty="0">
                <a:solidFill>
                  <a:srgbClr val="7030A0"/>
                </a:solidFill>
                <a:latin typeface="+mn-lt"/>
                <a:cs typeface="+mj-cs"/>
              </a:rPr>
              <a:t> </a:t>
            </a:r>
            <a:r>
              <a:rPr lang="ar-DZ" altLang="ar-DZ" sz="2200" dirty="0" err="1">
                <a:solidFill>
                  <a:srgbClr val="7030A0"/>
                </a:solidFill>
                <a:latin typeface="+mn-lt"/>
                <a:cs typeface="+mj-cs"/>
              </a:rPr>
              <a:t>utilisés</a:t>
            </a:r>
            <a:r>
              <a:rPr lang="ar-DZ" altLang="ar-DZ" sz="2200" dirty="0">
                <a:solidFill>
                  <a:srgbClr val="7030A0"/>
                </a:solidFill>
                <a:latin typeface="+mn-lt"/>
                <a:cs typeface="+mj-cs"/>
              </a:rPr>
              <a:t> </a:t>
            </a:r>
            <a:r>
              <a:rPr lang="ar-DZ" altLang="ar-DZ" sz="2200" dirty="0" err="1">
                <a:solidFill>
                  <a:srgbClr val="7030A0"/>
                </a:solidFill>
                <a:latin typeface="+mn-lt"/>
                <a:cs typeface="+mj-cs"/>
              </a:rPr>
              <a:t>pour</a:t>
            </a:r>
            <a:r>
              <a:rPr lang="ar-DZ" altLang="ar-DZ" sz="2200" dirty="0">
                <a:solidFill>
                  <a:srgbClr val="7030A0"/>
                </a:solidFill>
                <a:latin typeface="+mn-lt"/>
                <a:cs typeface="+mj-cs"/>
              </a:rPr>
              <a:t> </a:t>
            </a:r>
            <a:r>
              <a:rPr lang="ar-DZ" altLang="ar-DZ" sz="2200" dirty="0" err="1">
                <a:solidFill>
                  <a:srgbClr val="7030A0"/>
                </a:solidFill>
                <a:latin typeface="+mn-lt"/>
                <a:cs typeface="+mj-cs"/>
              </a:rPr>
              <a:t>coder</a:t>
            </a:r>
            <a:r>
              <a:rPr lang="ar-DZ" altLang="ar-DZ" sz="2200" dirty="0">
                <a:solidFill>
                  <a:srgbClr val="7030A0"/>
                </a:solidFill>
                <a:latin typeface="+mn-lt"/>
                <a:cs typeface="+mj-cs"/>
              </a:rPr>
              <a:t> </a:t>
            </a:r>
            <a:r>
              <a:rPr lang="ar-DZ" altLang="ar-DZ" sz="2200" dirty="0" err="1">
                <a:solidFill>
                  <a:srgbClr val="7030A0"/>
                </a:solidFill>
                <a:latin typeface="+mn-lt"/>
                <a:cs typeface="+mj-cs"/>
              </a:rPr>
              <a:t>ces</a:t>
            </a:r>
            <a:r>
              <a:rPr lang="ar-DZ" altLang="ar-DZ" sz="2200" dirty="0">
                <a:solidFill>
                  <a:srgbClr val="7030A0"/>
                </a:solidFill>
                <a:latin typeface="+mn-lt"/>
                <a:cs typeface="+mj-cs"/>
              </a:rPr>
              <a:t> </a:t>
            </a:r>
            <a:r>
              <a:rPr lang="ar-DZ" altLang="ar-DZ" sz="2200" dirty="0" err="1">
                <a:solidFill>
                  <a:srgbClr val="7030A0"/>
                </a:solidFill>
                <a:latin typeface="+mn-lt"/>
                <a:cs typeface="+mj-cs"/>
              </a:rPr>
              <a:t>dernières</a:t>
            </a:r>
            <a:r>
              <a:rPr lang="ar-DZ" altLang="ar-DZ" sz="2200" dirty="0">
                <a:solidFill>
                  <a:srgbClr val="7030A0"/>
                </a:solidFill>
                <a:latin typeface="+mn-lt"/>
                <a:cs typeface="+mj-cs"/>
              </a:rPr>
              <a:t> </a:t>
            </a:r>
            <a:r>
              <a:rPr lang="ar-DZ" altLang="ar-DZ" sz="2200" dirty="0" err="1">
                <a:solidFill>
                  <a:srgbClr val="7030A0"/>
                </a:solidFill>
                <a:latin typeface="+mn-lt"/>
                <a:cs typeface="+mj-cs"/>
              </a:rPr>
              <a:t>valeurs</a:t>
            </a:r>
            <a:r>
              <a:rPr lang="ar-DZ" altLang="ar-DZ" sz="2200" dirty="0">
                <a:solidFill>
                  <a:srgbClr val="7030A0"/>
                </a:solidFill>
                <a:latin typeface="+mn-lt"/>
                <a:cs typeface="+mj-cs"/>
              </a:rPr>
              <a:t> </a:t>
            </a:r>
            <a:r>
              <a:rPr lang="ar-DZ" altLang="ar-DZ" sz="2200" dirty="0" err="1">
                <a:solidFill>
                  <a:srgbClr val="7030A0"/>
                </a:solidFill>
                <a:latin typeface="+mn-lt"/>
                <a:cs typeface="+mj-cs"/>
              </a:rPr>
              <a:t>sont</a:t>
            </a:r>
            <a:r>
              <a:rPr lang="ar-DZ" altLang="ar-DZ" sz="2200" dirty="0">
                <a:solidFill>
                  <a:srgbClr val="7030A0"/>
                </a:solidFill>
                <a:latin typeface="+mn-lt"/>
                <a:cs typeface="+mj-cs"/>
              </a:rPr>
              <a:t> </a:t>
            </a:r>
            <a:r>
              <a:rPr lang="ar-DZ" altLang="ar-DZ" sz="2200" dirty="0" err="1">
                <a:solidFill>
                  <a:srgbClr val="7030A0"/>
                </a:solidFill>
                <a:latin typeface="+mn-lt"/>
                <a:cs typeface="+mj-cs"/>
              </a:rPr>
              <a:t>les</a:t>
            </a:r>
            <a:r>
              <a:rPr lang="ar-DZ" altLang="ar-DZ" sz="2200" dirty="0">
                <a:solidFill>
                  <a:srgbClr val="7030A0"/>
                </a:solidFill>
                <a:latin typeface="+mn-lt"/>
                <a:cs typeface="+mj-cs"/>
              </a:rPr>
              <a:t> </a:t>
            </a:r>
            <a:r>
              <a:rPr lang="fr-FR" altLang="ar-DZ" sz="2200" dirty="0">
                <a:solidFill>
                  <a:srgbClr val="7030A0"/>
                </a:solidFill>
                <a:latin typeface="+mn-lt"/>
                <a:cs typeface="+mj-cs"/>
              </a:rPr>
              <a:t>2b </a:t>
            </a:r>
            <a:r>
              <a:rPr lang="ar-DZ" altLang="ar-DZ" sz="2200" dirty="0" err="1">
                <a:solidFill>
                  <a:srgbClr val="7030A0"/>
                </a:solidFill>
                <a:latin typeface="+mn-lt"/>
                <a:cs typeface="+mj-cs"/>
              </a:rPr>
              <a:t>derniers</a:t>
            </a:r>
            <a:r>
              <a:rPr lang="ar-DZ" altLang="ar-DZ" sz="2200" dirty="0">
                <a:solidFill>
                  <a:srgbClr val="7030A0"/>
                </a:solidFill>
                <a:latin typeface="+mn-lt"/>
                <a:cs typeface="+mj-cs"/>
              </a:rPr>
              <a:t> </a:t>
            </a:r>
            <a:r>
              <a:rPr lang="ar-DZ" altLang="ar-DZ" sz="2200" dirty="0" err="1">
                <a:solidFill>
                  <a:srgbClr val="7030A0"/>
                </a:solidFill>
                <a:latin typeface="+mn-lt"/>
                <a:cs typeface="+mj-cs"/>
              </a:rPr>
              <a:t>codes</a:t>
            </a:r>
            <a:r>
              <a:rPr lang="ar-DZ" altLang="ar-DZ" sz="2200" dirty="0">
                <a:solidFill>
                  <a:srgbClr val="7030A0"/>
                </a:solidFill>
                <a:latin typeface="+mn-lt"/>
                <a:cs typeface="+mj-cs"/>
              </a:rPr>
              <a:t> </a:t>
            </a:r>
            <a:r>
              <a:rPr lang="ar-DZ" altLang="ar-DZ" sz="2200" dirty="0" err="1">
                <a:solidFill>
                  <a:srgbClr val="7030A0"/>
                </a:solidFill>
                <a:latin typeface="+mn-lt"/>
                <a:cs typeface="+mj-cs"/>
              </a:rPr>
              <a:t>de</a:t>
            </a:r>
            <a:r>
              <a:rPr lang="ar-DZ" altLang="ar-DZ" sz="2200" dirty="0">
                <a:solidFill>
                  <a:srgbClr val="7030A0"/>
                </a:solidFill>
                <a:latin typeface="+mn-lt"/>
                <a:cs typeface="+mj-cs"/>
              </a:rPr>
              <a:t> </a:t>
            </a:r>
            <a:r>
              <a:rPr lang="ar-DZ" altLang="ar-DZ" sz="2200" dirty="0" err="1">
                <a:solidFill>
                  <a:srgbClr val="7030A0"/>
                </a:solidFill>
                <a:latin typeface="+mn-lt"/>
                <a:cs typeface="+mj-cs"/>
              </a:rPr>
              <a:t>longueur</a:t>
            </a:r>
            <a:r>
              <a:rPr lang="fr-FR" altLang="ar-DZ" sz="2200" dirty="0">
                <a:solidFill>
                  <a:srgbClr val="7030A0"/>
                </a:solidFill>
                <a:latin typeface="+mn-lt"/>
                <a:cs typeface="+mj-cs"/>
              </a:rPr>
              <a:t> k+1</a:t>
            </a:r>
            <a:r>
              <a:rPr lang="ar-DZ" altLang="ar-DZ" sz="2200" dirty="0">
                <a:solidFill>
                  <a:srgbClr val="7030A0"/>
                </a:solidFill>
                <a:latin typeface="+mn-lt"/>
                <a:cs typeface="+mj-cs"/>
              </a:rPr>
              <a:t>       </a:t>
            </a:r>
            <a:r>
              <a:rPr lang="ar-DZ" altLang="ar-DZ" sz="2200" dirty="0">
                <a:latin typeface="+mn-lt"/>
              </a:rPr>
              <a:t>  </a:t>
            </a:r>
          </a:p>
        </p:txBody>
      </p:sp>
      <p:sp>
        <p:nvSpPr>
          <p:cNvPr id="5" name="AutoShape 2" descr="N">
            <a:extLst>
              <a:ext uri="{FF2B5EF4-FFF2-40B4-BE49-F238E27FC236}">
                <a16:creationId xmlns="" xmlns:a16="http://schemas.microsoft.com/office/drawing/2014/main" id="{15FA8A01-1F2B-43C9-952F-547384950B12}"/>
              </a:ext>
            </a:extLst>
          </p:cNvPr>
          <p:cNvSpPr>
            <a:spLocks noChangeAspect="1" noChangeArrowheads="1"/>
          </p:cNvSpPr>
          <p:nvPr/>
        </p:nvSpPr>
        <p:spPr bwMode="auto">
          <a:xfrm>
            <a:off x="100076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6" name="AutoShape 3" descr="k">
            <a:extLst>
              <a:ext uri="{FF2B5EF4-FFF2-40B4-BE49-F238E27FC236}">
                <a16:creationId xmlns="" xmlns:a16="http://schemas.microsoft.com/office/drawing/2014/main" id="{DFCCC928-D14A-4F83-B1AA-718825341402}"/>
              </a:ext>
            </a:extLst>
          </p:cNvPr>
          <p:cNvSpPr>
            <a:spLocks noChangeAspect="1" noChangeArrowheads="1"/>
          </p:cNvSpPr>
          <p:nvPr/>
        </p:nvSpPr>
        <p:spPr bwMode="auto">
          <a:xfrm>
            <a:off x="7065963"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12" name="AutoShape 4" descr="2b">
            <a:extLst>
              <a:ext uri="{FF2B5EF4-FFF2-40B4-BE49-F238E27FC236}">
                <a16:creationId xmlns="" xmlns:a16="http://schemas.microsoft.com/office/drawing/2014/main" id="{8A2C2E8D-7C67-443F-B23B-D52E740F419A}"/>
              </a:ext>
            </a:extLst>
          </p:cNvPr>
          <p:cNvSpPr>
            <a:spLocks noChangeAspect="1" noChangeArrowheads="1"/>
          </p:cNvSpPr>
          <p:nvPr/>
        </p:nvSpPr>
        <p:spPr bwMode="auto">
          <a:xfrm>
            <a:off x="96551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13" name="AutoShape 5" descr="k + 1">
            <a:extLst>
              <a:ext uri="{FF2B5EF4-FFF2-40B4-BE49-F238E27FC236}">
                <a16:creationId xmlns="" xmlns:a16="http://schemas.microsoft.com/office/drawing/2014/main" id="{B7D35C5D-3B7D-4932-BE3C-2A02D81100D0}"/>
              </a:ext>
            </a:extLst>
          </p:cNvPr>
          <p:cNvSpPr>
            <a:spLocks noChangeAspect="1" noChangeArrowheads="1"/>
          </p:cNvSpPr>
          <p:nvPr/>
        </p:nvSpPr>
        <p:spPr bwMode="auto">
          <a:xfrm>
            <a:off x="62992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Tree>
    <p:extLst>
      <p:ext uri="{BB962C8B-B14F-4D97-AF65-F5344CB8AC3E}">
        <p14:creationId xmlns="" xmlns:p14="http://schemas.microsoft.com/office/powerpoint/2010/main" val="21311340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7768467-4E7E-4D96-9DD9-3CD5821849D0}"/>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3" name="ZoneTexte 2">
            <a:extLst>
              <a:ext uri="{FF2B5EF4-FFF2-40B4-BE49-F238E27FC236}">
                <a16:creationId xmlns="" xmlns:a16="http://schemas.microsoft.com/office/drawing/2014/main" id="{4E5E61A0-86E8-4E73-8C85-126A15B9A192}"/>
              </a:ext>
            </a:extLst>
          </p:cNvPr>
          <p:cNvSpPr txBox="1"/>
          <p:nvPr/>
        </p:nvSpPr>
        <p:spPr>
          <a:xfrm>
            <a:off x="0" y="836712"/>
            <a:ext cx="9144000" cy="2123658"/>
          </a:xfrm>
          <a:prstGeom prst="rect">
            <a:avLst/>
          </a:prstGeom>
          <a:noFill/>
        </p:spPr>
        <p:txBody>
          <a:bodyPr wrap="square" rtlCol="1">
            <a:spAutoFit/>
          </a:bodyPr>
          <a:lstStyle/>
          <a:p>
            <a:pPr lvl="0" algn="just"/>
            <a:r>
              <a:rPr lang="fr-FR" sz="2200" b="1" u="sng" dirty="0">
                <a:solidFill>
                  <a:srgbClr val="FF0000"/>
                </a:solidFill>
                <a:latin typeface="+mj-lt"/>
                <a:cs typeface="+mj-cs"/>
              </a:rPr>
              <a:t>Rappel sur le codage binaire tronqué:</a:t>
            </a:r>
          </a:p>
          <a:p>
            <a:pPr lvl="0" algn="just"/>
            <a:r>
              <a:rPr lang="fr-FR" sz="2200" dirty="0">
                <a:solidFill>
                  <a:srgbClr val="002060"/>
                </a:solidFill>
                <a:latin typeface="+mj-lt"/>
                <a:cs typeface="+mj-cs"/>
              </a:rPr>
              <a:t>Exemple soit à coder un alphabet de taille N=7 (k=2) selon le codage binaire tronqué:</a:t>
            </a:r>
          </a:p>
          <a:p>
            <a:pPr marL="342900" indent="-342900" algn="just">
              <a:buFont typeface="Arial" panose="020B0604020202020204" pitchFamily="34" charset="0"/>
              <a:buChar char="•"/>
            </a:pPr>
            <a:r>
              <a:rPr lang="fr-FR" sz="2200" dirty="0">
                <a:solidFill>
                  <a:srgbClr val="7030A0"/>
                </a:solidFill>
              </a:rPr>
              <a:t>Les 2</a:t>
            </a:r>
            <a:r>
              <a:rPr lang="fr-FR" sz="2200" baseline="30000" dirty="0">
                <a:solidFill>
                  <a:srgbClr val="7030A0"/>
                </a:solidFill>
              </a:rPr>
              <a:t>k+1</a:t>
            </a:r>
            <a:r>
              <a:rPr lang="fr-FR" sz="2200" dirty="0">
                <a:solidFill>
                  <a:srgbClr val="7030A0"/>
                </a:solidFill>
              </a:rPr>
              <a:t>-N premières valeurs, soit 01 valeur, est codée sur k=2 bits et les 06 autres valeurs sont codées sur k+1=3 bits</a:t>
            </a:r>
          </a:p>
          <a:p>
            <a:pPr marL="342900" lvl="0" indent="-342900" algn="just">
              <a:buFont typeface="Arial" panose="020B0604020202020204" pitchFamily="34" charset="0"/>
              <a:buChar char="•"/>
            </a:pPr>
            <a:endParaRPr lang="ar-DZ" sz="2200" dirty="0">
              <a:solidFill>
                <a:srgbClr val="002060"/>
              </a:solidFill>
              <a:latin typeface="+mj-lt"/>
              <a:cs typeface="+mj-cs"/>
            </a:endParaRPr>
          </a:p>
        </p:txBody>
      </p:sp>
      <p:sp>
        <p:nvSpPr>
          <p:cNvPr id="5" name="AutoShape 2" descr="N">
            <a:extLst>
              <a:ext uri="{FF2B5EF4-FFF2-40B4-BE49-F238E27FC236}">
                <a16:creationId xmlns="" xmlns:a16="http://schemas.microsoft.com/office/drawing/2014/main" id="{15FA8A01-1F2B-43C9-952F-547384950B12}"/>
              </a:ext>
            </a:extLst>
          </p:cNvPr>
          <p:cNvSpPr>
            <a:spLocks noChangeAspect="1" noChangeArrowheads="1"/>
          </p:cNvSpPr>
          <p:nvPr/>
        </p:nvSpPr>
        <p:spPr bwMode="auto">
          <a:xfrm>
            <a:off x="100076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6" name="AutoShape 3" descr="k">
            <a:extLst>
              <a:ext uri="{FF2B5EF4-FFF2-40B4-BE49-F238E27FC236}">
                <a16:creationId xmlns="" xmlns:a16="http://schemas.microsoft.com/office/drawing/2014/main" id="{DFCCC928-D14A-4F83-B1AA-718825341402}"/>
              </a:ext>
            </a:extLst>
          </p:cNvPr>
          <p:cNvSpPr>
            <a:spLocks noChangeAspect="1" noChangeArrowheads="1"/>
          </p:cNvSpPr>
          <p:nvPr/>
        </p:nvSpPr>
        <p:spPr bwMode="auto">
          <a:xfrm>
            <a:off x="7065963"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graphicFrame>
        <p:nvGraphicFramePr>
          <p:cNvPr id="4" name="Tableau 6">
            <a:extLst>
              <a:ext uri="{FF2B5EF4-FFF2-40B4-BE49-F238E27FC236}">
                <a16:creationId xmlns="" xmlns:a16="http://schemas.microsoft.com/office/drawing/2014/main" id="{FB09C85A-2CE0-4EFF-8858-9FEB6675F6A4}"/>
              </a:ext>
            </a:extLst>
          </p:cNvPr>
          <p:cNvGraphicFramePr>
            <a:graphicFrameLocks noGrp="1"/>
          </p:cNvGraphicFramePr>
          <p:nvPr>
            <p:extLst>
              <p:ext uri="{D42A27DB-BD31-4B8C-83A1-F6EECF244321}">
                <p14:modId xmlns="" xmlns:p14="http://schemas.microsoft.com/office/powerpoint/2010/main" val="4044778360"/>
              </p:ext>
            </p:extLst>
          </p:nvPr>
        </p:nvGraphicFramePr>
        <p:xfrm>
          <a:off x="971601" y="2708920"/>
          <a:ext cx="6840759" cy="4118848"/>
        </p:xfrm>
        <a:graphic>
          <a:graphicData uri="http://schemas.openxmlformats.org/drawingml/2006/table">
            <a:tbl>
              <a:tblPr rtl="1" firstRow="1" bandRow="1">
                <a:tableStyleId>{5C22544A-7EE6-4342-B048-85BDC9FD1C3A}</a:tableStyleId>
              </a:tblPr>
              <a:tblGrid>
                <a:gridCol w="2280253">
                  <a:extLst>
                    <a:ext uri="{9D8B030D-6E8A-4147-A177-3AD203B41FA5}">
                      <a16:colId xmlns="" xmlns:a16="http://schemas.microsoft.com/office/drawing/2014/main" val="1422095747"/>
                    </a:ext>
                  </a:extLst>
                </a:gridCol>
                <a:gridCol w="2280253">
                  <a:extLst>
                    <a:ext uri="{9D8B030D-6E8A-4147-A177-3AD203B41FA5}">
                      <a16:colId xmlns="" xmlns:a16="http://schemas.microsoft.com/office/drawing/2014/main" val="3098253598"/>
                    </a:ext>
                  </a:extLst>
                </a:gridCol>
                <a:gridCol w="2280253">
                  <a:extLst>
                    <a:ext uri="{9D8B030D-6E8A-4147-A177-3AD203B41FA5}">
                      <a16:colId xmlns="" xmlns:a16="http://schemas.microsoft.com/office/drawing/2014/main" val="3445583878"/>
                    </a:ext>
                  </a:extLst>
                </a:gridCol>
              </a:tblGrid>
              <a:tr h="514856">
                <a:tc>
                  <a:txBody>
                    <a:bodyPr/>
                    <a:lstStyle/>
                    <a:p>
                      <a:pPr algn="ctr" rtl="1"/>
                      <a:r>
                        <a:rPr lang="fr-FR" dirty="0"/>
                        <a:t>Binaire tronqué</a:t>
                      </a:r>
                      <a:endParaRPr lang="ar-DZ" dirty="0"/>
                    </a:p>
                  </a:txBody>
                  <a:tcPr/>
                </a:tc>
                <a:tc>
                  <a:txBody>
                    <a:bodyPr/>
                    <a:lstStyle/>
                    <a:p>
                      <a:pPr algn="ctr" rtl="1"/>
                      <a:r>
                        <a:rPr lang="fr-FR" dirty="0"/>
                        <a:t>Binaire</a:t>
                      </a:r>
                      <a:endParaRPr lang="ar-DZ" dirty="0"/>
                    </a:p>
                  </a:txBody>
                  <a:tcPr/>
                </a:tc>
                <a:tc>
                  <a:txBody>
                    <a:bodyPr/>
                    <a:lstStyle/>
                    <a:p>
                      <a:pPr algn="ctr" rtl="1"/>
                      <a:r>
                        <a:rPr lang="fr-FR" dirty="0"/>
                        <a:t>Décimal</a:t>
                      </a:r>
                      <a:endParaRPr lang="ar-DZ" dirty="0"/>
                    </a:p>
                  </a:txBody>
                  <a:tcPr/>
                </a:tc>
                <a:extLst>
                  <a:ext uri="{0D108BD9-81ED-4DB2-BD59-A6C34878D82A}">
                    <a16:rowId xmlns="" xmlns:a16="http://schemas.microsoft.com/office/drawing/2014/main" val="1237538745"/>
                  </a:ext>
                </a:extLst>
              </a:tr>
              <a:tr h="514856">
                <a:tc>
                  <a:txBody>
                    <a:bodyPr/>
                    <a:lstStyle/>
                    <a:p>
                      <a:pPr algn="ctr" rtl="1"/>
                      <a:r>
                        <a:rPr lang="fr-FR" dirty="0"/>
                        <a:t>00</a:t>
                      </a:r>
                      <a:endParaRPr lang="ar-DZ" dirty="0"/>
                    </a:p>
                  </a:txBody>
                  <a:tcPr/>
                </a:tc>
                <a:tc>
                  <a:txBody>
                    <a:bodyPr/>
                    <a:lstStyle/>
                    <a:p>
                      <a:pPr algn="ctr" rtl="1"/>
                      <a:r>
                        <a:rPr lang="fr-FR" dirty="0"/>
                        <a:t>000</a:t>
                      </a:r>
                      <a:endParaRPr lang="ar-DZ" dirty="0"/>
                    </a:p>
                  </a:txBody>
                  <a:tcPr/>
                </a:tc>
                <a:tc>
                  <a:txBody>
                    <a:bodyPr/>
                    <a:lstStyle/>
                    <a:p>
                      <a:pPr algn="ctr" rtl="1"/>
                      <a:r>
                        <a:rPr lang="fr-FR" dirty="0"/>
                        <a:t>0</a:t>
                      </a:r>
                      <a:endParaRPr lang="ar-DZ" dirty="0"/>
                    </a:p>
                  </a:txBody>
                  <a:tcPr/>
                </a:tc>
                <a:extLst>
                  <a:ext uri="{0D108BD9-81ED-4DB2-BD59-A6C34878D82A}">
                    <a16:rowId xmlns="" xmlns:a16="http://schemas.microsoft.com/office/drawing/2014/main" val="4050846412"/>
                  </a:ext>
                </a:extLst>
              </a:tr>
              <a:tr h="514856">
                <a:tc>
                  <a:txBody>
                    <a:bodyPr/>
                    <a:lstStyle/>
                    <a:p>
                      <a:pPr algn="ctr" rtl="1"/>
                      <a:r>
                        <a:rPr lang="fr-FR" dirty="0"/>
                        <a:t>010</a:t>
                      </a:r>
                      <a:endParaRPr lang="ar-DZ" dirty="0"/>
                    </a:p>
                  </a:txBody>
                  <a:tcPr/>
                </a:tc>
                <a:tc>
                  <a:txBody>
                    <a:bodyPr/>
                    <a:lstStyle/>
                    <a:p>
                      <a:pPr algn="ctr" rtl="1"/>
                      <a:r>
                        <a:rPr lang="fr-FR" dirty="0"/>
                        <a:t>001</a:t>
                      </a:r>
                      <a:endParaRPr lang="ar-DZ" dirty="0"/>
                    </a:p>
                  </a:txBody>
                  <a:tcPr/>
                </a:tc>
                <a:tc>
                  <a:txBody>
                    <a:bodyPr/>
                    <a:lstStyle/>
                    <a:p>
                      <a:pPr algn="ctr" rtl="1"/>
                      <a:r>
                        <a:rPr lang="fr-FR" dirty="0"/>
                        <a:t>1</a:t>
                      </a:r>
                      <a:endParaRPr lang="ar-DZ" dirty="0"/>
                    </a:p>
                  </a:txBody>
                  <a:tcPr/>
                </a:tc>
                <a:extLst>
                  <a:ext uri="{0D108BD9-81ED-4DB2-BD59-A6C34878D82A}">
                    <a16:rowId xmlns="" xmlns:a16="http://schemas.microsoft.com/office/drawing/2014/main" val="335753357"/>
                  </a:ext>
                </a:extLst>
              </a:tr>
              <a:tr h="514856">
                <a:tc>
                  <a:txBody>
                    <a:bodyPr/>
                    <a:lstStyle/>
                    <a:p>
                      <a:pPr algn="ctr" rtl="1"/>
                      <a:r>
                        <a:rPr lang="fr-FR" dirty="0"/>
                        <a:t>011</a:t>
                      </a:r>
                      <a:endParaRPr lang="ar-DZ" dirty="0"/>
                    </a:p>
                  </a:txBody>
                  <a:tcPr/>
                </a:tc>
                <a:tc>
                  <a:txBody>
                    <a:bodyPr/>
                    <a:lstStyle/>
                    <a:p>
                      <a:pPr algn="ctr" rtl="1"/>
                      <a:r>
                        <a:rPr lang="fr-FR" dirty="0"/>
                        <a:t>010</a:t>
                      </a:r>
                      <a:endParaRPr lang="ar-DZ" dirty="0"/>
                    </a:p>
                  </a:txBody>
                  <a:tcPr/>
                </a:tc>
                <a:tc>
                  <a:txBody>
                    <a:bodyPr/>
                    <a:lstStyle/>
                    <a:p>
                      <a:pPr algn="ctr" rtl="1"/>
                      <a:r>
                        <a:rPr lang="fr-FR" dirty="0"/>
                        <a:t>2</a:t>
                      </a:r>
                      <a:endParaRPr lang="ar-DZ" dirty="0"/>
                    </a:p>
                  </a:txBody>
                  <a:tcPr/>
                </a:tc>
                <a:extLst>
                  <a:ext uri="{0D108BD9-81ED-4DB2-BD59-A6C34878D82A}">
                    <a16:rowId xmlns="" xmlns:a16="http://schemas.microsoft.com/office/drawing/2014/main" val="3556524795"/>
                  </a:ext>
                </a:extLst>
              </a:tr>
              <a:tr h="514856">
                <a:tc>
                  <a:txBody>
                    <a:bodyPr/>
                    <a:lstStyle/>
                    <a:p>
                      <a:pPr algn="ctr" rtl="1"/>
                      <a:r>
                        <a:rPr lang="fr-FR" dirty="0"/>
                        <a:t>100</a:t>
                      </a:r>
                      <a:endParaRPr lang="ar-DZ" dirty="0"/>
                    </a:p>
                  </a:txBody>
                  <a:tcPr/>
                </a:tc>
                <a:tc>
                  <a:txBody>
                    <a:bodyPr/>
                    <a:lstStyle/>
                    <a:p>
                      <a:pPr algn="ctr" rtl="1"/>
                      <a:r>
                        <a:rPr lang="fr-FR" dirty="0"/>
                        <a:t>011</a:t>
                      </a:r>
                      <a:endParaRPr lang="ar-DZ" dirty="0"/>
                    </a:p>
                  </a:txBody>
                  <a:tcPr/>
                </a:tc>
                <a:tc>
                  <a:txBody>
                    <a:bodyPr/>
                    <a:lstStyle/>
                    <a:p>
                      <a:pPr algn="ctr" rtl="1"/>
                      <a:r>
                        <a:rPr lang="fr-FR" dirty="0"/>
                        <a:t>3</a:t>
                      </a:r>
                      <a:endParaRPr lang="ar-DZ" dirty="0"/>
                    </a:p>
                  </a:txBody>
                  <a:tcPr/>
                </a:tc>
                <a:extLst>
                  <a:ext uri="{0D108BD9-81ED-4DB2-BD59-A6C34878D82A}">
                    <a16:rowId xmlns="" xmlns:a16="http://schemas.microsoft.com/office/drawing/2014/main" val="2049397074"/>
                  </a:ext>
                </a:extLst>
              </a:tr>
              <a:tr h="514856">
                <a:tc>
                  <a:txBody>
                    <a:bodyPr/>
                    <a:lstStyle/>
                    <a:p>
                      <a:pPr algn="ctr" rtl="1"/>
                      <a:r>
                        <a:rPr lang="fr-FR" dirty="0"/>
                        <a:t>101</a:t>
                      </a:r>
                      <a:endParaRPr lang="ar-DZ" dirty="0"/>
                    </a:p>
                  </a:txBody>
                  <a:tcPr/>
                </a:tc>
                <a:tc>
                  <a:txBody>
                    <a:bodyPr/>
                    <a:lstStyle/>
                    <a:p>
                      <a:pPr algn="ctr" rtl="1"/>
                      <a:r>
                        <a:rPr lang="fr-FR" dirty="0"/>
                        <a:t>100</a:t>
                      </a:r>
                      <a:endParaRPr lang="ar-DZ" dirty="0"/>
                    </a:p>
                  </a:txBody>
                  <a:tcPr/>
                </a:tc>
                <a:tc>
                  <a:txBody>
                    <a:bodyPr/>
                    <a:lstStyle/>
                    <a:p>
                      <a:pPr algn="ctr" rtl="1"/>
                      <a:r>
                        <a:rPr lang="fr-FR" dirty="0"/>
                        <a:t>4</a:t>
                      </a:r>
                      <a:endParaRPr lang="ar-DZ" dirty="0"/>
                    </a:p>
                  </a:txBody>
                  <a:tcPr/>
                </a:tc>
                <a:extLst>
                  <a:ext uri="{0D108BD9-81ED-4DB2-BD59-A6C34878D82A}">
                    <a16:rowId xmlns="" xmlns:a16="http://schemas.microsoft.com/office/drawing/2014/main" val="3759260948"/>
                  </a:ext>
                </a:extLst>
              </a:tr>
              <a:tr h="514856">
                <a:tc>
                  <a:txBody>
                    <a:bodyPr/>
                    <a:lstStyle/>
                    <a:p>
                      <a:pPr algn="ctr" rtl="1"/>
                      <a:r>
                        <a:rPr lang="fr-FR" dirty="0"/>
                        <a:t>110</a:t>
                      </a:r>
                      <a:endParaRPr lang="ar-DZ" dirty="0"/>
                    </a:p>
                  </a:txBody>
                  <a:tcPr/>
                </a:tc>
                <a:tc>
                  <a:txBody>
                    <a:bodyPr/>
                    <a:lstStyle/>
                    <a:p>
                      <a:pPr algn="ctr" rtl="1"/>
                      <a:r>
                        <a:rPr lang="fr-FR" dirty="0"/>
                        <a:t>101</a:t>
                      </a:r>
                      <a:endParaRPr lang="ar-DZ" dirty="0"/>
                    </a:p>
                  </a:txBody>
                  <a:tcPr/>
                </a:tc>
                <a:tc>
                  <a:txBody>
                    <a:bodyPr/>
                    <a:lstStyle/>
                    <a:p>
                      <a:pPr algn="ctr" rtl="1"/>
                      <a:r>
                        <a:rPr lang="fr-FR" dirty="0"/>
                        <a:t>5</a:t>
                      </a:r>
                      <a:endParaRPr lang="ar-DZ" dirty="0"/>
                    </a:p>
                  </a:txBody>
                  <a:tcPr/>
                </a:tc>
                <a:extLst>
                  <a:ext uri="{0D108BD9-81ED-4DB2-BD59-A6C34878D82A}">
                    <a16:rowId xmlns="" xmlns:a16="http://schemas.microsoft.com/office/drawing/2014/main" val="1068739378"/>
                  </a:ext>
                </a:extLst>
              </a:tr>
              <a:tr h="514856">
                <a:tc>
                  <a:txBody>
                    <a:bodyPr/>
                    <a:lstStyle/>
                    <a:p>
                      <a:pPr algn="ctr" rtl="1"/>
                      <a:r>
                        <a:rPr lang="fr-FR" dirty="0"/>
                        <a:t>111</a:t>
                      </a:r>
                      <a:endParaRPr lang="ar-DZ" dirty="0"/>
                    </a:p>
                  </a:txBody>
                  <a:tcPr/>
                </a:tc>
                <a:tc>
                  <a:txBody>
                    <a:bodyPr/>
                    <a:lstStyle/>
                    <a:p>
                      <a:pPr algn="ctr" rtl="1"/>
                      <a:r>
                        <a:rPr lang="fr-FR" dirty="0"/>
                        <a:t>110</a:t>
                      </a:r>
                      <a:endParaRPr lang="ar-DZ" dirty="0"/>
                    </a:p>
                  </a:txBody>
                  <a:tcPr/>
                </a:tc>
                <a:tc>
                  <a:txBody>
                    <a:bodyPr/>
                    <a:lstStyle/>
                    <a:p>
                      <a:pPr algn="ctr" rtl="1"/>
                      <a:r>
                        <a:rPr lang="fr-FR" dirty="0"/>
                        <a:t>6</a:t>
                      </a:r>
                      <a:endParaRPr lang="ar-DZ" dirty="0"/>
                    </a:p>
                  </a:txBody>
                  <a:tcPr/>
                </a:tc>
                <a:extLst>
                  <a:ext uri="{0D108BD9-81ED-4DB2-BD59-A6C34878D82A}">
                    <a16:rowId xmlns="" xmlns:a16="http://schemas.microsoft.com/office/drawing/2014/main" val="24719641"/>
                  </a:ext>
                </a:extLst>
              </a:tr>
            </a:tbl>
          </a:graphicData>
        </a:graphic>
      </p:graphicFrame>
    </p:spTree>
    <p:extLst>
      <p:ext uri="{BB962C8B-B14F-4D97-AF65-F5344CB8AC3E}">
        <p14:creationId xmlns="" xmlns:p14="http://schemas.microsoft.com/office/powerpoint/2010/main" val="15636849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44C807F7-298B-4709-89C8-90478E3B236D}"/>
              </a:ext>
            </a:extLst>
          </p:cNvPr>
          <p:cNvPicPr>
            <a:picLocks noChangeAspect="1"/>
          </p:cNvPicPr>
          <p:nvPr/>
        </p:nvPicPr>
        <p:blipFill>
          <a:blip r:embed="rId2"/>
          <a:stretch>
            <a:fillRect/>
          </a:stretch>
        </p:blipFill>
        <p:spPr>
          <a:xfrm>
            <a:off x="755576" y="2391037"/>
            <a:ext cx="7992888" cy="4422339"/>
          </a:xfrm>
          <a:prstGeom prst="rect">
            <a:avLst/>
          </a:prstGeom>
        </p:spPr>
      </p:pic>
      <p:sp>
        <p:nvSpPr>
          <p:cNvPr id="3" name="ZoneTexte 2">
            <a:extLst>
              <a:ext uri="{FF2B5EF4-FFF2-40B4-BE49-F238E27FC236}">
                <a16:creationId xmlns="" xmlns:a16="http://schemas.microsoft.com/office/drawing/2014/main" id="{332028BC-559C-40CE-AAF9-73C8081622D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4" name="ZoneTexte 3">
            <a:extLst>
              <a:ext uri="{FF2B5EF4-FFF2-40B4-BE49-F238E27FC236}">
                <a16:creationId xmlns="" xmlns:a16="http://schemas.microsoft.com/office/drawing/2014/main" id="{D9B7E810-DAB3-48F5-9199-01C80C9ED294}"/>
              </a:ext>
            </a:extLst>
          </p:cNvPr>
          <p:cNvSpPr txBox="1"/>
          <p:nvPr/>
        </p:nvSpPr>
        <p:spPr>
          <a:xfrm>
            <a:off x="0" y="548680"/>
            <a:ext cx="9144000" cy="2123658"/>
          </a:xfrm>
          <a:prstGeom prst="rect">
            <a:avLst/>
          </a:prstGeom>
          <a:noFill/>
        </p:spPr>
        <p:txBody>
          <a:bodyPr wrap="square" rtlCol="1">
            <a:spAutoFit/>
          </a:bodyPr>
          <a:lstStyle/>
          <a:p>
            <a:pPr lvl="0" algn="just"/>
            <a:r>
              <a:rPr lang="fr-FR" sz="2200" b="1" u="sng" dirty="0">
                <a:solidFill>
                  <a:srgbClr val="FF0000"/>
                </a:solidFill>
                <a:latin typeface="+mj-lt"/>
                <a:cs typeface="+mj-cs"/>
              </a:rPr>
              <a:t>Rappel sur le codage binaire tronqué:</a:t>
            </a:r>
          </a:p>
          <a:p>
            <a:pPr lvl="0" algn="just"/>
            <a:r>
              <a:rPr lang="fr-FR" sz="2200" dirty="0">
                <a:solidFill>
                  <a:srgbClr val="002060"/>
                </a:solidFill>
                <a:latin typeface="+mj-lt"/>
                <a:cs typeface="+mj-cs"/>
              </a:rPr>
              <a:t>Exemple soit à coder un alphabet de taille N=10 (k=3) selon le codage binaire tronqué:</a:t>
            </a:r>
          </a:p>
          <a:p>
            <a:pPr marL="342900" indent="-342900" algn="just">
              <a:buFont typeface="Arial" panose="020B0604020202020204" pitchFamily="34" charset="0"/>
              <a:buChar char="•"/>
            </a:pPr>
            <a:r>
              <a:rPr lang="fr-FR" sz="2200" dirty="0">
                <a:solidFill>
                  <a:srgbClr val="7030A0"/>
                </a:solidFill>
              </a:rPr>
              <a:t>Les 2</a:t>
            </a:r>
            <a:r>
              <a:rPr lang="fr-FR" sz="2200" baseline="30000" dirty="0">
                <a:solidFill>
                  <a:srgbClr val="7030A0"/>
                </a:solidFill>
              </a:rPr>
              <a:t>k+1</a:t>
            </a:r>
            <a:r>
              <a:rPr lang="fr-FR" sz="2200" dirty="0">
                <a:solidFill>
                  <a:srgbClr val="7030A0"/>
                </a:solidFill>
              </a:rPr>
              <a:t>-N premières valeurs, soit 06 valeurs, sont codées sur k=3 bits et les 04 autres valeurs sont codées sur k+1=4 bits</a:t>
            </a:r>
          </a:p>
          <a:p>
            <a:pPr marL="342900" lvl="0" indent="-342900" algn="just">
              <a:buFont typeface="Arial" panose="020B0604020202020204" pitchFamily="34" charset="0"/>
              <a:buChar char="•"/>
            </a:pPr>
            <a:endParaRPr lang="ar-DZ" sz="2200" dirty="0">
              <a:solidFill>
                <a:srgbClr val="002060"/>
              </a:solidFill>
              <a:latin typeface="+mj-lt"/>
              <a:cs typeface="+mj-cs"/>
            </a:endParaRPr>
          </a:p>
        </p:txBody>
      </p:sp>
    </p:spTree>
    <p:extLst>
      <p:ext uri="{BB962C8B-B14F-4D97-AF65-F5344CB8AC3E}">
        <p14:creationId xmlns="" xmlns:p14="http://schemas.microsoft.com/office/powerpoint/2010/main" val="4709278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 xmlns:a16="http://schemas.microsoft.com/office/drawing/2014/main" id="{58CE82E6-385C-472E-AEDD-856560BF20D0}"/>
              </a:ext>
            </a:extLst>
          </p:cNvPr>
          <p:cNvGraphicFramePr>
            <a:graphicFrameLocks noGrp="1"/>
          </p:cNvGraphicFramePr>
          <p:nvPr>
            <p:extLst>
              <p:ext uri="{D42A27DB-BD31-4B8C-83A1-F6EECF244321}">
                <p14:modId xmlns="" xmlns:p14="http://schemas.microsoft.com/office/powerpoint/2010/main" val="714245607"/>
              </p:ext>
            </p:extLst>
          </p:nvPr>
        </p:nvGraphicFramePr>
        <p:xfrm>
          <a:off x="395536" y="764704"/>
          <a:ext cx="8208912" cy="5400599"/>
        </p:xfrm>
        <a:graphic>
          <a:graphicData uri="http://schemas.openxmlformats.org/drawingml/2006/table">
            <a:tbl>
              <a:tblPr/>
              <a:tblGrid>
                <a:gridCol w="1368152">
                  <a:extLst>
                    <a:ext uri="{9D8B030D-6E8A-4147-A177-3AD203B41FA5}">
                      <a16:colId xmlns="" xmlns:a16="http://schemas.microsoft.com/office/drawing/2014/main" val="1456121139"/>
                    </a:ext>
                  </a:extLst>
                </a:gridCol>
                <a:gridCol w="1368152">
                  <a:extLst>
                    <a:ext uri="{9D8B030D-6E8A-4147-A177-3AD203B41FA5}">
                      <a16:colId xmlns="" xmlns:a16="http://schemas.microsoft.com/office/drawing/2014/main" val="3049936691"/>
                    </a:ext>
                  </a:extLst>
                </a:gridCol>
                <a:gridCol w="1368152">
                  <a:extLst>
                    <a:ext uri="{9D8B030D-6E8A-4147-A177-3AD203B41FA5}">
                      <a16:colId xmlns="" xmlns:a16="http://schemas.microsoft.com/office/drawing/2014/main" val="2026703528"/>
                    </a:ext>
                  </a:extLst>
                </a:gridCol>
                <a:gridCol w="1368152">
                  <a:extLst>
                    <a:ext uri="{9D8B030D-6E8A-4147-A177-3AD203B41FA5}">
                      <a16:colId xmlns="" xmlns:a16="http://schemas.microsoft.com/office/drawing/2014/main" val="2612756957"/>
                    </a:ext>
                  </a:extLst>
                </a:gridCol>
                <a:gridCol w="1368152">
                  <a:extLst>
                    <a:ext uri="{9D8B030D-6E8A-4147-A177-3AD203B41FA5}">
                      <a16:colId xmlns="" xmlns:a16="http://schemas.microsoft.com/office/drawing/2014/main" val="2708291580"/>
                    </a:ext>
                  </a:extLst>
                </a:gridCol>
                <a:gridCol w="1368152">
                  <a:extLst>
                    <a:ext uri="{9D8B030D-6E8A-4147-A177-3AD203B41FA5}">
                      <a16:colId xmlns="" xmlns:a16="http://schemas.microsoft.com/office/drawing/2014/main" val="558165686"/>
                    </a:ext>
                  </a:extLst>
                </a:gridCol>
              </a:tblGrid>
              <a:tr h="322424">
                <a:tc gridSpan="6">
                  <a:txBody>
                    <a:bodyPr/>
                    <a:lstStyle/>
                    <a:p>
                      <a:r>
                        <a:rPr lang="fr-FR" sz="1600" b="1" dirty="0">
                          <a:solidFill>
                            <a:srgbClr val="C00000"/>
                          </a:solidFill>
                        </a:rPr>
                        <a:t>Représentation des premiers entiers naturels avec un codage de </a:t>
                      </a:r>
                      <a:r>
                        <a:rPr lang="fr-FR" sz="1600" b="1" dirty="0" err="1">
                          <a:solidFill>
                            <a:srgbClr val="C00000"/>
                          </a:solidFill>
                        </a:rPr>
                        <a:t>Golomb</a:t>
                      </a:r>
                      <a:r>
                        <a:rPr lang="fr-FR" sz="1600" b="1" dirty="0">
                          <a:solidFill>
                            <a:srgbClr val="C00000"/>
                          </a:solidFill>
                        </a:rPr>
                        <a:t> </a:t>
                      </a:r>
                    </a:p>
                  </a:txBody>
                  <a:tcPr marL="61415" marR="61415" marT="30707" marB="30707" anchor="ctr">
                    <a:lnB w="12700" cap="flat" cmpd="sng" algn="ctr">
                      <a:solidFill>
                        <a:schemeClr val="tx1"/>
                      </a:solidFill>
                      <a:prstDash val="solid"/>
                      <a:round/>
                      <a:headEnd type="none" w="med" len="med"/>
                      <a:tailEnd type="none" w="med" len="med"/>
                    </a:lnB>
                  </a:tcPr>
                </a:tc>
                <a:tc hMerge="1">
                  <a:txBody>
                    <a:bodyPr/>
                    <a:lstStyle/>
                    <a:p>
                      <a:pPr rtl="1"/>
                      <a:endParaRPr lang="ar-DZ"/>
                    </a:p>
                  </a:txBody>
                  <a:tcPr/>
                </a:tc>
                <a:tc hMerge="1">
                  <a:txBody>
                    <a:bodyPr/>
                    <a:lstStyle/>
                    <a:p>
                      <a:pPr rtl="1"/>
                      <a:endParaRPr lang="ar-DZ"/>
                    </a:p>
                  </a:txBody>
                  <a:tcPr/>
                </a:tc>
                <a:tc hMerge="1">
                  <a:txBody>
                    <a:bodyPr/>
                    <a:lstStyle/>
                    <a:p>
                      <a:pPr rtl="1"/>
                      <a:endParaRPr lang="ar-DZ"/>
                    </a:p>
                  </a:txBody>
                  <a:tcPr/>
                </a:tc>
                <a:tc hMerge="1">
                  <a:txBody>
                    <a:bodyPr/>
                    <a:lstStyle/>
                    <a:p>
                      <a:pPr rtl="1"/>
                      <a:endParaRPr lang="ar-DZ"/>
                    </a:p>
                  </a:txBody>
                  <a:tcPr/>
                </a:tc>
                <a:tc hMerge="1">
                  <a:txBody>
                    <a:bodyPr/>
                    <a:lstStyle/>
                    <a:p>
                      <a:pPr rtl="1"/>
                      <a:endParaRPr lang="ar-DZ"/>
                    </a:p>
                  </a:txBody>
                  <a:tcPr/>
                </a:tc>
                <a:extLst>
                  <a:ext uri="{0D108BD9-81ED-4DB2-BD59-A6C34878D82A}">
                    <a16:rowId xmlns="" xmlns:a16="http://schemas.microsoft.com/office/drawing/2014/main" val="4145765714"/>
                  </a:ext>
                </a:extLst>
              </a:tr>
              <a:tr h="1047877">
                <a:tc>
                  <a:txBody>
                    <a:bodyPr/>
                    <a:lstStyle/>
                    <a:p>
                      <a:r>
                        <a:rPr lang="fr-FR" sz="1600" b="1" dirty="0">
                          <a:solidFill>
                            <a:srgbClr val="7030A0"/>
                          </a:solidFill>
                          <a:latin typeface="+mn-lt"/>
                        </a:rPr>
                        <a:t>Décimal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dirty="0">
                          <a:solidFill>
                            <a:srgbClr val="7030A0"/>
                          </a:solidFill>
                          <a:latin typeface="+mn-lt"/>
                        </a:rPr>
                        <a:t>Binaire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dirty="0">
                          <a:solidFill>
                            <a:srgbClr val="7030A0"/>
                          </a:solidFill>
                          <a:latin typeface="+mn-lt"/>
                        </a:rPr>
                        <a:t>Code de </a:t>
                      </a:r>
                      <a:r>
                        <a:rPr lang="fr-FR" sz="1600" b="1" dirty="0" err="1">
                          <a:solidFill>
                            <a:srgbClr val="7030A0"/>
                          </a:solidFill>
                          <a:latin typeface="+mn-lt"/>
                        </a:rPr>
                        <a:t>Golomb</a:t>
                      </a:r>
                      <a:r>
                        <a:rPr lang="fr-FR" sz="1600" b="1" dirty="0">
                          <a:solidFill>
                            <a:srgbClr val="7030A0"/>
                          </a:solidFill>
                          <a:latin typeface="+mn-lt"/>
                        </a:rPr>
                        <a:t/>
                      </a:r>
                      <a:br>
                        <a:rPr lang="fr-FR" sz="1600" b="1" dirty="0">
                          <a:solidFill>
                            <a:srgbClr val="7030A0"/>
                          </a:solidFill>
                          <a:latin typeface="+mn-lt"/>
                        </a:rPr>
                      </a:br>
                      <a:r>
                        <a:rPr lang="fr-FR" sz="1600" b="1" dirty="0">
                          <a:solidFill>
                            <a:srgbClr val="7030A0"/>
                          </a:solidFill>
                          <a:latin typeface="+mn-lt"/>
                        </a:rPr>
                        <a:t>k = 1 (unaire)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dirty="0">
                          <a:solidFill>
                            <a:srgbClr val="7030A0"/>
                          </a:solidFill>
                          <a:latin typeface="+mn-lt"/>
                        </a:rPr>
                        <a:t>Code de </a:t>
                      </a:r>
                      <a:r>
                        <a:rPr lang="fr-FR" sz="1600" b="1" dirty="0" err="1">
                          <a:solidFill>
                            <a:srgbClr val="7030A0"/>
                          </a:solidFill>
                          <a:latin typeface="+mn-lt"/>
                        </a:rPr>
                        <a:t>Golomb</a:t>
                      </a:r>
                      <a:r>
                        <a:rPr lang="fr-FR" sz="1600" b="1" dirty="0">
                          <a:solidFill>
                            <a:srgbClr val="7030A0"/>
                          </a:solidFill>
                          <a:latin typeface="+mn-lt"/>
                        </a:rPr>
                        <a:t/>
                      </a:r>
                      <a:br>
                        <a:rPr lang="fr-FR" sz="1600" b="1" dirty="0">
                          <a:solidFill>
                            <a:srgbClr val="7030A0"/>
                          </a:solidFill>
                          <a:latin typeface="+mn-lt"/>
                        </a:rPr>
                      </a:br>
                      <a:r>
                        <a:rPr lang="fr-FR" sz="1600" b="1" dirty="0">
                          <a:solidFill>
                            <a:srgbClr val="7030A0"/>
                          </a:solidFill>
                          <a:latin typeface="+mn-lt"/>
                        </a:rPr>
                        <a:t>k = 2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a:solidFill>
                            <a:srgbClr val="7030A0"/>
                          </a:solidFill>
                          <a:latin typeface="+mn-lt"/>
                        </a:rPr>
                        <a:t>Code de Golomb</a:t>
                      </a:r>
                      <a:br>
                        <a:rPr lang="fr-FR" sz="1600" b="1">
                          <a:solidFill>
                            <a:srgbClr val="7030A0"/>
                          </a:solidFill>
                          <a:latin typeface="+mn-lt"/>
                        </a:rPr>
                      </a:br>
                      <a:r>
                        <a:rPr lang="fr-FR" sz="1600" b="1">
                          <a:solidFill>
                            <a:srgbClr val="7030A0"/>
                          </a:solidFill>
                          <a:latin typeface="+mn-lt"/>
                        </a:rPr>
                        <a:t>k = 4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dirty="0">
                          <a:solidFill>
                            <a:srgbClr val="7030A0"/>
                          </a:solidFill>
                          <a:latin typeface="+mn-lt"/>
                        </a:rPr>
                        <a:t>Code de </a:t>
                      </a:r>
                      <a:r>
                        <a:rPr lang="fr-FR" sz="1600" b="1" dirty="0" err="1">
                          <a:solidFill>
                            <a:srgbClr val="7030A0"/>
                          </a:solidFill>
                          <a:latin typeface="+mn-lt"/>
                        </a:rPr>
                        <a:t>Golomb</a:t>
                      </a:r>
                      <a:r>
                        <a:rPr lang="fr-FR" sz="1600" b="1" dirty="0">
                          <a:solidFill>
                            <a:srgbClr val="7030A0"/>
                          </a:solidFill>
                          <a:latin typeface="+mn-lt"/>
                        </a:rPr>
                        <a:t/>
                      </a:r>
                      <a:br>
                        <a:rPr lang="fr-FR" sz="1600" b="1" dirty="0">
                          <a:solidFill>
                            <a:srgbClr val="7030A0"/>
                          </a:solidFill>
                          <a:latin typeface="+mn-lt"/>
                        </a:rPr>
                      </a:br>
                      <a:r>
                        <a:rPr lang="fr-FR" sz="1600" b="1" dirty="0">
                          <a:solidFill>
                            <a:srgbClr val="7030A0"/>
                          </a:solidFill>
                          <a:latin typeface="+mn-lt"/>
                        </a:rPr>
                        <a:t>k = 16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8580703"/>
                  </a:ext>
                </a:extLst>
              </a:tr>
              <a:tr h="322424">
                <a:tc>
                  <a:txBody>
                    <a:bodyPr/>
                    <a:lstStyle/>
                    <a:p>
                      <a:r>
                        <a:rPr lang="ar-DZ" sz="1600" b="1" dirty="0">
                          <a:solidFill>
                            <a:srgbClr val="7030A0"/>
                          </a:solidFill>
                          <a:latin typeface="+mn-lt"/>
                        </a:rPr>
                        <a:t>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0000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0 0000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08635904"/>
                  </a:ext>
                </a:extLst>
              </a:tr>
              <a:tr h="322424">
                <a:tc>
                  <a:txBody>
                    <a:bodyPr/>
                    <a:lstStyle/>
                    <a:p>
                      <a:r>
                        <a:rPr lang="ar-DZ" sz="1600" b="1" dirty="0">
                          <a:solidFill>
                            <a:srgbClr val="7030A0"/>
                          </a:solidFill>
                          <a:latin typeface="+mn-lt"/>
                        </a:rPr>
                        <a:t>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0001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0 0001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15997714"/>
                  </a:ext>
                </a:extLst>
              </a:tr>
              <a:tr h="322424">
                <a:tc>
                  <a:txBody>
                    <a:bodyPr/>
                    <a:lstStyle/>
                    <a:p>
                      <a:r>
                        <a:rPr lang="ar-DZ" sz="1600" b="1">
                          <a:solidFill>
                            <a:srgbClr val="7030A0"/>
                          </a:solidFill>
                          <a:latin typeface="+mn-lt"/>
                        </a:rPr>
                        <a:t>2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0010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10 0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0 0010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42749435"/>
                  </a:ext>
                </a:extLst>
              </a:tr>
              <a:tr h="322424">
                <a:tc>
                  <a:txBody>
                    <a:bodyPr/>
                    <a:lstStyle/>
                    <a:p>
                      <a:r>
                        <a:rPr lang="ar-DZ" sz="1600" b="1">
                          <a:solidFill>
                            <a:srgbClr val="7030A0"/>
                          </a:solidFill>
                          <a:latin typeface="+mn-lt"/>
                        </a:rPr>
                        <a:t>3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0011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10 1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0 11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0 0011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9740733"/>
                  </a:ext>
                </a:extLst>
              </a:tr>
              <a:tr h="322424">
                <a:tc>
                  <a:txBody>
                    <a:bodyPr/>
                    <a:lstStyle/>
                    <a:p>
                      <a:r>
                        <a:rPr lang="ar-DZ" sz="1600" b="1">
                          <a:solidFill>
                            <a:srgbClr val="7030A0"/>
                          </a:solidFill>
                          <a:latin typeface="+mn-lt"/>
                        </a:rPr>
                        <a:t>4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0100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110 0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10 00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0 0100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21261610"/>
                  </a:ext>
                </a:extLst>
              </a:tr>
              <a:tr h="322424">
                <a:tc>
                  <a:txBody>
                    <a:bodyPr/>
                    <a:lstStyle/>
                    <a:p>
                      <a:r>
                        <a:rPr lang="ar-DZ" sz="1600" b="1">
                          <a:solidFill>
                            <a:srgbClr val="7030A0"/>
                          </a:solidFill>
                          <a:latin typeface="+mn-lt"/>
                        </a:rPr>
                        <a:t>5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0101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110 1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10 01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0 0101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27929771"/>
                  </a:ext>
                </a:extLst>
              </a:tr>
              <a:tr h="322424">
                <a:tc>
                  <a:txBody>
                    <a:bodyPr/>
                    <a:lstStyle/>
                    <a:p>
                      <a:r>
                        <a:rPr lang="ar-DZ" sz="1600" b="1">
                          <a:solidFill>
                            <a:srgbClr val="7030A0"/>
                          </a:solidFill>
                          <a:latin typeface="+mn-lt"/>
                        </a:rPr>
                        <a:t>6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1110 0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10 10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0 0110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14440913"/>
                  </a:ext>
                </a:extLst>
              </a:tr>
              <a:tr h="322424">
                <a:tc>
                  <a:txBody>
                    <a:bodyPr/>
                    <a:lstStyle/>
                    <a:p>
                      <a:r>
                        <a:rPr lang="ar-DZ" sz="1600" b="1">
                          <a:solidFill>
                            <a:srgbClr val="7030A0"/>
                          </a:solidFill>
                          <a:latin typeface="+mn-lt"/>
                        </a:rPr>
                        <a:t>7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0111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1110 1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10 11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0 0111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74474393"/>
                  </a:ext>
                </a:extLst>
              </a:tr>
              <a:tr h="322424">
                <a:tc>
                  <a:txBody>
                    <a:bodyPr/>
                    <a:lstStyle/>
                    <a:p>
                      <a:r>
                        <a:rPr lang="ar-DZ" sz="1600" b="1">
                          <a:solidFill>
                            <a:srgbClr val="7030A0"/>
                          </a:solidFill>
                          <a:latin typeface="+mn-lt"/>
                        </a:rPr>
                        <a:t>8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1000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11110 0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110 00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0 1000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138001"/>
                  </a:ext>
                </a:extLst>
              </a:tr>
              <a:tr h="564241">
                <a:tc>
                  <a:txBody>
                    <a:bodyPr/>
                    <a:lstStyle/>
                    <a:p>
                      <a:r>
                        <a:rPr lang="ar-DZ" sz="1600" b="1">
                          <a:solidFill>
                            <a:srgbClr val="7030A0"/>
                          </a:solidFill>
                          <a:latin typeface="+mn-lt"/>
                        </a:rPr>
                        <a:t>9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1001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11110 1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110 01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0 1001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85168102"/>
                  </a:ext>
                </a:extLst>
              </a:tr>
              <a:tr h="564241">
                <a:tc>
                  <a:txBody>
                    <a:bodyPr/>
                    <a:lstStyle/>
                    <a:p>
                      <a:r>
                        <a:rPr lang="ar-DZ" sz="1600" b="1">
                          <a:solidFill>
                            <a:srgbClr val="7030A0"/>
                          </a:solidFill>
                          <a:latin typeface="+mn-lt"/>
                        </a:rPr>
                        <a:t>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1010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11111111110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a:solidFill>
                            <a:srgbClr val="7030A0"/>
                          </a:solidFill>
                          <a:latin typeface="+mn-lt"/>
                        </a:rPr>
                        <a:t>111110 0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110 10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DZ" sz="1600" b="1" dirty="0">
                          <a:solidFill>
                            <a:srgbClr val="7030A0"/>
                          </a:solidFill>
                          <a:latin typeface="+mn-lt"/>
                        </a:rPr>
                        <a:t>0 1010 </a:t>
                      </a:r>
                    </a:p>
                  </a:txBody>
                  <a:tcPr marL="61415" marR="61415" marT="30707" marB="30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43530717"/>
                  </a:ext>
                </a:extLst>
              </a:tr>
            </a:tbl>
          </a:graphicData>
        </a:graphic>
      </p:graphicFrame>
      <p:sp>
        <p:nvSpPr>
          <p:cNvPr id="7" name="ZoneTexte 6">
            <a:extLst>
              <a:ext uri="{FF2B5EF4-FFF2-40B4-BE49-F238E27FC236}">
                <a16:creationId xmlns="" xmlns:a16="http://schemas.microsoft.com/office/drawing/2014/main" id="{367B7E3C-4ED1-4837-9DC5-4A14C14E3A67}"/>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GOLOMB</a:t>
            </a:r>
          </a:p>
        </p:txBody>
      </p:sp>
      <p:sp>
        <p:nvSpPr>
          <p:cNvPr id="8" name="ZoneTexte 7">
            <a:extLst>
              <a:ext uri="{FF2B5EF4-FFF2-40B4-BE49-F238E27FC236}">
                <a16:creationId xmlns="" xmlns:a16="http://schemas.microsoft.com/office/drawing/2014/main" id="{9192D902-CF11-4A89-9300-D23E5F85D5A0}"/>
              </a:ext>
            </a:extLst>
          </p:cNvPr>
          <p:cNvSpPr txBox="1"/>
          <p:nvPr/>
        </p:nvSpPr>
        <p:spPr>
          <a:xfrm>
            <a:off x="179512" y="6309320"/>
            <a:ext cx="8964488" cy="400110"/>
          </a:xfrm>
          <a:prstGeom prst="rect">
            <a:avLst/>
          </a:prstGeom>
          <a:noFill/>
        </p:spPr>
        <p:txBody>
          <a:bodyPr wrap="square" rtlCol="1">
            <a:spAutoFit/>
          </a:bodyPr>
          <a:lstStyle/>
          <a:p>
            <a:pPr algn="r"/>
            <a:r>
              <a:rPr lang="fr-FR" sz="2000" b="1" dirty="0">
                <a:solidFill>
                  <a:srgbClr val="002060"/>
                </a:solidFill>
              </a:rPr>
              <a:t>Source : https://fr.wikipedia.org/wiki/Codage_de_Golomb</a:t>
            </a:r>
            <a:endParaRPr lang="ar-DZ" sz="2000" b="1" dirty="0">
              <a:solidFill>
                <a:srgbClr val="002060"/>
              </a:solidFill>
            </a:endParaRPr>
          </a:p>
        </p:txBody>
      </p:sp>
    </p:spTree>
    <p:extLst>
      <p:ext uri="{BB962C8B-B14F-4D97-AF65-F5344CB8AC3E}">
        <p14:creationId xmlns="" xmlns:p14="http://schemas.microsoft.com/office/powerpoint/2010/main" val="1024816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F039A47-3EDB-4552-9DE8-C4EB5FAE4BE1}"/>
              </a:ext>
            </a:extLst>
          </p:cNvPr>
          <p:cNvSpPr txBox="1"/>
          <p:nvPr/>
        </p:nvSpPr>
        <p:spPr>
          <a:xfrm>
            <a:off x="0" y="2588711"/>
            <a:ext cx="9144000" cy="1200329"/>
          </a:xfrm>
          <a:prstGeom prst="rect">
            <a:avLst/>
          </a:prstGeom>
          <a:noFill/>
        </p:spPr>
        <p:txBody>
          <a:bodyPr wrap="square" rtlCol="1">
            <a:spAutoFit/>
          </a:bodyPr>
          <a:lstStyle/>
          <a:p>
            <a:pPr algn="ctr"/>
            <a:r>
              <a:rPr lang="fr-FR" b="1" dirty="0">
                <a:solidFill>
                  <a:srgbClr val="C00000"/>
                </a:solidFill>
              </a:rPr>
              <a:t>AUTRES TECHNIQUES DE COMPRESSION SANS PERTE</a:t>
            </a:r>
          </a:p>
          <a:p>
            <a:pPr algn="ctr"/>
            <a:endParaRPr lang="fr-FR" b="1" dirty="0">
              <a:solidFill>
                <a:srgbClr val="C00000"/>
              </a:solidFill>
            </a:endParaRPr>
          </a:p>
          <a:p>
            <a:pPr algn="ctr"/>
            <a:r>
              <a:rPr lang="fr-FR" b="1" dirty="0">
                <a:solidFill>
                  <a:srgbClr val="C00000"/>
                </a:solidFill>
              </a:rPr>
              <a:t>METHODES BASEES SUR UN DICTIONNAIRE</a:t>
            </a:r>
            <a:endParaRPr lang="ar-DZ" b="1" dirty="0">
              <a:solidFill>
                <a:srgbClr val="C00000"/>
              </a:solidFill>
            </a:endParaRPr>
          </a:p>
        </p:txBody>
      </p:sp>
    </p:spTree>
    <p:extLst>
      <p:ext uri="{BB962C8B-B14F-4D97-AF65-F5344CB8AC3E}">
        <p14:creationId xmlns="" xmlns:p14="http://schemas.microsoft.com/office/powerpoint/2010/main" val="2728792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3B60E2F-C950-4BFC-B66B-D8DFC91E1ACF}"/>
              </a:ext>
            </a:extLst>
          </p:cNvPr>
          <p:cNvSpPr txBox="1"/>
          <p:nvPr/>
        </p:nvSpPr>
        <p:spPr>
          <a:xfrm>
            <a:off x="0" y="1021953"/>
            <a:ext cx="9144000" cy="5878532"/>
          </a:xfrm>
          <a:prstGeom prst="rect">
            <a:avLst/>
          </a:prstGeom>
          <a:noFill/>
        </p:spPr>
        <p:txBody>
          <a:bodyPr wrap="square" rtlCol="1">
            <a:spAutoFit/>
          </a:bodyPr>
          <a:lstStyle/>
          <a:p>
            <a:pPr marL="342900" indent="-342900" algn="just">
              <a:buFont typeface="Arial" panose="020B0604020202020204" pitchFamily="34" charset="0"/>
              <a:buChar char="•"/>
            </a:pPr>
            <a:r>
              <a:rPr lang="fr-FR" sz="2200" dirty="0">
                <a:solidFill>
                  <a:srgbClr val="002060"/>
                </a:solidFill>
              </a:rPr>
              <a:t>Le codage de </a:t>
            </a:r>
            <a:r>
              <a:rPr lang="fr-FR" sz="2200" dirty="0" err="1">
                <a:solidFill>
                  <a:srgbClr val="002060"/>
                </a:solidFill>
              </a:rPr>
              <a:t>Lempel</a:t>
            </a:r>
            <a:r>
              <a:rPr lang="fr-FR" sz="2200" dirty="0">
                <a:solidFill>
                  <a:srgbClr val="002060"/>
                </a:solidFill>
              </a:rPr>
              <a:t> Ziv Welch ou LZW fait partie de la  famille des </a:t>
            </a:r>
            <a:r>
              <a:rPr lang="fr-FR" sz="2200" dirty="0" err="1">
                <a:solidFill>
                  <a:srgbClr val="002060"/>
                </a:solidFill>
              </a:rPr>
              <a:t>Lempel</a:t>
            </a:r>
            <a:r>
              <a:rPr lang="fr-FR" sz="2200" dirty="0">
                <a:solidFill>
                  <a:srgbClr val="002060"/>
                </a:solidFill>
              </a:rPr>
              <a:t>-Ziv qui est un ensemble de techniques de compression sans perte basées sur un dictionnaire et où les codes signifient les indices des séquences d'octets placées dans le dictionnaire. </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solidFill>
                  <a:srgbClr val="0070C0"/>
                </a:solidFill>
              </a:rPr>
              <a:t>Le premier algorithme de cette famille, sous le nom de Lempel-Ziv-77 ou LZ77, a été inventé en 1977 par Abraham </a:t>
            </a:r>
            <a:r>
              <a:rPr lang="fr-FR" sz="2200" dirty="0" err="1">
                <a:solidFill>
                  <a:srgbClr val="0070C0"/>
                </a:solidFill>
              </a:rPr>
              <a:t>Lempel</a:t>
            </a:r>
            <a:r>
              <a:rPr lang="fr-FR" sz="2200" dirty="0">
                <a:solidFill>
                  <a:srgbClr val="0070C0"/>
                </a:solidFill>
              </a:rPr>
              <a:t> et Jakob Ziv. </a:t>
            </a:r>
          </a:p>
          <a:p>
            <a:pPr marL="342900" indent="-342900" algn="just">
              <a:buFont typeface="Arial" panose="020B0604020202020204" pitchFamily="34" charset="0"/>
              <a:buChar char="•"/>
            </a:pPr>
            <a:endParaRPr lang="fr-FR" sz="2200" dirty="0">
              <a:solidFill>
                <a:srgbClr val="7030A0"/>
              </a:solidFill>
            </a:endParaRPr>
          </a:p>
          <a:p>
            <a:pPr marL="342900" indent="-342900" algn="just">
              <a:buFont typeface="Arial" panose="020B0604020202020204" pitchFamily="34" charset="0"/>
              <a:buChar char="•"/>
            </a:pPr>
            <a:r>
              <a:rPr lang="fr-FR" sz="2200" dirty="0">
                <a:solidFill>
                  <a:srgbClr val="7030A0"/>
                </a:solidFill>
              </a:rPr>
              <a:t>Couplé au codage de </a:t>
            </a:r>
            <a:r>
              <a:rPr lang="fr-FR" sz="2200" dirty="0" err="1">
                <a:solidFill>
                  <a:srgbClr val="7030A0"/>
                </a:solidFill>
              </a:rPr>
              <a:t>Huffman</a:t>
            </a:r>
            <a:r>
              <a:rPr lang="fr-FR" sz="2200" dirty="0">
                <a:solidFill>
                  <a:srgbClr val="7030A0"/>
                </a:solidFill>
              </a:rPr>
              <a:t>, le LZ77 définie la méthode </a:t>
            </a:r>
            <a:r>
              <a:rPr lang="fr-FR" sz="2200" b="1" dirty="0" err="1">
                <a:solidFill>
                  <a:srgbClr val="C00000"/>
                </a:solidFill>
              </a:rPr>
              <a:t>deflate</a:t>
            </a:r>
            <a:r>
              <a:rPr lang="fr-FR" sz="2200" dirty="0">
                <a:solidFill>
                  <a:srgbClr val="7030A0"/>
                </a:solidFill>
              </a:rPr>
              <a:t> utilisée pour compresser les images au format PNG (Portable Network Graphics) et, notamment, les données au format ZIP.</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solidFill>
                  <a:srgbClr val="00B0F0"/>
                </a:solidFill>
              </a:rPr>
              <a:t>Le LZ78 est une version améliorée de LZ77. </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solidFill>
                  <a:srgbClr val="00B050"/>
                </a:solidFill>
              </a:rPr>
              <a:t>Dans les années 80, Terry Welch modifia les LZ* pour créer le </a:t>
            </a:r>
            <a:r>
              <a:rPr lang="fr-FR" sz="2200" dirty="0" err="1">
                <a:solidFill>
                  <a:srgbClr val="00B050"/>
                </a:solidFill>
              </a:rPr>
              <a:t>Lempel</a:t>
            </a:r>
            <a:r>
              <a:rPr lang="fr-FR" sz="2200" dirty="0">
                <a:solidFill>
                  <a:srgbClr val="00B050"/>
                </a:solidFill>
              </a:rPr>
              <a:t>-Ziv-Welch ou LZW.</a:t>
            </a:r>
          </a:p>
          <a:p>
            <a:endParaRPr lang="ar-DZ" dirty="0"/>
          </a:p>
        </p:txBody>
      </p:sp>
      <p:sp>
        <p:nvSpPr>
          <p:cNvPr id="4" name="ZoneTexte 3">
            <a:extLst>
              <a:ext uri="{FF2B5EF4-FFF2-40B4-BE49-F238E27FC236}">
                <a16:creationId xmlns="" xmlns:a16="http://schemas.microsoft.com/office/drawing/2014/main" id="{CAC1EED6-673A-4427-9BB9-ADE610C7471A}"/>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018DAB5-97A4-4B5F-872B-FF3AADCEA3B6}"/>
              </a:ext>
            </a:extLst>
          </p:cNvPr>
          <p:cNvSpPr txBox="1"/>
          <p:nvPr/>
        </p:nvSpPr>
        <p:spPr>
          <a:xfrm>
            <a:off x="0" y="844550"/>
            <a:ext cx="9144000" cy="5938838"/>
          </a:xfrm>
          <a:prstGeom prst="rect">
            <a:avLst/>
          </a:prstGeom>
          <a:noFill/>
        </p:spPr>
        <p:txBody>
          <a:bodyPr rtlCol="1">
            <a:spAutoFit/>
          </a:bodyPr>
          <a:lstStyle/>
          <a:p>
            <a:pPr algn="just">
              <a:defRPr/>
            </a:pPr>
            <a:r>
              <a:rPr lang="fr-FR" sz="2000" b="1" u="sng" dirty="0">
                <a:solidFill>
                  <a:srgbClr val="FF0000"/>
                </a:solidFill>
              </a:rPr>
              <a:t>Densité de probabilité marginale</a:t>
            </a:r>
          </a:p>
          <a:p>
            <a:pPr algn="just">
              <a:defRPr/>
            </a:pPr>
            <a:endParaRPr lang="fr-FR" sz="2000" dirty="0">
              <a:solidFill>
                <a:srgbClr val="FF0000"/>
              </a:solidFill>
            </a:endParaRPr>
          </a:p>
          <a:p>
            <a:pPr algn="just">
              <a:defRPr/>
            </a:pPr>
            <a:r>
              <a:rPr lang="fr-FR" sz="2000" dirty="0">
                <a:solidFill>
                  <a:srgbClr val="002060"/>
                </a:solidFill>
              </a:rPr>
              <a:t>Soit X une variable aléatoire discrète avec le support S</a:t>
            </a:r>
            <a:r>
              <a:rPr lang="fr-FR" sz="2000" baseline="-25000" dirty="0">
                <a:solidFill>
                  <a:srgbClr val="002060"/>
                </a:solidFill>
              </a:rPr>
              <a:t>1</a:t>
            </a:r>
            <a:r>
              <a:rPr lang="fr-FR" sz="2000" dirty="0">
                <a:solidFill>
                  <a:srgbClr val="002060"/>
                </a:solidFill>
              </a:rPr>
              <a:t>, et soit Y une variable aléatoire discrète avec le support S</a:t>
            </a:r>
            <a:r>
              <a:rPr lang="fr-FR" sz="2000" baseline="-25000" dirty="0">
                <a:solidFill>
                  <a:srgbClr val="002060"/>
                </a:solidFill>
              </a:rPr>
              <a:t>2</a:t>
            </a:r>
            <a:r>
              <a:rPr lang="fr-FR" sz="2000" dirty="0">
                <a:solidFill>
                  <a:srgbClr val="002060"/>
                </a:solidFill>
              </a:rPr>
              <a:t>. </a:t>
            </a:r>
          </a:p>
          <a:p>
            <a:pPr algn="just">
              <a:defRPr/>
            </a:pPr>
            <a:endParaRPr lang="fr-FR" sz="2000" dirty="0"/>
          </a:p>
          <a:p>
            <a:pPr algn="just">
              <a:defRPr/>
            </a:pPr>
            <a:r>
              <a:rPr lang="fr-FR" sz="2000" dirty="0">
                <a:solidFill>
                  <a:srgbClr val="0070C0"/>
                </a:solidFill>
              </a:rPr>
              <a:t>Soit X et Y la fonction de masse de probabilité conjointe avec le support S. </a:t>
            </a:r>
          </a:p>
          <a:p>
            <a:pPr algn="just">
              <a:defRPr/>
            </a:pPr>
            <a:endParaRPr lang="fr-FR" sz="2000" dirty="0"/>
          </a:p>
          <a:p>
            <a:pPr algn="just">
              <a:defRPr/>
            </a:pPr>
            <a:r>
              <a:rPr lang="fr-FR" sz="2000" dirty="0">
                <a:solidFill>
                  <a:srgbClr val="00B050"/>
                </a:solidFill>
              </a:rPr>
              <a:t>Alors, la fonction de probabilité de la va X seule, appelée </a:t>
            </a:r>
            <a:r>
              <a:rPr lang="fr-FR" sz="2000" b="1" dirty="0">
                <a:solidFill>
                  <a:srgbClr val="C00000"/>
                </a:solidFill>
              </a:rPr>
              <a:t>fonction de probabilité marginale</a:t>
            </a:r>
            <a:r>
              <a:rPr lang="fr-FR" sz="2000" dirty="0">
                <a:solidFill>
                  <a:srgbClr val="00B050"/>
                </a:solidFill>
              </a:rPr>
              <a:t> de X, est définie par : </a:t>
            </a:r>
          </a:p>
          <a:p>
            <a:pPr algn="just">
              <a:defRPr/>
            </a:pPr>
            <a:endParaRPr lang="fr-FR" sz="2000" dirty="0">
              <a:solidFill>
                <a:srgbClr val="00B050"/>
              </a:solidFill>
            </a:endParaRPr>
          </a:p>
          <a:p>
            <a:pPr algn="just">
              <a:defRPr/>
            </a:pPr>
            <a:endParaRPr lang="fr-FR" sz="2000" dirty="0">
              <a:solidFill>
                <a:srgbClr val="00B050"/>
              </a:solidFill>
            </a:endParaRPr>
          </a:p>
          <a:p>
            <a:pPr algn="just">
              <a:defRPr/>
            </a:pPr>
            <a:endParaRPr lang="fr-FR" sz="2000" dirty="0">
              <a:solidFill>
                <a:srgbClr val="00B050"/>
              </a:solidFill>
            </a:endParaRPr>
          </a:p>
          <a:p>
            <a:pPr algn="just">
              <a:defRPr/>
            </a:pPr>
            <a:endParaRPr lang="fr-FR" sz="2000" dirty="0">
              <a:solidFill>
                <a:srgbClr val="00B050"/>
              </a:solidFill>
            </a:endParaRPr>
          </a:p>
          <a:p>
            <a:pPr algn="just">
              <a:defRPr/>
            </a:pPr>
            <a:endParaRPr lang="fr-FR" sz="2000" dirty="0">
              <a:solidFill>
                <a:srgbClr val="00B050"/>
              </a:solidFill>
            </a:endParaRPr>
          </a:p>
          <a:p>
            <a:pPr algn="just">
              <a:defRPr/>
            </a:pPr>
            <a:r>
              <a:rPr lang="fr-FR" sz="2000" dirty="0">
                <a:solidFill>
                  <a:schemeClr val="accent1">
                    <a:lumMod val="25000"/>
                  </a:schemeClr>
                </a:solidFill>
              </a:rPr>
              <a:t>De même, la fonction de probabilité de la va Y seule, appelée </a:t>
            </a:r>
            <a:r>
              <a:rPr lang="fr-FR" sz="2000" b="1" dirty="0">
                <a:solidFill>
                  <a:srgbClr val="C00000"/>
                </a:solidFill>
              </a:rPr>
              <a:t>fonction de probabilité marginale</a:t>
            </a:r>
            <a:r>
              <a:rPr lang="fr-FR" sz="2000" dirty="0">
                <a:solidFill>
                  <a:srgbClr val="00B050"/>
                </a:solidFill>
              </a:rPr>
              <a:t> </a:t>
            </a:r>
            <a:r>
              <a:rPr lang="fr-FR" sz="2000" dirty="0">
                <a:solidFill>
                  <a:schemeClr val="accent1">
                    <a:lumMod val="25000"/>
                  </a:schemeClr>
                </a:solidFill>
              </a:rPr>
              <a:t>de Y, est définie par : </a:t>
            </a:r>
          </a:p>
          <a:p>
            <a:pPr algn="just">
              <a:defRPr/>
            </a:pPr>
            <a:endParaRPr lang="fr-FR" sz="2000" dirty="0">
              <a:solidFill>
                <a:srgbClr val="00B050"/>
              </a:solidFill>
            </a:endParaRPr>
          </a:p>
          <a:p>
            <a:pPr algn="just">
              <a:defRPr/>
            </a:pPr>
            <a:endParaRPr lang="fr-FR" sz="2000" dirty="0">
              <a:solidFill>
                <a:srgbClr val="7030A0"/>
              </a:solidFill>
            </a:endParaRPr>
          </a:p>
          <a:p>
            <a:pPr algn="just">
              <a:defRPr/>
            </a:pPr>
            <a:endParaRPr lang="fr-FR" sz="2000" dirty="0">
              <a:solidFill>
                <a:srgbClr val="FF0000"/>
              </a:solidFill>
            </a:endParaRPr>
          </a:p>
        </p:txBody>
      </p:sp>
      <p:pic>
        <p:nvPicPr>
          <p:cNvPr id="23556" name="Image 3">
            <a:extLst>
              <a:ext uri="{FF2B5EF4-FFF2-40B4-BE49-F238E27FC236}">
                <a16:creationId xmlns="" xmlns:a16="http://schemas.microsoft.com/office/drawing/2014/main" id="{961A1C3B-8C57-42F0-9625-3D04496034B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14550" y="3911600"/>
            <a:ext cx="556895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Image 4">
            <a:extLst>
              <a:ext uri="{FF2B5EF4-FFF2-40B4-BE49-F238E27FC236}">
                <a16:creationId xmlns="" xmlns:a16="http://schemas.microsoft.com/office/drawing/2014/main" id="{E4BCC503-788E-47E8-9348-3EA7E7A45DC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57413" y="5921375"/>
            <a:ext cx="5526087"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 xmlns:a16="http://schemas.microsoft.com/office/drawing/2014/main" id="{5E14ABFC-B9E7-4ABF-879A-C44BCC92EC15}"/>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3B60E2F-C950-4BFC-B66B-D8DFC91E1ACF}"/>
              </a:ext>
            </a:extLst>
          </p:cNvPr>
          <p:cNvSpPr txBox="1"/>
          <p:nvPr/>
        </p:nvSpPr>
        <p:spPr>
          <a:xfrm>
            <a:off x="0" y="1115447"/>
            <a:ext cx="9144000" cy="4185761"/>
          </a:xfrm>
          <a:prstGeom prst="rect">
            <a:avLst/>
          </a:prstGeom>
          <a:noFill/>
        </p:spPr>
        <p:txBody>
          <a:bodyPr wrap="square" rtlCol="1">
            <a:spAutoFit/>
          </a:bodyPr>
          <a:lstStyle/>
          <a:p>
            <a:pPr marL="342900" indent="-342900" algn="just">
              <a:buFont typeface="Arial" panose="020B0604020202020204" pitchFamily="34" charset="0"/>
              <a:buChar char="•"/>
            </a:pPr>
            <a:r>
              <a:rPr lang="fr-FR" sz="2200" dirty="0">
                <a:solidFill>
                  <a:srgbClr val="7030A0"/>
                </a:solidFill>
              </a:rPr>
              <a:t>Les codages </a:t>
            </a:r>
            <a:r>
              <a:rPr lang="fr-FR" sz="2200" dirty="0" err="1">
                <a:solidFill>
                  <a:srgbClr val="7030A0"/>
                </a:solidFill>
              </a:rPr>
              <a:t>Lempel</a:t>
            </a:r>
            <a:r>
              <a:rPr lang="fr-FR" sz="2200" dirty="0">
                <a:solidFill>
                  <a:srgbClr val="7030A0"/>
                </a:solidFill>
              </a:rPr>
              <a:t> Ziv et LZW sont </a:t>
            </a:r>
            <a:r>
              <a:rPr lang="fr-FR" sz="2200" b="1" u="sng" dirty="0">
                <a:solidFill>
                  <a:srgbClr val="C00000"/>
                </a:solidFill>
              </a:rPr>
              <a:t>des codeurs par dictionnaire</a:t>
            </a:r>
            <a:r>
              <a:rPr lang="fr-FR" sz="2200" dirty="0">
                <a:solidFill>
                  <a:srgbClr val="C00000"/>
                </a:solidFill>
              </a:rPr>
              <a:t>  </a:t>
            </a:r>
            <a:r>
              <a:rPr lang="fr-FR" sz="2200" dirty="0">
                <a:solidFill>
                  <a:srgbClr val="7030A0"/>
                </a:solidFill>
              </a:rPr>
              <a:t>dont le principe est de remplacer un mot par sa position dans le dictionnaire. Ainsi, un algorithme de compression par dictionnaire utilisant une fenêtre glissante ; les motifs déjà rencontrés dans la fenêtre sont remplacés par une référence à leur première apparition (typiquement, par une paire </a:t>
            </a:r>
            <a:r>
              <a:rPr lang="fr-FR" sz="2200" i="1" dirty="0">
                <a:solidFill>
                  <a:srgbClr val="7030A0"/>
                </a:solidFill>
              </a:rPr>
              <a:t>(distance, longueur)</a:t>
            </a:r>
            <a:r>
              <a:rPr lang="fr-FR" sz="2200" dirty="0">
                <a:solidFill>
                  <a:srgbClr val="7030A0"/>
                </a:solidFill>
              </a:rPr>
              <a:t>).</a:t>
            </a:r>
          </a:p>
          <a:p>
            <a:pPr marL="342900" indent="-342900" algn="just">
              <a:buFont typeface="Arial" panose="020B0604020202020204" pitchFamily="34" charset="0"/>
              <a:buChar char="•"/>
            </a:pPr>
            <a:endParaRPr lang="fr-FR" sz="2200" dirty="0">
              <a:solidFill>
                <a:srgbClr val="7030A0"/>
              </a:solidFill>
            </a:endParaRPr>
          </a:p>
          <a:p>
            <a:pPr marL="342900" indent="-342900" algn="just">
              <a:buFont typeface="Arial" panose="020B0604020202020204" pitchFamily="34" charset="0"/>
              <a:buChar char="•"/>
            </a:pPr>
            <a:r>
              <a:rPr lang="fr-FR" sz="2200" dirty="0">
                <a:solidFill>
                  <a:srgbClr val="00B050"/>
                </a:solidFill>
              </a:rPr>
              <a:t>Le codage LZW est utilisé dans les format de compression d’images sans perte à l’instar du GIF (Graphics Interchange Format), TIFF (</a:t>
            </a:r>
            <a:r>
              <a:rPr lang="fr-FR" sz="2200" dirty="0" err="1">
                <a:solidFill>
                  <a:srgbClr val="00B050"/>
                </a:solidFill>
              </a:rPr>
              <a:t>Tagged</a:t>
            </a:r>
            <a:r>
              <a:rPr lang="fr-FR" sz="2200" dirty="0">
                <a:solidFill>
                  <a:srgbClr val="00B050"/>
                </a:solidFill>
              </a:rPr>
              <a:t> Image File Format) et aussi vidéo comme le format MOD (ancien format vidéo développé par JVC et Panasonic).</a:t>
            </a:r>
          </a:p>
          <a:p>
            <a:endParaRPr lang="ar-DZ" dirty="0"/>
          </a:p>
        </p:txBody>
      </p:sp>
      <p:sp>
        <p:nvSpPr>
          <p:cNvPr id="4" name="ZoneTexte 3">
            <a:extLst>
              <a:ext uri="{FF2B5EF4-FFF2-40B4-BE49-F238E27FC236}">
                <a16:creationId xmlns="" xmlns:a16="http://schemas.microsoft.com/office/drawing/2014/main" id="{6C6E325C-2C8B-4B87-AD4D-BEDCB7D5F4E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Tree>
    <p:extLst>
      <p:ext uri="{BB962C8B-B14F-4D97-AF65-F5344CB8AC3E}">
        <p14:creationId xmlns="" xmlns:p14="http://schemas.microsoft.com/office/powerpoint/2010/main" val="40778342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B86775BF-57E6-4F71-ADB6-B6AC6C87DBA3}"/>
              </a:ext>
            </a:extLst>
          </p:cNvPr>
          <p:cNvSpPr txBox="1"/>
          <p:nvPr/>
        </p:nvSpPr>
        <p:spPr>
          <a:xfrm>
            <a:off x="0" y="980728"/>
            <a:ext cx="9144000" cy="461665"/>
          </a:xfrm>
          <a:prstGeom prst="rect">
            <a:avLst/>
          </a:prstGeom>
          <a:noFill/>
        </p:spPr>
        <p:txBody>
          <a:bodyPr wrap="square" rtlCol="1">
            <a:spAutoFit/>
          </a:bodyPr>
          <a:lstStyle/>
          <a:p>
            <a:r>
              <a:rPr lang="fr-FR" b="1" u="sng" dirty="0">
                <a:solidFill>
                  <a:srgbClr val="C00000"/>
                </a:solidFill>
              </a:rPr>
              <a:t>Principe du codage LZW</a:t>
            </a:r>
            <a:endParaRPr lang="ar-DZ" b="1" u="sng" dirty="0">
              <a:solidFill>
                <a:srgbClr val="C00000"/>
              </a:solidFill>
            </a:endParaRPr>
          </a:p>
        </p:txBody>
      </p:sp>
      <p:sp>
        <p:nvSpPr>
          <p:cNvPr id="3" name="ZoneTexte 2">
            <a:extLst>
              <a:ext uri="{FF2B5EF4-FFF2-40B4-BE49-F238E27FC236}">
                <a16:creationId xmlns="" xmlns:a16="http://schemas.microsoft.com/office/drawing/2014/main" id="{323C3F60-C36D-4307-8645-85EB4D87CC24}"/>
              </a:ext>
            </a:extLst>
          </p:cNvPr>
          <p:cNvSpPr txBox="1"/>
          <p:nvPr/>
        </p:nvSpPr>
        <p:spPr>
          <a:xfrm>
            <a:off x="0" y="1722288"/>
            <a:ext cx="9144000" cy="5170646"/>
          </a:xfrm>
          <a:prstGeom prst="rect">
            <a:avLst/>
          </a:prstGeom>
          <a:noFill/>
        </p:spPr>
        <p:txBody>
          <a:bodyPr wrap="square" rtlCol="1">
            <a:spAutoFit/>
          </a:bodyPr>
          <a:lstStyle/>
          <a:p>
            <a:pPr algn="just"/>
            <a:r>
              <a:rPr lang="fr-FR" sz="2200" dirty="0">
                <a:solidFill>
                  <a:srgbClr val="7030A0"/>
                </a:solidFill>
              </a:rPr>
              <a:t>Deux règles à propos du dictionnaire doivent être rappelées :</a:t>
            </a:r>
          </a:p>
          <a:p>
            <a:pPr algn="just"/>
            <a:endParaRPr lang="fr-FR" sz="2200" dirty="0">
              <a:solidFill>
                <a:srgbClr val="7030A0"/>
              </a:solidFill>
            </a:endParaRPr>
          </a:p>
          <a:p>
            <a:pPr algn="just"/>
            <a:endParaRPr lang="fr-FR" sz="2200" dirty="0">
              <a:solidFill>
                <a:srgbClr val="7030A0"/>
              </a:solidFill>
            </a:endParaRPr>
          </a:p>
          <a:p>
            <a:pPr marL="342900" indent="-342900" algn="just">
              <a:buFont typeface="Arial" panose="020B0604020202020204" pitchFamily="34" charset="0"/>
              <a:buChar char="•"/>
            </a:pPr>
            <a:r>
              <a:rPr lang="fr-FR" sz="2200" dirty="0">
                <a:solidFill>
                  <a:srgbClr val="002060"/>
                </a:solidFill>
              </a:rPr>
              <a:t>Le dictionnaire est créé et maintenu de façon à ce que pour un mot donné du dictionnaire, tous ses préfixes soient aussi présents. </a:t>
            </a:r>
          </a:p>
          <a:p>
            <a:pPr marL="342900" indent="-342900" algn="just">
              <a:buFont typeface="Arial" panose="020B0604020202020204" pitchFamily="34" charset="0"/>
              <a:buChar char="•"/>
            </a:pPr>
            <a:endParaRPr lang="fr-FR" sz="2200" dirty="0">
              <a:solidFill>
                <a:srgbClr val="002060"/>
              </a:solidFill>
            </a:endParaRPr>
          </a:p>
          <a:p>
            <a:pPr marL="342900" indent="-342900" algn="just">
              <a:buFont typeface="Arial" panose="020B0604020202020204" pitchFamily="34" charset="0"/>
              <a:buChar char="•"/>
            </a:pPr>
            <a:r>
              <a:rPr lang="fr-FR" sz="2200" dirty="0">
                <a:solidFill>
                  <a:srgbClr val="00B050"/>
                </a:solidFill>
              </a:rPr>
              <a:t>A l'initialisation, le dictionnaire contient tous les caractères ASCII (American Standard Code for Information Interchange)</a:t>
            </a:r>
          </a:p>
          <a:p>
            <a:pPr marL="342900" indent="-342900" algn="just">
              <a:buFont typeface="Arial" panose="020B0604020202020204" pitchFamily="34" charset="0"/>
              <a:buChar char="•"/>
            </a:pPr>
            <a:endParaRPr lang="fr-FR" sz="2200" dirty="0">
              <a:solidFill>
                <a:srgbClr val="00B050"/>
              </a:solidFill>
            </a:endParaRPr>
          </a:p>
          <a:p>
            <a:pPr marL="342900" indent="-342900" algn="just">
              <a:buFont typeface="Arial" panose="020B0604020202020204" pitchFamily="34" charset="0"/>
              <a:buChar char="•"/>
            </a:pPr>
            <a:endParaRPr lang="fr-FR" sz="2200" dirty="0">
              <a:solidFill>
                <a:srgbClr val="00B050"/>
              </a:solidFill>
            </a:endParaRPr>
          </a:p>
          <a:p>
            <a:pPr algn="just"/>
            <a:r>
              <a:rPr lang="fr-FR" sz="2200" b="1" u="sng" dirty="0">
                <a:solidFill>
                  <a:srgbClr val="C00000"/>
                </a:solidFill>
              </a:rPr>
              <a:t>Remarque :</a:t>
            </a:r>
          </a:p>
          <a:p>
            <a:pPr marL="342900" indent="-342900" algn="just">
              <a:buFont typeface="Arial" panose="020B0604020202020204" pitchFamily="34" charset="0"/>
              <a:buChar char="•"/>
            </a:pPr>
            <a:r>
              <a:rPr lang="fr-FR" sz="2200" dirty="0">
                <a:solidFill>
                  <a:srgbClr val="00B0F0"/>
                </a:solidFill>
              </a:rPr>
              <a:t>Dans la page suivante on rappelle la table ASCII des caractère alphanumériques, ou bien à travers le lien : http://www.asciitable.com/</a:t>
            </a:r>
          </a:p>
          <a:p>
            <a:pPr marL="342900" indent="-342900" algn="just">
              <a:buFont typeface="Arial" panose="020B0604020202020204" pitchFamily="34" charset="0"/>
              <a:buChar char="•"/>
            </a:pPr>
            <a:r>
              <a:rPr lang="fr-FR" sz="2200" dirty="0">
                <a:solidFill>
                  <a:srgbClr val="0070C0"/>
                </a:solidFill>
              </a:rPr>
              <a:t>Rappelons aussi que </a:t>
            </a:r>
            <a:r>
              <a:rPr lang="fr-FR" sz="2000" dirty="0">
                <a:solidFill>
                  <a:srgbClr val="0070C0"/>
                </a:solidFill>
              </a:rPr>
              <a:t>le code ASCII, adopté comme standard, permet de coder les caractères sur 8 bits, soit </a:t>
            </a:r>
            <a:r>
              <a:rPr lang="fr-FR" sz="2000" b="1" dirty="0">
                <a:solidFill>
                  <a:srgbClr val="C00000"/>
                </a:solidFill>
              </a:rPr>
              <a:t>256 caractères possibles</a:t>
            </a:r>
            <a:r>
              <a:rPr lang="fr-FR" sz="2000" dirty="0">
                <a:solidFill>
                  <a:srgbClr val="0070C0"/>
                </a:solidFill>
              </a:rPr>
              <a:t>. </a:t>
            </a:r>
            <a:r>
              <a:rPr lang="fr-FR" sz="2200" dirty="0">
                <a:solidFill>
                  <a:srgbClr val="0070C0"/>
                </a:solidFill>
              </a:rPr>
              <a:t> </a:t>
            </a:r>
            <a:endParaRPr lang="ar-DZ" sz="2200" dirty="0">
              <a:solidFill>
                <a:srgbClr val="0070C0"/>
              </a:solidFill>
            </a:endParaRPr>
          </a:p>
        </p:txBody>
      </p:sp>
      <p:sp>
        <p:nvSpPr>
          <p:cNvPr id="8" name="ZoneTexte 7">
            <a:extLst>
              <a:ext uri="{FF2B5EF4-FFF2-40B4-BE49-F238E27FC236}">
                <a16:creationId xmlns="" xmlns:a16="http://schemas.microsoft.com/office/drawing/2014/main" id="{45711393-CB6D-4707-A6B0-7A7254BAB300}"/>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D2C05DD3-DC2C-4261-985E-A9B7CE79343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764704"/>
            <a:ext cx="9144000" cy="6093295"/>
          </a:xfrm>
          <a:prstGeom prst="rect">
            <a:avLst/>
          </a:prstGeom>
        </p:spPr>
      </p:pic>
      <p:sp>
        <p:nvSpPr>
          <p:cNvPr id="6" name="ZoneTexte 5">
            <a:extLst>
              <a:ext uri="{FF2B5EF4-FFF2-40B4-BE49-F238E27FC236}">
                <a16:creationId xmlns="" xmlns:a16="http://schemas.microsoft.com/office/drawing/2014/main" id="{7D73FFF0-89F6-4D24-8CC7-FE565B713F6F}"/>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BF6E5CC8-5760-439D-A9E7-A133B537FAE0}"/>
              </a:ext>
            </a:extLst>
          </p:cNvPr>
          <p:cNvSpPr txBox="1"/>
          <p:nvPr/>
        </p:nvSpPr>
        <p:spPr>
          <a:xfrm>
            <a:off x="0" y="980728"/>
            <a:ext cx="9144000" cy="5878532"/>
          </a:xfrm>
          <a:prstGeom prst="rect">
            <a:avLst/>
          </a:prstGeom>
          <a:noFill/>
        </p:spPr>
        <p:txBody>
          <a:bodyPr wrap="square" rtlCol="1">
            <a:spAutoFit/>
          </a:bodyPr>
          <a:lstStyle/>
          <a:p>
            <a:pPr algn="just"/>
            <a:r>
              <a:rPr lang="fr-FR" sz="2200" dirty="0">
                <a:solidFill>
                  <a:srgbClr val="002060"/>
                </a:solidFill>
              </a:rPr>
              <a:t>Pour présenter le principe de fonctionnement du codage LZW prenons un autre exemple plus intéressant pour ce type de codage par dictionnaire à savoir le ‘’</a:t>
            </a:r>
            <a:r>
              <a:rPr lang="fr-FR" sz="2200" b="1" u="sng" dirty="0" err="1">
                <a:solidFill>
                  <a:srgbClr val="C00000"/>
                </a:solidFill>
              </a:rPr>
              <a:t>blabla</a:t>
            </a:r>
            <a:r>
              <a:rPr lang="fr-FR" sz="2200" dirty="0">
                <a:solidFill>
                  <a:srgbClr val="002060"/>
                </a:solidFill>
              </a:rPr>
              <a:t>’’. Si nous nous contentons du codage ASCII classique pour le coder nous aurons besoin de </a:t>
            </a:r>
            <a:r>
              <a:rPr lang="fr-FR" sz="2200" dirty="0" smtClean="0">
                <a:solidFill>
                  <a:srgbClr val="002060"/>
                </a:solidFill>
              </a:rPr>
              <a:t>6×7 </a:t>
            </a:r>
            <a:r>
              <a:rPr lang="fr-FR" sz="2200" dirty="0">
                <a:solidFill>
                  <a:srgbClr val="002060"/>
                </a:solidFill>
              </a:rPr>
              <a:t>bits = </a:t>
            </a:r>
            <a:r>
              <a:rPr lang="fr-FR" sz="2200" dirty="0" smtClean="0">
                <a:solidFill>
                  <a:srgbClr val="002060"/>
                </a:solidFill>
              </a:rPr>
              <a:t>42 </a:t>
            </a:r>
            <a:r>
              <a:rPr lang="fr-FR" sz="2200" dirty="0">
                <a:solidFill>
                  <a:srgbClr val="002060"/>
                </a:solidFill>
              </a:rPr>
              <a:t>bits. Alors qu’avec LZW dont le principe de la compression de ce mot est le suivant :</a:t>
            </a:r>
          </a:p>
          <a:p>
            <a:pPr algn="just"/>
            <a:endParaRPr lang="fr-FR" sz="2200" dirty="0">
              <a:solidFill>
                <a:srgbClr val="002060"/>
              </a:solidFill>
            </a:endParaRPr>
          </a:p>
          <a:p>
            <a:pPr marL="342900" indent="-342900" algn="just">
              <a:buFont typeface="Arial" panose="020B0604020202020204" pitchFamily="34" charset="0"/>
              <a:buChar char="•"/>
            </a:pPr>
            <a:r>
              <a:rPr lang="fr-FR" sz="2200" dirty="0">
                <a:solidFill>
                  <a:srgbClr val="0070C0"/>
                </a:solidFill>
              </a:rPr>
              <a:t>On lit un caractère du mot à coder qu’on ajoute au mot surveillé actuel (à l’origine : le mot vide): Si le mot est présent dans le dictionnaire, on recommence l’opération en lisant le caractère suivant,</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solidFill>
                  <a:srgbClr val="7030A0"/>
                </a:solidFill>
              </a:rPr>
              <a:t>Si le mot n’est pas présent dans le dictionnaire, on l’ajoute au dictionnaire et on code le mot privé de la dernière lettre lue avec sa position dans le dictionnaire (comme nous commençons par la table ASCII elle contient déjà 256 caractères, le premier caractère codé prendra la valeur 257 …</a:t>
            </a:r>
            <a:r>
              <a:rPr lang="fr-FR" sz="2200" dirty="0" err="1">
                <a:solidFill>
                  <a:srgbClr val="7030A0"/>
                </a:solidFill>
              </a:rPr>
              <a:t>etc</a:t>
            </a:r>
            <a:r>
              <a:rPr lang="fr-FR" sz="2200" dirty="0">
                <a:solidFill>
                  <a:srgbClr val="7030A0"/>
                </a:solidFill>
              </a:rPr>
              <a:t>). On recommence la lecture avec cette dernière lettre lue (et donc la première lettre non codée)</a:t>
            </a:r>
          </a:p>
          <a:p>
            <a:endParaRPr lang="ar-DZ" dirty="0">
              <a:solidFill>
                <a:srgbClr val="002060"/>
              </a:solidFill>
            </a:endParaRPr>
          </a:p>
        </p:txBody>
      </p:sp>
      <p:sp>
        <p:nvSpPr>
          <p:cNvPr id="4" name="ZoneTexte 3">
            <a:extLst>
              <a:ext uri="{FF2B5EF4-FFF2-40B4-BE49-F238E27FC236}">
                <a16:creationId xmlns="" xmlns:a16="http://schemas.microsoft.com/office/drawing/2014/main" id="{7D056E15-2275-461E-AEE5-5B4C2178B5FC}"/>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Tree>
    <p:extLst>
      <p:ext uri="{BB962C8B-B14F-4D97-AF65-F5344CB8AC3E}">
        <p14:creationId xmlns="" xmlns:p14="http://schemas.microsoft.com/office/powerpoint/2010/main" val="753877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43409EF8-D377-4AF4-B209-A159D486A422}"/>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
        <p:nvSpPr>
          <p:cNvPr id="4" name="ZoneTexte 3">
            <a:extLst>
              <a:ext uri="{FF2B5EF4-FFF2-40B4-BE49-F238E27FC236}">
                <a16:creationId xmlns="" xmlns:a16="http://schemas.microsoft.com/office/drawing/2014/main" id="{79741A4C-F71D-45F7-A5DC-7ED19608DA8E}"/>
              </a:ext>
            </a:extLst>
          </p:cNvPr>
          <p:cNvSpPr txBox="1"/>
          <p:nvPr/>
        </p:nvSpPr>
        <p:spPr>
          <a:xfrm>
            <a:off x="0" y="980728"/>
            <a:ext cx="5364088" cy="461665"/>
          </a:xfrm>
          <a:prstGeom prst="rect">
            <a:avLst/>
          </a:prstGeom>
          <a:noFill/>
        </p:spPr>
        <p:txBody>
          <a:bodyPr wrap="square" rtlCol="1">
            <a:spAutoFit/>
          </a:bodyPr>
          <a:lstStyle/>
          <a:p>
            <a:r>
              <a:rPr lang="fr-FR" b="1" u="sng" dirty="0">
                <a:solidFill>
                  <a:srgbClr val="C00000"/>
                </a:solidFill>
              </a:rPr>
              <a:t>Algorithme LZW</a:t>
            </a:r>
            <a:endParaRPr lang="ar-DZ" b="1" u="sng" dirty="0">
              <a:solidFill>
                <a:srgbClr val="C00000"/>
              </a:solidFill>
            </a:endParaRPr>
          </a:p>
        </p:txBody>
      </p:sp>
      <p:sp>
        <p:nvSpPr>
          <p:cNvPr id="9" name="ZoneTexte 8">
            <a:extLst>
              <a:ext uri="{FF2B5EF4-FFF2-40B4-BE49-F238E27FC236}">
                <a16:creationId xmlns="" xmlns:a16="http://schemas.microsoft.com/office/drawing/2014/main" id="{7A9B0FEA-E9D4-493E-97CF-EA0523DA749F}"/>
              </a:ext>
            </a:extLst>
          </p:cNvPr>
          <p:cNvSpPr txBox="1"/>
          <p:nvPr/>
        </p:nvSpPr>
        <p:spPr>
          <a:xfrm>
            <a:off x="0" y="1628800"/>
            <a:ext cx="9144000" cy="5262979"/>
          </a:xfrm>
          <a:prstGeom prst="rect">
            <a:avLst/>
          </a:prstGeom>
          <a:noFill/>
        </p:spPr>
        <p:txBody>
          <a:bodyPr wrap="square" rtlCol="1">
            <a:spAutoFit/>
          </a:bodyPr>
          <a:lstStyle/>
          <a:p>
            <a:pPr marL="457200" indent="-457200">
              <a:buAutoNum type="arabicPeriod"/>
            </a:pPr>
            <a:r>
              <a:rPr lang="en-US" dirty="0">
                <a:solidFill>
                  <a:srgbClr val="7030A0"/>
                </a:solidFill>
              </a:rPr>
              <a:t>Initialize table with single character strings</a:t>
            </a:r>
          </a:p>
          <a:p>
            <a:pPr marL="457200" indent="-457200">
              <a:buAutoNum type="arabicPeriod"/>
            </a:pPr>
            <a:r>
              <a:rPr lang="en-US" dirty="0">
                <a:solidFill>
                  <a:srgbClr val="7030A0"/>
                </a:solidFill>
              </a:rPr>
              <a:t>P = first input character</a:t>
            </a:r>
          </a:p>
          <a:p>
            <a:pPr marL="457200" indent="-457200">
              <a:buAutoNum type="arabicPeriod"/>
            </a:pPr>
            <a:r>
              <a:rPr lang="en-US" dirty="0">
                <a:solidFill>
                  <a:srgbClr val="7030A0"/>
                </a:solidFill>
              </a:rPr>
              <a:t>WHILE not end of input stream</a:t>
            </a:r>
          </a:p>
          <a:p>
            <a:pPr marL="457200" indent="-457200">
              <a:buAutoNum type="arabicPeriod"/>
            </a:pPr>
            <a:r>
              <a:rPr lang="en-US" dirty="0">
                <a:solidFill>
                  <a:srgbClr val="7030A0"/>
                </a:solidFill>
              </a:rPr>
              <a:t>C = next input character</a:t>
            </a:r>
          </a:p>
          <a:p>
            <a:pPr marL="457200" indent="-457200">
              <a:buAutoNum type="arabicPeriod"/>
            </a:pPr>
            <a:r>
              <a:rPr lang="en-US" dirty="0">
                <a:solidFill>
                  <a:srgbClr val="7030A0"/>
                </a:solidFill>
              </a:rPr>
              <a:t>IF P + C is in the string table</a:t>
            </a:r>
          </a:p>
          <a:p>
            <a:pPr marL="457200" indent="-457200">
              <a:buAutoNum type="arabicPeriod"/>
            </a:pPr>
            <a:r>
              <a:rPr lang="en-US" dirty="0">
                <a:solidFill>
                  <a:srgbClr val="7030A0"/>
                </a:solidFill>
              </a:rPr>
              <a:t>P = P + C</a:t>
            </a:r>
          </a:p>
          <a:p>
            <a:pPr marL="457200" indent="-457200">
              <a:buAutoNum type="arabicPeriod"/>
            </a:pPr>
            <a:r>
              <a:rPr lang="en-US" dirty="0">
                <a:solidFill>
                  <a:srgbClr val="7030A0"/>
                </a:solidFill>
              </a:rPr>
              <a:t>ELSE</a:t>
            </a:r>
          </a:p>
          <a:p>
            <a:pPr marL="457200" indent="-457200">
              <a:buAutoNum type="arabicPeriod"/>
            </a:pPr>
            <a:r>
              <a:rPr lang="en-US" dirty="0">
                <a:solidFill>
                  <a:srgbClr val="7030A0"/>
                </a:solidFill>
              </a:rPr>
              <a:t>output the code for P</a:t>
            </a:r>
          </a:p>
          <a:p>
            <a:pPr marL="457200" indent="-457200">
              <a:buAutoNum type="arabicPeriod"/>
            </a:pPr>
            <a:r>
              <a:rPr lang="en-US" dirty="0">
                <a:solidFill>
                  <a:srgbClr val="7030A0"/>
                </a:solidFill>
              </a:rPr>
              <a:t>add P + C to the string table</a:t>
            </a:r>
          </a:p>
          <a:p>
            <a:pPr marL="457200" indent="-457200">
              <a:buAutoNum type="arabicPeriod"/>
            </a:pPr>
            <a:r>
              <a:rPr lang="en-US" dirty="0">
                <a:solidFill>
                  <a:srgbClr val="7030A0"/>
                </a:solidFill>
              </a:rPr>
              <a:t>P = C</a:t>
            </a:r>
          </a:p>
          <a:p>
            <a:pPr marL="457200" indent="-457200">
              <a:buAutoNum type="arabicPeriod"/>
            </a:pPr>
            <a:r>
              <a:rPr lang="en-US" dirty="0">
                <a:solidFill>
                  <a:srgbClr val="7030A0"/>
                </a:solidFill>
              </a:rPr>
              <a:t>END WHILE</a:t>
            </a:r>
          </a:p>
          <a:p>
            <a:pPr marL="457200" indent="-457200">
              <a:buAutoNum type="arabicPeriod"/>
            </a:pPr>
            <a:r>
              <a:rPr lang="en-US" dirty="0">
                <a:solidFill>
                  <a:srgbClr val="7030A0"/>
                </a:solidFill>
              </a:rPr>
              <a:t>output code for P </a:t>
            </a:r>
          </a:p>
          <a:p>
            <a:pPr marL="457200" indent="-457200">
              <a:buAutoNum type="arabicPeriod"/>
            </a:pPr>
            <a:endParaRPr lang="en-US" dirty="0"/>
          </a:p>
          <a:p>
            <a:pPr algn="r"/>
            <a:r>
              <a:rPr lang="en-US" sz="1800" b="1" dirty="0">
                <a:solidFill>
                  <a:srgbClr val="002060"/>
                </a:solidFill>
              </a:rPr>
              <a:t>Source : https://www.geeksforgeeks.org/lzw-lempel-ziv-welch-compression-technique</a:t>
            </a:r>
            <a:r>
              <a:rPr lang="en-US" dirty="0"/>
              <a:t>/</a:t>
            </a:r>
            <a:endParaRPr lang="ar-DZ" dirty="0"/>
          </a:p>
        </p:txBody>
      </p:sp>
    </p:spTree>
    <p:extLst>
      <p:ext uri="{BB962C8B-B14F-4D97-AF65-F5344CB8AC3E}">
        <p14:creationId xmlns="" xmlns:p14="http://schemas.microsoft.com/office/powerpoint/2010/main" val="38491859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D8AF28C-82CA-48E4-A5A2-AB3AE718B0BE}"/>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graphicFrame>
        <p:nvGraphicFramePr>
          <p:cNvPr id="2" name="Tableau 3">
            <a:extLst>
              <a:ext uri="{FF2B5EF4-FFF2-40B4-BE49-F238E27FC236}">
                <a16:creationId xmlns="" xmlns:a16="http://schemas.microsoft.com/office/drawing/2014/main" id="{F01C33B8-A602-47A2-AECF-A755733C36AE}"/>
              </a:ext>
            </a:extLst>
          </p:cNvPr>
          <p:cNvGraphicFramePr>
            <a:graphicFrameLocks noGrp="1"/>
          </p:cNvGraphicFramePr>
          <p:nvPr>
            <p:extLst>
              <p:ext uri="{D42A27DB-BD31-4B8C-83A1-F6EECF244321}">
                <p14:modId xmlns="" xmlns:p14="http://schemas.microsoft.com/office/powerpoint/2010/main" val="3089476282"/>
              </p:ext>
            </p:extLst>
          </p:nvPr>
        </p:nvGraphicFramePr>
        <p:xfrm>
          <a:off x="0" y="764704"/>
          <a:ext cx="9143997" cy="4264248"/>
        </p:xfrm>
        <a:graphic>
          <a:graphicData uri="http://schemas.openxmlformats.org/drawingml/2006/table">
            <a:tbl>
              <a:tblPr rtl="1" firstRow="1" bandRow="1">
                <a:tableStyleId>{5C22544A-7EE6-4342-B048-85BDC9FD1C3A}</a:tableStyleId>
              </a:tblPr>
              <a:tblGrid>
                <a:gridCol w="3637150">
                  <a:extLst>
                    <a:ext uri="{9D8B030D-6E8A-4147-A177-3AD203B41FA5}">
                      <a16:colId xmlns="" xmlns:a16="http://schemas.microsoft.com/office/drawing/2014/main" val="2826719809"/>
                    </a:ext>
                  </a:extLst>
                </a:gridCol>
                <a:gridCol w="2458848">
                  <a:extLst>
                    <a:ext uri="{9D8B030D-6E8A-4147-A177-3AD203B41FA5}">
                      <a16:colId xmlns="" xmlns:a16="http://schemas.microsoft.com/office/drawing/2014/main" val="2852104206"/>
                    </a:ext>
                  </a:extLst>
                </a:gridCol>
                <a:gridCol w="3047999">
                  <a:extLst>
                    <a:ext uri="{9D8B030D-6E8A-4147-A177-3AD203B41FA5}">
                      <a16:colId xmlns="" xmlns:a16="http://schemas.microsoft.com/office/drawing/2014/main" val="753377635"/>
                    </a:ext>
                  </a:extLst>
                </a:gridCol>
              </a:tblGrid>
              <a:tr h="533031">
                <a:tc>
                  <a:txBody>
                    <a:bodyPr/>
                    <a:lstStyle/>
                    <a:p>
                      <a:pPr algn="ctr" rtl="1"/>
                      <a:r>
                        <a:rPr lang="fr-FR" dirty="0"/>
                        <a:t>Caractère ajouté du dictionnaire</a:t>
                      </a:r>
                      <a:endParaRPr lang="ar-DZ" dirty="0"/>
                    </a:p>
                  </a:txBody>
                  <a:tcPr/>
                </a:tc>
                <a:tc>
                  <a:txBody>
                    <a:bodyPr/>
                    <a:lstStyle/>
                    <a:p>
                      <a:pPr algn="ctr" rtl="1"/>
                      <a:r>
                        <a:rPr lang="fr-FR" dirty="0"/>
                        <a:t>code</a:t>
                      </a:r>
                      <a:endParaRPr lang="ar-DZ" dirty="0"/>
                    </a:p>
                  </a:txBody>
                  <a:tcPr/>
                </a:tc>
                <a:tc>
                  <a:txBody>
                    <a:bodyPr/>
                    <a:lstStyle/>
                    <a:p>
                      <a:pPr algn="ctr" rtl="1"/>
                      <a:r>
                        <a:rPr lang="fr-FR" dirty="0"/>
                        <a:t>Caractères lus</a:t>
                      </a:r>
                      <a:endParaRPr lang="ar-DZ" dirty="0"/>
                    </a:p>
                  </a:txBody>
                  <a:tcPr/>
                </a:tc>
                <a:extLst>
                  <a:ext uri="{0D108BD9-81ED-4DB2-BD59-A6C34878D82A}">
                    <a16:rowId xmlns="" xmlns:a16="http://schemas.microsoft.com/office/drawing/2014/main" val="3266435352"/>
                  </a:ext>
                </a:extLst>
              </a:tr>
              <a:tr h="533031">
                <a:tc>
                  <a:txBody>
                    <a:bodyPr/>
                    <a:lstStyle/>
                    <a:p>
                      <a:pPr rtl="1"/>
                      <a:endParaRPr lang="ar-DZ" dirty="0"/>
                    </a:p>
                  </a:txBody>
                  <a:tcPr/>
                </a:tc>
                <a:tc>
                  <a:txBody>
                    <a:bodyPr/>
                    <a:lstStyle/>
                    <a:p>
                      <a:pPr algn="ctr" rtl="1"/>
                      <a:endParaRPr lang="ar-DZ" dirty="0"/>
                    </a:p>
                  </a:txBody>
                  <a:tcPr/>
                </a:tc>
                <a:tc>
                  <a:txBody>
                    <a:bodyPr/>
                    <a:lstStyle/>
                    <a:p>
                      <a:pPr algn="ctr" rtl="1"/>
                      <a:r>
                        <a:rPr lang="fr-FR" dirty="0"/>
                        <a:t>b</a:t>
                      </a:r>
                      <a:endParaRPr lang="ar-DZ" dirty="0"/>
                    </a:p>
                  </a:txBody>
                  <a:tcPr/>
                </a:tc>
                <a:extLst>
                  <a:ext uri="{0D108BD9-81ED-4DB2-BD59-A6C34878D82A}">
                    <a16:rowId xmlns="" xmlns:a16="http://schemas.microsoft.com/office/drawing/2014/main" val="2068972754"/>
                  </a:ext>
                </a:extLst>
              </a:tr>
              <a:tr h="533031">
                <a:tc>
                  <a:txBody>
                    <a:bodyPr/>
                    <a:lstStyle/>
                    <a:p>
                      <a:pPr algn="ctr" rtl="1"/>
                      <a:r>
                        <a:rPr lang="fr-FR" dirty="0"/>
                        <a:t>257</a:t>
                      </a:r>
                      <a:endParaRPr lang="ar-DZ" dirty="0"/>
                    </a:p>
                  </a:txBody>
                  <a:tcPr/>
                </a:tc>
                <a:tc>
                  <a:txBody>
                    <a:bodyPr/>
                    <a:lstStyle/>
                    <a:p>
                      <a:pPr algn="ctr" rtl="1"/>
                      <a:r>
                        <a:rPr lang="fr-FR" dirty="0"/>
                        <a:t>98</a:t>
                      </a:r>
                      <a:endParaRPr lang="ar-DZ" dirty="0"/>
                    </a:p>
                  </a:txBody>
                  <a:tcPr/>
                </a:tc>
                <a:tc>
                  <a:txBody>
                    <a:bodyPr/>
                    <a:lstStyle/>
                    <a:p>
                      <a:pPr algn="ctr" rtl="1"/>
                      <a:r>
                        <a:rPr lang="fr-FR" dirty="0" err="1"/>
                        <a:t>bl</a:t>
                      </a:r>
                      <a:endParaRPr lang="ar-DZ" dirty="0"/>
                    </a:p>
                  </a:txBody>
                  <a:tcPr/>
                </a:tc>
                <a:extLst>
                  <a:ext uri="{0D108BD9-81ED-4DB2-BD59-A6C34878D82A}">
                    <a16:rowId xmlns="" xmlns:a16="http://schemas.microsoft.com/office/drawing/2014/main" val="2303463827"/>
                  </a:ext>
                </a:extLst>
              </a:tr>
              <a:tr h="533031">
                <a:tc>
                  <a:txBody>
                    <a:bodyPr/>
                    <a:lstStyle/>
                    <a:p>
                      <a:pPr rtl="1"/>
                      <a:endParaRPr lang="ar-DZ"/>
                    </a:p>
                  </a:txBody>
                  <a:tcPr/>
                </a:tc>
                <a:tc>
                  <a:txBody>
                    <a:bodyPr/>
                    <a:lstStyle/>
                    <a:p>
                      <a:pPr rtl="1"/>
                      <a:endParaRPr lang="ar-DZ"/>
                    </a:p>
                  </a:txBody>
                  <a:tcPr/>
                </a:tc>
                <a:tc>
                  <a:txBody>
                    <a:bodyPr/>
                    <a:lstStyle/>
                    <a:p>
                      <a:pPr algn="ctr" rtl="1"/>
                      <a:r>
                        <a:rPr lang="fr-FR" dirty="0"/>
                        <a:t>l</a:t>
                      </a:r>
                      <a:endParaRPr lang="ar-DZ" dirty="0"/>
                    </a:p>
                  </a:txBody>
                  <a:tcPr/>
                </a:tc>
                <a:extLst>
                  <a:ext uri="{0D108BD9-81ED-4DB2-BD59-A6C34878D82A}">
                    <a16:rowId xmlns="" xmlns:a16="http://schemas.microsoft.com/office/drawing/2014/main" val="3386555123"/>
                  </a:ext>
                </a:extLst>
              </a:tr>
              <a:tr h="533031">
                <a:tc>
                  <a:txBody>
                    <a:bodyPr/>
                    <a:lstStyle/>
                    <a:p>
                      <a:pPr algn="ctr" rtl="1"/>
                      <a:r>
                        <a:rPr lang="fr-FR" dirty="0"/>
                        <a:t>258</a:t>
                      </a:r>
                      <a:endParaRPr lang="ar-DZ" dirty="0"/>
                    </a:p>
                  </a:txBody>
                  <a:tcPr/>
                </a:tc>
                <a:tc>
                  <a:txBody>
                    <a:bodyPr/>
                    <a:lstStyle/>
                    <a:p>
                      <a:pPr algn="ctr" rtl="1"/>
                      <a:r>
                        <a:rPr lang="fr-FR" dirty="0"/>
                        <a:t>110</a:t>
                      </a:r>
                      <a:endParaRPr lang="ar-DZ" dirty="0"/>
                    </a:p>
                  </a:txBody>
                  <a:tcPr/>
                </a:tc>
                <a:tc>
                  <a:txBody>
                    <a:bodyPr/>
                    <a:lstStyle/>
                    <a:p>
                      <a:pPr algn="ctr" rtl="1"/>
                      <a:r>
                        <a:rPr lang="fr-FR" dirty="0"/>
                        <a:t>la</a:t>
                      </a:r>
                      <a:endParaRPr lang="ar-DZ" dirty="0"/>
                    </a:p>
                  </a:txBody>
                  <a:tcPr/>
                </a:tc>
                <a:extLst>
                  <a:ext uri="{0D108BD9-81ED-4DB2-BD59-A6C34878D82A}">
                    <a16:rowId xmlns="" xmlns:a16="http://schemas.microsoft.com/office/drawing/2014/main" val="121279307"/>
                  </a:ext>
                </a:extLst>
              </a:tr>
              <a:tr h="533031">
                <a:tc>
                  <a:txBody>
                    <a:bodyPr/>
                    <a:lstStyle/>
                    <a:p>
                      <a:pPr rtl="1"/>
                      <a:endParaRPr lang="ar-DZ"/>
                    </a:p>
                  </a:txBody>
                  <a:tcPr/>
                </a:tc>
                <a:tc>
                  <a:txBody>
                    <a:bodyPr/>
                    <a:lstStyle/>
                    <a:p>
                      <a:pPr rtl="1"/>
                      <a:endParaRPr lang="ar-DZ"/>
                    </a:p>
                  </a:txBody>
                  <a:tcPr/>
                </a:tc>
                <a:tc>
                  <a:txBody>
                    <a:bodyPr/>
                    <a:lstStyle/>
                    <a:p>
                      <a:pPr algn="ctr" rtl="1"/>
                      <a:r>
                        <a:rPr lang="fr-FR" dirty="0"/>
                        <a:t>a</a:t>
                      </a:r>
                      <a:endParaRPr lang="ar-DZ" dirty="0"/>
                    </a:p>
                  </a:txBody>
                  <a:tcPr/>
                </a:tc>
                <a:extLst>
                  <a:ext uri="{0D108BD9-81ED-4DB2-BD59-A6C34878D82A}">
                    <a16:rowId xmlns="" xmlns:a16="http://schemas.microsoft.com/office/drawing/2014/main" val="4020790520"/>
                  </a:ext>
                </a:extLst>
              </a:tr>
              <a:tr h="533031">
                <a:tc>
                  <a:txBody>
                    <a:bodyPr/>
                    <a:lstStyle/>
                    <a:p>
                      <a:pPr algn="ctr" rtl="1"/>
                      <a:r>
                        <a:rPr lang="fr-FR" dirty="0"/>
                        <a:t>259</a:t>
                      </a:r>
                      <a:endParaRPr lang="ar-DZ" dirty="0"/>
                    </a:p>
                  </a:txBody>
                  <a:tcPr/>
                </a:tc>
                <a:tc>
                  <a:txBody>
                    <a:bodyPr/>
                    <a:lstStyle/>
                    <a:p>
                      <a:pPr algn="ctr" rtl="1"/>
                      <a:r>
                        <a:rPr lang="fr-FR" dirty="0"/>
                        <a:t>110</a:t>
                      </a:r>
                      <a:endParaRPr lang="ar-DZ" dirty="0"/>
                    </a:p>
                  </a:txBody>
                  <a:tcPr/>
                </a:tc>
                <a:tc>
                  <a:txBody>
                    <a:bodyPr/>
                    <a:lstStyle/>
                    <a:p>
                      <a:pPr algn="ctr" rtl="1"/>
                      <a:r>
                        <a:rPr lang="fr-FR" dirty="0"/>
                        <a:t>ab</a:t>
                      </a:r>
                      <a:endParaRPr lang="ar-DZ" dirty="0"/>
                    </a:p>
                  </a:txBody>
                  <a:tcPr/>
                </a:tc>
                <a:extLst>
                  <a:ext uri="{0D108BD9-81ED-4DB2-BD59-A6C34878D82A}">
                    <a16:rowId xmlns="" xmlns:a16="http://schemas.microsoft.com/office/drawing/2014/main" val="4132114668"/>
                  </a:ext>
                </a:extLst>
              </a:tr>
              <a:tr h="533031">
                <a:tc>
                  <a:txBody>
                    <a:bodyPr/>
                    <a:lstStyle/>
                    <a:p>
                      <a:pPr rtl="1"/>
                      <a:endParaRPr lang="ar-DZ"/>
                    </a:p>
                  </a:txBody>
                  <a:tcPr/>
                </a:tc>
                <a:tc>
                  <a:txBody>
                    <a:bodyPr/>
                    <a:lstStyle/>
                    <a:p>
                      <a:pPr algn="ctr" rtl="1"/>
                      <a:endParaRPr lang="ar-DZ" dirty="0"/>
                    </a:p>
                  </a:txBody>
                  <a:tcPr/>
                </a:tc>
                <a:tc>
                  <a:txBody>
                    <a:bodyPr/>
                    <a:lstStyle/>
                    <a:p>
                      <a:pPr algn="ctr" rtl="1"/>
                      <a:r>
                        <a:rPr lang="fr-FR" dirty="0"/>
                        <a:t>b</a:t>
                      </a:r>
                      <a:endParaRPr lang="ar-DZ" dirty="0"/>
                    </a:p>
                  </a:txBody>
                  <a:tcPr/>
                </a:tc>
                <a:extLst>
                  <a:ext uri="{0D108BD9-81ED-4DB2-BD59-A6C34878D82A}">
                    <a16:rowId xmlns="" xmlns:a16="http://schemas.microsoft.com/office/drawing/2014/main" val="3330477195"/>
                  </a:ext>
                </a:extLst>
              </a:tr>
            </a:tbl>
          </a:graphicData>
        </a:graphic>
      </p:graphicFrame>
      <p:graphicFrame>
        <p:nvGraphicFramePr>
          <p:cNvPr id="5" name="Tableau 5">
            <a:extLst>
              <a:ext uri="{FF2B5EF4-FFF2-40B4-BE49-F238E27FC236}">
                <a16:creationId xmlns="" xmlns:a16="http://schemas.microsoft.com/office/drawing/2014/main" id="{3D51BAA5-A635-44A7-8317-5A9AB11F25AB}"/>
              </a:ext>
            </a:extLst>
          </p:cNvPr>
          <p:cNvGraphicFramePr>
            <a:graphicFrameLocks noGrp="1"/>
          </p:cNvGraphicFramePr>
          <p:nvPr>
            <p:extLst>
              <p:ext uri="{D42A27DB-BD31-4B8C-83A1-F6EECF244321}">
                <p14:modId xmlns="" xmlns:p14="http://schemas.microsoft.com/office/powerpoint/2010/main" val="291490376"/>
              </p:ext>
            </p:extLst>
          </p:nvPr>
        </p:nvGraphicFramePr>
        <p:xfrm>
          <a:off x="1" y="5013176"/>
          <a:ext cx="9180512" cy="1844824"/>
        </p:xfrm>
        <a:graphic>
          <a:graphicData uri="http://schemas.openxmlformats.org/drawingml/2006/table">
            <a:tbl>
              <a:tblPr rtl="1" firstRow="1" bandRow="1">
                <a:tableStyleId>{5C22544A-7EE6-4342-B048-85BDC9FD1C3A}</a:tableStyleId>
              </a:tblPr>
              <a:tblGrid>
                <a:gridCol w="3659547">
                  <a:extLst>
                    <a:ext uri="{9D8B030D-6E8A-4147-A177-3AD203B41FA5}">
                      <a16:colId xmlns="" xmlns:a16="http://schemas.microsoft.com/office/drawing/2014/main" val="337905546"/>
                    </a:ext>
                  </a:extLst>
                </a:gridCol>
                <a:gridCol w="2475420">
                  <a:extLst>
                    <a:ext uri="{9D8B030D-6E8A-4147-A177-3AD203B41FA5}">
                      <a16:colId xmlns="" xmlns:a16="http://schemas.microsoft.com/office/drawing/2014/main" val="1653318088"/>
                    </a:ext>
                  </a:extLst>
                </a:gridCol>
                <a:gridCol w="3045545">
                  <a:extLst>
                    <a:ext uri="{9D8B030D-6E8A-4147-A177-3AD203B41FA5}">
                      <a16:colId xmlns="" xmlns:a16="http://schemas.microsoft.com/office/drawing/2014/main" val="564863613"/>
                    </a:ext>
                  </a:extLst>
                </a:gridCol>
              </a:tblGrid>
              <a:tr h="461206">
                <a:tc>
                  <a:txBody>
                    <a:bodyPr/>
                    <a:lstStyle/>
                    <a:p>
                      <a:pPr algn="ctr" rtl="1"/>
                      <a:r>
                        <a:rPr lang="fr-FR" dirty="0"/>
                        <a:t>260</a:t>
                      </a:r>
                      <a:endParaRPr lang="ar-DZ" dirty="0"/>
                    </a:p>
                  </a:txBody>
                  <a:tcPr/>
                </a:tc>
                <a:tc>
                  <a:txBody>
                    <a:bodyPr/>
                    <a:lstStyle/>
                    <a:p>
                      <a:pPr algn="ctr" rtl="1"/>
                      <a:r>
                        <a:rPr lang="fr-FR" dirty="0"/>
                        <a:t>97</a:t>
                      </a:r>
                      <a:endParaRPr lang="ar-DZ" dirty="0"/>
                    </a:p>
                  </a:txBody>
                  <a:tcPr/>
                </a:tc>
                <a:tc>
                  <a:txBody>
                    <a:bodyPr/>
                    <a:lstStyle/>
                    <a:p>
                      <a:pPr algn="ctr" rtl="1"/>
                      <a:r>
                        <a:rPr lang="fr-FR" dirty="0" err="1"/>
                        <a:t>bl</a:t>
                      </a:r>
                      <a:endParaRPr lang="ar-DZ" dirty="0"/>
                    </a:p>
                  </a:txBody>
                  <a:tcPr/>
                </a:tc>
                <a:extLst>
                  <a:ext uri="{0D108BD9-81ED-4DB2-BD59-A6C34878D82A}">
                    <a16:rowId xmlns="" xmlns:a16="http://schemas.microsoft.com/office/drawing/2014/main" val="1987230528"/>
                  </a:ext>
                </a:extLst>
              </a:tr>
              <a:tr h="461206">
                <a:tc>
                  <a:txBody>
                    <a:bodyPr/>
                    <a:lstStyle/>
                    <a:p>
                      <a:pPr rtl="1"/>
                      <a:endParaRPr lang="ar-DZ"/>
                    </a:p>
                  </a:txBody>
                  <a:tcPr/>
                </a:tc>
                <a:tc>
                  <a:txBody>
                    <a:bodyPr/>
                    <a:lstStyle/>
                    <a:p>
                      <a:pPr rtl="1"/>
                      <a:endParaRPr lang="ar-DZ"/>
                    </a:p>
                  </a:txBody>
                  <a:tcPr/>
                </a:tc>
                <a:tc>
                  <a:txBody>
                    <a:bodyPr/>
                    <a:lstStyle/>
                    <a:p>
                      <a:pPr algn="ctr" rtl="1"/>
                      <a:r>
                        <a:rPr lang="fr-FR" dirty="0" err="1"/>
                        <a:t>bla</a:t>
                      </a:r>
                      <a:endParaRPr lang="ar-DZ" dirty="0"/>
                    </a:p>
                  </a:txBody>
                  <a:tcPr/>
                </a:tc>
                <a:extLst>
                  <a:ext uri="{0D108BD9-81ED-4DB2-BD59-A6C34878D82A}">
                    <a16:rowId xmlns="" xmlns:a16="http://schemas.microsoft.com/office/drawing/2014/main" val="4046400157"/>
                  </a:ext>
                </a:extLst>
              </a:tr>
              <a:tr h="461206">
                <a:tc>
                  <a:txBody>
                    <a:bodyPr/>
                    <a:lstStyle/>
                    <a:p>
                      <a:pPr algn="ctr" rtl="1"/>
                      <a:r>
                        <a:rPr lang="fr-FR" dirty="0"/>
                        <a:t>261</a:t>
                      </a:r>
                      <a:endParaRPr lang="ar-DZ" dirty="0"/>
                    </a:p>
                  </a:txBody>
                  <a:tcPr/>
                </a:tc>
                <a:tc>
                  <a:txBody>
                    <a:bodyPr/>
                    <a:lstStyle/>
                    <a:p>
                      <a:pPr algn="ctr" rtl="1"/>
                      <a:r>
                        <a:rPr lang="fr-FR" dirty="0"/>
                        <a:t>98</a:t>
                      </a:r>
                      <a:endParaRPr lang="ar-DZ" dirty="0"/>
                    </a:p>
                  </a:txBody>
                  <a:tcPr/>
                </a:tc>
                <a:tc>
                  <a:txBody>
                    <a:bodyPr/>
                    <a:lstStyle/>
                    <a:p>
                      <a:pPr algn="ctr" rtl="1"/>
                      <a:r>
                        <a:rPr lang="fr-FR" dirty="0" err="1"/>
                        <a:t>ba</a:t>
                      </a:r>
                      <a:endParaRPr lang="ar-DZ" dirty="0"/>
                    </a:p>
                  </a:txBody>
                  <a:tcPr/>
                </a:tc>
                <a:extLst>
                  <a:ext uri="{0D108BD9-81ED-4DB2-BD59-A6C34878D82A}">
                    <a16:rowId xmlns="" xmlns:a16="http://schemas.microsoft.com/office/drawing/2014/main" val="3167854349"/>
                  </a:ext>
                </a:extLst>
              </a:tr>
              <a:tr h="461206">
                <a:tc>
                  <a:txBody>
                    <a:bodyPr/>
                    <a:lstStyle/>
                    <a:p>
                      <a:pPr rtl="1"/>
                      <a:endParaRPr lang="ar-DZ"/>
                    </a:p>
                  </a:txBody>
                  <a:tcPr/>
                </a:tc>
                <a:tc>
                  <a:txBody>
                    <a:bodyPr/>
                    <a:lstStyle/>
                    <a:p>
                      <a:pPr rtl="1"/>
                      <a:endParaRPr lang="ar-DZ"/>
                    </a:p>
                  </a:txBody>
                  <a:tcPr/>
                </a:tc>
                <a:tc>
                  <a:txBody>
                    <a:bodyPr/>
                    <a:lstStyle/>
                    <a:p>
                      <a:pPr rtl="1"/>
                      <a:endParaRPr lang="ar-DZ" dirty="0"/>
                    </a:p>
                  </a:txBody>
                  <a:tcPr/>
                </a:tc>
                <a:extLst>
                  <a:ext uri="{0D108BD9-81ED-4DB2-BD59-A6C34878D82A}">
                    <a16:rowId xmlns="" xmlns:a16="http://schemas.microsoft.com/office/drawing/2014/main" val="2460314455"/>
                  </a:ext>
                </a:extLst>
              </a:tr>
            </a:tbl>
          </a:graphicData>
        </a:graphic>
      </p:graphicFrame>
    </p:spTree>
    <p:extLst>
      <p:ext uri="{BB962C8B-B14F-4D97-AF65-F5344CB8AC3E}">
        <p14:creationId xmlns="" xmlns:p14="http://schemas.microsoft.com/office/powerpoint/2010/main" val="38924122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D8AF28C-82CA-48E4-A5A2-AB3AE718B0BE}"/>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LEMPEL-ZIV-Welsh</a:t>
            </a:r>
          </a:p>
        </p:txBody>
      </p:sp>
      <p:sp>
        <p:nvSpPr>
          <p:cNvPr id="2" name="ZoneTexte 1">
            <a:extLst>
              <a:ext uri="{FF2B5EF4-FFF2-40B4-BE49-F238E27FC236}">
                <a16:creationId xmlns="" xmlns:a16="http://schemas.microsoft.com/office/drawing/2014/main" id="{FAC0F162-29D5-44D6-AE34-E2775B25295C}"/>
              </a:ext>
            </a:extLst>
          </p:cNvPr>
          <p:cNvSpPr txBox="1"/>
          <p:nvPr/>
        </p:nvSpPr>
        <p:spPr>
          <a:xfrm>
            <a:off x="0" y="1124744"/>
            <a:ext cx="9144000" cy="461665"/>
          </a:xfrm>
          <a:prstGeom prst="rect">
            <a:avLst/>
          </a:prstGeom>
          <a:noFill/>
        </p:spPr>
        <p:txBody>
          <a:bodyPr wrap="square" rtlCol="1">
            <a:spAutoFit/>
          </a:bodyPr>
          <a:lstStyle/>
          <a:p>
            <a:r>
              <a:rPr lang="fr-FR" dirty="0"/>
              <a:t>Dans l’exemple ‘’</a:t>
            </a:r>
            <a:r>
              <a:rPr lang="fr-FR" dirty="0" err="1"/>
              <a:t>blabla</a:t>
            </a:r>
            <a:r>
              <a:rPr lang="fr-FR" dirty="0"/>
              <a:t>’’ le code LZW obtenu sera donc :</a:t>
            </a:r>
          </a:p>
        </p:txBody>
      </p:sp>
    </p:spTree>
    <p:extLst>
      <p:ext uri="{BB962C8B-B14F-4D97-AF65-F5344CB8AC3E}">
        <p14:creationId xmlns="" xmlns:p14="http://schemas.microsoft.com/office/powerpoint/2010/main" val="12498916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F039A47-3EDB-4552-9DE8-C4EB5FAE4BE1}"/>
              </a:ext>
            </a:extLst>
          </p:cNvPr>
          <p:cNvSpPr txBox="1"/>
          <p:nvPr/>
        </p:nvSpPr>
        <p:spPr>
          <a:xfrm>
            <a:off x="0" y="2588711"/>
            <a:ext cx="9144000" cy="1200329"/>
          </a:xfrm>
          <a:prstGeom prst="rect">
            <a:avLst/>
          </a:prstGeom>
          <a:noFill/>
        </p:spPr>
        <p:txBody>
          <a:bodyPr wrap="square" rtlCol="1">
            <a:spAutoFit/>
          </a:bodyPr>
          <a:lstStyle/>
          <a:p>
            <a:pPr algn="ctr"/>
            <a:r>
              <a:rPr lang="fr-FR" b="1" dirty="0">
                <a:solidFill>
                  <a:srgbClr val="C00000"/>
                </a:solidFill>
              </a:rPr>
              <a:t>AUTRES TECHNIQUES DE COMPRESSION SANS PERTE</a:t>
            </a:r>
          </a:p>
          <a:p>
            <a:pPr algn="ctr"/>
            <a:endParaRPr lang="fr-FR" b="1" dirty="0">
              <a:solidFill>
                <a:srgbClr val="C00000"/>
              </a:solidFill>
            </a:endParaRPr>
          </a:p>
          <a:p>
            <a:pPr algn="ctr"/>
            <a:r>
              <a:rPr lang="fr-FR" b="1" dirty="0">
                <a:solidFill>
                  <a:srgbClr val="C00000"/>
                </a:solidFill>
              </a:rPr>
              <a:t>CODAGE PAR PLAGE</a:t>
            </a:r>
            <a:endParaRPr lang="ar-DZ" b="1" dirty="0">
              <a:solidFill>
                <a:srgbClr val="C00000"/>
              </a:solidFill>
            </a:endParaRPr>
          </a:p>
        </p:txBody>
      </p:sp>
    </p:spTree>
    <p:extLst>
      <p:ext uri="{BB962C8B-B14F-4D97-AF65-F5344CB8AC3E}">
        <p14:creationId xmlns="" xmlns:p14="http://schemas.microsoft.com/office/powerpoint/2010/main" val="6848127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F226A90B-1654-49BB-B8F6-4F7395EF5D4B}"/>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RUN-LENGTH ENCODING</a:t>
            </a:r>
          </a:p>
        </p:txBody>
      </p:sp>
      <p:sp>
        <p:nvSpPr>
          <p:cNvPr id="3" name="ZoneTexte 2">
            <a:extLst>
              <a:ext uri="{FF2B5EF4-FFF2-40B4-BE49-F238E27FC236}">
                <a16:creationId xmlns="" xmlns:a16="http://schemas.microsoft.com/office/drawing/2014/main" id="{2DAABC0E-6F9C-4363-9D4C-4F7F24D2B4EB}"/>
              </a:ext>
            </a:extLst>
          </p:cNvPr>
          <p:cNvSpPr txBox="1"/>
          <p:nvPr/>
        </p:nvSpPr>
        <p:spPr>
          <a:xfrm>
            <a:off x="0" y="764704"/>
            <a:ext cx="9144000" cy="6524863"/>
          </a:xfrm>
          <a:prstGeom prst="rect">
            <a:avLst/>
          </a:prstGeom>
          <a:noFill/>
        </p:spPr>
        <p:txBody>
          <a:bodyPr wrap="square" rtlCol="1">
            <a:spAutoFit/>
          </a:bodyPr>
          <a:lstStyle/>
          <a:p>
            <a:pPr marL="342900" indent="-342900" algn="just">
              <a:buFont typeface="Arial" panose="020B0604020202020204" pitchFamily="34" charset="0"/>
              <a:buChar char="•"/>
            </a:pPr>
            <a:r>
              <a:rPr lang="fr-FR" sz="2200" dirty="0">
                <a:solidFill>
                  <a:srgbClr val="7030A0"/>
                </a:solidFill>
              </a:rPr>
              <a:t>La méthode de compression de données sans perte RLE ou R</a:t>
            </a:r>
            <a:r>
              <a:rPr lang="fr-FR" sz="2200" b="1" i="1" dirty="0">
                <a:solidFill>
                  <a:srgbClr val="7030A0"/>
                </a:solidFill>
              </a:rPr>
              <a:t>un-</a:t>
            </a:r>
            <a:r>
              <a:rPr lang="fr-FR" sz="2200" b="1" i="1" dirty="0" err="1">
                <a:solidFill>
                  <a:srgbClr val="7030A0"/>
                </a:solidFill>
              </a:rPr>
              <a:t>Length</a:t>
            </a:r>
            <a:r>
              <a:rPr lang="fr-FR" sz="2200" b="1" i="1" dirty="0">
                <a:solidFill>
                  <a:srgbClr val="7030A0"/>
                </a:solidFill>
              </a:rPr>
              <a:t> </a:t>
            </a:r>
            <a:r>
              <a:rPr lang="fr-FR" sz="2200" b="1" i="1" dirty="0" err="1">
                <a:solidFill>
                  <a:srgbClr val="7030A0"/>
                </a:solidFill>
              </a:rPr>
              <a:t>Encoding</a:t>
            </a:r>
            <a:r>
              <a:rPr lang="fr-FR" sz="2200" dirty="0">
                <a:solidFill>
                  <a:srgbClr val="7030A0"/>
                </a:solidFill>
              </a:rPr>
              <a:t>, connue en français sous le nom </a:t>
            </a:r>
            <a:r>
              <a:rPr lang="fr-FR" sz="2200" b="1" i="1" dirty="0">
                <a:solidFill>
                  <a:srgbClr val="7030A0"/>
                </a:solidFill>
              </a:rPr>
              <a:t>codage par plages est utilisée </a:t>
            </a:r>
            <a:r>
              <a:rPr lang="fr-FR" sz="2200" dirty="0">
                <a:solidFill>
                  <a:srgbClr val="7030A0"/>
                </a:solidFill>
              </a:rPr>
              <a:t> essentiellement pour la compression des images en noir et blanc obtenues notamment suite à des documents scannés ou encore transmis par fax (très ancienne </a:t>
            </a:r>
            <a:r>
              <a:rPr lang="fr-FR" sz="2200" dirty="0" err="1">
                <a:solidFill>
                  <a:srgbClr val="7030A0"/>
                </a:solidFill>
              </a:rPr>
              <a:t>métode</a:t>
            </a:r>
            <a:r>
              <a:rPr lang="fr-FR" sz="2200" dirty="0">
                <a:solidFill>
                  <a:srgbClr val="7030A0"/>
                </a:solidFill>
              </a:rPr>
              <a:t>), </a:t>
            </a:r>
          </a:p>
          <a:p>
            <a:pPr marL="342900" indent="-342900" algn="just">
              <a:buFont typeface="Arial" panose="020B0604020202020204" pitchFamily="34" charset="0"/>
              <a:buChar char="•"/>
            </a:pPr>
            <a:r>
              <a:rPr lang="fr-FR" sz="2200" dirty="0">
                <a:solidFill>
                  <a:srgbClr val="0070C0"/>
                </a:solidFill>
              </a:rPr>
              <a:t>La méthode de compression </a:t>
            </a:r>
            <a:r>
              <a:rPr lang="fr-FR" sz="2200" b="1" dirty="0">
                <a:solidFill>
                  <a:srgbClr val="0070C0"/>
                </a:solidFill>
              </a:rPr>
              <a:t>RLE</a:t>
            </a:r>
            <a:r>
              <a:rPr lang="fr-FR" sz="2200" dirty="0">
                <a:solidFill>
                  <a:srgbClr val="0070C0"/>
                </a:solidFill>
              </a:rPr>
              <a:t> (</a:t>
            </a:r>
            <a:r>
              <a:rPr lang="fr-FR" sz="2200" i="1" dirty="0">
                <a:solidFill>
                  <a:srgbClr val="0070C0"/>
                </a:solidFill>
              </a:rPr>
              <a:t>Run </a:t>
            </a:r>
            <a:r>
              <a:rPr lang="fr-FR" sz="2200" i="1" dirty="0" err="1">
                <a:solidFill>
                  <a:srgbClr val="0070C0"/>
                </a:solidFill>
              </a:rPr>
              <a:t>Length</a:t>
            </a:r>
            <a:r>
              <a:rPr lang="fr-FR" sz="2200" i="1" dirty="0">
                <a:solidFill>
                  <a:srgbClr val="0070C0"/>
                </a:solidFill>
              </a:rPr>
              <a:t> </a:t>
            </a:r>
            <a:r>
              <a:rPr lang="fr-FR" sz="2200" i="1" dirty="0" err="1">
                <a:solidFill>
                  <a:srgbClr val="0070C0"/>
                </a:solidFill>
              </a:rPr>
              <a:t>Encoding</a:t>
            </a:r>
            <a:r>
              <a:rPr lang="fr-FR" sz="2200" dirty="0">
                <a:solidFill>
                  <a:srgbClr val="0070C0"/>
                </a:solidFill>
              </a:rPr>
              <a:t>, parfois notée </a:t>
            </a:r>
            <a:r>
              <a:rPr lang="fr-FR" sz="2200" i="1" dirty="0">
                <a:solidFill>
                  <a:srgbClr val="0070C0"/>
                </a:solidFill>
              </a:rPr>
              <a:t>RLC</a:t>
            </a:r>
            <a:r>
              <a:rPr lang="fr-FR" sz="2200" dirty="0">
                <a:solidFill>
                  <a:srgbClr val="0070C0"/>
                </a:solidFill>
              </a:rPr>
              <a:t> pour </a:t>
            </a:r>
            <a:r>
              <a:rPr lang="fr-FR" sz="2200" i="1" dirty="0">
                <a:solidFill>
                  <a:srgbClr val="0070C0"/>
                </a:solidFill>
              </a:rPr>
              <a:t>Run </a:t>
            </a:r>
            <a:r>
              <a:rPr lang="fr-FR" sz="2200" i="1" dirty="0" err="1">
                <a:solidFill>
                  <a:srgbClr val="0070C0"/>
                </a:solidFill>
              </a:rPr>
              <a:t>Length</a:t>
            </a:r>
            <a:r>
              <a:rPr lang="fr-FR" sz="2200" i="1" dirty="0">
                <a:solidFill>
                  <a:srgbClr val="0070C0"/>
                </a:solidFill>
              </a:rPr>
              <a:t> Coding</a:t>
            </a:r>
            <a:r>
              <a:rPr lang="fr-FR" sz="2200" dirty="0">
                <a:solidFill>
                  <a:srgbClr val="0070C0"/>
                </a:solidFill>
              </a:rPr>
              <a:t>) est utilisée par de nombreux formats d'images à l’instar du format BMP (</a:t>
            </a:r>
            <a:r>
              <a:rPr lang="fr-FR" sz="2200" i="1" dirty="0">
                <a:solidFill>
                  <a:srgbClr val="0070C0"/>
                </a:solidFill>
              </a:rPr>
              <a:t>Bitmap)</a:t>
            </a:r>
            <a:r>
              <a:rPr lang="fr-FR" sz="2200" dirty="0">
                <a:solidFill>
                  <a:srgbClr val="0070C0"/>
                </a:solidFill>
              </a:rPr>
              <a:t>, PCX (</a:t>
            </a:r>
            <a:r>
              <a:rPr lang="fr-FR" sz="2200" b="1" dirty="0" err="1">
                <a:solidFill>
                  <a:srgbClr val="0070C0"/>
                </a:solidFill>
              </a:rPr>
              <a:t>PiCture</a:t>
            </a:r>
            <a:r>
              <a:rPr lang="fr-FR" sz="2200" dirty="0">
                <a:solidFill>
                  <a:srgbClr val="0070C0"/>
                </a:solidFill>
              </a:rPr>
              <a:t> </a:t>
            </a:r>
            <a:r>
              <a:rPr lang="fr-FR" sz="2200" dirty="0" err="1">
                <a:solidFill>
                  <a:srgbClr val="0070C0"/>
                </a:solidFill>
              </a:rPr>
              <a:t>eXchange</a:t>
            </a:r>
            <a:r>
              <a:rPr lang="fr-FR" sz="2200" dirty="0">
                <a:solidFill>
                  <a:srgbClr val="0070C0"/>
                </a:solidFill>
              </a:rPr>
              <a:t>) et TIFF (</a:t>
            </a:r>
            <a:r>
              <a:rPr lang="fr-FR" sz="2200" dirty="0" err="1">
                <a:solidFill>
                  <a:srgbClr val="0070C0"/>
                </a:solidFill>
              </a:rPr>
              <a:t>Tagged</a:t>
            </a:r>
            <a:r>
              <a:rPr lang="fr-FR" sz="2200" dirty="0">
                <a:solidFill>
                  <a:srgbClr val="0070C0"/>
                </a:solidFill>
              </a:rPr>
              <a:t> I</a:t>
            </a:r>
            <a:r>
              <a:rPr lang="fr-FR" sz="2200" i="1" dirty="0">
                <a:solidFill>
                  <a:srgbClr val="0070C0"/>
                </a:solidFill>
              </a:rPr>
              <a:t>mage</a:t>
            </a:r>
            <a:r>
              <a:rPr lang="fr-FR" sz="2200" dirty="0">
                <a:solidFill>
                  <a:srgbClr val="0070C0"/>
                </a:solidFill>
              </a:rPr>
              <a:t> File Format), Elle est basée sur la répétition d'éléments consécutifs. </a:t>
            </a:r>
          </a:p>
          <a:p>
            <a:pPr marL="342900" indent="-342900" algn="just">
              <a:buFont typeface="Arial" panose="020B0604020202020204" pitchFamily="34" charset="0"/>
              <a:buChar char="•"/>
            </a:pPr>
            <a:r>
              <a:rPr lang="fr-FR" sz="2200" dirty="0">
                <a:solidFill>
                  <a:srgbClr val="002060"/>
                </a:solidFill>
              </a:rPr>
              <a:t>Le principe de fonctionnement de l'algorithme du RLE est basé sur le parcourt des données à compresser afin de rechercher les bits identiques qui se suivent. Lorsqu'il trouve un même bit répété successivement au moins n fois (que l’on définie souvent au début), il crée une paire de données composée du nombre de répétitions suivi du bit en question.</a:t>
            </a:r>
          </a:p>
          <a:p>
            <a:pPr marL="342900" indent="-342900" algn="just">
              <a:buFont typeface="Arial" panose="020B0604020202020204" pitchFamily="34" charset="0"/>
              <a:buChar char="•"/>
            </a:pPr>
            <a:r>
              <a:rPr lang="fr-FR" sz="2200" dirty="0">
                <a:solidFill>
                  <a:srgbClr val="00B050"/>
                </a:solidFill>
              </a:rPr>
              <a:t>Lorsque le nombre de répétition est relativement petit (c'est à dire s'il est inférieur à n définie préalablement), l'algorithme ajoute un caractère spécial, comme par exemple #, dans le couple de données.</a:t>
            </a:r>
          </a:p>
          <a:p>
            <a:pPr marL="342900" indent="-342900" algn="just">
              <a:buFont typeface="Arial" panose="020B0604020202020204" pitchFamily="34" charset="0"/>
              <a:buChar char="•"/>
            </a:pPr>
            <a:endParaRPr lang="ar-DZ" sz="2200" dirty="0"/>
          </a:p>
        </p:txBody>
      </p:sp>
    </p:spTree>
    <p:extLst>
      <p:ext uri="{BB962C8B-B14F-4D97-AF65-F5344CB8AC3E}">
        <p14:creationId xmlns="" xmlns:p14="http://schemas.microsoft.com/office/powerpoint/2010/main" val="22172966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F226A90B-1654-49BB-B8F6-4F7395EF5D4B}"/>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RUN-LENGTH ENCODING</a:t>
            </a:r>
          </a:p>
        </p:txBody>
      </p:sp>
      <p:sp>
        <p:nvSpPr>
          <p:cNvPr id="3" name="ZoneTexte 2">
            <a:extLst>
              <a:ext uri="{FF2B5EF4-FFF2-40B4-BE49-F238E27FC236}">
                <a16:creationId xmlns="" xmlns:a16="http://schemas.microsoft.com/office/drawing/2014/main" id="{2DAABC0E-6F9C-4363-9D4C-4F7F24D2B4EB}"/>
              </a:ext>
            </a:extLst>
          </p:cNvPr>
          <p:cNvSpPr txBox="1"/>
          <p:nvPr/>
        </p:nvSpPr>
        <p:spPr>
          <a:xfrm>
            <a:off x="0" y="764704"/>
            <a:ext cx="9144000" cy="2462213"/>
          </a:xfrm>
          <a:prstGeom prst="rect">
            <a:avLst/>
          </a:prstGeom>
          <a:noFill/>
        </p:spPr>
        <p:txBody>
          <a:bodyPr wrap="square" rtlCol="1">
            <a:spAutoFit/>
          </a:bodyPr>
          <a:lstStyle/>
          <a:p>
            <a:pPr algn="just"/>
            <a:r>
              <a:rPr lang="fr-FR" sz="2200" b="1" u="sng" dirty="0">
                <a:solidFill>
                  <a:srgbClr val="C00000"/>
                </a:solidFill>
              </a:rPr>
              <a:t>Exemple 1 : </a:t>
            </a:r>
            <a:r>
              <a:rPr lang="fr-FR" sz="2200" dirty="0">
                <a:solidFill>
                  <a:srgbClr val="002060"/>
                </a:solidFill>
              </a:rPr>
              <a:t>Soit à coder la séquence binaire suivante ou n est fixé à 6</a:t>
            </a:r>
          </a:p>
          <a:p>
            <a:pPr algn="just"/>
            <a:r>
              <a:rPr lang="fr-FR" sz="2200" dirty="0">
                <a:solidFill>
                  <a:srgbClr val="002060"/>
                </a:solidFill>
              </a:rPr>
              <a:t>111111111000000001110000000111100000</a:t>
            </a:r>
          </a:p>
          <a:p>
            <a:pPr algn="just"/>
            <a:endParaRPr lang="fr-FR" sz="2200" dirty="0">
              <a:solidFill>
                <a:srgbClr val="002060"/>
              </a:solidFill>
            </a:endParaRPr>
          </a:p>
          <a:p>
            <a:pPr algn="just"/>
            <a:r>
              <a:rPr lang="fr-FR" sz="2200" dirty="0">
                <a:solidFill>
                  <a:srgbClr val="002060"/>
                </a:solidFill>
              </a:rPr>
              <a:t>La donnée compressée devient alors : 9180#3170#41#50</a:t>
            </a:r>
          </a:p>
          <a:p>
            <a:pPr algn="just"/>
            <a:endParaRPr lang="fr-FR" sz="2200" b="1" u="sng" dirty="0">
              <a:solidFill>
                <a:srgbClr val="C00000"/>
              </a:solidFill>
            </a:endParaRPr>
          </a:p>
          <a:p>
            <a:pPr algn="just"/>
            <a:r>
              <a:rPr lang="fr-FR" sz="2200" b="1" u="sng" dirty="0">
                <a:solidFill>
                  <a:srgbClr val="C00000"/>
                </a:solidFill>
              </a:rPr>
              <a:t>Exemple 2 : </a:t>
            </a:r>
            <a:r>
              <a:rPr lang="fr-FR" sz="2200" dirty="0">
                <a:solidFill>
                  <a:srgbClr val="0070C0"/>
                </a:solidFill>
              </a:rPr>
              <a:t>Soit le bloc image binaire suivant que l’on souhaite compresser </a:t>
            </a:r>
          </a:p>
          <a:p>
            <a:pPr algn="just"/>
            <a:endParaRPr lang="ar-DZ" sz="2200" dirty="0">
              <a:solidFill>
                <a:srgbClr val="0070C0"/>
              </a:solidFill>
            </a:endParaRPr>
          </a:p>
        </p:txBody>
      </p:sp>
      <p:pic>
        <p:nvPicPr>
          <p:cNvPr id="7" name="Image 6">
            <a:extLst>
              <a:ext uri="{FF2B5EF4-FFF2-40B4-BE49-F238E27FC236}">
                <a16:creationId xmlns="" xmlns:a16="http://schemas.microsoft.com/office/drawing/2014/main" id="{470E30C6-E218-481E-B661-D83A2DC640F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75656" y="2963764"/>
            <a:ext cx="7308304" cy="1185316"/>
          </a:xfrm>
          <a:prstGeom prst="rect">
            <a:avLst/>
          </a:prstGeom>
        </p:spPr>
      </p:pic>
      <p:sp>
        <p:nvSpPr>
          <p:cNvPr id="8" name="ZoneTexte 7">
            <a:extLst>
              <a:ext uri="{FF2B5EF4-FFF2-40B4-BE49-F238E27FC236}">
                <a16:creationId xmlns="" xmlns:a16="http://schemas.microsoft.com/office/drawing/2014/main" id="{FD35C187-5EFC-4F00-A7C1-9580F485531A}"/>
              </a:ext>
            </a:extLst>
          </p:cNvPr>
          <p:cNvSpPr txBox="1"/>
          <p:nvPr/>
        </p:nvSpPr>
        <p:spPr>
          <a:xfrm>
            <a:off x="1043608" y="4221088"/>
            <a:ext cx="8100392" cy="338554"/>
          </a:xfrm>
          <a:prstGeom prst="rect">
            <a:avLst/>
          </a:prstGeom>
          <a:noFill/>
        </p:spPr>
        <p:txBody>
          <a:bodyPr wrap="square" rtlCol="1">
            <a:spAutoFit/>
          </a:bodyPr>
          <a:lstStyle/>
          <a:p>
            <a:r>
              <a:rPr lang="fr-FR" sz="1600" dirty="0">
                <a:solidFill>
                  <a:srgbClr val="7030A0"/>
                </a:solidFill>
              </a:rPr>
              <a:t>Source : https://ritabanguha.wordpress.com/2016/06/08/run-length-encoding-on-binary-images/</a:t>
            </a:r>
            <a:endParaRPr lang="ar-DZ" sz="1600" dirty="0">
              <a:solidFill>
                <a:srgbClr val="7030A0"/>
              </a:solidFill>
            </a:endParaRPr>
          </a:p>
        </p:txBody>
      </p:sp>
      <p:sp>
        <p:nvSpPr>
          <p:cNvPr id="9" name="ZoneTexte 8">
            <a:extLst>
              <a:ext uri="{FF2B5EF4-FFF2-40B4-BE49-F238E27FC236}">
                <a16:creationId xmlns="" xmlns:a16="http://schemas.microsoft.com/office/drawing/2014/main" id="{990A6B95-4528-42CB-9F35-82DF4CC47941}"/>
              </a:ext>
            </a:extLst>
          </p:cNvPr>
          <p:cNvSpPr txBox="1"/>
          <p:nvPr/>
        </p:nvSpPr>
        <p:spPr>
          <a:xfrm>
            <a:off x="0" y="4740240"/>
            <a:ext cx="8964488" cy="1785104"/>
          </a:xfrm>
          <a:prstGeom prst="rect">
            <a:avLst/>
          </a:prstGeom>
          <a:noFill/>
        </p:spPr>
        <p:txBody>
          <a:bodyPr wrap="square" rtlCol="1">
            <a:spAutoFit/>
          </a:bodyPr>
          <a:lstStyle/>
          <a:p>
            <a:pPr algn="just"/>
            <a:r>
              <a:rPr lang="fr-FR" sz="2200" dirty="0">
                <a:solidFill>
                  <a:srgbClr val="00B050"/>
                </a:solidFill>
              </a:rPr>
              <a:t>En faisant les calculs de longueur d'exécution pour toutes les lignes de séquences binaires, nous obtenons :</a:t>
            </a:r>
          </a:p>
          <a:p>
            <a:pPr algn="just"/>
            <a:r>
              <a:rPr lang="fr-FR" sz="2200" dirty="0">
                <a:solidFill>
                  <a:srgbClr val="00B050"/>
                </a:solidFill>
              </a:rPr>
              <a:t> </a:t>
            </a:r>
          </a:p>
          <a:p>
            <a:r>
              <a:rPr lang="fr-FR" sz="2200" dirty="0">
                <a:solidFill>
                  <a:srgbClr val="00B0F0"/>
                </a:solidFill>
              </a:rPr>
              <a:t>- pour la première ligne :6 (0) 6 (1) 8(0) 2(1) 12(0) 2(1) 17(0) 2(1) 2 (0) soit une longueur totale de 57, </a:t>
            </a:r>
            <a:endParaRPr lang="ar-DZ" sz="2200" dirty="0">
              <a:solidFill>
                <a:srgbClr val="00B0F0"/>
              </a:solidFill>
            </a:endParaRPr>
          </a:p>
        </p:txBody>
      </p:sp>
    </p:spTree>
    <p:extLst>
      <p:ext uri="{BB962C8B-B14F-4D97-AF65-F5344CB8AC3E}">
        <p14:creationId xmlns="" xmlns:p14="http://schemas.microsoft.com/office/powerpoint/2010/main" val="242687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25D0B69-A50C-42A3-967C-9129C221501D}"/>
              </a:ext>
            </a:extLst>
          </p:cNvPr>
          <p:cNvSpPr txBox="1"/>
          <p:nvPr/>
        </p:nvSpPr>
        <p:spPr>
          <a:xfrm>
            <a:off x="0" y="844550"/>
            <a:ext cx="9144000" cy="5221288"/>
          </a:xfrm>
          <a:prstGeom prst="rect">
            <a:avLst/>
          </a:prstGeom>
          <a:noFill/>
        </p:spPr>
        <p:txBody>
          <a:bodyPr rtlCol="1">
            <a:spAutoFit/>
          </a:bodyPr>
          <a:lstStyle/>
          <a:p>
            <a:pPr algn="just">
              <a:defRPr/>
            </a:pPr>
            <a:r>
              <a:rPr lang="fr-FR" sz="2000" b="1" u="sng" dirty="0">
                <a:solidFill>
                  <a:srgbClr val="FF0000"/>
                </a:solidFill>
              </a:rPr>
              <a:t>Indépendance et dépendance de 2 va</a:t>
            </a:r>
          </a:p>
          <a:p>
            <a:pPr algn="just">
              <a:defRPr/>
            </a:pPr>
            <a:endParaRPr lang="fr-FR" sz="2000" dirty="0">
              <a:solidFill>
                <a:srgbClr val="FF0000"/>
              </a:solidFill>
            </a:endParaRPr>
          </a:p>
          <a:p>
            <a:pPr algn="just">
              <a:defRPr/>
            </a:pPr>
            <a:r>
              <a:rPr lang="fr-FR" sz="2000" dirty="0">
                <a:solidFill>
                  <a:schemeClr val="accent1">
                    <a:lumMod val="25000"/>
                  </a:schemeClr>
                </a:solidFill>
              </a:rPr>
              <a:t>Les variables aléatoires X et Y sont indépendantes si et seulement si:</a:t>
            </a:r>
          </a:p>
          <a:p>
            <a:pPr algn="just">
              <a:defRPr/>
            </a:pPr>
            <a:endParaRPr lang="fr-FR" sz="2000" dirty="0">
              <a:solidFill>
                <a:schemeClr val="accent1">
                  <a:lumMod val="25000"/>
                </a:schemeClr>
              </a:solidFill>
            </a:endParaRPr>
          </a:p>
          <a:p>
            <a:pPr algn="ctr">
              <a:defRPr/>
            </a:pPr>
            <a:r>
              <a:rPr lang="fr-FR" sz="2000" b="1" dirty="0">
                <a:solidFill>
                  <a:srgbClr val="FF0000"/>
                </a:solidFill>
              </a:rPr>
              <a:t>P(X=</a:t>
            </a:r>
            <a:r>
              <a:rPr lang="fr-FR" sz="2000" b="1" dirty="0" err="1">
                <a:solidFill>
                  <a:srgbClr val="FF0000"/>
                </a:solidFill>
              </a:rPr>
              <a:t>x,Y</a:t>
            </a:r>
            <a:r>
              <a:rPr lang="fr-FR" sz="2000" b="1" dirty="0">
                <a:solidFill>
                  <a:srgbClr val="FF0000"/>
                </a:solidFill>
              </a:rPr>
              <a:t>=y) = P(X=x) × P(Y=y)</a:t>
            </a:r>
          </a:p>
          <a:p>
            <a:pPr marL="342900" indent="-342900" algn="ctr">
              <a:buFont typeface="Symbol" panose="05050102010706020507" pitchFamily="18" charset="2"/>
              <a:buChar char="&quot;"/>
              <a:defRPr/>
            </a:pPr>
            <a:r>
              <a:rPr lang="fr-FR" sz="2000" b="1" dirty="0">
                <a:solidFill>
                  <a:srgbClr val="FF0000"/>
                </a:solidFill>
                <a:sym typeface="Symbol" panose="05050102010706020507" pitchFamily="18" charset="2"/>
              </a:rPr>
              <a:t>x  S</a:t>
            </a:r>
            <a:r>
              <a:rPr lang="fr-FR" sz="2000" b="1" baseline="-25000" dirty="0">
                <a:solidFill>
                  <a:srgbClr val="FF0000"/>
                </a:solidFill>
                <a:sym typeface="Symbol" panose="05050102010706020507" pitchFamily="18" charset="2"/>
              </a:rPr>
              <a:t>1</a:t>
            </a:r>
            <a:r>
              <a:rPr lang="fr-FR" sz="2000" b="1" dirty="0">
                <a:solidFill>
                  <a:srgbClr val="FF0000"/>
                </a:solidFill>
                <a:sym typeface="Symbol" panose="05050102010706020507" pitchFamily="18" charset="2"/>
              </a:rPr>
              <a:t> et y  S</a:t>
            </a:r>
            <a:r>
              <a:rPr lang="fr-FR" sz="2000" b="1" baseline="-25000" dirty="0">
                <a:solidFill>
                  <a:srgbClr val="FF0000"/>
                </a:solidFill>
                <a:sym typeface="Symbol" panose="05050102010706020507" pitchFamily="18" charset="2"/>
              </a:rPr>
              <a:t>2</a:t>
            </a:r>
            <a:r>
              <a:rPr lang="fr-FR" sz="2000" b="1" dirty="0">
                <a:solidFill>
                  <a:srgbClr val="FF0000"/>
                </a:solidFill>
                <a:sym typeface="Symbol" panose="05050102010706020507" pitchFamily="18" charset="2"/>
              </a:rPr>
              <a:t> </a:t>
            </a:r>
          </a:p>
          <a:p>
            <a:pPr marL="342900" indent="-342900" algn="ctr">
              <a:buFont typeface="Symbol" panose="05050102010706020507" pitchFamily="18" charset="2"/>
              <a:buChar char="&quot;"/>
              <a:defRPr/>
            </a:pPr>
            <a:endParaRPr lang="fr-FR" sz="2000" b="1" baseline="-25000" dirty="0">
              <a:solidFill>
                <a:srgbClr val="FF0000"/>
              </a:solidFill>
              <a:sym typeface="Symbol" panose="05050102010706020507" pitchFamily="18" charset="2"/>
            </a:endParaRPr>
          </a:p>
          <a:p>
            <a:pPr algn="just">
              <a:defRPr/>
            </a:pPr>
            <a:r>
              <a:rPr lang="fr-FR" sz="2000" dirty="0">
                <a:solidFill>
                  <a:srgbClr val="00B0F0"/>
                </a:solidFill>
              </a:rPr>
              <a:t>Sinon, X et Y sont dits dépendants.</a:t>
            </a:r>
            <a:endParaRPr lang="fr-FR" sz="2000" b="1" baseline="-25000" dirty="0">
              <a:solidFill>
                <a:srgbClr val="00B0F0"/>
              </a:solidFill>
            </a:endParaRPr>
          </a:p>
          <a:p>
            <a:pPr algn="just">
              <a:defRPr/>
            </a:pPr>
            <a:endParaRPr lang="fr-FR" sz="2000" dirty="0">
              <a:solidFill>
                <a:srgbClr val="7030A0"/>
              </a:solidFill>
            </a:endParaRPr>
          </a:p>
          <a:p>
            <a:pPr algn="just">
              <a:defRPr/>
            </a:pPr>
            <a:r>
              <a:rPr lang="fr-FR" sz="2000" dirty="0">
                <a:solidFill>
                  <a:srgbClr val="7030A0"/>
                </a:solidFill>
              </a:rPr>
              <a:t>Soit maintenant, une fonction de probabilité conjointe f (x, y), et que nous voulions trouver la moyenne statistique de X (notée E(X)). </a:t>
            </a:r>
          </a:p>
          <a:p>
            <a:pPr algn="just">
              <a:defRPr/>
            </a:pPr>
            <a:endParaRPr lang="fr-FR" sz="2000" dirty="0"/>
          </a:p>
          <a:p>
            <a:pPr algn="just">
              <a:defRPr/>
            </a:pPr>
            <a:r>
              <a:rPr lang="fr-FR" sz="2000" dirty="0">
                <a:solidFill>
                  <a:srgbClr val="002060"/>
                </a:solidFill>
              </a:rPr>
              <a:t>On peut commencer par trouver d'abord la densité de probabilité marginale de X, puis d'utiliser la définition de l’espérance E (X). </a:t>
            </a:r>
          </a:p>
          <a:p>
            <a:pPr algn="just">
              <a:defRPr/>
            </a:pPr>
            <a:endParaRPr lang="fr-FR" sz="2000" dirty="0"/>
          </a:p>
          <a:p>
            <a:pPr algn="just">
              <a:defRPr/>
            </a:pPr>
            <a:r>
              <a:rPr lang="fr-FR" sz="2000" dirty="0">
                <a:solidFill>
                  <a:srgbClr val="00B050"/>
                </a:solidFill>
              </a:rPr>
              <a:t>Alternativement, nous pourrions utiliser la définition suivante de la moyenne.</a:t>
            </a:r>
          </a:p>
          <a:p>
            <a:pPr algn="just">
              <a:defRPr/>
            </a:pPr>
            <a:endParaRPr lang="fr-FR" sz="2000" dirty="0">
              <a:solidFill>
                <a:srgbClr val="FF0000"/>
              </a:solidFill>
            </a:endParaRPr>
          </a:p>
        </p:txBody>
      </p:sp>
      <p:pic>
        <p:nvPicPr>
          <p:cNvPr id="24580" name="Image 5">
            <a:extLst>
              <a:ext uri="{FF2B5EF4-FFF2-40B4-BE49-F238E27FC236}">
                <a16:creationId xmlns="" xmlns:a16="http://schemas.microsoft.com/office/drawing/2014/main" id="{190DDAF0-8887-4803-B69B-5539A127798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40225" y="5908675"/>
            <a:ext cx="4803775"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ZoneTexte 6">
            <a:extLst>
              <a:ext uri="{FF2B5EF4-FFF2-40B4-BE49-F238E27FC236}">
                <a16:creationId xmlns="" xmlns:a16="http://schemas.microsoft.com/office/drawing/2014/main" id="{DD7BC5FA-9B78-4A5C-8A1A-02AD23779376}"/>
              </a:ext>
            </a:extLst>
          </p:cNvPr>
          <p:cNvSpPr txBox="1">
            <a:spLocks noChangeArrowheads="1"/>
          </p:cNvSpPr>
          <p:nvPr/>
        </p:nvSpPr>
        <p:spPr bwMode="auto">
          <a:xfrm>
            <a:off x="0" y="6065838"/>
            <a:ext cx="43402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a:solidFill>
                  <a:srgbClr val="C00000"/>
                </a:solidFill>
                <a:latin typeface="Arial" panose="020B0604020202020204" pitchFamily="34" charset="0"/>
              </a:rPr>
              <a:t>Où u(x,y) est fonction de ces deux variables aléatoires,</a:t>
            </a:r>
            <a:endParaRPr lang="ar-DZ" altLang="ar-DZ" sz="2000">
              <a:solidFill>
                <a:srgbClr val="C00000"/>
              </a:solidFill>
              <a:latin typeface="Arial" panose="020B0604020202020204" pitchFamily="34" charset="0"/>
            </a:endParaRPr>
          </a:p>
        </p:txBody>
      </p:sp>
      <p:sp>
        <p:nvSpPr>
          <p:cNvPr id="6" name="ZoneTexte 5">
            <a:extLst>
              <a:ext uri="{FF2B5EF4-FFF2-40B4-BE49-F238E27FC236}">
                <a16:creationId xmlns="" xmlns:a16="http://schemas.microsoft.com/office/drawing/2014/main" id="{803D46B5-8E7D-4C40-94BE-62ADF20F1316}"/>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E3487E30-CB9B-4C19-8B62-2489A494D6E1}"/>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RUN-LENGTH ENCODING</a:t>
            </a:r>
          </a:p>
        </p:txBody>
      </p:sp>
      <p:sp>
        <p:nvSpPr>
          <p:cNvPr id="2" name="ZoneTexte 1">
            <a:extLst>
              <a:ext uri="{FF2B5EF4-FFF2-40B4-BE49-F238E27FC236}">
                <a16:creationId xmlns="" xmlns:a16="http://schemas.microsoft.com/office/drawing/2014/main" id="{6E0613DA-ECE2-4F75-9917-4221D65AEA8F}"/>
              </a:ext>
            </a:extLst>
          </p:cNvPr>
          <p:cNvSpPr txBox="1"/>
          <p:nvPr/>
        </p:nvSpPr>
        <p:spPr>
          <a:xfrm>
            <a:off x="0" y="840769"/>
            <a:ext cx="8964488" cy="5786199"/>
          </a:xfrm>
          <a:prstGeom prst="rect">
            <a:avLst/>
          </a:prstGeom>
          <a:noFill/>
        </p:spPr>
        <p:txBody>
          <a:bodyPr wrap="square" rtlCol="1">
            <a:spAutoFit/>
          </a:bodyPr>
          <a:lstStyle/>
          <a:p>
            <a:r>
              <a:rPr lang="en-US" sz="2200" b="1" u="sng" dirty="0">
                <a:solidFill>
                  <a:srgbClr val="FF0000"/>
                </a:solidFill>
              </a:rPr>
              <a:t>Suite </a:t>
            </a:r>
            <a:r>
              <a:rPr lang="fr-FR" sz="2200" b="1" u="sng" dirty="0">
                <a:solidFill>
                  <a:srgbClr val="FF0000"/>
                </a:solidFill>
              </a:rPr>
              <a:t>Exemple 2 : </a:t>
            </a:r>
            <a:endParaRPr lang="en-US" sz="2200" b="1" u="sng" dirty="0">
              <a:solidFill>
                <a:srgbClr val="FF0000"/>
              </a:solidFill>
            </a:endParaRPr>
          </a:p>
          <a:p>
            <a:endParaRPr lang="en-US" sz="2200" dirty="0"/>
          </a:p>
          <a:p>
            <a:pPr algn="just"/>
            <a:r>
              <a:rPr lang="en-US" sz="2200" dirty="0">
                <a:solidFill>
                  <a:srgbClr val="002060"/>
                </a:solidFill>
              </a:rPr>
              <a:t>De la </a:t>
            </a:r>
            <a:r>
              <a:rPr lang="en-US" sz="2200" dirty="0" err="1">
                <a:solidFill>
                  <a:srgbClr val="002060"/>
                </a:solidFill>
              </a:rPr>
              <a:t>même</a:t>
            </a:r>
            <a:r>
              <a:rPr lang="en-US" sz="2200" dirty="0">
                <a:solidFill>
                  <a:srgbClr val="002060"/>
                </a:solidFill>
              </a:rPr>
              <a:t> manière avec les </a:t>
            </a:r>
            <a:r>
              <a:rPr lang="en-US" sz="2200" dirty="0" err="1">
                <a:solidFill>
                  <a:srgbClr val="002060"/>
                </a:solidFill>
              </a:rPr>
              <a:t>autres</a:t>
            </a:r>
            <a:r>
              <a:rPr lang="en-US" sz="2200" dirty="0">
                <a:solidFill>
                  <a:srgbClr val="002060"/>
                </a:solidFill>
              </a:rPr>
              <a:t> </a:t>
            </a:r>
            <a:r>
              <a:rPr lang="en-US" sz="2200" dirty="0" err="1">
                <a:solidFill>
                  <a:srgbClr val="002060"/>
                </a:solidFill>
              </a:rPr>
              <a:t>lignes</a:t>
            </a:r>
            <a:r>
              <a:rPr lang="en-US" sz="2200" dirty="0">
                <a:solidFill>
                  <a:srgbClr val="002060"/>
                </a:solidFill>
              </a:rPr>
              <a:t> du </a:t>
            </a:r>
            <a:r>
              <a:rPr lang="en-US" sz="2200" dirty="0" err="1">
                <a:solidFill>
                  <a:srgbClr val="002060"/>
                </a:solidFill>
              </a:rPr>
              <a:t>même</a:t>
            </a:r>
            <a:r>
              <a:rPr lang="en-US" sz="2200" dirty="0">
                <a:solidFill>
                  <a:srgbClr val="002060"/>
                </a:solidFill>
              </a:rPr>
              <a:t> </a:t>
            </a:r>
            <a:r>
              <a:rPr lang="en-US" sz="2200" dirty="0" err="1">
                <a:solidFill>
                  <a:srgbClr val="002060"/>
                </a:solidFill>
              </a:rPr>
              <a:t>exemple</a:t>
            </a:r>
            <a:r>
              <a:rPr lang="en-US" sz="2200" dirty="0">
                <a:solidFill>
                  <a:srgbClr val="002060"/>
                </a:solidFill>
              </a:rPr>
              <a:t> precedent, on </a:t>
            </a:r>
            <a:r>
              <a:rPr lang="en-US" sz="2200" dirty="0" err="1">
                <a:solidFill>
                  <a:srgbClr val="002060"/>
                </a:solidFill>
              </a:rPr>
              <a:t>obtient</a:t>
            </a:r>
            <a:r>
              <a:rPr lang="en-US" sz="2200" dirty="0">
                <a:solidFill>
                  <a:srgbClr val="002060"/>
                </a:solidFill>
              </a:rPr>
              <a:t> (sans </a:t>
            </a:r>
            <a:r>
              <a:rPr lang="en-US" sz="2200" dirty="0" err="1">
                <a:solidFill>
                  <a:srgbClr val="002060"/>
                </a:solidFill>
              </a:rPr>
              <a:t>avoir</a:t>
            </a:r>
            <a:r>
              <a:rPr lang="en-US" sz="2200" dirty="0">
                <a:solidFill>
                  <a:srgbClr val="002060"/>
                </a:solidFill>
              </a:rPr>
              <a:t> </a:t>
            </a:r>
            <a:r>
              <a:rPr lang="en-US" sz="2200" dirty="0" err="1">
                <a:solidFill>
                  <a:srgbClr val="002060"/>
                </a:solidFill>
              </a:rPr>
              <a:t>besoin</a:t>
            </a:r>
            <a:r>
              <a:rPr lang="en-US" sz="2200" dirty="0">
                <a:solidFill>
                  <a:srgbClr val="002060"/>
                </a:solidFill>
              </a:rPr>
              <a:t> de </a:t>
            </a:r>
            <a:r>
              <a:rPr lang="en-US" sz="2200" dirty="0" err="1">
                <a:solidFill>
                  <a:srgbClr val="002060"/>
                </a:solidFill>
              </a:rPr>
              <a:t>spécifier</a:t>
            </a:r>
            <a:r>
              <a:rPr lang="en-US" sz="2200" dirty="0">
                <a:solidFill>
                  <a:srgbClr val="002060"/>
                </a:solidFill>
              </a:rPr>
              <a:t> les bits 0 </a:t>
            </a:r>
            <a:r>
              <a:rPr lang="en-US" sz="2200" dirty="0" err="1">
                <a:solidFill>
                  <a:srgbClr val="002060"/>
                </a:solidFill>
              </a:rPr>
              <a:t>ou</a:t>
            </a:r>
            <a:r>
              <a:rPr lang="en-US" sz="2200" dirty="0">
                <a:solidFill>
                  <a:srgbClr val="002060"/>
                </a:solidFill>
              </a:rPr>
              <a:t> 1):</a:t>
            </a:r>
          </a:p>
          <a:p>
            <a:endParaRPr lang="en-US" sz="2200" dirty="0">
              <a:solidFill>
                <a:srgbClr val="7030A0"/>
              </a:solidFill>
            </a:endParaRPr>
          </a:p>
          <a:p>
            <a:r>
              <a:rPr lang="en-US" sz="2200" dirty="0">
                <a:solidFill>
                  <a:srgbClr val="7030A0"/>
                </a:solidFill>
              </a:rPr>
              <a:t>5 2 13 2 12 2 21</a:t>
            </a:r>
          </a:p>
          <a:p>
            <a:r>
              <a:rPr lang="en-US" sz="2200" dirty="0">
                <a:solidFill>
                  <a:srgbClr val="7030A0"/>
                </a:solidFill>
              </a:rPr>
              <a:t>4 2 14 2 12 2 21</a:t>
            </a:r>
          </a:p>
          <a:p>
            <a:r>
              <a:rPr lang="en-US" sz="2200" dirty="0">
                <a:solidFill>
                  <a:srgbClr val="7030A0"/>
                </a:solidFill>
              </a:rPr>
              <a:t>4 2 10 10 4 10 13 2 2</a:t>
            </a:r>
          </a:p>
          <a:p>
            <a:r>
              <a:rPr lang="en-US" sz="2200" dirty="0">
                <a:solidFill>
                  <a:srgbClr val="7030A0"/>
                </a:solidFill>
              </a:rPr>
              <a:t>4 2 14 2 12 2 21</a:t>
            </a:r>
          </a:p>
          <a:p>
            <a:r>
              <a:rPr lang="en-US" sz="2200" dirty="0">
                <a:solidFill>
                  <a:srgbClr val="7030A0"/>
                </a:solidFill>
              </a:rPr>
              <a:t>5 2 13 2 12 2 21</a:t>
            </a:r>
          </a:p>
          <a:p>
            <a:r>
              <a:rPr lang="en-US" sz="2200" dirty="0">
                <a:solidFill>
                  <a:srgbClr val="7030A0"/>
                </a:solidFill>
              </a:rPr>
              <a:t>6 6 8 2 12 2 17 2 2</a:t>
            </a:r>
          </a:p>
          <a:p>
            <a:endParaRPr lang="en-US" sz="2000" dirty="0"/>
          </a:p>
          <a:p>
            <a:pPr algn="just"/>
            <a:r>
              <a:rPr lang="fr-FR" sz="2200" dirty="0">
                <a:solidFill>
                  <a:srgbClr val="0070C0"/>
                </a:solidFill>
              </a:rPr>
              <a:t>Maintenant, nous pouvons convertir ces nombres sous une forme plus présentable en utilisant la table ASCII par exemple. Comme en ASCII, les lettres de l’alphabet commencent à partir de 64, nous allons ajouter à tous les codes obtenus précédemment la valeur 65, ce qui nous donne : </a:t>
            </a:r>
          </a:p>
          <a:p>
            <a:endParaRPr lang="fr-FR" sz="2000" dirty="0"/>
          </a:p>
        </p:txBody>
      </p:sp>
      <p:sp>
        <p:nvSpPr>
          <p:cNvPr id="5" name="ZoneTexte 4">
            <a:extLst>
              <a:ext uri="{FF2B5EF4-FFF2-40B4-BE49-F238E27FC236}">
                <a16:creationId xmlns="" xmlns:a16="http://schemas.microsoft.com/office/drawing/2014/main" id="{19650296-5CF1-49D8-9A5C-9A033E048DB2}"/>
              </a:ext>
            </a:extLst>
          </p:cNvPr>
          <p:cNvSpPr txBox="1"/>
          <p:nvPr/>
        </p:nvSpPr>
        <p:spPr>
          <a:xfrm>
            <a:off x="1043608" y="1218238"/>
            <a:ext cx="8100392" cy="338554"/>
          </a:xfrm>
          <a:prstGeom prst="rect">
            <a:avLst/>
          </a:prstGeom>
          <a:noFill/>
        </p:spPr>
        <p:txBody>
          <a:bodyPr wrap="square" rtlCol="1">
            <a:spAutoFit/>
          </a:bodyPr>
          <a:lstStyle/>
          <a:p>
            <a:r>
              <a:rPr lang="fr-FR" sz="1600" dirty="0">
                <a:solidFill>
                  <a:srgbClr val="7030A0"/>
                </a:solidFill>
              </a:rPr>
              <a:t>Source : https://ritabanguha.wordpress.com/2016/06/08/run-length-encoding-on-binary-images/</a:t>
            </a:r>
            <a:endParaRPr lang="ar-DZ" sz="1600" dirty="0">
              <a:solidFill>
                <a:srgbClr val="7030A0"/>
              </a:solidFill>
            </a:endParaRPr>
          </a:p>
        </p:txBody>
      </p:sp>
    </p:spTree>
    <p:extLst>
      <p:ext uri="{BB962C8B-B14F-4D97-AF65-F5344CB8AC3E}">
        <p14:creationId xmlns="" xmlns:p14="http://schemas.microsoft.com/office/powerpoint/2010/main" val="7952839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E3487E30-CB9B-4C19-8B62-2489A494D6E1}"/>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RUN-LENGTH ENCODING</a:t>
            </a:r>
          </a:p>
        </p:txBody>
      </p:sp>
      <p:sp>
        <p:nvSpPr>
          <p:cNvPr id="2" name="ZoneTexte 1">
            <a:extLst>
              <a:ext uri="{FF2B5EF4-FFF2-40B4-BE49-F238E27FC236}">
                <a16:creationId xmlns="" xmlns:a16="http://schemas.microsoft.com/office/drawing/2014/main" id="{6E0613DA-ECE2-4F75-9917-4221D65AEA8F}"/>
              </a:ext>
            </a:extLst>
          </p:cNvPr>
          <p:cNvSpPr txBox="1"/>
          <p:nvPr/>
        </p:nvSpPr>
        <p:spPr>
          <a:xfrm>
            <a:off x="0" y="692696"/>
            <a:ext cx="8964488" cy="5847755"/>
          </a:xfrm>
          <a:prstGeom prst="rect">
            <a:avLst/>
          </a:prstGeom>
          <a:noFill/>
        </p:spPr>
        <p:txBody>
          <a:bodyPr wrap="square" rtlCol="1">
            <a:spAutoFit/>
          </a:bodyPr>
          <a:lstStyle/>
          <a:p>
            <a:r>
              <a:rPr lang="en-US" sz="2200" b="1" u="sng" dirty="0">
                <a:solidFill>
                  <a:srgbClr val="FF0000"/>
                </a:solidFill>
              </a:rPr>
              <a:t>Suite </a:t>
            </a:r>
            <a:r>
              <a:rPr lang="fr-FR" sz="2200" b="1" u="sng" dirty="0">
                <a:solidFill>
                  <a:srgbClr val="FF0000"/>
                </a:solidFill>
              </a:rPr>
              <a:t>Exemple 2 : </a:t>
            </a:r>
            <a:endParaRPr lang="en-US" sz="2200" b="1" u="sng" dirty="0">
              <a:solidFill>
                <a:srgbClr val="FF0000"/>
              </a:solidFill>
            </a:endParaRPr>
          </a:p>
          <a:p>
            <a:endParaRPr lang="en-US" sz="2200" dirty="0"/>
          </a:p>
          <a:p>
            <a:endParaRPr lang="en-US" sz="2200" dirty="0"/>
          </a:p>
          <a:p>
            <a:r>
              <a:rPr lang="en-US" sz="2200" dirty="0">
                <a:solidFill>
                  <a:srgbClr val="7030A0"/>
                </a:solidFill>
              </a:rPr>
              <a:t>70 70 72 66 76 66 81 66 66</a:t>
            </a:r>
            <a:br>
              <a:rPr lang="en-US" sz="2200" dirty="0">
                <a:solidFill>
                  <a:srgbClr val="7030A0"/>
                </a:solidFill>
              </a:rPr>
            </a:br>
            <a:r>
              <a:rPr lang="en-US" sz="2200" dirty="0">
                <a:solidFill>
                  <a:srgbClr val="7030A0"/>
                </a:solidFill>
              </a:rPr>
              <a:t>69 66 77 66 76 66 85</a:t>
            </a:r>
            <a:br>
              <a:rPr lang="en-US" sz="2200" dirty="0">
                <a:solidFill>
                  <a:srgbClr val="7030A0"/>
                </a:solidFill>
              </a:rPr>
            </a:br>
            <a:r>
              <a:rPr lang="en-US" sz="2200" dirty="0">
                <a:solidFill>
                  <a:srgbClr val="7030A0"/>
                </a:solidFill>
              </a:rPr>
              <a:t>68 66 78 66 76 66 85</a:t>
            </a:r>
            <a:br>
              <a:rPr lang="en-US" sz="2200" dirty="0">
                <a:solidFill>
                  <a:srgbClr val="7030A0"/>
                </a:solidFill>
              </a:rPr>
            </a:br>
            <a:r>
              <a:rPr lang="en-US" sz="2200" dirty="0">
                <a:solidFill>
                  <a:srgbClr val="7030A0"/>
                </a:solidFill>
              </a:rPr>
              <a:t>68 66 74 74 68 74 77 66 66</a:t>
            </a:r>
            <a:br>
              <a:rPr lang="en-US" sz="2200" dirty="0">
                <a:solidFill>
                  <a:srgbClr val="7030A0"/>
                </a:solidFill>
              </a:rPr>
            </a:br>
            <a:r>
              <a:rPr lang="en-US" sz="2200" dirty="0">
                <a:solidFill>
                  <a:srgbClr val="7030A0"/>
                </a:solidFill>
              </a:rPr>
              <a:t>68 66 78 66 76 66 85</a:t>
            </a:r>
            <a:br>
              <a:rPr lang="en-US" sz="2200" dirty="0">
                <a:solidFill>
                  <a:srgbClr val="7030A0"/>
                </a:solidFill>
              </a:rPr>
            </a:br>
            <a:r>
              <a:rPr lang="en-US" sz="2200" dirty="0">
                <a:solidFill>
                  <a:srgbClr val="7030A0"/>
                </a:solidFill>
              </a:rPr>
              <a:t>69 66 77 66 76 66 85</a:t>
            </a:r>
            <a:br>
              <a:rPr lang="en-US" sz="2200" dirty="0">
                <a:solidFill>
                  <a:srgbClr val="7030A0"/>
                </a:solidFill>
              </a:rPr>
            </a:br>
            <a:r>
              <a:rPr lang="en-US" sz="2200" dirty="0">
                <a:solidFill>
                  <a:srgbClr val="7030A0"/>
                </a:solidFill>
              </a:rPr>
              <a:t>70 70 72 66 76 66 81 66 66</a:t>
            </a:r>
          </a:p>
          <a:p>
            <a:endParaRPr lang="fr-FR" sz="2000" dirty="0"/>
          </a:p>
          <a:p>
            <a:pPr algn="just"/>
            <a:r>
              <a:rPr lang="fr-FR" sz="2200" dirty="0">
                <a:solidFill>
                  <a:srgbClr val="002060"/>
                </a:solidFill>
              </a:rPr>
              <a:t>Maintenant, si nous convertissons ces nombres en leur valeur ASCII correspondante, sous forme de lettres de l’alphabet on obtient alors :</a:t>
            </a:r>
          </a:p>
          <a:p>
            <a:pPr algn="just"/>
            <a:endParaRPr lang="fr-FR" sz="2200" dirty="0">
              <a:solidFill>
                <a:srgbClr val="002060"/>
              </a:solidFill>
            </a:endParaRPr>
          </a:p>
          <a:p>
            <a:pPr algn="just"/>
            <a:r>
              <a:rPr lang="fr-FR" b="1" dirty="0">
                <a:solidFill>
                  <a:srgbClr val="00B050"/>
                </a:solidFill>
              </a:rPr>
              <a:t>FFHBLBQBB EBMBLBU DBNBLBU DBJJDJMBB DBNBLBU EBMBLBU FFHBLBQBB</a:t>
            </a:r>
            <a:endParaRPr lang="fr-FR" sz="2200" dirty="0">
              <a:solidFill>
                <a:srgbClr val="00B050"/>
              </a:solidFill>
            </a:endParaRPr>
          </a:p>
          <a:p>
            <a:endParaRPr lang="fr-FR" sz="2000" dirty="0"/>
          </a:p>
        </p:txBody>
      </p:sp>
      <p:sp>
        <p:nvSpPr>
          <p:cNvPr id="5" name="ZoneTexte 4">
            <a:extLst>
              <a:ext uri="{FF2B5EF4-FFF2-40B4-BE49-F238E27FC236}">
                <a16:creationId xmlns="" xmlns:a16="http://schemas.microsoft.com/office/drawing/2014/main" id="{F0633544-4933-465C-A6CF-2BD790081D0B}"/>
              </a:ext>
            </a:extLst>
          </p:cNvPr>
          <p:cNvSpPr txBox="1"/>
          <p:nvPr/>
        </p:nvSpPr>
        <p:spPr>
          <a:xfrm>
            <a:off x="1043608" y="1052736"/>
            <a:ext cx="8100392" cy="338554"/>
          </a:xfrm>
          <a:prstGeom prst="rect">
            <a:avLst/>
          </a:prstGeom>
          <a:noFill/>
        </p:spPr>
        <p:txBody>
          <a:bodyPr wrap="square" rtlCol="1">
            <a:spAutoFit/>
          </a:bodyPr>
          <a:lstStyle/>
          <a:p>
            <a:r>
              <a:rPr lang="fr-FR" sz="1600" dirty="0">
                <a:solidFill>
                  <a:srgbClr val="7030A0"/>
                </a:solidFill>
              </a:rPr>
              <a:t>Source : https://ritabanguha.wordpress.com/2016/06/08/run-length-encoding-on-binary-images/</a:t>
            </a:r>
            <a:endParaRPr lang="ar-DZ" sz="1600" dirty="0">
              <a:solidFill>
                <a:srgbClr val="7030A0"/>
              </a:solidFill>
            </a:endParaRPr>
          </a:p>
        </p:txBody>
      </p:sp>
    </p:spTree>
    <p:extLst>
      <p:ext uri="{BB962C8B-B14F-4D97-AF65-F5344CB8AC3E}">
        <p14:creationId xmlns="" xmlns:p14="http://schemas.microsoft.com/office/powerpoint/2010/main" val="17015735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5812C0DD-6D10-4777-8350-E6B39A5175B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20862" y="1721713"/>
            <a:ext cx="4559649" cy="5136285"/>
          </a:xfrm>
          <a:prstGeom prst="rect">
            <a:avLst/>
          </a:prstGeom>
        </p:spPr>
      </p:pic>
      <p:sp>
        <p:nvSpPr>
          <p:cNvPr id="4" name="ZoneTexte 3">
            <a:extLst>
              <a:ext uri="{FF2B5EF4-FFF2-40B4-BE49-F238E27FC236}">
                <a16:creationId xmlns="" xmlns:a16="http://schemas.microsoft.com/office/drawing/2014/main" id="{E3487E30-CB9B-4C19-8B62-2489A494D6E1}"/>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RUN-LENGTH ENCODING</a:t>
            </a:r>
          </a:p>
        </p:txBody>
      </p:sp>
      <p:sp>
        <p:nvSpPr>
          <p:cNvPr id="5" name="ZoneTexte 4">
            <a:extLst>
              <a:ext uri="{FF2B5EF4-FFF2-40B4-BE49-F238E27FC236}">
                <a16:creationId xmlns="" xmlns:a16="http://schemas.microsoft.com/office/drawing/2014/main" id="{EDD328A6-C80E-4F05-854A-35BE37B64B31}"/>
              </a:ext>
            </a:extLst>
          </p:cNvPr>
          <p:cNvSpPr txBox="1"/>
          <p:nvPr/>
        </p:nvSpPr>
        <p:spPr>
          <a:xfrm>
            <a:off x="0" y="548680"/>
            <a:ext cx="3455368" cy="461665"/>
          </a:xfrm>
          <a:prstGeom prst="rect">
            <a:avLst/>
          </a:prstGeom>
          <a:noFill/>
        </p:spPr>
        <p:txBody>
          <a:bodyPr wrap="square" rtlCol="1">
            <a:spAutoFit/>
          </a:bodyPr>
          <a:lstStyle/>
          <a:p>
            <a:r>
              <a:rPr lang="fr-FR" b="1" u="sng" dirty="0">
                <a:solidFill>
                  <a:srgbClr val="FF0000"/>
                </a:solidFill>
              </a:rPr>
              <a:t>Exemple 3 : </a:t>
            </a:r>
            <a:endParaRPr lang="en-US" b="1" u="sng" dirty="0">
              <a:solidFill>
                <a:srgbClr val="FF0000"/>
              </a:solidFill>
            </a:endParaRPr>
          </a:p>
        </p:txBody>
      </p:sp>
      <p:sp>
        <p:nvSpPr>
          <p:cNvPr id="7" name="ZoneTexte 6">
            <a:extLst>
              <a:ext uri="{FF2B5EF4-FFF2-40B4-BE49-F238E27FC236}">
                <a16:creationId xmlns="" xmlns:a16="http://schemas.microsoft.com/office/drawing/2014/main" id="{3C879FDA-873B-4A29-8E33-4DCA525F45C1}"/>
              </a:ext>
            </a:extLst>
          </p:cNvPr>
          <p:cNvSpPr txBox="1"/>
          <p:nvPr/>
        </p:nvSpPr>
        <p:spPr>
          <a:xfrm>
            <a:off x="1043608" y="980728"/>
            <a:ext cx="8100392" cy="338554"/>
          </a:xfrm>
          <a:prstGeom prst="rect">
            <a:avLst/>
          </a:prstGeom>
          <a:noFill/>
        </p:spPr>
        <p:txBody>
          <a:bodyPr wrap="square" rtlCol="1">
            <a:spAutoFit/>
          </a:bodyPr>
          <a:lstStyle/>
          <a:p>
            <a:r>
              <a:rPr lang="fr-FR" sz="1600" dirty="0">
                <a:solidFill>
                  <a:srgbClr val="7030A0"/>
                </a:solidFill>
              </a:rPr>
              <a:t>Source : https://ritabanguha.wordpress.com/2016/06/08/run-length-encoding-on-binary-images/</a:t>
            </a:r>
            <a:endParaRPr lang="ar-DZ" sz="1600" dirty="0">
              <a:solidFill>
                <a:srgbClr val="7030A0"/>
              </a:solidFill>
            </a:endParaRPr>
          </a:p>
        </p:txBody>
      </p:sp>
      <p:sp>
        <p:nvSpPr>
          <p:cNvPr id="8" name="ZoneTexte 7">
            <a:extLst>
              <a:ext uri="{FF2B5EF4-FFF2-40B4-BE49-F238E27FC236}">
                <a16:creationId xmlns="" xmlns:a16="http://schemas.microsoft.com/office/drawing/2014/main" id="{1CAA9232-02E4-4AA8-8A20-5F8B0B98D004}"/>
              </a:ext>
            </a:extLst>
          </p:cNvPr>
          <p:cNvSpPr txBox="1"/>
          <p:nvPr/>
        </p:nvSpPr>
        <p:spPr>
          <a:xfrm>
            <a:off x="0" y="1412776"/>
            <a:ext cx="4620862" cy="5016758"/>
          </a:xfrm>
          <a:prstGeom prst="rect">
            <a:avLst/>
          </a:prstGeom>
          <a:noFill/>
        </p:spPr>
        <p:txBody>
          <a:bodyPr wrap="square" rtlCol="1">
            <a:spAutoFit/>
          </a:bodyPr>
          <a:lstStyle/>
          <a:p>
            <a:r>
              <a:rPr lang="fr-FR" sz="2200" dirty="0">
                <a:solidFill>
                  <a:srgbClr val="002060"/>
                </a:solidFill>
              </a:rPr>
              <a:t>Cette image binaire représente la carte de l’Inde,</a:t>
            </a:r>
          </a:p>
          <a:p>
            <a:endParaRPr lang="fr-FR" sz="2200" dirty="0">
              <a:solidFill>
                <a:srgbClr val="002060"/>
              </a:solidFill>
            </a:endParaRPr>
          </a:p>
          <a:p>
            <a:pPr algn="just"/>
            <a:r>
              <a:rPr lang="fr-FR" sz="2200" dirty="0">
                <a:solidFill>
                  <a:srgbClr val="7030A0"/>
                </a:solidFill>
              </a:rPr>
              <a:t>De la même manière que l’exemple précédent après compression RLE et conversion en </a:t>
            </a:r>
            <a:r>
              <a:rPr lang="fr-FR" sz="2200">
                <a:solidFill>
                  <a:srgbClr val="7030A0"/>
                </a:solidFill>
              </a:rPr>
              <a:t>ASCII </a:t>
            </a:r>
            <a:r>
              <a:rPr lang="fr-FR" sz="2200" smtClean="0">
                <a:solidFill>
                  <a:srgbClr val="7030A0"/>
                </a:solidFill>
              </a:rPr>
              <a:t>on </a:t>
            </a:r>
            <a:r>
              <a:rPr lang="fr-FR" sz="2200" dirty="0">
                <a:solidFill>
                  <a:srgbClr val="7030A0"/>
                </a:solidFill>
              </a:rPr>
              <a:t>obtient :</a:t>
            </a:r>
          </a:p>
          <a:p>
            <a:endParaRPr lang="fr-FR" sz="1800" dirty="0">
              <a:solidFill>
                <a:srgbClr val="00B050"/>
              </a:solidFill>
            </a:endParaRPr>
          </a:p>
          <a:p>
            <a:r>
              <a:rPr lang="fr-FR" sz="1800" b="1" dirty="0" err="1">
                <a:solidFill>
                  <a:srgbClr val="00B050"/>
                </a:solidFill>
              </a:rPr>
              <a:t>TFy!QJu</a:t>
            </a:r>
            <a:r>
              <a:rPr lang="fr-FR" sz="1800" b="1" dirty="0">
                <a:solidFill>
                  <a:srgbClr val="00B050"/>
                </a:solidFill>
              </a:rPr>
              <a:t> </a:t>
            </a:r>
            <a:r>
              <a:rPr lang="fr-FR" sz="1800" b="1" dirty="0" err="1">
                <a:solidFill>
                  <a:srgbClr val="00B050"/>
                </a:solidFill>
              </a:rPr>
              <a:t>ROo</a:t>
            </a:r>
            <a:r>
              <a:rPr lang="fr-FR" sz="1800" b="1" dirty="0">
                <a:solidFill>
                  <a:srgbClr val="00B050"/>
                </a:solidFill>
              </a:rPr>
              <a:t> </a:t>
            </a:r>
            <a:r>
              <a:rPr lang="fr-FR" sz="1800" b="1" dirty="0" err="1">
                <a:solidFill>
                  <a:srgbClr val="00B050"/>
                </a:solidFill>
              </a:rPr>
              <a:t>TNn</a:t>
            </a:r>
            <a:r>
              <a:rPr lang="fr-FR" sz="1800" b="1" dirty="0">
                <a:solidFill>
                  <a:srgbClr val="00B050"/>
                </a:solidFill>
              </a:rPr>
              <a:t>(</a:t>
            </a:r>
            <a:r>
              <a:rPr lang="fr-FR" sz="1800" b="1" dirty="0" err="1">
                <a:solidFill>
                  <a:srgbClr val="00B050"/>
                </a:solidFill>
              </a:rPr>
              <a:t>ROo</a:t>
            </a:r>
            <a:r>
              <a:rPr lang="fr-FR" sz="1800" b="1" dirty="0">
                <a:solidFill>
                  <a:srgbClr val="00B050"/>
                </a:solidFill>
              </a:rPr>
              <a:t>)</a:t>
            </a:r>
            <a:r>
              <a:rPr lang="fr-FR" sz="1800" b="1" dirty="0" err="1">
                <a:solidFill>
                  <a:srgbClr val="00B050"/>
                </a:solidFill>
              </a:rPr>
              <a:t>SLq</a:t>
            </a:r>
            <a:r>
              <a:rPr lang="fr-FR" sz="1800" b="1" dirty="0">
                <a:solidFill>
                  <a:srgbClr val="00B050"/>
                </a:solidFill>
              </a:rPr>
              <a:t> </a:t>
            </a:r>
            <a:r>
              <a:rPr lang="fr-FR" sz="1800" b="1" dirty="0" err="1">
                <a:solidFill>
                  <a:srgbClr val="00B050"/>
                </a:solidFill>
              </a:rPr>
              <a:t>SLq</a:t>
            </a:r>
            <a:r>
              <a:rPr lang="fr-FR" sz="1800" b="1" dirty="0">
                <a:solidFill>
                  <a:srgbClr val="00B050"/>
                </a:solidFill>
              </a:rPr>
              <a:t> </a:t>
            </a:r>
            <a:r>
              <a:rPr lang="fr-FR" sz="1800" b="1" dirty="0" err="1">
                <a:solidFill>
                  <a:srgbClr val="00B050"/>
                </a:solidFill>
              </a:rPr>
              <a:t>ULo</a:t>
            </a:r>
            <a:r>
              <a:rPr lang="fr-FR" sz="1800" b="1" dirty="0">
                <a:solidFill>
                  <a:srgbClr val="00B050"/>
                </a:solidFill>
              </a:rPr>
              <a:t>+\</a:t>
            </a:r>
            <a:r>
              <a:rPr lang="fr-FR" sz="1800" dirty="0">
                <a:solidFill>
                  <a:srgbClr val="00B050"/>
                </a:solidFill>
              </a:rPr>
              <a:t/>
            </a:r>
            <a:br>
              <a:rPr lang="fr-FR" sz="1800" dirty="0">
                <a:solidFill>
                  <a:srgbClr val="00B050"/>
                </a:solidFill>
              </a:rPr>
            </a:br>
            <a:r>
              <a:rPr lang="fr-FR" sz="1800" b="1" dirty="0" err="1">
                <a:solidFill>
                  <a:srgbClr val="00B050"/>
                </a:solidFill>
              </a:rPr>
              <a:t>UHs</a:t>
            </a:r>
            <a:r>
              <a:rPr lang="fr-FR" sz="1800" b="1" dirty="0">
                <a:solidFill>
                  <a:srgbClr val="00B050"/>
                </a:solidFill>
              </a:rPr>
              <a:t> </a:t>
            </a:r>
            <a:r>
              <a:rPr lang="fr-FR" sz="1800" b="1" dirty="0" err="1">
                <a:solidFill>
                  <a:srgbClr val="00B050"/>
                </a:solidFill>
              </a:rPr>
              <a:t>UJq</a:t>
            </a:r>
            <a:r>
              <a:rPr lang="fr-FR" sz="1800" b="1" dirty="0">
                <a:solidFill>
                  <a:srgbClr val="00B050"/>
                </a:solidFill>
              </a:rPr>
              <a:t> </a:t>
            </a:r>
            <a:r>
              <a:rPr lang="fr-FR" sz="1800" b="1" dirty="0" err="1">
                <a:solidFill>
                  <a:srgbClr val="00B050"/>
                </a:solidFill>
              </a:rPr>
              <a:t>TNn</a:t>
            </a:r>
            <a:r>
              <a:rPr lang="fr-FR" sz="1800" b="1" dirty="0">
                <a:solidFill>
                  <a:srgbClr val="00B050"/>
                </a:solidFill>
              </a:rPr>
              <a:t>*</a:t>
            </a:r>
            <a:r>
              <a:rPr lang="fr-FR" sz="1800" b="1" dirty="0" err="1">
                <a:solidFill>
                  <a:srgbClr val="00B050"/>
                </a:solidFill>
              </a:rPr>
              <a:t>RPn</a:t>
            </a:r>
            <a:r>
              <a:rPr lang="fr-FR" sz="1800" b="1" dirty="0">
                <a:solidFill>
                  <a:srgbClr val="00B050"/>
                </a:solidFill>
              </a:rPr>
              <a:t>/</a:t>
            </a:r>
            <a:r>
              <a:rPr lang="fr-FR" sz="1800" b="1" dirty="0" err="1">
                <a:solidFill>
                  <a:srgbClr val="00B050"/>
                </a:solidFill>
              </a:rPr>
              <a:t>QPbEWS_JSWQAIJO</a:t>
            </a:r>
            <a:r>
              <a:rPr lang="fr-FR" sz="1800" b="1" dirty="0">
                <a:solidFill>
                  <a:srgbClr val="00B050"/>
                </a:solidFill>
              </a:rPr>
              <a:t>^\</a:t>
            </a:r>
            <a:r>
              <a:rPr lang="fr-FR" sz="1800" dirty="0">
                <a:solidFill>
                  <a:srgbClr val="00B050"/>
                </a:solidFill>
              </a:rPr>
              <a:t/>
            </a:r>
            <a:br>
              <a:rPr lang="fr-FR" sz="1800" dirty="0">
                <a:solidFill>
                  <a:srgbClr val="00B050"/>
                </a:solidFill>
              </a:rPr>
            </a:br>
            <a:r>
              <a:rPr lang="fr-FR" sz="1800" b="1" dirty="0" err="1">
                <a:solidFill>
                  <a:srgbClr val="00B050"/>
                </a:solidFill>
              </a:rPr>
              <a:t>NBELPeHBFHT</a:t>
            </a:r>
            <a:r>
              <a:rPr lang="fr-FR" sz="1800" b="1" dirty="0">
                <a:solidFill>
                  <a:srgbClr val="00B050"/>
                </a:solidFill>
              </a:rPr>
              <a:t>}</a:t>
            </a:r>
            <a:r>
              <a:rPr lang="fr-FR" sz="1800" b="1" dirty="0" err="1">
                <a:solidFill>
                  <a:srgbClr val="00B050"/>
                </a:solidFill>
              </a:rPr>
              <a:t>TnALVlBLOFAkHFOuFETp</a:t>
            </a:r>
            <a:r>
              <a:rPr lang="fr-FR" sz="1800" b="1" dirty="0">
                <a:solidFill>
                  <a:srgbClr val="00B050"/>
                </a:solidFill>
              </a:rPr>
              <a:t>\</a:t>
            </a:r>
            <a:r>
              <a:rPr lang="fr-FR" sz="1800" dirty="0">
                <a:solidFill>
                  <a:srgbClr val="00B050"/>
                </a:solidFill>
              </a:rPr>
              <a:t/>
            </a:r>
            <a:br>
              <a:rPr lang="fr-FR" sz="1800" dirty="0">
                <a:solidFill>
                  <a:srgbClr val="00B050"/>
                </a:solidFill>
              </a:rPr>
            </a:br>
            <a:r>
              <a:rPr lang="fr-FR" sz="1800" b="1" dirty="0" err="1">
                <a:solidFill>
                  <a:srgbClr val="00B050"/>
                </a:solidFill>
              </a:rPr>
              <a:t>HCStHAUFAgcEAelclcn^r^r</a:t>
            </a:r>
            <a:r>
              <a:rPr lang="fr-FR" sz="1800" b="1" dirty="0">
                <a:solidFill>
                  <a:srgbClr val="00B050"/>
                </a:solidFill>
              </a:rPr>
              <a:t>\\</a:t>
            </a:r>
            <a:r>
              <a:rPr lang="fr-FR" sz="1800" b="1" dirty="0" err="1">
                <a:solidFill>
                  <a:srgbClr val="00B050"/>
                </a:solidFill>
              </a:rPr>
              <a:t>tZvYxXy</a:t>
            </a:r>
            <a:r>
              <a:rPr lang="fr-FR" sz="1800" b="1" dirty="0">
                <a:solidFill>
                  <a:srgbClr val="00B050"/>
                </a:solidFill>
              </a:rPr>
              <a:t>\</a:t>
            </a:r>
            <a:r>
              <a:rPr lang="fr-FR" sz="1800" dirty="0">
                <a:solidFill>
                  <a:srgbClr val="00B050"/>
                </a:solidFill>
              </a:rPr>
              <a:t/>
            </a:r>
            <a:br>
              <a:rPr lang="fr-FR" sz="1800" dirty="0">
                <a:solidFill>
                  <a:srgbClr val="00B050"/>
                </a:solidFill>
              </a:rPr>
            </a:br>
            <a:r>
              <a:rPr lang="fr-FR" sz="1800" b="1" dirty="0" err="1">
                <a:solidFill>
                  <a:srgbClr val="00B050"/>
                </a:solidFill>
              </a:rPr>
              <a:t>T|S~Pn</a:t>
            </a:r>
            <a:r>
              <a:rPr lang="fr-FR" sz="1800" b="1" dirty="0">
                <a:solidFill>
                  <a:srgbClr val="00B050"/>
                </a:solidFill>
              </a:rPr>
              <a:t> </a:t>
            </a:r>
            <a:r>
              <a:rPr lang="fr-FR" sz="1800" b="1" dirty="0" err="1">
                <a:solidFill>
                  <a:srgbClr val="00B050"/>
                </a:solidFill>
              </a:rPr>
              <a:t>SPm</a:t>
            </a:r>
            <a:r>
              <a:rPr lang="fr-FR" sz="1800" b="1" dirty="0">
                <a:solidFill>
                  <a:srgbClr val="00B050"/>
                </a:solidFill>
              </a:rPr>
              <a:t> </a:t>
            </a:r>
            <a:r>
              <a:rPr lang="fr-FR" sz="1800" b="1" dirty="0" err="1">
                <a:solidFill>
                  <a:srgbClr val="00B050"/>
                </a:solidFill>
              </a:rPr>
              <a:t>SOn</a:t>
            </a:r>
            <a:r>
              <a:rPr lang="fr-FR" sz="1800" b="1" dirty="0">
                <a:solidFill>
                  <a:srgbClr val="00B050"/>
                </a:solidFill>
              </a:rPr>
              <a:t> </a:t>
            </a:r>
            <a:r>
              <a:rPr lang="fr-FR" sz="1800" b="1" dirty="0" err="1">
                <a:solidFill>
                  <a:srgbClr val="00B050"/>
                </a:solidFill>
              </a:rPr>
              <a:t>TNn</a:t>
            </a:r>
            <a:r>
              <a:rPr lang="fr-FR" sz="1800" b="1" dirty="0">
                <a:solidFill>
                  <a:srgbClr val="00B050"/>
                </a:solidFill>
              </a:rPr>
              <a:t> ULo0ULo#ULo-W\</a:t>
            </a:r>
            <a:r>
              <a:rPr lang="fr-FR" sz="1800" dirty="0">
                <a:solidFill>
                  <a:srgbClr val="00B050"/>
                </a:solidFill>
              </a:rPr>
              <a:t/>
            </a:r>
            <a:br>
              <a:rPr lang="fr-FR" sz="1800" dirty="0">
                <a:solidFill>
                  <a:srgbClr val="00B050"/>
                </a:solidFill>
              </a:rPr>
            </a:br>
            <a:r>
              <a:rPr lang="fr-FR" sz="1800" b="1" dirty="0" err="1">
                <a:solidFill>
                  <a:srgbClr val="00B050"/>
                </a:solidFill>
              </a:rPr>
              <a:t>Hq!WFs</a:t>
            </a:r>
            <a:r>
              <a:rPr lang="fr-FR" sz="1800" b="1" dirty="0">
                <a:solidFill>
                  <a:srgbClr val="00B050"/>
                </a:solidFill>
              </a:rPr>
              <a:t> </a:t>
            </a:r>
            <a:r>
              <a:rPr lang="fr-FR" sz="1800" b="1" dirty="0" err="1">
                <a:solidFill>
                  <a:srgbClr val="00B050"/>
                </a:solidFill>
              </a:rPr>
              <a:t>XDt</a:t>
            </a:r>
            <a:endParaRPr lang="fr-FR" sz="1800" dirty="0">
              <a:solidFill>
                <a:srgbClr val="00B050"/>
              </a:solidFill>
            </a:endParaRPr>
          </a:p>
          <a:p>
            <a:endParaRPr lang="ar-DZ" sz="2200" dirty="0">
              <a:solidFill>
                <a:srgbClr val="002060"/>
              </a:solidFill>
            </a:endParaRPr>
          </a:p>
        </p:txBody>
      </p:sp>
    </p:spTree>
    <p:extLst>
      <p:ext uri="{BB962C8B-B14F-4D97-AF65-F5344CB8AC3E}">
        <p14:creationId xmlns="" xmlns:p14="http://schemas.microsoft.com/office/powerpoint/2010/main" val="237620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ZoneTexte 2">
            <a:extLst>
              <a:ext uri="{FF2B5EF4-FFF2-40B4-BE49-F238E27FC236}">
                <a16:creationId xmlns="" xmlns:a16="http://schemas.microsoft.com/office/drawing/2014/main" id="{A95DB59E-C9A2-49FF-9EA1-B8FB185EE850}"/>
              </a:ext>
            </a:extLst>
          </p:cNvPr>
          <p:cNvSpPr txBox="1">
            <a:spLocks noChangeArrowheads="1"/>
          </p:cNvSpPr>
          <p:nvPr/>
        </p:nvSpPr>
        <p:spPr bwMode="auto">
          <a:xfrm>
            <a:off x="0" y="731838"/>
            <a:ext cx="9144000" cy="594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b="1" u="sng">
                <a:solidFill>
                  <a:srgbClr val="FF0000"/>
                </a:solidFill>
                <a:latin typeface="Arial" panose="020B0604020202020204" pitchFamily="34" charset="0"/>
              </a:rPr>
              <a:t>Densité de probabilité conditionnelle</a:t>
            </a:r>
          </a:p>
          <a:p>
            <a:pPr algn="just">
              <a:spcBef>
                <a:spcPct val="0"/>
              </a:spcBef>
              <a:buFontTx/>
              <a:buNone/>
            </a:pPr>
            <a:endParaRPr lang="fr-FR" altLang="ar-DZ" sz="2000">
              <a:solidFill>
                <a:srgbClr val="FF0000"/>
              </a:solidFill>
              <a:latin typeface="Arial" panose="020B0604020202020204" pitchFamily="34" charset="0"/>
            </a:endParaRPr>
          </a:p>
          <a:p>
            <a:pPr algn="just">
              <a:spcBef>
                <a:spcPct val="0"/>
              </a:spcBef>
              <a:buFontTx/>
              <a:buNone/>
            </a:pPr>
            <a:r>
              <a:rPr lang="fr-FR" altLang="ar-DZ" sz="2000">
                <a:solidFill>
                  <a:srgbClr val="002060"/>
                </a:solidFill>
                <a:latin typeface="Arial" panose="020B0604020202020204" pitchFamily="34" charset="0"/>
              </a:rPr>
              <a:t>Dans les pages précédentes de ce cours, nous nous sommes intéressés au comportement conjoint de deux variables aléatoires X et Y. </a:t>
            </a:r>
          </a:p>
          <a:p>
            <a:pPr algn="just">
              <a:spcBef>
                <a:spcPct val="0"/>
              </a:spcBef>
              <a:buFontTx/>
              <a:buNone/>
            </a:pPr>
            <a:endParaRPr lang="fr-FR" altLang="ar-DZ" sz="2000">
              <a:latin typeface="Arial" panose="020B0604020202020204" pitchFamily="34" charset="0"/>
            </a:endParaRPr>
          </a:p>
          <a:p>
            <a:pPr algn="just">
              <a:spcBef>
                <a:spcPct val="0"/>
              </a:spcBef>
              <a:buFontTx/>
              <a:buNone/>
            </a:pPr>
            <a:r>
              <a:rPr lang="fr-FR" altLang="ar-DZ" sz="2000">
                <a:solidFill>
                  <a:srgbClr val="0070C0"/>
                </a:solidFill>
                <a:latin typeface="Arial" panose="020B0604020202020204" pitchFamily="34" charset="0"/>
              </a:rPr>
              <a:t>Nous allons maintenant examiner comment l'une des deux variables aléatoires, disons Y, se comporte étant donné qu'une autre variable aléatoire, disons X, s'est déjà comportée d'une certaine manière.</a:t>
            </a:r>
          </a:p>
          <a:p>
            <a:pPr algn="just">
              <a:spcBef>
                <a:spcPct val="0"/>
              </a:spcBef>
              <a:buFontTx/>
              <a:buNone/>
            </a:pPr>
            <a:endParaRPr lang="fr-FR" altLang="ar-DZ" sz="2000">
              <a:solidFill>
                <a:srgbClr val="FF0000"/>
              </a:solidFill>
              <a:latin typeface="Arial" panose="020B0604020202020204" pitchFamily="34" charset="0"/>
            </a:endParaRPr>
          </a:p>
          <a:p>
            <a:pPr algn="just">
              <a:spcBef>
                <a:spcPct val="0"/>
              </a:spcBef>
              <a:buFontTx/>
              <a:buNone/>
            </a:pPr>
            <a:r>
              <a:rPr lang="fr-FR" altLang="ar-DZ" sz="2000" b="1">
                <a:solidFill>
                  <a:srgbClr val="C00000"/>
                </a:solidFill>
                <a:latin typeface="Arial" panose="020B0604020202020204" pitchFamily="34" charset="0"/>
              </a:rPr>
              <a:t>Fonction de masse de probabilité conditionnelle de X :</a:t>
            </a:r>
          </a:p>
          <a:p>
            <a:pPr algn="just">
              <a:spcBef>
                <a:spcPct val="0"/>
              </a:spcBef>
              <a:buFontTx/>
              <a:buNone/>
            </a:pPr>
            <a:r>
              <a:rPr lang="fr-FR" altLang="ar-DZ" sz="2000">
                <a:solidFill>
                  <a:srgbClr val="00B050"/>
                </a:solidFill>
                <a:latin typeface="Arial" panose="020B0604020202020204" pitchFamily="34" charset="0"/>
              </a:rPr>
              <a:t>La fonction de probabilité conditionnelle de X, étant donné que Y = y, est définie par: </a:t>
            </a:r>
          </a:p>
          <a:p>
            <a:pPr algn="just">
              <a:spcBef>
                <a:spcPct val="0"/>
              </a:spcBef>
              <a:buFontTx/>
              <a:buNone/>
            </a:pPr>
            <a:endParaRPr lang="fr-FR" altLang="ar-DZ" sz="2000">
              <a:solidFill>
                <a:srgbClr val="00B050"/>
              </a:solidFill>
              <a:latin typeface="Arial" panose="020B0604020202020204" pitchFamily="34" charset="0"/>
            </a:endParaRPr>
          </a:p>
          <a:p>
            <a:pPr algn="just">
              <a:spcBef>
                <a:spcPct val="0"/>
              </a:spcBef>
              <a:buFontTx/>
              <a:buNone/>
            </a:pPr>
            <a:endParaRPr lang="fr-FR" altLang="ar-DZ" sz="2000">
              <a:solidFill>
                <a:srgbClr val="00B050"/>
              </a:solidFill>
              <a:latin typeface="Arial" panose="020B0604020202020204" pitchFamily="34" charset="0"/>
            </a:endParaRPr>
          </a:p>
          <a:p>
            <a:pPr algn="just">
              <a:spcBef>
                <a:spcPct val="0"/>
              </a:spcBef>
              <a:buFontTx/>
              <a:buNone/>
            </a:pPr>
            <a:endParaRPr lang="fr-FR" altLang="ar-DZ" sz="2000">
              <a:solidFill>
                <a:srgbClr val="00B050"/>
              </a:solidFill>
              <a:latin typeface="Arial" panose="020B0604020202020204" pitchFamily="34" charset="0"/>
            </a:endParaRPr>
          </a:p>
          <a:p>
            <a:pPr algn="just">
              <a:spcBef>
                <a:spcPct val="0"/>
              </a:spcBef>
              <a:buFontTx/>
              <a:buNone/>
            </a:pPr>
            <a:r>
              <a:rPr lang="fr-FR" altLang="ar-DZ" sz="2000" b="1">
                <a:solidFill>
                  <a:srgbClr val="C00000"/>
                </a:solidFill>
                <a:latin typeface="Arial" panose="020B0604020202020204" pitchFamily="34" charset="0"/>
              </a:rPr>
              <a:t>Fonction de masse de probabilité conditionnelle de Y :</a:t>
            </a:r>
          </a:p>
          <a:p>
            <a:pPr algn="just">
              <a:spcBef>
                <a:spcPct val="0"/>
              </a:spcBef>
              <a:buFontTx/>
              <a:buNone/>
            </a:pPr>
            <a:r>
              <a:rPr lang="fr-FR" altLang="ar-DZ" sz="2000">
                <a:solidFill>
                  <a:srgbClr val="00B050"/>
                </a:solidFill>
                <a:latin typeface="Arial" panose="020B0604020202020204" pitchFamily="34" charset="0"/>
              </a:rPr>
              <a:t>La fonction de probabilité conditionnelle de Y, étant donné que X = x, est définie par: </a:t>
            </a:r>
          </a:p>
          <a:p>
            <a:pPr algn="just">
              <a:spcBef>
                <a:spcPct val="0"/>
              </a:spcBef>
              <a:buFontTx/>
              <a:buNone/>
            </a:pPr>
            <a:endParaRPr lang="fr-FR" altLang="ar-DZ" sz="2000">
              <a:solidFill>
                <a:srgbClr val="00B050"/>
              </a:solidFill>
              <a:latin typeface="Arial" panose="020B0604020202020204" pitchFamily="34" charset="0"/>
            </a:endParaRPr>
          </a:p>
        </p:txBody>
      </p:sp>
      <p:pic>
        <p:nvPicPr>
          <p:cNvPr id="25604" name="Image 3">
            <a:extLst>
              <a:ext uri="{FF2B5EF4-FFF2-40B4-BE49-F238E27FC236}">
                <a16:creationId xmlns="" xmlns:a16="http://schemas.microsoft.com/office/drawing/2014/main" id="{AB8CA075-8155-4EB6-8833-2C6772AEE3D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08350" y="4233863"/>
            <a:ext cx="2389188"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5" name="ZoneTexte 4">
            <a:extLst>
              <a:ext uri="{FF2B5EF4-FFF2-40B4-BE49-F238E27FC236}">
                <a16:creationId xmlns="" xmlns:a16="http://schemas.microsoft.com/office/drawing/2014/main" id="{52CD5F85-53E5-4D86-B331-D4D29351F0FC}"/>
              </a:ext>
            </a:extLst>
          </p:cNvPr>
          <p:cNvSpPr txBox="1">
            <a:spLocks noChangeArrowheads="1"/>
          </p:cNvSpPr>
          <p:nvPr/>
        </p:nvSpPr>
        <p:spPr bwMode="auto">
          <a:xfrm>
            <a:off x="6357938" y="4629150"/>
            <a:ext cx="2647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a:solidFill>
                  <a:srgbClr val="002060"/>
                </a:solidFill>
                <a:latin typeface="Arial" panose="020B0604020202020204" pitchFamily="34" charset="0"/>
              </a:rPr>
              <a:t>A condition que f</a:t>
            </a:r>
            <a:r>
              <a:rPr lang="fr-FR" altLang="ar-DZ" sz="1800" baseline="-25000">
                <a:solidFill>
                  <a:srgbClr val="002060"/>
                </a:solidFill>
                <a:latin typeface="Arial" panose="020B0604020202020204" pitchFamily="34" charset="0"/>
              </a:rPr>
              <a:t>Y</a:t>
            </a:r>
            <a:r>
              <a:rPr lang="fr-FR" altLang="ar-DZ" sz="1800">
                <a:solidFill>
                  <a:srgbClr val="002060"/>
                </a:solidFill>
                <a:latin typeface="Arial" panose="020B0604020202020204" pitchFamily="34" charset="0"/>
              </a:rPr>
              <a:t>(y) &gt; 0</a:t>
            </a:r>
            <a:endParaRPr lang="ar-DZ" altLang="ar-DZ" sz="1800">
              <a:solidFill>
                <a:srgbClr val="002060"/>
              </a:solidFill>
              <a:latin typeface="Arial" panose="020B0604020202020204" pitchFamily="34" charset="0"/>
            </a:endParaRPr>
          </a:p>
        </p:txBody>
      </p:sp>
      <p:pic>
        <p:nvPicPr>
          <p:cNvPr id="25606" name="Image 7">
            <a:extLst>
              <a:ext uri="{FF2B5EF4-FFF2-40B4-BE49-F238E27FC236}">
                <a16:creationId xmlns="" xmlns:a16="http://schemas.microsoft.com/office/drawing/2014/main" id="{42DC085D-C73B-4826-915D-A9AAFF8ADB5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63900" y="5997575"/>
            <a:ext cx="2433638" cy="86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ZoneTexte 8">
            <a:extLst>
              <a:ext uri="{FF2B5EF4-FFF2-40B4-BE49-F238E27FC236}">
                <a16:creationId xmlns="" xmlns:a16="http://schemas.microsoft.com/office/drawing/2014/main" id="{73DB542A-F74A-4A62-B417-1F4D4DCEC1C9}"/>
              </a:ext>
            </a:extLst>
          </p:cNvPr>
          <p:cNvSpPr txBox="1">
            <a:spLocks noChangeArrowheads="1"/>
          </p:cNvSpPr>
          <p:nvPr/>
        </p:nvSpPr>
        <p:spPr bwMode="auto">
          <a:xfrm>
            <a:off x="6370638" y="6442075"/>
            <a:ext cx="2647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a:solidFill>
                  <a:srgbClr val="002060"/>
                </a:solidFill>
                <a:latin typeface="Arial" panose="020B0604020202020204" pitchFamily="34" charset="0"/>
              </a:rPr>
              <a:t>A condition que f</a:t>
            </a:r>
            <a:r>
              <a:rPr lang="fr-FR" altLang="ar-DZ" sz="1800" baseline="-25000">
                <a:solidFill>
                  <a:srgbClr val="002060"/>
                </a:solidFill>
                <a:latin typeface="Arial" panose="020B0604020202020204" pitchFamily="34" charset="0"/>
              </a:rPr>
              <a:t>X</a:t>
            </a:r>
            <a:r>
              <a:rPr lang="fr-FR" altLang="ar-DZ" sz="1800">
                <a:solidFill>
                  <a:srgbClr val="002060"/>
                </a:solidFill>
                <a:latin typeface="Arial" panose="020B0604020202020204" pitchFamily="34" charset="0"/>
              </a:rPr>
              <a:t>(x) &gt; 0</a:t>
            </a:r>
            <a:endParaRPr lang="ar-DZ" altLang="ar-DZ" sz="1800">
              <a:solidFill>
                <a:srgbClr val="002060"/>
              </a:solidFill>
              <a:latin typeface="Arial" panose="020B0604020202020204" pitchFamily="34" charset="0"/>
            </a:endParaRPr>
          </a:p>
        </p:txBody>
      </p:sp>
      <p:sp>
        <p:nvSpPr>
          <p:cNvPr id="8" name="ZoneTexte 7">
            <a:extLst>
              <a:ext uri="{FF2B5EF4-FFF2-40B4-BE49-F238E27FC236}">
                <a16:creationId xmlns="" xmlns:a16="http://schemas.microsoft.com/office/drawing/2014/main" id="{0501D694-1DB3-4D1A-84A9-CDC31FEB4F01}"/>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oneTexte 6">
            <a:extLst>
              <a:ext uri="{FF2B5EF4-FFF2-40B4-BE49-F238E27FC236}">
                <a16:creationId xmlns="" xmlns:a16="http://schemas.microsoft.com/office/drawing/2014/main" id="{DD884D05-D2EE-4D1A-841E-84B14D145A30}"/>
              </a:ext>
            </a:extLst>
          </p:cNvPr>
          <p:cNvSpPr txBox="1">
            <a:spLocks noChangeArrowheads="1"/>
          </p:cNvSpPr>
          <p:nvPr/>
        </p:nvSpPr>
        <p:spPr bwMode="auto">
          <a:xfrm>
            <a:off x="0" y="1208807"/>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a:t>Le comportement conjoint de X et Y est entièrement capturé dans la distribution de probabilité conjointe. Pour une distribution continue </a:t>
            </a:r>
            <a:endParaRPr lang="fr-FR" altLang="ar-DZ" sz="2000">
              <a:solidFill>
                <a:srgbClr val="002060"/>
              </a:solidFill>
            </a:endParaRPr>
          </a:p>
        </p:txBody>
      </p:sp>
      <p:sp>
        <p:nvSpPr>
          <p:cNvPr id="36868" name="ZoneTexte 7">
            <a:extLst>
              <a:ext uri="{FF2B5EF4-FFF2-40B4-BE49-F238E27FC236}">
                <a16:creationId xmlns="" xmlns:a16="http://schemas.microsoft.com/office/drawing/2014/main" id="{DA0CB932-86BA-4C98-992F-6E16A2D20953}"/>
              </a:ext>
            </a:extLst>
          </p:cNvPr>
          <p:cNvSpPr txBox="1">
            <a:spLocks noChangeArrowheads="1"/>
          </p:cNvSpPr>
          <p:nvPr/>
        </p:nvSpPr>
        <p:spPr bwMode="auto">
          <a:xfrm>
            <a:off x="0" y="724694"/>
            <a:ext cx="503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FONCTION DE DENSITE CONJOINTE</a:t>
            </a:r>
          </a:p>
        </p:txBody>
      </p:sp>
      <p:pic>
        <p:nvPicPr>
          <p:cNvPr id="36869" name="Image 3">
            <a:extLst>
              <a:ext uri="{FF2B5EF4-FFF2-40B4-BE49-F238E27FC236}">
                <a16:creationId xmlns="" xmlns:a16="http://schemas.microsoft.com/office/drawing/2014/main" id="{A4C55CDB-7B64-42A4-BC0D-EBFB9D64B5E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43113" y="2603500"/>
            <a:ext cx="5291137" cy="102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0" name="Image 4">
            <a:extLst>
              <a:ext uri="{FF2B5EF4-FFF2-40B4-BE49-F238E27FC236}">
                <a16:creationId xmlns="" xmlns:a16="http://schemas.microsoft.com/office/drawing/2014/main" id="{20C054E0-619C-4846-AAE5-F89FF32FFF3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24088" y="5259388"/>
            <a:ext cx="5300662"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1" name="ZoneTexte 5">
            <a:extLst>
              <a:ext uri="{FF2B5EF4-FFF2-40B4-BE49-F238E27FC236}">
                <a16:creationId xmlns="" xmlns:a16="http://schemas.microsoft.com/office/drawing/2014/main" id="{92E62105-94AB-48B3-BEF3-33E2A20772CE}"/>
              </a:ext>
            </a:extLst>
          </p:cNvPr>
          <p:cNvSpPr txBox="1">
            <a:spLocks noChangeArrowheads="1"/>
          </p:cNvSpPr>
          <p:nvPr/>
        </p:nvSpPr>
        <p:spPr bwMode="auto">
          <a:xfrm>
            <a:off x="0" y="2193925"/>
            <a:ext cx="52911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fr-FR" altLang="ar-DZ" sz="2000" b="1" u="sng">
                <a:solidFill>
                  <a:srgbClr val="FF0000"/>
                </a:solidFill>
                <a:latin typeface="Arial" panose="020B0604020202020204" pitchFamily="34" charset="0"/>
              </a:rPr>
              <a:t>Cas de variables aléatoires continues</a:t>
            </a:r>
            <a:endParaRPr lang="ar-DZ" altLang="ar-DZ" sz="2000" b="1" u="sng">
              <a:solidFill>
                <a:srgbClr val="FF0000"/>
              </a:solidFill>
              <a:latin typeface="Arial" panose="020B0604020202020204" pitchFamily="34" charset="0"/>
            </a:endParaRPr>
          </a:p>
        </p:txBody>
      </p:sp>
      <p:sp>
        <p:nvSpPr>
          <p:cNvPr id="36872" name="ZoneTexte 9">
            <a:extLst>
              <a:ext uri="{FF2B5EF4-FFF2-40B4-BE49-F238E27FC236}">
                <a16:creationId xmlns="" xmlns:a16="http://schemas.microsoft.com/office/drawing/2014/main" id="{87741165-5E74-47E0-BD2C-7B7963E20222}"/>
              </a:ext>
            </a:extLst>
          </p:cNvPr>
          <p:cNvSpPr txBox="1">
            <a:spLocks noChangeArrowheads="1"/>
          </p:cNvSpPr>
          <p:nvPr/>
        </p:nvSpPr>
        <p:spPr bwMode="auto">
          <a:xfrm>
            <a:off x="-1588" y="4443413"/>
            <a:ext cx="528955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fr-FR" altLang="ar-DZ" sz="2000" b="1" u="sng">
                <a:solidFill>
                  <a:srgbClr val="FF0000"/>
                </a:solidFill>
                <a:latin typeface="Arial" panose="020B0604020202020204" pitchFamily="34" charset="0"/>
              </a:rPr>
              <a:t>Cas de variables aléatoires discrètes</a:t>
            </a:r>
            <a:endParaRPr lang="ar-DZ" altLang="ar-DZ" sz="2000" b="1" u="sng">
              <a:solidFill>
                <a:srgbClr val="FF0000"/>
              </a:solidFill>
              <a:latin typeface="Arial" panose="020B0604020202020204" pitchFamily="34" charset="0"/>
            </a:endParaRPr>
          </a:p>
        </p:txBody>
      </p:sp>
      <p:sp>
        <p:nvSpPr>
          <p:cNvPr id="9" name="ZoneTexte 8">
            <a:extLst>
              <a:ext uri="{FF2B5EF4-FFF2-40B4-BE49-F238E27FC236}">
                <a16:creationId xmlns="" xmlns:a16="http://schemas.microsoft.com/office/drawing/2014/main" id="{B2004334-1692-40CB-A579-5C2410BAFC41}"/>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ZoneTexte 7">
            <a:extLst>
              <a:ext uri="{FF2B5EF4-FFF2-40B4-BE49-F238E27FC236}">
                <a16:creationId xmlns="" xmlns:a16="http://schemas.microsoft.com/office/drawing/2014/main" id="{7699B297-C1DE-4A4A-B6F8-E6F5378E3083}"/>
              </a:ext>
            </a:extLst>
          </p:cNvPr>
          <p:cNvSpPr txBox="1">
            <a:spLocks noChangeArrowheads="1"/>
          </p:cNvSpPr>
          <p:nvPr/>
        </p:nvSpPr>
        <p:spPr bwMode="auto">
          <a:xfrm>
            <a:off x="0" y="511175"/>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FONCTION DE CORRELATION ENTRE DEUX VARIABLES ALEATOIRES</a:t>
            </a:r>
          </a:p>
        </p:txBody>
      </p:sp>
      <p:pic>
        <p:nvPicPr>
          <p:cNvPr id="44036" name="Image 3">
            <a:extLst>
              <a:ext uri="{FF2B5EF4-FFF2-40B4-BE49-F238E27FC236}">
                <a16:creationId xmlns="" xmlns:a16="http://schemas.microsoft.com/office/drawing/2014/main" id="{264CB536-7F80-478F-906B-A56BD8A0BF9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8913" y="1120775"/>
            <a:ext cx="8575675" cy="447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ZoneTexte 4">
            <a:extLst>
              <a:ext uri="{FF2B5EF4-FFF2-40B4-BE49-F238E27FC236}">
                <a16:creationId xmlns="" xmlns:a16="http://schemas.microsoft.com/office/drawing/2014/main" id="{82CF4C49-44EE-4C9B-8464-1BFD625F773A}"/>
              </a:ext>
            </a:extLst>
          </p:cNvPr>
          <p:cNvSpPr txBox="1">
            <a:spLocks noChangeArrowheads="1"/>
          </p:cNvSpPr>
          <p:nvPr/>
        </p:nvSpPr>
        <p:spPr bwMode="auto">
          <a:xfrm>
            <a:off x="0" y="5922963"/>
            <a:ext cx="91440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ar-DZ" sz="2400" b="1">
                <a:solidFill>
                  <a:srgbClr val="C00000"/>
                </a:solidFill>
              </a:rPr>
              <a:t>Non corrélation  vs    Indépendance</a:t>
            </a:r>
          </a:p>
          <a:p>
            <a:pPr algn="ctr"/>
            <a:r>
              <a:rPr lang="fr-FR" altLang="ar-DZ" sz="2400" b="1">
                <a:solidFill>
                  <a:srgbClr val="C00000"/>
                </a:solidFill>
              </a:rPr>
              <a:t>Entre deux variables aléatoires X et Y</a:t>
            </a:r>
            <a:endParaRPr lang="ar-DZ" altLang="ar-DZ" sz="2400" b="1">
              <a:solidFill>
                <a:srgbClr val="C00000"/>
              </a:solidFill>
            </a:endParaRPr>
          </a:p>
        </p:txBody>
      </p:sp>
      <p:sp>
        <p:nvSpPr>
          <p:cNvPr id="6" name="ZoneTexte 5">
            <a:extLst>
              <a:ext uri="{FF2B5EF4-FFF2-40B4-BE49-F238E27FC236}">
                <a16:creationId xmlns="" xmlns:a16="http://schemas.microsoft.com/office/drawing/2014/main" id="{35F7DA71-02A0-469F-9BDF-2A4F13550789}"/>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ZoneTexte 7">
            <a:extLst>
              <a:ext uri="{FF2B5EF4-FFF2-40B4-BE49-F238E27FC236}">
                <a16:creationId xmlns="" xmlns:a16="http://schemas.microsoft.com/office/drawing/2014/main" id="{420F5345-AF37-43E6-A115-1E9733A2C94D}"/>
              </a:ext>
            </a:extLst>
          </p:cNvPr>
          <p:cNvSpPr txBox="1">
            <a:spLocks noChangeArrowheads="1"/>
          </p:cNvSpPr>
          <p:nvPr/>
        </p:nvSpPr>
        <p:spPr bwMode="auto">
          <a:xfrm>
            <a:off x="0" y="511175"/>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CORRELATION, COVARIANCE et COEFFICIENT DE CORRELATION</a:t>
            </a:r>
          </a:p>
        </p:txBody>
      </p:sp>
      <p:sp>
        <p:nvSpPr>
          <p:cNvPr id="5" name="ZoneTexte 4">
            <a:extLst>
              <a:ext uri="{FF2B5EF4-FFF2-40B4-BE49-F238E27FC236}">
                <a16:creationId xmlns="" xmlns:a16="http://schemas.microsoft.com/office/drawing/2014/main" id="{3732BA83-1B3F-4FDE-BBAA-0052303FEB6F}"/>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pic>
        <p:nvPicPr>
          <p:cNvPr id="11265" name="Picture 1"/>
          <p:cNvPicPr>
            <a:picLocks noChangeAspect="1" noChangeArrowheads="1"/>
          </p:cNvPicPr>
          <p:nvPr/>
        </p:nvPicPr>
        <p:blipFill>
          <a:blip r:embed="rId2"/>
          <a:srcRect/>
          <a:stretch>
            <a:fillRect/>
          </a:stretch>
        </p:blipFill>
        <p:spPr bwMode="auto">
          <a:xfrm>
            <a:off x="428596" y="1285860"/>
            <a:ext cx="8124825" cy="48958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ZoneTexte 7">
            <a:extLst>
              <a:ext uri="{FF2B5EF4-FFF2-40B4-BE49-F238E27FC236}">
                <a16:creationId xmlns="" xmlns:a16="http://schemas.microsoft.com/office/drawing/2014/main" id="{124F49BC-3127-449A-A97E-D0266AA4BBB8}"/>
              </a:ext>
            </a:extLst>
          </p:cNvPr>
          <p:cNvSpPr txBox="1">
            <a:spLocks noChangeArrowheads="1"/>
          </p:cNvSpPr>
          <p:nvPr/>
        </p:nvSpPr>
        <p:spPr bwMode="auto">
          <a:xfrm>
            <a:off x="0" y="511175"/>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a:solidFill>
                  <a:srgbClr val="FF0000"/>
                </a:solidFill>
                <a:latin typeface="Arial" panose="020B0604020202020204" pitchFamily="34" charset="0"/>
              </a:rPr>
              <a:t>INDEPENDANCE   VS  CORRELATION</a:t>
            </a:r>
          </a:p>
        </p:txBody>
      </p:sp>
      <p:pic>
        <p:nvPicPr>
          <p:cNvPr id="46084" name="Image 2">
            <a:extLst>
              <a:ext uri="{FF2B5EF4-FFF2-40B4-BE49-F238E27FC236}">
                <a16:creationId xmlns="" xmlns:a16="http://schemas.microsoft.com/office/drawing/2014/main" id="{05D0DB07-DCC9-4028-96D3-5E66AE84041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60513" y="3429000"/>
            <a:ext cx="6022975" cy="257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5" name="ZoneTexte 3">
            <a:extLst>
              <a:ext uri="{FF2B5EF4-FFF2-40B4-BE49-F238E27FC236}">
                <a16:creationId xmlns="" xmlns:a16="http://schemas.microsoft.com/office/drawing/2014/main" id="{158A90C0-6883-4185-92E1-0BBF2DD1F1C9}"/>
              </a:ext>
            </a:extLst>
          </p:cNvPr>
          <p:cNvSpPr txBox="1">
            <a:spLocks noChangeArrowheads="1"/>
          </p:cNvSpPr>
          <p:nvPr/>
        </p:nvSpPr>
        <p:spPr bwMode="auto">
          <a:xfrm>
            <a:off x="0" y="1209675"/>
            <a:ext cx="91440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ar-DZ" sz="2000">
                <a:solidFill>
                  <a:srgbClr val="7030A0"/>
                </a:solidFill>
              </a:rPr>
              <a:t>L'indépendance entre deux variables aléatoires (VA) X et Y, devrait être considérée comme disant qu’aucune des deux VA n'a un impact statistique sur l'autre </a:t>
            </a:r>
          </a:p>
          <a:p>
            <a:pPr algn="just"/>
            <a:r>
              <a:rPr lang="fr-FR" altLang="ar-DZ" sz="2000">
                <a:solidFill>
                  <a:srgbClr val="002060"/>
                </a:solidFill>
              </a:rPr>
              <a:t>Ainsi, les valeurs que l'un prendra probablement devraient être sans rapport avec la valeur que l'autre prendra. </a:t>
            </a:r>
            <a:endParaRPr lang="ar-DZ" altLang="ar-DZ" sz="2000">
              <a:solidFill>
                <a:srgbClr val="002060"/>
              </a:solidFill>
            </a:endParaRPr>
          </a:p>
        </p:txBody>
      </p:sp>
      <p:sp>
        <p:nvSpPr>
          <p:cNvPr id="6" name="ZoneTexte 5">
            <a:extLst>
              <a:ext uri="{FF2B5EF4-FFF2-40B4-BE49-F238E27FC236}">
                <a16:creationId xmlns="" xmlns:a16="http://schemas.microsoft.com/office/drawing/2014/main" id="{8127A8CA-EDE6-47DB-9167-7F4BDB2F1FA3}"/>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ZoneTexte 7">
            <a:extLst>
              <a:ext uri="{FF2B5EF4-FFF2-40B4-BE49-F238E27FC236}">
                <a16:creationId xmlns="" xmlns:a16="http://schemas.microsoft.com/office/drawing/2014/main" id="{180FDA5D-7997-4AD2-BCAE-3D154403E362}"/>
              </a:ext>
            </a:extLst>
          </p:cNvPr>
          <p:cNvSpPr txBox="1">
            <a:spLocks noChangeArrowheads="1"/>
          </p:cNvSpPr>
          <p:nvPr/>
        </p:nvSpPr>
        <p:spPr bwMode="auto">
          <a:xfrm>
            <a:off x="0" y="511175"/>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2000" b="1" u="sng">
                <a:solidFill>
                  <a:srgbClr val="FF0000"/>
                </a:solidFill>
                <a:latin typeface="Arial" panose="020B0604020202020204" pitchFamily="34" charset="0"/>
              </a:rPr>
              <a:t>INDEPENDANCE   VS  CORRELATION</a:t>
            </a:r>
          </a:p>
        </p:txBody>
      </p:sp>
      <p:sp>
        <p:nvSpPr>
          <p:cNvPr id="49156" name="ZoneTexte 3">
            <a:extLst>
              <a:ext uri="{FF2B5EF4-FFF2-40B4-BE49-F238E27FC236}">
                <a16:creationId xmlns="" xmlns:a16="http://schemas.microsoft.com/office/drawing/2014/main" id="{86D0DF93-1DA9-4D0F-A49F-CBFFC105BB02}"/>
              </a:ext>
            </a:extLst>
          </p:cNvPr>
          <p:cNvSpPr txBox="1">
            <a:spLocks noChangeArrowheads="1"/>
          </p:cNvSpPr>
          <p:nvPr/>
        </p:nvSpPr>
        <p:spPr bwMode="auto">
          <a:xfrm>
            <a:off x="0" y="1209675"/>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ar-DZ" sz="2000" b="1">
                <a:solidFill>
                  <a:srgbClr val="002060"/>
                </a:solidFill>
              </a:rPr>
              <a:t>Deux variables aléatoires X et Y sont indépendantes si :</a:t>
            </a:r>
            <a:endParaRPr lang="ar-DZ" altLang="ar-DZ" sz="2000" b="1">
              <a:solidFill>
                <a:srgbClr val="002060"/>
              </a:solidFill>
            </a:endParaRPr>
          </a:p>
        </p:txBody>
      </p:sp>
      <p:pic>
        <p:nvPicPr>
          <p:cNvPr id="49157" name="Image 2">
            <a:extLst>
              <a:ext uri="{FF2B5EF4-FFF2-40B4-BE49-F238E27FC236}">
                <a16:creationId xmlns="" xmlns:a16="http://schemas.microsoft.com/office/drawing/2014/main" id="{CE96F62D-6BC9-4252-B621-22143BED5DD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3125" y="1682750"/>
            <a:ext cx="485775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 xmlns:a16="http://schemas.microsoft.com/office/drawing/2014/main" id="{254EF425-A912-495F-ACEA-68BB8F044945}"/>
              </a:ext>
            </a:extLst>
          </p:cNvPr>
          <p:cNvSpPr txBox="1"/>
          <p:nvPr/>
        </p:nvSpPr>
        <p:spPr>
          <a:xfrm>
            <a:off x="0" y="2208213"/>
            <a:ext cx="9144000" cy="4710112"/>
          </a:xfrm>
          <a:prstGeom prst="rect">
            <a:avLst/>
          </a:prstGeom>
          <a:noFill/>
        </p:spPr>
        <p:txBody>
          <a:bodyPr rtlCol="1">
            <a:spAutoFit/>
          </a:bodyPr>
          <a:lstStyle/>
          <a:p>
            <a:pPr>
              <a:defRPr/>
            </a:pPr>
            <a:r>
              <a:rPr lang="fr-FR" sz="2000" b="1" u="sng" dirty="0">
                <a:solidFill>
                  <a:srgbClr val="FF0000"/>
                </a:solidFill>
              </a:rPr>
              <a:t>Rappels :</a:t>
            </a:r>
          </a:p>
          <a:p>
            <a:pPr>
              <a:defRPr/>
            </a:pPr>
            <a:endParaRPr lang="fr-FR" sz="2000" b="1" u="sng" dirty="0">
              <a:solidFill>
                <a:srgbClr val="FF0000"/>
              </a:solidFill>
            </a:endParaRPr>
          </a:p>
          <a:p>
            <a:pPr algn="just">
              <a:defRPr/>
            </a:pPr>
            <a:r>
              <a:rPr lang="en-US" sz="2000" dirty="0">
                <a:solidFill>
                  <a:srgbClr val="002060"/>
                </a:solidFill>
              </a:rPr>
              <a:t>La </a:t>
            </a:r>
            <a:r>
              <a:rPr lang="en-US" sz="2000" dirty="0" err="1">
                <a:solidFill>
                  <a:srgbClr val="002060"/>
                </a:solidFill>
              </a:rPr>
              <a:t>fonction</a:t>
            </a:r>
            <a:r>
              <a:rPr lang="en-US" sz="2000" dirty="0">
                <a:solidFill>
                  <a:srgbClr val="002060"/>
                </a:solidFill>
              </a:rPr>
              <a:t> de </a:t>
            </a:r>
            <a:r>
              <a:rPr lang="en-US" sz="2000" dirty="0" err="1">
                <a:solidFill>
                  <a:srgbClr val="002060"/>
                </a:solidFill>
              </a:rPr>
              <a:t>Densité</a:t>
            </a:r>
            <a:r>
              <a:rPr lang="en-US" sz="2000" dirty="0">
                <a:solidFill>
                  <a:srgbClr val="002060"/>
                </a:solidFill>
              </a:rPr>
              <a:t> de </a:t>
            </a:r>
            <a:r>
              <a:rPr lang="en-US" sz="2000" dirty="0" err="1">
                <a:solidFill>
                  <a:srgbClr val="002060"/>
                </a:solidFill>
              </a:rPr>
              <a:t>probabilité</a:t>
            </a:r>
            <a:r>
              <a:rPr lang="en-US" sz="2000" dirty="0">
                <a:solidFill>
                  <a:srgbClr val="002060"/>
                </a:solidFill>
              </a:rPr>
              <a:t> </a:t>
            </a:r>
            <a:r>
              <a:rPr lang="en-US" sz="2000" dirty="0" err="1">
                <a:solidFill>
                  <a:srgbClr val="002060"/>
                </a:solidFill>
              </a:rPr>
              <a:t>décrit</a:t>
            </a:r>
            <a:r>
              <a:rPr lang="en-US" sz="2000" dirty="0">
                <a:solidFill>
                  <a:srgbClr val="002060"/>
                </a:solidFill>
              </a:rPr>
              <a:t> ‘’</a:t>
            </a:r>
            <a:r>
              <a:rPr lang="en-US" sz="2000" dirty="0" err="1">
                <a:solidFill>
                  <a:srgbClr val="002060"/>
                </a:solidFill>
              </a:rPr>
              <a:t>complètement</a:t>
            </a:r>
            <a:r>
              <a:rPr lang="en-US" sz="2000" dirty="0">
                <a:solidFill>
                  <a:srgbClr val="002060"/>
                </a:solidFill>
              </a:rPr>
              <a:t>’’ </a:t>
            </a:r>
            <a:r>
              <a:rPr lang="fr-FR" sz="2000" dirty="0">
                <a:solidFill>
                  <a:srgbClr val="002060"/>
                </a:solidFill>
              </a:rPr>
              <a:t>la variable aléatoire VR </a:t>
            </a:r>
          </a:p>
          <a:p>
            <a:pPr algn="just">
              <a:defRPr/>
            </a:pPr>
            <a:endParaRPr lang="fr-FR" sz="2000" dirty="0"/>
          </a:p>
          <a:p>
            <a:pPr algn="just">
              <a:defRPr/>
            </a:pPr>
            <a:r>
              <a:rPr lang="fr-FR" sz="2000" b="1" dirty="0">
                <a:solidFill>
                  <a:srgbClr val="C00000"/>
                </a:solidFill>
              </a:rPr>
              <a:t>Mais souvent nous avons besoin aussi de :</a:t>
            </a:r>
          </a:p>
          <a:p>
            <a:pPr algn="just">
              <a:defRPr/>
            </a:pPr>
            <a:endParaRPr lang="fr-FR" sz="2000" dirty="0"/>
          </a:p>
          <a:p>
            <a:pPr marL="342900" indent="-342900" algn="just">
              <a:buFont typeface="Arial" panose="020B0604020202020204" pitchFamily="34" charset="0"/>
              <a:buChar char="•"/>
              <a:defRPr/>
            </a:pPr>
            <a:r>
              <a:rPr lang="fr-FR" sz="2000" dirty="0">
                <a:solidFill>
                  <a:srgbClr val="7030A0"/>
                </a:solidFill>
              </a:rPr>
              <a:t>L’espérance mathématique ou Moyenne d’ensemble, E[X], de la VA. Elle Décrit le centre de gravité de la densité de probabilité</a:t>
            </a:r>
          </a:p>
          <a:p>
            <a:pPr algn="just">
              <a:defRPr/>
            </a:pPr>
            <a:endParaRPr lang="fr-FR" sz="2000" dirty="0"/>
          </a:p>
          <a:p>
            <a:pPr marL="342900" indent="-342900" algn="just">
              <a:buFont typeface="Arial" panose="020B0604020202020204" pitchFamily="34" charset="0"/>
              <a:buChar char="•"/>
              <a:defRPr/>
            </a:pPr>
            <a:r>
              <a:rPr lang="fr-FR" sz="2000" dirty="0">
                <a:solidFill>
                  <a:srgbClr val="0070C0"/>
                </a:solidFill>
              </a:rPr>
              <a:t>Variance d’une VA qui décrit l’étalement ou  propagation de la densité de probabilité </a:t>
            </a:r>
          </a:p>
          <a:p>
            <a:pPr algn="just">
              <a:defRPr/>
            </a:pPr>
            <a:endParaRPr lang="fr-FR" sz="2000" dirty="0"/>
          </a:p>
          <a:p>
            <a:pPr marL="342900" indent="-342900" algn="just">
              <a:buFont typeface="Arial" panose="020B0604020202020204" pitchFamily="34" charset="0"/>
              <a:buChar char="•"/>
              <a:defRPr/>
            </a:pPr>
            <a:r>
              <a:rPr lang="fr-FR" sz="2000" dirty="0">
                <a:solidFill>
                  <a:srgbClr val="00B050"/>
                </a:solidFill>
              </a:rPr>
              <a:t>Corrélation d’une VA qui décrit un peu «l'inclinaison» de la densité de probabilité conjointe </a:t>
            </a:r>
            <a:endParaRPr lang="ar-DZ" sz="2000" dirty="0">
              <a:solidFill>
                <a:srgbClr val="00B050"/>
              </a:solidFill>
            </a:endParaRPr>
          </a:p>
        </p:txBody>
      </p:sp>
      <p:sp>
        <p:nvSpPr>
          <p:cNvPr id="7" name="ZoneTexte 6">
            <a:extLst>
              <a:ext uri="{FF2B5EF4-FFF2-40B4-BE49-F238E27FC236}">
                <a16:creationId xmlns="" xmlns:a16="http://schemas.microsoft.com/office/drawing/2014/main" id="{A75A30A9-CBFA-46E6-8A20-903B7B6E9E8C}"/>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ZoneTexte 6">
            <a:extLst>
              <a:ext uri="{FF2B5EF4-FFF2-40B4-BE49-F238E27FC236}">
                <a16:creationId xmlns="" xmlns:a16="http://schemas.microsoft.com/office/drawing/2014/main" id="{B51AF2FF-7C8F-44D4-BCEF-C7E41F2574A8}"/>
              </a:ext>
            </a:extLst>
          </p:cNvPr>
          <p:cNvSpPr txBox="1">
            <a:spLocks noChangeArrowheads="1"/>
          </p:cNvSpPr>
          <p:nvPr/>
        </p:nvSpPr>
        <p:spPr bwMode="auto">
          <a:xfrm>
            <a:off x="0" y="1138238"/>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a:solidFill>
                  <a:srgbClr val="7030A0"/>
                </a:solidFill>
              </a:rPr>
              <a:t>Dans ce cas nous pouvons parler d’un vecteur aléatoires</a:t>
            </a:r>
            <a:endParaRPr lang="fr-FR" altLang="ar-DZ" sz="2000" b="1">
              <a:solidFill>
                <a:srgbClr val="00B0F0"/>
              </a:solidFill>
            </a:endParaRPr>
          </a:p>
        </p:txBody>
      </p:sp>
      <p:sp>
        <p:nvSpPr>
          <p:cNvPr id="51204" name="ZoneTexte 7">
            <a:extLst>
              <a:ext uri="{FF2B5EF4-FFF2-40B4-BE49-F238E27FC236}">
                <a16:creationId xmlns="" xmlns:a16="http://schemas.microsoft.com/office/drawing/2014/main" id="{A39128D9-5155-459C-8965-48A43A62C309}"/>
              </a:ext>
            </a:extLst>
          </p:cNvPr>
          <p:cNvSpPr txBox="1">
            <a:spLocks noChangeArrowheads="1"/>
          </p:cNvSpPr>
          <p:nvPr/>
        </p:nvSpPr>
        <p:spPr bwMode="auto">
          <a:xfrm>
            <a:off x="0" y="511175"/>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CORRELATION ET CONVARIANCE ENTRE N VARIABLES ALEATOIRES</a:t>
            </a:r>
          </a:p>
        </p:txBody>
      </p:sp>
      <p:pic>
        <p:nvPicPr>
          <p:cNvPr id="51205" name="Image 1">
            <a:extLst>
              <a:ext uri="{FF2B5EF4-FFF2-40B4-BE49-F238E27FC236}">
                <a16:creationId xmlns="" xmlns:a16="http://schemas.microsoft.com/office/drawing/2014/main" id="{9FC81566-DE43-400D-991D-0E43AB02C7A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87650" y="1552575"/>
            <a:ext cx="334327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6" name="Image 2">
            <a:extLst>
              <a:ext uri="{FF2B5EF4-FFF2-40B4-BE49-F238E27FC236}">
                <a16:creationId xmlns="" xmlns:a16="http://schemas.microsoft.com/office/drawing/2014/main" id="{A388992F-E65C-4CCF-BA42-31C201643C9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00263" y="2994025"/>
            <a:ext cx="4943475"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7" name="Image 3">
            <a:extLst>
              <a:ext uri="{FF2B5EF4-FFF2-40B4-BE49-F238E27FC236}">
                <a16:creationId xmlns="" xmlns:a16="http://schemas.microsoft.com/office/drawing/2014/main" id="{3C094A42-EF4C-41F1-A323-B60A048CE1CA}"/>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33688" y="5865813"/>
            <a:ext cx="3476625"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8" name="ZoneTexte 4">
            <a:extLst>
              <a:ext uri="{FF2B5EF4-FFF2-40B4-BE49-F238E27FC236}">
                <a16:creationId xmlns="" xmlns:a16="http://schemas.microsoft.com/office/drawing/2014/main" id="{46CA40EB-5AF6-422A-921C-CF9656FCB4FA}"/>
              </a:ext>
            </a:extLst>
          </p:cNvPr>
          <p:cNvSpPr txBox="1">
            <a:spLocks noChangeArrowheads="1"/>
          </p:cNvSpPr>
          <p:nvPr/>
        </p:nvSpPr>
        <p:spPr bwMode="auto">
          <a:xfrm>
            <a:off x="0" y="2225675"/>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ar-DZ" sz="2000">
                <a:solidFill>
                  <a:srgbClr val="002060"/>
                </a:solidFill>
              </a:rPr>
              <a:t>Nous obtenons donc une matrice de corrélation, de N× N éléments, du vecteur </a:t>
            </a:r>
            <a:r>
              <a:rPr lang="fr-FR" altLang="ar-DZ" sz="2000" b="1">
                <a:solidFill>
                  <a:srgbClr val="002060"/>
                </a:solidFill>
              </a:rPr>
              <a:t>x </a:t>
            </a:r>
            <a:r>
              <a:rPr lang="fr-FR" altLang="ar-DZ" sz="2000">
                <a:solidFill>
                  <a:srgbClr val="002060"/>
                </a:solidFill>
              </a:rPr>
              <a:t>composé des N VA :</a:t>
            </a:r>
            <a:endParaRPr lang="ar-DZ" altLang="ar-DZ" sz="2000">
              <a:solidFill>
                <a:srgbClr val="002060"/>
              </a:solidFill>
            </a:endParaRPr>
          </a:p>
        </p:txBody>
      </p:sp>
      <p:sp>
        <p:nvSpPr>
          <p:cNvPr id="51209" name="ZoneTexte 8">
            <a:extLst>
              <a:ext uri="{FF2B5EF4-FFF2-40B4-BE49-F238E27FC236}">
                <a16:creationId xmlns="" xmlns:a16="http://schemas.microsoft.com/office/drawing/2014/main" id="{9622B9A4-1260-43CD-81E4-AB6FBC4C9ECB}"/>
              </a:ext>
            </a:extLst>
          </p:cNvPr>
          <p:cNvSpPr txBox="1">
            <a:spLocks noChangeArrowheads="1"/>
          </p:cNvSpPr>
          <p:nvPr/>
        </p:nvSpPr>
        <p:spPr bwMode="auto">
          <a:xfrm>
            <a:off x="11113" y="5008563"/>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ar-DZ" sz="2000">
                <a:solidFill>
                  <a:srgbClr val="00B050"/>
                </a:solidFill>
              </a:rPr>
              <a:t>Pareil pour la covariance qui devient alors une matrice de N× N éléments,</a:t>
            </a:r>
            <a:endParaRPr lang="ar-DZ" altLang="ar-DZ" sz="2000">
              <a:solidFill>
                <a:srgbClr val="00B050"/>
              </a:solidFill>
            </a:endParaRPr>
          </a:p>
        </p:txBody>
      </p:sp>
      <p:sp>
        <p:nvSpPr>
          <p:cNvPr id="10" name="ZoneTexte 9">
            <a:extLst>
              <a:ext uri="{FF2B5EF4-FFF2-40B4-BE49-F238E27FC236}">
                <a16:creationId xmlns="" xmlns:a16="http://schemas.microsoft.com/office/drawing/2014/main" id="{C941E65F-2564-4748-8698-B9D83572AEC8}"/>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smtClean="0">
                <a:solidFill>
                  <a:srgbClr val="C00000"/>
                </a:solidFill>
              </a:rPr>
              <a:t>AVANT PROPOS</a:t>
            </a:r>
            <a:endParaRPr lang="fr-FR" sz="3600" b="1" dirty="0">
              <a:solidFill>
                <a:srgbClr val="C00000"/>
              </a:solidFill>
            </a:endParaRPr>
          </a:p>
        </p:txBody>
      </p:sp>
      <p:sp>
        <p:nvSpPr>
          <p:cNvPr id="3" name="ZoneTexte 2"/>
          <p:cNvSpPr txBox="1"/>
          <p:nvPr/>
        </p:nvSpPr>
        <p:spPr>
          <a:xfrm>
            <a:off x="0" y="3075761"/>
            <a:ext cx="9144000" cy="2800767"/>
          </a:xfrm>
          <a:prstGeom prst="rect">
            <a:avLst/>
          </a:prstGeom>
          <a:noFill/>
        </p:spPr>
        <p:txBody>
          <a:bodyPr wrap="square" rtlCol="0">
            <a:spAutoFit/>
          </a:bodyPr>
          <a:lstStyle/>
          <a:p>
            <a:pPr algn="just"/>
            <a:r>
              <a:rPr lang="fr-MC" sz="2200" dirty="0" smtClean="0">
                <a:solidFill>
                  <a:srgbClr val="7030A0"/>
                </a:solidFill>
              </a:rPr>
              <a:t>L</a:t>
            </a:r>
            <a:r>
              <a:rPr lang="fr-MC" sz="2200" dirty="0" smtClean="0">
                <a:solidFill>
                  <a:srgbClr val="7030A0"/>
                </a:solidFill>
              </a:rPr>
              <a:t>a théorie de l’information est très sollicitée dans divers autres domaines à l’instar des neurosciences, de la reconnaissance biométrique et même dans les finances ….etc. En effet, dans tous ces exemples, le dénominateur commun est qu’ils peuvent être représentés comme étant une variable aléatoire souvent discrète de taille finie et qui suit une certaine loi de probabilité. </a:t>
            </a:r>
          </a:p>
          <a:p>
            <a:pPr algn="just"/>
            <a:endParaRPr lang="fr-MC" sz="2200" dirty="0" smtClean="0"/>
          </a:p>
          <a:p>
            <a:pPr algn="just"/>
            <a:r>
              <a:rPr lang="fr-MC" sz="2200" dirty="0" smtClean="0">
                <a:solidFill>
                  <a:srgbClr val="00B0F0"/>
                </a:solidFill>
              </a:rPr>
              <a:t>Dans notre cours, nous allons nous intéresser plus particulièrement au codage source dans les chaines de transmission actuelles</a:t>
            </a:r>
            <a:endParaRPr lang="fr-FR" sz="2200" dirty="0">
              <a:solidFill>
                <a:srgbClr val="00B0F0"/>
              </a:solidFill>
            </a:endParaRPr>
          </a:p>
        </p:txBody>
      </p:sp>
      <p:pic>
        <p:nvPicPr>
          <p:cNvPr id="266242" name="Picture 2"/>
          <p:cNvPicPr>
            <a:picLocks noChangeAspect="1" noChangeArrowheads="1"/>
          </p:cNvPicPr>
          <p:nvPr/>
        </p:nvPicPr>
        <p:blipFill>
          <a:blip r:embed="rId2"/>
          <a:srcRect/>
          <a:stretch>
            <a:fillRect/>
          </a:stretch>
        </p:blipFill>
        <p:spPr bwMode="auto">
          <a:xfrm>
            <a:off x="7620000" y="514345"/>
            <a:ext cx="1524000" cy="2200275"/>
          </a:xfrm>
          <a:prstGeom prst="rect">
            <a:avLst/>
          </a:prstGeom>
          <a:noFill/>
          <a:ln w="9525">
            <a:noFill/>
            <a:miter lim="800000"/>
            <a:headEnd/>
            <a:tailEnd/>
          </a:ln>
          <a:effectLst/>
        </p:spPr>
      </p:pic>
      <p:sp>
        <p:nvSpPr>
          <p:cNvPr id="5" name="ZoneTexte 4"/>
          <p:cNvSpPr txBox="1"/>
          <p:nvPr/>
        </p:nvSpPr>
        <p:spPr>
          <a:xfrm>
            <a:off x="0" y="662400"/>
            <a:ext cx="7572396" cy="2462213"/>
          </a:xfrm>
          <a:prstGeom prst="rect">
            <a:avLst/>
          </a:prstGeom>
          <a:noFill/>
        </p:spPr>
        <p:txBody>
          <a:bodyPr wrap="square" rtlCol="0">
            <a:spAutoFit/>
          </a:bodyPr>
          <a:lstStyle/>
          <a:p>
            <a:pPr algn="just"/>
            <a:r>
              <a:rPr lang="fr-MC" sz="2200" dirty="0" smtClean="0">
                <a:solidFill>
                  <a:srgbClr val="002060"/>
                </a:solidFill>
              </a:rPr>
              <a:t>La théorie de l’information est bien évidemment la base des télécommunications actuelles surtout  à partir des travaux de Claude </a:t>
            </a:r>
            <a:r>
              <a:rPr lang="fr-MC" sz="2200" dirty="0" smtClean="0">
                <a:solidFill>
                  <a:srgbClr val="002060"/>
                </a:solidFill>
              </a:rPr>
              <a:t> Elwood SHANNON dès1948</a:t>
            </a:r>
            <a:r>
              <a:rPr lang="fr-MC" sz="2200" dirty="0" smtClean="0">
                <a:solidFill>
                  <a:srgbClr val="002060"/>
                </a:solidFill>
              </a:rPr>
              <a:t>. </a:t>
            </a:r>
            <a:endParaRPr lang="fr-MC" sz="2200" dirty="0" smtClean="0">
              <a:solidFill>
                <a:srgbClr val="002060"/>
              </a:solidFill>
            </a:endParaRPr>
          </a:p>
          <a:p>
            <a:pPr algn="just"/>
            <a:endParaRPr lang="fr-MC" sz="2200" dirty="0" smtClean="0">
              <a:solidFill>
                <a:srgbClr val="002060"/>
              </a:solidFill>
            </a:endParaRPr>
          </a:p>
          <a:p>
            <a:pPr algn="just"/>
            <a:r>
              <a:rPr lang="fr-MC" sz="2200" dirty="0" smtClean="0">
                <a:solidFill>
                  <a:srgbClr val="002060"/>
                </a:solidFill>
                <a:hlinkClick r:id="rId3"/>
              </a:rPr>
              <a:t>https</a:t>
            </a:r>
            <a:r>
              <a:rPr lang="fr-MC" sz="2200" dirty="0" smtClean="0">
                <a:solidFill>
                  <a:srgbClr val="002060"/>
                </a:solidFill>
                <a:hlinkClick r:id="rId3"/>
              </a:rPr>
              <a:t>://mathshistory.st-andrews.ac.uk/Biographies/Shannon</a:t>
            </a:r>
            <a:r>
              <a:rPr lang="fr-MC" sz="2200" dirty="0" smtClean="0">
                <a:solidFill>
                  <a:srgbClr val="002060"/>
                </a:solidFill>
                <a:hlinkClick r:id="rId3"/>
              </a:rPr>
              <a:t>/</a:t>
            </a:r>
            <a:endParaRPr lang="fr-MC" sz="2200" dirty="0" smtClean="0">
              <a:solidFill>
                <a:srgbClr val="002060"/>
              </a:solidFill>
            </a:endParaRPr>
          </a:p>
          <a:p>
            <a:pPr algn="just"/>
            <a:r>
              <a:rPr lang="fr-MC" sz="2200" dirty="0" smtClean="0">
                <a:solidFill>
                  <a:srgbClr val="002060"/>
                </a:solidFill>
                <a:hlinkClick r:id="rId4"/>
              </a:rPr>
              <a:t>http://</a:t>
            </a:r>
            <a:r>
              <a:rPr lang="fr-MC" sz="2200" dirty="0" smtClean="0">
                <a:solidFill>
                  <a:srgbClr val="002060"/>
                </a:solidFill>
                <a:hlinkClick r:id="rId4"/>
              </a:rPr>
              <a:t>neilsloane.com/doc/shannonbib.html</a:t>
            </a:r>
            <a:endParaRPr lang="fr-MC" sz="2200" dirty="0" smtClean="0">
              <a:solidFill>
                <a:srgbClr val="002060"/>
              </a:solidFill>
            </a:endParaRPr>
          </a:p>
          <a:p>
            <a:pPr algn="just"/>
            <a:endParaRPr lang="fr-MC" sz="2200" dirty="0" smtClean="0">
              <a:solidFill>
                <a:srgbClr val="002060"/>
              </a:solidFill>
            </a:endParaRPr>
          </a:p>
        </p:txBody>
      </p:sp>
      <p:sp>
        <p:nvSpPr>
          <p:cNvPr id="6" name="ZoneTexte 5"/>
          <p:cNvSpPr txBox="1"/>
          <p:nvPr/>
        </p:nvSpPr>
        <p:spPr>
          <a:xfrm>
            <a:off x="7500958" y="2671700"/>
            <a:ext cx="1643042" cy="553998"/>
          </a:xfrm>
          <a:prstGeom prst="rect">
            <a:avLst/>
          </a:prstGeom>
          <a:noFill/>
        </p:spPr>
        <p:txBody>
          <a:bodyPr wrap="square" rtlCol="0">
            <a:spAutoFit/>
          </a:bodyPr>
          <a:lstStyle/>
          <a:p>
            <a:pPr algn="ctr"/>
            <a:r>
              <a:rPr lang="fr-MC" sz="1500" b="1" dirty="0" smtClean="0">
                <a:solidFill>
                  <a:srgbClr val="00B050"/>
                </a:solidFill>
              </a:rPr>
              <a:t>Claude Shannon</a:t>
            </a:r>
            <a:endParaRPr lang="fr-FR" sz="1500" b="1" dirty="0" smtClean="0">
              <a:solidFill>
                <a:srgbClr val="00B050"/>
              </a:solidFill>
            </a:endParaRPr>
          </a:p>
          <a:p>
            <a:pPr algn="ctr"/>
            <a:r>
              <a:rPr lang="fr-FR" sz="1500" b="1" dirty="0" smtClean="0">
                <a:solidFill>
                  <a:srgbClr val="00B050"/>
                </a:solidFill>
              </a:rPr>
              <a:t>1916 - 2001</a:t>
            </a:r>
            <a:endParaRPr lang="fr-FR" sz="1500" b="1"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20</a:t>
            </a:fld>
            <a:endParaRPr lang="fr-F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DEFINITION</a:t>
            </a:r>
          </a:p>
        </p:txBody>
      </p:sp>
      <p:sp>
        <p:nvSpPr>
          <p:cNvPr id="5" name="ZoneTexte 4"/>
          <p:cNvSpPr txBox="1"/>
          <p:nvPr/>
        </p:nvSpPr>
        <p:spPr>
          <a:xfrm>
            <a:off x="0" y="764704"/>
            <a:ext cx="9144000" cy="6124754"/>
          </a:xfrm>
          <a:prstGeom prst="rect">
            <a:avLst/>
          </a:prstGeom>
          <a:noFill/>
        </p:spPr>
        <p:txBody>
          <a:bodyPr wrap="square" rtlCol="0">
            <a:spAutoFit/>
          </a:bodyPr>
          <a:lstStyle/>
          <a:p>
            <a:pPr algn="just"/>
            <a:r>
              <a:rPr lang="fr-FR" sz="2200" dirty="0">
                <a:solidFill>
                  <a:srgbClr val="7030A0"/>
                </a:solidFill>
              </a:rPr>
              <a:t>Le codage entropique est basé essentiellement sur  des statistiques liées aux données issues de la source. L’objectif est d’arriver à construire et remplacer ces données sources, par un code de longueur plus petite mais généralement  variable d’un symbole à un autre ou d’un caractère à un autre d’un même alphabet (ou données d’une même source).</a:t>
            </a:r>
          </a:p>
          <a:p>
            <a:pPr algn="just"/>
            <a:endParaRPr lang="fr-FR" sz="2200" b="1" dirty="0">
              <a:solidFill>
                <a:srgbClr val="FF0000"/>
              </a:solidFill>
            </a:endParaRPr>
          </a:p>
          <a:p>
            <a:pPr algn="just"/>
            <a:r>
              <a:rPr lang="fr-FR" sz="2200" b="1" dirty="0">
                <a:solidFill>
                  <a:srgbClr val="FF0000"/>
                </a:solidFill>
              </a:rPr>
              <a:t>Pourquoi des codes de tailles variables ?</a:t>
            </a:r>
          </a:p>
          <a:p>
            <a:pPr algn="just"/>
            <a:endParaRPr lang="fr-FR" sz="2200" dirty="0"/>
          </a:p>
          <a:p>
            <a:pPr algn="just"/>
            <a:r>
              <a:rPr lang="fr-FR" sz="2200" dirty="0">
                <a:solidFill>
                  <a:srgbClr val="002060"/>
                </a:solidFill>
              </a:rPr>
              <a:t>L’idée est simple : le symboles (ou données) de source n’ont pas la même importance et ne contiennent pas souvent la même quantité d’information. </a:t>
            </a:r>
          </a:p>
          <a:p>
            <a:pPr algn="just"/>
            <a:endParaRPr lang="fr-FR" sz="2200" dirty="0"/>
          </a:p>
          <a:p>
            <a:pPr algn="just"/>
            <a:r>
              <a:rPr lang="fr-FR" sz="2200" dirty="0">
                <a:solidFill>
                  <a:srgbClr val="00B0F0"/>
                </a:solidFill>
              </a:rPr>
              <a:t>Ainsi, le codage entropique tente généralement à attribuer les mots de codes les plus courts aux symboles de source les plus fréquents (contiennent moins d’informations) et bien sûr les codes les plus longs aux symboles source les plus rares (contiennent plus d’information). A cet effet, nous aurons comme principe :</a:t>
            </a:r>
          </a:p>
          <a:p>
            <a:pPr algn="just">
              <a:buFont typeface="Wingdings" pitchFamily="2" charset="2"/>
              <a:buChar char="q"/>
            </a:pPr>
            <a:r>
              <a:rPr lang="fr-FR" sz="2000" dirty="0"/>
              <a:t> </a:t>
            </a:r>
            <a:r>
              <a:rPr lang="fr-FR" sz="2000" dirty="0">
                <a:solidFill>
                  <a:srgbClr val="7030A0"/>
                </a:solidFill>
              </a:rPr>
              <a:t>attribuer des mots de code courts pour les symboles probables</a:t>
            </a:r>
          </a:p>
          <a:p>
            <a:pPr algn="just">
              <a:buFont typeface="Wingdings" pitchFamily="2" charset="2"/>
              <a:buChar char="q"/>
            </a:pPr>
            <a:r>
              <a:rPr lang="fr-FR" sz="2000" dirty="0"/>
              <a:t> </a:t>
            </a:r>
            <a:r>
              <a:rPr lang="fr-FR" sz="2000" dirty="0">
                <a:solidFill>
                  <a:srgbClr val="00B050"/>
                </a:solidFill>
              </a:rPr>
              <a:t>attribuer des mots de code longs pour les symboles peu probables</a:t>
            </a:r>
            <a:endParaRPr lang="fr-FR" sz="2200" dirty="0">
              <a:solidFill>
                <a:srgbClr val="00B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21</a:t>
            </a:fld>
            <a:endParaRPr lang="fr-F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DEFINITION</a:t>
            </a:r>
          </a:p>
        </p:txBody>
      </p:sp>
      <p:sp>
        <p:nvSpPr>
          <p:cNvPr id="5" name="ZoneTexte 4"/>
          <p:cNvSpPr txBox="1"/>
          <p:nvPr/>
        </p:nvSpPr>
        <p:spPr>
          <a:xfrm>
            <a:off x="0" y="1283317"/>
            <a:ext cx="9144000" cy="2431435"/>
          </a:xfrm>
          <a:prstGeom prst="rect">
            <a:avLst/>
          </a:prstGeom>
          <a:noFill/>
        </p:spPr>
        <p:txBody>
          <a:bodyPr wrap="square" rtlCol="0">
            <a:spAutoFit/>
          </a:bodyPr>
          <a:lstStyle/>
          <a:p>
            <a:pPr algn="just"/>
            <a:endParaRPr lang="fr-FR" sz="2000" dirty="0"/>
          </a:p>
          <a:p>
            <a:pPr algn="just"/>
            <a:r>
              <a:rPr lang="fr-FR" sz="2200" dirty="0">
                <a:solidFill>
                  <a:srgbClr val="7030A0"/>
                </a:solidFill>
              </a:rPr>
              <a:t>Le codage entropique est basé essentiellement sur les concepts de la théorie de l'information, où l'information à coder (données source) est considérée comme  une variable aléatoire discrète (appartenant à un ensemble fini).  </a:t>
            </a:r>
          </a:p>
          <a:p>
            <a:pPr algn="just"/>
            <a:endParaRPr lang="fr-FR" sz="2200" dirty="0"/>
          </a:p>
          <a:p>
            <a:pPr algn="just"/>
            <a:r>
              <a:rPr lang="fr-FR" sz="2200" dirty="0">
                <a:solidFill>
                  <a:srgbClr val="00B0F0"/>
                </a:solidFill>
              </a:rPr>
              <a:t>Le théorème du codage de source, établit l’entropie comme la limite de la possibilité de compression.</a:t>
            </a:r>
            <a:endParaRPr lang="fr-FR" sz="2200" b="1" u="sng" dirty="0">
              <a:solidFill>
                <a:srgbClr val="00B0F0"/>
              </a:solidFill>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22</a:t>
            </a:fld>
            <a:endParaRPr lang="fr-FR"/>
          </a:p>
        </p:txBody>
      </p:sp>
      <p:sp>
        <p:nvSpPr>
          <p:cNvPr id="5" name="ZoneTexte 4"/>
          <p:cNvSpPr txBox="1"/>
          <p:nvPr/>
        </p:nvSpPr>
        <p:spPr>
          <a:xfrm>
            <a:off x="0" y="1283317"/>
            <a:ext cx="9144000" cy="5139869"/>
          </a:xfrm>
          <a:prstGeom prst="rect">
            <a:avLst/>
          </a:prstGeom>
          <a:noFill/>
        </p:spPr>
        <p:txBody>
          <a:bodyPr wrap="square" rtlCol="0">
            <a:spAutoFit/>
          </a:bodyPr>
          <a:lstStyle/>
          <a:p>
            <a:pPr algn="just"/>
            <a:endParaRPr lang="fr-FR" sz="2000" dirty="0"/>
          </a:p>
          <a:p>
            <a:pPr algn="just"/>
            <a:r>
              <a:rPr lang="fr-FR" sz="2200" b="1" dirty="0">
                <a:solidFill>
                  <a:srgbClr val="FF0000"/>
                </a:solidFill>
              </a:rPr>
              <a:t>une source est représentée habituellement par :</a:t>
            </a:r>
          </a:p>
          <a:p>
            <a:pPr algn="just"/>
            <a:endParaRPr lang="fr-FR" sz="2200" dirty="0"/>
          </a:p>
          <a:p>
            <a:pPr marL="457200" indent="-457200" algn="just">
              <a:buFont typeface="+mj-lt"/>
              <a:buAutoNum type="arabicPeriod"/>
            </a:pPr>
            <a:r>
              <a:rPr lang="fr-FR" sz="2200" dirty="0">
                <a:solidFill>
                  <a:srgbClr val="00B0F0"/>
                </a:solidFill>
              </a:rPr>
              <a:t>l’ensemble des données ou de de symboles qu’elle peut fournir, appelé souvent un alphabet. On peut les noter par exemple {m</a:t>
            </a:r>
            <a:r>
              <a:rPr lang="fr-FR" sz="2200" baseline="-25000" dirty="0">
                <a:solidFill>
                  <a:srgbClr val="00B0F0"/>
                </a:solidFill>
              </a:rPr>
              <a:t>1</a:t>
            </a:r>
            <a:r>
              <a:rPr lang="fr-FR" sz="2200" dirty="0">
                <a:solidFill>
                  <a:srgbClr val="00B0F0"/>
                </a:solidFill>
              </a:rPr>
              <a:t>, m</a:t>
            </a:r>
            <a:r>
              <a:rPr lang="fr-FR" sz="2200" baseline="-25000" dirty="0">
                <a:solidFill>
                  <a:srgbClr val="00B0F0"/>
                </a:solidFill>
              </a:rPr>
              <a:t>2</a:t>
            </a:r>
            <a:r>
              <a:rPr lang="fr-FR" sz="2200" dirty="0">
                <a:solidFill>
                  <a:srgbClr val="00B0F0"/>
                </a:solidFill>
              </a:rPr>
              <a:t>,........, </a:t>
            </a:r>
            <a:r>
              <a:rPr lang="fr-FR" sz="2200" dirty="0" err="1">
                <a:solidFill>
                  <a:srgbClr val="00B0F0"/>
                </a:solidFill>
              </a:rPr>
              <a:t>m</a:t>
            </a:r>
            <a:r>
              <a:rPr lang="fr-FR" sz="2200" baseline="-25000" dirty="0" err="1">
                <a:solidFill>
                  <a:srgbClr val="00B0F0"/>
                </a:solidFill>
              </a:rPr>
              <a:t>k</a:t>
            </a:r>
            <a:r>
              <a:rPr lang="fr-FR" sz="2200" dirty="0">
                <a:solidFill>
                  <a:srgbClr val="00B0F0"/>
                </a:solidFill>
              </a:rPr>
              <a:t>}</a:t>
            </a:r>
          </a:p>
          <a:p>
            <a:pPr marL="457200" indent="-457200" algn="just"/>
            <a:endParaRPr lang="fr-FR" sz="2200" dirty="0"/>
          </a:p>
          <a:p>
            <a:pPr marL="457200" indent="-457200" algn="just"/>
            <a:r>
              <a:rPr lang="fr-FR" sz="2200" dirty="0">
                <a:solidFill>
                  <a:srgbClr val="7030A0"/>
                </a:solidFill>
              </a:rPr>
              <a:t>2.  La loi de probabilité qui contrôle les caractéristiques d'émission de ces données que l’on notera {P(m</a:t>
            </a:r>
            <a:r>
              <a:rPr lang="fr-FR" sz="2200" baseline="-25000" dirty="0">
                <a:solidFill>
                  <a:srgbClr val="7030A0"/>
                </a:solidFill>
              </a:rPr>
              <a:t>1</a:t>
            </a:r>
            <a:r>
              <a:rPr lang="fr-FR" sz="2200" dirty="0">
                <a:solidFill>
                  <a:srgbClr val="7030A0"/>
                </a:solidFill>
              </a:rPr>
              <a:t>), P(m</a:t>
            </a:r>
            <a:r>
              <a:rPr lang="fr-FR" sz="2200" baseline="-25000" dirty="0">
                <a:solidFill>
                  <a:srgbClr val="7030A0"/>
                </a:solidFill>
              </a:rPr>
              <a:t>2</a:t>
            </a:r>
            <a:r>
              <a:rPr lang="fr-FR" sz="2200" dirty="0">
                <a:solidFill>
                  <a:srgbClr val="7030A0"/>
                </a:solidFill>
              </a:rPr>
              <a:t>),........, P(</a:t>
            </a:r>
            <a:r>
              <a:rPr lang="fr-FR" sz="2200" dirty="0" err="1">
                <a:solidFill>
                  <a:srgbClr val="7030A0"/>
                </a:solidFill>
              </a:rPr>
              <a:t>m</a:t>
            </a:r>
            <a:r>
              <a:rPr lang="fr-FR" sz="2200" baseline="-25000" dirty="0" err="1">
                <a:solidFill>
                  <a:srgbClr val="7030A0"/>
                </a:solidFill>
              </a:rPr>
              <a:t>k</a:t>
            </a:r>
            <a:r>
              <a:rPr lang="fr-FR" sz="2200" dirty="0">
                <a:solidFill>
                  <a:srgbClr val="7030A0"/>
                </a:solidFill>
              </a:rPr>
              <a:t>)} </a:t>
            </a:r>
          </a:p>
          <a:p>
            <a:pPr marL="457200" indent="-457200" algn="just">
              <a:buFont typeface="+mj-lt"/>
              <a:buAutoNum type="arabicPeriod"/>
            </a:pPr>
            <a:endParaRPr lang="fr-FR" sz="2200" dirty="0"/>
          </a:p>
          <a:p>
            <a:pPr algn="just"/>
            <a:endParaRPr lang="fr-FR" sz="2200" dirty="0"/>
          </a:p>
          <a:p>
            <a:pPr algn="just"/>
            <a:endParaRPr lang="fr-FR" sz="2200" dirty="0"/>
          </a:p>
          <a:p>
            <a:pPr algn="just"/>
            <a:r>
              <a:rPr lang="fr-FR" sz="2200" dirty="0">
                <a:solidFill>
                  <a:srgbClr val="0070C0"/>
                </a:solidFill>
              </a:rPr>
              <a:t>Si les symboles émis par cette source sont indépendants et régis par la même loi de probabilité alors la source est dite simple ou sans mémoire</a:t>
            </a:r>
          </a:p>
          <a:p>
            <a:pPr marL="457200" indent="-457200" algn="just"/>
            <a:endParaRPr lang="fr-FR" sz="2200" dirty="0"/>
          </a:p>
          <a:p>
            <a:pPr marL="457200" indent="-457200" algn="just"/>
            <a:r>
              <a:rPr lang="fr-FR" sz="2200" dirty="0"/>
              <a:t> </a:t>
            </a:r>
            <a:endParaRPr lang="fr-FR" sz="2200" b="1" u="sng" dirty="0">
              <a:solidFill>
                <a:srgbClr val="00B0F0"/>
              </a:solidFill>
              <a:cs typeface="Times New Roman" pitchFamily="18" charset="0"/>
            </a:endParaRP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DEFINITION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23</a:t>
            </a:fld>
            <a:endParaRPr lang="fr-FR"/>
          </a:p>
        </p:txBody>
      </p:sp>
      <p:sp>
        <p:nvSpPr>
          <p:cNvPr id="5" name="ZoneTexte 4"/>
          <p:cNvSpPr txBox="1"/>
          <p:nvPr/>
        </p:nvSpPr>
        <p:spPr>
          <a:xfrm>
            <a:off x="0" y="785794"/>
            <a:ext cx="9144000" cy="5970865"/>
          </a:xfrm>
          <a:prstGeom prst="rect">
            <a:avLst/>
          </a:prstGeom>
          <a:noFill/>
        </p:spPr>
        <p:txBody>
          <a:bodyPr wrap="square" rtlCol="0">
            <a:spAutoFit/>
          </a:bodyPr>
          <a:lstStyle/>
          <a:p>
            <a:pPr algn="just"/>
            <a:r>
              <a:rPr lang="fr-FR" sz="2200" b="1" u="sng" dirty="0">
                <a:solidFill>
                  <a:srgbClr val="FF0000"/>
                </a:solidFill>
              </a:rPr>
              <a:t>Exemple 1:</a:t>
            </a:r>
            <a:r>
              <a:rPr lang="fr-FR" sz="2200" b="1" dirty="0">
                <a:solidFill>
                  <a:srgbClr val="FF0000"/>
                </a:solidFill>
              </a:rPr>
              <a:t>  </a:t>
            </a:r>
            <a:r>
              <a:rPr lang="fr-FR" sz="2000" dirty="0">
                <a:solidFill>
                  <a:srgbClr val="7030A0"/>
                </a:solidFill>
              </a:rPr>
              <a:t>Soit une source qui va émettre le mot suivant:</a:t>
            </a:r>
          </a:p>
          <a:p>
            <a:pPr algn="ctr"/>
            <a:endParaRPr lang="fr-FR" sz="2000" b="1" dirty="0">
              <a:solidFill>
                <a:srgbClr val="FF0000"/>
              </a:solidFill>
            </a:endParaRPr>
          </a:p>
          <a:p>
            <a:pPr algn="ctr"/>
            <a:r>
              <a:rPr lang="fr-FR" sz="2000" b="1" dirty="0">
                <a:solidFill>
                  <a:srgbClr val="FF0000"/>
                </a:solidFill>
              </a:rPr>
              <a:t>Alphabet Source = le mot ‘’</a:t>
            </a:r>
            <a:r>
              <a:rPr lang="fr-FR" sz="2000" b="1" dirty="0" err="1">
                <a:solidFill>
                  <a:srgbClr val="FF0000"/>
                </a:solidFill>
              </a:rPr>
              <a:t>annaba</a:t>
            </a:r>
            <a:r>
              <a:rPr lang="fr-FR" sz="2000" b="1" dirty="0">
                <a:solidFill>
                  <a:srgbClr val="FF0000"/>
                </a:solidFill>
              </a:rPr>
              <a:t>’’={a, n, n, a, b, a}</a:t>
            </a:r>
          </a:p>
          <a:p>
            <a:pPr algn="just"/>
            <a:endParaRPr lang="fr-FR" sz="2000" dirty="0">
              <a:solidFill>
                <a:srgbClr val="0070C0"/>
              </a:solidFill>
            </a:endParaRPr>
          </a:p>
          <a:p>
            <a:pPr algn="just"/>
            <a:r>
              <a:rPr lang="fr-FR" sz="2000" dirty="0">
                <a:solidFill>
                  <a:srgbClr val="002060"/>
                </a:solidFill>
              </a:rPr>
              <a:t>Les symboles générés par la source sont formés par 3 lettres de l’alphabet français à savoir a, n et b, mais pas avec la même loi de probabilité, si on se restreint à cet exemple basic.</a:t>
            </a:r>
          </a:p>
          <a:p>
            <a:pPr algn="just"/>
            <a:endParaRPr lang="fr-FR" sz="2000" dirty="0">
              <a:solidFill>
                <a:srgbClr val="002060"/>
              </a:solidFill>
            </a:endParaRPr>
          </a:p>
          <a:p>
            <a:pPr algn="just"/>
            <a:r>
              <a:rPr lang="fr-FR" sz="2000" dirty="0">
                <a:solidFill>
                  <a:srgbClr val="00B0F0"/>
                </a:solidFill>
              </a:rPr>
              <a:t>La loi de probabilité est donc (pour ce cas de figure) :</a:t>
            </a:r>
          </a:p>
          <a:p>
            <a:pPr algn="just"/>
            <a:endParaRPr lang="fr-FR" sz="2000" dirty="0">
              <a:solidFill>
                <a:srgbClr val="00B0F0"/>
              </a:solidFill>
            </a:endParaRPr>
          </a:p>
          <a:p>
            <a:pPr algn="ctr"/>
            <a:r>
              <a:rPr lang="fr-FR" sz="2000" b="1" dirty="0">
                <a:solidFill>
                  <a:srgbClr val="FF0000"/>
                </a:solidFill>
              </a:rPr>
              <a:t>P(‘’a’’)=1/2, P(‘’n’’)=1/3 et P(‘’b’’)=1/6</a:t>
            </a:r>
          </a:p>
          <a:p>
            <a:pPr algn="just"/>
            <a:endParaRPr lang="fr-FR" sz="2000" dirty="0">
              <a:solidFill>
                <a:srgbClr val="0070C0"/>
              </a:solidFill>
            </a:endParaRPr>
          </a:p>
          <a:p>
            <a:pPr algn="just"/>
            <a:r>
              <a:rPr lang="fr-FR" sz="2000" b="1" dirty="0">
                <a:solidFill>
                  <a:srgbClr val="C00000"/>
                </a:solidFill>
              </a:rPr>
              <a:t>Comment allons nous coder chacun de ces symboles?</a:t>
            </a:r>
          </a:p>
          <a:p>
            <a:pPr algn="just"/>
            <a:endParaRPr lang="fr-FR" sz="2000" dirty="0">
              <a:solidFill>
                <a:srgbClr val="0070C0"/>
              </a:solidFill>
            </a:endParaRPr>
          </a:p>
          <a:p>
            <a:pPr algn="just">
              <a:buFont typeface="Wingdings" pitchFamily="2" charset="2"/>
              <a:buChar char="q"/>
            </a:pPr>
            <a:r>
              <a:rPr lang="fr-FR" sz="2000" dirty="0">
                <a:solidFill>
                  <a:srgbClr val="002060"/>
                </a:solidFill>
              </a:rPr>
              <a:t> Est-ce qu’il est préférable d’utiliser un code de taille fixe ? Comme le code ASCII</a:t>
            </a:r>
          </a:p>
          <a:p>
            <a:pPr algn="just">
              <a:buFont typeface="Wingdings" pitchFamily="2" charset="2"/>
              <a:buChar char="q"/>
            </a:pPr>
            <a:r>
              <a:rPr lang="fr-FR" sz="2000" dirty="0">
                <a:solidFill>
                  <a:srgbClr val="00B050"/>
                </a:solidFill>
              </a:rPr>
              <a:t> Ou bien utiliser un code de taille variable ?</a:t>
            </a:r>
          </a:p>
          <a:p>
            <a:pPr algn="just"/>
            <a:endParaRPr lang="fr-FR" sz="2000" dirty="0">
              <a:solidFill>
                <a:srgbClr val="00B050"/>
              </a:solidFill>
            </a:endParaRPr>
          </a:p>
          <a:p>
            <a:pPr algn="just"/>
            <a:r>
              <a:rPr lang="fr-FR" sz="2000" b="1" dirty="0">
                <a:solidFill>
                  <a:srgbClr val="002060"/>
                </a:solidFill>
              </a:rPr>
              <a:t>Pour répondre à ces questions, nous devons d’abord rappeler les fondements de base de la théorie de l’information.</a:t>
            </a:r>
            <a:endParaRPr lang="fr-FR" sz="2200" b="1" dirty="0">
              <a:solidFill>
                <a:srgbClr val="002060"/>
              </a:solidFill>
            </a:endParaRP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DEFINITION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24</a:t>
            </a:fld>
            <a:endParaRPr lang="fr-FR"/>
          </a:p>
        </p:txBody>
      </p:sp>
      <p:sp>
        <p:nvSpPr>
          <p:cNvPr id="5" name="ZoneTexte 4"/>
          <p:cNvSpPr txBox="1"/>
          <p:nvPr/>
        </p:nvSpPr>
        <p:spPr>
          <a:xfrm>
            <a:off x="0" y="785794"/>
            <a:ext cx="9144000" cy="738664"/>
          </a:xfrm>
          <a:prstGeom prst="rect">
            <a:avLst/>
          </a:prstGeom>
          <a:noFill/>
        </p:spPr>
        <p:txBody>
          <a:bodyPr wrap="square" rtlCol="0">
            <a:spAutoFit/>
          </a:bodyPr>
          <a:lstStyle/>
          <a:p>
            <a:pPr algn="just"/>
            <a:r>
              <a:rPr lang="fr-FR" sz="2200" b="1" u="sng" dirty="0">
                <a:solidFill>
                  <a:srgbClr val="FF0000"/>
                </a:solidFill>
              </a:rPr>
              <a:t>Exemple 2:</a:t>
            </a:r>
          </a:p>
          <a:p>
            <a:pPr algn="just"/>
            <a:r>
              <a:rPr lang="fr-FR" sz="2000" dirty="0">
                <a:solidFill>
                  <a:srgbClr val="0070C0"/>
                </a:solidFill>
              </a:rPr>
              <a:t>Soit un bloc d’image en niveaux de gris de taille 8 × 8 pixels</a:t>
            </a:r>
          </a:p>
        </p:txBody>
      </p:sp>
      <p:graphicFrame>
        <p:nvGraphicFramePr>
          <p:cNvPr id="6" name="Tableau 5"/>
          <p:cNvGraphicFramePr>
            <a:graphicFrameLocks noGrp="1"/>
          </p:cNvGraphicFramePr>
          <p:nvPr>
            <p:extLst>
              <p:ext uri="{D42A27DB-BD31-4B8C-83A1-F6EECF244321}">
                <p14:modId xmlns="" xmlns:p14="http://schemas.microsoft.com/office/powerpoint/2010/main" val="2149136276"/>
              </p:ext>
            </p:extLst>
          </p:nvPr>
        </p:nvGraphicFramePr>
        <p:xfrm>
          <a:off x="2786050" y="1714488"/>
          <a:ext cx="4310048" cy="2926080"/>
        </p:xfrm>
        <a:graphic>
          <a:graphicData uri="http://schemas.openxmlformats.org/drawingml/2006/table">
            <a:tbl>
              <a:tblPr firstRow="1" bandRow="1">
                <a:tableStyleId>{5C22544A-7EE6-4342-B048-85BDC9FD1C3A}</a:tableStyleId>
              </a:tblPr>
              <a:tblGrid>
                <a:gridCol w="538756">
                  <a:extLst>
                    <a:ext uri="{9D8B030D-6E8A-4147-A177-3AD203B41FA5}">
                      <a16:colId xmlns="" xmlns:a16="http://schemas.microsoft.com/office/drawing/2014/main" val="20000"/>
                    </a:ext>
                  </a:extLst>
                </a:gridCol>
                <a:gridCol w="538756">
                  <a:extLst>
                    <a:ext uri="{9D8B030D-6E8A-4147-A177-3AD203B41FA5}">
                      <a16:colId xmlns="" xmlns:a16="http://schemas.microsoft.com/office/drawing/2014/main" val="20001"/>
                    </a:ext>
                  </a:extLst>
                </a:gridCol>
                <a:gridCol w="538756">
                  <a:extLst>
                    <a:ext uri="{9D8B030D-6E8A-4147-A177-3AD203B41FA5}">
                      <a16:colId xmlns="" xmlns:a16="http://schemas.microsoft.com/office/drawing/2014/main" val="20002"/>
                    </a:ext>
                  </a:extLst>
                </a:gridCol>
                <a:gridCol w="538756">
                  <a:extLst>
                    <a:ext uri="{9D8B030D-6E8A-4147-A177-3AD203B41FA5}">
                      <a16:colId xmlns="" xmlns:a16="http://schemas.microsoft.com/office/drawing/2014/main" val="20003"/>
                    </a:ext>
                  </a:extLst>
                </a:gridCol>
                <a:gridCol w="538756">
                  <a:extLst>
                    <a:ext uri="{9D8B030D-6E8A-4147-A177-3AD203B41FA5}">
                      <a16:colId xmlns="" xmlns:a16="http://schemas.microsoft.com/office/drawing/2014/main" val="20004"/>
                    </a:ext>
                  </a:extLst>
                </a:gridCol>
                <a:gridCol w="538756">
                  <a:extLst>
                    <a:ext uri="{9D8B030D-6E8A-4147-A177-3AD203B41FA5}">
                      <a16:colId xmlns="" xmlns:a16="http://schemas.microsoft.com/office/drawing/2014/main" val="20005"/>
                    </a:ext>
                  </a:extLst>
                </a:gridCol>
                <a:gridCol w="538756">
                  <a:extLst>
                    <a:ext uri="{9D8B030D-6E8A-4147-A177-3AD203B41FA5}">
                      <a16:colId xmlns="" xmlns:a16="http://schemas.microsoft.com/office/drawing/2014/main" val="20006"/>
                    </a:ext>
                  </a:extLst>
                </a:gridCol>
                <a:gridCol w="538756">
                  <a:extLst>
                    <a:ext uri="{9D8B030D-6E8A-4147-A177-3AD203B41FA5}">
                      <a16:colId xmlns="" xmlns:a16="http://schemas.microsoft.com/office/drawing/2014/main" val="20007"/>
                    </a:ext>
                  </a:extLst>
                </a:gridCol>
              </a:tblGrid>
              <a:tr h="357190">
                <a:tc>
                  <a:txBody>
                    <a:bodyPr/>
                    <a:lstStyle/>
                    <a:p>
                      <a:pPr algn="ctr"/>
                      <a:r>
                        <a:rPr lang="fr-FR" b="0"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57190">
                <a:tc>
                  <a:txBody>
                    <a:bodyPr/>
                    <a:lstStyle/>
                    <a:p>
                      <a:pPr algn="ctr"/>
                      <a:r>
                        <a:rPr lang="fr-FR" dirty="0">
                          <a:solidFill>
                            <a:schemeClr val="tx1">
                              <a:lumMod val="95000"/>
                              <a:lumOff val="5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57190">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57190">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57190">
                <a:tc>
                  <a:txBody>
                    <a:bodyPr/>
                    <a:lstStyle/>
                    <a:p>
                      <a:pPr algn="ctr"/>
                      <a:r>
                        <a:rPr lang="fr-FR" dirty="0">
                          <a:solidFill>
                            <a:schemeClr val="tx1">
                              <a:lumMod val="95000"/>
                              <a:lumOff val="5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57190">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57190">
                <a:tc>
                  <a:txBody>
                    <a:bodyPr/>
                    <a:lstStyle/>
                    <a:p>
                      <a:pPr algn="ctr"/>
                      <a:r>
                        <a:rPr lang="fr-FR" dirty="0">
                          <a:solidFill>
                            <a:schemeClr val="tx1">
                              <a:lumMod val="95000"/>
                              <a:lumOff val="5000"/>
                            </a:schemeClr>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57190">
                <a:tc>
                  <a:txBody>
                    <a:bodyPr/>
                    <a:lstStyle/>
                    <a:p>
                      <a:pPr algn="ctr"/>
                      <a:r>
                        <a:rPr lang="fr-FR" dirty="0">
                          <a:solidFill>
                            <a:schemeClr val="tx1">
                              <a:lumMod val="95000"/>
                              <a:lumOff val="5000"/>
                            </a:schemeClr>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lumMod val="95000"/>
                              <a:lumOff val="5000"/>
                            </a:schemeClr>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7" name="ZoneTexte 6"/>
          <p:cNvSpPr txBox="1"/>
          <p:nvPr/>
        </p:nvSpPr>
        <p:spPr>
          <a:xfrm>
            <a:off x="0" y="4714884"/>
            <a:ext cx="9144000" cy="1938992"/>
          </a:xfrm>
          <a:prstGeom prst="rect">
            <a:avLst/>
          </a:prstGeom>
          <a:noFill/>
        </p:spPr>
        <p:txBody>
          <a:bodyPr wrap="square" rtlCol="0">
            <a:spAutoFit/>
          </a:bodyPr>
          <a:lstStyle/>
          <a:p>
            <a:pPr algn="just">
              <a:buFont typeface="Wingdings" pitchFamily="2" charset="2"/>
              <a:buChar char="q"/>
            </a:pPr>
            <a:r>
              <a:rPr lang="fr-FR" sz="2000" dirty="0">
                <a:solidFill>
                  <a:srgbClr val="7030A0"/>
                </a:solidFill>
              </a:rPr>
              <a:t> Ces niveaux de gris sont normalement compris entre 0 et 255, ce qui justifie le choix habituel d’un codage de taille fixe de 8 bits par pixel. </a:t>
            </a:r>
          </a:p>
          <a:p>
            <a:pPr algn="just">
              <a:buFont typeface="Wingdings" pitchFamily="2" charset="2"/>
              <a:buChar char="q"/>
            </a:pPr>
            <a:r>
              <a:rPr lang="fr-FR" sz="2000" dirty="0"/>
              <a:t> </a:t>
            </a:r>
            <a:r>
              <a:rPr lang="fr-FR" sz="2000" dirty="0">
                <a:solidFill>
                  <a:srgbClr val="00B0F0"/>
                </a:solidFill>
              </a:rPr>
              <a:t>Mais dans ce cas de figure est il judicieux de garder ce type de codage à taille fixe de 8 bits ou bien doit on le changer ?</a:t>
            </a:r>
          </a:p>
          <a:p>
            <a:pPr algn="just">
              <a:buFont typeface="Wingdings" pitchFamily="2" charset="2"/>
              <a:buChar char="q"/>
            </a:pPr>
            <a:r>
              <a:rPr lang="fr-FR" sz="2000" dirty="0">
                <a:solidFill>
                  <a:srgbClr val="00B050"/>
                </a:solidFill>
              </a:rPr>
              <a:t> Surtout, que les niveaux de pixels de ce bloc n’ont pas la même probabilité d’apparition. Pour vérifier calculez la loi de probabilité de ces niveaux de gris</a:t>
            </a:r>
            <a:r>
              <a:rPr lang="fr-FR" sz="2000" dirty="0"/>
              <a:t>. </a:t>
            </a:r>
          </a:p>
        </p:txBody>
      </p:sp>
      <p:sp>
        <p:nvSpPr>
          <p:cNvPr id="8" name="ZoneTexte 7"/>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DEFINITION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D’UNE SOURCE</a:t>
            </a:r>
          </a:p>
        </p:txBody>
      </p:sp>
      <p:sp>
        <p:nvSpPr>
          <p:cNvPr id="3" name="ZoneTexte 2"/>
          <p:cNvSpPr txBox="1"/>
          <p:nvPr/>
        </p:nvSpPr>
        <p:spPr>
          <a:xfrm>
            <a:off x="0" y="1000108"/>
            <a:ext cx="9144000" cy="4862870"/>
          </a:xfrm>
          <a:prstGeom prst="rect">
            <a:avLst/>
          </a:prstGeom>
          <a:noFill/>
        </p:spPr>
        <p:txBody>
          <a:bodyPr wrap="square" rtlCol="0">
            <a:spAutoFit/>
          </a:bodyPr>
          <a:lstStyle/>
          <a:p>
            <a:pPr algn="just"/>
            <a:r>
              <a:rPr lang="fr-FR" sz="2200" dirty="0">
                <a:solidFill>
                  <a:srgbClr val="00B0F0"/>
                </a:solidFill>
              </a:rPr>
              <a:t>Comme nous venons de le voir, chaque symbole d’un alphabet M={m</a:t>
            </a:r>
            <a:r>
              <a:rPr lang="fr-FR" sz="2200" baseline="-25000" dirty="0">
                <a:solidFill>
                  <a:srgbClr val="00B0F0"/>
                </a:solidFill>
              </a:rPr>
              <a:t>1</a:t>
            </a:r>
            <a:r>
              <a:rPr lang="fr-FR" sz="2200" dirty="0">
                <a:solidFill>
                  <a:srgbClr val="00B0F0"/>
                </a:solidFill>
              </a:rPr>
              <a:t>, m</a:t>
            </a:r>
            <a:r>
              <a:rPr lang="fr-FR" sz="2200" baseline="-25000" dirty="0">
                <a:solidFill>
                  <a:srgbClr val="00B0F0"/>
                </a:solidFill>
              </a:rPr>
              <a:t>2</a:t>
            </a:r>
            <a:r>
              <a:rPr lang="fr-FR" sz="2200" dirty="0">
                <a:solidFill>
                  <a:srgbClr val="00B0F0"/>
                </a:solidFill>
              </a:rPr>
              <a:t>,........, </a:t>
            </a:r>
            <a:r>
              <a:rPr lang="fr-FR" sz="2200" dirty="0" err="1">
                <a:solidFill>
                  <a:srgbClr val="00B0F0"/>
                </a:solidFill>
              </a:rPr>
              <a:t>m</a:t>
            </a:r>
            <a:r>
              <a:rPr lang="fr-FR" sz="2200" baseline="-25000" dirty="0" err="1">
                <a:solidFill>
                  <a:srgbClr val="00B0F0"/>
                </a:solidFill>
              </a:rPr>
              <a:t>K</a:t>
            </a:r>
            <a:r>
              <a:rPr lang="fr-FR" sz="2200" dirty="0">
                <a:solidFill>
                  <a:srgbClr val="00B0F0"/>
                </a:solidFill>
              </a:rPr>
              <a:t>}, de longueur </a:t>
            </a:r>
            <a:r>
              <a:rPr lang="fr-FR" sz="2200" dirty="0" err="1">
                <a:solidFill>
                  <a:srgbClr val="00B0F0"/>
                </a:solidFill>
              </a:rPr>
              <a:t>l</a:t>
            </a:r>
            <a:r>
              <a:rPr lang="fr-FR" sz="2200" baseline="-25000" dirty="0" err="1">
                <a:solidFill>
                  <a:srgbClr val="00B0F0"/>
                </a:solidFill>
              </a:rPr>
              <a:t>k</a:t>
            </a:r>
            <a:r>
              <a:rPr lang="fr-FR" sz="2200" dirty="0">
                <a:solidFill>
                  <a:srgbClr val="00B0F0"/>
                </a:solidFill>
              </a:rPr>
              <a:t> fixe ou variable, d’une source est régit par une probabilité d’apparition {P(m</a:t>
            </a:r>
            <a:r>
              <a:rPr lang="fr-FR" sz="2200" baseline="-25000" dirty="0">
                <a:solidFill>
                  <a:srgbClr val="00B0F0"/>
                </a:solidFill>
              </a:rPr>
              <a:t>1</a:t>
            </a:r>
            <a:r>
              <a:rPr lang="fr-FR" sz="2200" dirty="0">
                <a:solidFill>
                  <a:srgbClr val="00B0F0"/>
                </a:solidFill>
              </a:rPr>
              <a:t>), P(m</a:t>
            </a:r>
            <a:r>
              <a:rPr lang="fr-FR" sz="2200" baseline="-25000" dirty="0">
                <a:solidFill>
                  <a:srgbClr val="00B0F0"/>
                </a:solidFill>
              </a:rPr>
              <a:t>2</a:t>
            </a:r>
            <a:r>
              <a:rPr lang="fr-FR" sz="2200" dirty="0">
                <a:solidFill>
                  <a:srgbClr val="00B0F0"/>
                </a:solidFill>
              </a:rPr>
              <a:t>),........, P(</a:t>
            </a:r>
            <a:r>
              <a:rPr lang="fr-FR" sz="2200" dirty="0" err="1">
                <a:solidFill>
                  <a:srgbClr val="00B0F0"/>
                </a:solidFill>
              </a:rPr>
              <a:t>m</a:t>
            </a:r>
            <a:r>
              <a:rPr lang="fr-FR" sz="2200" baseline="-25000" dirty="0" err="1">
                <a:solidFill>
                  <a:srgbClr val="00B0F0"/>
                </a:solidFill>
              </a:rPr>
              <a:t>k</a:t>
            </a:r>
            <a:r>
              <a:rPr lang="fr-FR" sz="2200" dirty="0">
                <a:solidFill>
                  <a:srgbClr val="00B0F0"/>
                </a:solidFill>
              </a:rPr>
              <a:t>)}. Ceci, nous permet donc de définir les concepts de base de la théorie d’information à savoir :</a:t>
            </a:r>
          </a:p>
          <a:p>
            <a:pPr algn="just"/>
            <a:endParaRPr lang="fr-FR" sz="2200" dirty="0">
              <a:solidFill>
                <a:srgbClr val="00B0F0"/>
              </a:solidFill>
            </a:endParaRPr>
          </a:p>
          <a:p>
            <a:pPr marL="457200" indent="-457200" algn="just"/>
            <a:endParaRPr lang="fr-FR" sz="2200" dirty="0">
              <a:solidFill>
                <a:srgbClr val="7030A0"/>
              </a:solidFill>
            </a:endParaRPr>
          </a:p>
          <a:p>
            <a:pPr marL="457200" indent="-457200" algn="just">
              <a:buFont typeface="Wingdings" pitchFamily="2" charset="2"/>
              <a:buChar char="q"/>
            </a:pPr>
            <a:r>
              <a:rPr lang="fr-FR" sz="2200" dirty="0">
                <a:solidFill>
                  <a:srgbClr val="7030A0"/>
                </a:solidFill>
              </a:rPr>
              <a:t>L’information associée à chaque symbole de la source est : </a:t>
            </a:r>
          </a:p>
          <a:p>
            <a:pPr marL="457200" indent="-457200" algn="just"/>
            <a:r>
              <a:rPr lang="fr-FR" sz="2200" dirty="0">
                <a:solidFill>
                  <a:srgbClr val="7030A0"/>
                </a:solidFill>
              </a:rPr>
              <a:t> </a:t>
            </a:r>
          </a:p>
          <a:p>
            <a:pPr algn="just"/>
            <a:endParaRPr lang="fr-FR" sz="2200" dirty="0"/>
          </a:p>
          <a:p>
            <a:pPr algn="just"/>
            <a:endParaRPr lang="fr-FR" sz="2200" dirty="0"/>
          </a:p>
          <a:p>
            <a:pPr algn="just">
              <a:buFont typeface="Wingdings" pitchFamily="2" charset="2"/>
              <a:buChar char="q"/>
            </a:pPr>
            <a:r>
              <a:rPr lang="fr-FR" sz="2200" dirty="0"/>
              <a:t>  </a:t>
            </a:r>
            <a:r>
              <a:rPr lang="fr-FR" sz="2200" dirty="0">
                <a:solidFill>
                  <a:srgbClr val="002060"/>
                </a:solidFill>
              </a:rPr>
              <a:t>L’entropie, qui représente </a:t>
            </a:r>
            <a:r>
              <a:rPr lang="fr-FR" sz="2200" b="1" u="sng" dirty="0">
                <a:solidFill>
                  <a:srgbClr val="002060"/>
                </a:solidFill>
              </a:rPr>
              <a:t>la quantité d’information moyenne</a:t>
            </a:r>
            <a:r>
              <a:rPr lang="fr-FR" sz="2200" dirty="0">
                <a:solidFill>
                  <a:srgbClr val="002060"/>
                </a:solidFill>
              </a:rPr>
              <a:t>, d’une source M est donnée par:</a:t>
            </a:r>
          </a:p>
          <a:p>
            <a:pPr algn="just"/>
            <a:endParaRPr lang="fr-FR" sz="2200" dirty="0"/>
          </a:p>
          <a:p>
            <a:endParaRPr lang="fr-FR" dirty="0"/>
          </a:p>
        </p:txBody>
      </p:sp>
      <p:graphicFrame>
        <p:nvGraphicFramePr>
          <p:cNvPr id="4" name="Objet 3"/>
          <p:cNvGraphicFramePr>
            <a:graphicFrameLocks noChangeAspect="1"/>
          </p:cNvGraphicFramePr>
          <p:nvPr/>
        </p:nvGraphicFramePr>
        <p:xfrm>
          <a:off x="3571868" y="3429000"/>
          <a:ext cx="2381267" cy="428628"/>
        </p:xfrm>
        <a:graphic>
          <a:graphicData uri="http://schemas.openxmlformats.org/presentationml/2006/ole">
            <p:oleObj spid="_x0000_s1116" name="Équation" r:id="rId3" imgW="30480000" imgH="5486400" progId="Equation.3">
              <p:embed/>
            </p:oleObj>
          </a:graphicData>
        </a:graphic>
      </p:graphicFrame>
      <mc:AlternateContent xmlns:mc="http://schemas.openxmlformats.org/markup-compatibility/2006">
        <mc:Choice xmlns="" xmlns:a14="http://schemas.microsoft.com/office/drawing/2010/main" Requires="a14">
          <p:sp>
            <p:nvSpPr>
              <p:cNvPr id="5" name="Objet 4"/>
              <p:cNvSpPr txBox="1"/>
              <p:nvPr/>
            </p:nvSpPr>
            <p:spPr bwMode="auto">
              <a:xfrm>
                <a:off x="2286000" y="5085184"/>
                <a:ext cx="5022304" cy="653629"/>
              </a:xfrm>
              <a:prstGeom prst="rect">
                <a:avLst/>
              </a:prstGeom>
              <a:noFill/>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fr-FR" i="1" smtClean="0">
                          <a:solidFill>
                            <a:srgbClr val="000000"/>
                          </a:solidFill>
                          <a:latin typeface="Cambria Math" panose="02040503050406030204" pitchFamily="18" charset="0"/>
                        </a:rPr>
                        <m:t>𝐻</m:t>
                      </m:r>
                      <m:d>
                        <m:dPr>
                          <m:ctrlPr>
                            <a:rPr lang="fr-FR" i="1">
                              <a:solidFill>
                                <a:srgbClr val="000000"/>
                              </a:solidFill>
                              <a:latin typeface="Cambria Math" panose="02040503050406030204" pitchFamily="18" charset="0"/>
                            </a:rPr>
                          </m:ctrlPr>
                        </m:dPr>
                        <m:e>
                          <m:r>
                            <a:rPr lang="fr-FR" i="1">
                              <a:solidFill>
                                <a:srgbClr val="000000"/>
                              </a:solidFill>
                              <a:latin typeface="Cambria Math" panose="02040503050406030204" pitchFamily="18" charset="0"/>
                            </a:rPr>
                            <m:t>𝑀</m:t>
                          </m:r>
                        </m:e>
                      </m:d>
                      <m:r>
                        <a:rPr lang="fr-FR" i="1">
                          <a:solidFill>
                            <a:srgbClr val="000000"/>
                          </a:solidFill>
                          <a:latin typeface="Cambria Math" panose="02040503050406030204" pitchFamily="18" charset="0"/>
                        </a:rPr>
                        <m:t>=</m:t>
                      </m:r>
                      <m:r>
                        <a:rPr lang="fr-FR" i="1">
                          <a:solidFill>
                            <a:srgbClr val="000000"/>
                          </a:solidFill>
                          <a:latin typeface="Cambria Math" panose="02040503050406030204" pitchFamily="18" charset="0"/>
                        </a:rPr>
                        <m:t>𝐸</m:t>
                      </m:r>
                      <m:d>
                        <m:dPr>
                          <m:begChr m:val="["/>
                          <m:endChr m:val="]"/>
                          <m:ctrlPr>
                            <a:rPr lang="fr-FR" i="1">
                              <a:solidFill>
                                <a:srgbClr val="000000"/>
                              </a:solidFill>
                              <a:latin typeface="Cambria Math" panose="02040503050406030204" pitchFamily="18" charset="0"/>
                            </a:rPr>
                          </m:ctrlPr>
                        </m:dPr>
                        <m:e>
                          <m:r>
                            <a:rPr lang="fr-FR" i="1">
                              <a:solidFill>
                                <a:srgbClr val="000000"/>
                              </a:solidFill>
                              <a:latin typeface="Cambria Math" panose="02040503050406030204" pitchFamily="18" charset="0"/>
                            </a:rPr>
                            <m:t>𝐼</m:t>
                          </m:r>
                          <m:d>
                            <m:dPr>
                              <m:ctrlPr>
                                <a:rPr lang="fr-FR" i="1">
                                  <a:solidFill>
                                    <a:srgbClr val="000000"/>
                                  </a:solidFill>
                                  <a:latin typeface="Cambria Math" panose="02040503050406030204" pitchFamily="18" charset="0"/>
                                </a:rPr>
                              </m:ctrlPr>
                            </m:dPr>
                            <m:e>
                              <m:sSub>
                                <m:sSubPr>
                                  <m:ctrlPr>
                                    <a:rPr lang="fr-FR" i="1">
                                      <a:solidFill>
                                        <a:srgbClr val="000000"/>
                                      </a:solidFill>
                                      <a:latin typeface="Cambria Math" panose="02040503050406030204" pitchFamily="18" charset="0"/>
                                    </a:rPr>
                                  </m:ctrlPr>
                                </m:sSubPr>
                                <m:e>
                                  <m:r>
                                    <a:rPr lang="fr-FR" i="1">
                                      <a:solidFill>
                                        <a:srgbClr val="000000"/>
                                      </a:solidFill>
                                      <a:latin typeface="Cambria Math" panose="02040503050406030204" pitchFamily="18" charset="0"/>
                                    </a:rPr>
                                    <m:t>𝑚</m:t>
                                  </m:r>
                                </m:e>
                                <m:sub>
                                  <m:r>
                                    <a:rPr lang="fr-FR" i="1">
                                      <a:solidFill>
                                        <a:srgbClr val="000000"/>
                                      </a:solidFill>
                                      <a:latin typeface="Cambria Math" panose="02040503050406030204" pitchFamily="18" charset="0"/>
                                    </a:rPr>
                                    <m:t>𝑘</m:t>
                                  </m:r>
                                </m:sub>
                              </m:sSub>
                            </m:e>
                          </m:d>
                        </m:e>
                      </m:d>
                      <m:r>
                        <a:rPr lang="fr-FR" b="0" i="1" smtClean="0">
                          <a:solidFill>
                            <a:srgbClr val="000000"/>
                          </a:solidFill>
                          <a:latin typeface="Cambria Math" panose="02040503050406030204" pitchFamily="18" charset="0"/>
                        </a:rPr>
                        <m:t>=</m:t>
                      </m:r>
                      <m:r>
                        <a:rPr lang="fr-FR" i="1">
                          <a:solidFill>
                            <a:srgbClr val="000000"/>
                          </a:solidFill>
                          <a:latin typeface="Cambria Math" panose="02040503050406030204" pitchFamily="18" charset="0"/>
                        </a:rPr>
                        <m:t>−</m:t>
                      </m:r>
                      <m:nary>
                        <m:naryPr>
                          <m:chr m:val="∑"/>
                          <m:supHide m:val="on"/>
                          <m:ctrlPr>
                            <a:rPr lang="fr-FR" i="1">
                              <a:solidFill>
                                <a:srgbClr val="000000"/>
                              </a:solidFill>
                              <a:latin typeface="Cambria Math" panose="02040503050406030204" pitchFamily="18" charset="0"/>
                            </a:rPr>
                          </m:ctrlPr>
                        </m:naryPr>
                        <m:sub>
                          <m:r>
                            <a:rPr lang="fr-FR" i="1">
                              <a:solidFill>
                                <a:srgbClr val="000000"/>
                              </a:solidFill>
                              <a:latin typeface="Cambria Math" panose="02040503050406030204" pitchFamily="18" charset="0"/>
                            </a:rPr>
                            <m:t>𝑘</m:t>
                          </m:r>
                        </m:sub>
                        <m:sup/>
                        <m:e>
                          <m:r>
                            <a:rPr lang="fr-FR" i="1">
                              <a:solidFill>
                                <a:srgbClr val="000000"/>
                              </a:solidFill>
                              <a:latin typeface="Cambria Math" panose="02040503050406030204" pitchFamily="18" charset="0"/>
                            </a:rPr>
                            <m:t>𝑃</m:t>
                          </m:r>
                          <m:d>
                            <m:dPr>
                              <m:ctrlPr>
                                <a:rPr lang="fr-FR" i="1">
                                  <a:solidFill>
                                    <a:srgbClr val="000000"/>
                                  </a:solidFill>
                                  <a:latin typeface="Cambria Math" panose="02040503050406030204" pitchFamily="18" charset="0"/>
                                </a:rPr>
                              </m:ctrlPr>
                            </m:dPr>
                            <m:e>
                              <m:sSub>
                                <m:sSubPr>
                                  <m:ctrlPr>
                                    <a:rPr lang="fr-FR" i="1">
                                      <a:solidFill>
                                        <a:srgbClr val="000000"/>
                                      </a:solidFill>
                                      <a:latin typeface="Cambria Math" panose="02040503050406030204" pitchFamily="18" charset="0"/>
                                    </a:rPr>
                                  </m:ctrlPr>
                                </m:sSubPr>
                                <m:e>
                                  <m:r>
                                    <a:rPr lang="fr-FR" i="1">
                                      <a:solidFill>
                                        <a:srgbClr val="000000"/>
                                      </a:solidFill>
                                      <a:latin typeface="Cambria Math" panose="02040503050406030204" pitchFamily="18" charset="0"/>
                                    </a:rPr>
                                    <m:t>𝑚</m:t>
                                  </m:r>
                                </m:e>
                                <m:sub>
                                  <m:r>
                                    <a:rPr lang="fr-FR" i="1">
                                      <a:solidFill>
                                        <a:srgbClr val="000000"/>
                                      </a:solidFill>
                                      <a:latin typeface="Cambria Math" panose="02040503050406030204" pitchFamily="18" charset="0"/>
                                    </a:rPr>
                                    <m:t>𝑘</m:t>
                                  </m:r>
                                </m:sub>
                              </m:sSub>
                            </m:e>
                          </m:d>
                          <m:r>
                            <a:rPr lang="fr-FR" i="1">
                              <a:solidFill>
                                <a:srgbClr val="000000"/>
                              </a:solidFill>
                              <a:latin typeface="Cambria Math" panose="02040503050406030204" pitchFamily="18" charset="0"/>
                            </a:rPr>
                            <m:t>×</m:t>
                          </m:r>
                          <m:func>
                            <m:funcPr>
                              <m:ctrlPr>
                                <a:rPr lang="fr-FR" i="1">
                                  <a:solidFill>
                                    <a:srgbClr val="000000"/>
                                  </a:solidFill>
                                  <a:latin typeface="Cambria Math" panose="02040503050406030204" pitchFamily="18" charset="0"/>
                                </a:rPr>
                              </m:ctrlPr>
                            </m:funcPr>
                            <m:fName>
                              <m:sSub>
                                <m:sSubPr>
                                  <m:ctrlPr>
                                    <a:rPr lang="fr-FR" i="1">
                                      <a:solidFill>
                                        <a:srgbClr val="000000"/>
                                      </a:solidFill>
                                      <a:latin typeface="Cambria Math" panose="02040503050406030204" pitchFamily="18" charset="0"/>
                                    </a:rPr>
                                  </m:ctrlPr>
                                </m:sSubPr>
                                <m:e>
                                  <m:r>
                                    <m:rPr>
                                      <m:sty m:val="p"/>
                                    </m:rPr>
                                    <a:rPr lang="fr-FR" i="0">
                                      <a:solidFill>
                                        <a:srgbClr val="000000"/>
                                      </a:solidFill>
                                      <a:latin typeface="Cambria Math" panose="02040503050406030204" pitchFamily="18" charset="0"/>
                                    </a:rPr>
                                    <m:t>log</m:t>
                                  </m:r>
                                </m:e>
                                <m:sub>
                                  <m:r>
                                    <a:rPr lang="fr-FR" i="1">
                                      <a:solidFill>
                                        <a:srgbClr val="000000"/>
                                      </a:solidFill>
                                      <a:latin typeface="Cambria Math" panose="02040503050406030204" pitchFamily="18" charset="0"/>
                                    </a:rPr>
                                    <m:t>2</m:t>
                                  </m:r>
                                </m:sub>
                              </m:sSub>
                            </m:fName>
                            <m:e>
                              <m:d>
                                <m:dPr>
                                  <m:ctrlPr>
                                    <a:rPr lang="fr-FR" i="1">
                                      <a:solidFill>
                                        <a:srgbClr val="000000"/>
                                      </a:solidFill>
                                      <a:latin typeface="Cambria Math" panose="02040503050406030204" pitchFamily="18" charset="0"/>
                                    </a:rPr>
                                  </m:ctrlPr>
                                </m:dPr>
                                <m:e>
                                  <m:r>
                                    <a:rPr lang="fr-FR" i="1">
                                      <a:solidFill>
                                        <a:srgbClr val="000000"/>
                                      </a:solidFill>
                                      <a:latin typeface="Cambria Math" panose="02040503050406030204" pitchFamily="18" charset="0"/>
                                    </a:rPr>
                                    <m:t>𝑃</m:t>
                                  </m:r>
                                  <m:d>
                                    <m:dPr>
                                      <m:ctrlPr>
                                        <a:rPr lang="fr-FR" i="1">
                                          <a:solidFill>
                                            <a:srgbClr val="000000"/>
                                          </a:solidFill>
                                          <a:latin typeface="Cambria Math" panose="02040503050406030204" pitchFamily="18" charset="0"/>
                                        </a:rPr>
                                      </m:ctrlPr>
                                    </m:dPr>
                                    <m:e>
                                      <m:sSub>
                                        <m:sSubPr>
                                          <m:ctrlPr>
                                            <a:rPr lang="fr-FR" i="1">
                                              <a:solidFill>
                                                <a:srgbClr val="000000"/>
                                              </a:solidFill>
                                              <a:latin typeface="Cambria Math" panose="02040503050406030204" pitchFamily="18" charset="0"/>
                                            </a:rPr>
                                          </m:ctrlPr>
                                        </m:sSubPr>
                                        <m:e>
                                          <m:r>
                                            <a:rPr lang="fr-FR" i="1">
                                              <a:solidFill>
                                                <a:srgbClr val="000000"/>
                                              </a:solidFill>
                                              <a:latin typeface="Cambria Math" panose="02040503050406030204" pitchFamily="18" charset="0"/>
                                            </a:rPr>
                                            <m:t>𝑚</m:t>
                                          </m:r>
                                        </m:e>
                                        <m:sub>
                                          <m:r>
                                            <a:rPr lang="fr-FR" i="1">
                                              <a:solidFill>
                                                <a:srgbClr val="000000"/>
                                              </a:solidFill>
                                              <a:latin typeface="Cambria Math" panose="02040503050406030204" pitchFamily="18" charset="0"/>
                                            </a:rPr>
                                            <m:t>𝑘</m:t>
                                          </m:r>
                                        </m:sub>
                                      </m:sSub>
                                    </m:e>
                                  </m:d>
                                </m:e>
                              </m:d>
                            </m:e>
                          </m:func>
                        </m:e>
                      </m:nary>
                    </m:oMath>
                  </m:oMathPara>
                </a14:m>
                <a:endParaRPr lang="fr-FR" dirty="0"/>
              </a:p>
            </p:txBody>
          </p:sp>
        </mc:Choice>
        <mc:Fallback>
          <p:sp>
            <p:nvSpPr>
              <p:cNvPr id="5" name="Objet 4"/>
              <p:cNvSpPr txBox="1">
                <a:spLocks noRot="1" noChangeAspect="1" noMove="1" noResize="1" noEditPoints="1" noAdjustHandles="1" noChangeArrowheads="1" noChangeShapeType="1" noTextEdit="1"/>
              </p:cNvSpPr>
              <p:nvPr/>
            </p:nvSpPr>
            <p:spPr bwMode="auto">
              <a:xfrm>
                <a:off x="2286000" y="5085184"/>
                <a:ext cx="5022304" cy="653629"/>
              </a:xfrm>
              <a:prstGeom prst="rect">
                <a:avLst/>
              </a:prstGeom>
              <a:blipFill>
                <a:blip r:embed="rId4"/>
                <a:stretch>
                  <a:fillRect/>
                </a:stretch>
              </a:blipFill>
            </p:spPr>
            <p:txBody>
              <a:bodyPr/>
              <a:lstStyle/>
              <a:p>
                <a:r>
                  <a:rPr lang="fr-FR">
                    <a:noFill/>
                  </a:rPr>
                  <a:t> </a:t>
                </a:r>
              </a:p>
            </p:txBody>
          </p:sp>
        </mc:Fallback>
      </mc:AlternateContent>
      <p:sp>
        <p:nvSpPr>
          <p:cNvPr id="6" name="ZoneTexte 5"/>
          <p:cNvSpPr txBox="1"/>
          <p:nvPr/>
        </p:nvSpPr>
        <p:spPr>
          <a:xfrm>
            <a:off x="0" y="6017145"/>
            <a:ext cx="9144000" cy="769441"/>
          </a:xfrm>
          <a:prstGeom prst="rect">
            <a:avLst/>
          </a:prstGeom>
          <a:noFill/>
        </p:spPr>
        <p:txBody>
          <a:bodyPr wrap="square" rtlCol="0">
            <a:spAutoFit/>
          </a:bodyPr>
          <a:lstStyle/>
          <a:p>
            <a:pPr algn="just"/>
            <a:r>
              <a:rPr lang="fr-FR" sz="2200" dirty="0">
                <a:solidFill>
                  <a:srgbClr val="C00000"/>
                </a:solidFill>
              </a:rPr>
              <a:t>Comme nous pouvons le remarquer, cette quantité moyenne d’une source, qui  est l’entropie, dépend essentiellement de la loi de probabilité 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D’UNE SOURCE</a:t>
            </a:r>
          </a:p>
        </p:txBody>
      </p:sp>
      <p:sp>
        <p:nvSpPr>
          <p:cNvPr id="3" name="ZoneTexte 2"/>
          <p:cNvSpPr txBox="1"/>
          <p:nvPr/>
        </p:nvSpPr>
        <p:spPr>
          <a:xfrm>
            <a:off x="0" y="1000108"/>
            <a:ext cx="9144000" cy="5232202"/>
          </a:xfrm>
          <a:prstGeom prst="rect">
            <a:avLst/>
          </a:prstGeom>
          <a:noFill/>
        </p:spPr>
        <p:txBody>
          <a:bodyPr wrap="square" rtlCol="0">
            <a:spAutoFit/>
          </a:bodyPr>
          <a:lstStyle/>
          <a:p>
            <a:pPr algn="just">
              <a:buFont typeface="Wingdings" pitchFamily="2" charset="2"/>
              <a:buChar char="q"/>
            </a:pPr>
            <a:r>
              <a:rPr lang="fr-FR" sz="2200" dirty="0"/>
              <a:t>  </a:t>
            </a:r>
            <a:r>
              <a:rPr lang="fr-FR" sz="2200" dirty="0">
                <a:solidFill>
                  <a:srgbClr val="002060"/>
                </a:solidFill>
              </a:rPr>
              <a:t>L’entropie, qui représente la quantité d’information moyenne, d’une source M est donnée par:</a:t>
            </a:r>
          </a:p>
          <a:p>
            <a:pPr algn="just">
              <a:buFont typeface="Wingdings" pitchFamily="2" charset="2"/>
              <a:buChar char="q"/>
            </a:pPr>
            <a:endParaRPr lang="fr-FR" sz="2200" dirty="0">
              <a:solidFill>
                <a:srgbClr val="002060"/>
              </a:solidFill>
            </a:endParaRPr>
          </a:p>
          <a:p>
            <a:pPr algn="just">
              <a:buFont typeface="Wingdings" pitchFamily="2" charset="2"/>
              <a:buChar char="q"/>
            </a:pPr>
            <a:endParaRPr lang="fr-FR" sz="2200" dirty="0">
              <a:solidFill>
                <a:srgbClr val="002060"/>
              </a:solidFill>
            </a:endParaRPr>
          </a:p>
          <a:p>
            <a:pPr algn="just">
              <a:buFont typeface="Wingdings" pitchFamily="2" charset="2"/>
              <a:buChar char="q"/>
            </a:pPr>
            <a:endParaRPr lang="fr-FR" sz="2200" dirty="0">
              <a:solidFill>
                <a:srgbClr val="002060"/>
              </a:solidFill>
            </a:endParaRPr>
          </a:p>
          <a:p>
            <a:pPr algn="just"/>
            <a:r>
              <a:rPr lang="fr-FR" sz="2000" dirty="0">
                <a:solidFill>
                  <a:srgbClr val="00B0F0"/>
                </a:solidFill>
              </a:rPr>
              <a:t>L’entropie d’une source représente donc la quantité d'information moyenne par symbole de l’alphabet délivrée par cette source.  Elle représente aussi une incertitude moyenne par symbole. Elle peut être exprimée en bits par symbole, c’est le cas de l’expression ci-dessus, si nous travaillons en log base 2 (log</a:t>
            </a:r>
            <a:r>
              <a:rPr lang="fr-FR" sz="2000" baseline="-25000" dirty="0">
                <a:solidFill>
                  <a:srgbClr val="00B0F0"/>
                </a:solidFill>
              </a:rPr>
              <a:t>2</a:t>
            </a:r>
            <a:r>
              <a:rPr lang="fr-FR" sz="2000" dirty="0">
                <a:solidFill>
                  <a:srgbClr val="00B0F0"/>
                </a:solidFill>
              </a:rPr>
              <a:t>). </a:t>
            </a:r>
          </a:p>
          <a:p>
            <a:pPr algn="just"/>
            <a:endParaRPr lang="fr-FR" sz="2000" dirty="0"/>
          </a:p>
          <a:p>
            <a:pPr algn="just"/>
            <a:r>
              <a:rPr lang="fr-FR" sz="2000" dirty="0">
                <a:solidFill>
                  <a:srgbClr val="00B050"/>
                </a:solidFill>
              </a:rPr>
              <a:t>Plus l'entropie de la source est grande, plus il y’a de l’information délivrée par la source et bien entendu l'incertitude est plus élevée. </a:t>
            </a:r>
          </a:p>
          <a:p>
            <a:pPr algn="just"/>
            <a:endParaRPr lang="fr-FR" sz="2000" dirty="0"/>
          </a:p>
          <a:p>
            <a:pPr algn="just"/>
            <a:r>
              <a:rPr lang="fr-FR" sz="2000" dirty="0">
                <a:solidFill>
                  <a:srgbClr val="7030A0"/>
                </a:solidFill>
              </a:rPr>
              <a:t>On montre que pour une loi de probabilité équiprobable (</a:t>
            </a:r>
            <a:r>
              <a:rPr lang="fr-FR" sz="2000" dirty="0">
                <a:solidFill>
                  <a:srgbClr val="7030A0"/>
                </a:solidFill>
                <a:sym typeface="Symbol"/>
              </a:rPr>
              <a:t>m, P(</a:t>
            </a:r>
            <a:r>
              <a:rPr lang="fr-FR" sz="2000" dirty="0" err="1">
                <a:solidFill>
                  <a:srgbClr val="7030A0"/>
                </a:solidFill>
                <a:sym typeface="Symbol"/>
              </a:rPr>
              <a:t>m</a:t>
            </a:r>
            <a:r>
              <a:rPr lang="fr-FR" sz="2000" baseline="-25000" dirty="0" err="1">
                <a:solidFill>
                  <a:srgbClr val="7030A0"/>
                </a:solidFill>
                <a:sym typeface="Symbol"/>
              </a:rPr>
              <a:t>k</a:t>
            </a:r>
            <a:r>
              <a:rPr lang="fr-FR" sz="2000" dirty="0">
                <a:solidFill>
                  <a:srgbClr val="7030A0"/>
                </a:solidFill>
                <a:sym typeface="Symbol"/>
              </a:rPr>
              <a:t>)=p, et p=1) </a:t>
            </a:r>
            <a:r>
              <a:rPr lang="fr-FR" sz="2000" dirty="0">
                <a:solidFill>
                  <a:srgbClr val="7030A0"/>
                </a:solidFill>
              </a:rPr>
              <a:t>nous aurons une entropie maximale égale à :</a:t>
            </a:r>
            <a:endParaRPr lang="fr-FR" sz="2200" dirty="0">
              <a:solidFill>
                <a:srgbClr val="7030A0"/>
              </a:solidFill>
            </a:endParaRPr>
          </a:p>
          <a:p>
            <a:endParaRPr lang="fr-FR" dirty="0"/>
          </a:p>
        </p:txBody>
      </p:sp>
      <p:graphicFrame>
        <p:nvGraphicFramePr>
          <p:cNvPr id="5" name="Objet 4"/>
          <p:cNvGraphicFramePr>
            <a:graphicFrameLocks noChangeAspect="1"/>
          </p:cNvGraphicFramePr>
          <p:nvPr/>
        </p:nvGraphicFramePr>
        <p:xfrm>
          <a:off x="2844800" y="1778000"/>
          <a:ext cx="3568700" cy="584200"/>
        </p:xfrm>
        <a:graphic>
          <a:graphicData uri="http://schemas.openxmlformats.org/presentationml/2006/ole">
            <p:oleObj spid="_x0000_s2199" name="Équation" r:id="rId3" imgW="49377600" imgH="8229600" progId="Equation.3">
              <p:embed/>
            </p:oleObj>
          </a:graphicData>
        </a:graphic>
      </p:graphicFrame>
      <p:graphicFrame>
        <p:nvGraphicFramePr>
          <p:cNvPr id="2052" name="Object 4"/>
          <p:cNvGraphicFramePr>
            <a:graphicFrameLocks noChangeAspect="1"/>
          </p:cNvGraphicFramePr>
          <p:nvPr/>
        </p:nvGraphicFramePr>
        <p:xfrm>
          <a:off x="2947988" y="6027738"/>
          <a:ext cx="3679825" cy="396875"/>
        </p:xfrm>
        <a:graphic>
          <a:graphicData uri="http://schemas.openxmlformats.org/presentationml/2006/ole">
            <p:oleObj spid="_x0000_s2200" name="Équation" r:id="rId4" imgW="50901600" imgH="54864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D’UNE SOURCE</a:t>
            </a:r>
          </a:p>
        </p:txBody>
      </p:sp>
      <p:sp>
        <p:nvSpPr>
          <p:cNvPr id="3" name="ZoneTexte 2"/>
          <p:cNvSpPr txBox="1"/>
          <p:nvPr/>
        </p:nvSpPr>
        <p:spPr>
          <a:xfrm>
            <a:off x="0" y="1000108"/>
            <a:ext cx="9144000" cy="769441"/>
          </a:xfrm>
          <a:prstGeom prst="rect">
            <a:avLst/>
          </a:prstGeom>
          <a:noFill/>
        </p:spPr>
        <p:txBody>
          <a:bodyPr wrap="square" rtlCol="0">
            <a:spAutoFit/>
          </a:bodyPr>
          <a:lstStyle/>
          <a:p>
            <a:r>
              <a:rPr lang="fr-FR" sz="2200" b="1" u="sng" dirty="0">
                <a:solidFill>
                  <a:srgbClr val="FF0000"/>
                </a:solidFill>
              </a:rPr>
              <a:t>Exemple 1 </a:t>
            </a:r>
            <a:r>
              <a:rPr lang="fr-FR" sz="2200" dirty="0">
                <a:solidFill>
                  <a:srgbClr val="7030A0"/>
                </a:solidFill>
              </a:rPr>
              <a:t>: Cas d’une source binaire (alphabet = 0 ou 1) avec :</a:t>
            </a:r>
          </a:p>
          <a:p>
            <a:r>
              <a:rPr lang="fr-FR" sz="2200" dirty="0">
                <a:solidFill>
                  <a:srgbClr val="7030A0"/>
                </a:solidFill>
              </a:rPr>
              <a:t> (P(0)=p et P(1)=1-p), alors cette entropie sera:</a:t>
            </a:r>
          </a:p>
        </p:txBody>
      </p:sp>
      <p:graphicFrame>
        <p:nvGraphicFramePr>
          <p:cNvPr id="2052" name="Object 4"/>
          <p:cNvGraphicFramePr>
            <a:graphicFrameLocks noChangeAspect="1"/>
          </p:cNvGraphicFramePr>
          <p:nvPr/>
        </p:nvGraphicFramePr>
        <p:xfrm>
          <a:off x="2071670" y="1857364"/>
          <a:ext cx="4186238" cy="374650"/>
        </p:xfrm>
        <a:graphic>
          <a:graphicData uri="http://schemas.openxmlformats.org/presentationml/2006/ole">
            <p:oleObj spid="_x0000_s3149" name="Équation" r:id="rId3" imgW="57912000" imgH="5181600" progId="Equation.3">
              <p:embed/>
            </p:oleObj>
          </a:graphicData>
        </a:graphic>
      </p:graphicFrame>
      <p:sp>
        <p:nvSpPr>
          <p:cNvPr id="6" name="ZoneTexte 5"/>
          <p:cNvSpPr txBox="1"/>
          <p:nvPr/>
        </p:nvSpPr>
        <p:spPr>
          <a:xfrm>
            <a:off x="0" y="2357430"/>
            <a:ext cx="9144000" cy="769441"/>
          </a:xfrm>
          <a:prstGeom prst="rect">
            <a:avLst/>
          </a:prstGeom>
          <a:noFill/>
        </p:spPr>
        <p:txBody>
          <a:bodyPr wrap="square" rtlCol="0">
            <a:spAutoFit/>
          </a:bodyPr>
          <a:lstStyle/>
          <a:p>
            <a:r>
              <a:rPr lang="fr-FR" sz="2200" dirty="0">
                <a:solidFill>
                  <a:srgbClr val="00B0F0"/>
                </a:solidFill>
              </a:rPr>
              <a:t>Si maintenant, nous allons représenter graphiquement cette entropie en fonction de p, où 0</a:t>
            </a:r>
            <a:r>
              <a:rPr lang="fr-FR" sz="2200" dirty="0">
                <a:solidFill>
                  <a:srgbClr val="00B0F0"/>
                </a:solidFill>
                <a:sym typeface="Symbol" panose="05050102010706020507" pitchFamily="18" charset="2"/>
              </a:rPr>
              <a:t></a:t>
            </a:r>
            <a:r>
              <a:rPr lang="fr-FR" sz="2200" dirty="0">
                <a:solidFill>
                  <a:srgbClr val="00B0F0"/>
                </a:solidFill>
              </a:rPr>
              <a:t>p</a:t>
            </a:r>
            <a:r>
              <a:rPr lang="fr-FR" sz="2200" dirty="0">
                <a:solidFill>
                  <a:srgbClr val="00B0F0"/>
                </a:solidFill>
                <a:sym typeface="Symbol" panose="05050102010706020507" pitchFamily="18" charset="2"/>
              </a:rPr>
              <a:t>1, </a:t>
            </a:r>
            <a:r>
              <a:rPr lang="fr-FR" sz="2200" dirty="0">
                <a:solidFill>
                  <a:srgbClr val="00B0F0"/>
                </a:solidFill>
              </a:rPr>
              <a:t>nous aurons:</a:t>
            </a:r>
          </a:p>
        </p:txBody>
      </p:sp>
      <p:pic>
        <p:nvPicPr>
          <p:cNvPr id="3076" name="Picture 4"/>
          <p:cNvPicPr>
            <a:picLocks noChangeAspect="1" noChangeArrowheads="1"/>
          </p:cNvPicPr>
          <p:nvPr/>
        </p:nvPicPr>
        <p:blipFill>
          <a:blip r:embed="rId4"/>
          <a:srcRect/>
          <a:stretch>
            <a:fillRect/>
          </a:stretch>
        </p:blipFill>
        <p:spPr bwMode="auto">
          <a:xfrm>
            <a:off x="4314825" y="3067050"/>
            <a:ext cx="4829175" cy="3790950"/>
          </a:xfrm>
          <a:prstGeom prst="rect">
            <a:avLst/>
          </a:prstGeom>
          <a:noFill/>
          <a:ln w="9525">
            <a:noFill/>
            <a:miter lim="800000"/>
            <a:headEnd/>
            <a:tailEnd/>
          </a:ln>
          <a:effectLst/>
        </p:spPr>
      </p:pic>
      <p:sp>
        <p:nvSpPr>
          <p:cNvPr id="8" name="ZoneTexte 7"/>
          <p:cNvSpPr txBox="1"/>
          <p:nvPr/>
        </p:nvSpPr>
        <p:spPr>
          <a:xfrm>
            <a:off x="3643306" y="3000372"/>
            <a:ext cx="857256" cy="430887"/>
          </a:xfrm>
          <a:prstGeom prst="rect">
            <a:avLst/>
          </a:prstGeom>
          <a:noFill/>
        </p:spPr>
        <p:txBody>
          <a:bodyPr wrap="square" rtlCol="0">
            <a:spAutoFit/>
          </a:bodyPr>
          <a:lstStyle/>
          <a:p>
            <a:r>
              <a:rPr lang="fr-FR" sz="2200" b="1" dirty="0">
                <a:solidFill>
                  <a:srgbClr val="0070C0"/>
                </a:solidFill>
              </a:rPr>
              <a:t>H(M)</a:t>
            </a:r>
          </a:p>
        </p:txBody>
      </p:sp>
      <p:sp>
        <p:nvSpPr>
          <p:cNvPr id="9" name="ZoneTexte 8"/>
          <p:cNvSpPr txBox="1"/>
          <p:nvPr/>
        </p:nvSpPr>
        <p:spPr>
          <a:xfrm>
            <a:off x="0" y="3500438"/>
            <a:ext cx="4429124" cy="3308598"/>
          </a:xfrm>
          <a:prstGeom prst="rect">
            <a:avLst/>
          </a:prstGeom>
          <a:noFill/>
        </p:spPr>
        <p:txBody>
          <a:bodyPr wrap="square" rtlCol="0">
            <a:spAutoFit/>
          </a:bodyPr>
          <a:lstStyle/>
          <a:p>
            <a:pPr algn="just"/>
            <a:r>
              <a:rPr lang="fr-FR" sz="1900" i="1" dirty="0">
                <a:solidFill>
                  <a:srgbClr val="002060"/>
                </a:solidFill>
              </a:rPr>
              <a:t>Comme nous l’avons énoncé plus haut, cette entropie est maximale quand la loi de probabilité est équiprobable, ici p=0.5 (P(0)=P(1)=0.5.</a:t>
            </a:r>
          </a:p>
          <a:p>
            <a:pPr algn="just"/>
            <a:endParaRPr lang="fr-FR" sz="1900" dirty="0">
              <a:solidFill>
                <a:srgbClr val="00B050"/>
              </a:solidFill>
            </a:endParaRPr>
          </a:p>
          <a:p>
            <a:pPr algn="just"/>
            <a:r>
              <a:rPr lang="fr-FR" sz="1900" b="1" i="1" dirty="0">
                <a:solidFill>
                  <a:srgbClr val="C00000"/>
                </a:solidFill>
              </a:rPr>
              <a:t>On remarque aussi que cette entropie est nulle pour p=0 et pour p=1 représentant respectivement une certitude que la source n’émet que des 0 ou que des 1 (pas d’incertitude donc pas d’information et l’entropie est donc nulle)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D’UNE SOURCE</a:t>
            </a:r>
          </a:p>
        </p:txBody>
      </p:sp>
      <p:sp>
        <p:nvSpPr>
          <p:cNvPr id="3" name="ZoneTexte 2"/>
          <p:cNvSpPr txBox="1"/>
          <p:nvPr/>
        </p:nvSpPr>
        <p:spPr>
          <a:xfrm>
            <a:off x="0" y="1000108"/>
            <a:ext cx="9144000" cy="769441"/>
          </a:xfrm>
          <a:prstGeom prst="rect">
            <a:avLst/>
          </a:prstGeom>
          <a:noFill/>
        </p:spPr>
        <p:txBody>
          <a:bodyPr wrap="square" rtlCol="0">
            <a:spAutoFit/>
          </a:bodyPr>
          <a:lstStyle/>
          <a:p>
            <a:r>
              <a:rPr lang="fr-FR" sz="2200" b="1" u="sng" dirty="0">
                <a:solidFill>
                  <a:srgbClr val="FF0000"/>
                </a:solidFill>
              </a:rPr>
              <a:t>Exemple 2 </a:t>
            </a:r>
            <a:r>
              <a:rPr lang="fr-FR" sz="2200" dirty="0">
                <a:solidFill>
                  <a:srgbClr val="7030A0"/>
                </a:solidFill>
              </a:rPr>
              <a:t>: </a:t>
            </a:r>
            <a:r>
              <a:rPr lang="fr-FR" sz="2200" dirty="0">
                <a:solidFill>
                  <a:srgbClr val="0070C0"/>
                </a:solidFill>
              </a:rPr>
              <a:t>Cas d’une source de k symboles {m</a:t>
            </a:r>
            <a:r>
              <a:rPr lang="fr-FR" sz="2200" baseline="-25000" dirty="0">
                <a:solidFill>
                  <a:srgbClr val="0070C0"/>
                </a:solidFill>
              </a:rPr>
              <a:t>1</a:t>
            </a:r>
            <a:r>
              <a:rPr lang="fr-FR" sz="2200" dirty="0">
                <a:solidFill>
                  <a:srgbClr val="0070C0"/>
                </a:solidFill>
              </a:rPr>
              <a:t>, m</a:t>
            </a:r>
            <a:r>
              <a:rPr lang="fr-FR" sz="2200" baseline="-25000" dirty="0">
                <a:solidFill>
                  <a:srgbClr val="0070C0"/>
                </a:solidFill>
              </a:rPr>
              <a:t>2</a:t>
            </a:r>
            <a:r>
              <a:rPr lang="fr-FR" sz="2200" dirty="0">
                <a:solidFill>
                  <a:srgbClr val="0070C0"/>
                </a:solidFill>
              </a:rPr>
              <a:t>,........, </a:t>
            </a:r>
            <a:r>
              <a:rPr lang="fr-FR" sz="2200" dirty="0" err="1">
                <a:solidFill>
                  <a:srgbClr val="0070C0"/>
                </a:solidFill>
              </a:rPr>
              <a:t>m</a:t>
            </a:r>
            <a:r>
              <a:rPr lang="fr-FR" sz="2200" baseline="-25000" dirty="0" err="1">
                <a:solidFill>
                  <a:srgbClr val="0070C0"/>
                </a:solidFill>
              </a:rPr>
              <a:t>K</a:t>
            </a:r>
            <a:r>
              <a:rPr lang="fr-FR" sz="2200" dirty="0">
                <a:solidFill>
                  <a:srgbClr val="0070C0"/>
                </a:solidFill>
              </a:rPr>
              <a:t>} équiprobables</a:t>
            </a:r>
          </a:p>
          <a:p>
            <a:r>
              <a:rPr lang="fr-FR" sz="2200" dirty="0">
                <a:solidFill>
                  <a:srgbClr val="0070C0"/>
                </a:solidFill>
              </a:rPr>
              <a:t> {P(m</a:t>
            </a:r>
            <a:r>
              <a:rPr lang="fr-FR" sz="2200" baseline="-25000" dirty="0">
                <a:solidFill>
                  <a:srgbClr val="0070C0"/>
                </a:solidFill>
              </a:rPr>
              <a:t>1</a:t>
            </a:r>
            <a:r>
              <a:rPr lang="fr-FR" sz="2200" dirty="0">
                <a:solidFill>
                  <a:srgbClr val="0070C0"/>
                </a:solidFill>
              </a:rPr>
              <a:t>) = P(m</a:t>
            </a:r>
            <a:r>
              <a:rPr lang="fr-FR" sz="2200" baseline="-25000" dirty="0">
                <a:solidFill>
                  <a:srgbClr val="0070C0"/>
                </a:solidFill>
              </a:rPr>
              <a:t>2</a:t>
            </a:r>
            <a:r>
              <a:rPr lang="fr-FR" sz="2200" dirty="0">
                <a:solidFill>
                  <a:srgbClr val="0070C0"/>
                </a:solidFill>
              </a:rPr>
              <a:t>) = ,........, = P(</a:t>
            </a:r>
            <a:r>
              <a:rPr lang="fr-FR" sz="2200" dirty="0" err="1">
                <a:solidFill>
                  <a:srgbClr val="0070C0"/>
                </a:solidFill>
              </a:rPr>
              <a:t>m</a:t>
            </a:r>
            <a:r>
              <a:rPr lang="fr-FR" sz="2200" baseline="-25000" dirty="0" err="1">
                <a:solidFill>
                  <a:srgbClr val="0070C0"/>
                </a:solidFill>
              </a:rPr>
              <a:t>K</a:t>
            </a:r>
            <a:r>
              <a:rPr lang="fr-FR" sz="2200" dirty="0">
                <a:solidFill>
                  <a:srgbClr val="0070C0"/>
                </a:solidFill>
              </a:rPr>
              <a:t>) =1/K}, alors cette entropie sera:</a:t>
            </a:r>
          </a:p>
        </p:txBody>
      </p:sp>
      <p:graphicFrame>
        <p:nvGraphicFramePr>
          <p:cNvPr id="10" name="Objet 9"/>
          <p:cNvGraphicFramePr>
            <a:graphicFrameLocks noChangeAspect="1"/>
          </p:cNvGraphicFramePr>
          <p:nvPr/>
        </p:nvGraphicFramePr>
        <p:xfrm>
          <a:off x="2857488" y="2000240"/>
          <a:ext cx="3154637" cy="2071702"/>
        </p:xfrm>
        <a:graphic>
          <a:graphicData uri="http://schemas.openxmlformats.org/presentationml/2006/ole">
            <p:oleObj spid="_x0000_s4248" name="Équation" r:id="rId3" imgW="40843200" imgH="26822400" progId="Equation.3">
              <p:embed/>
            </p:oleObj>
          </a:graphicData>
        </a:graphic>
      </p:graphicFrame>
      <p:sp>
        <p:nvSpPr>
          <p:cNvPr id="11" name="ZoneTexte 10"/>
          <p:cNvSpPr txBox="1"/>
          <p:nvPr/>
        </p:nvSpPr>
        <p:spPr>
          <a:xfrm>
            <a:off x="0" y="4143380"/>
            <a:ext cx="9144000" cy="2123658"/>
          </a:xfrm>
          <a:prstGeom prst="rect">
            <a:avLst/>
          </a:prstGeom>
          <a:noFill/>
        </p:spPr>
        <p:txBody>
          <a:bodyPr wrap="square" rtlCol="0">
            <a:spAutoFit/>
          </a:bodyPr>
          <a:lstStyle/>
          <a:p>
            <a:r>
              <a:rPr lang="fr-FR" sz="2200" dirty="0">
                <a:solidFill>
                  <a:srgbClr val="7030A0"/>
                </a:solidFill>
              </a:rPr>
              <a:t>Evidemment, cette entropie est maximale pour cette source compte tenu que la loi de probabilité qui la régie est équiprobable.</a:t>
            </a:r>
          </a:p>
          <a:p>
            <a:endParaRPr lang="fr-FR" sz="2200" dirty="0">
              <a:solidFill>
                <a:srgbClr val="7030A0"/>
              </a:solidFill>
            </a:endParaRPr>
          </a:p>
          <a:p>
            <a:pPr algn="just"/>
            <a:endParaRPr lang="fr-FR" sz="2200" dirty="0">
              <a:solidFill>
                <a:srgbClr val="C00000"/>
              </a:solidFill>
            </a:endParaRPr>
          </a:p>
          <a:p>
            <a:pPr algn="just"/>
            <a:r>
              <a:rPr lang="fr-FR" sz="2200" dirty="0">
                <a:solidFill>
                  <a:srgbClr val="C00000"/>
                </a:solidFill>
              </a:rPr>
              <a:t>Dans le cas d’une loi quelconque régissant une source de K éléments nous avons: </a:t>
            </a:r>
          </a:p>
        </p:txBody>
      </p:sp>
      <p:graphicFrame>
        <p:nvGraphicFramePr>
          <p:cNvPr id="4101" name="Object 5"/>
          <p:cNvGraphicFramePr>
            <a:graphicFrameLocks noChangeAspect="1"/>
          </p:cNvGraphicFramePr>
          <p:nvPr/>
        </p:nvGraphicFramePr>
        <p:xfrm>
          <a:off x="2894013" y="6143625"/>
          <a:ext cx="3930650" cy="500063"/>
        </p:xfrm>
        <a:graphic>
          <a:graphicData uri="http://schemas.openxmlformats.org/presentationml/2006/ole">
            <p:oleObj spid="_x0000_s4249" name="Équation" r:id="rId4" imgW="40843200" imgH="518160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REDONDANCE D’UNE SOURCE</a:t>
            </a:r>
          </a:p>
        </p:txBody>
      </p:sp>
      <p:sp>
        <p:nvSpPr>
          <p:cNvPr id="11" name="ZoneTexte 10"/>
          <p:cNvSpPr txBox="1"/>
          <p:nvPr/>
        </p:nvSpPr>
        <p:spPr>
          <a:xfrm>
            <a:off x="0" y="1125194"/>
            <a:ext cx="9144000" cy="1446550"/>
          </a:xfrm>
          <a:prstGeom prst="rect">
            <a:avLst/>
          </a:prstGeom>
          <a:noFill/>
        </p:spPr>
        <p:txBody>
          <a:bodyPr wrap="square" rtlCol="0">
            <a:spAutoFit/>
          </a:bodyPr>
          <a:lstStyle/>
          <a:p>
            <a:pPr algn="just"/>
            <a:r>
              <a:rPr lang="fr-FR" sz="2200" dirty="0">
                <a:solidFill>
                  <a:srgbClr val="002060"/>
                </a:solidFill>
              </a:rPr>
              <a:t>Comme nous venons de le voir pour une source M de longueur K, l’entropie où quantité d’information moyenne délivrée par cette source est notée H(M). </a:t>
            </a:r>
          </a:p>
          <a:p>
            <a:pPr algn="just"/>
            <a:endParaRPr lang="fr-FR" sz="2200" dirty="0">
              <a:solidFill>
                <a:srgbClr val="002060"/>
              </a:solidFill>
            </a:endParaRPr>
          </a:p>
          <a:p>
            <a:pPr algn="just"/>
            <a:r>
              <a:rPr lang="fr-FR" sz="2200" dirty="0">
                <a:solidFill>
                  <a:srgbClr val="002060"/>
                </a:solidFill>
              </a:rPr>
              <a:t>Elle est maximale pour une loi de probabilité équiprobable  : </a:t>
            </a:r>
          </a:p>
        </p:txBody>
      </p:sp>
      <p:graphicFrame>
        <p:nvGraphicFramePr>
          <p:cNvPr id="4101" name="Object 5"/>
          <p:cNvGraphicFramePr>
            <a:graphicFrameLocks noChangeAspect="1"/>
          </p:cNvGraphicFramePr>
          <p:nvPr/>
        </p:nvGraphicFramePr>
        <p:xfrm>
          <a:off x="3238500" y="2828924"/>
          <a:ext cx="2668588" cy="528638"/>
        </p:xfrm>
        <a:graphic>
          <a:graphicData uri="http://schemas.openxmlformats.org/presentationml/2006/ole">
            <p:oleObj spid="_x0000_s26777" name="Équation" r:id="rId3" imgW="27736800" imgH="5486400" progId="Equation.3">
              <p:embed/>
            </p:oleObj>
          </a:graphicData>
        </a:graphic>
      </p:graphicFrame>
      <p:sp>
        <p:nvSpPr>
          <p:cNvPr id="7" name="ZoneTexte 6"/>
          <p:cNvSpPr txBox="1"/>
          <p:nvPr/>
        </p:nvSpPr>
        <p:spPr>
          <a:xfrm>
            <a:off x="0" y="3464012"/>
            <a:ext cx="9144000" cy="1107996"/>
          </a:xfrm>
          <a:prstGeom prst="rect">
            <a:avLst/>
          </a:prstGeom>
          <a:noFill/>
        </p:spPr>
        <p:txBody>
          <a:bodyPr wrap="square" rtlCol="0">
            <a:spAutoFit/>
          </a:bodyPr>
          <a:lstStyle/>
          <a:p>
            <a:pPr algn="just"/>
            <a:r>
              <a:rPr lang="fr-FR" sz="2200" dirty="0">
                <a:solidFill>
                  <a:srgbClr val="7030A0"/>
                </a:solidFill>
              </a:rPr>
              <a:t>On définit la redondance de la source comme étant l'écart ou la différence entre  la valeur maximale possible (lorsque tous les symboles sont équiprobables) de son entropie et son entropie réelle. </a:t>
            </a:r>
          </a:p>
        </p:txBody>
      </p:sp>
      <p:graphicFrame>
        <p:nvGraphicFramePr>
          <p:cNvPr id="8" name="Objet 7"/>
          <p:cNvGraphicFramePr>
            <a:graphicFrameLocks noChangeAspect="1"/>
          </p:cNvGraphicFramePr>
          <p:nvPr/>
        </p:nvGraphicFramePr>
        <p:xfrm>
          <a:off x="1857356" y="4772036"/>
          <a:ext cx="6102371" cy="442914"/>
        </p:xfrm>
        <a:graphic>
          <a:graphicData uri="http://schemas.openxmlformats.org/presentationml/2006/ole">
            <p:oleObj spid="_x0000_s26778" name="Équation" r:id="rId4" imgW="75590400" imgH="5486400" progId="Equation.3">
              <p:embed/>
            </p:oleObj>
          </a:graphicData>
        </a:graphic>
      </p:graphicFrame>
      <p:sp>
        <p:nvSpPr>
          <p:cNvPr id="9" name="ZoneTexte 8"/>
          <p:cNvSpPr txBox="1"/>
          <p:nvPr/>
        </p:nvSpPr>
        <p:spPr>
          <a:xfrm>
            <a:off x="0" y="5535714"/>
            <a:ext cx="9144000" cy="1107996"/>
          </a:xfrm>
          <a:prstGeom prst="rect">
            <a:avLst/>
          </a:prstGeom>
          <a:noFill/>
        </p:spPr>
        <p:txBody>
          <a:bodyPr wrap="square" rtlCol="0">
            <a:spAutoFit/>
          </a:bodyPr>
          <a:lstStyle/>
          <a:p>
            <a:pPr algn="just"/>
            <a:r>
              <a:rPr lang="fr-FR" sz="2200" dirty="0">
                <a:solidFill>
                  <a:srgbClr val="FF0000"/>
                </a:solidFill>
              </a:rPr>
              <a:t>Une source dont l’entropie est faible est plus redondante. Autrement dit, il y’a moins d’incertitude et donc moins d’information délivrée par la source et par conséquence trop de redondance.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3</a:t>
            </a:fld>
            <a:endParaRPr lang="fr-F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INTRODUCTION</a:t>
            </a:r>
          </a:p>
        </p:txBody>
      </p:sp>
      <p:sp>
        <p:nvSpPr>
          <p:cNvPr id="5" name="ZoneTexte 4"/>
          <p:cNvSpPr txBox="1"/>
          <p:nvPr/>
        </p:nvSpPr>
        <p:spPr>
          <a:xfrm>
            <a:off x="0" y="928670"/>
            <a:ext cx="9144000" cy="6340197"/>
          </a:xfrm>
          <a:prstGeom prst="rect">
            <a:avLst/>
          </a:prstGeom>
          <a:noFill/>
        </p:spPr>
        <p:txBody>
          <a:bodyPr wrap="square" rtlCol="0">
            <a:spAutoFit/>
          </a:bodyPr>
          <a:lstStyle/>
          <a:p>
            <a:pPr algn="just"/>
            <a:r>
              <a:rPr lang="fr-FR" sz="2400" dirty="0">
                <a:solidFill>
                  <a:srgbClr val="002060"/>
                </a:solidFill>
                <a:latin typeface="Times New Roman" pitchFamily="18" charset="0"/>
                <a:cs typeface="Times New Roman" pitchFamily="18" charset="0"/>
              </a:rPr>
              <a:t>Dans le chapitre précédent nous avons expliqué les deux principaux types de codage utilisés à savoir :</a:t>
            </a:r>
          </a:p>
          <a:p>
            <a:pPr marL="514350" indent="-514350"/>
            <a:endParaRPr lang="fr-FR" sz="2400" dirty="0">
              <a:solidFill>
                <a:srgbClr val="002060"/>
              </a:solidFill>
              <a:latin typeface="Times New Roman" pitchFamily="18" charset="0"/>
              <a:cs typeface="Times New Roman" pitchFamily="18" charset="0"/>
            </a:endParaRPr>
          </a:p>
          <a:p>
            <a:pPr marL="514350" indent="-514350"/>
            <a:r>
              <a:rPr lang="fr-FR" sz="2400" b="1" u="sng" dirty="0">
                <a:solidFill>
                  <a:srgbClr val="C00000"/>
                </a:solidFill>
                <a:latin typeface="Times New Roman" pitchFamily="18" charset="0"/>
                <a:cs typeface="Times New Roman" pitchFamily="18" charset="0"/>
              </a:rPr>
              <a:t>Codage Source: </a:t>
            </a:r>
            <a:r>
              <a:rPr lang="fr-FR" b="1" dirty="0">
                <a:solidFill>
                  <a:srgbClr val="002060"/>
                </a:solidFill>
              </a:rPr>
              <a:t>pour  améliorer l</a:t>
            </a:r>
            <a:r>
              <a:rPr lang="fr-FR" b="1" dirty="0">
                <a:solidFill>
                  <a:srgbClr val="00B0F0"/>
                </a:solidFill>
              </a:rPr>
              <a:t>’ efficacité</a:t>
            </a:r>
            <a:endParaRPr lang="fr-FR" sz="2400" b="1" u="sng" dirty="0">
              <a:solidFill>
                <a:srgbClr val="00B0F0"/>
              </a:solidFill>
              <a:latin typeface="Times New Roman" pitchFamily="18" charset="0"/>
              <a:cs typeface="Times New Roman" pitchFamily="18" charset="0"/>
            </a:endParaRPr>
          </a:p>
          <a:p>
            <a:pPr marL="514350" indent="-514350"/>
            <a:r>
              <a:rPr lang="fr-FR" b="1" u="sng" dirty="0">
                <a:solidFill>
                  <a:srgbClr val="C00000"/>
                </a:solidFill>
                <a:cs typeface="Times New Roman" pitchFamily="18" charset="0"/>
              </a:rPr>
              <a:t>Codage Canal : </a:t>
            </a:r>
            <a:r>
              <a:rPr lang="fr-FR" b="1" dirty="0">
                <a:solidFill>
                  <a:srgbClr val="002060"/>
                </a:solidFill>
              </a:rPr>
              <a:t>pour  améliorer la </a:t>
            </a:r>
            <a:r>
              <a:rPr lang="fr-FR" b="1" u="sng" dirty="0">
                <a:solidFill>
                  <a:srgbClr val="00B0F0"/>
                </a:solidFill>
              </a:rPr>
              <a:t>fiabilité</a:t>
            </a:r>
            <a:r>
              <a:rPr lang="fr-FR" b="1" dirty="0">
                <a:solidFill>
                  <a:srgbClr val="002060"/>
                </a:solidFill>
              </a:rPr>
              <a:t> </a:t>
            </a:r>
            <a:endParaRPr lang="fr-FR" sz="2400" b="1" u="sng" dirty="0">
              <a:solidFill>
                <a:srgbClr val="C00000"/>
              </a:solidFill>
              <a:latin typeface="Times New Roman" pitchFamily="18" charset="0"/>
              <a:cs typeface="Times New Roman" pitchFamily="18" charset="0"/>
            </a:endParaRPr>
          </a:p>
          <a:p>
            <a:endParaRPr lang="fr-FR" sz="2200" dirty="0">
              <a:solidFill>
                <a:srgbClr val="C0000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En ce qui concerne le codage source, sa tâche principale est de représenter un signal avec le nombre minimum de symboles (binaires) sans dépasser un "niveau de distorsion acceptable", qui est déterminé par l'application. </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Deux types de techniques de codage source sont utilisés:</a:t>
            </a:r>
          </a:p>
          <a:p>
            <a:pPr algn="just"/>
            <a:endParaRPr lang="fr-FR" sz="2200" b="1" dirty="0">
              <a:solidFill>
                <a:srgbClr val="C00000"/>
              </a:solidFill>
              <a:latin typeface="Times New Roman" pitchFamily="18" charset="0"/>
              <a:cs typeface="Times New Roman" pitchFamily="18" charset="0"/>
            </a:endParaRPr>
          </a:p>
          <a:p>
            <a:pPr algn="just">
              <a:buFont typeface="Wingdings" pitchFamily="2" charset="2"/>
              <a:buChar char="q"/>
            </a:pPr>
            <a:r>
              <a:rPr lang="fr-FR"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2200" b="1" u="sng" dirty="0">
                <a:solidFill>
                  <a:srgbClr val="00B0F0"/>
                </a:solidFill>
                <a:latin typeface="Times New Roman" pitchFamily="18" charset="0"/>
                <a:cs typeface="Times New Roman" pitchFamily="18" charset="0"/>
              </a:rPr>
              <a:t>Codage sans perte: </a:t>
            </a:r>
            <a:r>
              <a:rPr lang="fr-FR" sz="2200" dirty="0">
                <a:solidFill>
                  <a:srgbClr val="7030A0"/>
                </a:solidFill>
                <a:latin typeface="Times New Roman" pitchFamily="18" charset="0"/>
                <a:cs typeface="Times New Roman" pitchFamily="18" charset="0"/>
              </a:rPr>
              <a:t>C’est un codage réversible, souvent de type entropique. Mais avec des taux de compression relativement faibles</a:t>
            </a:r>
            <a:endParaRPr lang="fr-FR" sz="2200" u="sng" dirty="0">
              <a:solidFill>
                <a:srgbClr val="00B0F0"/>
              </a:solidFill>
              <a:latin typeface="Times New Roman" pitchFamily="18" charset="0"/>
              <a:cs typeface="Times New Roman" pitchFamily="18" charset="0"/>
            </a:endParaRPr>
          </a:p>
          <a:p>
            <a:pPr algn="just"/>
            <a:endParaRPr lang="fr-FR" sz="2200" b="1" dirty="0">
              <a:solidFill>
                <a:srgbClr val="002060"/>
              </a:solidFill>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b="1" u="sng" dirty="0">
                <a:solidFill>
                  <a:srgbClr val="002060"/>
                </a:solidFill>
                <a:latin typeface="Times New Roman" pitchFamily="18" charset="0"/>
                <a:cs typeface="Times New Roman" pitchFamily="18" charset="0"/>
              </a:rPr>
              <a:t>Codage avec perte: </a:t>
            </a:r>
            <a:r>
              <a:rPr lang="fr-FR" sz="2200" dirty="0">
                <a:solidFill>
                  <a:srgbClr val="00B050"/>
                </a:solidFill>
                <a:latin typeface="Times New Roman" pitchFamily="18" charset="0"/>
                <a:cs typeface="Times New Roman" pitchFamily="18" charset="0"/>
              </a:rPr>
              <a:t>C’est un codage irréversible, mais qui peut assurer des taux de compression très élevés au détriment d’une certaine perte.</a:t>
            </a:r>
          </a:p>
          <a:p>
            <a:pPr algn="just"/>
            <a:endParaRPr lang="fr-FR" sz="2200" b="1" u="sng" dirty="0">
              <a:solidFill>
                <a:srgbClr val="002060"/>
              </a:solidFill>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REDONDANCE D’UNE SOURCE</a:t>
            </a:r>
          </a:p>
        </p:txBody>
      </p:sp>
      <p:graphicFrame>
        <p:nvGraphicFramePr>
          <p:cNvPr id="3" name="Tableau 2"/>
          <p:cNvGraphicFramePr>
            <a:graphicFrameLocks noGrp="1"/>
          </p:cNvGraphicFramePr>
          <p:nvPr/>
        </p:nvGraphicFramePr>
        <p:xfrm>
          <a:off x="357158" y="1714488"/>
          <a:ext cx="3119440" cy="2011680"/>
        </p:xfrm>
        <a:graphic>
          <a:graphicData uri="http://schemas.openxmlformats.org/drawingml/2006/table">
            <a:tbl>
              <a:tblPr firstRow="1" bandRow="1">
                <a:tableStyleId>{69C7853C-536D-4A76-A0AE-DD22124D55A5}</a:tableStyleId>
              </a:tblPr>
              <a:tblGrid>
                <a:gridCol w="779860"/>
                <a:gridCol w="779860"/>
                <a:gridCol w="779860"/>
                <a:gridCol w="779860"/>
              </a:tblGrid>
              <a:tr h="502920">
                <a:tc>
                  <a:txBody>
                    <a:bodyPr/>
                    <a:lstStyle/>
                    <a:p>
                      <a:pPr algn="ctr"/>
                      <a:r>
                        <a:rPr lang="fr-MC" b="1" dirty="0" smtClean="0">
                          <a:solidFill>
                            <a:schemeClr val="tx1"/>
                          </a:solidFill>
                        </a:rPr>
                        <a:t>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 </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255</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255</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255</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nvGraphicFramePr>
        <p:xfrm>
          <a:off x="5143504" y="1703072"/>
          <a:ext cx="3119440" cy="2011680"/>
        </p:xfrm>
        <a:graphic>
          <a:graphicData uri="http://schemas.openxmlformats.org/drawingml/2006/table">
            <a:tbl>
              <a:tblPr firstRow="1" bandRow="1">
                <a:tableStyleId>{69C7853C-536D-4A76-A0AE-DD22124D55A5}</a:tableStyleId>
              </a:tblPr>
              <a:tblGrid>
                <a:gridCol w="779860"/>
                <a:gridCol w="779860"/>
                <a:gridCol w="779860"/>
                <a:gridCol w="779860"/>
              </a:tblGrid>
              <a:tr h="502920">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0" y="714356"/>
            <a:ext cx="9144000" cy="769441"/>
          </a:xfrm>
          <a:prstGeom prst="rect">
            <a:avLst/>
          </a:prstGeom>
          <a:noFill/>
        </p:spPr>
        <p:txBody>
          <a:bodyPr wrap="square" rtlCol="0">
            <a:spAutoFit/>
          </a:bodyPr>
          <a:lstStyle/>
          <a:p>
            <a:r>
              <a:rPr lang="fr-MC" sz="2200" b="1" u="sng" dirty="0" smtClean="0">
                <a:solidFill>
                  <a:srgbClr val="C00000"/>
                </a:solidFill>
              </a:rPr>
              <a:t>Exemple:</a:t>
            </a:r>
          </a:p>
          <a:p>
            <a:r>
              <a:rPr lang="fr-MC" sz="2200" dirty="0" smtClean="0">
                <a:solidFill>
                  <a:srgbClr val="002060"/>
                </a:solidFill>
              </a:rPr>
              <a:t>Soit deux blocs d’images 4</a:t>
            </a:r>
            <a:r>
              <a:rPr lang="fr-MC" sz="2200" dirty="0" smtClean="0">
                <a:solidFill>
                  <a:srgbClr val="002060"/>
                </a:solidFill>
                <a:sym typeface="Symbol"/>
              </a:rPr>
              <a:t>4. Calculez pour chacun la redondance de la source</a:t>
            </a:r>
            <a:endParaRPr lang="fr-FR" sz="2200" dirty="0">
              <a:solidFill>
                <a:srgbClr val="002060"/>
              </a:solidFill>
            </a:endParaRPr>
          </a:p>
        </p:txBody>
      </p:sp>
      <p:sp>
        <p:nvSpPr>
          <p:cNvPr id="6" name="ZoneTexte 5"/>
          <p:cNvSpPr txBox="1"/>
          <p:nvPr/>
        </p:nvSpPr>
        <p:spPr>
          <a:xfrm>
            <a:off x="928662" y="3786190"/>
            <a:ext cx="1000132" cy="430887"/>
          </a:xfrm>
          <a:prstGeom prst="rect">
            <a:avLst/>
          </a:prstGeom>
          <a:noFill/>
        </p:spPr>
        <p:txBody>
          <a:bodyPr wrap="square" rtlCol="0">
            <a:spAutoFit/>
          </a:bodyPr>
          <a:lstStyle/>
          <a:p>
            <a:r>
              <a:rPr lang="fr-MC" sz="2200" b="1" dirty="0" smtClean="0">
                <a:solidFill>
                  <a:srgbClr val="7030A0"/>
                </a:solidFill>
              </a:rPr>
              <a:t>Bloc 1</a:t>
            </a:r>
            <a:endParaRPr lang="fr-FR" sz="2200" b="1" dirty="0">
              <a:solidFill>
                <a:srgbClr val="7030A0"/>
              </a:solidFill>
            </a:endParaRPr>
          </a:p>
        </p:txBody>
      </p:sp>
      <p:sp>
        <p:nvSpPr>
          <p:cNvPr id="7" name="ZoneTexte 6"/>
          <p:cNvSpPr txBox="1"/>
          <p:nvPr/>
        </p:nvSpPr>
        <p:spPr>
          <a:xfrm>
            <a:off x="6286512" y="3783931"/>
            <a:ext cx="1000132" cy="430887"/>
          </a:xfrm>
          <a:prstGeom prst="rect">
            <a:avLst/>
          </a:prstGeom>
          <a:noFill/>
        </p:spPr>
        <p:txBody>
          <a:bodyPr wrap="square" rtlCol="0">
            <a:spAutoFit/>
          </a:bodyPr>
          <a:lstStyle/>
          <a:p>
            <a:r>
              <a:rPr lang="fr-MC" sz="2200" b="1" dirty="0" smtClean="0">
                <a:solidFill>
                  <a:srgbClr val="7030A0"/>
                </a:solidFill>
              </a:rPr>
              <a:t>Bloc 2</a:t>
            </a:r>
            <a:endParaRPr lang="fr-FR" sz="2200" b="1" dirty="0">
              <a:solidFill>
                <a:srgbClr val="7030A0"/>
              </a:solidFill>
            </a:endParaRPr>
          </a:p>
        </p:txBody>
      </p:sp>
      <p:sp>
        <p:nvSpPr>
          <p:cNvPr id="8" name="ZoneTexte 7"/>
          <p:cNvSpPr txBox="1"/>
          <p:nvPr/>
        </p:nvSpPr>
        <p:spPr>
          <a:xfrm>
            <a:off x="0" y="4212559"/>
            <a:ext cx="9144000" cy="2800767"/>
          </a:xfrm>
          <a:prstGeom prst="rect">
            <a:avLst/>
          </a:prstGeom>
          <a:noFill/>
        </p:spPr>
        <p:txBody>
          <a:bodyPr wrap="square" rtlCol="0">
            <a:spAutoFit/>
          </a:bodyPr>
          <a:lstStyle/>
          <a:p>
            <a:r>
              <a:rPr lang="fr-MC" sz="2200" dirty="0" smtClean="0">
                <a:solidFill>
                  <a:srgbClr val="00B050"/>
                </a:solidFill>
              </a:rPr>
              <a:t>On doit commencer par calculer l’entropie de chaque bloc :</a:t>
            </a:r>
          </a:p>
          <a:p>
            <a:r>
              <a:rPr lang="fr-MC" sz="2200" b="1" u="sng" dirty="0" smtClean="0">
                <a:solidFill>
                  <a:srgbClr val="002060"/>
                </a:solidFill>
              </a:rPr>
              <a:t>Bloc 1 : </a:t>
            </a:r>
            <a:r>
              <a:rPr lang="fr-MC" sz="2200" dirty="0" smtClean="0">
                <a:solidFill>
                  <a:srgbClr val="002060"/>
                </a:solidFill>
              </a:rPr>
              <a:t>va = l’ensemble des amplitudes des pixels : {0, 10, 50, 100, 200, 255} avec une loi de probabilité respectivement donnée par : {1/16, 2/16, 4/16, 3/16, 3/16, 3/16</a:t>
            </a:r>
            <a:r>
              <a:rPr lang="fr-MC" sz="2200" dirty="0" smtClean="0">
                <a:solidFill>
                  <a:srgbClr val="002060"/>
                </a:solidFill>
              </a:rPr>
              <a:t>}  On déduit que la loi n’est pas uniforme donc l’entropie n’est pas maximale et par conséquent il y’aura redondance</a:t>
            </a:r>
            <a:endParaRPr lang="fr-MC" sz="2200" dirty="0" smtClean="0">
              <a:solidFill>
                <a:srgbClr val="002060"/>
              </a:solidFill>
            </a:endParaRPr>
          </a:p>
          <a:p>
            <a:endParaRPr lang="fr-MC" sz="2200" dirty="0" smtClean="0"/>
          </a:p>
          <a:p>
            <a:r>
              <a:rPr lang="fr-MC" sz="2200" b="1" u="sng" dirty="0" smtClean="0">
                <a:solidFill>
                  <a:srgbClr val="7030A0"/>
                </a:solidFill>
              </a:rPr>
              <a:t>Bloc 2 : </a:t>
            </a:r>
            <a:r>
              <a:rPr lang="fr-MC" sz="2200" dirty="0" smtClean="0">
                <a:solidFill>
                  <a:srgbClr val="7030A0"/>
                </a:solidFill>
              </a:rPr>
              <a:t>va = l’ensemble des amplitudes des pixels : {100, 200} avec une loi de probabilité respectivement donnée par : {1/4, 3/4}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REDONDANCE D’UNE SOURCE</a:t>
            </a:r>
          </a:p>
        </p:txBody>
      </p:sp>
      <p:graphicFrame>
        <p:nvGraphicFramePr>
          <p:cNvPr id="3" name="Tableau 2"/>
          <p:cNvGraphicFramePr>
            <a:graphicFrameLocks noGrp="1"/>
          </p:cNvGraphicFramePr>
          <p:nvPr/>
        </p:nvGraphicFramePr>
        <p:xfrm>
          <a:off x="357158" y="1714488"/>
          <a:ext cx="3119440" cy="2011680"/>
        </p:xfrm>
        <a:graphic>
          <a:graphicData uri="http://schemas.openxmlformats.org/drawingml/2006/table">
            <a:tbl>
              <a:tblPr firstRow="1" bandRow="1">
                <a:tableStyleId>{69C7853C-536D-4A76-A0AE-DD22124D55A5}</a:tableStyleId>
              </a:tblPr>
              <a:tblGrid>
                <a:gridCol w="779860"/>
                <a:gridCol w="779860"/>
                <a:gridCol w="779860"/>
                <a:gridCol w="779860"/>
              </a:tblGrid>
              <a:tr h="502920">
                <a:tc>
                  <a:txBody>
                    <a:bodyPr/>
                    <a:lstStyle/>
                    <a:p>
                      <a:pPr algn="ctr"/>
                      <a:r>
                        <a:rPr lang="fr-MC" b="1" dirty="0" smtClean="0">
                          <a:solidFill>
                            <a:schemeClr val="tx1"/>
                          </a:solidFill>
                        </a:rPr>
                        <a:t>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 </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255</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255</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255</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50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nvGraphicFramePr>
        <p:xfrm>
          <a:off x="5143504" y="1703072"/>
          <a:ext cx="3119440" cy="2011680"/>
        </p:xfrm>
        <a:graphic>
          <a:graphicData uri="http://schemas.openxmlformats.org/drawingml/2006/table">
            <a:tbl>
              <a:tblPr firstRow="1" bandRow="1">
                <a:tableStyleId>{69C7853C-536D-4A76-A0AE-DD22124D55A5}</a:tableStyleId>
              </a:tblPr>
              <a:tblGrid>
                <a:gridCol w="779860"/>
                <a:gridCol w="779860"/>
                <a:gridCol w="779860"/>
                <a:gridCol w="779860"/>
              </a:tblGrid>
              <a:tr h="502920">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920">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100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chemeClr val="tx1"/>
                          </a:solidFill>
                        </a:rPr>
                        <a:t>200</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0" y="714356"/>
            <a:ext cx="9144000" cy="769441"/>
          </a:xfrm>
          <a:prstGeom prst="rect">
            <a:avLst/>
          </a:prstGeom>
          <a:noFill/>
        </p:spPr>
        <p:txBody>
          <a:bodyPr wrap="square" rtlCol="0">
            <a:spAutoFit/>
          </a:bodyPr>
          <a:lstStyle/>
          <a:p>
            <a:r>
              <a:rPr lang="fr-MC" sz="2200" b="1" u="sng" dirty="0" smtClean="0">
                <a:solidFill>
                  <a:srgbClr val="C00000"/>
                </a:solidFill>
              </a:rPr>
              <a:t>Exemple:</a:t>
            </a:r>
          </a:p>
          <a:p>
            <a:r>
              <a:rPr lang="fr-MC" sz="2200" dirty="0" smtClean="0">
                <a:solidFill>
                  <a:srgbClr val="002060"/>
                </a:solidFill>
              </a:rPr>
              <a:t>Soit deux blocs d’images 4</a:t>
            </a:r>
            <a:r>
              <a:rPr lang="fr-MC" sz="2200" dirty="0" smtClean="0">
                <a:solidFill>
                  <a:srgbClr val="002060"/>
                </a:solidFill>
                <a:sym typeface="Symbol"/>
              </a:rPr>
              <a:t>4. Calculez pour chacun la redondance de la source</a:t>
            </a:r>
            <a:endParaRPr lang="fr-FR" sz="2200" dirty="0">
              <a:solidFill>
                <a:srgbClr val="002060"/>
              </a:solidFill>
            </a:endParaRPr>
          </a:p>
        </p:txBody>
      </p:sp>
      <p:sp>
        <p:nvSpPr>
          <p:cNvPr id="6" name="ZoneTexte 5"/>
          <p:cNvSpPr txBox="1"/>
          <p:nvPr/>
        </p:nvSpPr>
        <p:spPr>
          <a:xfrm>
            <a:off x="928662" y="3786190"/>
            <a:ext cx="1000132" cy="430887"/>
          </a:xfrm>
          <a:prstGeom prst="rect">
            <a:avLst/>
          </a:prstGeom>
          <a:noFill/>
        </p:spPr>
        <p:txBody>
          <a:bodyPr wrap="square" rtlCol="0">
            <a:spAutoFit/>
          </a:bodyPr>
          <a:lstStyle/>
          <a:p>
            <a:r>
              <a:rPr lang="fr-MC" sz="2200" b="1" dirty="0" smtClean="0">
                <a:solidFill>
                  <a:srgbClr val="7030A0"/>
                </a:solidFill>
              </a:rPr>
              <a:t>Bloc 1</a:t>
            </a:r>
            <a:endParaRPr lang="fr-FR" sz="2200" b="1" dirty="0">
              <a:solidFill>
                <a:srgbClr val="7030A0"/>
              </a:solidFill>
            </a:endParaRPr>
          </a:p>
        </p:txBody>
      </p:sp>
      <p:sp>
        <p:nvSpPr>
          <p:cNvPr id="7" name="ZoneTexte 6"/>
          <p:cNvSpPr txBox="1"/>
          <p:nvPr/>
        </p:nvSpPr>
        <p:spPr>
          <a:xfrm>
            <a:off x="6286512" y="3783931"/>
            <a:ext cx="1000132" cy="430887"/>
          </a:xfrm>
          <a:prstGeom prst="rect">
            <a:avLst/>
          </a:prstGeom>
          <a:noFill/>
        </p:spPr>
        <p:txBody>
          <a:bodyPr wrap="square" rtlCol="0">
            <a:spAutoFit/>
          </a:bodyPr>
          <a:lstStyle/>
          <a:p>
            <a:r>
              <a:rPr lang="fr-MC" sz="2200" b="1" dirty="0" smtClean="0">
                <a:solidFill>
                  <a:srgbClr val="7030A0"/>
                </a:solidFill>
              </a:rPr>
              <a:t>Bloc 2</a:t>
            </a:r>
            <a:endParaRPr lang="fr-FR" sz="2200" b="1" dirty="0">
              <a:solidFill>
                <a:srgbClr val="7030A0"/>
              </a:solidFill>
            </a:endParaRPr>
          </a:p>
        </p:txBody>
      </p:sp>
      <p:sp>
        <p:nvSpPr>
          <p:cNvPr id="8" name="ZoneTexte 7"/>
          <p:cNvSpPr txBox="1"/>
          <p:nvPr/>
        </p:nvSpPr>
        <p:spPr>
          <a:xfrm>
            <a:off x="0" y="4212559"/>
            <a:ext cx="9144000" cy="1785104"/>
          </a:xfrm>
          <a:prstGeom prst="rect">
            <a:avLst/>
          </a:prstGeom>
          <a:noFill/>
        </p:spPr>
        <p:txBody>
          <a:bodyPr wrap="square" rtlCol="0">
            <a:spAutoFit/>
          </a:bodyPr>
          <a:lstStyle/>
          <a:p>
            <a:r>
              <a:rPr lang="fr-MC" sz="2200" b="1" u="sng" dirty="0" smtClean="0">
                <a:solidFill>
                  <a:srgbClr val="7030A0"/>
                </a:solidFill>
              </a:rPr>
              <a:t>Bloc 1 :</a:t>
            </a:r>
            <a:r>
              <a:rPr lang="fr-MC" sz="2200" dirty="0" smtClean="0">
                <a:solidFill>
                  <a:srgbClr val="7030A0"/>
                </a:solidFill>
              </a:rPr>
              <a:t>  H</a:t>
            </a:r>
            <a:r>
              <a:rPr lang="fr-MC" sz="2200" baseline="-25000" dirty="0" smtClean="0">
                <a:solidFill>
                  <a:srgbClr val="7030A0"/>
                </a:solidFill>
              </a:rPr>
              <a:t>1</a:t>
            </a:r>
            <a:r>
              <a:rPr lang="fr-MC" sz="2200" dirty="0" smtClean="0">
                <a:solidFill>
                  <a:srgbClr val="7030A0"/>
                </a:solidFill>
              </a:rPr>
              <a:t>(X) = -[1/16Log</a:t>
            </a:r>
            <a:r>
              <a:rPr lang="fr-MC" sz="2200" baseline="-25000" dirty="0" smtClean="0">
                <a:solidFill>
                  <a:srgbClr val="7030A0"/>
                </a:solidFill>
              </a:rPr>
              <a:t>2</a:t>
            </a:r>
            <a:r>
              <a:rPr lang="fr-MC" sz="2200" dirty="0" smtClean="0">
                <a:solidFill>
                  <a:srgbClr val="7030A0"/>
                </a:solidFill>
              </a:rPr>
              <a:t>(1/16) + 2/16Log</a:t>
            </a:r>
            <a:r>
              <a:rPr lang="fr-MC" sz="2200" baseline="-25000" dirty="0" smtClean="0">
                <a:solidFill>
                  <a:srgbClr val="7030A0"/>
                </a:solidFill>
              </a:rPr>
              <a:t>2</a:t>
            </a:r>
            <a:r>
              <a:rPr lang="fr-MC" sz="2200" dirty="0" smtClean="0">
                <a:solidFill>
                  <a:srgbClr val="7030A0"/>
                </a:solidFill>
              </a:rPr>
              <a:t>(2/16) + 4/16Log</a:t>
            </a:r>
            <a:r>
              <a:rPr lang="fr-MC" sz="2200" baseline="-25000" dirty="0" smtClean="0">
                <a:solidFill>
                  <a:srgbClr val="7030A0"/>
                </a:solidFill>
              </a:rPr>
              <a:t>2</a:t>
            </a:r>
            <a:r>
              <a:rPr lang="fr-MC" sz="2200" dirty="0" smtClean="0">
                <a:solidFill>
                  <a:srgbClr val="7030A0"/>
                </a:solidFill>
              </a:rPr>
              <a:t>(4/16) + 3 </a:t>
            </a:r>
            <a:r>
              <a:rPr lang="fr-MC" sz="2200" dirty="0" smtClean="0">
                <a:solidFill>
                  <a:srgbClr val="7030A0"/>
                </a:solidFill>
                <a:sym typeface="Symbol"/>
              </a:rPr>
              <a:t> 3/16 Log</a:t>
            </a:r>
            <a:r>
              <a:rPr lang="fr-MC" sz="2200" baseline="-25000" dirty="0" smtClean="0">
                <a:solidFill>
                  <a:srgbClr val="7030A0"/>
                </a:solidFill>
                <a:sym typeface="Symbol"/>
              </a:rPr>
              <a:t>2</a:t>
            </a:r>
            <a:r>
              <a:rPr lang="fr-MC" sz="2200" dirty="0" smtClean="0">
                <a:solidFill>
                  <a:srgbClr val="7030A0"/>
                </a:solidFill>
                <a:sym typeface="Symbol"/>
              </a:rPr>
              <a:t>(3/16)] </a:t>
            </a:r>
            <a:r>
              <a:rPr lang="fr-MC" sz="2200" dirty="0" smtClean="0">
                <a:solidFill>
                  <a:srgbClr val="7030A0"/>
                </a:solidFill>
                <a:sym typeface="Symbol"/>
              </a:rPr>
              <a:t>= …..</a:t>
            </a:r>
            <a:endParaRPr lang="fr-MC" sz="2200" dirty="0" smtClean="0">
              <a:solidFill>
                <a:srgbClr val="7030A0"/>
              </a:solidFill>
              <a:sym typeface="Symbol"/>
            </a:endParaRPr>
          </a:p>
          <a:p>
            <a:endParaRPr lang="fr-MC" sz="2200" dirty="0" smtClean="0"/>
          </a:p>
          <a:p>
            <a:endParaRPr lang="fr-MC" sz="2200" dirty="0" smtClean="0"/>
          </a:p>
          <a:p>
            <a:r>
              <a:rPr lang="fr-MC" sz="2200" b="1" u="sng" dirty="0" smtClean="0">
                <a:solidFill>
                  <a:srgbClr val="0070C0"/>
                </a:solidFill>
              </a:rPr>
              <a:t>Bloc 2 : </a:t>
            </a:r>
            <a:r>
              <a:rPr lang="fr-MC" sz="2200" dirty="0" smtClean="0">
                <a:solidFill>
                  <a:srgbClr val="0070C0"/>
                </a:solidFill>
              </a:rPr>
              <a:t>H</a:t>
            </a:r>
            <a:r>
              <a:rPr lang="fr-MC" sz="2200" baseline="-25000" dirty="0" smtClean="0">
                <a:solidFill>
                  <a:srgbClr val="0070C0"/>
                </a:solidFill>
              </a:rPr>
              <a:t>2</a:t>
            </a:r>
            <a:r>
              <a:rPr lang="fr-MC" sz="2200" dirty="0" smtClean="0">
                <a:solidFill>
                  <a:srgbClr val="0070C0"/>
                </a:solidFill>
              </a:rPr>
              <a:t>(X) = -[1/4Log</a:t>
            </a:r>
            <a:r>
              <a:rPr lang="fr-MC" sz="2200" baseline="-25000" dirty="0" smtClean="0">
                <a:solidFill>
                  <a:srgbClr val="0070C0"/>
                </a:solidFill>
              </a:rPr>
              <a:t>2</a:t>
            </a:r>
            <a:r>
              <a:rPr lang="fr-MC" sz="2200" dirty="0" smtClean="0">
                <a:solidFill>
                  <a:srgbClr val="0070C0"/>
                </a:solidFill>
              </a:rPr>
              <a:t>(1/4) + 3/4Log</a:t>
            </a:r>
            <a:r>
              <a:rPr lang="fr-MC" sz="2200" baseline="-25000" dirty="0" smtClean="0">
                <a:solidFill>
                  <a:srgbClr val="0070C0"/>
                </a:solidFill>
              </a:rPr>
              <a:t>2</a:t>
            </a:r>
            <a:r>
              <a:rPr lang="fr-MC" sz="2200" dirty="0" smtClean="0">
                <a:solidFill>
                  <a:srgbClr val="0070C0"/>
                </a:solidFill>
              </a:rPr>
              <a:t>(3/4] =</a:t>
            </a:r>
          </a:p>
        </p:txBody>
      </p:sp>
      <p:graphicFrame>
        <p:nvGraphicFramePr>
          <p:cNvPr id="101378" name="Object 2"/>
          <p:cNvGraphicFramePr>
            <a:graphicFrameLocks noChangeAspect="1"/>
          </p:cNvGraphicFramePr>
          <p:nvPr/>
        </p:nvGraphicFramePr>
        <p:xfrm>
          <a:off x="2384425" y="4857764"/>
          <a:ext cx="4732338" cy="571500"/>
        </p:xfrm>
        <a:graphic>
          <a:graphicData uri="http://schemas.openxmlformats.org/presentationml/2006/ole">
            <p:oleObj spid="_x0000_s101378" name="Équation" r:id="rId3" imgW="1841400" imgH="215640" progId="Equation.3">
              <p:embed/>
            </p:oleObj>
          </a:graphicData>
        </a:graphic>
      </p:graphicFrame>
      <p:graphicFrame>
        <p:nvGraphicFramePr>
          <p:cNvPr id="101379" name="Object 3"/>
          <p:cNvGraphicFramePr>
            <a:graphicFrameLocks noChangeAspect="1"/>
          </p:cNvGraphicFramePr>
          <p:nvPr/>
        </p:nvGraphicFramePr>
        <p:xfrm>
          <a:off x="1444625" y="6072188"/>
          <a:ext cx="6561138" cy="571500"/>
        </p:xfrm>
        <a:graphic>
          <a:graphicData uri="http://schemas.openxmlformats.org/presentationml/2006/ole">
            <p:oleObj spid="_x0000_s101379" name="Équation" r:id="rId4" imgW="2552400" imgH="21564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PROPRIETES DE L’ENTROPIE</a:t>
            </a:r>
          </a:p>
        </p:txBody>
      </p:sp>
      <p:sp>
        <p:nvSpPr>
          <p:cNvPr id="3" name="ZoneTexte 2"/>
          <p:cNvSpPr txBox="1"/>
          <p:nvPr/>
        </p:nvSpPr>
        <p:spPr>
          <a:xfrm>
            <a:off x="0" y="1239718"/>
            <a:ext cx="9144000" cy="4493538"/>
          </a:xfrm>
          <a:prstGeom prst="rect">
            <a:avLst/>
          </a:prstGeom>
          <a:noFill/>
        </p:spPr>
        <p:txBody>
          <a:bodyPr wrap="square" rtlCol="0">
            <a:spAutoFit/>
          </a:bodyPr>
          <a:lstStyle/>
          <a:p>
            <a:pPr marL="342900" indent="-342900" algn="just">
              <a:buFont typeface="Wingdings" panose="05000000000000000000" pitchFamily="2" charset="2"/>
              <a:buChar char="q"/>
            </a:pPr>
            <a:r>
              <a:rPr lang="fr-FR" dirty="0">
                <a:solidFill>
                  <a:srgbClr val="7030A0"/>
                </a:solidFill>
              </a:rPr>
              <a:t>L’entropie est positive. H(X) &gt; </a:t>
            </a:r>
            <a:r>
              <a:rPr lang="fr-FR" dirty="0" smtClean="0">
                <a:solidFill>
                  <a:srgbClr val="7030A0"/>
                </a:solidFill>
              </a:rPr>
              <a:t>0.</a:t>
            </a:r>
            <a:endParaRPr lang="fr-FR" dirty="0">
              <a:solidFill>
                <a:srgbClr val="7030A0"/>
              </a:solidFill>
            </a:endParaRPr>
          </a:p>
          <a:p>
            <a:pPr algn="just"/>
            <a:endParaRPr lang="fr-FR" dirty="0"/>
          </a:p>
          <a:p>
            <a:pPr marL="342900" indent="-342900" algn="just">
              <a:buFont typeface="Wingdings" panose="05000000000000000000" pitchFamily="2" charset="2"/>
              <a:buChar char="q"/>
            </a:pPr>
            <a:r>
              <a:rPr lang="fr-FR" dirty="0">
                <a:solidFill>
                  <a:srgbClr val="002060"/>
                </a:solidFill>
              </a:rPr>
              <a:t>L’entropie est continue et symétrique. </a:t>
            </a:r>
          </a:p>
          <a:p>
            <a:pPr algn="just"/>
            <a:endParaRPr lang="fr-FR" dirty="0"/>
          </a:p>
          <a:p>
            <a:pPr marL="342900" indent="-342900" algn="just">
              <a:buFont typeface="Wingdings" panose="05000000000000000000" pitchFamily="2" charset="2"/>
              <a:buChar char="q"/>
            </a:pPr>
            <a:r>
              <a:rPr lang="fr-FR" dirty="0">
                <a:solidFill>
                  <a:srgbClr val="00B050"/>
                </a:solidFill>
              </a:rPr>
              <a:t>L’entropie d’une variable aléatoire X à K valeurs possibles est maximale et vaut log</a:t>
            </a:r>
            <a:r>
              <a:rPr lang="fr-FR" baseline="-25000" dirty="0">
                <a:solidFill>
                  <a:srgbClr val="00B050"/>
                </a:solidFill>
              </a:rPr>
              <a:t>2</a:t>
            </a:r>
            <a:r>
              <a:rPr lang="fr-FR" dirty="0">
                <a:solidFill>
                  <a:srgbClr val="00B050"/>
                </a:solidFill>
              </a:rPr>
              <a:t>K pour une loi de probabilité uniforme ou équiprobable. </a:t>
            </a:r>
          </a:p>
          <a:p>
            <a:pPr algn="just"/>
            <a:endParaRPr lang="fr-FR" dirty="0"/>
          </a:p>
          <a:p>
            <a:pPr marL="342900" indent="-342900" algn="just">
              <a:buFont typeface="Wingdings" panose="05000000000000000000" pitchFamily="2" charset="2"/>
              <a:buChar char="q"/>
            </a:pPr>
            <a:r>
              <a:rPr lang="fr-FR" dirty="0">
                <a:solidFill>
                  <a:srgbClr val="0070C0"/>
                </a:solidFill>
              </a:rPr>
              <a:t>Redondance d’une source est la différence entre  la valeur maximale possible (lorsque tous les symboles sont équiprobables) de son entropie et son entropie </a:t>
            </a:r>
            <a:r>
              <a:rPr lang="fr-FR" dirty="0" smtClean="0">
                <a:solidFill>
                  <a:srgbClr val="0070C0"/>
                </a:solidFill>
              </a:rPr>
              <a:t>réelle.</a:t>
            </a:r>
            <a:endParaRPr lang="fr-FR" dirty="0">
              <a:solidFill>
                <a:srgbClr val="0070C0"/>
              </a:solidFill>
            </a:endParaRPr>
          </a:p>
          <a:p>
            <a:pPr marL="342900" indent="-342900">
              <a:buFont typeface="Wingdings" panose="05000000000000000000" pitchFamily="2" charset="2"/>
              <a:buChar char="q"/>
            </a:pPr>
            <a:endParaRPr lang="fr-FR" sz="2200" dirty="0">
              <a:solidFill>
                <a:srgbClr val="0070C0"/>
              </a:solidFill>
            </a:endParaRPr>
          </a:p>
        </p:txBody>
      </p:sp>
    </p:spTree>
    <p:extLst>
      <p:ext uri="{BB962C8B-B14F-4D97-AF65-F5344CB8AC3E}">
        <p14:creationId xmlns="" xmlns:p14="http://schemas.microsoft.com/office/powerpoint/2010/main" val="67425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MUTUELLE</a:t>
            </a:r>
          </a:p>
        </p:txBody>
      </p:sp>
      <p:sp>
        <p:nvSpPr>
          <p:cNvPr id="3" name="ZoneTexte 2"/>
          <p:cNvSpPr txBox="1"/>
          <p:nvPr/>
        </p:nvSpPr>
        <p:spPr>
          <a:xfrm>
            <a:off x="0" y="620688"/>
            <a:ext cx="9144000" cy="5909310"/>
          </a:xfrm>
          <a:prstGeom prst="rect">
            <a:avLst/>
          </a:prstGeom>
          <a:noFill/>
        </p:spPr>
        <p:txBody>
          <a:bodyPr wrap="square" rtlCol="0">
            <a:spAutoFit/>
          </a:bodyPr>
          <a:lstStyle/>
          <a:p>
            <a:pPr algn="just"/>
            <a:r>
              <a:rPr lang="fr-FR" sz="2100" dirty="0">
                <a:solidFill>
                  <a:srgbClr val="7030A0"/>
                </a:solidFill>
              </a:rPr>
              <a:t>Supposons maintenant que nous avons deux sources d’informations X et Y. Chacune possède alors une entropie que l’on définit par H(X) et H(Y) (</a:t>
            </a:r>
            <a:r>
              <a:rPr lang="fr-FR" sz="2100" b="1" i="1" u="sng" dirty="0">
                <a:solidFill>
                  <a:srgbClr val="7030A0"/>
                </a:solidFill>
              </a:rPr>
              <a:t>Cas par exemple d’un système de transmission où X est ce qui est émis et Y ce qui est réellement reçu</a:t>
            </a:r>
            <a:r>
              <a:rPr lang="fr-FR" sz="2100" dirty="0">
                <a:solidFill>
                  <a:srgbClr val="7030A0"/>
                </a:solidFill>
              </a:rPr>
              <a:t>). On définit :</a:t>
            </a:r>
          </a:p>
          <a:p>
            <a:pPr algn="just"/>
            <a:endParaRPr lang="fr-FR" sz="2100" b="1" dirty="0">
              <a:solidFill>
                <a:srgbClr val="00B050"/>
              </a:solidFill>
            </a:endParaRPr>
          </a:p>
          <a:p>
            <a:pPr algn="just">
              <a:buFont typeface="Wingdings" pitchFamily="2" charset="2"/>
              <a:buChar char="q"/>
            </a:pPr>
            <a:r>
              <a:rPr lang="fr-FR" sz="2100" b="1" dirty="0">
                <a:solidFill>
                  <a:srgbClr val="00B050"/>
                </a:solidFill>
              </a:rPr>
              <a:t> </a:t>
            </a:r>
            <a:r>
              <a:rPr lang="fr-FR" sz="2100" dirty="0">
                <a:solidFill>
                  <a:srgbClr val="00B050"/>
                </a:solidFill>
              </a:rPr>
              <a:t>I(X) et I(Y) : Information propre de X et de Y respectivement</a:t>
            </a:r>
          </a:p>
          <a:p>
            <a:pPr algn="ctr"/>
            <a:endParaRPr lang="fr-MC" sz="2100" dirty="0" smtClean="0">
              <a:solidFill>
                <a:srgbClr val="00B050"/>
              </a:solidFill>
            </a:endParaRPr>
          </a:p>
          <a:p>
            <a:pPr algn="ctr"/>
            <a:endParaRPr lang="fr-MC" sz="2100" dirty="0" smtClean="0">
              <a:solidFill>
                <a:srgbClr val="00B050"/>
              </a:solidFill>
            </a:endParaRPr>
          </a:p>
          <a:p>
            <a:pPr algn="just">
              <a:buFont typeface="Wingdings" pitchFamily="2" charset="2"/>
              <a:buChar char="q"/>
            </a:pPr>
            <a:r>
              <a:rPr lang="fr-FR" sz="2100" dirty="0" smtClean="0">
                <a:solidFill>
                  <a:srgbClr val="0070C0"/>
                </a:solidFill>
              </a:rPr>
              <a:t> H(X,Y</a:t>
            </a:r>
            <a:r>
              <a:rPr lang="fr-FR" sz="2100" dirty="0">
                <a:solidFill>
                  <a:srgbClr val="0070C0"/>
                </a:solidFill>
              </a:rPr>
              <a:t>) : Information conjointe ou entropie </a:t>
            </a:r>
            <a:r>
              <a:rPr lang="fr-FR" sz="2100" dirty="0" smtClean="0">
                <a:solidFill>
                  <a:srgbClr val="0070C0"/>
                </a:solidFill>
              </a:rPr>
              <a:t>mutuelle</a:t>
            </a:r>
          </a:p>
          <a:p>
            <a:pPr algn="just">
              <a:buFont typeface="Wingdings" pitchFamily="2" charset="2"/>
              <a:buChar char="q"/>
            </a:pPr>
            <a:endParaRPr lang="fr-MC" sz="2100" dirty="0" smtClean="0">
              <a:solidFill>
                <a:srgbClr val="0070C0"/>
              </a:solidFill>
            </a:endParaRPr>
          </a:p>
          <a:p>
            <a:pPr algn="just"/>
            <a:endParaRPr lang="fr-FR" sz="2100" dirty="0">
              <a:solidFill>
                <a:srgbClr val="0070C0"/>
              </a:solidFill>
            </a:endParaRPr>
          </a:p>
          <a:p>
            <a:pPr algn="just"/>
            <a:r>
              <a:rPr lang="fr-MC" sz="2100" dirty="0" smtClean="0">
                <a:solidFill>
                  <a:srgbClr val="0070C0"/>
                </a:solidFill>
              </a:rPr>
              <a:t>Où f(</a:t>
            </a:r>
            <a:r>
              <a:rPr lang="fr-MC" sz="2100" dirty="0" err="1" smtClean="0">
                <a:solidFill>
                  <a:srgbClr val="0070C0"/>
                </a:solidFill>
              </a:rPr>
              <a:t>x,y</a:t>
            </a:r>
            <a:r>
              <a:rPr lang="fr-MC" sz="2100" dirty="0" smtClean="0">
                <a:solidFill>
                  <a:srgbClr val="0070C0"/>
                </a:solidFill>
              </a:rPr>
              <a:t>) est la densité de probabilité conjointe</a:t>
            </a:r>
          </a:p>
          <a:p>
            <a:pPr algn="just"/>
            <a:endParaRPr lang="fr-FR" sz="2100" dirty="0">
              <a:solidFill>
                <a:srgbClr val="0070C0"/>
              </a:solidFill>
            </a:endParaRPr>
          </a:p>
          <a:p>
            <a:pPr algn="just">
              <a:buFont typeface="Wingdings" pitchFamily="2" charset="2"/>
              <a:buChar char="q"/>
            </a:pPr>
            <a:r>
              <a:rPr lang="fr-FR" sz="2100" dirty="0" smtClean="0">
                <a:solidFill>
                  <a:srgbClr val="7030A0"/>
                </a:solidFill>
              </a:rPr>
              <a:t> H(X/Y</a:t>
            </a:r>
            <a:r>
              <a:rPr lang="fr-FR" sz="2100" dirty="0">
                <a:solidFill>
                  <a:srgbClr val="7030A0"/>
                </a:solidFill>
              </a:rPr>
              <a:t>) : Information partielle ou conditionnelle de X sachant Y. Elle représente l’ambigüité ou l’incertitude qui reste sur X pour Y connu</a:t>
            </a:r>
            <a:r>
              <a:rPr lang="fr-FR" sz="2100" dirty="0" smtClean="0">
                <a:solidFill>
                  <a:srgbClr val="7030A0"/>
                </a:solidFill>
              </a:rPr>
              <a:t>.</a:t>
            </a:r>
          </a:p>
          <a:p>
            <a:pPr algn="just">
              <a:buFont typeface="Wingdings" pitchFamily="2" charset="2"/>
              <a:buChar char="q"/>
            </a:pPr>
            <a:endParaRPr lang="fr-MC" sz="2100" dirty="0" smtClean="0">
              <a:solidFill>
                <a:srgbClr val="7030A0"/>
              </a:solidFill>
            </a:endParaRPr>
          </a:p>
          <a:p>
            <a:pPr algn="just"/>
            <a:endParaRPr lang="fr-FR" sz="2100" dirty="0">
              <a:solidFill>
                <a:srgbClr val="7030A0"/>
              </a:solidFill>
            </a:endParaRPr>
          </a:p>
          <a:p>
            <a:pPr algn="just"/>
            <a:r>
              <a:rPr lang="fr-MC" sz="2100" dirty="0" smtClean="0">
                <a:solidFill>
                  <a:srgbClr val="7030A0"/>
                </a:solidFill>
              </a:rPr>
              <a:t>Où P(Y/X) est la probabilité conditionnelle de Y sachant X</a:t>
            </a:r>
            <a:endParaRPr lang="fr-FR" sz="2100" dirty="0">
              <a:solidFill>
                <a:srgbClr val="00B050"/>
              </a:solidFill>
            </a:endParaRPr>
          </a:p>
        </p:txBody>
      </p:sp>
      <p:graphicFrame>
        <p:nvGraphicFramePr>
          <p:cNvPr id="105473" name="Object 1"/>
          <p:cNvGraphicFramePr>
            <a:graphicFrameLocks noChangeAspect="1"/>
          </p:cNvGraphicFramePr>
          <p:nvPr/>
        </p:nvGraphicFramePr>
        <p:xfrm>
          <a:off x="1285852" y="2786058"/>
          <a:ext cx="2571768" cy="373068"/>
        </p:xfrm>
        <a:graphic>
          <a:graphicData uri="http://schemas.openxmlformats.org/presentationml/2006/ole">
            <p:oleObj spid="_x0000_s105473" name="Équation" r:id="rId3" imgW="1193760" imgH="215640" progId="Equation.3">
              <p:embed/>
            </p:oleObj>
          </a:graphicData>
        </a:graphic>
      </p:graphicFrame>
      <p:graphicFrame>
        <p:nvGraphicFramePr>
          <p:cNvPr id="105474" name="Object 2"/>
          <p:cNvGraphicFramePr>
            <a:graphicFrameLocks noChangeAspect="1"/>
          </p:cNvGraphicFramePr>
          <p:nvPr/>
        </p:nvGraphicFramePr>
        <p:xfrm>
          <a:off x="4510088" y="2786058"/>
          <a:ext cx="2408237" cy="373063"/>
        </p:xfrm>
        <a:graphic>
          <a:graphicData uri="http://schemas.openxmlformats.org/presentationml/2006/ole">
            <p:oleObj spid="_x0000_s105474" name="Équation" r:id="rId4" imgW="1117440" imgH="215640" progId="Equation.3">
              <p:embed/>
            </p:oleObj>
          </a:graphicData>
        </a:graphic>
      </p:graphicFrame>
      <p:graphicFrame>
        <p:nvGraphicFramePr>
          <p:cNvPr id="105475" name="Object 3"/>
          <p:cNvGraphicFramePr>
            <a:graphicFrameLocks noChangeAspect="1"/>
          </p:cNvGraphicFramePr>
          <p:nvPr/>
        </p:nvGraphicFramePr>
        <p:xfrm>
          <a:off x="1857356" y="3643314"/>
          <a:ext cx="4643470" cy="637339"/>
        </p:xfrm>
        <a:graphic>
          <a:graphicData uri="http://schemas.openxmlformats.org/presentationml/2006/ole">
            <p:oleObj spid="_x0000_s105475" name="Équation" r:id="rId5" imgW="2590560" imgH="355320" progId="Equation.3">
              <p:embed/>
            </p:oleObj>
          </a:graphicData>
        </a:graphic>
      </p:graphicFrame>
      <p:graphicFrame>
        <p:nvGraphicFramePr>
          <p:cNvPr id="105476" name="Object 4"/>
          <p:cNvGraphicFramePr>
            <a:graphicFrameLocks noChangeAspect="1"/>
          </p:cNvGraphicFramePr>
          <p:nvPr/>
        </p:nvGraphicFramePr>
        <p:xfrm>
          <a:off x="2000232" y="5572140"/>
          <a:ext cx="4913914" cy="642942"/>
        </p:xfrm>
        <a:graphic>
          <a:graphicData uri="http://schemas.openxmlformats.org/presentationml/2006/ole">
            <p:oleObj spid="_x0000_s105476" name="Équation" r:id="rId6" imgW="2717640" imgH="35532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MUTUELLE</a:t>
            </a:r>
          </a:p>
        </p:txBody>
      </p:sp>
      <p:sp>
        <p:nvSpPr>
          <p:cNvPr id="3" name="ZoneTexte 2"/>
          <p:cNvSpPr txBox="1"/>
          <p:nvPr/>
        </p:nvSpPr>
        <p:spPr>
          <a:xfrm>
            <a:off x="0" y="620688"/>
            <a:ext cx="9144000" cy="3647152"/>
          </a:xfrm>
          <a:prstGeom prst="rect">
            <a:avLst/>
          </a:prstGeom>
          <a:noFill/>
        </p:spPr>
        <p:txBody>
          <a:bodyPr wrap="square" rtlCol="0">
            <a:spAutoFit/>
          </a:bodyPr>
          <a:lstStyle/>
          <a:p>
            <a:pPr algn="just"/>
            <a:r>
              <a:rPr lang="fr-FR" sz="2100" dirty="0" smtClean="0">
                <a:solidFill>
                  <a:srgbClr val="C00000"/>
                </a:solidFill>
              </a:rPr>
              <a:t>H(Y/X</a:t>
            </a:r>
            <a:r>
              <a:rPr lang="fr-FR" sz="2100" dirty="0">
                <a:solidFill>
                  <a:srgbClr val="C00000"/>
                </a:solidFill>
              </a:rPr>
              <a:t>) : Informations partielle ou conditionnel de Y sachant X. Elle représente l’ambigüité ou l’incertitude qui reste sur Y pour X connu</a:t>
            </a:r>
            <a:r>
              <a:rPr lang="fr-FR" sz="2100" dirty="0">
                <a:solidFill>
                  <a:srgbClr val="7030A0"/>
                </a:solidFill>
              </a:rPr>
              <a:t>.</a:t>
            </a:r>
          </a:p>
          <a:p>
            <a:pPr algn="just">
              <a:buFont typeface="Wingdings" pitchFamily="2" charset="2"/>
              <a:buChar char="q"/>
            </a:pPr>
            <a:endParaRPr lang="fr-MC" sz="2100" dirty="0" smtClean="0">
              <a:solidFill>
                <a:srgbClr val="7030A0"/>
              </a:solidFill>
            </a:endParaRPr>
          </a:p>
          <a:p>
            <a:pPr algn="just">
              <a:buFont typeface="Wingdings" pitchFamily="2" charset="2"/>
              <a:buChar char="q"/>
            </a:pPr>
            <a:endParaRPr lang="fr-MC" sz="2100" dirty="0" smtClean="0">
              <a:solidFill>
                <a:srgbClr val="7030A0"/>
              </a:solidFill>
            </a:endParaRPr>
          </a:p>
          <a:p>
            <a:pPr algn="just"/>
            <a:r>
              <a:rPr lang="fr-MC" sz="2100" dirty="0" smtClean="0">
                <a:solidFill>
                  <a:srgbClr val="FF3300"/>
                </a:solidFill>
              </a:rPr>
              <a:t>Où P(Y/X) est la probabilité conditionnelle de Y sachant X</a:t>
            </a:r>
            <a:endParaRPr lang="fr-FR" sz="2100" dirty="0" smtClean="0">
              <a:solidFill>
                <a:srgbClr val="FF3300"/>
              </a:solidFill>
            </a:endParaRPr>
          </a:p>
          <a:p>
            <a:pPr algn="just">
              <a:buFont typeface="Wingdings" pitchFamily="2" charset="2"/>
              <a:buChar char="q"/>
            </a:pPr>
            <a:endParaRPr lang="fr-MC" sz="2100" dirty="0" smtClean="0">
              <a:solidFill>
                <a:srgbClr val="7030A0"/>
              </a:solidFill>
            </a:endParaRPr>
          </a:p>
          <a:p>
            <a:pPr algn="just">
              <a:buFont typeface="Wingdings" pitchFamily="2" charset="2"/>
              <a:buChar char="q"/>
            </a:pPr>
            <a:endParaRPr lang="fr-FR" sz="2100" dirty="0">
              <a:solidFill>
                <a:srgbClr val="7030A0"/>
              </a:solidFill>
            </a:endParaRPr>
          </a:p>
          <a:p>
            <a:pPr algn="just">
              <a:buFont typeface="Wingdings" pitchFamily="2" charset="2"/>
              <a:buChar char="q"/>
            </a:pPr>
            <a:r>
              <a:rPr lang="fr-FR" sz="2100" dirty="0" smtClean="0">
                <a:solidFill>
                  <a:srgbClr val="00B050"/>
                </a:solidFill>
              </a:rPr>
              <a:t> I(X,Y</a:t>
            </a:r>
            <a:r>
              <a:rPr lang="fr-FR" sz="2100" dirty="0">
                <a:solidFill>
                  <a:srgbClr val="00B050"/>
                </a:solidFill>
              </a:rPr>
              <a:t>) : Information mutuelle ou quantité d’information de X réellement apportée par Y  </a:t>
            </a:r>
          </a:p>
          <a:p>
            <a:pPr algn="just">
              <a:buFont typeface="Wingdings" pitchFamily="2" charset="2"/>
              <a:buChar char="q"/>
            </a:pPr>
            <a:endParaRPr lang="fr-FR" sz="2100" dirty="0">
              <a:solidFill>
                <a:srgbClr val="00B050"/>
              </a:solidFill>
            </a:endParaRPr>
          </a:p>
          <a:p>
            <a:pPr algn="just">
              <a:buFont typeface="Wingdings" pitchFamily="2" charset="2"/>
              <a:buChar char="q"/>
            </a:pPr>
            <a:r>
              <a:rPr lang="fr-FR" sz="2100" dirty="0">
                <a:solidFill>
                  <a:srgbClr val="00B050"/>
                </a:solidFill>
              </a:rPr>
              <a:t> I(X/Y) et I(Y/X) : Informations conditionnelles</a:t>
            </a:r>
          </a:p>
        </p:txBody>
      </p:sp>
      <p:graphicFrame>
        <p:nvGraphicFramePr>
          <p:cNvPr id="211974" name="Object 6"/>
          <p:cNvGraphicFramePr>
            <a:graphicFrameLocks noChangeAspect="1"/>
          </p:cNvGraphicFramePr>
          <p:nvPr/>
        </p:nvGraphicFramePr>
        <p:xfrm>
          <a:off x="2522538" y="1428750"/>
          <a:ext cx="4867275" cy="642938"/>
        </p:xfrm>
        <a:graphic>
          <a:graphicData uri="http://schemas.openxmlformats.org/presentationml/2006/ole">
            <p:oleObj spid="_x0000_s211974" name="Équation" r:id="rId3" imgW="2692080" imgH="35532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MUTUELLE</a:t>
            </a:r>
          </a:p>
        </p:txBody>
      </p:sp>
      <p:sp>
        <p:nvSpPr>
          <p:cNvPr id="3" name="ZoneTexte 2"/>
          <p:cNvSpPr txBox="1"/>
          <p:nvPr/>
        </p:nvSpPr>
        <p:spPr>
          <a:xfrm>
            <a:off x="0" y="976387"/>
            <a:ext cx="9144000" cy="5509200"/>
          </a:xfrm>
          <a:prstGeom prst="rect">
            <a:avLst/>
          </a:prstGeom>
          <a:noFill/>
        </p:spPr>
        <p:txBody>
          <a:bodyPr wrap="square" rtlCol="0">
            <a:spAutoFit/>
          </a:bodyPr>
          <a:lstStyle/>
          <a:p>
            <a:endParaRPr lang="fr-FR" sz="2200" dirty="0">
              <a:solidFill>
                <a:srgbClr val="7030A0"/>
              </a:solidFill>
            </a:endParaRPr>
          </a:p>
          <a:p>
            <a:pPr>
              <a:buFont typeface="Wingdings" pitchFamily="2" charset="2"/>
              <a:buChar char="q"/>
            </a:pPr>
            <a:r>
              <a:rPr lang="fr-FR" sz="2200" dirty="0">
                <a:solidFill>
                  <a:srgbClr val="7030A0"/>
                </a:solidFill>
              </a:rPr>
              <a:t> </a:t>
            </a:r>
            <a:r>
              <a:rPr lang="fr-FR" sz="2200" dirty="0">
                <a:solidFill>
                  <a:srgbClr val="002060"/>
                </a:solidFill>
              </a:rPr>
              <a:t>si </a:t>
            </a:r>
            <a:r>
              <a:rPr lang="fr-FR" sz="2200" i="1" dirty="0">
                <a:solidFill>
                  <a:srgbClr val="002060"/>
                </a:solidFill>
              </a:rPr>
              <a:t>X</a:t>
            </a:r>
            <a:r>
              <a:rPr lang="fr-FR" sz="2200" dirty="0">
                <a:solidFill>
                  <a:srgbClr val="002060"/>
                </a:solidFill>
              </a:rPr>
              <a:t> et </a:t>
            </a:r>
            <a:r>
              <a:rPr lang="fr-FR" sz="2200" i="1" dirty="0">
                <a:solidFill>
                  <a:srgbClr val="002060"/>
                </a:solidFill>
              </a:rPr>
              <a:t>Y</a:t>
            </a:r>
            <a:r>
              <a:rPr lang="fr-FR" sz="2200" dirty="0">
                <a:solidFill>
                  <a:srgbClr val="002060"/>
                </a:solidFill>
              </a:rPr>
              <a:t> sont deux variables aléatoires indépendantes, on a :</a:t>
            </a:r>
          </a:p>
          <a:p>
            <a:endParaRPr lang="fr-FR" sz="2200" dirty="0">
              <a:solidFill>
                <a:srgbClr val="002060"/>
              </a:solidFill>
            </a:endParaRPr>
          </a:p>
          <a:p>
            <a:pPr algn="ctr"/>
            <a:r>
              <a:rPr lang="fr-FR" sz="2200" b="1" dirty="0">
                <a:solidFill>
                  <a:srgbClr val="002060"/>
                </a:solidFill>
              </a:rPr>
              <a:t>H(X,Y) =  H(X) + H(Y)</a:t>
            </a:r>
          </a:p>
          <a:p>
            <a:pPr algn="ctr"/>
            <a:r>
              <a:rPr lang="fr-FR" sz="2200" b="1" dirty="0" smtClean="0">
                <a:solidFill>
                  <a:srgbClr val="002060"/>
                </a:solidFill>
              </a:rPr>
              <a:t>H(X/Y) = </a:t>
            </a:r>
            <a:r>
              <a:rPr lang="fr-FR" sz="2200" b="1" dirty="0">
                <a:solidFill>
                  <a:srgbClr val="002060"/>
                </a:solidFill>
              </a:rPr>
              <a:t>H(X)</a:t>
            </a:r>
          </a:p>
          <a:p>
            <a:pPr algn="ctr"/>
            <a:r>
              <a:rPr lang="fr-FR" sz="2200" b="1" dirty="0" smtClean="0">
                <a:solidFill>
                  <a:srgbClr val="002060"/>
                </a:solidFill>
              </a:rPr>
              <a:t>H(Y/X) </a:t>
            </a:r>
            <a:r>
              <a:rPr lang="fr-FR" sz="2200" b="1" dirty="0">
                <a:solidFill>
                  <a:srgbClr val="002060"/>
                </a:solidFill>
              </a:rPr>
              <a:t>= H(Y)</a:t>
            </a:r>
          </a:p>
          <a:p>
            <a:pPr algn="ctr"/>
            <a:r>
              <a:rPr lang="fr-FR" sz="2200" b="1" dirty="0">
                <a:solidFill>
                  <a:srgbClr val="002060"/>
                </a:solidFill>
              </a:rPr>
              <a:t>I(X,Y) = </a:t>
            </a:r>
            <a:r>
              <a:rPr lang="fr-FR" sz="2200" b="1" dirty="0" smtClean="0">
                <a:solidFill>
                  <a:srgbClr val="002060"/>
                </a:solidFill>
              </a:rPr>
              <a:t>H(X)-H(X/Y)= H(Y) – H(Y/X) = H(X) + H(Y) – H(X,Y) = 0</a:t>
            </a:r>
            <a:endParaRPr lang="fr-FR" sz="2200" b="1" dirty="0">
              <a:solidFill>
                <a:srgbClr val="002060"/>
              </a:solidFill>
            </a:endParaRPr>
          </a:p>
          <a:p>
            <a:pPr algn="ctr"/>
            <a:endParaRPr lang="fr-FR" sz="2200" b="1" dirty="0">
              <a:solidFill>
                <a:srgbClr val="002060"/>
              </a:solidFill>
            </a:endParaRPr>
          </a:p>
          <a:p>
            <a:pPr algn="ctr"/>
            <a:endParaRPr lang="fr-FR" sz="2200" b="1" dirty="0">
              <a:solidFill>
                <a:srgbClr val="002060"/>
              </a:solidFill>
            </a:endParaRPr>
          </a:p>
          <a:p>
            <a:pPr algn="just">
              <a:buFont typeface="Wingdings" pitchFamily="2" charset="2"/>
              <a:buChar char="q"/>
            </a:pPr>
            <a:r>
              <a:rPr lang="fr-FR" sz="2200" dirty="0">
                <a:solidFill>
                  <a:srgbClr val="7030A0"/>
                </a:solidFill>
              </a:rPr>
              <a:t> </a:t>
            </a:r>
            <a:r>
              <a:rPr lang="fr-FR" sz="2200" dirty="0">
                <a:solidFill>
                  <a:srgbClr val="00B050"/>
                </a:solidFill>
              </a:rPr>
              <a:t>Sinon, une certaine dépendance entre X et Y :</a:t>
            </a:r>
          </a:p>
          <a:p>
            <a:pPr algn="just"/>
            <a:endParaRPr lang="fr-FR" sz="2200" dirty="0">
              <a:solidFill>
                <a:srgbClr val="00B050"/>
              </a:solidFill>
            </a:endParaRPr>
          </a:p>
          <a:p>
            <a:pPr algn="ctr"/>
            <a:r>
              <a:rPr lang="fr-FR" sz="2200" dirty="0">
                <a:solidFill>
                  <a:srgbClr val="00B050"/>
                </a:solidFill>
              </a:rPr>
              <a:t> </a:t>
            </a:r>
            <a:r>
              <a:rPr lang="fr-FR" sz="2200" b="1" dirty="0">
                <a:solidFill>
                  <a:srgbClr val="00B050"/>
                </a:solidFill>
              </a:rPr>
              <a:t>H(X,Y) </a:t>
            </a:r>
            <a:r>
              <a:rPr lang="fr-FR" sz="2200" b="1" dirty="0">
                <a:solidFill>
                  <a:srgbClr val="00B050"/>
                </a:solidFill>
                <a:sym typeface="Symbol"/>
              </a:rPr>
              <a:t>&lt;</a:t>
            </a:r>
            <a:r>
              <a:rPr lang="fr-FR" sz="2200" b="1" dirty="0">
                <a:solidFill>
                  <a:srgbClr val="00B050"/>
                </a:solidFill>
              </a:rPr>
              <a:t>  H(X) + H(Y) </a:t>
            </a:r>
            <a:r>
              <a:rPr lang="fr-FR" sz="2200" b="1" dirty="0">
                <a:solidFill>
                  <a:srgbClr val="00B050"/>
                </a:solidFill>
                <a:sym typeface="Symbol"/>
              </a:rPr>
              <a:t>&lt; 2</a:t>
            </a:r>
            <a:r>
              <a:rPr lang="fr-FR" sz="2200" b="1" dirty="0">
                <a:solidFill>
                  <a:srgbClr val="00B050"/>
                </a:solidFill>
              </a:rPr>
              <a:t> H(X,Y)</a:t>
            </a:r>
          </a:p>
          <a:p>
            <a:pPr algn="ctr"/>
            <a:r>
              <a:rPr lang="fr-FR" sz="2200" b="1" dirty="0">
                <a:solidFill>
                  <a:srgbClr val="00B050"/>
                </a:solidFill>
              </a:rPr>
              <a:t>H(X,Y) = H(X) + H(Y/X)</a:t>
            </a:r>
          </a:p>
          <a:p>
            <a:pPr algn="ctr"/>
            <a:r>
              <a:rPr lang="fr-FR" sz="2200" b="1" dirty="0">
                <a:solidFill>
                  <a:srgbClr val="00B050"/>
                </a:solidFill>
              </a:rPr>
              <a:t>H(X,Y) = H(Y) + H(X/Y)</a:t>
            </a:r>
          </a:p>
          <a:p>
            <a:pPr algn="ctr"/>
            <a:r>
              <a:rPr lang="fr-FR" sz="2200" b="1" dirty="0">
                <a:solidFill>
                  <a:srgbClr val="00B050"/>
                </a:solidFill>
              </a:rPr>
              <a:t>I(X,Y) = H(X) – H(X/Y) = H(Y) – H(Y/X) = H(X) + H(Y) – H(X,Y) &gt; 0</a:t>
            </a:r>
          </a:p>
          <a:p>
            <a:pPr algn="ctr"/>
            <a:r>
              <a:rPr lang="fr-FR" sz="2200" b="1" dirty="0">
                <a:solidFill>
                  <a:srgbClr val="00B050"/>
                </a:solidFill>
              </a:rPr>
              <a:t>I(X,Y) = </a:t>
            </a:r>
            <a:r>
              <a:rPr lang="fr-FR" sz="2200" b="1" dirty="0" smtClean="0">
                <a:solidFill>
                  <a:srgbClr val="00B050"/>
                </a:solidFill>
              </a:rPr>
              <a:t>H(X</a:t>
            </a:r>
            <a:r>
              <a:rPr lang="fr-FR" sz="2200" b="1" dirty="0">
                <a:solidFill>
                  <a:srgbClr val="00B050"/>
                </a:solidFill>
              </a:rPr>
              <a:t>) – </a:t>
            </a:r>
            <a:r>
              <a:rPr lang="fr-FR" sz="2200" b="1" dirty="0" smtClean="0">
                <a:solidFill>
                  <a:srgbClr val="00B050"/>
                </a:solidFill>
              </a:rPr>
              <a:t>H(X/Y</a:t>
            </a:r>
            <a:r>
              <a:rPr lang="fr-FR" sz="2200" b="1" dirty="0">
                <a:solidFill>
                  <a:srgbClr val="00B050"/>
                </a:solidFill>
              </a:rPr>
              <a:t>) </a:t>
            </a:r>
            <a:r>
              <a:rPr lang="fr-FR" sz="2200" b="1" dirty="0" smtClean="0">
                <a:solidFill>
                  <a:srgbClr val="00B050"/>
                </a:solidFill>
              </a:rPr>
              <a:t>= H(Y) – H(Y/X) = H(X) + H(Y) – H(X,Y) &gt; </a:t>
            </a:r>
            <a:r>
              <a:rPr lang="fr-FR" sz="2200" b="1" dirty="0">
                <a:solidFill>
                  <a:srgbClr val="00B050"/>
                </a:solidFill>
              </a:rPr>
              <a:t>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ENTROPIE MUTUELLE</a:t>
            </a:r>
          </a:p>
        </p:txBody>
      </p:sp>
      <p:pic>
        <p:nvPicPr>
          <p:cNvPr id="4" name="Picture 6"/>
          <p:cNvPicPr>
            <a:picLocks noChangeAspect="1" noChangeArrowheads="1"/>
          </p:cNvPicPr>
          <p:nvPr/>
        </p:nvPicPr>
        <p:blipFill>
          <a:blip r:embed="rId2"/>
          <a:srcRect/>
          <a:stretch>
            <a:fillRect/>
          </a:stretch>
        </p:blipFill>
        <p:spPr bwMode="auto">
          <a:xfrm>
            <a:off x="1928794" y="642917"/>
            <a:ext cx="4587422" cy="2884073"/>
          </a:xfrm>
          <a:prstGeom prst="rect">
            <a:avLst/>
          </a:prstGeom>
          <a:noFill/>
          <a:ln w="9525">
            <a:noFill/>
            <a:miter lim="800000"/>
            <a:headEnd/>
            <a:tailEnd/>
          </a:ln>
          <a:effectLst/>
        </p:spPr>
      </p:pic>
      <p:sp>
        <p:nvSpPr>
          <p:cNvPr id="24" name="ZoneTexte 23"/>
          <p:cNvSpPr txBox="1"/>
          <p:nvPr/>
        </p:nvSpPr>
        <p:spPr>
          <a:xfrm>
            <a:off x="0" y="3445377"/>
            <a:ext cx="9144000" cy="769441"/>
          </a:xfrm>
          <a:prstGeom prst="rect">
            <a:avLst/>
          </a:prstGeom>
          <a:noFill/>
        </p:spPr>
        <p:txBody>
          <a:bodyPr wrap="square" rtlCol="0">
            <a:spAutoFit/>
          </a:bodyPr>
          <a:lstStyle/>
          <a:p>
            <a:pPr algn="just"/>
            <a:r>
              <a:rPr lang="fr-FR" sz="2200" dirty="0">
                <a:solidFill>
                  <a:srgbClr val="002060"/>
                </a:solidFill>
              </a:rPr>
              <a:t>Pour mieux comprendre ces définitions et cette figure prenons le cas d’un système de transmission sous sa forme la plus simple</a:t>
            </a:r>
          </a:p>
        </p:txBody>
      </p:sp>
      <p:sp>
        <p:nvSpPr>
          <p:cNvPr id="25" name="Rectangle 24"/>
          <p:cNvSpPr/>
          <p:nvPr/>
        </p:nvSpPr>
        <p:spPr bwMode="auto">
          <a:xfrm>
            <a:off x="2000232" y="4286256"/>
            <a:ext cx="1000132" cy="571504"/>
          </a:xfrm>
          <a:prstGeom prst="rect">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26" name="Rectangle 25"/>
          <p:cNvSpPr/>
          <p:nvPr/>
        </p:nvSpPr>
        <p:spPr bwMode="auto">
          <a:xfrm>
            <a:off x="4000496" y="4286256"/>
            <a:ext cx="1000132" cy="571504"/>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6000760" y="4286256"/>
            <a:ext cx="1285884" cy="571504"/>
          </a:xfrm>
          <a:prstGeom prst="rect">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cxnSp>
        <p:nvCxnSpPr>
          <p:cNvPr id="29" name="Connecteur droit avec flèche 28"/>
          <p:cNvCxnSpPr>
            <a:stCxn id="25" idx="3"/>
            <a:endCxn id="26" idx="1"/>
          </p:cNvCxnSpPr>
          <p:nvPr/>
        </p:nvCxnSpPr>
        <p:spPr bwMode="auto">
          <a:xfrm>
            <a:off x="3000364" y="4572008"/>
            <a:ext cx="1000132" cy="1588"/>
          </a:xfrm>
          <a:prstGeom prst="straightConnector1">
            <a:avLst/>
          </a:prstGeom>
          <a:solidFill>
            <a:schemeClr val="accent1"/>
          </a:solidFill>
          <a:ln w="38100" cap="flat" cmpd="sng" algn="ctr">
            <a:solidFill>
              <a:srgbClr val="7030A0"/>
            </a:solidFill>
            <a:prstDash val="solid"/>
            <a:round/>
            <a:headEnd type="none" w="med" len="med"/>
            <a:tailEnd type="arrow"/>
          </a:ln>
          <a:effectLst/>
        </p:spPr>
      </p:cxnSp>
      <p:cxnSp>
        <p:nvCxnSpPr>
          <p:cNvPr id="30" name="Connecteur droit avec flèche 29"/>
          <p:cNvCxnSpPr/>
          <p:nvPr/>
        </p:nvCxnSpPr>
        <p:spPr bwMode="auto">
          <a:xfrm>
            <a:off x="5000628" y="4572008"/>
            <a:ext cx="1000132" cy="1588"/>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sp>
        <p:nvSpPr>
          <p:cNvPr id="31" name="ZoneTexte 30"/>
          <p:cNvSpPr txBox="1"/>
          <p:nvPr/>
        </p:nvSpPr>
        <p:spPr>
          <a:xfrm>
            <a:off x="2000232" y="4311957"/>
            <a:ext cx="1071570" cy="461665"/>
          </a:xfrm>
          <a:prstGeom prst="rect">
            <a:avLst/>
          </a:prstGeom>
          <a:noFill/>
        </p:spPr>
        <p:txBody>
          <a:bodyPr wrap="square" rtlCol="0">
            <a:spAutoFit/>
          </a:bodyPr>
          <a:lstStyle/>
          <a:p>
            <a:r>
              <a:rPr lang="fr-FR" b="1" dirty="0">
                <a:solidFill>
                  <a:srgbClr val="002060"/>
                </a:solidFill>
              </a:rPr>
              <a:t>source</a:t>
            </a:r>
          </a:p>
        </p:txBody>
      </p:sp>
      <p:sp>
        <p:nvSpPr>
          <p:cNvPr id="32" name="ZoneTexte 31"/>
          <p:cNvSpPr txBox="1"/>
          <p:nvPr/>
        </p:nvSpPr>
        <p:spPr>
          <a:xfrm>
            <a:off x="4071934" y="4324657"/>
            <a:ext cx="1071570" cy="461665"/>
          </a:xfrm>
          <a:prstGeom prst="rect">
            <a:avLst/>
          </a:prstGeom>
          <a:noFill/>
        </p:spPr>
        <p:txBody>
          <a:bodyPr wrap="square" rtlCol="0">
            <a:spAutoFit/>
          </a:bodyPr>
          <a:lstStyle/>
          <a:p>
            <a:r>
              <a:rPr lang="fr-FR" b="1" dirty="0">
                <a:solidFill>
                  <a:srgbClr val="002060"/>
                </a:solidFill>
              </a:rPr>
              <a:t>canal</a:t>
            </a:r>
          </a:p>
        </p:txBody>
      </p:sp>
      <p:sp>
        <p:nvSpPr>
          <p:cNvPr id="33" name="ZoneTexte 32"/>
          <p:cNvSpPr txBox="1"/>
          <p:nvPr/>
        </p:nvSpPr>
        <p:spPr>
          <a:xfrm>
            <a:off x="6000760" y="4319594"/>
            <a:ext cx="1500198" cy="400110"/>
          </a:xfrm>
          <a:prstGeom prst="rect">
            <a:avLst/>
          </a:prstGeom>
          <a:noFill/>
        </p:spPr>
        <p:txBody>
          <a:bodyPr wrap="square" rtlCol="0">
            <a:spAutoFit/>
          </a:bodyPr>
          <a:lstStyle/>
          <a:p>
            <a:r>
              <a:rPr lang="fr-FR" sz="2000" b="1" dirty="0">
                <a:solidFill>
                  <a:srgbClr val="002060"/>
                </a:solidFill>
              </a:rPr>
              <a:t>Récepteur</a:t>
            </a:r>
          </a:p>
        </p:txBody>
      </p:sp>
      <p:sp>
        <p:nvSpPr>
          <p:cNvPr id="34" name="ZoneTexte 33"/>
          <p:cNvSpPr txBox="1"/>
          <p:nvPr/>
        </p:nvSpPr>
        <p:spPr>
          <a:xfrm>
            <a:off x="1857356" y="4857760"/>
            <a:ext cx="2214578" cy="400110"/>
          </a:xfrm>
          <a:prstGeom prst="rect">
            <a:avLst/>
          </a:prstGeom>
          <a:noFill/>
        </p:spPr>
        <p:txBody>
          <a:bodyPr wrap="square" rtlCol="0">
            <a:spAutoFit/>
          </a:bodyPr>
          <a:lstStyle/>
          <a:p>
            <a:r>
              <a:rPr lang="fr-FR" sz="2000" b="1" dirty="0">
                <a:solidFill>
                  <a:srgbClr val="FF3300"/>
                </a:solidFill>
              </a:rPr>
              <a:t>X={x</a:t>
            </a:r>
            <a:r>
              <a:rPr lang="fr-FR" sz="2000" b="1" baseline="-25000" dirty="0">
                <a:solidFill>
                  <a:srgbClr val="FF3300"/>
                </a:solidFill>
              </a:rPr>
              <a:t>1</a:t>
            </a:r>
            <a:r>
              <a:rPr lang="fr-FR" sz="2000" b="1" dirty="0">
                <a:solidFill>
                  <a:srgbClr val="FF3300"/>
                </a:solidFill>
              </a:rPr>
              <a:t>, x</a:t>
            </a:r>
            <a:r>
              <a:rPr lang="fr-FR" sz="2000" b="1" baseline="-25000" dirty="0">
                <a:solidFill>
                  <a:srgbClr val="FF3300"/>
                </a:solidFill>
              </a:rPr>
              <a:t>2</a:t>
            </a:r>
            <a:r>
              <a:rPr lang="fr-FR" sz="2000" b="1" dirty="0">
                <a:solidFill>
                  <a:srgbClr val="FF3300"/>
                </a:solidFill>
              </a:rPr>
              <a:t>, …, </a:t>
            </a:r>
            <a:r>
              <a:rPr lang="fr-FR" sz="2000" b="1" dirty="0" err="1">
                <a:solidFill>
                  <a:srgbClr val="FF3300"/>
                </a:solidFill>
              </a:rPr>
              <a:t>x</a:t>
            </a:r>
            <a:r>
              <a:rPr lang="fr-FR" sz="2000" b="1" baseline="-25000" dirty="0" err="1">
                <a:solidFill>
                  <a:srgbClr val="FF3300"/>
                </a:solidFill>
              </a:rPr>
              <a:t>K</a:t>
            </a:r>
            <a:r>
              <a:rPr lang="fr-FR" sz="2000" b="1" dirty="0">
                <a:solidFill>
                  <a:srgbClr val="FF3300"/>
                </a:solidFill>
              </a:rPr>
              <a:t>}</a:t>
            </a:r>
            <a:endParaRPr lang="fr-FR" sz="2000" b="1" baseline="-25000" dirty="0">
              <a:solidFill>
                <a:srgbClr val="FF3300"/>
              </a:solidFill>
            </a:endParaRPr>
          </a:p>
        </p:txBody>
      </p:sp>
      <p:sp>
        <p:nvSpPr>
          <p:cNvPr id="35" name="ZoneTexte 34"/>
          <p:cNvSpPr txBox="1"/>
          <p:nvPr/>
        </p:nvSpPr>
        <p:spPr>
          <a:xfrm>
            <a:off x="5429256" y="4857760"/>
            <a:ext cx="2214578" cy="400110"/>
          </a:xfrm>
          <a:prstGeom prst="rect">
            <a:avLst/>
          </a:prstGeom>
          <a:noFill/>
        </p:spPr>
        <p:txBody>
          <a:bodyPr wrap="square" rtlCol="0">
            <a:spAutoFit/>
          </a:bodyPr>
          <a:lstStyle/>
          <a:p>
            <a:r>
              <a:rPr lang="fr-FR" sz="2000" b="1" dirty="0">
                <a:solidFill>
                  <a:srgbClr val="00B050"/>
                </a:solidFill>
              </a:rPr>
              <a:t>Y={y</a:t>
            </a:r>
            <a:r>
              <a:rPr lang="fr-FR" sz="2000" b="1" baseline="-25000" dirty="0">
                <a:solidFill>
                  <a:srgbClr val="00B050"/>
                </a:solidFill>
              </a:rPr>
              <a:t>1</a:t>
            </a:r>
            <a:r>
              <a:rPr lang="fr-FR" sz="2000" b="1" dirty="0">
                <a:solidFill>
                  <a:srgbClr val="00B050"/>
                </a:solidFill>
              </a:rPr>
              <a:t>, y</a:t>
            </a:r>
            <a:r>
              <a:rPr lang="fr-FR" sz="2000" b="1" baseline="-25000" dirty="0">
                <a:solidFill>
                  <a:srgbClr val="00B050"/>
                </a:solidFill>
              </a:rPr>
              <a:t>2</a:t>
            </a:r>
            <a:r>
              <a:rPr lang="fr-FR" sz="2000" b="1" dirty="0">
                <a:solidFill>
                  <a:srgbClr val="00B050"/>
                </a:solidFill>
              </a:rPr>
              <a:t>, …, </a:t>
            </a:r>
            <a:r>
              <a:rPr lang="fr-FR" sz="2000" b="1" dirty="0" err="1">
                <a:solidFill>
                  <a:srgbClr val="00B050"/>
                </a:solidFill>
              </a:rPr>
              <a:t>y</a:t>
            </a:r>
            <a:r>
              <a:rPr lang="fr-FR" sz="2000" b="1" baseline="-25000" dirty="0" err="1">
                <a:solidFill>
                  <a:srgbClr val="00B050"/>
                </a:solidFill>
              </a:rPr>
              <a:t>K</a:t>
            </a:r>
            <a:r>
              <a:rPr lang="fr-FR" sz="2000" b="1" dirty="0">
                <a:solidFill>
                  <a:srgbClr val="00B050"/>
                </a:solidFill>
              </a:rPr>
              <a:t>}</a:t>
            </a:r>
            <a:endParaRPr lang="fr-FR" sz="2000" b="1" baseline="-25000" dirty="0">
              <a:solidFill>
                <a:srgbClr val="00B050"/>
              </a:solidFill>
            </a:endParaRPr>
          </a:p>
        </p:txBody>
      </p:sp>
      <p:sp>
        <p:nvSpPr>
          <p:cNvPr id="36" name="ZoneTexte 35"/>
          <p:cNvSpPr txBox="1"/>
          <p:nvPr/>
        </p:nvSpPr>
        <p:spPr>
          <a:xfrm>
            <a:off x="0" y="5286388"/>
            <a:ext cx="9144000" cy="1554272"/>
          </a:xfrm>
          <a:prstGeom prst="rect">
            <a:avLst/>
          </a:prstGeom>
          <a:noFill/>
        </p:spPr>
        <p:txBody>
          <a:bodyPr wrap="square" rtlCol="0">
            <a:spAutoFit/>
          </a:bodyPr>
          <a:lstStyle/>
          <a:p>
            <a:pPr algn="just"/>
            <a:r>
              <a:rPr lang="fr-FR" sz="2000" b="1" dirty="0">
                <a:solidFill>
                  <a:srgbClr val="7030A0"/>
                </a:solidFill>
              </a:rPr>
              <a:t>Si X et Y son complètement indépendantes alors la quantité d’information de X réellement apportée par Y de X ou I(X,Y) = 0 </a:t>
            </a:r>
          </a:p>
          <a:p>
            <a:pPr algn="just"/>
            <a:endParaRPr lang="fr-FR" sz="1800" dirty="0"/>
          </a:p>
          <a:p>
            <a:pPr algn="just"/>
            <a:r>
              <a:rPr lang="fr-FR" sz="1800" b="1" dirty="0">
                <a:solidFill>
                  <a:srgbClr val="00B0F0"/>
                </a:solidFill>
              </a:rPr>
              <a:t>Dans le cas plus réaliste cette quantité d’information dite mutuelle est égale à </a:t>
            </a:r>
            <a:r>
              <a:rPr lang="fr-FR" sz="1800" b="1" dirty="0">
                <a:solidFill>
                  <a:srgbClr val="FF0000"/>
                </a:solidFill>
              </a:rPr>
              <a:t>H(X)–H(X/Y). </a:t>
            </a:r>
          </a:p>
          <a:p>
            <a:pPr algn="just"/>
            <a:r>
              <a:rPr lang="fr-FR" sz="1900" b="1" dirty="0">
                <a:solidFill>
                  <a:srgbClr val="0070C0"/>
                </a:solidFill>
              </a:rPr>
              <a:t>Donc H(X/Y) est l’incertitude ou erreurs dus aux imperfections du canal.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DEBIT D’UNE SOURCE</a:t>
            </a:r>
          </a:p>
        </p:txBody>
      </p:sp>
      <p:sp>
        <p:nvSpPr>
          <p:cNvPr id="3" name="ZoneTexte 2"/>
          <p:cNvSpPr txBox="1"/>
          <p:nvPr/>
        </p:nvSpPr>
        <p:spPr>
          <a:xfrm>
            <a:off x="0" y="1000108"/>
            <a:ext cx="9144000" cy="4493538"/>
          </a:xfrm>
          <a:prstGeom prst="rect">
            <a:avLst/>
          </a:prstGeom>
          <a:noFill/>
        </p:spPr>
        <p:txBody>
          <a:bodyPr wrap="square" rtlCol="0">
            <a:spAutoFit/>
          </a:bodyPr>
          <a:lstStyle/>
          <a:p>
            <a:pPr algn="just"/>
            <a:r>
              <a:rPr lang="fr-FR" sz="2200" dirty="0">
                <a:solidFill>
                  <a:srgbClr val="0070C0"/>
                </a:solidFill>
              </a:rPr>
              <a:t>Le débit d'information d'une source  X dépend bien sur de la quantité d’information délivrée par cette source H(X) (l’entropie) et la durée moyenne d’un symbole de cette source que l’on notera </a:t>
            </a:r>
            <a:r>
              <a:rPr lang="fr-FR" sz="2200" dirty="0">
                <a:solidFill>
                  <a:srgbClr val="0070C0"/>
                </a:solidFill>
                <a:sym typeface="Symbol"/>
              </a:rPr>
              <a:t></a:t>
            </a:r>
            <a:r>
              <a:rPr lang="fr-FR" sz="2200" dirty="0">
                <a:solidFill>
                  <a:srgbClr val="0070C0"/>
                </a:solidFill>
              </a:rPr>
              <a:t>.</a:t>
            </a:r>
          </a:p>
          <a:p>
            <a:pPr algn="just"/>
            <a:endParaRPr lang="fr-FR" sz="2200" dirty="0"/>
          </a:p>
          <a:p>
            <a:pPr algn="just"/>
            <a:r>
              <a:rPr lang="fr-FR" sz="2200" dirty="0">
                <a:solidFill>
                  <a:srgbClr val="7030A0"/>
                </a:solidFill>
              </a:rPr>
              <a:t>En effet, si un symbole dure en moyenne </a:t>
            </a:r>
            <a:r>
              <a:rPr lang="fr-FR" sz="2200" dirty="0">
                <a:solidFill>
                  <a:srgbClr val="7030A0"/>
                </a:solidFill>
                <a:sym typeface="Symbol"/>
              </a:rPr>
              <a:t> secondes alors le nombre moyen </a:t>
            </a:r>
            <a:r>
              <a:rPr lang="fr-FR" sz="2200" dirty="0" err="1">
                <a:solidFill>
                  <a:srgbClr val="7030A0"/>
                </a:solidFill>
                <a:sym typeface="Symbol"/>
              </a:rPr>
              <a:t>N</a:t>
            </a:r>
            <a:r>
              <a:rPr lang="fr-FR" sz="2200" baseline="-25000" dirty="0" err="1">
                <a:solidFill>
                  <a:srgbClr val="7030A0"/>
                </a:solidFill>
                <a:sym typeface="Symbol"/>
              </a:rPr>
              <a:t>moyen</a:t>
            </a:r>
            <a:r>
              <a:rPr lang="fr-FR" sz="2200" dirty="0">
                <a:solidFill>
                  <a:srgbClr val="7030A0"/>
                </a:solidFill>
                <a:sym typeface="Symbol"/>
              </a:rPr>
              <a:t> de symboles délivré par cette source en une seconde (une sorte de fréquence)  est:</a:t>
            </a:r>
          </a:p>
          <a:p>
            <a:pPr algn="just"/>
            <a:endParaRPr lang="fr-FR" sz="2200" dirty="0">
              <a:solidFill>
                <a:srgbClr val="7030A0"/>
              </a:solidFill>
            </a:endParaRPr>
          </a:p>
          <a:p>
            <a:pPr algn="just"/>
            <a:endParaRPr lang="fr-FR" sz="2200" dirty="0"/>
          </a:p>
          <a:p>
            <a:pPr algn="just"/>
            <a:endParaRPr lang="fr-FR" sz="2200" dirty="0"/>
          </a:p>
          <a:p>
            <a:pPr algn="just"/>
            <a:r>
              <a:rPr lang="fr-FR" sz="2200" dirty="0">
                <a:solidFill>
                  <a:srgbClr val="002060"/>
                </a:solidFill>
              </a:rPr>
              <a:t>Maintenant, comme chaque symbole contient en moyenne </a:t>
            </a:r>
            <a:r>
              <a:rPr lang="fr-FR" sz="2200" dirty="0" smtClean="0">
                <a:solidFill>
                  <a:srgbClr val="002060"/>
                </a:solidFill>
              </a:rPr>
              <a:t>une </a:t>
            </a:r>
            <a:r>
              <a:rPr lang="fr-FR" sz="2200" dirty="0">
                <a:solidFill>
                  <a:srgbClr val="002060"/>
                </a:solidFill>
              </a:rPr>
              <a:t>information représentée par l’entropie de la source H(X) alors, on déduit le débit d’information </a:t>
            </a:r>
            <a:r>
              <a:rPr lang="fr-FR" sz="2200" dirty="0" err="1">
                <a:solidFill>
                  <a:srgbClr val="002060"/>
                </a:solidFill>
              </a:rPr>
              <a:t>R</a:t>
            </a:r>
            <a:r>
              <a:rPr lang="fr-FR" sz="2200" baseline="-25000" dirty="0" err="1">
                <a:solidFill>
                  <a:srgbClr val="002060"/>
                </a:solidFill>
              </a:rPr>
              <a:t>inf</a:t>
            </a:r>
            <a:r>
              <a:rPr lang="fr-FR" sz="2200" dirty="0">
                <a:solidFill>
                  <a:srgbClr val="002060"/>
                </a:solidFill>
              </a:rPr>
              <a:t> (R pour Rate) comme étant:</a:t>
            </a:r>
          </a:p>
        </p:txBody>
      </p:sp>
      <p:graphicFrame>
        <p:nvGraphicFramePr>
          <p:cNvPr id="4" name="Objet 3"/>
          <p:cNvGraphicFramePr>
            <a:graphicFrameLocks noChangeAspect="1"/>
          </p:cNvGraphicFramePr>
          <p:nvPr/>
        </p:nvGraphicFramePr>
        <p:xfrm>
          <a:off x="3714744" y="3214686"/>
          <a:ext cx="1343496" cy="785818"/>
        </p:xfrm>
        <a:graphic>
          <a:graphicData uri="http://schemas.openxmlformats.org/presentationml/2006/ole">
            <p:oleObj spid="_x0000_s25747" name="Équation" r:id="rId3" imgW="16154400" imgH="9448800" progId="Equation.3">
              <p:embed/>
            </p:oleObj>
          </a:graphicData>
        </a:graphic>
      </p:graphicFrame>
      <p:pic>
        <p:nvPicPr>
          <p:cNvPr id="6" name="Image 5">
            <a:extLst>
              <a:ext uri="{FF2B5EF4-FFF2-40B4-BE49-F238E27FC236}">
                <a16:creationId xmlns="" xmlns:a16="http://schemas.microsoft.com/office/drawing/2014/main" id="{A93562FE-AB69-4710-A536-6BC5551DF5EF}"/>
              </a:ext>
            </a:extLst>
          </p:cNvPr>
          <p:cNvPicPr>
            <a:picLocks noChangeAspect="1"/>
          </p:cNvPicPr>
          <p:nvPr/>
        </p:nvPicPr>
        <p:blipFill>
          <a:blip r:embed="rId4"/>
          <a:stretch>
            <a:fillRect/>
          </a:stretch>
        </p:blipFill>
        <p:spPr>
          <a:xfrm>
            <a:off x="2457450" y="5759152"/>
            <a:ext cx="4229100" cy="838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714356"/>
            <a:ext cx="9144000" cy="3877985"/>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Plusieurs théorèmes de Shannon ont été proposées depuis 1948, date du premier article (travail) publié par Claude Shannon. Deux de ces théorèmes concernent respectivement le codage sans perte et le codag</a:t>
            </a:r>
            <a:r>
              <a:rPr lang="fr-FR" sz="2200" dirty="0">
                <a:solidFill>
                  <a:srgbClr val="002060"/>
                </a:solidFill>
                <a:cs typeface="Times New Roman" pitchFamily="18" charset="0"/>
              </a:rPr>
              <a:t>e avec perte</a:t>
            </a:r>
            <a:endParaRPr lang="fr-FR" sz="2200" dirty="0">
              <a:solidFill>
                <a:srgbClr val="002060"/>
              </a:solidFill>
              <a:latin typeface="Times New Roman" pitchFamily="18" charset="0"/>
              <a:cs typeface="Times New Roman" pitchFamily="18" charset="0"/>
            </a:endParaRPr>
          </a:p>
          <a:p>
            <a:pPr algn="just"/>
            <a:endParaRPr lang="fr-FR" sz="2200" b="1" dirty="0">
              <a:solidFill>
                <a:srgbClr val="C00000"/>
              </a:solidFill>
              <a:latin typeface="Times New Roman" pitchFamily="18" charset="0"/>
              <a:cs typeface="Times New Roman" pitchFamily="18" charset="0"/>
            </a:endParaRPr>
          </a:p>
          <a:p>
            <a:pPr algn="just">
              <a:buFont typeface="Wingdings" pitchFamily="2" charset="2"/>
              <a:buChar char="q"/>
            </a:pPr>
            <a:r>
              <a:rPr lang="fr-FR"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2200" b="1" u="sng" dirty="0">
                <a:solidFill>
                  <a:srgbClr val="00B0F0"/>
                </a:solidFill>
                <a:latin typeface="Times New Roman" pitchFamily="18" charset="0"/>
                <a:cs typeface="Times New Roman" pitchFamily="18" charset="0"/>
              </a:rPr>
              <a:t>Codage sans perte</a:t>
            </a:r>
            <a:r>
              <a:rPr lang="fr-FR" sz="2200" b="1" u="sng" dirty="0">
                <a:solidFill>
                  <a:srgbClr val="00B0F0"/>
                </a:solidFill>
                <a:cs typeface="Times New Roman" pitchFamily="18" charset="0"/>
              </a:rPr>
              <a:t>: </a:t>
            </a:r>
            <a:r>
              <a:rPr lang="fr-FR" sz="2200" b="1" dirty="0">
                <a:solidFill>
                  <a:schemeClr val="accent3">
                    <a:lumMod val="50000"/>
                  </a:schemeClr>
                </a:solidFill>
                <a:cs typeface="Times New Roman" pitchFamily="18" charset="0"/>
              </a:rPr>
              <a:t>(</a:t>
            </a:r>
            <a:r>
              <a:rPr lang="fr-FR" sz="2200" b="1" dirty="0" err="1">
                <a:solidFill>
                  <a:schemeClr val="accent3">
                    <a:lumMod val="50000"/>
                  </a:schemeClr>
                </a:solidFill>
                <a:cs typeface="Times New Roman" pitchFamily="18" charset="0"/>
              </a:rPr>
              <a:t>Lossless</a:t>
            </a:r>
            <a:r>
              <a:rPr lang="fr-FR" sz="2200" b="1" dirty="0">
                <a:solidFill>
                  <a:schemeClr val="accent3">
                    <a:lumMod val="50000"/>
                  </a:schemeClr>
                </a:solidFill>
                <a:cs typeface="Times New Roman" pitchFamily="18" charset="0"/>
              </a:rPr>
              <a:t> source </a:t>
            </a:r>
            <a:r>
              <a:rPr lang="fr-FR" sz="2200" b="1" dirty="0" err="1">
                <a:solidFill>
                  <a:schemeClr val="accent3">
                    <a:lumMod val="50000"/>
                  </a:schemeClr>
                </a:solidFill>
                <a:cs typeface="Times New Roman" pitchFamily="18" charset="0"/>
              </a:rPr>
              <a:t>coding</a:t>
            </a:r>
            <a:r>
              <a:rPr lang="fr-FR" sz="2200" b="1" dirty="0">
                <a:solidFill>
                  <a:schemeClr val="accent3">
                    <a:lumMod val="50000"/>
                  </a:schemeClr>
                </a:solidFill>
                <a:cs typeface="Times New Roman" pitchFamily="18" charset="0"/>
              </a:rPr>
              <a:t>) </a:t>
            </a:r>
            <a:r>
              <a:rPr lang="fr-FR" sz="2200" dirty="0">
                <a:solidFill>
                  <a:srgbClr val="00B050"/>
                </a:solidFill>
                <a:latin typeface="Times New Roman" pitchFamily="18" charset="0"/>
                <a:cs typeface="Times New Roman" pitchFamily="18" charset="0"/>
              </a:rPr>
              <a:t>ou </a:t>
            </a:r>
            <a:r>
              <a:rPr lang="fr-FR" sz="2200" dirty="0">
                <a:solidFill>
                  <a:srgbClr val="00B050"/>
                </a:solidFill>
              </a:rPr>
              <a:t>codage sans bruit  ou encore (</a:t>
            </a:r>
            <a:r>
              <a:rPr lang="fr-FR" sz="2200" dirty="0" err="1">
                <a:solidFill>
                  <a:srgbClr val="00B050"/>
                </a:solidFill>
              </a:rPr>
              <a:t>noiseless</a:t>
            </a:r>
            <a:r>
              <a:rPr lang="fr-FR" sz="2200" dirty="0">
                <a:solidFill>
                  <a:srgbClr val="00B050"/>
                </a:solidFill>
              </a:rPr>
              <a:t> </a:t>
            </a:r>
            <a:r>
              <a:rPr lang="fr-FR" sz="2200" dirty="0" err="1">
                <a:solidFill>
                  <a:srgbClr val="00B050"/>
                </a:solidFill>
              </a:rPr>
              <a:t>coding</a:t>
            </a:r>
            <a:r>
              <a:rPr lang="fr-FR" sz="2200" dirty="0">
                <a:solidFill>
                  <a:srgbClr val="00B050"/>
                </a:solidFill>
              </a:rPr>
              <a:t>) </a:t>
            </a:r>
            <a:endParaRPr lang="fr-FR" sz="2200" dirty="0">
              <a:solidFill>
                <a:srgbClr val="00B050"/>
              </a:solidFill>
              <a:cs typeface="Times New Roman" pitchFamily="18" charset="0"/>
            </a:endParaRPr>
          </a:p>
          <a:p>
            <a:pPr algn="just"/>
            <a:endParaRPr lang="fr-FR" sz="2200" dirty="0">
              <a:latin typeface="Times New Roman" pitchFamily="18" charset="0"/>
              <a:cs typeface="Times New Roman" pitchFamily="18" charset="0"/>
            </a:endParaRPr>
          </a:p>
          <a:p>
            <a:endParaRPr lang="fr-FR" sz="2200" i="1" dirty="0">
              <a:solidFill>
                <a:srgbClr val="C00000"/>
              </a:solidFill>
              <a:latin typeface="Times New Roman" pitchFamily="18" charset="0"/>
              <a:cs typeface="Times New Roman" pitchFamily="18" charset="0"/>
            </a:endParaRPr>
          </a:p>
          <a:p>
            <a:endParaRPr lang="fr-FR" sz="2200" dirty="0">
              <a:latin typeface="Times New Roman" pitchFamily="18" charset="0"/>
              <a:cs typeface="Times New Roman" pitchFamily="18" charset="0"/>
            </a:endParaRPr>
          </a:p>
          <a:p>
            <a:endParaRPr lang="fr-FR" dirty="0">
              <a:solidFill>
                <a:srgbClr val="C00000"/>
              </a:solidFill>
              <a:latin typeface="Times New Roman" pitchFamily="18" charset="0"/>
              <a:cs typeface="Times New Roman" pitchFamily="18" charset="0"/>
            </a:endParaRPr>
          </a:p>
          <a:p>
            <a:endParaRPr lang="fr-FR" dirty="0"/>
          </a:p>
        </p:txBody>
      </p:sp>
      <p:sp>
        <p:nvSpPr>
          <p:cNvPr id="7" name="Rectangle 6"/>
          <p:cNvSpPr/>
          <p:nvPr/>
        </p:nvSpPr>
        <p:spPr>
          <a:xfrm>
            <a:off x="1928794" y="3252330"/>
            <a:ext cx="2071702" cy="9286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500694" y="3225292"/>
            <a:ext cx="2071702" cy="9286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428596" y="3709702"/>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000496" y="3710192"/>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572396" y="3710192"/>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928794" y="3353002"/>
            <a:ext cx="2071702" cy="769441"/>
          </a:xfrm>
          <a:prstGeom prst="rect">
            <a:avLst/>
          </a:prstGeom>
          <a:noFill/>
        </p:spPr>
        <p:txBody>
          <a:bodyPr wrap="square" rtlCol="0">
            <a:spAutoFit/>
          </a:bodyPr>
          <a:lstStyle/>
          <a:p>
            <a:pPr algn="ctr"/>
            <a:r>
              <a:rPr lang="fr-FR" sz="2200" b="1" dirty="0">
                <a:solidFill>
                  <a:srgbClr val="C00000"/>
                </a:solidFill>
              </a:rPr>
              <a:t>Codeur source sans perte</a:t>
            </a:r>
          </a:p>
        </p:txBody>
      </p:sp>
      <p:sp>
        <p:nvSpPr>
          <p:cNvPr id="18" name="ZoneTexte 17"/>
          <p:cNvSpPr txBox="1"/>
          <p:nvPr/>
        </p:nvSpPr>
        <p:spPr>
          <a:xfrm>
            <a:off x="5429256" y="3353002"/>
            <a:ext cx="2214578" cy="769441"/>
          </a:xfrm>
          <a:prstGeom prst="rect">
            <a:avLst/>
          </a:prstGeom>
          <a:noFill/>
        </p:spPr>
        <p:txBody>
          <a:bodyPr wrap="square" rtlCol="0">
            <a:spAutoFit/>
          </a:bodyPr>
          <a:lstStyle/>
          <a:p>
            <a:pPr algn="ctr"/>
            <a:r>
              <a:rPr lang="fr-FR" sz="2200" b="1" dirty="0">
                <a:solidFill>
                  <a:srgbClr val="0070C0"/>
                </a:solidFill>
              </a:rPr>
              <a:t>Décodeur source sans perte</a:t>
            </a:r>
          </a:p>
        </p:txBody>
      </p:sp>
      <p:sp>
        <p:nvSpPr>
          <p:cNvPr id="19" name="ZoneTexte 18"/>
          <p:cNvSpPr txBox="1"/>
          <p:nvPr/>
        </p:nvSpPr>
        <p:spPr>
          <a:xfrm>
            <a:off x="0" y="2924374"/>
            <a:ext cx="2286016" cy="646331"/>
          </a:xfrm>
          <a:prstGeom prst="rect">
            <a:avLst/>
          </a:prstGeom>
          <a:noFill/>
        </p:spPr>
        <p:txBody>
          <a:bodyPr wrap="square" rtlCol="0">
            <a:spAutoFit/>
          </a:bodyPr>
          <a:lstStyle/>
          <a:p>
            <a:r>
              <a:rPr lang="fr-FR" sz="1800" b="1" dirty="0">
                <a:solidFill>
                  <a:srgbClr val="002060"/>
                </a:solidFill>
              </a:rPr>
              <a:t>Données originales</a:t>
            </a:r>
          </a:p>
          <a:p>
            <a:pPr algn="ctr"/>
            <a:r>
              <a:rPr lang="fr-FR" sz="1800" b="1" dirty="0">
                <a:solidFill>
                  <a:srgbClr val="002060"/>
                </a:solidFill>
              </a:rPr>
              <a:t>X</a:t>
            </a:r>
          </a:p>
        </p:txBody>
      </p:sp>
      <p:sp>
        <p:nvSpPr>
          <p:cNvPr id="20" name="ZoneTexte 19"/>
          <p:cNvSpPr txBox="1"/>
          <p:nvPr/>
        </p:nvSpPr>
        <p:spPr>
          <a:xfrm>
            <a:off x="3643306" y="2852936"/>
            <a:ext cx="2286016" cy="646331"/>
          </a:xfrm>
          <a:prstGeom prst="rect">
            <a:avLst/>
          </a:prstGeom>
          <a:noFill/>
        </p:spPr>
        <p:txBody>
          <a:bodyPr wrap="square" rtlCol="0">
            <a:spAutoFit/>
          </a:bodyPr>
          <a:lstStyle/>
          <a:p>
            <a:r>
              <a:rPr lang="fr-FR" sz="1800" b="1" dirty="0">
                <a:solidFill>
                  <a:srgbClr val="7030A0"/>
                </a:solidFill>
              </a:rPr>
              <a:t>Données compressées</a:t>
            </a:r>
          </a:p>
          <a:p>
            <a:pPr algn="ctr"/>
            <a:r>
              <a:rPr lang="fr-FR" sz="1800" b="1" dirty="0">
                <a:solidFill>
                  <a:srgbClr val="7030A0"/>
                </a:solidFill>
              </a:rPr>
              <a:t>Y</a:t>
            </a:r>
          </a:p>
        </p:txBody>
      </p:sp>
      <p:sp>
        <p:nvSpPr>
          <p:cNvPr id="21" name="ZoneTexte 20"/>
          <p:cNvSpPr txBox="1"/>
          <p:nvPr/>
        </p:nvSpPr>
        <p:spPr>
          <a:xfrm>
            <a:off x="6893926" y="2852936"/>
            <a:ext cx="2214578" cy="646331"/>
          </a:xfrm>
          <a:prstGeom prst="rect">
            <a:avLst/>
          </a:prstGeom>
          <a:noFill/>
        </p:spPr>
        <p:txBody>
          <a:bodyPr wrap="square" rtlCol="0">
            <a:spAutoFit/>
          </a:bodyPr>
          <a:lstStyle/>
          <a:p>
            <a:r>
              <a:rPr lang="fr-FR" sz="1800" dirty="0">
                <a:solidFill>
                  <a:srgbClr val="00B050"/>
                </a:solidFill>
              </a:rPr>
              <a:t>Données reconstruites</a:t>
            </a:r>
          </a:p>
          <a:p>
            <a:pPr algn="ctr"/>
            <a:r>
              <a:rPr lang="fr-FR" sz="1800" dirty="0">
                <a:solidFill>
                  <a:srgbClr val="00B050"/>
                </a:solidFill>
              </a:rPr>
              <a:t>X</a:t>
            </a:r>
          </a:p>
        </p:txBody>
      </p:sp>
      <p:sp>
        <p:nvSpPr>
          <p:cNvPr id="22" name="Rectangle 21"/>
          <p:cNvSpPr/>
          <p:nvPr/>
        </p:nvSpPr>
        <p:spPr>
          <a:xfrm>
            <a:off x="1928762" y="5900096"/>
            <a:ext cx="2071702" cy="9286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500662" y="5873058"/>
            <a:ext cx="2071702" cy="9286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a:off x="428564" y="6357468"/>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000464" y="6357958"/>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7572364" y="6357958"/>
            <a:ext cx="150019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928762" y="6000768"/>
            <a:ext cx="2071702" cy="769441"/>
          </a:xfrm>
          <a:prstGeom prst="rect">
            <a:avLst/>
          </a:prstGeom>
          <a:noFill/>
        </p:spPr>
        <p:txBody>
          <a:bodyPr wrap="square" rtlCol="0">
            <a:spAutoFit/>
          </a:bodyPr>
          <a:lstStyle/>
          <a:p>
            <a:pPr algn="ctr"/>
            <a:r>
              <a:rPr lang="fr-FR" sz="2200" b="1" dirty="0">
                <a:solidFill>
                  <a:srgbClr val="C00000"/>
                </a:solidFill>
              </a:rPr>
              <a:t>Codeur source avec perte</a:t>
            </a:r>
          </a:p>
        </p:txBody>
      </p:sp>
      <p:sp>
        <p:nvSpPr>
          <p:cNvPr id="28" name="ZoneTexte 27"/>
          <p:cNvSpPr txBox="1"/>
          <p:nvPr/>
        </p:nvSpPr>
        <p:spPr>
          <a:xfrm>
            <a:off x="5429224" y="6000768"/>
            <a:ext cx="2214578" cy="769441"/>
          </a:xfrm>
          <a:prstGeom prst="rect">
            <a:avLst/>
          </a:prstGeom>
          <a:noFill/>
        </p:spPr>
        <p:txBody>
          <a:bodyPr wrap="square" rtlCol="0">
            <a:spAutoFit/>
          </a:bodyPr>
          <a:lstStyle/>
          <a:p>
            <a:pPr algn="ctr"/>
            <a:r>
              <a:rPr lang="fr-FR" sz="2200" b="1" dirty="0">
                <a:solidFill>
                  <a:srgbClr val="0070C0"/>
                </a:solidFill>
              </a:rPr>
              <a:t>Décodeur source avec perte</a:t>
            </a:r>
          </a:p>
        </p:txBody>
      </p:sp>
      <p:sp>
        <p:nvSpPr>
          <p:cNvPr id="29" name="ZoneTexte 28"/>
          <p:cNvSpPr txBox="1"/>
          <p:nvPr/>
        </p:nvSpPr>
        <p:spPr>
          <a:xfrm>
            <a:off x="-32" y="5572140"/>
            <a:ext cx="2000232" cy="646331"/>
          </a:xfrm>
          <a:prstGeom prst="rect">
            <a:avLst/>
          </a:prstGeom>
          <a:noFill/>
        </p:spPr>
        <p:txBody>
          <a:bodyPr wrap="square" rtlCol="0">
            <a:spAutoFit/>
          </a:bodyPr>
          <a:lstStyle/>
          <a:p>
            <a:r>
              <a:rPr lang="fr-FR" sz="1800" dirty="0">
                <a:solidFill>
                  <a:srgbClr val="002060"/>
                </a:solidFill>
              </a:rPr>
              <a:t>Données originales</a:t>
            </a:r>
          </a:p>
          <a:p>
            <a:pPr algn="ctr"/>
            <a:r>
              <a:rPr lang="fr-FR" sz="1800" dirty="0">
                <a:solidFill>
                  <a:srgbClr val="002060"/>
                </a:solidFill>
              </a:rPr>
              <a:t>X</a:t>
            </a:r>
          </a:p>
        </p:txBody>
      </p:sp>
      <p:sp>
        <p:nvSpPr>
          <p:cNvPr id="30" name="ZoneTexte 29"/>
          <p:cNvSpPr txBox="1"/>
          <p:nvPr/>
        </p:nvSpPr>
        <p:spPr>
          <a:xfrm>
            <a:off x="3643274" y="5500702"/>
            <a:ext cx="2286016" cy="646331"/>
          </a:xfrm>
          <a:prstGeom prst="rect">
            <a:avLst/>
          </a:prstGeom>
          <a:noFill/>
        </p:spPr>
        <p:txBody>
          <a:bodyPr wrap="square" rtlCol="0">
            <a:spAutoFit/>
          </a:bodyPr>
          <a:lstStyle/>
          <a:p>
            <a:r>
              <a:rPr lang="fr-FR" sz="1800" b="1" dirty="0">
                <a:solidFill>
                  <a:srgbClr val="7030A0"/>
                </a:solidFill>
              </a:rPr>
              <a:t>Données compressées</a:t>
            </a:r>
          </a:p>
          <a:p>
            <a:pPr algn="ctr"/>
            <a:r>
              <a:rPr lang="fr-FR" sz="1800" b="1" dirty="0">
                <a:solidFill>
                  <a:srgbClr val="7030A0"/>
                </a:solidFill>
              </a:rPr>
              <a:t>Y</a:t>
            </a:r>
          </a:p>
        </p:txBody>
      </p:sp>
      <p:sp>
        <p:nvSpPr>
          <p:cNvPr id="31" name="ZoneTexte 30"/>
          <p:cNvSpPr txBox="1"/>
          <p:nvPr/>
        </p:nvSpPr>
        <p:spPr>
          <a:xfrm>
            <a:off x="6786546" y="5500702"/>
            <a:ext cx="2428892" cy="646331"/>
          </a:xfrm>
          <a:prstGeom prst="rect">
            <a:avLst/>
          </a:prstGeom>
          <a:noFill/>
        </p:spPr>
        <p:txBody>
          <a:bodyPr wrap="square" rtlCol="0">
            <a:spAutoFit/>
          </a:bodyPr>
          <a:lstStyle/>
          <a:p>
            <a:r>
              <a:rPr lang="fr-FR" sz="1800" b="1" dirty="0">
                <a:solidFill>
                  <a:srgbClr val="00B050"/>
                </a:solidFill>
              </a:rPr>
              <a:t>Données reconstruites</a:t>
            </a:r>
          </a:p>
          <a:p>
            <a:pPr algn="ctr"/>
            <a:r>
              <a:rPr lang="fr-FR" sz="1800" b="1" dirty="0">
                <a:solidFill>
                  <a:srgbClr val="00B050"/>
                </a:solidFill>
              </a:rPr>
              <a:t>X’</a:t>
            </a:r>
            <a:r>
              <a:rPr lang="fr-FR" sz="1800" b="1" dirty="0">
                <a:solidFill>
                  <a:srgbClr val="00B050"/>
                </a:solidFill>
                <a:sym typeface="Symbol"/>
              </a:rPr>
              <a:t> X</a:t>
            </a:r>
            <a:endParaRPr lang="fr-FR" sz="1800" b="1" dirty="0">
              <a:solidFill>
                <a:srgbClr val="00B050"/>
              </a:solidFill>
            </a:endParaRPr>
          </a:p>
        </p:txBody>
      </p:sp>
      <p:sp>
        <p:nvSpPr>
          <p:cNvPr id="32" name="ZoneTexte 31">
            <a:extLst>
              <a:ext uri="{FF2B5EF4-FFF2-40B4-BE49-F238E27FC236}">
                <a16:creationId xmlns="" xmlns:a16="http://schemas.microsoft.com/office/drawing/2014/main" id="{C2BEC6EC-59C3-482D-A09E-A619EDCD7AAD}"/>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THEOREMES DE SHANNON</a:t>
            </a:r>
          </a:p>
        </p:txBody>
      </p:sp>
      <p:sp>
        <p:nvSpPr>
          <p:cNvPr id="2" name="ZoneTexte 1">
            <a:extLst>
              <a:ext uri="{FF2B5EF4-FFF2-40B4-BE49-F238E27FC236}">
                <a16:creationId xmlns="" xmlns:a16="http://schemas.microsoft.com/office/drawing/2014/main" id="{C5156E6D-CE61-4BCA-968D-4A6D0D73FF81}"/>
              </a:ext>
            </a:extLst>
          </p:cNvPr>
          <p:cNvSpPr txBox="1"/>
          <p:nvPr/>
        </p:nvSpPr>
        <p:spPr>
          <a:xfrm>
            <a:off x="0" y="4695527"/>
            <a:ext cx="8172400" cy="461665"/>
          </a:xfrm>
          <a:prstGeom prst="rect">
            <a:avLst/>
          </a:prstGeom>
          <a:noFill/>
        </p:spPr>
        <p:txBody>
          <a:bodyPr wrap="square" rtlCol="1">
            <a:spAutoFit/>
          </a:bodyPr>
          <a:lstStyle/>
          <a:p>
            <a:pPr marL="342900" indent="-342900">
              <a:buFont typeface="Wingdings" panose="05000000000000000000" pitchFamily="2" charset="2"/>
              <a:buChar char="q"/>
            </a:pPr>
            <a:r>
              <a:rPr lang="fr-FR" sz="2200" b="1" dirty="0">
                <a:cs typeface="Times New Roman" pitchFamily="18" charset="0"/>
              </a:rPr>
              <a:t> </a:t>
            </a:r>
            <a:r>
              <a:rPr lang="fr-FR" sz="2200" b="1" u="sng" dirty="0">
                <a:solidFill>
                  <a:srgbClr val="002060"/>
                </a:solidFill>
                <a:cs typeface="Times New Roman" pitchFamily="18" charset="0"/>
              </a:rPr>
              <a:t>Codage avec perte</a:t>
            </a:r>
            <a:r>
              <a:rPr lang="fr-FR" b="1" u="sng" dirty="0">
                <a:solidFill>
                  <a:srgbClr val="002060"/>
                </a:solidFill>
                <a:cs typeface="Times New Roman" pitchFamily="18" charset="0"/>
              </a:rPr>
              <a:t>: </a:t>
            </a:r>
            <a:r>
              <a:rPr lang="fr-FR" b="1" dirty="0">
                <a:solidFill>
                  <a:srgbClr val="00B050"/>
                </a:solidFill>
                <a:cs typeface="Times New Roman" pitchFamily="18" charset="0"/>
              </a:rPr>
              <a:t>(</a:t>
            </a:r>
            <a:r>
              <a:rPr lang="fr-FR" b="1" dirty="0" err="1">
                <a:solidFill>
                  <a:srgbClr val="00B050"/>
                </a:solidFill>
              </a:rPr>
              <a:t>Lossly</a:t>
            </a:r>
            <a:r>
              <a:rPr lang="fr-FR" b="1" dirty="0">
                <a:solidFill>
                  <a:srgbClr val="00B050"/>
                </a:solidFill>
              </a:rPr>
              <a:t> source </a:t>
            </a:r>
            <a:r>
              <a:rPr lang="fr-FR" b="1" dirty="0" err="1">
                <a:solidFill>
                  <a:srgbClr val="00B050"/>
                </a:solidFill>
              </a:rPr>
              <a:t>coding</a:t>
            </a:r>
            <a:r>
              <a:rPr lang="fr-FR" b="1" dirty="0">
                <a:solidFill>
                  <a:srgbClr val="00B050"/>
                </a:solidFill>
              </a:rPr>
              <a:t>)</a:t>
            </a:r>
            <a:r>
              <a:rPr lang="fr-FR" b="1" u="sng" dirty="0">
                <a:solidFill>
                  <a:srgbClr val="002060"/>
                </a:solidFill>
                <a:cs typeface="Times New Roman" pitchFamily="18"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50040"/>
            <a:ext cx="9144000" cy="5847755"/>
          </a:xfrm>
          <a:prstGeom prst="rect">
            <a:avLst/>
          </a:prstGeom>
          <a:noFill/>
        </p:spPr>
        <p:txBody>
          <a:bodyPr wrap="square" rtlCol="0">
            <a:spAutoFit/>
          </a:bodyPr>
          <a:lstStyle/>
          <a:p>
            <a:pPr algn="just"/>
            <a:r>
              <a:rPr lang="fr-FR" sz="2200" dirty="0">
                <a:solidFill>
                  <a:srgbClr val="7030A0"/>
                </a:solidFill>
              </a:rPr>
              <a:t>Comme nous l’avons déjà énoncé plus haut chaque symbole de l’alphabet délivré par une source peut être codé en vue de le transmettre ou de le stocker.</a:t>
            </a:r>
          </a:p>
          <a:p>
            <a:pPr algn="just"/>
            <a:r>
              <a:rPr lang="fr-FR" sz="2200" dirty="0"/>
              <a:t> </a:t>
            </a:r>
          </a:p>
          <a:p>
            <a:pPr algn="just">
              <a:buFont typeface="Wingdings" pitchFamily="2" charset="2"/>
              <a:buChar char="q"/>
            </a:pPr>
            <a:r>
              <a:rPr lang="fr-FR" sz="2200" dirty="0">
                <a:solidFill>
                  <a:srgbClr val="0070C0"/>
                </a:solidFill>
              </a:rPr>
              <a:t> Ce codage peut être de longueur fixe,  où chaque symbole se voit attribuer un mot de code de même taille, comme par exemple le codage ASCII pour les caractères alphanumériques utilisés entre autres avec les imprimantes et les transmissions séries asynchrones ou encore le codage des niveaux de gris des pixels d’une image numérique.</a:t>
            </a:r>
          </a:p>
          <a:p>
            <a:pPr algn="just"/>
            <a:endParaRPr lang="fr-FR" sz="2200" dirty="0"/>
          </a:p>
          <a:p>
            <a:pPr algn="just">
              <a:buFont typeface="Wingdings" pitchFamily="2" charset="2"/>
              <a:buChar char="q"/>
            </a:pPr>
            <a:r>
              <a:rPr lang="fr-FR" sz="2200" dirty="0"/>
              <a:t> </a:t>
            </a:r>
            <a:r>
              <a:rPr lang="fr-FR" sz="2200" dirty="0">
                <a:solidFill>
                  <a:srgbClr val="002060"/>
                </a:solidFill>
              </a:rPr>
              <a:t>Mais on peut aussi opter pour un codage de longueur variable (VLC) où chaque symbole prendra un code dont la longueur va dépendre de la quantité d’information qu’il contient (un symbole moins probable, contient plus d’information donc il sera codé avec une longueur plus grande…</a:t>
            </a:r>
            <a:r>
              <a:rPr lang="fr-FR" sz="2200" dirty="0" err="1">
                <a:solidFill>
                  <a:srgbClr val="002060"/>
                </a:solidFill>
              </a:rPr>
              <a:t>etc</a:t>
            </a:r>
            <a:r>
              <a:rPr lang="fr-FR" sz="2200" dirty="0">
                <a:solidFill>
                  <a:srgbClr val="002060"/>
                </a:solidFill>
              </a:rPr>
              <a:t>).</a:t>
            </a:r>
          </a:p>
          <a:p>
            <a:pPr algn="just">
              <a:buFont typeface="Wingdings" pitchFamily="2" charset="2"/>
              <a:buChar char="q"/>
            </a:pPr>
            <a:endParaRPr lang="fr-FR" sz="2200" dirty="0">
              <a:solidFill>
                <a:srgbClr val="002060"/>
              </a:solidFill>
            </a:endParaRPr>
          </a:p>
          <a:p>
            <a:pPr algn="just">
              <a:buFont typeface="Wingdings" pitchFamily="2" charset="2"/>
              <a:buChar char="q"/>
            </a:pPr>
            <a:r>
              <a:rPr lang="fr-FR" sz="2200" dirty="0">
                <a:solidFill>
                  <a:srgbClr val="002060"/>
                </a:solidFill>
              </a:rPr>
              <a:t> </a:t>
            </a:r>
            <a:r>
              <a:rPr lang="fr-FR" sz="2200" b="1" u="sng" dirty="0">
                <a:solidFill>
                  <a:srgbClr val="C00000"/>
                </a:solidFill>
              </a:rPr>
              <a:t>Attention :</a:t>
            </a:r>
            <a:r>
              <a:rPr lang="fr-FR" sz="2200" dirty="0">
                <a:solidFill>
                  <a:srgbClr val="002060"/>
                </a:solidFill>
              </a:rPr>
              <a:t> </a:t>
            </a:r>
            <a:r>
              <a:rPr lang="fr-FR" sz="2200" dirty="0">
                <a:solidFill>
                  <a:schemeClr val="accent1">
                    <a:lumMod val="50000"/>
                  </a:schemeClr>
                </a:solidFill>
              </a:rPr>
              <a:t>Nous supposons toujours que ce codage source n’introduit aucune forme de perte d’où la notion de codage sans bruit  ou (</a:t>
            </a:r>
            <a:r>
              <a:rPr lang="fr-FR" sz="2200" b="1" dirty="0" err="1">
                <a:solidFill>
                  <a:schemeClr val="accent1">
                    <a:lumMod val="50000"/>
                  </a:schemeClr>
                </a:solidFill>
              </a:rPr>
              <a:t>noiseless</a:t>
            </a:r>
            <a:r>
              <a:rPr lang="fr-FR" sz="2200" b="1" dirty="0">
                <a:solidFill>
                  <a:schemeClr val="accent1">
                    <a:lumMod val="50000"/>
                  </a:schemeClr>
                </a:solidFill>
              </a:rPr>
              <a:t> </a:t>
            </a:r>
            <a:r>
              <a:rPr lang="fr-FR" sz="2200" b="1" dirty="0" err="1">
                <a:solidFill>
                  <a:schemeClr val="accent1">
                    <a:lumMod val="50000"/>
                  </a:schemeClr>
                </a:solidFill>
              </a:rPr>
              <a:t>coding</a:t>
            </a:r>
            <a:r>
              <a:rPr lang="fr-FR" sz="2200" b="1" dirty="0">
                <a:solidFill>
                  <a:schemeClr val="accent1">
                    <a:lumMod val="50000"/>
                  </a:schemeClr>
                </a:solidFill>
              </a:rPr>
              <a:t>) </a:t>
            </a:r>
            <a:endParaRPr lang="fr-FR" sz="2200" dirty="0">
              <a:solidFill>
                <a:schemeClr val="accent1">
                  <a:lumMod val="50000"/>
                </a:schemeClr>
              </a:solidFill>
            </a:endParaRP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PREMIER THEOREME DE SHANNON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F00C81-AAC8-4552-BCC3-BEADA2A6313F}" type="slidenum">
              <a:rPr lang="fr-FR" smtClean="0"/>
              <a:pPr/>
              <a:t>4</a:t>
            </a:fld>
            <a:endParaRPr lang="fr-F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INTRODUCTION</a:t>
            </a:r>
          </a:p>
        </p:txBody>
      </p:sp>
      <p:sp>
        <p:nvSpPr>
          <p:cNvPr id="5" name="ZoneTexte 4"/>
          <p:cNvSpPr txBox="1"/>
          <p:nvPr/>
        </p:nvSpPr>
        <p:spPr>
          <a:xfrm>
            <a:off x="0" y="928670"/>
            <a:ext cx="9144000" cy="5909310"/>
          </a:xfrm>
          <a:prstGeom prst="rect">
            <a:avLst/>
          </a:prstGeom>
          <a:noFill/>
        </p:spPr>
        <p:txBody>
          <a:bodyPr wrap="square" rtlCol="0">
            <a:spAutoFit/>
          </a:bodyPr>
          <a:lstStyle/>
          <a:p>
            <a:pPr marL="514350" indent="-514350"/>
            <a:r>
              <a:rPr lang="fr-FR" sz="2400" dirty="0">
                <a:solidFill>
                  <a:srgbClr val="002060"/>
                </a:solidFill>
                <a:latin typeface="Times New Roman" pitchFamily="18" charset="0"/>
                <a:cs typeface="Times New Roman" pitchFamily="18" charset="0"/>
              </a:rPr>
              <a:t>Dans ce chapitre nous allons donc nous intéresser au:</a:t>
            </a:r>
          </a:p>
          <a:p>
            <a:pPr marL="514350" indent="-514350"/>
            <a:endParaRPr lang="fr-FR" dirty="0">
              <a:solidFill>
                <a:srgbClr val="002060"/>
              </a:solidFill>
              <a:cs typeface="Times New Roman" pitchFamily="18" charset="0"/>
            </a:endParaRPr>
          </a:p>
          <a:p>
            <a:pPr algn="just"/>
            <a:r>
              <a:rPr lang="fr-FR" sz="2200" b="1" u="sng" dirty="0">
                <a:solidFill>
                  <a:srgbClr val="0070C0"/>
                </a:solidFill>
                <a:latin typeface="Times New Roman" pitchFamily="18" charset="0"/>
                <a:cs typeface="Times New Roman" pitchFamily="18" charset="0"/>
              </a:rPr>
              <a:t>Codage entropique : </a:t>
            </a:r>
            <a:r>
              <a:rPr lang="fr-FR" sz="2200" dirty="0">
                <a:solidFill>
                  <a:srgbClr val="0070C0"/>
                </a:solidFill>
                <a:latin typeface="Times New Roman" pitchFamily="18" charset="0"/>
                <a:cs typeface="Times New Roman" pitchFamily="18" charset="0"/>
              </a:rPr>
              <a:t>appelé également</a:t>
            </a:r>
            <a:r>
              <a:rPr lang="fr-FR" sz="2200" dirty="0">
                <a:solidFill>
                  <a:srgbClr val="0070C0"/>
                </a:solidFill>
              </a:rPr>
              <a:t> codage statistique à longueur variable (VLC : </a:t>
            </a:r>
            <a:r>
              <a:rPr lang="fr-FR" sz="2200" b="1" dirty="0">
                <a:solidFill>
                  <a:srgbClr val="002060"/>
                </a:solidFill>
              </a:rPr>
              <a:t>Variable-</a:t>
            </a:r>
            <a:r>
              <a:rPr lang="fr-FR" sz="2200" b="1" dirty="0" err="1">
                <a:solidFill>
                  <a:srgbClr val="002060"/>
                </a:solidFill>
              </a:rPr>
              <a:t>Length</a:t>
            </a:r>
            <a:r>
              <a:rPr lang="fr-FR" sz="2200" b="1" dirty="0">
                <a:solidFill>
                  <a:srgbClr val="002060"/>
                </a:solidFill>
              </a:rPr>
              <a:t> Code</a:t>
            </a:r>
            <a:r>
              <a:rPr lang="fr-FR" sz="2200" dirty="0">
                <a:solidFill>
                  <a:srgbClr val="0070C0"/>
                </a:solidFill>
              </a:rPr>
              <a:t>),  fait partie des méthodes de codage de source sans pertes.</a:t>
            </a:r>
          </a:p>
          <a:p>
            <a:pPr algn="just"/>
            <a:endParaRPr lang="fr-FR" sz="2200" dirty="0"/>
          </a:p>
          <a:p>
            <a:pPr algn="just"/>
            <a:r>
              <a:rPr lang="fr-FR" sz="2200" dirty="0">
                <a:solidFill>
                  <a:srgbClr val="002060"/>
                </a:solidFill>
              </a:rPr>
              <a:t>Son objectif principal, comme toutes les techniques de compression avec/sans pertes, est de modifier les données issues d'une source (capteur) pour réduire leurs taille en vue d’une transmission sur un canal de communication ou tout simplement un stockage sur une unité de mémoire (disque dur, DVD, mémoires EEPROM …</a:t>
            </a:r>
            <a:r>
              <a:rPr lang="fr-FR" sz="2200" dirty="0" err="1">
                <a:solidFill>
                  <a:srgbClr val="002060"/>
                </a:solidFill>
              </a:rPr>
              <a:t>etc</a:t>
            </a:r>
            <a:r>
              <a:rPr lang="fr-FR" sz="2200" dirty="0">
                <a:solidFill>
                  <a:srgbClr val="002060"/>
                </a:solidFill>
              </a:rPr>
              <a:t>).</a:t>
            </a:r>
          </a:p>
          <a:p>
            <a:pPr algn="just"/>
            <a:endParaRPr lang="fr-FR" sz="2200" dirty="0"/>
          </a:p>
          <a:p>
            <a:pPr algn="just"/>
            <a:r>
              <a:rPr lang="fr-FR" sz="2200" dirty="0">
                <a:solidFill>
                  <a:srgbClr val="C00000"/>
                </a:solidFill>
              </a:rPr>
              <a:t>Les principaux types de codage entropique sont :</a:t>
            </a:r>
          </a:p>
          <a:p>
            <a:pPr algn="just">
              <a:buFont typeface="Wingdings" pitchFamily="2" charset="2"/>
              <a:buChar char="q"/>
            </a:pPr>
            <a:r>
              <a:rPr lang="fr-FR" sz="2200" dirty="0">
                <a:solidFill>
                  <a:srgbClr val="7030A0"/>
                </a:solidFill>
              </a:rPr>
              <a:t> le codage de </a:t>
            </a:r>
            <a:r>
              <a:rPr lang="fr-FR" sz="2200" dirty="0" err="1">
                <a:solidFill>
                  <a:srgbClr val="7030A0"/>
                </a:solidFill>
              </a:rPr>
              <a:t>Huffman</a:t>
            </a:r>
            <a:r>
              <a:rPr lang="fr-FR" sz="2200" dirty="0">
                <a:solidFill>
                  <a:srgbClr val="7030A0"/>
                </a:solidFill>
              </a:rPr>
              <a:t> </a:t>
            </a:r>
          </a:p>
          <a:p>
            <a:pPr algn="just">
              <a:buFont typeface="Wingdings" pitchFamily="2" charset="2"/>
              <a:buChar char="q"/>
            </a:pPr>
            <a:r>
              <a:rPr lang="fr-FR" sz="2200" dirty="0">
                <a:solidFill>
                  <a:srgbClr val="00B050"/>
                </a:solidFill>
              </a:rPr>
              <a:t> le codage arithmétique.</a:t>
            </a:r>
          </a:p>
          <a:p>
            <a:pPr algn="just">
              <a:buFont typeface="Wingdings" pitchFamily="2" charset="2"/>
              <a:buChar char="q"/>
            </a:pPr>
            <a:r>
              <a:rPr lang="fr-FR" sz="2200" dirty="0">
                <a:solidFill>
                  <a:srgbClr val="00B0F0"/>
                </a:solidFill>
              </a:rPr>
              <a:t> le codage </a:t>
            </a:r>
            <a:r>
              <a:rPr lang="fr-FR" sz="2000" dirty="0" err="1">
                <a:solidFill>
                  <a:srgbClr val="00B0F0"/>
                </a:solidFill>
              </a:rPr>
              <a:t>Lempel</a:t>
            </a:r>
            <a:r>
              <a:rPr lang="fr-FR" sz="2000" dirty="0">
                <a:solidFill>
                  <a:srgbClr val="00B0F0"/>
                </a:solidFill>
              </a:rPr>
              <a:t>-Ziv</a:t>
            </a:r>
          </a:p>
          <a:p>
            <a:pPr algn="just">
              <a:buFont typeface="Wingdings" pitchFamily="2" charset="2"/>
              <a:buChar char="q"/>
            </a:pPr>
            <a:r>
              <a:rPr lang="fr-FR" sz="2000" dirty="0">
                <a:solidFill>
                  <a:srgbClr val="002060"/>
                </a:solidFill>
                <a:latin typeface="Times New Roman" pitchFamily="18" charset="0"/>
                <a:cs typeface="Times New Roman" pitchFamily="18" charset="0"/>
              </a:rPr>
              <a:t> </a:t>
            </a:r>
            <a:r>
              <a:rPr lang="fr-FR" sz="2000" dirty="0">
                <a:solidFill>
                  <a:srgbClr val="002060"/>
                </a:solidFill>
                <a:cs typeface="Times New Roman" pitchFamily="18" charset="0"/>
              </a:rPr>
              <a:t>… </a:t>
            </a:r>
            <a:r>
              <a:rPr lang="fr-FR" sz="2000" dirty="0" err="1">
                <a:solidFill>
                  <a:srgbClr val="002060"/>
                </a:solidFill>
                <a:cs typeface="Times New Roman" pitchFamily="18" charset="0"/>
              </a:rPr>
              <a:t>etc</a:t>
            </a:r>
            <a:endParaRPr lang="fr-FR" sz="2200" dirty="0">
              <a:solidFill>
                <a:srgbClr val="002060"/>
              </a:solidFill>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PREMIER THEOREME DE SHANNON</a:t>
            </a:r>
          </a:p>
        </p:txBody>
      </p:sp>
      <p:sp>
        <p:nvSpPr>
          <p:cNvPr id="3" name="ZoneTexte 2"/>
          <p:cNvSpPr txBox="1"/>
          <p:nvPr/>
        </p:nvSpPr>
        <p:spPr>
          <a:xfrm>
            <a:off x="0" y="581641"/>
            <a:ext cx="9144000" cy="6186309"/>
          </a:xfrm>
          <a:prstGeom prst="rect">
            <a:avLst/>
          </a:prstGeom>
          <a:noFill/>
        </p:spPr>
        <p:txBody>
          <a:bodyPr wrap="square" rtlCol="0">
            <a:spAutoFit/>
          </a:bodyPr>
          <a:lstStyle/>
          <a:p>
            <a:pPr algn="just"/>
            <a:r>
              <a:rPr lang="fr-FR" sz="2200" dirty="0" smtClean="0">
                <a:solidFill>
                  <a:srgbClr val="002060"/>
                </a:solidFill>
              </a:rPr>
              <a:t>Le </a:t>
            </a:r>
            <a:r>
              <a:rPr lang="fr-FR" sz="2200" dirty="0">
                <a:solidFill>
                  <a:srgbClr val="002060"/>
                </a:solidFill>
              </a:rPr>
              <a:t>théorème fondamental de Shannon dit que quel que soit le code utilisé pour représenter les symboles d’une source M la longueur moyenne </a:t>
            </a:r>
            <a:r>
              <a:rPr lang="fr-FR" sz="2200" dirty="0" err="1" smtClean="0">
                <a:solidFill>
                  <a:srgbClr val="002060"/>
                </a:solidFill>
              </a:rPr>
              <a:t>l</a:t>
            </a:r>
            <a:r>
              <a:rPr lang="fr-FR" sz="2200" baseline="-25000" dirty="0" err="1" smtClean="0">
                <a:solidFill>
                  <a:srgbClr val="002060"/>
                </a:solidFill>
              </a:rPr>
              <a:t>moyen</a:t>
            </a:r>
            <a:r>
              <a:rPr lang="fr-FR" sz="2200" dirty="0" smtClean="0">
                <a:solidFill>
                  <a:srgbClr val="002060"/>
                </a:solidFill>
              </a:rPr>
              <a:t> </a:t>
            </a:r>
            <a:r>
              <a:rPr lang="fr-FR" sz="2200" dirty="0">
                <a:solidFill>
                  <a:srgbClr val="002060"/>
                </a:solidFill>
              </a:rPr>
              <a:t>des symboles de cette source est toujours supérieure ou égale à l’entropie de la source. </a:t>
            </a:r>
            <a:endParaRPr lang="fr-FR" sz="2200" dirty="0" smtClean="0">
              <a:solidFill>
                <a:srgbClr val="002060"/>
              </a:solidFill>
            </a:endParaRPr>
          </a:p>
          <a:p>
            <a:pPr algn="ctr"/>
            <a:r>
              <a:rPr lang="fr-MC" b="1" dirty="0" smtClean="0">
                <a:solidFill>
                  <a:srgbClr val="FF0000"/>
                </a:solidFill>
              </a:rPr>
              <a:t>H(M) + </a:t>
            </a:r>
            <a:r>
              <a:rPr lang="fr-MC" b="1" dirty="0" smtClean="0">
                <a:solidFill>
                  <a:srgbClr val="FF0000"/>
                </a:solidFill>
                <a:sym typeface="Symbol"/>
              </a:rPr>
              <a:t> &gt; </a:t>
            </a:r>
            <a:r>
              <a:rPr lang="fr-MC" b="1" dirty="0" err="1" smtClean="0">
                <a:solidFill>
                  <a:srgbClr val="FF0000"/>
                </a:solidFill>
                <a:sym typeface="Symbol"/>
              </a:rPr>
              <a:t>l</a:t>
            </a:r>
            <a:r>
              <a:rPr lang="fr-MC" b="1" baseline="-25000" dirty="0" err="1" smtClean="0">
                <a:solidFill>
                  <a:srgbClr val="FF0000"/>
                </a:solidFill>
                <a:sym typeface="Symbol"/>
              </a:rPr>
              <a:t>moy</a:t>
            </a:r>
            <a:r>
              <a:rPr lang="fr-MC" b="1" dirty="0" smtClean="0">
                <a:solidFill>
                  <a:srgbClr val="FF0000"/>
                </a:solidFill>
                <a:sym typeface="Symbol"/>
              </a:rPr>
              <a:t>  H(M)</a:t>
            </a:r>
            <a:endParaRPr lang="fr-FR" b="1" dirty="0">
              <a:solidFill>
                <a:srgbClr val="FF0000"/>
              </a:solidFill>
            </a:endParaRPr>
          </a:p>
          <a:p>
            <a:pPr algn="just"/>
            <a:r>
              <a:rPr lang="fr-FR" sz="2000" dirty="0" smtClean="0">
                <a:solidFill>
                  <a:srgbClr val="002060"/>
                </a:solidFill>
              </a:rPr>
              <a:t>où </a:t>
            </a:r>
            <a:r>
              <a:rPr lang="fr-FR" sz="2000" dirty="0">
                <a:solidFill>
                  <a:srgbClr val="002060"/>
                </a:solidFill>
                <a:sym typeface="Symbol" panose="05050102010706020507" pitchFamily="18" charset="2"/>
              </a:rPr>
              <a:t></a:t>
            </a:r>
            <a:r>
              <a:rPr lang="fr-FR" sz="2000" dirty="0">
                <a:solidFill>
                  <a:srgbClr val="002060"/>
                </a:solidFill>
              </a:rPr>
              <a:t>&gt; 0</a:t>
            </a:r>
          </a:p>
          <a:p>
            <a:pPr algn="just"/>
            <a:endParaRPr lang="fr-FR" sz="2200" dirty="0" smtClean="0">
              <a:solidFill>
                <a:srgbClr val="0070C0"/>
              </a:solidFill>
            </a:endParaRPr>
          </a:p>
          <a:p>
            <a:pPr algn="just"/>
            <a:r>
              <a:rPr lang="fr-FR" sz="2200" dirty="0" smtClean="0">
                <a:solidFill>
                  <a:srgbClr val="0070C0"/>
                </a:solidFill>
              </a:rPr>
              <a:t>La longueur moyenne </a:t>
            </a:r>
            <a:r>
              <a:rPr lang="fr-FR" sz="2200" dirty="0" err="1" smtClean="0">
                <a:solidFill>
                  <a:srgbClr val="0070C0"/>
                </a:solidFill>
              </a:rPr>
              <a:t>l</a:t>
            </a:r>
            <a:r>
              <a:rPr lang="fr-FR" sz="2200" baseline="-25000" dirty="0" err="1" smtClean="0">
                <a:solidFill>
                  <a:srgbClr val="0070C0"/>
                </a:solidFill>
              </a:rPr>
              <a:t>moy</a:t>
            </a:r>
            <a:r>
              <a:rPr lang="fr-FR" sz="2200" dirty="0" smtClean="0">
                <a:solidFill>
                  <a:srgbClr val="0070C0"/>
                </a:solidFill>
              </a:rPr>
              <a:t>  d’une source de K symboles {m</a:t>
            </a:r>
            <a:r>
              <a:rPr lang="fr-FR" sz="2200" baseline="-25000" dirty="0" smtClean="0">
                <a:solidFill>
                  <a:srgbClr val="0070C0"/>
                </a:solidFill>
              </a:rPr>
              <a:t>1</a:t>
            </a:r>
            <a:r>
              <a:rPr lang="fr-FR" sz="2200" dirty="0" smtClean="0">
                <a:solidFill>
                  <a:srgbClr val="0070C0"/>
                </a:solidFill>
              </a:rPr>
              <a:t>, m</a:t>
            </a:r>
            <a:r>
              <a:rPr lang="fr-FR" sz="2200" baseline="-25000" dirty="0" smtClean="0">
                <a:solidFill>
                  <a:srgbClr val="0070C0"/>
                </a:solidFill>
              </a:rPr>
              <a:t>2</a:t>
            </a:r>
            <a:r>
              <a:rPr lang="fr-FR" sz="2200" dirty="0" smtClean="0">
                <a:solidFill>
                  <a:srgbClr val="0070C0"/>
                </a:solidFill>
              </a:rPr>
              <a:t>,........, </a:t>
            </a:r>
            <a:r>
              <a:rPr lang="fr-FR" sz="2200" dirty="0" err="1" smtClean="0">
                <a:solidFill>
                  <a:srgbClr val="0070C0"/>
                </a:solidFill>
              </a:rPr>
              <a:t>m</a:t>
            </a:r>
            <a:r>
              <a:rPr lang="fr-FR" sz="2200" baseline="-25000" dirty="0" err="1" smtClean="0">
                <a:solidFill>
                  <a:srgbClr val="0070C0"/>
                </a:solidFill>
              </a:rPr>
              <a:t>K</a:t>
            </a:r>
            <a:r>
              <a:rPr lang="fr-FR" sz="2200" dirty="0" smtClean="0">
                <a:solidFill>
                  <a:srgbClr val="0070C0"/>
                </a:solidFill>
              </a:rPr>
              <a:t>} chacun de </a:t>
            </a:r>
            <a:r>
              <a:rPr lang="fr-FR" sz="2200" dirty="0" err="1" smtClean="0">
                <a:solidFill>
                  <a:srgbClr val="0070C0"/>
                </a:solidFill>
              </a:rPr>
              <a:t>longeur</a:t>
            </a:r>
            <a:r>
              <a:rPr lang="fr-FR" sz="2200" dirty="0" smtClean="0">
                <a:solidFill>
                  <a:srgbClr val="0070C0"/>
                </a:solidFill>
              </a:rPr>
              <a:t> </a:t>
            </a:r>
            <a:r>
              <a:rPr lang="fr-FR" sz="2200" dirty="0" err="1" smtClean="0">
                <a:solidFill>
                  <a:srgbClr val="0070C0"/>
                </a:solidFill>
              </a:rPr>
              <a:t>l</a:t>
            </a:r>
            <a:r>
              <a:rPr lang="fr-FR" sz="2200" baseline="-25000" dirty="0" err="1" smtClean="0">
                <a:solidFill>
                  <a:srgbClr val="0070C0"/>
                </a:solidFill>
              </a:rPr>
              <a:t>k</a:t>
            </a:r>
            <a:r>
              <a:rPr lang="fr-FR" sz="2200" dirty="0" smtClean="0">
                <a:solidFill>
                  <a:srgbClr val="0070C0"/>
                </a:solidFill>
              </a:rPr>
              <a:t> ayant respectivement les probabilités suivantes {P(m</a:t>
            </a:r>
            <a:r>
              <a:rPr lang="fr-FR" sz="2200" baseline="-25000" dirty="0" smtClean="0">
                <a:solidFill>
                  <a:srgbClr val="0070C0"/>
                </a:solidFill>
              </a:rPr>
              <a:t>1</a:t>
            </a:r>
            <a:r>
              <a:rPr lang="fr-FR" sz="2200" dirty="0" smtClean="0">
                <a:solidFill>
                  <a:srgbClr val="0070C0"/>
                </a:solidFill>
              </a:rPr>
              <a:t>) , P(m</a:t>
            </a:r>
            <a:r>
              <a:rPr lang="fr-FR" sz="2200" baseline="-25000" dirty="0" smtClean="0">
                <a:solidFill>
                  <a:srgbClr val="0070C0"/>
                </a:solidFill>
              </a:rPr>
              <a:t>2</a:t>
            </a:r>
            <a:r>
              <a:rPr lang="fr-FR" sz="2200" dirty="0" smtClean="0">
                <a:solidFill>
                  <a:srgbClr val="0070C0"/>
                </a:solidFill>
              </a:rPr>
              <a:t>),........, P(</a:t>
            </a:r>
            <a:r>
              <a:rPr lang="fr-FR" sz="2200" dirty="0" err="1" smtClean="0">
                <a:solidFill>
                  <a:srgbClr val="0070C0"/>
                </a:solidFill>
              </a:rPr>
              <a:t>m</a:t>
            </a:r>
            <a:r>
              <a:rPr lang="fr-FR" sz="2200" baseline="-25000" dirty="0" err="1" smtClean="0">
                <a:solidFill>
                  <a:srgbClr val="0070C0"/>
                </a:solidFill>
              </a:rPr>
              <a:t>K</a:t>
            </a:r>
            <a:r>
              <a:rPr lang="fr-FR" sz="2200" dirty="0" smtClean="0">
                <a:solidFill>
                  <a:srgbClr val="0070C0"/>
                </a:solidFill>
              </a:rPr>
              <a:t>)} est calculée comme suit : </a:t>
            </a:r>
            <a:endParaRPr lang="fr-MC" sz="2200" dirty="0" smtClean="0">
              <a:solidFill>
                <a:srgbClr val="0070C0"/>
              </a:solidFill>
            </a:endParaRPr>
          </a:p>
          <a:p>
            <a:pPr algn="ctr"/>
            <a:endParaRPr lang="fr-FR" sz="2200" dirty="0"/>
          </a:p>
          <a:p>
            <a:pPr algn="just"/>
            <a:endParaRPr lang="fr-MC" sz="2200" dirty="0" smtClean="0">
              <a:solidFill>
                <a:srgbClr val="7030A0"/>
              </a:solidFill>
            </a:endParaRPr>
          </a:p>
          <a:p>
            <a:pPr algn="just"/>
            <a:r>
              <a:rPr lang="fr-FR" sz="2200" dirty="0" smtClean="0">
                <a:solidFill>
                  <a:srgbClr val="7030A0"/>
                </a:solidFill>
              </a:rPr>
              <a:t>L'entropie </a:t>
            </a:r>
            <a:r>
              <a:rPr lang="fr-FR" sz="2200" dirty="0">
                <a:solidFill>
                  <a:srgbClr val="7030A0"/>
                </a:solidFill>
              </a:rPr>
              <a:t>de la source représente donc une limite inférieure du nombre de bits nécessaires pour coder les symboles de cette source. </a:t>
            </a:r>
          </a:p>
          <a:p>
            <a:endParaRPr lang="fr-FR" sz="2200" dirty="0"/>
          </a:p>
          <a:p>
            <a:pPr algn="just"/>
            <a:r>
              <a:rPr lang="fr-FR" sz="2200" dirty="0" smtClean="0">
                <a:solidFill>
                  <a:srgbClr val="00B0F0"/>
                </a:solidFill>
              </a:rPr>
              <a:t>Dans </a:t>
            </a:r>
            <a:r>
              <a:rPr lang="fr-FR" sz="2200" dirty="0">
                <a:solidFill>
                  <a:srgbClr val="00B0F0"/>
                </a:solidFill>
              </a:rPr>
              <a:t>les codages entropiques, </a:t>
            </a:r>
            <a:r>
              <a:rPr lang="fr-FR" sz="2200" dirty="0" smtClean="0">
                <a:solidFill>
                  <a:srgbClr val="00B0F0"/>
                </a:solidFill>
              </a:rPr>
              <a:t>l’objectif </a:t>
            </a:r>
            <a:r>
              <a:rPr lang="fr-FR" sz="2200" dirty="0">
                <a:solidFill>
                  <a:srgbClr val="00B0F0"/>
                </a:solidFill>
              </a:rPr>
              <a:t>est de réaliser un code dont la longueur moyenne </a:t>
            </a:r>
            <a:r>
              <a:rPr lang="fr-FR" sz="2200" dirty="0" err="1" smtClean="0">
                <a:solidFill>
                  <a:srgbClr val="00B0F0"/>
                </a:solidFill>
              </a:rPr>
              <a:t>l</a:t>
            </a:r>
            <a:r>
              <a:rPr lang="fr-FR" sz="2200" baseline="-25000" dirty="0" err="1" smtClean="0">
                <a:solidFill>
                  <a:srgbClr val="00B0F0"/>
                </a:solidFill>
              </a:rPr>
              <a:t>moy</a:t>
            </a:r>
            <a:r>
              <a:rPr lang="fr-FR" sz="2200" dirty="0" smtClean="0">
                <a:solidFill>
                  <a:srgbClr val="00B0F0"/>
                </a:solidFill>
              </a:rPr>
              <a:t> est </a:t>
            </a:r>
            <a:r>
              <a:rPr lang="fr-FR" sz="2200" dirty="0">
                <a:solidFill>
                  <a:srgbClr val="00B0F0"/>
                </a:solidFill>
              </a:rPr>
              <a:t>la plus proche possible  de </a:t>
            </a:r>
            <a:r>
              <a:rPr lang="fr-FR" sz="2200" i="1" dirty="0">
                <a:solidFill>
                  <a:srgbClr val="00B0F0"/>
                </a:solidFill>
              </a:rPr>
              <a:t>H</a:t>
            </a:r>
            <a:r>
              <a:rPr lang="fr-FR" sz="2200" dirty="0">
                <a:solidFill>
                  <a:srgbClr val="00B0F0"/>
                </a:solidFill>
              </a:rPr>
              <a:t>(</a:t>
            </a:r>
            <a:r>
              <a:rPr lang="fr-FR" sz="2200" i="1" dirty="0">
                <a:solidFill>
                  <a:srgbClr val="00B0F0"/>
                </a:solidFill>
              </a:rPr>
              <a:t>M</a:t>
            </a:r>
            <a:r>
              <a:rPr lang="fr-FR" sz="2200" dirty="0">
                <a:solidFill>
                  <a:srgbClr val="00B0F0"/>
                </a:solidFill>
              </a:rPr>
              <a:t>). L’exemple typique d’un tel codeur est celui de  </a:t>
            </a:r>
            <a:r>
              <a:rPr lang="fr-FR" sz="2200" dirty="0" err="1">
                <a:solidFill>
                  <a:srgbClr val="00B0F0"/>
                </a:solidFill>
              </a:rPr>
              <a:t>Huffman</a:t>
            </a:r>
            <a:r>
              <a:rPr lang="fr-FR" sz="2200" dirty="0">
                <a:solidFill>
                  <a:srgbClr val="00B0F0"/>
                </a:solidFill>
              </a:rPr>
              <a:t>. </a:t>
            </a:r>
          </a:p>
        </p:txBody>
      </p:sp>
      <p:graphicFrame>
        <p:nvGraphicFramePr>
          <p:cNvPr id="142337" name="Object 1"/>
          <p:cNvGraphicFramePr>
            <a:graphicFrameLocks noChangeAspect="1"/>
          </p:cNvGraphicFramePr>
          <p:nvPr/>
        </p:nvGraphicFramePr>
        <p:xfrm>
          <a:off x="2571736" y="3952878"/>
          <a:ext cx="5000628" cy="833444"/>
        </p:xfrm>
        <a:graphic>
          <a:graphicData uri="http://schemas.openxmlformats.org/presentationml/2006/ole">
            <p:oleObj spid="_x0000_s142337" name="Équation" r:id="rId3" imgW="1269720" imgH="34272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89F224F-4B21-4D1E-B249-6E0632635E43}"/>
              </a:ext>
            </a:extLst>
          </p:cNvPr>
          <p:cNvSpPr txBox="1"/>
          <p:nvPr/>
        </p:nvSpPr>
        <p:spPr>
          <a:xfrm>
            <a:off x="0" y="778634"/>
            <a:ext cx="9144000" cy="4770537"/>
          </a:xfrm>
          <a:prstGeom prst="rect">
            <a:avLst/>
          </a:prstGeom>
          <a:noFill/>
        </p:spPr>
        <p:txBody>
          <a:bodyPr wrap="square" rtlCol="1">
            <a:spAutoFit/>
          </a:bodyPr>
          <a:lstStyle/>
          <a:p>
            <a:pPr algn="just"/>
            <a:r>
              <a:rPr lang="fr-FR" sz="2200" b="1" dirty="0">
                <a:solidFill>
                  <a:srgbClr val="FF0000"/>
                </a:solidFill>
              </a:rPr>
              <a:t>THÉORÈME 1 DE SHANNON (Théorème fondamental du codage source)</a:t>
            </a:r>
          </a:p>
          <a:p>
            <a:pPr algn="just"/>
            <a:r>
              <a:rPr lang="fr-FR" sz="2200" dirty="0">
                <a:solidFill>
                  <a:schemeClr val="accent5">
                    <a:lumMod val="50000"/>
                  </a:schemeClr>
                </a:solidFill>
              </a:rPr>
              <a:t>Connu aussi sous le nom de théorème de codage sans bruit (</a:t>
            </a:r>
            <a:r>
              <a:rPr lang="fr-FR" sz="2200" b="1" dirty="0" err="1">
                <a:solidFill>
                  <a:schemeClr val="accent5">
                    <a:lumMod val="50000"/>
                  </a:schemeClr>
                </a:solidFill>
              </a:rPr>
              <a:t>noiseless</a:t>
            </a:r>
            <a:r>
              <a:rPr lang="fr-FR" sz="2200" b="1" dirty="0">
                <a:solidFill>
                  <a:schemeClr val="accent5">
                    <a:lumMod val="50000"/>
                  </a:schemeClr>
                </a:solidFill>
              </a:rPr>
              <a:t> </a:t>
            </a:r>
            <a:r>
              <a:rPr lang="fr-FR" sz="2200" b="1" dirty="0" err="1">
                <a:solidFill>
                  <a:schemeClr val="accent5">
                    <a:lumMod val="50000"/>
                  </a:schemeClr>
                </a:solidFill>
              </a:rPr>
              <a:t>coding</a:t>
            </a:r>
            <a:r>
              <a:rPr lang="fr-FR" sz="2200" b="1" dirty="0">
                <a:solidFill>
                  <a:schemeClr val="accent5">
                    <a:lumMod val="50000"/>
                  </a:schemeClr>
                </a:solidFill>
              </a:rPr>
              <a:t> </a:t>
            </a:r>
            <a:r>
              <a:rPr lang="fr-FR" sz="2200" b="1" dirty="0" err="1">
                <a:solidFill>
                  <a:schemeClr val="accent5">
                    <a:lumMod val="50000"/>
                  </a:schemeClr>
                </a:solidFill>
              </a:rPr>
              <a:t>theorem</a:t>
            </a:r>
            <a:r>
              <a:rPr lang="fr-FR" sz="2200" dirty="0">
                <a:solidFill>
                  <a:schemeClr val="accent5">
                    <a:lumMod val="50000"/>
                  </a:schemeClr>
                </a:solidFill>
              </a:rPr>
              <a:t>) : </a:t>
            </a:r>
            <a:r>
              <a:rPr lang="fr-FR" sz="2200" dirty="0">
                <a:solidFill>
                  <a:srgbClr val="002060"/>
                </a:solidFill>
              </a:rPr>
              <a:t>Soit </a:t>
            </a:r>
            <a:r>
              <a:rPr lang="fr-FR" sz="2200" dirty="0">
                <a:solidFill>
                  <a:srgbClr val="002060"/>
                </a:solidFill>
                <a:sym typeface="Symbol" panose="05050102010706020507" pitchFamily="18" charset="2"/>
              </a:rPr>
              <a:t></a:t>
            </a:r>
            <a:r>
              <a:rPr lang="fr-FR" sz="2200" dirty="0">
                <a:solidFill>
                  <a:srgbClr val="002060"/>
                </a:solidFill>
              </a:rPr>
              <a:t>&gt; 0, pour toute source stationnaire d'entropie par symbole </a:t>
            </a:r>
            <a:r>
              <a:rPr lang="fr-FR" sz="2200" dirty="0" smtClean="0">
                <a:solidFill>
                  <a:srgbClr val="002060"/>
                </a:solidFill>
              </a:rPr>
              <a:t>H(X</a:t>
            </a:r>
            <a:r>
              <a:rPr lang="fr-FR" sz="2200" dirty="0">
                <a:solidFill>
                  <a:srgbClr val="002060"/>
                </a:solidFill>
              </a:rPr>
              <a:t>), il existe une méthode de codage de source binaire qui associe à chaque message x de longueur N un mot binaire de longueur moyenne </a:t>
            </a:r>
            <a:r>
              <a:rPr lang="fr-FR" sz="2200" dirty="0" err="1" smtClean="0">
                <a:solidFill>
                  <a:srgbClr val="002060"/>
                </a:solidFill>
              </a:rPr>
              <a:t>l</a:t>
            </a:r>
            <a:r>
              <a:rPr lang="fr-FR" sz="2200" baseline="-25000" dirty="0" err="1" smtClean="0">
                <a:solidFill>
                  <a:srgbClr val="002060"/>
                </a:solidFill>
              </a:rPr>
              <a:t>moy</a:t>
            </a:r>
            <a:r>
              <a:rPr lang="fr-FR" sz="2200" dirty="0" smtClean="0">
                <a:solidFill>
                  <a:srgbClr val="002060"/>
                </a:solidFill>
              </a:rPr>
              <a:t> </a:t>
            </a:r>
            <a:r>
              <a:rPr lang="fr-FR" sz="2200" dirty="0">
                <a:solidFill>
                  <a:srgbClr val="002060"/>
                </a:solidFill>
              </a:rPr>
              <a:t>tel que: </a:t>
            </a:r>
            <a:endParaRPr lang="fr-FR" sz="2200" dirty="0" smtClean="0">
              <a:solidFill>
                <a:srgbClr val="002060"/>
              </a:solidFill>
            </a:endParaRPr>
          </a:p>
          <a:p>
            <a:pPr algn="ctr"/>
            <a:endParaRPr lang="fr-MC" sz="2000" b="1" dirty="0" smtClean="0">
              <a:solidFill>
                <a:srgbClr val="FF0000"/>
              </a:solidFill>
            </a:endParaRPr>
          </a:p>
          <a:p>
            <a:pPr algn="ctr"/>
            <a:r>
              <a:rPr lang="fr-MC" sz="2000" b="1" dirty="0" smtClean="0">
                <a:solidFill>
                  <a:srgbClr val="FF0000"/>
                </a:solidFill>
              </a:rPr>
              <a:t>H(M) + </a:t>
            </a:r>
            <a:r>
              <a:rPr lang="fr-MC" sz="2000" b="1" dirty="0" smtClean="0">
                <a:solidFill>
                  <a:srgbClr val="FF0000"/>
                </a:solidFill>
                <a:sym typeface="Symbol"/>
              </a:rPr>
              <a:t> &gt; </a:t>
            </a:r>
            <a:r>
              <a:rPr lang="fr-MC" sz="2000" b="1" dirty="0" err="1" smtClean="0">
                <a:solidFill>
                  <a:srgbClr val="FF0000"/>
                </a:solidFill>
                <a:sym typeface="Symbol"/>
              </a:rPr>
              <a:t>l</a:t>
            </a:r>
            <a:r>
              <a:rPr lang="fr-MC" sz="2000" b="1" baseline="-25000" dirty="0" err="1" smtClean="0">
                <a:solidFill>
                  <a:srgbClr val="FF0000"/>
                </a:solidFill>
                <a:sym typeface="Symbol"/>
              </a:rPr>
              <a:t>moy</a:t>
            </a:r>
            <a:r>
              <a:rPr lang="fr-MC" sz="2000" b="1" dirty="0" smtClean="0">
                <a:solidFill>
                  <a:srgbClr val="FF0000"/>
                </a:solidFill>
                <a:sym typeface="Symbol"/>
              </a:rPr>
              <a:t>  H(M)</a:t>
            </a:r>
            <a:endParaRPr lang="fr-FR" sz="2000" b="1" dirty="0" smtClean="0">
              <a:solidFill>
                <a:srgbClr val="FF0000"/>
              </a:solidFill>
            </a:endParaRPr>
          </a:p>
          <a:p>
            <a:pPr algn="ctr"/>
            <a:endParaRPr lang="fr-FR" sz="2200" dirty="0"/>
          </a:p>
          <a:p>
            <a:pPr algn="just"/>
            <a:r>
              <a:rPr lang="fr-FR" sz="2200" dirty="0" smtClean="0">
                <a:solidFill>
                  <a:schemeClr val="accent1">
                    <a:lumMod val="50000"/>
                  </a:schemeClr>
                </a:solidFill>
              </a:rPr>
              <a:t>Ce </a:t>
            </a:r>
            <a:r>
              <a:rPr lang="fr-FR" sz="2200" dirty="0">
                <a:solidFill>
                  <a:schemeClr val="accent1">
                    <a:lumMod val="50000"/>
                  </a:schemeClr>
                </a:solidFill>
              </a:rPr>
              <a:t>même théorème peut être aussi énoncé comme suit :</a:t>
            </a:r>
          </a:p>
          <a:p>
            <a:pPr algn="just"/>
            <a:endParaRPr lang="fr-FR" sz="2200" dirty="0">
              <a:solidFill>
                <a:schemeClr val="accent1">
                  <a:lumMod val="50000"/>
                </a:schemeClr>
              </a:solidFill>
            </a:endParaRPr>
          </a:p>
          <a:p>
            <a:pPr algn="just"/>
            <a:r>
              <a:rPr lang="fr-FR" sz="2200" dirty="0">
                <a:solidFill>
                  <a:srgbClr val="7030A0"/>
                </a:solidFill>
              </a:rPr>
              <a:t>THÉORÈME 1 : Pour toute source stationnaire avec entropie par symbole H(X), il existe un codeur source qui peut encoder le message en mots binaires de longueur moyenne </a:t>
            </a:r>
            <a:r>
              <a:rPr lang="fr-FR" sz="2200" dirty="0" err="1">
                <a:solidFill>
                  <a:srgbClr val="7030A0"/>
                </a:solidFill>
              </a:rPr>
              <a:t>N</a:t>
            </a:r>
            <a:r>
              <a:rPr lang="fr-FR" sz="2200" baseline="-25000" dirty="0" err="1">
                <a:solidFill>
                  <a:srgbClr val="7030A0"/>
                </a:solidFill>
              </a:rPr>
              <a:t>moy</a:t>
            </a:r>
            <a:r>
              <a:rPr lang="fr-FR" sz="2200" dirty="0">
                <a:solidFill>
                  <a:srgbClr val="7030A0"/>
                </a:solidFill>
              </a:rPr>
              <a:t> aussi proche que possible de </a:t>
            </a:r>
            <a:r>
              <a:rPr lang="fr-FR" sz="2200" dirty="0" smtClean="0">
                <a:solidFill>
                  <a:srgbClr val="7030A0"/>
                </a:solidFill>
              </a:rPr>
              <a:t>H(X</a:t>
            </a:r>
            <a:r>
              <a:rPr lang="fr-FR" sz="2200" dirty="0">
                <a:solidFill>
                  <a:srgbClr val="7030A0"/>
                </a:solidFill>
              </a:rPr>
              <a:t>). </a:t>
            </a:r>
          </a:p>
          <a:p>
            <a:pPr algn="just"/>
            <a:endParaRPr lang="fr-FR" sz="2200" dirty="0"/>
          </a:p>
        </p:txBody>
      </p:sp>
      <p:sp>
        <p:nvSpPr>
          <p:cNvPr id="4" name="ZoneTexte 3">
            <a:extLst>
              <a:ext uri="{FF2B5EF4-FFF2-40B4-BE49-F238E27FC236}">
                <a16:creationId xmlns="" xmlns:a16="http://schemas.microsoft.com/office/drawing/2014/main" id="{5BF68D5A-5D37-48A6-97C0-D4D02D775CB7}"/>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PREMIER THEOREME DE SHANNON</a:t>
            </a:r>
          </a:p>
        </p:txBody>
      </p:sp>
      <p:sp>
        <p:nvSpPr>
          <p:cNvPr id="6" name="Rectangle 5">
            <a:extLst>
              <a:ext uri="{FF2B5EF4-FFF2-40B4-BE49-F238E27FC236}">
                <a16:creationId xmlns="" xmlns:a16="http://schemas.microsoft.com/office/drawing/2014/main" id="{76BE0908-1C75-4438-9521-ABCBA3C95CE8}"/>
              </a:ext>
            </a:extLst>
          </p:cNvPr>
          <p:cNvSpPr/>
          <p:nvPr/>
        </p:nvSpPr>
        <p:spPr>
          <a:xfrm>
            <a:off x="2904986" y="5327902"/>
            <a:ext cx="1214446"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 xmlns:a16="http://schemas.microsoft.com/office/drawing/2014/main" id="{4BD00014-8E62-4CB1-B7FB-972A27A50FED}"/>
              </a:ext>
            </a:extLst>
          </p:cNvPr>
          <p:cNvSpPr txBox="1"/>
          <p:nvPr/>
        </p:nvSpPr>
        <p:spPr>
          <a:xfrm>
            <a:off x="2476358" y="5530074"/>
            <a:ext cx="2071702" cy="400110"/>
          </a:xfrm>
          <a:prstGeom prst="rect">
            <a:avLst/>
          </a:prstGeom>
          <a:noFill/>
        </p:spPr>
        <p:txBody>
          <a:bodyPr wrap="square" rtlCol="0">
            <a:spAutoFit/>
          </a:bodyPr>
          <a:lstStyle/>
          <a:p>
            <a:pPr algn="ctr"/>
            <a:r>
              <a:rPr lang="fr-FR" sz="2000" b="1" dirty="0">
                <a:solidFill>
                  <a:srgbClr val="FF0000"/>
                </a:solidFill>
              </a:rPr>
              <a:t>CODEUR</a:t>
            </a:r>
          </a:p>
        </p:txBody>
      </p:sp>
      <p:sp>
        <p:nvSpPr>
          <p:cNvPr id="8" name="ZoneTexte 7">
            <a:extLst>
              <a:ext uri="{FF2B5EF4-FFF2-40B4-BE49-F238E27FC236}">
                <a16:creationId xmlns="" xmlns:a16="http://schemas.microsoft.com/office/drawing/2014/main" id="{D1130ACC-20A7-4719-96F1-16FA5BE18253}"/>
              </a:ext>
            </a:extLst>
          </p:cNvPr>
          <p:cNvSpPr txBox="1"/>
          <p:nvPr/>
        </p:nvSpPr>
        <p:spPr>
          <a:xfrm>
            <a:off x="1904854" y="5516771"/>
            <a:ext cx="1071570" cy="307777"/>
          </a:xfrm>
          <a:prstGeom prst="rect">
            <a:avLst/>
          </a:prstGeom>
          <a:noFill/>
        </p:spPr>
        <p:txBody>
          <a:bodyPr wrap="square" rtlCol="0">
            <a:spAutoFit/>
          </a:bodyPr>
          <a:lstStyle/>
          <a:p>
            <a:pPr algn="ctr"/>
            <a:r>
              <a:rPr lang="fr-FR" sz="1400" b="1" dirty="0">
                <a:solidFill>
                  <a:srgbClr val="0070C0"/>
                </a:solidFill>
              </a:rPr>
              <a:t>X</a:t>
            </a:r>
          </a:p>
        </p:txBody>
      </p:sp>
      <p:sp>
        <p:nvSpPr>
          <p:cNvPr id="9" name="ZoneTexte 8">
            <a:extLst>
              <a:ext uri="{FF2B5EF4-FFF2-40B4-BE49-F238E27FC236}">
                <a16:creationId xmlns="" xmlns:a16="http://schemas.microsoft.com/office/drawing/2014/main" id="{07FE4818-D918-4BF0-A3B0-8AA18871D7E5}"/>
              </a:ext>
            </a:extLst>
          </p:cNvPr>
          <p:cNvSpPr txBox="1"/>
          <p:nvPr/>
        </p:nvSpPr>
        <p:spPr>
          <a:xfrm>
            <a:off x="1187624" y="5341978"/>
            <a:ext cx="2500330" cy="338554"/>
          </a:xfrm>
          <a:prstGeom prst="rect">
            <a:avLst/>
          </a:prstGeom>
          <a:noFill/>
        </p:spPr>
        <p:txBody>
          <a:bodyPr wrap="square" rtlCol="0">
            <a:spAutoFit/>
          </a:bodyPr>
          <a:lstStyle/>
          <a:p>
            <a:pPr algn="ctr"/>
            <a:r>
              <a:rPr lang="fr-FR" sz="1600" b="1" dirty="0">
                <a:solidFill>
                  <a:srgbClr val="7030A0"/>
                </a:solidFill>
              </a:rPr>
              <a:t>Source</a:t>
            </a:r>
          </a:p>
        </p:txBody>
      </p:sp>
      <p:sp>
        <p:nvSpPr>
          <p:cNvPr id="10" name="ZoneTexte 9">
            <a:extLst>
              <a:ext uri="{FF2B5EF4-FFF2-40B4-BE49-F238E27FC236}">
                <a16:creationId xmlns="" xmlns:a16="http://schemas.microsoft.com/office/drawing/2014/main" id="{A1EF3A2A-658B-4564-9D43-30F20C7CADB9}"/>
              </a:ext>
            </a:extLst>
          </p:cNvPr>
          <p:cNvSpPr txBox="1"/>
          <p:nvPr/>
        </p:nvSpPr>
        <p:spPr>
          <a:xfrm>
            <a:off x="1976292" y="6327591"/>
            <a:ext cx="3071834" cy="400110"/>
          </a:xfrm>
          <a:prstGeom prst="rect">
            <a:avLst/>
          </a:prstGeom>
          <a:noFill/>
        </p:spPr>
        <p:txBody>
          <a:bodyPr wrap="square" rtlCol="0">
            <a:spAutoFit/>
          </a:bodyPr>
          <a:lstStyle/>
          <a:p>
            <a:pPr algn="ctr"/>
            <a:r>
              <a:rPr lang="fr-FR" sz="2000" b="1" dirty="0">
                <a:solidFill>
                  <a:srgbClr val="002060"/>
                </a:solidFill>
              </a:rPr>
              <a:t>Principe du Codeur</a:t>
            </a:r>
          </a:p>
        </p:txBody>
      </p:sp>
      <p:sp>
        <p:nvSpPr>
          <p:cNvPr id="11" name="Rectangle 10">
            <a:extLst>
              <a:ext uri="{FF2B5EF4-FFF2-40B4-BE49-F238E27FC236}">
                <a16:creationId xmlns="" xmlns:a16="http://schemas.microsoft.com/office/drawing/2014/main" id="{694469D3-DBD7-40D0-A625-E02B0F70FE34}"/>
              </a:ext>
            </a:extLst>
          </p:cNvPr>
          <p:cNvSpPr/>
          <p:nvPr/>
        </p:nvSpPr>
        <p:spPr>
          <a:xfrm>
            <a:off x="4792931" y="5271058"/>
            <a:ext cx="1394783" cy="1024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 xmlns:a16="http://schemas.microsoft.com/office/drawing/2014/main" id="{6012AA19-2501-4DD7-8CEA-247B5DC3C255}"/>
              </a:ext>
            </a:extLst>
          </p:cNvPr>
          <p:cNvCxnSpPr>
            <a:cxnSpLocks/>
          </p:cNvCxnSpPr>
          <p:nvPr/>
        </p:nvCxnSpPr>
        <p:spPr>
          <a:xfrm>
            <a:off x="4116012" y="5771124"/>
            <a:ext cx="717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 xmlns:a16="http://schemas.microsoft.com/office/drawing/2014/main" id="{AA41DA81-DF03-40D4-8D92-8799E3778830}"/>
              </a:ext>
            </a:extLst>
          </p:cNvPr>
          <p:cNvCxnSpPr/>
          <p:nvPr/>
        </p:nvCxnSpPr>
        <p:spPr>
          <a:xfrm>
            <a:off x="6187714" y="5750952"/>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 xmlns:a16="http://schemas.microsoft.com/office/drawing/2014/main" id="{F808622E-6787-4341-91CB-E2696F20CE88}"/>
              </a:ext>
            </a:extLst>
          </p:cNvPr>
          <p:cNvSpPr txBox="1"/>
          <p:nvPr/>
        </p:nvSpPr>
        <p:spPr>
          <a:xfrm>
            <a:off x="4492582" y="5550584"/>
            <a:ext cx="2071702" cy="353943"/>
          </a:xfrm>
          <a:prstGeom prst="rect">
            <a:avLst/>
          </a:prstGeom>
          <a:noFill/>
        </p:spPr>
        <p:txBody>
          <a:bodyPr wrap="square" rtlCol="0">
            <a:spAutoFit/>
          </a:bodyPr>
          <a:lstStyle/>
          <a:p>
            <a:pPr algn="ctr"/>
            <a:r>
              <a:rPr lang="fr-FR" sz="1700" b="1" dirty="0">
                <a:solidFill>
                  <a:srgbClr val="FF0000"/>
                </a:solidFill>
              </a:rPr>
              <a:t>DECODEUR</a:t>
            </a:r>
          </a:p>
        </p:txBody>
      </p:sp>
      <p:sp>
        <p:nvSpPr>
          <p:cNvPr id="15" name="ZoneTexte 14">
            <a:extLst>
              <a:ext uri="{FF2B5EF4-FFF2-40B4-BE49-F238E27FC236}">
                <a16:creationId xmlns="" xmlns:a16="http://schemas.microsoft.com/office/drawing/2014/main" id="{A01D1FB0-8447-4F37-8A6E-E75CD6A611E0}"/>
              </a:ext>
            </a:extLst>
          </p:cNvPr>
          <p:cNvSpPr txBox="1"/>
          <p:nvPr/>
        </p:nvSpPr>
        <p:spPr>
          <a:xfrm>
            <a:off x="4405726" y="6341258"/>
            <a:ext cx="3766674" cy="400110"/>
          </a:xfrm>
          <a:prstGeom prst="rect">
            <a:avLst/>
          </a:prstGeom>
          <a:noFill/>
        </p:spPr>
        <p:txBody>
          <a:bodyPr wrap="square" rtlCol="0">
            <a:spAutoFit/>
          </a:bodyPr>
          <a:lstStyle/>
          <a:p>
            <a:r>
              <a:rPr lang="fr-FR" sz="2000" b="1" dirty="0">
                <a:solidFill>
                  <a:srgbClr val="002060"/>
                </a:solidFill>
              </a:rPr>
              <a:t>  / Décodeur source sans perte</a:t>
            </a:r>
          </a:p>
        </p:txBody>
      </p:sp>
      <p:sp>
        <p:nvSpPr>
          <p:cNvPr id="16" name="ZoneTexte 15">
            <a:extLst>
              <a:ext uri="{FF2B5EF4-FFF2-40B4-BE49-F238E27FC236}">
                <a16:creationId xmlns="" xmlns:a16="http://schemas.microsoft.com/office/drawing/2014/main" id="{357BE366-E318-48FE-B46C-EDF4E2333B80}"/>
              </a:ext>
            </a:extLst>
          </p:cNvPr>
          <p:cNvSpPr txBox="1"/>
          <p:nvPr/>
        </p:nvSpPr>
        <p:spPr>
          <a:xfrm>
            <a:off x="6116308" y="5228739"/>
            <a:ext cx="1600104" cy="307777"/>
          </a:xfrm>
          <a:prstGeom prst="rect">
            <a:avLst/>
          </a:prstGeom>
          <a:noFill/>
        </p:spPr>
        <p:txBody>
          <a:bodyPr wrap="square" rtlCol="0">
            <a:spAutoFit/>
          </a:bodyPr>
          <a:lstStyle/>
          <a:p>
            <a:pPr algn="ctr"/>
            <a:r>
              <a:rPr lang="fr-FR" sz="1400" b="1" dirty="0">
                <a:solidFill>
                  <a:srgbClr val="002060"/>
                </a:solidFill>
              </a:rPr>
              <a:t>Donnée décodées</a:t>
            </a:r>
          </a:p>
        </p:txBody>
      </p:sp>
      <p:cxnSp>
        <p:nvCxnSpPr>
          <p:cNvPr id="17" name="Connecteur droit avec flèche 16">
            <a:extLst>
              <a:ext uri="{FF2B5EF4-FFF2-40B4-BE49-F238E27FC236}">
                <a16:creationId xmlns="" xmlns:a16="http://schemas.microsoft.com/office/drawing/2014/main" id="{C89603D1-E55F-4970-8C99-63A25DE1F612}"/>
              </a:ext>
            </a:extLst>
          </p:cNvPr>
          <p:cNvCxnSpPr/>
          <p:nvPr/>
        </p:nvCxnSpPr>
        <p:spPr>
          <a:xfrm>
            <a:off x="2190606" y="5799186"/>
            <a:ext cx="7143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 xmlns:a16="http://schemas.microsoft.com/office/drawing/2014/main" id="{4EF8610D-C884-4CF1-8B24-E3B474EA8F6A}"/>
              </a:ext>
            </a:extLst>
          </p:cNvPr>
          <p:cNvSpPr txBox="1"/>
          <p:nvPr/>
        </p:nvSpPr>
        <p:spPr>
          <a:xfrm>
            <a:off x="6068778" y="5444763"/>
            <a:ext cx="1071570" cy="307777"/>
          </a:xfrm>
          <a:prstGeom prst="rect">
            <a:avLst/>
          </a:prstGeom>
          <a:noFill/>
        </p:spPr>
        <p:txBody>
          <a:bodyPr wrap="square" rtlCol="0">
            <a:spAutoFit/>
          </a:bodyPr>
          <a:lstStyle/>
          <a:p>
            <a:pPr algn="ctr"/>
            <a:r>
              <a:rPr lang="fr-FR" sz="1400" b="1" dirty="0">
                <a:solidFill>
                  <a:srgbClr val="0070C0"/>
                </a:solidFill>
              </a:rPr>
              <a:t>X</a:t>
            </a:r>
          </a:p>
        </p:txBody>
      </p:sp>
    </p:spTree>
    <p:extLst>
      <p:ext uri="{BB962C8B-B14F-4D97-AF65-F5344CB8AC3E}">
        <p14:creationId xmlns="" xmlns:p14="http://schemas.microsoft.com/office/powerpoint/2010/main" val="703947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89F224F-4B21-4D1E-B249-6E0632635E43}"/>
              </a:ext>
            </a:extLst>
          </p:cNvPr>
          <p:cNvSpPr txBox="1"/>
          <p:nvPr/>
        </p:nvSpPr>
        <p:spPr>
          <a:xfrm>
            <a:off x="0" y="778634"/>
            <a:ext cx="9144000" cy="430887"/>
          </a:xfrm>
          <a:prstGeom prst="rect">
            <a:avLst/>
          </a:prstGeom>
          <a:noFill/>
        </p:spPr>
        <p:txBody>
          <a:bodyPr wrap="square" rtlCol="1">
            <a:spAutoFit/>
          </a:bodyPr>
          <a:lstStyle/>
          <a:p>
            <a:pPr algn="just"/>
            <a:r>
              <a:rPr lang="fr-FR" sz="2200" b="1" u="sng" dirty="0">
                <a:solidFill>
                  <a:srgbClr val="C00000"/>
                </a:solidFill>
              </a:rPr>
              <a:t>Démonstration du premier théorème de Shannon</a:t>
            </a:r>
          </a:p>
        </p:txBody>
      </p:sp>
      <p:sp>
        <p:nvSpPr>
          <p:cNvPr id="4" name="ZoneTexte 3">
            <a:extLst>
              <a:ext uri="{FF2B5EF4-FFF2-40B4-BE49-F238E27FC236}">
                <a16:creationId xmlns="" xmlns:a16="http://schemas.microsoft.com/office/drawing/2014/main" id="{5BF68D5A-5D37-48A6-97C0-D4D02D775CB7}"/>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PREMIER THEOREME DE SHANNON</a:t>
            </a:r>
          </a:p>
        </p:txBody>
      </p:sp>
    </p:spTree>
    <p:extLst>
      <p:ext uri="{BB962C8B-B14F-4D97-AF65-F5344CB8AC3E}">
        <p14:creationId xmlns="" xmlns:p14="http://schemas.microsoft.com/office/powerpoint/2010/main" val="3298250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89F224F-4B21-4D1E-B249-6E0632635E43}"/>
              </a:ext>
            </a:extLst>
          </p:cNvPr>
          <p:cNvSpPr txBox="1"/>
          <p:nvPr/>
        </p:nvSpPr>
        <p:spPr>
          <a:xfrm>
            <a:off x="0" y="903486"/>
            <a:ext cx="9144000" cy="5693866"/>
          </a:xfrm>
          <a:prstGeom prst="rect">
            <a:avLst/>
          </a:prstGeom>
          <a:noFill/>
        </p:spPr>
        <p:txBody>
          <a:bodyPr wrap="square" rtlCol="1">
            <a:spAutoFit/>
          </a:bodyPr>
          <a:lstStyle/>
          <a:p>
            <a:pPr algn="just"/>
            <a:r>
              <a:rPr lang="fr-FR" sz="2200" dirty="0">
                <a:solidFill>
                  <a:srgbClr val="7030A0"/>
                </a:solidFill>
              </a:rPr>
              <a:t>Dans ce cas nous allons prendre en compte le cas du codage avec perte et bien sûr le concept de distorsion et la fonction de taux de distorsion. Ceci nous permettra alors de présenter le théorème fondamental du codage source avec perte. </a:t>
            </a:r>
            <a:r>
              <a:rPr lang="fr-FR" sz="2200" b="1" dirty="0">
                <a:solidFill>
                  <a:srgbClr val="C00000"/>
                </a:solidFill>
              </a:rPr>
              <a:t>Ce même théorème est aussi utilisé pour décrire les canaux bruités et par conséquence il sera sollicité dans le codage canal que nous allons voir dans le troisième chapitre?</a:t>
            </a:r>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200" dirty="0"/>
          </a:p>
          <a:p>
            <a:pPr algn="just"/>
            <a:endParaRPr lang="fr-FR" sz="2200" dirty="0">
              <a:solidFill>
                <a:srgbClr val="0070C0"/>
              </a:solidFill>
            </a:endParaRPr>
          </a:p>
          <a:p>
            <a:pPr algn="just"/>
            <a:r>
              <a:rPr lang="fr-FR" sz="2200" dirty="0">
                <a:solidFill>
                  <a:srgbClr val="0070C0"/>
                </a:solidFill>
              </a:rPr>
              <a:t>On évalue généralement la distorsion moyenne D comme étant l’erreur quadratique moyenne </a:t>
            </a:r>
            <a:r>
              <a:rPr lang="fr-FR" sz="2200" b="1" dirty="0">
                <a:solidFill>
                  <a:srgbClr val="0070C0"/>
                </a:solidFill>
              </a:rPr>
              <a:t>(EQM) </a:t>
            </a:r>
            <a:r>
              <a:rPr lang="fr-FR" sz="2200" dirty="0">
                <a:solidFill>
                  <a:srgbClr val="0070C0"/>
                </a:solidFill>
              </a:rPr>
              <a:t>(</a:t>
            </a:r>
            <a:r>
              <a:rPr lang="fr-FR" sz="2200" b="1" dirty="0">
                <a:solidFill>
                  <a:srgbClr val="0070C0"/>
                </a:solidFill>
              </a:rPr>
              <a:t>MSE</a:t>
            </a:r>
            <a:r>
              <a:rPr lang="fr-FR" sz="2200" dirty="0">
                <a:solidFill>
                  <a:srgbClr val="0070C0"/>
                </a:solidFill>
              </a:rPr>
              <a:t> en anglais; </a:t>
            </a:r>
            <a:r>
              <a:rPr lang="fr-FR" sz="2200" dirty="0" err="1">
                <a:solidFill>
                  <a:srgbClr val="0070C0"/>
                </a:solidFill>
              </a:rPr>
              <a:t>Mean</a:t>
            </a:r>
            <a:r>
              <a:rPr lang="fr-FR" sz="2200" dirty="0">
                <a:solidFill>
                  <a:srgbClr val="0070C0"/>
                </a:solidFill>
              </a:rPr>
              <a:t> </a:t>
            </a:r>
            <a:r>
              <a:rPr lang="fr-FR" sz="2200" dirty="0" err="1">
                <a:solidFill>
                  <a:srgbClr val="0070C0"/>
                </a:solidFill>
              </a:rPr>
              <a:t>Squared</a:t>
            </a:r>
            <a:r>
              <a:rPr lang="fr-FR" sz="2200" dirty="0">
                <a:solidFill>
                  <a:srgbClr val="0070C0"/>
                </a:solidFill>
              </a:rPr>
              <a:t> </a:t>
            </a:r>
            <a:r>
              <a:rPr lang="fr-FR" sz="2200" dirty="0" err="1">
                <a:solidFill>
                  <a:srgbClr val="0070C0"/>
                </a:solidFill>
              </a:rPr>
              <a:t>Error</a:t>
            </a:r>
            <a:r>
              <a:rPr lang="fr-FR" sz="2200" dirty="0">
                <a:solidFill>
                  <a:srgbClr val="0070C0"/>
                </a:solidFill>
              </a:rPr>
              <a:t>) donnée par la variance de l’erreur entre X’ et X, soit  </a:t>
            </a:r>
            <a:r>
              <a:rPr lang="fr-FR" sz="2200" b="1" dirty="0">
                <a:solidFill>
                  <a:srgbClr val="C00000"/>
                </a:solidFill>
              </a:rPr>
              <a:t>D=E[(X-X’)</a:t>
            </a:r>
            <a:r>
              <a:rPr lang="fr-FR" sz="2200" b="1" baseline="30000" dirty="0">
                <a:solidFill>
                  <a:srgbClr val="C00000"/>
                </a:solidFill>
              </a:rPr>
              <a:t>2</a:t>
            </a:r>
            <a:r>
              <a:rPr lang="fr-FR" sz="2200" b="1" dirty="0">
                <a:solidFill>
                  <a:srgbClr val="C00000"/>
                </a:solidFill>
              </a:rPr>
              <a:t>] = </a:t>
            </a:r>
            <a:r>
              <a:rPr lang="fr-FR" sz="2200" b="1" dirty="0">
                <a:solidFill>
                  <a:srgbClr val="C00000"/>
                </a:solidFill>
                <a:sym typeface="Symbol" panose="05050102010706020507" pitchFamily="18" charset="2"/>
              </a:rPr>
              <a:t></a:t>
            </a:r>
            <a:r>
              <a:rPr lang="fr-FR" sz="2200" b="1" dirty="0">
                <a:solidFill>
                  <a:srgbClr val="C00000"/>
                </a:solidFill>
              </a:rPr>
              <a:t>(X-X’)</a:t>
            </a:r>
            <a:r>
              <a:rPr lang="fr-FR" sz="2200" b="1" baseline="30000" dirty="0">
                <a:solidFill>
                  <a:srgbClr val="C00000"/>
                </a:solidFill>
              </a:rPr>
              <a:t>2</a:t>
            </a:r>
            <a:r>
              <a:rPr lang="fr-FR" sz="2200" b="1" dirty="0">
                <a:solidFill>
                  <a:srgbClr val="C00000"/>
                </a:solidFill>
              </a:rPr>
              <a:t>f</a:t>
            </a:r>
            <a:r>
              <a:rPr lang="fr-FR" sz="2200" b="1" baseline="-25000" dirty="0">
                <a:solidFill>
                  <a:srgbClr val="C00000"/>
                </a:solidFill>
              </a:rPr>
              <a:t>X</a:t>
            </a:r>
            <a:r>
              <a:rPr lang="fr-FR" sz="2200" b="1" dirty="0">
                <a:solidFill>
                  <a:srgbClr val="C00000"/>
                </a:solidFill>
              </a:rPr>
              <a:t>(x) dx</a:t>
            </a:r>
            <a:r>
              <a:rPr lang="fr-FR" sz="2200" dirty="0">
                <a:solidFill>
                  <a:srgbClr val="0070C0"/>
                </a:solidFill>
              </a:rPr>
              <a:t>, où </a:t>
            </a:r>
            <a:r>
              <a:rPr lang="fr-FR" sz="2200" dirty="0" err="1">
                <a:solidFill>
                  <a:srgbClr val="0070C0"/>
                </a:solidFill>
              </a:rPr>
              <a:t>f</a:t>
            </a:r>
            <a:r>
              <a:rPr lang="fr-FR" sz="2200" baseline="-25000" dirty="0" err="1">
                <a:solidFill>
                  <a:srgbClr val="0070C0"/>
                </a:solidFill>
              </a:rPr>
              <a:t>X</a:t>
            </a:r>
            <a:r>
              <a:rPr lang="fr-FR" sz="2200" dirty="0">
                <a:solidFill>
                  <a:srgbClr val="0070C0"/>
                </a:solidFill>
              </a:rPr>
              <a:t>(x) est la fonction de densité de probabilité de X</a:t>
            </a:r>
            <a:endParaRPr lang="fr-FR" sz="2200" b="1" u="sng" dirty="0">
              <a:solidFill>
                <a:srgbClr val="0070C0"/>
              </a:solidFill>
            </a:endParaRPr>
          </a:p>
        </p:txBody>
      </p:sp>
      <p:sp>
        <p:nvSpPr>
          <p:cNvPr id="4" name="ZoneTexte 3">
            <a:extLst>
              <a:ext uri="{FF2B5EF4-FFF2-40B4-BE49-F238E27FC236}">
                <a16:creationId xmlns="" xmlns:a16="http://schemas.microsoft.com/office/drawing/2014/main" id="{5BF68D5A-5D37-48A6-97C0-D4D02D775CB7}"/>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DEUXIEME THEOREME DE SHANNON</a:t>
            </a:r>
          </a:p>
        </p:txBody>
      </p:sp>
      <p:sp>
        <p:nvSpPr>
          <p:cNvPr id="6" name="Rectangle 5">
            <a:extLst>
              <a:ext uri="{FF2B5EF4-FFF2-40B4-BE49-F238E27FC236}">
                <a16:creationId xmlns="" xmlns:a16="http://schemas.microsoft.com/office/drawing/2014/main" id="{16035EBE-135D-46CB-A7F9-A84EB46CEEC5}"/>
              </a:ext>
            </a:extLst>
          </p:cNvPr>
          <p:cNvSpPr/>
          <p:nvPr/>
        </p:nvSpPr>
        <p:spPr>
          <a:xfrm>
            <a:off x="3288966" y="3167662"/>
            <a:ext cx="1214446"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 xmlns:a16="http://schemas.microsoft.com/office/drawing/2014/main" id="{1C04B92E-DFF4-4D1F-94CF-C6C9111084C6}"/>
              </a:ext>
            </a:extLst>
          </p:cNvPr>
          <p:cNvSpPr txBox="1"/>
          <p:nvPr/>
        </p:nvSpPr>
        <p:spPr>
          <a:xfrm>
            <a:off x="2860338" y="3369834"/>
            <a:ext cx="2071702" cy="400110"/>
          </a:xfrm>
          <a:prstGeom prst="rect">
            <a:avLst/>
          </a:prstGeom>
          <a:noFill/>
        </p:spPr>
        <p:txBody>
          <a:bodyPr wrap="square" rtlCol="0">
            <a:spAutoFit/>
          </a:bodyPr>
          <a:lstStyle/>
          <a:p>
            <a:pPr algn="ctr"/>
            <a:r>
              <a:rPr lang="fr-FR" sz="2000" b="1" dirty="0">
                <a:solidFill>
                  <a:srgbClr val="FF0000"/>
                </a:solidFill>
              </a:rPr>
              <a:t>CODEUR</a:t>
            </a:r>
          </a:p>
        </p:txBody>
      </p:sp>
      <p:sp>
        <p:nvSpPr>
          <p:cNvPr id="9" name="ZoneTexte 8">
            <a:extLst>
              <a:ext uri="{FF2B5EF4-FFF2-40B4-BE49-F238E27FC236}">
                <a16:creationId xmlns="" xmlns:a16="http://schemas.microsoft.com/office/drawing/2014/main" id="{677CB965-8781-43A6-BD01-E074EA374545}"/>
              </a:ext>
            </a:extLst>
          </p:cNvPr>
          <p:cNvSpPr txBox="1"/>
          <p:nvPr/>
        </p:nvSpPr>
        <p:spPr>
          <a:xfrm>
            <a:off x="2288834" y="3356531"/>
            <a:ext cx="1071570" cy="307777"/>
          </a:xfrm>
          <a:prstGeom prst="rect">
            <a:avLst/>
          </a:prstGeom>
          <a:noFill/>
        </p:spPr>
        <p:txBody>
          <a:bodyPr wrap="square" rtlCol="0">
            <a:spAutoFit/>
          </a:bodyPr>
          <a:lstStyle/>
          <a:p>
            <a:pPr algn="ctr"/>
            <a:r>
              <a:rPr lang="fr-FR" sz="1400" b="1" dirty="0">
                <a:solidFill>
                  <a:srgbClr val="0070C0"/>
                </a:solidFill>
              </a:rPr>
              <a:t>X</a:t>
            </a:r>
          </a:p>
        </p:txBody>
      </p:sp>
      <p:sp>
        <p:nvSpPr>
          <p:cNvPr id="10" name="ZoneTexte 9">
            <a:extLst>
              <a:ext uri="{FF2B5EF4-FFF2-40B4-BE49-F238E27FC236}">
                <a16:creationId xmlns="" xmlns:a16="http://schemas.microsoft.com/office/drawing/2014/main" id="{C1AB2811-8B2B-463D-97DE-954684DC3B81}"/>
              </a:ext>
            </a:extLst>
          </p:cNvPr>
          <p:cNvSpPr txBox="1"/>
          <p:nvPr/>
        </p:nvSpPr>
        <p:spPr>
          <a:xfrm>
            <a:off x="1571604" y="3181738"/>
            <a:ext cx="2500330" cy="338554"/>
          </a:xfrm>
          <a:prstGeom prst="rect">
            <a:avLst/>
          </a:prstGeom>
          <a:noFill/>
        </p:spPr>
        <p:txBody>
          <a:bodyPr wrap="square" rtlCol="0">
            <a:spAutoFit/>
          </a:bodyPr>
          <a:lstStyle/>
          <a:p>
            <a:pPr algn="ctr"/>
            <a:r>
              <a:rPr lang="fr-FR" sz="1600" b="1" dirty="0">
                <a:solidFill>
                  <a:srgbClr val="7030A0"/>
                </a:solidFill>
              </a:rPr>
              <a:t>Source</a:t>
            </a:r>
          </a:p>
        </p:txBody>
      </p:sp>
      <p:sp>
        <p:nvSpPr>
          <p:cNvPr id="11" name="ZoneTexte 10">
            <a:extLst>
              <a:ext uri="{FF2B5EF4-FFF2-40B4-BE49-F238E27FC236}">
                <a16:creationId xmlns="" xmlns:a16="http://schemas.microsoft.com/office/drawing/2014/main" id="{3C3F85AF-E080-49B8-8AC7-756BC3BDD18E}"/>
              </a:ext>
            </a:extLst>
          </p:cNvPr>
          <p:cNvSpPr txBox="1"/>
          <p:nvPr/>
        </p:nvSpPr>
        <p:spPr>
          <a:xfrm>
            <a:off x="2360272" y="4167351"/>
            <a:ext cx="3071834" cy="400110"/>
          </a:xfrm>
          <a:prstGeom prst="rect">
            <a:avLst/>
          </a:prstGeom>
          <a:noFill/>
        </p:spPr>
        <p:txBody>
          <a:bodyPr wrap="square" rtlCol="0">
            <a:spAutoFit/>
          </a:bodyPr>
          <a:lstStyle/>
          <a:p>
            <a:pPr algn="ctr"/>
            <a:r>
              <a:rPr lang="fr-FR" sz="2000" b="1" dirty="0">
                <a:solidFill>
                  <a:srgbClr val="002060"/>
                </a:solidFill>
              </a:rPr>
              <a:t>Principe du Codeur /</a:t>
            </a:r>
          </a:p>
        </p:txBody>
      </p:sp>
      <p:sp>
        <p:nvSpPr>
          <p:cNvPr id="13" name="Rectangle 12">
            <a:extLst>
              <a:ext uri="{FF2B5EF4-FFF2-40B4-BE49-F238E27FC236}">
                <a16:creationId xmlns="" xmlns:a16="http://schemas.microsoft.com/office/drawing/2014/main" id="{ACDFF3C4-F617-42DA-8CAC-D368572760DD}"/>
              </a:ext>
            </a:extLst>
          </p:cNvPr>
          <p:cNvSpPr/>
          <p:nvPr/>
        </p:nvSpPr>
        <p:spPr>
          <a:xfrm>
            <a:off x="5176911" y="3110818"/>
            <a:ext cx="1394783" cy="1024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a:extLst>
              <a:ext uri="{FF2B5EF4-FFF2-40B4-BE49-F238E27FC236}">
                <a16:creationId xmlns="" xmlns:a16="http://schemas.microsoft.com/office/drawing/2014/main" id="{94153FC4-90D5-483E-80E5-00DB2CDF496F}"/>
              </a:ext>
            </a:extLst>
          </p:cNvPr>
          <p:cNvCxnSpPr>
            <a:cxnSpLocks/>
          </p:cNvCxnSpPr>
          <p:nvPr/>
        </p:nvCxnSpPr>
        <p:spPr>
          <a:xfrm>
            <a:off x="4499992" y="3610884"/>
            <a:ext cx="717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 xmlns:a16="http://schemas.microsoft.com/office/drawing/2014/main" id="{F768EA2B-83C2-4D5D-827D-0923088BD04B}"/>
              </a:ext>
            </a:extLst>
          </p:cNvPr>
          <p:cNvCxnSpPr/>
          <p:nvPr/>
        </p:nvCxnSpPr>
        <p:spPr>
          <a:xfrm>
            <a:off x="6571694" y="3590712"/>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 xmlns:a16="http://schemas.microsoft.com/office/drawing/2014/main" id="{759125DE-0B08-4E9A-A533-EE45268BDAD3}"/>
              </a:ext>
            </a:extLst>
          </p:cNvPr>
          <p:cNvSpPr txBox="1"/>
          <p:nvPr/>
        </p:nvSpPr>
        <p:spPr>
          <a:xfrm>
            <a:off x="4876562" y="3390344"/>
            <a:ext cx="2071702" cy="353943"/>
          </a:xfrm>
          <a:prstGeom prst="rect">
            <a:avLst/>
          </a:prstGeom>
          <a:noFill/>
        </p:spPr>
        <p:txBody>
          <a:bodyPr wrap="square" rtlCol="0">
            <a:spAutoFit/>
          </a:bodyPr>
          <a:lstStyle/>
          <a:p>
            <a:pPr algn="ctr"/>
            <a:r>
              <a:rPr lang="fr-FR" sz="1700" b="1" dirty="0">
                <a:solidFill>
                  <a:srgbClr val="FF0000"/>
                </a:solidFill>
              </a:rPr>
              <a:t>DECODEUR</a:t>
            </a:r>
          </a:p>
        </p:txBody>
      </p:sp>
      <p:sp>
        <p:nvSpPr>
          <p:cNvPr id="17" name="ZoneTexte 16">
            <a:extLst>
              <a:ext uri="{FF2B5EF4-FFF2-40B4-BE49-F238E27FC236}">
                <a16:creationId xmlns="" xmlns:a16="http://schemas.microsoft.com/office/drawing/2014/main" id="{733E697E-2BD2-4F13-A670-BB4D55EC4C48}"/>
              </a:ext>
            </a:extLst>
          </p:cNvPr>
          <p:cNvSpPr txBox="1"/>
          <p:nvPr/>
        </p:nvSpPr>
        <p:spPr>
          <a:xfrm>
            <a:off x="4789706" y="4181018"/>
            <a:ext cx="3598718" cy="400110"/>
          </a:xfrm>
          <a:prstGeom prst="rect">
            <a:avLst/>
          </a:prstGeom>
          <a:noFill/>
        </p:spPr>
        <p:txBody>
          <a:bodyPr wrap="square" rtlCol="0">
            <a:spAutoFit/>
          </a:bodyPr>
          <a:lstStyle/>
          <a:p>
            <a:r>
              <a:rPr lang="fr-FR" sz="2000" b="1" dirty="0">
                <a:solidFill>
                  <a:srgbClr val="002060"/>
                </a:solidFill>
              </a:rPr>
              <a:t>    Décodeur  source avec perte</a:t>
            </a:r>
          </a:p>
        </p:txBody>
      </p:sp>
      <p:sp>
        <p:nvSpPr>
          <p:cNvPr id="20" name="ZoneTexte 19">
            <a:extLst>
              <a:ext uri="{FF2B5EF4-FFF2-40B4-BE49-F238E27FC236}">
                <a16:creationId xmlns="" xmlns:a16="http://schemas.microsoft.com/office/drawing/2014/main" id="{92407193-4B0C-456E-ADCF-F3328A978B97}"/>
              </a:ext>
            </a:extLst>
          </p:cNvPr>
          <p:cNvSpPr txBox="1"/>
          <p:nvPr/>
        </p:nvSpPr>
        <p:spPr>
          <a:xfrm>
            <a:off x="6500288" y="3068499"/>
            <a:ext cx="1600104" cy="307777"/>
          </a:xfrm>
          <a:prstGeom prst="rect">
            <a:avLst/>
          </a:prstGeom>
          <a:noFill/>
        </p:spPr>
        <p:txBody>
          <a:bodyPr wrap="square" rtlCol="0">
            <a:spAutoFit/>
          </a:bodyPr>
          <a:lstStyle/>
          <a:p>
            <a:pPr algn="ctr"/>
            <a:r>
              <a:rPr lang="fr-FR" sz="1400" b="1" dirty="0">
                <a:solidFill>
                  <a:srgbClr val="002060"/>
                </a:solidFill>
              </a:rPr>
              <a:t>Donnée décodées</a:t>
            </a:r>
          </a:p>
        </p:txBody>
      </p:sp>
      <p:cxnSp>
        <p:nvCxnSpPr>
          <p:cNvPr id="22" name="Connecteur droit avec flèche 21">
            <a:extLst>
              <a:ext uri="{FF2B5EF4-FFF2-40B4-BE49-F238E27FC236}">
                <a16:creationId xmlns="" xmlns:a16="http://schemas.microsoft.com/office/drawing/2014/main" id="{DF75F9D2-F1D7-4A59-8C27-52E93127E52D}"/>
              </a:ext>
            </a:extLst>
          </p:cNvPr>
          <p:cNvCxnSpPr/>
          <p:nvPr/>
        </p:nvCxnSpPr>
        <p:spPr>
          <a:xfrm>
            <a:off x="2574586" y="3638946"/>
            <a:ext cx="7143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 xmlns:a16="http://schemas.microsoft.com/office/drawing/2014/main" id="{98C01882-8643-443A-A622-4F7634B6F10A}"/>
              </a:ext>
            </a:extLst>
          </p:cNvPr>
          <p:cNvSpPr txBox="1"/>
          <p:nvPr/>
        </p:nvSpPr>
        <p:spPr>
          <a:xfrm>
            <a:off x="6452758" y="3284523"/>
            <a:ext cx="1071570" cy="307777"/>
          </a:xfrm>
          <a:prstGeom prst="rect">
            <a:avLst/>
          </a:prstGeom>
          <a:noFill/>
        </p:spPr>
        <p:txBody>
          <a:bodyPr wrap="square" rtlCol="0">
            <a:spAutoFit/>
          </a:bodyPr>
          <a:lstStyle/>
          <a:p>
            <a:pPr algn="ctr"/>
            <a:r>
              <a:rPr lang="fr-FR" sz="1400" b="1" dirty="0">
                <a:solidFill>
                  <a:srgbClr val="0070C0"/>
                </a:solidFill>
              </a:rPr>
              <a:t>X’</a:t>
            </a:r>
          </a:p>
        </p:txBody>
      </p:sp>
      <p:sp>
        <p:nvSpPr>
          <p:cNvPr id="27" name="ZoneTexte 26">
            <a:extLst>
              <a:ext uri="{FF2B5EF4-FFF2-40B4-BE49-F238E27FC236}">
                <a16:creationId xmlns="" xmlns:a16="http://schemas.microsoft.com/office/drawing/2014/main" id="{D307838D-4511-4356-8D12-A5E863D2E50A}"/>
              </a:ext>
            </a:extLst>
          </p:cNvPr>
          <p:cNvSpPr txBox="1"/>
          <p:nvPr/>
        </p:nvSpPr>
        <p:spPr>
          <a:xfrm>
            <a:off x="7452320" y="3696246"/>
            <a:ext cx="1264851" cy="400110"/>
          </a:xfrm>
          <a:prstGeom prst="rect">
            <a:avLst/>
          </a:prstGeom>
          <a:noFill/>
        </p:spPr>
        <p:txBody>
          <a:bodyPr wrap="square" rtlCol="1">
            <a:spAutoFit/>
          </a:bodyPr>
          <a:lstStyle/>
          <a:p>
            <a:r>
              <a:rPr lang="fr-FR" sz="2000" b="1" dirty="0">
                <a:solidFill>
                  <a:srgbClr val="FF0000"/>
                </a:solidFill>
              </a:rPr>
              <a:t>Où X’</a:t>
            </a:r>
            <a:r>
              <a:rPr lang="fr-FR" sz="2000" b="1" dirty="0">
                <a:solidFill>
                  <a:srgbClr val="FF0000"/>
                </a:solidFill>
                <a:sym typeface="Symbol" panose="05050102010706020507" pitchFamily="18" charset="2"/>
              </a:rPr>
              <a:t>X</a:t>
            </a:r>
            <a:endParaRPr lang="ar-DZ" sz="2000" b="1" dirty="0">
              <a:solidFill>
                <a:srgbClr val="FF0000"/>
              </a:solidFill>
            </a:endParaRPr>
          </a:p>
        </p:txBody>
      </p:sp>
    </p:spTree>
    <p:extLst>
      <p:ext uri="{BB962C8B-B14F-4D97-AF65-F5344CB8AC3E}">
        <p14:creationId xmlns="" xmlns:p14="http://schemas.microsoft.com/office/powerpoint/2010/main" val="1926706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89F224F-4B21-4D1E-B249-6E0632635E43}"/>
              </a:ext>
            </a:extLst>
          </p:cNvPr>
          <p:cNvSpPr txBox="1"/>
          <p:nvPr/>
        </p:nvSpPr>
        <p:spPr>
          <a:xfrm>
            <a:off x="0" y="692696"/>
            <a:ext cx="9144000" cy="1785104"/>
          </a:xfrm>
          <a:prstGeom prst="rect">
            <a:avLst/>
          </a:prstGeom>
          <a:noFill/>
        </p:spPr>
        <p:txBody>
          <a:bodyPr wrap="square" rtlCol="1">
            <a:spAutoFit/>
          </a:bodyPr>
          <a:lstStyle/>
          <a:p>
            <a:pPr algn="just"/>
            <a:endParaRPr lang="fr-FR" sz="2200" b="1" u="sng" dirty="0">
              <a:solidFill>
                <a:srgbClr val="C00000"/>
              </a:solidFill>
            </a:endParaRPr>
          </a:p>
          <a:p>
            <a:pPr algn="just"/>
            <a:r>
              <a:rPr lang="fr-FR" sz="2200" b="1" u="sng" dirty="0">
                <a:solidFill>
                  <a:srgbClr val="C00000"/>
                </a:solidFill>
              </a:rPr>
              <a:t>THÉORÈME :</a:t>
            </a:r>
            <a:r>
              <a:rPr lang="fr-FR" sz="2200" dirty="0">
                <a:solidFill>
                  <a:srgbClr val="00B050"/>
                </a:solidFill>
              </a:rPr>
              <a:t> Le nombre minimum de bits par dimension R (par exemple le débit moyen par seconde) permettant de décrire une séquence d'échantillons réels avec une distorsion moyenne D donnée doit être supérieur ou égal à R(D),</a:t>
            </a:r>
          </a:p>
          <a:p>
            <a:pPr algn="ctr"/>
            <a:r>
              <a:rPr lang="fr-FR" sz="2200" b="1" dirty="0">
                <a:solidFill>
                  <a:srgbClr val="C00000"/>
                </a:solidFill>
              </a:rPr>
              <a:t>R </a:t>
            </a:r>
            <a:r>
              <a:rPr lang="fr-FR" sz="2200" b="1" dirty="0">
                <a:solidFill>
                  <a:srgbClr val="C00000"/>
                </a:solidFill>
                <a:sym typeface="Symbol" panose="05050102010706020507" pitchFamily="18" charset="2"/>
              </a:rPr>
              <a:t> R(D)</a:t>
            </a:r>
            <a:endParaRPr lang="ar-DZ" sz="2200" b="1" dirty="0">
              <a:solidFill>
                <a:srgbClr val="C00000"/>
              </a:solidFill>
            </a:endParaRPr>
          </a:p>
        </p:txBody>
      </p:sp>
      <p:sp>
        <p:nvSpPr>
          <p:cNvPr id="4" name="ZoneTexte 3">
            <a:extLst>
              <a:ext uri="{FF2B5EF4-FFF2-40B4-BE49-F238E27FC236}">
                <a16:creationId xmlns="" xmlns:a16="http://schemas.microsoft.com/office/drawing/2014/main" id="{5BF68D5A-5D37-48A6-97C0-D4D02D775CB7}"/>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DEUXIEME THEOREME DE SHANNON</a:t>
            </a:r>
          </a:p>
        </p:txBody>
      </p:sp>
      <p:pic>
        <p:nvPicPr>
          <p:cNvPr id="2" name="Image 1">
            <a:extLst>
              <a:ext uri="{FF2B5EF4-FFF2-40B4-BE49-F238E27FC236}">
                <a16:creationId xmlns="" xmlns:a16="http://schemas.microsoft.com/office/drawing/2014/main" id="{ABE4CC5D-C77E-46A3-8795-4ED3A99C86F7}"/>
              </a:ext>
            </a:extLst>
          </p:cNvPr>
          <p:cNvPicPr>
            <a:picLocks noChangeAspect="1"/>
          </p:cNvPicPr>
          <p:nvPr/>
        </p:nvPicPr>
        <p:blipFill>
          <a:blip r:embed="rId2"/>
          <a:stretch>
            <a:fillRect/>
          </a:stretch>
        </p:blipFill>
        <p:spPr>
          <a:xfrm>
            <a:off x="4572000" y="2816354"/>
            <a:ext cx="4426612" cy="3573016"/>
          </a:xfrm>
          <a:prstGeom prst="rect">
            <a:avLst/>
          </a:prstGeom>
        </p:spPr>
      </p:pic>
      <p:sp>
        <p:nvSpPr>
          <p:cNvPr id="5" name="ZoneTexte 4">
            <a:extLst>
              <a:ext uri="{FF2B5EF4-FFF2-40B4-BE49-F238E27FC236}">
                <a16:creationId xmlns="" xmlns:a16="http://schemas.microsoft.com/office/drawing/2014/main" id="{213CA743-5A02-4C83-9A74-F792BC85E21E}"/>
              </a:ext>
            </a:extLst>
          </p:cNvPr>
          <p:cNvSpPr txBox="1"/>
          <p:nvPr/>
        </p:nvSpPr>
        <p:spPr>
          <a:xfrm>
            <a:off x="4860032" y="6165304"/>
            <a:ext cx="4283968" cy="646331"/>
          </a:xfrm>
          <a:prstGeom prst="rect">
            <a:avLst/>
          </a:prstGeom>
          <a:noFill/>
        </p:spPr>
        <p:txBody>
          <a:bodyPr wrap="square" rtlCol="1">
            <a:spAutoFit/>
          </a:bodyPr>
          <a:lstStyle/>
          <a:p>
            <a:pPr algn="just"/>
            <a:r>
              <a:rPr lang="fr-FR" sz="1800" dirty="0">
                <a:solidFill>
                  <a:srgbClr val="C00000"/>
                </a:solidFill>
              </a:rPr>
              <a:t>Taux de distorsion de Shannon pour une source gaussienne de variance unitaire </a:t>
            </a:r>
            <a:endParaRPr lang="ar-DZ" sz="1800" dirty="0">
              <a:solidFill>
                <a:srgbClr val="C00000"/>
              </a:solidFill>
            </a:endParaRPr>
          </a:p>
        </p:txBody>
      </p:sp>
      <p:sp>
        <p:nvSpPr>
          <p:cNvPr id="18" name="ZoneTexte 17">
            <a:extLst>
              <a:ext uri="{FF2B5EF4-FFF2-40B4-BE49-F238E27FC236}">
                <a16:creationId xmlns="" xmlns:a16="http://schemas.microsoft.com/office/drawing/2014/main" id="{89FAB4EE-69AE-4C8B-9356-48F739B132A8}"/>
              </a:ext>
            </a:extLst>
          </p:cNvPr>
          <p:cNvSpPr txBox="1"/>
          <p:nvPr/>
        </p:nvSpPr>
        <p:spPr>
          <a:xfrm>
            <a:off x="0" y="2564904"/>
            <a:ext cx="4572000" cy="4247317"/>
          </a:xfrm>
          <a:prstGeom prst="rect">
            <a:avLst/>
          </a:prstGeom>
          <a:noFill/>
        </p:spPr>
        <p:txBody>
          <a:bodyPr wrap="square" rtlCol="1">
            <a:spAutoFit/>
          </a:bodyPr>
          <a:lstStyle/>
          <a:p>
            <a:pPr algn="just"/>
            <a:r>
              <a:rPr lang="fr-FR" sz="2200" dirty="0">
                <a:solidFill>
                  <a:srgbClr val="002060"/>
                </a:solidFill>
              </a:rPr>
              <a:t>Pour une source sans mémoire donnée, la fonction de distorsion de débit R (D) est définie comme suit:</a:t>
            </a:r>
          </a:p>
          <a:p>
            <a:pPr algn="just"/>
            <a:endParaRPr lang="fr-FR" sz="2200" dirty="0">
              <a:solidFill>
                <a:srgbClr val="002060"/>
              </a:solidFill>
            </a:endParaRPr>
          </a:p>
          <a:p>
            <a:pPr algn="just"/>
            <a:endParaRPr lang="fr-FR" sz="2200" dirty="0">
              <a:solidFill>
                <a:srgbClr val="002060"/>
              </a:solidFill>
            </a:endParaRPr>
          </a:p>
          <a:p>
            <a:pPr algn="just"/>
            <a:endParaRPr lang="fr-FR" sz="2200" dirty="0">
              <a:solidFill>
                <a:srgbClr val="002060"/>
              </a:solidFill>
            </a:endParaRPr>
          </a:p>
          <a:p>
            <a:pPr algn="just"/>
            <a:r>
              <a:rPr lang="fr-FR" sz="2200" dirty="0">
                <a:solidFill>
                  <a:srgbClr val="00B050"/>
                </a:solidFill>
              </a:rPr>
              <a:t>I(X,X’) : Information mutuelle ou quantité d’information de X réellement apportée par X’</a:t>
            </a:r>
          </a:p>
          <a:p>
            <a:pPr algn="just"/>
            <a:endParaRPr lang="fr-FR" sz="2200" dirty="0">
              <a:solidFill>
                <a:srgbClr val="002060"/>
              </a:solidFill>
            </a:endParaRPr>
          </a:p>
          <a:p>
            <a:pPr algn="just"/>
            <a:r>
              <a:rPr lang="fr-FR" sz="2200" dirty="0">
                <a:solidFill>
                  <a:srgbClr val="7030A0"/>
                </a:solidFill>
              </a:rPr>
              <a:t>P(X’/X) : Probabilité conditionnelle de X’ sachant X</a:t>
            </a:r>
            <a:endParaRPr lang="ar-DZ" sz="2200" dirty="0">
              <a:solidFill>
                <a:srgbClr val="7030A0"/>
              </a:solidFill>
            </a:endParaRPr>
          </a:p>
        </p:txBody>
      </p:sp>
      <p:pic>
        <p:nvPicPr>
          <p:cNvPr id="19" name="Image 18">
            <a:extLst>
              <a:ext uri="{FF2B5EF4-FFF2-40B4-BE49-F238E27FC236}">
                <a16:creationId xmlns="" xmlns:a16="http://schemas.microsoft.com/office/drawing/2014/main" id="{7A4EC6D7-8661-4151-920C-E990E8853E5D}"/>
              </a:ext>
            </a:extLst>
          </p:cNvPr>
          <p:cNvPicPr>
            <a:picLocks noChangeAspect="1"/>
          </p:cNvPicPr>
          <p:nvPr/>
        </p:nvPicPr>
        <p:blipFill>
          <a:blip r:embed="rId3"/>
          <a:stretch>
            <a:fillRect/>
          </a:stretch>
        </p:blipFill>
        <p:spPr>
          <a:xfrm>
            <a:off x="8812" y="3789040"/>
            <a:ext cx="4314825" cy="676275"/>
          </a:xfrm>
          <a:prstGeom prst="rect">
            <a:avLst/>
          </a:prstGeom>
        </p:spPr>
      </p:pic>
    </p:spTree>
    <p:extLst>
      <p:ext uri="{BB962C8B-B14F-4D97-AF65-F5344CB8AC3E}">
        <p14:creationId xmlns="" xmlns:p14="http://schemas.microsoft.com/office/powerpoint/2010/main" val="2983219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89F224F-4B21-4D1E-B249-6E0632635E43}"/>
              </a:ext>
            </a:extLst>
          </p:cNvPr>
          <p:cNvSpPr txBox="1"/>
          <p:nvPr/>
        </p:nvSpPr>
        <p:spPr>
          <a:xfrm>
            <a:off x="0" y="692696"/>
            <a:ext cx="9144000" cy="769441"/>
          </a:xfrm>
          <a:prstGeom prst="rect">
            <a:avLst/>
          </a:prstGeom>
          <a:noFill/>
        </p:spPr>
        <p:txBody>
          <a:bodyPr wrap="square" rtlCol="1">
            <a:spAutoFit/>
          </a:bodyPr>
          <a:lstStyle/>
          <a:p>
            <a:pPr algn="just"/>
            <a:endParaRPr lang="fr-FR" sz="2200" b="1" u="sng" dirty="0">
              <a:solidFill>
                <a:srgbClr val="C00000"/>
              </a:solidFill>
            </a:endParaRPr>
          </a:p>
          <a:p>
            <a:pPr algn="just"/>
            <a:r>
              <a:rPr lang="fr-FR" sz="2200" b="1" u="sng" dirty="0">
                <a:solidFill>
                  <a:srgbClr val="C00000"/>
                </a:solidFill>
              </a:rPr>
              <a:t>Démonstration du deuxième théorème de Shannon</a:t>
            </a:r>
          </a:p>
        </p:txBody>
      </p:sp>
      <p:sp>
        <p:nvSpPr>
          <p:cNvPr id="4" name="ZoneTexte 3">
            <a:extLst>
              <a:ext uri="{FF2B5EF4-FFF2-40B4-BE49-F238E27FC236}">
                <a16:creationId xmlns="" xmlns:a16="http://schemas.microsoft.com/office/drawing/2014/main" id="{5BF68D5A-5D37-48A6-97C0-D4D02D775CB7}"/>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DEUXIEME THEOREME DE SHANNON</a:t>
            </a:r>
          </a:p>
        </p:txBody>
      </p:sp>
    </p:spTree>
    <p:extLst>
      <p:ext uri="{BB962C8B-B14F-4D97-AF65-F5344CB8AC3E}">
        <p14:creationId xmlns="" xmlns:p14="http://schemas.microsoft.com/office/powerpoint/2010/main" val="2884182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30EBAF1-C086-4A53-80A3-D83B4A346BE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LES CODES SOURCES</a:t>
            </a:r>
          </a:p>
        </p:txBody>
      </p:sp>
      <p:sp>
        <p:nvSpPr>
          <p:cNvPr id="3" name="ZoneTexte 2">
            <a:extLst>
              <a:ext uri="{FF2B5EF4-FFF2-40B4-BE49-F238E27FC236}">
                <a16:creationId xmlns="" xmlns:a16="http://schemas.microsoft.com/office/drawing/2014/main" id="{112F96AC-C2FC-4803-8B14-0112F489CBC4}"/>
              </a:ext>
            </a:extLst>
          </p:cNvPr>
          <p:cNvSpPr txBox="1"/>
          <p:nvPr/>
        </p:nvSpPr>
        <p:spPr>
          <a:xfrm>
            <a:off x="0" y="692696"/>
            <a:ext cx="9144000" cy="5847755"/>
          </a:xfrm>
          <a:prstGeom prst="rect">
            <a:avLst/>
          </a:prstGeom>
          <a:noFill/>
        </p:spPr>
        <p:txBody>
          <a:bodyPr wrap="square" rtlCol="1">
            <a:spAutoFit/>
          </a:bodyPr>
          <a:lstStyle/>
          <a:p>
            <a:pPr algn="just"/>
            <a:r>
              <a:rPr lang="fr-FR" sz="2200" dirty="0">
                <a:solidFill>
                  <a:srgbClr val="7030A0"/>
                </a:solidFill>
                <a:latin typeface="+mj-lt"/>
              </a:rPr>
              <a:t>Les codes sources essayent de réduire la quantité de données d’une source en exploitant en réduisant la redondance qui existe. A cet effet, nous avons plusieurs paramètres du code à définir :</a:t>
            </a:r>
          </a:p>
          <a:p>
            <a:pPr algn="just"/>
            <a:endParaRPr lang="fr-FR" sz="2200" dirty="0">
              <a:latin typeface="+mj-lt"/>
            </a:endParaRPr>
          </a:p>
          <a:p>
            <a:pPr marL="342900" indent="-342900">
              <a:buFont typeface="Wingdings" panose="05000000000000000000" pitchFamily="2" charset="2"/>
              <a:buChar char="q"/>
            </a:pPr>
            <a:r>
              <a:rPr lang="fr-FR" sz="2200" dirty="0">
                <a:solidFill>
                  <a:srgbClr val="002060"/>
                </a:solidFill>
                <a:latin typeface="+mn-lt"/>
              </a:rPr>
              <a:t>Alphabet : ensemble de valeurs, de symboles ou de caractères pouvant être prises par la source,</a:t>
            </a:r>
          </a:p>
          <a:p>
            <a:pPr marL="342900" indent="-342900">
              <a:buFont typeface="Wingdings" panose="05000000000000000000" pitchFamily="2" charset="2"/>
              <a:buChar char="q"/>
            </a:pPr>
            <a:r>
              <a:rPr lang="fr-FR" sz="2200" dirty="0">
                <a:solidFill>
                  <a:srgbClr val="00B0F0"/>
                </a:solidFill>
                <a:latin typeface="+mn-lt"/>
              </a:rPr>
              <a:t>Codage : assignation de séquences binaires ou code aux éléments de l’alphabet issue d’une source,</a:t>
            </a:r>
          </a:p>
          <a:p>
            <a:pPr marL="342900" indent="-342900">
              <a:buFont typeface="Wingdings" panose="05000000000000000000" pitchFamily="2" charset="2"/>
              <a:buChar char="q"/>
            </a:pPr>
            <a:r>
              <a:rPr lang="fr-FR" sz="2200" dirty="0">
                <a:solidFill>
                  <a:srgbClr val="00B050"/>
                </a:solidFill>
                <a:latin typeface="+mn-lt"/>
              </a:rPr>
              <a:t>Mot de code: un élément du code. </a:t>
            </a:r>
          </a:p>
          <a:p>
            <a:pPr marL="342900" indent="-342900">
              <a:buFont typeface="Wingdings" panose="05000000000000000000" pitchFamily="2" charset="2"/>
              <a:buChar char="q"/>
            </a:pPr>
            <a:r>
              <a:rPr lang="fr-FR" sz="2200" dirty="0">
                <a:solidFill>
                  <a:srgbClr val="0070C0"/>
                </a:solidFill>
                <a:latin typeface="+mn-lt"/>
              </a:rPr>
              <a:t>Taux du code: appelé aussi longueur moyenne </a:t>
            </a:r>
            <a:r>
              <a:rPr lang="fr-FR" sz="2200" dirty="0" err="1">
                <a:solidFill>
                  <a:srgbClr val="0070C0"/>
                </a:solidFill>
                <a:latin typeface="+mn-lt"/>
              </a:rPr>
              <a:t>l</a:t>
            </a:r>
            <a:r>
              <a:rPr lang="fr-FR" sz="2200" baseline="-25000" dirty="0" err="1">
                <a:solidFill>
                  <a:srgbClr val="0070C0"/>
                </a:solidFill>
                <a:latin typeface="+mn-lt"/>
              </a:rPr>
              <a:t>moy</a:t>
            </a:r>
            <a:r>
              <a:rPr lang="fr-FR" sz="2200" dirty="0">
                <a:solidFill>
                  <a:srgbClr val="0070C0"/>
                </a:solidFill>
                <a:latin typeface="+mn-lt"/>
              </a:rPr>
              <a:t>, est le nombre de bits moyen par symbole ou mot de code,</a:t>
            </a:r>
          </a:p>
          <a:p>
            <a:pPr marL="342900" indent="-342900" algn="just">
              <a:buFont typeface="Wingdings" panose="05000000000000000000" pitchFamily="2" charset="2"/>
              <a:buChar char="q"/>
            </a:pPr>
            <a:r>
              <a:rPr lang="fr-FR" sz="2200" dirty="0">
                <a:solidFill>
                  <a:srgbClr val="584300"/>
                </a:solidFill>
                <a:latin typeface="+mn-lt"/>
              </a:rPr>
              <a:t>Redondance d’un code : C’est la différence entre l’entropie de la source H(X) est le taux de code. </a:t>
            </a:r>
            <a:r>
              <a:rPr lang="fr-FR" sz="2200" b="1" dirty="0">
                <a:solidFill>
                  <a:srgbClr val="C00000"/>
                </a:solidFill>
                <a:latin typeface="+mn-lt"/>
              </a:rPr>
              <a:t>Redondance d’un code</a:t>
            </a:r>
            <a:r>
              <a:rPr lang="en-US" sz="2200" b="1" dirty="0">
                <a:solidFill>
                  <a:srgbClr val="C00000"/>
                </a:solidFill>
                <a:latin typeface="+mn-lt"/>
              </a:rPr>
              <a:t>= </a:t>
            </a:r>
            <a:r>
              <a:rPr lang="en-US" sz="2200" b="1" dirty="0" err="1" smtClean="0">
                <a:solidFill>
                  <a:srgbClr val="C00000"/>
                </a:solidFill>
              </a:rPr>
              <a:t>l</a:t>
            </a:r>
            <a:r>
              <a:rPr lang="en-US" sz="2200" b="1" baseline="-25000" dirty="0" err="1" smtClean="0">
                <a:solidFill>
                  <a:srgbClr val="C00000"/>
                </a:solidFill>
              </a:rPr>
              <a:t>moy</a:t>
            </a:r>
            <a:r>
              <a:rPr lang="en-US" sz="2200" b="1" baseline="-25000" dirty="0" smtClean="0">
                <a:solidFill>
                  <a:srgbClr val="C00000"/>
                </a:solidFill>
              </a:rPr>
              <a:t>  </a:t>
            </a:r>
            <a:r>
              <a:rPr lang="en-US" sz="2200" b="1" dirty="0" smtClean="0">
                <a:solidFill>
                  <a:srgbClr val="C00000"/>
                </a:solidFill>
              </a:rPr>
              <a:t>- </a:t>
            </a:r>
            <a:r>
              <a:rPr lang="en-US" sz="2200" b="1" dirty="0" smtClean="0">
                <a:solidFill>
                  <a:srgbClr val="C00000"/>
                </a:solidFill>
                <a:latin typeface="+mn-lt"/>
              </a:rPr>
              <a:t>H(X</a:t>
            </a:r>
            <a:r>
              <a:rPr lang="en-US" sz="2200" b="1" dirty="0">
                <a:solidFill>
                  <a:srgbClr val="C00000"/>
                </a:solidFill>
                <a:latin typeface="+mn-lt"/>
              </a:rPr>
              <a:t>)</a:t>
            </a:r>
            <a:r>
              <a:rPr lang="en-US" sz="2200" b="1" dirty="0">
                <a:solidFill>
                  <a:srgbClr val="584300"/>
                </a:solidFill>
                <a:latin typeface="+mn-lt"/>
              </a:rPr>
              <a:t> </a:t>
            </a:r>
            <a:r>
              <a:rPr lang="en-US" sz="2200" b="1" dirty="0" smtClean="0">
                <a:solidFill>
                  <a:srgbClr val="584300"/>
                </a:solidFill>
                <a:latin typeface="+mn-lt"/>
              </a:rPr>
              <a:t> </a:t>
            </a:r>
            <a:r>
              <a:rPr lang="en-US" sz="2200" dirty="0" err="1" smtClean="0">
                <a:solidFill>
                  <a:srgbClr val="584300"/>
                </a:solidFill>
                <a:latin typeface="+mn-lt"/>
              </a:rPr>
              <a:t>où</a:t>
            </a:r>
            <a:r>
              <a:rPr lang="en-US" sz="2200" dirty="0" smtClean="0">
                <a:solidFill>
                  <a:srgbClr val="584300"/>
                </a:solidFill>
                <a:latin typeface="+mn-lt"/>
              </a:rPr>
              <a:t> </a:t>
            </a:r>
            <a:r>
              <a:rPr lang="en-US" sz="2200" b="1" dirty="0" err="1">
                <a:solidFill>
                  <a:srgbClr val="C00000"/>
                </a:solidFill>
                <a:latin typeface="+mn-lt"/>
              </a:rPr>
              <a:t>redondance</a:t>
            </a:r>
            <a:r>
              <a:rPr lang="en-US" sz="2200" b="1" dirty="0">
                <a:solidFill>
                  <a:srgbClr val="C00000"/>
                </a:solidFill>
                <a:latin typeface="+mn-lt"/>
              </a:rPr>
              <a:t>/H(X)</a:t>
            </a:r>
            <a:r>
              <a:rPr lang="en-US" sz="2200" dirty="0">
                <a:solidFill>
                  <a:srgbClr val="584300"/>
                </a:solidFill>
                <a:latin typeface="+mn-lt"/>
              </a:rPr>
              <a:t> </a:t>
            </a:r>
            <a:r>
              <a:rPr lang="en-US" sz="2200" dirty="0" err="1">
                <a:solidFill>
                  <a:srgbClr val="584300"/>
                </a:solidFill>
                <a:latin typeface="+mn-lt"/>
              </a:rPr>
              <a:t>représente</a:t>
            </a:r>
            <a:r>
              <a:rPr lang="en-US" sz="2200" dirty="0">
                <a:solidFill>
                  <a:srgbClr val="584300"/>
                </a:solidFill>
                <a:latin typeface="+mn-lt"/>
              </a:rPr>
              <a:t> en </a:t>
            </a:r>
            <a:r>
              <a:rPr lang="en-US" sz="2200" dirty="0" err="1">
                <a:solidFill>
                  <a:srgbClr val="584300"/>
                </a:solidFill>
                <a:latin typeface="+mn-lt"/>
              </a:rPr>
              <a:t>pourcentage</a:t>
            </a:r>
            <a:r>
              <a:rPr lang="en-US" sz="2200" dirty="0">
                <a:solidFill>
                  <a:srgbClr val="584300"/>
                </a:solidFill>
                <a:latin typeface="+mn-lt"/>
              </a:rPr>
              <a:t> de bits </a:t>
            </a:r>
            <a:r>
              <a:rPr lang="en-US" sz="2200" dirty="0" err="1">
                <a:solidFill>
                  <a:srgbClr val="584300"/>
                </a:solidFill>
                <a:latin typeface="+mn-lt"/>
              </a:rPr>
              <a:t>supplémentaires</a:t>
            </a:r>
            <a:r>
              <a:rPr lang="en-US" sz="2200" dirty="0">
                <a:solidFill>
                  <a:srgbClr val="584300"/>
                </a:solidFill>
                <a:latin typeface="+mn-lt"/>
              </a:rPr>
              <a:t> par rapport à un code optimal. </a:t>
            </a:r>
            <a:r>
              <a:rPr lang="fr-FR" sz="2200" dirty="0">
                <a:solidFill>
                  <a:srgbClr val="584300"/>
                </a:solidFill>
                <a:latin typeface="+mn-lt"/>
              </a:rPr>
              <a:t>A différencier par rapport à la redondance d’une source</a:t>
            </a:r>
          </a:p>
          <a:p>
            <a:pPr marL="342900" indent="-342900">
              <a:buFont typeface="Wingdings" panose="05000000000000000000" pitchFamily="2" charset="2"/>
              <a:buChar char="q"/>
            </a:pPr>
            <a:r>
              <a:rPr lang="fr-FR" sz="2200" dirty="0">
                <a:solidFill>
                  <a:schemeClr val="accent1">
                    <a:lumMod val="75000"/>
                  </a:schemeClr>
                </a:solidFill>
                <a:latin typeface="+mn-lt"/>
              </a:rPr>
              <a:t>Efficacité de codage source : </a:t>
            </a:r>
            <a:r>
              <a:rPr lang="en-US" sz="2200" b="1" dirty="0">
                <a:solidFill>
                  <a:srgbClr val="C00000"/>
                </a:solidFill>
                <a:latin typeface="+mn-lt"/>
                <a:sym typeface="Symbol" panose="05050102010706020507" pitchFamily="18" charset="2"/>
              </a:rPr>
              <a:t></a:t>
            </a:r>
            <a:r>
              <a:rPr lang="en-US" sz="2200" b="1" dirty="0">
                <a:solidFill>
                  <a:srgbClr val="C00000"/>
                </a:solidFill>
                <a:latin typeface="+mn-lt"/>
              </a:rPr>
              <a:t> = H(X)/</a:t>
            </a:r>
            <a:r>
              <a:rPr lang="en-US" sz="2200" b="1" dirty="0" err="1">
                <a:solidFill>
                  <a:srgbClr val="C00000"/>
                </a:solidFill>
                <a:latin typeface="+mn-lt"/>
              </a:rPr>
              <a:t>l</a:t>
            </a:r>
            <a:r>
              <a:rPr lang="en-US" sz="2200" b="1" baseline="-25000" dirty="0" err="1">
                <a:solidFill>
                  <a:srgbClr val="C00000"/>
                </a:solidFill>
                <a:latin typeface="+mn-lt"/>
              </a:rPr>
              <a:t>moy</a:t>
            </a:r>
            <a:endParaRPr lang="fr-FR" sz="2200" dirty="0">
              <a:solidFill>
                <a:srgbClr val="C00000"/>
              </a:solidFill>
              <a:latin typeface="+mn-lt"/>
            </a:endParaRPr>
          </a:p>
        </p:txBody>
      </p:sp>
    </p:spTree>
    <p:extLst>
      <p:ext uri="{BB962C8B-B14F-4D97-AF65-F5344CB8AC3E}">
        <p14:creationId xmlns="" xmlns:p14="http://schemas.microsoft.com/office/powerpoint/2010/main" val="1905531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30EBAF1-C086-4A53-80A3-D83B4A346BE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LES CODES SOURCES</a:t>
            </a:r>
          </a:p>
        </p:txBody>
      </p:sp>
      <p:sp>
        <p:nvSpPr>
          <p:cNvPr id="3" name="ZoneTexte 2">
            <a:extLst>
              <a:ext uri="{FF2B5EF4-FFF2-40B4-BE49-F238E27FC236}">
                <a16:creationId xmlns="" xmlns:a16="http://schemas.microsoft.com/office/drawing/2014/main" id="{112F96AC-C2FC-4803-8B14-0112F489CBC4}"/>
              </a:ext>
            </a:extLst>
          </p:cNvPr>
          <p:cNvSpPr txBox="1"/>
          <p:nvPr/>
        </p:nvSpPr>
        <p:spPr>
          <a:xfrm>
            <a:off x="0" y="571480"/>
            <a:ext cx="9144000" cy="2800767"/>
          </a:xfrm>
          <a:prstGeom prst="rect">
            <a:avLst/>
          </a:prstGeom>
          <a:noFill/>
        </p:spPr>
        <p:txBody>
          <a:bodyPr wrap="square" rtlCol="1">
            <a:spAutoFit/>
          </a:bodyPr>
          <a:lstStyle/>
          <a:p>
            <a:pPr algn="just"/>
            <a:r>
              <a:rPr lang="fr-MC" sz="2200" b="1" u="sng" dirty="0" smtClean="0">
                <a:solidFill>
                  <a:srgbClr val="C00000"/>
                </a:solidFill>
                <a:latin typeface="+mn-lt"/>
              </a:rPr>
              <a:t>Exemple : </a:t>
            </a:r>
            <a:r>
              <a:rPr lang="fr-MC" sz="2200" dirty="0" smtClean="0">
                <a:solidFill>
                  <a:srgbClr val="002060"/>
                </a:solidFill>
                <a:latin typeface="+mn-lt"/>
              </a:rPr>
              <a:t>Soit une source qui émet quatre symboles différents {a, b, c, d} respectivement avec les probabilités suivantes </a:t>
            </a:r>
            <a:r>
              <a:rPr lang="fr-MC" sz="2200" dirty="0" smtClean="0">
                <a:solidFill>
                  <a:srgbClr val="002060"/>
                </a:solidFill>
              </a:rPr>
              <a:t>{0.5, 0.25, 0.125, 0.125}. Nous proposons de les coder à l’aide de trois codes différents à savoir le code ASCII, le code binaire simple  et un code C représenté  dans le tableau ci-dessous . Pour chaque code trouver l’efficacité du codage.</a:t>
            </a:r>
          </a:p>
          <a:p>
            <a:pPr algn="just"/>
            <a:endParaRPr lang="fr-MC" sz="2200" dirty="0" smtClean="0">
              <a:solidFill>
                <a:srgbClr val="002060"/>
              </a:solidFill>
            </a:endParaRPr>
          </a:p>
          <a:p>
            <a:pPr algn="just"/>
            <a:r>
              <a:rPr lang="fr-MC" sz="2200" dirty="0" smtClean="0">
                <a:solidFill>
                  <a:srgbClr val="7030A0"/>
                </a:solidFill>
              </a:rPr>
              <a:t>On commence par calculer l’entropie :</a:t>
            </a:r>
          </a:p>
          <a:p>
            <a:pPr algn="just"/>
            <a:r>
              <a:rPr lang="fr-MC" sz="2200" dirty="0" smtClean="0">
                <a:solidFill>
                  <a:srgbClr val="7030A0"/>
                </a:solidFill>
              </a:rPr>
              <a:t> H(M) = - [0.5log</a:t>
            </a:r>
            <a:r>
              <a:rPr lang="fr-MC" sz="2200" baseline="-25000" dirty="0" smtClean="0">
                <a:solidFill>
                  <a:srgbClr val="7030A0"/>
                </a:solidFill>
              </a:rPr>
              <a:t>2</a:t>
            </a:r>
            <a:r>
              <a:rPr lang="fr-MC" sz="2200" dirty="0" smtClean="0">
                <a:solidFill>
                  <a:srgbClr val="7030A0"/>
                </a:solidFill>
              </a:rPr>
              <a:t>(0.5)+0.25log</a:t>
            </a:r>
            <a:r>
              <a:rPr lang="fr-MC" sz="2200" baseline="-25000" dirty="0" smtClean="0">
                <a:solidFill>
                  <a:srgbClr val="7030A0"/>
                </a:solidFill>
              </a:rPr>
              <a:t>2</a:t>
            </a:r>
            <a:r>
              <a:rPr lang="fr-MC" sz="2200" dirty="0" smtClean="0">
                <a:solidFill>
                  <a:srgbClr val="7030A0"/>
                </a:solidFill>
              </a:rPr>
              <a:t>(0.25)+2</a:t>
            </a:r>
            <a:r>
              <a:rPr lang="fr-MC" sz="2200" dirty="0" smtClean="0">
                <a:solidFill>
                  <a:srgbClr val="7030A0"/>
                </a:solidFill>
                <a:sym typeface="Symbol"/>
              </a:rPr>
              <a:t>0.125log</a:t>
            </a:r>
            <a:r>
              <a:rPr lang="fr-MC" sz="2200" baseline="-25000" dirty="0" smtClean="0">
                <a:solidFill>
                  <a:srgbClr val="7030A0"/>
                </a:solidFill>
                <a:sym typeface="Symbol"/>
              </a:rPr>
              <a:t>2</a:t>
            </a:r>
            <a:r>
              <a:rPr lang="fr-MC" sz="2200" dirty="0" smtClean="0">
                <a:solidFill>
                  <a:srgbClr val="7030A0"/>
                </a:solidFill>
                <a:sym typeface="Symbol"/>
              </a:rPr>
              <a:t>(0.125)]</a:t>
            </a:r>
            <a:r>
              <a:rPr lang="fr-MC" sz="2200" dirty="0" smtClean="0">
                <a:solidFill>
                  <a:srgbClr val="7030A0"/>
                </a:solidFill>
              </a:rPr>
              <a:t>  =  1.75 bits</a:t>
            </a:r>
            <a:endParaRPr lang="fr-FR" sz="2200" dirty="0">
              <a:solidFill>
                <a:srgbClr val="7030A0"/>
              </a:solidFill>
              <a:latin typeface="+mn-lt"/>
            </a:endParaRPr>
          </a:p>
        </p:txBody>
      </p:sp>
      <p:graphicFrame>
        <p:nvGraphicFramePr>
          <p:cNvPr id="4" name="Tableau 3"/>
          <p:cNvGraphicFramePr>
            <a:graphicFrameLocks noGrp="1"/>
          </p:cNvGraphicFramePr>
          <p:nvPr/>
        </p:nvGraphicFramePr>
        <p:xfrm>
          <a:off x="500034" y="3512837"/>
          <a:ext cx="8143930" cy="2702245"/>
        </p:xfrm>
        <a:graphic>
          <a:graphicData uri="http://schemas.openxmlformats.org/drawingml/2006/table">
            <a:tbl>
              <a:tblPr firstRow="1" bandRow="1">
                <a:tableStyleId>{69C7853C-536D-4A76-A0AE-DD22124D55A5}</a:tableStyleId>
              </a:tblPr>
              <a:tblGrid>
                <a:gridCol w="1628786"/>
                <a:gridCol w="1628786"/>
                <a:gridCol w="1628786"/>
                <a:gridCol w="1628786"/>
                <a:gridCol w="1628786"/>
              </a:tblGrid>
              <a:tr h="386035">
                <a:tc>
                  <a:txBody>
                    <a:bodyPr/>
                    <a:lstStyle/>
                    <a:p>
                      <a:pPr algn="ctr"/>
                      <a:r>
                        <a:rPr lang="fr-MC" sz="1900" dirty="0" smtClean="0">
                          <a:solidFill>
                            <a:srgbClr val="7030A0"/>
                          </a:solidFill>
                        </a:rPr>
                        <a:t>Symbole</a:t>
                      </a:r>
                      <a:endParaRPr lang="fr-FR" sz="19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2060"/>
                          </a:solidFill>
                        </a:rPr>
                        <a:t>Probabilité</a:t>
                      </a:r>
                      <a:endParaRPr lang="fr-FR" sz="19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MC" sz="1900" b="1" dirty="0" smtClean="0">
                          <a:solidFill>
                            <a:srgbClr val="00B050"/>
                          </a:solidFill>
                        </a:rPr>
                        <a:t>Code ASCII</a:t>
                      </a:r>
                      <a:endParaRPr lang="fr-FR" sz="19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MC" sz="1900" b="1" dirty="0" smtClean="0">
                          <a:solidFill>
                            <a:srgbClr val="00B0F0"/>
                          </a:solidFill>
                        </a:rPr>
                        <a:t>Code Binaire</a:t>
                      </a:r>
                      <a:endParaRPr lang="fr-FR" sz="1900"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2">
                              <a:lumMod val="50000"/>
                            </a:schemeClr>
                          </a:solidFill>
                        </a:rPr>
                        <a:t>Code C</a:t>
                      </a:r>
                      <a:endParaRPr lang="fr-FR" sz="19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035">
                <a:tc>
                  <a:txBody>
                    <a:bodyPr/>
                    <a:lstStyle/>
                    <a:p>
                      <a:pPr algn="ctr"/>
                      <a:r>
                        <a:rPr lang="fr-MC" sz="1900" b="1" dirty="0" smtClean="0">
                          <a:solidFill>
                            <a:srgbClr val="7030A0"/>
                          </a:solidFill>
                          <a:latin typeface="+mn-lt"/>
                        </a:rPr>
                        <a:t>a</a:t>
                      </a:r>
                      <a:endParaRPr lang="fr-FR" sz="19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2060"/>
                          </a:solidFill>
                        </a:rPr>
                        <a:t>0.5</a:t>
                      </a:r>
                      <a:endParaRPr lang="fr-FR" sz="19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900" b="1" dirty="0" smtClean="0">
                          <a:solidFill>
                            <a:srgbClr val="00B050"/>
                          </a:solidFill>
                        </a:rPr>
                        <a:t>1100001</a:t>
                      </a:r>
                      <a:endParaRPr lang="fr-FR" sz="19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B0F0"/>
                          </a:solidFill>
                        </a:rPr>
                        <a:t>00</a:t>
                      </a:r>
                      <a:endParaRPr lang="fr-FR" sz="1900"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2">
                              <a:lumMod val="50000"/>
                            </a:schemeClr>
                          </a:solidFill>
                        </a:rPr>
                        <a:t>0</a:t>
                      </a:r>
                      <a:endParaRPr lang="fr-FR" sz="19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035">
                <a:tc>
                  <a:txBody>
                    <a:bodyPr/>
                    <a:lstStyle/>
                    <a:p>
                      <a:pPr algn="ctr"/>
                      <a:r>
                        <a:rPr lang="fr-MC" sz="1900" b="1" dirty="0" smtClean="0">
                          <a:solidFill>
                            <a:srgbClr val="7030A0"/>
                          </a:solidFill>
                          <a:latin typeface="+mn-lt"/>
                        </a:rPr>
                        <a:t>b</a:t>
                      </a:r>
                      <a:endParaRPr lang="fr-FR" sz="19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2060"/>
                          </a:solidFill>
                        </a:rPr>
                        <a:t>0.25</a:t>
                      </a:r>
                      <a:endParaRPr lang="fr-FR" sz="19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900" b="1" dirty="0" smtClean="0">
                          <a:solidFill>
                            <a:srgbClr val="00B050"/>
                          </a:solidFill>
                        </a:rPr>
                        <a:t>1100010</a:t>
                      </a:r>
                      <a:endParaRPr lang="fr-FR" sz="19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B0F0"/>
                          </a:solidFill>
                        </a:rPr>
                        <a:t>01</a:t>
                      </a:r>
                      <a:endParaRPr lang="fr-FR" sz="1900"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2">
                              <a:lumMod val="50000"/>
                            </a:schemeClr>
                          </a:solidFill>
                        </a:rPr>
                        <a:t>10</a:t>
                      </a:r>
                      <a:endParaRPr lang="fr-FR" sz="19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035">
                <a:tc>
                  <a:txBody>
                    <a:bodyPr/>
                    <a:lstStyle/>
                    <a:p>
                      <a:pPr algn="ctr"/>
                      <a:r>
                        <a:rPr lang="fr-MC" sz="1900" b="1" dirty="0" smtClean="0">
                          <a:solidFill>
                            <a:srgbClr val="7030A0"/>
                          </a:solidFill>
                          <a:latin typeface="+mn-lt"/>
                        </a:rPr>
                        <a:t>c</a:t>
                      </a:r>
                      <a:endParaRPr lang="fr-FR" sz="19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2060"/>
                          </a:solidFill>
                        </a:rPr>
                        <a:t>0.125</a:t>
                      </a:r>
                      <a:endParaRPr lang="fr-FR" sz="19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900" b="1" dirty="0" smtClean="0">
                          <a:solidFill>
                            <a:srgbClr val="00B050"/>
                          </a:solidFill>
                        </a:rPr>
                        <a:t>1100011</a:t>
                      </a:r>
                      <a:endParaRPr lang="fr-FR" sz="19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B0F0"/>
                          </a:solidFill>
                        </a:rPr>
                        <a:t>10</a:t>
                      </a:r>
                      <a:endParaRPr lang="fr-FR" sz="1900"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2">
                              <a:lumMod val="50000"/>
                            </a:schemeClr>
                          </a:solidFill>
                        </a:rPr>
                        <a:t>110</a:t>
                      </a:r>
                      <a:endParaRPr lang="fr-FR" sz="19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035">
                <a:tc>
                  <a:txBody>
                    <a:bodyPr/>
                    <a:lstStyle/>
                    <a:p>
                      <a:pPr algn="ctr"/>
                      <a:r>
                        <a:rPr lang="fr-MC" sz="1900" b="1" dirty="0" smtClean="0">
                          <a:solidFill>
                            <a:srgbClr val="7030A0"/>
                          </a:solidFill>
                          <a:latin typeface="+mn-lt"/>
                        </a:rPr>
                        <a:t>d</a:t>
                      </a:r>
                      <a:endParaRPr lang="fr-FR" sz="19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2060"/>
                          </a:solidFill>
                        </a:rPr>
                        <a:t>0.125</a:t>
                      </a:r>
                      <a:endParaRPr lang="fr-FR" sz="19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900" b="1" dirty="0" smtClean="0">
                          <a:solidFill>
                            <a:srgbClr val="00B050"/>
                          </a:solidFill>
                        </a:rPr>
                        <a:t>1100100</a:t>
                      </a:r>
                      <a:endParaRPr lang="fr-FR" sz="19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00B0F0"/>
                          </a:solidFill>
                        </a:rPr>
                        <a:t>11</a:t>
                      </a:r>
                      <a:endParaRPr lang="fr-FR" sz="1900"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2">
                              <a:lumMod val="50000"/>
                            </a:schemeClr>
                          </a:solidFill>
                        </a:rPr>
                        <a:t>111</a:t>
                      </a:r>
                      <a:endParaRPr lang="fr-FR" sz="19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035">
                <a:tc>
                  <a:txBody>
                    <a:bodyPr/>
                    <a:lstStyle/>
                    <a:p>
                      <a:pPr algn="ctr"/>
                      <a:r>
                        <a:rPr lang="fr-MC" sz="1900" b="1" dirty="0" err="1" smtClean="0">
                          <a:solidFill>
                            <a:schemeClr val="accent1">
                              <a:lumMod val="50000"/>
                            </a:schemeClr>
                          </a:solidFill>
                        </a:rPr>
                        <a:t>l</a:t>
                      </a:r>
                      <a:r>
                        <a:rPr lang="fr-MC" sz="1900" b="1" baseline="-25000" dirty="0" err="1" smtClean="0">
                          <a:solidFill>
                            <a:schemeClr val="accent1">
                              <a:lumMod val="50000"/>
                            </a:schemeClr>
                          </a:solidFill>
                        </a:rPr>
                        <a:t>moy</a:t>
                      </a:r>
                      <a:endParaRPr lang="fr-FR" sz="1900" b="1" baseline="-25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900"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1">
                              <a:lumMod val="50000"/>
                            </a:schemeClr>
                          </a:solidFill>
                        </a:rPr>
                        <a:t>7</a:t>
                      </a:r>
                      <a:endParaRPr lang="fr-FR" sz="1900"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1">
                              <a:lumMod val="50000"/>
                            </a:schemeClr>
                          </a:solidFill>
                        </a:rPr>
                        <a:t>2</a:t>
                      </a:r>
                      <a:endParaRPr lang="fr-FR" sz="1900"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chemeClr val="accent1">
                              <a:lumMod val="50000"/>
                            </a:schemeClr>
                          </a:solidFill>
                        </a:rPr>
                        <a:t>1.75</a:t>
                      </a:r>
                      <a:endParaRPr lang="fr-FR" sz="1900"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035">
                <a:tc>
                  <a:txBody>
                    <a:bodyPr/>
                    <a:lstStyle/>
                    <a:p>
                      <a:pPr algn="ctr"/>
                      <a:r>
                        <a:rPr lang="en-US" sz="1900" b="1" dirty="0" smtClean="0">
                          <a:solidFill>
                            <a:srgbClr val="C00000"/>
                          </a:solidFill>
                          <a:latin typeface="+mn-lt"/>
                          <a:sym typeface="Symbol" panose="05050102010706020507" pitchFamily="18" charset="2"/>
                        </a:rPr>
                        <a:t></a:t>
                      </a:r>
                      <a:r>
                        <a:rPr lang="en-US" sz="1900" b="1" dirty="0" smtClean="0">
                          <a:solidFill>
                            <a:srgbClr val="C00000"/>
                          </a:solidFill>
                          <a:latin typeface="+mn-lt"/>
                        </a:rPr>
                        <a:t> = H(X)/</a:t>
                      </a:r>
                      <a:r>
                        <a:rPr lang="en-US" sz="1900" b="1" dirty="0" err="1" smtClean="0">
                          <a:solidFill>
                            <a:srgbClr val="C00000"/>
                          </a:solidFill>
                          <a:latin typeface="+mn-lt"/>
                        </a:rPr>
                        <a:t>l</a:t>
                      </a:r>
                      <a:r>
                        <a:rPr lang="en-US" sz="1900" b="1" baseline="-25000" dirty="0" err="1" smtClean="0">
                          <a:solidFill>
                            <a:srgbClr val="C00000"/>
                          </a:solidFill>
                          <a:latin typeface="+mn-lt"/>
                        </a:rPr>
                        <a:t>moy</a:t>
                      </a:r>
                      <a:endParaRPr lang="fr-FR" sz="1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900" b="1">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C00000"/>
                          </a:solidFill>
                        </a:rPr>
                        <a:t>0.25</a:t>
                      </a:r>
                      <a:endParaRPr lang="fr-FR" sz="1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900" b="1" dirty="0" smtClean="0">
                          <a:solidFill>
                            <a:srgbClr val="C00000"/>
                          </a:solidFill>
                        </a:rPr>
                        <a:t>0,875</a:t>
                      </a:r>
                      <a:endParaRPr lang="fr-FR" sz="1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1900" b="1" dirty="0" smtClean="0">
                          <a:solidFill>
                            <a:srgbClr val="C00000"/>
                          </a:solidFill>
                        </a:rPr>
                        <a:t>1</a:t>
                      </a:r>
                      <a:endParaRPr lang="fr-FR" sz="1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0" y="6355699"/>
            <a:ext cx="9144000" cy="430887"/>
          </a:xfrm>
          <a:prstGeom prst="rect">
            <a:avLst/>
          </a:prstGeom>
          <a:noFill/>
        </p:spPr>
        <p:txBody>
          <a:bodyPr wrap="square" rtlCol="0">
            <a:spAutoFit/>
          </a:bodyPr>
          <a:lstStyle/>
          <a:p>
            <a:r>
              <a:rPr lang="fr-MC" sz="2200" dirty="0" smtClean="0">
                <a:solidFill>
                  <a:schemeClr val="accent1">
                    <a:lumMod val="75000"/>
                  </a:schemeClr>
                </a:solidFill>
              </a:rPr>
              <a:t>Pour le code C :  </a:t>
            </a:r>
            <a:r>
              <a:rPr lang="fr-MC" sz="2200" b="1" dirty="0" err="1" smtClean="0">
                <a:solidFill>
                  <a:schemeClr val="accent1">
                    <a:lumMod val="75000"/>
                  </a:schemeClr>
                </a:solidFill>
              </a:rPr>
              <a:t>l</a:t>
            </a:r>
            <a:r>
              <a:rPr lang="fr-MC" sz="2200" b="1" baseline="-25000" dirty="0" err="1" smtClean="0">
                <a:solidFill>
                  <a:schemeClr val="accent1">
                    <a:lumMod val="75000"/>
                  </a:schemeClr>
                </a:solidFill>
              </a:rPr>
              <a:t>moy</a:t>
            </a:r>
            <a:r>
              <a:rPr lang="fr-MC" sz="2200" b="1" dirty="0" smtClean="0">
                <a:solidFill>
                  <a:schemeClr val="accent1">
                    <a:lumMod val="75000"/>
                  </a:schemeClr>
                </a:solidFill>
              </a:rPr>
              <a:t> = </a:t>
            </a:r>
            <a:r>
              <a:rPr lang="fr-MC" sz="2200" b="1" dirty="0" smtClean="0">
                <a:solidFill>
                  <a:schemeClr val="accent1">
                    <a:lumMod val="75000"/>
                  </a:schemeClr>
                </a:solidFill>
                <a:sym typeface="Symbol"/>
              </a:rPr>
              <a:t></a:t>
            </a:r>
            <a:r>
              <a:rPr lang="fr-MC" sz="2200" b="1" dirty="0" err="1" smtClean="0">
                <a:solidFill>
                  <a:schemeClr val="accent1">
                    <a:lumMod val="75000"/>
                  </a:schemeClr>
                </a:solidFill>
                <a:sym typeface="Symbol"/>
              </a:rPr>
              <a:t>P</a:t>
            </a:r>
            <a:r>
              <a:rPr lang="fr-MC" sz="2200" b="1" baseline="-25000" dirty="0" err="1" smtClean="0">
                <a:solidFill>
                  <a:schemeClr val="accent1">
                    <a:lumMod val="75000"/>
                  </a:schemeClr>
                </a:solidFill>
                <a:sym typeface="Symbol"/>
              </a:rPr>
              <a:t>symbole</a:t>
            </a:r>
            <a:r>
              <a:rPr lang="fr-MC" sz="2200" b="1" dirty="0" smtClean="0">
                <a:solidFill>
                  <a:schemeClr val="accent1">
                    <a:lumMod val="75000"/>
                  </a:schemeClr>
                </a:solidFill>
                <a:sym typeface="Symbol"/>
              </a:rPr>
              <a:t></a:t>
            </a:r>
            <a:r>
              <a:rPr lang="fr-MC" sz="2200" b="1" dirty="0" err="1" smtClean="0">
                <a:solidFill>
                  <a:schemeClr val="accent1">
                    <a:lumMod val="75000"/>
                  </a:schemeClr>
                </a:solidFill>
                <a:sym typeface="Symbol"/>
              </a:rPr>
              <a:t>l</a:t>
            </a:r>
            <a:r>
              <a:rPr lang="fr-MC" sz="2200" b="1" baseline="-25000" dirty="0" err="1" smtClean="0">
                <a:solidFill>
                  <a:schemeClr val="accent1">
                    <a:lumMod val="75000"/>
                  </a:schemeClr>
                </a:solidFill>
                <a:sym typeface="Symbol"/>
              </a:rPr>
              <a:t>symbole</a:t>
            </a:r>
            <a:r>
              <a:rPr lang="fr-MC" sz="2200" b="1" dirty="0" smtClean="0">
                <a:solidFill>
                  <a:schemeClr val="accent1">
                    <a:lumMod val="75000"/>
                  </a:schemeClr>
                </a:solidFill>
                <a:sym typeface="Symbol"/>
              </a:rPr>
              <a:t> = </a:t>
            </a:r>
            <a:r>
              <a:rPr lang="fr-MC" sz="2200" b="1" dirty="0" smtClean="0">
                <a:solidFill>
                  <a:schemeClr val="accent1">
                    <a:lumMod val="75000"/>
                  </a:schemeClr>
                </a:solidFill>
              </a:rPr>
              <a:t>[0.5+2</a:t>
            </a:r>
            <a:r>
              <a:rPr lang="fr-MC" sz="2200" b="1" dirty="0" smtClean="0">
                <a:solidFill>
                  <a:schemeClr val="accent1">
                    <a:lumMod val="75000"/>
                  </a:schemeClr>
                </a:solidFill>
                <a:sym typeface="Symbol"/>
              </a:rPr>
              <a:t></a:t>
            </a:r>
            <a:r>
              <a:rPr lang="fr-MC" sz="2200" b="1" dirty="0" smtClean="0">
                <a:solidFill>
                  <a:schemeClr val="accent1">
                    <a:lumMod val="75000"/>
                  </a:schemeClr>
                </a:solidFill>
              </a:rPr>
              <a:t>0.25+2</a:t>
            </a:r>
            <a:r>
              <a:rPr lang="fr-MC" sz="2200" b="1" dirty="0" smtClean="0">
                <a:solidFill>
                  <a:schemeClr val="accent1">
                    <a:lumMod val="75000"/>
                  </a:schemeClr>
                </a:solidFill>
                <a:sym typeface="Symbol"/>
              </a:rPr>
              <a:t>30.125] = 1.75</a:t>
            </a:r>
            <a:r>
              <a:rPr lang="fr-MC" sz="2200" b="1" dirty="0" smtClean="0">
                <a:solidFill>
                  <a:schemeClr val="accent1">
                    <a:lumMod val="75000"/>
                  </a:schemeClr>
                </a:solidFill>
              </a:rPr>
              <a:t> </a:t>
            </a:r>
            <a:endParaRPr lang="fr-FR" sz="2200" b="1" dirty="0">
              <a:solidFill>
                <a:schemeClr val="accent1">
                  <a:lumMod val="75000"/>
                </a:schemeClr>
              </a:solidFill>
            </a:endParaRPr>
          </a:p>
        </p:txBody>
      </p:sp>
    </p:spTree>
    <p:extLst>
      <p:ext uri="{BB962C8B-B14F-4D97-AF65-F5344CB8AC3E}">
        <p14:creationId xmlns="" xmlns:p14="http://schemas.microsoft.com/office/powerpoint/2010/main" val="1905531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755576" y="1652588"/>
            <a:ext cx="7560839" cy="2278292"/>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309879" y="4062429"/>
            <a:ext cx="8193083" cy="2246891"/>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srcRect/>
          <a:stretch>
            <a:fillRect/>
          </a:stretch>
        </p:blipFill>
        <p:spPr bwMode="auto">
          <a:xfrm>
            <a:off x="1793421" y="836712"/>
            <a:ext cx="5226851" cy="646331"/>
          </a:xfrm>
          <a:prstGeom prst="rect">
            <a:avLst/>
          </a:prstGeom>
          <a:noFill/>
          <a:ln w="9525">
            <a:noFill/>
            <a:miter lim="800000"/>
            <a:headEnd/>
            <a:tailEnd/>
          </a:ln>
          <a:effectLst/>
        </p:spPr>
      </p:pic>
      <p:sp>
        <p:nvSpPr>
          <p:cNvPr id="6" name="ZoneTexte 5">
            <a:extLst>
              <a:ext uri="{FF2B5EF4-FFF2-40B4-BE49-F238E27FC236}">
                <a16:creationId xmlns="" xmlns:a16="http://schemas.microsoft.com/office/drawing/2014/main" id="{730EBAF1-C086-4A53-80A3-D83B4A346BE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LES CODES SOURCES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662833" y="1021569"/>
            <a:ext cx="8106525" cy="4927711"/>
          </a:xfrm>
          <a:prstGeom prst="rect">
            <a:avLst/>
          </a:prstGeom>
          <a:noFill/>
          <a:ln w="9525">
            <a:noFill/>
            <a:miter lim="800000"/>
            <a:headEnd/>
            <a:tailEnd/>
          </a:ln>
          <a:effectLst/>
        </p:spPr>
      </p:pic>
      <p:sp>
        <p:nvSpPr>
          <p:cNvPr id="5" name="ZoneTexte 4">
            <a:extLst>
              <a:ext uri="{FF2B5EF4-FFF2-40B4-BE49-F238E27FC236}">
                <a16:creationId xmlns="" xmlns:a16="http://schemas.microsoft.com/office/drawing/2014/main" id="{730EBAF1-C086-4A53-80A3-D83B4A346BE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LES CODES 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F2B62F24-6707-43C0-83E4-37D14F0B51B6}"/>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
        <p:nvSpPr>
          <p:cNvPr id="3" name="ZoneTexte 2">
            <a:extLst>
              <a:ext uri="{FF2B5EF4-FFF2-40B4-BE49-F238E27FC236}">
                <a16:creationId xmlns="" xmlns:a16="http://schemas.microsoft.com/office/drawing/2014/main" id="{A20E6B77-B8EE-417F-A25E-E620785D54DD}"/>
              </a:ext>
            </a:extLst>
          </p:cNvPr>
          <p:cNvSpPr txBox="1"/>
          <p:nvPr/>
        </p:nvSpPr>
        <p:spPr>
          <a:xfrm>
            <a:off x="0" y="534988"/>
            <a:ext cx="9144000" cy="6555641"/>
          </a:xfrm>
          <a:prstGeom prst="rect">
            <a:avLst/>
          </a:prstGeom>
          <a:noFill/>
        </p:spPr>
        <p:txBody>
          <a:bodyPr rtlCol="1">
            <a:spAutoFit/>
          </a:bodyPr>
          <a:lstStyle/>
          <a:p>
            <a:pPr algn="just">
              <a:defRPr/>
            </a:pPr>
            <a:r>
              <a:rPr lang="fr-FR" sz="2200" dirty="0">
                <a:solidFill>
                  <a:srgbClr val="7030A0"/>
                </a:solidFill>
                <a:latin typeface="+mn-lt"/>
              </a:rPr>
              <a:t>Une variable aléatoire est une description numérique du résultat d'une expérience statistique. </a:t>
            </a:r>
          </a:p>
          <a:p>
            <a:pPr algn="just">
              <a:defRPr/>
            </a:pPr>
            <a:endParaRPr lang="fr-FR" sz="2200" dirty="0">
              <a:solidFill>
                <a:srgbClr val="7030A0"/>
              </a:solidFill>
              <a:latin typeface="+mn-lt"/>
            </a:endParaRPr>
          </a:p>
          <a:p>
            <a:pPr algn="just">
              <a:defRPr/>
            </a:pPr>
            <a:r>
              <a:rPr lang="fr-FR" altLang="ar-DZ" sz="2200" dirty="0">
                <a:solidFill>
                  <a:srgbClr val="00B0F0"/>
                </a:solidFill>
                <a:latin typeface="+mn-lt"/>
              </a:rPr>
              <a:t>Les </a:t>
            </a:r>
            <a:r>
              <a:rPr lang="fr-FR" altLang="ar-DZ" sz="2200" i="1" dirty="0">
                <a:solidFill>
                  <a:srgbClr val="00B0F0"/>
                </a:solidFill>
                <a:latin typeface="+mn-lt"/>
              </a:rPr>
              <a:t>variables aléatoires</a:t>
            </a:r>
            <a:r>
              <a:rPr lang="fr-FR" altLang="ar-DZ" sz="2200" dirty="0">
                <a:solidFill>
                  <a:srgbClr val="00B0F0"/>
                </a:solidFill>
                <a:latin typeface="+mn-lt"/>
              </a:rPr>
              <a:t> sont généralement de nature discrètes ou continues. Des fois elles peuvent être un mélange des deux.</a:t>
            </a:r>
          </a:p>
          <a:p>
            <a:pPr>
              <a:defRPr/>
            </a:pPr>
            <a:endParaRPr lang="fr-FR" sz="2200" dirty="0">
              <a:latin typeface="+mn-lt"/>
            </a:endParaRPr>
          </a:p>
          <a:p>
            <a:pPr>
              <a:defRPr/>
            </a:pPr>
            <a:r>
              <a:rPr lang="fr-FR" sz="2200" b="1" u="sng" dirty="0">
                <a:solidFill>
                  <a:srgbClr val="FF0000"/>
                </a:solidFill>
                <a:latin typeface="+mn-lt"/>
              </a:rPr>
              <a:t>Variable aléatoire X discrète</a:t>
            </a:r>
          </a:p>
          <a:p>
            <a:pPr>
              <a:defRPr/>
            </a:pPr>
            <a:r>
              <a:rPr lang="fr-FR" sz="2200" dirty="0">
                <a:solidFill>
                  <a:srgbClr val="002060"/>
                </a:solidFill>
                <a:latin typeface="+mn-lt"/>
              </a:rPr>
              <a:t>Une variable aléatoire qui ne peut prendre qu'un nombre fini ou dénombrable est dite discrète; </a:t>
            </a:r>
          </a:p>
          <a:p>
            <a:pPr>
              <a:defRPr/>
            </a:pPr>
            <a:endParaRPr lang="fr-FR" sz="2200" dirty="0">
              <a:solidFill>
                <a:srgbClr val="002060"/>
              </a:solidFill>
              <a:latin typeface="+mn-lt"/>
            </a:endParaRPr>
          </a:p>
          <a:p>
            <a:pPr>
              <a:defRPr/>
            </a:pPr>
            <a:r>
              <a:rPr lang="fr-FR" sz="2200" b="1" u="sng" dirty="0">
                <a:solidFill>
                  <a:srgbClr val="FF0000"/>
                </a:solidFill>
                <a:latin typeface="+mn-lt"/>
              </a:rPr>
              <a:t>Variable aléatoire X continue</a:t>
            </a:r>
          </a:p>
          <a:p>
            <a:pPr algn="just">
              <a:defRPr/>
            </a:pPr>
            <a:r>
              <a:rPr lang="fr-FR" sz="2200" dirty="0">
                <a:solidFill>
                  <a:srgbClr val="7030A0"/>
                </a:solidFill>
                <a:latin typeface="+mn-lt"/>
              </a:rPr>
              <a:t>Une variable aléatoire qui peut prendre n'importe quelle valeur dans un certain intervalle de nombres réels est dit continu. </a:t>
            </a:r>
          </a:p>
          <a:p>
            <a:pPr algn="just">
              <a:defRPr/>
            </a:pPr>
            <a:endParaRPr lang="fr-FR" sz="2200" dirty="0">
              <a:solidFill>
                <a:srgbClr val="7030A0"/>
              </a:solidFill>
              <a:latin typeface="+mn-lt"/>
            </a:endParaRPr>
          </a:p>
          <a:p>
            <a:r>
              <a:rPr lang="fr-FR" altLang="ar-DZ" sz="2200" b="1" u="sng" dirty="0">
                <a:solidFill>
                  <a:srgbClr val="FF0000"/>
                </a:solidFill>
                <a:latin typeface="+mn-lt"/>
              </a:rPr>
              <a:t>Variable aléatoire X mélange (continue et discrète simultanément)</a:t>
            </a:r>
          </a:p>
          <a:p>
            <a:pPr algn="just"/>
            <a:r>
              <a:rPr lang="fr-FR" altLang="ar-DZ" sz="2200" dirty="0">
                <a:solidFill>
                  <a:srgbClr val="7030A0"/>
                </a:solidFill>
                <a:latin typeface="+mn-lt"/>
              </a:rPr>
              <a:t>Une variable aléatoire qui peut prendre en même temps des valeurs discrètes et continues. </a:t>
            </a:r>
          </a:p>
          <a:p>
            <a:pPr algn="just">
              <a:defRPr/>
            </a:pPr>
            <a:endParaRPr lang="fr-FR" dirty="0">
              <a:solidFill>
                <a:srgbClr val="7030A0"/>
              </a:solidFill>
            </a:endParaRPr>
          </a:p>
          <a:p>
            <a:pPr>
              <a:defRPr/>
            </a:pPr>
            <a:endParaRPr lang="fr-FR" sz="2200" dirty="0">
              <a:solidFill>
                <a:srgbClr val="002060"/>
              </a:solidFill>
            </a:endParaRPr>
          </a:p>
        </p:txBody>
      </p:sp>
    </p:spTree>
    <p:extLst>
      <p:ext uri="{BB962C8B-B14F-4D97-AF65-F5344CB8AC3E}">
        <p14:creationId xmlns="" xmlns:p14="http://schemas.microsoft.com/office/powerpoint/2010/main" val="909454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57127" y="1376363"/>
            <a:ext cx="9019676" cy="5148981"/>
          </a:xfrm>
          <a:prstGeom prst="rect">
            <a:avLst/>
          </a:prstGeom>
          <a:noFill/>
          <a:ln w="9525">
            <a:noFill/>
            <a:miter lim="800000"/>
            <a:headEnd/>
            <a:tailEnd/>
          </a:ln>
          <a:effectLst/>
        </p:spPr>
      </p:pic>
      <p:sp>
        <p:nvSpPr>
          <p:cNvPr id="5" name="ZoneTexte 4">
            <a:extLst>
              <a:ext uri="{FF2B5EF4-FFF2-40B4-BE49-F238E27FC236}">
                <a16:creationId xmlns="" xmlns:a16="http://schemas.microsoft.com/office/drawing/2014/main" id="{730EBAF1-C086-4A53-80A3-D83B4A346BE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LES CODES SOURCES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30EBAF1-C086-4A53-80A3-D83B4A346BE5}"/>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LES CODES SOURCES</a:t>
            </a:r>
          </a:p>
        </p:txBody>
      </p:sp>
      <p:pic>
        <p:nvPicPr>
          <p:cNvPr id="265219" name="Picture 3"/>
          <p:cNvPicPr>
            <a:picLocks noChangeAspect="1" noChangeArrowheads="1"/>
          </p:cNvPicPr>
          <p:nvPr/>
        </p:nvPicPr>
        <p:blipFill>
          <a:blip r:embed="rId3"/>
          <a:srcRect/>
          <a:stretch>
            <a:fillRect/>
          </a:stretch>
        </p:blipFill>
        <p:spPr bwMode="auto">
          <a:xfrm>
            <a:off x="4303056" y="3429000"/>
            <a:ext cx="4840943" cy="3429000"/>
          </a:xfrm>
          <a:prstGeom prst="rect">
            <a:avLst/>
          </a:prstGeom>
          <a:noFill/>
          <a:ln w="9525">
            <a:noFill/>
            <a:miter lim="800000"/>
            <a:headEnd/>
            <a:tailEnd/>
          </a:ln>
          <a:effectLst/>
        </p:spPr>
      </p:pic>
      <p:sp>
        <p:nvSpPr>
          <p:cNvPr id="5" name="ZoneTexte 4"/>
          <p:cNvSpPr txBox="1"/>
          <p:nvPr/>
        </p:nvSpPr>
        <p:spPr>
          <a:xfrm>
            <a:off x="0" y="714356"/>
            <a:ext cx="9144000" cy="1785104"/>
          </a:xfrm>
          <a:prstGeom prst="rect">
            <a:avLst/>
          </a:prstGeom>
          <a:noFill/>
        </p:spPr>
        <p:txBody>
          <a:bodyPr wrap="square" rtlCol="0">
            <a:spAutoFit/>
          </a:bodyPr>
          <a:lstStyle/>
          <a:p>
            <a:pPr algn="just"/>
            <a:r>
              <a:rPr lang="fr-MC" sz="2200" b="1" u="sng" dirty="0" smtClean="0">
                <a:solidFill>
                  <a:srgbClr val="FF0000"/>
                </a:solidFill>
              </a:rPr>
              <a:t>Définition :</a:t>
            </a:r>
            <a:r>
              <a:rPr lang="fr-MC" sz="2200" dirty="0" smtClean="0"/>
              <a:t> </a:t>
            </a:r>
            <a:r>
              <a:rPr lang="fr-MC" sz="2200" dirty="0" smtClean="0">
                <a:solidFill>
                  <a:srgbClr val="002060"/>
                </a:solidFill>
              </a:rPr>
              <a:t>Un code source C, essentiellement entropique de longueur variable VLC, d’une variable aléatoire discrète  X={x</a:t>
            </a:r>
            <a:r>
              <a:rPr lang="fr-MC" sz="2200" baseline="-25000" dirty="0" smtClean="0">
                <a:solidFill>
                  <a:srgbClr val="002060"/>
                </a:solidFill>
              </a:rPr>
              <a:t>1</a:t>
            </a:r>
            <a:r>
              <a:rPr lang="fr-MC" sz="2200" dirty="0" smtClean="0">
                <a:solidFill>
                  <a:srgbClr val="002060"/>
                </a:solidFill>
              </a:rPr>
              <a:t>, x</a:t>
            </a:r>
            <a:r>
              <a:rPr lang="fr-MC" sz="2200" baseline="-25000" dirty="0" smtClean="0">
                <a:solidFill>
                  <a:srgbClr val="002060"/>
                </a:solidFill>
              </a:rPr>
              <a:t>2</a:t>
            </a:r>
            <a:r>
              <a:rPr lang="fr-MC" sz="2200" dirty="0" smtClean="0">
                <a:solidFill>
                  <a:srgbClr val="002060"/>
                </a:solidFill>
              </a:rPr>
              <a:t>, …, </a:t>
            </a:r>
            <a:r>
              <a:rPr lang="fr-MC" sz="2200" dirty="0" err="1" smtClean="0">
                <a:solidFill>
                  <a:srgbClr val="002060"/>
                </a:solidFill>
              </a:rPr>
              <a:t>x</a:t>
            </a:r>
            <a:r>
              <a:rPr lang="fr-MC" sz="2200" baseline="-25000" dirty="0" err="1" smtClean="0">
                <a:solidFill>
                  <a:srgbClr val="002060"/>
                </a:solidFill>
              </a:rPr>
              <a:t>K</a:t>
            </a:r>
            <a:r>
              <a:rPr lang="fr-MC" sz="2200" dirty="0" smtClean="0">
                <a:solidFill>
                  <a:srgbClr val="002060"/>
                </a:solidFill>
              </a:rPr>
              <a:t>}  composée de K symboles, avec une loi de probabilité P(X) = {P(x</a:t>
            </a:r>
            <a:r>
              <a:rPr lang="fr-MC" sz="2200" baseline="-25000" dirty="0" smtClean="0">
                <a:solidFill>
                  <a:srgbClr val="002060"/>
                </a:solidFill>
              </a:rPr>
              <a:t>1</a:t>
            </a:r>
            <a:r>
              <a:rPr lang="fr-MC" sz="2200" dirty="0" smtClean="0">
                <a:solidFill>
                  <a:srgbClr val="002060"/>
                </a:solidFill>
              </a:rPr>
              <a:t>), </a:t>
            </a:r>
            <a:r>
              <a:rPr lang="fr-MC" sz="2200" dirty="0" smtClean="0">
                <a:solidFill>
                  <a:srgbClr val="002060"/>
                </a:solidFill>
              </a:rPr>
              <a:t>P(x</a:t>
            </a:r>
            <a:r>
              <a:rPr lang="fr-MC" sz="2200" baseline="-25000" dirty="0" smtClean="0">
                <a:solidFill>
                  <a:srgbClr val="002060"/>
                </a:solidFill>
              </a:rPr>
              <a:t>2</a:t>
            </a:r>
            <a:r>
              <a:rPr lang="fr-MC" sz="2200" dirty="0" smtClean="0">
                <a:solidFill>
                  <a:srgbClr val="002060"/>
                </a:solidFill>
              </a:rPr>
              <a:t>), …, </a:t>
            </a:r>
            <a:r>
              <a:rPr lang="fr-MC" sz="2200" dirty="0" smtClean="0">
                <a:solidFill>
                  <a:srgbClr val="002060"/>
                </a:solidFill>
              </a:rPr>
              <a:t>P(</a:t>
            </a:r>
            <a:r>
              <a:rPr lang="fr-MC" sz="2200" dirty="0" err="1" smtClean="0">
                <a:solidFill>
                  <a:srgbClr val="002060"/>
                </a:solidFill>
              </a:rPr>
              <a:t>x</a:t>
            </a:r>
            <a:r>
              <a:rPr lang="fr-MC" sz="2200" baseline="-25000" dirty="0" err="1" smtClean="0">
                <a:solidFill>
                  <a:srgbClr val="002060"/>
                </a:solidFill>
              </a:rPr>
              <a:t>K</a:t>
            </a:r>
            <a:r>
              <a:rPr lang="fr-MC" sz="2200" dirty="0" smtClean="0">
                <a:solidFill>
                  <a:srgbClr val="002060"/>
                </a:solidFill>
              </a:rPr>
              <a:t>)</a:t>
            </a:r>
            <a:r>
              <a:rPr lang="fr-MC" sz="2200" baseline="-25000" dirty="0" smtClean="0">
                <a:solidFill>
                  <a:srgbClr val="002060"/>
                </a:solidFill>
              </a:rPr>
              <a:t> </a:t>
            </a:r>
            <a:r>
              <a:rPr lang="fr-MC" sz="2200" dirty="0" smtClean="0">
                <a:solidFill>
                  <a:srgbClr val="002060"/>
                </a:solidFill>
              </a:rPr>
              <a:t>}, permet  de changer la représentation de ces symboles en mots de code C(x)={C(x</a:t>
            </a:r>
            <a:r>
              <a:rPr lang="fr-MC" sz="2200" baseline="-25000" dirty="0" smtClean="0">
                <a:solidFill>
                  <a:srgbClr val="002060"/>
                </a:solidFill>
              </a:rPr>
              <a:t>1</a:t>
            </a:r>
            <a:r>
              <a:rPr lang="fr-MC" sz="2200" dirty="0" smtClean="0">
                <a:solidFill>
                  <a:srgbClr val="002060"/>
                </a:solidFill>
              </a:rPr>
              <a:t>), C(x</a:t>
            </a:r>
            <a:r>
              <a:rPr lang="fr-MC" sz="2200" baseline="-25000" dirty="0" smtClean="0">
                <a:solidFill>
                  <a:srgbClr val="002060"/>
                </a:solidFill>
              </a:rPr>
              <a:t>2</a:t>
            </a:r>
            <a:r>
              <a:rPr lang="fr-MC" sz="2200" dirty="0" smtClean="0">
                <a:solidFill>
                  <a:srgbClr val="002060"/>
                </a:solidFill>
              </a:rPr>
              <a:t>), </a:t>
            </a:r>
            <a:r>
              <a:rPr lang="fr-MC" sz="2200" dirty="0" smtClean="0">
                <a:solidFill>
                  <a:srgbClr val="002060"/>
                </a:solidFill>
              </a:rPr>
              <a:t>…, </a:t>
            </a:r>
            <a:r>
              <a:rPr lang="fr-MC" sz="2200" dirty="0" smtClean="0">
                <a:solidFill>
                  <a:srgbClr val="002060"/>
                </a:solidFill>
              </a:rPr>
              <a:t>C(</a:t>
            </a:r>
            <a:r>
              <a:rPr lang="fr-MC" sz="2200" dirty="0" err="1" smtClean="0">
                <a:solidFill>
                  <a:srgbClr val="002060"/>
                </a:solidFill>
              </a:rPr>
              <a:t>x</a:t>
            </a:r>
            <a:r>
              <a:rPr lang="fr-MC" sz="2200" baseline="-25000" dirty="0" err="1" smtClean="0">
                <a:solidFill>
                  <a:srgbClr val="002060"/>
                </a:solidFill>
              </a:rPr>
              <a:t>K</a:t>
            </a:r>
            <a:r>
              <a:rPr lang="fr-MC" sz="2200" dirty="0" smtClean="0">
                <a:solidFill>
                  <a:srgbClr val="002060"/>
                </a:solidFill>
              </a:rPr>
              <a:t>)</a:t>
            </a:r>
            <a:r>
              <a:rPr lang="fr-MC" sz="2200" baseline="-25000" dirty="0" smtClean="0">
                <a:solidFill>
                  <a:srgbClr val="002060"/>
                </a:solidFill>
              </a:rPr>
              <a:t> </a:t>
            </a:r>
            <a:r>
              <a:rPr lang="fr-MC" sz="2200" dirty="0" smtClean="0">
                <a:solidFill>
                  <a:srgbClr val="002060"/>
                </a:solidFill>
              </a:rPr>
              <a:t>}de tailles variables l(x).</a:t>
            </a:r>
            <a:endParaRPr lang="fr-FR" sz="2200" dirty="0">
              <a:solidFill>
                <a:srgbClr val="002060"/>
              </a:solidFill>
            </a:endParaRPr>
          </a:p>
        </p:txBody>
      </p:sp>
      <p:sp>
        <p:nvSpPr>
          <p:cNvPr id="6" name="ZoneTexte 5"/>
          <p:cNvSpPr txBox="1"/>
          <p:nvPr/>
        </p:nvSpPr>
        <p:spPr>
          <a:xfrm>
            <a:off x="0" y="2640923"/>
            <a:ext cx="6286512" cy="430887"/>
          </a:xfrm>
          <a:prstGeom prst="rect">
            <a:avLst/>
          </a:prstGeom>
          <a:noFill/>
        </p:spPr>
        <p:txBody>
          <a:bodyPr wrap="square" rtlCol="0">
            <a:spAutoFit/>
          </a:bodyPr>
          <a:lstStyle/>
          <a:p>
            <a:pPr algn="just"/>
            <a:r>
              <a:rPr lang="fr-MC" sz="2200" dirty="0" smtClean="0">
                <a:solidFill>
                  <a:srgbClr val="7030A0"/>
                </a:solidFill>
              </a:rPr>
              <a:t>Ainsi la longueur moyenne </a:t>
            </a:r>
            <a:r>
              <a:rPr lang="fr-MC" sz="2200" dirty="0" err="1" smtClean="0">
                <a:solidFill>
                  <a:srgbClr val="7030A0"/>
                </a:solidFill>
              </a:rPr>
              <a:t>l</a:t>
            </a:r>
            <a:r>
              <a:rPr lang="fr-MC" sz="2200" baseline="-25000" dirty="0" err="1" smtClean="0">
                <a:solidFill>
                  <a:srgbClr val="7030A0"/>
                </a:solidFill>
              </a:rPr>
              <a:t>moy</a:t>
            </a:r>
            <a:r>
              <a:rPr lang="fr-MC" sz="2200" dirty="0" smtClean="0">
                <a:solidFill>
                  <a:srgbClr val="7030A0"/>
                </a:solidFill>
              </a:rPr>
              <a:t> des mots de code est :</a:t>
            </a:r>
            <a:endParaRPr lang="fr-FR" sz="2200" dirty="0">
              <a:solidFill>
                <a:srgbClr val="7030A0"/>
              </a:solidFill>
            </a:endParaRPr>
          </a:p>
        </p:txBody>
      </p:sp>
      <p:graphicFrame>
        <p:nvGraphicFramePr>
          <p:cNvPr id="7" name="Objet 6"/>
          <p:cNvGraphicFramePr>
            <a:graphicFrameLocks noChangeAspect="1"/>
          </p:cNvGraphicFramePr>
          <p:nvPr/>
        </p:nvGraphicFramePr>
        <p:xfrm>
          <a:off x="6215074" y="2500306"/>
          <a:ext cx="2928926" cy="785818"/>
        </p:xfrm>
        <a:graphic>
          <a:graphicData uri="http://schemas.openxmlformats.org/presentationml/2006/ole">
            <p:oleObj spid="_x0000_s265220" name="Équation" r:id="rId4" imgW="1765080" imgH="431640" progId="Equation.3">
              <p:embed/>
            </p:oleObj>
          </a:graphicData>
        </a:graphic>
      </p:graphicFrame>
      <p:sp>
        <p:nvSpPr>
          <p:cNvPr id="8" name="ZoneTexte 7"/>
          <p:cNvSpPr txBox="1"/>
          <p:nvPr/>
        </p:nvSpPr>
        <p:spPr>
          <a:xfrm>
            <a:off x="0" y="3071810"/>
            <a:ext cx="3571868" cy="430887"/>
          </a:xfrm>
          <a:prstGeom prst="rect">
            <a:avLst/>
          </a:prstGeom>
          <a:noFill/>
        </p:spPr>
        <p:txBody>
          <a:bodyPr wrap="square" rtlCol="0">
            <a:spAutoFit/>
          </a:bodyPr>
          <a:lstStyle/>
          <a:p>
            <a:r>
              <a:rPr lang="fr-MC" sz="2200" b="1" u="sng" dirty="0" smtClean="0">
                <a:solidFill>
                  <a:srgbClr val="C00000"/>
                </a:solidFill>
              </a:rPr>
              <a:t>Exemple :</a:t>
            </a:r>
            <a:endParaRPr lang="fr-FR" sz="2200" b="1" u="sng" dirty="0">
              <a:solidFill>
                <a:srgbClr val="C00000"/>
              </a:solidFill>
            </a:endParaRPr>
          </a:p>
        </p:txBody>
      </p:sp>
      <p:graphicFrame>
        <p:nvGraphicFramePr>
          <p:cNvPr id="9" name="Tableau 8"/>
          <p:cNvGraphicFramePr>
            <a:graphicFrameLocks noGrp="1"/>
          </p:cNvGraphicFramePr>
          <p:nvPr/>
        </p:nvGraphicFramePr>
        <p:xfrm>
          <a:off x="142844" y="3643314"/>
          <a:ext cx="3643338" cy="1828800"/>
        </p:xfrm>
        <a:graphic>
          <a:graphicData uri="http://schemas.openxmlformats.org/drawingml/2006/table">
            <a:tbl>
              <a:tblPr firstRow="1" bandRow="1">
                <a:tableStyleId>{1FECB4D8-DB02-4DC6-A0A2-4F2EBAE1DC90}</a:tableStyleId>
              </a:tblPr>
              <a:tblGrid>
                <a:gridCol w="1214446"/>
                <a:gridCol w="1214446"/>
                <a:gridCol w="1214446"/>
              </a:tblGrid>
              <a:tr h="258394">
                <a:tc>
                  <a:txBody>
                    <a:bodyPr/>
                    <a:lstStyle/>
                    <a:p>
                      <a:pPr algn="ctr"/>
                      <a:r>
                        <a:rPr lang="fr-MC" b="1" dirty="0" smtClean="0">
                          <a:solidFill>
                            <a:srgbClr val="7030A0"/>
                          </a:solidFill>
                        </a:rPr>
                        <a:t>X</a:t>
                      </a:r>
                      <a:endParaRPr lang="fr-FR"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70C0"/>
                          </a:solidFill>
                        </a:rPr>
                        <a:t>P(X)</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B050"/>
                          </a:solidFill>
                        </a:rPr>
                        <a:t>C(X)</a:t>
                      </a:r>
                      <a:endParaRPr lang="fr-FR"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394">
                <a:tc>
                  <a:txBody>
                    <a:bodyPr/>
                    <a:lstStyle/>
                    <a:p>
                      <a:pPr algn="ctr"/>
                      <a:r>
                        <a:rPr lang="fr-MC" b="1" dirty="0" smtClean="0">
                          <a:solidFill>
                            <a:srgbClr val="7030A0"/>
                          </a:solidFill>
                        </a:rPr>
                        <a:t>x</a:t>
                      </a:r>
                      <a:r>
                        <a:rPr lang="fr-MC" b="1" baseline="-25000" dirty="0" smtClean="0">
                          <a:solidFill>
                            <a:srgbClr val="7030A0"/>
                          </a:solidFill>
                        </a:rPr>
                        <a:t>1</a:t>
                      </a:r>
                      <a:endParaRPr lang="fr-FR" b="1" baseline="-250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70C0"/>
                          </a:solidFill>
                        </a:rPr>
                        <a:t>0.5</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B050"/>
                          </a:solidFill>
                        </a:rPr>
                        <a:t>0</a:t>
                      </a:r>
                      <a:endParaRPr lang="fr-FR"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394">
                <a:tc>
                  <a:txBody>
                    <a:bodyPr/>
                    <a:lstStyle/>
                    <a:p>
                      <a:pPr algn="ctr"/>
                      <a:r>
                        <a:rPr lang="fr-MC" b="1" dirty="0" smtClean="0">
                          <a:solidFill>
                            <a:srgbClr val="7030A0"/>
                          </a:solidFill>
                        </a:rPr>
                        <a:t>x</a:t>
                      </a:r>
                      <a:r>
                        <a:rPr lang="fr-MC" b="1" baseline="-25000" dirty="0" smtClean="0">
                          <a:solidFill>
                            <a:srgbClr val="7030A0"/>
                          </a:solidFill>
                        </a:rPr>
                        <a:t>2</a:t>
                      </a:r>
                      <a:endParaRPr lang="fr-FR" b="1" baseline="-250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70C0"/>
                          </a:solidFill>
                        </a:rPr>
                        <a:t>0.25</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B050"/>
                          </a:solidFill>
                        </a:rPr>
                        <a:t>10</a:t>
                      </a:r>
                      <a:endParaRPr lang="fr-FR"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394">
                <a:tc>
                  <a:txBody>
                    <a:bodyPr/>
                    <a:lstStyle/>
                    <a:p>
                      <a:pPr algn="ctr"/>
                      <a:r>
                        <a:rPr lang="fr-MC" b="1" dirty="0" smtClean="0">
                          <a:solidFill>
                            <a:srgbClr val="7030A0"/>
                          </a:solidFill>
                        </a:rPr>
                        <a:t>x</a:t>
                      </a:r>
                      <a:r>
                        <a:rPr lang="fr-MC" b="1" baseline="-25000" dirty="0" smtClean="0">
                          <a:solidFill>
                            <a:srgbClr val="7030A0"/>
                          </a:solidFill>
                        </a:rPr>
                        <a:t>3</a:t>
                      </a:r>
                      <a:endParaRPr lang="fr-FR" b="1" baseline="-250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70C0"/>
                          </a:solidFill>
                        </a:rPr>
                        <a:t>0.15</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B050"/>
                          </a:solidFill>
                        </a:rPr>
                        <a:t>110</a:t>
                      </a:r>
                      <a:endParaRPr lang="fr-FR"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394">
                <a:tc>
                  <a:txBody>
                    <a:bodyPr/>
                    <a:lstStyle/>
                    <a:p>
                      <a:pPr algn="ctr"/>
                      <a:r>
                        <a:rPr lang="fr-MC" b="1" dirty="0" smtClean="0">
                          <a:solidFill>
                            <a:srgbClr val="7030A0"/>
                          </a:solidFill>
                        </a:rPr>
                        <a:t>x</a:t>
                      </a:r>
                      <a:r>
                        <a:rPr lang="fr-MC" b="1" baseline="-25000" dirty="0" smtClean="0">
                          <a:solidFill>
                            <a:srgbClr val="7030A0"/>
                          </a:solidFill>
                        </a:rPr>
                        <a:t>4</a:t>
                      </a:r>
                      <a:endParaRPr lang="fr-FR" b="1" baseline="-250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70C0"/>
                          </a:solidFill>
                        </a:rPr>
                        <a:t>0.10</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b="1" dirty="0" smtClean="0">
                          <a:solidFill>
                            <a:srgbClr val="00B050"/>
                          </a:solidFill>
                        </a:rPr>
                        <a:t>111</a:t>
                      </a:r>
                      <a:endParaRPr lang="fr-FR"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ZoneTexte 9"/>
          <p:cNvSpPr txBox="1"/>
          <p:nvPr/>
        </p:nvSpPr>
        <p:spPr>
          <a:xfrm>
            <a:off x="0" y="5643578"/>
            <a:ext cx="4357686" cy="1138773"/>
          </a:xfrm>
          <a:prstGeom prst="rect">
            <a:avLst/>
          </a:prstGeom>
          <a:noFill/>
        </p:spPr>
        <p:txBody>
          <a:bodyPr wrap="square" rtlCol="0">
            <a:spAutoFit/>
          </a:bodyPr>
          <a:lstStyle/>
          <a:p>
            <a:pPr algn="just"/>
            <a:r>
              <a:rPr lang="fr-MC" sz="2200" dirty="0" smtClean="0">
                <a:solidFill>
                  <a:srgbClr val="002060"/>
                </a:solidFill>
              </a:rPr>
              <a:t>Trouvez H(X), </a:t>
            </a:r>
            <a:r>
              <a:rPr lang="fr-MC" sz="2200" dirty="0" err="1" smtClean="0">
                <a:solidFill>
                  <a:srgbClr val="002060"/>
                </a:solidFill>
              </a:rPr>
              <a:t>l</a:t>
            </a:r>
            <a:r>
              <a:rPr lang="fr-MC" sz="2200" baseline="-25000" dirty="0" err="1" smtClean="0">
                <a:solidFill>
                  <a:srgbClr val="002060"/>
                </a:solidFill>
              </a:rPr>
              <a:t>moy</a:t>
            </a:r>
            <a:r>
              <a:rPr lang="fr-MC" sz="2200" dirty="0" smtClean="0">
                <a:solidFill>
                  <a:srgbClr val="002060"/>
                </a:solidFill>
              </a:rPr>
              <a:t>, H(X) vs </a:t>
            </a:r>
            <a:r>
              <a:rPr lang="fr-MC" sz="2200" dirty="0" err="1" smtClean="0">
                <a:solidFill>
                  <a:srgbClr val="002060"/>
                </a:solidFill>
              </a:rPr>
              <a:t>l</a:t>
            </a:r>
            <a:r>
              <a:rPr lang="fr-MC" sz="2200" baseline="-25000" dirty="0" err="1" smtClean="0">
                <a:solidFill>
                  <a:srgbClr val="002060"/>
                </a:solidFill>
              </a:rPr>
              <a:t>moy</a:t>
            </a:r>
            <a:r>
              <a:rPr lang="fr-MC" sz="2200" dirty="0" smtClean="0">
                <a:solidFill>
                  <a:srgbClr val="002060"/>
                </a:solidFill>
              </a:rPr>
              <a:t>, et décoder la séquence </a:t>
            </a:r>
            <a:r>
              <a:rPr lang="fr-MC" dirty="0" smtClean="0">
                <a:solidFill>
                  <a:srgbClr val="00B050"/>
                </a:solidFill>
              </a:rPr>
              <a:t>0</a:t>
            </a:r>
            <a:r>
              <a:rPr lang="fr-MC" dirty="0" smtClean="0">
                <a:solidFill>
                  <a:srgbClr val="7030A0"/>
                </a:solidFill>
              </a:rPr>
              <a:t>110</a:t>
            </a:r>
            <a:r>
              <a:rPr lang="fr-MC" dirty="0" smtClean="0">
                <a:solidFill>
                  <a:srgbClr val="0070C0"/>
                </a:solidFill>
              </a:rPr>
              <a:t>111</a:t>
            </a:r>
            <a:r>
              <a:rPr lang="fr-MC" dirty="0" smtClean="0">
                <a:solidFill>
                  <a:srgbClr val="7030A0"/>
                </a:solidFill>
              </a:rPr>
              <a:t>10</a:t>
            </a:r>
            <a:r>
              <a:rPr lang="fr-MC" dirty="0" smtClean="0">
                <a:solidFill>
                  <a:srgbClr val="C00000"/>
                </a:solidFill>
              </a:rPr>
              <a:t>0</a:t>
            </a:r>
            <a:r>
              <a:rPr lang="fr-MC" dirty="0" smtClean="0">
                <a:solidFill>
                  <a:schemeClr val="accent1">
                    <a:lumMod val="75000"/>
                  </a:schemeClr>
                </a:solidFill>
              </a:rPr>
              <a:t>110</a:t>
            </a:r>
            <a:r>
              <a:rPr lang="fr-MC" sz="2200" dirty="0" smtClean="0">
                <a:solidFill>
                  <a:srgbClr val="002060"/>
                </a:solidFill>
              </a:rPr>
              <a:t> </a:t>
            </a:r>
            <a:r>
              <a:rPr lang="fr-MC" sz="2200" dirty="0" smtClean="0">
                <a:solidFill>
                  <a:srgbClr val="002060"/>
                </a:solidFill>
              </a:rPr>
              <a:t>=x</a:t>
            </a:r>
            <a:r>
              <a:rPr lang="fr-MC" sz="2200" baseline="-25000" dirty="0" smtClean="0">
                <a:solidFill>
                  <a:srgbClr val="002060"/>
                </a:solidFill>
              </a:rPr>
              <a:t>1</a:t>
            </a:r>
            <a:r>
              <a:rPr lang="fr-MC" sz="2200" dirty="0" smtClean="0">
                <a:solidFill>
                  <a:srgbClr val="002060"/>
                </a:solidFill>
              </a:rPr>
              <a:t>x</a:t>
            </a:r>
            <a:r>
              <a:rPr lang="fr-MC" sz="2200" baseline="-25000" dirty="0" smtClean="0">
                <a:solidFill>
                  <a:srgbClr val="002060"/>
                </a:solidFill>
              </a:rPr>
              <a:t>3</a:t>
            </a:r>
            <a:r>
              <a:rPr lang="fr-MC" sz="2200" dirty="0" smtClean="0">
                <a:solidFill>
                  <a:srgbClr val="002060"/>
                </a:solidFill>
              </a:rPr>
              <a:t>x</a:t>
            </a:r>
            <a:r>
              <a:rPr lang="fr-MC" sz="2200" baseline="-25000" dirty="0" smtClean="0">
                <a:solidFill>
                  <a:srgbClr val="002060"/>
                </a:solidFill>
              </a:rPr>
              <a:t>4</a:t>
            </a:r>
            <a:r>
              <a:rPr lang="fr-MC" sz="2200" dirty="0" smtClean="0">
                <a:solidFill>
                  <a:srgbClr val="002060"/>
                </a:solidFill>
              </a:rPr>
              <a:t>x</a:t>
            </a:r>
            <a:r>
              <a:rPr lang="fr-MC" sz="2200" baseline="-25000" dirty="0" smtClean="0">
                <a:solidFill>
                  <a:srgbClr val="002060"/>
                </a:solidFill>
              </a:rPr>
              <a:t>2</a:t>
            </a:r>
            <a:r>
              <a:rPr lang="fr-MC" sz="2200" dirty="0" smtClean="0">
                <a:solidFill>
                  <a:srgbClr val="002060"/>
                </a:solidFill>
              </a:rPr>
              <a:t>x</a:t>
            </a:r>
            <a:r>
              <a:rPr lang="fr-MC" sz="2200" baseline="-25000" dirty="0" smtClean="0">
                <a:solidFill>
                  <a:srgbClr val="002060"/>
                </a:solidFill>
              </a:rPr>
              <a:t>1</a:t>
            </a:r>
            <a:r>
              <a:rPr lang="fr-MC" sz="2200" dirty="0" smtClean="0">
                <a:solidFill>
                  <a:srgbClr val="002060"/>
                </a:solidFill>
              </a:rPr>
              <a:t>x</a:t>
            </a:r>
            <a:r>
              <a:rPr lang="fr-MC" sz="2200" baseline="-25000" dirty="0" smtClean="0">
                <a:solidFill>
                  <a:srgbClr val="002060"/>
                </a:solidFill>
              </a:rPr>
              <a:t>3</a:t>
            </a:r>
            <a:endParaRPr lang="fr-FR" sz="2200" baseline="-25000" dirty="0">
              <a:solidFill>
                <a:srgbClr val="00206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PROPRIETES DES CODES SOURCES</a:t>
            </a:r>
          </a:p>
        </p:txBody>
      </p:sp>
      <p:sp>
        <p:nvSpPr>
          <p:cNvPr id="3" name="ZoneTexte 2">
            <a:extLst>
              <a:ext uri="{FF2B5EF4-FFF2-40B4-BE49-F238E27FC236}">
                <a16:creationId xmlns="" xmlns:a16="http://schemas.microsoft.com/office/drawing/2014/main" id="{31DD6E79-2D0E-4805-BE62-C99C505534FE}"/>
              </a:ext>
            </a:extLst>
          </p:cNvPr>
          <p:cNvSpPr txBox="1"/>
          <p:nvPr/>
        </p:nvSpPr>
        <p:spPr>
          <a:xfrm>
            <a:off x="0" y="1075383"/>
            <a:ext cx="9144000" cy="1077218"/>
          </a:xfrm>
          <a:prstGeom prst="rect">
            <a:avLst/>
          </a:prstGeom>
          <a:noFill/>
        </p:spPr>
        <p:txBody>
          <a:bodyPr wrap="square" rtlCol="0">
            <a:spAutoFit/>
          </a:bodyPr>
          <a:lstStyle/>
          <a:p>
            <a:r>
              <a:rPr lang="fr-FR" b="1" u="sng" dirty="0">
                <a:solidFill>
                  <a:srgbClr val="C00000"/>
                </a:solidFill>
              </a:rPr>
              <a:t>Code régulier</a:t>
            </a:r>
          </a:p>
          <a:p>
            <a:r>
              <a:rPr lang="fr-FR" sz="2000" dirty="0">
                <a:solidFill>
                  <a:srgbClr val="002060"/>
                </a:solidFill>
              </a:rPr>
              <a:t>Un code est dit régulier ou non-singulier si tous les mots de code sont distincts</a:t>
            </a:r>
            <a:r>
              <a:rPr lang="fr-FR" sz="2000" dirty="0" smtClean="0">
                <a:solidFill>
                  <a:srgbClr val="002060"/>
                </a:solidFill>
              </a:rPr>
              <a:t>. C’est-à-dire : </a:t>
            </a:r>
            <a:r>
              <a:rPr lang="fr-FR" sz="2000" b="1" dirty="0" smtClean="0">
                <a:solidFill>
                  <a:srgbClr val="C00000"/>
                </a:solidFill>
                <a:sym typeface="Symbol"/>
              </a:rPr>
              <a:t> (x</a:t>
            </a:r>
            <a:r>
              <a:rPr lang="fr-FR" sz="2000" b="1" baseline="-25000" dirty="0" smtClean="0">
                <a:solidFill>
                  <a:srgbClr val="C00000"/>
                </a:solidFill>
                <a:sym typeface="Symbol"/>
              </a:rPr>
              <a:t>1</a:t>
            </a:r>
            <a:r>
              <a:rPr lang="fr-FR" sz="2000" b="1" dirty="0" smtClean="0">
                <a:solidFill>
                  <a:srgbClr val="C00000"/>
                </a:solidFill>
                <a:sym typeface="Symbol"/>
              </a:rPr>
              <a:t>,x</a:t>
            </a:r>
            <a:r>
              <a:rPr lang="fr-FR" sz="2000" b="1" baseline="-25000" dirty="0" smtClean="0">
                <a:solidFill>
                  <a:srgbClr val="C00000"/>
                </a:solidFill>
                <a:sym typeface="Symbol"/>
              </a:rPr>
              <a:t>2</a:t>
            </a:r>
            <a:r>
              <a:rPr lang="fr-FR" sz="2000" b="1" dirty="0" smtClean="0">
                <a:solidFill>
                  <a:srgbClr val="C00000"/>
                </a:solidFill>
                <a:sym typeface="Symbol"/>
              </a:rPr>
              <a:t>) X  C(x</a:t>
            </a:r>
            <a:r>
              <a:rPr lang="fr-FR" sz="2000" b="1" baseline="-25000" dirty="0" smtClean="0">
                <a:solidFill>
                  <a:srgbClr val="C00000"/>
                </a:solidFill>
                <a:sym typeface="Symbol"/>
              </a:rPr>
              <a:t>1</a:t>
            </a:r>
            <a:r>
              <a:rPr lang="fr-FR" sz="2000" b="1" dirty="0" smtClean="0">
                <a:solidFill>
                  <a:srgbClr val="C00000"/>
                </a:solidFill>
                <a:sym typeface="Symbol"/>
              </a:rPr>
              <a:t>)C(x</a:t>
            </a:r>
            <a:r>
              <a:rPr lang="fr-FR" sz="2000" b="1" baseline="-25000" dirty="0" smtClean="0">
                <a:solidFill>
                  <a:srgbClr val="C00000"/>
                </a:solidFill>
                <a:sym typeface="Symbol"/>
              </a:rPr>
              <a:t>2</a:t>
            </a:r>
            <a:r>
              <a:rPr lang="fr-FR" sz="2000" b="1" dirty="0" smtClean="0">
                <a:solidFill>
                  <a:srgbClr val="C00000"/>
                </a:solidFill>
                <a:sym typeface="Symbol"/>
              </a:rPr>
              <a:t>)</a:t>
            </a:r>
            <a:endParaRPr lang="fr-FR" sz="2000" b="1" dirty="0">
              <a:solidFill>
                <a:srgbClr val="C00000"/>
              </a:solidFill>
            </a:endParaRPr>
          </a:p>
        </p:txBody>
      </p:sp>
      <p:sp>
        <p:nvSpPr>
          <p:cNvPr id="4" name="ZoneTexte 3">
            <a:extLst>
              <a:ext uri="{FF2B5EF4-FFF2-40B4-BE49-F238E27FC236}">
                <a16:creationId xmlns="" xmlns:a16="http://schemas.microsoft.com/office/drawing/2014/main" id="{7CEFC6F3-BC28-4064-9B63-2A823CB37078}"/>
              </a:ext>
            </a:extLst>
          </p:cNvPr>
          <p:cNvSpPr txBox="1"/>
          <p:nvPr/>
        </p:nvSpPr>
        <p:spPr>
          <a:xfrm>
            <a:off x="8376" y="2420888"/>
            <a:ext cx="9144000" cy="2308324"/>
          </a:xfrm>
          <a:prstGeom prst="rect">
            <a:avLst/>
          </a:prstGeom>
          <a:noFill/>
        </p:spPr>
        <p:txBody>
          <a:bodyPr wrap="square" rtlCol="0">
            <a:spAutoFit/>
          </a:bodyPr>
          <a:lstStyle/>
          <a:p>
            <a:r>
              <a:rPr lang="fr-FR" b="1" u="sng" dirty="0">
                <a:solidFill>
                  <a:srgbClr val="7030A0"/>
                </a:solidFill>
              </a:rPr>
              <a:t>Code déchiffrable</a:t>
            </a:r>
          </a:p>
          <a:p>
            <a:pPr algn="just"/>
            <a:r>
              <a:rPr lang="fr-FR" sz="2000" dirty="0">
                <a:solidFill>
                  <a:srgbClr val="00B0F0"/>
                </a:solidFill>
              </a:rPr>
              <a:t>Un code régulier est déchiffrable ou à décodage unique (ou tout simplement décodable) si pour deux données différentes nous aurons deux codes différents. Autrement dit, toute séquence codée est décodable par une unique séquence de symbole de source.</a:t>
            </a:r>
          </a:p>
          <a:p>
            <a:pPr algn="just"/>
            <a:endParaRPr lang="fr-FR" sz="2000" dirty="0">
              <a:solidFill>
                <a:srgbClr val="00B0F0"/>
              </a:solidFill>
            </a:endParaRPr>
          </a:p>
          <a:p>
            <a:pPr algn="just"/>
            <a:r>
              <a:rPr lang="fr-FR" sz="2000" dirty="0">
                <a:solidFill>
                  <a:schemeClr val="accent1">
                    <a:lumMod val="50000"/>
                  </a:schemeClr>
                </a:solidFill>
              </a:rPr>
              <a:t>Pour les codes de longueur variable, cette propriété est satisfaite pour les codes dits sans préfixes, obtenus en évitant qu'un mot du code ne soit identique au début d'un autre.</a:t>
            </a:r>
          </a:p>
        </p:txBody>
      </p:sp>
      <p:sp>
        <p:nvSpPr>
          <p:cNvPr id="9" name="ZoneTexte 8">
            <a:extLst>
              <a:ext uri="{FF2B5EF4-FFF2-40B4-BE49-F238E27FC236}">
                <a16:creationId xmlns="" xmlns:a16="http://schemas.microsoft.com/office/drawing/2014/main" id="{65DA80D3-A2EA-45E0-9DC5-BD4DC6DF7278}"/>
              </a:ext>
            </a:extLst>
          </p:cNvPr>
          <p:cNvSpPr txBox="1"/>
          <p:nvPr/>
        </p:nvSpPr>
        <p:spPr>
          <a:xfrm>
            <a:off x="36512" y="4869160"/>
            <a:ext cx="9144000" cy="2031325"/>
          </a:xfrm>
          <a:prstGeom prst="rect">
            <a:avLst/>
          </a:prstGeom>
          <a:noFill/>
        </p:spPr>
        <p:txBody>
          <a:bodyPr wrap="square" rtlCol="0">
            <a:spAutoFit/>
          </a:bodyPr>
          <a:lstStyle/>
          <a:p>
            <a:r>
              <a:rPr lang="fr-FR" b="1" u="sng" dirty="0">
                <a:solidFill>
                  <a:schemeClr val="accent5">
                    <a:lumMod val="50000"/>
                  </a:schemeClr>
                </a:solidFill>
              </a:rPr>
              <a:t>Code </a:t>
            </a:r>
            <a:r>
              <a:rPr lang="fr-FR" b="1" u="sng" dirty="0" err="1">
                <a:solidFill>
                  <a:schemeClr val="accent5">
                    <a:lumMod val="50000"/>
                  </a:schemeClr>
                </a:solidFill>
              </a:rPr>
              <a:t>prefixe</a:t>
            </a:r>
            <a:endParaRPr lang="fr-FR" b="1" u="sng" dirty="0">
              <a:solidFill>
                <a:schemeClr val="accent5">
                  <a:lumMod val="50000"/>
                </a:schemeClr>
              </a:solidFill>
            </a:endParaRPr>
          </a:p>
          <a:p>
            <a:pPr algn="just"/>
            <a:r>
              <a:rPr lang="fr-FR" sz="2000" dirty="0">
                <a:solidFill>
                  <a:srgbClr val="002060"/>
                </a:solidFill>
              </a:rPr>
              <a:t>Un code est dit préfixe (ou sans préfixe), il s’agit surtout de code à longueur variable,  si aucun mot de code n’est le début d’un autre mot de code. </a:t>
            </a:r>
          </a:p>
          <a:p>
            <a:pPr algn="just"/>
            <a:r>
              <a:rPr lang="fr-FR" sz="2000" dirty="0">
                <a:solidFill>
                  <a:schemeClr val="accent2">
                    <a:lumMod val="75000"/>
                  </a:schemeClr>
                </a:solidFill>
              </a:rPr>
              <a:t>Un code de </a:t>
            </a:r>
            <a:r>
              <a:rPr lang="fr-FR" sz="2000" dirty="0" err="1">
                <a:solidFill>
                  <a:schemeClr val="accent2">
                    <a:lumMod val="75000"/>
                  </a:schemeClr>
                </a:solidFill>
              </a:rPr>
              <a:t>Prefixe</a:t>
            </a:r>
            <a:r>
              <a:rPr lang="fr-FR" sz="2000" dirty="0">
                <a:solidFill>
                  <a:schemeClr val="accent2">
                    <a:lumMod val="75000"/>
                  </a:schemeClr>
                </a:solidFill>
              </a:rPr>
              <a:t> est un code déchiffrable (ou décodable),</a:t>
            </a:r>
          </a:p>
          <a:p>
            <a:pPr algn="just"/>
            <a:endParaRPr lang="fr-FR" sz="2000" dirty="0">
              <a:solidFill>
                <a:schemeClr val="accent2">
                  <a:lumMod val="75000"/>
                </a:schemeClr>
              </a:solidFill>
            </a:endParaRPr>
          </a:p>
          <a:p>
            <a:pPr algn="ctr"/>
            <a:r>
              <a:rPr lang="fr-FR" sz="2200" dirty="0">
                <a:solidFill>
                  <a:srgbClr val="7030A0"/>
                </a:solidFill>
              </a:rPr>
              <a:t>Par exemple, l’ensemble {0, 100, 101, 111, </a:t>
            </a:r>
            <a:r>
              <a:rPr lang="fr-FR" sz="2200" dirty="0" smtClean="0">
                <a:solidFill>
                  <a:srgbClr val="7030A0"/>
                </a:solidFill>
              </a:rPr>
              <a:t>1100</a:t>
            </a:r>
            <a:r>
              <a:rPr lang="fr-FR" sz="2200" dirty="0">
                <a:solidFill>
                  <a:srgbClr val="7030A0"/>
                </a:solidFill>
              </a:rPr>
              <a:t>, 1101} est un code préfixe.</a:t>
            </a:r>
          </a:p>
        </p:txBody>
      </p:sp>
    </p:spTree>
    <p:extLst>
      <p:ext uri="{BB962C8B-B14F-4D97-AF65-F5344CB8AC3E}">
        <p14:creationId xmlns="" xmlns:p14="http://schemas.microsoft.com/office/powerpoint/2010/main" val="588627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PROPRIETES DES CODES SOURCES</a:t>
            </a:r>
          </a:p>
        </p:txBody>
      </p:sp>
      <p:sp>
        <p:nvSpPr>
          <p:cNvPr id="5" name="ZoneTexte 4">
            <a:extLst>
              <a:ext uri="{FF2B5EF4-FFF2-40B4-BE49-F238E27FC236}">
                <a16:creationId xmlns="" xmlns:a16="http://schemas.microsoft.com/office/drawing/2014/main" id="{559C568A-46F5-4E20-85FB-3737EEC05D47}"/>
              </a:ext>
            </a:extLst>
          </p:cNvPr>
          <p:cNvSpPr txBox="1"/>
          <p:nvPr/>
        </p:nvSpPr>
        <p:spPr>
          <a:xfrm>
            <a:off x="36512" y="1340768"/>
            <a:ext cx="9144000" cy="1384995"/>
          </a:xfrm>
          <a:prstGeom prst="rect">
            <a:avLst/>
          </a:prstGeom>
          <a:noFill/>
        </p:spPr>
        <p:txBody>
          <a:bodyPr wrap="square" rtlCol="0">
            <a:spAutoFit/>
          </a:bodyPr>
          <a:lstStyle/>
          <a:p>
            <a:r>
              <a:rPr lang="fr-FR" b="1" u="sng" dirty="0">
                <a:solidFill>
                  <a:schemeClr val="accent2">
                    <a:lumMod val="50000"/>
                  </a:schemeClr>
                </a:solidFill>
              </a:rPr>
              <a:t>Code instantané </a:t>
            </a:r>
          </a:p>
          <a:p>
            <a:pPr algn="just"/>
            <a:r>
              <a:rPr lang="fr-FR" sz="2000" dirty="0">
                <a:solidFill>
                  <a:srgbClr val="0070C0"/>
                </a:solidFill>
              </a:rPr>
              <a:t>On dit d'un code qu'il est à décodage instantané s'il est possible de décoder les mots de code dès lors que tous les symboles qui en font partie ont été reçus. Un code Instantané est un code sans préfixe (ou code Préfixe).</a:t>
            </a:r>
          </a:p>
        </p:txBody>
      </p:sp>
      <p:sp>
        <p:nvSpPr>
          <p:cNvPr id="7" name="ZoneTexte 6">
            <a:extLst>
              <a:ext uri="{FF2B5EF4-FFF2-40B4-BE49-F238E27FC236}">
                <a16:creationId xmlns="" xmlns:a16="http://schemas.microsoft.com/office/drawing/2014/main" id="{AB1EA104-7569-455B-B39D-559EBC5E034E}"/>
              </a:ext>
            </a:extLst>
          </p:cNvPr>
          <p:cNvSpPr txBox="1"/>
          <p:nvPr/>
        </p:nvSpPr>
        <p:spPr>
          <a:xfrm>
            <a:off x="35496" y="3412157"/>
            <a:ext cx="9144000" cy="1138773"/>
          </a:xfrm>
          <a:prstGeom prst="rect">
            <a:avLst/>
          </a:prstGeom>
          <a:noFill/>
        </p:spPr>
        <p:txBody>
          <a:bodyPr wrap="square" rtlCol="0">
            <a:spAutoFit/>
          </a:bodyPr>
          <a:lstStyle/>
          <a:p>
            <a:r>
              <a:rPr lang="fr-FR" b="1" u="sng" dirty="0">
                <a:solidFill>
                  <a:schemeClr val="accent2">
                    <a:lumMod val="50000"/>
                  </a:schemeClr>
                </a:solidFill>
              </a:rPr>
              <a:t>Code avec Séparateur</a:t>
            </a:r>
          </a:p>
          <a:p>
            <a:pPr algn="just"/>
            <a:r>
              <a:rPr lang="fr-FR" sz="2200" dirty="0">
                <a:solidFill>
                  <a:schemeClr val="accent1">
                    <a:lumMod val="50000"/>
                  </a:schemeClr>
                </a:solidFill>
              </a:rPr>
              <a:t>On consacre un symbole de l’alphabet de destination comme séparateur de mot de code.</a:t>
            </a:r>
          </a:p>
        </p:txBody>
      </p:sp>
    </p:spTree>
    <p:extLst>
      <p:ext uri="{BB962C8B-B14F-4D97-AF65-F5344CB8AC3E}">
        <p14:creationId xmlns="" xmlns:p14="http://schemas.microsoft.com/office/powerpoint/2010/main" val="602260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PROPRIETES DES CODES SOURCES</a:t>
            </a:r>
          </a:p>
        </p:txBody>
      </p:sp>
      <p:sp>
        <p:nvSpPr>
          <p:cNvPr id="6" name="ZoneTexte 5">
            <a:extLst>
              <a:ext uri="{FF2B5EF4-FFF2-40B4-BE49-F238E27FC236}">
                <a16:creationId xmlns="" xmlns:a16="http://schemas.microsoft.com/office/drawing/2014/main" id="{CFBB1858-1483-4F8A-A6C6-9F4097C839DC}"/>
              </a:ext>
            </a:extLst>
          </p:cNvPr>
          <p:cNvSpPr txBox="1"/>
          <p:nvPr/>
        </p:nvSpPr>
        <p:spPr>
          <a:xfrm>
            <a:off x="35496" y="822186"/>
            <a:ext cx="9144000" cy="6063198"/>
          </a:xfrm>
          <a:prstGeom prst="rect">
            <a:avLst/>
          </a:prstGeom>
          <a:noFill/>
        </p:spPr>
        <p:txBody>
          <a:bodyPr wrap="square" rtlCol="0">
            <a:spAutoFit/>
          </a:bodyPr>
          <a:lstStyle/>
          <a:p>
            <a:r>
              <a:rPr lang="fr-FR" b="1" u="sng" dirty="0">
                <a:solidFill>
                  <a:srgbClr val="C00000"/>
                </a:solidFill>
              </a:rPr>
              <a:t>Exemples</a:t>
            </a:r>
          </a:p>
          <a:p>
            <a:endParaRPr lang="fr-FR" b="1" u="sng" dirty="0">
              <a:solidFill>
                <a:srgbClr val="C00000"/>
              </a:solidFill>
            </a:endParaRPr>
          </a:p>
          <a:p>
            <a:pPr algn="just"/>
            <a:r>
              <a:rPr lang="fr-FR" sz="2000" dirty="0">
                <a:solidFill>
                  <a:srgbClr val="7030A0"/>
                </a:solidFill>
              </a:rPr>
              <a:t>On code les trois caractères a, b et c respectivement par 0, 01 et 10. S’agit il d’un code déchiffrable?</a:t>
            </a:r>
          </a:p>
          <a:p>
            <a:pPr algn="just"/>
            <a:endParaRPr lang="fr-FR" sz="2000" b="1" u="sng" dirty="0">
              <a:solidFill>
                <a:srgbClr val="C00000"/>
              </a:solidFill>
            </a:endParaRPr>
          </a:p>
          <a:p>
            <a:pPr algn="just"/>
            <a:r>
              <a:rPr lang="fr-FR" sz="2000" dirty="0">
                <a:solidFill>
                  <a:srgbClr val="00B0F0"/>
                </a:solidFill>
              </a:rPr>
              <a:t>On remarque bien que si nous aurons la séquence de code suivante : 010, nous aurons une ambiguïté pour son décodage, En effet, il peut s’agir de </a:t>
            </a:r>
            <a:r>
              <a:rPr lang="fr-FR" sz="2000" dirty="0" err="1">
                <a:solidFill>
                  <a:srgbClr val="00B0F0"/>
                </a:solidFill>
              </a:rPr>
              <a:t>ac</a:t>
            </a:r>
            <a:r>
              <a:rPr lang="fr-FR" sz="2000" dirty="0">
                <a:solidFill>
                  <a:srgbClr val="00B0F0"/>
                </a:solidFill>
              </a:rPr>
              <a:t> comme il peut s’agir de </a:t>
            </a:r>
            <a:r>
              <a:rPr lang="fr-FR" sz="2000" dirty="0" err="1">
                <a:solidFill>
                  <a:srgbClr val="00B0F0"/>
                </a:solidFill>
              </a:rPr>
              <a:t>ba</a:t>
            </a:r>
            <a:r>
              <a:rPr lang="fr-FR" sz="2000" dirty="0">
                <a:solidFill>
                  <a:srgbClr val="00B0F0"/>
                </a:solidFill>
              </a:rPr>
              <a:t>,</a:t>
            </a:r>
          </a:p>
          <a:p>
            <a:pPr algn="just"/>
            <a:endParaRPr lang="fr-FR" sz="2000" dirty="0">
              <a:solidFill>
                <a:srgbClr val="002060"/>
              </a:solidFill>
            </a:endParaRPr>
          </a:p>
          <a:p>
            <a:pPr algn="just"/>
            <a:r>
              <a:rPr lang="fr-FR" sz="2000" dirty="0">
                <a:solidFill>
                  <a:srgbClr val="00B050"/>
                </a:solidFill>
              </a:rPr>
              <a:t>Par contre si ces trois lettres sont codées respectivement par 0, 10 et 11 nous aurons un code Préfixe qui par définition il est déchiffrable,</a:t>
            </a:r>
          </a:p>
          <a:p>
            <a:pPr algn="just"/>
            <a:endParaRPr lang="fr-FR" sz="2000" dirty="0">
              <a:solidFill>
                <a:srgbClr val="00B050"/>
              </a:solidFill>
            </a:endParaRPr>
          </a:p>
          <a:p>
            <a:pPr algn="just"/>
            <a:r>
              <a:rPr lang="fr-FR" sz="2000" dirty="0">
                <a:solidFill>
                  <a:schemeClr val="accent2">
                    <a:lumMod val="75000"/>
                  </a:schemeClr>
                </a:solidFill>
              </a:rPr>
              <a:t>Alors que si ces trois lettres sont codées respectivement par 0, 01 et 11 le code est déchiffrable mais il n’est pas Préfixe,</a:t>
            </a:r>
          </a:p>
          <a:p>
            <a:pPr algn="just"/>
            <a:endParaRPr lang="fr-FR" sz="2000" dirty="0">
              <a:solidFill>
                <a:schemeClr val="accent2">
                  <a:lumMod val="75000"/>
                </a:schemeClr>
              </a:solidFill>
            </a:endParaRPr>
          </a:p>
          <a:p>
            <a:pPr marL="342900" indent="-342900" algn="just">
              <a:buFont typeface="Arial" panose="020B0604020202020204" pitchFamily="34" charset="0"/>
              <a:buChar char="•"/>
            </a:pPr>
            <a:r>
              <a:rPr lang="fr-FR" sz="2000" b="1" dirty="0">
                <a:solidFill>
                  <a:srgbClr val="FF0000"/>
                </a:solidFill>
              </a:rPr>
              <a:t>Un code Préfixe est une condition suffisante mais pas nécessaire pour que ce code soit déchiffrable.</a:t>
            </a:r>
          </a:p>
          <a:p>
            <a:pPr algn="just"/>
            <a:endParaRPr lang="fr-FR" sz="2000" b="1" dirty="0">
              <a:solidFill>
                <a:schemeClr val="accent5">
                  <a:lumMod val="50000"/>
                </a:schemeClr>
              </a:solidFill>
            </a:endParaRPr>
          </a:p>
          <a:p>
            <a:pPr marL="342900" indent="-342900" algn="just">
              <a:buFont typeface="Arial" panose="020B0604020202020204" pitchFamily="34" charset="0"/>
              <a:buChar char="•"/>
            </a:pPr>
            <a:r>
              <a:rPr lang="fr-FR" sz="2000" b="1" dirty="0">
                <a:solidFill>
                  <a:srgbClr val="C00000"/>
                </a:solidFill>
              </a:rPr>
              <a:t>Tout code déchiffrable de longueur fixe est Préfixe.</a:t>
            </a:r>
            <a:endParaRPr lang="fr-FR" sz="2000" dirty="0">
              <a:solidFill>
                <a:srgbClr val="C00000"/>
              </a:solidFill>
            </a:endParaRPr>
          </a:p>
        </p:txBody>
      </p:sp>
    </p:spTree>
    <p:extLst>
      <p:ext uri="{BB962C8B-B14F-4D97-AF65-F5344CB8AC3E}">
        <p14:creationId xmlns="" xmlns:p14="http://schemas.microsoft.com/office/powerpoint/2010/main" val="3136683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PROPRIETES DES CODES SOURCES</a:t>
            </a:r>
          </a:p>
        </p:txBody>
      </p:sp>
      <p:sp>
        <p:nvSpPr>
          <p:cNvPr id="6" name="ZoneTexte 5">
            <a:extLst>
              <a:ext uri="{FF2B5EF4-FFF2-40B4-BE49-F238E27FC236}">
                <a16:creationId xmlns="" xmlns:a16="http://schemas.microsoft.com/office/drawing/2014/main" id="{CFBB1858-1483-4F8A-A6C6-9F4097C839DC}"/>
              </a:ext>
            </a:extLst>
          </p:cNvPr>
          <p:cNvSpPr txBox="1"/>
          <p:nvPr/>
        </p:nvSpPr>
        <p:spPr>
          <a:xfrm>
            <a:off x="35496" y="1196752"/>
            <a:ext cx="9144000" cy="5232202"/>
          </a:xfrm>
          <a:prstGeom prst="rect">
            <a:avLst/>
          </a:prstGeom>
          <a:noFill/>
        </p:spPr>
        <p:txBody>
          <a:bodyPr wrap="square" rtlCol="0">
            <a:spAutoFit/>
          </a:bodyPr>
          <a:lstStyle/>
          <a:p>
            <a:r>
              <a:rPr lang="fr-FR" b="1" u="sng" dirty="0">
                <a:solidFill>
                  <a:srgbClr val="C00000"/>
                </a:solidFill>
              </a:rPr>
              <a:t>Exemples</a:t>
            </a:r>
          </a:p>
          <a:p>
            <a:endParaRPr lang="fr-FR" b="1" u="sng" dirty="0">
              <a:solidFill>
                <a:srgbClr val="C00000"/>
              </a:solidFill>
            </a:endParaRPr>
          </a:p>
          <a:p>
            <a:pPr algn="just"/>
            <a:r>
              <a:rPr lang="fr-FR" sz="2200" dirty="0">
                <a:solidFill>
                  <a:srgbClr val="7030A0"/>
                </a:solidFill>
              </a:rPr>
              <a:t>Que peut on dire des codes suivantes?</a:t>
            </a:r>
          </a:p>
          <a:p>
            <a:pPr algn="just"/>
            <a:r>
              <a:rPr lang="fr-FR" sz="2200" dirty="0"/>
              <a:t> </a:t>
            </a:r>
          </a:p>
          <a:p>
            <a:pPr marL="342900" indent="-342900" algn="just">
              <a:buFont typeface="Arial" panose="020B0604020202020204" pitchFamily="34" charset="0"/>
              <a:buChar char="•"/>
            </a:pPr>
            <a:r>
              <a:rPr lang="fr-FR" sz="2200" dirty="0">
                <a:solidFill>
                  <a:srgbClr val="002060"/>
                </a:solidFill>
              </a:rPr>
              <a:t>C</a:t>
            </a:r>
            <a:r>
              <a:rPr lang="fr-FR" sz="2200" baseline="-25000" dirty="0">
                <a:solidFill>
                  <a:srgbClr val="002060"/>
                </a:solidFill>
              </a:rPr>
              <a:t>1</a:t>
            </a:r>
            <a:r>
              <a:rPr lang="fr-FR" sz="2200" dirty="0">
                <a:solidFill>
                  <a:srgbClr val="002060"/>
                </a:solidFill>
              </a:rPr>
              <a:t>={0; 11; 101}</a:t>
            </a:r>
          </a:p>
          <a:p>
            <a:pPr marL="342900" indent="-342900" algn="just">
              <a:buFont typeface="Arial" panose="020B0604020202020204" pitchFamily="34" charset="0"/>
              <a:buChar char="•"/>
            </a:pPr>
            <a:r>
              <a:rPr lang="fr-FR" sz="2200" dirty="0">
                <a:solidFill>
                  <a:srgbClr val="0070C0"/>
                </a:solidFill>
              </a:rPr>
              <a:t>C</a:t>
            </a:r>
            <a:r>
              <a:rPr lang="fr-FR" sz="2200" baseline="-25000" dirty="0">
                <a:solidFill>
                  <a:srgbClr val="0070C0"/>
                </a:solidFill>
              </a:rPr>
              <a:t>2</a:t>
            </a:r>
            <a:r>
              <a:rPr lang="fr-FR" sz="2200" dirty="0">
                <a:solidFill>
                  <a:srgbClr val="0070C0"/>
                </a:solidFill>
              </a:rPr>
              <a:t>={00; 01; 001}</a:t>
            </a:r>
          </a:p>
          <a:p>
            <a:pPr marL="342900" indent="-342900" algn="just">
              <a:buFont typeface="Arial" panose="020B0604020202020204" pitchFamily="34" charset="0"/>
              <a:buChar char="•"/>
            </a:pPr>
            <a:r>
              <a:rPr lang="fr-FR" sz="2200" dirty="0">
                <a:solidFill>
                  <a:srgbClr val="00B0F0"/>
                </a:solidFill>
              </a:rPr>
              <a:t>C</a:t>
            </a:r>
            <a:r>
              <a:rPr lang="fr-FR" sz="2200" baseline="-25000" dirty="0">
                <a:solidFill>
                  <a:srgbClr val="00B0F0"/>
                </a:solidFill>
              </a:rPr>
              <a:t>3</a:t>
            </a:r>
            <a:r>
              <a:rPr lang="fr-FR" sz="2200" dirty="0">
                <a:solidFill>
                  <a:srgbClr val="00B0F0"/>
                </a:solidFill>
              </a:rPr>
              <a:t>={0; 01; 10}</a:t>
            </a:r>
          </a:p>
          <a:p>
            <a:pPr marL="342900" indent="-342900" algn="just">
              <a:buFont typeface="Arial" panose="020B0604020202020204" pitchFamily="34" charset="0"/>
              <a:buChar char="•"/>
            </a:pPr>
            <a:r>
              <a:rPr lang="fr-FR" sz="2200" dirty="0">
                <a:solidFill>
                  <a:srgbClr val="00B050"/>
                </a:solidFill>
              </a:rPr>
              <a:t>C</a:t>
            </a:r>
            <a:r>
              <a:rPr lang="fr-FR" sz="2200" baseline="-25000" dirty="0">
                <a:solidFill>
                  <a:srgbClr val="00B050"/>
                </a:solidFill>
              </a:rPr>
              <a:t>4</a:t>
            </a:r>
            <a:r>
              <a:rPr lang="fr-FR" sz="2200" dirty="0">
                <a:solidFill>
                  <a:srgbClr val="00B050"/>
                </a:solidFill>
              </a:rPr>
              <a:t>={000; 001; 01; 1}</a:t>
            </a:r>
          </a:p>
          <a:p>
            <a:pPr marL="342900" indent="-342900" algn="just">
              <a:buFont typeface="Arial" panose="020B0604020202020204" pitchFamily="34" charset="0"/>
              <a:buChar char="•"/>
            </a:pPr>
            <a:r>
              <a:rPr lang="fr-FR" sz="2200" dirty="0">
                <a:solidFill>
                  <a:schemeClr val="accent1">
                    <a:lumMod val="50000"/>
                  </a:schemeClr>
                </a:solidFill>
              </a:rPr>
              <a:t>C</a:t>
            </a:r>
            <a:r>
              <a:rPr lang="fr-FR" sz="2200" baseline="-25000" dirty="0">
                <a:solidFill>
                  <a:schemeClr val="accent1">
                    <a:lumMod val="50000"/>
                  </a:schemeClr>
                </a:solidFill>
              </a:rPr>
              <a:t>5</a:t>
            </a:r>
            <a:r>
              <a:rPr lang="fr-FR" sz="2200" dirty="0">
                <a:solidFill>
                  <a:schemeClr val="accent1">
                    <a:lumMod val="50000"/>
                  </a:schemeClr>
                </a:solidFill>
              </a:rPr>
              <a:t>={000100; 100101; 010101; 111000}</a:t>
            </a:r>
          </a:p>
          <a:p>
            <a:pPr marL="342900" indent="-342900" algn="just">
              <a:buFont typeface="Arial" panose="020B0604020202020204" pitchFamily="34" charset="0"/>
              <a:buChar char="•"/>
            </a:pPr>
            <a:r>
              <a:rPr lang="fr-FR" sz="2200" dirty="0">
                <a:solidFill>
                  <a:schemeClr val="accent6">
                    <a:lumMod val="75000"/>
                  </a:schemeClr>
                </a:solidFill>
              </a:rPr>
              <a:t>C</a:t>
            </a:r>
            <a:r>
              <a:rPr lang="fr-FR" sz="2200" baseline="-25000" dirty="0">
                <a:solidFill>
                  <a:schemeClr val="accent6">
                    <a:lumMod val="75000"/>
                  </a:schemeClr>
                </a:solidFill>
              </a:rPr>
              <a:t>6</a:t>
            </a:r>
            <a:r>
              <a:rPr lang="fr-FR" sz="2200" dirty="0">
                <a:solidFill>
                  <a:schemeClr val="accent6">
                    <a:lumMod val="75000"/>
                  </a:schemeClr>
                </a:solidFill>
              </a:rPr>
              <a:t>={0; 01; 11}.</a:t>
            </a:r>
          </a:p>
          <a:p>
            <a:pPr marL="342900" indent="-342900" algn="just">
              <a:buFont typeface="Arial" panose="020B0604020202020204" pitchFamily="34" charset="0"/>
              <a:buChar char="•"/>
            </a:pPr>
            <a:r>
              <a:rPr lang="fr-FR" sz="2200" dirty="0">
                <a:solidFill>
                  <a:srgbClr val="C00000"/>
                </a:solidFill>
              </a:rPr>
              <a:t>C</a:t>
            </a:r>
            <a:r>
              <a:rPr lang="fr-FR" sz="2200" baseline="-25000" dirty="0">
                <a:solidFill>
                  <a:srgbClr val="C00000"/>
                </a:solidFill>
              </a:rPr>
              <a:t>7</a:t>
            </a:r>
            <a:r>
              <a:rPr lang="fr-FR" sz="2200" dirty="0">
                <a:solidFill>
                  <a:srgbClr val="C00000"/>
                </a:solidFill>
              </a:rPr>
              <a:t>={0; 10; 110; 1110}.</a:t>
            </a:r>
          </a:p>
          <a:p>
            <a:pPr marL="342900" indent="-342900" algn="just">
              <a:buFont typeface="Arial" panose="020B0604020202020204" pitchFamily="34" charset="0"/>
              <a:buChar char="•"/>
            </a:pPr>
            <a:r>
              <a:rPr lang="fr-FR" sz="2200" dirty="0">
                <a:solidFill>
                  <a:srgbClr val="002060"/>
                </a:solidFill>
              </a:rPr>
              <a:t>C</a:t>
            </a:r>
            <a:r>
              <a:rPr lang="fr-FR" sz="2200" baseline="-25000" dirty="0">
                <a:solidFill>
                  <a:srgbClr val="002060"/>
                </a:solidFill>
              </a:rPr>
              <a:t>8</a:t>
            </a:r>
            <a:r>
              <a:rPr lang="fr-FR" sz="2200" dirty="0">
                <a:solidFill>
                  <a:srgbClr val="002060"/>
                </a:solidFill>
              </a:rPr>
              <a:t>={0; 10; 110; 1111}.</a:t>
            </a:r>
          </a:p>
          <a:p>
            <a:pPr marL="342900" indent="-342900" algn="just">
              <a:buFont typeface="Arial" panose="020B0604020202020204" pitchFamily="34" charset="0"/>
              <a:buChar char="•"/>
            </a:pPr>
            <a:r>
              <a:rPr lang="fr-FR" sz="2200" dirty="0">
                <a:solidFill>
                  <a:srgbClr val="0070C0"/>
                </a:solidFill>
              </a:rPr>
              <a:t>C</a:t>
            </a:r>
            <a:r>
              <a:rPr lang="fr-FR" sz="2200" baseline="-25000" dirty="0">
                <a:solidFill>
                  <a:srgbClr val="0070C0"/>
                </a:solidFill>
              </a:rPr>
              <a:t>9</a:t>
            </a:r>
            <a:r>
              <a:rPr lang="fr-FR" sz="2200" dirty="0">
                <a:solidFill>
                  <a:srgbClr val="0070C0"/>
                </a:solidFill>
              </a:rPr>
              <a:t>={0; 01; 011; 0111}.</a:t>
            </a:r>
          </a:p>
          <a:p>
            <a:pPr marL="342900" indent="-342900" algn="just">
              <a:buFont typeface="Arial" panose="020B0604020202020204" pitchFamily="34" charset="0"/>
              <a:buChar char="•"/>
            </a:pPr>
            <a:r>
              <a:rPr lang="fr-FR" sz="2200" dirty="0">
                <a:solidFill>
                  <a:srgbClr val="00B050"/>
                </a:solidFill>
              </a:rPr>
              <a:t>C</a:t>
            </a:r>
            <a:r>
              <a:rPr lang="fr-FR" sz="2200" baseline="-25000" dirty="0">
                <a:solidFill>
                  <a:srgbClr val="00B050"/>
                </a:solidFill>
              </a:rPr>
              <a:t>10</a:t>
            </a:r>
            <a:r>
              <a:rPr lang="fr-FR" sz="2200" dirty="0">
                <a:solidFill>
                  <a:srgbClr val="00B050"/>
                </a:solidFill>
              </a:rPr>
              <a:t>={0,10,101,0101}. </a:t>
            </a:r>
          </a:p>
          <a:p>
            <a:pPr marL="342900" indent="-342900" algn="just">
              <a:buFont typeface="Arial" panose="020B0604020202020204" pitchFamily="34" charset="0"/>
              <a:buChar char="•"/>
            </a:pPr>
            <a:r>
              <a:rPr lang="fr-FR" sz="2200" dirty="0">
                <a:solidFill>
                  <a:srgbClr val="584300"/>
                </a:solidFill>
              </a:rPr>
              <a:t>C</a:t>
            </a:r>
            <a:r>
              <a:rPr lang="fr-FR" sz="2200" baseline="-25000" dirty="0">
                <a:solidFill>
                  <a:srgbClr val="584300"/>
                </a:solidFill>
              </a:rPr>
              <a:t>11</a:t>
            </a:r>
            <a:r>
              <a:rPr lang="fr-FR" sz="2200" dirty="0">
                <a:solidFill>
                  <a:srgbClr val="584300"/>
                </a:solidFill>
              </a:rPr>
              <a:t>={0,10,110,111}. </a:t>
            </a:r>
          </a:p>
        </p:txBody>
      </p:sp>
    </p:spTree>
    <p:extLst>
      <p:ext uri="{BB962C8B-B14F-4D97-AF65-F5344CB8AC3E}">
        <p14:creationId xmlns="" xmlns:p14="http://schemas.microsoft.com/office/powerpoint/2010/main" val="1017141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PROPRIETES DES CODES SOURCES</a:t>
            </a:r>
          </a:p>
        </p:txBody>
      </p:sp>
      <p:sp>
        <p:nvSpPr>
          <p:cNvPr id="6" name="ZoneTexte 5">
            <a:extLst>
              <a:ext uri="{FF2B5EF4-FFF2-40B4-BE49-F238E27FC236}">
                <a16:creationId xmlns="" xmlns:a16="http://schemas.microsoft.com/office/drawing/2014/main" id="{CFBB1858-1483-4F8A-A6C6-9F4097C839DC}"/>
              </a:ext>
            </a:extLst>
          </p:cNvPr>
          <p:cNvSpPr txBox="1"/>
          <p:nvPr/>
        </p:nvSpPr>
        <p:spPr>
          <a:xfrm>
            <a:off x="35496" y="1196752"/>
            <a:ext cx="9144000" cy="1077218"/>
          </a:xfrm>
          <a:prstGeom prst="rect">
            <a:avLst/>
          </a:prstGeom>
          <a:noFill/>
        </p:spPr>
        <p:txBody>
          <a:bodyPr wrap="square" rtlCol="0">
            <a:spAutoFit/>
          </a:bodyPr>
          <a:lstStyle/>
          <a:p>
            <a:r>
              <a:rPr lang="fr-FR" b="1" u="sng" dirty="0">
                <a:solidFill>
                  <a:srgbClr val="C00000"/>
                </a:solidFill>
              </a:rPr>
              <a:t>Condition nécessaire et suffisante de </a:t>
            </a:r>
            <a:r>
              <a:rPr lang="fr-FR" b="1" u="sng" dirty="0" err="1">
                <a:solidFill>
                  <a:srgbClr val="C00000"/>
                </a:solidFill>
              </a:rPr>
              <a:t>déchiffrabilité</a:t>
            </a:r>
            <a:endParaRPr lang="fr-FR" b="1" u="sng" dirty="0">
              <a:solidFill>
                <a:srgbClr val="C00000"/>
              </a:solidFill>
            </a:endParaRPr>
          </a:p>
          <a:p>
            <a:r>
              <a:rPr lang="fr-FR" sz="2000" dirty="0">
                <a:solidFill>
                  <a:schemeClr val="accent6">
                    <a:lumMod val="75000"/>
                  </a:schemeClr>
                </a:solidFill>
              </a:rPr>
              <a:t>L'extension d'ordre n d'un code est le code formé par les séquences de n mots du code initial.</a:t>
            </a:r>
          </a:p>
        </p:txBody>
      </p:sp>
      <p:sp>
        <p:nvSpPr>
          <p:cNvPr id="7" name="ZoneTexte 6">
            <a:extLst>
              <a:ext uri="{FF2B5EF4-FFF2-40B4-BE49-F238E27FC236}">
                <a16:creationId xmlns="" xmlns:a16="http://schemas.microsoft.com/office/drawing/2014/main" id="{CBA6CFEA-293F-4854-9C2A-9B5BBBCA0155}"/>
              </a:ext>
            </a:extLst>
          </p:cNvPr>
          <p:cNvSpPr txBox="1"/>
          <p:nvPr/>
        </p:nvSpPr>
        <p:spPr>
          <a:xfrm>
            <a:off x="36512" y="2492896"/>
            <a:ext cx="9144000" cy="1077218"/>
          </a:xfrm>
          <a:prstGeom prst="rect">
            <a:avLst/>
          </a:prstGeom>
          <a:noFill/>
        </p:spPr>
        <p:txBody>
          <a:bodyPr wrap="square" rtlCol="0">
            <a:spAutoFit/>
          </a:bodyPr>
          <a:lstStyle/>
          <a:p>
            <a:r>
              <a:rPr lang="fr-FR" b="1" u="sng" dirty="0">
                <a:solidFill>
                  <a:schemeClr val="accent2">
                    <a:lumMod val="75000"/>
                  </a:schemeClr>
                </a:solidFill>
              </a:rPr>
              <a:t>Extension d’un code</a:t>
            </a:r>
          </a:p>
          <a:p>
            <a:pPr algn="just"/>
            <a:r>
              <a:rPr lang="fr-FR" sz="2000" dirty="0">
                <a:solidFill>
                  <a:srgbClr val="00B0F0"/>
                </a:solidFill>
              </a:rPr>
              <a:t>Pour qu'un code soit déchiffrable il faut et il suffit que toutes ses extensions soient régulières.</a:t>
            </a:r>
          </a:p>
        </p:txBody>
      </p:sp>
      <p:sp>
        <p:nvSpPr>
          <p:cNvPr id="8" name="ZoneTexte 7">
            <a:extLst>
              <a:ext uri="{FF2B5EF4-FFF2-40B4-BE49-F238E27FC236}">
                <a16:creationId xmlns="" xmlns:a16="http://schemas.microsoft.com/office/drawing/2014/main" id="{89EC38FF-1B53-4233-89EA-1E613B3F84E4}"/>
              </a:ext>
            </a:extLst>
          </p:cNvPr>
          <p:cNvSpPr txBox="1"/>
          <p:nvPr/>
        </p:nvSpPr>
        <p:spPr>
          <a:xfrm>
            <a:off x="35496" y="3863950"/>
            <a:ext cx="9144000" cy="1692771"/>
          </a:xfrm>
          <a:prstGeom prst="rect">
            <a:avLst/>
          </a:prstGeom>
          <a:noFill/>
        </p:spPr>
        <p:txBody>
          <a:bodyPr wrap="square" rtlCol="0">
            <a:spAutoFit/>
          </a:bodyPr>
          <a:lstStyle/>
          <a:p>
            <a:r>
              <a:rPr lang="fr-FR" b="1" u="sng" dirty="0">
                <a:solidFill>
                  <a:srgbClr val="00B050"/>
                </a:solidFill>
              </a:rPr>
              <a:t>Codes et arbres</a:t>
            </a:r>
          </a:p>
          <a:p>
            <a:pPr algn="just"/>
            <a:r>
              <a:rPr lang="fr-FR" sz="2000" dirty="0">
                <a:solidFill>
                  <a:srgbClr val="0070C0"/>
                </a:solidFill>
              </a:rPr>
              <a:t>À un code (binaire) Préfixe nous pouvons toujours associer un arbre binaire, où tous les mots de code se situent sur les feuilles de l’arbre.</a:t>
            </a:r>
          </a:p>
          <a:p>
            <a:pPr algn="just"/>
            <a:r>
              <a:rPr lang="fr-FR" sz="2000" dirty="0">
                <a:solidFill>
                  <a:srgbClr val="C00000"/>
                </a:solidFill>
              </a:rPr>
              <a:t>Exemple le code suivant: C1={0, 11, 101, 100}: </a:t>
            </a:r>
            <a:r>
              <a:rPr lang="fr-FR" sz="2000" dirty="0">
                <a:solidFill>
                  <a:srgbClr val="002060"/>
                </a:solidFill>
              </a:rPr>
              <a:t>C’est un code binaire Préfixe déchiffrable. Dès lors nous pouvons lui associer un arbre binaire,</a:t>
            </a:r>
            <a:endParaRPr lang="fr-FR" sz="2000" dirty="0">
              <a:solidFill>
                <a:srgbClr val="C00000"/>
              </a:solidFill>
            </a:endParaRPr>
          </a:p>
        </p:txBody>
      </p:sp>
      <p:cxnSp>
        <p:nvCxnSpPr>
          <p:cNvPr id="5" name="Connecteur droit 4">
            <a:extLst>
              <a:ext uri="{FF2B5EF4-FFF2-40B4-BE49-F238E27FC236}">
                <a16:creationId xmlns="" xmlns:a16="http://schemas.microsoft.com/office/drawing/2014/main" id="{64BD2850-C14B-4008-9625-EB88656DD4BD}"/>
              </a:ext>
            </a:extLst>
          </p:cNvPr>
          <p:cNvCxnSpPr>
            <a:cxnSpLocks/>
          </p:cNvCxnSpPr>
          <p:nvPr/>
        </p:nvCxnSpPr>
        <p:spPr bwMode="auto">
          <a:xfrm flipV="1">
            <a:off x="653764" y="5979190"/>
            <a:ext cx="946649" cy="323001"/>
          </a:xfrm>
          <a:prstGeom prst="line">
            <a:avLst/>
          </a:prstGeom>
          <a:solidFill>
            <a:schemeClr val="accent1"/>
          </a:solidFill>
          <a:ln w="28575" cap="flat" cmpd="sng" algn="ctr">
            <a:solidFill>
              <a:srgbClr val="002060"/>
            </a:solidFill>
            <a:prstDash val="solid"/>
            <a:round/>
            <a:headEnd type="none" w="med" len="med"/>
            <a:tailEnd type="none" w="med" len="med"/>
          </a:ln>
          <a:effectLst/>
        </p:spPr>
      </p:cxnSp>
      <p:cxnSp>
        <p:nvCxnSpPr>
          <p:cNvPr id="10" name="Connecteur droit 9">
            <a:extLst>
              <a:ext uri="{FF2B5EF4-FFF2-40B4-BE49-F238E27FC236}">
                <a16:creationId xmlns="" xmlns:a16="http://schemas.microsoft.com/office/drawing/2014/main" id="{C11A068C-3EF6-456B-95A9-08DE02BAF08F}"/>
              </a:ext>
            </a:extLst>
          </p:cNvPr>
          <p:cNvCxnSpPr/>
          <p:nvPr/>
        </p:nvCxnSpPr>
        <p:spPr bwMode="auto">
          <a:xfrm>
            <a:off x="683568" y="6309320"/>
            <a:ext cx="916845" cy="432048"/>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1" name="Connecteur droit 10">
            <a:extLst>
              <a:ext uri="{FF2B5EF4-FFF2-40B4-BE49-F238E27FC236}">
                <a16:creationId xmlns="" xmlns:a16="http://schemas.microsoft.com/office/drawing/2014/main" id="{01B3E37F-95CE-4941-84B0-68F2C0FA9951}"/>
              </a:ext>
            </a:extLst>
          </p:cNvPr>
          <p:cNvCxnSpPr>
            <a:cxnSpLocks/>
          </p:cNvCxnSpPr>
          <p:nvPr/>
        </p:nvCxnSpPr>
        <p:spPr bwMode="auto">
          <a:xfrm flipV="1">
            <a:off x="1619672" y="5626279"/>
            <a:ext cx="946649" cy="323001"/>
          </a:xfrm>
          <a:prstGeom prst="line">
            <a:avLst/>
          </a:prstGeom>
          <a:solidFill>
            <a:schemeClr val="accent1"/>
          </a:solidFill>
          <a:ln w="28575" cap="flat" cmpd="sng" algn="ctr">
            <a:solidFill>
              <a:srgbClr val="002060"/>
            </a:solidFill>
            <a:prstDash val="solid"/>
            <a:round/>
            <a:headEnd type="none" w="med" len="med"/>
            <a:tailEnd type="none" w="med" len="med"/>
          </a:ln>
          <a:effectLst/>
        </p:spPr>
      </p:cxnSp>
      <p:cxnSp>
        <p:nvCxnSpPr>
          <p:cNvPr id="12" name="Connecteur droit 11">
            <a:extLst>
              <a:ext uri="{FF2B5EF4-FFF2-40B4-BE49-F238E27FC236}">
                <a16:creationId xmlns="" xmlns:a16="http://schemas.microsoft.com/office/drawing/2014/main" id="{FE1FAB8F-C1B4-4497-92A8-786494CA9151}"/>
              </a:ext>
            </a:extLst>
          </p:cNvPr>
          <p:cNvCxnSpPr/>
          <p:nvPr/>
        </p:nvCxnSpPr>
        <p:spPr bwMode="auto">
          <a:xfrm>
            <a:off x="1619672" y="5949280"/>
            <a:ext cx="916845" cy="432048"/>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3" name="Connecteur droit 12">
            <a:extLst>
              <a:ext uri="{FF2B5EF4-FFF2-40B4-BE49-F238E27FC236}">
                <a16:creationId xmlns="" xmlns:a16="http://schemas.microsoft.com/office/drawing/2014/main" id="{60AFB743-4E4F-428A-A82B-772C1F25A857}"/>
              </a:ext>
            </a:extLst>
          </p:cNvPr>
          <p:cNvCxnSpPr/>
          <p:nvPr/>
        </p:nvCxnSpPr>
        <p:spPr bwMode="auto">
          <a:xfrm>
            <a:off x="2575035" y="6381328"/>
            <a:ext cx="916845" cy="432048"/>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4" name="Connecteur droit 13">
            <a:extLst>
              <a:ext uri="{FF2B5EF4-FFF2-40B4-BE49-F238E27FC236}">
                <a16:creationId xmlns="" xmlns:a16="http://schemas.microsoft.com/office/drawing/2014/main" id="{9A2BE439-15C1-47F2-B6DD-B3F3EFA1F228}"/>
              </a:ext>
            </a:extLst>
          </p:cNvPr>
          <p:cNvCxnSpPr>
            <a:cxnSpLocks/>
          </p:cNvCxnSpPr>
          <p:nvPr/>
        </p:nvCxnSpPr>
        <p:spPr bwMode="auto">
          <a:xfrm flipV="1">
            <a:off x="2559299" y="6044259"/>
            <a:ext cx="946649" cy="323001"/>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15" name="Organigramme : Connecteur 14">
            <a:extLst>
              <a:ext uri="{FF2B5EF4-FFF2-40B4-BE49-F238E27FC236}">
                <a16:creationId xmlns="" xmlns:a16="http://schemas.microsoft.com/office/drawing/2014/main" id="{E1412028-1BE3-49F3-8438-5ED42ADEA1A8}"/>
              </a:ext>
            </a:extLst>
          </p:cNvPr>
          <p:cNvSpPr/>
          <p:nvPr/>
        </p:nvSpPr>
        <p:spPr bwMode="auto">
          <a:xfrm>
            <a:off x="611560" y="6223244"/>
            <a:ext cx="72008" cy="144016"/>
          </a:xfrm>
          <a:prstGeom prst="flowChartConnector">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6" name="Organigramme : Connecteur 15">
            <a:extLst>
              <a:ext uri="{FF2B5EF4-FFF2-40B4-BE49-F238E27FC236}">
                <a16:creationId xmlns="" xmlns:a16="http://schemas.microsoft.com/office/drawing/2014/main" id="{68BD4B23-B4DA-49B6-A8D4-3AA2C227C171}"/>
              </a:ext>
            </a:extLst>
          </p:cNvPr>
          <p:cNvSpPr/>
          <p:nvPr/>
        </p:nvSpPr>
        <p:spPr bwMode="auto">
          <a:xfrm>
            <a:off x="1575800" y="5877272"/>
            <a:ext cx="72008" cy="144016"/>
          </a:xfrm>
          <a:prstGeom prst="flowChartConnector">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7" name="Organigramme : Connecteur 16">
            <a:extLst>
              <a:ext uri="{FF2B5EF4-FFF2-40B4-BE49-F238E27FC236}">
                <a16:creationId xmlns="" xmlns:a16="http://schemas.microsoft.com/office/drawing/2014/main" id="{5CD4B6B4-B635-44DF-8770-DAA2374E9D90}"/>
              </a:ext>
            </a:extLst>
          </p:cNvPr>
          <p:cNvSpPr/>
          <p:nvPr/>
        </p:nvSpPr>
        <p:spPr bwMode="auto">
          <a:xfrm>
            <a:off x="2525972" y="6293584"/>
            <a:ext cx="72008" cy="144016"/>
          </a:xfrm>
          <a:prstGeom prst="flowChartConnector">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8" name="ZoneTexte 17">
            <a:extLst>
              <a:ext uri="{FF2B5EF4-FFF2-40B4-BE49-F238E27FC236}">
                <a16:creationId xmlns="" xmlns:a16="http://schemas.microsoft.com/office/drawing/2014/main" id="{FC50F153-7918-4385-BA19-538906DD3A94}"/>
              </a:ext>
            </a:extLst>
          </p:cNvPr>
          <p:cNvSpPr txBox="1"/>
          <p:nvPr/>
        </p:nvSpPr>
        <p:spPr>
          <a:xfrm>
            <a:off x="1619672" y="6437600"/>
            <a:ext cx="360040" cy="461665"/>
          </a:xfrm>
          <a:prstGeom prst="rect">
            <a:avLst/>
          </a:prstGeom>
          <a:noFill/>
        </p:spPr>
        <p:txBody>
          <a:bodyPr wrap="square" rtlCol="0">
            <a:spAutoFit/>
          </a:bodyPr>
          <a:lstStyle/>
          <a:p>
            <a:r>
              <a:rPr lang="fr-FR" b="1" dirty="0">
                <a:solidFill>
                  <a:srgbClr val="00B050"/>
                </a:solidFill>
              </a:rPr>
              <a:t>0</a:t>
            </a:r>
          </a:p>
        </p:txBody>
      </p:sp>
      <p:sp>
        <p:nvSpPr>
          <p:cNvPr id="19" name="ZoneTexte 18">
            <a:extLst>
              <a:ext uri="{FF2B5EF4-FFF2-40B4-BE49-F238E27FC236}">
                <a16:creationId xmlns="" xmlns:a16="http://schemas.microsoft.com/office/drawing/2014/main" id="{329C67C2-2F2C-4FDF-9CE8-8670EADF3A19}"/>
              </a:ext>
            </a:extLst>
          </p:cNvPr>
          <p:cNvSpPr txBox="1"/>
          <p:nvPr/>
        </p:nvSpPr>
        <p:spPr>
          <a:xfrm>
            <a:off x="2555776" y="5445224"/>
            <a:ext cx="360040" cy="461665"/>
          </a:xfrm>
          <a:prstGeom prst="rect">
            <a:avLst/>
          </a:prstGeom>
          <a:noFill/>
        </p:spPr>
        <p:txBody>
          <a:bodyPr wrap="square" rtlCol="0">
            <a:spAutoFit/>
          </a:bodyPr>
          <a:lstStyle/>
          <a:p>
            <a:r>
              <a:rPr lang="fr-FR" b="1" dirty="0">
                <a:solidFill>
                  <a:srgbClr val="002060"/>
                </a:solidFill>
              </a:rPr>
              <a:t>1</a:t>
            </a:r>
          </a:p>
        </p:txBody>
      </p:sp>
      <p:sp>
        <p:nvSpPr>
          <p:cNvPr id="20" name="ZoneTexte 19">
            <a:extLst>
              <a:ext uri="{FF2B5EF4-FFF2-40B4-BE49-F238E27FC236}">
                <a16:creationId xmlns="" xmlns:a16="http://schemas.microsoft.com/office/drawing/2014/main" id="{ACD292DB-214C-45BA-B9E8-DEE91D5442AA}"/>
              </a:ext>
            </a:extLst>
          </p:cNvPr>
          <p:cNvSpPr txBox="1"/>
          <p:nvPr/>
        </p:nvSpPr>
        <p:spPr>
          <a:xfrm>
            <a:off x="2195736" y="6309320"/>
            <a:ext cx="648072" cy="461665"/>
          </a:xfrm>
          <a:prstGeom prst="rect">
            <a:avLst/>
          </a:prstGeom>
          <a:noFill/>
        </p:spPr>
        <p:txBody>
          <a:bodyPr wrap="square" rtlCol="0">
            <a:spAutoFit/>
          </a:bodyPr>
          <a:lstStyle/>
          <a:p>
            <a:r>
              <a:rPr lang="fr-FR" b="1" dirty="0">
                <a:solidFill>
                  <a:srgbClr val="002060"/>
                </a:solidFill>
              </a:rPr>
              <a:t>1</a:t>
            </a:r>
            <a:r>
              <a:rPr lang="fr-FR" b="1" dirty="0">
                <a:solidFill>
                  <a:srgbClr val="00B050"/>
                </a:solidFill>
              </a:rPr>
              <a:t>0</a:t>
            </a:r>
          </a:p>
        </p:txBody>
      </p:sp>
      <p:sp>
        <p:nvSpPr>
          <p:cNvPr id="21" name="ZoneTexte 20">
            <a:extLst>
              <a:ext uri="{FF2B5EF4-FFF2-40B4-BE49-F238E27FC236}">
                <a16:creationId xmlns="" xmlns:a16="http://schemas.microsoft.com/office/drawing/2014/main" id="{EE1A56EF-2CE4-4842-98E6-9ABE425E6528}"/>
              </a:ext>
            </a:extLst>
          </p:cNvPr>
          <p:cNvSpPr txBox="1"/>
          <p:nvPr/>
        </p:nvSpPr>
        <p:spPr>
          <a:xfrm>
            <a:off x="3491880" y="6453336"/>
            <a:ext cx="916844" cy="461665"/>
          </a:xfrm>
          <a:prstGeom prst="rect">
            <a:avLst/>
          </a:prstGeom>
          <a:noFill/>
        </p:spPr>
        <p:txBody>
          <a:bodyPr wrap="square" rtlCol="0">
            <a:spAutoFit/>
          </a:bodyPr>
          <a:lstStyle/>
          <a:p>
            <a:r>
              <a:rPr lang="fr-FR" b="1" dirty="0">
                <a:solidFill>
                  <a:srgbClr val="002060"/>
                </a:solidFill>
              </a:rPr>
              <a:t>1</a:t>
            </a:r>
            <a:r>
              <a:rPr lang="fr-FR" b="1" dirty="0">
                <a:solidFill>
                  <a:srgbClr val="00B050"/>
                </a:solidFill>
              </a:rPr>
              <a:t>00</a:t>
            </a:r>
          </a:p>
        </p:txBody>
      </p:sp>
      <p:sp>
        <p:nvSpPr>
          <p:cNvPr id="22" name="ZoneTexte 21">
            <a:extLst>
              <a:ext uri="{FF2B5EF4-FFF2-40B4-BE49-F238E27FC236}">
                <a16:creationId xmlns="" xmlns:a16="http://schemas.microsoft.com/office/drawing/2014/main" id="{04D501AF-AB80-427D-9C7A-55A3681197E1}"/>
              </a:ext>
            </a:extLst>
          </p:cNvPr>
          <p:cNvSpPr txBox="1"/>
          <p:nvPr/>
        </p:nvSpPr>
        <p:spPr>
          <a:xfrm>
            <a:off x="3439132" y="5805264"/>
            <a:ext cx="916844" cy="461665"/>
          </a:xfrm>
          <a:prstGeom prst="rect">
            <a:avLst/>
          </a:prstGeom>
          <a:noFill/>
        </p:spPr>
        <p:txBody>
          <a:bodyPr wrap="square" rtlCol="0">
            <a:spAutoFit/>
          </a:bodyPr>
          <a:lstStyle/>
          <a:p>
            <a:r>
              <a:rPr lang="fr-FR" b="1" dirty="0">
                <a:solidFill>
                  <a:srgbClr val="002060"/>
                </a:solidFill>
              </a:rPr>
              <a:t>1</a:t>
            </a:r>
            <a:r>
              <a:rPr lang="fr-FR" b="1" dirty="0">
                <a:solidFill>
                  <a:srgbClr val="00B050"/>
                </a:solidFill>
              </a:rPr>
              <a:t>0</a:t>
            </a:r>
            <a:r>
              <a:rPr lang="fr-FR" b="1" dirty="0">
                <a:solidFill>
                  <a:srgbClr val="002060"/>
                </a:solidFill>
              </a:rPr>
              <a:t>1</a:t>
            </a:r>
          </a:p>
        </p:txBody>
      </p:sp>
    </p:spTree>
    <p:extLst>
      <p:ext uri="{BB962C8B-B14F-4D97-AF65-F5344CB8AC3E}">
        <p14:creationId xmlns="" xmlns:p14="http://schemas.microsoft.com/office/powerpoint/2010/main" val="3134497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INEGALITE DE KRAFT</a:t>
            </a:r>
          </a:p>
        </p:txBody>
      </p:sp>
      <p:sp>
        <p:nvSpPr>
          <p:cNvPr id="3" name="ZoneTexte 2">
            <a:extLst>
              <a:ext uri="{FF2B5EF4-FFF2-40B4-BE49-F238E27FC236}">
                <a16:creationId xmlns="" xmlns:a16="http://schemas.microsoft.com/office/drawing/2014/main" id="{1A531DB0-AC70-49F9-95CE-B3C87D25B95B}"/>
              </a:ext>
            </a:extLst>
          </p:cNvPr>
          <p:cNvSpPr txBox="1"/>
          <p:nvPr/>
        </p:nvSpPr>
        <p:spPr>
          <a:xfrm>
            <a:off x="0" y="980728"/>
            <a:ext cx="9144000" cy="4606389"/>
          </a:xfrm>
          <a:prstGeom prst="rect">
            <a:avLst/>
          </a:prstGeom>
          <a:noFill/>
        </p:spPr>
        <p:txBody>
          <a:bodyPr wrap="square" rtlCol="0">
            <a:spAutoFit/>
          </a:bodyPr>
          <a:lstStyle/>
          <a:p>
            <a:pPr algn="just"/>
            <a:r>
              <a:rPr lang="fr-FR" sz="2200" dirty="0">
                <a:solidFill>
                  <a:srgbClr val="002060"/>
                </a:solidFill>
              </a:rPr>
              <a:t>L’inégalité de Kraft est la plus importante propriété des codes déchiffrables et plus précisément les codes Préfixes : </a:t>
            </a:r>
          </a:p>
          <a:p>
            <a:pPr algn="just"/>
            <a:endParaRPr lang="fr-FR" sz="2200" dirty="0"/>
          </a:p>
          <a:p>
            <a:pPr algn="just"/>
            <a:r>
              <a:rPr lang="fr-FR" sz="2200" dirty="0">
                <a:solidFill>
                  <a:srgbClr val="C00000"/>
                </a:solidFill>
              </a:rPr>
              <a:t>Théorème : Pour qu’un code Préfixe (code instantané ou encore code déchiffrable), correspondant à la source d’alphabets M={m</a:t>
            </a:r>
            <a:r>
              <a:rPr lang="fr-FR" sz="2200" baseline="-25000" dirty="0">
                <a:solidFill>
                  <a:srgbClr val="C00000"/>
                </a:solidFill>
              </a:rPr>
              <a:t>1</a:t>
            </a:r>
            <a:r>
              <a:rPr lang="fr-FR" sz="2200" dirty="0">
                <a:solidFill>
                  <a:srgbClr val="C00000"/>
                </a:solidFill>
              </a:rPr>
              <a:t>, m</a:t>
            </a:r>
            <a:r>
              <a:rPr lang="fr-FR" sz="2200" baseline="-25000" dirty="0">
                <a:solidFill>
                  <a:srgbClr val="C00000"/>
                </a:solidFill>
              </a:rPr>
              <a:t>2</a:t>
            </a:r>
            <a:r>
              <a:rPr lang="fr-FR" sz="2200" dirty="0">
                <a:solidFill>
                  <a:srgbClr val="C00000"/>
                </a:solidFill>
              </a:rPr>
              <a:t>, ,…, </a:t>
            </a:r>
            <a:r>
              <a:rPr lang="fr-FR" sz="2200" dirty="0" err="1">
                <a:solidFill>
                  <a:srgbClr val="C00000"/>
                </a:solidFill>
              </a:rPr>
              <a:t>m</a:t>
            </a:r>
            <a:r>
              <a:rPr lang="fr-FR" sz="2200" baseline="-25000" dirty="0" err="1">
                <a:solidFill>
                  <a:srgbClr val="C00000"/>
                </a:solidFill>
              </a:rPr>
              <a:t>K</a:t>
            </a:r>
            <a:r>
              <a:rPr lang="fr-FR" sz="2200" dirty="0">
                <a:solidFill>
                  <a:srgbClr val="C00000"/>
                </a:solidFill>
              </a:rPr>
              <a:t>}, existe il faut et il suffit que ses longueurs de mots, notées </a:t>
            </a:r>
            <a:r>
              <a:rPr lang="fr-FR" sz="2200" dirty="0" err="1">
                <a:solidFill>
                  <a:srgbClr val="C00000"/>
                </a:solidFill>
              </a:rPr>
              <a:t>l</a:t>
            </a:r>
            <a:r>
              <a:rPr lang="fr-FR" sz="2200" baseline="-25000" dirty="0" err="1">
                <a:solidFill>
                  <a:srgbClr val="C00000"/>
                </a:solidFill>
              </a:rPr>
              <a:t>k</a:t>
            </a:r>
            <a:r>
              <a:rPr lang="fr-FR" sz="2200" baseline="-25000" dirty="0">
                <a:solidFill>
                  <a:srgbClr val="C00000"/>
                </a:solidFill>
              </a:rPr>
              <a:t> </a:t>
            </a:r>
            <a:r>
              <a:rPr lang="fr-FR" sz="2200" dirty="0">
                <a:solidFill>
                  <a:srgbClr val="C00000"/>
                </a:solidFill>
              </a:rPr>
              <a:t>où k={1, 2,…, K}, vérifient l’inéquation suivante:</a:t>
            </a:r>
          </a:p>
          <a:p>
            <a:pPr algn="just"/>
            <a:endParaRPr lang="fr-FR" sz="2200" baseline="-25000" dirty="0"/>
          </a:p>
          <a:p>
            <a:pPr algn="ctr"/>
            <a:endParaRPr lang="fr-FR" sz="2200" baseline="-25000" dirty="0"/>
          </a:p>
          <a:p>
            <a:pPr algn="just"/>
            <a:endParaRPr lang="fr-FR" sz="2200" dirty="0"/>
          </a:p>
          <a:p>
            <a:pPr algn="just"/>
            <a:endParaRPr lang="fr-FR" sz="2200" dirty="0"/>
          </a:p>
          <a:p>
            <a:pPr algn="just"/>
            <a:r>
              <a:rPr lang="fr-FR" sz="2200" dirty="0">
                <a:solidFill>
                  <a:srgbClr val="7030A0"/>
                </a:solidFill>
              </a:rPr>
              <a:t>Cette même condition a été aussi établie par M</a:t>
            </a:r>
            <a:r>
              <a:rPr lang="fr-FR" sz="2200" baseline="-25000" dirty="0">
                <a:solidFill>
                  <a:srgbClr val="7030A0"/>
                </a:solidFill>
              </a:rPr>
              <a:t>c</a:t>
            </a:r>
            <a:r>
              <a:rPr lang="fr-FR" sz="2200" dirty="0">
                <a:solidFill>
                  <a:srgbClr val="7030A0"/>
                </a:solidFill>
              </a:rPr>
              <a:t>Millan pour les codes uniquement déchiffrables, A cette effet, on l’appelle souvent l’inégalité de Kraft-M</a:t>
            </a:r>
            <a:r>
              <a:rPr lang="fr-FR" sz="2200" baseline="-25000" dirty="0">
                <a:solidFill>
                  <a:srgbClr val="7030A0"/>
                </a:solidFill>
              </a:rPr>
              <a:t>c</a:t>
            </a:r>
            <a:r>
              <a:rPr lang="fr-FR" sz="2200" dirty="0">
                <a:solidFill>
                  <a:srgbClr val="7030A0"/>
                </a:solidFill>
              </a:rPr>
              <a:t>Millan.</a:t>
            </a:r>
          </a:p>
        </p:txBody>
      </p:sp>
      <mc:AlternateContent xmlns:mc="http://schemas.openxmlformats.org/markup-compatibility/2006">
        <mc:Choice xmlns="" xmlns:a14="http://schemas.microsoft.com/office/drawing/2010/main" Requires="a14">
          <p:sp>
            <p:nvSpPr>
              <p:cNvPr id="4" name="ZoneTexte 3">
                <a:extLst>
                  <a:ext uri="{FF2B5EF4-FFF2-40B4-BE49-F238E27FC236}">
                    <a16:creationId xmlns:a16="http://schemas.microsoft.com/office/drawing/2014/main" id="{19014721-DBB1-4742-80BA-1EDA55ADA1BB}"/>
                  </a:ext>
                </a:extLst>
              </p:cNvPr>
              <p:cNvSpPr txBox="1"/>
              <p:nvPr/>
            </p:nvSpPr>
            <p:spPr>
              <a:xfrm>
                <a:off x="4114800" y="3470631"/>
                <a:ext cx="1658852"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𝑘</m:t>
                          </m:r>
                          <m:r>
                            <a:rPr lang="fr-FR" b="0" i="1" smtClean="0">
                              <a:latin typeface="Cambria Math" panose="02040503050406030204" pitchFamily="18" charset="0"/>
                            </a:rPr>
                            <m:t>=</m:t>
                          </m:r>
                          <m:r>
                            <a:rPr lang="fr-FR" b="0" i="1" smtClean="0">
                              <a:latin typeface="Cambria Math" panose="02040503050406030204" pitchFamily="18" charset="0"/>
                            </a:rPr>
                            <m:t>1</m:t>
                          </m:r>
                        </m:sub>
                        <m:sup>
                          <m:r>
                            <a:rPr lang="fr-FR" b="0" i="1" smtClean="0">
                              <a:latin typeface="Cambria Math" panose="02040503050406030204" pitchFamily="18" charset="0"/>
                            </a:rPr>
                            <m:t>𝐾</m:t>
                          </m:r>
                        </m:sup>
                        <m:e>
                          <m:sSup>
                            <m:sSupPr>
                              <m:ctrlPr>
                                <a:rPr lang="fr-FR" b="0" i="1" smtClean="0">
                                  <a:latin typeface="Cambria Math" panose="02040503050406030204" pitchFamily="18" charset="0"/>
                                </a:rPr>
                              </m:ctrlPr>
                            </m:sSupPr>
                            <m:e>
                              <m:r>
                                <a:rPr lang="fr-FR" b="0" i="1" smtClean="0">
                                  <a:latin typeface="Cambria Math" panose="02040503050406030204" pitchFamily="18" charset="0"/>
                                </a:rPr>
                                <m:t>2</m:t>
                              </m:r>
                            </m:e>
                            <m:sup>
                              <m:r>
                                <a:rPr lang="fr-FR" b="0" i="1" smtClean="0">
                                  <a:latin typeface="Cambria Math" panose="02040503050406030204" pitchFamily="18" charset="0"/>
                                </a:rPr>
                                <m:t>−</m:t>
                              </m:r>
                              <m:r>
                                <a:rPr lang="fr-FR" b="0" i="1" smtClean="0">
                                  <a:latin typeface="Cambria Math" panose="02040503050406030204" pitchFamily="18" charset="0"/>
                                </a:rPr>
                                <m:t>𝑙𝑘</m:t>
                              </m:r>
                            </m:sup>
                          </m:sSup>
                        </m:e>
                      </m:nary>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oMath>
                  </m:oMathPara>
                </a14:m>
                <a:endParaRPr lang="fr-FR" dirty="0"/>
              </a:p>
            </p:txBody>
          </p:sp>
        </mc:Choice>
        <mc:Fallback>
          <p:sp>
            <p:nvSpPr>
              <p:cNvPr id="4" name="ZoneTexte 3">
                <a:extLst>
                  <a:ext uri="{FF2B5EF4-FFF2-40B4-BE49-F238E27FC236}">
                    <a16:creationId xmlns:a14="http://schemas.microsoft.com/office/drawing/2010/main" xmlns="" xmlns:a16="http://schemas.microsoft.com/office/drawing/2014/main" id="{19014721-DBB1-4742-80BA-1EDA55ADA1BB}"/>
                  </a:ext>
                </a:extLst>
              </p:cNvPr>
              <p:cNvSpPr txBox="1">
                <a:spLocks noRot="1" noChangeAspect="1" noMove="1" noResize="1" noEditPoints="1" noAdjustHandles="1" noChangeArrowheads="1" noChangeShapeType="1" noTextEdit="1"/>
              </p:cNvSpPr>
              <p:nvPr/>
            </p:nvSpPr>
            <p:spPr>
              <a:xfrm>
                <a:off x="4114800" y="3470631"/>
                <a:ext cx="1658852" cy="1038489"/>
              </a:xfrm>
              <a:prstGeom prst="rect">
                <a:avLst/>
              </a:prstGeom>
              <a:blipFill>
                <a:blip r:embed="rId2"/>
                <a:stretch>
                  <a:fillRect/>
                </a:stretch>
              </a:blipFill>
            </p:spPr>
            <p:txBody>
              <a:bodyPr/>
              <a:lstStyle/>
              <a:p>
                <a:r>
                  <a:rPr lang="fr-FR">
                    <a:noFill/>
                  </a:rPr>
                  <a:t> </a:t>
                </a:r>
              </a:p>
            </p:txBody>
          </p:sp>
        </mc:Fallback>
      </mc:AlternateContent>
      <p:sp>
        <p:nvSpPr>
          <p:cNvPr id="9" name="ZoneTexte 8">
            <a:extLst>
              <a:ext uri="{FF2B5EF4-FFF2-40B4-BE49-F238E27FC236}">
                <a16:creationId xmlns="" xmlns:a16="http://schemas.microsoft.com/office/drawing/2014/main" id="{37C86E59-7CE4-4374-8A59-DC0FE141D4DF}"/>
              </a:ext>
            </a:extLst>
          </p:cNvPr>
          <p:cNvSpPr txBox="1"/>
          <p:nvPr/>
        </p:nvSpPr>
        <p:spPr>
          <a:xfrm>
            <a:off x="0" y="5877272"/>
            <a:ext cx="9144000" cy="769441"/>
          </a:xfrm>
          <a:prstGeom prst="rect">
            <a:avLst/>
          </a:prstGeom>
          <a:noFill/>
        </p:spPr>
        <p:txBody>
          <a:bodyPr wrap="square" rtlCol="0">
            <a:spAutoFit/>
          </a:bodyPr>
          <a:lstStyle/>
          <a:p>
            <a:r>
              <a:rPr lang="fr-FR" b="1" u="sng" dirty="0">
                <a:solidFill>
                  <a:srgbClr val="C00000"/>
                </a:solidFill>
              </a:rPr>
              <a:t>Code complet</a:t>
            </a:r>
          </a:p>
          <a:p>
            <a:r>
              <a:rPr lang="fr-FR" sz="2000" dirty="0">
                <a:solidFill>
                  <a:srgbClr val="002060"/>
                </a:solidFill>
              </a:rPr>
              <a:t>Un code est dit complet s’il vérifie l’égalité :</a:t>
            </a:r>
          </a:p>
        </p:txBody>
      </p:sp>
      <mc:AlternateContent xmlns:mc="http://schemas.openxmlformats.org/markup-compatibility/2006">
        <mc:Choice xmlns="" xmlns:a14="http://schemas.microsoft.com/office/drawing/2010/main" Requires="a14">
          <p:sp>
            <p:nvSpPr>
              <p:cNvPr id="10" name="ZoneTexte 9">
                <a:extLst>
                  <a:ext uri="{FF2B5EF4-FFF2-40B4-BE49-F238E27FC236}">
                    <a16:creationId xmlns:a16="http://schemas.microsoft.com/office/drawing/2014/main" id="{6CC391D4-E439-4983-BD30-6B97FEFE7C7A}"/>
                  </a:ext>
                </a:extLst>
              </p:cNvPr>
              <p:cNvSpPr txBox="1"/>
              <p:nvPr/>
            </p:nvSpPr>
            <p:spPr>
              <a:xfrm>
                <a:off x="5433428" y="5846895"/>
                <a:ext cx="1657249"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𝑘</m:t>
                          </m:r>
                          <m:r>
                            <a:rPr lang="fr-FR" b="0" i="1" smtClean="0">
                              <a:latin typeface="Cambria Math" panose="02040503050406030204" pitchFamily="18" charset="0"/>
                            </a:rPr>
                            <m:t>=</m:t>
                          </m:r>
                          <m:r>
                            <a:rPr lang="fr-FR" b="0" i="1" smtClean="0">
                              <a:latin typeface="Cambria Math" panose="02040503050406030204" pitchFamily="18" charset="0"/>
                            </a:rPr>
                            <m:t>1</m:t>
                          </m:r>
                        </m:sub>
                        <m:sup>
                          <m:r>
                            <a:rPr lang="fr-FR" b="0" i="1" smtClean="0">
                              <a:latin typeface="Cambria Math" panose="02040503050406030204" pitchFamily="18" charset="0"/>
                            </a:rPr>
                            <m:t>𝐾</m:t>
                          </m:r>
                        </m:sup>
                        <m:e>
                          <m:sSup>
                            <m:sSupPr>
                              <m:ctrlPr>
                                <a:rPr lang="fr-FR" b="0" i="1" smtClean="0">
                                  <a:latin typeface="Cambria Math" panose="02040503050406030204" pitchFamily="18" charset="0"/>
                                </a:rPr>
                              </m:ctrlPr>
                            </m:sSupPr>
                            <m:e>
                              <m:r>
                                <a:rPr lang="fr-FR" b="0" i="1" smtClean="0">
                                  <a:latin typeface="Cambria Math" panose="02040503050406030204" pitchFamily="18" charset="0"/>
                                </a:rPr>
                                <m:t>2</m:t>
                              </m:r>
                            </m:e>
                            <m:sup>
                              <m:r>
                                <a:rPr lang="fr-FR" b="0" i="1" smtClean="0">
                                  <a:latin typeface="Cambria Math" panose="02040503050406030204" pitchFamily="18" charset="0"/>
                                </a:rPr>
                                <m:t>−</m:t>
                              </m:r>
                              <m:r>
                                <a:rPr lang="fr-FR" b="0" i="1" smtClean="0">
                                  <a:latin typeface="Cambria Math" panose="02040503050406030204" pitchFamily="18" charset="0"/>
                                </a:rPr>
                                <m:t>𝑙𝑘</m:t>
                              </m:r>
                            </m:sup>
                          </m:sSup>
                        </m:e>
                      </m:nary>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oMath>
                  </m:oMathPara>
                </a14:m>
                <a:endParaRPr lang="fr-FR" dirty="0"/>
              </a:p>
            </p:txBody>
          </p:sp>
        </mc:Choice>
        <mc:Fallback>
          <p:sp>
            <p:nvSpPr>
              <p:cNvPr id="10" name="ZoneTexte 9">
                <a:extLst>
                  <a:ext uri="{FF2B5EF4-FFF2-40B4-BE49-F238E27FC236}">
                    <a16:creationId xmlns:a14="http://schemas.microsoft.com/office/drawing/2010/main" xmlns="" xmlns:a16="http://schemas.microsoft.com/office/drawing/2014/main" id="{6CC391D4-E439-4983-BD30-6B97FEFE7C7A}"/>
                  </a:ext>
                </a:extLst>
              </p:cNvPr>
              <p:cNvSpPr txBox="1">
                <a:spLocks noRot="1" noChangeAspect="1" noMove="1" noResize="1" noEditPoints="1" noAdjustHandles="1" noChangeArrowheads="1" noChangeShapeType="1" noTextEdit="1"/>
              </p:cNvSpPr>
              <p:nvPr/>
            </p:nvSpPr>
            <p:spPr>
              <a:xfrm>
                <a:off x="5433428" y="5846895"/>
                <a:ext cx="1657249" cy="1038489"/>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 xmlns:p14="http://schemas.microsoft.com/office/powerpoint/2010/main" val="147081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2D431C6B-2460-4C3F-A438-2094D2B94329}"/>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INEGALITE DE KRAFT</a:t>
            </a:r>
          </a:p>
        </p:txBody>
      </p:sp>
      <p:sp>
        <p:nvSpPr>
          <p:cNvPr id="3" name="ZoneTexte 2">
            <a:extLst>
              <a:ext uri="{FF2B5EF4-FFF2-40B4-BE49-F238E27FC236}">
                <a16:creationId xmlns="" xmlns:a16="http://schemas.microsoft.com/office/drawing/2014/main" id="{1A531DB0-AC70-49F9-95CE-B3C87D25B95B}"/>
              </a:ext>
            </a:extLst>
          </p:cNvPr>
          <p:cNvSpPr txBox="1"/>
          <p:nvPr/>
        </p:nvSpPr>
        <p:spPr>
          <a:xfrm>
            <a:off x="0" y="980728"/>
            <a:ext cx="9144000" cy="3477875"/>
          </a:xfrm>
          <a:prstGeom prst="rect">
            <a:avLst/>
          </a:prstGeom>
          <a:noFill/>
        </p:spPr>
        <p:txBody>
          <a:bodyPr wrap="square" rtlCol="0">
            <a:spAutoFit/>
          </a:bodyPr>
          <a:lstStyle/>
          <a:p>
            <a:pPr algn="just"/>
            <a:r>
              <a:rPr lang="fr-FR" sz="2200" b="1" u="sng" dirty="0">
                <a:solidFill>
                  <a:srgbClr val="C00000"/>
                </a:solidFill>
              </a:rPr>
              <a:t>Exemples:</a:t>
            </a:r>
          </a:p>
          <a:p>
            <a:pPr algn="just"/>
            <a:endParaRPr lang="fr-FR" sz="2200" b="1" u="sng" dirty="0">
              <a:solidFill>
                <a:srgbClr val="C00000"/>
              </a:solidFill>
            </a:endParaRPr>
          </a:p>
          <a:p>
            <a:pPr algn="just"/>
            <a:r>
              <a:rPr lang="fr-FR" sz="2200" dirty="0">
                <a:solidFill>
                  <a:srgbClr val="002060"/>
                </a:solidFill>
              </a:rPr>
              <a:t>A partir de l’inégalité de Kraft, que pouvez vous dire à propos des codes suivants:</a:t>
            </a:r>
          </a:p>
          <a:p>
            <a:pPr algn="just"/>
            <a:endParaRPr lang="fr-FR" sz="2200" dirty="0">
              <a:solidFill>
                <a:srgbClr val="002060"/>
              </a:solidFill>
            </a:endParaRPr>
          </a:p>
          <a:p>
            <a:pPr algn="just"/>
            <a:endParaRPr lang="fr-FR" sz="2200" dirty="0">
              <a:solidFill>
                <a:srgbClr val="002060"/>
              </a:solidFill>
            </a:endParaRPr>
          </a:p>
          <a:p>
            <a:pPr marL="342900" indent="-342900" algn="just">
              <a:buFont typeface="Arial" panose="020B0604020202020204" pitchFamily="34" charset="0"/>
              <a:buChar char="•"/>
            </a:pPr>
            <a:r>
              <a:rPr lang="fr-FR" sz="2200" dirty="0">
                <a:solidFill>
                  <a:srgbClr val="002060"/>
                </a:solidFill>
              </a:rPr>
              <a:t>C1 = {00, 01, 10, 11</a:t>
            </a:r>
            <a:r>
              <a:rPr lang="fr-FR" sz="2200" dirty="0" smtClean="0">
                <a:solidFill>
                  <a:srgbClr val="002060"/>
                </a:solidFill>
              </a:rPr>
              <a:t>}.   2</a:t>
            </a:r>
            <a:r>
              <a:rPr lang="fr-FR" sz="2200" baseline="30000" dirty="0" smtClean="0">
                <a:solidFill>
                  <a:srgbClr val="002060"/>
                </a:solidFill>
              </a:rPr>
              <a:t>-2</a:t>
            </a:r>
            <a:r>
              <a:rPr lang="fr-FR" sz="2200" dirty="0" smtClean="0">
                <a:solidFill>
                  <a:srgbClr val="002060"/>
                </a:solidFill>
              </a:rPr>
              <a:t>+ 2</a:t>
            </a:r>
            <a:r>
              <a:rPr lang="fr-FR" sz="2200" baseline="30000" dirty="0" smtClean="0">
                <a:solidFill>
                  <a:srgbClr val="002060"/>
                </a:solidFill>
              </a:rPr>
              <a:t>-2</a:t>
            </a:r>
            <a:r>
              <a:rPr lang="fr-FR" sz="2200" dirty="0" smtClean="0">
                <a:solidFill>
                  <a:srgbClr val="002060"/>
                </a:solidFill>
              </a:rPr>
              <a:t>+</a:t>
            </a:r>
            <a:r>
              <a:rPr lang="fr-FR" sz="2200" dirty="0" smtClean="0">
                <a:solidFill>
                  <a:srgbClr val="002060"/>
                </a:solidFill>
              </a:rPr>
              <a:t> 2</a:t>
            </a:r>
            <a:r>
              <a:rPr lang="fr-FR" sz="2200" baseline="30000" dirty="0" smtClean="0">
                <a:solidFill>
                  <a:srgbClr val="002060"/>
                </a:solidFill>
              </a:rPr>
              <a:t>-2</a:t>
            </a:r>
            <a:r>
              <a:rPr lang="fr-FR" sz="2200" dirty="0" smtClean="0">
                <a:solidFill>
                  <a:srgbClr val="002060"/>
                </a:solidFill>
              </a:rPr>
              <a:t>+</a:t>
            </a:r>
            <a:r>
              <a:rPr lang="fr-FR" sz="2200" dirty="0" smtClean="0">
                <a:solidFill>
                  <a:srgbClr val="002060"/>
                </a:solidFill>
              </a:rPr>
              <a:t> </a:t>
            </a:r>
            <a:r>
              <a:rPr lang="fr-FR" sz="2200" dirty="0" smtClean="0">
                <a:solidFill>
                  <a:srgbClr val="002060"/>
                </a:solidFill>
              </a:rPr>
              <a:t>2</a:t>
            </a:r>
            <a:r>
              <a:rPr lang="fr-FR" sz="2200" baseline="30000" dirty="0" smtClean="0">
                <a:solidFill>
                  <a:srgbClr val="002060"/>
                </a:solidFill>
              </a:rPr>
              <a:t>-2</a:t>
            </a:r>
            <a:r>
              <a:rPr lang="fr-FR" sz="2200" dirty="0" smtClean="0">
                <a:solidFill>
                  <a:srgbClr val="002060"/>
                </a:solidFill>
              </a:rPr>
              <a:t>=1    il est décodable</a:t>
            </a:r>
            <a:endParaRPr lang="fr-FR" sz="2200" dirty="0">
              <a:solidFill>
                <a:srgbClr val="002060"/>
              </a:solidFill>
            </a:endParaRPr>
          </a:p>
          <a:p>
            <a:pPr marL="342900" indent="-342900" algn="just">
              <a:buFont typeface="Arial" panose="020B0604020202020204" pitchFamily="34" charset="0"/>
              <a:buChar char="•"/>
            </a:pPr>
            <a:r>
              <a:rPr lang="fr-FR" sz="2200" dirty="0">
                <a:solidFill>
                  <a:srgbClr val="002060"/>
                </a:solidFill>
              </a:rPr>
              <a:t>C2 = {0, 100, 110, 111</a:t>
            </a:r>
            <a:r>
              <a:rPr lang="fr-FR" sz="2200" dirty="0" smtClean="0">
                <a:solidFill>
                  <a:srgbClr val="002060"/>
                </a:solidFill>
              </a:rPr>
              <a:t>}.  2</a:t>
            </a:r>
            <a:r>
              <a:rPr lang="fr-FR" sz="2200" baseline="30000" dirty="0" smtClean="0">
                <a:solidFill>
                  <a:srgbClr val="002060"/>
                </a:solidFill>
              </a:rPr>
              <a:t>-1</a:t>
            </a:r>
            <a:r>
              <a:rPr lang="fr-FR" sz="2200" dirty="0" smtClean="0">
                <a:solidFill>
                  <a:srgbClr val="002060"/>
                </a:solidFill>
              </a:rPr>
              <a:t> + 2</a:t>
            </a:r>
            <a:r>
              <a:rPr lang="fr-FR" sz="2200" baseline="30000" dirty="0" smtClean="0">
                <a:solidFill>
                  <a:srgbClr val="002060"/>
                </a:solidFill>
              </a:rPr>
              <a:t>-3</a:t>
            </a:r>
            <a:r>
              <a:rPr lang="fr-FR" sz="2200" dirty="0" smtClean="0">
                <a:solidFill>
                  <a:srgbClr val="002060"/>
                </a:solidFill>
              </a:rPr>
              <a:t> + 2</a:t>
            </a:r>
            <a:r>
              <a:rPr lang="fr-FR" sz="2200" baseline="30000" dirty="0" smtClean="0">
                <a:solidFill>
                  <a:srgbClr val="002060"/>
                </a:solidFill>
              </a:rPr>
              <a:t>-3</a:t>
            </a:r>
            <a:r>
              <a:rPr lang="fr-FR" sz="2200" dirty="0" smtClean="0">
                <a:solidFill>
                  <a:srgbClr val="002060"/>
                </a:solidFill>
              </a:rPr>
              <a:t> + 2</a:t>
            </a:r>
            <a:r>
              <a:rPr lang="fr-FR" sz="2200" baseline="30000" dirty="0" smtClean="0">
                <a:solidFill>
                  <a:srgbClr val="002060"/>
                </a:solidFill>
              </a:rPr>
              <a:t>-3</a:t>
            </a:r>
            <a:r>
              <a:rPr lang="fr-FR" sz="2200" dirty="0" smtClean="0">
                <a:solidFill>
                  <a:srgbClr val="002060"/>
                </a:solidFill>
              </a:rPr>
              <a:t> =0.5 + 1/8 + 1/8 + 1/8 &lt;1</a:t>
            </a:r>
            <a:endParaRPr lang="fr-FR" sz="2200" dirty="0">
              <a:solidFill>
                <a:srgbClr val="002060"/>
              </a:solidFill>
            </a:endParaRPr>
          </a:p>
          <a:p>
            <a:pPr marL="342900" indent="-342900" algn="just">
              <a:buFont typeface="Arial" panose="020B0604020202020204" pitchFamily="34" charset="0"/>
              <a:buChar char="•"/>
            </a:pPr>
            <a:r>
              <a:rPr lang="fr-FR" sz="2340" dirty="0" smtClean="0">
                <a:solidFill>
                  <a:srgbClr val="002060"/>
                </a:solidFill>
              </a:rPr>
              <a:t>C3 = {0, 10, 110, 11}.</a:t>
            </a:r>
          </a:p>
          <a:p>
            <a:pPr marL="342900" indent="-342900" algn="just">
              <a:buFont typeface="Arial" panose="020B0604020202020204" pitchFamily="34" charset="0"/>
              <a:buChar char="•"/>
            </a:pPr>
            <a:endParaRPr lang="fr-FR" sz="2200" dirty="0">
              <a:solidFill>
                <a:srgbClr val="7030A0"/>
              </a:solidFill>
            </a:endParaRPr>
          </a:p>
        </p:txBody>
      </p:sp>
    </p:spTree>
    <p:extLst>
      <p:ext uri="{BB962C8B-B14F-4D97-AF65-F5344CB8AC3E}">
        <p14:creationId xmlns="" xmlns:p14="http://schemas.microsoft.com/office/powerpoint/2010/main" val="3392929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0" y="764704"/>
            <a:ext cx="9144000" cy="4114800"/>
          </a:xfrm>
        </p:spPr>
        <p:txBody>
          <a:bodyPr/>
          <a:lstStyle/>
          <a:p>
            <a:pPr marL="0" indent="0" algn="just">
              <a:spcBef>
                <a:spcPts val="0"/>
              </a:spcBef>
              <a:buFontTx/>
              <a:buNone/>
            </a:pPr>
            <a:r>
              <a:rPr lang="fr-BE" sz="2200" dirty="0">
                <a:solidFill>
                  <a:srgbClr val="00B0F0"/>
                </a:solidFill>
                <a:latin typeface="+mj-lt"/>
              </a:rPr>
              <a:t>Cet algorithme, proposé par David </a:t>
            </a:r>
            <a:r>
              <a:rPr lang="fr-BE" sz="2200" dirty="0" err="1">
                <a:solidFill>
                  <a:srgbClr val="00B0F0"/>
                </a:solidFill>
                <a:latin typeface="+mj-lt"/>
              </a:rPr>
              <a:t>Huffman</a:t>
            </a:r>
            <a:r>
              <a:rPr lang="fr-BE" sz="2200" dirty="0">
                <a:solidFill>
                  <a:srgbClr val="00B0F0"/>
                </a:solidFill>
                <a:latin typeface="+mj-lt"/>
              </a:rPr>
              <a:t> en 1952, est un codeur entropique de type statistique. </a:t>
            </a:r>
          </a:p>
          <a:p>
            <a:pPr marL="0" indent="0" algn="just">
              <a:spcBef>
                <a:spcPts val="0"/>
              </a:spcBef>
              <a:buFontTx/>
              <a:buNone/>
            </a:pPr>
            <a:endParaRPr lang="fr-BE" sz="2200" dirty="0">
              <a:solidFill>
                <a:srgbClr val="00B0F0"/>
              </a:solidFill>
              <a:latin typeface="+mj-lt"/>
            </a:endParaRPr>
          </a:p>
          <a:p>
            <a:pPr marL="0" indent="0" algn="just">
              <a:spcBef>
                <a:spcPts val="0"/>
              </a:spcBef>
              <a:buFontTx/>
              <a:buNone/>
            </a:pPr>
            <a:r>
              <a:rPr lang="fr-BE" sz="2200" b="1" u="sng" dirty="0">
                <a:solidFill>
                  <a:schemeClr val="accent1">
                    <a:lumMod val="50000"/>
                  </a:schemeClr>
                </a:solidFill>
                <a:latin typeface="+mj-lt"/>
              </a:rPr>
              <a:t>C’est un code optimal: </a:t>
            </a:r>
            <a:r>
              <a:rPr lang="fr-FR" sz="2200" dirty="0">
                <a:solidFill>
                  <a:schemeClr val="accent1">
                    <a:lumMod val="50000"/>
                  </a:schemeClr>
                </a:solidFill>
              </a:rPr>
              <a:t>Un code optimal est un code préfixe de longueur moyenne minimale.</a:t>
            </a:r>
            <a:endParaRPr lang="fr-BE" sz="2200" dirty="0">
              <a:solidFill>
                <a:schemeClr val="accent1">
                  <a:lumMod val="50000"/>
                </a:schemeClr>
              </a:solidFill>
              <a:latin typeface="+mj-lt"/>
            </a:endParaRPr>
          </a:p>
          <a:p>
            <a:pPr marL="0" indent="0" algn="just">
              <a:spcBef>
                <a:spcPts val="0"/>
              </a:spcBef>
              <a:buFontTx/>
              <a:buNone/>
            </a:pPr>
            <a:endParaRPr lang="fr-BE" sz="2200" dirty="0">
              <a:latin typeface="+mj-lt"/>
            </a:endParaRPr>
          </a:p>
          <a:p>
            <a:pPr marL="0" indent="0" algn="just">
              <a:spcBef>
                <a:spcPts val="0"/>
              </a:spcBef>
              <a:buFontTx/>
              <a:buNone/>
            </a:pPr>
            <a:r>
              <a:rPr lang="fr-FR" sz="2200" dirty="0">
                <a:solidFill>
                  <a:srgbClr val="0070C0"/>
                </a:solidFill>
              </a:rPr>
              <a:t>Dans ce cas la compression est d'autant plus importante que la longueur moyenne des mots de code est faible.</a:t>
            </a:r>
            <a:endParaRPr lang="fr-BE" sz="2200" dirty="0">
              <a:solidFill>
                <a:srgbClr val="0070C0"/>
              </a:solidFill>
            </a:endParaRPr>
          </a:p>
          <a:p>
            <a:pPr marL="0" indent="0" algn="just">
              <a:spcBef>
                <a:spcPts val="0"/>
              </a:spcBef>
              <a:buFontTx/>
              <a:buNone/>
            </a:pPr>
            <a:endParaRPr lang="fr-BE" sz="2200" dirty="0">
              <a:solidFill>
                <a:srgbClr val="002060"/>
              </a:solidFill>
              <a:latin typeface="+mj-lt"/>
            </a:endParaRPr>
          </a:p>
          <a:p>
            <a:pPr marL="0" indent="0" algn="just">
              <a:spcBef>
                <a:spcPts val="0"/>
              </a:spcBef>
              <a:buFontTx/>
              <a:buNone/>
            </a:pPr>
            <a:r>
              <a:rPr lang="fr-BE" sz="2200" dirty="0">
                <a:solidFill>
                  <a:srgbClr val="002060"/>
                </a:solidFill>
                <a:latin typeface="+mj-lt"/>
              </a:rPr>
              <a:t>Le principe ressemble au code morse. </a:t>
            </a:r>
          </a:p>
          <a:p>
            <a:pPr marL="0" indent="0" algn="just">
              <a:spcBef>
                <a:spcPts val="0"/>
              </a:spcBef>
              <a:buFontTx/>
              <a:buNone/>
            </a:pPr>
            <a:endParaRPr lang="fr-BE" sz="2200" dirty="0">
              <a:latin typeface="+mj-lt"/>
            </a:endParaRPr>
          </a:p>
          <a:p>
            <a:pPr marL="0" indent="0" algn="just">
              <a:spcBef>
                <a:spcPts val="0"/>
              </a:spcBef>
              <a:buFontTx/>
              <a:buNone/>
            </a:pPr>
            <a:r>
              <a:rPr lang="fr-BE" sz="2200" dirty="0">
                <a:solidFill>
                  <a:srgbClr val="C00000"/>
                </a:solidFill>
                <a:latin typeface="+mj-lt"/>
              </a:rPr>
              <a:t>En effet, l’idée adoptée dans ce codeur, comme pour tous les codeurs statistiques, est d’affecter :</a:t>
            </a:r>
          </a:p>
          <a:p>
            <a:pPr marL="0" indent="0" algn="just">
              <a:spcBef>
                <a:spcPts val="0"/>
              </a:spcBef>
              <a:buFontTx/>
              <a:buNone/>
            </a:pPr>
            <a:endParaRPr lang="fr-BE" sz="2200" dirty="0">
              <a:latin typeface="+mj-lt"/>
            </a:endParaRPr>
          </a:p>
          <a:p>
            <a:pPr marL="0" indent="0" algn="just">
              <a:spcBef>
                <a:spcPts val="0"/>
              </a:spcBef>
              <a:buFont typeface="Wingdings" pitchFamily="2" charset="2"/>
              <a:buChar char="q"/>
            </a:pPr>
            <a:r>
              <a:rPr lang="fr-BE" sz="2200" dirty="0">
                <a:solidFill>
                  <a:srgbClr val="00B050"/>
                </a:solidFill>
                <a:latin typeface="+mj-lt"/>
              </a:rPr>
              <a:t> une longueur faible pour les symboles fréquents (probables),</a:t>
            </a:r>
          </a:p>
          <a:p>
            <a:pPr marL="0" indent="0" algn="just">
              <a:spcBef>
                <a:spcPts val="0"/>
              </a:spcBef>
              <a:buFontTx/>
              <a:buNone/>
            </a:pPr>
            <a:endParaRPr lang="fr-BE" sz="2200" dirty="0">
              <a:solidFill>
                <a:srgbClr val="7030A0"/>
              </a:solidFill>
              <a:latin typeface="+mj-lt"/>
            </a:endParaRPr>
          </a:p>
          <a:p>
            <a:pPr marL="0" indent="0" algn="just">
              <a:spcBef>
                <a:spcPts val="0"/>
              </a:spcBef>
              <a:buFont typeface="Wingdings" pitchFamily="2" charset="2"/>
              <a:buChar char="q"/>
            </a:pPr>
            <a:r>
              <a:rPr lang="fr-BE" sz="2200" dirty="0">
                <a:solidFill>
                  <a:srgbClr val="7030A0"/>
                </a:solidFill>
                <a:latin typeface="+mj-lt"/>
              </a:rPr>
              <a:t> un code plus long pour les symboles improbables ou rares.</a:t>
            </a:r>
          </a:p>
          <a:p>
            <a:pPr algn="just">
              <a:buFontTx/>
              <a:buNone/>
            </a:pPr>
            <a:endParaRPr lang="fr-BE" sz="2600" dirty="0">
              <a:latin typeface="Garamond" pitchFamily="18" charset="0"/>
            </a:endParaRPr>
          </a:p>
        </p:txBody>
      </p:sp>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HUFFMAN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0876150B-4699-481C-8381-F2235F31B148}"/>
              </a:ext>
            </a:extLst>
          </p:cNvPr>
          <p:cNvSpPr txBox="1"/>
          <p:nvPr/>
        </p:nvSpPr>
        <p:spPr>
          <a:xfrm>
            <a:off x="0" y="688975"/>
            <a:ext cx="9136063" cy="5632450"/>
          </a:xfrm>
          <a:prstGeom prst="rect">
            <a:avLst/>
          </a:prstGeom>
          <a:noFill/>
        </p:spPr>
        <p:txBody>
          <a:bodyPr rtlCol="1">
            <a:spAutoFit/>
          </a:bodyPr>
          <a:lstStyle/>
          <a:p>
            <a:pPr>
              <a:defRPr/>
            </a:pPr>
            <a:r>
              <a:rPr lang="fr-FR" sz="2000" b="1" u="sng" dirty="0">
                <a:solidFill>
                  <a:srgbClr val="FF0000"/>
                </a:solidFill>
              </a:rPr>
              <a:t>Loi de probabilité d’une variable aléatoire X discrète</a:t>
            </a:r>
            <a:endParaRPr lang="fr-FR" sz="2000" dirty="0"/>
          </a:p>
          <a:p>
            <a:pPr>
              <a:defRPr/>
            </a:pPr>
            <a:endParaRPr lang="fr-FR" sz="2000" dirty="0"/>
          </a:p>
          <a:p>
            <a:pPr>
              <a:defRPr/>
            </a:pPr>
            <a:r>
              <a:rPr lang="fr-FR" sz="2000" dirty="0">
                <a:solidFill>
                  <a:srgbClr val="7030A0"/>
                </a:solidFill>
              </a:rPr>
              <a:t>Pour une variable aléatoire discrète, X, la distribution de probabilité est définie par une fonction de masse de probabilité, notée f(x</a:t>
            </a:r>
            <a:r>
              <a:rPr lang="fr-FR" sz="2000" baseline="-25000" dirty="0">
                <a:solidFill>
                  <a:srgbClr val="7030A0"/>
                </a:solidFill>
              </a:rPr>
              <a:t>i</a:t>
            </a:r>
            <a:r>
              <a:rPr lang="fr-FR" sz="2000" dirty="0">
                <a:solidFill>
                  <a:srgbClr val="7030A0"/>
                </a:solidFill>
              </a:rPr>
              <a:t>); où x</a:t>
            </a:r>
            <a:r>
              <a:rPr lang="fr-FR" sz="2000" baseline="-25000" dirty="0">
                <a:solidFill>
                  <a:srgbClr val="7030A0"/>
                </a:solidFill>
              </a:rPr>
              <a:t>i </a:t>
            </a:r>
            <a:r>
              <a:rPr lang="fr-FR" sz="2000" dirty="0">
                <a:solidFill>
                  <a:srgbClr val="7030A0"/>
                </a:solidFill>
              </a:rPr>
              <a:t>l’ensemble des valeurs que la variable aléatoire discrète X peut prendre, </a:t>
            </a:r>
          </a:p>
          <a:p>
            <a:pPr algn="ctr">
              <a:defRPr/>
            </a:pPr>
            <a:endParaRPr lang="fr-FR" sz="2000" dirty="0"/>
          </a:p>
          <a:p>
            <a:pPr>
              <a:defRPr/>
            </a:pPr>
            <a:endParaRPr lang="fr-FR" sz="2000" dirty="0"/>
          </a:p>
          <a:p>
            <a:pPr>
              <a:defRPr/>
            </a:pPr>
            <a:r>
              <a:rPr lang="fr-FR" sz="2000" dirty="0">
                <a:solidFill>
                  <a:srgbClr val="002060"/>
                </a:solidFill>
              </a:rPr>
              <a:t>Cette fonction fournit la probabilité pour chaque valeur x</a:t>
            </a:r>
            <a:r>
              <a:rPr lang="fr-FR" sz="2000" baseline="-25000" dirty="0">
                <a:solidFill>
                  <a:srgbClr val="002060"/>
                </a:solidFill>
              </a:rPr>
              <a:t>i</a:t>
            </a:r>
            <a:r>
              <a:rPr lang="fr-FR" sz="2000" dirty="0">
                <a:solidFill>
                  <a:srgbClr val="002060"/>
                </a:solidFill>
              </a:rPr>
              <a:t> de la variable aléatoire X. </a:t>
            </a:r>
          </a:p>
          <a:p>
            <a:pPr>
              <a:defRPr/>
            </a:pPr>
            <a:endParaRPr lang="fr-FR" sz="2000" dirty="0"/>
          </a:p>
          <a:p>
            <a:pPr>
              <a:defRPr/>
            </a:pPr>
            <a:r>
              <a:rPr lang="fr-FR" sz="2000" dirty="0">
                <a:solidFill>
                  <a:srgbClr val="00B050"/>
                </a:solidFill>
              </a:rPr>
              <a:t>Dans le développement de la fonction de probabilité pour une variable aléatoire discrète, deux conditions doivent être satisfaites: </a:t>
            </a:r>
          </a:p>
          <a:p>
            <a:pPr>
              <a:defRPr/>
            </a:pPr>
            <a:endParaRPr lang="fr-FR" sz="2000" dirty="0">
              <a:solidFill>
                <a:srgbClr val="0070C0"/>
              </a:solidFill>
            </a:endParaRPr>
          </a:p>
          <a:p>
            <a:pPr marL="457200" indent="-457200">
              <a:buFontTx/>
              <a:buAutoNum type="arabicParenBoth"/>
              <a:defRPr/>
            </a:pPr>
            <a:r>
              <a:rPr lang="fr-FR" sz="2000" dirty="0">
                <a:solidFill>
                  <a:srgbClr val="0070C0"/>
                </a:solidFill>
              </a:rPr>
              <a:t>f(x</a:t>
            </a:r>
            <a:r>
              <a:rPr lang="fr-FR" sz="2000" baseline="-25000" dirty="0">
                <a:solidFill>
                  <a:srgbClr val="0070C0"/>
                </a:solidFill>
              </a:rPr>
              <a:t>i </a:t>
            </a:r>
            <a:r>
              <a:rPr lang="fr-FR" sz="2000" dirty="0">
                <a:solidFill>
                  <a:srgbClr val="0070C0"/>
                </a:solidFill>
              </a:rPr>
              <a:t>) doit être non négatif pour chaque valeur de la variable aléatoire,</a:t>
            </a:r>
          </a:p>
          <a:p>
            <a:pPr algn="ctr">
              <a:defRPr/>
            </a:pPr>
            <a:r>
              <a:rPr lang="fr-FR" sz="2000" dirty="0">
                <a:solidFill>
                  <a:srgbClr val="0070C0"/>
                </a:solidFill>
                <a:sym typeface="Symbol" panose="05050102010706020507" pitchFamily="18" charset="2"/>
              </a:rPr>
              <a:t>1 </a:t>
            </a:r>
            <a:r>
              <a:rPr lang="fr-FR" sz="2000" dirty="0">
                <a:solidFill>
                  <a:srgbClr val="0070C0"/>
                </a:solidFill>
              </a:rPr>
              <a:t> f(x</a:t>
            </a:r>
            <a:r>
              <a:rPr lang="fr-FR" sz="2000" baseline="-25000" dirty="0">
                <a:solidFill>
                  <a:srgbClr val="0070C0"/>
                </a:solidFill>
              </a:rPr>
              <a:t>i </a:t>
            </a:r>
            <a:r>
              <a:rPr lang="fr-FR" sz="2000" dirty="0">
                <a:solidFill>
                  <a:srgbClr val="0070C0"/>
                </a:solidFill>
              </a:rPr>
              <a:t>) </a:t>
            </a:r>
            <a:r>
              <a:rPr lang="fr-FR" sz="2000" dirty="0">
                <a:solidFill>
                  <a:srgbClr val="0070C0"/>
                </a:solidFill>
                <a:sym typeface="Symbol" panose="05050102010706020507" pitchFamily="18" charset="2"/>
              </a:rPr>
              <a:t></a:t>
            </a:r>
            <a:r>
              <a:rPr lang="fr-FR" sz="2000" dirty="0">
                <a:solidFill>
                  <a:srgbClr val="0070C0"/>
                </a:solidFill>
              </a:rPr>
              <a:t> 0</a:t>
            </a:r>
          </a:p>
          <a:p>
            <a:pPr marL="457200" indent="-457200">
              <a:buFontTx/>
              <a:buAutoNum type="arabicParenBoth"/>
              <a:defRPr/>
            </a:pPr>
            <a:endParaRPr lang="fr-FR" sz="2000" dirty="0">
              <a:solidFill>
                <a:schemeClr val="accent1">
                  <a:lumMod val="25000"/>
                </a:schemeClr>
              </a:solidFill>
            </a:endParaRPr>
          </a:p>
          <a:p>
            <a:pPr>
              <a:defRPr/>
            </a:pPr>
            <a:r>
              <a:rPr lang="fr-FR" sz="2000" dirty="0">
                <a:solidFill>
                  <a:schemeClr val="accent1">
                    <a:lumMod val="25000"/>
                  </a:schemeClr>
                </a:solidFill>
              </a:rPr>
              <a:t>(2) la somme des probabilités pour chaque valeur de la variable aléatoire doit être égale à un. </a:t>
            </a:r>
            <a:endParaRPr lang="ar-DZ" sz="2000" dirty="0">
              <a:solidFill>
                <a:schemeClr val="accent1">
                  <a:lumMod val="25000"/>
                </a:schemeClr>
              </a:solidFill>
            </a:endParaRPr>
          </a:p>
        </p:txBody>
      </p:sp>
      <p:pic>
        <p:nvPicPr>
          <p:cNvPr id="8196" name="Picture 6">
            <a:extLst>
              <a:ext uri="{FF2B5EF4-FFF2-40B4-BE49-F238E27FC236}">
                <a16:creationId xmlns="" xmlns:a16="http://schemas.microsoft.com/office/drawing/2014/main" id="{19935D78-B409-4740-9B5A-7D5B8B29B50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78175" y="2352675"/>
            <a:ext cx="222885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8197" name="Picture 7">
            <a:extLst>
              <a:ext uri="{FF2B5EF4-FFF2-40B4-BE49-F238E27FC236}">
                <a16:creationId xmlns="" xmlns:a16="http://schemas.microsoft.com/office/drawing/2014/main" id="{69F4EDDA-E204-4492-995B-865D0BD5ED1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40175" y="5927725"/>
            <a:ext cx="1752600" cy="93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 name="ZoneTexte 5">
            <a:extLst>
              <a:ext uri="{FF2B5EF4-FFF2-40B4-BE49-F238E27FC236}">
                <a16:creationId xmlns="" xmlns:a16="http://schemas.microsoft.com/office/drawing/2014/main" id="{010EB50E-2F23-4EB9-BCCD-A0519DD798D5}"/>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8195"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8196"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8197"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8198"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8199"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8200"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8201"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8202"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8203"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8204"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8205"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8206"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8207"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8208"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8209"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8219" name="Oval 27"/>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0" name="Oval 28"/>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1" name="Oval 29"/>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2" name="Oval 30"/>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3" name="Oval 31"/>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4" name="Oval 32"/>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5" name="Oval 33"/>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6" name="Oval 34"/>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47" name="Text Box 55"/>
          <p:cNvSpPr txBox="1">
            <a:spLocks noChangeArrowheads="1"/>
          </p:cNvSpPr>
          <p:nvPr/>
        </p:nvSpPr>
        <p:spPr bwMode="auto">
          <a:xfrm>
            <a:off x="2928926" y="228600"/>
            <a:ext cx="6215074" cy="461665"/>
          </a:xfrm>
          <a:prstGeom prst="rect">
            <a:avLst/>
          </a:prstGeom>
          <a:noFill/>
          <a:ln w="9525">
            <a:noFill/>
            <a:miter lim="800000"/>
            <a:headEnd/>
            <a:tailEnd/>
          </a:ln>
          <a:effectLst/>
        </p:spPr>
        <p:txBody>
          <a:bodyPr wrap="square">
            <a:spAutoFit/>
          </a:bodyPr>
          <a:lstStyle/>
          <a:p>
            <a:r>
              <a:rPr lang="fr-FR" b="1" dirty="0">
                <a:solidFill>
                  <a:srgbClr val="7030A0"/>
                </a:solidFill>
              </a:rPr>
              <a:t>EXEMPLE D’UN CODAGE DE HUFFMAN</a:t>
            </a:r>
          </a:p>
        </p:txBody>
      </p:sp>
      <p:sp>
        <p:nvSpPr>
          <p:cNvPr id="30" name="Rectangle 29"/>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31" name="Text Box 56"/>
          <p:cNvSpPr txBox="1">
            <a:spLocks noChangeArrowheads="1"/>
          </p:cNvSpPr>
          <p:nvPr/>
        </p:nvSpPr>
        <p:spPr bwMode="auto">
          <a:xfrm>
            <a:off x="1142976" y="2819400"/>
            <a:ext cx="8001024" cy="830997"/>
          </a:xfrm>
          <a:prstGeom prst="rect">
            <a:avLst/>
          </a:prstGeom>
          <a:noFill/>
          <a:ln w="9525">
            <a:noFill/>
            <a:miter lim="800000"/>
            <a:headEnd/>
            <a:tailEnd/>
          </a:ln>
          <a:effectLst/>
        </p:spPr>
        <p:txBody>
          <a:bodyPr wrap="square">
            <a:spAutoFit/>
          </a:bodyPr>
          <a:lstStyle/>
          <a:p>
            <a:r>
              <a:rPr lang="fr-FR" dirty="0">
                <a:solidFill>
                  <a:srgbClr val="00B0F0"/>
                </a:solidFill>
              </a:rPr>
              <a:t>CLASSEMENT DES PROBABILITES D ’APPARITION PAR ORDRE DECROISSANT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9219"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9220"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9221"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9222"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9223"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9224" name="Rectangle 8"/>
          <p:cNvSpPr>
            <a:spLocks noChangeArrowheads="1"/>
          </p:cNvSpPr>
          <p:nvPr/>
        </p:nvSpPr>
        <p:spPr bwMode="auto">
          <a:xfrm>
            <a:off x="268288" y="5102225"/>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g</a:t>
            </a:r>
          </a:p>
        </p:txBody>
      </p:sp>
      <p:sp>
        <p:nvSpPr>
          <p:cNvPr id="9225"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9226"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9227"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8"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9"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9230"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9231" name="Rectangle 15"/>
          <p:cNvSpPr>
            <a:spLocks noChangeArrowheads="1"/>
          </p:cNvSpPr>
          <p:nvPr/>
        </p:nvSpPr>
        <p:spPr bwMode="auto">
          <a:xfrm>
            <a:off x="1588" y="5559425"/>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 0.05</a:t>
            </a:r>
          </a:p>
        </p:txBody>
      </p:sp>
      <p:sp>
        <p:nvSpPr>
          <p:cNvPr id="9232" name="Rectangle 16"/>
          <p:cNvSpPr>
            <a:spLocks noChangeArrowheads="1"/>
          </p:cNvSpPr>
          <p:nvPr/>
        </p:nvSpPr>
        <p:spPr bwMode="auto">
          <a:xfrm>
            <a:off x="271463" y="5973763"/>
            <a:ext cx="357470"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3300"/>
                </a:solidFill>
              </a:rPr>
              <a:t>h</a:t>
            </a:r>
          </a:p>
        </p:txBody>
      </p:sp>
      <p:sp>
        <p:nvSpPr>
          <p:cNvPr id="9233" name="Rectangle 17"/>
          <p:cNvSpPr>
            <a:spLocks noChangeArrowheads="1"/>
          </p:cNvSpPr>
          <p:nvPr/>
        </p:nvSpPr>
        <p:spPr bwMode="auto">
          <a:xfrm>
            <a:off x="119063" y="6335713"/>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0.04</a:t>
            </a:r>
          </a:p>
        </p:txBody>
      </p:sp>
      <p:sp>
        <p:nvSpPr>
          <p:cNvPr id="9234"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9235"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9237" name="Rectangle 21"/>
          <p:cNvSpPr>
            <a:spLocks noChangeArrowheads="1"/>
          </p:cNvSpPr>
          <p:nvPr/>
        </p:nvSpPr>
        <p:spPr bwMode="auto">
          <a:xfrm>
            <a:off x="1857356" y="5867400"/>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9238"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239"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240"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241"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242"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259" name="Oval 43"/>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0" name="Oval 44"/>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1" name="Oval 45"/>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2" name="Oval 46"/>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3" name="Oval 47"/>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4" name="Oval 48"/>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5" name="Oval 49"/>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6" name="Oval 50"/>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7" name="Oval 51"/>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8" name="Oval 52"/>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9" name="Oval 53"/>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0" name="Oval 54"/>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1" name="Oval 55"/>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2" name="Oval 56"/>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3" name="Oval 57"/>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80"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294" name="Text Box 78"/>
          <p:cNvSpPr txBox="1">
            <a:spLocks noChangeArrowheads="1"/>
          </p:cNvSpPr>
          <p:nvPr/>
        </p:nvSpPr>
        <p:spPr bwMode="auto">
          <a:xfrm>
            <a:off x="3352800" y="5105400"/>
            <a:ext cx="4437063" cy="1552575"/>
          </a:xfrm>
          <a:prstGeom prst="rect">
            <a:avLst/>
          </a:prstGeom>
          <a:noFill/>
          <a:ln w="9525">
            <a:noFill/>
            <a:miter lim="800000"/>
            <a:headEnd/>
            <a:tailEnd/>
          </a:ln>
          <a:effectLst/>
        </p:spPr>
        <p:txBody>
          <a:bodyPr wrap="none">
            <a:spAutoFit/>
          </a:bodyPr>
          <a:lstStyle/>
          <a:p>
            <a:r>
              <a:rPr lang="fr-FR"/>
              <a:t>Regroupement des deux lettres</a:t>
            </a:r>
          </a:p>
          <a:p>
            <a:r>
              <a:rPr lang="fr-FR"/>
              <a:t>de plus faible probabilité</a:t>
            </a:r>
          </a:p>
          <a:p>
            <a:r>
              <a:rPr lang="fr-FR"/>
              <a:t>la probabilité du regroupement</a:t>
            </a:r>
          </a:p>
          <a:p>
            <a:r>
              <a:rPr lang="fr-FR"/>
              <a:t>est la somme des deux probabilités</a:t>
            </a:r>
          </a:p>
        </p:txBody>
      </p:sp>
      <p:sp>
        <p:nvSpPr>
          <p:cNvPr id="9297" name="Text Box 81"/>
          <p:cNvSpPr txBox="1">
            <a:spLocks noChangeArrowheads="1"/>
          </p:cNvSpPr>
          <p:nvPr/>
        </p:nvSpPr>
        <p:spPr bwMode="auto">
          <a:xfrm>
            <a:off x="7143676" y="117475"/>
            <a:ext cx="2000356" cy="430887"/>
          </a:xfrm>
          <a:prstGeom prst="rect">
            <a:avLst/>
          </a:prstGeom>
          <a:noFill/>
          <a:ln w="9525">
            <a:noFill/>
            <a:miter lim="800000"/>
            <a:headEnd/>
            <a:tailEnd/>
          </a:ln>
          <a:effectLst/>
        </p:spPr>
        <p:txBody>
          <a:bodyPr wrap="none">
            <a:spAutoFit/>
          </a:bodyPr>
          <a:lstStyle/>
          <a:p>
            <a:r>
              <a:rPr lang="fr-FR" sz="2200" b="1" u="sng" dirty="0">
                <a:solidFill>
                  <a:srgbClr val="FF0000"/>
                </a:solidFill>
              </a:rPr>
              <a:t>Première étape</a:t>
            </a:r>
          </a:p>
        </p:txBody>
      </p:sp>
      <p:sp>
        <p:nvSpPr>
          <p:cNvPr id="59" name="Rectangle 58"/>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61" name="Rectangle 60"/>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0243"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0244"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0245"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0246" name="Rectangle 6"/>
          <p:cNvSpPr>
            <a:spLocks noChangeArrowheads="1"/>
          </p:cNvSpPr>
          <p:nvPr/>
        </p:nvSpPr>
        <p:spPr bwMode="auto">
          <a:xfrm>
            <a:off x="290513" y="3502025"/>
            <a:ext cx="322204" cy="462307"/>
          </a:xfrm>
          <a:prstGeom prst="rect">
            <a:avLst/>
          </a:prstGeom>
          <a:noFill/>
          <a:ln w="9525">
            <a:noFill/>
            <a:miter lim="800000"/>
            <a:headEnd/>
            <a:tailEnd/>
          </a:ln>
          <a:effectLst/>
        </p:spPr>
        <p:txBody>
          <a:bodyPr wrap="none" lIns="92075" tIns="46038" rIns="92075" bIns="46038">
            <a:spAutoFit/>
          </a:bodyPr>
          <a:lstStyle/>
          <a:p>
            <a:pPr marL="133350" indent="-133350"/>
            <a:r>
              <a:rPr lang="fr-FR" b="1" dirty="0">
                <a:solidFill>
                  <a:srgbClr val="FF0000"/>
                </a:solidFill>
              </a:rPr>
              <a:t>e</a:t>
            </a:r>
          </a:p>
        </p:txBody>
      </p:sp>
      <p:sp>
        <p:nvSpPr>
          <p:cNvPr id="10247" name="Rectangle 7"/>
          <p:cNvSpPr>
            <a:spLocks noChangeArrowheads="1"/>
          </p:cNvSpPr>
          <p:nvPr/>
        </p:nvSpPr>
        <p:spPr bwMode="auto">
          <a:xfrm>
            <a:off x="290513" y="4416425"/>
            <a:ext cx="28854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f</a:t>
            </a:r>
          </a:p>
        </p:txBody>
      </p:sp>
      <p:sp>
        <p:nvSpPr>
          <p:cNvPr id="10248"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0249"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10250"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10251"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10252"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10253" name="Rectangle 13"/>
          <p:cNvSpPr>
            <a:spLocks noChangeArrowheads="1"/>
          </p:cNvSpPr>
          <p:nvPr/>
        </p:nvSpPr>
        <p:spPr bwMode="auto">
          <a:xfrm>
            <a:off x="38100" y="38830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0.07</a:t>
            </a:r>
          </a:p>
        </p:txBody>
      </p:sp>
      <p:sp>
        <p:nvSpPr>
          <p:cNvPr id="10254" name="Rectangle 14"/>
          <p:cNvSpPr>
            <a:spLocks noChangeArrowheads="1"/>
          </p:cNvSpPr>
          <p:nvPr/>
        </p:nvSpPr>
        <p:spPr bwMode="auto">
          <a:xfrm>
            <a:off x="0" y="477837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0.06</a:t>
            </a:r>
          </a:p>
        </p:txBody>
      </p:sp>
      <p:sp>
        <p:nvSpPr>
          <p:cNvPr id="10255"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10256"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0257"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10261" name="Rectangle 21"/>
          <p:cNvSpPr>
            <a:spLocks noChangeArrowheads="1"/>
          </p:cNvSpPr>
          <p:nvPr/>
        </p:nvSpPr>
        <p:spPr bwMode="auto">
          <a:xfrm>
            <a:off x="1857356" y="60166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10267" name="Line 27"/>
          <p:cNvSpPr>
            <a:spLocks noChangeShapeType="1"/>
          </p:cNvSpPr>
          <p:nvPr/>
        </p:nvSpPr>
        <p:spPr bwMode="auto">
          <a:xfrm>
            <a:off x="2211388" y="3746500"/>
            <a:ext cx="677862" cy="3810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0268" name="Line 28"/>
          <p:cNvSpPr>
            <a:spLocks noChangeShapeType="1"/>
          </p:cNvSpPr>
          <p:nvPr/>
        </p:nvSpPr>
        <p:spPr bwMode="auto">
          <a:xfrm flipV="1">
            <a:off x="2211388" y="4127500"/>
            <a:ext cx="677862" cy="4572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0269" name="Line 29"/>
          <p:cNvSpPr>
            <a:spLocks noChangeShapeType="1"/>
          </p:cNvSpPr>
          <p:nvPr/>
        </p:nvSpPr>
        <p:spPr bwMode="auto">
          <a:xfrm>
            <a:off x="2279650" y="20701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270" name="Line 30"/>
          <p:cNvSpPr>
            <a:spLocks noChangeShapeType="1"/>
          </p:cNvSpPr>
          <p:nvPr/>
        </p:nvSpPr>
        <p:spPr bwMode="auto">
          <a:xfrm>
            <a:off x="2203450" y="29845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271" name="Line 31"/>
          <p:cNvSpPr>
            <a:spLocks noChangeShapeType="1"/>
          </p:cNvSpPr>
          <p:nvPr/>
        </p:nvSpPr>
        <p:spPr bwMode="auto">
          <a:xfrm>
            <a:off x="2279650" y="12319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272" name="Line 32"/>
          <p:cNvSpPr>
            <a:spLocks noChangeShapeType="1"/>
          </p:cNvSpPr>
          <p:nvPr/>
        </p:nvSpPr>
        <p:spPr bwMode="auto">
          <a:xfrm>
            <a:off x="2279650" y="3937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274" name="Rectangle 34"/>
          <p:cNvSpPr>
            <a:spLocks noChangeArrowheads="1"/>
          </p:cNvSpPr>
          <p:nvPr/>
        </p:nvSpPr>
        <p:spPr bwMode="auto">
          <a:xfrm>
            <a:off x="2568575" y="4492625"/>
            <a:ext cx="717550" cy="462307"/>
          </a:xfrm>
          <a:prstGeom prst="rect">
            <a:avLst/>
          </a:prstGeom>
          <a:noFill/>
          <a:ln w="9525">
            <a:noFill/>
            <a:miter lim="800000"/>
            <a:headEnd/>
            <a:tailEnd/>
          </a:ln>
          <a:effectLst/>
        </p:spPr>
        <p:txBody>
          <a:bodyPr lIns="92075" tIns="46038" rIns="92075" bIns="46038">
            <a:spAutoFit/>
          </a:bodyPr>
          <a:lstStyle/>
          <a:p>
            <a:r>
              <a:rPr lang="fr-FR" b="1" dirty="0">
                <a:solidFill>
                  <a:srgbClr val="FF0000"/>
                </a:solidFill>
              </a:rPr>
              <a:t>0.13</a:t>
            </a:r>
          </a:p>
        </p:txBody>
      </p:sp>
      <p:sp>
        <p:nvSpPr>
          <p:cNvPr id="10275" name="Line 35"/>
          <p:cNvSpPr>
            <a:spLocks noChangeShapeType="1"/>
          </p:cNvSpPr>
          <p:nvPr/>
        </p:nvSpPr>
        <p:spPr bwMode="auto">
          <a:xfrm>
            <a:off x="2286000" y="5711825"/>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290" name="Oval 50"/>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1" name="Oval 51"/>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2" name="Oval 52"/>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3" name="Oval 53"/>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4" name="Oval 54"/>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5" name="Oval 55"/>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6" name="Oval 56"/>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7" name="Oval 57"/>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8" name="Oval 58"/>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299" name="Oval 59"/>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0" name="Oval 60"/>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1" name="Oval 61"/>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2" name="Oval 62"/>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3" name="Oval 63"/>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4" name="Oval 64"/>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5" name="Oval 65"/>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6" name="Oval 66"/>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7" name="Oval 67"/>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8" name="Oval 68"/>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09" name="Oval 69"/>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10" name="Oval 70"/>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18" name="Rectangle 78"/>
          <p:cNvSpPr>
            <a:spLocks noChangeArrowheads="1"/>
          </p:cNvSpPr>
          <p:nvPr/>
        </p:nvSpPr>
        <p:spPr bwMode="auto">
          <a:xfrm>
            <a:off x="3657600" y="3733800"/>
            <a:ext cx="3946525" cy="1187450"/>
          </a:xfrm>
          <a:prstGeom prst="rect">
            <a:avLst/>
          </a:prstGeom>
          <a:noFill/>
          <a:ln w="9525">
            <a:noFill/>
            <a:miter lim="800000"/>
            <a:headEnd/>
            <a:tailEnd/>
          </a:ln>
          <a:effectLst/>
        </p:spPr>
        <p:txBody>
          <a:bodyPr wrap="none">
            <a:spAutoFit/>
          </a:bodyPr>
          <a:lstStyle/>
          <a:p>
            <a:r>
              <a:rPr lang="fr-FR"/>
              <a:t>Regroupement des deux lettres</a:t>
            </a:r>
          </a:p>
          <a:p>
            <a:r>
              <a:rPr lang="fr-FR"/>
              <a:t>ou groupements de lettres</a:t>
            </a:r>
          </a:p>
          <a:p>
            <a:r>
              <a:rPr lang="fr-FR"/>
              <a:t>de plus faible probabilité</a:t>
            </a:r>
          </a:p>
        </p:txBody>
      </p:sp>
      <p:sp>
        <p:nvSpPr>
          <p:cNvPr id="68" name="Rectangle 67"/>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77"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78"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79"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0"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1"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2"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3"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4"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5" name="Rectangle 84"/>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6" name="Rectangle 85"/>
          <p:cNvSpPr/>
          <p:nvPr/>
        </p:nvSpPr>
        <p:spPr bwMode="auto">
          <a:xfrm>
            <a:off x="264317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7" name="Text Box 81"/>
          <p:cNvSpPr txBox="1">
            <a:spLocks noChangeArrowheads="1"/>
          </p:cNvSpPr>
          <p:nvPr/>
        </p:nvSpPr>
        <p:spPr bwMode="auto">
          <a:xfrm>
            <a:off x="7054999" y="117475"/>
            <a:ext cx="2089033" cy="430887"/>
          </a:xfrm>
          <a:prstGeom prst="rect">
            <a:avLst/>
          </a:prstGeom>
          <a:noFill/>
          <a:ln w="9525">
            <a:noFill/>
            <a:miter lim="800000"/>
            <a:headEnd/>
            <a:tailEnd/>
          </a:ln>
          <a:effectLst/>
        </p:spPr>
        <p:txBody>
          <a:bodyPr wrap="none">
            <a:spAutoFit/>
          </a:bodyPr>
          <a:lstStyle/>
          <a:p>
            <a:r>
              <a:rPr lang="fr-FR" sz="2200" b="1" u="sng" dirty="0">
                <a:solidFill>
                  <a:srgbClr val="FF0000"/>
                </a:solidFill>
              </a:rPr>
              <a:t>Deuxième étape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1267"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1268"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1269" name="Rectangle 5"/>
          <p:cNvSpPr>
            <a:spLocks noChangeArrowheads="1"/>
          </p:cNvSpPr>
          <p:nvPr/>
        </p:nvSpPr>
        <p:spPr bwMode="auto">
          <a:xfrm>
            <a:off x="153988" y="2816225"/>
            <a:ext cx="357470" cy="462307"/>
          </a:xfrm>
          <a:prstGeom prst="rect">
            <a:avLst/>
          </a:prstGeom>
          <a:noFill/>
          <a:ln w="9525">
            <a:noFill/>
            <a:miter lim="800000"/>
            <a:headEnd/>
            <a:tailEnd/>
          </a:ln>
          <a:effectLst/>
        </p:spPr>
        <p:txBody>
          <a:bodyPr wrap="none" lIns="92075" tIns="46038" rIns="92075" bIns="46038">
            <a:spAutoFit/>
          </a:bodyPr>
          <a:lstStyle/>
          <a:p>
            <a:pPr marL="95250" indent="-95250"/>
            <a:r>
              <a:rPr lang="fr-FR" b="1" dirty="0">
                <a:solidFill>
                  <a:srgbClr val="FF0000"/>
                </a:solidFill>
              </a:rPr>
              <a:t>d</a:t>
            </a:r>
          </a:p>
        </p:txBody>
      </p:sp>
      <p:sp>
        <p:nvSpPr>
          <p:cNvPr id="11270"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1271"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1272"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1273"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11274"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11275"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11276" name="Rectangle 12"/>
          <p:cNvSpPr>
            <a:spLocks noChangeArrowheads="1"/>
          </p:cNvSpPr>
          <p:nvPr/>
        </p:nvSpPr>
        <p:spPr bwMode="auto">
          <a:xfrm>
            <a:off x="0" y="3048000"/>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1277"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11278"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11279"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11280"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1281"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11300" name="Line 36"/>
          <p:cNvSpPr>
            <a:spLocks noChangeShapeType="1"/>
          </p:cNvSpPr>
          <p:nvPr/>
        </p:nvSpPr>
        <p:spPr bwMode="auto">
          <a:xfrm>
            <a:off x="2895600" y="2968625"/>
            <a:ext cx="984250" cy="18446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301" name="Line 37"/>
          <p:cNvSpPr>
            <a:spLocks noChangeShapeType="1"/>
          </p:cNvSpPr>
          <p:nvPr/>
        </p:nvSpPr>
        <p:spPr bwMode="auto">
          <a:xfrm flipV="1">
            <a:off x="2895600" y="4813300"/>
            <a:ext cx="984250" cy="8985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304" name="Line 40"/>
          <p:cNvSpPr>
            <a:spLocks noChangeShapeType="1"/>
          </p:cNvSpPr>
          <p:nvPr/>
        </p:nvSpPr>
        <p:spPr bwMode="auto">
          <a:xfrm>
            <a:off x="2889250" y="41275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305" name="Line 41"/>
          <p:cNvSpPr>
            <a:spLocks noChangeShapeType="1"/>
          </p:cNvSpPr>
          <p:nvPr/>
        </p:nvSpPr>
        <p:spPr bwMode="auto">
          <a:xfrm>
            <a:off x="2889250" y="20701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306" name="Line 42"/>
          <p:cNvSpPr>
            <a:spLocks noChangeShapeType="1"/>
          </p:cNvSpPr>
          <p:nvPr/>
        </p:nvSpPr>
        <p:spPr bwMode="auto">
          <a:xfrm>
            <a:off x="2889250" y="12319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307" name="Line 43"/>
          <p:cNvSpPr>
            <a:spLocks noChangeShapeType="1"/>
          </p:cNvSpPr>
          <p:nvPr/>
        </p:nvSpPr>
        <p:spPr bwMode="auto">
          <a:xfrm>
            <a:off x="2889250" y="3937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323" name="Oval 59"/>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24" name="Oval 60"/>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25" name="Oval 61"/>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26" name="Oval 62"/>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27" name="Oval 63"/>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28" name="Oval 64"/>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29" name="Oval 65"/>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0" name="Oval 66"/>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1" name="Oval 67"/>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2" name="Oval 68"/>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3" name="Oval 69"/>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4" name="Oval 70"/>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5" name="Oval 71"/>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6" name="Oval 72"/>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7" name="Oval 73"/>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8" name="Oval 74"/>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39" name="Oval 75"/>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0" name="Oval 76"/>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1" name="Oval 77"/>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2" name="Oval 78"/>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3" name="Oval 79"/>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4" name="Oval 80"/>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5" name="Oval 81"/>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6" name="Oval 82"/>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7" name="Oval 83"/>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48" name="Oval 84"/>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55" name="Rectangle 91"/>
          <p:cNvSpPr>
            <a:spLocks noChangeArrowheads="1"/>
          </p:cNvSpPr>
          <p:nvPr/>
        </p:nvSpPr>
        <p:spPr bwMode="auto">
          <a:xfrm>
            <a:off x="3546468" y="5102225"/>
            <a:ext cx="724557" cy="462307"/>
          </a:xfrm>
          <a:prstGeom prst="rect">
            <a:avLst/>
          </a:prstGeom>
          <a:noFill/>
          <a:ln w="9525">
            <a:solidFill>
              <a:schemeClr val="bg1"/>
            </a:solidFill>
            <a:miter lim="800000"/>
            <a:headEnd/>
            <a:tailEnd/>
          </a:ln>
          <a:effectLst/>
        </p:spPr>
        <p:txBody>
          <a:bodyPr wrap="none" lIns="92075" tIns="46038" rIns="92075" bIns="46038">
            <a:spAutoFit/>
          </a:bodyPr>
          <a:lstStyle/>
          <a:p>
            <a:r>
              <a:rPr lang="fr-FR" b="1" dirty="0">
                <a:solidFill>
                  <a:srgbClr val="FF0000"/>
                </a:solidFill>
              </a:rPr>
              <a:t>0.19</a:t>
            </a:r>
          </a:p>
        </p:txBody>
      </p:sp>
      <p:sp>
        <p:nvSpPr>
          <p:cNvPr id="79" name="Rectangle 78"/>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0" name="Rectangle 79"/>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1" name="Rectangle 80"/>
          <p:cNvSpPr/>
          <p:nvPr/>
        </p:nvSpPr>
        <p:spPr bwMode="auto">
          <a:xfrm>
            <a:off x="264317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2"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83"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84"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5"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6"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7"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8"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89"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0" name="Line 27"/>
          <p:cNvSpPr>
            <a:spLocks noChangeShapeType="1"/>
          </p:cNvSpPr>
          <p:nvPr/>
        </p:nvSpPr>
        <p:spPr bwMode="auto">
          <a:xfrm>
            <a:off x="2211388" y="3746500"/>
            <a:ext cx="677862" cy="3810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91" name="Line 28"/>
          <p:cNvSpPr>
            <a:spLocks noChangeShapeType="1"/>
          </p:cNvSpPr>
          <p:nvPr/>
        </p:nvSpPr>
        <p:spPr bwMode="auto">
          <a:xfrm flipV="1">
            <a:off x="2211388" y="4127500"/>
            <a:ext cx="677862" cy="4572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92" name="Line 29"/>
          <p:cNvSpPr>
            <a:spLocks noChangeShapeType="1"/>
          </p:cNvSpPr>
          <p:nvPr/>
        </p:nvSpPr>
        <p:spPr bwMode="auto">
          <a:xfrm>
            <a:off x="2279650" y="20701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3" name="Line 30"/>
          <p:cNvSpPr>
            <a:spLocks noChangeShapeType="1"/>
          </p:cNvSpPr>
          <p:nvPr/>
        </p:nvSpPr>
        <p:spPr bwMode="auto">
          <a:xfrm>
            <a:off x="2203450" y="29845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4" name="Line 31"/>
          <p:cNvSpPr>
            <a:spLocks noChangeShapeType="1"/>
          </p:cNvSpPr>
          <p:nvPr/>
        </p:nvSpPr>
        <p:spPr bwMode="auto">
          <a:xfrm>
            <a:off x="2279650" y="12319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5" name="Line 32"/>
          <p:cNvSpPr>
            <a:spLocks noChangeShapeType="1"/>
          </p:cNvSpPr>
          <p:nvPr/>
        </p:nvSpPr>
        <p:spPr bwMode="auto">
          <a:xfrm>
            <a:off x="2279650" y="3937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6" name="Line 35"/>
          <p:cNvSpPr>
            <a:spLocks noChangeShapeType="1"/>
          </p:cNvSpPr>
          <p:nvPr/>
        </p:nvSpPr>
        <p:spPr bwMode="auto">
          <a:xfrm>
            <a:off x="2286000" y="5711825"/>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7" name="Rectangle 21"/>
          <p:cNvSpPr>
            <a:spLocks noChangeArrowheads="1"/>
          </p:cNvSpPr>
          <p:nvPr/>
        </p:nvSpPr>
        <p:spPr bwMode="auto">
          <a:xfrm>
            <a:off x="1857356" y="60166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98" name="Rectangle 34"/>
          <p:cNvSpPr>
            <a:spLocks noChangeArrowheads="1"/>
          </p:cNvSpPr>
          <p:nvPr/>
        </p:nvSpPr>
        <p:spPr bwMode="auto">
          <a:xfrm>
            <a:off x="2568575" y="4492625"/>
            <a:ext cx="717550" cy="462307"/>
          </a:xfrm>
          <a:prstGeom prst="rect">
            <a:avLst/>
          </a:prstGeom>
          <a:noFill/>
          <a:ln w="9525">
            <a:noFill/>
            <a:miter lim="800000"/>
            <a:headEnd/>
            <a:tailEnd/>
          </a:ln>
          <a:effectLst/>
        </p:spPr>
        <p:txBody>
          <a:bodyPr lIns="92075" tIns="46038" rIns="92075" bIns="46038">
            <a:spAutoFit/>
          </a:bodyPr>
          <a:lstStyle/>
          <a:p>
            <a:r>
              <a:rPr lang="fr-FR" b="1" dirty="0">
                <a:solidFill>
                  <a:srgbClr val="FF0000"/>
                </a:solidFill>
              </a:rPr>
              <a:t>0.13</a:t>
            </a:r>
          </a:p>
        </p:txBody>
      </p:sp>
      <p:sp>
        <p:nvSpPr>
          <p:cNvPr id="99" name="Rectangle 98"/>
          <p:cNvSpPr/>
          <p:nvPr/>
        </p:nvSpPr>
        <p:spPr bwMode="auto">
          <a:xfrm>
            <a:off x="3630606"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0" name="Text Box 81"/>
          <p:cNvSpPr txBox="1">
            <a:spLocks noChangeArrowheads="1"/>
          </p:cNvSpPr>
          <p:nvPr/>
        </p:nvSpPr>
        <p:spPr bwMode="auto">
          <a:xfrm>
            <a:off x="7066604" y="117475"/>
            <a:ext cx="2077428" cy="430887"/>
          </a:xfrm>
          <a:prstGeom prst="rect">
            <a:avLst/>
          </a:prstGeom>
          <a:noFill/>
          <a:ln w="9525">
            <a:noFill/>
            <a:miter lim="800000"/>
            <a:headEnd/>
            <a:tailEnd/>
          </a:ln>
          <a:effectLst/>
        </p:spPr>
        <p:txBody>
          <a:bodyPr wrap="none">
            <a:spAutoFit/>
          </a:bodyPr>
          <a:lstStyle/>
          <a:p>
            <a:r>
              <a:rPr lang="fr-FR" sz="2200" b="1" u="sng" dirty="0">
                <a:solidFill>
                  <a:srgbClr val="FF0000"/>
                </a:solidFill>
              </a:rPr>
              <a:t>Troisième étape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2291"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2292" name="Rectangle 4"/>
          <p:cNvSpPr>
            <a:spLocks noChangeArrowheads="1"/>
          </p:cNvSpPr>
          <p:nvPr/>
        </p:nvSpPr>
        <p:spPr bwMode="auto">
          <a:xfrm>
            <a:off x="230188" y="1901825"/>
            <a:ext cx="322204"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c</a:t>
            </a:r>
          </a:p>
        </p:txBody>
      </p:sp>
      <p:sp>
        <p:nvSpPr>
          <p:cNvPr id="12293"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2294"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2295"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2296"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2297"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12298"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12299" name="Rectangle 11"/>
          <p:cNvSpPr>
            <a:spLocks noChangeArrowheads="1"/>
          </p:cNvSpPr>
          <p:nvPr/>
        </p:nvSpPr>
        <p:spPr bwMode="auto">
          <a:xfrm>
            <a:off x="1588" y="22828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2300"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12301"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12302"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12303"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12304"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2305"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12332" name="Line 44"/>
          <p:cNvSpPr>
            <a:spLocks noChangeShapeType="1"/>
          </p:cNvSpPr>
          <p:nvPr/>
        </p:nvSpPr>
        <p:spPr bwMode="auto">
          <a:xfrm>
            <a:off x="3886200" y="2054225"/>
            <a:ext cx="763588" cy="7016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333" name="Line 45"/>
          <p:cNvSpPr>
            <a:spLocks noChangeShapeType="1"/>
          </p:cNvSpPr>
          <p:nvPr/>
        </p:nvSpPr>
        <p:spPr bwMode="auto">
          <a:xfrm flipV="1">
            <a:off x="3886200" y="2755900"/>
            <a:ext cx="763588" cy="13557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335" name="Rectangle 47"/>
          <p:cNvSpPr>
            <a:spLocks noChangeArrowheads="1"/>
          </p:cNvSpPr>
          <p:nvPr/>
        </p:nvSpPr>
        <p:spPr bwMode="auto">
          <a:xfrm>
            <a:off x="4324348" y="3109569"/>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0.23</a:t>
            </a:r>
          </a:p>
        </p:txBody>
      </p:sp>
      <p:sp>
        <p:nvSpPr>
          <p:cNvPr id="12336" name="Line 48"/>
          <p:cNvSpPr>
            <a:spLocks noChangeShapeType="1"/>
          </p:cNvSpPr>
          <p:nvPr/>
        </p:nvSpPr>
        <p:spPr bwMode="auto">
          <a:xfrm>
            <a:off x="3879850" y="4813300"/>
            <a:ext cx="7620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2337" name="Line 49"/>
          <p:cNvSpPr>
            <a:spLocks noChangeShapeType="1"/>
          </p:cNvSpPr>
          <p:nvPr/>
        </p:nvSpPr>
        <p:spPr bwMode="auto">
          <a:xfrm>
            <a:off x="3727450" y="12319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338" name="Line 50"/>
          <p:cNvSpPr>
            <a:spLocks noChangeShapeType="1"/>
          </p:cNvSpPr>
          <p:nvPr/>
        </p:nvSpPr>
        <p:spPr bwMode="auto">
          <a:xfrm>
            <a:off x="3779838" y="407988"/>
            <a:ext cx="838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351" name="Oval 63"/>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2" name="Oval 64"/>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3" name="Oval 65"/>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4" name="Oval 66"/>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5" name="Oval 67"/>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6" name="Oval 68"/>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7" name="Oval 69"/>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8" name="Oval 70"/>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59" name="Oval 71"/>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0" name="Oval 72"/>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1" name="Oval 73"/>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2" name="Oval 74"/>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3" name="Oval 75"/>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4" name="Oval 76"/>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5" name="Oval 77"/>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6" name="Oval 78"/>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7" name="Oval 79"/>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8" name="Oval 80"/>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69" name="Oval 81"/>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0" name="Oval 82"/>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1" name="Oval 83"/>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2" name="Oval 84"/>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3" name="Oval 85"/>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4" name="Oval 86"/>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5" name="Oval 87"/>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6" name="Oval 88"/>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7" name="Oval 89"/>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8" name="Oval 90"/>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79" name="Oval 91"/>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380" name="Oval 92"/>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8" name="Rectangle 87"/>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9" name="Text Box 81"/>
          <p:cNvSpPr txBox="1">
            <a:spLocks noChangeArrowheads="1"/>
          </p:cNvSpPr>
          <p:nvPr/>
        </p:nvSpPr>
        <p:spPr bwMode="auto">
          <a:xfrm>
            <a:off x="6944391" y="117475"/>
            <a:ext cx="2199641" cy="430887"/>
          </a:xfrm>
          <a:prstGeom prst="rect">
            <a:avLst/>
          </a:prstGeom>
          <a:noFill/>
          <a:ln w="9525">
            <a:noFill/>
            <a:miter lim="800000"/>
            <a:headEnd/>
            <a:tailEnd/>
          </a:ln>
          <a:effectLst/>
        </p:spPr>
        <p:txBody>
          <a:bodyPr wrap="none">
            <a:spAutoFit/>
          </a:bodyPr>
          <a:lstStyle/>
          <a:p>
            <a:r>
              <a:rPr lang="fr-FR" sz="2200" b="1" u="sng" dirty="0">
                <a:solidFill>
                  <a:srgbClr val="FF0000"/>
                </a:solidFill>
              </a:rPr>
              <a:t>Quatrième étape</a:t>
            </a:r>
          </a:p>
        </p:txBody>
      </p:sp>
      <p:sp>
        <p:nvSpPr>
          <p:cNvPr id="90" name="Rectangle 89"/>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91" name="Rectangle 90"/>
          <p:cNvSpPr/>
          <p:nvPr/>
        </p:nvSpPr>
        <p:spPr bwMode="auto">
          <a:xfrm>
            <a:off x="264317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92" name="Rectangle 91"/>
          <p:cNvSpPr/>
          <p:nvPr/>
        </p:nvSpPr>
        <p:spPr bwMode="auto">
          <a:xfrm>
            <a:off x="3630606"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93" name="Line 36"/>
          <p:cNvSpPr>
            <a:spLocks noChangeShapeType="1"/>
          </p:cNvSpPr>
          <p:nvPr/>
        </p:nvSpPr>
        <p:spPr bwMode="auto">
          <a:xfrm>
            <a:off x="2895600" y="2968625"/>
            <a:ext cx="984250" cy="18446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94" name="Line 37"/>
          <p:cNvSpPr>
            <a:spLocks noChangeShapeType="1"/>
          </p:cNvSpPr>
          <p:nvPr/>
        </p:nvSpPr>
        <p:spPr bwMode="auto">
          <a:xfrm flipV="1">
            <a:off x="2895600" y="4813300"/>
            <a:ext cx="984250" cy="8985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95" name="Line 40"/>
          <p:cNvSpPr>
            <a:spLocks noChangeShapeType="1"/>
          </p:cNvSpPr>
          <p:nvPr/>
        </p:nvSpPr>
        <p:spPr bwMode="auto">
          <a:xfrm>
            <a:off x="2889250" y="41275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6" name="Line 41"/>
          <p:cNvSpPr>
            <a:spLocks noChangeShapeType="1"/>
          </p:cNvSpPr>
          <p:nvPr/>
        </p:nvSpPr>
        <p:spPr bwMode="auto">
          <a:xfrm>
            <a:off x="2889250" y="20701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7" name="Line 42"/>
          <p:cNvSpPr>
            <a:spLocks noChangeShapeType="1"/>
          </p:cNvSpPr>
          <p:nvPr/>
        </p:nvSpPr>
        <p:spPr bwMode="auto">
          <a:xfrm>
            <a:off x="2889250" y="12319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8" name="Line 43"/>
          <p:cNvSpPr>
            <a:spLocks noChangeShapeType="1"/>
          </p:cNvSpPr>
          <p:nvPr/>
        </p:nvSpPr>
        <p:spPr bwMode="auto">
          <a:xfrm>
            <a:off x="2889250" y="3937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99"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00"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01"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2"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3"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4"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5"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6"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07" name="Line 27"/>
          <p:cNvSpPr>
            <a:spLocks noChangeShapeType="1"/>
          </p:cNvSpPr>
          <p:nvPr/>
        </p:nvSpPr>
        <p:spPr bwMode="auto">
          <a:xfrm>
            <a:off x="2211388" y="3746500"/>
            <a:ext cx="677862" cy="3810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08" name="Line 28"/>
          <p:cNvSpPr>
            <a:spLocks noChangeShapeType="1"/>
          </p:cNvSpPr>
          <p:nvPr/>
        </p:nvSpPr>
        <p:spPr bwMode="auto">
          <a:xfrm flipV="1">
            <a:off x="2211388" y="4127500"/>
            <a:ext cx="677862" cy="4572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09" name="Line 29"/>
          <p:cNvSpPr>
            <a:spLocks noChangeShapeType="1"/>
          </p:cNvSpPr>
          <p:nvPr/>
        </p:nvSpPr>
        <p:spPr bwMode="auto">
          <a:xfrm>
            <a:off x="2279650" y="20701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0" name="Line 30"/>
          <p:cNvSpPr>
            <a:spLocks noChangeShapeType="1"/>
          </p:cNvSpPr>
          <p:nvPr/>
        </p:nvSpPr>
        <p:spPr bwMode="auto">
          <a:xfrm>
            <a:off x="2203450" y="29845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1" name="Line 31"/>
          <p:cNvSpPr>
            <a:spLocks noChangeShapeType="1"/>
          </p:cNvSpPr>
          <p:nvPr/>
        </p:nvSpPr>
        <p:spPr bwMode="auto">
          <a:xfrm>
            <a:off x="2279650" y="12319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2" name="Line 32"/>
          <p:cNvSpPr>
            <a:spLocks noChangeShapeType="1"/>
          </p:cNvSpPr>
          <p:nvPr/>
        </p:nvSpPr>
        <p:spPr bwMode="auto">
          <a:xfrm>
            <a:off x="2279650" y="3937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3" name="Line 35"/>
          <p:cNvSpPr>
            <a:spLocks noChangeShapeType="1"/>
          </p:cNvSpPr>
          <p:nvPr/>
        </p:nvSpPr>
        <p:spPr bwMode="auto">
          <a:xfrm>
            <a:off x="2286000" y="5711825"/>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4" name="Rectangle 91"/>
          <p:cNvSpPr>
            <a:spLocks noChangeArrowheads="1"/>
          </p:cNvSpPr>
          <p:nvPr/>
        </p:nvSpPr>
        <p:spPr bwMode="auto">
          <a:xfrm>
            <a:off x="3546468" y="5102225"/>
            <a:ext cx="724557" cy="462307"/>
          </a:xfrm>
          <a:prstGeom prst="rect">
            <a:avLst/>
          </a:prstGeom>
          <a:noFill/>
          <a:ln w="9525">
            <a:solidFill>
              <a:schemeClr val="bg1"/>
            </a:solidFill>
            <a:miter lim="800000"/>
            <a:headEnd/>
            <a:tailEnd/>
          </a:ln>
          <a:effectLst/>
        </p:spPr>
        <p:txBody>
          <a:bodyPr wrap="none" lIns="92075" tIns="46038" rIns="92075" bIns="46038">
            <a:spAutoFit/>
          </a:bodyPr>
          <a:lstStyle/>
          <a:p>
            <a:r>
              <a:rPr lang="fr-FR" b="1" dirty="0">
                <a:solidFill>
                  <a:srgbClr val="FF0000"/>
                </a:solidFill>
              </a:rPr>
              <a:t>0.19</a:t>
            </a:r>
          </a:p>
        </p:txBody>
      </p:sp>
      <p:sp>
        <p:nvSpPr>
          <p:cNvPr id="115" name="Rectangle 21"/>
          <p:cNvSpPr>
            <a:spLocks noChangeArrowheads="1"/>
          </p:cNvSpPr>
          <p:nvPr/>
        </p:nvSpPr>
        <p:spPr bwMode="auto">
          <a:xfrm>
            <a:off x="1857356" y="60166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116" name="Rectangle 34"/>
          <p:cNvSpPr>
            <a:spLocks noChangeArrowheads="1"/>
          </p:cNvSpPr>
          <p:nvPr/>
        </p:nvSpPr>
        <p:spPr bwMode="auto">
          <a:xfrm>
            <a:off x="2568575" y="4492625"/>
            <a:ext cx="717550" cy="462307"/>
          </a:xfrm>
          <a:prstGeom prst="rect">
            <a:avLst/>
          </a:prstGeom>
          <a:noFill/>
          <a:ln w="9525">
            <a:noFill/>
            <a:miter lim="800000"/>
            <a:headEnd/>
            <a:tailEnd/>
          </a:ln>
          <a:effectLst/>
        </p:spPr>
        <p:txBody>
          <a:bodyPr lIns="92075" tIns="46038" rIns="92075" bIns="46038">
            <a:spAutoFit/>
          </a:bodyPr>
          <a:lstStyle/>
          <a:p>
            <a:r>
              <a:rPr lang="fr-FR" b="1" dirty="0">
                <a:solidFill>
                  <a:srgbClr val="FF0000"/>
                </a:solidFill>
              </a:rPr>
              <a:t>0.13</a:t>
            </a:r>
          </a:p>
        </p:txBody>
      </p:sp>
      <p:sp>
        <p:nvSpPr>
          <p:cNvPr id="117" name="Rectangle 116"/>
          <p:cNvSpPr/>
          <p:nvPr/>
        </p:nvSpPr>
        <p:spPr bwMode="auto">
          <a:xfrm>
            <a:off x="440372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7171" name="Rectangle 3"/>
          <p:cNvSpPr>
            <a:spLocks noChangeArrowheads="1"/>
          </p:cNvSpPr>
          <p:nvPr/>
        </p:nvSpPr>
        <p:spPr bwMode="auto">
          <a:xfrm>
            <a:off x="290513" y="1063625"/>
            <a:ext cx="357470"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b</a:t>
            </a:r>
          </a:p>
        </p:txBody>
      </p:sp>
      <p:sp>
        <p:nvSpPr>
          <p:cNvPr id="7172"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7173"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7174"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7175"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7176"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7177"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7178" name="Rectangle 10"/>
          <p:cNvSpPr>
            <a:spLocks noChangeArrowheads="1"/>
          </p:cNvSpPr>
          <p:nvPr/>
        </p:nvSpPr>
        <p:spPr bwMode="auto">
          <a:xfrm>
            <a:off x="119063" y="146367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0.18</a:t>
            </a:r>
          </a:p>
        </p:txBody>
      </p:sp>
      <p:sp>
        <p:nvSpPr>
          <p:cNvPr id="7179"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7180"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7181"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7182"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7183"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7184"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7185"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7219" name="Line 51"/>
          <p:cNvSpPr>
            <a:spLocks noChangeShapeType="1"/>
          </p:cNvSpPr>
          <p:nvPr/>
        </p:nvSpPr>
        <p:spPr bwMode="auto">
          <a:xfrm>
            <a:off x="4641850" y="1231900"/>
            <a:ext cx="996950" cy="22701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7220" name="Line 52"/>
          <p:cNvSpPr>
            <a:spLocks noChangeShapeType="1"/>
          </p:cNvSpPr>
          <p:nvPr/>
        </p:nvSpPr>
        <p:spPr bwMode="auto">
          <a:xfrm flipV="1">
            <a:off x="4725988" y="3502025"/>
            <a:ext cx="912812" cy="13112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7224" name="Rectangle 56"/>
          <p:cNvSpPr>
            <a:spLocks noChangeArrowheads="1"/>
          </p:cNvSpPr>
          <p:nvPr/>
        </p:nvSpPr>
        <p:spPr bwMode="auto">
          <a:xfrm>
            <a:off x="5240342" y="3895387"/>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0.37</a:t>
            </a:r>
          </a:p>
        </p:txBody>
      </p:sp>
      <p:sp>
        <p:nvSpPr>
          <p:cNvPr id="7239" name="Oval 71"/>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0" name="Oval 72"/>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1" name="Oval 73"/>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2" name="Oval 74"/>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3" name="Oval 75"/>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4" name="Oval 76"/>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5" name="Oval 77"/>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6" name="Oval 78"/>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7" name="Oval 79"/>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8" name="Oval 80"/>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49" name="Oval 81"/>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0" name="Oval 82"/>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1" name="Oval 83"/>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2" name="Oval 84"/>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3" name="Oval 85"/>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4" name="Oval 86"/>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5" name="Oval 87"/>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6" name="Oval 88"/>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7" name="Oval 89"/>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8" name="Oval 90"/>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59" name="Oval 91"/>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0" name="Oval 92"/>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1" name="Oval 93"/>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2" name="Oval 94"/>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3" name="Oval 95"/>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4" name="Oval 96"/>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5" name="Oval 97"/>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6" name="Oval 98"/>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7" name="Oval 99"/>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68" name="Oval 100"/>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70" name="Oval 102"/>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78" name="Line 110"/>
          <p:cNvSpPr>
            <a:spLocks noChangeShapeType="1"/>
          </p:cNvSpPr>
          <p:nvPr/>
        </p:nvSpPr>
        <p:spPr bwMode="auto">
          <a:xfrm>
            <a:off x="4641850" y="2755900"/>
            <a:ext cx="1074738"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7279" name="Oval 111"/>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80" name="Line 112"/>
          <p:cNvSpPr>
            <a:spLocks noChangeShapeType="1"/>
          </p:cNvSpPr>
          <p:nvPr/>
        </p:nvSpPr>
        <p:spPr bwMode="auto">
          <a:xfrm>
            <a:off x="4497388" y="393700"/>
            <a:ext cx="11430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7281" name="Oval 113"/>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5" name="Rectangle 94"/>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96" name="Text Box 81"/>
          <p:cNvSpPr txBox="1">
            <a:spLocks noChangeArrowheads="1"/>
          </p:cNvSpPr>
          <p:nvPr/>
        </p:nvSpPr>
        <p:spPr bwMode="auto">
          <a:xfrm>
            <a:off x="6928361" y="117475"/>
            <a:ext cx="2215671" cy="430887"/>
          </a:xfrm>
          <a:prstGeom prst="rect">
            <a:avLst/>
          </a:prstGeom>
          <a:noFill/>
          <a:ln w="9525">
            <a:noFill/>
            <a:miter lim="800000"/>
            <a:headEnd/>
            <a:tailEnd/>
          </a:ln>
          <a:effectLst/>
        </p:spPr>
        <p:txBody>
          <a:bodyPr wrap="none">
            <a:spAutoFit/>
          </a:bodyPr>
          <a:lstStyle/>
          <a:p>
            <a:r>
              <a:rPr lang="fr-FR" sz="2200" b="1" u="sng" dirty="0">
                <a:solidFill>
                  <a:srgbClr val="FF0000"/>
                </a:solidFill>
              </a:rPr>
              <a:t>Cinquième étape</a:t>
            </a:r>
          </a:p>
        </p:txBody>
      </p:sp>
      <p:sp>
        <p:nvSpPr>
          <p:cNvPr id="109" name="Line 44"/>
          <p:cNvSpPr>
            <a:spLocks noChangeShapeType="1"/>
          </p:cNvSpPr>
          <p:nvPr/>
        </p:nvSpPr>
        <p:spPr bwMode="auto">
          <a:xfrm>
            <a:off x="3886200" y="2054225"/>
            <a:ext cx="763588" cy="7016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11" name="Line 48"/>
          <p:cNvSpPr>
            <a:spLocks noChangeShapeType="1"/>
          </p:cNvSpPr>
          <p:nvPr/>
        </p:nvSpPr>
        <p:spPr bwMode="auto">
          <a:xfrm>
            <a:off x="3879850" y="4813300"/>
            <a:ext cx="7620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2" name="Line 49"/>
          <p:cNvSpPr>
            <a:spLocks noChangeShapeType="1"/>
          </p:cNvSpPr>
          <p:nvPr/>
        </p:nvSpPr>
        <p:spPr bwMode="auto">
          <a:xfrm>
            <a:off x="3727450" y="12319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3" name="Line 50"/>
          <p:cNvSpPr>
            <a:spLocks noChangeShapeType="1"/>
          </p:cNvSpPr>
          <p:nvPr/>
        </p:nvSpPr>
        <p:spPr bwMode="auto">
          <a:xfrm>
            <a:off x="3779838" y="407988"/>
            <a:ext cx="838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4" name="Rectangle 113"/>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5" name="Rectangle 114"/>
          <p:cNvSpPr/>
          <p:nvPr/>
        </p:nvSpPr>
        <p:spPr bwMode="auto">
          <a:xfrm>
            <a:off x="264317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6" name="Rectangle 115"/>
          <p:cNvSpPr/>
          <p:nvPr/>
        </p:nvSpPr>
        <p:spPr bwMode="auto">
          <a:xfrm>
            <a:off x="3630606"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7" name="Line 36"/>
          <p:cNvSpPr>
            <a:spLocks noChangeShapeType="1"/>
          </p:cNvSpPr>
          <p:nvPr/>
        </p:nvSpPr>
        <p:spPr bwMode="auto">
          <a:xfrm>
            <a:off x="2895600" y="2968625"/>
            <a:ext cx="984250" cy="18446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8" name="Line 37"/>
          <p:cNvSpPr>
            <a:spLocks noChangeShapeType="1"/>
          </p:cNvSpPr>
          <p:nvPr/>
        </p:nvSpPr>
        <p:spPr bwMode="auto">
          <a:xfrm flipV="1">
            <a:off x="2895600" y="4813300"/>
            <a:ext cx="984250" cy="8985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9" name="Line 40"/>
          <p:cNvSpPr>
            <a:spLocks noChangeShapeType="1"/>
          </p:cNvSpPr>
          <p:nvPr/>
        </p:nvSpPr>
        <p:spPr bwMode="auto">
          <a:xfrm>
            <a:off x="2889250" y="41275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0" name="Line 41"/>
          <p:cNvSpPr>
            <a:spLocks noChangeShapeType="1"/>
          </p:cNvSpPr>
          <p:nvPr/>
        </p:nvSpPr>
        <p:spPr bwMode="auto">
          <a:xfrm>
            <a:off x="2889250" y="20701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1" name="Line 42"/>
          <p:cNvSpPr>
            <a:spLocks noChangeShapeType="1"/>
          </p:cNvSpPr>
          <p:nvPr/>
        </p:nvSpPr>
        <p:spPr bwMode="auto">
          <a:xfrm>
            <a:off x="2889250" y="12319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2" name="Line 43"/>
          <p:cNvSpPr>
            <a:spLocks noChangeShapeType="1"/>
          </p:cNvSpPr>
          <p:nvPr/>
        </p:nvSpPr>
        <p:spPr bwMode="auto">
          <a:xfrm>
            <a:off x="2889250" y="3937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3"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24"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25"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6"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7"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8"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9"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0"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1" name="Line 27"/>
          <p:cNvSpPr>
            <a:spLocks noChangeShapeType="1"/>
          </p:cNvSpPr>
          <p:nvPr/>
        </p:nvSpPr>
        <p:spPr bwMode="auto">
          <a:xfrm>
            <a:off x="2211388" y="3746500"/>
            <a:ext cx="677862" cy="3810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32" name="Line 28"/>
          <p:cNvSpPr>
            <a:spLocks noChangeShapeType="1"/>
          </p:cNvSpPr>
          <p:nvPr/>
        </p:nvSpPr>
        <p:spPr bwMode="auto">
          <a:xfrm flipV="1">
            <a:off x="2211388" y="4127500"/>
            <a:ext cx="677862" cy="4572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33" name="Line 29"/>
          <p:cNvSpPr>
            <a:spLocks noChangeShapeType="1"/>
          </p:cNvSpPr>
          <p:nvPr/>
        </p:nvSpPr>
        <p:spPr bwMode="auto">
          <a:xfrm>
            <a:off x="2279650" y="20701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4" name="Line 30"/>
          <p:cNvSpPr>
            <a:spLocks noChangeShapeType="1"/>
          </p:cNvSpPr>
          <p:nvPr/>
        </p:nvSpPr>
        <p:spPr bwMode="auto">
          <a:xfrm>
            <a:off x="2203450" y="29845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5" name="Line 31"/>
          <p:cNvSpPr>
            <a:spLocks noChangeShapeType="1"/>
          </p:cNvSpPr>
          <p:nvPr/>
        </p:nvSpPr>
        <p:spPr bwMode="auto">
          <a:xfrm>
            <a:off x="2279650" y="12319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6" name="Line 32"/>
          <p:cNvSpPr>
            <a:spLocks noChangeShapeType="1"/>
          </p:cNvSpPr>
          <p:nvPr/>
        </p:nvSpPr>
        <p:spPr bwMode="auto">
          <a:xfrm>
            <a:off x="2279650" y="3937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7" name="Line 35"/>
          <p:cNvSpPr>
            <a:spLocks noChangeShapeType="1"/>
          </p:cNvSpPr>
          <p:nvPr/>
        </p:nvSpPr>
        <p:spPr bwMode="auto">
          <a:xfrm>
            <a:off x="2286000" y="5711825"/>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8" name="Line 45"/>
          <p:cNvSpPr>
            <a:spLocks noChangeShapeType="1"/>
          </p:cNvSpPr>
          <p:nvPr/>
        </p:nvSpPr>
        <p:spPr bwMode="auto">
          <a:xfrm flipV="1">
            <a:off x="3886200" y="2755900"/>
            <a:ext cx="763588" cy="13557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39" name="Rectangle 138"/>
          <p:cNvSpPr/>
          <p:nvPr/>
        </p:nvSpPr>
        <p:spPr bwMode="auto">
          <a:xfrm>
            <a:off x="440372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0" name="Rectangle 91"/>
          <p:cNvSpPr>
            <a:spLocks noChangeArrowheads="1"/>
          </p:cNvSpPr>
          <p:nvPr/>
        </p:nvSpPr>
        <p:spPr bwMode="auto">
          <a:xfrm>
            <a:off x="3546468" y="5102225"/>
            <a:ext cx="724557" cy="462307"/>
          </a:xfrm>
          <a:prstGeom prst="rect">
            <a:avLst/>
          </a:prstGeom>
          <a:noFill/>
          <a:ln w="9525">
            <a:solidFill>
              <a:schemeClr val="bg1"/>
            </a:solidFill>
            <a:miter lim="800000"/>
            <a:headEnd/>
            <a:tailEnd/>
          </a:ln>
          <a:effectLst/>
        </p:spPr>
        <p:txBody>
          <a:bodyPr wrap="none" lIns="92075" tIns="46038" rIns="92075" bIns="46038">
            <a:spAutoFit/>
          </a:bodyPr>
          <a:lstStyle/>
          <a:p>
            <a:r>
              <a:rPr lang="fr-FR" b="1" dirty="0">
                <a:solidFill>
                  <a:srgbClr val="FF0000"/>
                </a:solidFill>
              </a:rPr>
              <a:t>0.19</a:t>
            </a:r>
          </a:p>
        </p:txBody>
      </p:sp>
      <p:sp>
        <p:nvSpPr>
          <p:cNvPr id="141" name="Rectangle 21"/>
          <p:cNvSpPr>
            <a:spLocks noChangeArrowheads="1"/>
          </p:cNvSpPr>
          <p:nvPr/>
        </p:nvSpPr>
        <p:spPr bwMode="auto">
          <a:xfrm>
            <a:off x="1857356" y="60166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142" name="Rectangle 34"/>
          <p:cNvSpPr>
            <a:spLocks noChangeArrowheads="1"/>
          </p:cNvSpPr>
          <p:nvPr/>
        </p:nvSpPr>
        <p:spPr bwMode="auto">
          <a:xfrm>
            <a:off x="2568575" y="4492625"/>
            <a:ext cx="717550" cy="462307"/>
          </a:xfrm>
          <a:prstGeom prst="rect">
            <a:avLst/>
          </a:prstGeom>
          <a:noFill/>
          <a:ln w="9525">
            <a:noFill/>
            <a:miter lim="800000"/>
            <a:headEnd/>
            <a:tailEnd/>
          </a:ln>
          <a:effectLst/>
        </p:spPr>
        <p:txBody>
          <a:bodyPr lIns="92075" tIns="46038" rIns="92075" bIns="46038">
            <a:spAutoFit/>
          </a:bodyPr>
          <a:lstStyle/>
          <a:p>
            <a:r>
              <a:rPr lang="fr-FR" b="1" dirty="0">
                <a:solidFill>
                  <a:srgbClr val="FF0000"/>
                </a:solidFill>
              </a:rPr>
              <a:t>0.13</a:t>
            </a:r>
          </a:p>
        </p:txBody>
      </p:sp>
      <p:sp>
        <p:nvSpPr>
          <p:cNvPr id="143" name="Rectangle 47"/>
          <p:cNvSpPr>
            <a:spLocks noChangeArrowheads="1"/>
          </p:cNvSpPr>
          <p:nvPr/>
        </p:nvSpPr>
        <p:spPr bwMode="auto">
          <a:xfrm>
            <a:off x="4324348" y="3109569"/>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0.23</a:t>
            </a:r>
          </a:p>
        </p:txBody>
      </p:sp>
      <p:sp>
        <p:nvSpPr>
          <p:cNvPr id="144" name="Rectangle 143"/>
          <p:cNvSpPr/>
          <p:nvPr/>
        </p:nvSpPr>
        <p:spPr bwMode="auto">
          <a:xfrm>
            <a:off x="5324480"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6147"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6148"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6149"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6150"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6151"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6152"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6153"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6154" name="Rectangle 10"/>
          <p:cNvSpPr>
            <a:spLocks noChangeArrowheads="1"/>
          </p:cNvSpPr>
          <p:nvPr/>
        </p:nvSpPr>
        <p:spPr bwMode="auto">
          <a:xfrm>
            <a:off x="119063" y="1463675"/>
            <a:ext cx="724557" cy="462307"/>
          </a:xfrm>
          <a:prstGeom prst="rect">
            <a:avLst/>
          </a:prstGeom>
          <a:noFill/>
          <a:ln w="9525">
            <a:noFill/>
            <a:miter lim="800000"/>
            <a:headEnd/>
            <a:tailEnd/>
          </a:ln>
          <a:effectLst/>
        </p:spPr>
        <p:txBody>
          <a:bodyPr wrap="none" lIns="92075" tIns="46038" rIns="92075" bIns="46038">
            <a:spAutoFit/>
          </a:bodyPr>
          <a:lstStyle/>
          <a:p>
            <a:r>
              <a:rPr lang="fr-FR" dirty="0">
                <a:solidFill>
                  <a:schemeClr val="tx1">
                    <a:lumMod val="95000"/>
                    <a:lumOff val="5000"/>
                  </a:schemeClr>
                </a:solidFill>
              </a:rPr>
              <a:t>0.18</a:t>
            </a:r>
          </a:p>
        </p:txBody>
      </p:sp>
      <p:sp>
        <p:nvSpPr>
          <p:cNvPr id="6155"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6156"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6157"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6158"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6159"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6160"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6161"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6201" name="Line 57"/>
          <p:cNvSpPr>
            <a:spLocks noChangeShapeType="1"/>
          </p:cNvSpPr>
          <p:nvPr/>
        </p:nvSpPr>
        <p:spPr bwMode="auto">
          <a:xfrm flipV="1">
            <a:off x="5638800" y="3197225"/>
            <a:ext cx="1066800" cy="304800"/>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6203" name="Rectangle 59"/>
          <p:cNvSpPr>
            <a:spLocks noChangeArrowheads="1"/>
          </p:cNvSpPr>
          <p:nvPr/>
        </p:nvSpPr>
        <p:spPr bwMode="auto">
          <a:xfrm>
            <a:off x="6347773" y="325244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0.60</a:t>
            </a:r>
          </a:p>
        </p:txBody>
      </p:sp>
      <p:sp>
        <p:nvSpPr>
          <p:cNvPr id="6207" name="Line 63"/>
          <p:cNvSpPr>
            <a:spLocks noChangeShapeType="1"/>
          </p:cNvSpPr>
          <p:nvPr/>
        </p:nvSpPr>
        <p:spPr bwMode="auto">
          <a:xfrm>
            <a:off x="5716588" y="2755900"/>
            <a:ext cx="989012" cy="4413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6216" name="Oval 72"/>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17" name="Oval 73"/>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18" name="Oval 74"/>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19" name="Oval 75"/>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0" name="Oval 76"/>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1" name="Oval 77"/>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2" name="Oval 78"/>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3" name="Oval 79"/>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4" name="Oval 80"/>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5" name="Oval 81"/>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6" name="Oval 82"/>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7" name="Oval 83"/>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8" name="Oval 84"/>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9" name="Oval 85"/>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0" name="Oval 86"/>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1" name="Oval 87"/>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2" name="Oval 88"/>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3" name="Oval 89"/>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4" name="Oval 90"/>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5" name="Oval 91"/>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6" name="Oval 92"/>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7" name="Oval 93"/>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8" name="Oval 94"/>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9" name="Oval 95"/>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0" name="Oval 96"/>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1" name="Oval 97"/>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2" name="Oval 98"/>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3" name="Oval 99"/>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4" name="Oval 100"/>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5" name="Oval 101"/>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6" name="Oval 102"/>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8" name="Oval 104"/>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9" name="Oval 105"/>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50" name="Oval 106"/>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58" name="Oval 114"/>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1" name="Rectangle 100"/>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3" name="Text Box 81"/>
          <p:cNvSpPr txBox="1">
            <a:spLocks noChangeArrowheads="1"/>
          </p:cNvSpPr>
          <p:nvPr/>
        </p:nvSpPr>
        <p:spPr bwMode="auto">
          <a:xfrm>
            <a:off x="7305067" y="117475"/>
            <a:ext cx="1838965" cy="430887"/>
          </a:xfrm>
          <a:prstGeom prst="rect">
            <a:avLst/>
          </a:prstGeom>
          <a:noFill/>
          <a:ln w="9525">
            <a:noFill/>
            <a:miter lim="800000"/>
            <a:headEnd/>
            <a:tailEnd/>
          </a:ln>
          <a:effectLst/>
        </p:spPr>
        <p:txBody>
          <a:bodyPr wrap="none">
            <a:spAutoFit/>
          </a:bodyPr>
          <a:lstStyle/>
          <a:p>
            <a:r>
              <a:rPr lang="fr-FR" sz="2200" b="1" u="sng" dirty="0">
                <a:solidFill>
                  <a:srgbClr val="FF0000"/>
                </a:solidFill>
              </a:rPr>
              <a:t>Sixième étape</a:t>
            </a:r>
          </a:p>
        </p:txBody>
      </p:sp>
      <p:sp>
        <p:nvSpPr>
          <p:cNvPr id="104" name="Rectangle 103"/>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5" name="Rectangle 104"/>
          <p:cNvSpPr/>
          <p:nvPr/>
        </p:nvSpPr>
        <p:spPr bwMode="auto">
          <a:xfrm>
            <a:off x="264317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6" name="Rectangle 105"/>
          <p:cNvSpPr/>
          <p:nvPr/>
        </p:nvSpPr>
        <p:spPr bwMode="auto">
          <a:xfrm>
            <a:off x="3630606"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7" name="Rectangle 106"/>
          <p:cNvSpPr/>
          <p:nvPr/>
        </p:nvSpPr>
        <p:spPr bwMode="auto">
          <a:xfrm>
            <a:off x="440372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8" name="Rectangle 107"/>
          <p:cNvSpPr/>
          <p:nvPr/>
        </p:nvSpPr>
        <p:spPr bwMode="auto">
          <a:xfrm>
            <a:off x="5324480"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2"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3"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4"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5"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6"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7"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8"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9"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0" name="Line 51"/>
          <p:cNvSpPr>
            <a:spLocks noChangeShapeType="1"/>
          </p:cNvSpPr>
          <p:nvPr/>
        </p:nvSpPr>
        <p:spPr bwMode="auto">
          <a:xfrm>
            <a:off x="4641850" y="1231900"/>
            <a:ext cx="996950" cy="22701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1" name="Line 52"/>
          <p:cNvSpPr>
            <a:spLocks noChangeShapeType="1"/>
          </p:cNvSpPr>
          <p:nvPr/>
        </p:nvSpPr>
        <p:spPr bwMode="auto">
          <a:xfrm flipV="1">
            <a:off x="4725988" y="3502025"/>
            <a:ext cx="912812" cy="13112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2" name="Line 110"/>
          <p:cNvSpPr>
            <a:spLocks noChangeShapeType="1"/>
          </p:cNvSpPr>
          <p:nvPr/>
        </p:nvSpPr>
        <p:spPr bwMode="auto">
          <a:xfrm>
            <a:off x="4641850" y="2755900"/>
            <a:ext cx="1074738"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3" name="Line 112"/>
          <p:cNvSpPr>
            <a:spLocks noChangeShapeType="1"/>
          </p:cNvSpPr>
          <p:nvPr/>
        </p:nvSpPr>
        <p:spPr bwMode="auto">
          <a:xfrm>
            <a:off x="4497388" y="393700"/>
            <a:ext cx="11430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4" name="Line 44"/>
          <p:cNvSpPr>
            <a:spLocks noChangeShapeType="1"/>
          </p:cNvSpPr>
          <p:nvPr/>
        </p:nvSpPr>
        <p:spPr bwMode="auto">
          <a:xfrm>
            <a:off x="3886200" y="2054225"/>
            <a:ext cx="763588" cy="7016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5" name="Line 49"/>
          <p:cNvSpPr>
            <a:spLocks noChangeShapeType="1"/>
          </p:cNvSpPr>
          <p:nvPr/>
        </p:nvSpPr>
        <p:spPr bwMode="auto">
          <a:xfrm>
            <a:off x="3727450" y="12319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6" name="Line 50"/>
          <p:cNvSpPr>
            <a:spLocks noChangeShapeType="1"/>
          </p:cNvSpPr>
          <p:nvPr/>
        </p:nvSpPr>
        <p:spPr bwMode="auto">
          <a:xfrm>
            <a:off x="3779838" y="407988"/>
            <a:ext cx="838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7" name="Line 36"/>
          <p:cNvSpPr>
            <a:spLocks noChangeShapeType="1"/>
          </p:cNvSpPr>
          <p:nvPr/>
        </p:nvSpPr>
        <p:spPr bwMode="auto">
          <a:xfrm>
            <a:off x="2895600" y="2968625"/>
            <a:ext cx="984250" cy="18446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28" name="Line 37"/>
          <p:cNvSpPr>
            <a:spLocks noChangeShapeType="1"/>
          </p:cNvSpPr>
          <p:nvPr/>
        </p:nvSpPr>
        <p:spPr bwMode="auto">
          <a:xfrm flipV="1">
            <a:off x="2895600" y="4813300"/>
            <a:ext cx="984250" cy="8985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29" name="Line 40"/>
          <p:cNvSpPr>
            <a:spLocks noChangeShapeType="1"/>
          </p:cNvSpPr>
          <p:nvPr/>
        </p:nvSpPr>
        <p:spPr bwMode="auto">
          <a:xfrm>
            <a:off x="2889250" y="41275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0" name="Line 41"/>
          <p:cNvSpPr>
            <a:spLocks noChangeShapeType="1"/>
          </p:cNvSpPr>
          <p:nvPr/>
        </p:nvSpPr>
        <p:spPr bwMode="auto">
          <a:xfrm>
            <a:off x="2889250" y="20701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1" name="Line 42"/>
          <p:cNvSpPr>
            <a:spLocks noChangeShapeType="1"/>
          </p:cNvSpPr>
          <p:nvPr/>
        </p:nvSpPr>
        <p:spPr bwMode="auto">
          <a:xfrm>
            <a:off x="2889250" y="12319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2" name="Line 43"/>
          <p:cNvSpPr>
            <a:spLocks noChangeShapeType="1"/>
          </p:cNvSpPr>
          <p:nvPr/>
        </p:nvSpPr>
        <p:spPr bwMode="auto">
          <a:xfrm>
            <a:off x="2889250" y="3937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3" name="Line 27"/>
          <p:cNvSpPr>
            <a:spLocks noChangeShapeType="1"/>
          </p:cNvSpPr>
          <p:nvPr/>
        </p:nvSpPr>
        <p:spPr bwMode="auto">
          <a:xfrm>
            <a:off x="2211388" y="3746500"/>
            <a:ext cx="677862" cy="3810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34" name="Line 28"/>
          <p:cNvSpPr>
            <a:spLocks noChangeShapeType="1"/>
          </p:cNvSpPr>
          <p:nvPr/>
        </p:nvSpPr>
        <p:spPr bwMode="auto">
          <a:xfrm flipV="1">
            <a:off x="2211388" y="4127500"/>
            <a:ext cx="677862" cy="4572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35" name="Line 29"/>
          <p:cNvSpPr>
            <a:spLocks noChangeShapeType="1"/>
          </p:cNvSpPr>
          <p:nvPr/>
        </p:nvSpPr>
        <p:spPr bwMode="auto">
          <a:xfrm>
            <a:off x="2279650" y="20701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6" name="Line 30"/>
          <p:cNvSpPr>
            <a:spLocks noChangeShapeType="1"/>
          </p:cNvSpPr>
          <p:nvPr/>
        </p:nvSpPr>
        <p:spPr bwMode="auto">
          <a:xfrm>
            <a:off x="2203450" y="29845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7" name="Line 31"/>
          <p:cNvSpPr>
            <a:spLocks noChangeShapeType="1"/>
          </p:cNvSpPr>
          <p:nvPr/>
        </p:nvSpPr>
        <p:spPr bwMode="auto">
          <a:xfrm>
            <a:off x="2279650" y="12319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8" name="Line 32"/>
          <p:cNvSpPr>
            <a:spLocks noChangeShapeType="1"/>
          </p:cNvSpPr>
          <p:nvPr/>
        </p:nvSpPr>
        <p:spPr bwMode="auto">
          <a:xfrm>
            <a:off x="2279650" y="3937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9" name="Line 35"/>
          <p:cNvSpPr>
            <a:spLocks noChangeShapeType="1"/>
          </p:cNvSpPr>
          <p:nvPr/>
        </p:nvSpPr>
        <p:spPr bwMode="auto">
          <a:xfrm>
            <a:off x="2286000" y="5711825"/>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40" name="Line 45"/>
          <p:cNvSpPr>
            <a:spLocks noChangeShapeType="1"/>
          </p:cNvSpPr>
          <p:nvPr/>
        </p:nvSpPr>
        <p:spPr bwMode="auto">
          <a:xfrm flipV="1">
            <a:off x="3886200" y="2755900"/>
            <a:ext cx="763588" cy="13557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41" name="Line 48"/>
          <p:cNvSpPr>
            <a:spLocks noChangeShapeType="1"/>
          </p:cNvSpPr>
          <p:nvPr/>
        </p:nvSpPr>
        <p:spPr bwMode="auto">
          <a:xfrm>
            <a:off x="3879850" y="4813300"/>
            <a:ext cx="7620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42" name="Rectangle 56"/>
          <p:cNvSpPr>
            <a:spLocks noChangeArrowheads="1"/>
          </p:cNvSpPr>
          <p:nvPr/>
        </p:nvSpPr>
        <p:spPr bwMode="auto">
          <a:xfrm>
            <a:off x="5240342" y="3895387"/>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0.37</a:t>
            </a:r>
          </a:p>
        </p:txBody>
      </p:sp>
      <p:sp>
        <p:nvSpPr>
          <p:cNvPr id="143" name="Rectangle 91"/>
          <p:cNvSpPr>
            <a:spLocks noChangeArrowheads="1"/>
          </p:cNvSpPr>
          <p:nvPr/>
        </p:nvSpPr>
        <p:spPr bwMode="auto">
          <a:xfrm>
            <a:off x="3546468" y="5102225"/>
            <a:ext cx="724557" cy="462307"/>
          </a:xfrm>
          <a:prstGeom prst="rect">
            <a:avLst/>
          </a:prstGeom>
          <a:noFill/>
          <a:ln w="9525">
            <a:solidFill>
              <a:schemeClr val="bg1"/>
            </a:solidFill>
            <a:miter lim="800000"/>
            <a:headEnd/>
            <a:tailEnd/>
          </a:ln>
          <a:effectLst/>
        </p:spPr>
        <p:txBody>
          <a:bodyPr wrap="none" lIns="92075" tIns="46038" rIns="92075" bIns="46038">
            <a:spAutoFit/>
          </a:bodyPr>
          <a:lstStyle/>
          <a:p>
            <a:r>
              <a:rPr lang="fr-FR" b="1" dirty="0">
                <a:solidFill>
                  <a:srgbClr val="FF0000"/>
                </a:solidFill>
              </a:rPr>
              <a:t>0.19</a:t>
            </a:r>
          </a:p>
        </p:txBody>
      </p:sp>
      <p:sp>
        <p:nvSpPr>
          <p:cNvPr id="144" name="Rectangle 21"/>
          <p:cNvSpPr>
            <a:spLocks noChangeArrowheads="1"/>
          </p:cNvSpPr>
          <p:nvPr/>
        </p:nvSpPr>
        <p:spPr bwMode="auto">
          <a:xfrm>
            <a:off x="1857356" y="60166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145" name="Rectangle 34"/>
          <p:cNvSpPr>
            <a:spLocks noChangeArrowheads="1"/>
          </p:cNvSpPr>
          <p:nvPr/>
        </p:nvSpPr>
        <p:spPr bwMode="auto">
          <a:xfrm>
            <a:off x="2568575" y="4492625"/>
            <a:ext cx="717550" cy="462307"/>
          </a:xfrm>
          <a:prstGeom prst="rect">
            <a:avLst/>
          </a:prstGeom>
          <a:noFill/>
          <a:ln w="9525">
            <a:noFill/>
            <a:miter lim="800000"/>
            <a:headEnd/>
            <a:tailEnd/>
          </a:ln>
          <a:effectLst/>
        </p:spPr>
        <p:txBody>
          <a:bodyPr lIns="92075" tIns="46038" rIns="92075" bIns="46038">
            <a:spAutoFit/>
          </a:bodyPr>
          <a:lstStyle/>
          <a:p>
            <a:r>
              <a:rPr lang="fr-FR" b="1" dirty="0">
                <a:solidFill>
                  <a:srgbClr val="FF0000"/>
                </a:solidFill>
              </a:rPr>
              <a:t>0.13</a:t>
            </a:r>
          </a:p>
        </p:txBody>
      </p:sp>
      <p:sp>
        <p:nvSpPr>
          <p:cNvPr id="146" name="Rectangle 47"/>
          <p:cNvSpPr>
            <a:spLocks noChangeArrowheads="1"/>
          </p:cNvSpPr>
          <p:nvPr/>
        </p:nvSpPr>
        <p:spPr bwMode="auto">
          <a:xfrm>
            <a:off x="4324348" y="3109569"/>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0.23</a:t>
            </a:r>
          </a:p>
        </p:txBody>
      </p:sp>
      <p:sp>
        <p:nvSpPr>
          <p:cNvPr id="147" name="Rectangle 146"/>
          <p:cNvSpPr/>
          <p:nvPr/>
        </p:nvSpPr>
        <p:spPr bwMode="auto">
          <a:xfrm>
            <a:off x="6429388"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8" name="Line 113"/>
          <p:cNvSpPr>
            <a:spLocks noChangeShapeType="1"/>
          </p:cNvSpPr>
          <p:nvPr/>
        </p:nvSpPr>
        <p:spPr bwMode="auto">
          <a:xfrm flipV="1">
            <a:off x="5632450" y="377825"/>
            <a:ext cx="1073150" cy="15875"/>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90513" y="225425"/>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a</a:t>
            </a:r>
          </a:p>
        </p:txBody>
      </p:sp>
      <p:sp>
        <p:nvSpPr>
          <p:cNvPr id="6147"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6148"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6149"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6150"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6151"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6152"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6153" name="Rectangle 9"/>
          <p:cNvSpPr>
            <a:spLocks noChangeArrowheads="1"/>
          </p:cNvSpPr>
          <p:nvPr/>
        </p:nvSpPr>
        <p:spPr bwMode="auto">
          <a:xfrm>
            <a:off x="100013" y="62547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0.40</a:t>
            </a:r>
          </a:p>
        </p:txBody>
      </p:sp>
      <p:sp>
        <p:nvSpPr>
          <p:cNvPr id="6154" name="Rectangle 10"/>
          <p:cNvSpPr>
            <a:spLocks noChangeArrowheads="1"/>
          </p:cNvSpPr>
          <p:nvPr/>
        </p:nvSpPr>
        <p:spPr bwMode="auto">
          <a:xfrm>
            <a:off x="119063" y="1463675"/>
            <a:ext cx="724557" cy="462307"/>
          </a:xfrm>
          <a:prstGeom prst="rect">
            <a:avLst/>
          </a:prstGeom>
          <a:noFill/>
          <a:ln w="9525">
            <a:noFill/>
            <a:miter lim="800000"/>
            <a:headEnd/>
            <a:tailEnd/>
          </a:ln>
          <a:effectLst/>
        </p:spPr>
        <p:txBody>
          <a:bodyPr wrap="none" lIns="92075" tIns="46038" rIns="92075" bIns="46038">
            <a:spAutoFit/>
          </a:bodyPr>
          <a:lstStyle/>
          <a:p>
            <a:r>
              <a:rPr lang="fr-FR" dirty="0">
                <a:solidFill>
                  <a:schemeClr val="tx1">
                    <a:lumMod val="95000"/>
                    <a:lumOff val="5000"/>
                  </a:schemeClr>
                </a:solidFill>
              </a:rPr>
              <a:t>0.18</a:t>
            </a:r>
          </a:p>
        </p:txBody>
      </p:sp>
      <p:sp>
        <p:nvSpPr>
          <p:cNvPr id="6155"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6156"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6157"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6158"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6159"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6160"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6161"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6201" name="Line 57"/>
          <p:cNvSpPr>
            <a:spLocks noChangeShapeType="1"/>
          </p:cNvSpPr>
          <p:nvPr/>
        </p:nvSpPr>
        <p:spPr bwMode="auto">
          <a:xfrm flipV="1">
            <a:off x="5638800" y="3197225"/>
            <a:ext cx="1066800" cy="304800"/>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6203" name="Rectangle 59"/>
          <p:cNvSpPr>
            <a:spLocks noChangeArrowheads="1"/>
          </p:cNvSpPr>
          <p:nvPr/>
        </p:nvSpPr>
        <p:spPr bwMode="auto">
          <a:xfrm>
            <a:off x="6347773" y="325244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0.60</a:t>
            </a:r>
          </a:p>
        </p:txBody>
      </p:sp>
      <p:sp>
        <p:nvSpPr>
          <p:cNvPr id="6207" name="Line 63"/>
          <p:cNvSpPr>
            <a:spLocks noChangeShapeType="1"/>
          </p:cNvSpPr>
          <p:nvPr/>
        </p:nvSpPr>
        <p:spPr bwMode="auto">
          <a:xfrm>
            <a:off x="5716588" y="2755900"/>
            <a:ext cx="989012" cy="4413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6216" name="Oval 72"/>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17" name="Oval 73"/>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18" name="Oval 74"/>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19" name="Oval 75"/>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0" name="Oval 76"/>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1" name="Oval 77"/>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2" name="Oval 78"/>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3" name="Oval 79"/>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4" name="Oval 80"/>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5" name="Oval 81"/>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6" name="Oval 82"/>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7" name="Oval 83"/>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8" name="Oval 84"/>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29" name="Oval 85"/>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0" name="Oval 86"/>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1" name="Oval 87"/>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2" name="Oval 88"/>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3" name="Oval 89"/>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4" name="Oval 90"/>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5" name="Oval 91"/>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6" name="Oval 92"/>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7" name="Oval 93"/>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8" name="Oval 94"/>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39" name="Oval 95"/>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0" name="Oval 96"/>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1" name="Oval 97"/>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2" name="Oval 98"/>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3" name="Oval 99"/>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4" name="Oval 100"/>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5" name="Oval 101"/>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6" name="Oval 102"/>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8" name="Oval 104"/>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49" name="Oval 105"/>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50" name="Oval 106"/>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57" name="Line 113"/>
          <p:cNvSpPr>
            <a:spLocks noChangeShapeType="1"/>
          </p:cNvSpPr>
          <p:nvPr/>
        </p:nvSpPr>
        <p:spPr bwMode="auto">
          <a:xfrm flipV="1">
            <a:off x="5632450" y="377825"/>
            <a:ext cx="1073150" cy="15875"/>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6258" name="Oval 114"/>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1" name="Rectangle 100"/>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4" name="Rectangle 103"/>
          <p:cNvSpPr/>
          <p:nvPr/>
        </p:nvSpPr>
        <p:spPr bwMode="auto">
          <a:xfrm>
            <a:off x="192879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5" name="Rectangle 104"/>
          <p:cNvSpPr/>
          <p:nvPr/>
        </p:nvSpPr>
        <p:spPr bwMode="auto">
          <a:xfrm>
            <a:off x="264317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6" name="Rectangle 105"/>
          <p:cNvSpPr/>
          <p:nvPr/>
        </p:nvSpPr>
        <p:spPr bwMode="auto">
          <a:xfrm>
            <a:off x="3630606"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7" name="Rectangle 106"/>
          <p:cNvSpPr/>
          <p:nvPr/>
        </p:nvSpPr>
        <p:spPr bwMode="auto">
          <a:xfrm>
            <a:off x="4403724"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8" name="Rectangle 107"/>
          <p:cNvSpPr/>
          <p:nvPr/>
        </p:nvSpPr>
        <p:spPr bwMode="auto">
          <a:xfrm>
            <a:off x="5324480"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2" name="Line 18"/>
          <p:cNvSpPr>
            <a:spLocks noChangeShapeType="1"/>
          </p:cNvSpPr>
          <p:nvPr/>
        </p:nvSpPr>
        <p:spPr bwMode="auto">
          <a:xfrm>
            <a:off x="611188" y="5346700"/>
            <a:ext cx="1598612" cy="3651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3" name="Line 19"/>
          <p:cNvSpPr>
            <a:spLocks noChangeShapeType="1"/>
          </p:cNvSpPr>
          <p:nvPr/>
        </p:nvSpPr>
        <p:spPr bwMode="auto">
          <a:xfrm flipV="1">
            <a:off x="687388" y="5711825"/>
            <a:ext cx="1522412" cy="6254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14" name="Line 22"/>
          <p:cNvSpPr>
            <a:spLocks noChangeShapeType="1"/>
          </p:cNvSpPr>
          <p:nvPr/>
        </p:nvSpPr>
        <p:spPr bwMode="auto">
          <a:xfrm flipV="1">
            <a:off x="611188" y="3746500"/>
            <a:ext cx="1600200" cy="1588"/>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5" name="Line 23"/>
          <p:cNvSpPr>
            <a:spLocks noChangeShapeType="1"/>
          </p:cNvSpPr>
          <p:nvPr/>
        </p:nvSpPr>
        <p:spPr bwMode="auto">
          <a:xfrm>
            <a:off x="687388" y="4583113"/>
            <a:ext cx="1524000" cy="1587"/>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6" name="Line 24"/>
          <p:cNvSpPr>
            <a:spLocks noChangeShapeType="1"/>
          </p:cNvSpPr>
          <p:nvPr/>
        </p:nvSpPr>
        <p:spPr bwMode="auto">
          <a:xfrm flipV="1">
            <a:off x="763588" y="387350"/>
            <a:ext cx="1452562" cy="635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7" name="Line 25"/>
          <p:cNvSpPr>
            <a:spLocks noChangeShapeType="1"/>
          </p:cNvSpPr>
          <p:nvPr/>
        </p:nvSpPr>
        <p:spPr bwMode="auto">
          <a:xfrm>
            <a:off x="763588" y="1231900"/>
            <a:ext cx="15160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8" name="Line 26"/>
          <p:cNvSpPr>
            <a:spLocks noChangeShapeType="1"/>
          </p:cNvSpPr>
          <p:nvPr/>
        </p:nvSpPr>
        <p:spPr bwMode="auto">
          <a:xfrm>
            <a:off x="611188" y="2070100"/>
            <a:ext cx="1668462"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19" name="Line 64"/>
          <p:cNvSpPr>
            <a:spLocks noChangeShapeType="1"/>
          </p:cNvSpPr>
          <p:nvPr/>
        </p:nvSpPr>
        <p:spPr bwMode="auto">
          <a:xfrm flipV="1">
            <a:off x="609600" y="2968625"/>
            <a:ext cx="1600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0" name="Line 51"/>
          <p:cNvSpPr>
            <a:spLocks noChangeShapeType="1"/>
          </p:cNvSpPr>
          <p:nvPr/>
        </p:nvSpPr>
        <p:spPr bwMode="auto">
          <a:xfrm>
            <a:off x="4641850" y="1231900"/>
            <a:ext cx="996950" cy="22701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1" name="Line 52"/>
          <p:cNvSpPr>
            <a:spLocks noChangeShapeType="1"/>
          </p:cNvSpPr>
          <p:nvPr/>
        </p:nvSpPr>
        <p:spPr bwMode="auto">
          <a:xfrm flipV="1">
            <a:off x="4725988" y="3502025"/>
            <a:ext cx="912812" cy="13112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2" name="Line 110"/>
          <p:cNvSpPr>
            <a:spLocks noChangeShapeType="1"/>
          </p:cNvSpPr>
          <p:nvPr/>
        </p:nvSpPr>
        <p:spPr bwMode="auto">
          <a:xfrm>
            <a:off x="4641850" y="2755900"/>
            <a:ext cx="1074738"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3" name="Line 112"/>
          <p:cNvSpPr>
            <a:spLocks noChangeShapeType="1"/>
          </p:cNvSpPr>
          <p:nvPr/>
        </p:nvSpPr>
        <p:spPr bwMode="auto">
          <a:xfrm>
            <a:off x="4497388" y="393700"/>
            <a:ext cx="11430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4" name="Line 44"/>
          <p:cNvSpPr>
            <a:spLocks noChangeShapeType="1"/>
          </p:cNvSpPr>
          <p:nvPr/>
        </p:nvSpPr>
        <p:spPr bwMode="auto">
          <a:xfrm>
            <a:off x="3886200" y="2054225"/>
            <a:ext cx="763588" cy="70167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25" name="Line 49"/>
          <p:cNvSpPr>
            <a:spLocks noChangeShapeType="1"/>
          </p:cNvSpPr>
          <p:nvPr/>
        </p:nvSpPr>
        <p:spPr bwMode="auto">
          <a:xfrm>
            <a:off x="3727450" y="12319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6" name="Line 50"/>
          <p:cNvSpPr>
            <a:spLocks noChangeShapeType="1"/>
          </p:cNvSpPr>
          <p:nvPr/>
        </p:nvSpPr>
        <p:spPr bwMode="auto">
          <a:xfrm>
            <a:off x="3779838" y="407988"/>
            <a:ext cx="8382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27" name="Line 36"/>
          <p:cNvSpPr>
            <a:spLocks noChangeShapeType="1"/>
          </p:cNvSpPr>
          <p:nvPr/>
        </p:nvSpPr>
        <p:spPr bwMode="auto">
          <a:xfrm>
            <a:off x="2895600" y="2968625"/>
            <a:ext cx="984250" cy="184467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28" name="Line 37"/>
          <p:cNvSpPr>
            <a:spLocks noChangeShapeType="1"/>
          </p:cNvSpPr>
          <p:nvPr/>
        </p:nvSpPr>
        <p:spPr bwMode="auto">
          <a:xfrm flipV="1">
            <a:off x="2895600" y="4813300"/>
            <a:ext cx="984250" cy="898525"/>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29" name="Line 40"/>
          <p:cNvSpPr>
            <a:spLocks noChangeShapeType="1"/>
          </p:cNvSpPr>
          <p:nvPr/>
        </p:nvSpPr>
        <p:spPr bwMode="auto">
          <a:xfrm>
            <a:off x="2889250" y="41275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0" name="Line 41"/>
          <p:cNvSpPr>
            <a:spLocks noChangeShapeType="1"/>
          </p:cNvSpPr>
          <p:nvPr/>
        </p:nvSpPr>
        <p:spPr bwMode="auto">
          <a:xfrm>
            <a:off x="2889250" y="2070100"/>
            <a:ext cx="9144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1" name="Line 42"/>
          <p:cNvSpPr>
            <a:spLocks noChangeShapeType="1"/>
          </p:cNvSpPr>
          <p:nvPr/>
        </p:nvSpPr>
        <p:spPr bwMode="auto">
          <a:xfrm>
            <a:off x="2889250" y="12319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2" name="Line 43"/>
          <p:cNvSpPr>
            <a:spLocks noChangeShapeType="1"/>
          </p:cNvSpPr>
          <p:nvPr/>
        </p:nvSpPr>
        <p:spPr bwMode="auto">
          <a:xfrm>
            <a:off x="2889250" y="393700"/>
            <a:ext cx="1025525"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3" name="Line 27"/>
          <p:cNvSpPr>
            <a:spLocks noChangeShapeType="1"/>
          </p:cNvSpPr>
          <p:nvPr/>
        </p:nvSpPr>
        <p:spPr bwMode="auto">
          <a:xfrm>
            <a:off x="2211388" y="3746500"/>
            <a:ext cx="677862" cy="3810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34" name="Line 28"/>
          <p:cNvSpPr>
            <a:spLocks noChangeShapeType="1"/>
          </p:cNvSpPr>
          <p:nvPr/>
        </p:nvSpPr>
        <p:spPr bwMode="auto">
          <a:xfrm flipV="1">
            <a:off x="2211388" y="4127500"/>
            <a:ext cx="677862" cy="457200"/>
          </a:xfrm>
          <a:prstGeom prst="line">
            <a:avLst/>
          </a:prstGeom>
          <a:noFill/>
          <a:ln w="38100">
            <a:solidFill>
              <a:srgbClr val="FF0000"/>
            </a:solidFill>
            <a:round/>
            <a:headEnd type="none" w="sm" len="sm"/>
            <a:tailEnd type="none" w="sm" len="sm"/>
          </a:ln>
          <a:effectLst/>
        </p:spPr>
        <p:txBody>
          <a:bodyPr wrap="none" anchor="ctr"/>
          <a:lstStyle/>
          <a:p>
            <a:endParaRPr lang="fr-FR"/>
          </a:p>
        </p:txBody>
      </p:sp>
      <p:sp>
        <p:nvSpPr>
          <p:cNvPr id="135" name="Line 29"/>
          <p:cNvSpPr>
            <a:spLocks noChangeShapeType="1"/>
          </p:cNvSpPr>
          <p:nvPr/>
        </p:nvSpPr>
        <p:spPr bwMode="auto">
          <a:xfrm>
            <a:off x="2279650" y="20701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6" name="Line 30"/>
          <p:cNvSpPr>
            <a:spLocks noChangeShapeType="1"/>
          </p:cNvSpPr>
          <p:nvPr/>
        </p:nvSpPr>
        <p:spPr bwMode="auto">
          <a:xfrm>
            <a:off x="2203450" y="29845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7" name="Line 31"/>
          <p:cNvSpPr>
            <a:spLocks noChangeShapeType="1"/>
          </p:cNvSpPr>
          <p:nvPr/>
        </p:nvSpPr>
        <p:spPr bwMode="auto">
          <a:xfrm>
            <a:off x="2279650" y="12319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8" name="Line 32"/>
          <p:cNvSpPr>
            <a:spLocks noChangeShapeType="1"/>
          </p:cNvSpPr>
          <p:nvPr/>
        </p:nvSpPr>
        <p:spPr bwMode="auto">
          <a:xfrm>
            <a:off x="2279650" y="393700"/>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39" name="Line 35"/>
          <p:cNvSpPr>
            <a:spLocks noChangeShapeType="1"/>
          </p:cNvSpPr>
          <p:nvPr/>
        </p:nvSpPr>
        <p:spPr bwMode="auto">
          <a:xfrm>
            <a:off x="2286000" y="5711825"/>
            <a:ext cx="6096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40" name="Line 45"/>
          <p:cNvSpPr>
            <a:spLocks noChangeShapeType="1"/>
          </p:cNvSpPr>
          <p:nvPr/>
        </p:nvSpPr>
        <p:spPr bwMode="auto">
          <a:xfrm flipV="1">
            <a:off x="3886200" y="2755900"/>
            <a:ext cx="763588" cy="1355725"/>
          </a:xfrm>
          <a:prstGeom prst="line">
            <a:avLst/>
          </a:prstGeom>
          <a:noFill/>
          <a:ln w="38100">
            <a:solidFill>
              <a:srgbClr val="FF3300"/>
            </a:solidFill>
            <a:round/>
            <a:headEnd type="none" w="sm" len="sm"/>
            <a:tailEnd type="none" w="sm" len="sm"/>
          </a:ln>
          <a:effectLst/>
        </p:spPr>
        <p:txBody>
          <a:bodyPr wrap="none" anchor="ctr"/>
          <a:lstStyle/>
          <a:p>
            <a:endParaRPr lang="fr-FR"/>
          </a:p>
        </p:txBody>
      </p:sp>
      <p:sp>
        <p:nvSpPr>
          <p:cNvPr id="141" name="Line 48"/>
          <p:cNvSpPr>
            <a:spLocks noChangeShapeType="1"/>
          </p:cNvSpPr>
          <p:nvPr/>
        </p:nvSpPr>
        <p:spPr bwMode="auto">
          <a:xfrm>
            <a:off x="3879850" y="4813300"/>
            <a:ext cx="762000" cy="0"/>
          </a:xfrm>
          <a:prstGeom prst="line">
            <a:avLst/>
          </a:prstGeom>
          <a:noFill/>
          <a:ln w="28575">
            <a:solidFill>
              <a:schemeClr val="tx1"/>
            </a:solidFill>
            <a:prstDash val="sysDash"/>
            <a:round/>
            <a:headEnd type="none" w="sm" len="sm"/>
            <a:tailEnd type="none" w="sm" len="sm"/>
          </a:ln>
          <a:effectLst/>
        </p:spPr>
        <p:txBody>
          <a:bodyPr wrap="none" anchor="ctr"/>
          <a:lstStyle/>
          <a:p>
            <a:endParaRPr lang="fr-FR"/>
          </a:p>
        </p:txBody>
      </p:sp>
      <p:sp>
        <p:nvSpPr>
          <p:cNvPr id="142" name="Rectangle 56"/>
          <p:cNvSpPr>
            <a:spLocks noChangeArrowheads="1"/>
          </p:cNvSpPr>
          <p:nvPr/>
        </p:nvSpPr>
        <p:spPr bwMode="auto">
          <a:xfrm>
            <a:off x="5240342" y="3895387"/>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0.37</a:t>
            </a:r>
          </a:p>
        </p:txBody>
      </p:sp>
      <p:sp>
        <p:nvSpPr>
          <p:cNvPr id="143" name="Rectangle 91"/>
          <p:cNvSpPr>
            <a:spLocks noChangeArrowheads="1"/>
          </p:cNvSpPr>
          <p:nvPr/>
        </p:nvSpPr>
        <p:spPr bwMode="auto">
          <a:xfrm>
            <a:off x="3546468" y="5102225"/>
            <a:ext cx="724557" cy="462307"/>
          </a:xfrm>
          <a:prstGeom prst="rect">
            <a:avLst/>
          </a:prstGeom>
          <a:noFill/>
          <a:ln w="9525">
            <a:solidFill>
              <a:schemeClr val="bg1"/>
            </a:solidFill>
            <a:miter lim="800000"/>
            <a:headEnd/>
            <a:tailEnd/>
          </a:ln>
          <a:effectLst/>
        </p:spPr>
        <p:txBody>
          <a:bodyPr wrap="none" lIns="92075" tIns="46038" rIns="92075" bIns="46038">
            <a:spAutoFit/>
          </a:bodyPr>
          <a:lstStyle/>
          <a:p>
            <a:r>
              <a:rPr lang="fr-FR" b="1" dirty="0">
                <a:solidFill>
                  <a:srgbClr val="FF0000"/>
                </a:solidFill>
              </a:rPr>
              <a:t>0.19</a:t>
            </a:r>
          </a:p>
        </p:txBody>
      </p:sp>
      <p:sp>
        <p:nvSpPr>
          <p:cNvPr id="144" name="Rectangle 21"/>
          <p:cNvSpPr>
            <a:spLocks noChangeArrowheads="1"/>
          </p:cNvSpPr>
          <p:nvPr/>
        </p:nvSpPr>
        <p:spPr bwMode="auto">
          <a:xfrm>
            <a:off x="1857356" y="6016625"/>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0.09</a:t>
            </a:r>
          </a:p>
        </p:txBody>
      </p:sp>
      <p:sp>
        <p:nvSpPr>
          <p:cNvPr id="145" name="Rectangle 34"/>
          <p:cNvSpPr>
            <a:spLocks noChangeArrowheads="1"/>
          </p:cNvSpPr>
          <p:nvPr/>
        </p:nvSpPr>
        <p:spPr bwMode="auto">
          <a:xfrm>
            <a:off x="2568575" y="4492625"/>
            <a:ext cx="717550" cy="462307"/>
          </a:xfrm>
          <a:prstGeom prst="rect">
            <a:avLst/>
          </a:prstGeom>
          <a:noFill/>
          <a:ln w="9525">
            <a:noFill/>
            <a:miter lim="800000"/>
            <a:headEnd/>
            <a:tailEnd/>
          </a:ln>
          <a:effectLst/>
        </p:spPr>
        <p:txBody>
          <a:bodyPr lIns="92075" tIns="46038" rIns="92075" bIns="46038">
            <a:spAutoFit/>
          </a:bodyPr>
          <a:lstStyle/>
          <a:p>
            <a:r>
              <a:rPr lang="fr-FR" b="1" dirty="0">
                <a:solidFill>
                  <a:srgbClr val="FF0000"/>
                </a:solidFill>
              </a:rPr>
              <a:t>0.13</a:t>
            </a:r>
          </a:p>
        </p:txBody>
      </p:sp>
      <p:sp>
        <p:nvSpPr>
          <p:cNvPr id="146" name="Rectangle 47"/>
          <p:cNvSpPr>
            <a:spLocks noChangeArrowheads="1"/>
          </p:cNvSpPr>
          <p:nvPr/>
        </p:nvSpPr>
        <p:spPr bwMode="auto">
          <a:xfrm>
            <a:off x="4324348" y="3109569"/>
            <a:ext cx="72455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0.23</a:t>
            </a:r>
          </a:p>
        </p:txBody>
      </p:sp>
      <p:sp>
        <p:nvSpPr>
          <p:cNvPr id="147" name="Rectangle 146"/>
          <p:cNvSpPr/>
          <p:nvPr/>
        </p:nvSpPr>
        <p:spPr bwMode="auto">
          <a:xfrm>
            <a:off x="6429388" y="214290"/>
            <a:ext cx="571504"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0" name="Line 61"/>
          <p:cNvSpPr>
            <a:spLocks noChangeShapeType="1"/>
          </p:cNvSpPr>
          <p:nvPr/>
        </p:nvSpPr>
        <p:spPr bwMode="auto">
          <a:xfrm>
            <a:off x="6705600" y="377825"/>
            <a:ext cx="1517650" cy="1539875"/>
          </a:xfrm>
          <a:prstGeom prst="line">
            <a:avLst/>
          </a:prstGeom>
          <a:noFill/>
          <a:ln w="38100">
            <a:solidFill>
              <a:srgbClr val="FF3300"/>
            </a:solidFill>
            <a:prstDash val="solid"/>
            <a:round/>
            <a:headEnd type="none" w="sm" len="sm"/>
            <a:tailEnd type="none" w="sm" len="sm"/>
          </a:ln>
          <a:effectLst/>
        </p:spPr>
        <p:txBody>
          <a:bodyPr wrap="none" anchor="ctr"/>
          <a:lstStyle/>
          <a:p>
            <a:endParaRPr lang="fr-FR"/>
          </a:p>
        </p:txBody>
      </p:sp>
      <p:sp>
        <p:nvSpPr>
          <p:cNvPr id="102" name="Line 62"/>
          <p:cNvSpPr>
            <a:spLocks noChangeShapeType="1"/>
          </p:cNvSpPr>
          <p:nvPr/>
        </p:nvSpPr>
        <p:spPr bwMode="auto">
          <a:xfrm flipV="1">
            <a:off x="6705600" y="1917700"/>
            <a:ext cx="1517650" cy="1279525"/>
          </a:xfrm>
          <a:prstGeom prst="line">
            <a:avLst/>
          </a:prstGeom>
          <a:noFill/>
          <a:ln w="38100">
            <a:solidFill>
              <a:srgbClr val="FF3300"/>
            </a:solidFill>
            <a:prstDash val="solid"/>
            <a:round/>
            <a:headEnd type="none" w="sm" len="sm"/>
            <a:tailEnd type="none" w="sm" len="sm"/>
          </a:ln>
          <a:effectLst/>
        </p:spPr>
        <p:txBody>
          <a:bodyPr wrap="none" anchor="ctr"/>
          <a:lstStyle/>
          <a:p>
            <a:endParaRPr lang="fr-FR"/>
          </a:p>
        </p:txBody>
      </p:sp>
      <p:sp>
        <p:nvSpPr>
          <p:cNvPr id="109" name="Oval 125"/>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0" name="Text Box 81"/>
          <p:cNvSpPr txBox="1">
            <a:spLocks noChangeArrowheads="1"/>
          </p:cNvSpPr>
          <p:nvPr/>
        </p:nvSpPr>
        <p:spPr bwMode="auto">
          <a:xfrm>
            <a:off x="7186701" y="117475"/>
            <a:ext cx="1957331" cy="430887"/>
          </a:xfrm>
          <a:prstGeom prst="rect">
            <a:avLst/>
          </a:prstGeom>
          <a:noFill/>
          <a:ln w="9525">
            <a:noFill/>
            <a:miter lim="800000"/>
            <a:headEnd/>
            <a:tailEnd/>
          </a:ln>
          <a:effectLst/>
        </p:spPr>
        <p:txBody>
          <a:bodyPr wrap="none">
            <a:spAutoFit/>
          </a:bodyPr>
          <a:lstStyle/>
          <a:p>
            <a:r>
              <a:rPr lang="fr-FR" sz="2200" b="1" u="sng" dirty="0">
                <a:solidFill>
                  <a:srgbClr val="FF0000"/>
                </a:solidFill>
              </a:rPr>
              <a:t>Dernière étape</a:t>
            </a:r>
          </a:p>
        </p:txBody>
      </p:sp>
      <p:sp>
        <p:nvSpPr>
          <p:cNvPr id="111" name="Rectangle 110"/>
          <p:cNvSpPr/>
          <p:nvPr/>
        </p:nvSpPr>
        <p:spPr bwMode="auto">
          <a:xfrm>
            <a:off x="7929586" y="571480"/>
            <a:ext cx="571504" cy="614366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8" name="Rectangle 59"/>
          <p:cNvSpPr>
            <a:spLocks noChangeArrowheads="1"/>
          </p:cNvSpPr>
          <p:nvPr/>
        </p:nvSpPr>
        <p:spPr bwMode="auto">
          <a:xfrm>
            <a:off x="8018377" y="2143116"/>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
        <p:nvSpPr>
          <p:cNvPr id="149" name="Rectangle 134"/>
          <p:cNvSpPr>
            <a:spLocks noChangeArrowheads="1"/>
          </p:cNvSpPr>
          <p:nvPr/>
        </p:nvSpPr>
        <p:spPr bwMode="auto">
          <a:xfrm>
            <a:off x="8001000" y="1295400"/>
            <a:ext cx="1005083" cy="462307"/>
          </a:xfrm>
          <a:prstGeom prst="rect">
            <a:avLst/>
          </a:prstGeom>
          <a:noFill/>
          <a:ln w="9525">
            <a:noFill/>
            <a:miter lim="800000"/>
            <a:headEnd/>
            <a:tailEnd/>
          </a:ln>
          <a:effectLst/>
        </p:spPr>
        <p:txBody>
          <a:bodyPr wrap="none" lIns="92075" tIns="46038" rIns="92075" bIns="46038">
            <a:spAutoFit/>
          </a:bodyPr>
          <a:lstStyle/>
          <a:p>
            <a:r>
              <a:rPr lang="fr-FR" b="1" dirty="0">
                <a:solidFill>
                  <a:schemeClr val="accent2"/>
                </a:solidFill>
              </a:rPr>
              <a:t>racine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4339"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4340"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4341"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4342"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4343"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4344"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4345"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4346"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4347"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4349" name="Line 13"/>
          <p:cNvSpPr>
            <a:spLocks noChangeShapeType="1"/>
          </p:cNvSpPr>
          <p:nvPr/>
        </p:nvSpPr>
        <p:spPr bwMode="auto">
          <a:xfrm flipV="1">
            <a:off x="611188" y="3733800"/>
            <a:ext cx="1600200" cy="1588"/>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0" name="Line 14"/>
          <p:cNvSpPr>
            <a:spLocks noChangeShapeType="1"/>
          </p:cNvSpPr>
          <p:nvPr/>
        </p:nvSpPr>
        <p:spPr bwMode="auto">
          <a:xfrm>
            <a:off x="687388" y="4570413"/>
            <a:ext cx="1524000"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1"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52" name="Line 16"/>
          <p:cNvSpPr>
            <a:spLocks noChangeShapeType="1"/>
          </p:cNvSpPr>
          <p:nvPr/>
        </p:nvSpPr>
        <p:spPr bwMode="auto">
          <a:xfrm>
            <a:off x="763588" y="1219200"/>
            <a:ext cx="1516062"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3" name="Line 17"/>
          <p:cNvSpPr>
            <a:spLocks noChangeShapeType="1"/>
          </p:cNvSpPr>
          <p:nvPr/>
        </p:nvSpPr>
        <p:spPr bwMode="auto">
          <a:xfrm>
            <a:off x="611188" y="2057400"/>
            <a:ext cx="1668462"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4" name="Line 18"/>
          <p:cNvSpPr>
            <a:spLocks noChangeShapeType="1"/>
          </p:cNvSpPr>
          <p:nvPr/>
        </p:nvSpPr>
        <p:spPr bwMode="auto">
          <a:xfrm>
            <a:off x="2279650" y="20574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5" name="Line 19"/>
          <p:cNvSpPr>
            <a:spLocks noChangeShapeType="1"/>
          </p:cNvSpPr>
          <p:nvPr/>
        </p:nvSpPr>
        <p:spPr bwMode="auto">
          <a:xfrm>
            <a:off x="2209800" y="29718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6" name="Line 20"/>
          <p:cNvSpPr>
            <a:spLocks noChangeShapeType="1"/>
          </p:cNvSpPr>
          <p:nvPr/>
        </p:nvSpPr>
        <p:spPr bwMode="auto">
          <a:xfrm>
            <a:off x="2279650" y="12192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57" name="Line 21"/>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59" name="Line 23"/>
          <p:cNvSpPr>
            <a:spLocks noChangeShapeType="1"/>
          </p:cNvSpPr>
          <p:nvPr/>
        </p:nvSpPr>
        <p:spPr bwMode="auto">
          <a:xfrm>
            <a:off x="2286000" y="5699125"/>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0" name="Line 24"/>
          <p:cNvSpPr>
            <a:spLocks noChangeShapeType="1"/>
          </p:cNvSpPr>
          <p:nvPr/>
        </p:nvSpPr>
        <p:spPr bwMode="auto">
          <a:xfrm>
            <a:off x="2895600" y="2955925"/>
            <a:ext cx="984250" cy="1844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1" name="Line 25"/>
          <p:cNvSpPr>
            <a:spLocks noChangeShapeType="1"/>
          </p:cNvSpPr>
          <p:nvPr/>
        </p:nvSpPr>
        <p:spPr bwMode="auto">
          <a:xfrm flipV="1">
            <a:off x="2895600" y="4800600"/>
            <a:ext cx="984250" cy="8985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3" name="Line 27"/>
          <p:cNvSpPr>
            <a:spLocks noChangeShapeType="1"/>
          </p:cNvSpPr>
          <p:nvPr/>
        </p:nvSpPr>
        <p:spPr bwMode="auto">
          <a:xfrm>
            <a:off x="2889250" y="41148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4" name="Line 28"/>
          <p:cNvSpPr>
            <a:spLocks noChangeShapeType="1"/>
          </p:cNvSpPr>
          <p:nvPr/>
        </p:nvSpPr>
        <p:spPr bwMode="auto">
          <a:xfrm>
            <a:off x="2889250" y="20574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5" name="Line 29"/>
          <p:cNvSpPr>
            <a:spLocks noChangeShapeType="1"/>
          </p:cNvSpPr>
          <p:nvPr/>
        </p:nvSpPr>
        <p:spPr bwMode="auto">
          <a:xfrm>
            <a:off x="2889250" y="1219200"/>
            <a:ext cx="8382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6" name="Line 30"/>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67" name="Line 31"/>
          <p:cNvSpPr>
            <a:spLocks noChangeShapeType="1"/>
          </p:cNvSpPr>
          <p:nvPr/>
        </p:nvSpPr>
        <p:spPr bwMode="auto">
          <a:xfrm>
            <a:off x="3886200" y="2041525"/>
            <a:ext cx="763588" cy="701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68" name="Line 32"/>
          <p:cNvSpPr>
            <a:spLocks noChangeShapeType="1"/>
          </p:cNvSpPr>
          <p:nvPr/>
        </p:nvSpPr>
        <p:spPr bwMode="auto">
          <a:xfrm flipV="1">
            <a:off x="3886200" y="2743200"/>
            <a:ext cx="763588" cy="13557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70" name="Line 34"/>
          <p:cNvSpPr>
            <a:spLocks noChangeShapeType="1"/>
          </p:cNvSpPr>
          <p:nvPr/>
        </p:nvSpPr>
        <p:spPr bwMode="auto">
          <a:xfrm>
            <a:off x="3879850" y="4800600"/>
            <a:ext cx="7620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71" name="Line 35"/>
          <p:cNvSpPr>
            <a:spLocks noChangeShapeType="1"/>
          </p:cNvSpPr>
          <p:nvPr/>
        </p:nvSpPr>
        <p:spPr bwMode="auto">
          <a:xfrm>
            <a:off x="3727450" y="12192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72" name="Line 36"/>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73" name="Line 37"/>
          <p:cNvSpPr>
            <a:spLocks noChangeShapeType="1"/>
          </p:cNvSpPr>
          <p:nvPr/>
        </p:nvSpPr>
        <p:spPr bwMode="auto">
          <a:xfrm>
            <a:off x="4641850" y="1219200"/>
            <a:ext cx="996950" cy="22701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74" name="Line 38"/>
          <p:cNvSpPr>
            <a:spLocks noChangeShapeType="1"/>
          </p:cNvSpPr>
          <p:nvPr/>
        </p:nvSpPr>
        <p:spPr bwMode="auto">
          <a:xfrm flipV="1">
            <a:off x="4725988" y="3489325"/>
            <a:ext cx="912812" cy="13112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75" name="Line 39"/>
          <p:cNvSpPr>
            <a:spLocks noChangeShapeType="1"/>
          </p:cNvSpPr>
          <p:nvPr/>
        </p:nvSpPr>
        <p:spPr bwMode="auto">
          <a:xfrm>
            <a:off x="4641850" y="2743200"/>
            <a:ext cx="1074738"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76" name="Line 40"/>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78" name="Line 42"/>
          <p:cNvSpPr>
            <a:spLocks noChangeShapeType="1"/>
          </p:cNvSpPr>
          <p:nvPr/>
        </p:nvSpPr>
        <p:spPr bwMode="auto">
          <a:xfrm flipV="1">
            <a:off x="5638800" y="3184525"/>
            <a:ext cx="1066800" cy="3048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80" name="Line 44"/>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81" name="Line 45"/>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82" name="Line 46"/>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4383" name="Rectangle 47"/>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4384" name="Line 48"/>
          <p:cNvSpPr>
            <a:spLocks noChangeShapeType="1"/>
          </p:cNvSpPr>
          <p:nvPr/>
        </p:nvSpPr>
        <p:spPr bwMode="auto">
          <a:xfrm>
            <a:off x="5716588" y="2743200"/>
            <a:ext cx="989012" cy="4413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389"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4395" name="Oval 59"/>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96" name="Oval 60"/>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97" name="Oval 61"/>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98" name="Oval 62"/>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99" name="Oval 63"/>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0" name="Oval 64"/>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1" name="Oval 65"/>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2" name="Oval 66"/>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3" name="Oval 67"/>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4" name="Oval 68"/>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5" name="Oval 69"/>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6" name="Oval 70"/>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7" name="Oval 71"/>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8" name="Oval 72"/>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09" name="Oval 73"/>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0" name="Oval 74"/>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1" name="Oval 75"/>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2" name="Oval 76"/>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3" name="Oval 77"/>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4" name="Oval 78"/>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5" name="Oval 79"/>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6" name="Oval 80"/>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7" name="Oval 81"/>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8" name="Oval 82"/>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19" name="Oval 83"/>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0" name="Oval 84"/>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1" name="Oval 85"/>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2" name="Oval 86"/>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3" name="Oval 87"/>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4" name="Oval 88"/>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5" name="Oval 89"/>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6" name="Oval 90"/>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7" name="Oval 91"/>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8" name="Oval 92"/>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29" name="Oval 93"/>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30" name="Oval 94"/>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431" name="Line 95"/>
          <p:cNvSpPr>
            <a:spLocks noChangeShapeType="1"/>
          </p:cNvSpPr>
          <p:nvPr/>
        </p:nvSpPr>
        <p:spPr bwMode="auto">
          <a:xfrm flipV="1">
            <a:off x="609600" y="2955925"/>
            <a:ext cx="16002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432" name="Text Box 96"/>
          <p:cNvSpPr txBox="1">
            <a:spLocks noChangeArrowheads="1"/>
          </p:cNvSpPr>
          <p:nvPr/>
        </p:nvSpPr>
        <p:spPr bwMode="auto">
          <a:xfrm>
            <a:off x="7315200" y="4103698"/>
            <a:ext cx="1150938" cy="825500"/>
          </a:xfrm>
          <a:prstGeom prst="rect">
            <a:avLst/>
          </a:prstGeom>
          <a:noFill/>
          <a:ln w="9525">
            <a:noFill/>
            <a:miter lim="800000"/>
            <a:headEnd/>
            <a:tailEnd/>
          </a:ln>
          <a:effectLst/>
        </p:spPr>
        <p:txBody>
          <a:bodyPr wrap="none">
            <a:spAutoFit/>
          </a:bodyPr>
          <a:lstStyle/>
          <a:p>
            <a:r>
              <a:rPr lang="fr-FR" sz="1600" dirty="0">
                <a:solidFill>
                  <a:srgbClr val="00B0F0"/>
                </a:solidFill>
              </a:rPr>
              <a:t>CODE</a:t>
            </a:r>
          </a:p>
          <a:p>
            <a:r>
              <a:rPr lang="fr-FR" sz="1600" dirty="0">
                <a:solidFill>
                  <a:srgbClr val="00B0F0"/>
                </a:solidFill>
              </a:rPr>
              <a:t>DE LA</a:t>
            </a:r>
          </a:p>
          <a:p>
            <a:r>
              <a:rPr lang="fr-FR" sz="1600" dirty="0">
                <a:solidFill>
                  <a:srgbClr val="00B0F0"/>
                </a:solidFill>
              </a:rPr>
              <a:t>BRANCHE</a:t>
            </a:r>
            <a:endParaRPr lang="fr-FR" sz="2000" dirty="0">
              <a:solidFill>
                <a:srgbClr val="00B0F0"/>
              </a:solidFill>
            </a:endParaRPr>
          </a:p>
        </p:txBody>
      </p:sp>
      <p:sp>
        <p:nvSpPr>
          <p:cNvPr id="14435" name="Line 99"/>
          <p:cNvSpPr>
            <a:spLocks noChangeShapeType="1"/>
          </p:cNvSpPr>
          <p:nvPr/>
        </p:nvSpPr>
        <p:spPr bwMode="auto">
          <a:xfrm>
            <a:off x="2211388" y="3733800"/>
            <a:ext cx="677862" cy="3810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4436" name="Line 100"/>
          <p:cNvSpPr>
            <a:spLocks noChangeShapeType="1"/>
          </p:cNvSpPr>
          <p:nvPr/>
        </p:nvSpPr>
        <p:spPr bwMode="auto">
          <a:xfrm flipV="1">
            <a:off x="2211388" y="4114800"/>
            <a:ext cx="677862" cy="4572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97" name="Rectangle 96"/>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cxnSp>
        <p:nvCxnSpPr>
          <p:cNvPr id="98" name="Connecteur en angle 97"/>
          <p:cNvCxnSpPr/>
          <p:nvPr/>
        </p:nvCxnSpPr>
        <p:spPr bwMode="auto">
          <a:xfrm rot="16200000" flipV="1">
            <a:off x="7273123" y="3371084"/>
            <a:ext cx="928695" cy="187272"/>
          </a:xfrm>
          <a:prstGeom prst="bentConnector3">
            <a:avLst>
              <a:gd name="adj1" fmla="val 50000"/>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100"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cxnSp>
        <p:nvCxnSpPr>
          <p:cNvPr id="101" name="Connecteur en angle 100"/>
          <p:cNvCxnSpPr/>
          <p:nvPr/>
        </p:nvCxnSpPr>
        <p:spPr bwMode="auto">
          <a:xfrm rot="16200000" flipV="1">
            <a:off x="6286512" y="2357430"/>
            <a:ext cx="2643206" cy="500066"/>
          </a:xfrm>
          <a:prstGeom prst="bentConnector3">
            <a:avLst>
              <a:gd name="adj1" fmla="val 56246"/>
            </a:avLst>
          </a:prstGeom>
          <a:solidFill>
            <a:schemeClr val="accent1"/>
          </a:solidFill>
          <a:ln w="19050" cap="flat" cmpd="sng" algn="ctr">
            <a:solidFill>
              <a:schemeClr val="accent1">
                <a:lumMod val="50000"/>
              </a:schemeClr>
            </a:solidFill>
            <a:prstDash val="dash"/>
            <a:round/>
            <a:headEnd type="none" w="med" len="med"/>
            <a:tailEnd type="arrow"/>
          </a:ln>
          <a:effectLst/>
        </p:spPr>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5363"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5364"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5365"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5366"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5367"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5368"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5369"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5370"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5371"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5373" name="Line 13"/>
          <p:cNvSpPr>
            <a:spLocks noChangeShapeType="1"/>
          </p:cNvSpPr>
          <p:nvPr/>
        </p:nvSpPr>
        <p:spPr bwMode="auto">
          <a:xfrm flipV="1">
            <a:off x="611188" y="3733800"/>
            <a:ext cx="1600200" cy="1588"/>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74" name="Line 14"/>
          <p:cNvSpPr>
            <a:spLocks noChangeShapeType="1"/>
          </p:cNvSpPr>
          <p:nvPr/>
        </p:nvSpPr>
        <p:spPr bwMode="auto">
          <a:xfrm>
            <a:off x="687388" y="4570413"/>
            <a:ext cx="1524000"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75"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376" name="Line 16"/>
          <p:cNvSpPr>
            <a:spLocks noChangeShapeType="1"/>
          </p:cNvSpPr>
          <p:nvPr/>
        </p:nvSpPr>
        <p:spPr bwMode="auto">
          <a:xfrm>
            <a:off x="763588" y="1219200"/>
            <a:ext cx="1516062"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77" name="Line 17"/>
          <p:cNvSpPr>
            <a:spLocks noChangeShapeType="1"/>
          </p:cNvSpPr>
          <p:nvPr/>
        </p:nvSpPr>
        <p:spPr bwMode="auto">
          <a:xfrm>
            <a:off x="611188" y="2057400"/>
            <a:ext cx="1668462"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78" name="Line 18"/>
          <p:cNvSpPr>
            <a:spLocks noChangeShapeType="1"/>
          </p:cNvSpPr>
          <p:nvPr/>
        </p:nvSpPr>
        <p:spPr bwMode="auto">
          <a:xfrm>
            <a:off x="2279650" y="20574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79" name="Line 19"/>
          <p:cNvSpPr>
            <a:spLocks noChangeShapeType="1"/>
          </p:cNvSpPr>
          <p:nvPr/>
        </p:nvSpPr>
        <p:spPr bwMode="auto">
          <a:xfrm>
            <a:off x="2209800" y="29718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0" name="Line 20"/>
          <p:cNvSpPr>
            <a:spLocks noChangeShapeType="1"/>
          </p:cNvSpPr>
          <p:nvPr/>
        </p:nvSpPr>
        <p:spPr bwMode="auto">
          <a:xfrm>
            <a:off x="2279650" y="12192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1" name="Line 21"/>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383" name="Line 23"/>
          <p:cNvSpPr>
            <a:spLocks noChangeShapeType="1"/>
          </p:cNvSpPr>
          <p:nvPr/>
        </p:nvSpPr>
        <p:spPr bwMode="auto">
          <a:xfrm>
            <a:off x="2286000" y="5699125"/>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4" name="Line 24"/>
          <p:cNvSpPr>
            <a:spLocks noChangeShapeType="1"/>
          </p:cNvSpPr>
          <p:nvPr/>
        </p:nvSpPr>
        <p:spPr bwMode="auto">
          <a:xfrm>
            <a:off x="2895600" y="2955925"/>
            <a:ext cx="984250" cy="1844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5" name="Line 25"/>
          <p:cNvSpPr>
            <a:spLocks noChangeShapeType="1"/>
          </p:cNvSpPr>
          <p:nvPr/>
        </p:nvSpPr>
        <p:spPr bwMode="auto">
          <a:xfrm flipV="1">
            <a:off x="2895600" y="4800600"/>
            <a:ext cx="984250" cy="8985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7" name="Line 27"/>
          <p:cNvSpPr>
            <a:spLocks noChangeShapeType="1"/>
          </p:cNvSpPr>
          <p:nvPr/>
        </p:nvSpPr>
        <p:spPr bwMode="auto">
          <a:xfrm>
            <a:off x="2889250" y="41148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8" name="Line 28"/>
          <p:cNvSpPr>
            <a:spLocks noChangeShapeType="1"/>
          </p:cNvSpPr>
          <p:nvPr/>
        </p:nvSpPr>
        <p:spPr bwMode="auto">
          <a:xfrm>
            <a:off x="2889250" y="20574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89" name="Line 29"/>
          <p:cNvSpPr>
            <a:spLocks noChangeShapeType="1"/>
          </p:cNvSpPr>
          <p:nvPr/>
        </p:nvSpPr>
        <p:spPr bwMode="auto">
          <a:xfrm>
            <a:off x="2889250" y="1219200"/>
            <a:ext cx="8382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0" name="Line 30"/>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391" name="Line 31"/>
          <p:cNvSpPr>
            <a:spLocks noChangeShapeType="1"/>
          </p:cNvSpPr>
          <p:nvPr/>
        </p:nvSpPr>
        <p:spPr bwMode="auto">
          <a:xfrm>
            <a:off x="3886200" y="2041525"/>
            <a:ext cx="763588" cy="701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2" name="Line 32"/>
          <p:cNvSpPr>
            <a:spLocks noChangeShapeType="1"/>
          </p:cNvSpPr>
          <p:nvPr/>
        </p:nvSpPr>
        <p:spPr bwMode="auto">
          <a:xfrm flipV="1">
            <a:off x="3886200" y="2743200"/>
            <a:ext cx="763588" cy="13557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4" name="Line 34"/>
          <p:cNvSpPr>
            <a:spLocks noChangeShapeType="1"/>
          </p:cNvSpPr>
          <p:nvPr/>
        </p:nvSpPr>
        <p:spPr bwMode="auto">
          <a:xfrm>
            <a:off x="3879850" y="4800600"/>
            <a:ext cx="7620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5" name="Line 35"/>
          <p:cNvSpPr>
            <a:spLocks noChangeShapeType="1"/>
          </p:cNvSpPr>
          <p:nvPr/>
        </p:nvSpPr>
        <p:spPr bwMode="auto">
          <a:xfrm>
            <a:off x="3727450" y="12192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6" name="Line 36"/>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397" name="Line 37"/>
          <p:cNvSpPr>
            <a:spLocks noChangeShapeType="1"/>
          </p:cNvSpPr>
          <p:nvPr/>
        </p:nvSpPr>
        <p:spPr bwMode="auto">
          <a:xfrm>
            <a:off x="4641850" y="1219200"/>
            <a:ext cx="996950" cy="22701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8" name="Line 38"/>
          <p:cNvSpPr>
            <a:spLocks noChangeShapeType="1"/>
          </p:cNvSpPr>
          <p:nvPr/>
        </p:nvSpPr>
        <p:spPr bwMode="auto">
          <a:xfrm flipV="1">
            <a:off x="4725988" y="3489325"/>
            <a:ext cx="912812" cy="13112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399" name="Line 39"/>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00" name="Line 40"/>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01" name="Rectangle 41"/>
          <p:cNvSpPr>
            <a:spLocks noChangeArrowheads="1"/>
          </p:cNvSpPr>
          <p:nvPr/>
        </p:nvSpPr>
        <p:spPr bwMode="auto">
          <a:xfrm>
            <a:off x="5943600" y="3425825"/>
            <a:ext cx="996950" cy="457200"/>
          </a:xfrm>
          <a:prstGeom prst="rect">
            <a:avLst/>
          </a:prstGeom>
          <a:noFill/>
          <a:ln w="9525">
            <a:noFill/>
            <a:miter lim="800000"/>
            <a:headEnd/>
            <a:tailEnd/>
          </a:ln>
          <a:effectLst/>
        </p:spPr>
        <p:txBody>
          <a:bodyPr wrap="none" lIns="92075" tIns="46038" rIns="92075" bIns="46038">
            <a:spAutoFit/>
          </a:bodyPr>
          <a:lstStyle/>
          <a:p>
            <a:r>
              <a:rPr lang="fr-FR"/>
              <a:t>(bdgh)</a:t>
            </a:r>
          </a:p>
        </p:txBody>
      </p:sp>
      <p:sp>
        <p:nvSpPr>
          <p:cNvPr id="15402" name="Line 42"/>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04" name="Line 44"/>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05" name="Line 45"/>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06" name="Line 46"/>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07" name="Rectangle 47"/>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5408" name="Line 48"/>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5416"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5417"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5421" name="Oval 61"/>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2" name="Oval 62"/>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3" name="Oval 63"/>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4" name="Oval 64"/>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5" name="Oval 65"/>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6" name="Oval 66"/>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7" name="Oval 67"/>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8" name="Oval 68"/>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29" name="Oval 69"/>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0" name="Oval 70"/>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1" name="Oval 71"/>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2" name="Oval 72"/>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3" name="Oval 73"/>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4" name="Oval 74"/>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5" name="Oval 75"/>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6" name="Oval 76"/>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7" name="Oval 77"/>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8" name="Oval 78"/>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39" name="Oval 79"/>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0" name="Oval 80"/>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1" name="Oval 81"/>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2" name="Oval 82"/>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3" name="Oval 83"/>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4" name="Oval 84"/>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5" name="Oval 85"/>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6" name="Oval 86"/>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7" name="Oval 87"/>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8" name="Oval 88"/>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49" name="Oval 89"/>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0" name="Oval 90"/>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1" name="Oval 91"/>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2" name="Oval 92"/>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3" name="Oval 93"/>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4" name="Oval 94"/>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5" name="Oval 95"/>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6" name="Oval 96"/>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457" name="Line 97"/>
          <p:cNvSpPr>
            <a:spLocks noChangeShapeType="1"/>
          </p:cNvSpPr>
          <p:nvPr/>
        </p:nvSpPr>
        <p:spPr bwMode="auto">
          <a:xfrm flipV="1">
            <a:off x="609600" y="2955925"/>
            <a:ext cx="16002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461" name="Line 101"/>
          <p:cNvSpPr>
            <a:spLocks noChangeShapeType="1"/>
          </p:cNvSpPr>
          <p:nvPr/>
        </p:nvSpPr>
        <p:spPr bwMode="auto">
          <a:xfrm>
            <a:off x="2211388" y="3733800"/>
            <a:ext cx="677862" cy="3810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462" name="Line 102"/>
          <p:cNvSpPr>
            <a:spLocks noChangeShapeType="1"/>
          </p:cNvSpPr>
          <p:nvPr/>
        </p:nvSpPr>
        <p:spPr bwMode="auto">
          <a:xfrm flipV="1">
            <a:off x="2211388" y="4114800"/>
            <a:ext cx="677862" cy="4572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5463" name="Text Box 103"/>
          <p:cNvSpPr txBox="1">
            <a:spLocks noChangeArrowheads="1"/>
          </p:cNvSpPr>
          <p:nvPr/>
        </p:nvSpPr>
        <p:spPr bwMode="auto">
          <a:xfrm>
            <a:off x="4064000" y="5324475"/>
            <a:ext cx="4933950" cy="1187450"/>
          </a:xfrm>
          <a:prstGeom prst="rect">
            <a:avLst/>
          </a:prstGeom>
          <a:noFill/>
          <a:ln w="9525">
            <a:noFill/>
            <a:miter lim="800000"/>
            <a:headEnd/>
            <a:tailEnd/>
          </a:ln>
          <a:effectLst/>
        </p:spPr>
        <p:txBody>
          <a:bodyPr wrap="none">
            <a:spAutoFit/>
          </a:bodyPr>
          <a:lstStyle/>
          <a:p>
            <a:r>
              <a:rPr lang="fr-FR"/>
              <a:t>A chaque embranchement on complète</a:t>
            </a:r>
          </a:p>
          <a:p>
            <a:r>
              <a:rPr lang="fr-FR"/>
              <a:t>le code par un bit marquant chacune </a:t>
            </a:r>
          </a:p>
          <a:p>
            <a:r>
              <a:rPr lang="fr-FR"/>
              <a:t>des deux branches qui en sont issues</a:t>
            </a:r>
          </a:p>
        </p:txBody>
      </p:sp>
      <p:sp>
        <p:nvSpPr>
          <p:cNvPr id="101" name="Rectangle 100"/>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2"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04" name="Text Box 96"/>
          <p:cNvSpPr txBox="1">
            <a:spLocks noChangeArrowheads="1"/>
          </p:cNvSpPr>
          <p:nvPr/>
        </p:nvSpPr>
        <p:spPr bwMode="auto">
          <a:xfrm>
            <a:off x="7315200" y="4103698"/>
            <a:ext cx="1257328" cy="1077218"/>
          </a:xfrm>
          <a:prstGeom prst="rect">
            <a:avLst/>
          </a:prstGeom>
          <a:noFill/>
          <a:ln w="9525">
            <a:noFill/>
            <a:miter lim="800000"/>
            <a:headEnd/>
            <a:tailEnd/>
          </a:ln>
          <a:effectLst/>
        </p:spPr>
        <p:txBody>
          <a:bodyPr wrap="square">
            <a:spAutoFit/>
          </a:bodyPr>
          <a:lstStyle/>
          <a:p>
            <a:r>
              <a:rPr lang="fr-FR" sz="1600" dirty="0">
                <a:solidFill>
                  <a:srgbClr val="00B0F0"/>
                </a:solidFill>
              </a:rPr>
              <a:t>CODE</a:t>
            </a:r>
          </a:p>
          <a:p>
            <a:r>
              <a:rPr lang="fr-FR" sz="1600" dirty="0">
                <a:solidFill>
                  <a:srgbClr val="00B0F0"/>
                </a:solidFill>
              </a:rPr>
              <a:t>DE LA</a:t>
            </a:r>
          </a:p>
          <a:p>
            <a:r>
              <a:rPr lang="fr-FR" sz="1600" dirty="0">
                <a:solidFill>
                  <a:srgbClr val="00B0F0"/>
                </a:solidFill>
              </a:rPr>
              <a:t>BRANCHE</a:t>
            </a:r>
          </a:p>
          <a:p>
            <a:r>
              <a:rPr lang="fr-FR" sz="1600" dirty="0">
                <a:solidFill>
                  <a:srgbClr val="00B0F0"/>
                </a:solidFill>
              </a:rPr>
              <a:t>SUIVANTE</a:t>
            </a:r>
            <a:endParaRPr lang="fr-FR" sz="2000" dirty="0">
              <a:solidFill>
                <a:srgbClr val="00B0F0"/>
              </a:solidFill>
            </a:endParaRPr>
          </a:p>
        </p:txBody>
      </p:sp>
      <p:cxnSp>
        <p:nvCxnSpPr>
          <p:cNvPr id="106" name="Connecteur en angle 105"/>
          <p:cNvCxnSpPr/>
          <p:nvPr/>
        </p:nvCxnSpPr>
        <p:spPr bwMode="auto">
          <a:xfrm rot="16200000" flipV="1">
            <a:off x="7273123" y="3371084"/>
            <a:ext cx="928695" cy="187272"/>
          </a:xfrm>
          <a:prstGeom prst="bentConnector3">
            <a:avLst>
              <a:gd name="adj1" fmla="val 50000"/>
            </a:avLst>
          </a:prstGeom>
          <a:solidFill>
            <a:schemeClr val="accent1"/>
          </a:solidFill>
          <a:ln w="28575" cap="flat" cmpd="sng" algn="ctr">
            <a:solidFill>
              <a:schemeClr val="accent1">
                <a:lumMod val="50000"/>
              </a:schemeClr>
            </a:solidFill>
            <a:prstDash val="dash"/>
            <a:round/>
            <a:headEnd type="none" w="med" len="med"/>
            <a:tailEnd type="arrow"/>
          </a:ln>
          <a:effectLst/>
        </p:spPr>
      </p:cxnSp>
      <p:cxnSp>
        <p:nvCxnSpPr>
          <p:cNvPr id="109" name="Connecteur en angle 108"/>
          <p:cNvCxnSpPr/>
          <p:nvPr/>
        </p:nvCxnSpPr>
        <p:spPr bwMode="auto">
          <a:xfrm rot="16200000" flipV="1">
            <a:off x="6286512" y="2357430"/>
            <a:ext cx="2643206" cy="500066"/>
          </a:xfrm>
          <a:prstGeom prst="bentConnector3">
            <a:avLst>
              <a:gd name="adj1" fmla="val 56246"/>
            </a:avLst>
          </a:prstGeom>
          <a:solidFill>
            <a:schemeClr val="accent1"/>
          </a:solidFill>
          <a:ln w="19050" cap="flat" cmpd="sng" algn="ctr">
            <a:solidFill>
              <a:schemeClr val="accent1">
                <a:lumMod val="50000"/>
              </a:schemeClr>
            </a:solidFill>
            <a:prstDash val="dash"/>
            <a:round/>
            <a:headEnd type="none" w="med" len="med"/>
            <a:tailEnd type="arrow"/>
          </a:ln>
          <a:effectLst/>
        </p:spPr>
      </p:cxnSp>
      <p:cxnSp>
        <p:nvCxnSpPr>
          <p:cNvPr id="111" name="Connecteur en angle 110"/>
          <p:cNvCxnSpPr>
            <a:stCxn id="104" idx="1"/>
            <a:endCxn id="15416" idx="3"/>
          </p:cNvCxnSpPr>
          <p:nvPr/>
        </p:nvCxnSpPr>
        <p:spPr bwMode="auto">
          <a:xfrm rot="10800000">
            <a:off x="6708788" y="4003055"/>
            <a:ext cx="606412" cy="639253"/>
          </a:xfrm>
          <a:prstGeom prst="bentConnector3">
            <a:avLst>
              <a:gd name="adj1" fmla="val 50000"/>
            </a:avLst>
          </a:prstGeom>
          <a:solidFill>
            <a:schemeClr val="accent1"/>
          </a:solidFill>
          <a:ln w="28575" cap="flat" cmpd="sng" algn="ctr">
            <a:solidFill>
              <a:schemeClr val="accent1">
                <a:lumMod val="50000"/>
              </a:schemeClr>
            </a:solidFill>
            <a:prstDash val="dash"/>
            <a:round/>
            <a:headEnd type="none" w="med" len="med"/>
            <a:tailEnd type="arrow"/>
          </a:ln>
          <a:effectLst/>
        </p:spPr>
      </p:cxnSp>
      <p:cxnSp>
        <p:nvCxnSpPr>
          <p:cNvPr id="115" name="Connecteur en angle 114"/>
          <p:cNvCxnSpPr>
            <a:stCxn id="104" idx="0"/>
            <a:endCxn id="15417" idx="0"/>
          </p:cNvCxnSpPr>
          <p:nvPr/>
        </p:nvCxnSpPr>
        <p:spPr bwMode="auto">
          <a:xfrm rot="16200000" flipV="1">
            <a:off x="6392477" y="2552310"/>
            <a:ext cx="1560526" cy="1542249"/>
          </a:xfrm>
          <a:prstGeom prst="bentConnector3">
            <a:avLst>
              <a:gd name="adj1" fmla="val 114649"/>
            </a:avLst>
          </a:prstGeom>
          <a:solidFill>
            <a:schemeClr val="accent1"/>
          </a:solidFill>
          <a:ln w="28575" cap="flat" cmpd="sng" algn="ctr">
            <a:solidFill>
              <a:schemeClr val="accent1">
                <a:lumMod val="50000"/>
              </a:schemeClr>
            </a:solidFill>
            <a:prstDash val="dash"/>
            <a:round/>
            <a:headEnd type="none" w="med" len="med"/>
            <a:tailEnd type="arrow"/>
          </a:ln>
          <a:effectLst/>
        </p:spPr>
      </p:cxnSp>
      <p:sp>
        <p:nvSpPr>
          <p:cNvPr id="122"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6">
            <a:extLst>
              <a:ext uri="{FF2B5EF4-FFF2-40B4-BE49-F238E27FC236}">
                <a16:creationId xmlns="" xmlns:a16="http://schemas.microsoft.com/office/drawing/2014/main" id="{0C27C68A-A7E1-4FC6-91AE-670EE1587522}"/>
              </a:ext>
            </a:extLst>
          </p:cNvPr>
          <p:cNvSpPr txBox="1">
            <a:spLocks noChangeArrowheads="1"/>
          </p:cNvSpPr>
          <p:nvPr/>
        </p:nvSpPr>
        <p:spPr bwMode="auto">
          <a:xfrm>
            <a:off x="0" y="1390650"/>
            <a:ext cx="9144000"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a:solidFill>
                  <a:srgbClr val="7030A0"/>
                </a:solidFill>
                <a:latin typeface="Arial" panose="020B0604020202020204" pitchFamily="34" charset="0"/>
              </a:rPr>
              <a:t>L’espérance, notée E(x) correspond à une moyenne pondérée</a:t>
            </a:r>
            <a:endParaRPr lang="fr-FR" altLang="ar-DZ" sz="2000" b="1" u="sng">
              <a:solidFill>
                <a:srgbClr val="7030A0"/>
              </a:solidFill>
              <a:latin typeface="Arial" panose="020B0604020202020204" pitchFamily="34" charset="0"/>
            </a:endParaRPr>
          </a:p>
          <a:p>
            <a:pPr algn="just">
              <a:spcBef>
                <a:spcPct val="0"/>
              </a:spcBef>
              <a:buFontTx/>
              <a:buNone/>
            </a:pPr>
            <a:endParaRPr lang="fr-FR" altLang="ar-DZ" sz="2000" b="1" u="sng">
              <a:solidFill>
                <a:srgbClr val="FF0000"/>
              </a:solidFill>
              <a:latin typeface="Arial" panose="020B0604020202020204" pitchFamily="34" charset="0"/>
            </a:endParaRPr>
          </a:p>
          <a:p>
            <a:pPr algn="just">
              <a:spcBef>
                <a:spcPct val="0"/>
              </a:spcBef>
              <a:buFontTx/>
              <a:buNone/>
            </a:pPr>
            <a:r>
              <a:rPr lang="fr-FR" altLang="ar-DZ" sz="2000" b="1" u="sng">
                <a:solidFill>
                  <a:srgbClr val="FF0000"/>
                </a:solidFill>
                <a:latin typeface="Arial" panose="020B0604020202020204" pitchFamily="34" charset="0"/>
              </a:rPr>
              <a:t>Variable aléatoire discrète</a:t>
            </a:r>
          </a:p>
          <a:p>
            <a:pPr algn="just">
              <a:spcBef>
                <a:spcPct val="0"/>
              </a:spcBef>
              <a:buFontTx/>
              <a:buNone/>
            </a:pPr>
            <a:r>
              <a:rPr lang="fr-FR" altLang="ar-DZ" sz="2000">
                <a:solidFill>
                  <a:srgbClr val="002060"/>
                </a:solidFill>
                <a:latin typeface="Arial" panose="020B0604020202020204" pitchFamily="34" charset="0"/>
                <a:cs typeface="Arial" panose="020B0604020202020204" pitchFamily="34" charset="0"/>
              </a:rPr>
              <a:t>Soit X un va discrète qui prend des valeurs dans l'ensemble D et a comme densité de probabilité f(x</a:t>
            </a:r>
            <a:r>
              <a:rPr lang="fr-FR" altLang="ar-DZ" sz="2000" baseline="-25000">
                <a:solidFill>
                  <a:srgbClr val="002060"/>
                </a:solidFill>
                <a:latin typeface="Arial" panose="020B0604020202020204" pitchFamily="34" charset="0"/>
                <a:cs typeface="Arial" panose="020B0604020202020204" pitchFamily="34" charset="0"/>
              </a:rPr>
              <a:t>i</a:t>
            </a:r>
            <a:r>
              <a:rPr lang="fr-FR" altLang="ar-DZ" sz="2000">
                <a:solidFill>
                  <a:srgbClr val="002060"/>
                </a:solidFill>
                <a:latin typeface="Arial" panose="020B0604020202020204" pitchFamily="34" charset="0"/>
                <a:cs typeface="Arial" panose="020B0604020202020204" pitchFamily="34" charset="0"/>
              </a:rPr>
              <a:t>). Alors l’espérance mathématique ou moyenne statistique (ou d’ensemble) de X est:</a:t>
            </a: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a:p>
            <a:pPr algn="just">
              <a:spcBef>
                <a:spcPct val="0"/>
              </a:spcBef>
              <a:buFontTx/>
              <a:buNone/>
            </a:pPr>
            <a:r>
              <a:rPr lang="fr-FR" altLang="ar-DZ" sz="2000" b="1" u="sng">
                <a:solidFill>
                  <a:srgbClr val="FF0000"/>
                </a:solidFill>
                <a:latin typeface="Arial" panose="020B0604020202020204" pitchFamily="34" charset="0"/>
              </a:rPr>
              <a:t>Variable aléatoire continue</a:t>
            </a:r>
          </a:p>
          <a:p>
            <a:pPr algn="just">
              <a:spcBef>
                <a:spcPct val="0"/>
              </a:spcBef>
              <a:buFontTx/>
              <a:buNone/>
            </a:pPr>
            <a:r>
              <a:rPr lang="fr-FR" altLang="ar-DZ" sz="2000">
                <a:solidFill>
                  <a:srgbClr val="00B050"/>
                </a:solidFill>
                <a:latin typeface="Arial" panose="020B0604020202020204" pitchFamily="34" charset="0"/>
                <a:cs typeface="Arial" panose="020B0604020202020204" pitchFamily="34" charset="0"/>
              </a:rPr>
              <a:t>L’espérance mathématique (moyenne statistique) d'une va continue X avec une fonction de densité de probabilité (pdf) f (x) est:</a:t>
            </a: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a:p>
            <a:pPr algn="just">
              <a:spcBef>
                <a:spcPct val="0"/>
              </a:spcBef>
              <a:buFontTx/>
              <a:buNone/>
            </a:pPr>
            <a:endParaRPr lang="fr-FR" altLang="ar-DZ" sz="2000">
              <a:latin typeface="Arial" panose="020B0604020202020204" pitchFamily="34" charset="0"/>
            </a:endParaRPr>
          </a:p>
        </p:txBody>
      </p:sp>
      <p:sp>
        <p:nvSpPr>
          <p:cNvPr id="12292" name="ZoneTexte 7">
            <a:extLst>
              <a:ext uri="{FF2B5EF4-FFF2-40B4-BE49-F238E27FC236}">
                <a16:creationId xmlns="" xmlns:a16="http://schemas.microsoft.com/office/drawing/2014/main" id="{288D062C-FACB-4931-AB6C-7EDDBF2F454C}"/>
              </a:ext>
            </a:extLst>
          </p:cNvPr>
          <p:cNvSpPr txBox="1">
            <a:spLocks noChangeArrowheads="1"/>
          </p:cNvSpPr>
          <p:nvPr/>
        </p:nvSpPr>
        <p:spPr bwMode="auto">
          <a:xfrm>
            <a:off x="0" y="571500"/>
            <a:ext cx="503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ESPERANCE MATHEMATIQUE</a:t>
            </a:r>
          </a:p>
        </p:txBody>
      </p:sp>
      <p:pic>
        <p:nvPicPr>
          <p:cNvPr id="12293" name="Image 1">
            <a:extLst>
              <a:ext uri="{FF2B5EF4-FFF2-40B4-BE49-F238E27FC236}">
                <a16:creationId xmlns="" xmlns:a16="http://schemas.microsoft.com/office/drawing/2014/main" id="{5AAEEBC2-B90F-4064-8DD9-06C3BF56529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5138" y="3429000"/>
            <a:ext cx="3133725"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Image 2">
            <a:extLst>
              <a:ext uri="{FF2B5EF4-FFF2-40B4-BE49-F238E27FC236}">
                <a16:creationId xmlns="" xmlns:a16="http://schemas.microsoft.com/office/drawing/2014/main" id="{11D6AD0F-1A9E-438B-94A0-B46EFDBCDF2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05150" y="5910263"/>
            <a:ext cx="29337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 xmlns:a16="http://schemas.microsoft.com/office/drawing/2014/main" id="{0CB48F88-4B89-470A-AB19-30E1E8ACE4DA}"/>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6387"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6388"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6389"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6390"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6391"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6392"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6393"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6394"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6395"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6397" name="Line 13"/>
          <p:cNvSpPr>
            <a:spLocks noChangeShapeType="1"/>
          </p:cNvSpPr>
          <p:nvPr/>
        </p:nvSpPr>
        <p:spPr bwMode="auto">
          <a:xfrm flipV="1">
            <a:off x="611188" y="3733800"/>
            <a:ext cx="1600200" cy="1588"/>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398" name="Line 14"/>
          <p:cNvSpPr>
            <a:spLocks noChangeShapeType="1"/>
          </p:cNvSpPr>
          <p:nvPr/>
        </p:nvSpPr>
        <p:spPr bwMode="auto">
          <a:xfrm>
            <a:off x="687388" y="4570413"/>
            <a:ext cx="1524000"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399"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00" name="Line 16"/>
          <p:cNvSpPr>
            <a:spLocks noChangeShapeType="1"/>
          </p:cNvSpPr>
          <p:nvPr/>
        </p:nvSpPr>
        <p:spPr bwMode="auto">
          <a:xfrm>
            <a:off x="763588" y="1219200"/>
            <a:ext cx="15160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01" name="Line 17"/>
          <p:cNvSpPr>
            <a:spLocks noChangeShapeType="1"/>
          </p:cNvSpPr>
          <p:nvPr/>
        </p:nvSpPr>
        <p:spPr bwMode="auto">
          <a:xfrm>
            <a:off x="611188" y="2057400"/>
            <a:ext cx="1668462"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02" name="Line 18"/>
          <p:cNvSpPr>
            <a:spLocks noChangeShapeType="1"/>
          </p:cNvSpPr>
          <p:nvPr/>
        </p:nvSpPr>
        <p:spPr bwMode="auto">
          <a:xfrm>
            <a:off x="2279650" y="20574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03" name="Line 19"/>
          <p:cNvSpPr>
            <a:spLocks noChangeShapeType="1"/>
          </p:cNvSpPr>
          <p:nvPr/>
        </p:nvSpPr>
        <p:spPr bwMode="auto">
          <a:xfrm>
            <a:off x="2209800" y="29718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04" name="Line 20"/>
          <p:cNvSpPr>
            <a:spLocks noChangeShapeType="1"/>
          </p:cNvSpPr>
          <p:nvPr/>
        </p:nvSpPr>
        <p:spPr bwMode="auto">
          <a:xfrm>
            <a:off x="2279650" y="12192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05" name="Line 21"/>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07" name="Line 23"/>
          <p:cNvSpPr>
            <a:spLocks noChangeShapeType="1"/>
          </p:cNvSpPr>
          <p:nvPr/>
        </p:nvSpPr>
        <p:spPr bwMode="auto">
          <a:xfrm>
            <a:off x="2286000" y="5699125"/>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08" name="Line 24"/>
          <p:cNvSpPr>
            <a:spLocks noChangeShapeType="1"/>
          </p:cNvSpPr>
          <p:nvPr/>
        </p:nvSpPr>
        <p:spPr bwMode="auto">
          <a:xfrm>
            <a:off x="2895600" y="2955925"/>
            <a:ext cx="984250" cy="1844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09" name="Line 25"/>
          <p:cNvSpPr>
            <a:spLocks noChangeShapeType="1"/>
          </p:cNvSpPr>
          <p:nvPr/>
        </p:nvSpPr>
        <p:spPr bwMode="auto">
          <a:xfrm flipV="1">
            <a:off x="2895600" y="4800600"/>
            <a:ext cx="984250" cy="8985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11" name="Line 27"/>
          <p:cNvSpPr>
            <a:spLocks noChangeShapeType="1"/>
          </p:cNvSpPr>
          <p:nvPr/>
        </p:nvSpPr>
        <p:spPr bwMode="auto">
          <a:xfrm>
            <a:off x="2889250" y="41148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12" name="Line 28"/>
          <p:cNvSpPr>
            <a:spLocks noChangeShapeType="1"/>
          </p:cNvSpPr>
          <p:nvPr/>
        </p:nvSpPr>
        <p:spPr bwMode="auto">
          <a:xfrm>
            <a:off x="2889250" y="2057400"/>
            <a:ext cx="9144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13" name="Line 29"/>
          <p:cNvSpPr>
            <a:spLocks noChangeShapeType="1"/>
          </p:cNvSpPr>
          <p:nvPr/>
        </p:nvSpPr>
        <p:spPr bwMode="auto">
          <a:xfrm>
            <a:off x="2889250" y="12192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14" name="Line 30"/>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15" name="Line 31"/>
          <p:cNvSpPr>
            <a:spLocks noChangeShapeType="1"/>
          </p:cNvSpPr>
          <p:nvPr/>
        </p:nvSpPr>
        <p:spPr bwMode="auto">
          <a:xfrm>
            <a:off x="3886200" y="2041525"/>
            <a:ext cx="763588" cy="701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16" name="Line 32"/>
          <p:cNvSpPr>
            <a:spLocks noChangeShapeType="1"/>
          </p:cNvSpPr>
          <p:nvPr/>
        </p:nvSpPr>
        <p:spPr bwMode="auto">
          <a:xfrm flipV="1">
            <a:off x="3886200" y="2743200"/>
            <a:ext cx="763588" cy="13557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18" name="Line 34"/>
          <p:cNvSpPr>
            <a:spLocks noChangeShapeType="1"/>
          </p:cNvSpPr>
          <p:nvPr/>
        </p:nvSpPr>
        <p:spPr bwMode="auto">
          <a:xfrm>
            <a:off x="3879850" y="4800600"/>
            <a:ext cx="762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19" name="Line 35"/>
          <p:cNvSpPr>
            <a:spLocks noChangeShapeType="1"/>
          </p:cNvSpPr>
          <p:nvPr/>
        </p:nvSpPr>
        <p:spPr bwMode="auto">
          <a:xfrm>
            <a:off x="3727450" y="12192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0" name="Line 36"/>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1" name="Line 37"/>
          <p:cNvSpPr>
            <a:spLocks noChangeShapeType="1"/>
          </p:cNvSpPr>
          <p:nvPr/>
        </p:nvSpPr>
        <p:spPr bwMode="auto">
          <a:xfrm>
            <a:off x="4641850" y="1219200"/>
            <a:ext cx="996950" cy="22701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2" name="Line 38"/>
          <p:cNvSpPr>
            <a:spLocks noChangeShapeType="1"/>
          </p:cNvSpPr>
          <p:nvPr/>
        </p:nvSpPr>
        <p:spPr bwMode="auto">
          <a:xfrm flipV="1">
            <a:off x="4725988" y="3489325"/>
            <a:ext cx="912812" cy="13112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3" name="Line 39"/>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4" name="Line 40"/>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6" name="Line 42"/>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8" name="Line 44"/>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29" name="Line 45"/>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30" name="Line 46"/>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31" name="Rectangle 47"/>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6432" name="Line 48"/>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6435" name="Rectangle 51"/>
          <p:cNvSpPr>
            <a:spLocks noChangeArrowheads="1"/>
          </p:cNvSpPr>
          <p:nvPr/>
        </p:nvSpPr>
        <p:spPr bwMode="auto">
          <a:xfrm>
            <a:off x="3505200" y="1901825"/>
            <a:ext cx="319088"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6442" name="Rectangle 58"/>
          <p:cNvSpPr>
            <a:spLocks noChangeArrowheads="1"/>
          </p:cNvSpPr>
          <p:nvPr/>
        </p:nvSpPr>
        <p:spPr bwMode="auto">
          <a:xfrm>
            <a:off x="5072066" y="4429132"/>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a:t>
            </a:r>
          </a:p>
        </p:txBody>
      </p:sp>
      <p:sp>
        <p:nvSpPr>
          <p:cNvPr id="16444" name="Rectangle 60"/>
          <p:cNvSpPr>
            <a:spLocks noChangeArrowheads="1"/>
          </p:cNvSpPr>
          <p:nvPr/>
        </p:nvSpPr>
        <p:spPr bwMode="auto">
          <a:xfrm>
            <a:off x="852553" y="828660"/>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001</a:t>
            </a:r>
          </a:p>
        </p:txBody>
      </p:sp>
      <p:sp>
        <p:nvSpPr>
          <p:cNvPr id="16448" name="Oval 64"/>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49" name="Oval 65"/>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0" name="Oval 66"/>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1" name="Oval 67"/>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2" name="Oval 68"/>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3" name="Oval 69"/>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4" name="Oval 70"/>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5" name="Oval 71"/>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6" name="Oval 72"/>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7" name="Oval 73"/>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8" name="Oval 74"/>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59" name="Oval 75"/>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0" name="Oval 76"/>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1" name="Oval 77"/>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2" name="Oval 78"/>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3" name="Oval 79"/>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4" name="Oval 80"/>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5" name="Oval 81"/>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6" name="Oval 82"/>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7" name="Oval 83"/>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8" name="Oval 84"/>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69" name="Oval 85"/>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0" name="Oval 86"/>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1" name="Oval 87"/>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2" name="Oval 88"/>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3" name="Oval 89"/>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4" name="Oval 90"/>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5" name="Oval 91"/>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6" name="Oval 92"/>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7" name="Oval 93"/>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8" name="Oval 94"/>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79" name="Oval 95"/>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80" name="Oval 96"/>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81" name="Oval 97"/>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82" name="Oval 98"/>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83" name="Oval 99"/>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484" name="Line 100"/>
          <p:cNvSpPr>
            <a:spLocks noChangeShapeType="1"/>
          </p:cNvSpPr>
          <p:nvPr/>
        </p:nvSpPr>
        <p:spPr bwMode="auto">
          <a:xfrm flipV="1">
            <a:off x="609600" y="2955925"/>
            <a:ext cx="16002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88" name="Line 104"/>
          <p:cNvSpPr>
            <a:spLocks noChangeShapeType="1"/>
          </p:cNvSpPr>
          <p:nvPr/>
        </p:nvSpPr>
        <p:spPr bwMode="auto">
          <a:xfrm>
            <a:off x="2211388" y="3733800"/>
            <a:ext cx="677862" cy="3810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6489" name="Line 105"/>
          <p:cNvSpPr>
            <a:spLocks noChangeShapeType="1"/>
          </p:cNvSpPr>
          <p:nvPr/>
        </p:nvSpPr>
        <p:spPr bwMode="auto">
          <a:xfrm flipV="1">
            <a:off x="2211388" y="4114800"/>
            <a:ext cx="677862" cy="4572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03" name="Rectangle 102"/>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4"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05"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06"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08"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7411"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7412"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7413"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7414"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7415"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7416"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7417"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7418"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7419"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7421" name="Line 13"/>
          <p:cNvSpPr>
            <a:spLocks noChangeShapeType="1"/>
          </p:cNvSpPr>
          <p:nvPr/>
        </p:nvSpPr>
        <p:spPr bwMode="auto">
          <a:xfrm flipV="1">
            <a:off x="611188" y="3733800"/>
            <a:ext cx="1600200" cy="1588"/>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422" name="Line 14"/>
          <p:cNvSpPr>
            <a:spLocks noChangeShapeType="1"/>
          </p:cNvSpPr>
          <p:nvPr/>
        </p:nvSpPr>
        <p:spPr bwMode="auto">
          <a:xfrm>
            <a:off x="687388" y="4570413"/>
            <a:ext cx="1524000"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423"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24" name="Line 16"/>
          <p:cNvSpPr>
            <a:spLocks noChangeShapeType="1"/>
          </p:cNvSpPr>
          <p:nvPr/>
        </p:nvSpPr>
        <p:spPr bwMode="auto">
          <a:xfrm>
            <a:off x="763588" y="1219200"/>
            <a:ext cx="15160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25" name="Line 17"/>
          <p:cNvSpPr>
            <a:spLocks noChangeShapeType="1"/>
          </p:cNvSpPr>
          <p:nvPr/>
        </p:nvSpPr>
        <p:spPr bwMode="auto">
          <a:xfrm>
            <a:off x="611188" y="2057400"/>
            <a:ext cx="16684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28" name="Line 20"/>
          <p:cNvSpPr>
            <a:spLocks noChangeShapeType="1"/>
          </p:cNvSpPr>
          <p:nvPr/>
        </p:nvSpPr>
        <p:spPr bwMode="auto">
          <a:xfrm>
            <a:off x="2279650" y="20574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29" name="Line 21"/>
          <p:cNvSpPr>
            <a:spLocks noChangeShapeType="1"/>
          </p:cNvSpPr>
          <p:nvPr/>
        </p:nvSpPr>
        <p:spPr bwMode="auto">
          <a:xfrm>
            <a:off x="2209800" y="2971800"/>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430" name="Line 22"/>
          <p:cNvSpPr>
            <a:spLocks noChangeShapeType="1"/>
          </p:cNvSpPr>
          <p:nvPr/>
        </p:nvSpPr>
        <p:spPr bwMode="auto">
          <a:xfrm>
            <a:off x="2279650" y="12192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31" name="Line 23"/>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33" name="Line 25"/>
          <p:cNvSpPr>
            <a:spLocks noChangeShapeType="1"/>
          </p:cNvSpPr>
          <p:nvPr/>
        </p:nvSpPr>
        <p:spPr bwMode="auto">
          <a:xfrm>
            <a:off x="2286000" y="5699125"/>
            <a:ext cx="6096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434" name="Line 26"/>
          <p:cNvSpPr>
            <a:spLocks noChangeShapeType="1"/>
          </p:cNvSpPr>
          <p:nvPr/>
        </p:nvSpPr>
        <p:spPr bwMode="auto">
          <a:xfrm>
            <a:off x="2895600" y="2955925"/>
            <a:ext cx="984250" cy="184467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435" name="Line 27"/>
          <p:cNvSpPr>
            <a:spLocks noChangeShapeType="1"/>
          </p:cNvSpPr>
          <p:nvPr/>
        </p:nvSpPr>
        <p:spPr bwMode="auto">
          <a:xfrm flipV="1">
            <a:off x="2895600" y="4800600"/>
            <a:ext cx="984250" cy="898525"/>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437" name="Line 29"/>
          <p:cNvSpPr>
            <a:spLocks noChangeShapeType="1"/>
          </p:cNvSpPr>
          <p:nvPr/>
        </p:nvSpPr>
        <p:spPr bwMode="auto">
          <a:xfrm>
            <a:off x="2889250" y="41148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38" name="Line 30"/>
          <p:cNvSpPr>
            <a:spLocks noChangeShapeType="1"/>
          </p:cNvSpPr>
          <p:nvPr/>
        </p:nvSpPr>
        <p:spPr bwMode="auto">
          <a:xfrm>
            <a:off x="2889250" y="20574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39" name="Line 31"/>
          <p:cNvSpPr>
            <a:spLocks noChangeShapeType="1"/>
          </p:cNvSpPr>
          <p:nvPr/>
        </p:nvSpPr>
        <p:spPr bwMode="auto">
          <a:xfrm>
            <a:off x="2889250" y="12192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0" name="Line 32"/>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1" name="Line 33"/>
          <p:cNvSpPr>
            <a:spLocks noChangeShapeType="1"/>
          </p:cNvSpPr>
          <p:nvPr/>
        </p:nvSpPr>
        <p:spPr bwMode="auto">
          <a:xfrm>
            <a:off x="3886200" y="2041525"/>
            <a:ext cx="763588" cy="701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2" name="Line 34"/>
          <p:cNvSpPr>
            <a:spLocks noChangeShapeType="1"/>
          </p:cNvSpPr>
          <p:nvPr/>
        </p:nvSpPr>
        <p:spPr bwMode="auto">
          <a:xfrm flipV="1">
            <a:off x="3886200" y="2743200"/>
            <a:ext cx="763588" cy="13557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4" name="Line 36"/>
          <p:cNvSpPr>
            <a:spLocks noChangeShapeType="1"/>
          </p:cNvSpPr>
          <p:nvPr/>
        </p:nvSpPr>
        <p:spPr bwMode="auto">
          <a:xfrm>
            <a:off x="3879850" y="4800600"/>
            <a:ext cx="762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5" name="Line 37"/>
          <p:cNvSpPr>
            <a:spLocks noChangeShapeType="1"/>
          </p:cNvSpPr>
          <p:nvPr/>
        </p:nvSpPr>
        <p:spPr bwMode="auto">
          <a:xfrm>
            <a:off x="3727450" y="12192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6" name="Line 38"/>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7" name="Line 39"/>
          <p:cNvSpPr>
            <a:spLocks noChangeShapeType="1"/>
          </p:cNvSpPr>
          <p:nvPr/>
        </p:nvSpPr>
        <p:spPr bwMode="auto">
          <a:xfrm>
            <a:off x="4641850" y="1219200"/>
            <a:ext cx="996950" cy="22701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8" name="Line 40"/>
          <p:cNvSpPr>
            <a:spLocks noChangeShapeType="1"/>
          </p:cNvSpPr>
          <p:nvPr/>
        </p:nvSpPr>
        <p:spPr bwMode="auto">
          <a:xfrm flipV="1">
            <a:off x="4725988" y="3489325"/>
            <a:ext cx="912812" cy="13112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49" name="Line 41"/>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50" name="Line 42"/>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52" name="Line 44"/>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54" name="Line 46"/>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55" name="Line 47"/>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56" name="Line 48"/>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57" name="Rectangle 49"/>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7458" name="Line 50"/>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7472" name="Rectangle 64"/>
          <p:cNvSpPr>
            <a:spLocks noChangeArrowheads="1"/>
          </p:cNvSpPr>
          <p:nvPr/>
        </p:nvSpPr>
        <p:spPr bwMode="auto">
          <a:xfrm>
            <a:off x="857224" y="1643050"/>
            <a:ext cx="630622"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011</a:t>
            </a:r>
          </a:p>
        </p:txBody>
      </p:sp>
      <p:sp>
        <p:nvSpPr>
          <p:cNvPr id="17473" name="Rectangle 65"/>
          <p:cNvSpPr>
            <a:spLocks noChangeArrowheads="1"/>
          </p:cNvSpPr>
          <p:nvPr/>
        </p:nvSpPr>
        <p:spPr bwMode="auto">
          <a:xfrm>
            <a:off x="4214810" y="3186114"/>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7476" name="Oval 68"/>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77" name="Oval 69"/>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78" name="Oval 70"/>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79" name="Oval 71"/>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0" name="Oval 72"/>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1" name="Oval 73"/>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2" name="Oval 74"/>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3" name="Oval 75"/>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4" name="Oval 76"/>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5" name="Oval 77"/>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6" name="Oval 78"/>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7" name="Oval 79"/>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8" name="Oval 80"/>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89" name="Oval 81"/>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0" name="Oval 82"/>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1" name="Oval 83"/>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2" name="Oval 84"/>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3" name="Oval 85"/>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4" name="Oval 86"/>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5" name="Oval 87"/>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6" name="Oval 88"/>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7" name="Oval 89"/>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8" name="Oval 90"/>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99" name="Oval 91"/>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0" name="Oval 92"/>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1" name="Oval 93"/>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2" name="Oval 94"/>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3" name="Oval 95"/>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4" name="Oval 96"/>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5" name="Oval 97"/>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6" name="Oval 98"/>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7" name="Oval 99"/>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8" name="Oval 100"/>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09" name="Oval 101"/>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10" name="Oval 102"/>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11" name="Oval 103"/>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512" name="Line 104"/>
          <p:cNvSpPr>
            <a:spLocks noChangeShapeType="1"/>
          </p:cNvSpPr>
          <p:nvPr/>
        </p:nvSpPr>
        <p:spPr bwMode="auto">
          <a:xfrm flipV="1">
            <a:off x="609600" y="2955925"/>
            <a:ext cx="160020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516" name="Line 108"/>
          <p:cNvSpPr>
            <a:spLocks noChangeShapeType="1"/>
          </p:cNvSpPr>
          <p:nvPr/>
        </p:nvSpPr>
        <p:spPr bwMode="auto">
          <a:xfrm>
            <a:off x="2211388" y="3733800"/>
            <a:ext cx="677862" cy="3810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7517" name="Line 109"/>
          <p:cNvSpPr>
            <a:spLocks noChangeShapeType="1"/>
          </p:cNvSpPr>
          <p:nvPr/>
        </p:nvSpPr>
        <p:spPr bwMode="auto">
          <a:xfrm flipV="1">
            <a:off x="2211388" y="4114800"/>
            <a:ext cx="677862" cy="4572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06" name="Rectangle 105"/>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7" name="Rectangle 58"/>
          <p:cNvSpPr>
            <a:spLocks noChangeArrowheads="1"/>
          </p:cNvSpPr>
          <p:nvPr/>
        </p:nvSpPr>
        <p:spPr bwMode="auto">
          <a:xfrm>
            <a:off x="5072066" y="4429132"/>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a:t>
            </a:r>
          </a:p>
        </p:txBody>
      </p:sp>
      <p:sp>
        <p:nvSpPr>
          <p:cNvPr id="109" name="Rectangle 60"/>
          <p:cNvSpPr>
            <a:spLocks noChangeArrowheads="1"/>
          </p:cNvSpPr>
          <p:nvPr/>
        </p:nvSpPr>
        <p:spPr bwMode="auto">
          <a:xfrm>
            <a:off x="852553" y="828660"/>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001</a:t>
            </a:r>
          </a:p>
        </p:txBody>
      </p:sp>
      <p:sp>
        <p:nvSpPr>
          <p:cNvPr id="110"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11"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12"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14"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8435"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8436"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8437"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8438"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8439"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8440"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8441"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8442"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8443"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8445" name="Line 13"/>
          <p:cNvSpPr>
            <a:spLocks noChangeShapeType="1"/>
          </p:cNvSpPr>
          <p:nvPr/>
        </p:nvSpPr>
        <p:spPr bwMode="auto">
          <a:xfrm flipV="1">
            <a:off x="611188" y="3733800"/>
            <a:ext cx="1600200" cy="1588"/>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46" name="Line 14"/>
          <p:cNvSpPr>
            <a:spLocks noChangeShapeType="1"/>
          </p:cNvSpPr>
          <p:nvPr/>
        </p:nvSpPr>
        <p:spPr bwMode="auto">
          <a:xfrm>
            <a:off x="687388" y="4570413"/>
            <a:ext cx="1524000"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47"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8" name="Line 16"/>
          <p:cNvSpPr>
            <a:spLocks noChangeShapeType="1"/>
          </p:cNvSpPr>
          <p:nvPr/>
        </p:nvSpPr>
        <p:spPr bwMode="auto">
          <a:xfrm>
            <a:off x="763588" y="1219200"/>
            <a:ext cx="15160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9" name="Line 17"/>
          <p:cNvSpPr>
            <a:spLocks noChangeShapeType="1"/>
          </p:cNvSpPr>
          <p:nvPr/>
        </p:nvSpPr>
        <p:spPr bwMode="auto">
          <a:xfrm>
            <a:off x="611188" y="2057400"/>
            <a:ext cx="16684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0" name="Line 18"/>
          <p:cNvSpPr>
            <a:spLocks noChangeShapeType="1"/>
          </p:cNvSpPr>
          <p:nvPr/>
        </p:nvSpPr>
        <p:spPr bwMode="auto">
          <a:xfrm>
            <a:off x="2211388" y="3733800"/>
            <a:ext cx="677862" cy="3810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51" name="Line 19"/>
          <p:cNvSpPr>
            <a:spLocks noChangeShapeType="1"/>
          </p:cNvSpPr>
          <p:nvPr/>
        </p:nvSpPr>
        <p:spPr bwMode="auto">
          <a:xfrm flipV="1">
            <a:off x="2211388" y="4114800"/>
            <a:ext cx="677862" cy="4572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52" name="Line 20"/>
          <p:cNvSpPr>
            <a:spLocks noChangeShapeType="1"/>
          </p:cNvSpPr>
          <p:nvPr/>
        </p:nvSpPr>
        <p:spPr bwMode="auto">
          <a:xfrm>
            <a:off x="2279650" y="20574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3" name="Line 21"/>
          <p:cNvSpPr>
            <a:spLocks noChangeShapeType="1"/>
          </p:cNvSpPr>
          <p:nvPr/>
        </p:nvSpPr>
        <p:spPr bwMode="auto">
          <a:xfrm>
            <a:off x="2209800" y="29718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4" name="Line 22"/>
          <p:cNvSpPr>
            <a:spLocks noChangeShapeType="1"/>
          </p:cNvSpPr>
          <p:nvPr/>
        </p:nvSpPr>
        <p:spPr bwMode="auto">
          <a:xfrm>
            <a:off x="2279650" y="12192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5" name="Line 23"/>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7" name="Line 25"/>
          <p:cNvSpPr>
            <a:spLocks noChangeShapeType="1"/>
          </p:cNvSpPr>
          <p:nvPr/>
        </p:nvSpPr>
        <p:spPr bwMode="auto">
          <a:xfrm>
            <a:off x="2286000" y="5699125"/>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8" name="Line 26"/>
          <p:cNvSpPr>
            <a:spLocks noChangeShapeType="1"/>
          </p:cNvSpPr>
          <p:nvPr/>
        </p:nvSpPr>
        <p:spPr bwMode="auto">
          <a:xfrm>
            <a:off x="2895600" y="2955925"/>
            <a:ext cx="984250" cy="1844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9" name="Line 27"/>
          <p:cNvSpPr>
            <a:spLocks noChangeShapeType="1"/>
          </p:cNvSpPr>
          <p:nvPr/>
        </p:nvSpPr>
        <p:spPr bwMode="auto">
          <a:xfrm flipV="1">
            <a:off x="2895600" y="4800600"/>
            <a:ext cx="984250" cy="898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1" name="Line 29"/>
          <p:cNvSpPr>
            <a:spLocks noChangeShapeType="1"/>
          </p:cNvSpPr>
          <p:nvPr/>
        </p:nvSpPr>
        <p:spPr bwMode="auto">
          <a:xfrm>
            <a:off x="2889250" y="41148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2" name="Line 30"/>
          <p:cNvSpPr>
            <a:spLocks noChangeShapeType="1"/>
          </p:cNvSpPr>
          <p:nvPr/>
        </p:nvSpPr>
        <p:spPr bwMode="auto">
          <a:xfrm>
            <a:off x="2889250" y="20574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3" name="Line 31"/>
          <p:cNvSpPr>
            <a:spLocks noChangeShapeType="1"/>
          </p:cNvSpPr>
          <p:nvPr/>
        </p:nvSpPr>
        <p:spPr bwMode="auto">
          <a:xfrm>
            <a:off x="2889250" y="12192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4" name="Line 32"/>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5" name="Line 33"/>
          <p:cNvSpPr>
            <a:spLocks noChangeShapeType="1"/>
          </p:cNvSpPr>
          <p:nvPr/>
        </p:nvSpPr>
        <p:spPr bwMode="auto">
          <a:xfrm>
            <a:off x="3886200" y="2041525"/>
            <a:ext cx="763588" cy="701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6" name="Line 34"/>
          <p:cNvSpPr>
            <a:spLocks noChangeShapeType="1"/>
          </p:cNvSpPr>
          <p:nvPr/>
        </p:nvSpPr>
        <p:spPr bwMode="auto">
          <a:xfrm flipV="1">
            <a:off x="3886200" y="2743200"/>
            <a:ext cx="763588" cy="13557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8" name="Line 36"/>
          <p:cNvSpPr>
            <a:spLocks noChangeShapeType="1"/>
          </p:cNvSpPr>
          <p:nvPr/>
        </p:nvSpPr>
        <p:spPr bwMode="auto">
          <a:xfrm>
            <a:off x="3879850" y="4800600"/>
            <a:ext cx="762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9" name="Line 37"/>
          <p:cNvSpPr>
            <a:spLocks noChangeShapeType="1"/>
          </p:cNvSpPr>
          <p:nvPr/>
        </p:nvSpPr>
        <p:spPr bwMode="auto">
          <a:xfrm>
            <a:off x="3727450" y="12192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0" name="Line 38"/>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1" name="Line 39"/>
          <p:cNvSpPr>
            <a:spLocks noChangeShapeType="1"/>
          </p:cNvSpPr>
          <p:nvPr/>
        </p:nvSpPr>
        <p:spPr bwMode="auto">
          <a:xfrm>
            <a:off x="4641850" y="1219200"/>
            <a:ext cx="996950" cy="22701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2" name="Line 40"/>
          <p:cNvSpPr>
            <a:spLocks noChangeShapeType="1"/>
          </p:cNvSpPr>
          <p:nvPr/>
        </p:nvSpPr>
        <p:spPr bwMode="auto">
          <a:xfrm flipV="1">
            <a:off x="4725988" y="3489325"/>
            <a:ext cx="912812" cy="13112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3" name="Line 41"/>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4" name="Line 42"/>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6" name="Line 44"/>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8" name="Line 46"/>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9" name="Line 47"/>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0" name="Line 48"/>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1" name="Rectangle 49"/>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8482" name="Line 50"/>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501" name="Rectangle 69"/>
          <p:cNvSpPr>
            <a:spLocks noChangeArrowheads="1"/>
          </p:cNvSpPr>
          <p:nvPr/>
        </p:nvSpPr>
        <p:spPr bwMode="auto">
          <a:xfrm>
            <a:off x="3214678" y="5214950"/>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0001</a:t>
            </a:r>
          </a:p>
        </p:txBody>
      </p:sp>
      <p:sp>
        <p:nvSpPr>
          <p:cNvPr id="18502" name="Oval 70"/>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3" name="Oval 71"/>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4" name="Oval 72"/>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5" name="Oval 73"/>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6" name="Oval 74"/>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7" name="Oval 75"/>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8" name="Oval 76"/>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9" name="Oval 77"/>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0" name="Oval 78"/>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1" name="Oval 79"/>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2" name="Oval 80"/>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3" name="Oval 81"/>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4" name="Oval 82"/>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5" name="Oval 83"/>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6" name="Oval 84"/>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7" name="Oval 85"/>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8" name="Oval 86"/>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9" name="Oval 87"/>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0" name="Oval 88"/>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1" name="Oval 89"/>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2" name="Oval 90"/>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3" name="Oval 91"/>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4" name="Oval 92"/>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5" name="Oval 93"/>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6" name="Oval 94"/>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7" name="Oval 95"/>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8" name="Oval 96"/>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9" name="Oval 97"/>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0" name="Oval 98"/>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1" name="Oval 99"/>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2" name="Oval 100"/>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3" name="Oval 101"/>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4" name="Oval 102"/>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5" name="Oval 103"/>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6" name="Oval 104"/>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7" name="Oval 105"/>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8" name="Line 106"/>
          <p:cNvSpPr>
            <a:spLocks noChangeShapeType="1"/>
          </p:cNvSpPr>
          <p:nvPr/>
        </p:nvSpPr>
        <p:spPr bwMode="auto">
          <a:xfrm flipV="1">
            <a:off x="609600" y="2955925"/>
            <a:ext cx="1600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08" name="Rectangle 107"/>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0" name="Rectangle 64"/>
          <p:cNvSpPr>
            <a:spLocks noChangeArrowheads="1"/>
          </p:cNvSpPr>
          <p:nvPr/>
        </p:nvSpPr>
        <p:spPr bwMode="auto">
          <a:xfrm>
            <a:off x="857224" y="1643050"/>
            <a:ext cx="630622"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011</a:t>
            </a:r>
          </a:p>
        </p:txBody>
      </p:sp>
      <p:sp>
        <p:nvSpPr>
          <p:cNvPr id="111" name="Rectangle 65"/>
          <p:cNvSpPr>
            <a:spLocks noChangeArrowheads="1"/>
          </p:cNvSpPr>
          <p:nvPr/>
        </p:nvSpPr>
        <p:spPr bwMode="auto">
          <a:xfrm>
            <a:off x="4214810" y="3186114"/>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12" name="Rectangle 58"/>
          <p:cNvSpPr>
            <a:spLocks noChangeArrowheads="1"/>
          </p:cNvSpPr>
          <p:nvPr/>
        </p:nvSpPr>
        <p:spPr bwMode="auto">
          <a:xfrm>
            <a:off x="5072066" y="4429132"/>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a:t>
            </a:r>
          </a:p>
        </p:txBody>
      </p:sp>
      <p:sp>
        <p:nvSpPr>
          <p:cNvPr id="114" name="Rectangle 60"/>
          <p:cNvSpPr>
            <a:spLocks noChangeArrowheads="1"/>
          </p:cNvSpPr>
          <p:nvPr/>
        </p:nvSpPr>
        <p:spPr bwMode="auto">
          <a:xfrm>
            <a:off x="852553" y="828660"/>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001</a:t>
            </a:r>
          </a:p>
        </p:txBody>
      </p:sp>
      <p:sp>
        <p:nvSpPr>
          <p:cNvPr id="115"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16"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17"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19"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
        <p:nvSpPr>
          <p:cNvPr id="120" name="Rectangle 68"/>
          <p:cNvSpPr>
            <a:spLocks noChangeArrowheads="1"/>
          </p:cNvSpPr>
          <p:nvPr/>
        </p:nvSpPr>
        <p:spPr bwMode="auto">
          <a:xfrm>
            <a:off x="857224" y="2543172"/>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8435"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8436"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8437"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8438"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8439"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8440"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8441"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8442"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8443"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8445" name="Line 13"/>
          <p:cNvSpPr>
            <a:spLocks noChangeShapeType="1"/>
          </p:cNvSpPr>
          <p:nvPr/>
        </p:nvSpPr>
        <p:spPr bwMode="auto">
          <a:xfrm flipV="1">
            <a:off x="611188" y="3733800"/>
            <a:ext cx="1600200" cy="1588"/>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46" name="Line 14"/>
          <p:cNvSpPr>
            <a:spLocks noChangeShapeType="1"/>
          </p:cNvSpPr>
          <p:nvPr/>
        </p:nvSpPr>
        <p:spPr bwMode="auto">
          <a:xfrm>
            <a:off x="687388" y="4570413"/>
            <a:ext cx="1524000"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47"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8" name="Line 16"/>
          <p:cNvSpPr>
            <a:spLocks noChangeShapeType="1"/>
          </p:cNvSpPr>
          <p:nvPr/>
        </p:nvSpPr>
        <p:spPr bwMode="auto">
          <a:xfrm>
            <a:off x="763588" y="1219200"/>
            <a:ext cx="15160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9" name="Line 17"/>
          <p:cNvSpPr>
            <a:spLocks noChangeShapeType="1"/>
          </p:cNvSpPr>
          <p:nvPr/>
        </p:nvSpPr>
        <p:spPr bwMode="auto">
          <a:xfrm>
            <a:off x="611188" y="2057400"/>
            <a:ext cx="16684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0" name="Line 18"/>
          <p:cNvSpPr>
            <a:spLocks noChangeShapeType="1"/>
          </p:cNvSpPr>
          <p:nvPr/>
        </p:nvSpPr>
        <p:spPr bwMode="auto">
          <a:xfrm>
            <a:off x="2211388" y="3733800"/>
            <a:ext cx="677862" cy="3810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51" name="Line 19"/>
          <p:cNvSpPr>
            <a:spLocks noChangeShapeType="1"/>
          </p:cNvSpPr>
          <p:nvPr/>
        </p:nvSpPr>
        <p:spPr bwMode="auto">
          <a:xfrm flipV="1">
            <a:off x="2211388" y="4114800"/>
            <a:ext cx="677862" cy="45720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18452" name="Line 20"/>
          <p:cNvSpPr>
            <a:spLocks noChangeShapeType="1"/>
          </p:cNvSpPr>
          <p:nvPr/>
        </p:nvSpPr>
        <p:spPr bwMode="auto">
          <a:xfrm>
            <a:off x="2279650" y="20574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3" name="Line 21"/>
          <p:cNvSpPr>
            <a:spLocks noChangeShapeType="1"/>
          </p:cNvSpPr>
          <p:nvPr/>
        </p:nvSpPr>
        <p:spPr bwMode="auto">
          <a:xfrm>
            <a:off x="2209800" y="29718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4" name="Line 22"/>
          <p:cNvSpPr>
            <a:spLocks noChangeShapeType="1"/>
          </p:cNvSpPr>
          <p:nvPr/>
        </p:nvSpPr>
        <p:spPr bwMode="auto">
          <a:xfrm>
            <a:off x="2279650" y="12192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5" name="Line 23"/>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7" name="Line 25"/>
          <p:cNvSpPr>
            <a:spLocks noChangeShapeType="1"/>
          </p:cNvSpPr>
          <p:nvPr/>
        </p:nvSpPr>
        <p:spPr bwMode="auto">
          <a:xfrm>
            <a:off x="2286000" y="5699125"/>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8" name="Line 26"/>
          <p:cNvSpPr>
            <a:spLocks noChangeShapeType="1"/>
          </p:cNvSpPr>
          <p:nvPr/>
        </p:nvSpPr>
        <p:spPr bwMode="auto">
          <a:xfrm>
            <a:off x="2895600" y="2955925"/>
            <a:ext cx="984250" cy="1844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9" name="Line 27"/>
          <p:cNvSpPr>
            <a:spLocks noChangeShapeType="1"/>
          </p:cNvSpPr>
          <p:nvPr/>
        </p:nvSpPr>
        <p:spPr bwMode="auto">
          <a:xfrm flipV="1">
            <a:off x="2895600" y="4800600"/>
            <a:ext cx="984250" cy="898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1" name="Line 29"/>
          <p:cNvSpPr>
            <a:spLocks noChangeShapeType="1"/>
          </p:cNvSpPr>
          <p:nvPr/>
        </p:nvSpPr>
        <p:spPr bwMode="auto">
          <a:xfrm>
            <a:off x="2889250" y="41148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2" name="Line 30"/>
          <p:cNvSpPr>
            <a:spLocks noChangeShapeType="1"/>
          </p:cNvSpPr>
          <p:nvPr/>
        </p:nvSpPr>
        <p:spPr bwMode="auto">
          <a:xfrm>
            <a:off x="2889250" y="20574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3" name="Line 31"/>
          <p:cNvSpPr>
            <a:spLocks noChangeShapeType="1"/>
          </p:cNvSpPr>
          <p:nvPr/>
        </p:nvSpPr>
        <p:spPr bwMode="auto">
          <a:xfrm>
            <a:off x="2889250" y="12192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4" name="Line 32"/>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5" name="Line 33"/>
          <p:cNvSpPr>
            <a:spLocks noChangeShapeType="1"/>
          </p:cNvSpPr>
          <p:nvPr/>
        </p:nvSpPr>
        <p:spPr bwMode="auto">
          <a:xfrm>
            <a:off x="3886200" y="2041525"/>
            <a:ext cx="763588" cy="701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6" name="Line 34"/>
          <p:cNvSpPr>
            <a:spLocks noChangeShapeType="1"/>
          </p:cNvSpPr>
          <p:nvPr/>
        </p:nvSpPr>
        <p:spPr bwMode="auto">
          <a:xfrm flipV="1">
            <a:off x="3886200" y="2743200"/>
            <a:ext cx="763588" cy="13557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8" name="Line 36"/>
          <p:cNvSpPr>
            <a:spLocks noChangeShapeType="1"/>
          </p:cNvSpPr>
          <p:nvPr/>
        </p:nvSpPr>
        <p:spPr bwMode="auto">
          <a:xfrm>
            <a:off x="3879850" y="4800600"/>
            <a:ext cx="762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9" name="Line 37"/>
          <p:cNvSpPr>
            <a:spLocks noChangeShapeType="1"/>
          </p:cNvSpPr>
          <p:nvPr/>
        </p:nvSpPr>
        <p:spPr bwMode="auto">
          <a:xfrm>
            <a:off x="3727450" y="12192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0" name="Line 38"/>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1" name="Line 39"/>
          <p:cNvSpPr>
            <a:spLocks noChangeShapeType="1"/>
          </p:cNvSpPr>
          <p:nvPr/>
        </p:nvSpPr>
        <p:spPr bwMode="auto">
          <a:xfrm>
            <a:off x="4641850" y="1219200"/>
            <a:ext cx="996950" cy="22701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2" name="Line 40"/>
          <p:cNvSpPr>
            <a:spLocks noChangeShapeType="1"/>
          </p:cNvSpPr>
          <p:nvPr/>
        </p:nvSpPr>
        <p:spPr bwMode="auto">
          <a:xfrm flipV="1">
            <a:off x="4725988" y="3489325"/>
            <a:ext cx="912812" cy="13112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3" name="Line 41"/>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4" name="Line 42"/>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6" name="Line 44"/>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8" name="Line 46"/>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9" name="Line 47"/>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0" name="Line 48"/>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1" name="Rectangle 49"/>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8482" name="Line 50"/>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501" name="Rectangle 69"/>
          <p:cNvSpPr>
            <a:spLocks noChangeArrowheads="1"/>
          </p:cNvSpPr>
          <p:nvPr/>
        </p:nvSpPr>
        <p:spPr bwMode="auto">
          <a:xfrm>
            <a:off x="3214678" y="5214950"/>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0001</a:t>
            </a:r>
          </a:p>
        </p:txBody>
      </p:sp>
      <p:sp>
        <p:nvSpPr>
          <p:cNvPr id="18502" name="Oval 70"/>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3" name="Oval 71"/>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4" name="Oval 72"/>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5" name="Oval 73"/>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6" name="Oval 74"/>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7" name="Oval 75"/>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8" name="Oval 76"/>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9" name="Oval 77"/>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0" name="Oval 78"/>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1" name="Oval 79"/>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2" name="Oval 80"/>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3" name="Oval 81"/>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4" name="Oval 82"/>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5" name="Oval 83"/>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6" name="Oval 84"/>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7" name="Oval 85"/>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8" name="Oval 86"/>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9" name="Oval 87"/>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0" name="Oval 88"/>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1" name="Oval 89"/>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2" name="Oval 90"/>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3" name="Oval 91"/>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4" name="Oval 92"/>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5" name="Oval 93"/>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6" name="Oval 94"/>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7" name="Oval 95"/>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8" name="Oval 96"/>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9" name="Oval 97"/>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0" name="Oval 98"/>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1" name="Oval 99"/>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2" name="Oval 100"/>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3" name="Oval 101"/>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4" name="Oval 102"/>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5" name="Oval 103"/>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6" name="Oval 104"/>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7" name="Oval 105"/>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8" name="Line 106"/>
          <p:cNvSpPr>
            <a:spLocks noChangeShapeType="1"/>
          </p:cNvSpPr>
          <p:nvPr/>
        </p:nvSpPr>
        <p:spPr bwMode="auto">
          <a:xfrm flipV="1">
            <a:off x="609600" y="2955925"/>
            <a:ext cx="1600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08" name="Rectangle 107"/>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0" name="Rectangle 64"/>
          <p:cNvSpPr>
            <a:spLocks noChangeArrowheads="1"/>
          </p:cNvSpPr>
          <p:nvPr/>
        </p:nvSpPr>
        <p:spPr bwMode="auto">
          <a:xfrm>
            <a:off x="857224" y="1643050"/>
            <a:ext cx="630622"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011</a:t>
            </a:r>
          </a:p>
        </p:txBody>
      </p:sp>
      <p:sp>
        <p:nvSpPr>
          <p:cNvPr id="111" name="Rectangle 65"/>
          <p:cNvSpPr>
            <a:spLocks noChangeArrowheads="1"/>
          </p:cNvSpPr>
          <p:nvPr/>
        </p:nvSpPr>
        <p:spPr bwMode="auto">
          <a:xfrm>
            <a:off x="4214810" y="3186114"/>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12" name="Rectangle 58"/>
          <p:cNvSpPr>
            <a:spLocks noChangeArrowheads="1"/>
          </p:cNvSpPr>
          <p:nvPr/>
        </p:nvSpPr>
        <p:spPr bwMode="auto">
          <a:xfrm>
            <a:off x="5072066" y="4429132"/>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a:t>
            </a:r>
          </a:p>
        </p:txBody>
      </p:sp>
      <p:sp>
        <p:nvSpPr>
          <p:cNvPr id="114" name="Rectangle 60"/>
          <p:cNvSpPr>
            <a:spLocks noChangeArrowheads="1"/>
          </p:cNvSpPr>
          <p:nvPr/>
        </p:nvSpPr>
        <p:spPr bwMode="auto">
          <a:xfrm>
            <a:off x="852553" y="828660"/>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001</a:t>
            </a:r>
          </a:p>
        </p:txBody>
      </p:sp>
      <p:sp>
        <p:nvSpPr>
          <p:cNvPr id="115"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16"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17"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19"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
        <p:nvSpPr>
          <p:cNvPr id="120" name="Rectangle 68"/>
          <p:cNvSpPr>
            <a:spLocks noChangeArrowheads="1"/>
          </p:cNvSpPr>
          <p:nvPr/>
        </p:nvSpPr>
        <p:spPr bwMode="auto">
          <a:xfrm>
            <a:off x="857224" y="2543172"/>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8435"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8436"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8437"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8438"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8439"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8440"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8441"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8442" name="Line 10"/>
          <p:cNvSpPr>
            <a:spLocks noChangeShapeType="1"/>
          </p:cNvSpPr>
          <p:nvPr/>
        </p:nvSpPr>
        <p:spPr bwMode="auto">
          <a:xfrm>
            <a:off x="611188" y="5346700"/>
            <a:ext cx="1598612" cy="36512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8443" name="Line 11"/>
          <p:cNvSpPr>
            <a:spLocks noChangeShapeType="1"/>
          </p:cNvSpPr>
          <p:nvPr/>
        </p:nvSpPr>
        <p:spPr bwMode="auto">
          <a:xfrm flipV="1">
            <a:off x="687388" y="5711825"/>
            <a:ext cx="1522412" cy="6254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18445" name="Line 13"/>
          <p:cNvSpPr>
            <a:spLocks noChangeShapeType="1"/>
          </p:cNvSpPr>
          <p:nvPr/>
        </p:nvSpPr>
        <p:spPr bwMode="auto">
          <a:xfrm flipV="1">
            <a:off x="611188" y="3733800"/>
            <a:ext cx="1600200" cy="1588"/>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46" name="Line 14"/>
          <p:cNvSpPr>
            <a:spLocks noChangeShapeType="1"/>
          </p:cNvSpPr>
          <p:nvPr/>
        </p:nvSpPr>
        <p:spPr bwMode="auto">
          <a:xfrm>
            <a:off x="687388" y="4570413"/>
            <a:ext cx="1524000" cy="1587"/>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47"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8" name="Line 16"/>
          <p:cNvSpPr>
            <a:spLocks noChangeShapeType="1"/>
          </p:cNvSpPr>
          <p:nvPr/>
        </p:nvSpPr>
        <p:spPr bwMode="auto">
          <a:xfrm>
            <a:off x="763588" y="1219200"/>
            <a:ext cx="15160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9" name="Line 17"/>
          <p:cNvSpPr>
            <a:spLocks noChangeShapeType="1"/>
          </p:cNvSpPr>
          <p:nvPr/>
        </p:nvSpPr>
        <p:spPr bwMode="auto">
          <a:xfrm>
            <a:off x="611188" y="2057400"/>
            <a:ext cx="16684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0" name="Line 18"/>
          <p:cNvSpPr>
            <a:spLocks noChangeShapeType="1"/>
          </p:cNvSpPr>
          <p:nvPr/>
        </p:nvSpPr>
        <p:spPr bwMode="auto">
          <a:xfrm>
            <a:off x="2211388" y="3733800"/>
            <a:ext cx="677862" cy="381000"/>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51" name="Line 19"/>
          <p:cNvSpPr>
            <a:spLocks noChangeShapeType="1"/>
          </p:cNvSpPr>
          <p:nvPr/>
        </p:nvSpPr>
        <p:spPr bwMode="auto">
          <a:xfrm flipV="1">
            <a:off x="2211388" y="4114800"/>
            <a:ext cx="677862" cy="457200"/>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52" name="Line 20"/>
          <p:cNvSpPr>
            <a:spLocks noChangeShapeType="1"/>
          </p:cNvSpPr>
          <p:nvPr/>
        </p:nvSpPr>
        <p:spPr bwMode="auto">
          <a:xfrm>
            <a:off x="2279650" y="20574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3" name="Line 21"/>
          <p:cNvSpPr>
            <a:spLocks noChangeShapeType="1"/>
          </p:cNvSpPr>
          <p:nvPr/>
        </p:nvSpPr>
        <p:spPr bwMode="auto">
          <a:xfrm>
            <a:off x="2209800" y="29718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4" name="Line 22"/>
          <p:cNvSpPr>
            <a:spLocks noChangeShapeType="1"/>
          </p:cNvSpPr>
          <p:nvPr/>
        </p:nvSpPr>
        <p:spPr bwMode="auto">
          <a:xfrm>
            <a:off x="2279650" y="12192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5" name="Line 23"/>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7" name="Line 25"/>
          <p:cNvSpPr>
            <a:spLocks noChangeShapeType="1"/>
          </p:cNvSpPr>
          <p:nvPr/>
        </p:nvSpPr>
        <p:spPr bwMode="auto">
          <a:xfrm>
            <a:off x="2286000" y="5699125"/>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8" name="Line 26"/>
          <p:cNvSpPr>
            <a:spLocks noChangeShapeType="1"/>
          </p:cNvSpPr>
          <p:nvPr/>
        </p:nvSpPr>
        <p:spPr bwMode="auto">
          <a:xfrm>
            <a:off x="2895600" y="2955925"/>
            <a:ext cx="984250" cy="1844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9" name="Line 27"/>
          <p:cNvSpPr>
            <a:spLocks noChangeShapeType="1"/>
          </p:cNvSpPr>
          <p:nvPr/>
        </p:nvSpPr>
        <p:spPr bwMode="auto">
          <a:xfrm flipV="1">
            <a:off x="2895600" y="4800600"/>
            <a:ext cx="984250" cy="898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1" name="Line 29"/>
          <p:cNvSpPr>
            <a:spLocks noChangeShapeType="1"/>
          </p:cNvSpPr>
          <p:nvPr/>
        </p:nvSpPr>
        <p:spPr bwMode="auto">
          <a:xfrm>
            <a:off x="2889250" y="41148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2" name="Line 30"/>
          <p:cNvSpPr>
            <a:spLocks noChangeShapeType="1"/>
          </p:cNvSpPr>
          <p:nvPr/>
        </p:nvSpPr>
        <p:spPr bwMode="auto">
          <a:xfrm>
            <a:off x="2889250" y="20574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3" name="Line 31"/>
          <p:cNvSpPr>
            <a:spLocks noChangeShapeType="1"/>
          </p:cNvSpPr>
          <p:nvPr/>
        </p:nvSpPr>
        <p:spPr bwMode="auto">
          <a:xfrm>
            <a:off x="2889250" y="12192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4" name="Line 32"/>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5" name="Line 33"/>
          <p:cNvSpPr>
            <a:spLocks noChangeShapeType="1"/>
          </p:cNvSpPr>
          <p:nvPr/>
        </p:nvSpPr>
        <p:spPr bwMode="auto">
          <a:xfrm>
            <a:off x="3886200" y="2041525"/>
            <a:ext cx="763588" cy="701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6" name="Line 34"/>
          <p:cNvSpPr>
            <a:spLocks noChangeShapeType="1"/>
          </p:cNvSpPr>
          <p:nvPr/>
        </p:nvSpPr>
        <p:spPr bwMode="auto">
          <a:xfrm flipV="1">
            <a:off x="3886200" y="2743200"/>
            <a:ext cx="763588" cy="13557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8" name="Line 36"/>
          <p:cNvSpPr>
            <a:spLocks noChangeShapeType="1"/>
          </p:cNvSpPr>
          <p:nvPr/>
        </p:nvSpPr>
        <p:spPr bwMode="auto">
          <a:xfrm>
            <a:off x="3879850" y="4800600"/>
            <a:ext cx="762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9" name="Line 37"/>
          <p:cNvSpPr>
            <a:spLocks noChangeShapeType="1"/>
          </p:cNvSpPr>
          <p:nvPr/>
        </p:nvSpPr>
        <p:spPr bwMode="auto">
          <a:xfrm>
            <a:off x="3727450" y="12192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0" name="Line 38"/>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1" name="Line 39"/>
          <p:cNvSpPr>
            <a:spLocks noChangeShapeType="1"/>
          </p:cNvSpPr>
          <p:nvPr/>
        </p:nvSpPr>
        <p:spPr bwMode="auto">
          <a:xfrm>
            <a:off x="4641850" y="1219200"/>
            <a:ext cx="996950" cy="22701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2" name="Line 40"/>
          <p:cNvSpPr>
            <a:spLocks noChangeShapeType="1"/>
          </p:cNvSpPr>
          <p:nvPr/>
        </p:nvSpPr>
        <p:spPr bwMode="auto">
          <a:xfrm flipV="1">
            <a:off x="4725988" y="3489325"/>
            <a:ext cx="912812" cy="13112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3" name="Line 41"/>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4" name="Line 42"/>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6" name="Line 44"/>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8" name="Line 46"/>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9" name="Line 47"/>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0" name="Line 48"/>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1" name="Rectangle 49"/>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8482" name="Line 50"/>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501" name="Rectangle 69"/>
          <p:cNvSpPr>
            <a:spLocks noChangeArrowheads="1"/>
          </p:cNvSpPr>
          <p:nvPr/>
        </p:nvSpPr>
        <p:spPr bwMode="auto">
          <a:xfrm>
            <a:off x="3214678" y="5214950"/>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0001</a:t>
            </a:r>
          </a:p>
        </p:txBody>
      </p:sp>
      <p:sp>
        <p:nvSpPr>
          <p:cNvPr id="18502" name="Oval 70"/>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3" name="Oval 71"/>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4" name="Oval 72"/>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5" name="Oval 73"/>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6" name="Oval 74"/>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7" name="Oval 75"/>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8" name="Oval 76"/>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9" name="Oval 77"/>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0" name="Oval 78"/>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1" name="Oval 79"/>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2" name="Oval 80"/>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3" name="Oval 81"/>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4" name="Oval 82"/>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5" name="Oval 83"/>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6" name="Oval 84"/>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7" name="Oval 85"/>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8" name="Oval 86"/>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9" name="Oval 87"/>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0" name="Oval 88"/>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1" name="Oval 89"/>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2" name="Oval 90"/>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3" name="Oval 91"/>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4" name="Oval 92"/>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5" name="Oval 93"/>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6" name="Oval 94"/>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7" name="Oval 95"/>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8" name="Oval 96"/>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9" name="Oval 97"/>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0" name="Oval 98"/>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1" name="Oval 99"/>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2" name="Oval 100"/>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3" name="Oval 101"/>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4" name="Oval 102"/>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5" name="Oval 103"/>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6" name="Oval 104"/>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7" name="Oval 105"/>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8" name="Line 106"/>
          <p:cNvSpPr>
            <a:spLocks noChangeShapeType="1"/>
          </p:cNvSpPr>
          <p:nvPr/>
        </p:nvSpPr>
        <p:spPr bwMode="auto">
          <a:xfrm flipV="1">
            <a:off x="609600" y="2955925"/>
            <a:ext cx="1600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08" name="Rectangle 107"/>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0" name="Rectangle 64"/>
          <p:cNvSpPr>
            <a:spLocks noChangeArrowheads="1"/>
          </p:cNvSpPr>
          <p:nvPr/>
        </p:nvSpPr>
        <p:spPr bwMode="auto">
          <a:xfrm>
            <a:off x="857224" y="1643050"/>
            <a:ext cx="630622"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011</a:t>
            </a:r>
          </a:p>
        </p:txBody>
      </p:sp>
      <p:sp>
        <p:nvSpPr>
          <p:cNvPr id="111" name="Rectangle 65"/>
          <p:cNvSpPr>
            <a:spLocks noChangeArrowheads="1"/>
          </p:cNvSpPr>
          <p:nvPr/>
        </p:nvSpPr>
        <p:spPr bwMode="auto">
          <a:xfrm>
            <a:off x="4214810" y="3186114"/>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12" name="Rectangle 58"/>
          <p:cNvSpPr>
            <a:spLocks noChangeArrowheads="1"/>
          </p:cNvSpPr>
          <p:nvPr/>
        </p:nvSpPr>
        <p:spPr bwMode="auto">
          <a:xfrm>
            <a:off x="5072066" y="4429132"/>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a:t>
            </a:r>
          </a:p>
        </p:txBody>
      </p:sp>
      <p:sp>
        <p:nvSpPr>
          <p:cNvPr id="114" name="Rectangle 60"/>
          <p:cNvSpPr>
            <a:spLocks noChangeArrowheads="1"/>
          </p:cNvSpPr>
          <p:nvPr/>
        </p:nvSpPr>
        <p:spPr bwMode="auto">
          <a:xfrm>
            <a:off x="852553" y="828660"/>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001</a:t>
            </a:r>
          </a:p>
        </p:txBody>
      </p:sp>
      <p:sp>
        <p:nvSpPr>
          <p:cNvPr id="115"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16"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17"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19"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
        <p:nvSpPr>
          <p:cNvPr id="120" name="Rectangle 68"/>
          <p:cNvSpPr>
            <a:spLocks noChangeArrowheads="1"/>
          </p:cNvSpPr>
          <p:nvPr/>
        </p:nvSpPr>
        <p:spPr bwMode="auto">
          <a:xfrm>
            <a:off x="857224" y="2543172"/>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0000</a:t>
            </a:r>
          </a:p>
        </p:txBody>
      </p:sp>
      <p:sp>
        <p:nvSpPr>
          <p:cNvPr id="99" name="Rectangle 65"/>
          <p:cNvSpPr>
            <a:spLocks noChangeArrowheads="1"/>
          </p:cNvSpPr>
          <p:nvPr/>
        </p:nvSpPr>
        <p:spPr bwMode="auto">
          <a:xfrm>
            <a:off x="857224" y="3349624"/>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0100</a:t>
            </a:r>
          </a:p>
        </p:txBody>
      </p:sp>
      <p:sp>
        <p:nvSpPr>
          <p:cNvPr id="100" name="Rectangle 65"/>
          <p:cNvSpPr>
            <a:spLocks noChangeArrowheads="1"/>
          </p:cNvSpPr>
          <p:nvPr/>
        </p:nvSpPr>
        <p:spPr bwMode="auto">
          <a:xfrm>
            <a:off x="852462" y="4202118"/>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18435"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18436"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18437"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18438"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18439"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18440"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18441" name="Rectangle 9"/>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18442" name="Line 10"/>
          <p:cNvSpPr>
            <a:spLocks noChangeShapeType="1"/>
          </p:cNvSpPr>
          <p:nvPr/>
        </p:nvSpPr>
        <p:spPr bwMode="auto">
          <a:xfrm>
            <a:off x="611188" y="5346700"/>
            <a:ext cx="1598612" cy="365125"/>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43" name="Line 11"/>
          <p:cNvSpPr>
            <a:spLocks noChangeShapeType="1"/>
          </p:cNvSpPr>
          <p:nvPr/>
        </p:nvSpPr>
        <p:spPr bwMode="auto">
          <a:xfrm flipV="1">
            <a:off x="687388" y="5711825"/>
            <a:ext cx="1522412" cy="625475"/>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45" name="Line 13"/>
          <p:cNvSpPr>
            <a:spLocks noChangeShapeType="1"/>
          </p:cNvSpPr>
          <p:nvPr/>
        </p:nvSpPr>
        <p:spPr bwMode="auto">
          <a:xfrm flipV="1">
            <a:off x="611188" y="3733800"/>
            <a:ext cx="1600200" cy="1588"/>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46" name="Line 14"/>
          <p:cNvSpPr>
            <a:spLocks noChangeShapeType="1"/>
          </p:cNvSpPr>
          <p:nvPr/>
        </p:nvSpPr>
        <p:spPr bwMode="auto">
          <a:xfrm>
            <a:off x="687388" y="4570413"/>
            <a:ext cx="1524000" cy="1587"/>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47" name="Line 15"/>
          <p:cNvSpPr>
            <a:spLocks noChangeShapeType="1"/>
          </p:cNvSpPr>
          <p:nvPr/>
        </p:nvSpPr>
        <p:spPr bwMode="auto">
          <a:xfrm>
            <a:off x="763588" y="381000"/>
            <a:ext cx="15922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8" name="Line 16"/>
          <p:cNvSpPr>
            <a:spLocks noChangeShapeType="1"/>
          </p:cNvSpPr>
          <p:nvPr/>
        </p:nvSpPr>
        <p:spPr bwMode="auto">
          <a:xfrm>
            <a:off x="763588" y="1219200"/>
            <a:ext cx="15160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49" name="Line 17"/>
          <p:cNvSpPr>
            <a:spLocks noChangeShapeType="1"/>
          </p:cNvSpPr>
          <p:nvPr/>
        </p:nvSpPr>
        <p:spPr bwMode="auto">
          <a:xfrm>
            <a:off x="611188" y="2057400"/>
            <a:ext cx="1668462"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0" name="Line 18"/>
          <p:cNvSpPr>
            <a:spLocks noChangeShapeType="1"/>
          </p:cNvSpPr>
          <p:nvPr/>
        </p:nvSpPr>
        <p:spPr bwMode="auto">
          <a:xfrm>
            <a:off x="2211388" y="3733800"/>
            <a:ext cx="677862" cy="381000"/>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51" name="Line 19"/>
          <p:cNvSpPr>
            <a:spLocks noChangeShapeType="1"/>
          </p:cNvSpPr>
          <p:nvPr/>
        </p:nvSpPr>
        <p:spPr bwMode="auto">
          <a:xfrm flipV="1">
            <a:off x="2211388" y="4114800"/>
            <a:ext cx="677862" cy="457200"/>
          </a:xfrm>
          <a:prstGeom prst="line">
            <a:avLst/>
          </a:prstGeom>
          <a:noFill/>
          <a:ln w="28575">
            <a:solidFill>
              <a:srgbClr val="002060"/>
            </a:solidFill>
            <a:round/>
            <a:headEnd type="none" w="sm" len="sm"/>
            <a:tailEnd type="none" w="sm" len="sm"/>
          </a:ln>
          <a:effectLst/>
        </p:spPr>
        <p:txBody>
          <a:bodyPr wrap="none" anchor="ctr"/>
          <a:lstStyle/>
          <a:p>
            <a:endParaRPr lang="fr-FR"/>
          </a:p>
        </p:txBody>
      </p:sp>
      <p:sp>
        <p:nvSpPr>
          <p:cNvPr id="18452" name="Line 20"/>
          <p:cNvSpPr>
            <a:spLocks noChangeShapeType="1"/>
          </p:cNvSpPr>
          <p:nvPr/>
        </p:nvSpPr>
        <p:spPr bwMode="auto">
          <a:xfrm>
            <a:off x="2279650" y="20574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3" name="Line 21"/>
          <p:cNvSpPr>
            <a:spLocks noChangeShapeType="1"/>
          </p:cNvSpPr>
          <p:nvPr/>
        </p:nvSpPr>
        <p:spPr bwMode="auto">
          <a:xfrm>
            <a:off x="2209800" y="29718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4" name="Line 22"/>
          <p:cNvSpPr>
            <a:spLocks noChangeShapeType="1"/>
          </p:cNvSpPr>
          <p:nvPr/>
        </p:nvSpPr>
        <p:spPr bwMode="auto">
          <a:xfrm>
            <a:off x="2279650" y="12192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5" name="Line 23"/>
          <p:cNvSpPr>
            <a:spLocks noChangeShapeType="1"/>
          </p:cNvSpPr>
          <p:nvPr/>
        </p:nvSpPr>
        <p:spPr bwMode="auto">
          <a:xfrm>
            <a:off x="2279650" y="381000"/>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7" name="Line 25"/>
          <p:cNvSpPr>
            <a:spLocks noChangeShapeType="1"/>
          </p:cNvSpPr>
          <p:nvPr/>
        </p:nvSpPr>
        <p:spPr bwMode="auto">
          <a:xfrm>
            <a:off x="2286000" y="5699125"/>
            <a:ext cx="6096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8" name="Line 26"/>
          <p:cNvSpPr>
            <a:spLocks noChangeShapeType="1"/>
          </p:cNvSpPr>
          <p:nvPr/>
        </p:nvSpPr>
        <p:spPr bwMode="auto">
          <a:xfrm>
            <a:off x="2895600" y="2955925"/>
            <a:ext cx="984250" cy="1844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59" name="Line 27"/>
          <p:cNvSpPr>
            <a:spLocks noChangeShapeType="1"/>
          </p:cNvSpPr>
          <p:nvPr/>
        </p:nvSpPr>
        <p:spPr bwMode="auto">
          <a:xfrm flipV="1">
            <a:off x="2895600" y="4800600"/>
            <a:ext cx="984250" cy="898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1" name="Line 29"/>
          <p:cNvSpPr>
            <a:spLocks noChangeShapeType="1"/>
          </p:cNvSpPr>
          <p:nvPr/>
        </p:nvSpPr>
        <p:spPr bwMode="auto">
          <a:xfrm>
            <a:off x="2889250" y="41148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2" name="Line 30"/>
          <p:cNvSpPr>
            <a:spLocks noChangeShapeType="1"/>
          </p:cNvSpPr>
          <p:nvPr/>
        </p:nvSpPr>
        <p:spPr bwMode="auto">
          <a:xfrm>
            <a:off x="2889250" y="20574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3" name="Line 31"/>
          <p:cNvSpPr>
            <a:spLocks noChangeShapeType="1"/>
          </p:cNvSpPr>
          <p:nvPr/>
        </p:nvSpPr>
        <p:spPr bwMode="auto">
          <a:xfrm>
            <a:off x="2889250" y="12192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4" name="Line 32"/>
          <p:cNvSpPr>
            <a:spLocks noChangeShapeType="1"/>
          </p:cNvSpPr>
          <p:nvPr/>
        </p:nvSpPr>
        <p:spPr bwMode="auto">
          <a:xfrm>
            <a:off x="2889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5" name="Line 33"/>
          <p:cNvSpPr>
            <a:spLocks noChangeShapeType="1"/>
          </p:cNvSpPr>
          <p:nvPr/>
        </p:nvSpPr>
        <p:spPr bwMode="auto">
          <a:xfrm>
            <a:off x="3886200" y="2041525"/>
            <a:ext cx="763588" cy="7016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6" name="Line 34"/>
          <p:cNvSpPr>
            <a:spLocks noChangeShapeType="1"/>
          </p:cNvSpPr>
          <p:nvPr/>
        </p:nvSpPr>
        <p:spPr bwMode="auto">
          <a:xfrm flipV="1">
            <a:off x="3886200" y="2743200"/>
            <a:ext cx="763588" cy="13557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8" name="Line 36"/>
          <p:cNvSpPr>
            <a:spLocks noChangeShapeType="1"/>
          </p:cNvSpPr>
          <p:nvPr/>
        </p:nvSpPr>
        <p:spPr bwMode="auto">
          <a:xfrm>
            <a:off x="3879850" y="4800600"/>
            <a:ext cx="762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69" name="Line 37"/>
          <p:cNvSpPr>
            <a:spLocks noChangeShapeType="1"/>
          </p:cNvSpPr>
          <p:nvPr/>
        </p:nvSpPr>
        <p:spPr bwMode="auto">
          <a:xfrm>
            <a:off x="3727450" y="1219200"/>
            <a:ext cx="9144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0" name="Line 38"/>
          <p:cNvSpPr>
            <a:spLocks noChangeShapeType="1"/>
          </p:cNvSpPr>
          <p:nvPr/>
        </p:nvSpPr>
        <p:spPr bwMode="auto">
          <a:xfrm>
            <a:off x="3651250" y="381000"/>
            <a:ext cx="838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1" name="Line 39"/>
          <p:cNvSpPr>
            <a:spLocks noChangeShapeType="1"/>
          </p:cNvSpPr>
          <p:nvPr/>
        </p:nvSpPr>
        <p:spPr bwMode="auto">
          <a:xfrm>
            <a:off x="4641850" y="1219200"/>
            <a:ext cx="996950" cy="22701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2" name="Line 40"/>
          <p:cNvSpPr>
            <a:spLocks noChangeShapeType="1"/>
          </p:cNvSpPr>
          <p:nvPr/>
        </p:nvSpPr>
        <p:spPr bwMode="auto">
          <a:xfrm flipV="1">
            <a:off x="4725988" y="3489325"/>
            <a:ext cx="912812" cy="13112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3" name="Line 41"/>
          <p:cNvSpPr>
            <a:spLocks noChangeShapeType="1"/>
          </p:cNvSpPr>
          <p:nvPr/>
        </p:nvSpPr>
        <p:spPr bwMode="auto">
          <a:xfrm>
            <a:off x="4641850" y="2743200"/>
            <a:ext cx="1074738"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4" name="Line 42"/>
          <p:cNvSpPr>
            <a:spLocks noChangeShapeType="1"/>
          </p:cNvSpPr>
          <p:nvPr/>
        </p:nvSpPr>
        <p:spPr bwMode="auto">
          <a:xfrm>
            <a:off x="4497388" y="381000"/>
            <a:ext cx="11430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6" name="Line 44"/>
          <p:cNvSpPr>
            <a:spLocks noChangeShapeType="1"/>
          </p:cNvSpPr>
          <p:nvPr/>
        </p:nvSpPr>
        <p:spPr bwMode="auto">
          <a:xfrm flipV="1">
            <a:off x="5638800" y="3184525"/>
            <a:ext cx="1066800" cy="30480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8" name="Line 46"/>
          <p:cNvSpPr>
            <a:spLocks noChangeShapeType="1"/>
          </p:cNvSpPr>
          <p:nvPr/>
        </p:nvSpPr>
        <p:spPr bwMode="auto">
          <a:xfrm flipV="1">
            <a:off x="5632450" y="365125"/>
            <a:ext cx="1073150" cy="15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79" name="Line 47"/>
          <p:cNvSpPr>
            <a:spLocks noChangeShapeType="1"/>
          </p:cNvSpPr>
          <p:nvPr/>
        </p:nvSpPr>
        <p:spPr bwMode="auto">
          <a:xfrm>
            <a:off x="6705600" y="365125"/>
            <a:ext cx="1517650" cy="153987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0" name="Line 48"/>
          <p:cNvSpPr>
            <a:spLocks noChangeShapeType="1"/>
          </p:cNvSpPr>
          <p:nvPr/>
        </p:nvSpPr>
        <p:spPr bwMode="auto">
          <a:xfrm flipV="1">
            <a:off x="6705600" y="1905000"/>
            <a:ext cx="1517650" cy="12795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481" name="Rectangle 49"/>
          <p:cNvSpPr>
            <a:spLocks noChangeArrowheads="1"/>
          </p:cNvSpPr>
          <p:nvPr/>
        </p:nvSpPr>
        <p:spPr bwMode="auto">
          <a:xfrm>
            <a:off x="7902575" y="1216025"/>
            <a:ext cx="927100" cy="457200"/>
          </a:xfrm>
          <a:prstGeom prst="rect">
            <a:avLst/>
          </a:prstGeom>
          <a:noFill/>
          <a:ln w="9525">
            <a:noFill/>
            <a:miter lim="800000"/>
            <a:headEnd/>
            <a:tailEnd/>
          </a:ln>
          <a:effectLst/>
        </p:spPr>
        <p:txBody>
          <a:bodyPr wrap="none" lIns="92075" tIns="46038" rIns="92075" bIns="46038">
            <a:spAutoFit/>
          </a:bodyPr>
          <a:lstStyle/>
          <a:p>
            <a:r>
              <a:rPr lang="fr-FR"/>
              <a:t>racine</a:t>
            </a:r>
          </a:p>
        </p:txBody>
      </p:sp>
      <p:sp>
        <p:nvSpPr>
          <p:cNvPr id="18482" name="Line 50"/>
          <p:cNvSpPr>
            <a:spLocks noChangeShapeType="1"/>
          </p:cNvSpPr>
          <p:nvPr/>
        </p:nvSpPr>
        <p:spPr bwMode="auto">
          <a:xfrm>
            <a:off x="5716588" y="2743200"/>
            <a:ext cx="989012" cy="441325"/>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8501" name="Rectangle 69"/>
          <p:cNvSpPr>
            <a:spLocks noChangeArrowheads="1"/>
          </p:cNvSpPr>
          <p:nvPr/>
        </p:nvSpPr>
        <p:spPr bwMode="auto">
          <a:xfrm>
            <a:off x="3214678" y="5214950"/>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0001</a:t>
            </a:r>
          </a:p>
        </p:txBody>
      </p:sp>
      <p:sp>
        <p:nvSpPr>
          <p:cNvPr id="18502" name="Oval 70"/>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3" name="Oval 71"/>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4" name="Oval 72"/>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5" name="Oval 73"/>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6" name="Oval 74"/>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7" name="Oval 75"/>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8" name="Oval 76"/>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09" name="Oval 77"/>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0" name="Oval 78"/>
          <p:cNvSpPr>
            <a:spLocks noChangeArrowheads="1"/>
          </p:cNvSpPr>
          <p:nvPr/>
        </p:nvSpPr>
        <p:spPr bwMode="auto">
          <a:xfrm>
            <a:off x="2133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1" name="Oval 79"/>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2" name="Oval 80"/>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3" name="Oval 81"/>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4" name="Oval 82"/>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5" name="Oval 83"/>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6" name="Oval 84"/>
          <p:cNvSpPr>
            <a:spLocks noChangeArrowheads="1"/>
          </p:cNvSpPr>
          <p:nvPr/>
        </p:nvSpPr>
        <p:spPr bwMode="auto">
          <a:xfrm>
            <a:off x="21336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7" name="Oval 85"/>
          <p:cNvSpPr>
            <a:spLocks noChangeArrowheads="1"/>
          </p:cNvSpPr>
          <p:nvPr/>
        </p:nvSpPr>
        <p:spPr bwMode="auto">
          <a:xfrm>
            <a:off x="2819400" y="5635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8" name="Oval 86"/>
          <p:cNvSpPr>
            <a:spLocks noChangeArrowheads="1"/>
          </p:cNvSpPr>
          <p:nvPr/>
        </p:nvSpPr>
        <p:spPr bwMode="auto">
          <a:xfrm>
            <a:off x="2827338" y="40576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19" name="Oval 87"/>
          <p:cNvSpPr>
            <a:spLocks noChangeArrowheads="1"/>
          </p:cNvSpPr>
          <p:nvPr/>
        </p:nvSpPr>
        <p:spPr bwMode="auto">
          <a:xfrm>
            <a:off x="28194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0" name="Oval 88"/>
          <p:cNvSpPr>
            <a:spLocks noChangeArrowheads="1"/>
          </p:cNvSpPr>
          <p:nvPr/>
        </p:nvSpPr>
        <p:spPr bwMode="auto">
          <a:xfrm>
            <a:off x="2827338" y="20002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1" name="Oval 89"/>
          <p:cNvSpPr>
            <a:spLocks noChangeArrowheads="1"/>
          </p:cNvSpPr>
          <p:nvPr/>
        </p:nvSpPr>
        <p:spPr bwMode="auto">
          <a:xfrm>
            <a:off x="2819400" y="1139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2" name="Oval 90"/>
          <p:cNvSpPr>
            <a:spLocks noChangeArrowheads="1"/>
          </p:cNvSpPr>
          <p:nvPr/>
        </p:nvSpPr>
        <p:spPr bwMode="auto">
          <a:xfrm>
            <a:off x="281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3" name="Oval 91"/>
          <p:cNvSpPr>
            <a:spLocks noChangeArrowheads="1"/>
          </p:cNvSpPr>
          <p:nvPr/>
        </p:nvSpPr>
        <p:spPr bwMode="auto">
          <a:xfrm>
            <a:off x="3817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4" name="Oval 92"/>
          <p:cNvSpPr>
            <a:spLocks noChangeArrowheads="1"/>
          </p:cNvSpPr>
          <p:nvPr/>
        </p:nvSpPr>
        <p:spPr bwMode="auto">
          <a:xfrm>
            <a:off x="3810000" y="4035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5" name="Oval 93"/>
          <p:cNvSpPr>
            <a:spLocks noChangeArrowheads="1"/>
          </p:cNvSpPr>
          <p:nvPr/>
        </p:nvSpPr>
        <p:spPr bwMode="auto">
          <a:xfrm>
            <a:off x="38100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6" name="Oval 94"/>
          <p:cNvSpPr>
            <a:spLocks noChangeArrowheads="1"/>
          </p:cNvSpPr>
          <p:nvPr/>
        </p:nvSpPr>
        <p:spPr bwMode="auto">
          <a:xfrm>
            <a:off x="3817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7" name="Oval 95"/>
          <p:cNvSpPr>
            <a:spLocks noChangeArrowheads="1"/>
          </p:cNvSpPr>
          <p:nvPr/>
        </p:nvSpPr>
        <p:spPr bwMode="auto">
          <a:xfrm>
            <a:off x="3817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8" name="Oval 96"/>
          <p:cNvSpPr>
            <a:spLocks noChangeArrowheads="1"/>
          </p:cNvSpPr>
          <p:nvPr/>
        </p:nvSpPr>
        <p:spPr bwMode="auto">
          <a:xfrm>
            <a:off x="45799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29" name="Oval 97"/>
          <p:cNvSpPr>
            <a:spLocks noChangeArrowheads="1"/>
          </p:cNvSpPr>
          <p:nvPr/>
        </p:nvSpPr>
        <p:spPr bwMode="auto">
          <a:xfrm>
            <a:off x="45799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0" name="Oval 98"/>
          <p:cNvSpPr>
            <a:spLocks noChangeArrowheads="1"/>
          </p:cNvSpPr>
          <p:nvPr/>
        </p:nvSpPr>
        <p:spPr bwMode="auto">
          <a:xfrm>
            <a:off x="45799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1" name="Oval 99"/>
          <p:cNvSpPr>
            <a:spLocks noChangeArrowheads="1"/>
          </p:cNvSpPr>
          <p:nvPr/>
        </p:nvSpPr>
        <p:spPr bwMode="auto">
          <a:xfrm>
            <a:off x="4579938" y="4743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2" name="Oval 100"/>
          <p:cNvSpPr>
            <a:spLocks noChangeArrowheads="1"/>
          </p:cNvSpPr>
          <p:nvPr/>
        </p:nvSpPr>
        <p:spPr bwMode="auto">
          <a:xfrm>
            <a:off x="54943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3" name="Oval 101"/>
          <p:cNvSpPr>
            <a:spLocks noChangeArrowheads="1"/>
          </p:cNvSpPr>
          <p:nvPr/>
        </p:nvSpPr>
        <p:spPr bwMode="auto">
          <a:xfrm>
            <a:off x="6629400" y="301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4" name="Oval 102"/>
          <p:cNvSpPr>
            <a:spLocks noChangeArrowheads="1"/>
          </p:cNvSpPr>
          <p:nvPr/>
        </p:nvSpPr>
        <p:spPr bwMode="auto">
          <a:xfrm>
            <a:off x="5562600" y="34258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5" name="Oval 103"/>
          <p:cNvSpPr>
            <a:spLocks noChangeArrowheads="1"/>
          </p:cNvSpPr>
          <p:nvPr/>
        </p:nvSpPr>
        <p:spPr bwMode="auto">
          <a:xfrm>
            <a:off x="5570538" y="2686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6" name="Oval 104"/>
          <p:cNvSpPr>
            <a:spLocks noChangeArrowheads="1"/>
          </p:cNvSpPr>
          <p:nvPr/>
        </p:nvSpPr>
        <p:spPr bwMode="auto">
          <a:xfrm>
            <a:off x="6629400" y="3121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7" name="Oval 105"/>
          <p:cNvSpPr>
            <a:spLocks noChangeArrowheads="1"/>
          </p:cNvSpPr>
          <p:nvPr/>
        </p:nvSpPr>
        <p:spPr bwMode="auto">
          <a:xfrm>
            <a:off x="8161338" y="1847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8538" name="Line 106"/>
          <p:cNvSpPr>
            <a:spLocks noChangeShapeType="1"/>
          </p:cNvSpPr>
          <p:nvPr/>
        </p:nvSpPr>
        <p:spPr bwMode="auto">
          <a:xfrm flipV="1">
            <a:off x="609600" y="2955925"/>
            <a:ext cx="1600200" cy="0"/>
          </a:xfrm>
          <a:prstGeom prst="line">
            <a:avLst/>
          </a:prstGeom>
          <a:noFill/>
          <a:ln w="28575">
            <a:solidFill>
              <a:schemeClr val="accent2"/>
            </a:solidFill>
            <a:round/>
            <a:headEnd type="none" w="sm" len="sm"/>
            <a:tailEnd type="none" w="sm" len="sm"/>
          </a:ln>
          <a:effectLst/>
        </p:spPr>
        <p:txBody>
          <a:bodyPr wrap="none" anchor="ctr"/>
          <a:lstStyle/>
          <a:p>
            <a:endParaRPr lang="fr-FR"/>
          </a:p>
        </p:txBody>
      </p:sp>
      <p:sp>
        <p:nvSpPr>
          <p:cNvPr id="108" name="Rectangle 107"/>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0" name="Rectangle 64"/>
          <p:cNvSpPr>
            <a:spLocks noChangeArrowheads="1"/>
          </p:cNvSpPr>
          <p:nvPr/>
        </p:nvSpPr>
        <p:spPr bwMode="auto">
          <a:xfrm>
            <a:off x="857224" y="1643050"/>
            <a:ext cx="630622"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011</a:t>
            </a:r>
          </a:p>
        </p:txBody>
      </p:sp>
      <p:sp>
        <p:nvSpPr>
          <p:cNvPr id="111" name="Rectangle 65"/>
          <p:cNvSpPr>
            <a:spLocks noChangeArrowheads="1"/>
          </p:cNvSpPr>
          <p:nvPr/>
        </p:nvSpPr>
        <p:spPr bwMode="auto">
          <a:xfrm>
            <a:off x="4214810" y="3186114"/>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a:t>
            </a:r>
          </a:p>
        </p:txBody>
      </p:sp>
      <p:sp>
        <p:nvSpPr>
          <p:cNvPr id="112" name="Rectangle 58"/>
          <p:cNvSpPr>
            <a:spLocks noChangeArrowheads="1"/>
          </p:cNvSpPr>
          <p:nvPr/>
        </p:nvSpPr>
        <p:spPr bwMode="auto">
          <a:xfrm>
            <a:off x="5072066" y="4429132"/>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a:t>
            </a:r>
          </a:p>
        </p:txBody>
      </p:sp>
      <p:sp>
        <p:nvSpPr>
          <p:cNvPr id="114" name="Rectangle 60"/>
          <p:cNvSpPr>
            <a:spLocks noChangeArrowheads="1"/>
          </p:cNvSpPr>
          <p:nvPr/>
        </p:nvSpPr>
        <p:spPr bwMode="auto">
          <a:xfrm>
            <a:off x="852553" y="828660"/>
            <a:ext cx="647613"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001</a:t>
            </a:r>
          </a:p>
        </p:txBody>
      </p:sp>
      <p:sp>
        <p:nvSpPr>
          <p:cNvPr id="115" name="Rectangle 56"/>
          <p:cNvSpPr>
            <a:spLocks noChangeArrowheads="1"/>
          </p:cNvSpPr>
          <p:nvPr/>
        </p:nvSpPr>
        <p:spPr bwMode="auto">
          <a:xfrm>
            <a:off x="6215063" y="3771900"/>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a:t>
            </a:r>
          </a:p>
        </p:txBody>
      </p:sp>
      <p:sp>
        <p:nvSpPr>
          <p:cNvPr id="116" name="Rectangle 57"/>
          <p:cNvSpPr>
            <a:spLocks noChangeArrowheads="1"/>
          </p:cNvSpPr>
          <p:nvPr/>
        </p:nvSpPr>
        <p:spPr bwMode="auto">
          <a:xfrm>
            <a:off x="6154752" y="2543172"/>
            <a:ext cx="493725"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a:t>
            </a:r>
          </a:p>
        </p:txBody>
      </p:sp>
      <p:sp>
        <p:nvSpPr>
          <p:cNvPr id="117" name="Rectangle 53"/>
          <p:cNvSpPr>
            <a:spLocks noChangeArrowheads="1"/>
          </p:cNvSpPr>
          <p:nvPr/>
        </p:nvSpPr>
        <p:spPr bwMode="auto">
          <a:xfrm>
            <a:off x="7500958" y="2471734"/>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a:t>
            </a:r>
          </a:p>
        </p:txBody>
      </p:sp>
      <p:sp>
        <p:nvSpPr>
          <p:cNvPr id="119" name="Rectangle 54"/>
          <p:cNvSpPr>
            <a:spLocks noChangeArrowheads="1"/>
          </p:cNvSpPr>
          <p:nvPr/>
        </p:nvSpPr>
        <p:spPr bwMode="auto">
          <a:xfrm>
            <a:off x="914376" y="0"/>
            <a:ext cx="339837"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1</a:t>
            </a:r>
          </a:p>
        </p:txBody>
      </p:sp>
      <p:sp>
        <p:nvSpPr>
          <p:cNvPr id="120" name="Rectangle 68"/>
          <p:cNvSpPr>
            <a:spLocks noChangeArrowheads="1"/>
          </p:cNvSpPr>
          <p:nvPr/>
        </p:nvSpPr>
        <p:spPr bwMode="auto">
          <a:xfrm>
            <a:off x="857224" y="2543172"/>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0000</a:t>
            </a:r>
          </a:p>
        </p:txBody>
      </p:sp>
      <p:sp>
        <p:nvSpPr>
          <p:cNvPr id="99" name="Rectangle 65"/>
          <p:cNvSpPr>
            <a:spLocks noChangeArrowheads="1"/>
          </p:cNvSpPr>
          <p:nvPr/>
        </p:nvSpPr>
        <p:spPr bwMode="auto">
          <a:xfrm>
            <a:off x="857224" y="3349624"/>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0100</a:t>
            </a:r>
          </a:p>
        </p:txBody>
      </p:sp>
      <p:sp>
        <p:nvSpPr>
          <p:cNvPr id="100" name="Rectangle 65"/>
          <p:cNvSpPr>
            <a:spLocks noChangeArrowheads="1"/>
          </p:cNvSpPr>
          <p:nvPr/>
        </p:nvSpPr>
        <p:spPr bwMode="auto">
          <a:xfrm>
            <a:off x="852462" y="4202118"/>
            <a:ext cx="801501"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0101</a:t>
            </a:r>
          </a:p>
        </p:txBody>
      </p:sp>
      <p:sp>
        <p:nvSpPr>
          <p:cNvPr id="101" name="Rectangle 69"/>
          <p:cNvSpPr>
            <a:spLocks noChangeArrowheads="1"/>
          </p:cNvSpPr>
          <p:nvPr/>
        </p:nvSpPr>
        <p:spPr bwMode="auto">
          <a:xfrm>
            <a:off x="857224" y="5072074"/>
            <a:ext cx="955390"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00010</a:t>
            </a:r>
          </a:p>
        </p:txBody>
      </p:sp>
      <p:sp>
        <p:nvSpPr>
          <p:cNvPr id="102" name="Rectangle 69"/>
          <p:cNvSpPr>
            <a:spLocks noChangeArrowheads="1"/>
          </p:cNvSpPr>
          <p:nvPr/>
        </p:nvSpPr>
        <p:spPr bwMode="auto">
          <a:xfrm>
            <a:off x="928662" y="6109965"/>
            <a:ext cx="938398" cy="462307"/>
          </a:xfrm>
          <a:prstGeom prst="rect">
            <a:avLst/>
          </a:prstGeom>
          <a:noFill/>
          <a:ln w="9525">
            <a:noFill/>
            <a:miter lim="800000"/>
            <a:headEnd/>
            <a:tailEnd/>
          </a:ln>
          <a:effectLst/>
        </p:spPr>
        <p:txBody>
          <a:bodyPr wrap="none" lIns="92075" tIns="46038" rIns="92075" bIns="46038">
            <a:spAutoFit/>
          </a:bodyPr>
          <a:lstStyle/>
          <a:p>
            <a:r>
              <a:rPr lang="fr-FR" b="1" dirty="0">
                <a:solidFill>
                  <a:srgbClr val="FF0000"/>
                </a:solidFill>
              </a:rPr>
              <a:t>00011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572000" y="1428736"/>
          <a:ext cx="4482072" cy="3337560"/>
        </p:xfrm>
        <a:graphic>
          <a:graphicData uri="http://schemas.openxmlformats.org/drawingml/2006/table">
            <a:tbl>
              <a:tblPr firstRow="1" bandRow="1">
                <a:tableStyleId>{5C22544A-7EE6-4342-B048-85BDC9FD1C3A}</a:tableStyleId>
              </a:tblPr>
              <a:tblGrid>
                <a:gridCol w="1571636">
                  <a:extLst>
                    <a:ext uri="{9D8B030D-6E8A-4147-A177-3AD203B41FA5}">
                      <a16:colId xmlns="" xmlns:a16="http://schemas.microsoft.com/office/drawing/2014/main" val="20000"/>
                    </a:ext>
                  </a:extLst>
                </a:gridCol>
                <a:gridCol w="2910436">
                  <a:extLst>
                    <a:ext uri="{9D8B030D-6E8A-4147-A177-3AD203B41FA5}">
                      <a16:colId xmlns="" xmlns:a16="http://schemas.microsoft.com/office/drawing/2014/main" val="20001"/>
                    </a:ext>
                  </a:extLst>
                </a:gridCol>
              </a:tblGrid>
              <a:tr h="370840">
                <a:tc>
                  <a:txBody>
                    <a:bodyPr/>
                    <a:lstStyle/>
                    <a:p>
                      <a:pPr algn="ctr"/>
                      <a:r>
                        <a:rPr lang="fr-FR" b="1" dirty="0">
                          <a:solidFill>
                            <a:srgbClr val="002060"/>
                          </a:solidFill>
                        </a:rPr>
                        <a:t>SYMBOLE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C00000"/>
                          </a:solidFill>
                        </a:rPr>
                        <a:t>CODAGE HUFFMAN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pPr algn="ctr"/>
                      <a:r>
                        <a:rPr lang="fr-FR" b="1"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fr-FR" b="1"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fr-FR" b="1"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r>
                        <a:rPr lang="fr-FR" b="1" dirty="0">
                          <a:solidFill>
                            <a:srgbClr val="00206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r>
                        <a:rPr lang="fr-FR" b="1" dirty="0">
                          <a:solidFill>
                            <a:srgbClr val="00206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r>
                        <a:rPr lang="fr-FR" b="1" dirty="0">
                          <a:solidFill>
                            <a:srgbClr val="00206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pPr algn="ctr"/>
                      <a:r>
                        <a:rPr lang="fr-FR" b="1" dirty="0">
                          <a:solidFill>
                            <a:srgbClr val="002060"/>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0840">
                <a:tc>
                  <a:txBody>
                    <a:bodyPr/>
                    <a:lstStyle/>
                    <a:p>
                      <a:pPr algn="ctr"/>
                      <a:r>
                        <a:rPr lang="fr-FR" b="1" dirty="0">
                          <a:solidFill>
                            <a:srgbClr val="002060"/>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3" name="ZoneTexte 2"/>
          <p:cNvSpPr txBox="1"/>
          <p:nvPr/>
        </p:nvSpPr>
        <p:spPr>
          <a:xfrm>
            <a:off x="0" y="714356"/>
            <a:ext cx="9144000" cy="769441"/>
          </a:xfrm>
          <a:prstGeom prst="rect">
            <a:avLst/>
          </a:prstGeom>
          <a:noFill/>
        </p:spPr>
        <p:txBody>
          <a:bodyPr wrap="square" rtlCol="0">
            <a:spAutoFit/>
          </a:bodyPr>
          <a:lstStyle/>
          <a:p>
            <a:r>
              <a:rPr lang="fr-FR" sz="2200" dirty="0">
                <a:solidFill>
                  <a:srgbClr val="002060"/>
                </a:solidFill>
              </a:rPr>
              <a:t>Le résultats du codage de </a:t>
            </a:r>
            <a:r>
              <a:rPr lang="fr-FR" sz="2200" dirty="0" err="1">
                <a:solidFill>
                  <a:srgbClr val="002060"/>
                </a:solidFill>
              </a:rPr>
              <a:t>Huffman</a:t>
            </a:r>
            <a:r>
              <a:rPr lang="fr-FR" sz="2200" dirty="0">
                <a:solidFill>
                  <a:srgbClr val="002060"/>
                </a:solidFill>
              </a:rPr>
              <a:t>  pour l’exemple précédent est donné sur le tableau suivant</a:t>
            </a:r>
          </a:p>
        </p:txBody>
      </p:sp>
      <p:sp>
        <p:nvSpPr>
          <p:cNvPr id="4" name="ZoneTexte 3"/>
          <p:cNvSpPr txBox="1"/>
          <p:nvPr/>
        </p:nvSpPr>
        <p:spPr>
          <a:xfrm>
            <a:off x="0" y="1714488"/>
            <a:ext cx="4071902" cy="1107996"/>
          </a:xfrm>
          <a:prstGeom prst="rect">
            <a:avLst/>
          </a:prstGeom>
          <a:noFill/>
        </p:spPr>
        <p:txBody>
          <a:bodyPr wrap="square" rtlCol="0">
            <a:spAutoFit/>
          </a:bodyPr>
          <a:lstStyle/>
          <a:p>
            <a:pPr algn="just"/>
            <a:r>
              <a:rPr lang="fr-FR" sz="2200" dirty="0">
                <a:solidFill>
                  <a:srgbClr val="00B050"/>
                </a:solidFill>
              </a:rPr>
              <a:t>Pour cette exemple, la longueur moyenne du code obtenu peut être calculé ainsi :</a:t>
            </a:r>
          </a:p>
        </p:txBody>
      </p:sp>
      <p:sp>
        <p:nvSpPr>
          <p:cNvPr id="5" name="ZoneTexte 4"/>
          <p:cNvSpPr txBox="1"/>
          <p:nvPr/>
        </p:nvSpPr>
        <p:spPr>
          <a:xfrm>
            <a:off x="-32" y="3714752"/>
            <a:ext cx="4643470" cy="430887"/>
          </a:xfrm>
          <a:prstGeom prst="rect">
            <a:avLst/>
          </a:prstGeom>
          <a:noFill/>
        </p:spPr>
        <p:txBody>
          <a:bodyPr wrap="square" rtlCol="0">
            <a:spAutoFit/>
          </a:bodyPr>
          <a:lstStyle/>
          <a:p>
            <a:pPr algn="just"/>
            <a:r>
              <a:rPr lang="fr-FR" sz="2200" dirty="0">
                <a:solidFill>
                  <a:srgbClr val="7030A0"/>
                </a:solidFill>
              </a:rPr>
              <a:t>A lors que son entropie est donnée par:</a:t>
            </a: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HUFFMAN</a:t>
            </a:r>
          </a:p>
        </p:txBody>
      </p:sp>
      <p:graphicFrame>
        <p:nvGraphicFramePr>
          <p:cNvPr id="36866" name="Object 2"/>
          <p:cNvGraphicFramePr>
            <a:graphicFrameLocks noChangeAspect="1"/>
          </p:cNvGraphicFramePr>
          <p:nvPr/>
        </p:nvGraphicFramePr>
        <p:xfrm>
          <a:off x="0" y="2857496"/>
          <a:ext cx="4429124" cy="714379"/>
        </p:xfrm>
        <a:graphic>
          <a:graphicData uri="http://schemas.openxmlformats.org/presentationml/2006/ole">
            <p:oleObj spid="_x0000_s37158" name="Équation" r:id="rId3" imgW="2120760" imgH="431640" progId="Equation.3">
              <p:embed/>
            </p:oleObj>
          </a:graphicData>
        </a:graphic>
      </p:graphicFrame>
      <p:graphicFrame>
        <p:nvGraphicFramePr>
          <p:cNvPr id="36867" name="Object 3"/>
          <p:cNvGraphicFramePr>
            <a:graphicFrameLocks noChangeAspect="1"/>
          </p:cNvGraphicFramePr>
          <p:nvPr/>
        </p:nvGraphicFramePr>
        <p:xfrm>
          <a:off x="214313" y="4214818"/>
          <a:ext cx="3130550" cy="714375"/>
        </p:xfrm>
        <a:graphic>
          <a:graphicData uri="http://schemas.openxmlformats.org/presentationml/2006/ole">
            <p:oleObj spid="_x0000_s37159" name="Équation" r:id="rId4" imgW="45415200" imgH="10363200" progId="Equation.3">
              <p:embed/>
            </p:oleObj>
          </a:graphicData>
        </a:graphic>
      </p:graphicFrame>
      <p:graphicFrame>
        <p:nvGraphicFramePr>
          <p:cNvPr id="36868" name="Object 4"/>
          <p:cNvGraphicFramePr>
            <a:graphicFrameLocks noChangeAspect="1"/>
          </p:cNvGraphicFramePr>
          <p:nvPr/>
        </p:nvGraphicFramePr>
        <p:xfrm>
          <a:off x="1" y="5173663"/>
          <a:ext cx="9144000" cy="327039"/>
        </p:xfrm>
        <a:graphic>
          <a:graphicData uri="http://schemas.openxmlformats.org/presentationml/2006/ole">
            <p:oleObj spid="_x0000_s37160" name="Équation" r:id="rId5" imgW="5841720" imgH="241200" progId="Equation.3">
              <p:embed/>
            </p:oleObj>
          </a:graphicData>
        </a:graphic>
      </p:graphicFrame>
      <p:graphicFrame>
        <p:nvGraphicFramePr>
          <p:cNvPr id="36869" name="Object 5"/>
          <p:cNvGraphicFramePr>
            <a:graphicFrameLocks noChangeAspect="1"/>
          </p:cNvGraphicFramePr>
          <p:nvPr/>
        </p:nvGraphicFramePr>
        <p:xfrm>
          <a:off x="0" y="5715016"/>
          <a:ext cx="9144000" cy="601667"/>
        </p:xfrm>
        <a:graphic>
          <a:graphicData uri="http://schemas.openxmlformats.org/presentationml/2006/ole">
            <p:oleObj spid="_x0000_s37161" name="Équation" r:id="rId6" imgW="5219640" imgH="457200" progId="Equation.3">
              <p:embed/>
            </p:oleObj>
          </a:graphicData>
        </a:graphic>
      </p:graphicFrame>
      <p:sp>
        <p:nvSpPr>
          <p:cNvPr id="11" name="ZoneTexte 10"/>
          <p:cNvSpPr txBox="1"/>
          <p:nvPr/>
        </p:nvSpPr>
        <p:spPr>
          <a:xfrm>
            <a:off x="0" y="6357958"/>
            <a:ext cx="9144000" cy="415498"/>
          </a:xfrm>
          <a:prstGeom prst="rect">
            <a:avLst/>
          </a:prstGeom>
          <a:noFill/>
        </p:spPr>
        <p:txBody>
          <a:bodyPr wrap="square" rtlCol="0">
            <a:spAutoFit/>
          </a:bodyPr>
          <a:lstStyle/>
          <a:p>
            <a:r>
              <a:rPr lang="fr-MC" sz="2100" dirty="0" smtClean="0">
                <a:solidFill>
                  <a:srgbClr val="00B0F0"/>
                </a:solidFill>
              </a:rPr>
              <a:t>Ainsi  l’e</a:t>
            </a:r>
            <a:r>
              <a:rPr lang="fr-FR" sz="2100" dirty="0" err="1" smtClean="0">
                <a:solidFill>
                  <a:srgbClr val="00B0F0"/>
                </a:solidFill>
              </a:rPr>
              <a:t>fficacité</a:t>
            </a:r>
            <a:r>
              <a:rPr lang="fr-FR" sz="2100" dirty="0" smtClean="0">
                <a:solidFill>
                  <a:srgbClr val="00B0F0"/>
                </a:solidFill>
              </a:rPr>
              <a:t> </a:t>
            </a:r>
            <a:r>
              <a:rPr lang="fr-FR" sz="2100" dirty="0" smtClean="0">
                <a:solidFill>
                  <a:srgbClr val="00B0F0"/>
                </a:solidFill>
              </a:rPr>
              <a:t>de codage </a:t>
            </a:r>
            <a:r>
              <a:rPr lang="fr-FR" sz="2100" dirty="0" err="1" smtClean="0">
                <a:solidFill>
                  <a:srgbClr val="00B0F0"/>
                </a:solidFill>
              </a:rPr>
              <a:t>Huffman</a:t>
            </a:r>
            <a:r>
              <a:rPr lang="fr-FR" sz="2100" dirty="0" smtClean="0">
                <a:solidFill>
                  <a:schemeClr val="accent1">
                    <a:lumMod val="75000"/>
                  </a:schemeClr>
                </a:solidFill>
              </a:rPr>
              <a:t>  </a:t>
            </a:r>
            <a:r>
              <a:rPr lang="fr-FR" sz="2100" dirty="0" smtClean="0">
                <a:solidFill>
                  <a:schemeClr val="accent1">
                    <a:lumMod val="75000"/>
                  </a:schemeClr>
                </a:solidFill>
              </a:rPr>
              <a:t>: </a:t>
            </a:r>
            <a:r>
              <a:rPr lang="en-US" sz="2100" dirty="0" smtClean="0">
                <a:solidFill>
                  <a:srgbClr val="C00000"/>
                </a:solidFill>
                <a:sym typeface="Symbol" panose="05050102010706020507" pitchFamily="18" charset="2"/>
              </a:rPr>
              <a:t></a:t>
            </a:r>
            <a:r>
              <a:rPr lang="en-US" sz="2100" baseline="-25000" dirty="0" smtClean="0">
                <a:solidFill>
                  <a:srgbClr val="C00000"/>
                </a:solidFill>
                <a:sym typeface="Symbol" panose="05050102010706020507" pitchFamily="18" charset="2"/>
              </a:rPr>
              <a:t>Huffman</a:t>
            </a:r>
            <a:r>
              <a:rPr lang="en-US" sz="2100" dirty="0" smtClean="0">
                <a:solidFill>
                  <a:srgbClr val="C00000"/>
                </a:solidFill>
              </a:rPr>
              <a:t> </a:t>
            </a:r>
            <a:r>
              <a:rPr lang="en-US" sz="2100" dirty="0" smtClean="0">
                <a:solidFill>
                  <a:srgbClr val="C00000"/>
                </a:solidFill>
              </a:rPr>
              <a:t>= H(X)/</a:t>
            </a:r>
            <a:r>
              <a:rPr lang="en-US" sz="2100" dirty="0" err="1" smtClean="0">
                <a:solidFill>
                  <a:srgbClr val="C00000"/>
                </a:solidFill>
              </a:rPr>
              <a:t>l</a:t>
            </a:r>
            <a:r>
              <a:rPr lang="en-US" sz="2100" baseline="-25000" dirty="0" err="1" smtClean="0">
                <a:solidFill>
                  <a:srgbClr val="C00000"/>
                </a:solidFill>
              </a:rPr>
              <a:t>moy</a:t>
            </a:r>
            <a:r>
              <a:rPr lang="en-US" sz="2100" dirty="0" smtClean="0">
                <a:solidFill>
                  <a:srgbClr val="C00000"/>
                </a:solidFill>
              </a:rPr>
              <a:t>=2.55/2.61= 97.70%</a:t>
            </a:r>
            <a:endParaRPr lang="fr-FR" sz="2100" dirty="0" smtClean="0">
              <a:solidFill>
                <a:srgbClr val="C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14356"/>
            <a:ext cx="9144000" cy="1785104"/>
          </a:xfrm>
          <a:prstGeom prst="rect">
            <a:avLst/>
          </a:prstGeom>
          <a:noFill/>
        </p:spPr>
        <p:txBody>
          <a:bodyPr wrap="square" rtlCol="0">
            <a:spAutoFit/>
          </a:bodyPr>
          <a:lstStyle/>
          <a:p>
            <a:r>
              <a:rPr lang="fr-FR" sz="2200" b="1" u="sng" dirty="0">
                <a:solidFill>
                  <a:srgbClr val="C00000"/>
                </a:solidFill>
              </a:rPr>
              <a:t>Limites du codage de </a:t>
            </a:r>
            <a:r>
              <a:rPr lang="fr-FR" sz="2200" b="1" u="sng" dirty="0" err="1">
                <a:solidFill>
                  <a:srgbClr val="C00000"/>
                </a:solidFill>
              </a:rPr>
              <a:t>Huffman</a:t>
            </a:r>
            <a:endParaRPr lang="fr-FR" sz="2200" b="1" u="sng" dirty="0">
              <a:solidFill>
                <a:srgbClr val="C00000"/>
              </a:solidFill>
            </a:endParaRPr>
          </a:p>
          <a:p>
            <a:pPr algn="just"/>
            <a:r>
              <a:rPr lang="fr-FR" sz="2200" dirty="0">
                <a:solidFill>
                  <a:srgbClr val="002060"/>
                </a:solidFill>
              </a:rPr>
              <a:t>Plusieurs limites peuvent être énumérées en ce qui concerne le codage de </a:t>
            </a:r>
            <a:r>
              <a:rPr lang="fr-FR" sz="2200" dirty="0" err="1">
                <a:solidFill>
                  <a:srgbClr val="002060"/>
                </a:solidFill>
              </a:rPr>
              <a:t>Huffman</a:t>
            </a:r>
            <a:r>
              <a:rPr lang="fr-FR" sz="2200" dirty="0">
                <a:solidFill>
                  <a:srgbClr val="002060"/>
                </a:solidFill>
              </a:rPr>
              <a:t>. Bien évidemment, il permet le plus souvent de s’approcher efficacement de l’entropie de la source, ou codage optimal, en assurant un codage de type VLC mais avec une longueur Moyenne </a:t>
            </a:r>
            <a:r>
              <a:rPr lang="fr-FR" sz="2200" dirty="0" err="1">
                <a:solidFill>
                  <a:srgbClr val="002060"/>
                </a:solidFill>
              </a:rPr>
              <a:t>N</a:t>
            </a:r>
            <a:r>
              <a:rPr lang="fr-FR" sz="2200" baseline="-25000" dirty="0" err="1">
                <a:solidFill>
                  <a:srgbClr val="002060"/>
                </a:solidFill>
              </a:rPr>
              <a:t>moy,Huff</a:t>
            </a:r>
            <a:r>
              <a:rPr lang="fr-FR" sz="2200" dirty="0">
                <a:solidFill>
                  <a:srgbClr val="002060"/>
                </a:solidFill>
              </a:rPr>
              <a:t> vérifiant :</a:t>
            </a: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HUFFMAN</a:t>
            </a:r>
          </a:p>
        </p:txBody>
      </p:sp>
      <mc:AlternateContent xmlns:mc="http://schemas.openxmlformats.org/markup-compatibility/2006">
        <mc:Choice xmlns="" xmlns:a14="http://schemas.microsoft.com/office/drawing/2010/main" Requires="a14">
          <p:sp>
            <p:nvSpPr>
              <p:cNvPr id="11" name="Object 5">
                <a:extLst>
                  <a:ext uri="{FF2B5EF4-FFF2-40B4-BE49-F238E27FC236}">
                    <a16:creationId xmlns:a16="http://schemas.microsoft.com/office/drawing/2014/main" id="{7D341EF6-826D-4BA6-AF87-637626A8A822}"/>
                  </a:ext>
                </a:extLst>
              </p:cNvPr>
              <p:cNvSpPr txBox="1"/>
              <p:nvPr/>
            </p:nvSpPr>
            <p:spPr bwMode="auto">
              <a:xfrm>
                <a:off x="2484438" y="2564904"/>
                <a:ext cx="3930650" cy="500063"/>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r>
                        <a:rPr lang="ar-DZ" i="1" smtClean="0">
                          <a:solidFill>
                            <a:srgbClr val="000000"/>
                          </a:solidFill>
                          <a:latin typeface="Cambria Math" panose="02040503050406030204" pitchFamily="18" charset="0"/>
                        </a:rPr>
                        <m:t>𝐻</m:t>
                      </m:r>
                      <m:d>
                        <m:dPr>
                          <m:ctrlPr>
                            <a:rPr lang="ar-DZ" i="1">
                              <a:solidFill>
                                <a:srgbClr val="000000"/>
                              </a:solidFill>
                              <a:latin typeface="Cambria Math" panose="02040503050406030204" pitchFamily="18" charset="0"/>
                            </a:rPr>
                          </m:ctrlPr>
                        </m:dPr>
                        <m:e>
                          <m:r>
                            <a:rPr lang="ar-DZ" i="1">
                              <a:solidFill>
                                <a:srgbClr val="000000"/>
                              </a:solidFill>
                              <a:latin typeface="Cambria Math" panose="02040503050406030204" pitchFamily="18" charset="0"/>
                            </a:rPr>
                            <m:t>𝑀</m:t>
                          </m:r>
                        </m:e>
                      </m:d>
                      <m:r>
                        <a:rPr lang="ar-DZ" i="1">
                          <a:solidFill>
                            <a:srgbClr val="000000"/>
                          </a:solidFill>
                          <a:latin typeface="Cambria Math" panose="02040503050406030204" pitchFamily="18" charset="0"/>
                        </a:rPr>
                        <m:t>≤</m:t>
                      </m:r>
                      <m:r>
                        <a:rPr lang="fr-FR" b="0" i="1" smtClean="0">
                          <a:solidFill>
                            <a:srgbClr val="000000"/>
                          </a:solidFill>
                          <a:latin typeface="Cambria Math" panose="02040503050406030204" pitchFamily="18" charset="0"/>
                        </a:rPr>
                        <m:t>𝑁</m:t>
                      </m:r>
                      <m:r>
                        <a:rPr lang="fr-FR" b="0" i="1" baseline="-25000" smtClean="0">
                          <a:solidFill>
                            <a:srgbClr val="000000"/>
                          </a:solidFill>
                          <a:latin typeface="Cambria Math" panose="02040503050406030204" pitchFamily="18" charset="0"/>
                        </a:rPr>
                        <m:t>𝑚𝑜𝑦</m:t>
                      </m:r>
                      <m:r>
                        <a:rPr lang="fr-FR" b="0" i="1" baseline="-25000" smtClean="0">
                          <a:solidFill>
                            <a:srgbClr val="000000"/>
                          </a:solidFill>
                          <a:latin typeface="Cambria Math" panose="02040503050406030204" pitchFamily="18" charset="0"/>
                        </a:rPr>
                        <m:t>,</m:t>
                      </m:r>
                      <m:r>
                        <a:rPr lang="fr-FR" b="0" i="1" baseline="-25000" smtClean="0">
                          <a:solidFill>
                            <a:srgbClr val="000000"/>
                          </a:solidFill>
                          <a:latin typeface="Cambria Math" panose="02040503050406030204" pitchFamily="18" charset="0"/>
                        </a:rPr>
                        <m:t>𝐻𝑢𝑓𝑓</m:t>
                      </m:r>
                      <m:r>
                        <a:rPr lang="ar-DZ" i="1">
                          <a:solidFill>
                            <a:srgbClr val="000000"/>
                          </a:solidFill>
                          <a:latin typeface="Cambria Math" panose="02040503050406030204" pitchFamily="18" charset="0"/>
                        </a:rPr>
                        <m:t>&lt;</m:t>
                      </m:r>
                      <m:r>
                        <a:rPr lang="ar-DZ" i="1">
                          <a:solidFill>
                            <a:srgbClr val="000000"/>
                          </a:solidFill>
                          <a:latin typeface="Cambria Math" panose="02040503050406030204" pitchFamily="18" charset="0"/>
                        </a:rPr>
                        <m:t>𝐻</m:t>
                      </m:r>
                      <m:d>
                        <m:dPr>
                          <m:ctrlPr>
                            <a:rPr lang="ar-DZ" i="1">
                              <a:solidFill>
                                <a:srgbClr val="000000"/>
                              </a:solidFill>
                              <a:latin typeface="Cambria Math" panose="02040503050406030204" pitchFamily="18" charset="0"/>
                            </a:rPr>
                          </m:ctrlPr>
                        </m:dPr>
                        <m:e>
                          <m:r>
                            <a:rPr lang="ar-DZ" i="1">
                              <a:solidFill>
                                <a:srgbClr val="000000"/>
                              </a:solidFill>
                              <a:latin typeface="Cambria Math" panose="02040503050406030204" pitchFamily="18" charset="0"/>
                            </a:rPr>
                            <m:t>𝑀</m:t>
                          </m:r>
                        </m:e>
                      </m:d>
                      <m:r>
                        <a:rPr lang="ar-DZ" i="1">
                          <a:solidFill>
                            <a:srgbClr val="000000"/>
                          </a:solidFill>
                          <a:latin typeface="Cambria Math" panose="02040503050406030204" pitchFamily="18" charset="0"/>
                        </a:rPr>
                        <m:t>+</m:t>
                      </m:r>
                      <m:r>
                        <a:rPr lang="ar-DZ" i="1">
                          <a:solidFill>
                            <a:srgbClr val="000000"/>
                          </a:solidFill>
                          <a:latin typeface="Cambria Math" panose="02040503050406030204" pitchFamily="18" charset="0"/>
                        </a:rPr>
                        <m:t>1</m:t>
                      </m:r>
                    </m:oMath>
                  </m:oMathPara>
                </a14:m>
                <a:endParaRPr lang="ar-DZ" dirty="0"/>
              </a:p>
            </p:txBody>
          </p:sp>
        </mc:Choice>
        <mc:Fallback>
          <p:sp>
            <p:nvSpPr>
              <p:cNvPr id="11" name="Object 5">
                <a:extLst>
                  <a:ext uri="{FF2B5EF4-FFF2-40B4-BE49-F238E27FC236}">
                    <a16:creationId xmlns:a14="http://schemas.microsoft.com/office/drawing/2010/main" xmlns="" xmlns:a16="http://schemas.microsoft.com/office/drawing/2014/main" id="{7D341EF6-826D-4BA6-AF87-637626A8A822}"/>
                  </a:ext>
                </a:extLst>
              </p:cNvPr>
              <p:cNvSpPr txBox="1">
                <a:spLocks noRot="1" noChangeAspect="1" noMove="1" noResize="1" noEditPoints="1" noAdjustHandles="1" noChangeArrowheads="1" noChangeShapeType="1" noTextEdit="1"/>
              </p:cNvSpPr>
              <p:nvPr/>
            </p:nvSpPr>
            <p:spPr bwMode="auto">
              <a:xfrm>
                <a:off x="2484438" y="2564904"/>
                <a:ext cx="3930650" cy="500063"/>
              </a:xfrm>
              <a:prstGeom prst="rect">
                <a:avLst/>
              </a:prstGeom>
              <a:blipFill>
                <a:blip r:embed="rId2"/>
                <a:stretch>
                  <a:fillRect l="-155" b="-2439"/>
                </a:stretch>
              </a:blipFill>
            </p:spPr>
            <p:txBody>
              <a:bodyPr/>
              <a:lstStyle/>
              <a:p>
                <a:r>
                  <a:rPr lang="ar-DZ">
                    <a:noFill/>
                  </a:rPr>
                  <a:t> </a:t>
                </a:r>
              </a:p>
            </p:txBody>
          </p:sp>
        </mc:Fallback>
      </mc:AlternateContent>
      <p:sp>
        <p:nvSpPr>
          <p:cNvPr id="9" name="ZoneTexte 8">
            <a:extLst>
              <a:ext uri="{FF2B5EF4-FFF2-40B4-BE49-F238E27FC236}">
                <a16:creationId xmlns="" xmlns:a16="http://schemas.microsoft.com/office/drawing/2014/main" id="{FEE5B45E-37BC-4928-B414-A63B52801305}"/>
              </a:ext>
            </a:extLst>
          </p:cNvPr>
          <p:cNvSpPr txBox="1"/>
          <p:nvPr/>
        </p:nvSpPr>
        <p:spPr>
          <a:xfrm>
            <a:off x="0" y="2966169"/>
            <a:ext cx="9144000" cy="3985706"/>
          </a:xfrm>
          <a:prstGeom prst="rect">
            <a:avLst/>
          </a:prstGeom>
          <a:noFill/>
        </p:spPr>
        <p:txBody>
          <a:bodyPr wrap="square" rtlCol="1">
            <a:spAutoFit/>
          </a:bodyPr>
          <a:lstStyle/>
          <a:p>
            <a:pPr algn="just"/>
            <a:r>
              <a:rPr lang="fr-FR" sz="2200" b="1" dirty="0">
                <a:solidFill>
                  <a:srgbClr val="7030A0"/>
                </a:solidFill>
              </a:rPr>
              <a:t>Néanmoins, ce codage devient moins intéressant :</a:t>
            </a:r>
          </a:p>
          <a:p>
            <a:pPr marL="342900" indent="-342900" algn="just">
              <a:buFontTx/>
              <a:buChar char="-"/>
            </a:pPr>
            <a:r>
              <a:rPr lang="fr-FR" sz="2100" dirty="0">
                <a:solidFill>
                  <a:srgbClr val="00B0F0"/>
                </a:solidFill>
              </a:rPr>
              <a:t>si l’entropie est déjà relativement élevée, ce qui signifie qu’une longueur moyenne par symbole proposée par le codage de </a:t>
            </a:r>
            <a:r>
              <a:rPr lang="fr-FR" sz="2100" dirty="0" err="1">
                <a:solidFill>
                  <a:srgbClr val="00B0F0"/>
                </a:solidFill>
              </a:rPr>
              <a:t>Huffman</a:t>
            </a:r>
            <a:r>
              <a:rPr lang="fr-FR" sz="2100" dirty="0">
                <a:solidFill>
                  <a:srgbClr val="00B0F0"/>
                </a:solidFill>
              </a:rPr>
              <a:t> même supérieure d’un seul bit par rapport à cette entropie élevée devient encore plus excessif,</a:t>
            </a:r>
          </a:p>
          <a:p>
            <a:pPr marL="342900" indent="-342900" algn="just">
              <a:buFontTx/>
              <a:buChar char="-"/>
            </a:pPr>
            <a:endParaRPr lang="fr-FR" sz="2100" dirty="0">
              <a:solidFill>
                <a:srgbClr val="00B0F0"/>
              </a:solidFill>
            </a:endParaRPr>
          </a:p>
          <a:p>
            <a:pPr marL="342900" indent="-342900" algn="just">
              <a:buFontTx/>
              <a:buChar char="-"/>
            </a:pPr>
            <a:r>
              <a:rPr lang="fr-FR" sz="2100" dirty="0">
                <a:solidFill>
                  <a:srgbClr val="00B050"/>
                </a:solidFill>
              </a:rPr>
              <a:t>Ce codage est basé sur le principe d’une certaine stationnarité statistique des symboles de la source à coder. Si, ceci n’est pas vérifier alors le codage de </a:t>
            </a:r>
            <a:r>
              <a:rPr lang="fr-FR" sz="2100" dirty="0" err="1">
                <a:solidFill>
                  <a:srgbClr val="00B050"/>
                </a:solidFill>
              </a:rPr>
              <a:t>Huffman</a:t>
            </a:r>
            <a:r>
              <a:rPr lang="fr-FR" sz="2100" dirty="0">
                <a:solidFill>
                  <a:srgbClr val="00B050"/>
                </a:solidFill>
              </a:rPr>
              <a:t> n’est plus adapté à ce cas de figure et il faut revoir son utilisation par exemple en recalculant l’ensemble des probabilités à chaque symbole reçu (</a:t>
            </a:r>
            <a:r>
              <a:rPr lang="fr-FR" sz="2100" b="1" u="sng" dirty="0">
                <a:solidFill>
                  <a:schemeClr val="accent5">
                    <a:lumMod val="50000"/>
                  </a:schemeClr>
                </a:solidFill>
              </a:rPr>
              <a:t>l'arbre de codes </a:t>
            </a:r>
            <a:r>
              <a:rPr lang="fr-FR" sz="2100" b="1" u="sng" dirty="0" err="1">
                <a:solidFill>
                  <a:schemeClr val="accent5">
                    <a:lumMod val="50000"/>
                  </a:schemeClr>
                </a:solidFill>
              </a:rPr>
              <a:t>Huffman</a:t>
            </a:r>
            <a:r>
              <a:rPr lang="fr-FR" sz="2100" b="1" u="sng" dirty="0">
                <a:solidFill>
                  <a:schemeClr val="accent5">
                    <a:lumMod val="50000"/>
                  </a:schemeClr>
                </a:solidFill>
              </a:rPr>
              <a:t> doit être continuellement mis à jour</a:t>
            </a:r>
            <a:r>
              <a:rPr lang="fr-FR" sz="2100" dirty="0"/>
              <a:t>)</a:t>
            </a:r>
            <a:r>
              <a:rPr lang="fr-FR" sz="2100" dirty="0">
                <a:solidFill>
                  <a:srgbClr val="00B050"/>
                </a:solidFill>
              </a:rPr>
              <a:t>, ou encore en découpant les données de la source en blocs que l’on peut supposer stationnaire …. </a:t>
            </a:r>
            <a:r>
              <a:rPr lang="fr-FR" sz="2100" dirty="0" err="1">
                <a:solidFill>
                  <a:srgbClr val="00B050"/>
                </a:solidFill>
              </a:rPr>
              <a:t>Etc</a:t>
            </a:r>
            <a:r>
              <a:rPr lang="fr-FR" sz="2100" dirty="0">
                <a:solidFill>
                  <a:srgbClr val="00B050"/>
                </a:solidFill>
              </a:rPr>
              <a:t>,</a:t>
            </a:r>
            <a:endParaRPr lang="ar-DZ" sz="2100" dirty="0">
              <a:solidFill>
                <a:srgbClr val="00B050"/>
              </a:solidFill>
            </a:endParaRPr>
          </a:p>
        </p:txBody>
      </p:sp>
    </p:spTree>
    <p:extLst>
      <p:ext uri="{BB962C8B-B14F-4D97-AF65-F5344CB8AC3E}">
        <p14:creationId xmlns="" xmlns:p14="http://schemas.microsoft.com/office/powerpoint/2010/main" val="1527335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14356"/>
            <a:ext cx="9144000" cy="769441"/>
          </a:xfrm>
          <a:prstGeom prst="rect">
            <a:avLst/>
          </a:prstGeom>
          <a:noFill/>
        </p:spPr>
        <p:txBody>
          <a:bodyPr wrap="square" rtlCol="0">
            <a:spAutoFit/>
          </a:bodyPr>
          <a:lstStyle/>
          <a:p>
            <a:r>
              <a:rPr lang="fr-FR" sz="2200" b="1" u="sng" dirty="0">
                <a:solidFill>
                  <a:srgbClr val="C00000"/>
                </a:solidFill>
              </a:rPr>
              <a:t>Limites du codage de </a:t>
            </a:r>
            <a:r>
              <a:rPr lang="fr-FR" sz="2200" b="1" u="sng" dirty="0" err="1">
                <a:solidFill>
                  <a:srgbClr val="C00000"/>
                </a:solidFill>
              </a:rPr>
              <a:t>Huffman</a:t>
            </a:r>
            <a:endParaRPr lang="fr-FR" sz="2200" b="1" u="sng" dirty="0">
              <a:solidFill>
                <a:srgbClr val="C00000"/>
              </a:solidFill>
            </a:endParaRPr>
          </a:p>
          <a:p>
            <a:endParaRPr lang="fr-FR" sz="2200" b="1" u="sng" dirty="0">
              <a:solidFill>
                <a:srgbClr val="C00000"/>
              </a:solidFill>
            </a:endParaRP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HUFFMAN</a:t>
            </a:r>
          </a:p>
        </p:txBody>
      </p:sp>
      <p:sp>
        <p:nvSpPr>
          <p:cNvPr id="9" name="ZoneTexte 8">
            <a:extLst>
              <a:ext uri="{FF2B5EF4-FFF2-40B4-BE49-F238E27FC236}">
                <a16:creationId xmlns="" xmlns:a16="http://schemas.microsoft.com/office/drawing/2014/main" id="{FEE5B45E-37BC-4928-B414-A63B52801305}"/>
              </a:ext>
            </a:extLst>
          </p:cNvPr>
          <p:cNvSpPr txBox="1"/>
          <p:nvPr/>
        </p:nvSpPr>
        <p:spPr>
          <a:xfrm>
            <a:off x="0" y="1052736"/>
            <a:ext cx="9144000" cy="5847755"/>
          </a:xfrm>
          <a:prstGeom prst="rect">
            <a:avLst/>
          </a:prstGeom>
          <a:noFill/>
        </p:spPr>
        <p:txBody>
          <a:bodyPr wrap="square" rtlCol="1">
            <a:spAutoFit/>
          </a:bodyPr>
          <a:lstStyle/>
          <a:p>
            <a:pPr marL="342900" indent="-342900" algn="just">
              <a:buFontTx/>
              <a:buChar char="-"/>
            </a:pPr>
            <a:r>
              <a:rPr lang="fr-FR" sz="2200" dirty="0">
                <a:solidFill>
                  <a:srgbClr val="002060"/>
                </a:solidFill>
              </a:rPr>
              <a:t>Le codage de </a:t>
            </a:r>
            <a:r>
              <a:rPr lang="fr-FR" sz="2200" dirty="0" err="1">
                <a:solidFill>
                  <a:srgbClr val="002060"/>
                </a:solidFill>
              </a:rPr>
              <a:t>Huffman</a:t>
            </a:r>
            <a:r>
              <a:rPr lang="fr-FR" sz="2200" dirty="0">
                <a:solidFill>
                  <a:srgbClr val="002060"/>
                </a:solidFill>
              </a:rPr>
              <a:t> exige l’utilisation d’un nombre entier moyen de bits par symbole ce qui n’est pas toujours intéressant. Une des solutions souvent utilisée est de découper la source en blocs de taille commune est constante (N par exemple). Ceci permet alors d’obtenir  une longueur moyenne encore plus proche de l’entropie H(M)</a:t>
            </a:r>
          </a:p>
          <a:p>
            <a:pPr marL="342900" indent="-342900" algn="just">
              <a:buFontTx/>
              <a:buChar char="-"/>
            </a:pPr>
            <a:endParaRPr lang="fr-FR" sz="2200" dirty="0">
              <a:solidFill>
                <a:srgbClr val="002060"/>
              </a:solidFill>
            </a:endParaRPr>
          </a:p>
          <a:p>
            <a:pPr marL="342900" indent="-342900" algn="just">
              <a:buFontTx/>
              <a:buChar char="-"/>
            </a:pPr>
            <a:endParaRPr lang="fr-FR" sz="2200" dirty="0">
              <a:solidFill>
                <a:srgbClr val="002060"/>
              </a:solidFill>
            </a:endParaRPr>
          </a:p>
          <a:p>
            <a:pPr marL="342900" indent="-342900" algn="just">
              <a:buFontTx/>
              <a:buChar char="-"/>
            </a:pPr>
            <a:r>
              <a:rPr lang="fr-FR" sz="2200" dirty="0">
                <a:solidFill>
                  <a:schemeClr val="accent5">
                    <a:lumMod val="50000"/>
                  </a:schemeClr>
                </a:solidFill>
              </a:rPr>
              <a:t>Le codage de </a:t>
            </a:r>
            <a:r>
              <a:rPr lang="fr-FR" sz="2200" dirty="0" err="1">
                <a:solidFill>
                  <a:schemeClr val="accent5">
                    <a:lumMod val="50000"/>
                  </a:schemeClr>
                </a:solidFill>
              </a:rPr>
              <a:t>Huffman</a:t>
            </a:r>
            <a:r>
              <a:rPr lang="fr-FR" sz="2200" dirty="0">
                <a:solidFill>
                  <a:schemeClr val="accent5">
                    <a:lumMod val="50000"/>
                  </a:schemeClr>
                </a:solidFill>
              </a:rPr>
              <a:t> n'est optimal que si toutes les probabilités sont des puissances négatives de 2. C’est-à-dire que dans la majorité des cas :</a:t>
            </a:r>
          </a:p>
          <a:p>
            <a:pPr marL="342900" indent="-342900" algn="just">
              <a:buFontTx/>
              <a:buChar char="-"/>
            </a:pPr>
            <a:endParaRPr lang="fr-FR" sz="2200" dirty="0">
              <a:solidFill>
                <a:schemeClr val="accent5">
                  <a:lumMod val="50000"/>
                </a:schemeClr>
              </a:solidFill>
            </a:endParaRPr>
          </a:p>
          <a:p>
            <a:pPr marL="342900" indent="-342900" algn="just">
              <a:buFontTx/>
              <a:buChar char="-"/>
            </a:pPr>
            <a:endParaRPr lang="fr-FR" sz="2200" dirty="0">
              <a:solidFill>
                <a:schemeClr val="accent5">
                  <a:lumMod val="50000"/>
                </a:schemeClr>
              </a:solidFill>
            </a:endParaRPr>
          </a:p>
          <a:p>
            <a:pPr marL="342900" indent="-342900" algn="just">
              <a:buFontTx/>
              <a:buChar char="-"/>
            </a:pPr>
            <a:r>
              <a:rPr lang="fr-FR" sz="2200" dirty="0">
                <a:solidFill>
                  <a:srgbClr val="00B0F0"/>
                </a:solidFill>
              </a:rPr>
              <a:t>Complexité de calcul du codage de </a:t>
            </a:r>
            <a:r>
              <a:rPr lang="fr-FR" sz="2200" dirty="0" err="1">
                <a:solidFill>
                  <a:srgbClr val="00B0F0"/>
                </a:solidFill>
              </a:rPr>
              <a:t>Huffman</a:t>
            </a:r>
            <a:r>
              <a:rPr lang="fr-FR" sz="2200" dirty="0">
                <a:solidFill>
                  <a:srgbClr val="00B0F0"/>
                </a:solidFill>
              </a:rPr>
              <a:t> est relativement élevé. En effet, la complexité temporelle de la construction des codes de </a:t>
            </a:r>
            <a:r>
              <a:rPr lang="fr-FR" sz="2200" dirty="0" err="1">
                <a:solidFill>
                  <a:srgbClr val="00B0F0"/>
                </a:solidFill>
              </a:rPr>
              <a:t>Huffman</a:t>
            </a:r>
            <a:r>
              <a:rPr lang="fr-FR" sz="2200" dirty="0">
                <a:solidFill>
                  <a:srgbClr val="00B0F0"/>
                </a:solidFill>
              </a:rPr>
              <a:t> est O(M.log(M)), où M est la taille de l'alphabet X. Pour un bloc de N symboles, la taille de l'alphabet est ∣X∣</a:t>
            </a:r>
            <a:r>
              <a:rPr lang="fr-FR" sz="2200" baseline="30000" dirty="0">
                <a:solidFill>
                  <a:srgbClr val="00B0F0"/>
                </a:solidFill>
              </a:rPr>
              <a:t>N </a:t>
            </a:r>
            <a:r>
              <a:rPr lang="fr-FR" sz="2200" dirty="0">
                <a:solidFill>
                  <a:srgbClr val="00B0F0"/>
                </a:solidFill>
              </a:rPr>
              <a:t>et par conséquent, la complexité temporelle de la construction de codes de </a:t>
            </a:r>
            <a:r>
              <a:rPr lang="fr-FR" sz="2200" dirty="0" err="1">
                <a:solidFill>
                  <a:srgbClr val="00B0F0"/>
                </a:solidFill>
              </a:rPr>
              <a:t>Huffman</a:t>
            </a:r>
            <a:r>
              <a:rPr lang="fr-FR" sz="2200" dirty="0">
                <a:solidFill>
                  <a:srgbClr val="00B0F0"/>
                </a:solidFill>
              </a:rPr>
              <a:t> est exponentielle en N, soit  O (∣</a:t>
            </a:r>
            <a:r>
              <a:rPr lang="fr-FR" sz="2200" dirty="0" err="1">
                <a:solidFill>
                  <a:srgbClr val="00B0F0"/>
                </a:solidFill>
              </a:rPr>
              <a:t>X∣</a:t>
            </a:r>
            <a:r>
              <a:rPr lang="fr-FR" sz="2200" baseline="30000" dirty="0" err="1">
                <a:solidFill>
                  <a:srgbClr val="00B0F0"/>
                </a:solidFill>
              </a:rPr>
              <a:t>N</a:t>
            </a:r>
            <a:r>
              <a:rPr lang="fr-FR" sz="2200" dirty="0" err="1">
                <a:solidFill>
                  <a:srgbClr val="00B0F0"/>
                </a:solidFill>
              </a:rPr>
              <a:t>log∣X∣</a:t>
            </a:r>
            <a:r>
              <a:rPr lang="fr-FR" sz="2200" baseline="30000" dirty="0" err="1">
                <a:solidFill>
                  <a:srgbClr val="00B0F0"/>
                </a:solidFill>
              </a:rPr>
              <a:t>N</a:t>
            </a:r>
            <a:r>
              <a:rPr lang="fr-FR" sz="2200" dirty="0">
                <a:solidFill>
                  <a:srgbClr val="00B0F0"/>
                </a:solidFill>
              </a:rPr>
              <a:t>).</a:t>
            </a:r>
            <a:endParaRPr lang="ar-DZ" sz="2200" dirty="0">
              <a:solidFill>
                <a:srgbClr val="00B0F0"/>
              </a:solidFill>
            </a:endParaRPr>
          </a:p>
        </p:txBody>
      </p:sp>
      <mc:AlternateContent xmlns:mc="http://schemas.openxmlformats.org/markup-compatibility/2006">
        <mc:Choice xmlns="" xmlns:a14="http://schemas.microsoft.com/office/drawing/2010/main" Requires="a14">
          <p:sp>
            <p:nvSpPr>
              <p:cNvPr id="7" name="Object 5">
                <a:extLst>
                  <a:ext uri="{FF2B5EF4-FFF2-40B4-BE49-F238E27FC236}">
                    <a16:creationId xmlns:a16="http://schemas.microsoft.com/office/drawing/2014/main" id="{268EBF0B-0990-4FDD-B96F-8802DCC92B42}"/>
                  </a:ext>
                </a:extLst>
              </p:cNvPr>
              <p:cNvSpPr txBox="1"/>
              <p:nvPr/>
            </p:nvSpPr>
            <p:spPr bwMode="auto">
              <a:xfrm>
                <a:off x="2484438" y="2780928"/>
                <a:ext cx="3930650" cy="500063"/>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ar-DZ" i="1" smtClean="0">
                          <a:solidFill>
                            <a:srgbClr val="000000"/>
                          </a:solidFill>
                          <a:latin typeface="Cambria Math" panose="02040503050406030204" pitchFamily="18" charset="0"/>
                        </a:rPr>
                        <m:t>𝐻</m:t>
                      </m:r>
                      <m:d>
                        <m:dPr>
                          <m:ctrlPr>
                            <a:rPr lang="ar-DZ" i="1">
                              <a:solidFill>
                                <a:srgbClr val="000000"/>
                              </a:solidFill>
                              <a:latin typeface="Cambria Math" panose="02040503050406030204" pitchFamily="18" charset="0"/>
                            </a:rPr>
                          </m:ctrlPr>
                        </m:dPr>
                        <m:e>
                          <m:r>
                            <a:rPr lang="ar-DZ" i="1">
                              <a:solidFill>
                                <a:srgbClr val="000000"/>
                              </a:solidFill>
                              <a:latin typeface="Cambria Math" panose="02040503050406030204" pitchFamily="18" charset="0"/>
                            </a:rPr>
                            <m:t>𝑀</m:t>
                          </m:r>
                        </m:e>
                      </m:d>
                      <m:r>
                        <a:rPr lang="ar-DZ" i="1">
                          <a:solidFill>
                            <a:srgbClr val="000000"/>
                          </a:solidFill>
                          <a:latin typeface="Cambria Math" panose="02040503050406030204" pitchFamily="18" charset="0"/>
                        </a:rPr>
                        <m:t>≤</m:t>
                      </m:r>
                      <m:r>
                        <a:rPr lang="fr-FR" b="0" i="1" smtClean="0">
                          <a:solidFill>
                            <a:srgbClr val="000000"/>
                          </a:solidFill>
                          <a:latin typeface="Cambria Math" panose="02040503050406030204" pitchFamily="18" charset="0"/>
                        </a:rPr>
                        <m:t>𝑁</m:t>
                      </m:r>
                      <m:r>
                        <a:rPr lang="fr-FR" b="0" i="1" baseline="-25000" smtClean="0">
                          <a:solidFill>
                            <a:srgbClr val="000000"/>
                          </a:solidFill>
                          <a:latin typeface="Cambria Math" panose="02040503050406030204" pitchFamily="18" charset="0"/>
                        </a:rPr>
                        <m:t>𝑚𝑜𝑦</m:t>
                      </m:r>
                      <m:r>
                        <a:rPr lang="fr-FR" b="0" i="1" baseline="-25000" smtClean="0">
                          <a:solidFill>
                            <a:srgbClr val="000000"/>
                          </a:solidFill>
                          <a:latin typeface="Cambria Math" panose="02040503050406030204" pitchFamily="18" charset="0"/>
                        </a:rPr>
                        <m:t>,</m:t>
                      </m:r>
                      <m:r>
                        <a:rPr lang="fr-FR" b="0" i="1" baseline="-25000" smtClean="0">
                          <a:solidFill>
                            <a:srgbClr val="000000"/>
                          </a:solidFill>
                          <a:latin typeface="Cambria Math" panose="02040503050406030204" pitchFamily="18" charset="0"/>
                        </a:rPr>
                        <m:t>𝐻𝑢𝑓𝑓</m:t>
                      </m:r>
                      <m:r>
                        <a:rPr lang="ar-DZ" i="1">
                          <a:solidFill>
                            <a:srgbClr val="000000"/>
                          </a:solidFill>
                          <a:latin typeface="Cambria Math" panose="02040503050406030204" pitchFamily="18" charset="0"/>
                        </a:rPr>
                        <m:t>&lt;</m:t>
                      </m:r>
                      <m:r>
                        <a:rPr lang="ar-DZ" i="1">
                          <a:solidFill>
                            <a:srgbClr val="000000"/>
                          </a:solidFill>
                          <a:latin typeface="Cambria Math" panose="02040503050406030204" pitchFamily="18" charset="0"/>
                        </a:rPr>
                        <m:t>𝐻</m:t>
                      </m:r>
                      <m:d>
                        <m:dPr>
                          <m:ctrlPr>
                            <a:rPr lang="ar-DZ" i="1">
                              <a:solidFill>
                                <a:srgbClr val="000000"/>
                              </a:solidFill>
                              <a:latin typeface="Cambria Math" panose="02040503050406030204" pitchFamily="18" charset="0"/>
                            </a:rPr>
                          </m:ctrlPr>
                        </m:dPr>
                        <m:e>
                          <m:r>
                            <a:rPr lang="ar-DZ" i="1">
                              <a:solidFill>
                                <a:srgbClr val="000000"/>
                              </a:solidFill>
                              <a:latin typeface="Cambria Math" panose="02040503050406030204" pitchFamily="18" charset="0"/>
                            </a:rPr>
                            <m:t>𝑀</m:t>
                          </m:r>
                        </m:e>
                      </m:d>
                      <m:r>
                        <a:rPr lang="ar-DZ" i="1">
                          <a:solidFill>
                            <a:srgbClr val="000000"/>
                          </a:solidFill>
                          <a:latin typeface="Cambria Math" panose="02040503050406030204" pitchFamily="18" charset="0"/>
                        </a:rPr>
                        <m:t>+</m:t>
                      </m:r>
                      <m:r>
                        <a:rPr lang="ar-DZ" i="1">
                          <a:solidFill>
                            <a:srgbClr val="000000"/>
                          </a:solidFill>
                          <a:latin typeface="Cambria Math" panose="02040503050406030204" pitchFamily="18" charset="0"/>
                        </a:rPr>
                        <m:t>1</m:t>
                      </m:r>
                      <m:r>
                        <a:rPr lang="fr-FR" b="0" i="1" smtClean="0">
                          <a:solidFill>
                            <a:srgbClr val="000000"/>
                          </a:solidFill>
                          <a:latin typeface="Cambria Math" panose="02040503050406030204" pitchFamily="18" charset="0"/>
                        </a:rPr>
                        <m:t>/</m:t>
                      </m:r>
                      <m:r>
                        <a:rPr lang="fr-FR" b="0" i="1" smtClean="0">
                          <a:solidFill>
                            <a:srgbClr val="000000"/>
                          </a:solidFill>
                          <a:latin typeface="Cambria Math" panose="02040503050406030204" pitchFamily="18" charset="0"/>
                        </a:rPr>
                        <m:t>𝑁</m:t>
                      </m:r>
                    </m:oMath>
                  </m:oMathPara>
                </a14:m>
                <a:endParaRPr lang="ar-DZ" dirty="0"/>
              </a:p>
            </p:txBody>
          </p:sp>
        </mc:Choice>
        <mc:Fallback>
          <p:sp>
            <p:nvSpPr>
              <p:cNvPr id="7" name="Object 5">
                <a:extLst>
                  <a:ext uri="{FF2B5EF4-FFF2-40B4-BE49-F238E27FC236}">
                    <a16:creationId xmlns:a14="http://schemas.microsoft.com/office/drawing/2010/main" xmlns="" xmlns:a16="http://schemas.microsoft.com/office/drawing/2014/main" id="{268EBF0B-0990-4FDD-B96F-8802DCC92B42}"/>
                  </a:ext>
                </a:extLst>
              </p:cNvPr>
              <p:cNvSpPr txBox="1">
                <a:spLocks noRot="1" noChangeAspect="1" noMove="1" noResize="1" noEditPoints="1" noAdjustHandles="1" noChangeArrowheads="1" noChangeShapeType="1" noTextEdit="1"/>
              </p:cNvSpPr>
              <p:nvPr/>
            </p:nvSpPr>
            <p:spPr bwMode="auto">
              <a:xfrm>
                <a:off x="2484438" y="2780928"/>
                <a:ext cx="3930650" cy="500063"/>
              </a:xfrm>
              <a:prstGeom prst="rect">
                <a:avLst/>
              </a:prstGeom>
              <a:blipFill>
                <a:blip r:embed="rId2"/>
                <a:stretch>
                  <a:fillRect/>
                </a:stretch>
              </a:blipFill>
            </p:spPr>
            <p:txBody>
              <a:bodyPr/>
              <a:lstStyle/>
              <a:p>
                <a:r>
                  <a:rPr lang="ar-DZ">
                    <a:noFill/>
                  </a:rPr>
                  <a:t> </a:t>
                </a:r>
              </a:p>
            </p:txBody>
          </p:sp>
        </mc:Fallback>
      </mc:AlternateContent>
      <mc:AlternateContent xmlns:mc="http://schemas.openxmlformats.org/markup-compatibility/2006">
        <mc:Choice xmlns="" xmlns:a14="http://schemas.microsoft.com/office/drawing/2010/main" Requires="a14">
          <p:sp>
            <p:nvSpPr>
              <p:cNvPr id="8" name="Object 5">
                <a:extLst>
                  <a:ext uri="{FF2B5EF4-FFF2-40B4-BE49-F238E27FC236}">
                    <a16:creationId xmlns:a16="http://schemas.microsoft.com/office/drawing/2014/main" id="{D7FD3CCD-7AE2-49F1-B39B-64961D95A9F1}"/>
                  </a:ext>
                </a:extLst>
              </p:cNvPr>
              <p:cNvSpPr txBox="1"/>
              <p:nvPr/>
            </p:nvSpPr>
            <p:spPr bwMode="auto">
              <a:xfrm>
                <a:off x="2945606" y="4293096"/>
                <a:ext cx="3930650" cy="500063"/>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ar-DZ" i="1" smtClean="0">
                          <a:solidFill>
                            <a:srgbClr val="000000"/>
                          </a:solidFill>
                          <a:latin typeface="Cambria Math" panose="02040503050406030204" pitchFamily="18" charset="0"/>
                        </a:rPr>
                        <m:t>𝐻</m:t>
                      </m:r>
                      <m:d>
                        <m:dPr>
                          <m:ctrlPr>
                            <a:rPr lang="ar-DZ" i="1">
                              <a:solidFill>
                                <a:srgbClr val="000000"/>
                              </a:solidFill>
                              <a:latin typeface="Cambria Math" panose="02040503050406030204" pitchFamily="18" charset="0"/>
                            </a:rPr>
                          </m:ctrlPr>
                        </m:dPr>
                        <m:e>
                          <m:r>
                            <a:rPr lang="ar-DZ" i="1">
                              <a:solidFill>
                                <a:srgbClr val="000000"/>
                              </a:solidFill>
                              <a:latin typeface="Cambria Math" panose="02040503050406030204" pitchFamily="18" charset="0"/>
                            </a:rPr>
                            <m:t>𝑀</m:t>
                          </m:r>
                        </m:e>
                      </m:d>
                      <m:r>
                        <a:rPr lang="ar-DZ" b="1" i="1" smtClean="0">
                          <a:solidFill>
                            <a:srgbClr val="C00000"/>
                          </a:solidFill>
                          <a:latin typeface="Cambria Math" panose="02040503050406030204" pitchFamily="18" charset="0"/>
                        </a:rPr>
                        <m:t>&lt;</m:t>
                      </m:r>
                      <m:r>
                        <a:rPr lang="fr-FR" b="0" i="1" smtClean="0">
                          <a:solidFill>
                            <a:srgbClr val="000000"/>
                          </a:solidFill>
                          <a:latin typeface="Cambria Math" panose="02040503050406030204" pitchFamily="18" charset="0"/>
                        </a:rPr>
                        <m:t>𝑁</m:t>
                      </m:r>
                      <m:r>
                        <a:rPr lang="fr-FR" b="0" i="1" baseline="-25000" smtClean="0">
                          <a:solidFill>
                            <a:srgbClr val="000000"/>
                          </a:solidFill>
                          <a:latin typeface="Cambria Math" panose="02040503050406030204" pitchFamily="18" charset="0"/>
                        </a:rPr>
                        <m:t>𝑚𝑜𝑦</m:t>
                      </m:r>
                      <m:r>
                        <a:rPr lang="fr-FR" b="0" i="1" baseline="-25000" smtClean="0">
                          <a:solidFill>
                            <a:srgbClr val="000000"/>
                          </a:solidFill>
                          <a:latin typeface="Cambria Math" panose="02040503050406030204" pitchFamily="18" charset="0"/>
                        </a:rPr>
                        <m:t>,</m:t>
                      </m:r>
                      <m:r>
                        <a:rPr lang="fr-FR" b="0" i="1" baseline="-25000" smtClean="0">
                          <a:solidFill>
                            <a:srgbClr val="000000"/>
                          </a:solidFill>
                          <a:latin typeface="Cambria Math" panose="02040503050406030204" pitchFamily="18" charset="0"/>
                        </a:rPr>
                        <m:t>𝐻𝑢𝑓𝑓</m:t>
                      </m:r>
                      <m:r>
                        <a:rPr lang="ar-DZ" i="1">
                          <a:solidFill>
                            <a:srgbClr val="000000"/>
                          </a:solidFill>
                          <a:latin typeface="Cambria Math" panose="02040503050406030204" pitchFamily="18" charset="0"/>
                        </a:rPr>
                        <m:t>&lt;</m:t>
                      </m:r>
                      <m:r>
                        <a:rPr lang="ar-DZ" i="1">
                          <a:solidFill>
                            <a:srgbClr val="000000"/>
                          </a:solidFill>
                          <a:latin typeface="Cambria Math" panose="02040503050406030204" pitchFamily="18" charset="0"/>
                        </a:rPr>
                        <m:t>𝐻</m:t>
                      </m:r>
                      <m:d>
                        <m:dPr>
                          <m:ctrlPr>
                            <a:rPr lang="ar-DZ" i="1">
                              <a:solidFill>
                                <a:srgbClr val="000000"/>
                              </a:solidFill>
                              <a:latin typeface="Cambria Math" panose="02040503050406030204" pitchFamily="18" charset="0"/>
                            </a:rPr>
                          </m:ctrlPr>
                        </m:dPr>
                        <m:e>
                          <m:r>
                            <a:rPr lang="ar-DZ" i="1">
                              <a:solidFill>
                                <a:srgbClr val="000000"/>
                              </a:solidFill>
                              <a:latin typeface="Cambria Math" panose="02040503050406030204" pitchFamily="18" charset="0"/>
                            </a:rPr>
                            <m:t>𝑀</m:t>
                          </m:r>
                        </m:e>
                      </m:d>
                      <m:r>
                        <a:rPr lang="ar-DZ" i="1">
                          <a:solidFill>
                            <a:srgbClr val="000000"/>
                          </a:solidFill>
                          <a:latin typeface="Cambria Math" panose="02040503050406030204" pitchFamily="18" charset="0"/>
                        </a:rPr>
                        <m:t>+</m:t>
                      </m:r>
                      <m:r>
                        <a:rPr lang="ar-DZ" i="1">
                          <a:solidFill>
                            <a:srgbClr val="000000"/>
                          </a:solidFill>
                          <a:latin typeface="Cambria Math" panose="02040503050406030204" pitchFamily="18" charset="0"/>
                        </a:rPr>
                        <m:t>1</m:t>
                      </m:r>
                      <m:r>
                        <a:rPr lang="fr-FR" b="0" i="1" smtClean="0">
                          <a:solidFill>
                            <a:srgbClr val="000000"/>
                          </a:solidFill>
                          <a:latin typeface="Cambria Math" panose="02040503050406030204" pitchFamily="18" charset="0"/>
                        </a:rPr>
                        <m:t>/</m:t>
                      </m:r>
                      <m:r>
                        <a:rPr lang="fr-FR" b="0" i="1" smtClean="0">
                          <a:solidFill>
                            <a:srgbClr val="000000"/>
                          </a:solidFill>
                          <a:latin typeface="Cambria Math" panose="02040503050406030204" pitchFamily="18" charset="0"/>
                        </a:rPr>
                        <m:t>𝑁</m:t>
                      </m:r>
                    </m:oMath>
                  </m:oMathPara>
                </a14:m>
                <a:endParaRPr lang="ar-DZ" dirty="0"/>
              </a:p>
            </p:txBody>
          </p:sp>
        </mc:Choice>
        <mc:Fallback>
          <p:sp>
            <p:nvSpPr>
              <p:cNvPr id="8" name="Object 5">
                <a:extLst>
                  <a:ext uri="{FF2B5EF4-FFF2-40B4-BE49-F238E27FC236}">
                    <a16:creationId xmlns:a14="http://schemas.microsoft.com/office/drawing/2010/main" xmlns="" xmlns:a16="http://schemas.microsoft.com/office/drawing/2014/main" id="{D7FD3CCD-7AE2-49F1-B39B-64961D95A9F1}"/>
                  </a:ext>
                </a:extLst>
              </p:cNvPr>
              <p:cNvSpPr txBox="1">
                <a:spLocks noRot="1" noChangeAspect="1" noMove="1" noResize="1" noEditPoints="1" noAdjustHandles="1" noChangeArrowheads="1" noChangeShapeType="1" noTextEdit="1"/>
              </p:cNvSpPr>
              <p:nvPr/>
            </p:nvSpPr>
            <p:spPr bwMode="auto">
              <a:xfrm>
                <a:off x="2945606" y="4293096"/>
                <a:ext cx="3930650" cy="500063"/>
              </a:xfrm>
              <a:prstGeom prst="rect">
                <a:avLst/>
              </a:prstGeom>
              <a:blipFill>
                <a:blip r:embed="rId3"/>
                <a:stretch>
                  <a:fillRect/>
                </a:stretch>
              </a:blipFill>
            </p:spPr>
            <p:txBody>
              <a:bodyPr/>
              <a:lstStyle/>
              <a:p>
                <a:r>
                  <a:rPr lang="ar-DZ">
                    <a:noFill/>
                  </a:rPr>
                  <a:t> </a:t>
                </a:r>
              </a:p>
            </p:txBody>
          </p:sp>
        </mc:Fallback>
      </mc:AlternateContent>
    </p:spTree>
    <p:extLst>
      <p:ext uri="{BB962C8B-B14F-4D97-AF65-F5344CB8AC3E}">
        <p14:creationId xmlns="" xmlns:p14="http://schemas.microsoft.com/office/powerpoint/2010/main" val="2221664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14356"/>
            <a:ext cx="9144000" cy="4493538"/>
          </a:xfrm>
          <a:prstGeom prst="rect">
            <a:avLst/>
          </a:prstGeom>
          <a:noFill/>
        </p:spPr>
        <p:txBody>
          <a:bodyPr wrap="square" rtlCol="0">
            <a:spAutoFit/>
          </a:bodyPr>
          <a:lstStyle/>
          <a:p>
            <a:r>
              <a:rPr lang="fr-FR" sz="2200" b="1" u="sng" dirty="0">
                <a:solidFill>
                  <a:srgbClr val="C00000"/>
                </a:solidFill>
              </a:rPr>
              <a:t>Rappels à propos des classes de complexité de calcul</a:t>
            </a:r>
          </a:p>
          <a:p>
            <a:endParaRPr lang="fr-FR" sz="2200" b="1" u="sng" dirty="0">
              <a:solidFill>
                <a:srgbClr val="C00000"/>
              </a:solidFill>
            </a:endParaRPr>
          </a:p>
          <a:p>
            <a:r>
              <a:rPr lang="fr-FR" sz="2200" dirty="0">
                <a:solidFill>
                  <a:srgbClr val="7030A0"/>
                </a:solidFill>
              </a:rPr>
              <a:t>O(1) : complexité constante, où le temps de calcul est constant quel que soit N </a:t>
            </a:r>
          </a:p>
          <a:p>
            <a:endParaRPr lang="fr-FR" sz="2200" b="1" u="sng" dirty="0">
              <a:solidFill>
                <a:srgbClr val="C00000"/>
              </a:solidFill>
            </a:endParaRPr>
          </a:p>
          <a:p>
            <a:r>
              <a:rPr lang="fr-FR" sz="2200" dirty="0">
                <a:solidFill>
                  <a:srgbClr val="0070C0"/>
                </a:solidFill>
              </a:rPr>
              <a:t>O(N) : complexité linéaire, où le temps de calcul est de l'ordre de grandeur de N </a:t>
            </a:r>
          </a:p>
          <a:p>
            <a:endParaRPr lang="fr-FR" sz="2200" b="1" u="sng" dirty="0">
              <a:solidFill>
                <a:srgbClr val="C00000"/>
              </a:solidFill>
            </a:endParaRPr>
          </a:p>
          <a:p>
            <a:r>
              <a:rPr lang="fr-FR" sz="2200" dirty="0">
                <a:solidFill>
                  <a:srgbClr val="00B050"/>
                </a:solidFill>
              </a:rPr>
              <a:t>O(log</a:t>
            </a:r>
            <a:r>
              <a:rPr lang="fr-FR" sz="2200" baseline="-25000" dirty="0">
                <a:solidFill>
                  <a:srgbClr val="00B050"/>
                </a:solidFill>
              </a:rPr>
              <a:t>2</a:t>
            </a:r>
            <a:r>
              <a:rPr lang="fr-FR" sz="2200" dirty="0">
                <a:solidFill>
                  <a:srgbClr val="00B050"/>
                </a:solidFill>
              </a:rPr>
              <a:t>N) : complexité logarithmique où le temps de calcul est de l'ordre de grandeur de log</a:t>
            </a:r>
            <a:r>
              <a:rPr lang="fr-FR" sz="2200" baseline="-25000" dirty="0">
                <a:solidFill>
                  <a:srgbClr val="00B050"/>
                </a:solidFill>
              </a:rPr>
              <a:t>2</a:t>
            </a:r>
            <a:r>
              <a:rPr lang="fr-FR" sz="2200" dirty="0">
                <a:solidFill>
                  <a:srgbClr val="00B050"/>
                </a:solidFill>
              </a:rPr>
              <a:t>N </a:t>
            </a:r>
          </a:p>
          <a:p>
            <a:endParaRPr lang="fr-FR" sz="2200" b="1" u="sng" dirty="0">
              <a:solidFill>
                <a:srgbClr val="C00000"/>
              </a:solidFill>
            </a:endParaRPr>
          </a:p>
          <a:p>
            <a:r>
              <a:rPr lang="fr-FR" sz="2200" dirty="0">
                <a:solidFill>
                  <a:schemeClr val="accent2">
                    <a:lumMod val="75000"/>
                  </a:schemeClr>
                </a:solidFill>
              </a:rPr>
              <a:t>O(</a:t>
            </a:r>
            <a:r>
              <a:rPr lang="fr-FR" sz="2200" dirty="0">
                <a:solidFill>
                  <a:schemeClr val="accent2">
                    <a:lumMod val="75000"/>
                  </a:schemeClr>
                </a:solidFill>
                <a:sym typeface="Symbol" panose="05050102010706020507" pitchFamily="18" charset="2"/>
              </a:rPr>
              <a:t></a:t>
            </a:r>
            <a:r>
              <a:rPr lang="fr-FR" sz="2200" dirty="0">
                <a:solidFill>
                  <a:schemeClr val="accent2">
                    <a:lumMod val="75000"/>
                  </a:schemeClr>
                </a:solidFill>
              </a:rPr>
              <a:t>N)  : complexité racinaire, où le temps de calcul est de l'ordre de grandeur de </a:t>
            </a:r>
            <a:r>
              <a:rPr lang="fr-FR" sz="2200" dirty="0">
                <a:solidFill>
                  <a:schemeClr val="accent2">
                    <a:lumMod val="75000"/>
                  </a:schemeClr>
                </a:solidFill>
                <a:sym typeface="Symbol" panose="05050102010706020507" pitchFamily="18" charset="2"/>
              </a:rPr>
              <a:t></a:t>
            </a:r>
            <a:r>
              <a:rPr lang="fr-FR" sz="2200" dirty="0">
                <a:solidFill>
                  <a:schemeClr val="accent2">
                    <a:lumMod val="75000"/>
                  </a:schemeClr>
                </a:solidFill>
              </a:rPr>
              <a:t>N</a:t>
            </a:r>
          </a:p>
          <a:p>
            <a:endParaRPr lang="fr-FR" sz="2200" b="1" u="sng" dirty="0">
              <a:solidFill>
                <a:srgbClr val="C00000"/>
              </a:solidFill>
            </a:endParaRPr>
          </a:p>
          <a:p>
            <a:r>
              <a:rPr lang="fr-FR" sz="2200" dirty="0">
                <a:solidFill>
                  <a:srgbClr val="002060"/>
                </a:solidFill>
              </a:rPr>
              <a:t>… </a:t>
            </a:r>
            <a:r>
              <a:rPr lang="fr-FR" sz="2200" dirty="0" err="1">
                <a:solidFill>
                  <a:srgbClr val="002060"/>
                </a:solidFill>
              </a:rPr>
              <a:t>etc</a:t>
            </a:r>
            <a:endParaRPr lang="fr-FR" sz="2200" dirty="0">
              <a:solidFill>
                <a:srgbClr val="002060"/>
              </a:solidFill>
            </a:endParaRP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HUFFMAN</a:t>
            </a:r>
          </a:p>
        </p:txBody>
      </p:sp>
    </p:spTree>
    <p:extLst>
      <p:ext uri="{BB962C8B-B14F-4D97-AF65-F5344CB8AC3E}">
        <p14:creationId xmlns="" xmlns:p14="http://schemas.microsoft.com/office/powerpoint/2010/main" val="404264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ZoneTexte 6">
            <a:extLst>
              <a:ext uri="{FF2B5EF4-FFF2-40B4-BE49-F238E27FC236}">
                <a16:creationId xmlns="" xmlns:a16="http://schemas.microsoft.com/office/drawing/2014/main" id="{0B8F6700-51A3-43C2-9E60-56664CE7AC5D}"/>
              </a:ext>
            </a:extLst>
          </p:cNvPr>
          <p:cNvSpPr txBox="1">
            <a:spLocks noChangeArrowheads="1"/>
          </p:cNvSpPr>
          <p:nvPr/>
        </p:nvSpPr>
        <p:spPr bwMode="auto">
          <a:xfrm>
            <a:off x="0" y="1095375"/>
            <a:ext cx="9144000" cy="62484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defRPr/>
            </a:pPr>
            <a:r>
              <a:rPr lang="fr-FR" sz="2000" dirty="0">
                <a:solidFill>
                  <a:srgbClr val="7030A0"/>
                </a:solidFill>
                <a:latin typeface="Arial" panose="020B0604020202020204" pitchFamily="34" charset="0"/>
                <a:cs typeface="Arial" panose="020B0604020202020204" pitchFamily="34" charset="0"/>
              </a:rPr>
              <a:t>La variance d'une variable aléatoire, notée </a:t>
            </a:r>
            <a:r>
              <a:rPr lang="fr-FR" sz="2000" b="1" u="sng" dirty="0">
                <a:solidFill>
                  <a:srgbClr val="FF0000"/>
                </a:solidFill>
                <a:latin typeface="Arial" panose="020B0604020202020204" pitchFamily="34" charset="0"/>
                <a:cs typeface="Arial" panose="020B0604020202020204" pitchFamily="34" charset="0"/>
              </a:rPr>
              <a:t>Var(X) ou σ</a:t>
            </a:r>
            <a:r>
              <a:rPr lang="fr-FR" sz="2000" b="1" u="sng" baseline="30000" dirty="0">
                <a:solidFill>
                  <a:srgbClr val="FF0000"/>
                </a:solidFill>
                <a:latin typeface="Arial" panose="020B0604020202020204" pitchFamily="34" charset="0"/>
                <a:cs typeface="Arial" panose="020B0604020202020204" pitchFamily="34" charset="0"/>
              </a:rPr>
              <a:t>2</a:t>
            </a:r>
            <a:r>
              <a:rPr lang="fr-FR" sz="2000" dirty="0">
                <a:solidFill>
                  <a:srgbClr val="7030A0"/>
                </a:solidFill>
                <a:latin typeface="Arial" panose="020B0604020202020204" pitchFamily="34" charset="0"/>
                <a:cs typeface="Arial" panose="020B0604020202020204" pitchFamily="34" charset="0"/>
              </a:rPr>
              <a:t>, est une moyenne pondérée des écarts au carré de la moyenne. </a:t>
            </a:r>
          </a:p>
          <a:p>
            <a:pPr marL="342900" indent="-342900" algn="just">
              <a:spcBef>
                <a:spcPct val="0"/>
              </a:spcBef>
              <a:defRPr/>
            </a:pPr>
            <a:r>
              <a:rPr lang="fr-FR" sz="2000" dirty="0">
                <a:solidFill>
                  <a:srgbClr val="002060"/>
                </a:solidFill>
                <a:latin typeface="Arial" panose="020B0604020202020204" pitchFamily="34" charset="0"/>
                <a:cs typeface="Arial" panose="020B0604020202020204" pitchFamily="34" charset="0"/>
              </a:rPr>
              <a:t>Dans le cas discret, les poids sont donnés par la fonction de probabilité, </a:t>
            </a:r>
          </a:p>
          <a:p>
            <a:pPr marL="342900" indent="-342900" algn="just">
              <a:spcBef>
                <a:spcPct val="0"/>
              </a:spcBef>
              <a:defRPr/>
            </a:pPr>
            <a:r>
              <a:rPr lang="fr-FR" sz="2000" dirty="0">
                <a:solidFill>
                  <a:srgbClr val="00B0F0"/>
                </a:solidFill>
                <a:latin typeface="Arial" panose="020B0604020202020204" pitchFamily="34" charset="0"/>
                <a:cs typeface="Arial" panose="020B0604020202020204" pitchFamily="34" charset="0"/>
              </a:rPr>
              <a:t>Dans le cas continu, les poids sont donnés par la fonction de densité de probabilité. </a:t>
            </a:r>
          </a:p>
          <a:p>
            <a:pPr algn="just">
              <a:spcBef>
                <a:spcPct val="0"/>
              </a:spcBef>
              <a:buFontTx/>
              <a:buNone/>
              <a:defRPr/>
            </a:pPr>
            <a:endParaRPr lang="fr-FR" sz="2000" dirty="0">
              <a:latin typeface="Arial" panose="020B0604020202020204" pitchFamily="34" charset="0"/>
              <a:cs typeface="Arial" panose="020B0604020202020204" pitchFamily="34" charset="0"/>
            </a:endParaRPr>
          </a:p>
          <a:p>
            <a:pPr algn="just">
              <a:spcBef>
                <a:spcPct val="0"/>
              </a:spcBef>
              <a:buFontTx/>
              <a:buNone/>
              <a:defRPr/>
            </a:pPr>
            <a:r>
              <a:rPr lang="fr-FR" sz="2000" dirty="0">
                <a:solidFill>
                  <a:srgbClr val="00B050"/>
                </a:solidFill>
                <a:latin typeface="Arial" panose="020B0604020202020204" pitchFamily="34" charset="0"/>
                <a:cs typeface="Arial" panose="020B0604020202020204" pitchFamily="34" charset="0"/>
              </a:rPr>
              <a:t>L'écart type, noté σ, est la racine carrée positive de la variance. Étant donné que l'écart-type est mesuré dans les mêmes unités que la variable aléatoire et que la variance est mesurée en unités au carré, l'écart-type est souvent la mesure préférée. </a:t>
            </a:r>
            <a:endParaRPr lang="fr-FR" altLang="ar-DZ" sz="2000" b="1" u="sng" dirty="0">
              <a:solidFill>
                <a:srgbClr val="00B050"/>
              </a:solidFill>
              <a:latin typeface="Arial" panose="020B0604020202020204" pitchFamily="34" charset="0"/>
              <a:cs typeface="Arial" panose="020B0604020202020204" pitchFamily="34" charset="0"/>
            </a:endParaRPr>
          </a:p>
          <a:p>
            <a:pPr algn="just">
              <a:spcBef>
                <a:spcPct val="0"/>
              </a:spcBef>
              <a:buFontTx/>
              <a:buNone/>
              <a:defRPr/>
            </a:pPr>
            <a:endParaRPr lang="fr-FR" altLang="ar-DZ" sz="2000" b="1" u="sng" dirty="0">
              <a:solidFill>
                <a:srgbClr val="FF0000"/>
              </a:solidFill>
              <a:latin typeface="Arial" panose="020B0604020202020204" pitchFamily="34" charset="0"/>
            </a:endParaRPr>
          </a:p>
          <a:p>
            <a:pPr algn="just">
              <a:spcBef>
                <a:spcPct val="0"/>
              </a:spcBef>
              <a:buFontTx/>
              <a:buNone/>
              <a:defRPr/>
            </a:pPr>
            <a:r>
              <a:rPr lang="fr-FR" altLang="ar-DZ" sz="2000" b="1" u="sng" dirty="0">
                <a:solidFill>
                  <a:srgbClr val="FF0000"/>
                </a:solidFill>
                <a:latin typeface="Arial" panose="020B0604020202020204" pitchFamily="34" charset="0"/>
              </a:rPr>
              <a:t>Variable aléatoire discrète</a:t>
            </a:r>
          </a:p>
          <a:p>
            <a:pPr algn="just">
              <a:spcBef>
                <a:spcPct val="0"/>
              </a:spcBef>
              <a:buFontTx/>
              <a:buNone/>
              <a:defRPr/>
            </a:pPr>
            <a:endParaRPr lang="fr-FR" altLang="ar-DZ" sz="2000" dirty="0">
              <a:latin typeface="Arial" panose="020B0604020202020204" pitchFamily="34" charset="0"/>
            </a:endParaRPr>
          </a:p>
          <a:p>
            <a:pPr algn="just">
              <a:spcBef>
                <a:spcPct val="0"/>
              </a:spcBef>
              <a:buFontTx/>
              <a:buNone/>
              <a:defRPr/>
            </a:pPr>
            <a:endParaRPr lang="fr-FR" altLang="ar-DZ" sz="2000" dirty="0">
              <a:latin typeface="Arial" panose="020B0604020202020204" pitchFamily="34" charset="0"/>
            </a:endParaRPr>
          </a:p>
          <a:p>
            <a:pPr algn="just">
              <a:spcBef>
                <a:spcPct val="0"/>
              </a:spcBef>
              <a:buFontTx/>
              <a:buNone/>
              <a:defRPr/>
            </a:pPr>
            <a:endParaRPr lang="fr-FR" altLang="ar-DZ" sz="2000" b="1" u="sng" dirty="0">
              <a:solidFill>
                <a:srgbClr val="FF0000"/>
              </a:solidFill>
              <a:latin typeface="Arial" panose="020B0604020202020204" pitchFamily="34" charset="0"/>
            </a:endParaRPr>
          </a:p>
          <a:p>
            <a:pPr algn="just">
              <a:spcBef>
                <a:spcPct val="0"/>
              </a:spcBef>
              <a:buFontTx/>
              <a:buNone/>
              <a:defRPr/>
            </a:pPr>
            <a:r>
              <a:rPr lang="fr-FR" altLang="ar-DZ" sz="2000" b="1" u="sng" dirty="0">
                <a:solidFill>
                  <a:srgbClr val="FF0000"/>
                </a:solidFill>
                <a:latin typeface="Arial" panose="020B0604020202020204" pitchFamily="34" charset="0"/>
              </a:rPr>
              <a:t>Variable aléatoire continue</a:t>
            </a:r>
          </a:p>
          <a:p>
            <a:pPr algn="just">
              <a:spcBef>
                <a:spcPct val="0"/>
              </a:spcBef>
              <a:buFontTx/>
              <a:buNone/>
              <a:defRPr/>
            </a:pPr>
            <a:endParaRPr lang="fr-FR" altLang="ar-DZ" sz="2000" dirty="0">
              <a:latin typeface="Arial" panose="020B0604020202020204" pitchFamily="34" charset="0"/>
            </a:endParaRPr>
          </a:p>
          <a:p>
            <a:pPr algn="just">
              <a:spcBef>
                <a:spcPct val="0"/>
              </a:spcBef>
              <a:buFontTx/>
              <a:buNone/>
              <a:defRPr/>
            </a:pPr>
            <a:endParaRPr lang="fr-FR" altLang="ar-DZ" sz="2000" dirty="0">
              <a:latin typeface="Arial" panose="020B0604020202020204" pitchFamily="34" charset="0"/>
            </a:endParaRPr>
          </a:p>
          <a:p>
            <a:pPr algn="just">
              <a:spcBef>
                <a:spcPct val="0"/>
              </a:spcBef>
              <a:buFontTx/>
              <a:buNone/>
              <a:defRPr/>
            </a:pPr>
            <a:endParaRPr lang="fr-FR" altLang="ar-DZ" sz="2000" dirty="0">
              <a:latin typeface="Arial" panose="020B0604020202020204" pitchFamily="34" charset="0"/>
            </a:endParaRPr>
          </a:p>
          <a:p>
            <a:pPr algn="just">
              <a:spcBef>
                <a:spcPct val="0"/>
              </a:spcBef>
              <a:buFontTx/>
              <a:buNone/>
              <a:defRPr/>
            </a:pPr>
            <a:endParaRPr lang="fr-FR" altLang="ar-DZ" sz="2000" dirty="0">
              <a:latin typeface="Arial" panose="020B0604020202020204" pitchFamily="34" charset="0"/>
            </a:endParaRPr>
          </a:p>
        </p:txBody>
      </p:sp>
      <p:sp>
        <p:nvSpPr>
          <p:cNvPr id="13316" name="ZoneTexte 7">
            <a:extLst>
              <a:ext uri="{FF2B5EF4-FFF2-40B4-BE49-F238E27FC236}">
                <a16:creationId xmlns="" xmlns:a16="http://schemas.microsoft.com/office/drawing/2014/main" id="{4B08DB3F-CFD3-49C7-AB0E-1137B6D98CB0}"/>
              </a:ext>
            </a:extLst>
          </p:cNvPr>
          <p:cNvSpPr txBox="1">
            <a:spLocks noChangeArrowheads="1"/>
          </p:cNvSpPr>
          <p:nvPr/>
        </p:nvSpPr>
        <p:spPr bwMode="auto">
          <a:xfrm>
            <a:off x="0" y="511175"/>
            <a:ext cx="503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b="1" u="sng">
                <a:solidFill>
                  <a:srgbClr val="FF0000"/>
                </a:solidFill>
                <a:latin typeface="Arial" panose="020B0604020202020204" pitchFamily="34" charset="0"/>
              </a:rPr>
              <a:t>VARIANCE</a:t>
            </a:r>
          </a:p>
        </p:txBody>
      </p:sp>
      <p:pic>
        <p:nvPicPr>
          <p:cNvPr id="13317" name="Image 3">
            <a:extLst>
              <a:ext uri="{FF2B5EF4-FFF2-40B4-BE49-F238E27FC236}">
                <a16:creationId xmlns="" xmlns:a16="http://schemas.microsoft.com/office/drawing/2014/main" id="{966F3AF6-A7E9-46C0-AECB-34303A3782E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2688" y="4759325"/>
            <a:ext cx="43434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Image 4">
            <a:extLst>
              <a:ext uri="{FF2B5EF4-FFF2-40B4-BE49-F238E27FC236}">
                <a16:creationId xmlns="" xmlns:a16="http://schemas.microsoft.com/office/drawing/2014/main" id="{7AECF14A-7E43-46EB-B861-F3181D3FED5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22688" y="6035675"/>
            <a:ext cx="50673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 xmlns:a16="http://schemas.microsoft.com/office/drawing/2014/main" id="{046A8D68-C279-43C1-8D38-BCD18D786EEE}"/>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SHANNON-FANO</a:t>
            </a:r>
          </a:p>
        </p:txBody>
      </p:sp>
      <p:sp>
        <p:nvSpPr>
          <p:cNvPr id="4" name="ZoneTexte 3"/>
          <p:cNvSpPr txBox="1"/>
          <p:nvPr/>
        </p:nvSpPr>
        <p:spPr>
          <a:xfrm>
            <a:off x="0" y="1233904"/>
            <a:ext cx="9144000" cy="2462213"/>
          </a:xfrm>
          <a:prstGeom prst="rect">
            <a:avLst/>
          </a:prstGeom>
          <a:noFill/>
        </p:spPr>
        <p:txBody>
          <a:bodyPr wrap="square" rtlCol="0">
            <a:spAutoFit/>
          </a:bodyPr>
          <a:lstStyle/>
          <a:p>
            <a:pPr algn="just"/>
            <a:r>
              <a:rPr lang="fr-FR" sz="2200" dirty="0">
                <a:solidFill>
                  <a:srgbClr val="0070C0"/>
                </a:solidFill>
              </a:rPr>
              <a:t>Il s'agit d'un codage entropique pour la compression sans pertes de données, élaboré par Robert Fano à partir d'une idée de Claude Shannon,  produisant un code très proche de celui de </a:t>
            </a:r>
            <a:r>
              <a:rPr lang="fr-FR" sz="2200" dirty="0" err="1">
                <a:solidFill>
                  <a:srgbClr val="0070C0"/>
                </a:solidFill>
              </a:rPr>
              <a:t>Huffman</a:t>
            </a:r>
            <a:r>
              <a:rPr lang="fr-FR" sz="2200" dirty="0">
                <a:solidFill>
                  <a:srgbClr val="0070C0"/>
                </a:solidFill>
              </a:rPr>
              <a:t> de type statistique à longueur variable (VLC=Variable </a:t>
            </a:r>
            <a:r>
              <a:rPr lang="fr-FR" sz="2200" dirty="0" err="1">
                <a:solidFill>
                  <a:srgbClr val="0070C0"/>
                </a:solidFill>
              </a:rPr>
              <a:t>Length</a:t>
            </a:r>
            <a:r>
              <a:rPr lang="fr-FR" sz="2200" dirty="0">
                <a:solidFill>
                  <a:srgbClr val="0070C0"/>
                </a:solidFill>
              </a:rPr>
              <a:t> Coding), bien qu’il n’est pas toujours optimal, comme c’est le cas pour le code de </a:t>
            </a:r>
            <a:r>
              <a:rPr lang="fr-FR" sz="2200" dirty="0" err="1">
                <a:solidFill>
                  <a:srgbClr val="0070C0"/>
                </a:solidFill>
              </a:rPr>
              <a:t>Huffman</a:t>
            </a:r>
            <a:r>
              <a:rPr lang="fr-FR" sz="2200" dirty="0">
                <a:solidFill>
                  <a:srgbClr val="0070C0"/>
                </a:solidFill>
              </a:rPr>
              <a:t> surtout si les probabilités sont des puissances négatives de 2.</a:t>
            </a:r>
          </a:p>
          <a:p>
            <a:endParaRPr lang="fr-FR" sz="2200" dirty="0">
              <a:solidFill>
                <a:srgbClr val="00206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SHANNON-FANO</a:t>
            </a:r>
          </a:p>
        </p:txBody>
      </p:sp>
      <p:sp>
        <p:nvSpPr>
          <p:cNvPr id="4" name="ZoneTexte 3"/>
          <p:cNvSpPr txBox="1"/>
          <p:nvPr/>
        </p:nvSpPr>
        <p:spPr>
          <a:xfrm>
            <a:off x="0" y="1000108"/>
            <a:ext cx="9144000" cy="4739759"/>
          </a:xfrm>
          <a:prstGeom prst="rect">
            <a:avLst/>
          </a:prstGeom>
          <a:noFill/>
        </p:spPr>
        <p:txBody>
          <a:bodyPr wrap="square" rtlCol="0">
            <a:spAutoFit/>
          </a:bodyPr>
          <a:lstStyle/>
          <a:p>
            <a:r>
              <a:rPr lang="fr-FR" sz="2200" b="1" u="sng" dirty="0">
                <a:solidFill>
                  <a:srgbClr val="0070C0"/>
                </a:solidFill>
              </a:rPr>
              <a:t>Principe de l’algorithme Shannon-Fano:</a:t>
            </a:r>
          </a:p>
          <a:p>
            <a:endParaRPr lang="fr-FR" sz="2000" dirty="0"/>
          </a:p>
          <a:p>
            <a:pPr algn="just">
              <a:buFont typeface="Wingdings" pitchFamily="2" charset="2"/>
              <a:buChar char="q"/>
            </a:pPr>
            <a:r>
              <a:rPr lang="fr-FR" sz="2000" dirty="0">
                <a:solidFill>
                  <a:srgbClr val="C00000"/>
                </a:solidFill>
              </a:rPr>
              <a:t> Classement dans un tableau, des probabilités d’apparition  ou occurrences des symboles de la séquence par ordre décroissants,</a:t>
            </a:r>
          </a:p>
          <a:p>
            <a:pPr algn="just">
              <a:buFont typeface="Wingdings" pitchFamily="2" charset="2"/>
              <a:buChar char="q"/>
            </a:pPr>
            <a:endParaRPr lang="fr-FR" sz="2000" dirty="0"/>
          </a:p>
          <a:p>
            <a:pPr algn="just">
              <a:buFont typeface="Wingdings" pitchFamily="2" charset="2"/>
              <a:buChar char="q"/>
            </a:pPr>
            <a:r>
              <a:rPr lang="fr-FR" sz="2000" dirty="0">
                <a:solidFill>
                  <a:srgbClr val="002060"/>
                </a:solidFill>
              </a:rPr>
              <a:t> Séparer les symboles en deux sous-groupes de sorte que le total des nombres d'</a:t>
            </a:r>
            <a:r>
              <a:rPr lang="fr-FR" sz="2000" dirty="0" err="1">
                <a:solidFill>
                  <a:srgbClr val="002060"/>
                </a:solidFill>
              </a:rPr>
              <a:t>occurences</a:t>
            </a:r>
            <a:r>
              <a:rPr lang="fr-FR" sz="2000" dirty="0">
                <a:solidFill>
                  <a:srgbClr val="002060"/>
                </a:solidFill>
              </a:rPr>
              <a:t> soient sensiblement égaux dans les deux sous-groupes </a:t>
            </a:r>
          </a:p>
          <a:p>
            <a:pPr algn="just">
              <a:buFont typeface="Wingdings" pitchFamily="2" charset="2"/>
              <a:buChar char="q"/>
            </a:pPr>
            <a:endParaRPr lang="fr-FR" sz="2000" dirty="0">
              <a:solidFill>
                <a:srgbClr val="0070C0"/>
              </a:solidFill>
            </a:endParaRPr>
          </a:p>
          <a:p>
            <a:pPr algn="just">
              <a:buFont typeface="Wingdings" pitchFamily="2" charset="2"/>
              <a:buChar char="q"/>
            </a:pPr>
            <a:r>
              <a:rPr lang="fr-FR" sz="2000" dirty="0">
                <a:solidFill>
                  <a:srgbClr val="0070C0"/>
                </a:solidFill>
              </a:rPr>
              <a:t> Le tableau est coupé en deux groupes de symboles S0 et S1 dont la somme des probabilités de chaque groupe avoisine 0.5</a:t>
            </a:r>
          </a:p>
          <a:p>
            <a:pPr algn="just">
              <a:buFont typeface="Wingdings" pitchFamily="2" charset="2"/>
              <a:buChar char="q"/>
            </a:pPr>
            <a:endParaRPr lang="fr-FR" sz="2000" dirty="0">
              <a:solidFill>
                <a:srgbClr val="00B050"/>
              </a:solidFill>
            </a:endParaRPr>
          </a:p>
          <a:p>
            <a:pPr algn="just">
              <a:buFont typeface="Wingdings" pitchFamily="2" charset="2"/>
              <a:buChar char="q"/>
            </a:pPr>
            <a:r>
              <a:rPr lang="fr-FR" sz="2000" dirty="0">
                <a:solidFill>
                  <a:srgbClr val="00B050"/>
                </a:solidFill>
              </a:rPr>
              <a:t>Le groupe S0 est codé par un "0" et S1 par un "1 », </a:t>
            </a:r>
          </a:p>
          <a:p>
            <a:pPr algn="just">
              <a:buFont typeface="Wingdings" pitchFamily="2" charset="2"/>
              <a:buChar char="q"/>
            </a:pPr>
            <a:endParaRPr lang="fr-FR" sz="2000" dirty="0"/>
          </a:p>
          <a:p>
            <a:pPr algn="just">
              <a:buFont typeface="Wingdings" pitchFamily="2" charset="2"/>
              <a:buChar char="q"/>
            </a:pPr>
            <a:r>
              <a:rPr lang="fr-FR" sz="2000" dirty="0">
                <a:solidFill>
                  <a:srgbClr val="FF3300"/>
                </a:solidFill>
              </a:rPr>
              <a:t>Recommencer pour chacun des sous-groupes, jusqu'à ce qu'ils n'aient plus qu'un seul élément.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8195"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8196"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8197"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8198"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8199"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8200"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t>g</a:t>
            </a:r>
          </a:p>
        </p:txBody>
      </p:sp>
      <p:sp>
        <p:nvSpPr>
          <p:cNvPr id="8201"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8202"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8203"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8204"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8205"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8206"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8207"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t> 0.05</a:t>
            </a:r>
          </a:p>
        </p:txBody>
      </p:sp>
      <p:sp>
        <p:nvSpPr>
          <p:cNvPr id="8208"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t>h</a:t>
            </a:r>
          </a:p>
        </p:txBody>
      </p:sp>
      <p:sp>
        <p:nvSpPr>
          <p:cNvPr id="8209"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t>0.04</a:t>
            </a:r>
          </a:p>
        </p:txBody>
      </p:sp>
      <p:sp>
        <p:nvSpPr>
          <p:cNvPr id="8219" name="Oval 27"/>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0" name="Oval 28"/>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1" name="Oval 29"/>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2" name="Oval 30"/>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3" name="Oval 31"/>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4" name="Oval 32"/>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5" name="Oval 33"/>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26" name="Oval 34"/>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247" name="Text Box 55"/>
          <p:cNvSpPr txBox="1">
            <a:spLocks noChangeArrowheads="1"/>
          </p:cNvSpPr>
          <p:nvPr/>
        </p:nvSpPr>
        <p:spPr bwMode="auto">
          <a:xfrm>
            <a:off x="2428860" y="228600"/>
            <a:ext cx="6715140" cy="461665"/>
          </a:xfrm>
          <a:prstGeom prst="rect">
            <a:avLst/>
          </a:prstGeom>
          <a:noFill/>
          <a:ln w="9525">
            <a:noFill/>
            <a:miter lim="800000"/>
            <a:headEnd/>
            <a:tailEnd/>
          </a:ln>
          <a:effectLst/>
        </p:spPr>
        <p:txBody>
          <a:bodyPr wrap="square">
            <a:spAutoFit/>
          </a:bodyPr>
          <a:lstStyle/>
          <a:p>
            <a:r>
              <a:rPr lang="fr-FR" b="1" dirty="0">
                <a:solidFill>
                  <a:srgbClr val="7030A0"/>
                </a:solidFill>
              </a:rPr>
              <a:t>EXEMPLE D’UN CODAGE SHANNON-FANO</a:t>
            </a:r>
          </a:p>
        </p:txBody>
      </p:sp>
      <p:sp>
        <p:nvSpPr>
          <p:cNvPr id="30" name="Rectangle 29"/>
          <p:cNvSpPr/>
          <p:nvPr/>
        </p:nvSpPr>
        <p:spPr bwMode="auto">
          <a:xfrm>
            <a:off x="0" y="214290"/>
            <a:ext cx="928662" cy="6500858"/>
          </a:xfrm>
          <a:prstGeom prst="rect">
            <a:avLst/>
          </a:prstGeom>
          <a:noFill/>
          <a:ln w="28575"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31" name="Text Box 56"/>
          <p:cNvSpPr txBox="1">
            <a:spLocks noChangeArrowheads="1"/>
          </p:cNvSpPr>
          <p:nvPr/>
        </p:nvSpPr>
        <p:spPr bwMode="auto">
          <a:xfrm>
            <a:off x="1142976" y="2819400"/>
            <a:ext cx="8001024" cy="830997"/>
          </a:xfrm>
          <a:prstGeom prst="rect">
            <a:avLst/>
          </a:prstGeom>
          <a:noFill/>
          <a:ln w="9525">
            <a:noFill/>
            <a:miter lim="800000"/>
            <a:headEnd/>
            <a:tailEnd/>
          </a:ln>
          <a:effectLst/>
        </p:spPr>
        <p:txBody>
          <a:bodyPr wrap="square">
            <a:spAutoFit/>
          </a:bodyPr>
          <a:lstStyle/>
          <a:p>
            <a:r>
              <a:rPr lang="fr-FR" dirty="0">
                <a:solidFill>
                  <a:srgbClr val="00B0F0"/>
                </a:solidFill>
              </a:rPr>
              <a:t>CLASSEMENT DES PROBABILITES D ’APPARITION PAR ORDRE DECROISSANT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9219"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9220"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9221"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9222"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9223"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9224"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g</a:t>
            </a:r>
          </a:p>
        </p:txBody>
      </p:sp>
      <p:sp>
        <p:nvSpPr>
          <p:cNvPr id="9225"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9226"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9227"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8"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9"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9230"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9231"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 0.05</a:t>
            </a:r>
          </a:p>
        </p:txBody>
      </p:sp>
      <p:sp>
        <p:nvSpPr>
          <p:cNvPr id="9232"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h</a:t>
            </a:r>
          </a:p>
        </p:txBody>
      </p:sp>
      <p:sp>
        <p:nvSpPr>
          <p:cNvPr id="9233"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0.04</a:t>
            </a:r>
          </a:p>
        </p:txBody>
      </p:sp>
      <p:sp>
        <p:nvSpPr>
          <p:cNvPr id="9238" name="Line 22"/>
          <p:cNvSpPr>
            <a:spLocks noChangeShapeType="1"/>
          </p:cNvSpPr>
          <p:nvPr/>
        </p:nvSpPr>
        <p:spPr bwMode="auto">
          <a:xfrm flipV="1">
            <a:off x="611188" y="3746500"/>
            <a:ext cx="1600200" cy="1588"/>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39" name="Line 23"/>
          <p:cNvSpPr>
            <a:spLocks noChangeShapeType="1"/>
          </p:cNvSpPr>
          <p:nvPr/>
        </p:nvSpPr>
        <p:spPr bwMode="auto">
          <a:xfrm>
            <a:off x="687388" y="4572008"/>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0" name="Line 24"/>
          <p:cNvSpPr>
            <a:spLocks noChangeShapeType="1"/>
          </p:cNvSpPr>
          <p:nvPr/>
        </p:nvSpPr>
        <p:spPr bwMode="auto">
          <a:xfrm flipV="1">
            <a:off x="763588" y="387350"/>
            <a:ext cx="1452562" cy="635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1" name="Line 25"/>
          <p:cNvSpPr>
            <a:spLocks noChangeShapeType="1"/>
          </p:cNvSpPr>
          <p:nvPr/>
        </p:nvSpPr>
        <p:spPr bwMode="auto">
          <a:xfrm>
            <a:off x="763588" y="1231900"/>
            <a:ext cx="15160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2" name="Line 26"/>
          <p:cNvSpPr>
            <a:spLocks noChangeShapeType="1"/>
          </p:cNvSpPr>
          <p:nvPr/>
        </p:nvSpPr>
        <p:spPr bwMode="auto">
          <a:xfrm>
            <a:off x="611188" y="2070100"/>
            <a:ext cx="16684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59" name="Oval 43"/>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0" name="Oval 44"/>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1" name="Oval 45"/>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2" name="Oval 46"/>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3" name="Oval 47"/>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4" name="Oval 48"/>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5" name="Oval 49"/>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6" name="Oval 50"/>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7" name="Oval 51"/>
          <p:cNvSpPr>
            <a:spLocks noChangeArrowheads="1"/>
          </p:cNvSpPr>
          <p:nvPr/>
        </p:nvSpPr>
        <p:spPr bwMode="auto">
          <a:xfrm>
            <a:off x="2133600" y="44799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8" name="Oval 52"/>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9" name="Oval 53"/>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0" name="Oval 54"/>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1" name="Oval 55"/>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2" name="Oval 56"/>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80" name="Line 64"/>
          <p:cNvSpPr>
            <a:spLocks noChangeShapeType="1"/>
          </p:cNvSpPr>
          <p:nvPr/>
        </p:nvSpPr>
        <p:spPr bwMode="auto">
          <a:xfrm flipV="1">
            <a:off x="609600" y="2968625"/>
            <a:ext cx="16002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82" name="Rectangle 66"/>
          <p:cNvSpPr>
            <a:spLocks noChangeArrowheads="1"/>
          </p:cNvSpPr>
          <p:nvPr/>
        </p:nvSpPr>
        <p:spPr bwMode="auto">
          <a:xfrm>
            <a:off x="2400300" y="-24"/>
            <a:ext cx="319088" cy="457200"/>
          </a:xfrm>
          <a:prstGeom prst="rect">
            <a:avLst/>
          </a:prstGeom>
          <a:noFill/>
          <a:ln w="9525">
            <a:noFill/>
            <a:miter lim="800000"/>
            <a:headEnd/>
            <a:tailEnd/>
          </a:ln>
          <a:effectLst/>
        </p:spPr>
        <p:txBody>
          <a:bodyPr wrap="none" lIns="92075" tIns="46038" rIns="92075" bIns="46038">
            <a:spAutoFit/>
          </a:bodyPr>
          <a:lstStyle/>
          <a:p>
            <a:r>
              <a:rPr lang="fr-FR" dirty="0"/>
              <a:t>a</a:t>
            </a:r>
          </a:p>
        </p:txBody>
      </p:sp>
      <p:sp>
        <p:nvSpPr>
          <p:cNvPr id="9283" name="Rectangle 67"/>
          <p:cNvSpPr>
            <a:spLocks noChangeArrowheads="1"/>
          </p:cNvSpPr>
          <p:nvPr/>
        </p:nvSpPr>
        <p:spPr bwMode="auto">
          <a:xfrm>
            <a:off x="2400300" y="1185850"/>
            <a:ext cx="336550" cy="457200"/>
          </a:xfrm>
          <a:prstGeom prst="rect">
            <a:avLst/>
          </a:prstGeom>
          <a:noFill/>
          <a:ln w="9525">
            <a:noFill/>
            <a:miter lim="800000"/>
            <a:headEnd/>
            <a:tailEnd/>
          </a:ln>
          <a:effectLst/>
        </p:spPr>
        <p:txBody>
          <a:bodyPr wrap="none" lIns="92075" tIns="46038" rIns="92075" bIns="46038">
            <a:spAutoFit/>
          </a:bodyPr>
          <a:lstStyle/>
          <a:p>
            <a:r>
              <a:rPr lang="fr-FR" dirty="0"/>
              <a:t>b</a:t>
            </a:r>
          </a:p>
        </p:txBody>
      </p:sp>
      <p:sp>
        <p:nvSpPr>
          <p:cNvPr id="9287" name="Rectangle 71"/>
          <p:cNvSpPr>
            <a:spLocks noChangeArrowheads="1"/>
          </p:cNvSpPr>
          <p:nvPr/>
        </p:nvSpPr>
        <p:spPr bwMode="auto">
          <a:xfrm>
            <a:off x="2946279" y="609600"/>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0</a:t>
            </a:r>
          </a:p>
        </p:txBody>
      </p:sp>
      <p:sp>
        <p:nvSpPr>
          <p:cNvPr id="9292" name="Rectangle 76"/>
          <p:cNvSpPr>
            <a:spLocks noChangeArrowheads="1"/>
          </p:cNvSpPr>
          <p:nvPr/>
        </p:nvSpPr>
        <p:spPr bwMode="auto">
          <a:xfrm>
            <a:off x="2343150" y="4438650"/>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59" name="Line 23"/>
          <p:cNvSpPr>
            <a:spLocks noChangeShapeType="1"/>
          </p:cNvSpPr>
          <p:nvPr/>
        </p:nvSpPr>
        <p:spPr bwMode="auto">
          <a:xfrm>
            <a:off x="695298" y="5343547"/>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0" name="Oval 45"/>
          <p:cNvSpPr>
            <a:spLocks noChangeArrowheads="1"/>
          </p:cNvSpPr>
          <p:nvPr/>
        </p:nvSpPr>
        <p:spPr bwMode="auto">
          <a:xfrm>
            <a:off x="617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1" name="Oval 51"/>
          <p:cNvSpPr>
            <a:spLocks noChangeArrowheads="1"/>
          </p:cNvSpPr>
          <p:nvPr/>
        </p:nvSpPr>
        <p:spPr bwMode="auto">
          <a:xfrm>
            <a:off x="2141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 name="Line 23"/>
          <p:cNvSpPr>
            <a:spLocks noChangeShapeType="1"/>
          </p:cNvSpPr>
          <p:nvPr/>
        </p:nvSpPr>
        <p:spPr bwMode="auto">
          <a:xfrm>
            <a:off x="720698" y="6348441"/>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3" name="Oval 45"/>
          <p:cNvSpPr>
            <a:spLocks noChangeArrowheads="1"/>
          </p:cNvSpPr>
          <p:nvPr/>
        </p:nvSpPr>
        <p:spPr bwMode="auto">
          <a:xfrm>
            <a:off x="642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4" name="Oval 51"/>
          <p:cNvSpPr>
            <a:spLocks noChangeArrowheads="1"/>
          </p:cNvSpPr>
          <p:nvPr/>
        </p:nvSpPr>
        <p:spPr bwMode="auto">
          <a:xfrm>
            <a:off x="2166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5" name="Rectangle 64"/>
          <p:cNvSpPr/>
          <p:nvPr/>
        </p:nvSpPr>
        <p:spPr bwMode="auto">
          <a:xfrm>
            <a:off x="1785918" y="142852"/>
            <a:ext cx="1500198"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66" name="Rectangle 65"/>
          <p:cNvSpPr/>
          <p:nvPr/>
        </p:nvSpPr>
        <p:spPr bwMode="auto">
          <a:xfrm>
            <a:off x="1785918" y="1857364"/>
            <a:ext cx="1500198" cy="478634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67" name="Rectangle 71"/>
          <p:cNvSpPr>
            <a:spLocks noChangeArrowheads="1"/>
          </p:cNvSpPr>
          <p:nvPr/>
        </p:nvSpPr>
        <p:spPr bwMode="auto">
          <a:xfrm>
            <a:off x="2946279" y="385762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1</a:t>
            </a:r>
          </a:p>
        </p:txBody>
      </p:sp>
      <p:sp>
        <p:nvSpPr>
          <p:cNvPr id="72" name="Oval 49"/>
          <p:cNvSpPr>
            <a:spLocks noChangeArrowheads="1"/>
          </p:cNvSpPr>
          <p:nvPr/>
        </p:nvSpPr>
        <p:spPr bwMode="auto">
          <a:xfrm>
            <a:off x="2146281"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3" name="Oval 50"/>
          <p:cNvSpPr>
            <a:spLocks noChangeArrowheads="1"/>
          </p:cNvSpPr>
          <p:nvPr/>
        </p:nvSpPr>
        <p:spPr bwMode="auto">
          <a:xfrm>
            <a:off x="2146281"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8" name="Oval 54"/>
          <p:cNvSpPr>
            <a:spLocks noChangeArrowheads="1"/>
          </p:cNvSpPr>
          <p:nvPr/>
        </p:nvSpPr>
        <p:spPr bwMode="auto">
          <a:xfrm>
            <a:off x="2143108" y="289877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1" name="Oval 54"/>
          <p:cNvSpPr>
            <a:spLocks noChangeArrowheads="1"/>
          </p:cNvSpPr>
          <p:nvPr/>
        </p:nvSpPr>
        <p:spPr bwMode="auto">
          <a:xfrm>
            <a:off x="2136776" y="36560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4" name="Oval 54"/>
          <p:cNvSpPr>
            <a:spLocks noChangeArrowheads="1"/>
          </p:cNvSpPr>
          <p:nvPr/>
        </p:nvSpPr>
        <p:spPr bwMode="auto">
          <a:xfrm>
            <a:off x="2143108" y="44942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7" name="Oval 54"/>
          <p:cNvSpPr>
            <a:spLocks noChangeArrowheads="1"/>
          </p:cNvSpPr>
          <p:nvPr/>
        </p:nvSpPr>
        <p:spPr bwMode="auto">
          <a:xfrm>
            <a:off x="2143108" y="526892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0" name="Oval 54"/>
          <p:cNvSpPr>
            <a:spLocks noChangeArrowheads="1"/>
          </p:cNvSpPr>
          <p:nvPr/>
        </p:nvSpPr>
        <p:spPr bwMode="auto">
          <a:xfrm>
            <a:off x="2168508"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9219"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9220"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9221"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9222"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9223"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9224"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g</a:t>
            </a:r>
          </a:p>
        </p:txBody>
      </p:sp>
      <p:sp>
        <p:nvSpPr>
          <p:cNvPr id="9225"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9226"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9227"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8"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9"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9230"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9231"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 0.05</a:t>
            </a:r>
          </a:p>
        </p:txBody>
      </p:sp>
      <p:sp>
        <p:nvSpPr>
          <p:cNvPr id="9232"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h</a:t>
            </a:r>
          </a:p>
        </p:txBody>
      </p:sp>
      <p:sp>
        <p:nvSpPr>
          <p:cNvPr id="9233"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0.04</a:t>
            </a:r>
          </a:p>
        </p:txBody>
      </p:sp>
      <p:sp>
        <p:nvSpPr>
          <p:cNvPr id="9238" name="Line 22"/>
          <p:cNvSpPr>
            <a:spLocks noChangeShapeType="1"/>
          </p:cNvSpPr>
          <p:nvPr/>
        </p:nvSpPr>
        <p:spPr bwMode="auto">
          <a:xfrm flipV="1">
            <a:off x="611188" y="3746500"/>
            <a:ext cx="1600200" cy="1588"/>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39" name="Line 23"/>
          <p:cNvSpPr>
            <a:spLocks noChangeShapeType="1"/>
          </p:cNvSpPr>
          <p:nvPr/>
        </p:nvSpPr>
        <p:spPr bwMode="auto">
          <a:xfrm>
            <a:off x="687388" y="4572008"/>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0" name="Line 24"/>
          <p:cNvSpPr>
            <a:spLocks noChangeShapeType="1"/>
          </p:cNvSpPr>
          <p:nvPr/>
        </p:nvSpPr>
        <p:spPr bwMode="auto">
          <a:xfrm flipV="1">
            <a:off x="763588" y="387350"/>
            <a:ext cx="1452562" cy="635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1" name="Line 25"/>
          <p:cNvSpPr>
            <a:spLocks noChangeShapeType="1"/>
          </p:cNvSpPr>
          <p:nvPr/>
        </p:nvSpPr>
        <p:spPr bwMode="auto">
          <a:xfrm>
            <a:off x="763588" y="1231900"/>
            <a:ext cx="15160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2" name="Line 26"/>
          <p:cNvSpPr>
            <a:spLocks noChangeShapeType="1"/>
          </p:cNvSpPr>
          <p:nvPr/>
        </p:nvSpPr>
        <p:spPr bwMode="auto">
          <a:xfrm>
            <a:off x="611188" y="2070100"/>
            <a:ext cx="16684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59" name="Oval 43"/>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0" name="Oval 44"/>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1" name="Oval 45"/>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2" name="Oval 46"/>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3" name="Oval 47"/>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4" name="Oval 48"/>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5" name="Oval 49"/>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6" name="Oval 50"/>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7" name="Oval 51"/>
          <p:cNvSpPr>
            <a:spLocks noChangeArrowheads="1"/>
          </p:cNvSpPr>
          <p:nvPr/>
        </p:nvSpPr>
        <p:spPr bwMode="auto">
          <a:xfrm>
            <a:off x="2133600" y="44799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8" name="Oval 52"/>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9" name="Oval 53"/>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0" name="Oval 54"/>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1" name="Oval 55"/>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2" name="Oval 56"/>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80" name="Line 64"/>
          <p:cNvSpPr>
            <a:spLocks noChangeShapeType="1"/>
          </p:cNvSpPr>
          <p:nvPr/>
        </p:nvSpPr>
        <p:spPr bwMode="auto">
          <a:xfrm flipV="1">
            <a:off x="609600" y="2968625"/>
            <a:ext cx="16002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87" name="Rectangle 71"/>
          <p:cNvSpPr>
            <a:spLocks noChangeArrowheads="1"/>
          </p:cNvSpPr>
          <p:nvPr/>
        </p:nvSpPr>
        <p:spPr bwMode="auto">
          <a:xfrm>
            <a:off x="2946279" y="609600"/>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0</a:t>
            </a:r>
          </a:p>
        </p:txBody>
      </p:sp>
      <p:sp>
        <p:nvSpPr>
          <p:cNvPr id="59" name="Line 23"/>
          <p:cNvSpPr>
            <a:spLocks noChangeShapeType="1"/>
          </p:cNvSpPr>
          <p:nvPr/>
        </p:nvSpPr>
        <p:spPr bwMode="auto">
          <a:xfrm>
            <a:off x="695298" y="5343547"/>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0" name="Oval 45"/>
          <p:cNvSpPr>
            <a:spLocks noChangeArrowheads="1"/>
          </p:cNvSpPr>
          <p:nvPr/>
        </p:nvSpPr>
        <p:spPr bwMode="auto">
          <a:xfrm>
            <a:off x="617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1" name="Oval 51"/>
          <p:cNvSpPr>
            <a:spLocks noChangeArrowheads="1"/>
          </p:cNvSpPr>
          <p:nvPr/>
        </p:nvSpPr>
        <p:spPr bwMode="auto">
          <a:xfrm>
            <a:off x="2141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 name="Line 23"/>
          <p:cNvSpPr>
            <a:spLocks noChangeShapeType="1"/>
          </p:cNvSpPr>
          <p:nvPr/>
        </p:nvSpPr>
        <p:spPr bwMode="auto">
          <a:xfrm>
            <a:off x="720698" y="6348441"/>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3" name="Oval 45"/>
          <p:cNvSpPr>
            <a:spLocks noChangeArrowheads="1"/>
          </p:cNvSpPr>
          <p:nvPr/>
        </p:nvSpPr>
        <p:spPr bwMode="auto">
          <a:xfrm>
            <a:off x="642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4" name="Oval 51"/>
          <p:cNvSpPr>
            <a:spLocks noChangeArrowheads="1"/>
          </p:cNvSpPr>
          <p:nvPr/>
        </p:nvSpPr>
        <p:spPr bwMode="auto">
          <a:xfrm>
            <a:off x="2166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7" name="Rectangle 71"/>
          <p:cNvSpPr>
            <a:spLocks noChangeArrowheads="1"/>
          </p:cNvSpPr>
          <p:nvPr/>
        </p:nvSpPr>
        <p:spPr bwMode="auto">
          <a:xfrm>
            <a:off x="2946279" y="385762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1</a:t>
            </a:r>
          </a:p>
        </p:txBody>
      </p:sp>
      <p:sp>
        <p:nvSpPr>
          <p:cNvPr id="72" name="Oval 49"/>
          <p:cNvSpPr>
            <a:spLocks noChangeArrowheads="1"/>
          </p:cNvSpPr>
          <p:nvPr/>
        </p:nvSpPr>
        <p:spPr bwMode="auto">
          <a:xfrm>
            <a:off x="2146281"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3" name="Oval 50"/>
          <p:cNvSpPr>
            <a:spLocks noChangeArrowheads="1"/>
          </p:cNvSpPr>
          <p:nvPr/>
        </p:nvSpPr>
        <p:spPr bwMode="auto">
          <a:xfrm>
            <a:off x="2146281"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4" name="Oval 55"/>
          <p:cNvSpPr>
            <a:spLocks noChangeArrowheads="1"/>
          </p:cNvSpPr>
          <p:nvPr/>
        </p:nvSpPr>
        <p:spPr bwMode="auto">
          <a:xfrm>
            <a:off x="416084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5" name="Oval 56"/>
          <p:cNvSpPr>
            <a:spLocks noChangeArrowheads="1"/>
          </p:cNvSpPr>
          <p:nvPr/>
        </p:nvSpPr>
        <p:spPr bwMode="auto">
          <a:xfrm>
            <a:off x="4044964"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9" name="Rectangle 78"/>
          <p:cNvSpPr/>
          <p:nvPr/>
        </p:nvSpPr>
        <p:spPr bwMode="auto">
          <a:xfrm>
            <a:off x="3714744" y="142852"/>
            <a:ext cx="135732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0" name="Rectangle 79"/>
          <p:cNvSpPr/>
          <p:nvPr/>
        </p:nvSpPr>
        <p:spPr bwMode="auto">
          <a:xfrm>
            <a:off x="3711599" y="928670"/>
            <a:ext cx="1360467"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cxnSp>
        <p:nvCxnSpPr>
          <p:cNvPr id="82" name="Connecteur droit 81"/>
          <p:cNvCxnSpPr>
            <a:endCxn id="75" idx="6"/>
          </p:cNvCxnSpPr>
          <p:nvPr/>
        </p:nvCxnSpPr>
        <p:spPr bwMode="auto">
          <a:xfrm flipV="1">
            <a:off x="2214546" y="393700"/>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Connecteur droit 84"/>
          <p:cNvCxnSpPr/>
          <p:nvPr/>
        </p:nvCxnSpPr>
        <p:spPr bwMode="auto">
          <a:xfrm flipV="1">
            <a:off x="2214546" y="1231906"/>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Connecteur droit 85"/>
          <p:cNvCxnSpPr/>
          <p:nvPr/>
        </p:nvCxnSpPr>
        <p:spPr bwMode="auto">
          <a:xfrm flipV="1">
            <a:off x="2227246" y="2051062"/>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Oval 55"/>
          <p:cNvSpPr>
            <a:spLocks noChangeArrowheads="1"/>
          </p:cNvSpPr>
          <p:nvPr/>
        </p:nvSpPr>
        <p:spPr bwMode="auto">
          <a:xfrm>
            <a:off x="4143372" y="197801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8" name="Oval 54"/>
          <p:cNvSpPr>
            <a:spLocks noChangeArrowheads="1"/>
          </p:cNvSpPr>
          <p:nvPr/>
        </p:nvSpPr>
        <p:spPr bwMode="auto">
          <a:xfrm>
            <a:off x="2143108" y="289877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89" name="Connecteur droit 88"/>
          <p:cNvCxnSpPr/>
          <p:nvPr/>
        </p:nvCxnSpPr>
        <p:spPr bwMode="auto">
          <a:xfrm flipV="1">
            <a:off x="2236754" y="2971809"/>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 name="Oval 55"/>
          <p:cNvSpPr>
            <a:spLocks noChangeArrowheads="1"/>
          </p:cNvSpPr>
          <p:nvPr/>
        </p:nvSpPr>
        <p:spPr bwMode="auto">
          <a:xfrm>
            <a:off x="4152880" y="2898763"/>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1" name="Oval 54"/>
          <p:cNvSpPr>
            <a:spLocks noChangeArrowheads="1"/>
          </p:cNvSpPr>
          <p:nvPr/>
        </p:nvSpPr>
        <p:spPr bwMode="auto">
          <a:xfrm>
            <a:off x="2136776" y="36560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2" name="Connecteur droit 91"/>
          <p:cNvCxnSpPr/>
          <p:nvPr/>
        </p:nvCxnSpPr>
        <p:spPr bwMode="auto">
          <a:xfrm flipV="1">
            <a:off x="2230422" y="372905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 name="Oval 55"/>
          <p:cNvSpPr>
            <a:spLocks noChangeArrowheads="1"/>
          </p:cNvSpPr>
          <p:nvPr/>
        </p:nvSpPr>
        <p:spPr bwMode="auto">
          <a:xfrm>
            <a:off x="4146548" y="36560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4" name="Oval 54"/>
          <p:cNvSpPr>
            <a:spLocks noChangeArrowheads="1"/>
          </p:cNvSpPr>
          <p:nvPr/>
        </p:nvSpPr>
        <p:spPr bwMode="auto">
          <a:xfrm>
            <a:off x="2143108" y="44942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5" name="Connecteur droit 94"/>
          <p:cNvCxnSpPr/>
          <p:nvPr/>
        </p:nvCxnSpPr>
        <p:spPr bwMode="auto">
          <a:xfrm flipV="1">
            <a:off x="2236754" y="456725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Oval 55"/>
          <p:cNvSpPr>
            <a:spLocks noChangeArrowheads="1"/>
          </p:cNvSpPr>
          <p:nvPr/>
        </p:nvSpPr>
        <p:spPr bwMode="auto">
          <a:xfrm>
            <a:off x="4152880" y="44942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7" name="Oval 54"/>
          <p:cNvSpPr>
            <a:spLocks noChangeArrowheads="1"/>
          </p:cNvSpPr>
          <p:nvPr/>
        </p:nvSpPr>
        <p:spPr bwMode="auto">
          <a:xfrm>
            <a:off x="2143108" y="526892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8" name="Connecteur droit 97"/>
          <p:cNvCxnSpPr/>
          <p:nvPr/>
        </p:nvCxnSpPr>
        <p:spPr bwMode="auto">
          <a:xfrm flipV="1">
            <a:off x="2236754" y="5341963"/>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 name="Oval 55"/>
          <p:cNvSpPr>
            <a:spLocks noChangeArrowheads="1"/>
          </p:cNvSpPr>
          <p:nvPr/>
        </p:nvSpPr>
        <p:spPr bwMode="auto">
          <a:xfrm>
            <a:off x="4152880" y="526891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0" name="Oval 54"/>
          <p:cNvSpPr>
            <a:spLocks noChangeArrowheads="1"/>
          </p:cNvSpPr>
          <p:nvPr/>
        </p:nvSpPr>
        <p:spPr bwMode="auto">
          <a:xfrm>
            <a:off x="2168508"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01" name="Connecteur droit 100"/>
          <p:cNvCxnSpPr/>
          <p:nvPr/>
        </p:nvCxnSpPr>
        <p:spPr bwMode="auto">
          <a:xfrm flipV="1">
            <a:off x="2262154" y="6342095"/>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Oval 55"/>
          <p:cNvSpPr>
            <a:spLocks noChangeArrowheads="1"/>
          </p:cNvSpPr>
          <p:nvPr/>
        </p:nvSpPr>
        <p:spPr bwMode="auto">
          <a:xfrm>
            <a:off x="4178280" y="626904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3" name="Rectangle 102"/>
          <p:cNvSpPr/>
          <p:nvPr/>
        </p:nvSpPr>
        <p:spPr bwMode="auto">
          <a:xfrm>
            <a:off x="3714744" y="1714488"/>
            <a:ext cx="1357322"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4" name="Rectangle 103"/>
          <p:cNvSpPr/>
          <p:nvPr/>
        </p:nvSpPr>
        <p:spPr bwMode="auto">
          <a:xfrm>
            <a:off x="3714744" y="3429000"/>
            <a:ext cx="1357322" cy="321471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5" name="Rectangle 71"/>
          <p:cNvSpPr>
            <a:spLocks noChangeArrowheads="1"/>
          </p:cNvSpPr>
          <p:nvPr/>
        </p:nvSpPr>
        <p:spPr bwMode="auto">
          <a:xfrm>
            <a:off x="4714876" y="142852"/>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0</a:t>
            </a:r>
          </a:p>
        </p:txBody>
      </p:sp>
      <p:sp>
        <p:nvSpPr>
          <p:cNvPr id="106" name="Rectangle 71"/>
          <p:cNvSpPr>
            <a:spLocks noChangeArrowheads="1"/>
          </p:cNvSpPr>
          <p:nvPr/>
        </p:nvSpPr>
        <p:spPr bwMode="auto">
          <a:xfrm>
            <a:off x="4714876" y="100010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1</a:t>
            </a:r>
          </a:p>
        </p:txBody>
      </p:sp>
      <p:sp>
        <p:nvSpPr>
          <p:cNvPr id="107" name="Rectangle 71"/>
          <p:cNvSpPr>
            <a:spLocks noChangeArrowheads="1"/>
          </p:cNvSpPr>
          <p:nvPr/>
        </p:nvSpPr>
        <p:spPr bwMode="auto">
          <a:xfrm>
            <a:off x="4714876" y="2252313"/>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0</a:t>
            </a:r>
          </a:p>
        </p:txBody>
      </p:sp>
      <p:sp>
        <p:nvSpPr>
          <p:cNvPr id="108" name="Rectangle 71"/>
          <p:cNvSpPr>
            <a:spLocks noChangeArrowheads="1"/>
          </p:cNvSpPr>
          <p:nvPr/>
        </p:nvSpPr>
        <p:spPr bwMode="auto">
          <a:xfrm>
            <a:off x="4714876" y="4681205"/>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1</a:t>
            </a:r>
          </a:p>
        </p:txBody>
      </p:sp>
      <p:sp>
        <p:nvSpPr>
          <p:cNvPr id="109" name="Oval 51"/>
          <p:cNvSpPr>
            <a:spLocks noChangeArrowheads="1"/>
          </p:cNvSpPr>
          <p:nvPr/>
        </p:nvSpPr>
        <p:spPr bwMode="auto">
          <a:xfrm>
            <a:off x="4152902" y="44846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0" name="Oval 52"/>
          <p:cNvSpPr>
            <a:spLocks noChangeArrowheads="1"/>
          </p:cNvSpPr>
          <p:nvPr/>
        </p:nvSpPr>
        <p:spPr bwMode="auto">
          <a:xfrm>
            <a:off x="4152902" y="3659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1" name="Oval 53"/>
          <p:cNvSpPr>
            <a:spLocks noChangeArrowheads="1"/>
          </p:cNvSpPr>
          <p:nvPr/>
        </p:nvSpPr>
        <p:spPr bwMode="auto">
          <a:xfrm>
            <a:off x="4152902" y="2897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2" name="Oval 54"/>
          <p:cNvSpPr>
            <a:spLocks noChangeArrowheads="1"/>
          </p:cNvSpPr>
          <p:nvPr/>
        </p:nvSpPr>
        <p:spPr bwMode="auto">
          <a:xfrm>
            <a:off x="4152902" y="19827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 name="Oval 55"/>
          <p:cNvSpPr>
            <a:spLocks noChangeArrowheads="1"/>
          </p:cNvSpPr>
          <p:nvPr/>
        </p:nvSpPr>
        <p:spPr bwMode="auto">
          <a:xfrm>
            <a:off x="4187824" y="116679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8" name="Oval 51"/>
          <p:cNvSpPr>
            <a:spLocks noChangeArrowheads="1"/>
          </p:cNvSpPr>
          <p:nvPr/>
        </p:nvSpPr>
        <p:spPr bwMode="auto">
          <a:xfrm>
            <a:off x="4160812" y="526890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9" name="Oval 51"/>
          <p:cNvSpPr>
            <a:spLocks noChangeArrowheads="1"/>
          </p:cNvSpPr>
          <p:nvPr/>
        </p:nvSpPr>
        <p:spPr bwMode="auto">
          <a:xfrm>
            <a:off x="4186212"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1" name="Oval 49"/>
          <p:cNvSpPr>
            <a:spLocks noChangeArrowheads="1"/>
          </p:cNvSpPr>
          <p:nvPr/>
        </p:nvSpPr>
        <p:spPr bwMode="auto">
          <a:xfrm>
            <a:off x="4192567" y="116679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1" name="Oval 54"/>
          <p:cNvSpPr>
            <a:spLocks noChangeArrowheads="1"/>
          </p:cNvSpPr>
          <p:nvPr/>
        </p:nvSpPr>
        <p:spPr bwMode="auto">
          <a:xfrm>
            <a:off x="4162410" y="290351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4" name="Oval 54"/>
          <p:cNvSpPr>
            <a:spLocks noChangeArrowheads="1"/>
          </p:cNvSpPr>
          <p:nvPr/>
        </p:nvSpPr>
        <p:spPr bwMode="auto">
          <a:xfrm>
            <a:off x="4156078" y="36607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7" name="Oval 54"/>
          <p:cNvSpPr>
            <a:spLocks noChangeArrowheads="1"/>
          </p:cNvSpPr>
          <p:nvPr/>
        </p:nvSpPr>
        <p:spPr bwMode="auto">
          <a:xfrm>
            <a:off x="4162410" y="44989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0" name="Oval 54"/>
          <p:cNvSpPr>
            <a:spLocks noChangeArrowheads="1"/>
          </p:cNvSpPr>
          <p:nvPr/>
        </p:nvSpPr>
        <p:spPr bwMode="auto">
          <a:xfrm>
            <a:off x="4162410" y="527366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 name="Oval 54"/>
          <p:cNvSpPr>
            <a:spLocks noChangeArrowheads="1"/>
          </p:cNvSpPr>
          <p:nvPr/>
        </p:nvSpPr>
        <p:spPr bwMode="auto">
          <a:xfrm>
            <a:off x="4187810"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2" name="Rectangle 121"/>
          <p:cNvSpPr/>
          <p:nvPr/>
        </p:nvSpPr>
        <p:spPr bwMode="auto">
          <a:xfrm>
            <a:off x="1785918" y="142852"/>
            <a:ext cx="1500198"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3" name="Rectangle 122"/>
          <p:cNvSpPr/>
          <p:nvPr/>
        </p:nvSpPr>
        <p:spPr bwMode="auto">
          <a:xfrm>
            <a:off x="1785918" y="1857364"/>
            <a:ext cx="1500198" cy="478634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9219"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9220"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9221"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9222"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9223"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9224"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g</a:t>
            </a:r>
          </a:p>
        </p:txBody>
      </p:sp>
      <p:sp>
        <p:nvSpPr>
          <p:cNvPr id="9225"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9226"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9227"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8"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9"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9230"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9231"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 0.05</a:t>
            </a:r>
          </a:p>
        </p:txBody>
      </p:sp>
      <p:sp>
        <p:nvSpPr>
          <p:cNvPr id="9232"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h</a:t>
            </a:r>
          </a:p>
        </p:txBody>
      </p:sp>
      <p:sp>
        <p:nvSpPr>
          <p:cNvPr id="9233"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0.04</a:t>
            </a:r>
          </a:p>
        </p:txBody>
      </p:sp>
      <p:sp>
        <p:nvSpPr>
          <p:cNvPr id="9238" name="Line 22"/>
          <p:cNvSpPr>
            <a:spLocks noChangeShapeType="1"/>
          </p:cNvSpPr>
          <p:nvPr/>
        </p:nvSpPr>
        <p:spPr bwMode="auto">
          <a:xfrm flipV="1">
            <a:off x="611188" y="3746500"/>
            <a:ext cx="1600200" cy="1588"/>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39" name="Line 23"/>
          <p:cNvSpPr>
            <a:spLocks noChangeShapeType="1"/>
          </p:cNvSpPr>
          <p:nvPr/>
        </p:nvSpPr>
        <p:spPr bwMode="auto">
          <a:xfrm>
            <a:off x="687388" y="4572008"/>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0" name="Line 24"/>
          <p:cNvSpPr>
            <a:spLocks noChangeShapeType="1"/>
          </p:cNvSpPr>
          <p:nvPr/>
        </p:nvSpPr>
        <p:spPr bwMode="auto">
          <a:xfrm flipV="1">
            <a:off x="763588" y="387350"/>
            <a:ext cx="1452562" cy="635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1" name="Line 25"/>
          <p:cNvSpPr>
            <a:spLocks noChangeShapeType="1"/>
          </p:cNvSpPr>
          <p:nvPr/>
        </p:nvSpPr>
        <p:spPr bwMode="auto">
          <a:xfrm>
            <a:off x="763588" y="1231900"/>
            <a:ext cx="15160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2" name="Line 26"/>
          <p:cNvSpPr>
            <a:spLocks noChangeShapeType="1"/>
          </p:cNvSpPr>
          <p:nvPr/>
        </p:nvSpPr>
        <p:spPr bwMode="auto">
          <a:xfrm>
            <a:off x="611188" y="2070100"/>
            <a:ext cx="16684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59" name="Oval 43"/>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0" name="Oval 44"/>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1" name="Oval 45"/>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2" name="Oval 46"/>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3" name="Oval 47"/>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4" name="Oval 48"/>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5" name="Oval 49"/>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6" name="Oval 50"/>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7" name="Oval 51"/>
          <p:cNvSpPr>
            <a:spLocks noChangeArrowheads="1"/>
          </p:cNvSpPr>
          <p:nvPr/>
        </p:nvSpPr>
        <p:spPr bwMode="auto">
          <a:xfrm>
            <a:off x="2133600" y="44799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8" name="Oval 52"/>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9" name="Oval 53"/>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0" name="Oval 54"/>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1" name="Oval 55"/>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2" name="Oval 56"/>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80" name="Line 64"/>
          <p:cNvSpPr>
            <a:spLocks noChangeShapeType="1"/>
          </p:cNvSpPr>
          <p:nvPr/>
        </p:nvSpPr>
        <p:spPr bwMode="auto">
          <a:xfrm flipV="1">
            <a:off x="609600" y="2968625"/>
            <a:ext cx="16002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 name="Line 23"/>
          <p:cNvSpPr>
            <a:spLocks noChangeShapeType="1"/>
          </p:cNvSpPr>
          <p:nvPr/>
        </p:nvSpPr>
        <p:spPr bwMode="auto">
          <a:xfrm>
            <a:off x="695298" y="5343547"/>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0" name="Oval 45"/>
          <p:cNvSpPr>
            <a:spLocks noChangeArrowheads="1"/>
          </p:cNvSpPr>
          <p:nvPr/>
        </p:nvSpPr>
        <p:spPr bwMode="auto">
          <a:xfrm>
            <a:off x="617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1" name="Oval 51"/>
          <p:cNvSpPr>
            <a:spLocks noChangeArrowheads="1"/>
          </p:cNvSpPr>
          <p:nvPr/>
        </p:nvSpPr>
        <p:spPr bwMode="auto">
          <a:xfrm>
            <a:off x="2141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 name="Line 23"/>
          <p:cNvSpPr>
            <a:spLocks noChangeShapeType="1"/>
          </p:cNvSpPr>
          <p:nvPr/>
        </p:nvSpPr>
        <p:spPr bwMode="auto">
          <a:xfrm>
            <a:off x="720698" y="6348441"/>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3" name="Oval 45"/>
          <p:cNvSpPr>
            <a:spLocks noChangeArrowheads="1"/>
          </p:cNvSpPr>
          <p:nvPr/>
        </p:nvSpPr>
        <p:spPr bwMode="auto">
          <a:xfrm>
            <a:off x="642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4" name="Oval 51"/>
          <p:cNvSpPr>
            <a:spLocks noChangeArrowheads="1"/>
          </p:cNvSpPr>
          <p:nvPr/>
        </p:nvSpPr>
        <p:spPr bwMode="auto">
          <a:xfrm>
            <a:off x="2166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 name="Oval 49"/>
          <p:cNvSpPr>
            <a:spLocks noChangeArrowheads="1"/>
          </p:cNvSpPr>
          <p:nvPr/>
        </p:nvSpPr>
        <p:spPr bwMode="auto">
          <a:xfrm>
            <a:off x="2146281"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3" name="Oval 50"/>
          <p:cNvSpPr>
            <a:spLocks noChangeArrowheads="1"/>
          </p:cNvSpPr>
          <p:nvPr/>
        </p:nvSpPr>
        <p:spPr bwMode="auto">
          <a:xfrm>
            <a:off x="2146281"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4" name="Oval 55"/>
          <p:cNvSpPr>
            <a:spLocks noChangeArrowheads="1"/>
          </p:cNvSpPr>
          <p:nvPr/>
        </p:nvSpPr>
        <p:spPr bwMode="auto">
          <a:xfrm>
            <a:off x="416084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5" name="Oval 56"/>
          <p:cNvSpPr>
            <a:spLocks noChangeArrowheads="1"/>
          </p:cNvSpPr>
          <p:nvPr/>
        </p:nvSpPr>
        <p:spPr bwMode="auto">
          <a:xfrm>
            <a:off x="4044964"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82" name="Connecteur droit 81"/>
          <p:cNvCxnSpPr>
            <a:endCxn id="75" idx="6"/>
          </p:cNvCxnSpPr>
          <p:nvPr/>
        </p:nvCxnSpPr>
        <p:spPr bwMode="auto">
          <a:xfrm flipV="1">
            <a:off x="2214546" y="393700"/>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Connecteur droit 84"/>
          <p:cNvCxnSpPr/>
          <p:nvPr/>
        </p:nvCxnSpPr>
        <p:spPr bwMode="auto">
          <a:xfrm flipV="1">
            <a:off x="2214546" y="1231906"/>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Connecteur droit 85"/>
          <p:cNvCxnSpPr/>
          <p:nvPr/>
        </p:nvCxnSpPr>
        <p:spPr bwMode="auto">
          <a:xfrm flipV="1">
            <a:off x="2227246" y="2051062"/>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Oval 55"/>
          <p:cNvSpPr>
            <a:spLocks noChangeArrowheads="1"/>
          </p:cNvSpPr>
          <p:nvPr/>
        </p:nvSpPr>
        <p:spPr bwMode="auto">
          <a:xfrm>
            <a:off x="4143372" y="197801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8" name="Oval 54"/>
          <p:cNvSpPr>
            <a:spLocks noChangeArrowheads="1"/>
          </p:cNvSpPr>
          <p:nvPr/>
        </p:nvSpPr>
        <p:spPr bwMode="auto">
          <a:xfrm>
            <a:off x="2143108" y="289877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89" name="Connecteur droit 88"/>
          <p:cNvCxnSpPr/>
          <p:nvPr/>
        </p:nvCxnSpPr>
        <p:spPr bwMode="auto">
          <a:xfrm flipV="1">
            <a:off x="2236754" y="2971809"/>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 name="Oval 55"/>
          <p:cNvSpPr>
            <a:spLocks noChangeArrowheads="1"/>
          </p:cNvSpPr>
          <p:nvPr/>
        </p:nvSpPr>
        <p:spPr bwMode="auto">
          <a:xfrm>
            <a:off x="4152880" y="2898763"/>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1" name="Oval 54"/>
          <p:cNvSpPr>
            <a:spLocks noChangeArrowheads="1"/>
          </p:cNvSpPr>
          <p:nvPr/>
        </p:nvSpPr>
        <p:spPr bwMode="auto">
          <a:xfrm>
            <a:off x="2136776" y="36560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2" name="Connecteur droit 91"/>
          <p:cNvCxnSpPr/>
          <p:nvPr/>
        </p:nvCxnSpPr>
        <p:spPr bwMode="auto">
          <a:xfrm flipV="1">
            <a:off x="2230422" y="372905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 name="Oval 55"/>
          <p:cNvSpPr>
            <a:spLocks noChangeArrowheads="1"/>
          </p:cNvSpPr>
          <p:nvPr/>
        </p:nvSpPr>
        <p:spPr bwMode="auto">
          <a:xfrm>
            <a:off x="4146548" y="36560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4" name="Oval 54"/>
          <p:cNvSpPr>
            <a:spLocks noChangeArrowheads="1"/>
          </p:cNvSpPr>
          <p:nvPr/>
        </p:nvSpPr>
        <p:spPr bwMode="auto">
          <a:xfrm>
            <a:off x="2143108" y="44942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5" name="Connecteur droit 94"/>
          <p:cNvCxnSpPr/>
          <p:nvPr/>
        </p:nvCxnSpPr>
        <p:spPr bwMode="auto">
          <a:xfrm flipV="1">
            <a:off x="2236754" y="456725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Oval 55"/>
          <p:cNvSpPr>
            <a:spLocks noChangeArrowheads="1"/>
          </p:cNvSpPr>
          <p:nvPr/>
        </p:nvSpPr>
        <p:spPr bwMode="auto">
          <a:xfrm>
            <a:off x="4152880" y="44942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7" name="Oval 54"/>
          <p:cNvSpPr>
            <a:spLocks noChangeArrowheads="1"/>
          </p:cNvSpPr>
          <p:nvPr/>
        </p:nvSpPr>
        <p:spPr bwMode="auto">
          <a:xfrm>
            <a:off x="2143108" y="526892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8" name="Connecteur droit 97"/>
          <p:cNvCxnSpPr/>
          <p:nvPr/>
        </p:nvCxnSpPr>
        <p:spPr bwMode="auto">
          <a:xfrm flipV="1">
            <a:off x="2236754" y="5341963"/>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 name="Oval 55"/>
          <p:cNvSpPr>
            <a:spLocks noChangeArrowheads="1"/>
          </p:cNvSpPr>
          <p:nvPr/>
        </p:nvSpPr>
        <p:spPr bwMode="auto">
          <a:xfrm>
            <a:off x="4152880" y="526891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0" name="Oval 54"/>
          <p:cNvSpPr>
            <a:spLocks noChangeArrowheads="1"/>
          </p:cNvSpPr>
          <p:nvPr/>
        </p:nvSpPr>
        <p:spPr bwMode="auto">
          <a:xfrm>
            <a:off x="2168508"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01" name="Connecteur droit 100"/>
          <p:cNvCxnSpPr/>
          <p:nvPr/>
        </p:nvCxnSpPr>
        <p:spPr bwMode="auto">
          <a:xfrm flipV="1">
            <a:off x="2262154" y="6342095"/>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Oval 55"/>
          <p:cNvSpPr>
            <a:spLocks noChangeArrowheads="1"/>
          </p:cNvSpPr>
          <p:nvPr/>
        </p:nvSpPr>
        <p:spPr bwMode="auto">
          <a:xfrm>
            <a:off x="4178280" y="626904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9" name="Oval 51"/>
          <p:cNvSpPr>
            <a:spLocks noChangeArrowheads="1"/>
          </p:cNvSpPr>
          <p:nvPr/>
        </p:nvSpPr>
        <p:spPr bwMode="auto">
          <a:xfrm>
            <a:off x="4152902" y="44846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0" name="Oval 52"/>
          <p:cNvSpPr>
            <a:spLocks noChangeArrowheads="1"/>
          </p:cNvSpPr>
          <p:nvPr/>
        </p:nvSpPr>
        <p:spPr bwMode="auto">
          <a:xfrm>
            <a:off x="4152902" y="3659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1" name="Oval 53"/>
          <p:cNvSpPr>
            <a:spLocks noChangeArrowheads="1"/>
          </p:cNvSpPr>
          <p:nvPr/>
        </p:nvSpPr>
        <p:spPr bwMode="auto">
          <a:xfrm>
            <a:off x="4152902" y="2897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2" name="Oval 54"/>
          <p:cNvSpPr>
            <a:spLocks noChangeArrowheads="1"/>
          </p:cNvSpPr>
          <p:nvPr/>
        </p:nvSpPr>
        <p:spPr bwMode="auto">
          <a:xfrm>
            <a:off x="4152902" y="19827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 name="Oval 55"/>
          <p:cNvSpPr>
            <a:spLocks noChangeArrowheads="1"/>
          </p:cNvSpPr>
          <p:nvPr/>
        </p:nvSpPr>
        <p:spPr bwMode="auto">
          <a:xfrm>
            <a:off x="4187824" y="116679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8" name="Oval 51"/>
          <p:cNvSpPr>
            <a:spLocks noChangeArrowheads="1"/>
          </p:cNvSpPr>
          <p:nvPr/>
        </p:nvSpPr>
        <p:spPr bwMode="auto">
          <a:xfrm>
            <a:off x="4160812" y="526890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9" name="Oval 51"/>
          <p:cNvSpPr>
            <a:spLocks noChangeArrowheads="1"/>
          </p:cNvSpPr>
          <p:nvPr/>
        </p:nvSpPr>
        <p:spPr bwMode="auto">
          <a:xfrm>
            <a:off x="4186212"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1" name="Oval 49"/>
          <p:cNvSpPr>
            <a:spLocks noChangeArrowheads="1"/>
          </p:cNvSpPr>
          <p:nvPr/>
        </p:nvSpPr>
        <p:spPr bwMode="auto">
          <a:xfrm>
            <a:off x="4192567" y="116679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29" name="Connecteur droit 128"/>
          <p:cNvCxnSpPr/>
          <p:nvPr/>
        </p:nvCxnSpPr>
        <p:spPr bwMode="auto">
          <a:xfrm flipV="1">
            <a:off x="4246548" y="2055802"/>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Oval 55"/>
          <p:cNvSpPr>
            <a:spLocks noChangeArrowheads="1"/>
          </p:cNvSpPr>
          <p:nvPr/>
        </p:nvSpPr>
        <p:spPr bwMode="auto">
          <a:xfrm>
            <a:off x="6162674" y="198275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1" name="Oval 54"/>
          <p:cNvSpPr>
            <a:spLocks noChangeArrowheads="1"/>
          </p:cNvSpPr>
          <p:nvPr/>
        </p:nvSpPr>
        <p:spPr bwMode="auto">
          <a:xfrm>
            <a:off x="4162410" y="290351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32" name="Connecteur droit 131"/>
          <p:cNvCxnSpPr/>
          <p:nvPr/>
        </p:nvCxnSpPr>
        <p:spPr bwMode="auto">
          <a:xfrm flipV="1">
            <a:off x="4256056" y="2976549"/>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3" name="Oval 55"/>
          <p:cNvSpPr>
            <a:spLocks noChangeArrowheads="1"/>
          </p:cNvSpPr>
          <p:nvPr/>
        </p:nvSpPr>
        <p:spPr bwMode="auto">
          <a:xfrm>
            <a:off x="6172182" y="2903503"/>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4" name="Oval 54"/>
          <p:cNvSpPr>
            <a:spLocks noChangeArrowheads="1"/>
          </p:cNvSpPr>
          <p:nvPr/>
        </p:nvSpPr>
        <p:spPr bwMode="auto">
          <a:xfrm>
            <a:off x="4156078" y="36607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35" name="Connecteur droit 134"/>
          <p:cNvCxnSpPr/>
          <p:nvPr/>
        </p:nvCxnSpPr>
        <p:spPr bwMode="auto">
          <a:xfrm flipV="1">
            <a:off x="4249724" y="373379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6" name="Oval 55"/>
          <p:cNvSpPr>
            <a:spLocks noChangeArrowheads="1"/>
          </p:cNvSpPr>
          <p:nvPr/>
        </p:nvSpPr>
        <p:spPr bwMode="auto">
          <a:xfrm>
            <a:off x="6165850" y="366074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7" name="Oval 54"/>
          <p:cNvSpPr>
            <a:spLocks noChangeArrowheads="1"/>
          </p:cNvSpPr>
          <p:nvPr/>
        </p:nvSpPr>
        <p:spPr bwMode="auto">
          <a:xfrm>
            <a:off x="4162410" y="44989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38" name="Connecteur droit 137"/>
          <p:cNvCxnSpPr/>
          <p:nvPr/>
        </p:nvCxnSpPr>
        <p:spPr bwMode="auto">
          <a:xfrm flipV="1">
            <a:off x="4256056" y="457199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9" name="Oval 55"/>
          <p:cNvSpPr>
            <a:spLocks noChangeArrowheads="1"/>
          </p:cNvSpPr>
          <p:nvPr/>
        </p:nvSpPr>
        <p:spPr bwMode="auto">
          <a:xfrm>
            <a:off x="6172182" y="449894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0" name="Oval 54"/>
          <p:cNvSpPr>
            <a:spLocks noChangeArrowheads="1"/>
          </p:cNvSpPr>
          <p:nvPr/>
        </p:nvSpPr>
        <p:spPr bwMode="auto">
          <a:xfrm>
            <a:off x="4162410" y="527366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41" name="Connecteur droit 140"/>
          <p:cNvCxnSpPr/>
          <p:nvPr/>
        </p:nvCxnSpPr>
        <p:spPr bwMode="auto">
          <a:xfrm flipV="1">
            <a:off x="4256056" y="5346703"/>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2" name="Oval 55"/>
          <p:cNvSpPr>
            <a:spLocks noChangeArrowheads="1"/>
          </p:cNvSpPr>
          <p:nvPr/>
        </p:nvSpPr>
        <p:spPr bwMode="auto">
          <a:xfrm>
            <a:off x="6172182" y="527365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 name="Oval 54"/>
          <p:cNvSpPr>
            <a:spLocks noChangeArrowheads="1"/>
          </p:cNvSpPr>
          <p:nvPr/>
        </p:nvSpPr>
        <p:spPr bwMode="auto">
          <a:xfrm>
            <a:off x="4187810"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44" name="Connecteur droit 143"/>
          <p:cNvCxnSpPr/>
          <p:nvPr/>
        </p:nvCxnSpPr>
        <p:spPr bwMode="auto">
          <a:xfrm flipV="1">
            <a:off x="4281456" y="6346835"/>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Oval 55"/>
          <p:cNvSpPr>
            <a:spLocks noChangeArrowheads="1"/>
          </p:cNvSpPr>
          <p:nvPr/>
        </p:nvSpPr>
        <p:spPr bwMode="auto">
          <a:xfrm>
            <a:off x="6197582" y="627378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6" name="Rectangle 145"/>
          <p:cNvSpPr/>
          <p:nvPr/>
        </p:nvSpPr>
        <p:spPr bwMode="auto">
          <a:xfrm>
            <a:off x="5786446" y="1714488"/>
            <a:ext cx="1000132" cy="71438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7" name="Rectangle 146"/>
          <p:cNvSpPr/>
          <p:nvPr/>
        </p:nvSpPr>
        <p:spPr bwMode="auto">
          <a:xfrm>
            <a:off x="5786446" y="2571744"/>
            <a:ext cx="1000132" cy="71438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8" name="Rectangle 147"/>
          <p:cNvSpPr/>
          <p:nvPr/>
        </p:nvSpPr>
        <p:spPr bwMode="auto">
          <a:xfrm>
            <a:off x="5786446" y="3429000"/>
            <a:ext cx="1000132" cy="142876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9" name="Rectangle 148"/>
          <p:cNvSpPr/>
          <p:nvPr/>
        </p:nvSpPr>
        <p:spPr bwMode="auto">
          <a:xfrm>
            <a:off x="5786446" y="5214950"/>
            <a:ext cx="1000132" cy="142876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50" name="Rectangle 71"/>
          <p:cNvSpPr>
            <a:spLocks noChangeArrowheads="1"/>
          </p:cNvSpPr>
          <p:nvPr/>
        </p:nvSpPr>
        <p:spPr bwMode="auto">
          <a:xfrm>
            <a:off x="6462726" y="1857364"/>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0</a:t>
            </a:r>
          </a:p>
        </p:txBody>
      </p:sp>
      <p:sp>
        <p:nvSpPr>
          <p:cNvPr id="151" name="Rectangle 71"/>
          <p:cNvSpPr>
            <a:spLocks noChangeArrowheads="1"/>
          </p:cNvSpPr>
          <p:nvPr/>
        </p:nvSpPr>
        <p:spPr bwMode="auto">
          <a:xfrm>
            <a:off x="6462726" y="2680941"/>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1</a:t>
            </a:r>
          </a:p>
        </p:txBody>
      </p:sp>
      <p:sp>
        <p:nvSpPr>
          <p:cNvPr id="122" name="Rectangle 121"/>
          <p:cNvSpPr/>
          <p:nvPr/>
        </p:nvSpPr>
        <p:spPr bwMode="auto">
          <a:xfrm>
            <a:off x="3714744" y="142852"/>
            <a:ext cx="135732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3" name="Rectangle 122"/>
          <p:cNvSpPr/>
          <p:nvPr/>
        </p:nvSpPr>
        <p:spPr bwMode="auto">
          <a:xfrm>
            <a:off x="3711599" y="928670"/>
            <a:ext cx="1360467"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4" name="Rectangle 123"/>
          <p:cNvSpPr/>
          <p:nvPr/>
        </p:nvSpPr>
        <p:spPr bwMode="auto">
          <a:xfrm>
            <a:off x="3714744" y="1714488"/>
            <a:ext cx="1357322"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5" name="Rectangle 124"/>
          <p:cNvSpPr/>
          <p:nvPr/>
        </p:nvSpPr>
        <p:spPr bwMode="auto">
          <a:xfrm>
            <a:off x="3714744" y="3429000"/>
            <a:ext cx="1357322" cy="321471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6" name="Rectangle 71"/>
          <p:cNvSpPr>
            <a:spLocks noChangeArrowheads="1"/>
          </p:cNvSpPr>
          <p:nvPr/>
        </p:nvSpPr>
        <p:spPr bwMode="auto">
          <a:xfrm>
            <a:off x="4714876" y="142852"/>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0</a:t>
            </a:r>
          </a:p>
        </p:txBody>
      </p:sp>
      <p:sp>
        <p:nvSpPr>
          <p:cNvPr id="127" name="Rectangle 71"/>
          <p:cNvSpPr>
            <a:spLocks noChangeArrowheads="1"/>
          </p:cNvSpPr>
          <p:nvPr/>
        </p:nvSpPr>
        <p:spPr bwMode="auto">
          <a:xfrm>
            <a:off x="4714876" y="100010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1</a:t>
            </a:r>
          </a:p>
        </p:txBody>
      </p:sp>
      <p:sp>
        <p:nvSpPr>
          <p:cNvPr id="128" name="Rectangle 71"/>
          <p:cNvSpPr>
            <a:spLocks noChangeArrowheads="1"/>
          </p:cNvSpPr>
          <p:nvPr/>
        </p:nvSpPr>
        <p:spPr bwMode="auto">
          <a:xfrm>
            <a:off x="4714876" y="2252313"/>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0</a:t>
            </a:r>
          </a:p>
        </p:txBody>
      </p:sp>
      <p:sp>
        <p:nvSpPr>
          <p:cNvPr id="152" name="Rectangle 71"/>
          <p:cNvSpPr>
            <a:spLocks noChangeArrowheads="1"/>
          </p:cNvSpPr>
          <p:nvPr/>
        </p:nvSpPr>
        <p:spPr bwMode="auto">
          <a:xfrm>
            <a:off x="4714876" y="4681205"/>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1</a:t>
            </a:r>
          </a:p>
        </p:txBody>
      </p:sp>
      <p:sp>
        <p:nvSpPr>
          <p:cNvPr id="153" name="Rectangle 71"/>
          <p:cNvSpPr>
            <a:spLocks noChangeArrowheads="1"/>
          </p:cNvSpPr>
          <p:nvPr/>
        </p:nvSpPr>
        <p:spPr bwMode="auto">
          <a:xfrm>
            <a:off x="2946279" y="609600"/>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0</a:t>
            </a:r>
          </a:p>
        </p:txBody>
      </p:sp>
      <p:sp>
        <p:nvSpPr>
          <p:cNvPr id="154" name="Rectangle 71"/>
          <p:cNvSpPr>
            <a:spLocks noChangeArrowheads="1"/>
          </p:cNvSpPr>
          <p:nvPr/>
        </p:nvSpPr>
        <p:spPr bwMode="auto">
          <a:xfrm>
            <a:off x="2946279" y="385762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1</a:t>
            </a:r>
          </a:p>
        </p:txBody>
      </p:sp>
      <p:sp>
        <p:nvSpPr>
          <p:cNvPr id="155" name="Rectangle 154"/>
          <p:cNvSpPr/>
          <p:nvPr/>
        </p:nvSpPr>
        <p:spPr bwMode="auto">
          <a:xfrm>
            <a:off x="1785918" y="142852"/>
            <a:ext cx="1500198"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56" name="Rectangle 155"/>
          <p:cNvSpPr/>
          <p:nvPr/>
        </p:nvSpPr>
        <p:spPr bwMode="auto">
          <a:xfrm>
            <a:off x="1785918" y="1857364"/>
            <a:ext cx="1500198" cy="478634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57" name="Rectangle 71"/>
          <p:cNvSpPr>
            <a:spLocks noChangeArrowheads="1"/>
          </p:cNvSpPr>
          <p:nvPr/>
        </p:nvSpPr>
        <p:spPr bwMode="auto">
          <a:xfrm>
            <a:off x="6479707" y="385762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0</a:t>
            </a:r>
          </a:p>
        </p:txBody>
      </p:sp>
      <p:sp>
        <p:nvSpPr>
          <p:cNvPr id="158" name="Rectangle 71"/>
          <p:cNvSpPr>
            <a:spLocks noChangeArrowheads="1"/>
          </p:cNvSpPr>
          <p:nvPr/>
        </p:nvSpPr>
        <p:spPr bwMode="auto">
          <a:xfrm>
            <a:off x="6479707" y="5572140"/>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90513" y="225425"/>
            <a:ext cx="319087" cy="457200"/>
          </a:xfrm>
          <a:prstGeom prst="rect">
            <a:avLst/>
          </a:prstGeom>
          <a:noFill/>
          <a:ln w="9525">
            <a:noFill/>
            <a:miter lim="800000"/>
            <a:headEnd/>
            <a:tailEnd/>
          </a:ln>
          <a:effectLst/>
        </p:spPr>
        <p:txBody>
          <a:bodyPr wrap="none" lIns="92075" tIns="46038" rIns="92075" bIns="46038">
            <a:spAutoFit/>
          </a:bodyPr>
          <a:lstStyle/>
          <a:p>
            <a:r>
              <a:rPr lang="fr-FR"/>
              <a:t>a</a:t>
            </a:r>
          </a:p>
        </p:txBody>
      </p:sp>
      <p:sp>
        <p:nvSpPr>
          <p:cNvPr id="9219" name="Rectangle 3"/>
          <p:cNvSpPr>
            <a:spLocks noChangeArrowheads="1"/>
          </p:cNvSpPr>
          <p:nvPr/>
        </p:nvSpPr>
        <p:spPr bwMode="auto">
          <a:xfrm>
            <a:off x="290513" y="1063625"/>
            <a:ext cx="336550" cy="457200"/>
          </a:xfrm>
          <a:prstGeom prst="rect">
            <a:avLst/>
          </a:prstGeom>
          <a:noFill/>
          <a:ln w="9525">
            <a:noFill/>
            <a:miter lim="800000"/>
            <a:headEnd/>
            <a:tailEnd/>
          </a:ln>
          <a:effectLst/>
        </p:spPr>
        <p:txBody>
          <a:bodyPr wrap="none" lIns="92075" tIns="46038" rIns="92075" bIns="46038">
            <a:spAutoFit/>
          </a:bodyPr>
          <a:lstStyle/>
          <a:p>
            <a:r>
              <a:rPr lang="fr-FR"/>
              <a:t>b</a:t>
            </a:r>
          </a:p>
        </p:txBody>
      </p:sp>
      <p:sp>
        <p:nvSpPr>
          <p:cNvPr id="9220" name="Rectangle 4"/>
          <p:cNvSpPr>
            <a:spLocks noChangeArrowheads="1"/>
          </p:cNvSpPr>
          <p:nvPr/>
        </p:nvSpPr>
        <p:spPr bwMode="auto">
          <a:xfrm>
            <a:off x="230188" y="1901825"/>
            <a:ext cx="319087" cy="457200"/>
          </a:xfrm>
          <a:prstGeom prst="rect">
            <a:avLst/>
          </a:prstGeom>
          <a:noFill/>
          <a:ln w="9525">
            <a:noFill/>
            <a:miter lim="800000"/>
            <a:headEnd/>
            <a:tailEnd/>
          </a:ln>
          <a:effectLst/>
        </p:spPr>
        <p:txBody>
          <a:bodyPr wrap="none" lIns="92075" tIns="46038" rIns="92075" bIns="46038">
            <a:spAutoFit/>
          </a:bodyPr>
          <a:lstStyle/>
          <a:p>
            <a:r>
              <a:rPr lang="fr-FR"/>
              <a:t>c</a:t>
            </a:r>
          </a:p>
        </p:txBody>
      </p:sp>
      <p:sp>
        <p:nvSpPr>
          <p:cNvPr id="9221" name="Rectangle 5"/>
          <p:cNvSpPr>
            <a:spLocks noChangeArrowheads="1"/>
          </p:cNvSpPr>
          <p:nvPr/>
        </p:nvSpPr>
        <p:spPr bwMode="auto">
          <a:xfrm>
            <a:off x="153988" y="2816225"/>
            <a:ext cx="336550" cy="457200"/>
          </a:xfrm>
          <a:prstGeom prst="rect">
            <a:avLst/>
          </a:prstGeom>
          <a:noFill/>
          <a:ln w="9525">
            <a:noFill/>
            <a:miter lim="800000"/>
            <a:headEnd/>
            <a:tailEnd/>
          </a:ln>
          <a:effectLst/>
        </p:spPr>
        <p:txBody>
          <a:bodyPr wrap="none" lIns="92075" tIns="46038" rIns="92075" bIns="46038">
            <a:spAutoFit/>
          </a:bodyPr>
          <a:lstStyle/>
          <a:p>
            <a:pPr marL="95250" indent="-95250"/>
            <a:r>
              <a:rPr lang="fr-FR"/>
              <a:t>d</a:t>
            </a:r>
          </a:p>
        </p:txBody>
      </p:sp>
      <p:sp>
        <p:nvSpPr>
          <p:cNvPr id="9222" name="Rectangle 6"/>
          <p:cNvSpPr>
            <a:spLocks noChangeArrowheads="1"/>
          </p:cNvSpPr>
          <p:nvPr/>
        </p:nvSpPr>
        <p:spPr bwMode="auto">
          <a:xfrm>
            <a:off x="290513" y="3502025"/>
            <a:ext cx="319087" cy="457200"/>
          </a:xfrm>
          <a:prstGeom prst="rect">
            <a:avLst/>
          </a:prstGeom>
          <a:noFill/>
          <a:ln w="9525">
            <a:noFill/>
            <a:miter lim="800000"/>
            <a:headEnd/>
            <a:tailEnd/>
          </a:ln>
          <a:effectLst/>
        </p:spPr>
        <p:txBody>
          <a:bodyPr wrap="none" lIns="92075" tIns="46038" rIns="92075" bIns="46038">
            <a:spAutoFit/>
          </a:bodyPr>
          <a:lstStyle/>
          <a:p>
            <a:pPr marL="133350" indent="-133350"/>
            <a:r>
              <a:rPr lang="fr-FR"/>
              <a:t>e</a:t>
            </a:r>
          </a:p>
        </p:txBody>
      </p:sp>
      <p:sp>
        <p:nvSpPr>
          <p:cNvPr id="9223" name="Rectangle 7"/>
          <p:cNvSpPr>
            <a:spLocks noChangeArrowheads="1"/>
          </p:cNvSpPr>
          <p:nvPr/>
        </p:nvSpPr>
        <p:spPr bwMode="auto">
          <a:xfrm>
            <a:off x="290513" y="4416425"/>
            <a:ext cx="285750" cy="457200"/>
          </a:xfrm>
          <a:prstGeom prst="rect">
            <a:avLst/>
          </a:prstGeom>
          <a:noFill/>
          <a:ln w="9525">
            <a:noFill/>
            <a:miter lim="800000"/>
            <a:headEnd/>
            <a:tailEnd/>
          </a:ln>
          <a:effectLst/>
        </p:spPr>
        <p:txBody>
          <a:bodyPr wrap="none" lIns="92075" tIns="46038" rIns="92075" bIns="46038">
            <a:spAutoFit/>
          </a:bodyPr>
          <a:lstStyle/>
          <a:p>
            <a:r>
              <a:rPr lang="fr-FR"/>
              <a:t>f</a:t>
            </a:r>
          </a:p>
        </p:txBody>
      </p:sp>
      <p:sp>
        <p:nvSpPr>
          <p:cNvPr id="9224" name="Rectangle 8"/>
          <p:cNvSpPr>
            <a:spLocks noChangeArrowheads="1"/>
          </p:cNvSpPr>
          <p:nvPr/>
        </p:nvSpPr>
        <p:spPr bwMode="auto">
          <a:xfrm>
            <a:off x="268288" y="5102225"/>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g</a:t>
            </a:r>
          </a:p>
        </p:txBody>
      </p:sp>
      <p:sp>
        <p:nvSpPr>
          <p:cNvPr id="9225" name="Rectangle 9"/>
          <p:cNvSpPr>
            <a:spLocks noChangeArrowheads="1"/>
          </p:cNvSpPr>
          <p:nvPr/>
        </p:nvSpPr>
        <p:spPr bwMode="auto">
          <a:xfrm>
            <a:off x="100013" y="625475"/>
            <a:ext cx="717550" cy="457200"/>
          </a:xfrm>
          <a:prstGeom prst="rect">
            <a:avLst/>
          </a:prstGeom>
          <a:noFill/>
          <a:ln w="9525">
            <a:noFill/>
            <a:miter lim="800000"/>
            <a:headEnd/>
            <a:tailEnd/>
          </a:ln>
          <a:effectLst/>
        </p:spPr>
        <p:txBody>
          <a:bodyPr wrap="none" lIns="92075" tIns="46038" rIns="92075" bIns="46038">
            <a:spAutoFit/>
          </a:bodyPr>
          <a:lstStyle/>
          <a:p>
            <a:r>
              <a:rPr lang="fr-FR"/>
              <a:t>0.40</a:t>
            </a:r>
          </a:p>
        </p:txBody>
      </p:sp>
      <p:sp>
        <p:nvSpPr>
          <p:cNvPr id="9226" name="Rectangle 10"/>
          <p:cNvSpPr>
            <a:spLocks noChangeArrowheads="1"/>
          </p:cNvSpPr>
          <p:nvPr/>
        </p:nvSpPr>
        <p:spPr bwMode="auto">
          <a:xfrm>
            <a:off x="119063" y="1463675"/>
            <a:ext cx="717550" cy="457200"/>
          </a:xfrm>
          <a:prstGeom prst="rect">
            <a:avLst/>
          </a:prstGeom>
          <a:noFill/>
          <a:ln w="9525">
            <a:noFill/>
            <a:miter lim="800000"/>
            <a:headEnd/>
            <a:tailEnd/>
          </a:ln>
          <a:effectLst/>
        </p:spPr>
        <p:txBody>
          <a:bodyPr wrap="none" lIns="92075" tIns="46038" rIns="92075" bIns="46038">
            <a:spAutoFit/>
          </a:bodyPr>
          <a:lstStyle/>
          <a:p>
            <a:r>
              <a:rPr lang="fr-FR"/>
              <a:t>0.18</a:t>
            </a:r>
          </a:p>
        </p:txBody>
      </p:sp>
      <p:sp>
        <p:nvSpPr>
          <p:cNvPr id="9227" name="Rectangle 11"/>
          <p:cNvSpPr>
            <a:spLocks noChangeArrowheads="1"/>
          </p:cNvSpPr>
          <p:nvPr/>
        </p:nvSpPr>
        <p:spPr bwMode="auto">
          <a:xfrm>
            <a:off x="1588" y="22828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8" name="Rectangle 12"/>
          <p:cNvSpPr>
            <a:spLocks noChangeArrowheads="1"/>
          </p:cNvSpPr>
          <p:nvPr/>
        </p:nvSpPr>
        <p:spPr bwMode="auto">
          <a:xfrm>
            <a:off x="1588" y="3159125"/>
            <a:ext cx="717550" cy="457200"/>
          </a:xfrm>
          <a:prstGeom prst="rect">
            <a:avLst/>
          </a:prstGeom>
          <a:noFill/>
          <a:ln w="9525">
            <a:noFill/>
            <a:miter lim="800000"/>
            <a:headEnd/>
            <a:tailEnd/>
          </a:ln>
          <a:effectLst/>
        </p:spPr>
        <p:txBody>
          <a:bodyPr wrap="none" lIns="92075" tIns="46038" rIns="92075" bIns="46038">
            <a:spAutoFit/>
          </a:bodyPr>
          <a:lstStyle/>
          <a:p>
            <a:r>
              <a:rPr lang="fr-FR"/>
              <a:t>0.10</a:t>
            </a:r>
          </a:p>
        </p:txBody>
      </p:sp>
      <p:sp>
        <p:nvSpPr>
          <p:cNvPr id="9229" name="Rectangle 13"/>
          <p:cNvSpPr>
            <a:spLocks noChangeArrowheads="1"/>
          </p:cNvSpPr>
          <p:nvPr/>
        </p:nvSpPr>
        <p:spPr bwMode="auto">
          <a:xfrm>
            <a:off x="42863" y="3883025"/>
            <a:ext cx="717550" cy="457200"/>
          </a:xfrm>
          <a:prstGeom prst="rect">
            <a:avLst/>
          </a:prstGeom>
          <a:noFill/>
          <a:ln w="9525">
            <a:noFill/>
            <a:miter lim="800000"/>
            <a:headEnd/>
            <a:tailEnd/>
          </a:ln>
          <a:effectLst/>
        </p:spPr>
        <p:txBody>
          <a:bodyPr wrap="none" lIns="92075" tIns="46038" rIns="92075" bIns="46038">
            <a:spAutoFit/>
          </a:bodyPr>
          <a:lstStyle/>
          <a:p>
            <a:r>
              <a:rPr lang="fr-FR"/>
              <a:t>0.07</a:t>
            </a:r>
          </a:p>
        </p:txBody>
      </p:sp>
      <p:sp>
        <p:nvSpPr>
          <p:cNvPr id="9230" name="Rectangle 14"/>
          <p:cNvSpPr>
            <a:spLocks noChangeArrowheads="1"/>
          </p:cNvSpPr>
          <p:nvPr/>
        </p:nvSpPr>
        <p:spPr bwMode="auto">
          <a:xfrm>
            <a:off x="4763" y="4778375"/>
            <a:ext cx="717550" cy="457200"/>
          </a:xfrm>
          <a:prstGeom prst="rect">
            <a:avLst/>
          </a:prstGeom>
          <a:noFill/>
          <a:ln w="9525">
            <a:noFill/>
            <a:miter lim="800000"/>
            <a:headEnd/>
            <a:tailEnd/>
          </a:ln>
          <a:effectLst/>
        </p:spPr>
        <p:txBody>
          <a:bodyPr wrap="none" lIns="92075" tIns="46038" rIns="92075" bIns="46038">
            <a:spAutoFit/>
          </a:bodyPr>
          <a:lstStyle/>
          <a:p>
            <a:r>
              <a:rPr lang="fr-FR"/>
              <a:t>0.06</a:t>
            </a:r>
          </a:p>
        </p:txBody>
      </p:sp>
      <p:sp>
        <p:nvSpPr>
          <p:cNvPr id="9231" name="Rectangle 15"/>
          <p:cNvSpPr>
            <a:spLocks noChangeArrowheads="1"/>
          </p:cNvSpPr>
          <p:nvPr/>
        </p:nvSpPr>
        <p:spPr bwMode="auto">
          <a:xfrm>
            <a:off x="1588" y="5559425"/>
            <a:ext cx="7937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 0.05</a:t>
            </a:r>
          </a:p>
        </p:txBody>
      </p:sp>
      <p:sp>
        <p:nvSpPr>
          <p:cNvPr id="9232" name="Rectangle 16"/>
          <p:cNvSpPr>
            <a:spLocks noChangeArrowheads="1"/>
          </p:cNvSpPr>
          <p:nvPr/>
        </p:nvSpPr>
        <p:spPr bwMode="auto">
          <a:xfrm>
            <a:off x="271463" y="5973763"/>
            <a:ext cx="336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h</a:t>
            </a:r>
          </a:p>
        </p:txBody>
      </p:sp>
      <p:sp>
        <p:nvSpPr>
          <p:cNvPr id="9233" name="Rectangle 17"/>
          <p:cNvSpPr>
            <a:spLocks noChangeArrowheads="1"/>
          </p:cNvSpPr>
          <p:nvPr/>
        </p:nvSpPr>
        <p:spPr bwMode="auto">
          <a:xfrm>
            <a:off x="119063" y="6335713"/>
            <a:ext cx="717550" cy="457200"/>
          </a:xfrm>
          <a:prstGeom prst="rect">
            <a:avLst/>
          </a:prstGeom>
          <a:noFill/>
          <a:ln w="9525">
            <a:noFill/>
            <a:miter lim="800000"/>
            <a:headEnd/>
            <a:tailEnd/>
          </a:ln>
          <a:effectLst/>
        </p:spPr>
        <p:txBody>
          <a:bodyPr wrap="none" lIns="92075" tIns="46038" rIns="92075" bIns="46038">
            <a:spAutoFit/>
          </a:bodyPr>
          <a:lstStyle/>
          <a:p>
            <a:r>
              <a:rPr lang="fr-FR">
                <a:solidFill>
                  <a:srgbClr val="FF3300"/>
                </a:solidFill>
              </a:rPr>
              <a:t>0.04</a:t>
            </a:r>
          </a:p>
        </p:txBody>
      </p:sp>
      <p:sp>
        <p:nvSpPr>
          <p:cNvPr id="9238" name="Line 22"/>
          <p:cNvSpPr>
            <a:spLocks noChangeShapeType="1"/>
          </p:cNvSpPr>
          <p:nvPr/>
        </p:nvSpPr>
        <p:spPr bwMode="auto">
          <a:xfrm flipV="1">
            <a:off x="611188" y="3746500"/>
            <a:ext cx="1600200" cy="1588"/>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39" name="Line 23"/>
          <p:cNvSpPr>
            <a:spLocks noChangeShapeType="1"/>
          </p:cNvSpPr>
          <p:nvPr/>
        </p:nvSpPr>
        <p:spPr bwMode="auto">
          <a:xfrm>
            <a:off x="687388" y="4572008"/>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0" name="Line 24"/>
          <p:cNvSpPr>
            <a:spLocks noChangeShapeType="1"/>
          </p:cNvSpPr>
          <p:nvPr/>
        </p:nvSpPr>
        <p:spPr bwMode="auto">
          <a:xfrm flipV="1">
            <a:off x="763588" y="387350"/>
            <a:ext cx="1452562" cy="635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1" name="Line 25"/>
          <p:cNvSpPr>
            <a:spLocks noChangeShapeType="1"/>
          </p:cNvSpPr>
          <p:nvPr/>
        </p:nvSpPr>
        <p:spPr bwMode="auto">
          <a:xfrm>
            <a:off x="763588" y="1231900"/>
            <a:ext cx="15160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42" name="Line 26"/>
          <p:cNvSpPr>
            <a:spLocks noChangeShapeType="1"/>
          </p:cNvSpPr>
          <p:nvPr/>
        </p:nvSpPr>
        <p:spPr bwMode="auto">
          <a:xfrm>
            <a:off x="611188" y="2070100"/>
            <a:ext cx="166846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9259" name="Oval 43"/>
          <p:cNvSpPr>
            <a:spLocks noChangeArrowheads="1"/>
          </p:cNvSpPr>
          <p:nvPr/>
        </p:nvSpPr>
        <p:spPr bwMode="auto">
          <a:xfrm>
            <a:off x="617538" y="62674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0" name="Oval 44"/>
          <p:cNvSpPr>
            <a:spLocks noChangeArrowheads="1"/>
          </p:cNvSpPr>
          <p:nvPr/>
        </p:nvSpPr>
        <p:spPr bwMode="auto">
          <a:xfrm>
            <a:off x="609600" y="5254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1" name="Oval 45"/>
          <p:cNvSpPr>
            <a:spLocks noChangeArrowheads="1"/>
          </p:cNvSpPr>
          <p:nvPr/>
        </p:nvSpPr>
        <p:spPr bwMode="auto">
          <a:xfrm>
            <a:off x="609600" y="44926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2" name="Oval 46"/>
          <p:cNvSpPr>
            <a:spLocks noChangeArrowheads="1"/>
          </p:cNvSpPr>
          <p:nvPr/>
        </p:nvSpPr>
        <p:spPr bwMode="auto">
          <a:xfrm>
            <a:off x="609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3" name="Oval 47"/>
          <p:cNvSpPr>
            <a:spLocks noChangeArrowheads="1"/>
          </p:cNvSpPr>
          <p:nvPr/>
        </p:nvSpPr>
        <p:spPr bwMode="auto">
          <a:xfrm>
            <a:off x="609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4" name="Oval 48"/>
          <p:cNvSpPr>
            <a:spLocks noChangeArrowheads="1"/>
          </p:cNvSpPr>
          <p:nvPr/>
        </p:nvSpPr>
        <p:spPr bwMode="auto">
          <a:xfrm>
            <a:off x="609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5" name="Oval 49"/>
          <p:cNvSpPr>
            <a:spLocks noChangeArrowheads="1"/>
          </p:cNvSpPr>
          <p:nvPr/>
        </p:nvSpPr>
        <p:spPr bwMode="auto">
          <a:xfrm>
            <a:off x="617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6" name="Oval 50"/>
          <p:cNvSpPr>
            <a:spLocks noChangeArrowheads="1"/>
          </p:cNvSpPr>
          <p:nvPr/>
        </p:nvSpPr>
        <p:spPr bwMode="auto">
          <a:xfrm>
            <a:off x="617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7" name="Oval 51"/>
          <p:cNvSpPr>
            <a:spLocks noChangeArrowheads="1"/>
          </p:cNvSpPr>
          <p:nvPr/>
        </p:nvSpPr>
        <p:spPr bwMode="auto">
          <a:xfrm>
            <a:off x="2133600" y="44799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8" name="Oval 52"/>
          <p:cNvSpPr>
            <a:spLocks noChangeArrowheads="1"/>
          </p:cNvSpPr>
          <p:nvPr/>
        </p:nvSpPr>
        <p:spPr bwMode="auto">
          <a:xfrm>
            <a:off x="2133600" y="3654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69" name="Oval 53"/>
          <p:cNvSpPr>
            <a:spLocks noChangeArrowheads="1"/>
          </p:cNvSpPr>
          <p:nvPr/>
        </p:nvSpPr>
        <p:spPr bwMode="auto">
          <a:xfrm>
            <a:off x="2133600" y="28924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0" name="Oval 54"/>
          <p:cNvSpPr>
            <a:spLocks noChangeArrowheads="1"/>
          </p:cNvSpPr>
          <p:nvPr/>
        </p:nvSpPr>
        <p:spPr bwMode="auto">
          <a:xfrm>
            <a:off x="2133600" y="197802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1" name="Oval 55"/>
          <p:cNvSpPr>
            <a:spLocks noChangeArrowheads="1"/>
          </p:cNvSpPr>
          <p:nvPr/>
        </p:nvSpPr>
        <p:spPr bwMode="auto">
          <a:xfrm>
            <a:off x="214153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72" name="Oval 56"/>
          <p:cNvSpPr>
            <a:spLocks noChangeArrowheads="1"/>
          </p:cNvSpPr>
          <p:nvPr/>
        </p:nvSpPr>
        <p:spPr bwMode="auto">
          <a:xfrm>
            <a:off x="2141538"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280" name="Line 64"/>
          <p:cNvSpPr>
            <a:spLocks noChangeShapeType="1"/>
          </p:cNvSpPr>
          <p:nvPr/>
        </p:nvSpPr>
        <p:spPr bwMode="auto">
          <a:xfrm flipV="1">
            <a:off x="609600" y="2968625"/>
            <a:ext cx="16002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 name="Line 23"/>
          <p:cNvSpPr>
            <a:spLocks noChangeShapeType="1"/>
          </p:cNvSpPr>
          <p:nvPr/>
        </p:nvSpPr>
        <p:spPr bwMode="auto">
          <a:xfrm>
            <a:off x="695298" y="5343547"/>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0" name="Oval 45"/>
          <p:cNvSpPr>
            <a:spLocks noChangeArrowheads="1"/>
          </p:cNvSpPr>
          <p:nvPr/>
        </p:nvSpPr>
        <p:spPr bwMode="auto">
          <a:xfrm>
            <a:off x="617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1" name="Oval 51"/>
          <p:cNvSpPr>
            <a:spLocks noChangeArrowheads="1"/>
          </p:cNvSpPr>
          <p:nvPr/>
        </p:nvSpPr>
        <p:spPr bwMode="auto">
          <a:xfrm>
            <a:off x="2141510" y="526416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2" name="Line 23"/>
          <p:cNvSpPr>
            <a:spLocks noChangeShapeType="1"/>
          </p:cNvSpPr>
          <p:nvPr/>
        </p:nvSpPr>
        <p:spPr bwMode="auto">
          <a:xfrm>
            <a:off x="720698" y="6348441"/>
            <a:ext cx="15240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63" name="Oval 45"/>
          <p:cNvSpPr>
            <a:spLocks noChangeArrowheads="1"/>
          </p:cNvSpPr>
          <p:nvPr/>
        </p:nvSpPr>
        <p:spPr bwMode="auto">
          <a:xfrm>
            <a:off x="642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64" name="Oval 51"/>
          <p:cNvSpPr>
            <a:spLocks noChangeArrowheads="1"/>
          </p:cNvSpPr>
          <p:nvPr/>
        </p:nvSpPr>
        <p:spPr bwMode="auto">
          <a:xfrm>
            <a:off x="2166910"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2" name="Oval 49"/>
          <p:cNvSpPr>
            <a:spLocks noChangeArrowheads="1"/>
          </p:cNvSpPr>
          <p:nvPr/>
        </p:nvSpPr>
        <p:spPr bwMode="auto">
          <a:xfrm>
            <a:off x="2146281"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3" name="Oval 50"/>
          <p:cNvSpPr>
            <a:spLocks noChangeArrowheads="1"/>
          </p:cNvSpPr>
          <p:nvPr/>
        </p:nvSpPr>
        <p:spPr bwMode="auto">
          <a:xfrm>
            <a:off x="2146281"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4" name="Oval 55"/>
          <p:cNvSpPr>
            <a:spLocks noChangeArrowheads="1"/>
          </p:cNvSpPr>
          <p:nvPr/>
        </p:nvSpPr>
        <p:spPr bwMode="auto">
          <a:xfrm>
            <a:off x="4160848" y="11620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75" name="Oval 56"/>
          <p:cNvSpPr>
            <a:spLocks noChangeArrowheads="1"/>
          </p:cNvSpPr>
          <p:nvPr/>
        </p:nvSpPr>
        <p:spPr bwMode="auto">
          <a:xfrm>
            <a:off x="4044964" y="32385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82" name="Connecteur droit 81"/>
          <p:cNvCxnSpPr>
            <a:endCxn id="75" idx="6"/>
          </p:cNvCxnSpPr>
          <p:nvPr/>
        </p:nvCxnSpPr>
        <p:spPr bwMode="auto">
          <a:xfrm flipV="1">
            <a:off x="2214546" y="393700"/>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Connecteur droit 84"/>
          <p:cNvCxnSpPr/>
          <p:nvPr/>
        </p:nvCxnSpPr>
        <p:spPr bwMode="auto">
          <a:xfrm flipV="1">
            <a:off x="2214546" y="1231906"/>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Connecteur droit 85"/>
          <p:cNvCxnSpPr/>
          <p:nvPr/>
        </p:nvCxnSpPr>
        <p:spPr bwMode="auto">
          <a:xfrm flipV="1">
            <a:off x="2227246" y="2051062"/>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Oval 55"/>
          <p:cNvSpPr>
            <a:spLocks noChangeArrowheads="1"/>
          </p:cNvSpPr>
          <p:nvPr/>
        </p:nvSpPr>
        <p:spPr bwMode="auto">
          <a:xfrm>
            <a:off x="4143372" y="197801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88" name="Oval 54"/>
          <p:cNvSpPr>
            <a:spLocks noChangeArrowheads="1"/>
          </p:cNvSpPr>
          <p:nvPr/>
        </p:nvSpPr>
        <p:spPr bwMode="auto">
          <a:xfrm>
            <a:off x="2143108" y="289877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89" name="Connecteur droit 88"/>
          <p:cNvCxnSpPr/>
          <p:nvPr/>
        </p:nvCxnSpPr>
        <p:spPr bwMode="auto">
          <a:xfrm flipV="1">
            <a:off x="2236754" y="2971809"/>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 name="Oval 55"/>
          <p:cNvSpPr>
            <a:spLocks noChangeArrowheads="1"/>
          </p:cNvSpPr>
          <p:nvPr/>
        </p:nvSpPr>
        <p:spPr bwMode="auto">
          <a:xfrm>
            <a:off x="4152880" y="2898763"/>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1" name="Oval 54"/>
          <p:cNvSpPr>
            <a:spLocks noChangeArrowheads="1"/>
          </p:cNvSpPr>
          <p:nvPr/>
        </p:nvSpPr>
        <p:spPr bwMode="auto">
          <a:xfrm>
            <a:off x="2136776" y="36560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2" name="Connecteur droit 91"/>
          <p:cNvCxnSpPr/>
          <p:nvPr/>
        </p:nvCxnSpPr>
        <p:spPr bwMode="auto">
          <a:xfrm flipV="1">
            <a:off x="2230422" y="372905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 name="Oval 55"/>
          <p:cNvSpPr>
            <a:spLocks noChangeArrowheads="1"/>
          </p:cNvSpPr>
          <p:nvPr/>
        </p:nvSpPr>
        <p:spPr bwMode="auto">
          <a:xfrm>
            <a:off x="4146548" y="36560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4" name="Oval 54"/>
          <p:cNvSpPr>
            <a:spLocks noChangeArrowheads="1"/>
          </p:cNvSpPr>
          <p:nvPr/>
        </p:nvSpPr>
        <p:spPr bwMode="auto">
          <a:xfrm>
            <a:off x="2143108" y="449421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5" name="Connecteur droit 94"/>
          <p:cNvCxnSpPr/>
          <p:nvPr/>
        </p:nvCxnSpPr>
        <p:spPr bwMode="auto">
          <a:xfrm flipV="1">
            <a:off x="2236754" y="456725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Oval 55"/>
          <p:cNvSpPr>
            <a:spLocks noChangeArrowheads="1"/>
          </p:cNvSpPr>
          <p:nvPr/>
        </p:nvSpPr>
        <p:spPr bwMode="auto">
          <a:xfrm>
            <a:off x="4152880" y="44942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97" name="Oval 54"/>
          <p:cNvSpPr>
            <a:spLocks noChangeArrowheads="1"/>
          </p:cNvSpPr>
          <p:nvPr/>
        </p:nvSpPr>
        <p:spPr bwMode="auto">
          <a:xfrm>
            <a:off x="2143108" y="526892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98" name="Connecteur droit 97"/>
          <p:cNvCxnSpPr/>
          <p:nvPr/>
        </p:nvCxnSpPr>
        <p:spPr bwMode="auto">
          <a:xfrm flipV="1">
            <a:off x="2236754" y="5341963"/>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 name="Oval 55"/>
          <p:cNvSpPr>
            <a:spLocks noChangeArrowheads="1"/>
          </p:cNvSpPr>
          <p:nvPr/>
        </p:nvSpPr>
        <p:spPr bwMode="auto">
          <a:xfrm>
            <a:off x="4152880" y="526891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0" name="Oval 54"/>
          <p:cNvSpPr>
            <a:spLocks noChangeArrowheads="1"/>
          </p:cNvSpPr>
          <p:nvPr/>
        </p:nvSpPr>
        <p:spPr bwMode="auto">
          <a:xfrm>
            <a:off x="2168508" y="626905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01" name="Connecteur droit 100"/>
          <p:cNvCxnSpPr/>
          <p:nvPr/>
        </p:nvCxnSpPr>
        <p:spPr bwMode="auto">
          <a:xfrm flipV="1">
            <a:off x="2262154" y="6342095"/>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Oval 55"/>
          <p:cNvSpPr>
            <a:spLocks noChangeArrowheads="1"/>
          </p:cNvSpPr>
          <p:nvPr/>
        </p:nvSpPr>
        <p:spPr bwMode="auto">
          <a:xfrm>
            <a:off x="4178280" y="626904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09" name="Oval 51"/>
          <p:cNvSpPr>
            <a:spLocks noChangeArrowheads="1"/>
          </p:cNvSpPr>
          <p:nvPr/>
        </p:nvSpPr>
        <p:spPr bwMode="auto">
          <a:xfrm>
            <a:off x="4152902" y="44846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0" name="Oval 52"/>
          <p:cNvSpPr>
            <a:spLocks noChangeArrowheads="1"/>
          </p:cNvSpPr>
          <p:nvPr/>
        </p:nvSpPr>
        <p:spPr bwMode="auto">
          <a:xfrm>
            <a:off x="4152902" y="3659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1" name="Oval 53"/>
          <p:cNvSpPr>
            <a:spLocks noChangeArrowheads="1"/>
          </p:cNvSpPr>
          <p:nvPr/>
        </p:nvSpPr>
        <p:spPr bwMode="auto">
          <a:xfrm>
            <a:off x="4152902" y="2897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2" name="Oval 54"/>
          <p:cNvSpPr>
            <a:spLocks noChangeArrowheads="1"/>
          </p:cNvSpPr>
          <p:nvPr/>
        </p:nvSpPr>
        <p:spPr bwMode="auto">
          <a:xfrm>
            <a:off x="4152902" y="19827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3" name="Oval 55"/>
          <p:cNvSpPr>
            <a:spLocks noChangeArrowheads="1"/>
          </p:cNvSpPr>
          <p:nvPr/>
        </p:nvSpPr>
        <p:spPr bwMode="auto">
          <a:xfrm>
            <a:off x="4187824" y="116679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8" name="Oval 51"/>
          <p:cNvSpPr>
            <a:spLocks noChangeArrowheads="1"/>
          </p:cNvSpPr>
          <p:nvPr/>
        </p:nvSpPr>
        <p:spPr bwMode="auto">
          <a:xfrm>
            <a:off x="4160812" y="526890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9" name="Oval 51"/>
          <p:cNvSpPr>
            <a:spLocks noChangeArrowheads="1"/>
          </p:cNvSpPr>
          <p:nvPr/>
        </p:nvSpPr>
        <p:spPr bwMode="auto">
          <a:xfrm>
            <a:off x="4186212"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1" name="Oval 49"/>
          <p:cNvSpPr>
            <a:spLocks noChangeArrowheads="1"/>
          </p:cNvSpPr>
          <p:nvPr/>
        </p:nvSpPr>
        <p:spPr bwMode="auto">
          <a:xfrm>
            <a:off x="4192567" y="1166790"/>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29" name="Connecteur droit 128"/>
          <p:cNvCxnSpPr/>
          <p:nvPr/>
        </p:nvCxnSpPr>
        <p:spPr bwMode="auto">
          <a:xfrm flipV="1">
            <a:off x="4246548" y="2055802"/>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Oval 55"/>
          <p:cNvSpPr>
            <a:spLocks noChangeArrowheads="1"/>
          </p:cNvSpPr>
          <p:nvPr/>
        </p:nvSpPr>
        <p:spPr bwMode="auto">
          <a:xfrm>
            <a:off x="6162674" y="198275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1" name="Oval 54"/>
          <p:cNvSpPr>
            <a:spLocks noChangeArrowheads="1"/>
          </p:cNvSpPr>
          <p:nvPr/>
        </p:nvSpPr>
        <p:spPr bwMode="auto">
          <a:xfrm>
            <a:off x="4162410" y="2903512"/>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32" name="Connecteur droit 131"/>
          <p:cNvCxnSpPr/>
          <p:nvPr/>
        </p:nvCxnSpPr>
        <p:spPr bwMode="auto">
          <a:xfrm flipV="1">
            <a:off x="4256056" y="2976549"/>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3" name="Oval 55"/>
          <p:cNvSpPr>
            <a:spLocks noChangeArrowheads="1"/>
          </p:cNvSpPr>
          <p:nvPr/>
        </p:nvSpPr>
        <p:spPr bwMode="auto">
          <a:xfrm>
            <a:off x="6172182" y="2903503"/>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4" name="Oval 54"/>
          <p:cNvSpPr>
            <a:spLocks noChangeArrowheads="1"/>
          </p:cNvSpPr>
          <p:nvPr/>
        </p:nvSpPr>
        <p:spPr bwMode="auto">
          <a:xfrm>
            <a:off x="4156078" y="36607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35" name="Connecteur droit 134"/>
          <p:cNvCxnSpPr/>
          <p:nvPr/>
        </p:nvCxnSpPr>
        <p:spPr bwMode="auto">
          <a:xfrm flipV="1">
            <a:off x="4249724" y="373379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6" name="Oval 55"/>
          <p:cNvSpPr>
            <a:spLocks noChangeArrowheads="1"/>
          </p:cNvSpPr>
          <p:nvPr/>
        </p:nvSpPr>
        <p:spPr bwMode="auto">
          <a:xfrm>
            <a:off x="6165850" y="366074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37" name="Oval 54"/>
          <p:cNvSpPr>
            <a:spLocks noChangeArrowheads="1"/>
          </p:cNvSpPr>
          <p:nvPr/>
        </p:nvSpPr>
        <p:spPr bwMode="auto">
          <a:xfrm>
            <a:off x="4162410" y="44989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38" name="Connecteur droit 137"/>
          <p:cNvCxnSpPr/>
          <p:nvPr/>
        </p:nvCxnSpPr>
        <p:spPr bwMode="auto">
          <a:xfrm flipV="1">
            <a:off x="4256056" y="457199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9" name="Oval 55"/>
          <p:cNvSpPr>
            <a:spLocks noChangeArrowheads="1"/>
          </p:cNvSpPr>
          <p:nvPr/>
        </p:nvSpPr>
        <p:spPr bwMode="auto">
          <a:xfrm>
            <a:off x="6172182" y="449894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0" name="Oval 54"/>
          <p:cNvSpPr>
            <a:spLocks noChangeArrowheads="1"/>
          </p:cNvSpPr>
          <p:nvPr/>
        </p:nvSpPr>
        <p:spPr bwMode="auto">
          <a:xfrm>
            <a:off x="4162410" y="527366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41" name="Connecteur droit 140"/>
          <p:cNvCxnSpPr/>
          <p:nvPr/>
        </p:nvCxnSpPr>
        <p:spPr bwMode="auto">
          <a:xfrm flipV="1">
            <a:off x="4256056" y="5346703"/>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2" name="Oval 55"/>
          <p:cNvSpPr>
            <a:spLocks noChangeArrowheads="1"/>
          </p:cNvSpPr>
          <p:nvPr/>
        </p:nvSpPr>
        <p:spPr bwMode="auto">
          <a:xfrm>
            <a:off x="6172182" y="527365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3" name="Oval 54"/>
          <p:cNvSpPr>
            <a:spLocks noChangeArrowheads="1"/>
          </p:cNvSpPr>
          <p:nvPr/>
        </p:nvSpPr>
        <p:spPr bwMode="auto">
          <a:xfrm>
            <a:off x="4187810"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44" name="Connecteur droit 143"/>
          <p:cNvCxnSpPr/>
          <p:nvPr/>
        </p:nvCxnSpPr>
        <p:spPr bwMode="auto">
          <a:xfrm flipV="1">
            <a:off x="4281456" y="6346835"/>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Oval 55"/>
          <p:cNvSpPr>
            <a:spLocks noChangeArrowheads="1"/>
          </p:cNvSpPr>
          <p:nvPr/>
        </p:nvSpPr>
        <p:spPr bwMode="auto">
          <a:xfrm>
            <a:off x="6197582" y="627378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46" name="Rectangle 145"/>
          <p:cNvSpPr/>
          <p:nvPr/>
        </p:nvSpPr>
        <p:spPr bwMode="auto">
          <a:xfrm>
            <a:off x="5786446" y="1714488"/>
            <a:ext cx="1000132" cy="71438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7" name="Rectangle 146"/>
          <p:cNvSpPr/>
          <p:nvPr/>
        </p:nvSpPr>
        <p:spPr bwMode="auto">
          <a:xfrm>
            <a:off x="5786446" y="2571744"/>
            <a:ext cx="1000132" cy="71438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8" name="Rectangle 147"/>
          <p:cNvSpPr/>
          <p:nvPr/>
        </p:nvSpPr>
        <p:spPr bwMode="auto">
          <a:xfrm>
            <a:off x="5786446" y="3429000"/>
            <a:ext cx="1000132" cy="142876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49" name="Rectangle 148"/>
          <p:cNvSpPr/>
          <p:nvPr/>
        </p:nvSpPr>
        <p:spPr bwMode="auto">
          <a:xfrm>
            <a:off x="5786446" y="5214950"/>
            <a:ext cx="1000132" cy="142876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50" name="Rectangle 71"/>
          <p:cNvSpPr>
            <a:spLocks noChangeArrowheads="1"/>
          </p:cNvSpPr>
          <p:nvPr/>
        </p:nvSpPr>
        <p:spPr bwMode="auto">
          <a:xfrm>
            <a:off x="6462726" y="1857364"/>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0</a:t>
            </a:r>
          </a:p>
        </p:txBody>
      </p:sp>
      <p:sp>
        <p:nvSpPr>
          <p:cNvPr id="151" name="Rectangle 71"/>
          <p:cNvSpPr>
            <a:spLocks noChangeArrowheads="1"/>
          </p:cNvSpPr>
          <p:nvPr/>
        </p:nvSpPr>
        <p:spPr bwMode="auto">
          <a:xfrm>
            <a:off x="6462726" y="2680941"/>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1</a:t>
            </a:r>
          </a:p>
        </p:txBody>
      </p:sp>
      <p:sp>
        <p:nvSpPr>
          <p:cNvPr id="122" name="Rectangle 121"/>
          <p:cNvSpPr/>
          <p:nvPr/>
        </p:nvSpPr>
        <p:spPr bwMode="auto">
          <a:xfrm>
            <a:off x="3714744" y="142852"/>
            <a:ext cx="135732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3" name="Rectangle 122"/>
          <p:cNvSpPr/>
          <p:nvPr/>
        </p:nvSpPr>
        <p:spPr bwMode="auto">
          <a:xfrm>
            <a:off x="3711599" y="928670"/>
            <a:ext cx="1360467"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4" name="Rectangle 123"/>
          <p:cNvSpPr/>
          <p:nvPr/>
        </p:nvSpPr>
        <p:spPr bwMode="auto">
          <a:xfrm>
            <a:off x="3714744" y="1714488"/>
            <a:ext cx="1357322"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5" name="Rectangle 124"/>
          <p:cNvSpPr/>
          <p:nvPr/>
        </p:nvSpPr>
        <p:spPr bwMode="auto">
          <a:xfrm>
            <a:off x="3714744" y="3429000"/>
            <a:ext cx="1357322" cy="3214710"/>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26" name="Rectangle 71"/>
          <p:cNvSpPr>
            <a:spLocks noChangeArrowheads="1"/>
          </p:cNvSpPr>
          <p:nvPr/>
        </p:nvSpPr>
        <p:spPr bwMode="auto">
          <a:xfrm>
            <a:off x="4714876" y="142852"/>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0</a:t>
            </a:r>
          </a:p>
        </p:txBody>
      </p:sp>
      <p:sp>
        <p:nvSpPr>
          <p:cNvPr id="127" name="Rectangle 71"/>
          <p:cNvSpPr>
            <a:spLocks noChangeArrowheads="1"/>
          </p:cNvSpPr>
          <p:nvPr/>
        </p:nvSpPr>
        <p:spPr bwMode="auto">
          <a:xfrm>
            <a:off x="4714876" y="100010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1</a:t>
            </a:r>
          </a:p>
        </p:txBody>
      </p:sp>
      <p:sp>
        <p:nvSpPr>
          <p:cNvPr id="128" name="Rectangle 71"/>
          <p:cNvSpPr>
            <a:spLocks noChangeArrowheads="1"/>
          </p:cNvSpPr>
          <p:nvPr/>
        </p:nvSpPr>
        <p:spPr bwMode="auto">
          <a:xfrm>
            <a:off x="4714876" y="2252313"/>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0</a:t>
            </a:r>
          </a:p>
        </p:txBody>
      </p:sp>
      <p:sp>
        <p:nvSpPr>
          <p:cNvPr id="152" name="Rectangle 71"/>
          <p:cNvSpPr>
            <a:spLocks noChangeArrowheads="1"/>
          </p:cNvSpPr>
          <p:nvPr/>
        </p:nvSpPr>
        <p:spPr bwMode="auto">
          <a:xfrm>
            <a:off x="4714876" y="4681205"/>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7030A0"/>
                </a:solidFill>
              </a:rPr>
              <a:t>1</a:t>
            </a:r>
          </a:p>
        </p:txBody>
      </p:sp>
      <p:sp>
        <p:nvSpPr>
          <p:cNvPr id="153" name="Rectangle 71"/>
          <p:cNvSpPr>
            <a:spLocks noChangeArrowheads="1"/>
          </p:cNvSpPr>
          <p:nvPr/>
        </p:nvSpPr>
        <p:spPr bwMode="auto">
          <a:xfrm>
            <a:off x="2946279" y="609600"/>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0</a:t>
            </a:r>
          </a:p>
        </p:txBody>
      </p:sp>
      <p:sp>
        <p:nvSpPr>
          <p:cNvPr id="154" name="Rectangle 71"/>
          <p:cNvSpPr>
            <a:spLocks noChangeArrowheads="1"/>
          </p:cNvSpPr>
          <p:nvPr/>
        </p:nvSpPr>
        <p:spPr bwMode="auto">
          <a:xfrm>
            <a:off x="2946279" y="385762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C00000"/>
                </a:solidFill>
              </a:rPr>
              <a:t>1</a:t>
            </a:r>
          </a:p>
        </p:txBody>
      </p:sp>
      <p:sp>
        <p:nvSpPr>
          <p:cNvPr id="155" name="Rectangle 154"/>
          <p:cNvSpPr/>
          <p:nvPr/>
        </p:nvSpPr>
        <p:spPr bwMode="auto">
          <a:xfrm>
            <a:off x="1785918" y="142852"/>
            <a:ext cx="1500198" cy="1500198"/>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56" name="Rectangle 155"/>
          <p:cNvSpPr/>
          <p:nvPr/>
        </p:nvSpPr>
        <p:spPr bwMode="auto">
          <a:xfrm>
            <a:off x="1785918" y="1857364"/>
            <a:ext cx="1500198" cy="4786346"/>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57" name="Rectangle 71"/>
          <p:cNvSpPr>
            <a:spLocks noChangeArrowheads="1"/>
          </p:cNvSpPr>
          <p:nvPr/>
        </p:nvSpPr>
        <p:spPr bwMode="auto">
          <a:xfrm>
            <a:off x="6479707" y="385762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0</a:t>
            </a:r>
          </a:p>
        </p:txBody>
      </p:sp>
      <p:sp>
        <p:nvSpPr>
          <p:cNvPr id="158" name="Rectangle 71"/>
          <p:cNvSpPr>
            <a:spLocks noChangeArrowheads="1"/>
          </p:cNvSpPr>
          <p:nvPr/>
        </p:nvSpPr>
        <p:spPr bwMode="auto">
          <a:xfrm>
            <a:off x="6479707" y="5572140"/>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2060"/>
                </a:solidFill>
              </a:rPr>
              <a:t>1</a:t>
            </a:r>
          </a:p>
        </p:txBody>
      </p:sp>
      <p:sp>
        <p:nvSpPr>
          <p:cNvPr id="114" name="Oval 55"/>
          <p:cNvSpPr>
            <a:spLocks noChangeArrowheads="1"/>
          </p:cNvSpPr>
          <p:nvPr/>
        </p:nvSpPr>
        <p:spPr bwMode="auto">
          <a:xfrm>
            <a:off x="6146812" y="36560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5" name="Oval 55"/>
          <p:cNvSpPr>
            <a:spLocks noChangeArrowheads="1"/>
          </p:cNvSpPr>
          <p:nvPr/>
        </p:nvSpPr>
        <p:spPr bwMode="auto">
          <a:xfrm>
            <a:off x="6153144" y="449420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6" name="Oval 55"/>
          <p:cNvSpPr>
            <a:spLocks noChangeArrowheads="1"/>
          </p:cNvSpPr>
          <p:nvPr/>
        </p:nvSpPr>
        <p:spPr bwMode="auto">
          <a:xfrm>
            <a:off x="6153144" y="526891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17" name="Oval 55"/>
          <p:cNvSpPr>
            <a:spLocks noChangeArrowheads="1"/>
          </p:cNvSpPr>
          <p:nvPr/>
        </p:nvSpPr>
        <p:spPr bwMode="auto">
          <a:xfrm>
            <a:off x="6178544" y="626904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20" name="Oval 51"/>
          <p:cNvSpPr>
            <a:spLocks noChangeArrowheads="1"/>
          </p:cNvSpPr>
          <p:nvPr/>
        </p:nvSpPr>
        <p:spPr bwMode="auto">
          <a:xfrm>
            <a:off x="6153166" y="44846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59" name="Oval 52"/>
          <p:cNvSpPr>
            <a:spLocks noChangeArrowheads="1"/>
          </p:cNvSpPr>
          <p:nvPr/>
        </p:nvSpPr>
        <p:spPr bwMode="auto">
          <a:xfrm>
            <a:off x="6153166" y="365916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0" name="Oval 51"/>
          <p:cNvSpPr>
            <a:spLocks noChangeArrowheads="1"/>
          </p:cNvSpPr>
          <p:nvPr/>
        </p:nvSpPr>
        <p:spPr bwMode="auto">
          <a:xfrm>
            <a:off x="6161076" y="526890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1" name="Oval 51"/>
          <p:cNvSpPr>
            <a:spLocks noChangeArrowheads="1"/>
          </p:cNvSpPr>
          <p:nvPr/>
        </p:nvSpPr>
        <p:spPr bwMode="auto">
          <a:xfrm>
            <a:off x="6186476"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2" name="Oval 54"/>
          <p:cNvSpPr>
            <a:spLocks noChangeArrowheads="1"/>
          </p:cNvSpPr>
          <p:nvPr/>
        </p:nvSpPr>
        <p:spPr bwMode="auto">
          <a:xfrm>
            <a:off x="6156342" y="36607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63" name="Connecteur droit 162"/>
          <p:cNvCxnSpPr/>
          <p:nvPr/>
        </p:nvCxnSpPr>
        <p:spPr bwMode="auto">
          <a:xfrm flipV="1">
            <a:off x="6249988" y="373379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 name="Oval 55"/>
          <p:cNvSpPr>
            <a:spLocks noChangeArrowheads="1"/>
          </p:cNvSpPr>
          <p:nvPr/>
        </p:nvSpPr>
        <p:spPr bwMode="auto">
          <a:xfrm>
            <a:off x="8166114" y="366074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5" name="Oval 54"/>
          <p:cNvSpPr>
            <a:spLocks noChangeArrowheads="1"/>
          </p:cNvSpPr>
          <p:nvPr/>
        </p:nvSpPr>
        <p:spPr bwMode="auto">
          <a:xfrm>
            <a:off x="6162674" y="4498954"/>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66" name="Connecteur droit 165"/>
          <p:cNvCxnSpPr/>
          <p:nvPr/>
        </p:nvCxnSpPr>
        <p:spPr bwMode="auto">
          <a:xfrm flipV="1">
            <a:off x="6256320" y="4571991"/>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7" name="Oval 55"/>
          <p:cNvSpPr>
            <a:spLocks noChangeArrowheads="1"/>
          </p:cNvSpPr>
          <p:nvPr/>
        </p:nvSpPr>
        <p:spPr bwMode="auto">
          <a:xfrm>
            <a:off x="8172446" y="4498945"/>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68" name="Oval 54"/>
          <p:cNvSpPr>
            <a:spLocks noChangeArrowheads="1"/>
          </p:cNvSpPr>
          <p:nvPr/>
        </p:nvSpPr>
        <p:spPr bwMode="auto">
          <a:xfrm>
            <a:off x="6162674" y="5273666"/>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69" name="Connecteur droit 168"/>
          <p:cNvCxnSpPr/>
          <p:nvPr/>
        </p:nvCxnSpPr>
        <p:spPr bwMode="auto">
          <a:xfrm flipV="1">
            <a:off x="6256320" y="5346703"/>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0" name="Oval 55"/>
          <p:cNvSpPr>
            <a:spLocks noChangeArrowheads="1"/>
          </p:cNvSpPr>
          <p:nvPr/>
        </p:nvSpPr>
        <p:spPr bwMode="auto">
          <a:xfrm>
            <a:off x="8172446" y="5273657"/>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1" name="Oval 54"/>
          <p:cNvSpPr>
            <a:spLocks noChangeArrowheads="1"/>
          </p:cNvSpPr>
          <p:nvPr/>
        </p:nvSpPr>
        <p:spPr bwMode="auto">
          <a:xfrm>
            <a:off x="6188074" y="6273798"/>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cxnSp>
        <p:nvCxnSpPr>
          <p:cNvPr id="172" name="Connecteur droit 171"/>
          <p:cNvCxnSpPr/>
          <p:nvPr/>
        </p:nvCxnSpPr>
        <p:spPr bwMode="auto">
          <a:xfrm flipV="1">
            <a:off x="6281720" y="6346835"/>
            <a:ext cx="1970118" cy="79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3" name="Oval 55"/>
          <p:cNvSpPr>
            <a:spLocks noChangeArrowheads="1"/>
          </p:cNvSpPr>
          <p:nvPr/>
        </p:nvSpPr>
        <p:spPr bwMode="auto">
          <a:xfrm>
            <a:off x="8197846" y="6273789"/>
            <a:ext cx="139700" cy="1397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174" name="Rectangle 173"/>
          <p:cNvSpPr/>
          <p:nvPr/>
        </p:nvSpPr>
        <p:spPr bwMode="auto">
          <a:xfrm>
            <a:off x="7786710" y="3429000"/>
            <a:ext cx="100013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77" name="Rectangle 71"/>
          <p:cNvSpPr>
            <a:spLocks noChangeArrowheads="1"/>
          </p:cNvSpPr>
          <p:nvPr/>
        </p:nvSpPr>
        <p:spPr bwMode="auto">
          <a:xfrm>
            <a:off x="8479971" y="3445864"/>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B050"/>
                </a:solidFill>
              </a:rPr>
              <a:t>0</a:t>
            </a:r>
          </a:p>
        </p:txBody>
      </p:sp>
      <p:sp>
        <p:nvSpPr>
          <p:cNvPr id="179" name="Rectangle 178"/>
          <p:cNvSpPr/>
          <p:nvPr/>
        </p:nvSpPr>
        <p:spPr bwMode="auto">
          <a:xfrm>
            <a:off x="7786710" y="4240218"/>
            <a:ext cx="100013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80" name="Rectangle 71"/>
          <p:cNvSpPr>
            <a:spLocks noChangeArrowheads="1"/>
          </p:cNvSpPr>
          <p:nvPr/>
        </p:nvSpPr>
        <p:spPr bwMode="auto">
          <a:xfrm>
            <a:off x="8479971" y="4257082"/>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B050"/>
                </a:solidFill>
              </a:rPr>
              <a:t>1</a:t>
            </a:r>
          </a:p>
        </p:txBody>
      </p:sp>
      <p:sp>
        <p:nvSpPr>
          <p:cNvPr id="181" name="Rectangle 180"/>
          <p:cNvSpPr/>
          <p:nvPr/>
        </p:nvSpPr>
        <p:spPr bwMode="auto">
          <a:xfrm>
            <a:off x="7786710" y="5072074"/>
            <a:ext cx="100013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82" name="Rectangle 71"/>
          <p:cNvSpPr>
            <a:spLocks noChangeArrowheads="1"/>
          </p:cNvSpPr>
          <p:nvPr/>
        </p:nvSpPr>
        <p:spPr bwMode="auto">
          <a:xfrm>
            <a:off x="8479971" y="5088938"/>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B050"/>
                </a:solidFill>
              </a:rPr>
              <a:t>0</a:t>
            </a:r>
          </a:p>
        </p:txBody>
      </p:sp>
      <p:sp>
        <p:nvSpPr>
          <p:cNvPr id="183" name="Rectangle 182"/>
          <p:cNvSpPr/>
          <p:nvPr/>
        </p:nvSpPr>
        <p:spPr bwMode="auto">
          <a:xfrm>
            <a:off x="7786710" y="6000768"/>
            <a:ext cx="1000132" cy="642942"/>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84" name="Rectangle 71"/>
          <p:cNvSpPr>
            <a:spLocks noChangeArrowheads="1"/>
          </p:cNvSpPr>
          <p:nvPr/>
        </p:nvSpPr>
        <p:spPr bwMode="auto">
          <a:xfrm>
            <a:off x="8479971" y="6017632"/>
            <a:ext cx="378309" cy="554640"/>
          </a:xfrm>
          <a:prstGeom prst="rect">
            <a:avLst/>
          </a:prstGeom>
          <a:noFill/>
          <a:ln w="9525">
            <a:noFill/>
            <a:miter lim="800000"/>
            <a:headEnd/>
            <a:tailEnd/>
          </a:ln>
          <a:effectLst/>
        </p:spPr>
        <p:txBody>
          <a:bodyPr wrap="none" lIns="92075" tIns="46038" rIns="92075" bIns="46038">
            <a:spAutoFit/>
          </a:bodyPr>
          <a:lstStyle/>
          <a:p>
            <a:r>
              <a:rPr lang="fr-FR" sz="3000" b="1" dirty="0">
                <a:solidFill>
                  <a:srgbClr val="00B050"/>
                </a:solidFill>
              </a:rPr>
              <a:t>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SHANNON-FANO</a:t>
            </a:r>
          </a:p>
        </p:txBody>
      </p:sp>
      <p:graphicFrame>
        <p:nvGraphicFramePr>
          <p:cNvPr id="4" name="Tableau 3"/>
          <p:cNvGraphicFramePr>
            <a:graphicFrameLocks noGrp="1"/>
          </p:cNvGraphicFramePr>
          <p:nvPr/>
        </p:nvGraphicFramePr>
        <p:xfrm>
          <a:off x="4124851" y="1357298"/>
          <a:ext cx="4947743" cy="3784600"/>
        </p:xfrm>
        <a:graphic>
          <a:graphicData uri="http://schemas.openxmlformats.org/drawingml/2006/table">
            <a:tbl>
              <a:tblPr firstRow="1" bandRow="1">
                <a:tableStyleId>{5C22544A-7EE6-4342-B048-85BDC9FD1C3A}</a:tableStyleId>
              </a:tblPr>
              <a:tblGrid>
                <a:gridCol w="1571636">
                  <a:extLst>
                    <a:ext uri="{9D8B030D-6E8A-4147-A177-3AD203B41FA5}">
                      <a16:colId xmlns="" xmlns:a16="http://schemas.microsoft.com/office/drawing/2014/main" val="20000"/>
                    </a:ext>
                  </a:extLst>
                </a:gridCol>
                <a:gridCol w="3376107">
                  <a:extLst>
                    <a:ext uri="{9D8B030D-6E8A-4147-A177-3AD203B41FA5}">
                      <a16:colId xmlns="" xmlns:a16="http://schemas.microsoft.com/office/drawing/2014/main" val="20001"/>
                    </a:ext>
                  </a:extLst>
                </a:gridCol>
              </a:tblGrid>
              <a:tr h="370840">
                <a:tc>
                  <a:txBody>
                    <a:bodyPr/>
                    <a:lstStyle/>
                    <a:p>
                      <a:pPr algn="ctr"/>
                      <a:r>
                        <a:rPr lang="fr-FR" b="1" dirty="0">
                          <a:solidFill>
                            <a:srgbClr val="0070C0"/>
                          </a:solidFill>
                        </a:rPr>
                        <a:t>SYMBOLE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7030A0"/>
                          </a:solidFill>
                        </a:rPr>
                        <a:t>CODAGE SHANNON-FANO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pPr algn="ctr"/>
                      <a:r>
                        <a:rPr lang="fr-FR" sz="2200" b="1" dirty="0">
                          <a:solidFill>
                            <a:srgbClr val="0070C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fr-FR" sz="2200" b="1" dirty="0">
                          <a:solidFill>
                            <a:srgbClr val="0070C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fr-FR" sz="2200" b="1" dirty="0">
                          <a:solidFill>
                            <a:srgbClr val="0070C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r>
                        <a:rPr lang="fr-FR" sz="2200" b="1" dirty="0">
                          <a:solidFill>
                            <a:srgbClr val="0070C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r>
                        <a:rPr lang="fr-FR" sz="2200" b="1" dirty="0">
                          <a:solidFill>
                            <a:srgbClr val="0070C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r>
                        <a:rPr lang="fr-FR" sz="2200" b="1" dirty="0">
                          <a:solidFill>
                            <a:srgbClr val="0070C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1101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pPr algn="ctr"/>
                      <a:r>
                        <a:rPr lang="fr-FR" sz="2200" b="1" dirty="0">
                          <a:solidFill>
                            <a:srgbClr val="0070C0"/>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1110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0840">
                <a:tc>
                  <a:txBody>
                    <a:bodyPr/>
                    <a:lstStyle/>
                    <a:p>
                      <a:pPr algn="ctr"/>
                      <a:r>
                        <a:rPr lang="fr-FR" sz="2200" b="1" dirty="0">
                          <a:solidFill>
                            <a:srgbClr val="0070C0"/>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200" b="1" dirty="0">
                          <a:solidFill>
                            <a:srgbClr val="7030A0"/>
                          </a:solidFill>
                        </a:rPr>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5" name="ZoneTexte 4"/>
          <p:cNvSpPr txBox="1"/>
          <p:nvPr/>
        </p:nvSpPr>
        <p:spPr>
          <a:xfrm>
            <a:off x="0" y="714356"/>
            <a:ext cx="9144000" cy="769441"/>
          </a:xfrm>
          <a:prstGeom prst="rect">
            <a:avLst/>
          </a:prstGeom>
          <a:noFill/>
        </p:spPr>
        <p:txBody>
          <a:bodyPr wrap="square" rtlCol="0">
            <a:spAutoFit/>
          </a:bodyPr>
          <a:lstStyle/>
          <a:p>
            <a:r>
              <a:rPr lang="fr-FR" sz="2200" dirty="0">
                <a:solidFill>
                  <a:srgbClr val="002060"/>
                </a:solidFill>
              </a:rPr>
              <a:t>Le résultats du codage de Shannon-Fano pour l’exemple précédent est donné sur le tableau suivant</a:t>
            </a:r>
          </a:p>
        </p:txBody>
      </p:sp>
      <p:sp>
        <p:nvSpPr>
          <p:cNvPr id="6" name="ZoneTexte 5"/>
          <p:cNvSpPr txBox="1"/>
          <p:nvPr/>
        </p:nvSpPr>
        <p:spPr>
          <a:xfrm>
            <a:off x="0" y="1714488"/>
            <a:ext cx="4071902" cy="1107996"/>
          </a:xfrm>
          <a:prstGeom prst="rect">
            <a:avLst/>
          </a:prstGeom>
          <a:noFill/>
        </p:spPr>
        <p:txBody>
          <a:bodyPr wrap="square" rtlCol="0">
            <a:spAutoFit/>
          </a:bodyPr>
          <a:lstStyle/>
          <a:p>
            <a:pPr algn="just"/>
            <a:r>
              <a:rPr lang="fr-FR" sz="2200" dirty="0">
                <a:solidFill>
                  <a:srgbClr val="00B050"/>
                </a:solidFill>
              </a:rPr>
              <a:t>Pour cette exemple, la longueur moyenne du code obtenu peut être calculé ainsi :</a:t>
            </a:r>
          </a:p>
        </p:txBody>
      </p:sp>
      <p:graphicFrame>
        <p:nvGraphicFramePr>
          <p:cNvPr id="8" name="Objet 7"/>
          <p:cNvGraphicFramePr>
            <a:graphicFrameLocks noChangeAspect="1"/>
          </p:cNvGraphicFramePr>
          <p:nvPr/>
        </p:nvGraphicFramePr>
        <p:xfrm>
          <a:off x="214282" y="2928934"/>
          <a:ext cx="3786213" cy="714380"/>
        </p:xfrm>
        <a:graphic>
          <a:graphicData uri="http://schemas.openxmlformats.org/presentationml/2006/ole">
            <p:oleObj spid="_x0000_s36138" name="Équation" r:id="rId3" imgW="2133360" imgH="431640" progId="Equation.3">
              <p:embed/>
            </p:oleObj>
          </a:graphicData>
        </a:graphic>
      </p:graphicFrame>
      <p:graphicFrame>
        <p:nvGraphicFramePr>
          <p:cNvPr id="9" name="Objet 8"/>
          <p:cNvGraphicFramePr>
            <a:graphicFrameLocks noChangeAspect="1"/>
          </p:cNvGraphicFramePr>
          <p:nvPr/>
        </p:nvGraphicFramePr>
        <p:xfrm>
          <a:off x="58738" y="5143500"/>
          <a:ext cx="9026525" cy="428625"/>
        </p:xfrm>
        <a:graphic>
          <a:graphicData uri="http://schemas.openxmlformats.org/presentationml/2006/ole">
            <p:oleObj spid="_x0000_s36139" name="Équation" r:id="rId4" imgW="5829120" imgH="241200" progId="Equation.3">
              <p:embed/>
            </p:oleObj>
          </a:graphicData>
        </a:graphic>
      </p:graphicFrame>
      <p:graphicFrame>
        <p:nvGraphicFramePr>
          <p:cNvPr id="10" name="Objet 9"/>
          <p:cNvGraphicFramePr>
            <a:graphicFrameLocks noChangeAspect="1"/>
          </p:cNvGraphicFramePr>
          <p:nvPr/>
        </p:nvGraphicFramePr>
        <p:xfrm>
          <a:off x="214282" y="4500570"/>
          <a:ext cx="3130665" cy="714380"/>
        </p:xfrm>
        <a:graphic>
          <a:graphicData uri="http://schemas.openxmlformats.org/presentationml/2006/ole">
            <p:oleObj spid="_x0000_s36140" name="Équation" r:id="rId5" imgW="45415200" imgH="10363200" progId="Equation.3">
              <p:embed/>
            </p:oleObj>
          </a:graphicData>
        </a:graphic>
      </p:graphicFrame>
      <p:sp>
        <p:nvSpPr>
          <p:cNvPr id="11" name="ZoneTexte 10"/>
          <p:cNvSpPr txBox="1"/>
          <p:nvPr/>
        </p:nvSpPr>
        <p:spPr>
          <a:xfrm>
            <a:off x="-32" y="3731129"/>
            <a:ext cx="4071902" cy="769441"/>
          </a:xfrm>
          <a:prstGeom prst="rect">
            <a:avLst/>
          </a:prstGeom>
          <a:noFill/>
        </p:spPr>
        <p:txBody>
          <a:bodyPr wrap="square" rtlCol="0">
            <a:spAutoFit/>
          </a:bodyPr>
          <a:lstStyle/>
          <a:p>
            <a:pPr algn="just"/>
            <a:r>
              <a:rPr lang="fr-FR" sz="2200" dirty="0">
                <a:solidFill>
                  <a:srgbClr val="7030A0"/>
                </a:solidFill>
              </a:rPr>
              <a:t>A lors que son entropie est donnée par:</a:t>
            </a:r>
          </a:p>
        </p:txBody>
      </p:sp>
      <p:graphicFrame>
        <p:nvGraphicFramePr>
          <p:cNvPr id="35845" name="Object 5"/>
          <p:cNvGraphicFramePr>
            <a:graphicFrameLocks noChangeAspect="1"/>
          </p:cNvGraphicFramePr>
          <p:nvPr/>
        </p:nvGraphicFramePr>
        <p:xfrm>
          <a:off x="0" y="5643578"/>
          <a:ext cx="9144000" cy="536575"/>
        </p:xfrm>
        <a:graphic>
          <a:graphicData uri="http://schemas.openxmlformats.org/presentationml/2006/ole">
            <p:oleObj spid="_x0000_s36141" name="Équation" r:id="rId6" imgW="5219640" imgH="457200" progId="Equation.3">
              <p:embed/>
            </p:oleObj>
          </a:graphicData>
        </a:graphic>
      </p:graphicFrame>
      <p:sp>
        <p:nvSpPr>
          <p:cNvPr id="12" name="ZoneTexte 11"/>
          <p:cNvSpPr txBox="1"/>
          <p:nvPr/>
        </p:nvSpPr>
        <p:spPr>
          <a:xfrm>
            <a:off x="0" y="6357958"/>
            <a:ext cx="9144000" cy="415498"/>
          </a:xfrm>
          <a:prstGeom prst="rect">
            <a:avLst/>
          </a:prstGeom>
          <a:noFill/>
        </p:spPr>
        <p:txBody>
          <a:bodyPr wrap="square" rtlCol="0">
            <a:spAutoFit/>
          </a:bodyPr>
          <a:lstStyle/>
          <a:p>
            <a:r>
              <a:rPr lang="fr-MC" sz="2100" dirty="0" smtClean="0">
                <a:solidFill>
                  <a:srgbClr val="00B0F0"/>
                </a:solidFill>
              </a:rPr>
              <a:t>Ainsi  l’e</a:t>
            </a:r>
            <a:r>
              <a:rPr lang="fr-FR" sz="2100" dirty="0" smtClean="0">
                <a:solidFill>
                  <a:srgbClr val="00B0F0"/>
                </a:solidFill>
              </a:rPr>
              <a:t>efficacité </a:t>
            </a:r>
            <a:r>
              <a:rPr lang="fr-FR" sz="2100" dirty="0" smtClean="0">
                <a:solidFill>
                  <a:srgbClr val="00B0F0"/>
                </a:solidFill>
              </a:rPr>
              <a:t>de codage </a:t>
            </a:r>
            <a:r>
              <a:rPr lang="fr-FR" sz="2100" dirty="0" smtClean="0">
                <a:solidFill>
                  <a:srgbClr val="00B0F0"/>
                </a:solidFill>
              </a:rPr>
              <a:t>Fano</a:t>
            </a:r>
            <a:r>
              <a:rPr lang="fr-FR" sz="2100" dirty="0" smtClean="0">
                <a:solidFill>
                  <a:schemeClr val="accent1">
                    <a:lumMod val="75000"/>
                  </a:schemeClr>
                </a:solidFill>
              </a:rPr>
              <a:t>  </a:t>
            </a:r>
            <a:r>
              <a:rPr lang="fr-FR" sz="2100" dirty="0" smtClean="0">
                <a:solidFill>
                  <a:schemeClr val="accent1">
                    <a:lumMod val="75000"/>
                  </a:schemeClr>
                </a:solidFill>
              </a:rPr>
              <a:t>: </a:t>
            </a:r>
            <a:r>
              <a:rPr lang="en-US" sz="2100" dirty="0" smtClean="0">
                <a:solidFill>
                  <a:srgbClr val="C00000"/>
                </a:solidFill>
                <a:sym typeface="Symbol" panose="05050102010706020507" pitchFamily="18" charset="2"/>
              </a:rPr>
              <a:t></a:t>
            </a:r>
            <a:r>
              <a:rPr lang="en-US" sz="2100" baseline="-25000" dirty="0" err="1" smtClean="0">
                <a:solidFill>
                  <a:srgbClr val="C00000"/>
                </a:solidFill>
                <a:sym typeface="Symbol" panose="05050102010706020507" pitchFamily="18" charset="2"/>
              </a:rPr>
              <a:t>Fano</a:t>
            </a:r>
            <a:r>
              <a:rPr lang="en-US" sz="2100" dirty="0" smtClean="0">
                <a:solidFill>
                  <a:srgbClr val="C00000"/>
                </a:solidFill>
              </a:rPr>
              <a:t> </a:t>
            </a:r>
            <a:r>
              <a:rPr lang="en-US" sz="2100" dirty="0" smtClean="0">
                <a:solidFill>
                  <a:srgbClr val="C00000"/>
                </a:solidFill>
              </a:rPr>
              <a:t>= H(X)/</a:t>
            </a:r>
            <a:r>
              <a:rPr lang="en-US" sz="2100" dirty="0" err="1" smtClean="0">
                <a:solidFill>
                  <a:srgbClr val="C00000"/>
                </a:solidFill>
              </a:rPr>
              <a:t>l</a:t>
            </a:r>
            <a:r>
              <a:rPr lang="en-US" sz="2100" baseline="-25000" dirty="0" err="1" smtClean="0">
                <a:solidFill>
                  <a:srgbClr val="C00000"/>
                </a:solidFill>
              </a:rPr>
              <a:t>moy</a:t>
            </a:r>
            <a:r>
              <a:rPr lang="en-US" sz="2100" dirty="0" smtClean="0">
                <a:solidFill>
                  <a:srgbClr val="C00000"/>
                </a:solidFill>
              </a:rPr>
              <a:t>=2.55/2.64= 96.59%</a:t>
            </a:r>
            <a:endParaRPr lang="fr-FR" sz="2100" dirty="0" smtClean="0">
              <a:solidFill>
                <a:srgbClr val="C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1BCB840A-CC79-4013-9415-BFFDBF359768}"/>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DE SHANNON-FANO</a:t>
            </a:r>
          </a:p>
        </p:txBody>
      </p:sp>
      <p:sp>
        <p:nvSpPr>
          <p:cNvPr id="3" name="ZoneTexte 2">
            <a:extLst>
              <a:ext uri="{FF2B5EF4-FFF2-40B4-BE49-F238E27FC236}">
                <a16:creationId xmlns="" xmlns:a16="http://schemas.microsoft.com/office/drawing/2014/main" id="{ECE2E906-B488-465D-A67F-230786FCE915}"/>
              </a:ext>
            </a:extLst>
          </p:cNvPr>
          <p:cNvSpPr txBox="1"/>
          <p:nvPr/>
        </p:nvSpPr>
        <p:spPr>
          <a:xfrm>
            <a:off x="0" y="714356"/>
            <a:ext cx="9144000" cy="4555093"/>
          </a:xfrm>
          <a:prstGeom prst="rect">
            <a:avLst/>
          </a:prstGeom>
          <a:noFill/>
        </p:spPr>
        <p:txBody>
          <a:bodyPr wrap="square" rtlCol="0">
            <a:spAutoFit/>
          </a:bodyPr>
          <a:lstStyle/>
          <a:p>
            <a:r>
              <a:rPr lang="fr-FR" sz="2200" b="1" u="sng" dirty="0">
                <a:solidFill>
                  <a:srgbClr val="C00000"/>
                </a:solidFill>
              </a:rPr>
              <a:t>Limites du codage de Shannon-Fano</a:t>
            </a:r>
          </a:p>
          <a:p>
            <a:endParaRPr lang="fr-FR" sz="2200" b="1" u="sng" dirty="0">
              <a:solidFill>
                <a:srgbClr val="C00000"/>
              </a:solidFill>
            </a:endParaRPr>
          </a:p>
          <a:p>
            <a:pPr marL="342900" indent="-342900" algn="just">
              <a:buFont typeface="Wingdings" panose="05000000000000000000" pitchFamily="2" charset="2"/>
              <a:buChar char="q"/>
            </a:pPr>
            <a:r>
              <a:rPr lang="fr-FR" sz="2000" dirty="0">
                <a:solidFill>
                  <a:srgbClr val="002060"/>
                </a:solidFill>
              </a:rPr>
              <a:t>Cont</a:t>
            </a:r>
            <a:r>
              <a:rPr lang="fr-FR" sz="2200" dirty="0">
                <a:solidFill>
                  <a:srgbClr val="002060"/>
                </a:solidFill>
              </a:rPr>
              <a:t>rairement au codage de </a:t>
            </a:r>
            <a:r>
              <a:rPr lang="fr-FR" sz="2200" dirty="0" err="1">
                <a:solidFill>
                  <a:srgbClr val="002060"/>
                </a:solidFill>
              </a:rPr>
              <a:t>Huffman</a:t>
            </a:r>
            <a:r>
              <a:rPr lang="fr-FR" sz="2200" dirty="0">
                <a:solidFill>
                  <a:srgbClr val="002060"/>
                </a:solidFill>
              </a:rPr>
              <a:t>, Shannon Fano n'atteint parfois pas la longueur de mot de code attendue la plus basse possible</a:t>
            </a:r>
            <a:r>
              <a:rPr lang="fr-FR" sz="2200" dirty="0" smtClean="0">
                <a:solidFill>
                  <a:srgbClr val="002060"/>
                </a:solidFill>
              </a:rPr>
              <a:t>.</a:t>
            </a:r>
          </a:p>
          <a:p>
            <a:pPr marL="342900" indent="-342900" algn="just">
              <a:buFont typeface="Wingdings" panose="05000000000000000000" pitchFamily="2" charset="2"/>
              <a:buChar char="q"/>
            </a:pPr>
            <a:endParaRPr lang="fr-FR" sz="2200" dirty="0">
              <a:solidFill>
                <a:srgbClr val="002060"/>
              </a:solidFill>
            </a:endParaRPr>
          </a:p>
          <a:p>
            <a:pPr marL="342900" indent="-342900" algn="just">
              <a:buFont typeface="Wingdings" panose="05000000000000000000" pitchFamily="2" charset="2"/>
              <a:buChar char="q"/>
            </a:pPr>
            <a:r>
              <a:rPr lang="fr-FR" sz="2000" dirty="0">
                <a:solidFill>
                  <a:srgbClr val="7030A0"/>
                </a:solidFill>
              </a:rPr>
              <a:t>Le codage Shannon-Fano ne garantit pas des codes optimaux</a:t>
            </a:r>
            <a:r>
              <a:rPr lang="fr-FR" sz="2000" dirty="0" smtClean="0">
                <a:solidFill>
                  <a:srgbClr val="7030A0"/>
                </a:solidFill>
              </a:rPr>
              <a:t>.</a:t>
            </a:r>
          </a:p>
          <a:p>
            <a:pPr marL="342900" indent="-342900" algn="just">
              <a:buFont typeface="Wingdings" panose="05000000000000000000" pitchFamily="2" charset="2"/>
              <a:buChar char="q"/>
            </a:pPr>
            <a:endParaRPr lang="fr-FR" sz="2000" dirty="0">
              <a:solidFill>
                <a:srgbClr val="7030A0"/>
              </a:solidFill>
            </a:endParaRPr>
          </a:p>
          <a:p>
            <a:pPr marL="342900" indent="-342900" algn="just">
              <a:buFont typeface="Wingdings" panose="05000000000000000000" pitchFamily="2" charset="2"/>
              <a:buChar char="q"/>
            </a:pPr>
            <a:r>
              <a:rPr lang="fr-FR" sz="2000" dirty="0">
                <a:solidFill>
                  <a:srgbClr val="00B0F0"/>
                </a:solidFill>
              </a:rPr>
              <a:t>Avec un codage de Shannon-Fano, nous n'avons pas de code unique, c'est-à-dire qu'un code peut être le préfixe d'un autre code. En effet, dans le codage Shannon-Fano, nous ne pouvons pas être sûrs des codes générés. Il peut y avoir deux codes différents pour le même symbole selon la façon dont nous construisons notre arbre</a:t>
            </a:r>
            <a:r>
              <a:rPr lang="fr-FR" sz="2000" dirty="0" smtClean="0">
                <a:solidFill>
                  <a:srgbClr val="00B0F0"/>
                </a:solidFill>
              </a:rPr>
              <a:t>.</a:t>
            </a:r>
          </a:p>
          <a:p>
            <a:pPr marL="342900" indent="-342900" algn="just">
              <a:buFont typeface="Wingdings" panose="05000000000000000000" pitchFamily="2" charset="2"/>
              <a:buChar char="q"/>
            </a:pPr>
            <a:endParaRPr lang="fr-FR" sz="2000" dirty="0">
              <a:solidFill>
                <a:srgbClr val="00B0F0"/>
              </a:solidFill>
            </a:endParaRPr>
          </a:p>
          <a:p>
            <a:pPr marL="342900" indent="-342900" algn="just">
              <a:buFont typeface="Wingdings" panose="05000000000000000000" pitchFamily="2" charset="2"/>
              <a:buChar char="q"/>
            </a:pPr>
            <a:r>
              <a:rPr lang="fr-FR" sz="2000" dirty="0">
                <a:solidFill>
                  <a:srgbClr val="00B050"/>
                </a:solidFill>
              </a:rPr>
              <a:t>Tout comme le codage de </a:t>
            </a:r>
            <a:r>
              <a:rPr lang="fr-FR" sz="2000" dirty="0" err="1">
                <a:solidFill>
                  <a:srgbClr val="00B050"/>
                </a:solidFill>
              </a:rPr>
              <a:t>Huffman</a:t>
            </a:r>
            <a:r>
              <a:rPr lang="fr-FR" sz="2000" dirty="0">
                <a:solidFill>
                  <a:srgbClr val="00B050"/>
                </a:solidFill>
              </a:rPr>
              <a:t>, le codage de Shannon-Fano, code les symboles sur un nombre de bits entier. </a:t>
            </a:r>
            <a:endParaRPr lang="fr-FR" sz="2200" b="1" u="sng" dirty="0">
              <a:solidFill>
                <a:srgbClr val="00B050"/>
              </a:solidFill>
            </a:endParaRPr>
          </a:p>
        </p:txBody>
      </p:sp>
    </p:spTree>
    <p:extLst>
      <p:ext uri="{BB962C8B-B14F-4D97-AF65-F5344CB8AC3E}">
        <p14:creationId xmlns="" xmlns:p14="http://schemas.microsoft.com/office/powerpoint/2010/main" val="208959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14348" y="1428736"/>
          <a:ext cx="7858179" cy="3291840"/>
        </p:xfrm>
        <a:graphic>
          <a:graphicData uri="http://schemas.openxmlformats.org/drawingml/2006/table">
            <a:tbl>
              <a:tblPr firstRow="1" bandRow="1">
                <a:tableStyleId>{5C22544A-7EE6-4342-B048-85BDC9FD1C3A}</a:tableStyleId>
              </a:tblPr>
              <a:tblGrid>
                <a:gridCol w="1571636">
                  <a:extLst>
                    <a:ext uri="{9D8B030D-6E8A-4147-A177-3AD203B41FA5}">
                      <a16:colId xmlns="" xmlns:a16="http://schemas.microsoft.com/office/drawing/2014/main" val="20000"/>
                    </a:ext>
                  </a:extLst>
                </a:gridCol>
                <a:gridCol w="3376107">
                  <a:extLst>
                    <a:ext uri="{9D8B030D-6E8A-4147-A177-3AD203B41FA5}">
                      <a16:colId xmlns="" xmlns:a16="http://schemas.microsoft.com/office/drawing/2014/main" val="20001"/>
                    </a:ext>
                  </a:extLst>
                </a:gridCol>
                <a:gridCol w="2910436">
                  <a:extLst>
                    <a:ext uri="{9D8B030D-6E8A-4147-A177-3AD203B41FA5}">
                      <a16:colId xmlns="" xmlns:a16="http://schemas.microsoft.com/office/drawing/2014/main" val="20002"/>
                    </a:ext>
                  </a:extLst>
                </a:gridCol>
              </a:tblGrid>
              <a:tr h="347027">
                <a:tc>
                  <a:txBody>
                    <a:bodyPr/>
                    <a:lstStyle/>
                    <a:p>
                      <a:pPr algn="ctr"/>
                      <a:r>
                        <a:rPr lang="fr-FR" b="1" dirty="0">
                          <a:solidFill>
                            <a:srgbClr val="002060"/>
                          </a:solidFill>
                        </a:rPr>
                        <a:t>SYMBOLE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7030A0"/>
                          </a:solidFill>
                        </a:rPr>
                        <a:t>CODAGE SHANNON-FANO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C00000"/>
                          </a:solidFill>
                        </a:rPr>
                        <a:t>CODAGE HUFFMAN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47027">
                <a:tc>
                  <a:txBody>
                    <a:bodyPr/>
                    <a:lstStyle/>
                    <a:p>
                      <a:pPr algn="ctr"/>
                      <a:r>
                        <a:rPr lang="fr-FR" b="1"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47027">
                <a:tc>
                  <a:txBody>
                    <a:bodyPr/>
                    <a:lstStyle/>
                    <a:p>
                      <a:pPr algn="ctr"/>
                      <a:r>
                        <a:rPr lang="fr-FR" b="1"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47027">
                <a:tc>
                  <a:txBody>
                    <a:bodyPr/>
                    <a:lstStyle/>
                    <a:p>
                      <a:pPr algn="ctr"/>
                      <a:r>
                        <a:rPr lang="fr-FR" b="1"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47027">
                <a:tc>
                  <a:txBody>
                    <a:bodyPr/>
                    <a:lstStyle/>
                    <a:p>
                      <a:pPr algn="ctr"/>
                      <a:r>
                        <a:rPr lang="fr-FR" b="1" dirty="0">
                          <a:solidFill>
                            <a:srgbClr val="00206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47027">
                <a:tc>
                  <a:txBody>
                    <a:bodyPr/>
                    <a:lstStyle/>
                    <a:p>
                      <a:pPr algn="ctr"/>
                      <a:r>
                        <a:rPr lang="fr-FR" b="1" dirty="0">
                          <a:solidFill>
                            <a:srgbClr val="00206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47027">
                <a:tc>
                  <a:txBody>
                    <a:bodyPr/>
                    <a:lstStyle/>
                    <a:p>
                      <a:pPr algn="ctr"/>
                      <a:r>
                        <a:rPr lang="fr-FR" b="1" dirty="0">
                          <a:solidFill>
                            <a:srgbClr val="00206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1101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47027">
                <a:tc>
                  <a:txBody>
                    <a:bodyPr/>
                    <a:lstStyle/>
                    <a:p>
                      <a:pPr algn="ctr"/>
                      <a:r>
                        <a:rPr lang="fr-FR" b="1" dirty="0">
                          <a:solidFill>
                            <a:srgbClr val="002060"/>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1110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47027">
                <a:tc>
                  <a:txBody>
                    <a:bodyPr/>
                    <a:lstStyle/>
                    <a:p>
                      <a:pPr algn="ctr"/>
                      <a:r>
                        <a:rPr lang="fr-FR" b="1" dirty="0">
                          <a:solidFill>
                            <a:srgbClr val="002060"/>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1" dirty="0">
                          <a:solidFill>
                            <a:srgbClr val="7030A0"/>
                          </a:solidFill>
                        </a:rPr>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rgbClr val="C00000"/>
                          </a:solidFill>
                        </a:rPr>
                        <a:t>00011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3" name="ZoneTexte 2"/>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HUFFMAN vs  SHANNON-FANO</a:t>
            </a:r>
          </a:p>
        </p:txBody>
      </p:sp>
      <p:sp>
        <p:nvSpPr>
          <p:cNvPr id="5" name="ZoneTexte 4"/>
          <p:cNvSpPr txBox="1"/>
          <p:nvPr/>
        </p:nvSpPr>
        <p:spPr>
          <a:xfrm>
            <a:off x="0" y="642918"/>
            <a:ext cx="9144000" cy="769441"/>
          </a:xfrm>
          <a:prstGeom prst="rect">
            <a:avLst/>
          </a:prstGeom>
          <a:noFill/>
        </p:spPr>
        <p:txBody>
          <a:bodyPr wrap="square" rtlCol="0">
            <a:spAutoFit/>
          </a:bodyPr>
          <a:lstStyle/>
          <a:p>
            <a:pPr algn="just"/>
            <a:r>
              <a:rPr lang="fr-FR" sz="2200" dirty="0">
                <a:solidFill>
                  <a:srgbClr val="7030A0"/>
                </a:solidFill>
              </a:rPr>
              <a:t>Nous allons prendre en considération l’exemple précédent, pour comparer les résultats des deux codeurs entropiques.</a:t>
            </a:r>
          </a:p>
        </p:txBody>
      </p:sp>
      <p:graphicFrame>
        <p:nvGraphicFramePr>
          <p:cNvPr id="37890" name="Object 2"/>
          <p:cNvGraphicFramePr>
            <a:graphicFrameLocks noChangeAspect="1"/>
          </p:cNvGraphicFramePr>
          <p:nvPr/>
        </p:nvGraphicFramePr>
        <p:xfrm>
          <a:off x="5429250" y="5286375"/>
          <a:ext cx="1857375" cy="428625"/>
        </p:xfrm>
        <a:graphic>
          <a:graphicData uri="http://schemas.openxmlformats.org/presentationml/2006/ole">
            <p:oleObj spid="_x0000_s38112" name="Équation" r:id="rId3" imgW="1143000" imgH="241200" progId="Equation.3">
              <p:embed/>
            </p:oleObj>
          </a:graphicData>
        </a:graphic>
      </p:graphicFrame>
      <p:graphicFrame>
        <p:nvGraphicFramePr>
          <p:cNvPr id="37891" name="Object 3"/>
          <p:cNvGraphicFramePr>
            <a:graphicFrameLocks noChangeAspect="1"/>
          </p:cNvGraphicFramePr>
          <p:nvPr/>
        </p:nvGraphicFramePr>
        <p:xfrm>
          <a:off x="2986088" y="5286375"/>
          <a:ext cx="1741487" cy="428625"/>
        </p:xfrm>
        <a:graphic>
          <a:graphicData uri="http://schemas.openxmlformats.org/presentationml/2006/ole">
            <p:oleObj spid="_x0000_s38113" name="Équation" r:id="rId4" imgW="1130040" imgH="241200" progId="Equation.3">
              <p:embed/>
            </p:oleObj>
          </a:graphicData>
        </a:graphic>
      </p:graphicFrame>
      <p:sp>
        <p:nvSpPr>
          <p:cNvPr id="8" name="ZoneTexte 7"/>
          <p:cNvSpPr txBox="1"/>
          <p:nvPr/>
        </p:nvSpPr>
        <p:spPr>
          <a:xfrm>
            <a:off x="0" y="4700483"/>
            <a:ext cx="9144000" cy="800219"/>
          </a:xfrm>
          <a:prstGeom prst="rect">
            <a:avLst/>
          </a:prstGeom>
          <a:noFill/>
        </p:spPr>
        <p:txBody>
          <a:bodyPr wrap="square" rtlCol="0">
            <a:spAutoFit/>
          </a:bodyPr>
          <a:lstStyle/>
          <a:p>
            <a:pPr algn="just"/>
            <a:r>
              <a:rPr lang="fr-FR" sz="2200" dirty="0">
                <a:solidFill>
                  <a:srgbClr val="002060"/>
                </a:solidFill>
              </a:rPr>
              <a:t>En ce qui concerne la longueur moyenne de chacun des deux codes obtenus pour le même exemple </a:t>
            </a:r>
            <a:r>
              <a:rPr lang="fr-FR" dirty="0"/>
              <a:t>:</a:t>
            </a:r>
          </a:p>
        </p:txBody>
      </p:sp>
      <p:sp>
        <p:nvSpPr>
          <p:cNvPr id="9" name="ZoneTexte 8"/>
          <p:cNvSpPr txBox="1"/>
          <p:nvPr/>
        </p:nvSpPr>
        <p:spPr>
          <a:xfrm>
            <a:off x="0" y="5643578"/>
            <a:ext cx="9144000" cy="430887"/>
          </a:xfrm>
          <a:prstGeom prst="rect">
            <a:avLst/>
          </a:prstGeom>
          <a:noFill/>
        </p:spPr>
        <p:txBody>
          <a:bodyPr wrap="square" rtlCol="0">
            <a:spAutoFit/>
          </a:bodyPr>
          <a:lstStyle/>
          <a:p>
            <a:r>
              <a:rPr lang="fr-FR" sz="2200" dirty="0">
                <a:solidFill>
                  <a:srgbClr val="00B050"/>
                </a:solidFill>
              </a:rPr>
              <a:t>Que nous pouvons les comparer à l’entropie de cet alphabet</a:t>
            </a:r>
          </a:p>
        </p:txBody>
      </p:sp>
      <p:graphicFrame>
        <p:nvGraphicFramePr>
          <p:cNvPr id="10" name="Objet 9"/>
          <p:cNvGraphicFramePr>
            <a:graphicFrameLocks noChangeAspect="1"/>
          </p:cNvGraphicFramePr>
          <p:nvPr/>
        </p:nvGraphicFramePr>
        <p:xfrm>
          <a:off x="6858016" y="5643578"/>
          <a:ext cx="2285984" cy="428628"/>
        </p:xfrm>
        <a:graphic>
          <a:graphicData uri="http://schemas.openxmlformats.org/presentationml/2006/ole">
            <p:oleObj spid="_x0000_s38114" name="Équation" r:id="rId5" imgW="1041120" imgH="215640" progId="Equation.3">
              <p:embed/>
            </p:oleObj>
          </a:graphicData>
        </a:graphic>
      </p:graphicFrame>
      <p:sp>
        <p:nvSpPr>
          <p:cNvPr id="11" name="ZoneTexte 10"/>
          <p:cNvSpPr txBox="1"/>
          <p:nvPr/>
        </p:nvSpPr>
        <p:spPr>
          <a:xfrm>
            <a:off x="0" y="6072206"/>
            <a:ext cx="9144000" cy="769441"/>
          </a:xfrm>
          <a:prstGeom prst="rect">
            <a:avLst/>
          </a:prstGeom>
          <a:noFill/>
        </p:spPr>
        <p:txBody>
          <a:bodyPr wrap="square" rtlCol="0">
            <a:spAutoFit/>
          </a:bodyPr>
          <a:lstStyle/>
          <a:p>
            <a:pPr algn="just"/>
            <a:r>
              <a:rPr lang="fr-MC" sz="2200" dirty="0" smtClean="0">
                <a:solidFill>
                  <a:srgbClr val="C00000"/>
                </a:solidFill>
              </a:rPr>
              <a:t>Ainsi, l’efficacité de ces deux codages sources pour cet exemple est égale respectivement à : </a:t>
            </a:r>
            <a:r>
              <a:rPr lang="en-US" sz="2000" dirty="0" smtClean="0">
                <a:solidFill>
                  <a:srgbClr val="C00000"/>
                </a:solidFill>
                <a:sym typeface="Symbol" panose="05050102010706020507" pitchFamily="18" charset="2"/>
              </a:rPr>
              <a:t></a:t>
            </a:r>
            <a:r>
              <a:rPr lang="en-US" sz="2000" baseline="-25000" dirty="0" smtClean="0">
                <a:solidFill>
                  <a:srgbClr val="C00000"/>
                </a:solidFill>
                <a:sym typeface="Symbol" panose="05050102010706020507" pitchFamily="18" charset="2"/>
              </a:rPr>
              <a:t>Huffman</a:t>
            </a:r>
            <a:r>
              <a:rPr lang="en-US" sz="2000" dirty="0" smtClean="0">
                <a:solidFill>
                  <a:srgbClr val="C00000"/>
                </a:solidFill>
              </a:rPr>
              <a:t> = </a:t>
            </a:r>
            <a:r>
              <a:rPr lang="en-US" sz="2000" dirty="0" smtClean="0">
                <a:solidFill>
                  <a:srgbClr val="C00000"/>
                </a:solidFill>
              </a:rPr>
              <a:t>97.70% et </a:t>
            </a:r>
            <a:r>
              <a:rPr lang="en-US" sz="2000" dirty="0" smtClean="0">
                <a:solidFill>
                  <a:srgbClr val="C00000"/>
                </a:solidFill>
                <a:sym typeface="Symbol" panose="05050102010706020507" pitchFamily="18" charset="2"/>
              </a:rPr>
              <a:t></a:t>
            </a:r>
            <a:r>
              <a:rPr lang="en-US" sz="2000" baseline="-25000" dirty="0" err="1" smtClean="0">
                <a:solidFill>
                  <a:srgbClr val="C00000"/>
                </a:solidFill>
                <a:sym typeface="Symbol" panose="05050102010706020507" pitchFamily="18" charset="2"/>
              </a:rPr>
              <a:t>Fano</a:t>
            </a:r>
            <a:r>
              <a:rPr lang="en-US" sz="2000" dirty="0" smtClean="0">
                <a:solidFill>
                  <a:srgbClr val="C00000"/>
                </a:solidFill>
              </a:rPr>
              <a:t> = </a:t>
            </a:r>
            <a:r>
              <a:rPr lang="en-US" sz="2000" dirty="0" smtClean="0">
                <a:solidFill>
                  <a:srgbClr val="C00000"/>
                </a:solidFill>
              </a:rPr>
              <a:t>96.59</a:t>
            </a:r>
            <a:r>
              <a:rPr lang="en-US" sz="2000" dirty="0" smtClean="0">
                <a:solidFill>
                  <a:srgbClr val="C00000"/>
                </a:solidFill>
              </a:rPr>
              <a:t>%</a:t>
            </a:r>
            <a:endParaRPr lang="fr-FR" sz="22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FD41C3-5CF9-40F1-B72C-EB316C2DAC07}"/>
              </a:ext>
            </a:extLst>
          </p:cNvPr>
          <p:cNvSpPr/>
          <p:nvPr/>
        </p:nvSpPr>
        <p:spPr>
          <a:xfrm>
            <a:off x="5572125" y="3603625"/>
            <a:ext cx="2928938" cy="9286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843" name="ZoneTexte 7">
            <a:extLst>
              <a:ext uri="{FF2B5EF4-FFF2-40B4-BE49-F238E27FC236}">
                <a16:creationId xmlns="" xmlns:a16="http://schemas.microsoft.com/office/drawing/2014/main" id="{BE9A19DB-BBC9-400E-8C69-85DBFB55F02B}"/>
              </a:ext>
            </a:extLst>
          </p:cNvPr>
          <p:cNvSpPr txBox="1">
            <a:spLocks noChangeArrowheads="1"/>
          </p:cNvSpPr>
          <p:nvPr/>
        </p:nvSpPr>
        <p:spPr bwMode="auto">
          <a:xfrm>
            <a:off x="71438" y="3663950"/>
            <a:ext cx="857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b="1">
                <a:solidFill>
                  <a:srgbClr val="002060"/>
                </a:solidFill>
                <a:cs typeface="Times New Roman" panose="02020603050405020304" pitchFamily="18" charset="0"/>
              </a:rPr>
              <a:t>Source </a:t>
            </a:r>
          </a:p>
        </p:txBody>
      </p:sp>
      <p:sp>
        <p:nvSpPr>
          <p:cNvPr id="10" name="Rectangle 9">
            <a:extLst>
              <a:ext uri="{FF2B5EF4-FFF2-40B4-BE49-F238E27FC236}">
                <a16:creationId xmlns="" xmlns:a16="http://schemas.microsoft.com/office/drawing/2014/main" id="{C5F3C16A-D40E-49BD-925C-DAEA610A4609}"/>
              </a:ext>
            </a:extLst>
          </p:cNvPr>
          <p:cNvSpPr/>
          <p:nvPr/>
        </p:nvSpPr>
        <p:spPr>
          <a:xfrm>
            <a:off x="4073525" y="3389313"/>
            <a:ext cx="1071563" cy="128587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845" name="ZoneTexte 10">
            <a:extLst>
              <a:ext uri="{FF2B5EF4-FFF2-40B4-BE49-F238E27FC236}">
                <a16:creationId xmlns="" xmlns:a16="http://schemas.microsoft.com/office/drawing/2014/main" id="{85F02613-2104-44CE-8E94-22B308891609}"/>
              </a:ext>
            </a:extLst>
          </p:cNvPr>
          <p:cNvSpPr txBox="1">
            <a:spLocks noChangeArrowheads="1"/>
          </p:cNvSpPr>
          <p:nvPr/>
        </p:nvSpPr>
        <p:spPr bwMode="auto">
          <a:xfrm>
            <a:off x="4143375" y="3486150"/>
            <a:ext cx="107156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1800" b="1" dirty="0">
                <a:solidFill>
                  <a:srgbClr val="FF0000"/>
                </a:solidFill>
                <a:cs typeface="Times New Roman" panose="02020603050405020304" pitchFamily="18" charset="0"/>
              </a:rPr>
              <a:t>CANAL</a:t>
            </a:r>
          </a:p>
          <a:p>
            <a:pPr algn="ctr">
              <a:spcBef>
                <a:spcPct val="0"/>
              </a:spcBef>
              <a:buFontTx/>
              <a:buNone/>
            </a:pPr>
            <a:endParaRPr lang="fr-FR" altLang="ar-DZ" sz="1800" b="1" i="1" dirty="0">
              <a:solidFill>
                <a:srgbClr val="002060"/>
              </a:solidFill>
              <a:cs typeface="Times New Roman" panose="02020603050405020304" pitchFamily="18" charset="0"/>
            </a:endParaRPr>
          </a:p>
          <a:p>
            <a:pPr algn="ctr">
              <a:spcBef>
                <a:spcPct val="0"/>
              </a:spcBef>
              <a:buFontTx/>
              <a:buNone/>
            </a:pPr>
            <a:r>
              <a:rPr lang="fr-FR" altLang="ar-DZ" sz="1800" b="1" i="1" dirty="0">
                <a:solidFill>
                  <a:srgbClr val="FF0000"/>
                </a:solidFill>
                <a:cs typeface="Times New Roman" panose="02020603050405020304" pitchFamily="18" charset="0"/>
              </a:rPr>
              <a:t>P(Y/X)</a:t>
            </a:r>
          </a:p>
        </p:txBody>
      </p:sp>
      <p:cxnSp>
        <p:nvCxnSpPr>
          <p:cNvPr id="12" name="Connecteur droit avec flèche 11">
            <a:extLst>
              <a:ext uri="{FF2B5EF4-FFF2-40B4-BE49-F238E27FC236}">
                <a16:creationId xmlns="" xmlns:a16="http://schemas.microsoft.com/office/drawing/2014/main" id="{1149FEBB-1CBD-4CAF-9F97-2B54CAA8CE4A}"/>
              </a:ext>
            </a:extLst>
          </p:cNvPr>
          <p:cNvCxnSpPr/>
          <p:nvPr/>
        </p:nvCxnSpPr>
        <p:spPr>
          <a:xfrm>
            <a:off x="3702050" y="4062413"/>
            <a:ext cx="3571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 xmlns:a16="http://schemas.microsoft.com/office/drawing/2014/main" id="{E5F5C924-45EE-4257-B534-A82B11A07B72}"/>
              </a:ext>
            </a:extLst>
          </p:cNvPr>
          <p:cNvCxnSpPr/>
          <p:nvPr/>
        </p:nvCxnSpPr>
        <p:spPr>
          <a:xfrm>
            <a:off x="5145088" y="4032250"/>
            <a:ext cx="35718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1E037A3F-3057-426C-9BB6-6BF47DE3C710}"/>
              </a:ext>
            </a:extLst>
          </p:cNvPr>
          <p:cNvSpPr/>
          <p:nvPr/>
        </p:nvSpPr>
        <p:spPr>
          <a:xfrm>
            <a:off x="1687513" y="3603625"/>
            <a:ext cx="2000250" cy="9286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6" name="Connecteur droit avec flèche 15">
            <a:extLst>
              <a:ext uri="{FF2B5EF4-FFF2-40B4-BE49-F238E27FC236}">
                <a16:creationId xmlns="" xmlns:a16="http://schemas.microsoft.com/office/drawing/2014/main" id="{F1BAAC47-9692-4222-84DB-53C750426AF7}"/>
              </a:ext>
            </a:extLst>
          </p:cNvPr>
          <p:cNvCxnSpPr>
            <a:cxnSpLocks/>
          </p:cNvCxnSpPr>
          <p:nvPr/>
        </p:nvCxnSpPr>
        <p:spPr>
          <a:xfrm flipV="1">
            <a:off x="225425" y="4076700"/>
            <a:ext cx="1446213" cy="269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 xmlns:a16="http://schemas.microsoft.com/office/drawing/2014/main" id="{5A844AA2-0CBD-4D7B-9086-595041DDCC45}"/>
              </a:ext>
            </a:extLst>
          </p:cNvPr>
          <p:cNvCxnSpPr/>
          <p:nvPr/>
        </p:nvCxnSpPr>
        <p:spPr>
          <a:xfrm>
            <a:off x="8485188" y="4032250"/>
            <a:ext cx="357187"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51" name="ZoneTexte 20">
            <a:extLst>
              <a:ext uri="{FF2B5EF4-FFF2-40B4-BE49-F238E27FC236}">
                <a16:creationId xmlns="" xmlns:a16="http://schemas.microsoft.com/office/drawing/2014/main" id="{5D4BEB82-CDBE-4269-BB34-35899318593F}"/>
              </a:ext>
            </a:extLst>
          </p:cNvPr>
          <p:cNvSpPr txBox="1">
            <a:spLocks noChangeArrowheads="1"/>
          </p:cNvSpPr>
          <p:nvPr/>
        </p:nvSpPr>
        <p:spPr bwMode="auto">
          <a:xfrm>
            <a:off x="1587500" y="3746500"/>
            <a:ext cx="21002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1800" b="1">
                <a:solidFill>
                  <a:srgbClr val="7030A0"/>
                </a:solidFill>
                <a:latin typeface="Arial" panose="020B0604020202020204" pitchFamily="34" charset="0"/>
              </a:rPr>
              <a:t>Codages</a:t>
            </a:r>
          </a:p>
          <a:p>
            <a:pPr algn="ctr">
              <a:spcBef>
                <a:spcPct val="0"/>
              </a:spcBef>
              <a:buFontTx/>
              <a:buNone/>
            </a:pPr>
            <a:r>
              <a:rPr lang="fr-FR" altLang="ar-DZ" sz="1800" b="1">
                <a:solidFill>
                  <a:srgbClr val="7030A0"/>
                </a:solidFill>
                <a:latin typeface="Arial" panose="020B0604020202020204" pitchFamily="34" charset="0"/>
              </a:rPr>
              <a:t>Source/Canal</a:t>
            </a:r>
          </a:p>
        </p:txBody>
      </p:sp>
      <p:sp>
        <p:nvSpPr>
          <p:cNvPr id="35852" name="ZoneTexte 22">
            <a:extLst>
              <a:ext uri="{FF2B5EF4-FFF2-40B4-BE49-F238E27FC236}">
                <a16:creationId xmlns="" xmlns:a16="http://schemas.microsoft.com/office/drawing/2014/main" id="{35771D77-B7C1-49F3-9562-FD627D8299EB}"/>
              </a:ext>
            </a:extLst>
          </p:cNvPr>
          <p:cNvSpPr txBox="1">
            <a:spLocks noChangeArrowheads="1"/>
          </p:cNvSpPr>
          <p:nvPr/>
        </p:nvSpPr>
        <p:spPr bwMode="auto">
          <a:xfrm>
            <a:off x="5641975" y="3846513"/>
            <a:ext cx="292893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ar-DZ" sz="1700" b="1">
                <a:solidFill>
                  <a:srgbClr val="7030A0"/>
                </a:solidFill>
                <a:latin typeface="Arial" panose="020B0604020202020204" pitchFamily="34" charset="0"/>
              </a:rPr>
              <a:t>Décodage</a:t>
            </a:r>
          </a:p>
          <a:p>
            <a:pPr algn="ctr">
              <a:spcBef>
                <a:spcPct val="0"/>
              </a:spcBef>
              <a:buFontTx/>
              <a:buNone/>
            </a:pPr>
            <a:r>
              <a:rPr lang="fr-FR" altLang="ar-DZ" sz="1700" b="1">
                <a:solidFill>
                  <a:srgbClr val="7030A0"/>
                </a:solidFill>
                <a:latin typeface="Arial" panose="020B0604020202020204" pitchFamily="34" charset="0"/>
              </a:rPr>
              <a:t>Canal / Source</a:t>
            </a:r>
          </a:p>
        </p:txBody>
      </p:sp>
      <p:sp>
        <p:nvSpPr>
          <p:cNvPr id="35853" name="ZoneTexte 23">
            <a:extLst>
              <a:ext uri="{FF2B5EF4-FFF2-40B4-BE49-F238E27FC236}">
                <a16:creationId xmlns="" xmlns:a16="http://schemas.microsoft.com/office/drawing/2014/main" id="{32DA916A-4CFD-4199-93AC-4C077E70127C}"/>
              </a:ext>
            </a:extLst>
          </p:cNvPr>
          <p:cNvSpPr txBox="1">
            <a:spLocks noChangeArrowheads="1"/>
          </p:cNvSpPr>
          <p:nvPr/>
        </p:nvSpPr>
        <p:spPr bwMode="auto">
          <a:xfrm>
            <a:off x="214313" y="4318000"/>
            <a:ext cx="428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b="1">
                <a:latin typeface="Arial" panose="020B0604020202020204" pitchFamily="34" charset="0"/>
              </a:rPr>
              <a:t>M</a:t>
            </a:r>
          </a:p>
        </p:txBody>
      </p:sp>
      <p:sp>
        <p:nvSpPr>
          <p:cNvPr id="35854" name="ZoneTexte 25">
            <a:extLst>
              <a:ext uri="{FF2B5EF4-FFF2-40B4-BE49-F238E27FC236}">
                <a16:creationId xmlns="" xmlns:a16="http://schemas.microsoft.com/office/drawing/2014/main" id="{10CAC0FE-5234-4B96-9D37-0F7D6A4FDA14}"/>
              </a:ext>
            </a:extLst>
          </p:cNvPr>
          <p:cNvSpPr txBox="1">
            <a:spLocks noChangeArrowheads="1"/>
          </p:cNvSpPr>
          <p:nvPr/>
        </p:nvSpPr>
        <p:spPr bwMode="auto">
          <a:xfrm>
            <a:off x="3500427" y="4488428"/>
            <a:ext cx="8572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b="1" dirty="0" smtClean="0">
                <a:latin typeface="Arial" panose="020B0604020202020204" pitchFamily="34" charset="0"/>
              </a:rPr>
              <a:t>C =X</a:t>
            </a:r>
            <a:endParaRPr lang="fr-FR" altLang="ar-DZ" sz="1800" b="1" dirty="0">
              <a:latin typeface="Arial" panose="020B0604020202020204" pitchFamily="34" charset="0"/>
            </a:endParaRPr>
          </a:p>
        </p:txBody>
      </p:sp>
      <p:sp>
        <p:nvSpPr>
          <p:cNvPr id="35855" name="ZoneTexte 26">
            <a:extLst>
              <a:ext uri="{FF2B5EF4-FFF2-40B4-BE49-F238E27FC236}">
                <a16:creationId xmlns="" xmlns:a16="http://schemas.microsoft.com/office/drawing/2014/main" id="{65724970-6DA3-4131-9681-92A434FBB2D6}"/>
              </a:ext>
            </a:extLst>
          </p:cNvPr>
          <p:cNvSpPr txBox="1">
            <a:spLocks noChangeArrowheads="1"/>
          </p:cNvSpPr>
          <p:nvPr/>
        </p:nvSpPr>
        <p:spPr bwMode="auto">
          <a:xfrm>
            <a:off x="5143500" y="4488428"/>
            <a:ext cx="7858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b="1" dirty="0">
                <a:latin typeface="Arial" panose="020B0604020202020204" pitchFamily="34" charset="0"/>
              </a:rPr>
              <a:t>C</a:t>
            </a:r>
            <a:r>
              <a:rPr lang="fr-FR" altLang="ar-DZ" sz="1800" b="1" dirty="0" smtClean="0">
                <a:latin typeface="Arial" panose="020B0604020202020204" pitchFamily="34" charset="0"/>
              </a:rPr>
              <a:t>’=Y</a:t>
            </a:r>
            <a:endParaRPr lang="fr-FR" altLang="ar-DZ" sz="1800" b="1" dirty="0">
              <a:latin typeface="Arial" panose="020B0604020202020204" pitchFamily="34" charset="0"/>
            </a:endParaRPr>
          </a:p>
        </p:txBody>
      </p:sp>
      <p:sp>
        <p:nvSpPr>
          <p:cNvPr id="35856" name="ZoneTexte 28">
            <a:extLst>
              <a:ext uri="{FF2B5EF4-FFF2-40B4-BE49-F238E27FC236}">
                <a16:creationId xmlns="" xmlns:a16="http://schemas.microsoft.com/office/drawing/2014/main" id="{2DA170F8-1AB7-40CC-AB49-0CF23D092EB1}"/>
              </a:ext>
            </a:extLst>
          </p:cNvPr>
          <p:cNvSpPr txBox="1">
            <a:spLocks noChangeArrowheads="1"/>
          </p:cNvSpPr>
          <p:nvPr/>
        </p:nvSpPr>
        <p:spPr bwMode="auto">
          <a:xfrm>
            <a:off x="8501063" y="4318000"/>
            <a:ext cx="500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1800" b="1">
                <a:latin typeface="Arial" panose="020B0604020202020204" pitchFamily="34" charset="0"/>
              </a:rPr>
              <a:t>M’</a:t>
            </a:r>
          </a:p>
        </p:txBody>
      </p:sp>
      <p:sp>
        <p:nvSpPr>
          <p:cNvPr id="35857" name="ZoneTexte 29">
            <a:extLst>
              <a:ext uri="{FF2B5EF4-FFF2-40B4-BE49-F238E27FC236}">
                <a16:creationId xmlns="" xmlns:a16="http://schemas.microsoft.com/office/drawing/2014/main" id="{11083AA9-092F-42AC-ADFF-3A0D3DCFC113}"/>
              </a:ext>
            </a:extLst>
          </p:cNvPr>
          <p:cNvSpPr txBox="1">
            <a:spLocks noChangeArrowheads="1"/>
          </p:cNvSpPr>
          <p:nvPr/>
        </p:nvSpPr>
        <p:spPr bwMode="auto">
          <a:xfrm>
            <a:off x="0" y="4791075"/>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dirty="0">
                <a:solidFill>
                  <a:srgbClr val="002060"/>
                </a:solidFill>
                <a:cs typeface="Times New Roman" panose="02020603050405020304" pitchFamily="18" charset="0"/>
              </a:rPr>
              <a:t>M :  Message, variable aléatoire, délivré par la source sous forme d’un alphabet original {m</a:t>
            </a:r>
            <a:r>
              <a:rPr lang="fr-FR" altLang="ar-DZ" sz="2000" baseline="-25000" dirty="0">
                <a:solidFill>
                  <a:srgbClr val="002060"/>
                </a:solidFill>
                <a:cs typeface="Times New Roman" panose="02020603050405020304" pitchFamily="18" charset="0"/>
              </a:rPr>
              <a:t>1</a:t>
            </a:r>
            <a:r>
              <a:rPr lang="fr-FR" altLang="ar-DZ" sz="2000" dirty="0">
                <a:solidFill>
                  <a:srgbClr val="002060"/>
                </a:solidFill>
                <a:cs typeface="Times New Roman" panose="02020603050405020304" pitchFamily="18" charset="0"/>
              </a:rPr>
              <a:t>, …., m</a:t>
            </a:r>
            <a:r>
              <a:rPr lang="fr-FR" altLang="ar-DZ" sz="2000" baseline="-25000" dirty="0">
                <a:solidFill>
                  <a:srgbClr val="002060"/>
                </a:solidFill>
                <a:cs typeface="Times New Roman" panose="02020603050405020304" pitchFamily="18" charset="0"/>
              </a:rPr>
              <a:t>l</a:t>
            </a:r>
            <a:r>
              <a:rPr lang="fr-FR" altLang="ar-DZ" sz="2000" dirty="0">
                <a:solidFill>
                  <a:srgbClr val="002060"/>
                </a:solidFill>
                <a:cs typeface="Times New Roman" panose="02020603050405020304" pitchFamily="18" charset="0"/>
              </a:rPr>
              <a:t>}</a:t>
            </a:r>
          </a:p>
        </p:txBody>
      </p:sp>
      <p:sp>
        <p:nvSpPr>
          <p:cNvPr id="35858" name="ZoneTexte 31">
            <a:extLst>
              <a:ext uri="{FF2B5EF4-FFF2-40B4-BE49-F238E27FC236}">
                <a16:creationId xmlns="" xmlns:a16="http://schemas.microsoft.com/office/drawing/2014/main" id="{CD26017C-CEBB-4732-9368-9CAA87F92E29}"/>
              </a:ext>
            </a:extLst>
          </p:cNvPr>
          <p:cNvSpPr txBox="1">
            <a:spLocks noChangeArrowheads="1"/>
          </p:cNvSpPr>
          <p:nvPr/>
        </p:nvSpPr>
        <p:spPr bwMode="auto">
          <a:xfrm>
            <a:off x="0" y="55245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ar-DZ" sz="2000">
                <a:solidFill>
                  <a:srgbClr val="00B050"/>
                </a:solidFill>
                <a:cs typeface="Times New Roman" panose="02020603050405020304" pitchFamily="18" charset="0"/>
              </a:rPr>
              <a:t>C :   les mots de code  sous forme d’un alphabet aléatoire {c</a:t>
            </a:r>
            <a:r>
              <a:rPr lang="fr-FR" altLang="ar-DZ" sz="2000" baseline="-25000">
                <a:solidFill>
                  <a:srgbClr val="00B050"/>
                </a:solidFill>
                <a:cs typeface="Times New Roman" panose="02020603050405020304" pitchFamily="18" charset="0"/>
              </a:rPr>
              <a:t>1</a:t>
            </a:r>
            <a:r>
              <a:rPr lang="fr-FR" altLang="ar-DZ" sz="2000">
                <a:solidFill>
                  <a:srgbClr val="00B050"/>
                </a:solidFill>
                <a:cs typeface="Times New Roman" panose="02020603050405020304" pitchFamily="18" charset="0"/>
              </a:rPr>
              <a:t>, …., c</a:t>
            </a:r>
            <a:r>
              <a:rPr lang="fr-FR" altLang="ar-DZ" sz="2000" baseline="-25000">
                <a:solidFill>
                  <a:srgbClr val="00B050"/>
                </a:solidFill>
                <a:cs typeface="Times New Roman" panose="02020603050405020304" pitchFamily="18" charset="0"/>
              </a:rPr>
              <a:t>n</a:t>
            </a:r>
            <a:r>
              <a:rPr lang="fr-FR" altLang="ar-DZ" sz="2000">
                <a:solidFill>
                  <a:srgbClr val="00B050"/>
                </a:solidFill>
                <a:cs typeface="Times New Roman" panose="02020603050405020304" pitchFamily="18" charset="0"/>
              </a:rPr>
              <a:t>}  </a:t>
            </a:r>
          </a:p>
        </p:txBody>
      </p:sp>
      <p:sp>
        <p:nvSpPr>
          <p:cNvPr id="33" name="ZoneTexte 32">
            <a:extLst>
              <a:ext uri="{FF2B5EF4-FFF2-40B4-BE49-F238E27FC236}">
                <a16:creationId xmlns="" xmlns:a16="http://schemas.microsoft.com/office/drawing/2014/main" id="{6D23F08E-EDF1-4769-A3D1-7E2993971F69}"/>
              </a:ext>
            </a:extLst>
          </p:cNvPr>
          <p:cNvSpPr txBox="1"/>
          <p:nvPr/>
        </p:nvSpPr>
        <p:spPr>
          <a:xfrm>
            <a:off x="0" y="5938838"/>
            <a:ext cx="9144000" cy="400050"/>
          </a:xfrm>
          <a:prstGeom prst="rect">
            <a:avLst/>
          </a:prstGeom>
          <a:noFill/>
        </p:spPr>
        <p:txBody>
          <a:bodyPr>
            <a:spAutoFit/>
          </a:bodyPr>
          <a:lstStyle/>
          <a:p>
            <a:pPr>
              <a:defRPr/>
            </a:pPr>
            <a:r>
              <a:rPr lang="fr-FR" sz="2000" dirty="0">
                <a:solidFill>
                  <a:schemeClr val="accent3">
                    <a:lumMod val="50000"/>
                  </a:schemeClr>
                </a:solidFill>
                <a:latin typeface="Times New Roman" pitchFamily="18" charset="0"/>
                <a:cs typeface="Times New Roman" pitchFamily="18" charset="0"/>
              </a:rPr>
              <a:t>C’ :   les mots de code reçu avec présence d’erreurs  {c’</a:t>
            </a:r>
            <a:r>
              <a:rPr lang="fr-FR" sz="2000" baseline="-25000" dirty="0">
                <a:solidFill>
                  <a:schemeClr val="accent3">
                    <a:lumMod val="50000"/>
                  </a:schemeClr>
                </a:solidFill>
                <a:latin typeface="Times New Roman" pitchFamily="18" charset="0"/>
                <a:cs typeface="Times New Roman" pitchFamily="18" charset="0"/>
              </a:rPr>
              <a:t>1</a:t>
            </a:r>
            <a:r>
              <a:rPr lang="fr-FR" sz="2000" dirty="0">
                <a:solidFill>
                  <a:schemeClr val="accent3">
                    <a:lumMod val="50000"/>
                  </a:schemeClr>
                </a:solidFill>
                <a:latin typeface="Times New Roman" pitchFamily="18" charset="0"/>
                <a:cs typeface="Times New Roman" pitchFamily="18" charset="0"/>
              </a:rPr>
              <a:t>, …., c’</a:t>
            </a:r>
            <a:r>
              <a:rPr lang="fr-FR" sz="2000" baseline="-25000" dirty="0">
                <a:solidFill>
                  <a:schemeClr val="accent3">
                    <a:lumMod val="50000"/>
                  </a:schemeClr>
                </a:solidFill>
                <a:latin typeface="Times New Roman" pitchFamily="18" charset="0"/>
                <a:cs typeface="Times New Roman" pitchFamily="18" charset="0"/>
              </a:rPr>
              <a:t>n</a:t>
            </a:r>
            <a:r>
              <a:rPr lang="fr-FR" sz="2000" dirty="0">
                <a:solidFill>
                  <a:schemeClr val="accent3">
                    <a:lumMod val="50000"/>
                  </a:schemeClr>
                </a:solidFill>
                <a:latin typeface="Times New Roman" pitchFamily="18" charset="0"/>
                <a:cs typeface="Times New Roman" pitchFamily="18" charset="0"/>
              </a:rPr>
              <a:t>} </a:t>
            </a:r>
          </a:p>
        </p:txBody>
      </p:sp>
      <p:sp>
        <p:nvSpPr>
          <p:cNvPr id="34" name="ZoneTexte 33">
            <a:extLst>
              <a:ext uri="{FF2B5EF4-FFF2-40B4-BE49-F238E27FC236}">
                <a16:creationId xmlns="" xmlns:a16="http://schemas.microsoft.com/office/drawing/2014/main" id="{504D2DA0-543D-48B7-A31B-BA1F80F57FB4}"/>
              </a:ext>
            </a:extLst>
          </p:cNvPr>
          <p:cNvSpPr txBox="1"/>
          <p:nvPr/>
        </p:nvSpPr>
        <p:spPr>
          <a:xfrm>
            <a:off x="0" y="6338888"/>
            <a:ext cx="9144000" cy="400050"/>
          </a:xfrm>
          <a:prstGeom prst="rect">
            <a:avLst/>
          </a:prstGeom>
          <a:noFill/>
        </p:spPr>
        <p:txBody>
          <a:bodyPr>
            <a:spAutoFit/>
          </a:bodyPr>
          <a:lstStyle/>
          <a:p>
            <a:pPr>
              <a:defRPr/>
            </a:pPr>
            <a:r>
              <a:rPr lang="fr-FR" sz="2000" dirty="0">
                <a:solidFill>
                  <a:schemeClr val="accent2">
                    <a:lumMod val="50000"/>
                  </a:schemeClr>
                </a:solidFill>
                <a:latin typeface="Times New Roman" pitchFamily="18" charset="0"/>
                <a:cs typeface="Times New Roman" pitchFamily="18" charset="0"/>
              </a:rPr>
              <a:t>M’ :   les données reconstruites avec présence éventuelles d’une certaine perte</a:t>
            </a:r>
          </a:p>
        </p:txBody>
      </p:sp>
      <p:sp>
        <p:nvSpPr>
          <p:cNvPr id="35861" name="ZoneTexte 35">
            <a:extLst>
              <a:ext uri="{FF2B5EF4-FFF2-40B4-BE49-F238E27FC236}">
                <a16:creationId xmlns="" xmlns:a16="http://schemas.microsoft.com/office/drawing/2014/main" id="{417F862F-1E3F-490A-9C2F-E6253D884D72}"/>
              </a:ext>
            </a:extLst>
          </p:cNvPr>
          <p:cNvSpPr txBox="1">
            <a:spLocks noChangeArrowheads="1"/>
          </p:cNvSpPr>
          <p:nvPr/>
        </p:nvSpPr>
        <p:spPr bwMode="auto">
          <a:xfrm>
            <a:off x="0" y="509588"/>
            <a:ext cx="9144000" cy="347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fr-FR" altLang="ar-DZ" sz="2000">
                <a:solidFill>
                  <a:srgbClr val="7030A0"/>
                </a:solidFill>
                <a:cs typeface="Times New Roman" panose="02020603050405020304" pitchFamily="18" charset="0"/>
              </a:rPr>
              <a:t>Un exemple typique en télécommunications où nous aurons besoin de connaitre la relation entre deux variables aléatoires, X représentant les données émises et Y celle représentant les données reçues.</a:t>
            </a:r>
          </a:p>
          <a:p>
            <a:pPr algn="just">
              <a:spcBef>
                <a:spcPct val="0"/>
              </a:spcBef>
              <a:buFontTx/>
              <a:buNone/>
            </a:pPr>
            <a:endParaRPr lang="fr-FR" altLang="ar-DZ" sz="2000">
              <a:solidFill>
                <a:srgbClr val="7030A0"/>
              </a:solidFill>
              <a:cs typeface="Times New Roman" panose="02020603050405020304" pitchFamily="18" charset="0"/>
            </a:endParaRPr>
          </a:p>
          <a:p>
            <a:pPr algn="just">
              <a:spcBef>
                <a:spcPct val="0"/>
              </a:spcBef>
              <a:buFontTx/>
              <a:buNone/>
            </a:pPr>
            <a:r>
              <a:rPr lang="fr-FR" altLang="ar-DZ" sz="2000">
                <a:solidFill>
                  <a:srgbClr val="002060"/>
                </a:solidFill>
                <a:cs typeface="Times New Roman" panose="02020603050405020304" pitchFamily="18" charset="0"/>
              </a:rPr>
              <a:t>Le canal étant hostile où il introduit des perturbations (bruits, interférences, effet Doppler …. etc).</a:t>
            </a:r>
          </a:p>
          <a:p>
            <a:pPr algn="just">
              <a:spcBef>
                <a:spcPct val="0"/>
              </a:spcBef>
              <a:buFontTx/>
              <a:buNone/>
            </a:pPr>
            <a:endParaRPr lang="fr-FR" altLang="ar-DZ" sz="2000">
              <a:solidFill>
                <a:srgbClr val="002060"/>
              </a:solidFill>
              <a:cs typeface="Times New Roman" panose="02020603050405020304" pitchFamily="18" charset="0"/>
            </a:endParaRPr>
          </a:p>
          <a:p>
            <a:pPr algn="just">
              <a:spcBef>
                <a:spcPct val="0"/>
              </a:spcBef>
              <a:buFontTx/>
              <a:buNone/>
            </a:pPr>
            <a:r>
              <a:rPr lang="fr-FR" altLang="ar-DZ" sz="2000">
                <a:solidFill>
                  <a:srgbClr val="0070C0"/>
                </a:solidFill>
                <a:cs typeface="Times New Roman" panose="02020603050405020304" pitchFamily="18" charset="0"/>
              </a:rPr>
              <a:t>La comparaison entre ces deux variables, de point de vue corrélation, nous permet d’évaluer le degré de perturbations introduites par le canal</a:t>
            </a:r>
          </a:p>
          <a:p>
            <a:pPr algn="just">
              <a:spcBef>
                <a:spcPct val="0"/>
              </a:spcBef>
              <a:buFontTx/>
              <a:buNone/>
            </a:pPr>
            <a:endParaRPr lang="fr-FR" altLang="ar-DZ" sz="2000">
              <a:solidFill>
                <a:srgbClr val="002060"/>
              </a:solidFill>
              <a:cs typeface="Times New Roman" panose="02020603050405020304" pitchFamily="18" charset="0"/>
            </a:endParaRPr>
          </a:p>
          <a:p>
            <a:pPr algn="just">
              <a:spcBef>
                <a:spcPct val="0"/>
              </a:spcBef>
              <a:buFontTx/>
              <a:buNone/>
            </a:pPr>
            <a:endParaRPr lang="fr-FR" altLang="ar-DZ" sz="2000">
              <a:solidFill>
                <a:srgbClr val="002060"/>
              </a:solidFill>
              <a:latin typeface="Arial" panose="020B0604020202020204" pitchFamily="34" charset="0"/>
            </a:endParaRPr>
          </a:p>
        </p:txBody>
      </p:sp>
      <p:sp>
        <p:nvSpPr>
          <p:cNvPr id="23" name="ZoneTexte 22">
            <a:extLst>
              <a:ext uri="{FF2B5EF4-FFF2-40B4-BE49-F238E27FC236}">
                <a16:creationId xmlns="" xmlns:a16="http://schemas.microsoft.com/office/drawing/2014/main" id="{80EAB3E3-A1CC-495C-A672-BC0ED67137DE}"/>
              </a:ext>
            </a:extLst>
          </p:cNvPr>
          <p:cNvSpPr txBox="1"/>
          <p:nvPr/>
        </p:nvSpPr>
        <p:spPr>
          <a:xfrm>
            <a:off x="0" y="0"/>
            <a:ext cx="9144000" cy="584775"/>
          </a:xfrm>
          <a:prstGeom prst="rect">
            <a:avLst/>
          </a:prstGeom>
          <a:noFill/>
        </p:spPr>
        <p:txBody>
          <a:bodyPr wrap="square" rtlCol="0">
            <a:spAutoFit/>
          </a:bodyPr>
          <a:lstStyle/>
          <a:p>
            <a:pPr algn="ctr"/>
            <a:r>
              <a:rPr lang="fr-FR" sz="3200" b="1" dirty="0">
                <a:solidFill>
                  <a:srgbClr val="C00000"/>
                </a:solidFill>
              </a:rPr>
              <a:t>RAPPELS SUR LES VARIABLES ALEATOIRES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61A858D5-8794-48EC-BA71-60F2F52A9048}"/>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HUFFMAN vs  SHANNON-FANO</a:t>
            </a:r>
          </a:p>
        </p:txBody>
      </p:sp>
      <p:sp>
        <p:nvSpPr>
          <p:cNvPr id="3" name="ZoneTexte 2">
            <a:extLst>
              <a:ext uri="{FF2B5EF4-FFF2-40B4-BE49-F238E27FC236}">
                <a16:creationId xmlns="" xmlns:a16="http://schemas.microsoft.com/office/drawing/2014/main" id="{87401DB2-1920-466C-9D7E-C948135D6204}"/>
              </a:ext>
            </a:extLst>
          </p:cNvPr>
          <p:cNvSpPr txBox="1"/>
          <p:nvPr/>
        </p:nvSpPr>
        <p:spPr>
          <a:xfrm>
            <a:off x="0" y="1268760"/>
            <a:ext cx="9144000" cy="5232202"/>
          </a:xfrm>
          <a:prstGeom prst="rect">
            <a:avLst/>
          </a:prstGeom>
          <a:noFill/>
        </p:spPr>
        <p:txBody>
          <a:bodyPr wrap="square" rtlCol="1">
            <a:spAutoFit/>
          </a:bodyPr>
          <a:lstStyle/>
          <a:p>
            <a:pPr algn="just"/>
            <a:r>
              <a:rPr lang="fr-FR" sz="2200" dirty="0">
                <a:solidFill>
                  <a:srgbClr val="7030A0"/>
                </a:solidFill>
              </a:rPr>
              <a:t>A titre d’exemple les codages de Shannon-Fano ont été utilisés dans les formats ZIP pour la création d’archives de documents sous différents systèmes d’exploitation à l’instar des différentes versions de Windows. Par exemple : </a:t>
            </a:r>
          </a:p>
          <a:p>
            <a:pPr algn="just"/>
            <a:endParaRPr lang="fr-FR" sz="2200" dirty="0"/>
          </a:p>
          <a:p>
            <a:pPr marL="342900" indent="-342900" algn="just">
              <a:buFont typeface="Arial" panose="020B0604020202020204" pitchFamily="34" charset="0"/>
              <a:buChar char="•"/>
            </a:pPr>
            <a:r>
              <a:rPr lang="fr-FR" sz="2200" dirty="0">
                <a:solidFill>
                  <a:srgbClr val="002060"/>
                </a:solidFill>
              </a:rPr>
              <a:t>L’algorithme de compression de données sans perte ‘’</a:t>
            </a:r>
            <a:r>
              <a:rPr lang="fr-FR" sz="2200" dirty="0" err="1">
                <a:solidFill>
                  <a:srgbClr val="002060"/>
                </a:solidFill>
              </a:rPr>
              <a:t>Implode</a:t>
            </a:r>
            <a:r>
              <a:rPr lang="fr-FR" sz="2200" dirty="0">
                <a:solidFill>
                  <a:srgbClr val="002060"/>
                </a:solidFill>
              </a:rPr>
              <a:t>’’  utilise  l'algorithme LZ77 (</a:t>
            </a:r>
            <a:r>
              <a:rPr lang="fr-FR" sz="2200" dirty="0" err="1">
                <a:solidFill>
                  <a:srgbClr val="002060"/>
                </a:solidFill>
              </a:rPr>
              <a:t>Lempel</a:t>
            </a:r>
            <a:r>
              <a:rPr lang="fr-FR" sz="2200" dirty="0">
                <a:solidFill>
                  <a:srgbClr val="002060"/>
                </a:solidFill>
              </a:rPr>
              <a:t>-Ziv 1977) et le codage de Shannon-Fano, dans la version PKZIP (Phillip Katz ZIP) utilisée entre 1989 et 1993. </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solidFill>
                  <a:srgbClr val="00B050"/>
                </a:solidFill>
              </a:rPr>
              <a:t>L’algorithme de compression de données sans perte ‘’</a:t>
            </a:r>
            <a:r>
              <a:rPr lang="fr-FR" sz="2200" b="1" u="sng" dirty="0" err="1">
                <a:solidFill>
                  <a:srgbClr val="00B050"/>
                </a:solidFill>
              </a:rPr>
              <a:t>Deflate</a:t>
            </a:r>
            <a:r>
              <a:rPr lang="fr-FR" sz="2200" dirty="0">
                <a:solidFill>
                  <a:srgbClr val="00B050"/>
                </a:solidFill>
              </a:rPr>
              <a:t>’’  utilise l'algorithme LZ77 et le codage de </a:t>
            </a:r>
            <a:r>
              <a:rPr lang="fr-FR" sz="2200" dirty="0" err="1">
                <a:solidFill>
                  <a:srgbClr val="00B050"/>
                </a:solidFill>
              </a:rPr>
              <a:t>Huffman</a:t>
            </a:r>
            <a:r>
              <a:rPr lang="fr-FR" sz="2200" dirty="0">
                <a:solidFill>
                  <a:srgbClr val="00B050"/>
                </a:solidFill>
              </a:rPr>
              <a:t>, dans la version 2 de PKZIP. Comme </a:t>
            </a:r>
            <a:r>
              <a:rPr lang="fr-FR" sz="2200" b="1" u="sng" dirty="0" err="1">
                <a:solidFill>
                  <a:srgbClr val="00B050"/>
                </a:solidFill>
              </a:rPr>
              <a:t>Deflate</a:t>
            </a:r>
            <a:r>
              <a:rPr lang="fr-FR" sz="2200" dirty="0">
                <a:solidFill>
                  <a:srgbClr val="00B050"/>
                </a:solidFill>
              </a:rPr>
              <a:t> n'est soumis à aucun brevet, ceci a permit son utilisation dans les formats </a:t>
            </a:r>
            <a:r>
              <a:rPr lang="fr-FR" sz="2200" b="1" dirty="0" err="1">
                <a:solidFill>
                  <a:srgbClr val="00B050"/>
                </a:solidFill>
              </a:rPr>
              <a:t>gzip</a:t>
            </a:r>
            <a:r>
              <a:rPr lang="fr-FR" sz="2200" dirty="0">
                <a:solidFill>
                  <a:srgbClr val="00B050"/>
                </a:solidFill>
              </a:rPr>
              <a:t> et </a:t>
            </a:r>
            <a:r>
              <a:rPr lang="fr-FR" sz="2200" b="1" dirty="0">
                <a:solidFill>
                  <a:srgbClr val="00B050"/>
                </a:solidFill>
              </a:rPr>
              <a:t>PNG (</a:t>
            </a:r>
            <a:r>
              <a:rPr lang="fr-FR" sz="2200" dirty="0">
                <a:solidFill>
                  <a:srgbClr val="00B050"/>
                </a:solidFill>
              </a:rPr>
              <a:t>Portable Network Graphics). Alors que l'algorithme LZW a été utilisé dans le format images </a:t>
            </a:r>
            <a:r>
              <a:rPr lang="fr-FR" sz="2200" b="1" dirty="0">
                <a:solidFill>
                  <a:srgbClr val="00B050"/>
                </a:solidFill>
              </a:rPr>
              <a:t>GIF</a:t>
            </a:r>
            <a:r>
              <a:rPr lang="fr-FR" sz="2200" dirty="0">
                <a:solidFill>
                  <a:srgbClr val="00B050"/>
                </a:solidFill>
              </a:rPr>
              <a:t> (Graphic Interchange Format). </a:t>
            </a:r>
          </a:p>
          <a:p>
            <a:endParaRPr lang="ar-DZ" sz="2200" dirty="0"/>
          </a:p>
        </p:txBody>
      </p:sp>
    </p:spTree>
    <p:extLst>
      <p:ext uri="{BB962C8B-B14F-4D97-AF65-F5344CB8AC3E}">
        <p14:creationId xmlns="" xmlns:p14="http://schemas.microsoft.com/office/powerpoint/2010/main" val="25834603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2"/>
          <a:srcRect/>
          <a:stretch>
            <a:fillRect/>
          </a:stretch>
        </p:blipFill>
        <p:spPr bwMode="auto">
          <a:xfrm>
            <a:off x="1571604" y="1850839"/>
            <a:ext cx="5985068" cy="3006921"/>
          </a:xfrm>
          <a:prstGeom prst="rect">
            <a:avLst/>
          </a:prstGeom>
          <a:noFill/>
          <a:ln w="9525">
            <a:noFill/>
            <a:miter lim="800000"/>
            <a:headEnd/>
            <a:tailEnd/>
          </a:ln>
          <a:effectLst/>
        </p:spPr>
      </p:pic>
      <p:sp>
        <p:nvSpPr>
          <p:cNvPr id="3" name="ZoneTexte 2">
            <a:extLst>
              <a:ext uri="{FF2B5EF4-FFF2-40B4-BE49-F238E27FC236}">
                <a16:creationId xmlns="" xmlns:a16="http://schemas.microsoft.com/office/drawing/2014/main" id="{61A858D5-8794-48EC-BA71-60F2F52A9048}"/>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HUFFMAN vs  SHANNON-FANO</a:t>
            </a:r>
          </a:p>
        </p:txBody>
      </p:sp>
      <p:sp>
        <p:nvSpPr>
          <p:cNvPr id="4" name="ZoneTexte 3"/>
          <p:cNvSpPr txBox="1"/>
          <p:nvPr/>
        </p:nvSpPr>
        <p:spPr>
          <a:xfrm>
            <a:off x="0" y="642918"/>
            <a:ext cx="9144000" cy="1138773"/>
          </a:xfrm>
          <a:prstGeom prst="rect">
            <a:avLst/>
          </a:prstGeom>
          <a:noFill/>
        </p:spPr>
        <p:txBody>
          <a:bodyPr wrap="square" rtlCol="0">
            <a:spAutoFit/>
          </a:bodyPr>
          <a:lstStyle/>
          <a:p>
            <a:pPr algn="just"/>
            <a:r>
              <a:rPr lang="fr-MC" sz="2200" b="1" u="sng" dirty="0" smtClean="0">
                <a:solidFill>
                  <a:srgbClr val="C00000"/>
                </a:solidFill>
              </a:rPr>
              <a:t>Exemple : </a:t>
            </a:r>
            <a:r>
              <a:rPr lang="fr-FR" sz="2200" dirty="0" smtClean="0">
                <a:solidFill>
                  <a:srgbClr val="002060"/>
                </a:solidFill>
              </a:rPr>
              <a:t>La figure </a:t>
            </a:r>
            <a:r>
              <a:rPr lang="fr-FR" sz="2200" dirty="0" smtClean="0">
                <a:solidFill>
                  <a:srgbClr val="002060"/>
                </a:solidFill>
              </a:rPr>
              <a:t>ci-dessous </a:t>
            </a:r>
            <a:r>
              <a:rPr lang="fr-FR" sz="2200" dirty="0" smtClean="0">
                <a:solidFill>
                  <a:srgbClr val="002060"/>
                </a:solidFill>
              </a:rPr>
              <a:t>montre un exemple </a:t>
            </a:r>
            <a:r>
              <a:rPr lang="fr-FR" sz="2200" dirty="0" smtClean="0">
                <a:solidFill>
                  <a:srgbClr val="002060"/>
                </a:solidFill>
              </a:rPr>
              <a:t>d’un bloc </a:t>
            </a:r>
            <a:r>
              <a:rPr lang="fr-FR" sz="2200" dirty="0" smtClean="0">
                <a:solidFill>
                  <a:srgbClr val="002060"/>
                </a:solidFill>
              </a:rPr>
              <a:t>de 5×5pixels </a:t>
            </a:r>
            <a:r>
              <a:rPr lang="fr-FR" sz="2200" dirty="0" smtClean="0">
                <a:solidFill>
                  <a:srgbClr val="002060"/>
                </a:solidFill>
              </a:rPr>
              <a:t>d’une </a:t>
            </a:r>
            <a:r>
              <a:rPr lang="fr-FR" sz="2200" dirty="0" smtClean="0">
                <a:solidFill>
                  <a:srgbClr val="002060"/>
                </a:solidFill>
              </a:rPr>
              <a:t>image avec 4 niveaux de </a:t>
            </a:r>
            <a:r>
              <a:rPr lang="fr-FR" sz="2200" dirty="0" smtClean="0">
                <a:solidFill>
                  <a:srgbClr val="002060"/>
                </a:solidFill>
              </a:rPr>
              <a:t>gris à savoir NG={0,1,2,3</a:t>
            </a:r>
            <a:r>
              <a:rPr lang="fr-FR" sz="2200" dirty="0" smtClean="0">
                <a:solidFill>
                  <a:srgbClr val="002060"/>
                </a:solidFill>
              </a:rPr>
              <a:t>}</a:t>
            </a:r>
            <a:r>
              <a:rPr lang="fr-FR" sz="2200" dirty="0" smtClean="0">
                <a:solidFill>
                  <a:srgbClr val="002060"/>
                </a:solidFill>
              </a:rPr>
              <a:t> </a:t>
            </a:r>
            <a:r>
              <a:rPr lang="fr-FR" sz="2200" b="1" i="1" dirty="0" smtClean="0">
                <a:solidFill>
                  <a:srgbClr val="0070C0"/>
                </a:solidFill>
              </a:rPr>
              <a:t>(</a:t>
            </a:r>
            <a:r>
              <a:rPr lang="fr-FR" sz="2200" dirty="0" smtClean="0">
                <a:solidFill>
                  <a:srgbClr val="0070C0"/>
                </a:solidFill>
              </a:rPr>
              <a:t>source : </a:t>
            </a:r>
            <a:r>
              <a:rPr lang="fr-FR" sz="2000" dirty="0" smtClean="0">
                <a:solidFill>
                  <a:srgbClr val="0070C0"/>
                </a:solidFill>
              </a:rPr>
              <a:t>Gabriel </a:t>
            </a:r>
            <a:r>
              <a:rPr lang="fr-FR" sz="2000" dirty="0" err="1" smtClean="0">
                <a:solidFill>
                  <a:srgbClr val="0070C0"/>
                </a:solidFill>
              </a:rPr>
              <a:t>Peyré</a:t>
            </a:r>
            <a:r>
              <a:rPr lang="fr-FR" sz="2000" dirty="0" smtClean="0">
                <a:solidFill>
                  <a:srgbClr val="0070C0"/>
                </a:solidFill>
              </a:rPr>
              <a:t>. Claude Shannon et la compression des données. 2016. </a:t>
            </a:r>
            <a:r>
              <a:rPr lang="fr-FR" sz="2000" dirty="0" err="1" smtClean="0">
                <a:solidFill>
                  <a:srgbClr val="0070C0"/>
                </a:solidFill>
              </a:rPr>
              <a:t>hal</a:t>
            </a:r>
            <a:r>
              <a:rPr lang="fr-FR" sz="2000" dirty="0" smtClean="0">
                <a:solidFill>
                  <a:srgbClr val="0070C0"/>
                </a:solidFill>
              </a:rPr>
              <a:t>-01343890v3</a:t>
            </a:r>
            <a:r>
              <a:rPr lang="fr-FR" sz="2000" b="1" i="1" dirty="0" smtClean="0">
                <a:solidFill>
                  <a:srgbClr val="0070C0"/>
                </a:solidFill>
              </a:rPr>
              <a:t>)</a:t>
            </a:r>
            <a:r>
              <a:rPr lang="fr-FR" sz="2000" dirty="0" smtClean="0"/>
              <a:t/>
            </a:r>
            <a:r>
              <a:rPr lang="fr-FR" sz="2200" dirty="0" smtClean="0">
                <a:solidFill>
                  <a:srgbClr val="002060"/>
                </a:solidFill>
              </a:rPr>
              <a:t> </a:t>
            </a:r>
            <a:endParaRPr lang="fr-FR" sz="2200" dirty="0">
              <a:solidFill>
                <a:srgbClr val="002060"/>
              </a:solidFill>
            </a:endParaRPr>
          </a:p>
        </p:txBody>
      </p:sp>
      <p:cxnSp>
        <p:nvCxnSpPr>
          <p:cNvPr id="9" name="Connecteur droit avec flèche 8"/>
          <p:cNvCxnSpPr/>
          <p:nvPr/>
        </p:nvCxnSpPr>
        <p:spPr bwMode="auto">
          <a:xfrm flipV="1">
            <a:off x="3071802" y="3429000"/>
            <a:ext cx="1571636" cy="357190"/>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10" name="ZoneTexte 9"/>
          <p:cNvSpPr txBox="1"/>
          <p:nvPr/>
        </p:nvSpPr>
        <p:spPr>
          <a:xfrm>
            <a:off x="0" y="4786322"/>
            <a:ext cx="9144000" cy="2123658"/>
          </a:xfrm>
          <a:prstGeom prst="rect">
            <a:avLst/>
          </a:prstGeom>
          <a:noFill/>
        </p:spPr>
        <p:txBody>
          <a:bodyPr wrap="square" rtlCol="0">
            <a:spAutoFit/>
          </a:bodyPr>
          <a:lstStyle/>
          <a:p>
            <a:pPr algn="just"/>
            <a:r>
              <a:rPr lang="fr-MC" sz="2200" dirty="0" smtClean="0">
                <a:solidFill>
                  <a:srgbClr val="7030A0"/>
                </a:solidFill>
              </a:rPr>
              <a:t>Si nous utilisons un simple codage uniforme, il nous faut pour tout ce bloc de 5</a:t>
            </a:r>
            <a:r>
              <a:rPr lang="fr-FR" sz="2200" dirty="0" smtClean="0">
                <a:solidFill>
                  <a:srgbClr val="7030A0"/>
                </a:solidFill>
              </a:rPr>
              <a:t>×</a:t>
            </a:r>
            <a:r>
              <a:rPr lang="fr-MC" sz="2200" dirty="0" smtClean="0">
                <a:solidFill>
                  <a:srgbClr val="7030A0"/>
                </a:solidFill>
              </a:rPr>
              <a:t>5 pixels,  </a:t>
            </a:r>
            <a:r>
              <a:rPr lang="fr-MC" sz="2200" b="1" dirty="0" smtClean="0">
                <a:solidFill>
                  <a:srgbClr val="C00000"/>
                </a:solidFill>
              </a:rPr>
              <a:t>50 bits</a:t>
            </a:r>
            <a:r>
              <a:rPr lang="fr-MC" sz="2200" dirty="0" smtClean="0">
                <a:solidFill>
                  <a:srgbClr val="7030A0"/>
                </a:solidFill>
              </a:rPr>
              <a:t>. En effet, chacune des niveaux de gris pourra être codée sur 02 bits à savoir {00, 01, 10, 11} respectivement pour </a:t>
            </a:r>
            <a:r>
              <a:rPr lang="fr-FR" sz="2200" dirty="0" smtClean="0">
                <a:solidFill>
                  <a:srgbClr val="7030A0"/>
                </a:solidFill>
              </a:rPr>
              <a:t>NG={0,1,2,3</a:t>
            </a:r>
            <a:r>
              <a:rPr lang="fr-FR" sz="2200" dirty="0" smtClean="0">
                <a:solidFill>
                  <a:srgbClr val="7030A0"/>
                </a:solidFill>
              </a:rPr>
              <a:t>}. </a:t>
            </a:r>
          </a:p>
          <a:p>
            <a:pPr algn="just"/>
            <a:r>
              <a:rPr lang="fr-MC" sz="2200" dirty="0" smtClean="0">
                <a:solidFill>
                  <a:srgbClr val="00B050"/>
                </a:solidFill>
              </a:rPr>
              <a:t>Par contre si on utilise un codage VLC quelconque mais déchiffrable, comme par exemple C=</a:t>
            </a:r>
            <a:r>
              <a:rPr lang="fr-MC" sz="2200" dirty="0" smtClean="0">
                <a:solidFill>
                  <a:srgbClr val="00B050"/>
                </a:solidFill>
              </a:rPr>
              <a:t> {</a:t>
            </a:r>
            <a:r>
              <a:rPr lang="fr-MC" sz="2200" dirty="0" smtClean="0">
                <a:solidFill>
                  <a:srgbClr val="00B050"/>
                </a:solidFill>
              </a:rPr>
              <a:t>001, </a:t>
            </a:r>
            <a:r>
              <a:rPr lang="fr-MC" sz="2200" dirty="0" smtClean="0">
                <a:solidFill>
                  <a:srgbClr val="00B050"/>
                </a:solidFill>
              </a:rPr>
              <a:t>01, </a:t>
            </a:r>
            <a:r>
              <a:rPr lang="fr-MC" sz="2200" dirty="0" smtClean="0">
                <a:solidFill>
                  <a:srgbClr val="00B050"/>
                </a:solidFill>
              </a:rPr>
              <a:t>1, 000} </a:t>
            </a:r>
            <a:r>
              <a:rPr lang="fr-MC" sz="2200" dirty="0" smtClean="0">
                <a:solidFill>
                  <a:srgbClr val="00B050"/>
                </a:solidFill>
              </a:rPr>
              <a:t>respectivement pour </a:t>
            </a:r>
            <a:r>
              <a:rPr lang="fr-FR" sz="2200" dirty="0" smtClean="0">
                <a:solidFill>
                  <a:srgbClr val="00B050"/>
                </a:solidFill>
              </a:rPr>
              <a:t>NG={0,1,2,3</a:t>
            </a:r>
            <a:r>
              <a:rPr lang="fr-FR" sz="2200" dirty="0" smtClean="0">
                <a:solidFill>
                  <a:srgbClr val="00B050"/>
                </a:solidFill>
              </a:rPr>
              <a:t>}, nous aurons besoin d’un total de 42bits pour coder tout ce bloc </a:t>
            </a:r>
            <a:r>
              <a:rPr lang="fr-MC" sz="2200" dirty="0" smtClean="0">
                <a:solidFill>
                  <a:srgbClr val="00B050"/>
                </a:solidFill>
              </a:rPr>
              <a:t>5</a:t>
            </a:r>
            <a:r>
              <a:rPr lang="fr-FR" sz="2200" dirty="0" smtClean="0">
                <a:solidFill>
                  <a:srgbClr val="00B050"/>
                </a:solidFill>
              </a:rPr>
              <a:t>×</a:t>
            </a:r>
            <a:r>
              <a:rPr lang="fr-MC" sz="2200" dirty="0" smtClean="0">
                <a:solidFill>
                  <a:srgbClr val="00B050"/>
                </a:solidFill>
              </a:rPr>
              <a:t>5 </a:t>
            </a:r>
            <a:r>
              <a:rPr lang="fr-MC" sz="2200" dirty="0" smtClean="0">
                <a:solidFill>
                  <a:srgbClr val="00B050"/>
                </a:solidFill>
              </a:rPr>
              <a:t>pixels.</a:t>
            </a:r>
            <a:endParaRPr lang="fr-FR" sz="2200" dirty="0">
              <a:solidFill>
                <a:srgbClr val="00B05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1A858D5-8794-48EC-BA71-60F2F52A9048}"/>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HUFFMAN vs  SHANNON-FANO</a:t>
            </a:r>
          </a:p>
        </p:txBody>
      </p:sp>
      <p:sp>
        <p:nvSpPr>
          <p:cNvPr id="4" name="ZoneTexte 3"/>
          <p:cNvSpPr txBox="1"/>
          <p:nvPr/>
        </p:nvSpPr>
        <p:spPr>
          <a:xfrm>
            <a:off x="0" y="642918"/>
            <a:ext cx="9144000" cy="1138773"/>
          </a:xfrm>
          <a:prstGeom prst="rect">
            <a:avLst/>
          </a:prstGeom>
          <a:noFill/>
        </p:spPr>
        <p:txBody>
          <a:bodyPr wrap="square" rtlCol="0">
            <a:spAutoFit/>
          </a:bodyPr>
          <a:lstStyle/>
          <a:p>
            <a:pPr algn="just"/>
            <a:r>
              <a:rPr lang="fr-MC" sz="2200" b="1" u="sng" dirty="0" smtClean="0">
                <a:solidFill>
                  <a:srgbClr val="C00000"/>
                </a:solidFill>
              </a:rPr>
              <a:t>Exemple : </a:t>
            </a:r>
            <a:r>
              <a:rPr lang="fr-FR" sz="2200" dirty="0" smtClean="0">
                <a:solidFill>
                  <a:srgbClr val="002060"/>
                </a:solidFill>
              </a:rPr>
              <a:t>La figure </a:t>
            </a:r>
            <a:r>
              <a:rPr lang="fr-FR" sz="2200" dirty="0" smtClean="0">
                <a:solidFill>
                  <a:srgbClr val="002060"/>
                </a:solidFill>
              </a:rPr>
              <a:t>ci-dessous </a:t>
            </a:r>
            <a:r>
              <a:rPr lang="fr-FR" sz="2200" dirty="0" smtClean="0">
                <a:solidFill>
                  <a:srgbClr val="002060"/>
                </a:solidFill>
              </a:rPr>
              <a:t>montre un exemple </a:t>
            </a:r>
            <a:r>
              <a:rPr lang="fr-FR" sz="2200" dirty="0" smtClean="0">
                <a:solidFill>
                  <a:srgbClr val="002060"/>
                </a:solidFill>
              </a:rPr>
              <a:t>d’un bloc </a:t>
            </a:r>
            <a:r>
              <a:rPr lang="fr-FR" sz="2200" dirty="0" smtClean="0">
                <a:solidFill>
                  <a:srgbClr val="002060"/>
                </a:solidFill>
              </a:rPr>
              <a:t>de 5×5pixels </a:t>
            </a:r>
            <a:r>
              <a:rPr lang="fr-FR" sz="2200" dirty="0" smtClean="0">
                <a:solidFill>
                  <a:srgbClr val="002060"/>
                </a:solidFill>
              </a:rPr>
              <a:t>d’une </a:t>
            </a:r>
            <a:r>
              <a:rPr lang="fr-FR" sz="2200" dirty="0" smtClean="0">
                <a:solidFill>
                  <a:srgbClr val="002060"/>
                </a:solidFill>
              </a:rPr>
              <a:t>image avec 4 niveaux de </a:t>
            </a:r>
            <a:r>
              <a:rPr lang="fr-FR" sz="2200" dirty="0" smtClean="0">
                <a:solidFill>
                  <a:srgbClr val="002060"/>
                </a:solidFill>
              </a:rPr>
              <a:t>gris à savoir NG={0,1,2,3</a:t>
            </a:r>
            <a:r>
              <a:rPr lang="fr-FR" sz="2200" dirty="0" smtClean="0">
                <a:solidFill>
                  <a:srgbClr val="002060"/>
                </a:solidFill>
              </a:rPr>
              <a:t>}</a:t>
            </a:r>
            <a:r>
              <a:rPr lang="fr-FR" sz="2200" dirty="0" smtClean="0">
                <a:solidFill>
                  <a:srgbClr val="002060"/>
                </a:solidFill>
              </a:rPr>
              <a:t> </a:t>
            </a:r>
            <a:r>
              <a:rPr lang="fr-FR" sz="2200" b="1" i="1" dirty="0" smtClean="0">
                <a:solidFill>
                  <a:srgbClr val="0070C0"/>
                </a:solidFill>
              </a:rPr>
              <a:t>(</a:t>
            </a:r>
            <a:r>
              <a:rPr lang="fr-FR" sz="2200" dirty="0" smtClean="0">
                <a:solidFill>
                  <a:srgbClr val="0070C0"/>
                </a:solidFill>
              </a:rPr>
              <a:t>source : </a:t>
            </a:r>
            <a:r>
              <a:rPr lang="fr-FR" sz="2000" dirty="0" smtClean="0">
                <a:solidFill>
                  <a:srgbClr val="0070C0"/>
                </a:solidFill>
              </a:rPr>
              <a:t>Gabriel </a:t>
            </a:r>
            <a:r>
              <a:rPr lang="fr-FR" sz="2000" dirty="0" err="1" smtClean="0">
                <a:solidFill>
                  <a:srgbClr val="0070C0"/>
                </a:solidFill>
              </a:rPr>
              <a:t>Peyré</a:t>
            </a:r>
            <a:r>
              <a:rPr lang="fr-FR" sz="2000" dirty="0" smtClean="0">
                <a:solidFill>
                  <a:srgbClr val="0070C0"/>
                </a:solidFill>
              </a:rPr>
              <a:t>. Claude Shannon et la compression des données. 2016. </a:t>
            </a:r>
            <a:r>
              <a:rPr lang="fr-FR" sz="2000" dirty="0" err="1" smtClean="0">
                <a:solidFill>
                  <a:srgbClr val="0070C0"/>
                </a:solidFill>
              </a:rPr>
              <a:t>h</a:t>
            </a:r>
            <a:r>
              <a:rPr lang="fr-FR" sz="2000" dirty="0" err="1" smtClean="0">
                <a:solidFill>
                  <a:srgbClr val="0070C0"/>
                </a:solidFill>
              </a:rPr>
              <a:t>al</a:t>
            </a:r>
            <a:r>
              <a:rPr lang="fr-FR" sz="2000" dirty="0" smtClean="0">
                <a:solidFill>
                  <a:srgbClr val="0070C0"/>
                </a:solidFill>
              </a:rPr>
              <a:t>-01343890v3</a:t>
            </a:r>
            <a:r>
              <a:rPr lang="fr-FR" sz="2000" b="1" i="1" dirty="0" smtClean="0">
                <a:solidFill>
                  <a:srgbClr val="0070C0"/>
                </a:solidFill>
              </a:rPr>
              <a:t>)</a:t>
            </a:r>
            <a:r>
              <a:rPr lang="fr-FR" sz="2000" dirty="0" smtClean="0"/>
              <a:t/>
            </a:r>
            <a:r>
              <a:rPr lang="fr-FR" sz="2200" dirty="0" smtClean="0">
                <a:solidFill>
                  <a:srgbClr val="002060"/>
                </a:solidFill>
              </a:rPr>
              <a:t> </a:t>
            </a:r>
            <a:endParaRPr lang="fr-FR" sz="2200" dirty="0">
              <a:solidFill>
                <a:srgbClr val="002060"/>
              </a:solidFill>
            </a:endParaRPr>
          </a:p>
        </p:txBody>
      </p:sp>
      <p:sp>
        <p:nvSpPr>
          <p:cNvPr id="10" name="ZoneTexte 9"/>
          <p:cNvSpPr txBox="1"/>
          <p:nvPr/>
        </p:nvSpPr>
        <p:spPr>
          <a:xfrm>
            <a:off x="0" y="4929198"/>
            <a:ext cx="9144000" cy="769441"/>
          </a:xfrm>
          <a:prstGeom prst="rect">
            <a:avLst/>
          </a:prstGeom>
          <a:noFill/>
        </p:spPr>
        <p:txBody>
          <a:bodyPr wrap="square" rtlCol="0">
            <a:spAutoFit/>
          </a:bodyPr>
          <a:lstStyle/>
          <a:p>
            <a:pPr algn="just"/>
            <a:r>
              <a:rPr lang="fr-MC" sz="2200" dirty="0" smtClean="0">
                <a:solidFill>
                  <a:srgbClr val="7030A0"/>
                </a:solidFill>
              </a:rPr>
              <a:t>Si nous appliquons maintenant sur cet exemple les deux codages vus précédemment à savoir </a:t>
            </a:r>
            <a:r>
              <a:rPr lang="fr-MC" sz="2200" dirty="0" err="1" smtClean="0">
                <a:solidFill>
                  <a:srgbClr val="7030A0"/>
                </a:solidFill>
              </a:rPr>
              <a:t>Huffman</a:t>
            </a:r>
            <a:r>
              <a:rPr lang="fr-MC" sz="2200" dirty="0" smtClean="0">
                <a:solidFill>
                  <a:srgbClr val="7030A0"/>
                </a:solidFill>
              </a:rPr>
              <a:t> et Shannon-Fano</a:t>
            </a:r>
            <a:endParaRPr lang="fr-FR" sz="2200"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1571604" y="1850839"/>
            <a:ext cx="5985068" cy="3006921"/>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1A858D5-8794-48EC-BA71-60F2F52A9048}"/>
              </a:ext>
            </a:extLst>
          </p:cNvPr>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HUFFMAN vs  SHANNON-FANO</a:t>
            </a:r>
          </a:p>
        </p:txBody>
      </p:sp>
      <p:sp>
        <p:nvSpPr>
          <p:cNvPr id="4" name="ZoneTexte 3"/>
          <p:cNvSpPr txBox="1"/>
          <p:nvPr/>
        </p:nvSpPr>
        <p:spPr>
          <a:xfrm>
            <a:off x="0" y="642918"/>
            <a:ext cx="9144000" cy="430887"/>
          </a:xfrm>
          <a:prstGeom prst="rect">
            <a:avLst/>
          </a:prstGeom>
          <a:noFill/>
        </p:spPr>
        <p:txBody>
          <a:bodyPr wrap="square" rtlCol="0">
            <a:spAutoFit/>
          </a:bodyPr>
          <a:lstStyle/>
          <a:p>
            <a:pPr algn="just"/>
            <a:r>
              <a:rPr lang="fr-MC" sz="2200" b="1" u="sng" dirty="0" smtClean="0">
                <a:solidFill>
                  <a:srgbClr val="C00000"/>
                </a:solidFill>
              </a:rPr>
              <a:t>Exemple : </a:t>
            </a:r>
            <a:r>
              <a:rPr lang="fr-FR" sz="2000" dirty="0" smtClean="0"/>
              <a:t/>
            </a:r>
            <a:r>
              <a:rPr lang="fr-FR" sz="2200" dirty="0" smtClean="0">
                <a:solidFill>
                  <a:srgbClr val="002060"/>
                </a:solidFill>
              </a:rPr>
              <a:t> </a:t>
            </a:r>
            <a:endParaRPr lang="fr-FR" sz="2200" dirty="0">
              <a:solidFill>
                <a:srgbClr val="002060"/>
              </a:solidFill>
            </a:endParaRPr>
          </a:p>
        </p:txBody>
      </p:sp>
      <p:graphicFrame>
        <p:nvGraphicFramePr>
          <p:cNvPr id="6" name="Tableau 5"/>
          <p:cNvGraphicFramePr>
            <a:graphicFrameLocks noGrp="1"/>
          </p:cNvGraphicFramePr>
          <p:nvPr/>
        </p:nvGraphicFramePr>
        <p:xfrm>
          <a:off x="2143108" y="714356"/>
          <a:ext cx="2643238" cy="2286000"/>
        </p:xfrm>
        <a:graphic>
          <a:graphicData uri="http://schemas.openxmlformats.org/drawingml/2006/table">
            <a:tbl>
              <a:tblPr firstRow="1" bandRow="1">
                <a:tableStyleId>{C083E6E3-FA7D-4D7B-A595-EF9225AFEA82}</a:tableStyleId>
              </a:tblPr>
              <a:tblGrid>
                <a:gridCol w="1321619"/>
                <a:gridCol w="1321619"/>
              </a:tblGrid>
              <a:tr h="357190">
                <a:tc>
                  <a:txBody>
                    <a:bodyPr/>
                    <a:lstStyle/>
                    <a:p>
                      <a:pPr algn="ctr"/>
                      <a:r>
                        <a:rPr lang="fr-MC" sz="2000" dirty="0" smtClean="0">
                          <a:solidFill>
                            <a:schemeClr val="tx1"/>
                          </a:solidFill>
                        </a:rPr>
                        <a:t>Niveau de gris</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2000" dirty="0" smtClean="0">
                          <a:solidFill>
                            <a:schemeClr val="tx1"/>
                          </a:solidFill>
                        </a:rPr>
                        <a:t>Probabilité</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fr-MC" sz="2000" dirty="0" smtClean="0">
                          <a:solidFill>
                            <a:schemeClr val="tx1"/>
                          </a:solidFill>
                        </a:rPr>
                        <a:t>0</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2000" dirty="0" smtClean="0">
                          <a:solidFill>
                            <a:schemeClr val="tx1"/>
                          </a:solidFill>
                        </a:rPr>
                        <a:t>2/25</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fr-MC" sz="2000" dirty="0" smtClean="0">
                          <a:solidFill>
                            <a:schemeClr val="tx1"/>
                          </a:solidFill>
                        </a:rPr>
                        <a:t>1</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2000" dirty="0" smtClean="0">
                          <a:solidFill>
                            <a:schemeClr val="tx1"/>
                          </a:solidFill>
                        </a:rPr>
                        <a:t>9/25</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fr-MC" sz="2000" dirty="0" smtClean="0">
                          <a:solidFill>
                            <a:schemeClr val="tx1"/>
                          </a:solidFill>
                        </a:rPr>
                        <a:t>2</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2000" dirty="0" smtClean="0">
                          <a:solidFill>
                            <a:schemeClr val="tx1"/>
                          </a:solidFill>
                        </a:rPr>
                        <a:t>12/25</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fr-MC" sz="2000" dirty="0" smtClean="0">
                          <a:solidFill>
                            <a:schemeClr val="tx1"/>
                          </a:solidFill>
                        </a:rPr>
                        <a:t>3</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MC" sz="2000" dirty="0" smtClean="0">
                          <a:solidFill>
                            <a:schemeClr val="tx1"/>
                          </a:solidFill>
                        </a:rPr>
                        <a:t>2/25</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2"/>
          <a:srcRect/>
          <a:stretch>
            <a:fillRect/>
          </a:stretch>
        </p:blipFill>
        <p:spPr bwMode="auto">
          <a:xfrm>
            <a:off x="4786282" y="882476"/>
            <a:ext cx="4357718" cy="2189334"/>
          </a:xfrm>
          <a:prstGeom prst="rect">
            <a:avLst/>
          </a:prstGeom>
          <a:noFill/>
          <a:ln w="9525">
            <a:noFill/>
            <a:miter lim="800000"/>
            <a:headEnd/>
            <a:tailEnd/>
          </a:ln>
          <a:effectLst/>
        </p:spPr>
      </p:pic>
      <p:sp>
        <p:nvSpPr>
          <p:cNvPr id="9" name="Ellipse 8"/>
          <p:cNvSpPr/>
          <p:nvPr/>
        </p:nvSpPr>
        <p:spPr bwMode="auto">
          <a:xfrm>
            <a:off x="1214414" y="3286124"/>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 name="Ellipse 10"/>
          <p:cNvSpPr/>
          <p:nvPr/>
        </p:nvSpPr>
        <p:spPr bwMode="auto">
          <a:xfrm>
            <a:off x="1214414" y="4071942"/>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2" name="Ellipse 11"/>
          <p:cNvSpPr/>
          <p:nvPr/>
        </p:nvSpPr>
        <p:spPr bwMode="auto">
          <a:xfrm>
            <a:off x="1214414" y="485776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3" name="Ellipse 12"/>
          <p:cNvSpPr/>
          <p:nvPr/>
        </p:nvSpPr>
        <p:spPr bwMode="auto">
          <a:xfrm>
            <a:off x="1214414" y="557214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4" name="ZoneTexte 13"/>
          <p:cNvSpPr txBox="1"/>
          <p:nvPr/>
        </p:nvSpPr>
        <p:spPr>
          <a:xfrm>
            <a:off x="0" y="3202544"/>
            <a:ext cx="1428728" cy="369332"/>
          </a:xfrm>
          <a:prstGeom prst="rect">
            <a:avLst/>
          </a:prstGeom>
          <a:noFill/>
        </p:spPr>
        <p:txBody>
          <a:bodyPr wrap="square" rtlCol="0">
            <a:spAutoFit/>
          </a:bodyPr>
          <a:lstStyle/>
          <a:p>
            <a:r>
              <a:rPr lang="fr-MC" sz="1800" b="1" dirty="0" smtClean="0">
                <a:solidFill>
                  <a:srgbClr val="002060"/>
                </a:solidFill>
              </a:rPr>
              <a:t>P(2)=12/25</a:t>
            </a:r>
            <a:endParaRPr lang="fr-FR" sz="1800" b="1" dirty="0">
              <a:solidFill>
                <a:srgbClr val="002060"/>
              </a:solidFill>
            </a:endParaRPr>
          </a:p>
        </p:txBody>
      </p:sp>
      <p:sp>
        <p:nvSpPr>
          <p:cNvPr id="15" name="ZoneTexte 14"/>
          <p:cNvSpPr txBox="1"/>
          <p:nvPr/>
        </p:nvSpPr>
        <p:spPr>
          <a:xfrm>
            <a:off x="0" y="3974294"/>
            <a:ext cx="1428728" cy="369332"/>
          </a:xfrm>
          <a:prstGeom prst="rect">
            <a:avLst/>
          </a:prstGeom>
          <a:noFill/>
        </p:spPr>
        <p:txBody>
          <a:bodyPr wrap="square" rtlCol="0">
            <a:spAutoFit/>
          </a:bodyPr>
          <a:lstStyle/>
          <a:p>
            <a:r>
              <a:rPr lang="fr-MC" sz="1800" b="1" dirty="0" smtClean="0">
                <a:solidFill>
                  <a:srgbClr val="002060"/>
                </a:solidFill>
              </a:rPr>
              <a:t>P(1)=9/25</a:t>
            </a:r>
            <a:endParaRPr lang="fr-FR" sz="1800" b="1" dirty="0">
              <a:solidFill>
                <a:srgbClr val="002060"/>
              </a:solidFill>
            </a:endParaRPr>
          </a:p>
        </p:txBody>
      </p:sp>
      <p:sp>
        <p:nvSpPr>
          <p:cNvPr id="16" name="ZoneTexte 15"/>
          <p:cNvSpPr txBox="1"/>
          <p:nvPr/>
        </p:nvSpPr>
        <p:spPr>
          <a:xfrm>
            <a:off x="-32" y="4774180"/>
            <a:ext cx="1428728" cy="369332"/>
          </a:xfrm>
          <a:prstGeom prst="rect">
            <a:avLst/>
          </a:prstGeom>
          <a:noFill/>
        </p:spPr>
        <p:txBody>
          <a:bodyPr wrap="square" rtlCol="0">
            <a:spAutoFit/>
          </a:bodyPr>
          <a:lstStyle/>
          <a:p>
            <a:r>
              <a:rPr lang="fr-MC" sz="1800" b="1" dirty="0" smtClean="0">
                <a:solidFill>
                  <a:srgbClr val="002060"/>
                </a:solidFill>
              </a:rPr>
              <a:t>P(0)=2/25</a:t>
            </a:r>
            <a:endParaRPr lang="fr-FR" sz="1800" b="1" dirty="0">
              <a:solidFill>
                <a:srgbClr val="002060"/>
              </a:solidFill>
            </a:endParaRPr>
          </a:p>
        </p:txBody>
      </p:sp>
      <p:sp>
        <p:nvSpPr>
          <p:cNvPr id="17" name="ZoneTexte 16"/>
          <p:cNvSpPr txBox="1"/>
          <p:nvPr/>
        </p:nvSpPr>
        <p:spPr>
          <a:xfrm>
            <a:off x="-32" y="5488560"/>
            <a:ext cx="1428728" cy="369332"/>
          </a:xfrm>
          <a:prstGeom prst="rect">
            <a:avLst/>
          </a:prstGeom>
          <a:noFill/>
        </p:spPr>
        <p:txBody>
          <a:bodyPr wrap="square" rtlCol="0">
            <a:spAutoFit/>
          </a:bodyPr>
          <a:lstStyle/>
          <a:p>
            <a:r>
              <a:rPr lang="fr-MC" sz="1800" b="1" dirty="0" smtClean="0">
                <a:solidFill>
                  <a:srgbClr val="002060"/>
                </a:solidFill>
              </a:rPr>
              <a:t>P(3)=2/25</a:t>
            </a:r>
            <a:endParaRPr lang="fr-FR" sz="1800" b="1" dirty="0">
              <a:solidFill>
                <a:srgbClr val="002060"/>
              </a:solidFill>
            </a:endParaRPr>
          </a:p>
        </p:txBody>
      </p:sp>
      <p:sp>
        <p:nvSpPr>
          <p:cNvPr id="18" name="Ellipse 17"/>
          <p:cNvSpPr/>
          <p:nvPr/>
        </p:nvSpPr>
        <p:spPr bwMode="auto">
          <a:xfrm>
            <a:off x="2214546" y="3286124"/>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9" name="Ellipse 18"/>
          <p:cNvSpPr/>
          <p:nvPr/>
        </p:nvSpPr>
        <p:spPr bwMode="auto">
          <a:xfrm>
            <a:off x="2214546" y="4071942"/>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0" name="Ellipse 19"/>
          <p:cNvSpPr/>
          <p:nvPr/>
        </p:nvSpPr>
        <p:spPr bwMode="auto">
          <a:xfrm>
            <a:off x="2214546" y="485776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cxnSp>
        <p:nvCxnSpPr>
          <p:cNvPr id="22" name="Connecteur droit avec flèche 21"/>
          <p:cNvCxnSpPr>
            <a:stCxn id="14" idx="3"/>
            <a:endCxn id="18" idx="2"/>
          </p:cNvCxnSpPr>
          <p:nvPr/>
        </p:nvCxnSpPr>
        <p:spPr bwMode="auto">
          <a:xfrm>
            <a:off x="1428728" y="3387210"/>
            <a:ext cx="785818" cy="6071"/>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cxnSp>
        <p:nvCxnSpPr>
          <p:cNvPr id="23" name="Connecteur droit avec flèche 22"/>
          <p:cNvCxnSpPr/>
          <p:nvPr/>
        </p:nvCxnSpPr>
        <p:spPr bwMode="auto">
          <a:xfrm>
            <a:off x="1428728" y="4208747"/>
            <a:ext cx="785818" cy="6071"/>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cxnSp>
        <p:nvCxnSpPr>
          <p:cNvPr id="24" name="Connecteur droit avec flèche 23"/>
          <p:cNvCxnSpPr/>
          <p:nvPr/>
        </p:nvCxnSpPr>
        <p:spPr bwMode="auto">
          <a:xfrm>
            <a:off x="1428728" y="4994565"/>
            <a:ext cx="785818" cy="6071"/>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cxnSp>
        <p:nvCxnSpPr>
          <p:cNvPr id="25" name="Connecteur droit avec flèche 24"/>
          <p:cNvCxnSpPr>
            <a:endCxn id="20" idx="3"/>
          </p:cNvCxnSpPr>
          <p:nvPr/>
        </p:nvCxnSpPr>
        <p:spPr bwMode="auto">
          <a:xfrm flipV="1">
            <a:off x="1428728" y="5040688"/>
            <a:ext cx="806742" cy="645094"/>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sp>
        <p:nvSpPr>
          <p:cNvPr id="27" name="Ellipse 26"/>
          <p:cNvSpPr/>
          <p:nvPr/>
        </p:nvSpPr>
        <p:spPr bwMode="auto">
          <a:xfrm>
            <a:off x="3143240" y="3286124"/>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8" name="Ellipse 27"/>
          <p:cNvSpPr/>
          <p:nvPr/>
        </p:nvSpPr>
        <p:spPr bwMode="auto">
          <a:xfrm>
            <a:off x="3143240" y="4071942"/>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cxnSp>
        <p:nvCxnSpPr>
          <p:cNvPr id="30" name="Connecteur droit avec flèche 29"/>
          <p:cNvCxnSpPr>
            <a:stCxn id="18" idx="6"/>
            <a:endCxn id="28" idx="2"/>
          </p:cNvCxnSpPr>
          <p:nvPr/>
        </p:nvCxnSpPr>
        <p:spPr bwMode="auto">
          <a:xfrm>
            <a:off x="2357422" y="3393281"/>
            <a:ext cx="785818" cy="785818"/>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cxnSp>
        <p:nvCxnSpPr>
          <p:cNvPr id="32" name="Connecteur droit avec flèche 31"/>
          <p:cNvCxnSpPr>
            <a:stCxn id="19" idx="6"/>
            <a:endCxn id="27" idx="2"/>
          </p:cNvCxnSpPr>
          <p:nvPr/>
        </p:nvCxnSpPr>
        <p:spPr bwMode="auto">
          <a:xfrm flipV="1">
            <a:off x="2357422" y="3393281"/>
            <a:ext cx="785818" cy="785818"/>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cxnSp>
        <p:nvCxnSpPr>
          <p:cNvPr id="34" name="Connecteur droit avec flèche 33"/>
          <p:cNvCxnSpPr>
            <a:stCxn id="20" idx="6"/>
            <a:endCxn id="27" idx="3"/>
          </p:cNvCxnSpPr>
          <p:nvPr/>
        </p:nvCxnSpPr>
        <p:spPr bwMode="auto">
          <a:xfrm flipV="1">
            <a:off x="2357422" y="3469052"/>
            <a:ext cx="806742" cy="1495865"/>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sp>
        <p:nvSpPr>
          <p:cNvPr id="35" name="Ellipse 34"/>
          <p:cNvSpPr/>
          <p:nvPr/>
        </p:nvSpPr>
        <p:spPr bwMode="auto">
          <a:xfrm>
            <a:off x="4071934" y="3286124"/>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cxnSp>
        <p:nvCxnSpPr>
          <p:cNvPr id="36" name="Connecteur droit avec flèche 35"/>
          <p:cNvCxnSpPr/>
          <p:nvPr/>
        </p:nvCxnSpPr>
        <p:spPr bwMode="auto">
          <a:xfrm>
            <a:off x="3336630" y="3429000"/>
            <a:ext cx="785818" cy="6071"/>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cxnSp>
        <p:nvCxnSpPr>
          <p:cNvPr id="37" name="Connecteur droit avec flèche 36"/>
          <p:cNvCxnSpPr/>
          <p:nvPr/>
        </p:nvCxnSpPr>
        <p:spPr bwMode="auto">
          <a:xfrm flipV="1">
            <a:off x="3336630" y="3475123"/>
            <a:ext cx="806742" cy="645094"/>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sp>
        <p:nvSpPr>
          <p:cNvPr id="38" name="ZoneTexte 37"/>
          <p:cNvSpPr txBox="1"/>
          <p:nvPr/>
        </p:nvSpPr>
        <p:spPr>
          <a:xfrm>
            <a:off x="1928794" y="2988230"/>
            <a:ext cx="714380" cy="338554"/>
          </a:xfrm>
          <a:prstGeom prst="rect">
            <a:avLst/>
          </a:prstGeom>
          <a:noFill/>
        </p:spPr>
        <p:txBody>
          <a:bodyPr wrap="square" rtlCol="0">
            <a:spAutoFit/>
          </a:bodyPr>
          <a:lstStyle/>
          <a:p>
            <a:r>
              <a:rPr lang="fr-MC" sz="1600" dirty="0" smtClean="0">
                <a:solidFill>
                  <a:srgbClr val="002060"/>
                </a:solidFill>
              </a:rPr>
              <a:t>12/25</a:t>
            </a:r>
            <a:endParaRPr lang="fr-FR" sz="1600" dirty="0">
              <a:solidFill>
                <a:srgbClr val="002060"/>
              </a:solidFill>
            </a:endParaRPr>
          </a:p>
        </p:txBody>
      </p:sp>
      <p:sp>
        <p:nvSpPr>
          <p:cNvPr id="39" name="ZoneTexte 38"/>
          <p:cNvSpPr txBox="1"/>
          <p:nvPr/>
        </p:nvSpPr>
        <p:spPr>
          <a:xfrm>
            <a:off x="1928794" y="3774048"/>
            <a:ext cx="714380" cy="338554"/>
          </a:xfrm>
          <a:prstGeom prst="rect">
            <a:avLst/>
          </a:prstGeom>
          <a:noFill/>
        </p:spPr>
        <p:txBody>
          <a:bodyPr wrap="square" rtlCol="0">
            <a:spAutoFit/>
          </a:bodyPr>
          <a:lstStyle/>
          <a:p>
            <a:r>
              <a:rPr lang="fr-MC" sz="1600" dirty="0" smtClean="0">
                <a:solidFill>
                  <a:srgbClr val="002060"/>
                </a:solidFill>
              </a:rPr>
              <a:t>9</a:t>
            </a:r>
            <a:r>
              <a:rPr lang="fr-MC" sz="1600" dirty="0" smtClean="0">
                <a:solidFill>
                  <a:srgbClr val="002060"/>
                </a:solidFill>
              </a:rPr>
              <a:t>/25</a:t>
            </a:r>
            <a:endParaRPr lang="fr-FR" sz="1600" dirty="0">
              <a:solidFill>
                <a:srgbClr val="002060"/>
              </a:solidFill>
            </a:endParaRPr>
          </a:p>
        </p:txBody>
      </p:sp>
      <p:sp>
        <p:nvSpPr>
          <p:cNvPr id="40" name="ZoneTexte 39"/>
          <p:cNvSpPr txBox="1"/>
          <p:nvPr/>
        </p:nvSpPr>
        <p:spPr>
          <a:xfrm>
            <a:off x="1857356" y="4488428"/>
            <a:ext cx="714380" cy="338554"/>
          </a:xfrm>
          <a:prstGeom prst="rect">
            <a:avLst/>
          </a:prstGeom>
          <a:noFill/>
        </p:spPr>
        <p:txBody>
          <a:bodyPr wrap="square" rtlCol="0">
            <a:spAutoFit/>
          </a:bodyPr>
          <a:lstStyle/>
          <a:p>
            <a:r>
              <a:rPr lang="fr-MC" sz="1600" dirty="0" smtClean="0">
                <a:solidFill>
                  <a:srgbClr val="002060"/>
                </a:solidFill>
              </a:rPr>
              <a:t>4/25</a:t>
            </a:r>
            <a:endParaRPr lang="fr-FR" sz="1600" dirty="0">
              <a:solidFill>
                <a:srgbClr val="002060"/>
              </a:solidFill>
            </a:endParaRPr>
          </a:p>
        </p:txBody>
      </p:sp>
      <p:sp>
        <p:nvSpPr>
          <p:cNvPr id="41" name="ZoneTexte 40"/>
          <p:cNvSpPr txBox="1"/>
          <p:nvPr/>
        </p:nvSpPr>
        <p:spPr>
          <a:xfrm>
            <a:off x="2928926" y="3000372"/>
            <a:ext cx="714380" cy="338554"/>
          </a:xfrm>
          <a:prstGeom prst="rect">
            <a:avLst/>
          </a:prstGeom>
          <a:noFill/>
        </p:spPr>
        <p:txBody>
          <a:bodyPr wrap="square" rtlCol="0">
            <a:spAutoFit/>
          </a:bodyPr>
          <a:lstStyle/>
          <a:p>
            <a:r>
              <a:rPr lang="fr-MC" sz="1600" dirty="0" smtClean="0">
                <a:solidFill>
                  <a:srgbClr val="002060"/>
                </a:solidFill>
              </a:rPr>
              <a:t>13/25</a:t>
            </a:r>
            <a:endParaRPr lang="fr-FR" sz="1600" dirty="0">
              <a:solidFill>
                <a:srgbClr val="002060"/>
              </a:solidFill>
            </a:endParaRPr>
          </a:p>
        </p:txBody>
      </p:sp>
      <p:sp>
        <p:nvSpPr>
          <p:cNvPr id="42" name="ZoneTexte 41"/>
          <p:cNvSpPr txBox="1"/>
          <p:nvPr/>
        </p:nvSpPr>
        <p:spPr>
          <a:xfrm>
            <a:off x="2928926" y="4202676"/>
            <a:ext cx="714380" cy="338554"/>
          </a:xfrm>
          <a:prstGeom prst="rect">
            <a:avLst/>
          </a:prstGeom>
          <a:noFill/>
        </p:spPr>
        <p:txBody>
          <a:bodyPr wrap="square" rtlCol="0">
            <a:spAutoFit/>
          </a:bodyPr>
          <a:lstStyle/>
          <a:p>
            <a:r>
              <a:rPr lang="fr-MC" sz="1600" dirty="0" smtClean="0">
                <a:solidFill>
                  <a:srgbClr val="002060"/>
                </a:solidFill>
              </a:rPr>
              <a:t>12/25</a:t>
            </a:r>
            <a:endParaRPr lang="fr-FR" sz="1600" dirty="0">
              <a:solidFill>
                <a:srgbClr val="002060"/>
              </a:solidFill>
            </a:endParaRPr>
          </a:p>
        </p:txBody>
      </p:sp>
      <p:sp>
        <p:nvSpPr>
          <p:cNvPr id="43" name="ZoneTexte 42"/>
          <p:cNvSpPr txBox="1"/>
          <p:nvPr/>
        </p:nvSpPr>
        <p:spPr>
          <a:xfrm>
            <a:off x="4000496" y="3000372"/>
            <a:ext cx="357190" cy="338554"/>
          </a:xfrm>
          <a:prstGeom prst="rect">
            <a:avLst/>
          </a:prstGeom>
          <a:noFill/>
        </p:spPr>
        <p:txBody>
          <a:bodyPr wrap="square" rtlCol="0">
            <a:spAutoFit/>
          </a:bodyPr>
          <a:lstStyle/>
          <a:p>
            <a:r>
              <a:rPr lang="fr-MC" sz="1600" dirty="0" smtClean="0">
                <a:solidFill>
                  <a:srgbClr val="002060"/>
                </a:solidFill>
              </a:rPr>
              <a:t>1</a:t>
            </a:r>
            <a:endParaRPr lang="fr-FR" sz="1600" dirty="0">
              <a:solidFill>
                <a:srgbClr val="002060"/>
              </a:solidFill>
            </a:endParaRPr>
          </a:p>
        </p:txBody>
      </p:sp>
      <p:sp>
        <p:nvSpPr>
          <p:cNvPr id="44" name="ZoneTexte 43"/>
          <p:cNvSpPr txBox="1"/>
          <p:nvPr/>
        </p:nvSpPr>
        <p:spPr>
          <a:xfrm>
            <a:off x="3571868" y="3000372"/>
            <a:ext cx="357190" cy="461665"/>
          </a:xfrm>
          <a:prstGeom prst="rect">
            <a:avLst/>
          </a:prstGeom>
          <a:noFill/>
        </p:spPr>
        <p:txBody>
          <a:bodyPr wrap="square" rtlCol="0">
            <a:spAutoFit/>
          </a:bodyPr>
          <a:lstStyle/>
          <a:p>
            <a:r>
              <a:rPr lang="fr-MC" b="1" dirty="0" smtClean="0">
                <a:solidFill>
                  <a:srgbClr val="7030A0"/>
                </a:solidFill>
              </a:rPr>
              <a:t>1</a:t>
            </a:r>
            <a:endParaRPr lang="fr-FR" b="1" dirty="0">
              <a:solidFill>
                <a:srgbClr val="7030A0"/>
              </a:solidFill>
            </a:endParaRPr>
          </a:p>
        </p:txBody>
      </p:sp>
      <p:sp>
        <p:nvSpPr>
          <p:cNvPr id="45" name="ZoneTexte 44"/>
          <p:cNvSpPr txBox="1"/>
          <p:nvPr/>
        </p:nvSpPr>
        <p:spPr>
          <a:xfrm>
            <a:off x="3571868" y="3786190"/>
            <a:ext cx="357190" cy="461665"/>
          </a:xfrm>
          <a:prstGeom prst="rect">
            <a:avLst/>
          </a:prstGeom>
          <a:noFill/>
        </p:spPr>
        <p:txBody>
          <a:bodyPr wrap="square" rtlCol="0">
            <a:spAutoFit/>
          </a:bodyPr>
          <a:lstStyle/>
          <a:p>
            <a:r>
              <a:rPr lang="fr-MC" b="1" dirty="0" smtClean="0">
                <a:solidFill>
                  <a:srgbClr val="7030A0"/>
                </a:solidFill>
              </a:rPr>
              <a:t>0</a:t>
            </a:r>
            <a:endParaRPr lang="fr-FR" b="1" dirty="0">
              <a:solidFill>
                <a:srgbClr val="7030A0"/>
              </a:solidFill>
            </a:endParaRPr>
          </a:p>
        </p:txBody>
      </p:sp>
      <p:sp>
        <p:nvSpPr>
          <p:cNvPr id="46" name="ZoneTexte 45"/>
          <p:cNvSpPr txBox="1"/>
          <p:nvPr/>
        </p:nvSpPr>
        <p:spPr>
          <a:xfrm>
            <a:off x="1500166" y="3000372"/>
            <a:ext cx="357190" cy="461665"/>
          </a:xfrm>
          <a:prstGeom prst="rect">
            <a:avLst/>
          </a:prstGeom>
          <a:noFill/>
        </p:spPr>
        <p:txBody>
          <a:bodyPr wrap="square" rtlCol="0">
            <a:spAutoFit/>
          </a:bodyPr>
          <a:lstStyle/>
          <a:p>
            <a:r>
              <a:rPr lang="fr-MC" b="1" dirty="0" smtClean="0">
                <a:solidFill>
                  <a:srgbClr val="7030A0"/>
                </a:solidFill>
              </a:rPr>
              <a:t>0</a:t>
            </a:r>
            <a:endParaRPr lang="fr-FR" b="1" dirty="0">
              <a:solidFill>
                <a:srgbClr val="7030A0"/>
              </a:solidFill>
            </a:endParaRPr>
          </a:p>
        </p:txBody>
      </p:sp>
      <p:sp>
        <p:nvSpPr>
          <p:cNvPr id="47" name="ZoneTexte 46"/>
          <p:cNvSpPr txBox="1"/>
          <p:nvPr/>
        </p:nvSpPr>
        <p:spPr>
          <a:xfrm>
            <a:off x="1357290" y="3824591"/>
            <a:ext cx="571504" cy="461665"/>
          </a:xfrm>
          <a:prstGeom prst="rect">
            <a:avLst/>
          </a:prstGeom>
          <a:noFill/>
        </p:spPr>
        <p:txBody>
          <a:bodyPr wrap="square" rtlCol="0">
            <a:spAutoFit/>
          </a:bodyPr>
          <a:lstStyle/>
          <a:p>
            <a:r>
              <a:rPr lang="fr-MC" b="1" dirty="0" smtClean="0">
                <a:solidFill>
                  <a:srgbClr val="7030A0"/>
                </a:solidFill>
              </a:rPr>
              <a:t>11</a:t>
            </a:r>
            <a:endParaRPr lang="fr-FR" b="1" dirty="0">
              <a:solidFill>
                <a:srgbClr val="7030A0"/>
              </a:solidFill>
            </a:endParaRPr>
          </a:p>
        </p:txBody>
      </p:sp>
      <p:sp>
        <p:nvSpPr>
          <p:cNvPr id="48" name="ZoneTexte 47"/>
          <p:cNvSpPr txBox="1"/>
          <p:nvPr/>
        </p:nvSpPr>
        <p:spPr>
          <a:xfrm>
            <a:off x="2571736" y="4357694"/>
            <a:ext cx="571504" cy="461665"/>
          </a:xfrm>
          <a:prstGeom prst="rect">
            <a:avLst/>
          </a:prstGeom>
          <a:noFill/>
        </p:spPr>
        <p:txBody>
          <a:bodyPr wrap="square" rtlCol="0">
            <a:spAutoFit/>
          </a:bodyPr>
          <a:lstStyle/>
          <a:p>
            <a:r>
              <a:rPr lang="fr-MC" b="1" dirty="0" smtClean="0">
                <a:solidFill>
                  <a:srgbClr val="7030A0"/>
                </a:solidFill>
              </a:rPr>
              <a:t>10</a:t>
            </a:r>
            <a:endParaRPr lang="fr-FR" b="1" dirty="0">
              <a:solidFill>
                <a:srgbClr val="7030A0"/>
              </a:solidFill>
            </a:endParaRPr>
          </a:p>
        </p:txBody>
      </p:sp>
      <p:sp>
        <p:nvSpPr>
          <p:cNvPr id="49" name="ZoneTexte 48"/>
          <p:cNvSpPr txBox="1"/>
          <p:nvPr/>
        </p:nvSpPr>
        <p:spPr>
          <a:xfrm>
            <a:off x="1357290" y="4500570"/>
            <a:ext cx="714380" cy="461665"/>
          </a:xfrm>
          <a:prstGeom prst="rect">
            <a:avLst/>
          </a:prstGeom>
          <a:noFill/>
        </p:spPr>
        <p:txBody>
          <a:bodyPr wrap="square" rtlCol="0">
            <a:spAutoFit/>
          </a:bodyPr>
          <a:lstStyle/>
          <a:p>
            <a:r>
              <a:rPr lang="fr-MC" b="1" dirty="0" smtClean="0">
                <a:solidFill>
                  <a:srgbClr val="7030A0"/>
                </a:solidFill>
              </a:rPr>
              <a:t>100</a:t>
            </a:r>
            <a:endParaRPr lang="fr-FR" b="1" dirty="0">
              <a:solidFill>
                <a:srgbClr val="7030A0"/>
              </a:solidFill>
            </a:endParaRPr>
          </a:p>
        </p:txBody>
      </p:sp>
      <p:sp>
        <p:nvSpPr>
          <p:cNvPr id="50" name="ZoneTexte 49"/>
          <p:cNvSpPr txBox="1"/>
          <p:nvPr/>
        </p:nvSpPr>
        <p:spPr>
          <a:xfrm>
            <a:off x="1142976" y="5143512"/>
            <a:ext cx="714380" cy="461665"/>
          </a:xfrm>
          <a:prstGeom prst="rect">
            <a:avLst/>
          </a:prstGeom>
          <a:noFill/>
        </p:spPr>
        <p:txBody>
          <a:bodyPr wrap="square" rtlCol="0">
            <a:spAutoFit/>
          </a:bodyPr>
          <a:lstStyle/>
          <a:p>
            <a:r>
              <a:rPr lang="fr-MC" b="1" dirty="0" smtClean="0">
                <a:solidFill>
                  <a:srgbClr val="7030A0"/>
                </a:solidFill>
              </a:rPr>
              <a:t>101</a:t>
            </a:r>
            <a:endParaRPr lang="fr-FR" b="1" dirty="0">
              <a:solidFill>
                <a:srgbClr val="7030A0"/>
              </a:solidFill>
            </a:endParaRPr>
          </a:p>
        </p:txBody>
      </p:sp>
      <p:sp>
        <p:nvSpPr>
          <p:cNvPr id="51" name="Ellipse 50"/>
          <p:cNvSpPr/>
          <p:nvPr/>
        </p:nvSpPr>
        <p:spPr bwMode="auto">
          <a:xfrm>
            <a:off x="5857884" y="3298266"/>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2" name="Ellipse 51"/>
          <p:cNvSpPr/>
          <p:nvPr/>
        </p:nvSpPr>
        <p:spPr bwMode="auto">
          <a:xfrm>
            <a:off x="5857884" y="414338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3" name="Ellipse 52"/>
          <p:cNvSpPr/>
          <p:nvPr/>
        </p:nvSpPr>
        <p:spPr bwMode="auto">
          <a:xfrm>
            <a:off x="5857884" y="4869902"/>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4" name="Ellipse 53"/>
          <p:cNvSpPr/>
          <p:nvPr/>
        </p:nvSpPr>
        <p:spPr bwMode="auto">
          <a:xfrm>
            <a:off x="5857884" y="5584282"/>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5" name="ZoneTexte 54"/>
          <p:cNvSpPr txBox="1"/>
          <p:nvPr/>
        </p:nvSpPr>
        <p:spPr>
          <a:xfrm>
            <a:off x="4429156" y="3214686"/>
            <a:ext cx="1428728" cy="369332"/>
          </a:xfrm>
          <a:prstGeom prst="rect">
            <a:avLst/>
          </a:prstGeom>
          <a:noFill/>
        </p:spPr>
        <p:txBody>
          <a:bodyPr wrap="square" rtlCol="0">
            <a:spAutoFit/>
          </a:bodyPr>
          <a:lstStyle/>
          <a:p>
            <a:r>
              <a:rPr lang="fr-MC" sz="1800" b="1" dirty="0" smtClean="0">
                <a:solidFill>
                  <a:srgbClr val="002060"/>
                </a:solidFill>
              </a:rPr>
              <a:t>P(2)=12/25</a:t>
            </a:r>
            <a:endParaRPr lang="fr-FR" sz="1800" b="1" dirty="0">
              <a:solidFill>
                <a:srgbClr val="002060"/>
              </a:solidFill>
            </a:endParaRPr>
          </a:p>
        </p:txBody>
      </p:sp>
      <p:sp>
        <p:nvSpPr>
          <p:cNvPr id="56" name="ZoneTexte 55"/>
          <p:cNvSpPr txBox="1"/>
          <p:nvPr/>
        </p:nvSpPr>
        <p:spPr>
          <a:xfrm>
            <a:off x="4429156" y="3986436"/>
            <a:ext cx="1428728" cy="369332"/>
          </a:xfrm>
          <a:prstGeom prst="rect">
            <a:avLst/>
          </a:prstGeom>
          <a:noFill/>
        </p:spPr>
        <p:txBody>
          <a:bodyPr wrap="square" rtlCol="0">
            <a:spAutoFit/>
          </a:bodyPr>
          <a:lstStyle/>
          <a:p>
            <a:r>
              <a:rPr lang="fr-MC" sz="1800" b="1" dirty="0" smtClean="0">
                <a:solidFill>
                  <a:srgbClr val="002060"/>
                </a:solidFill>
              </a:rPr>
              <a:t>P(1)=9/25</a:t>
            </a:r>
            <a:endParaRPr lang="fr-FR" sz="1800" b="1" dirty="0">
              <a:solidFill>
                <a:srgbClr val="002060"/>
              </a:solidFill>
            </a:endParaRPr>
          </a:p>
        </p:txBody>
      </p:sp>
      <p:sp>
        <p:nvSpPr>
          <p:cNvPr id="57" name="ZoneTexte 56"/>
          <p:cNvSpPr txBox="1"/>
          <p:nvPr/>
        </p:nvSpPr>
        <p:spPr>
          <a:xfrm>
            <a:off x="4429124" y="4786322"/>
            <a:ext cx="1428728" cy="369332"/>
          </a:xfrm>
          <a:prstGeom prst="rect">
            <a:avLst/>
          </a:prstGeom>
          <a:noFill/>
        </p:spPr>
        <p:txBody>
          <a:bodyPr wrap="square" rtlCol="0">
            <a:spAutoFit/>
          </a:bodyPr>
          <a:lstStyle/>
          <a:p>
            <a:r>
              <a:rPr lang="fr-MC" sz="1800" b="1" dirty="0" smtClean="0">
                <a:solidFill>
                  <a:srgbClr val="002060"/>
                </a:solidFill>
              </a:rPr>
              <a:t>P(0)=2/25</a:t>
            </a:r>
            <a:endParaRPr lang="fr-FR" sz="1800" b="1" dirty="0">
              <a:solidFill>
                <a:srgbClr val="002060"/>
              </a:solidFill>
            </a:endParaRPr>
          </a:p>
        </p:txBody>
      </p:sp>
      <p:sp>
        <p:nvSpPr>
          <p:cNvPr id="58" name="ZoneTexte 57"/>
          <p:cNvSpPr txBox="1"/>
          <p:nvPr/>
        </p:nvSpPr>
        <p:spPr>
          <a:xfrm>
            <a:off x="4429124" y="5500702"/>
            <a:ext cx="1428728" cy="369332"/>
          </a:xfrm>
          <a:prstGeom prst="rect">
            <a:avLst/>
          </a:prstGeom>
          <a:noFill/>
        </p:spPr>
        <p:txBody>
          <a:bodyPr wrap="square" rtlCol="0">
            <a:spAutoFit/>
          </a:bodyPr>
          <a:lstStyle/>
          <a:p>
            <a:r>
              <a:rPr lang="fr-MC" sz="1800" b="1" dirty="0" smtClean="0">
                <a:solidFill>
                  <a:srgbClr val="002060"/>
                </a:solidFill>
              </a:rPr>
              <a:t>P(3)=2/25</a:t>
            </a:r>
            <a:endParaRPr lang="fr-FR" sz="1800" b="1" dirty="0">
              <a:solidFill>
                <a:srgbClr val="002060"/>
              </a:solidFill>
            </a:endParaRPr>
          </a:p>
        </p:txBody>
      </p:sp>
      <p:sp>
        <p:nvSpPr>
          <p:cNvPr id="59" name="Ellipse 58"/>
          <p:cNvSpPr/>
          <p:nvPr/>
        </p:nvSpPr>
        <p:spPr bwMode="auto">
          <a:xfrm>
            <a:off x="6942424" y="415635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60" name="Ellipse 59"/>
          <p:cNvSpPr/>
          <p:nvPr/>
        </p:nvSpPr>
        <p:spPr bwMode="auto">
          <a:xfrm>
            <a:off x="7000892" y="485776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61" name="Ellipse 60"/>
          <p:cNvSpPr/>
          <p:nvPr/>
        </p:nvSpPr>
        <p:spPr bwMode="auto">
          <a:xfrm>
            <a:off x="7000892" y="557214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87" name="Rectangle 86"/>
          <p:cNvSpPr/>
          <p:nvPr/>
        </p:nvSpPr>
        <p:spPr bwMode="auto">
          <a:xfrm>
            <a:off x="5572132" y="3071810"/>
            <a:ext cx="714380" cy="714380"/>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88" name="Rectangle 87"/>
          <p:cNvSpPr/>
          <p:nvPr/>
        </p:nvSpPr>
        <p:spPr bwMode="auto">
          <a:xfrm>
            <a:off x="5572132" y="3929066"/>
            <a:ext cx="714380" cy="1928826"/>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89" name="Rectangle 88"/>
          <p:cNvSpPr/>
          <p:nvPr/>
        </p:nvSpPr>
        <p:spPr bwMode="auto">
          <a:xfrm>
            <a:off x="6715140" y="3929066"/>
            <a:ext cx="785818" cy="571504"/>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0" name="Rectangle 89"/>
          <p:cNvSpPr/>
          <p:nvPr/>
        </p:nvSpPr>
        <p:spPr bwMode="auto">
          <a:xfrm>
            <a:off x="6715140" y="4714884"/>
            <a:ext cx="785818" cy="1143008"/>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1" name="Ellipse 90"/>
          <p:cNvSpPr/>
          <p:nvPr/>
        </p:nvSpPr>
        <p:spPr bwMode="auto">
          <a:xfrm>
            <a:off x="8143900" y="485776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2" name="Ellipse 91"/>
          <p:cNvSpPr/>
          <p:nvPr/>
        </p:nvSpPr>
        <p:spPr bwMode="auto">
          <a:xfrm>
            <a:off x="8143900" y="5572140"/>
            <a:ext cx="142876" cy="214314"/>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7858148" y="4643446"/>
            <a:ext cx="928694" cy="642942"/>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858148" y="5429264"/>
            <a:ext cx="928694" cy="500066"/>
          </a:xfrm>
          <a:prstGeom prst="rect">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95" name="ZoneTexte 94"/>
          <p:cNvSpPr txBox="1"/>
          <p:nvPr/>
        </p:nvSpPr>
        <p:spPr>
          <a:xfrm>
            <a:off x="6000760" y="2967335"/>
            <a:ext cx="357190" cy="461665"/>
          </a:xfrm>
          <a:prstGeom prst="rect">
            <a:avLst/>
          </a:prstGeom>
          <a:noFill/>
        </p:spPr>
        <p:txBody>
          <a:bodyPr wrap="square" rtlCol="0">
            <a:spAutoFit/>
          </a:bodyPr>
          <a:lstStyle/>
          <a:p>
            <a:r>
              <a:rPr lang="fr-MC" b="1" dirty="0" smtClean="0">
                <a:solidFill>
                  <a:srgbClr val="7030A0"/>
                </a:solidFill>
              </a:rPr>
              <a:t>0</a:t>
            </a:r>
            <a:endParaRPr lang="fr-FR" b="1" dirty="0">
              <a:solidFill>
                <a:srgbClr val="7030A0"/>
              </a:solidFill>
            </a:endParaRPr>
          </a:p>
        </p:txBody>
      </p:sp>
      <p:sp>
        <p:nvSpPr>
          <p:cNvPr id="96" name="ZoneTexte 95"/>
          <p:cNvSpPr txBox="1"/>
          <p:nvPr/>
        </p:nvSpPr>
        <p:spPr>
          <a:xfrm>
            <a:off x="6000760" y="3824591"/>
            <a:ext cx="357190" cy="461665"/>
          </a:xfrm>
          <a:prstGeom prst="rect">
            <a:avLst/>
          </a:prstGeom>
          <a:noFill/>
        </p:spPr>
        <p:txBody>
          <a:bodyPr wrap="square" rtlCol="0">
            <a:spAutoFit/>
          </a:bodyPr>
          <a:lstStyle/>
          <a:p>
            <a:r>
              <a:rPr lang="fr-MC" b="1" dirty="0" smtClean="0">
                <a:solidFill>
                  <a:srgbClr val="7030A0"/>
                </a:solidFill>
              </a:rPr>
              <a:t>1</a:t>
            </a:r>
            <a:endParaRPr lang="fr-FR" b="1" dirty="0">
              <a:solidFill>
                <a:srgbClr val="7030A0"/>
              </a:solidFill>
            </a:endParaRPr>
          </a:p>
        </p:txBody>
      </p:sp>
      <p:cxnSp>
        <p:nvCxnSpPr>
          <p:cNvPr id="98" name="Connecteur droit 97"/>
          <p:cNvCxnSpPr/>
          <p:nvPr/>
        </p:nvCxnSpPr>
        <p:spPr bwMode="auto">
          <a:xfrm>
            <a:off x="6014828" y="4256532"/>
            <a:ext cx="928694" cy="1588"/>
          </a:xfrm>
          <a:prstGeom prst="line">
            <a:avLst/>
          </a:prstGeom>
          <a:solidFill>
            <a:schemeClr val="accent1"/>
          </a:solidFill>
          <a:ln w="28575" cap="flat" cmpd="sng" algn="ctr">
            <a:solidFill>
              <a:srgbClr val="002060"/>
            </a:solidFill>
            <a:prstDash val="solid"/>
            <a:round/>
            <a:headEnd type="none" w="med" len="med"/>
            <a:tailEnd type="none" w="med" len="med"/>
          </a:ln>
          <a:effectLst/>
        </p:spPr>
      </p:cxnSp>
      <p:cxnSp>
        <p:nvCxnSpPr>
          <p:cNvPr id="99" name="Connecteur droit 98"/>
          <p:cNvCxnSpPr/>
          <p:nvPr/>
        </p:nvCxnSpPr>
        <p:spPr bwMode="auto">
          <a:xfrm>
            <a:off x="6042964" y="4984980"/>
            <a:ext cx="928694" cy="1588"/>
          </a:xfrm>
          <a:prstGeom prst="line">
            <a:avLst/>
          </a:prstGeom>
          <a:solidFill>
            <a:schemeClr val="accent1"/>
          </a:solidFill>
          <a:ln w="28575" cap="flat" cmpd="sng" algn="ctr">
            <a:solidFill>
              <a:srgbClr val="002060"/>
            </a:solidFill>
            <a:prstDash val="solid"/>
            <a:round/>
            <a:headEnd type="none" w="med" len="med"/>
            <a:tailEnd type="none" w="med" len="med"/>
          </a:ln>
          <a:effectLst/>
        </p:spPr>
      </p:cxnSp>
      <p:cxnSp>
        <p:nvCxnSpPr>
          <p:cNvPr id="100" name="Connecteur droit 99"/>
          <p:cNvCxnSpPr/>
          <p:nvPr/>
        </p:nvCxnSpPr>
        <p:spPr bwMode="auto">
          <a:xfrm>
            <a:off x="6072198" y="5685292"/>
            <a:ext cx="928694" cy="1588"/>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101" name="ZoneTexte 100"/>
          <p:cNvSpPr txBox="1"/>
          <p:nvPr/>
        </p:nvSpPr>
        <p:spPr>
          <a:xfrm>
            <a:off x="7215206" y="3824591"/>
            <a:ext cx="357190" cy="461665"/>
          </a:xfrm>
          <a:prstGeom prst="rect">
            <a:avLst/>
          </a:prstGeom>
          <a:noFill/>
        </p:spPr>
        <p:txBody>
          <a:bodyPr wrap="square" rtlCol="0">
            <a:spAutoFit/>
          </a:bodyPr>
          <a:lstStyle/>
          <a:p>
            <a:r>
              <a:rPr lang="fr-MC" b="1" dirty="0" smtClean="0">
                <a:solidFill>
                  <a:srgbClr val="7030A0"/>
                </a:solidFill>
              </a:rPr>
              <a:t>0</a:t>
            </a:r>
            <a:endParaRPr lang="fr-FR" b="1" dirty="0">
              <a:solidFill>
                <a:srgbClr val="7030A0"/>
              </a:solidFill>
            </a:endParaRPr>
          </a:p>
        </p:txBody>
      </p:sp>
      <p:sp>
        <p:nvSpPr>
          <p:cNvPr id="102" name="ZoneTexte 101"/>
          <p:cNvSpPr txBox="1"/>
          <p:nvPr/>
        </p:nvSpPr>
        <p:spPr>
          <a:xfrm>
            <a:off x="7215206" y="4610409"/>
            <a:ext cx="285752" cy="461665"/>
          </a:xfrm>
          <a:prstGeom prst="rect">
            <a:avLst/>
          </a:prstGeom>
          <a:noFill/>
        </p:spPr>
        <p:txBody>
          <a:bodyPr wrap="square" rtlCol="0">
            <a:spAutoFit/>
          </a:bodyPr>
          <a:lstStyle/>
          <a:p>
            <a:r>
              <a:rPr lang="fr-MC" b="1" dirty="0" smtClean="0">
                <a:solidFill>
                  <a:srgbClr val="7030A0"/>
                </a:solidFill>
              </a:rPr>
              <a:t>1</a:t>
            </a:r>
            <a:endParaRPr lang="fr-FR" b="1" dirty="0">
              <a:solidFill>
                <a:srgbClr val="7030A0"/>
              </a:solidFill>
            </a:endParaRPr>
          </a:p>
        </p:txBody>
      </p:sp>
      <p:cxnSp>
        <p:nvCxnSpPr>
          <p:cNvPr id="103" name="Connecteur droit 102"/>
          <p:cNvCxnSpPr/>
          <p:nvPr/>
        </p:nvCxnSpPr>
        <p:spPr bwMode="auto">
          <a:xfrm>
            <a:off x="7185972" y="5000636"/>
            <a:ext cx="928694" cy="1588"/>
          </a:xfrm>
          <a:prstGeom prst="line">
            <a:avLst/>
          </a:prstGeom>
          <a:solidFill>
            <a:schemeClr val="accent1"/>
          </a:solidFill>
          <a:ln w="28575" cap="flat" cmpd="sng" algn="ctr">
            <a:solidFill>
              <a:srgbClr val="002060"/>
            </a:solidFill>
            <a:prstDash val="solid"/>
            <a:round/>
            <a:headEnd type="none" w="med" len="med"/>
            <a:tailEnd type="none" w="med" len="med"/>
          </a:ln>
          <a:effectLst/>
        </p:spPr>
      </p:cxnSp>
      <p:cxnSp>
        <p:nvCxnSpPr>
          <p:cNvPr id="104" name="Connecteur droit 103"/>
          <p:cNvCxnSpPr/>
          <p:nvPr/>
        </p:nvCxnSpPr>
        <p:spPr bwMode="auto">
          <a:xfrm>
            <a:off x="7201138" y="5686880"/>
            <a:ext cx="928694" cy="1588"/>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105" name="ZoneTexte 104"/>
          <p:cNvSpPr txBox="1"/>
          <p:nvPr/>
        </p:nvSpPr>
        <p:spPr>
          <a:xfrm>
            <a:off x="8501090" y="4572008"/>
            <a:ext cx="357190" cy="461665"/>
          </a:xfrm>
          <a:prstGeom prst="rect">
            <a:avLst/>
          </a:prstGeom>
          <a:noFill/>
        </p:spPr>
        <p:txBody>
          <a:bodyPr wrap="square" rtlCol="0">
            <a:spAutoFit/>
          </a:bodyPr>
          <a:lstStyle/>
          <a:p>
            <a:r>
              <a:rPr lang="fr-MC" b="1" dirty="0" smtClean="0">
                <a:solidFill>
                  <a:srgbClr val="7030A0"/>
                </a:solidFill>
              </a:rPr>
              <a:t>0</a:t>
            </a:r>
            <a:endParaRPr lang="fr-FR" b="1" dirty="0">
              <a:solidFill>
                <a:srgbClr val="7030A0"/>
              </a:solidFill>
            </a:endParaRPr>
          </a:p>
        </p:txBody>
      </p:sp>
      <p:sp>
        <p:nvSpPr>
          <p:cNvPr id="106" name="ZoneTexte 105"/>
          <p:cNvSpPr txBox="1"/>
          <p:nvPr/>
        </p:nvSpPr>
        <p:spPr>
          <a:xfrm>
            <a:off x="8501090" y="5324789"/>
            <a:ext cx="357190" cy="461665"/>
          </a:xfrm>
          <a:prstGeom prst="rect">
            <a:avLst/>
          </a:prstGeom>
          <a:noFill/>
        </p:spPr>
        <p:txBody>
          <a:bodyPr wrap="square" rtlCol="0">
            <a:spAutoFit/>
          </a:bodyPr>
          <a:lstStyle/>
          <a:p>
            <a:r>
              <a:rPr lang="fr-MC" b="1" dirty="0" smtClean="0">
                <a:solidFill>
                  <a:srgbClr val="7030A0"/>
                </a:solidFill>
              </a:rPr>
              <a:t>1</a:t>
            </a:r>
            <a:endParaRPr lang="fr-FR" b="1" dirty="0">
              <a:solidFill>
                <a:srgbClr val="7030A0"/>
              </a:solidFill>
            </a:endParaRPr>
          </a:p>
        </p:txBody>
      </p:sp>
      <p:sp>
        <p:nvSpPr>
          <p:cNvPr id="107" name="ZoneTexte 106"/>
          <p:cNvSpPr txBox="1"/>
          <p:nvPr/>
        </p:nvSpPr>
        <p:spPr>
          <a:xfrm>
            <a:off x="4929190" y="3395963"/>
            <a:ext cx="357190" cy="461665"/>
          </a:xfrm>
          <a:prstGeom prst="rect">
            <a:avLst/>
          </a:prstGeom>
          <a:noFill/>
        </p:spPr>
        <p:txBody>
          <a:bodyPr wrap="square" rtlCol="0">
            <a:spAutoFit/>
          </a:bodyPr>
          <a:lstStyle/>
          <a:p>
            <a:r>
              <a:rPr lang="fr-MC" b="1" dirty="0" smtClean="0">
                <a:solidFill>
                  <a:srgbClr val="7030A0"/>
                </a:solidFill>
              </a:rPr>
              <a:t>0</a:t>
            </a:r>
            <a:endParaRPr lang="fr-FR" b="1" dirty="0">
              <a:solidFill>
                <a:srgbClr val="7030A0"/>
              </a:solidFill>
            </a:endParaRPr>
          </a:p>
        </p:txBody>
      </p:sp>
      <p:sp>
        <p:nvSpPr>
          <p:cNvPr id="108" name="ZoneTexte 107"/>
          <p:cNvSpPr txBox="1"/>
          <p:nvPr/>
        </p:nvSpPr>
        <p:spPr>
          <a:xfrm>
            <a:off x="4929190" y="4181781"/>
            <a:ext cx="642942" cy="461665"/>
          </a:xfrm>
          <a:prstGeom prst="rect">
            <a:avLst/>
          </a:prstGeom>
          <a:noFill/>
        </p:spPr>
        <p:txBody>
          <a:bodyPr wrap="square" rtlCol="0">
            <a:spAutoFit/>
          </a:bodyPr>
          <a:lstStyle/>
          <a:p>
            <a:r>
              <a:rPr lang="fr-MC" b="1" dirty="0" smtClean="0">
                <a:solidFill>
                  <a:srgbClr val="7030A0"/>
                </a:solidFill>
              </a:rPr>
              <a:t>10</a:t>
            </a:r>
            <a:endParaRPr lang="fr-FR" b="1" dirty="0">
              <a:solidFill>
                <a:srgbClr val="7030A0"/>
              </a:solidFill>
            </a:endParaRPr>
          </a:p>
        </p:txBody>
      </p:sp>
      <p:sp>
        <p:nvSpPr>
          <p:cNvPr id="109" name="ZoneTexte 108"/>
          <p:cNvSpPr txBox="1"/>
          <p:nvPr/>
        </p:nvSpPr>
        <p:spPr>
          <a:xfrm>
            <a:off x="4929190" y="4967599"/>
            <a:ext cx="642942" cy="461665"/>
          </a:xfrm>
          <a:prstGeom prst="rect">
            <a:avLst/>
          </a:prstGeom>
          <a:noFill/>
        </p:spPr>
        <p:txBody>
          <a:bodyPr wrap="square" rtlCol="0">
            <a:spAutoFit/>
          </a:bodyPr>
          <a:lstStyle/>
          <a:p>
            <a:r>
              <a:rPr lang="fr-MC" b="1" dirty="0" smtClean="0">
                <a:solidFill>
                  <a:srgbClr val="7030A0"/>
                </a:solidFill>
              </a:rPr>
              <a:t>110</a:t>
            </a:r>
            <a:endParaRPr lang="fr-FR" b="1" dirty="0">
              <a:solidFill>
                <a:srgbClr val="7030A0"/>
              </a:solidFill>
            </a:endParaRPr>
          </a:p>
        </p:txBody>
      </p:sp>
      <p:sp>
        <p:nvSpPr>
          <p:cNvPr id="110" name="ZoneTexte 109"/>
          <p:cNvSpPr txBox="1"/>
          <p:nvPr/>
        </p:nvSpPr>
        <p:spPr>
          <a:xfrm>
            <a:off x="4929190" y="5681979"/>
            <a:ext cx="642942" cy="461665"/>
          </a:xfrm>
          <a:prstGeom prst="rect">
            <a:avLst/>
          </a:prstGeom>
          <a:noFill/>
        </p:spPr>
        <p:txBody>
          <a:bodyPr wrap="square" rtlCol="0">
            <a:spAutoFit/>
          </a:bodyPr>
          <a:lstStyle/>
          <a:p>
            <a:r>
              <a:rPr lang="fr-MC" b="1" dirty="0" smtClean="0">
                <a:solidFill>
                  <a:srgbClr val="7030A0"/>
                </a:solidFill>
              </a:rPr>
              <a:t>111</a:t>
            </a:r>
            <a:endParaRPr lang="fr-FR" b="1" dirty="0">
              <a:solidFill>
                <a:srgbClr val="7030A0"/>
              </a:solidFill>
            </a:endParaRPr>
          </a:p>
        </p:txBody>
      </p:sp>
      <p:sp>
        <p:nvSpPr>
          <p:cNvPr id="111" name="ZoneTexte 110"/>
          <p:cNvSpPr txBox="1"/>
          <p:nvPr/>
        </p:nvSpPr>
        <p:spPr>
          <a:xfrm>
            <a:off x="785786" y="5786454"/>
            <a:ext cx="3143272" cy="430887"/>
          </a:xfrm>
          <a:prstGeom prst="rect">
            <a:avLst/>
          </a:prstGeom>
          <a:noFill/>
        </p:spPr>
        <p:txBody>
          <a:bodyPr wrap="square" rtlCol="0">
            <a:spAutoFit/>
          </a:bodyPr>
          <a:lstStyle/>
          <a:p>
            <a:r>
              <a:rPr lang="fr-MC" sz="2200" b="1" u="sng" dirty="0" smtClean="0">
                <a:solidFill>
                  <a:srgbClr val="002060"/>
                </a:solidFill>
              </a:rPr>
              <a:t>Codage de </a:t>
            </a:r>
            <a:r>
              <a:rPr lang="fr-MC" sz="2200" b="1" u="sng" dirty="0" err="1" smtClean="0">
                <a:solidFill>
                  <a:srgbClr val="002060"/>
                </a:solidFill>
              </a:rPr>
              <a:t>Huffman</a:t>
            </a:r>
            <a:endParaRPr lang="fr-FR" sz="2200" b="1" u="sng" dirty="0">
              <a:solidFill>
                <a:srgbClr val="002060"/>
              </a:solidFill>
            </a:endParaRPr>
          </a:p>
        </p:txBody>
      </p:sp>
      <p:sp>
        <p:nvSpPr>
          <p:cNvPr id="112" name="ZoneTexte 111"/>
          <p:cNvSpPr txBox="1"/>
          <p:nvPr/>
        </p:nvSpPr>
        <p:spPr>
          <a:xfrm>
            <a:off x="5572132" y="5927071"/>
            <a:ext cx="3143272" cy="430887"/>
          </a:xfrm>
          <a:prstGeom prst="rect">
            <a:avLst/>
          </a:prstGeom>
          <a:noFill/>
        </p:spPr>
        <p:txBody>
          <a:bodyPr wrap="square" rtlCol="0">
            <a:spAutoFit/>
          </a:bodyPr>
          <a:lstStyle/>
          <a:p>
            <a:r>
              <a:rPr lang="fr-MC" sz="2200" b="1" u="sng" dirty="0" smtClean="0">
                <a:solidFill>
                  <a:srgbClr val="00B0F0"/>
                </a:solidFill>
              </a:rPr>
              <a:t>Codage de Fano</a:t>
            </a:r>
            <a:endParaRPr lang="fr-FR" sz="2200" b="1" u="sng" dirty="0">
              <a:solidFill>
                <a:srgbClr val="00B0F0"/>
              </a:solidFill>
            </a:endParaRPr>
          </a:p>
        </p:txBody>
      </p:sp>
      <p:sp>
        <p:nvSpPr>
          <p:cNvPr id="113" name="ZoneTexte 112"/>
          <p:cNvSpPr txBox="1"/>
          <p:nvPr/>
        </p:nvSpPr>
        <p:spPr>
          <a:xfrm>
            <a:off x="0" y="6376594"/>
            <a:ext cx="5286380" cy="338554"/>
          </a:xfrm>
          <a:prstGeom prst="rect">
            <a:avLst/>
          </a:prstGeom>
          <a:noFill/>
        </p:spPr>
        <p:txBody>
          <a:bodyPr wrap="square" rtlCol="0">
            <a:spAutoFit/>
          </a:bodyPr>
          <a:lstStyle/>
          <a:p>
            <a:r>
              <a:rPr lang="fr-MC" sz="1600" b="1" dirty="0" err="1" smtClean="0">
                <a:solidFill>
                  <a:srgbClr val="002060"/>
                </a:solidFill>
              </a:rPr>
              <a:t>l</a:t>
            </a:r>
            <a:r>
              <a:rPr lang="fr-MC" sz="1600" b="1" dirty="0" err="1" smtClean="0">
                <a:solidFill>
                  <a:srgbClr val="002060"/>
                </a:solidFill>
              </a:rPr>
              <a:t>moy</a:t>
            </a:r>
            <a:r>
              <a:rPr lang="fr-MC" sz="1600" b="1" dirty="0" smtClean="0">
                <a:solidFill>
                  <a:srgbClr val="002060"/>
                </a:solidFill>
              </a:rPr>
              <a:t> = ….. bits, H(X) …. Bits, </a:t>
            </a:r>
            <a:r>
              <a:rPr lang="en-US" sz="1600" b="1" dirty="0" smtClean="0">
                <a:solidFill>
                  <a:srgbClr val="002060"/>
                </a:solidFill>
                <a:sym typeface="Symbol" panose="05050102010706020507" pitchFamily="18" charset="2"/>
              </a:rPr>
              <a:t></a:t>
            </a:r>
            <a:r>
              <a:rPr lang="en-US" sz="1600" b="1" dirty="0" smtClean="0">
                <a:solidFill>
                  <a:srgbClr val="002060"/>
                </a:solidFill>
              </a:rPr>
              <a:t> = H(X)/</a:t>
            </a:r>
            <a:r>
              <a:rPr lang="en-US" sz="1600" b="1" dirty="0" err="1" smtClean="0">
                <a:solidFill>
                  <a:srgbClr val="002060"/>
                </a:solidFill>
              </a:rPr>
              <a:t>l</a:t>
            </a:r>
            <a:r>
              <a:rPr lang="en-US" sz="1600" b="1" baseline="-25000" dirty="0" err="1" smtClean="0">
                <a:solidFill>
                  <a:srgbClr val="002060"/>
                </a:solidFill>
              </a:rPr>
              <a:t>moy</a:t>
            </a:r>
            <a:r>
              <a:rPr lang="en-US" sz="1600" b="1" dirty="0" smtClean="0">
                <a:solidFill>
                  <a:srgbClr val="002060"/>
                </a:solidFill>
              </a:rPr>
              <a:t>=…</a:t>
            </a:r>
            <a:r>
              <a:rPr lang="fr-MC" sz="1600" b="1" dirty="0" smtClean="0">
                <a:solidFill>
                  <a:srgbClr val="002060"/>
                </a:solidFill>
              </a:rPr>
              <a:t> </a:t>
            </a:r>
            <a:endParaRPr lang="fr-FR" sz="1600" b="1" dirty="0">
              <a:solidFill>
                <a:srgbClr val="002060"/>
              </a:solidFill>
            </a:endParaRPr>
          </a:p>
        </p:txBody>
      </p:sp>
      <p:sp>
        <p:nvSpPr>
          <p:cNvPr id="114" name="ZoneTexte 113"/>
          <p:cNvSpPr txBox="1"/>
          <p:nvPr/>
        </p:nvSpPr>
        <p:spPr>
          <a:xfrm>
            <a:off x="4500594" y="6357958"/>
            <a:ext cx="4643438" cy="338554"/>
          </a:xfrm>
          <a:prstGeom prst="rect">
            <a:avLst/>
          </a:prstGeom>
          <a:noFill/>
        </p:spPr>
        <p:txBody>
          <a:bodyPr wrap="square" rtlCol="0">
            <a:spAutoFit/>
          </a:bodyPr>
          <a:lstStyle/>
          <a:p>
            <a:r>
              <a:rPr lang="fr-MC" sz="1600" b="1" dirty="0" err="1" smtClean="0">
                <a:solidFill>
                  <a:srgbClr val="00B0F0"/>
                </a:solidFill>
              </a:rPr>
              <a:t>l</a:t>
            </a:r>
            <a:r>
              <a:rPr lang="fr-MC" sz="1600" b="1" dirty="0" err="1" smtClean="0">
                <a:solidFill>
                  <a:srgbClr val="00B0F0"/>
                </a:solidFill>
              </a:rPr>
              <a:t>moy</a:t>
            </a:r>
            <a:r>
              <a:rPr lang="fr-MC" sz="1600" b="1" dirty="0" smtClean="0">
                <a:solidFill>
                  <a:srgbClr val="00B0F0"/>
                </a:solidFill>
              </a:rPr>
              <a:t> = ….. bits, H(X) …. Bits, </a:t>
            </a:r>
            <a:r>
              <a:rPr lang="en-US" sz="1600" b="1" dirty="0" smtClean="0">
                <a:solidFill>
                  <a:srgbClr val="00B0F0"/>
                </a:solidFill>
                <a:sym typeface="Symbol" panose="05050102010706020507" pitchFamily="18" charset="2"/>
              </a:rPr>
              <a:t></a:t>
            </a:r>
            <a:r>
              <a:rPr lang="en-US" sz="1600" b="1" dirty="0" smtClean="0">
                <a:solidFill>
                  <a:srgbClr val="00B0F0"/>
                </a:solidFill>
              </a:rPr>
              <a:t> = H(X)/</a:t>
            </a:r>
            <a:r>
              <a:rPr lang="en-US" sz="1600" b="1" dirty="0" err="1" smtClean="0">
                <a:solidFill>
                  <a:srgbClr val="00B0F0"/>
                </a:solidFill>
              </a:rPr>
              <a:t>l</a:t>
            </a:r>
            <a:r>
              <a:rPr lang="en-US" sz="1600" b="1" baseline="-25000" dirty="0" err="1" smtClean="0">
                <a:solidFill>
                  <a:srgbClr val="00B0F0"/>
                </a:solidFill>
              </a:rPr>
              <a:t>moy</a:t>
            </a:r>
            <a:r>
              <a:rPr lang="en-US" sz="1600" b="1" dirty="0" smtClean="0">
                <a:solidFill>
                  <a:srgbClr val="00B0F0"/>
                </a:solidFill>
              </a:rPr>
              <a:t>=…</a:t>
            </a:r>
            <a:r>
              <a:rPr lang="fr-MC" sz="1600" b="1" dirty="0" smtClean="0">
                <a:solidFill>
                  <a:srgbClr val="00B0F0"/>
                </a:solidFill>
              </a:rPr>
              <a:t> </a:t>
            </a:r>
            <a:endParaRPr lang="fr-FR" sz="1600" b="1" dirty="0">
              <a:solidFill>
                <a:srgbClr val="00B0F0"/>
              </a:solidFill>
            </a:endParaRPr>
          </a:p>
        </p:txBody>
      </p:sp>
      <p:sp>
        <p:nvSpPr>
          <p:cNvPr id="115" name="ZoneTexte 114"/>
          <p:cNvSpPr txBox="1"/>
          <p:nvPr/>
        </p:nvSpPr>
        <p:spPr>
          <a:xfrm>
            <a:off x="6500826" y="599998"/>
            <a:ext cx="2714644" cy="400110"/>
          </a:xfrm>
          <a:prstGeom prst="rect">
            <a:avLst/>
          </a:prstGeom>
          <a:noFill/>
        </p:spPr>
        <p:txBody>
          <a:bodyPr wrap="square" rtlCol="0">
            <a:spAutoFit/>
          </a:bodyPr>
          <a:lstStyle/>
          <a:p>
            <a:r>
              <a:rPr lang="fr-FR" sz="2000" b="1" i="1" dirty="0" smtClean="0">
                <a:solidFill>
                  <a:srgbClr val="7030A0"/>
                </a:solidFill>
              </a:rPr>
              <a:t>(</a:t>
            </a:r>
            <a:r>
              <a:rPr lang="fr-FR" sz="2000" dirty="0" smtClean="0">
                <a:solidFill>
                  <a:srgbClr val="7030A0"/>
                </a:solidFill>
              </a:rPr>
              <a:t>source : Gabriel </a:t>
            </a:r>
            <a:r>
              <a:rPr lang="fr-FR" sz="2000" dirty="0" err="1" smtClean="0">
                <a:solidFill>
                  <a:srgbClr val="7030A0"/>
                </a:solidFill>
              </a:rPr>
              <a:t>Peyré</a:t>
            </a:r>
            <a:r>
              <a:rPr lang="fr-FR" sz="2000" dirty="0" smtClean="0">
                <a:solidFill>
                  <a:srgbClr val="7030A0"/>
                </a:solidFill>
              </a:rPr>
              <a:t>.) </a:t>
            </a:r>
            <a:endParaRPr lang="fr-FR" sz="2000" dirty="0">
              <a:solidFill>
                <a:srgbClr val="7030A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sp>
        <p:nvSpPr>
          <p:cNvPr id="3" name="ZoneTexte 2"/>
          <p:cNvSpPr txBox="1"/>
          <p:nvPr/>
        </p:nvSpPr>
        <p:spPr>
          <a:xfrm>
            <a:off x="0" y="795955"/>
            <a:ext cx="9144000" cy="6186309"/>
          </a:xfrm>
          <a:prstGeom prst="rect">
            <a:avLst/>
          </a:prstGeom>
          <a:noFill/>
        </p:spPr>
        <p:txBody>
          <a:bodyPr wrap="square" rtlCol="0">
            <a:spAutoFit/>
          </a:bodyPr>
          <a:lstStyle/>
          <a:p>
            <a:pPr algn="just"/>
            <a:r>
              <a:rPr lang="fr-FR" sz="2200" dirty="0">
                <a:solidFill>
                  <a:srgbClr val="7030A0"/>
                </a:solidFill>
              </a:rPr>
              <a:t>Il s’agit aussi d’un un codage statistique, entropique, à longueur variable qui est utilisé dans la compression sans perte, comme les deux précédents codages.</a:t>
            </a:r>
          </a:p>
          <a:p>
            <a:pPr algn="just"/>
            <a:endParaRPr lang="fr-FR" sz="2200" dirty="0"/>
          </a:p>
          <a:p>
            <a:pPr algn="just"/>
            <a:r>
              <a:rPr lang="fr-FR" sz="2200" dirty="0">
                <a:solidFill>
                  <a:srgbClr val="002060"/>
                </a:solidFill>
              </a:rPr>
              <a:t>Il est plus efficace que le codage de </a:t>
            </a:r>
            <a:r>
              <a:rPr lang="fr-FR" sz="2200" dirty="0" err="1">
                <a:solidFill>
                  <a:srgbClr val="002060"/>
                </a:solidFill>
              </a:rPr>
              <a:t>Huffman</a:t>
            </a:r>
            <a:r>
              <a:rPr lang="fr-FR" sz="2200" dirty="0">
                <a:solidFill>
                  <a:srgbClr val="002060"/>
                </a:solidFill>
              </a:rPr>
              <a:t> (sauf dans le cas particulier où tous les poids des feuilles/nœuds/racines de l’arbre de </a:t>
            </a:r>
            <a:r>
              <a:rPr lang="fr-FR" sz="2200" dirty="0" err="1">
                <a:solidFill>
                  <a:srgbClr val="002060"/>
                </a:solidFill>
              </a:rPr>
              <a:t>Huffman</a:t>
            </a:r>
            <a:r>
              <a:rPr lang="fr-FR" sz="2200" dirty="0">
                <a:solidFill>
                  <a:srgbClr val="002060"/>
                </a:solidFill>
              </a:rPr>
              <a:t> sont des puissances de 2). </a:t>
            </a:r>
          </a:p>
          <a:p>
            <a:pPr algn="just"/>
            <a:endParaRPr lang="fr-FR" sz="2200" dirty="0">
              <a:solidFill>
                <a:srgbClr val="00B0F0"/>
              </a:solidFill>
            </a:endParaRPr>
          </a:p>
          <a:p>
            <a:pPr algn="just"/>
            <a:r>
              <a:rPr lang="fr-FR" sz="2200" dirty="0">
                <a:solidFill>
                  <a:srgbClr val="00B0F0"/>
                </a:solidFill>
              </a:rPr>
              <a:t>Malgré </a:t>
            </a:r>
            <a:r>
              <a:rPr lang="fr-FR" sz="2200" dirty="0" smtClean="0">
                <a:solidFill>
                  <a:srgbClr val="00B0F0"/>
                </a:solidFill>
              </a:rPr>
              <a:t>une </a:t>
            </a:r>
            <a:r>
              <a:rPr lang="fr-FR" sz="2200" dirty="0">
                <a:solidFill>
                  <a:srgbClr val="00B0F0"/>
                </a:solidFill>
              </a:rPr>
              <a:t>meilleure efficacité, le codage </a:t>
            </a:r>
            <a:r>
              <a:rPr lang="fr-FR" sz="2200" dirty="0" smtClean="0">
                <a:solidFill>
                  <a:srgbClr val="00B0F0"/>
                </a:solidFill>
              </a:rPr>
              <a:t>arithmétique a </a:t>
            </a:r>
            <a:r>
              <a:rPr lang="fr-FR" sz="2200" dirty="0">
                <a:solidFill>
                  <a:srgbClr val="00B0F0"/>
                </a:solidFill>
              </a:rPr>
              <a:t>été très peu utilisé dans la pratique à cause peut être de sa relative complexité calculatoire. </a:t>
            </a:r>
          </a:p>
          <a:p>
            <a:pPr algn="just"/>
            <a:endParaRPr lang="fr-FR" sz="2200" dirty="0">
              <a:solidFill>
                <a:srgbClr val="00B050"/>
              </a:solidFill>
            </a:endParaRPr>
          </a:p>
          <a:p>
            <a:pPr algn="just"/>
            <a:r>
              <a:rPr lang="fr-FR" sz="2200" dirty="0">
                <a:solidFill>
                  <a:srgbClr val="00B050"/>
                </a:solidFill>
              </a:rPr>
              <a:t>Cette meilleure efficacité du codage arithmétique par rapport au codage de </a:t>
            </a:r>
            <a:r>
              <a:rPr lang="fr-FR" sz="2200" dirty="0" err="1" smtClean="0">
                <a:solidFill>
                  <a:srgbClr val="00B050"/>
                </a:solidFill>
              </a:rPr>
              <a:t>Huffman</a:t>
            </a:r>
            <a:r>
              <a:rPr lang="fr-FR" sz="2200" dirty="0" smtClean="0">
                <a:solidFill>
                  <a:srgbClr val="00B050"/>
                </a:solidFill>
              </a:rPr>
              <a:t> </a:t>
            </a:r>
            <a:r>
              <a:rPr lang="fr-FR" sz="2200" dirty="0">
                <a:solidFill>
                  <a:srgbClr val="00B050"/>
                </a:solidFill>
              </a:rPr>
              <a:t>est due essentiellement qu’il peut coder un caractère </a:t>
            </a:r>
            <a:r>
              <a:rPr lang="fr-FR" sz="2200" b="1" u="sng" dirty="0">
                <a:solidFill>
                  <a:srgbClr val="00B050"/>
                </a:solidFill>
              </a:rPr>
              <a:t>sur une fraction de bit alors </a:t>
            </a:r>
            <a:r>
              <a:rPr lang="fr-FR" sz="2200" dirty="0">
                <a:solidFill>
                  <a:srgbClr val="00B050"/>
                </a:solidFill>
              </a:rPr>
              <a:t>que </a:t>
            </a:r>
            <a:r>
              <a:rPr lang="fr-FR" sz="2200" dirty="0" err="1">
                <a:solidFill>
                  <a:srgbClr val="00B050"/>
                </a:solidFill>
              </a:rPr>
              <a:t>Huffman</a:t>
            </a:r>
            <a:r>
              <a:rPr lang="fr-FR" sz="2200" dirty="0">
                <a:solidFill>
                  <a:srgbClr val="00B050"/>
                </a:solidFill>
              </a:rPr>
              <a:t> code toujours sur un nombre entier de bits (parmi les inconvénients du codage de </a:t>
            </a:r>
            <a:r>
              <a:rPr lang="fr-FR" sz="2200" dirty="0" err="1">
                <a:solidFill>
                  <a:srgbClr val="00B050"/>
                </a:solidFill>
              </a:rPr>
              <a:t>Huffman</a:t>
            </a:r>
            <a:r>
              <a:rPr lang="fr-FR" sz="2200" dirty="0">
                <a:solidFill>
                  <a:srgbClr val="00B050"/>
                </a:solidFill>
              </a:rPr>
              <a:t>).</a:t>
            </a:r>
          </a:p>
          <a:p>
            <a:pPr algn="just"/>
            <a:endParaRPr lang="fr-FR" sz="2200" dirty="0"/>
          </a:p>
          <a:p>
            <a:pPr algn="just"/>
            <a:r>
              <a:rPr lang="fr-FR" sz="2200" dirty="0">
                <a:solidFill>
                  <a:srgbClr val="C00000"/>
                </a:solidFill>
              </a:rPr>
              <a:t>Prenons l’exemple d’un symbole qui se répète 9 fois sur 10, </a:t>
            </a:r>
            <a:r>
              <a:rPr lang="fr-FR" sz="2200" dirty="0" err="1">
                <a:solidFill>
                  <a:srgbClr val="C00000"/>
                </a:solidFill>
              </a:rPr>
              <a:t>Huffman</a:t>
            </a:r>
            <a:r>
              <a:rPr lang="fr-FR" sz="2200" dirty="0">
                <a:solidFill>
                  <a:srgbClr val="C00000"/>
                </a:solidFill>
              </a:rPr>
              <a:t> va le coder vraisemblablement sur 1 bit alors que le codage arithmétique le codera 0.15 bit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a:solidFill>
                  <a:srgbClr val="002060"/>
                </a:solidFill>
              </a:rPr>
              <a:t>Pour expliquer le principe de ce codage prenons un exemple simple. Nous souhaitons coder le nom de notre ville </a:t>
            </a:r>
            <a:r>
              <a:rPr lang="fr-FR" sz="2200" dirty="0"/>
              <a:t>‘’</a:t>
            </a:r>
            <a:r>
              <a:rPr lang="fr-FR" sz="2200" b="1" dirty="0" err="1">
                <a:solidFill>
                  <a:srgbClr val="FF3300"/>
                </a:solidFill>
              </a:rPr>
              <a:t>annaba</a:t>
            </a:r>
            <a:r>
              <a:rPr lang="fr-FR" sz="2200" dirty="0"/>
              <a:t>’’.</a:t>
            </a:r>
          </a:p>
          <a:p>
            <a:pPr algn="just"/>
            <a:endParaRPr lang="fr-FR" sz="2200" dirty="0"/>
          </a:p>
          <a:p>
            <a:pPr marL="457200" indent="-457200" algn="just">
              <a:buFont typeface="+mj-lt"/>
              <a:buAutoNum type="arabicPeriod"/>
            </a:pPr>
            <a:r>
              <a:rPr lang="fr-FR" sz="2200" dirty="0">
                <a:solidFill>
                  <a:srgbClr val="7030A0"/>
                </a:solidFill>
              </a:rPr>
              <a:t>Comme pour la plupart des codes entropiques, nous allons commencer par déterminer les probabilités d’apparition de chaque caractère ou symbole. Dans notre cas nous aurons : Prob(a)=1/2, Prob(n)=1/3 et Prob (b)=1/6.</a:t>
            </a:r>
          </a:p>
          <a:p>
            <a:pPr marL="457200" indent="-457200" algn="just">
              <a:buFont typeface="+mj-lt"/>
              <a:buAutoNum type="arabicPeriod"/>
            </a:pPr>
            <a:endParaRPr lang="fr-FR" sz="2200" dirty="0"/>
          </a:p>
          <a:p>
            <a:pPr marL="457200" indent="-457200" algn="just">
              <a:buFont typeface="+mj-lt"/>
              <a:buAutoNum type="arabicPeriod"/>
            </a:pPr>
            <a:r>
              <a:rPr lang="fr-FR" sz="2200" dirty="0">
                <a:solidFill>
                  <a:srgbClr val="00B0F0"/>
                </a:solidFill>
              </a:rPr>
              <a:t>Puis pour chaque symbole ou caractère de la source, nous allons affecter un intervalle entre 0 et 1 selon la probabilité du caractère et selon son apparition dans le mot :</a:t>
            </a:r>
          </a:p>
          <a:p>
            <a:pPr marL="457200" indent="-457200" algn="just">
              <a:buFont typeface="+mj-lt"/>
              <a:buAutoNum type="arabicPeriod"/>
            </a:pPr>
            <a:endParaRPr lang="fr-FR" sz="2200" dirty="0">
              <a:solidFill>
                <a:srgbClr val="00B0F0"/>
              </a:solidFill>
            </a:endParaRPr>
          </a:p>
          <a:p>
            <a:pPr marL="457200" indent="-457200" algn="just">
              <a:buFont typeface="+mj-lt"/>
              <a:buAutoNum type="arabicPeriod"/>
            </a:pPr>
            <a:endParaRPr lang="fr-FR" sz="2200" dirty="0">
              <a:solidFill>
                <a:srgbClr val="00B0F0"/>
              </a:solidFill>
            </a:endParaRPr>
          </a:p>
          <a:p>
            <a:pPr marL="457200" indent="-457200" algn="just">
              <a:buFont typeface="+mj-lt"/>
              <a:buAutoNum type="arabicPeriod"/>
            </a:pPr>
            <a:endParaRPr lang="fr-FR" sz="2200" dirty="0">
              <a:solidFill>
                <a:srgbClr val="00B0F0"/>
              </a:solidFill>
            </a:endParaRPr>
          </a:p>
          <a:p>
            <a:pPr marL="457200" indent="-457200" algn="just">
              <a:buFont typeface="+mj-lt"/>
              <a:buAutoNum type="arabicPeriod"/>
            </a:pPr>
            <a:endParaRPr lang="fr-FR" sz="2200" dirty="0">
              <a:solidFill>
                <a:srgbClr val="00B0F0"/>
              </a:solidFill>
            </a:endParaRPr>
          </a:p>
          <a:p>
            <a:pPr marL="457200" indent="-457200" algn="just">
              <a:buFont typeface="+mj-lt"/>
              <a:buAutoNum type="arabicPeriod"/>
            </a:pPr>
            <a:endParaRPr lang="fr-FR" sz="2200" dirty="0">
              <a:solidFill>
                <a:srgbClr val="00B0F0"/>
              </a:solidFill>
            </a:endParaRPr>
          </a:p>
          <a:p>
            <a:pPr marL="457200" indent="-457200" algn="just">
              <a:buFont typeface="+mj-lt"/>
              <a:buAutoNum type="arabicPeriod"/>
            </a:pPr>
            <a:r>
              <a:rPr lang="fr-FR" sz="2200" dirty="0">
                <a:solidFill>
                  <a:srgbClr val="00B050"/>
                </a:solidFill>
              </a:rPr>
              <a:t>On commence par initialiser l'algorithme avec une borne inférieure (B</a:t>
            </a:r>
            <a:r>
              <a:rPr lang="fr-FR" sz="2200" baseline="-25000" dirty="0">
                <a:solidFill>
                  <a:srgbClr val="00B050"/>
                </a:solidFill>
              </a:rPr>
              <a:t>INF</a:t>
            </a:r>
            <a:r>
              <a:rPr lang="fr-FR" sz="2200" dirty="0">
                <a:solidFill>
                  <a:srgbClr val="00B050"/>
                </a:solidFill>
              </a:rPr>
              <a:t>) valant 0 et une borne supérieure (B</a:t>
            </a:r>
            <a:r>
              <a:rPr lang="fr-FR" sz="2200" baseline="-25000" dirty="0">
                <a:solidFill>
                  <a:srgbClr val="00B050"/>
                </a:solidFill>
              </a:rPr>
              <a:t>SUP</a:t>
            </a:r>
            <a:r>
              <a:rPr lang="fr-FR" sz="2200" dirty="0">
                <a:solidFill>
                  <a:srgbClr val="00B050"/>
                </a:solidFill>
              </a:rPr>
              <a:t>) valant 1. Puis on applique la suite d'opérations comme indiqué ci-dessous:</a:t>
            </a:r>
          </a:p>
        </p:txBody>
      </p:sp>
      <p:graphicFrame>
        <p:nvGraphicFramePr>
          <p:cNvPr id="4" name="Tableau 3"/>
          <p:cNvGraphicFramePr>
            <a:graphicFrameLocks noGrp="1"/>
          </p:cNvGraphicFramePr>
          <p:nvPr>
            <p:extLst>
              <p:ext uri="{D42A27DB-BD31-4B8C-83A1-F6EECF244321}">
                <p14:modId xmlns="" xmlns:p14="http://schemas.microsoft.com/office/powerpoint/2010/main" val="2975067026"/>
              </p:ext>
            </p:extLst>
          </p:nvPr>
        </p:nvGraphicFramePr>
        <p:xfrm>
          <a:off x="1500166" y="414908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pPr algn="ctr"/>
                      <a:r>
                        <a:rPr lang="fr-FR" dirty="0">
                          <a:solidFill>
                            <a:schemeClr val="tx1"/>
                          </a:solidFill>
                        </a:rPr>
                        <a:t>Symbole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Probabilité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Intervalle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pPr algn="ctr"/>
                      <a:r>
                        <a:rPr lang="fr-FR"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[0 ,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fr-FR"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[1/2 , 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fr-FR"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[5/6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graphicFrame>
        <p:nvGraphicFramePr>
          <p:cNvPr id="7" name="Tableau 6"/>
          <p:cNvGraphicFramePr>
            <a:graphicFrameLocks noGrp="1"/>
          </p:cNvGraphicFramePr>
          <p:nvPr>
            <p:extLst>
              <p:ext uri="{D42A27DB-BD31-4B8C-83A1-F6EECF244321}">
                <p14:modId xmlns="" xmlns:p14="http://schemas.microsoft.com/office/powerpoint/2010/main" val="3187956261"/>
              </p:ext>
            </p:extLst>
          </p:nvPr>
        </p:nvGraphicFramePr>
        <p:xfrm>
          <a:off x="1357290" y="3630633"/>
          <a:ext cx="6096000" cy="1996549"/>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20271">
                <a:tc>
                  <a:txBody>
                    <a:bodyPr/>
                    <a:lstStyle/>
                    <a:p>
                      <a:pPr algn="ctr"/>
                      <a:r>
                        <a:rPr lang="fr-FR" dirty="0">
                          <a:solidFill>
                            <a:schemeClr val="tx1"/>
                          </a:solidFill>
                        </a:rPr>
                        <a:t>Symbole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Borne inférieure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Borne supérieure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20271">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20271">
                <a:tc>
                  <a:txBody>
                    <a:bodyPr/>
                    <a:lstStyle/>
                    <a:p>
                      <a:pPr algn="ctr"/>
                      <a:r>
                        <a:rPr lang="fr-FR"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½ =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20271">
                <a:tc>
                  <a:txBody>
                    <a:bodyPr/>
                    <a:lstStyle/>
                    <a:p>
                      <a:pPr algn="ctr"/>
                      <a:r>
                        <a:rPr lang="fr-FR"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¼ = 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5/12 = 0,41666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33509">
                <a:tc>
                  <a:txBody>
                    <a:bodyPr/>
                    <a:lstStyle/>
                    <a:p>
                      <a:pPr algn="ctr"/>
                      <a:r>
                        <a:rPr lang="fr-FR"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chemeClr val="tx1"/>
                          </a:solidFill>
                        </a:rPr>
                        <a:t>28/24 = 0,38888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5/12 = 0,41666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2" name="ZoneTexte 1">
            <a:extLst>
              <a:ext uri="{FF2B5EF4-FFF2-40B4-BE49-F238E27FC236}">
                <a16:creationId xmlns="" xmlns:a16="http://schemas.microsoft.com/office/drawing/2014/main" id="{78D21EAF-DB69-4CCC-8095-70CF918B26C6}"/>
              </a:ext>
            </a:extLst>
          </p:cNvPr>
          <p:cNvSpPr txBox="1"/>
          <p:nvPr/>
        </p:nvSpPr>
        <p:spPr>
          <a:xfrm>
            <a:off x="0" y="764704"/>
            <a:ext cx="9144000" cy="2718693"/>
          </a:xfrm>
          <a:prstGeom prst="rect">
            <a:avLst/>
          </a:prstGeom>
          <a:noFill/>
        </p:spPr>
        <p:txBody>
          <a:bodyPr wrap="square" rtlCol="1">
            <a:spAutoFit/>
          </a:bodyPr>
          <a:lstStyle/>
          <a:p>
            <a:r>
              <a:rPr lang="fr-FR" sz="2200" dirty="0">
                <a:solidFill>
                  <a:srgbClr val="0070C0"/>
                </a:solidFill>
              </a:rPr>
              <a:t>L’algorithme appliqué est le suivant : le mot ‘’</a:t>
            </a:r>
            <a:r>
              <a:rPr lang="fr-FR" sz="2200" b="1" dirty="0" err="1">
                <a:solidFill>
                  <a:srgbClr val="C00000"/>
                </a:solidFill>
              </a:rPr>
              <a:t>annaba</a:t>
            </a:r>
            <a:r>
              <a:rPr lang="fr-FR" sz="2200" dirty="0">
                <a:solidFill>
                  <a:srgbClr val="0070C0"/>
                </a:solidFill>
              </a:rPr>
              <a:t>’’commence avec un intervalle de [0,1[. Puis pour chacune des lettres de ce mot, on modifie ses bornes  B</a:t>
            </a:r>
            <a:r>
              <a:rPr lang="fr-FR" sz="2200" baseline="-25000" dirty="0">
                <a:solidFill>
                  <a:srgbClr val="0070C0"/>
                </a:solidFill>
              </a:rPr>
              <a:t>SUP</a:t>
            </a:r>
            <a:r>
              <a:rPr lang="fr-FR" sz="2200" dirty="0">
                <a:solidFill>
                  <a:srgbClr val="0070C0"/>
                </a:solidFill>
              </a:rPr>
              <a:t> et B</a:t>
            </a:r>
            <a:r>
              <a:rPr lang="fr-FR" sz="2200" baseline="-25000" dirty="0">
                <a:solidFill>
                  <a:srgbClr val="0070C0"/>
                </a:solidFill>
              </a:rPr>
              <a:t>INF</a:t>
            </a:r>
            <a:r>
              <a:rPr lang="fr-FR" sz="2200" dirty="0">
                <a:solidFill>
                  <a:srgbClr val="0070C0"/>
                </a:solidFill>
              </a:rPr>
              <a:t> selon les formules suivantes : </a:t>
            </a:r>
          </a:p>
          <a:p>
            <a:endParaRPr lang="fr-FR" sz="2200" dirty="0">
              <a:solidFill>
                <a:srgbClr val="0070C0"/>
              </a:solidFill>
            </a:endParaRPr>
          </a:p>
          <a:p>
            <a:pPr marL="342900" indent="-342900">
              <a:buFont typeface="Arial" panose="020B0604020202020204" pitchFamily="34" charset="0"/>
              <a:buChar char="•"/>
            </a:pPr>
            <a:r>
              <a:rPr lang="fr-FR" sz="2200" b="1" dirty="0">
                <a:solidFill>
                  <a:srgbClr val="7030A0"/>
                </a:solidFill>
              </a:rPr>
              <a:t>B</a:t>
            </a:r>
            <a:r>
              <a:rPr lang="fr-FR" sz="2200" b="1" baseline="-25000" dirty="0">
                <a:solidFill>
                  <a:srgbClr val="7030A0"/>
                </a:solidFill>
              </a:rPr>
              <a:t>INF</a:t>
            </a:r>
            <a:r>
              <a:rPr lang="fr-FR" sz="2200" b="1" dirty="0">
                <a:solidFill>
                  <a:srgbClr val="7030A0"/>
                </a:solidFill>
              </a:rPr>
              <a:t> modifiée = B</a:t>
            </a:r>
            <a:r>
              <a:rPr lang="fr-FR" sz="2200" b="1" baseline="-25000" dirty="0">
                <a:solidFill>
                  <a:srgbClr val="7030A0"/>
                </a:solidFill>
              </a:rPr>
              <a:t>INF</a:t>
            </a:r>
            <a:r>
              <a:rPr lang="fr-FR" sz="2200" b="1" dirty="0">
                <a:solidFill>
                  <a:srgbClr val="7030A0"/>
                </a:solidFill>
              </a:rPr>
              <a:t> + (B</a:t>
            </a:r>
            <a:r>
              <a:rPr lang="fr-FR" sz="2200" b="1" baseline="-25000" dirty="0">
                <a:solidFill>
                  <a:srgbClr val="7030A0"/>
                </a:solidFill>
              </a:rPr>
              <a:t>SUP</a:t>
            </a:r>
            <a:r>
              <a:rPr lang="fr-FR" sz="2200" b="1" dirty="0">
                <a:solidFill>
                  <a:srgbClr val="7030A0"/>
                </a:solidFill>
              </a:rPr>
              <a:t> – B</a:t>
            </a:r>
            <a:r>
              <a:rPr lang="fr-FR" sz="2200" b="1" baseline="-25000" dirty="0">
                <a:solidFill>
                  <a:srgbClr val="7030A0"/>
                </a:solidFill>
              </a:rPr>
              <a:t>INF</a:t>
            </a:r>
            <a:r>
              <a:rPr lang="fr-FR" sz="2200" b="1" dirty="0">
                <a:solidFill>
                  <a:srgbClr val="7030A0"/>
                </a:solidFill>
              </a:rPr>
              <a:t>) × B</a:t>
            </a:r>
            <a:r>
              <a:rPr lang="fr-FR" sz="2200" b="1" baseline="-25000" dirty="0">
                <a:solidFill>
                  <a:srgbClr val="7030A0"/>
                </a:solidFill>
              </a:rPr>
              <a:t>INF_SYMBOLE</a:t>
            </a:r>
          </a:p>
          <a:p>
            <a:endParaRPr lang="fr-FR" sz="2200" b="1" baseline="-25000" dirty="0">
              <a:solidFill>
                <a:srgbClr val="7030A0"/>
              </a:solidFill>
            </a:endParaRPr>
          </a:p>
          <a:p>
            <a:pPr marL="342900" indent="-342900">
              <a:buFont typeface="Arial" panose="020B0604020202020204" pitchFamily="34" charset="0"/>
              <a:buChar char="•"/>
            </a:pPr>
            <a:r>
              <a:rPr lang="fr-FR" sz="2200" b="1" dirty="0">
                <a:solidFill>
                  <a:srgbClr val="002060"/>
                </a:solidFill>
              </a:rPr>
              <a:t>B</a:t>
            </a:r>
            <a:r>
              <a:rPr lang="fr-FR" sz="2200" b="1" baseline="-25000" dirty="0">
                <a:solidFill>
                  <a:srgbClr val="002060"/>
                </a:solidFill>
              </a:rPr>
              <a:t>SUP</a:t>
            </a:r>
            <a:r>
              <a:rPr lang="fr-FR" sz="2200" b="1" dirty="0">
                <a:solidFill>
                  <a:srgbClr val="002060"/>
                </a:solidFill>
              </a:rPr>
              <a:t> modifiée = B</a:t>
            </a:r>
            <a:r>
              <a:rPr lang="fr-FR" sz="2200" b="1" baseline="-25000" dirty="0">
                <a:solidFill>
                  <a:srgbClr val="002060"/>
                </a:solidFill>
              </a:rPr>
              <a:t>INF</a:t>
            </a:r>
            <a:r>
              <a:rPr lang="fr-FR" sz="2200" b="1" dirty="0">
                <a:solidFill>
                  <a:srgbClr val="002060"/>
                </a:solidFill>
              </a:rPr>
              <a:t> + (B</a:t>
            </a:r>
            <a:r>
              <a:rPr lang="fr-FR" sz="2200" b="1" baseline="-25000" dirty="0">
                <a:solidFill>
                  <a:srgbClr val="002060"/>
                </a:solidFill>
              </a:rPr>
              <a:t>SUP</a:t>
            </a:r>
            <a:r>
              <a:rPr lang="fr-FR" sz="2200" b="1" dirty="0">
                <a:solidFill>
                  <a:srgbClr val="002060"/>
                </a:solidFill>
              </a:rPr>
              <a:t> – B</a:t>
            </a:r>
            <a:r>
              <a:rPr lang="fr-FR" sz="2200" b="1" baseline="-25000" dirty="0">
                <a:solidFill>
                  <a:srgbClr val="002060"/>
                </a:solidFill>
              </a:rPr>
              <a:t>INF</a:t>
            </a:r>
            <a:r>
              <a:rPr lang="fr-FR" sz="2200" b="1" dirty="0">
                <a:solidFill>
                  <a:srgbClr val="002060"/>
                </a:solidFill>
              </a:rPr>
              <a:t>) × B</a:t>
            </a:r>
            <a:r>
              <a:rPr lang="fr-FR" sz="2200" b="1" baseline="-25000" dirty="0">
                <a:solidFill>
                  <a:srgbClr val="002060"/>
                </a:solidFill>
              </a:rPr>
              <a:t>SUP_SYMBOLE</a:t>
            </a:r>
            <a:endParaRPr lang="fr-FR" sz="2200" b="1" dirty="0">
              <a:solidFill>
                <a:srgbClr val="002060"/>
              </a:solidFill>
            </a:endParaRPr>
          </a:p>
          <a:p>
            <a:endParaRPr lang="ar-DZ" dirty="0"/>
          </a:p>
        </p:txBody>
      </p:sp>
      <p:sp>
        <p:nvSpPr>
          <p:cNvPr id="3" name="ZoneTexte 2">
            <a:extLst>
              <a:ext uri="{FF2B5EF4-FFF2-40B4-BE49-F238E27FC236}">
                <a16:creationId xmlns="" xmlns:a16="http://schemas.microsoft.com/office/drawing/2014/main" id="{E9F176A1-1E8C-4BFE-9256-71D39EB2019C}"/>
              </a:ext>
            </a:extLst>
          </p:cNvPr>
          <p:cNvSpPr txBox="1"/>
          <p:nvPr/>
        </p:nvSpPr>
        <p:spPr>
          <a:xfrm>
            <a:off x="0" y="6021288"/>
            <a:ext cx="9144000" cy="769441"/>
          </a:xfrm>
          <a:prstGeom prst="rect">
            <a:avLst/>
          </a:prstGeom>
          <a:noFill/>
        </p:spPr>
        <p:txBody>
          <a:bodyPr wrap="square" rtlCol="1">
            <a:spAutoFit/>
          </a:bodyPr>
          <a:lstStyle/>
          <a:p>
            <a:pPr algn="just"/>
            <a:r>
              <a:rPr lang="fr-FR" sz="2200" dirty="0">
                <a:solidFill>
                  <a:srgbClr val="00B050"/>
                </a:solidFill>
              </a:rPr>
              <a:t>Ainsi, tous nombre flottant </a:t>
            </a:r>
            <a:r>
              <a:rPr lang="fr-FR" altLang="ar-DZ" sz="2200" b="1" dirty="0" err="1">
                <a:solidFill>
                  <a:srgbClr val="C00000"/>
                </a:solidFill>
              </a:rPr>
              <a:t>N</a:t>
            </a:r>
            <a:r>
              <a:rPr lang="fr-FR" altLang="ar-DZ" sz="2200" b="1" baseline="-25000" dirty="0" err="1">
                <a:solidFill>
                  <a:srgbClr val="C00000"/>
                </a:solidFill>
              </a:rPr>
              <a:t>comp</a:t>
            </a:r>
            <a:r>
              <a:rPr lang="fr-FR" altLang="ar-DZ" sz="2200" baseline="-25000" dirty="0"/>
              <a:t> </a:t>
            </a:r>
            <a:r>
              <a:rPr lang="fr-FR" sz="2200" dirty="0">
                <a:solidFill>
                  <a:srgbClr val="00B050"/>
                </a:solidFill>
              </a:rPr>
              <a:t>entre 0.38888 et 0.41666 est la représentation  compressée du mot ‘’</a:t>
            </a:r>
            <a:r>
              <a:rPr lang="fr-FR" sz="2200" b="1" dirty="0" err="1">
                <a:solidFill>
                  <a:srgbClr val="C00000"/>
                </a:solidFill>
              </a:rPr>
              <a:t>annaba</a:t>
            </a:r>
            <a:r>
              <a:rPr lang="fr-FR" sz="2200" dirty="0">
                <a:solidFill>
                  <a:srgbClr val="00B050"/>
                </a:solidFill>
              </a:rPr>
              <a:t>’’. </a:t>
            </a:r>
            <a:r>
              <a:rPr lang="fr-FR" sz="2200" b="1" dirty="0">
                <a:solidFill>
                  <a:srgbClr val="7030A0"/>
                </a:solidFill>
              </a:rPr>
              <a:t>Par exemple : </a:t>
            </a:r>
            <a:r>
              <a:rPr lang="fr-FR" sz="2200" b="1" u="sng" dirty="0" err="1">
                <a:solidFill>
                  <a:srgbClr val="C00000"/>
                </a:solidFill>
              </a:rPr>
              <a:t>Ncomp</a:t>
            </a:r>
            <a:r>
              <a:rPr lang="fr-FR" sz="2200" b="1" u="sng" dirty="0">
                <a:solidFill>
                  <a:srgbClr val="C00000"/>
                </a:solidFill>
              </a:rPr>
              <a:t>=0,4</a:t>
            </a:r>
            <a:endParaRPr lang="ar-DZ" sz="2200" b="1" u="sng" dirty="0">
              <a:solidFill>
                <a:srgbClr val="C0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sp>
        <p:nvSpPr>
          <p:cNvPr id="2" name="ZoneTexte 1">
            <a:extLst>
              <a:ext uri="{FF2B5EF4-FFF2-40B4-BE49-F238E27FC236}">
                <a16:creationId xmlns="" xmlns:a16="http://schemas.microsoft.com/office/drawing/2014/main" id="{78D21EAF-DB69-4CCC-8095-70CF918B26C6}"/>
              </a:ext>
            </a:extLst>
          </p:cNvPr>
          <p:cNvSpPr txBox="1"/>
          <p:nvPr/>
        </p:nvSpPr>
        <p:spPr>
          <a:xfrm>
            <a:off x="0" y="764704"/>
            <a:ext cx="9144000" cy="1785104"/>
          </a:xfrm>
          <a:prstGeom prst="rect">
            <a:avLst/>
          </a:prstGeom>
          <a:noFill/>
        </p:spPr>
        <p:txBody>
          <a:bodyPr wrap="square" rtlCol="1">
            <a:spAutoFit/>
          </a:bodyPr>
          <a:lstStyle/>
          <a:p>
            <a:r>
              <a:rPr lang="fr-FR" sz="2200" dirty="0">
                <a:solidFill>
                  <a:srgbClr val="0070C0"/>
                </a:solidFill>
              </a:rPr>
              <a:t>L’algorithme appliqué est le suivant : le mot ‘’</a:t>
            </a:r>
            <a:r>
              <a:rPr lang="fr-FR" sz="2200" b="1" dirty="0" err="1">
                <a:solidFill>
                  <a:srgbClr val="C00000"/>
                </a:solidFill>
              </a:rPr>
              <a:t>annaba</a:t>
            </a:r>
            <a:r>
              <a:rPr lang="fr-FR" sz="2200" dirty="0">
                <a:solidFill>
                  <a:srgbClr val="0070C0"/>
                </a:solidFill>
              </a:rPr>
              <a:t>’’commence avec un intervalle de [0,1[. Puis pour chacune des lettres de ce mot, on modifie ses bornes  B</a:t>
            </a:r>
            <a:r>
              <a:rPr lang="fr-FR" sz="2200" baseline="-25000" dirty="0">
                <a:solidFill>
                  <a:srgbClr val="0070C0"/>
                </a:solidFill>
              </a:rPr>
              <a:t>SUP</a:t>
            </a:r>
            <a:r>
              <a:rPr lang="fr-FR" sz="2200" dirty="0">
                <a:solidFill>
                  <a:srgbClr val="0070C0"/>
                </a:solidFill>
              </a:rPr>
              <a:t> et B</a:t>
            </a:r>
            <a:r>
              <a:rPr lang="fr-FR" sz="2200" baseline="-25000" dirty="0">
                <a:solidFill>
                  <a:srgbClr val="0070C0"/>
                </a:solidFill>
              </a:rPr>
              <a:t>INF</a:t>
            </a:r>
            <a:r>
              <a:rPr lang="fr-FR" sz="2200" dirty="0">
                <a:solidFill>
                  <a:srgbClr val="0070C0"/>
                </a:solidFill>
              </a:rPr>
              <a:t> selon les formules suivantes : </a:t>
            </a:r>
          </a:p>
          <a:p>
            <a:pPr marL="342900" indent="-342900">
              <a:buFont typeface="Arial" panose="020B0604020202020204" pitchFamily="34" charset="0"/>
              <a:buChar char="•"/>
            </a:pPr>
            <a:r>
              <a:rPr lang="fr-FR" sz="2200" b="1" dirty="0">
                <a:solidFill>
                  <a:srgbClr val="7030A0"/>
                </a:solidFill>
              </a:rPr>
              <a:t>B</a:t>
            </a:r>
            <a:r>
              <a:rPr lang="fr-FR" sz="2200" b="1" baseline="-25000" dirty="0">
                <a:solidFill>
                  <a:srgbClr val="7030A0"/>
                </a:solidFill>
              </a:rPr>
              <a:t>INF</a:t>
            </a:r>
            <a:r>
              <a:rPr lang="fr-FR" sz="2200" b="1" dirty="0">
                <a:solidFill>
                  <a:srgbClr val="7030A0"/>
                </a:solidFill>
              </a:rPr>
              <a:t> modifiée = B</a:t>
            </a:r>
            <a:r>
              <a:rPr lang="fr-FR" sz="2200" b="1" baseline="-25000" dirty="0">
                <a:solidFill>
                  <a:srgbClr val="7030A0"/>
                </a:solidFill>
              </a:rPr>
              <a:t>INF</a:t>
            </a:r>
            <a:r>
              <a:rPr lang="fr-FR" sz="2200" b="1" dirty="0">
                <a:solidFill>
                  <a:srgbClr val="7030A0"/>
                </a:solidFill>
              </a:rPr>
              <a:t> + (B</a:t>
            </a:r>
            <a:r>
              <a:rPr lang="fr-FR" sz="2200" b="1" baseline="-25000" dirty="0">
                <a:solidFill>
                  <a:srgbClr val="7030A0"/>
                </a:solidFill>
              </a:rPr>
              <a:t>SUP</a:t>
            </a:r>
            <a:r>
              <a:rPr lang="fr-FR" sz="2200" b="1" dirty="0">
                <a:solidFill>
                  <a:srgbClr val="7030A0"/>
                </a:solidFill>
              </a:rPr>
              <a:t> – B</a:t>
            </a:r>
            <a:r>
              <a:rPr lang="fr-FR" sz="2200" b="1" baseline="-25000" dirty="0">
                <a:solidFill>
                  <a:srgbClr val="7030A0"/>
                </a:solidFill>
              </a:rPr>
              <a:t>INF</a:t>
            </a:r>
            <a:r>
              <a:rPr lang="fr-FR" sz="2200" b="1" dirty="0">
                <a:solidFill>
                  <a:srgbClr val="7030A0"/>
                </a:solidFill>
              </a:rPr>
              <a:t>) × B</a:t>
            </a:r>
            <a:r>
              <a:rPr lang="fr-FR" sz="2200" b="1" baseline="-25000" dirty="0">
                <a:solidFill>
                  <a:srgbClr val="7030A0"/>
                </a:solidFill>
              </a:rPr>
              <a:t>INF_SYMBOLE</a:t>
            </a:r>
          </a:p>
          <a:p>
            <a:pPr marL="342900" indent="-342900">
              <a:buFont typeface="Arial" panose="020B0604020202020204" pitchFamily="34" charset="0"/>
              <a:buChar char="•"/>
            </a:pPr>
            <a:r>
              <a:rPr lang="fr-FR" sz="2200" b="1" dirty="0">
                <a:solidFill>
                  <a:srgbClr val="002060"/>
                </a:solidFill>
              </a:rPr>
              <a:t>B</a:t>
            </a:r>
            <a:r>
              <a:rPr lang="fr-FR" sz="2200" b="1" baseline="-25000" dirty="0">
                <a:solidFill>
                  <a:srgbClr val="002060"/>
                </a:solidFill>
              </a:rPr>
              <a:t>SUP</a:t>
            </a:r>
            <a:r>
              <a:rPr lang="fr-FR" sz="2200" b="1" dirty="0">
                <a:solidFill>
                  <a:srgbClr val="002060"/>
                </a:solidFill>
              </a:rPr>
              <a:t> modifiée = B</a:t>
            </a:r>
            <a:r>
              <a:rPr lang="fr-FR" sz="2200" b="1" baseline="-25000" dirty="0">
                <a:solidFill>
                  <a:srgbClr val="002060"/>
                </a:solidFill>
              </a:rPr>
              <a:t>INF</a:t>
            </a:r>
            <a:r>
              <a:rPr lang="fr-FR" sz="2200" b="1" dirty="0">
                <a:solidFill>
                  <a:srgbClr val="002060"/>
                </a:solidFill>
              </a:rPr>
              <a:t> + (B</a:t>
            </a:r>
            <a:r>
              <a:rPr lang="fr-FR" sz="2200" b="1" baseline="-25000" dirty="0">
                <a:solidFill>
                  <a:srgbClr val="002060"/>
                </a:solidFill>
              </a:rPr>
              <a:t>SUP</a:t>
            </a:r>
            <a:r>
              <a:rPr lang="fr-FR" sz="2200" b="1" dirty="0">
                <a:solidFill>
                  <a:srgbClr val="002060"/>
                </a:solidFill>
              </a:rPr>
              <a:t> – B</a:t>
            </a:r>
            <a:r>
              <a:rPr lang="fr-FR" sz="2200" b="1" baseline="-25000" dirty="0">
                <a:solidFill>
                  <a:srgbClr val="002060"/>
                </a:solidFill>
              </a:rPr>
              <a:t>INF</a:t>
            </a:r>
            <a:r>
              <a:rPr lang="fr-FR" sz="2200" b="1" dirty="0">
                <a:solidFill>
                  <a:srgbClr val="002060"/>
                </a:solidFill>
              </a:rPr>
              <a:t>) × B</a:t>
            </a:r>
            <a:r>
              <a:rPr lang="fr-FR" sz="2200" b="1" baseline="-25000" dirty="0">
                <a:solidFill>
                  <a:srgbClr val="002060"/>
                </a:solidFill>
              </a:rPr>
              <a:t>SUP_SYMBOLE</a:t>
            </a:r>
            <a:endParaRPr lang="fr-FR" sz="2200" b="1" dirty="0">
              <a:solidFill>
                <a:srgbClr val="002060"/>
              </a:solidFill>
            </a:endParaRPr>
          </a:p>
        </p:txBody>
      </p:sp>
      <p:graphicFrame>
        <p:nvGraphicFramePr>
          <p:cNvPr id="6" name="Tableau 7">
            <a:extLst>
              <a:ext uri="{FF2B5EF4-FFF2-40B4-BE49-F238E27FC236}">
                <a16:creationId xmlns="" xmlns:a16="http://schemas.microsoft.com/office/drawing/2014/main" id="{35133F2D-3208-437B-B7DE-38FB35B67902}"/>
              </a:ext>
            </a:extLst>
          </p:cNvPr>
          <p:cNvGraphicFramePr>
            <a:graphicFrameLocks noGrp="1"/>
          </p:cNvGraphicFramePr>
          <p:nvPr>
            <p:extLst>
              <p:ext uri="{D42A27DB-BD31-4B8C-83A1-F6EECF244321}">
                <p14:modId xmlns="" xmlns:p14="http://schemas.microsoft.com/office/powerpoint/2010/main" val="1957896816"/>
              </p:ext>
            </p:extLst>
          </p:nvPr>
        </p:nvGraphicFramePr>
        <p:xfrm>
          <a:off x="1524000" y="2708920"/>
          <a:ext cx="6096000" cy="2966720"/>
        </p:xfrm>
        <a:graphic>
          <a:graphicData uri="http://schemas.openxmlformats.org/drawingml/2006/table">
            <a:tbl>
              <a:tblPr rtl="1" firstRow="1" bandRow="1">
                <a:tableStyleId>{5C22544A-7EE6-4342-B048-85BDC9FD1C3A}</a:tableStyleId>
              </a:tblPr>
              <a:tblGrid>
                <a:gridCol w="2032000">
                  <a:extLst>
                    <a:ext uri="{9D8B030D-6E8A-4147-A177-3AD203B41FA5}">
                      <a16:colId xmlns="" xmlns:a16="http://schemas.microsoft.com/office/drawing/2014/main" val="1826301826"/>
                    </a:ext>
                  </a:extLst>
                </a:gridCol>
                <a:gridCol w="2032000">
                  <a:extLst>
                    <a:ext uri="{9D8B030D-6E8A-4147-A177-3AD203B41FA5}">
                      <a16:colId xmlns="" xmlns:a16="http://schemas.microsoft.com/office/drawing/2014/main" val="73669321"/>
                    </a:ext>
                  </a:extLst>
                </a:gridCol>
                <a:gridCol w="2032000">
                  <a:extLst>
                    <a:ext uri="{9D8B030D-6E8A-4147-A177-3AD203B41FA5}">
                      <a16:colId xmlns="" xmlns:a16="http://schemas.microsoft.com/office/drawing/2014/main" val="3905731544"/>
                    </a:ext>
                  </a:extLst>
                </a:gridCol>
              </a:tblGrid>
              <a:tr h="370840">
                <a:tc>
                  <a:txBody>
                    <a:bodyPr/>
                    <a:lstStyle/>
                    <a:p>
                      <a:pPr algn="ctr" rtl="1"/>
                      <a:r>
                        <a:rPr lang="fr-FR" dirty="0"/>
                        <a:t>B</a:t>
                      </a:r>
                      <a:r>
                        <a:rPr lang="fr-FR" baseline="-25000" dirty="0"/>
                        <a:t>SUP</a:t>
                      </a:r>
                      <a:endParaRPr lang="ar-DZ" baseline="-25000" dirty="0"/>
                    </a:p>
                  </a:txBody>
                  <a:tcPr/>
                </a:tc>
                <a:tc>
                  <a:txBody>
                    <a:bodyPr/>
                    <a:lstStyle/>
                    <a:p>
                      <a:pPr algn="ctr" rtl="1"/>
                      <a:r>
                        <a:rPr lang="fr-FR" dirty="0"/>
                        <a:t>B</a:t>
                      </a:r>
                      <a:r>
                        <a:rPr lang="fr-FR" baseline="-25000" dirty="0"/>
                        <a:t>INF</a:t>
                      </a:r>
                      <a:endParaRPr lang="ar-DZ" baseline="-25000" dirty="0"/>
                    </a:p>
                  </a:txBody>
                  <a:tcPr/>
                </a:tc>
                <a:tc>
                  <a:txBody>
                    <a:bodyPr/>
                    <a:lstStyle/>
                    <a:p>
                      <a:pPr algn="ctr" rtl="1"/>
                      <a:r>
                        <a:rPr lang="fr-FR" dirty="0"/>
                        <a:t>Symbole</a:t>
                      </a:r>
                      <a:endParaRPr lang="ar-DZ" dirty="0"/>
                    </a:p>
                  </a:txBody>
                  <a:tcPr/>
                </a:tc>
                <a:extLst>
                  <a:ext uri="{0D108BD9-81ED-4DB2-BD59-A6C34878D82A}">
                    <a16:rowId xmlns="" xmlns:a16="http://schemas.microsoft.com/office/drawing/2014/main" val="753425684"/>
                  </a:ext>
                </a:extLst>
              </a:tr>
              <a:tr h="370840">
                <a:tc>
                  <a:txBody>
                    <a:bodyPr/>
                    <a:lstStyle/>
                    <a:p>
                      <a:pPr algn="ctr" rtl="1"/>
                      <a:r>
                        <a:rPr lang="fr-FR" dirty="0"/>
                        <a:t>0,1</a:t>
                      </a:r>
                      <a:endParaRPr lang="ar-DZ" dirty="0"/>
                    </a:p>
                  </a:txBody>
                  <a:tcPr/>
                </a:tc>
                <a:tc>
                  <a:txBody>
                    <a:bodyPr/>
                    <a:lstStyle/>
                    <a:p>
                      <a:pPr algn="ctr" rtl="1"/>
                      <a:r>
                        <a:rPr lang="fr-FR" dirty="0"/>
                        <a:t>0,0</a:t>
                      </a:r>
                      <a:endParaRPr lang="ar-DZ" dirty="0"/>
                    </a:p>
                  </a:txBody>
                  <a:tcPr/>
                </a:tc>
                <a:tc>
                  <a:txBody>
                    <a:bodyPr/>
                    <a:lstStyle/>
                    <a:p>
                      <a:pPr rtl="1"/>
                      <a:endParaRPr lang="ar-DZ"/>
                    </a:p>
                  </a:txBody>
                  <a:tcPr/>
                </a:tc>
                <a:extLst>
                  <a:ext uri="{0D108BD9-81ED-4DB2-BD59-A6C34878D82A}">
                    <a16:rowId xmlns="" xmlns:a16="http://schemas.microsoft.com/office/drawing/2014/main" val="471398327"/>
                  </a:ext>
                </a:extLst>
              </a:tr>
              <a:tr h="370840">
                <a:tc>
                  <a:txBody>
                    <a:bodyPr/>
                    <a:lstStyle/>
                    <a:p>
                      <a:pPr algn="ctr" rtl="1"/>
                      <a:r>
                        <a:rPr lang="fr-FR" dirty="0"/>
                        <a:t>½=0,5</a:t>
                      </a:r>
                      <a:endParaRPr lang="ar-DZ" dirty="0"/>
                    </a:p>
                  </a:txBody>
                  <a:tcPr/>
                </a:tc>
                <a:tc>
                  <a:txBody>
                    <a:bodyPr/>
                    <a:lstStyle/>
                    <a:p>
                      <a:pPr algn="ctr" rtl="1"/>
                      <a:r>
                        <a:rPr lang="fr-FR" dirty="0"/>
                        <a:t>0,0</a:t>
                      </a:r>
                      <a:endParaRPr lang="ar-DZ" dirty="0"/>
                    </a:p>
                  </a:txBody>
                  <a:tcPr/>
                </a:tc>
                <a:tc>
                  <a:txBody>
                    <a:bodyPr/>
                    <a:lstStyle/>
                    <a:p>
                      <a:pPr algn="ctr" rtl="1"/>
                      <a:r>
                        <a:rPr lang="fr-FR" dirty="0"/>
                        <a:t>a</a:t>
                      </a:r>
                      <a:endParaRPr lang="ar-DZ" dirty="0"/>
                    </a:p>
                  </a:txBody>
                  <a:tcPr/>
                </a:tc>
                <a:extLst>
                  <a:ext uri="{0D108BD9-81ED-4DB2-BD59-A6C34878D82A}">
                    <a16:rowId xmlns="" xmlns:a16="http://schemas.microsoft.com/office/drawing/2014/main" val="61068634"/>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dirty="0">
                          <a:solidFill>
                            <a:schemeClr val="tx1"/>
                          </a:solidFill>
                        </a:rPr>
                        <a:t>5/12 = 0,41666</a:t>
                      </a:r>
                    </a:p>
                  </a:txBody>
                  <a:tcPr/>
                </a:tc>
                <a:tc>
                  <a:txBody>
                    <a:bodyPr/>
                    <a:lstStyle/>
                    <a:p>
                      <a:pPr algn="ctr" rtl="1"/>
                      <a:r>
                        <a:rPr lang="fr-FR" dirty="0"/>
                        <a:t>¼=0,25</a:t>
                      </a:r>
                      <a:endParaRPr lang="ar-DZ" dirty="0"/>
                    </a:p>
                  </a:txBody>
                  <a:tcPr/>
                </a:tc>
                <a:tc>
                  <a:txBody>
                    <a:bodyPr/>
                    <a:lstStyle/>
                    <a:p>
                      <a:pPr algn="ctr" rtl="1"/>
                      <a:r>
                        <a:rPr lang="fr-FR" dirty="0"/>
                        <a:t>n</a:t>
                      </a:r>
                      <a:endParaRPr lang="ar-DZ" dirty="0"/>
                    </a:p>
                  </a:txBody>
                  <a:tcPr/>
                </a:tc>
                <a:extLst>
                  <a:ext uri="{0D108BD9-81ED-4DB2-BD59-A6C34878D82A}">
                    <a16:rowId xmlns="" xmlns:a16="http://schemas.microsoft.com/office/drawing/2014/main" val="2230103172"/>
                  </a:ext>
                </a:extLst>
              </a:tr>
              <a:tr h="370840">
                <a:tc>
                  <a:txBody>
                    <a:bodyPr/>
                    <a:lstStyle/>
                    <a:p>
                      <a:pPr algn="ctr" rtl="1"/>
                      <a:r>
                        <a:rPr lang="fr-FR" sz="1800" b="0" u="none" dirty="0">
                          <a:solidFill>
                            <a:schemeClr val="tx1"/>
                          </a:solidFill>
                        </a:rPr>
                        <a:t>23/72=0,31944</a:t>
                      </a:r>
                      <a:endParaRPr lang="ar-DZ" b="0" u="none" dirty="0">
                        <a:solidFill>
                          <a:schemeClr val="tx1"/>
                        </a:solidFill>
                      </a:endParaRPr>
                    </a:p>
                  </a:txBody>
                  <a:tcPr/>
                </a:tc>
                <a:tc>
                  <a:txBody>
                    <a:bodyPr/>
                    <a:lstStyle/>
                    <a:p>
                      <a:pPr algn="ctr" rtl="1"/>
                      <a:r>
                        <a:rPr lang="fr-FR" sz="1800" b="0" u="none" dirty="0">
                          <a:solidFill>
                            <a:schemeClr val="tx1"/>
                          </a:solidFill>
                        </a:rPr>
                        <a:t>7/24=0,29166</a:t>
                      </a:r>
                      <a:endParaRPr lang="ar-DZ" b="0" u="none" dirty="0">
                        <a:solidFill>
                          <a:schemeClr val="tx1"/>
                        </a:solidFill>
                      </a:endParaRPr>
                    </a:p>
                  </a:txBody>
                  <a:tcPr/>
                </a:tc>
                <a:tc>
                  <a:txBody>
                    <a:bodyPr/>
                    <a:lstStyle/>
                    <a:p>
                      <a:pPr algn="ctr" rtl="1"/>
                      <a:r>
                        <a:rPr lang="fr-FR" dirty="0"/>
                        <a:t>n</a:t>
                      </a:r>
                      <a:endParaRPr lang="ar-DZ" dirty="0"/>
                    </a:p>
                  </a:txBody>
                  <a:tcPr/>
                </a:tc>
                <a:extLst>
                  <a:ext uri="{0D108BD9-81ED-4DB2-BD59-A6C34878D82A}">
                    <a16:rowId xmlns="" xmlns:a16="http://schemas.microsoft.com/office/drawing/2014/main" val="3403510846"/>
                  </a:ext>
                </a:extLst>
              </a:tr>
              <a:tr h="370840">
                <a:tc>
                  <a:txBody>
                    <a:bodyPr/>
                    <a:lstStyle/>
                    <a:p>
                      <a:pPr algn="ctr" rtl="1"/>
                      <a:r>
                        <a:rPr lang="fr-FR" dirty="0"/>
                        <a:t>22/72=0,30555</a:t>
                      </a:r>
                      <a:endParaRPr lang="ar-DZ" dirty="0"/>
                    </a:p>
                  </a:txBody>
                  <a:tcPr/>
                </a:tc>
                <a:tc>
                  <a:txBody>
                    <a:bodyPr/>
                    <a:lstStyle/>
                    <a:p>
                      <a:pPr algn="ctr" rtl="1"/>
                      <a:r>
                        <a:rPr lang="fr-FR" dirty="0"/>
                        <a:t>7/24=0,29166</a:t>
                      </a:r>
                      <a:endParaRPr lang="ar-DZ" dirty="0"/>
                    </a:p>
                  </a:txBody>
                  <a:tcPr/>
                </a:tc>
                <a:tc>
                  <a:txBody>
                    <a:bodyPr/>
                    <a:lstStyle/>
                    <a:p>
                      <a:pPr algn="ctr" rtl="1"/>
                      <a:r>
                        <a:rPr lang="fr-FR" dirty="0"/>
                        <a:t>a</a:t>
                      </a:r>
                      <a:endParaRPr lang="ar-DZ" dirty="0"/>
                    </a:p>
                  </a:txBody>
                  <a:tcPr/>
                </a:tc>
                <a:extLst>
                  <a:ext uri="{0D108BD9-81ED-4DB2-BD59-A6C34878D82A}">
                    <a16:rowId xmlns="" xmlns:a16="http://schemas.microsoft.com/office/drawing/2014/main" val="2401962778"/>
                  </a:ext>
                </a:extLst>
              </a:tr>
              <a:tr h="370840">
                <a:tc>
                  <a:txBody>
                    <a:bodyPr/>
                    <a:lstStyle/>
                    <a:p>
                      <a:pPr rtl="1"/>
                      <a:endParaRPr lang="ar-DZ"/>
                    </a:p>
                  </a:txBody>
                  <a:tcPr/>
                </a:tc>
                <a:tc>
                  <a:txBody>
                    <a:bodyPr/>
                    <a:lstStyle/>
                    <a:p>
                      <a:pPr rtl="1"/>
                      <a:endParaRPr lang="ar-DZ"/>
                    </a:p>
                  </a:txBody>
                  <a:tcPr/>
                </a:tc>
                <a:tc>
                  <a:txBody>
                    <a:bodyPr/>
                    <a:lstStyle/>
                    <a:p>
                      <a:pPr algn="ctr" rtl="1"/>
                      <a:r>
                        <a:rPr lang="fr-FR" dirty="0"/>
                        <a:t>b</a:t>
                      </a:r>
                      <a:endParaRPr lang="ar-DZ" dirty="0"/>
                    </a:p>
                  </a:txBody>
                  <a:tcPr/>
                </a:tc>
                <a:extLst>
                  <a:ext uri="{0D108BD9-81ED-4DB2-BD59-A6C34878D82A}">
                    <a16:rowId xmlns="" xmlns:a16="http://schemas.microsoft.com/office/drawing/2014/main" val="2765955983"/>
                  </a:ext>
                </a:extLst>
              </a:tr>
              <a:tr h="370840">
                <a:tc>
                  <a:txBody>
                    <a:bodyPr/>
                    <a:lstStyle/>
                    <a:p>
                      <a:pPr rtl="1"/>
                      <a:endParaRPr lang="ar-DZ"/>
                    </a:p>
                  </a:txBody>
                  <a:tcPr/>
                </a:tc>
                <a:tc>
                  <a:txBody>
                    <a:bodyPr/>
                    <a:lstStyle/>
                    <a:p>
                      <a:pPr rtl="1"/>
                      <a:endParaRPr lang="ar-DZ"/>
                    </a:p>
                  </a:txBody>
                  <a:tcPr/>
                </a:tc>
                <a:tc>
                  <a:txBody>
                    <a:bodyPr/>
                    <a:lstStyle/>
                    <a:p>
                      <a:pPr algn="ctr" rtl="1"/>
                      <a:r>
                        <a:rPr lang="fr-FR" dirty="0"/>
                        <a:t>a</a:t>
                      </a:r>
                      <a:endParaRPr lang="ar-DZ" dirty="0"/>
                    </a:p>
                  </a:txBody>
                  <a:tcPr/>
                </a:tc>
                <a:extLst>
                  <a:ext uri="{0D108BD9-81ED-4DB2-BD59-A6C34878D82A}">
                    <a16:rowId xmlns="" xmlns:a16="http://schemas.microsoft.com/office/drawing/2014/main" val="3234273608"/>
                  </a:ext>
                </a:extLst>
              </a:tr>
            </a:tbl>
          </a:graphicData>
        </a:graphic>
      </p:graphicFrame>
    </p:spTree>
    <p:extLst>
      <p:ext uri="{BB962C8B-B14F-4D97-AF65-F5344CB8AC3E}">
        <p14:creationId xmlns="" xmlns:p14="http://schemas.microsoft.com/office/powerpoint/2010/main" val="677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sp>
        <p:nvSpPr>
          <p:cNvPr id="2" name="ZoneTexte 1">
            <a:extLst>
              <a:ext uri="{FF2B5EF4-FFF2-40B4-BE49-F238E27FC236}">
                <a16:creationId xmlns="" xmlns:a16="http://schemas.microsoft.com/office/drawing/2014/main" id="{B1C2697B-1343-451A-80D1-EDA41A566253}"/>
              </a:ext>
            </a:extLst>
          </p:cNvPr>
          <p:cNvSpPr txBox="1"/>
          <p:nvPr/>
        </p:nvSpPr>
        <p:spPr>
          <a:xfrm>
            <a:off x="0" y="807095"/>
            <a:ext cx="3347864" cy="461665"/>
          </a:xfrm>
          <a:prstGeom prst="rect">
            <a:avLst/>
          </a:prstGeom>
          <a:noFill/>
        </p:spPr>
        <p:txBody>
          <a:bodyPr wrap="square" rtlCol="1">
            <a:spAutoFit/>
          </a:bodyPr>
          <a:lstStyle/>
          <a:p>
            <a:r>
              <a:rPr lang="fr-FR" b="1" u="sng" dirty="0">
                <a:solidFill>
                  <a:srgbClr val="C00000"/>
                </a:solidFill>
              </a:rPr>
              <a:t>Décodage arithmétique</a:t>
            </a:r>
            <a:endParaRPr lang="ar-DZ" b="1" u="sng" dirty="0">
              <a:solidFill>
                <a:srgbClr val="C00000"/>
              </a:solidFill>
            </a:endParaRPr>
          </a:p>
        </p:txBody>
      </p:sp>
      <p:sp>
        <p:nvSpPr>
          <p:cNvPr id="3" name="ZoneTexte 2">
            <a:extLst>
              <a:ext uri="{FF2B5EF4-FFF2-40B4-BE49-F238E27FC236}">
                <a16:creationId xmlns="" xmlns:a16="http://schemas.microsoft.com/office/drawing/2014/main" id="{A4CCF554-5E4D-4BBF-A6B0-221396CB86BB}"/>
              </a:ext>
            </a:extLst>
          </p:cNvPr>
          <p:cNvSpPr txBox="1"/>
          <p:nvPr/>
        </p:nvSpPr>
        <p:spPr>
          <a:xfrm>
            <a:off x="0" y="1741646"/>
            <a:ext cx="9144000" cy="3703578"/>
          </a:xfrm>
          <a:prstGeom prst="rect">
            <a:avLst/>
          </a:prstGeom>
          <a:noFill/>
        </p:spPr>
        <p:txBody>
          <a:bodyPr wrap="square" rtlCol="1">
            <a:spAutoFit/>
          </a:bodyPr>
          <a:lstStyle/>
          <a:p>
            <a:pPr algn="just"/>
            <a:r>
              <a:rPr lang="ar-DZ" altLang="ar-DZ" sz="2200" dirty="0" err="1">
                <a:solidFill>
                  <a:srgbClr val="002060"/>
                </a:solidFill>
                <a:latin typeface="+mj-lt"/>
              </a:rPr>
              <a:t>Pour</a:t>
            </a:r>
            <a:r>
              <a:rPr lang="ar-DZ" altLang="ar-DZ" sz="2200" dirty="0">
                <a:solidFill>
                  <a:srgbClr val="002060"/>
                </a:solidFill>
                <a:latin typeface="+mj-lt"/>
              </a:rPr>
              <a:t> </a:t>
            </a:r>
            <a:r>
              <a:rPr lang="ar-DZ" altLang="ar-DZ" sz="2200" dirty="0" err="1">
                <a:solidFill>
                  <a:srgbClr val="002060"/>
                </a:solidFill>
                <a:latin typeface="+mj-lt"/>
              </a:rPr>
              <a:t>décompresser</a:t>
            </a:r>
            <a:r>
              <a:rPr lang="ar-DZ" altLang="ar-DZ" sz="2200" dirty="0">
                <a:solidFill>
                  <a:srgbClr val="002060"/>
                </a:solidFill>
                <a:latin typeface="+mj-lt"/>
              </a:rPr>
              <a:t> </a:t>
            </a:r>
            <a:r>
              <a:rPr lang="ar-DZ" altLang="ar-DZ" sz="2200" dirty="0" err="1">
                <a:solidFill>
                  <a:srgbClr val="002060"/>
                </a:solidFill>
                <a:latin typeface="+mj-lt"/>
              </a:rPr>
              <a:t>un</a:t>
            </a:r>
            <a:r>
              <a:rPr lang="ar-DZ" altLang="ar-DZ" sz="2200" dirty="0">
                <a:solidFill>
                  <a:srgbClr val="002060"/>
                </a:solidFill>
                <a:latin typeface="+mj-lt"/>
              </a:rPr>
              <a:t> </a:t>
            </a:r>
            <a:r>
              <a:rPr lang="fr-FR" altLang="ar-DZ" sz="2200" dirty="0">
                <a:solidFill>
                  <a:srgbClr val="002060"/>
                </a:solidFill>
                <a:latin typeface="+mj-lt"/>
              </a:rPr>
              <a:t>caractère ou tout autre donnée, </a:t>
            </a:r>
            <a:r>
              <a:rPr lang="ar-DZ" altLang="ar-DZ" sz="2200" dirty="0" err="1">
                <a:solidFill>
                  <a:srgbClr val="002060"/>
                </a:solidFill>
                <a:latin typeface="+mj-lt"/>
              </a:rPr>
              <a:t>représenté</a:t>
            </a:r>
            <a:r>
              <a:rPr lang="ar-DZ" altLang="ar-DZ" sz="2200" dirty="0">
                <a:solidFill>
                  <a:srgbClr val="002060"/>
                </a:solidFill>
                <a:latin typeface="+mj-lt"/>
              </a:rPr>
              <a:t> </a:t>
            </a:r>
            <a:r>
              <a:rPr lang="ar-DZ" altLang="ar-DZ" sz="2200" dirty="0" err="1">
                <a:solidFill>
                  <a:srgbClr val="002060"/>
                </a:solidFill>
                <a:latin typeface="+mj-lt"/>
              </a:rPr>
              <a:t>par</a:t>
            </a:r>
            <a:r>
              <a:rPr lang="ar-DZ" altLang="ar-DZ" sz="2200" dirty="0">
                <a:solidFill>
                  <a:srgbClr val="002060"/>
                </a:solidFill>
                <a:latin typeface="+mj-lt"/>
              </a:rPr>
              <a:t> </a:t>
            </a:r>
            <a:r>
              <a:rPr lang="ar-DZ" altLang="ar-DZ" sz="2200" dirty="0" err="1">
                <a:solidFill>
                  <a:srgbClr val="002060"/>
                </a:solidFill>
                <a:latin typeface="+mj-lt"/>
              </a:rPr>
              <a:t>un</a:t>
            </a:r>
            <a:r>
              <a:rPr lang="ar-DZ" altLang="ar-DZ" sz="2200" dirty="0">
                <a:solidFill>
                  <a:srgbClr val="002060"/>
                </a:solidFill>
                <a:latin typeface="+mj-lt"/>
              </a:rPr>
              <a:t> </a:t>
            </a:r>
            <a:r>
              <a:rPr lang="ar-DZ" altLang="ar-DZ" sz="2200" dirty="0" err="1">
                <a:solidFill>
                  <a:srgbClr val="002060"/>
                </a:solidFill>
                <a:latin typeface="+mj-lt"/>
              </a:rPr>
              <a:t>nombre</a:t>
            </a:r>
            <a:r>
              <a:rPr lang="fr-FR" altLang="ar-DZ" sz="2200" dirty="0">
                <a:solidFill>
                  <a:srgbClr val="002060"/>
                </a:solidFill>
                <a:latin typeface="+mj-lt"/>
              </a:rPr>
              <a:t> </a:t>
            </a:r>
            <a:r>
              <a:rPr lang="fr-FR" altLang="ar-DZ" sz="2200" dirty="0" err="1">
                <a:solidFill>
                  <a:srgbClr val="002060"/>
                </a:solidFill>
                <a:latin typeface="+mj-lt"/>
              </a:rPr>
              <a:t>N</a:t>
            </a:r>
            <a:r>
              <a:rPr lang="fr-FR" altLang="ar-DZ" sz="2200" baseline="-25000" dirty="0" err="1">
                <a:solidFill>
                  <a:srgbClr val="002060"/>
                </a:solidFill>
                <a:latin typeface="+mj-lt"/>
              </a:rPr>
              <a:t>comp</a:t>
            </a:r>
            <a:r>
              <a:rPr lang="fr-FR" altLang="ar-DZ" sz="2200" dirty="0">
                <a:solidFill>
                  <a:srgbClr val="002060"/>
                </a:solidFill>
                <a:latin typeface="+mj-lt"/>
              </a:rPr>
              <a:t> obtenu dans un intervalle de valeurs (résultats du codage arithmétique) </a:t>
            </a:r>
            <a:r>
              <a:rPr lang="ar-DZ" altLang="ar-DZ" sz="2200" dirty="0" err="1">
                <a:solidFill>
                  <a:srgbClr val="002060"/>
                </a:solidFill>
                <a:latin typeface="+mj-lt"/>
              </a:rPr>
              <a:t>il</a:t>
            </a:r>
            <a:r>
              <a:rPr lang="ar-DZ" altLang="ar-DZ" sz="2200" dirty="0">
                <a:solidFill>
                  <a:srgbClr val="002060"/>
                </a:solidFill>
                <a:latin typeface="+mj-lt"/>
              </a:rPr>
              <a:t> </a:t>
            </a:r>
            <a:r>
              <a:rPr lang="ar-DZ" altLang="ar-DZ" sz="2200" dirty="0" err="1">
                <a:solidFill>
                  <a:srgbClr val="002060"/>
                </a:solidFill>
                <a:latin typeface="+mj-lt"/>
              </a:rPr>
              <a:t>faut</a:t>
            </a:r>
            <a:r>
              <a:rPr lang="ar-DZ" altLang="ar-DZ" sz="2200" dirty="0">
                <a:solidFill>
                  <a:srgbClr val="002060"/>
                </a:solidFill>
                <a:latin typeface="+mj-lt"/>
              </a:rPr>
              <a:t> </a:t>
            </a:r>
            <a:r>
              <a:rPr lang="ar-DZ" altLang="ar-DZ" sz="2200" dirty="0" err="1">
                <a:solidFill>
                  <a:srgbClr val="002060"/>
                </a:solidFill>
                <a:latin typeface="+mj-lt"/>
              </a:rPr>
              <a:t>utiliser</a:t>
            </a:r>
            <a:r>
              <a:rPr lang="ar-DZ" altLang="ar-DZ" sz="2200" dirty="0">
                <a:solidFill>
                  <a:srgbClr val="002060"/>
                </a:solidFill>
                <a:latin typeface="+mj-lt"/>
              </a:rPr>
              <a:t> </a:t>
            </a:r>
            <a:r>
              <a:rPr lang="ar-DZ" altLang="ar-DZ" sz="2200" dirty="0" err="1">
                <a:solidFill>
                  <a:srgbClr val="002060"/>
                </a:solidFill>
                <a:latin typeface="+mj-lt"/>
              </a:rPr>
              <a:t>la</a:t>
            </a:r>
            <a:r>
              <a:rPr lang="ar-DZ" altLang="ar-DZ" sz="2200" dirty="0">
                <a:solidFill>
                  <a:srgbClr val="002060"/>
                </a:solidFill>
                <a:latin typeface="+mj-lt"/>
              </a:rPr>
              <a:t> </a:t>
            </a:r>
            <a:r>
              <a:rPr lang="ar-DZ" altLang="ar-DZ" sz="2200" dirty="0" err="1">
                <a:solidFill>
                  <a:srgbClr val="002060"/>
                </a:solidFill>
                <a:latin typeface="+mj-lt"/>
              </a:rPr>
              <a:t>même</a:t>
            </a:r>
            <a:r>
              <a:rPr lang="ar-DZ" altLang="ar-DZ" sz="2200" dirty="0">
                <a:solidFill>
                  <a:srgbClr val="002060"/>
                </a:solidFill>
                <a:latin typeface="+mj-lt"/>
              </a:rPr>
              <a:t> </a:t>
            </a:r>
            <a:r>
              <a:rPr lang="ar-DZ" altLang="ar-DZ" sz="2200" dirty="0" err="1">
                <a:solidFill>
                  <a:srgbClr val="002060"/>
                </a:solidFill>
                <a:latin typeface="+mj-lt"/>
              </a:rPr>
              <a:t>table</a:t>
            </a:r>
            <a:r>
              <a:rPr lang="ar-DZ" altLang="ar-DZ" sz="2200" dirty="0">
                <a:solidFill>
                  <a:srgbClr val="002060"/>
                </a:solidFill>
                <a:latin typeface="+mj-lt"/>
              </a:rPr>
              <a:t> </a:t>
            </a:r>
            <a:r>
              <a:rPr lang="ar-DZ" altLang="ar-DZ" sz="2200" dirty="0" err="1">
                <a:solidFill>
                  <a:srgbClr val="002060"/>
                </a:solidFill>
                <a:latin typeface="+mj-lt"/>
              </a:rPr>
              <a:t>qu</a:t>
            </a:r>
            <a:r>
              <a:rPr lang="fr-FR" altLang="ar-DZ" sz="2200" dirty="0">
                <a:solidFill>
                  <a:srgbClr val="002060"/>
                </a:solidFill>
                <a:latin typeface="+mj-lt"/>
              </a:rPr>
              <a:t>e </a:t>
            </a:r>
            <a:r>
              <a:rPr lang="ar-DZ" altLang="ar-DZ" sz="2200" dirty="0" err="1">
                <a:solidFill>
                  <a:srgbClr val="002060"/>
                </a:solidFill>
                <a:latin typeface="+mj-lt"/>
              </a:rPr>
              <a:t>pour</a:t>
            </a:r>
            <a:r>
              <a:rPr lang="ar-DZ" altLang="ar-DZ" sz="2200" dirty="0">
                <a:solidFill>
                  <a:srgbClr val="002060"/>
                </a:solidFill>
                <a:latin typeface="+mj-lt"/>
              </a:rPr>
              <a:t> </a:t>
            </a:r>
            <a:r>
              <a:rPr lang="ar-DZ" altLang="ar-DZ" sz="2200" dirty="0" err="1">
                <a:solidFill>
                  <a:srgbClr val="002060"/>
                </a:solidFill>
                <a:latin typeface="+mj-lt"/>
              </a:rPr>
              <a:t>la</a:t>
            </a:r>
            <a:r>
              <a:rPr lang="ar-DZ" altLang="ar-DZ" sz="2200" dirty="0">
                <a:solidFill>
                  <a:srgbClr val="002060"/>
                </a:solidFill>
                <a:latin typeface="+mj-lt"/>
              </a:rPr>
              <a:t> </a:t>
            </a:r>
            <a:r>
              <a:rPr lang="ar-DZ" altLang="ar-DZ" sz="2200" dirty="0" err="1">
                <a:solidFill>
                  <a:srgbClr val="002060"/>
                </a:solidFill>
                <a:latin typeface="+mj-lt"/>
              </a:rPr>
              <a:t>compression</a:t>
            </a:r>
            <a:r>
              <a:rPr lang="ar-DZ" altLang="ar-DZ" sz="2200" dirty="0">
                <a:solidFill>
                  <a:srgbClr val="002060"/>
                </a:solidFill>
                <a:latin typeface="+mj-lt"/>
              </a:rPr>
              <a:t> </a:t>
            </a:r>
            <a:r>
              <a:rPr lang="ar-DZ" altLang="ar-DZ" sz="2200" dirty="0" err="1">
                <a:solidFill>
                  <a:srgbClr val="002060"/>
                </a:solidFill>
                <a:latin typeface="+mj-lt"/>
              </a:rPr>
              <a:t>puis</a:t>
            </a:r>
            <a:r>
              <a:rPr lang="ar-DZ" altLang="ar-DZ" sz="2200" dirty="0">
                <a:solidFill>
                  <a:srgbClr val="002060"/>
                </a:solidFill>
                <a:latin typeface="+mj-lt"/>
              </a:rPr>
              <a:t> </a:t>
            </a:r>
            <a:r>
              <a:rPr lang="ar-DZ" altLang="ar-DZ" sz="2200" dirty="0" err="1">
                <a:solidFill>
                  <a:srgbClr val="002060"/>
                </a:solidFill>
                <a:latin typeface="+mj-lt"/>
              </a:rPr>
              <a:t>effectuer</a:t>
            </a:r>
            <a:r>
              <a:rPr lang="ar-DZ" altLang="ar-DZ" sz="2200" dirty="0">
                <a:solidFill>
                  <a:srgbClr val="002060"/>
                </a:solidFill>
                <a:latin typeface="+mj-lt"/>
              </a:rPr>
              <a:t> </a:t>
            </a:r>
            <a:r>
              <a:rPr lang="ar-DZ" altLang="ar-DZ" sz="2200" dirty="0" err="1">
                <a:solidFill>
                  <a:srgbClr val="002060"/>
                </a:solidFill>
                <a:latin typeface="+mj-lt"/>
              </a:rPr>
              <a:t>les</a:t>
            </a:r>
            <a:r>
              <a:rPr lang="ar-DZ" altLang="ar-DZ" sz="2200" dirty="0">
                <a:solidFill>
                  <a:srgbClr val="002060"/>
                </a:solidFill>
                <a:latin typeface="+mj-lt"/>
              </a:rPr>
              <a:t> </a:t>
            </a:r>
            <a:r>
              <a:rPr lang="ar-DZ" altLang="ar-DZ" sz="2200" dirty="0" err="1">
                <a:solidFill>
                  <a:srgbClr val="002060"/>
                </a:solidFill>
                <a:latin typeface="+mj-lt"/>
              </a:rPr>
              <a:t>étapes</a:t>
            </a:r>
            <a:r>
              <a:rPr lang="ar-DZ" altLang="ar-DZ" sz="2200" dirty="0">
                <a:solidFill>
                  <a:srgbClr val="002060"/>
                </a:solidFill>
                <a:latin typeface="+mj-lt"/>
              </a:rPr>
              <a:t> </a:t>
            </a:r>
            <a:r>
              <a:rPr lang="ar-DZ" altLang="ar-DZ" sz="2200" dirty="0" err="1">
                <a:solidFill>
                  <a:srgbClr val="002060"/>
                </a:solidFill>
                <a:latin typeface="+mj-lt"/>
              </a:rPr>
              <a:t>suivantes</a:t>
            </a:r>
            <a:r>
              <a:rPr lang="ar-DZ" altLang="ar-DZ" sz="2200" dirty="0">
                <a:solidFill>
                  <a:srgbClr val="002060"/>
                </a:solidFill>
                <a:latin typeface="+mj-lt"/>
              </a:rPr>
              <a:t> </a:t>
            </a:r>
            <a:r>
              <a:rPr lang="ar-DZ" altLang="ar-DZ" sz="2200" dirty="0" err="1">
                <a:solidFill>
                  <a:srgbClr val="002060"/>
                </a:solidFill>
                <a:latin typeface="+mj-lt"/>
              </a:rPr>
              <a:t>jusqu'à</a:t>
            </a:r>
            <a:r>
              <a:rPr lang="ar-DZ" altLang="ar-DZ" sz="2200" dirty="0">
                <a:solidFill>
                  <a:srgbClr val="002060"/>
                </a:solidFill>
                <a:latin typeface="+mj-lt"/>
              </a:rPr>
              <a:t> </a:t>
            </a:r>
            <a:r>
              <a:rPr lang="ar-DZ" altLang="ar-DZ" sz="2200" dirty="0" err="1">
                <a:solidFill>
                  <a:srgbClr val="002060"/>
                </a:solidFill>
                <a:latin typeface="+mj-lt"/>
              </a:rPr>
              <a:t>la</a:t>
            </a:r>
            <a:r>
              <a:rPr lang="ar-DZ" altLang="ar-DZ" sz="2200" dirty="0">
                <a:solidFill>
                  <a:srgbClr val="002060"/>
                </a:solidFill>
                <a:latin typeface="+mj-lt"/>
              </a:rPr>
              <a:t> </a:t>
            </a:r>
            <a:r>
              <a:rPr lang="ar-DZ" altLang="ar-DZ" sz="2200" dirty="0" err="1">
                <a:solidFill>
                  <a:srgbClr val="002060"/>
                </a:solidFill>
                <a:latin typeface="+mj-lt"/>
              </a:rPr>
              <a:t>fin</a:t>
            </a:r>
            <a:r>
              <a:rPr lang="ar-DZ" altLang="ar-DZ" sz="2200" dirty="0">
                <a:solidFill>
                  <a:srgbClr val="002060"/>
                </a:solidFill>
                <a:latin typeface="+mj-lt"/>
              </a:rPr>
              <a:t> </a:t>
            </a:r>
            <a:r>
              <a:rPr lang="ar-DZ" altLang="ar-DZ" sz="2200" dirty="0" err="1">
                <a:solidFill>
                  <a:srgbClr val="002060"/>
                </a:solidFill>
                <a:latin typeface="+mj-lt"/>
              </a:rPr>
              <a:t>du</a:t>
            </a:r>
            <a:r>
              <a:rPr lang="ar-DZ" altLang="ar-DZ" sz="2200" dirty="0">
                <a:solidFill>
                  <a:srgbClr val="002060"/>
                </a:solidFill>
                <a:latin typeface="+mj-lt"/>
              </a:rPr>
              <a:t> </a:t>
            </a:r>
            <a:r>
              <a:rPr lang="ar-DZ" altLang="ar-DZ" sz="2200" dirty="0" err="1">
                <a:solidFill>
                  <a:srgbClr val="002060"/>
                </a:solidFill>
                <a:latin typeface="+mj-lt"/>
              </a:rPr>
              <a:t>fichier</a:t>
            </a:r>
            <a:r>
              <a:rPr lang="ar-DZ" altLang="ar-DZ" sz="2200" dirty="0">
                <a:solidFill>
                  <a:srgbClr val="002060"/>
                </a:solidFill>
                <a:latin typeface="+mj-lt"/>
              </a:rPr>
              <a:t> </a:t>
            </a:r>
            <a:r>
              <a:rPr lang="ar-DZ" altLang="ar-DZ" sz="2200" dirty="0">
                <a:solidFill>
                  <a:srgbClr val="002060"/>
                </a:solidFill>
                <a:latin typeface="Arial" panose="020B0604020202020204" pitchFamily="34" charset="0"/>
              </a:rPr>
              <a:t>: </a:t>
            </a:r>
            <a:endParaRPr lang="fr-FR" altLang="ar-DZ" sz="2200" dirty="0">
              <a:solidFill>
                <a:srgbClr val="002060"/>
              </a:solidFill>
              <a:latin typeface="Arial" panose="020B0604020202020204" pitchFamily="34" charset="0"/>
            </a:endParaRPr>
          </a:p>
          <a:p>
            <a:pPr algn="just"/>
            <a:endParaRPr lang="fr-FR" altLang="ar-DZ" sz="2200" dirty="0">
              <a:latin typeface="Arial" panose="020B0604020202020204" pitchFamily="34" charset="0"/>
            </a:endParaRPr>
          </a:p>
          <a:p>
            <a:pPr marL="342900" indent="-342900" algn="just">
              <a:buFont typeface="Arial" panose="020B0604020202020204" pitchFamily="34" charset="0"/>
              <a:buChar char="•"/>
            </a:pPr>
            <a:r>
              <a:rPr lang="fr-FR" sz="2200" dirty="0">
                <a:solidFill>
                  <a:srgbClr val="7030A0"/>
                </a:solidFill>
                <a:cs typeface="+mj-cs"/>
              </a:rPr>
              <a:t>Observer dans l'intervalle de quel symbole </a:t>
            </a:r>
            <a:r>
              <a:rPr lang="ar-DZ" altLang="ar-DZ" sz="2200" dirty="0" err="1">
                <a:solidFill>
                  <a:srgbClr val="7030A0"/>
                </a:solidFill>
                <a:latin typeface="+mn-lt"/>
                <a:cs typeface="+mj-cs"/>
              </a:rPr>
              <a:t>se</a:t>
            </a:r>
            <a:r>
              <a:rPr lang="ar-DZ" altLang="ar-DZ" sz="2200" dirty="0">
                <a:solidFill>
                  <a:srgbClr val="7030A0"/>
                </a:solidFill>
                <a:latin typeface="+mn-lt"/>
                <a:cs typeface="+mj-cs"/>
              </a:rPr>
              <a:t> </a:t>
            </a:r>
            <a:r>
              <a:rPr lang="ar-DZ" altLang="ar-DZ" sz="2200" dirty="0" err="1">
                <a:solidFill>
                  <a:srgbClr val="7030A0"/>
                </a:solidFill>
                <a:latin typeface="+mn-lt"/>
                <a:cs typeface="+mj-cs"/>
              </a:rPr>
              <a:t>trouve</a:t>
            </a:r>
            <a:r>
              <a:rPr lang="ar-DZ" altLang="ar-DZ" sz="2200" dirty="0">
                <a:solidFill>
                  <a:srgbClr val="7030A0"/>
                </a:solidFill>
                <a:latin typeface="+mn-lt"/>
                <a:cs typeface="+mj-cs"/>
              </a:rPr>
              <a:t> </a:t>
            </a:r>
            <a:r>
              <a:rPr lang="ar-DZ" altLang="ar-DZ" sz="2200" dirty="0" err="1">
                <a:solidFill>
                  <a:srgbClr val="7030A0"/>
                </a:solidFill>
                <a:latin typeface="+mn-lt"/>
                <a:cs typeface="+mj-cs"/>
              </a:rPr>
              <a:t>le</a:t>
            </a:r>
            <a:r>
              <a:rPr lang="ar-DZ" altLang="ar-DZ" sz="2200" dirty="0">
                <a:solidFill>
                  <a:srgbClr val="7030A0"/>
                </a:solidFill>
                <a:latin typeface="+mn-lt"/>
                <a:cs typeface="+mj-cs"/>
              </a:rPr>
              <a:t> </a:t>
            </a:r>
            <a:r>
              <a:rPr lang="ar-DZ" altLang="ar-DZ" sz="2200" dirty="0" err="1">
                <a:solidFill>
                  <a:srgbClr val="7030A0"/>
                </a:solidFill>
                <a:latin typeface="+mn-lt"/>
                <a:cs typeface="+mj-cs"/>
              </a:rPr>
              <a:t>nombre</a:t>
            </a:r>
            <a:r>
              <a:rPr lang="fr-FR" altLang="ar-DZ" sz="2200" dirty="0">
                <a:solidFill>
                  <a:srgbClr val="7030A0"/>
                </a:solidFill>
                <a:latin typeface="+mn-lt"/>
                <a:cs typeface="+mj-cs"/>
              </a:rPr>
              <a:t> </a:t>
            </a:r>
            <a:r>
              <a:rPr lang="fr-FR" altLang="ar-DZ" sz="2200" dirty="0" err="1">
                <a:solidFill>
                  <a:srgbClr val="7030A0"/>
                </a:solidFill>
                <a:cs typeface="+mj-cs"/>
              </a:rPr>
              <a:t>N</a:t>
            </a:r>
            <a:r>
              <a:rPr lang="fr-FR" altLang="ar-DZ" sz="2200" baseline="-25000" dirty="0" err="1">
                <a:solidFill>
                  <a:srgbClr val="7030A0"/>
                </a:solidFill>
                <a:cs typeface="+mj-cs"/>
              </a:rPr>
              <a:t>comp</a:t>
            </a:r>
            <a:r>
              <a:rPr lang="ar-DZ" altLang="ar-DZ" sz="2200" dirty="0">
                <a:solidFill>
                  <a:srgbClr val="7030A0"/>
                </a:solidFill>
                <a:latin typeface="+mn-lt"/>
                <a:cs typeface="+mj-cs"/>
              </a:rPr>
              <a:t> </a:t>
            </a:r>
            <a:r>
              <a:rPr lang="ar-DZ" altLang="ar-DZ" sz="2200" dirty="0" err="1">
                <a:solidFill>
                  <a:srgbClr val="7030A0"/>
                </a:solidFill>
                <a:latin typeface="+mn-lt"/>
                <a:cs typeface="+mj-cs"/>
              </a:rPr>
              <a:t>ajouter</a:t>
            </a:r>
            <a:r>
              <a:rPr lang="ar-DZ" altLang="ar-DZ" sz="2200" dirty="0">
                <a:solidFill>
                  <a:srgbClr val="7030A0"/>
                </a:solidFill>
                <a:latin typeface="+mn-lt"/>
                <a:cs typeface="+mj-cs"/>
              </a:rPr>
              <a:t> </a:t>
            </a:r>
            <a:r>
              <a:rPr lang="fr-FR" altLang="ar-DZ" sz="2200" dirty="0">
                <a:solidFill>
                  <a:srgbClr val="7030A0"/>
                </a:solidFill>
                <a:latin typeface="+mn-lt"/>
                <a:cs typeface="+mj-cs"/>
              </a:rPr>
              <a:t>ce symbole au fichier décompressé et </a:t>
            </a:r>
            <a:r>
              <a:rPr lang="ar-DZ" altLang="ar-DZ" sz="2200" dirty="0" err="1">
                <a:solidFill>
                  <a:srgbClr val="7030A0"/>
                </a:solidFill>
                <a:cs typeface="+mj-cs"/>
              </a:rPr>
              <a:t>garder</a:t>
            </a:r>
            <a:r>
              <a:rPr lang="ar-DZ" altLang="ar-DZ" sz="2200" dirty="0">
                <a:solidFill>
                  <a:srgbClr val="7030A0"/>
                </a:solidFill>
                <a:cs typeface="+mj-cs"/>
              </a:rPr>
              <a:t> </a:t>
            </a:r>
            <a:r>
              <a:rPr lang="ar-DZ" altLang="ar-DZ" sz="2200" dirty="0" err="1">
                <a:solidFill>
                  <a:srgbClr val="7030A0"/>
                </a:solidFill>
                <a:cs typeface="+mj-cs"/>
              </a:rPr>
              <a:t>en</a:t>
            </a:r>
            <a:r>
              <a:rPr lang="ar-DZ" altLang="ar-DZ" sz="2200" dirty="0">
                <a:solidFill>
                  <a:srgbClr val="7030A0"/>
                </a:solidFill>
                <a:cs typeface="+mj-cs"/>
              </a:rPr>
              <a:t> </a:t>
            </a:r>
            <a:r>
              <a:rPr lang="ar-DZ" altLang="ar-DZ" sz="2200" dirty="0" err="1">
                <a:solidFill>
                  <a:srgbClr val="7030A0"/>
                </a:solidFill>
                <a:cs typeface="+mj-cs"/>
              </a:rPr>
              <a:t>mémoire</a:t>
            </a:r>
            <a:r>
              <a:rPr lang="ar-DZ" altLang="ar-DZ" sz="2200" dirty="0">
                <a:solidFill>
                  <a:srgbClr val="7030A0"/>
                </a:solidFill>
                <a:cs typeface="+mj-cs"/>
              </a:rPr>
              <a:t> </a:t>
            </a:r>
            <a:r>
              <a:rPr lang="ar-DZ" altLang="ar-DZ" sz="2200" dirty="0" err="1">
                <a:solidFill>
                  <a:srgbClr val="7030A0"/>
                </a:solidFill>
                <a:cs typeface="+mj-cs"/>
              </a:rPr>
              <a:t>la</a:t>
            </a:r>
            <a:r>
              <a:rPr lang="ar-DZ" altLang="ar-DZ" sz="2200" dirty="0">
                <a:solidFill>
                  <a:srgbClr val="7030A0"/>
                </a:solidFill>
                <a:cs typeface="+mj-cs"/>
              </a:rPr>
              <a:t> </a:t>
            </a:r>
            <a:r>
              <a:rPr lang="ar-DZ" altLang="ar-DZ" sz="2200" dirty="0" err="1">
                <a:solidFill>
                  <a:srgbClr val="7030A0"/>
                </a:solidFill>
                <a:cs typeface="+mj-cs"/>
              </a:rPr>
              <a:t>probabilité</a:t>
            </a:r>
            <a:r>
              <a:rPr lang="fr-FR" altLang="ar-DZ" sz="2200" dirty="0">
                <a:solidFill>
                  <a:srgbClr val="7030A0"/>
                </a:solidFill>
                <a:cs typeface="+mj-cs"/>
              </a:rPr>
              <a:t> p de ce symbole </a:t>
            </a:r>
            <a:r>
              <a:rPr lang="fr-FR" sz="2200" dirty="0">
                <a:solidFill>
                  <a:srgbClr val="7030A0"/>
                </a:solidFill>
                <a:cs typeface="+mj-cs"/>
              </a:rPr>
              <a:t>ainsi que sa B</a:t>
            </a:r>
            <a:r>
              <a:rPr lang="fr-FR" sz="2200" baseline="-25000" dirty="0">
                <a:solidFill>
                  <a:srgbClr val="7030A0"/>
                </a:solidFill>
                <a:cs typeface="+mj-cs"/>
              </a:rPr>
              <a:t>INF</a:t>
            </a:r>
          </a:p>
          <a:p>
            <a:pPr marL="342900" indent="-342900" algn="just">
              <a:buFont typeface="Arial" panose="020B0604020202020204" pitchFamily="34" charset="0"/>
              <a:buChar char="•"/>
            </a:pPr>
            <a:endParaRPr lang="fr-FR" altLang="ar-DZ" sz="2200" baseline="-25000" dirty="0">
              <a:latin typeface="Arial" panose="020B0604020202020204" pitchFamily="34" charset="0"/>
            </a:endParaRPr>
          </a:p>
          <a:p>
            <a:pPr marL="342900" indent="-342900" algn="just">
              <a:buFont typeface="Arial" panose="020B0604020202020204" pitchFamily="34" charset="0"/>
              <a:buChar char="•"/>
            </a:pPr>
            <a:r>
              <a:rPr lang="fr-FR" altLang="ar-DZ" sz="2200" dirty="0" err="1">
                <a:solidFill>
                  <a:srgbClr val="00B0F0"/>
                </a:solidFill>
                <a:cs typeface="+mj-cs"/>
              </a:rPr>
              <a:t>N</a:t>
            </a:r>
            <a:r>
              <a:rPr lang="fr-FR" altLang="ar-DZ" sz="2200" baseline="-25000" dirty="0" err="1">
                <a:solidFill>
                  <a:srgbClr val="00B0F0"/>
                </a:solidFill>
                <a:cs typeface="+mj-cs"/>
              </a:rPr>
              <a:t>comp</a:t>
            </a:r>
            <a:r>
              <a:rPr lang="fr-FR" altLang="ar-DZ" sz="2200" baseline="-25000" dirty="0">
                <a:solidFill>
                  <a:srgbClr val="00B0F0"/>
                </a:solidFill>
                <a:cs typeface="+mj-cs"/>
              </a:rPr>
              <a:t> </a:t>
            </a:r>
            <a:r>
              <a:rPr lang="fr-FR" altLang="ar-DZ" sz="2200" dirty="0">
                <a:solidFill>
                  <a:srgbClr val="00B0F0"/>
                </a:solidFill>
                <a:cs typeface="+mj-cs"/>
              </a:rPr>
              <a:t>prend la valeur </a:t>
            </a:r>
            <a:r>
              <a:rPr lang="fr-FR" altLang="ar-DZ" sz="2200" b="1" dirty="0" err="1">
                <a:solidFill>
                  <a:srgbClr val="00B0F0"/>
                </a:solidFill>
                <a:latin typeface="+mn-lt"/>
                <a:cs typeface="+mj-cs"/>
              </a:rPr>
              <a:t>N</a:t>
            </a:r>
            <a:r>
              <a:rPr lang="fr-FR" altLang="ar-DZ" sz="2200" b="1" baseline="-25000" dirty="0" err="1">
                <a:solidFill>
                  <a:srgbClr val="00B0F0"/>
                </a:solidFill>
                <a:latin typeface="+mn-lt"/>
                <a:cs typeface="+mj-cs"/>
              </a:rPr>
              <a:t>comp</a:t>
            </a:r>
            <a:r>
              <a:rPr lang="fr-FR" altLang="ar-DZ" sz="2200" b="1" baseline="-25000" dirty="0">
                <a:solidFill>
                  <a:srgbClr val="00B0F0"/>
                </a:solidFill>
                <a:latin typeface="+mn-lt"/>
                <a:cs typeface="+mj-cs"/>
              </a:rPr>
              <a:t> </a:t>
            </a:r>
            <a:r>
              <a:rPr lang="fr-FR" altLang="ar-DZ" sz="2200" b="1" dirty="0">
                <a:solidFill>
                  <a:srgbClr val="00B0F0"/>
                </a:solidFill>
                <a:latin typeface="+mn-lt"/>
                <a:cs typeface="+mj-cs"/>
              </a:rPr>
              <a:t>= (</a:t>
            </a:r>
            <a:r>
              <a:rPr lang="fr-FR" altLang="ar-DZ" sz="2200" b="1" dirty="0" err="1">
                <a:solidFill>
                  <a:srgbClr val="00B0F0"/>
                </a:solidFill>
                <a:latin typeface="+mn-lt"/>
                <a:cs typeface="+mj-cs"/>
              </a:rPr>
              <a:t>N</a:t>
            </a:r>
            <a:r>
              <a:rPr lang="fr-FR" altLang="ar-DZ" sz="2200" b="1" baseline="-25000" dirty="0" err="1">
                <a:solidFill>
                  <a:srgbClr val="00B0F0"/>
                </a:solidFill>
                <a:latin typeface="+mn-lt"/>
                <a:cs typeface="+mj-cs"/>
              </a:rPr>
              <a:t>comp</a:t>
            </a:r>
            <a:r>
              <a:rPr lang="fr-FR" altLang="ar-DZ" sz="2200" b="1" dirty="0">
                <a:solidFill>
                  <a:srgbClr val="00B0F0"/>
                </a:solidFill>
                <a:latin typeface="+mn-lt"/>
                <a:cs typeface="+mj-cs"/>
              </a:rPr>
              <a:t> – B</a:t>
            </a:r>
            <a:r>
              <a:rPr lang="fr-FR" altLang="ar-DZ" sz="2200" b="1" baseline="-25000" dirty="0">
                <a:solidFill>
                  <a:srgbClr val="00B0F0"/>
                </a:solidFill>
                <a:latin typeface="+mn-lt"/>
                <a:cs typeface="+mj-cs"/>
              </a:rPr>
              <a:t>INF</a:t>
            </a:r>
            <a:r>
              <a:rPr lang="fr-FR" altLang="ar-DZ" sz="2200" b="1" dirty="0">
                <a:solidFill>
                  <a:srgbClr val="00B0F0"/>
                </a:solidFill>
                <a:latin typeface="+mn-lt"/>
                <a:cs typeface="+mj-cs"/>
              </a:rPr>
              <a:t>)/p</a:t>
            </a:r>
            <a:endParaRPr lang="ar-DZ" altLang="ar-DZ" sz="2200" b="1" baseline="-25000" dirty="0">
              <a:solidFill>
                <a:srgbClr val="00B0F0"/>
              </a:solidFill>
              <a:latin typeface="+mn-lt"/>
              <a:cs typeface="+mj-cs"/>
            </a:endParaRPr>
          </a:p>
          <a:p>
            <a:endParaRPr lang="fr-FR" sz="2200" dirty="0"/>
          </a:p>
        </p:txBody>
      </p:sp>
      <p:sp>
        <p:nvSpPr>
          <p:cNvPr id="6" name="AutoShape 2" descr="n">
            <a:extLst>
              <a:ext uri="{FF2B5EF4-FFF2-40B4-BE49-F238E27FC236}">
                <a16:creationId xmlns="" xmlns:a16="http://schemas.microsoft.com/office/drawing/2014/main" id="{07C3E562-0274-406E-AC0F-B1F273D47FF2}"/>
              </a:ext>
            </a:extLst>
          </p:cNvPr>
          <p:cNvSpPr>
            <a:spLocks noChangeAspect="1" noChangeArrowheads="1"/>
          </p:cNvSpPr>
          <p:nvPr/>
        </p:nvSpPr>
        <p:spPr bwMode="auto">
          <a:xfrm>
            <a:off x="18838863"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20" name="AutoShape 16" descr="s">
            <a:extLst>
              <a:ext uri="{FF2B5EF4-FFF2-40B4-BE49-F238E27FC236}">
                <a16:creationId xmlns="" xmlns:a16="http://schemas.microsoft.com/office/drawing/2014/main" id="{590BC61A-CCF7-44AA-B39D-0D8E853D3A4F}"/>
              </a:ext>
            </a:extLst>
          </p:cNvPr>
          <p:cNvSpPr>
            <a:spLocks noChangeAspect="1" noChangeArrowheads="1"/>
          </p:cNvSpPr>
          <p:nvPr/>
        </p:nvSpPr>
        <p:spPr bwMode="auto">
          <a:xfrm>
            <a:off x="91313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46331"/>
          </a:xfrm>
          <a:prstGeom prst="rect">
            <a:avLst/>
          </a:prstGeom>
          <a:noFill/>
        </p:spPr>
        <p:txBody>
          <a:bodyPr wrap="square" rtlCol="0">
            <a:spAutoFit/>
          </a:bodyPr>
          <a:lstStyle/>
          <a:p>
            <a:pPr algn="ctr"/>
            <a:r>
              <a:rPr lang="fr-FR" sz="3600" b="1" dirty="0">
                <a:solidFill>
                  <a:srgbClr val="C00000"/>
                </a:solidFill>
              </a:rPr>
              <a:t>CODAGE ARITHMETIQUE</a:t>
            </a:r>
          </a:p>
        </p:txBody>
      </p:sp>
      <p:sp>
        <p:nvSpPr>
          <p:cNvPr id="2" name="ZoneTexte 1">
            <a:extLst>
              <a:ext uri="{FF2B5EF4-FFF2-40B4-BE49-F238E27FC236}">
                <a16:creationId xmlns="" xmlns:a16="http://schemas.microsoft.com/office/drawing/2014/main" id="{B1C2697B-1343-451A-80D1-EDA41A566253}"/>
              </a:ext>
            </a:extLst>
          </p:cNvPr>
          <p:cNvSpPr txBox="1"/>
          <p:nvPr/>
        </p:nvSpPr>
        <p:spPr>
          <a:xfrm>
            <a:off x="0" y="807095"/>
            <a:ext cx="3347864" cy="461665"/>
          </a:xfrm>
          <a:prstGeom prst="rect">
            <a:avLst/>
          </a:prstGeom>
          <a:noFill/>
        </p:spPr>
        <p:txBody>
          <a:bodyPr wrap="square" rtlCol="1">
            <a:spAutoFit/>
          </a:bodyPr>
          <a:lstStyle/>
          <a:p>
            <a:r>
              <a:rPr lang="fr-FR" b="1" u="sng" dirty="0">
                <a:solidFill>
                  <a:srgbClr val="C00000"/>
                </a:solidFill>
              </a:rPr>
              <a:t>Décodage arithmétique</a:t>
            </a:r>
            <a:endParaRPr lang="ar-DZ" b="1" u="sng" dirty="0">
              <a:solidFill>
                <a:srgbClr val="C00000"/>
              </a:solidFill>
            </a:endParaRPr>
          </a:p>
        </p:txBody>
      </p:sp>
      <p:sp>
        <p:nvSpPr>
          <p:cNvPr id="3" name="ZoneTexte 2">
            <a:extLst>
              <a:ext uri="{FF2B5EF4-FFF2-40B4-BE49-F238E27FC236}">
                <a16:creationId xmlns="" xmlns:a16="http://schemas.microsoft.com/office/drawing/2014/main" id="{A4CCF554-5E4D-4BBF-A6B0-221396CB86BB}"/>
              </a:ext>
            </a:extLst>
          </p:cNvPr>
          <p:cNvSpPr txBox="1"/>
          <p:nvPr/>
        </p:nvSpPr>
        <p:spPr>
          <a:xfrm>
            <a:off x="0" y="1412776"/>
            <a:ext cx="9144000" cy="430887"/>
          </a:xfrm>
          <a:prstGeom prst="rect">
            <a:avLst/>
          </a:prstGeom>
          <a:noFill/>
        </p:spPr>
        <p:txBody>
          <a:bodyPr wrap="square" rtlCol="1">
            <a:spAutoFit/>
          </a:bodyPr>
          <a:lstStyle/>
          <a:p>
            <a:r>
              <a:rPr lang="fr-FR" sz="2200" dirty="0">
                <a:solidFill>
                  <a:srgbClr val="00B050"/>
                </a:solidFill>
              </a:rPr>
              <a:t>Par exemple nous allons décompression le mot ‘’</a:t>
            </a:r>
            <a:r>
              <a:rPr lang="fr-FR" sz="2200" dirty="0" err="1">
                <a:solidFill>
                  <a:srgbClr val="00B050"/>
                </a:solidFill>
              </a:rPr>
              <a:t>annaba</a:t>
            </a:r>
            <a:r>
              <a:rPr lang="fr-FR" sz="2200" dirty="0">
                <a:solidFill>
                  <a:srgbClr val="00B050"/>
                </a:solidFill>
              </a:rPr>
              <a:t>’’ où </a:t>
            </a:r>
            <a:r>
              <a:rPr lang="fr-FR" sz="2200" b="1" u="sng" dirty="0" err="1">
                <a:solidFill>
                  <a:srgbClr val="C00000"/>
                </a:solidFill>
              </a:rPr>
              <a:t>Ncomp</a:t>
            </a:r>
            <a:r>
              <a:rPr lang="fr-FR" sz="2200" b="1" u="sng" dirty="0">
                <a:solidFill>
                  <a:srgbClr val="C00000"/>
                </a:solidFill>
              </a:rPr>
              <a:t>=0,4</a:t>
            </a:r>
            <a:endParaRPr lang="ar-DZ" sz="2200" dirty="0"/>
          </a:p>
        </p:txBody>
      </p:sp>
      <p:sp>
        <p:nvSpPr>
          <p:cNvPr id="6" name="AutoShape 2" descr="n">
            <a:extLst>
              <a:ext uri="{FF2B5EF4-FFF2-40B4-BE49-F238E27FC236}">
                <a16:creationId xmlns="" xmlns:a16="http://schemas.microsoft.com/office/drawing/2014/main" id="{07C3E562-0274-406E-AC0F-B1F273D47FF2}"/>
              </a:ext>
            </a:extLst>
          </p:cNvPr>
          <p:cNvSpPr>
            <a:spLocks noChangeAspect="1" noChangeArrowheads="1"/>
          </p:cNvSpPr>
          <p:nvPr/>
        </p:nvSpPr>
        <p:spPr bwMode="auto">
          <a:xfrm>
            <a:off x="18838863"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20" name="AutoShape 16" descr="s">
            <a:extLst>
              <a:ext uri="{FF2B5EF4-FFF2-40B4-BE49-F238E27FC236}">
                <a16:creationId xmlns="" xmlns:a16="http://schemas.microsoft.com/office/drawing/2014/main" id="{590BC61A-CCF7-44AA-B39D-0D8E853D3A4F}"/>
              </a:ext>
            </a:extLst>
          </p:cNvPr>
          <p:cNvSpPr>
            <a:spLocks noChangeAspect="1" noChangeArrowheads="1"/>
          </p:cNvSpPr>
          <p:nvPr/>
        </p:nvSpPr>
        <p:spPr bwMode="auto">
          <a:xfrm>
            <a:off x="91313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graphicFrame>
        <p:nvGraphicFramePr>
          <p:cNvPr id="4" name="Tableau 6">
            <a:extLst>
              <a:ext uri="{FF2B5EF4-FFF2-40B4-BE49-F238E27FC236}">
                <a16:creationId xmlns="" xmlns:a16="http://schemas.microsoft.com/office/drawing/2014/main" id="{A18AFECE-873C-4442-A94B-576FE118610D}"/>
              </a:ext>
            </a:extLst>
          </p:cNvPr>
          <p:cNvGraphicFramePr>
            <a:graphicFrameLocks noGrp="1"/>
          </p:cNvGraphicFramePr>
          <p:nvPr>
            <p:extLst>
              <p:ext uri="{D42A27DB-BD31-4B8C-83A1-F6EECF244321}">
                <p14:modId xmlns="" xmlns:p14="http://schemas.microsoft.com/office/powerpoint/2010/main" val="789738461"/>
              </p:ext>
            </p:extLst>
          </p:nvPr>
        </p:nvGraphicFramePr>
        <p:xfrm>
          <a:off x="755576" y="1916832"/>
          <a:ext cx="7560840" cy="3749005"/>
        </p:xfrm>
        <a:graphic>
          <a:graphicData uri="http://schemas.openxmlformats.org/drawingml/2006/table">
            <a:tbl>
              <a:tblPr rtl="1" firstRow="1" bandRow="1">
                <a:tableStyleId>{5C22544A-7EE6-4342-B048-85BDC9FD1C3A}</a:tableStyleId>
              </a:tblPr>
              <a:tblGrid>
                <a:gridCol w="1890210">
                  <a:extLst>
                    <a:ext uri="{9D8B030D-6E8A-4147-A177-3AD203B41FA5}">
                      <a16:colId xmlns="" xmlns:a16="http://schemas.microsoft.com/office/drawing/2014/main" val="286181651"/>
                    </a:ext>
                  </a:extLst>
                </a:gridCol>
                <a:gridCol w="1890210">
                  <a:extLst>
                    <a:ext uri="{9D8B030D-6E8A-4147-A177-3AD203B41FA5}">
                      <a16:colId xmlns="" xmlns:a16="http://schemas.microsoft.com/office/drawing/2014/main" val="4260293349"/>
                    </a:ext>
                  </a:extLst>
                </a:gridCol>
                <a:gridCol w="1890210">
                  <a:extLst>
                    <a:ext uri="{9D8B030D-6E8A-4147-A177-3AD203B41FA5}">
                      <a16:colId xmlns="" xmlns:a16="http://schemas.microsoft.com/office/drawing/2014/main" val="1793586716"/>
                    </a:ext>
                  </a:extLst>
                </a:gridCol>
                <a:gridCol w="1890210">
                  <a:extLst>
                    <a:ext uri="{9D8B030D-6E8A-4147-A177-3AD203B41FA5}">
                      <a16:colId xmlns="" xmlns:a16="http://schemas.microsoft.com/office/drawing/2014/main" val="1167874920"/>
                    </a:ext>
                  </a:extLst>
                </a:gridCol>
              </a:tblGrid>
              <a:tr h="493769">
                <a:tc>
                  <a:txBody>
                    <a:bodyPr/>
                    <a:lstStyle/>
                    <a:p>
                      <a:pPr algn="ctr" rtl="1"/>
                      <a:r>
                        <a:rPr lang="fr-FR" dirty="0"/>
                        <a:t>décompression</a:t>
                      </a:r>
                      <a:endParaRPr lang="ar-DZ" dirty="0"/>
                    </a:p>
                  </a:txBody>
                  <a:tcPr/>
                </a:tc>
                <a:tc>
                  <a:txBody>
                    <a:bodyPr/>
                    <a:lstStyle/>
                    <a:p>
                      <a:pPr algn="ctr" rtl="1"/>
                      <a:r>
                        <a:rPr lang="fr-FR" dirty="0"/>
                        <a:t>Symbole correspondant</a:t>
                      </a:r>
                      <a:endParaRPr lang="ar-DZ" dirty="0"/>
                    </a:p>
                  </a:txBody>
                  <a:tcPr/>
                </a:tc>
                <a:tc>
                  <a:txBody>
                    <a:bodyPr/>
                    <a:lstStyle/>
                    <a:p>
                      <a:pPr algn="ctr" rtl="1"/>
                      <a:r>
                        <a:rPr lang="fr-FR" dirty="0"/>
                        <a:t>Intervalle</a:t>
                      </a:r>
                      <a:endParaRPr lang="ar-DZ" dirty="0"/>
                    </a:p>
                  </a:txBody>
                  <a:tcPr/>
                </a:tc>
                <a:tc>
                  <a:txBody>
                    <a:bodyPr/>
                    <a:lstStyle/>
                    <a:p>
                      <a:pPr algn="ctr" rtl="1"/>
                      <a:r>
                        <a:rPr lang="fr-FR" dirty="0"/>
                        <a:t>Code</a:t>
                      </a:r>
                      <a:endParaRPr lang="ar-DZ" dirty="0"/>
                    </a:p>
                  </a:txBody>
                  <a:tcPr/>
                </a:tc>
                <a:extLst>
                  <a:ext uri="{0D108BD9-81ED-4DB2-BD59-A6C34878D82A}">
                    <a16:rowId xmlns="" xmlns:a16="http://schemas.microsoft.com/office/drawing/2014/main" val="2159013231"/>
                  </a:ext>
                </a:extLst>
              </a:tr>
              <a:tr h="493769">
                <a:tc>
                  <a:txBody>
                    <a:bodyPr/>
                    <a:lstStyle/>
                    <a:p>
                      <a:pPr algn="ctr" rtl="1"/>
                      <a:r>
                        <a:rPr lang="fr-FR" dirty="0"/>
                        <a:t>a</a:t>
                      </a:r>
                      <a:endParaRPr lang="ar-DZ" dirty="0"/>
                    </a:p>
                  </a:txBody>
                  <a:tcPr/>
                </a:tc>
                <a:tc>
                  <a:txBody>
                    <a:bodyPr/>
                    <a:lstStyle/>
                    <a:p>
                      <a:pPr algn="ctr" rtl="1"/>
                      <a:r>
                        <a:rPr lang="fr-FR" dirty="0"/>
                        <a:t>a</a:t>
                      </a:r>
                      <a:endParaRPr lang="ar-DZ"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dirty="0">
                          <a:solidFill>
                            <a:schemeClr val="tx1"/>
                          </a:solidFill>
                        </a:rPr>
                        <a:t>[0 , 1/2[</a:t>
                      </a:r>
                    </a:p>
                  </a:txBody>
                  <a:tcPr/>
                </a:tc>
                <a:tc>
                  <a:txBody>
                    <a:bodyPr/>
                    <a:lstStyle/>
                    <a:p>
                      <a:pPr algn="ctr" rtl="1"/>
                      <a:r>
                        <a:rPr lang="fr-FR" dirty="0"/>
                        <a:t>0,40</a:t>
                      </a:r>
                      <a:endParaRPr lang="ar-DZ" dirty="0"/>
                    </a:p>
                  </a:txBody>
                  <a:tcPr/>
                </a:tc>
                <a:extLst>
                  <a:ext uri="{0D108BD9-81ED-4DB2-BD59-A6C34878D82A}">
                    <a16:rowId xmlns="" xmlns:a16="http://schemas.microsoft.com/office/drawing/2014/main" val="3750923271"/>
                  </a:ext>
                </a:extLst>
              </a:tr>
              <a:tr h="493769">
                <a:tc>
                  <a:txBody>
                    <a:bodyPr/>
                    <a:lstStyle/>
                    <a:p>
                      <a:pPr algn="ctr" rtl="1"/>
                      <a:r>
                        <a:rPr lang="fr-FR" dirty="0"/>
                        <a:t>an</a:t>
                      </a:r>
                      <a:endParaRPr lang="ar-DZ" dirty="0"/>
                    </a:p>
                  </a:txBody>
                  <a:tcPr/>
                </a:tc>
                <a:tc>
                  <a:txBody>
                    <a:bodyPr/>
                    <a:lstStyle/>
                    <a:p>
                      <a:pPr algn="ctr" rtl="1"/>
                      <a:r>
                        <a:rPr lang="fr-FR" dirty="0"/>
                        <a:t>n</a:t>
                      </a:r>
                      <a:endParaRPr lang="ar-DZ"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dirty="0">
                          <a:solidFill>
                            <a:schemeClr val="tx1"/>
                          </a:solidFill>
                        </a:rPr>
                        <a:t>[1/2 , 5/6[</a:t>
                      </a:r>
                    </a:p>
                    <a:p>
                      <a:pPr algn="ctr" rtl="1"/>
                      <a:endParaRPr lang="ar-DZ" dirty="0"/>
                    </a:p>
                  </a:txBody>
                  <a:tcPr/>
                </a:tc>
                <a:tc>
                  <a:txBody>
                    <a:bodyPr/>
                    <a:lstStyle/>
                    <a:p>
                      <a:pPr algn="ctr" rtl="1"/>
                      <a:r>
                        <a:rPr lang="fr-FR" dirty="0"/>
                        <a:t>0,80</a:t>
                      </a:r>
                      <a:endParaRPr lang="ar-DZ" dirty="0"/>
                    </a:p>
                  </a:txBody>
                  <a:tcPr/>
                </a:tc>
                <a:extLst>
                  <a:ext uri="{0D108BD9-81ED-4DB2-BD59-A6C34878D82A}">
                    <a16:rowId xmlns="" xmlns:a16="http://schemas.microsoft.com/office/drawing/2014/main" val="2126281842"/>
                  </a:ext>
                </a:extLst>
              </a:tr>
              <a:tr h="493769">
                <a:tc>
                  <a:txBody>
                    <a:bodyPr/>
                    <a:lstStyle/>
                    <a:p>
                      <a:pPr algn="ctr" rtl="1"/>
                      <a:endParaRPr lang="ar-DZ"/>
                    </a:p>
                  </a:txBody>
                  <a:tcPr/>
                </a:tc>
                <a:tc>
                  <a:txBody>
                    <a:bodyPr/>
                    <a:lstStyle/>
                    <a:p>
                      <a:pPr algn="ctr" rtl="1"/>
                      <a:endParaRPr lang="ar-DZ"/>
                    </a:p>
                  </a:txBody>
                  <a:tcPr/>
                </a:tc>
                <a:tc>
                  <a:txBody>
                    <a:bodyPr/>
                    <a:lstStyle/>
                    <a:p>
                      <a:pPr algn="ctr" rtl="1"/>
                      <a:endParaRPr lang="ar-DZ"/>
                    </a:p>
                  </a:txBody>
                  <a:tcPr/>
                </a:tc>
                <a:tc>
                  <a:txBody>
                    <a:bodyPr/>
                    <a:lstStyle/>
                    <a:p>
                      <a:pPr algn="ctr" rtl="1"/>
                      <a:endParaRPr lang="ar-DZ" dirty="0"/>
                    </a:p>
                  </a:txBody>
                  <a:tcPr/>
                </a:tc>
                <a:extLst>
                  <a:ext uri="{0D108BD9-81ED-4DB2-BD59-A6C34878D82A}">
                    <a16:rowId xmlns="" xmlns:a16="http://schemas.microsoft.com/office/drawing/2014/main" val="4244119704"/>
                  </a:ext>
                </a:extLst>
              </a:tr>
              <a:tr h="493769">
                <a:tc>
                  <a:txBody>
                    <a:bodyPr/>
                    <a:lstStyle/>
                    <a:p>
                      <a:pPr algn="ctr" rtl="1"/>
                      <a:endParaRPr lang="ar-DZ"/>
                    </a:p>
                  </a:txBody>
                  <a:tcPr/>
                </a:tc>
                <a:tc>
                  <a:txBody>
                    <a:bodyPr/>
                    <a:lstStyle/>
                    <a:p>
                      <a:pPr algn="ctr" rtl="1"/>
                      <a:endParaRPr lang="ar-DZ"/>
                    </a:p>
                  </a:txBody>
                  <a:tcPr/>
                </a:tc>
                <a:tc>
                  <a:txBody>
                    <a:bodyPr/>
                    <a:lstStyle/>
                    <a:p>
                      <a:pPr algn="ctr" rtl="1"/>
                      <a:endParaRPr lang="ar-DZ"/>
                    </a:p>
                  </a:txBody>
                  <a:tcPr/>
                </a:tc>
                <a:tc>
                  <a:txBody>
                    <a:bodyPr/>
                    <a:lstStyle/>
                    <a:p>
                      <a:pPr algn="ctr" rtl="1"/>
                      <a:endParaRPr lang="ar-DZ"/>
                    </a:p>
                  </a:txBody>
                  <a:tcPr/>
                </a:tc>
                <a:extLst>
                  <a:ext uri="{0D108BD9-81ED-4DB2-BD59-A6C34878D82A}">
                    <a16:rowId xmlns="" xmlns:a16="http://schemas.microsoft.com/office/drawing/2014/main" val="1775598360"/>
                  </a:ext>
                </a:extLst>
              </a:tr>
              <a:tr h="493769">
                <a:tc>
                  <a:txBody>
                    <a:bodyPr/>
                    <a:lstStyle/>
                    <a:p>
                      <a:pPr algn="ctr" rtl="1"/>
                      <a:endParaRPr lang="ar-DZ"/>
                    </a:p>
                  </a:txBody>
                  <a:tcPr/>
                </a:tc>
                <a:tc>
                  <a:txBody>
                    <a:bodyPr/>
                    <a:lstStyle/>
                    <a:p>
                      <a:pPr algn="ctr" rtl="1"/>
                      <a:endParaRPr lang="ar-DZ"/>
                    </a:p>
                  </a:txBody>
                  <a:tcPr/>
                </a:tc>
                <a:tc>
                  <a:txBody>
                    <a:bodyPr/>
                    <a:lstStyle/>
                    <a:p>
                      <a:pPr algn="ctr" rtl="1"/>
                      <a:endParaRPr lang="ar-DZ"/>
                    </a:p>
                  </a:txBody>
                  <a:tcPr/>
                </a:tc>
                <a:tc>
                  <a:txBody>
                    <a:bodyPr/>
                    <a:lstStyle/>
                    <a:p>
                      <a:pPr algn="ctr" rtl="1"/>
                      <a:endParaRPr lang="ar-DZ"/>
                    </a:p>
                  </a:txBody>
                  <a:tcPr/>
                </a:tc>
                <a:extLst>
                  <a:ext uri="{0D108BD9-81ED-4DB2-BD59-A6C34878D82A}">
                    <a16:rowId xmlns="" xmlns:a16="http://schemas.microsoft.com/office/drawing/2014/main" val="2117703811"/>
                  </a:ext>
                </a:extLst>
              </a:tr>
              <a:tr h="493769">
                <a:tc>
                  <a:txBody>
                    <a:bodyPr/>
                    <a:lstStyle/>
                    <a:p>
                      <a:pPr algn="ctr" rtl="1"/>
                      <a:endParaRPr lang="ar-DZ"/>
                    </a:p>
                  </a:txBody>
                  <a:tcPr/>
                </a:tc>
                <a:tc>
                  <a:txBody>
                    <a:bodyPr/>
                    <a:lstStyle/>
                    <a:p>
                      <a:pPr algn="ctr" rtl="1"/>
                      <a:endParaRPr lang="ar-DZ"/>
                    </a:p>
                  </a:txBody>
                  <a:tcPr/>
                </a:tc>
                <a:tc>
                  <a:txBody>
                    <a:bodyPr/>
                    <a:lstStyle/>
                    <a:p>
                      <a:pPr algn="ctr" rtl="1"/>
                      <a:endParaRPr lang="ar-DZ"/>
                    </a:p>
                  </a:txBody>
                  <a:tcPr/>
                </a:tc>
                <a:tc>
                  <a:txBody>
                    <a:bodyPr/>
                    <a:lstStyle/>
                    <a:p>
                      <a:pPr algn="ctr" rtl="1"/>
                      <a:endParaRPr lang="ar-DZ" dirty="0"/>
                    </a:p>
                  </a:txBody>
                  <a:tcPr/>
                </a:tc>
                <a:extLst>
                  <a:ext uri="{0D108BD9-81ED-4DB2-BD59-A6C34878D82A}">
                    <a16:rowId xmlns="" xmlns:a16="http://schemas.microsoft.com/office/drawing/2014/main" val="3219355800"/>
                  </a:ext>
                </a:extLst>
              </a:tr>
            </a:tbl>
          </a:graphicData>
        </a:graphic>
      </p:graphicFrame>
      <p:sp>
        <p:nvSpPr>
          <p:cNvPr id="7" name="ZoneTexte 6">
            <a:extLst>
              <a:ext uri="{FF2B5EF4-FFF2-40B4-BE49-F238E27FC236}">
                <a16:creationId xmlns="" xmlns:a16="http://schemas.microsoft.com/office/drawing/2014/main" id="{69746E4A-1164-43AD-BD38-843459DA2A46}"/>
              </a:ext>
            </a:extLst>
          </p:cNvPr>
          <p:cNvSpPr txBox="1"/>
          <p:nvPr/>
        </p:nvSpPr>
        <p:spPr>
          <a:xfrm>
            <a:off x="0" y="5733256"/>
            <a:ext cx="9131300" cy="830997"/>
          </a:xfrm>
          <a:prstGeom prst="rect">
            <a:avLst/>
          </a:prstGeom>
          <a:noFill/>
        </p:spPr>
        <p:txBody>
          <a:bodyPr wrap="square" rtlCol="1">
            <a:spAutoFit/>
          </a:bodyPr>
          <a:lstStyle/>
          <a:p>
            <a:r>
              <a:rPr lang="fr-FR" altLang="ar-DZ" b="1" dirty="0" err="1">
                <a:solidFill>
                  <a:srgbClr val="00B0F0"/>
                </a:solidFill>
              </a:rPr>
              <a:t>N</a:t>
            </a:r>
            <a:r>
              <a:rPr lang="fr-FR" altLang="ar-DZ" b="1" baseline="-25000" dirty="0" err="1">
                <a:solidFill>
                  <a:srgbClr val="00B0F0"/>
                </a:solidFill>
              </a:rPr>
              <a:t>comp</a:t>
            </a:r>
            <a:r>
              <a:rPr lang="fr-FR" altLang="ar-DZ" b="1" baseline="-25000" dirty="0">
                <a:solidFill>
                  <a:srgbClr val="00B0F0"/>
                </a:solidFill>
              </a:rPr>
              <a:t> </a:t>
            </a:r>
            <a:r>
              <a:rPr lang="fr-FR" altLang="ar-DZ" b="1" dirty="0">
                <a:solidFill>
                  <a:srgbClr val="00B0F0"/>
                </a:solidFill>
              </a:rPr>
              <a:t>= (</a:t>
            </a:r>
            <a:r>
              <a:rPr lang="fr-FR" altLang="ar-DZ" b="1" dirty="0" err="1">
                <a:solidFill>
                  <a:srgbClr val="00B0F0"/>
                </a:solidFill>
              </a:rPr>
              <a:t>N</a:t>
            </a:r>
            <a:r>
              <a:rPr lang="fr-FR" altLang="ar-DZ" b="1" baseline="-25000" dirty="0" err="1">
                <a:solidFill>
                  <a:srgbClr val="00B0F0"/>
                </a:solidFill>
              </a:rPr>
              <a:t>comp</a:t>
            </a:r>
            <a:r>
              <a:rPr lang="fr-FR" altLang="ar-DZ" b="1" dirty="0">
                <a:solidFill>
                  <a:srgbClr val="00B0F0"/>
                </a:solidFill>
              </a:rPr>
              <a:t> – B</a:t>
            </a:r>
            <a:r>
              <a:rPr lang="fr-FR" altLang="ar-DZ" b="1" baseline="-25000" dirty="0">
                <a:solidFill>
                  <a:srgbClr val="00B0F0"/>
                </a:solidFill>
              </a:rPr>
              <a:t>INF</a:t>
            </a:r>
            <a:r>
              <a:rPr lang="fr-FR" altLang="ar-DZ" b="1" dirty="0">
                <a:solidFill>
                  <a:srgbClr val="00B0F0"/>
                </a:solidFill>
              </a:rPr>
              <a:t>)/p</a:t>
            </a:r>
            <a:endParaRPr lang="ar-DZ" altLang="ar-DZ" b="1" baseline="-25000" dirty="0">
              <a:solidFill>
                <a:srgbClr val="00B0F0"/>
              </a:solidFill>
            </a:endParaRPr>
          </a:p>
          <a:p>
            <a:r>
              <a:rPr lang="fr-FR" dirty="0"/>
              <a:t>0,8-0,5)/1/3=0,9</a:t>
            </a:r>
            <a:endParaRPr lang="ar-DZ" dirty="0"/>
          </a:p>
        </p:txBody>
      </p:sp>
    </p:spTree>
    <p:extLst>
      <p:ext uri="{BB962C8B-B14F-4D97-AF65-F5344CB8AC3E}">
        <p14:creationId xmlns="" xmlns:p14="http://schemas.microsoft.com/office/powerpoint/2010/main" val="431911428"/>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15954</TotalTime>
  <Words>10555</Words>
  <Application>Microsoft Office PowerPoint</Application>
  <PresentationFormat>Affichage à l'écran (4:3)</PresentationFormat>
  <Paragraphs>1813</Paragraphs>
  <Slides>122</Slides>
  <Notes>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122</vt:i4>
      </vt:variant>
    </vt:vector>
  </HeadingPairs>
  <TitlesOfParts>
    <vt:vector size="125" baseType="lpstr">
      <vt:lpstr>Modèle par défaut</vt:lpstr>
      <vt:lpstr>Équation</vt:lpstr>
      <vt:lpstr>Microsoft Éditeur d'équations 3.0</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vector>
  </TitlesOfParts>
  <Company>UNSA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UNSA</dc:creator>
  <cp:lastModifiedBy>STS</cp:lastModifiedBy>
  <cp:revision>342</cp:revision>
  <dcterms:created xsi:type="dcterms:W3CDTF">2004-03-11T10:04:20Z</dcterms:created>
  <dcterms:modified xsi:type="dcterms:W3CDTF">2021-04-23T21:52:05Z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2</vt:i4>
  </property>
  <property fmtid="{D5CDD505-2E9C-101B-9397-08002B2CF9AE}" pid="7" name="MailAddress">
    <vt:lpwstr>leroux@essi.fr</vt:lpwstr>
  </property>
  <property fmtid="{D5CDD505-2E9C-101B-9397-08002B2CF9AE}" pid="8" name="HomePage">
    <vt:lpwstr>http://www.essi.fr/~leroux</vt:lpwstr>
  </property>
  <property fmtid="{D5CDD505-2E9C-101B-9397-08002B2CF9AE}" pid="9" name="Other">
    <vt:lpwstr>illustration du fonctionnement _x000d_
du codage de huffman_x000d_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W:\public</vt:lpwstr>
  </property>
</Properties>
</file>