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0" r:id="rId5"/>
    <p:sldId id="265" r:id="rId6"/>
    <p:sldId id="266" r:id="rId7"/>
    <p:sldId id="267" r:id="rId8"/>
    <p:sldId id="261" r:id="rId9"/>
    <p:sldId id="262" r:id="rId10"/>
    <p:sldId id="263" r:id="rId11"/>
    <p:sldId id="268" r:id="rId12"/>
    <p:sldId id="264" r:id="rId13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EB5864-B393-4906-9CAD-7E02B4AE4E78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E9294E-5876-4D56-88E3-810F2F73CF00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15069279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fr-FR" smtClean="0"/>
              <a:pPr/>
              <a:t>5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2241250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fr-FR" smtClean="0"/>
              <a:pPr/>
              <a:t>6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407334158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033489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E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294E-5876-4D56-88E3-810F2F73CF00}" type="slidenum">
              <a:rPr lang="fr-FR" smtClean="0"/>
              <a:t>9</a:t>
            </a:fld>
            <a:endParaRPr lang="fr-F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dirty="0" err="1" smtClean="0"/>
              <a:t>co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E9294E-5876-4D56-88E3-810F2F73CF00}" type="slidenum">
              <a:rPr lang="fr-FR" smtClean="0"/>
              <a:t>10</a:t>
            </a:fld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="" xmlns:p14="http://schemas.microsoft.com/office/powerpoint/2010/main" val="36961040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04/05/2020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mailto:wtourab@gmail.co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285861"/>
            <a:ext cx="7772400" cy="1285883"/>
          </a:xfrm>
        </p:spPr>
        <p:txBody>
          <a:bodyPr/>
          <a:lstStyle/>
          <a:p>
            <a:r>
              <a:rPr lang="fr-FR" dirty="0" smtClean="0"/>
              <a:t>Les matériaux électrotechniques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7200928" cy="1042998"/>
          </a:xfrm>
        </p:spPr>
        <p:txBody>
          <a:bodyPr>
            <a:normAutofit/>
          </a:bodyPr>
          <a:lstStyle/>
          <a:p>
            <a:r>
              <a:rPr lang="fr-FR" sz="4400" dirty="0" smtClean="0">
                <a:solidFill>
                  <a:srgbClr val="0070C0"/>
                </a:solidFill>
                <a:latin typeface="+mj-lt"/>
                <a:ea typeface="+mj-ea"/>
                <a:cs typeface="+mj-cs"/>
              </a:rPr>
              <a:t>Les conducteurs et les isolants</a:t>
            </a:r>
          </a:p>
        </p:txBody>
      </p:sp>
      <p:sp>
        <p:nvSpPr>
          <p:cNvPr id="5" name="Flèche courbée vers la droite 4"/>
          <p:cNvSpPr/>
          <p:nvPr/>
        </p:nvSpPr>
        <p:spPr>
          <a:xfrm>
            <a:off x="428596" y="2643182"/>
            <a:ext cx="1000132" cy="15716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 courbée vers la gauche 5"/>
          <p:cNvSpPr/>
          <p:nvPr/>
        </p:nvSpPr>
        <p:spPr>
          <a:xfrm>
            <a:off x="8072462" y="2500306"/>
            <a:ext cx="857256" cy="1571636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 w="28575">
            <a:solidFill>
              <a:srgbClr val="FFC000"/>
            </a:solidFill>
          </a:ln>
        </p:spPr>
        <p:txBody>
          <a:bodyPr/>
          <a:lstStyle/>
          <a:p>
            <a:r>
              <a:rPr lang="fr-FR" dirty="0" smtClean="0">
                <a:solidFill>
                  <a:srgbClr val="00B0F0"/>
                </a:solidFill>
              </a:rPr>
              <a:t>Circuits électriques</a:t>
            </a:r>
            <a:endParaRPr lang="fr-FR" dirty="0">
              <a:solidFill>
                <a:srgbClr val="00B0F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Pour que le courant puisse circuler dans un circuit électrique il faut donc non seulement que celui-ci soit fermé mais aussi qu' il ne soit constitué que d une succession de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matière conductrice.</a:t>
            </a:r>
          </a:p>
          <a:p>
            <a:r>
              <a:rPr lang="fr-FR" dirty="0" smtClean="0"/>
              <a:t>La présence d un isolant dans la boucle que forme un circuit a un effet comparable a un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intercepteur ouvert</a:t>
            </a:r>
            <a:r>
              <a:rPr lang="fr-FR" dirty="0" smtClean="0"/>
              <a:t>.</a:t>
            </a:r>
            <a:endParaRPr lang="fr-F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142976" y="260648"/>
            <a:ext cx="7072362" cy="672075"/>
          </a:xfrm>
          <a:ln w="28575">
            <a:solidFill>
              <a:srgbClr val="0070C0"/>
            </a:solidFill>
          </a:ln>
        </p:spPr>
        <p:txBody>
          <a:bodyPr anchor="b">
            <a:noAutofit/>
          </a:bodyPr>
          <a:lstStyle>
            <a:extLst/>
          </a:lstStyle>
          <a:p>
            <a:pPr algn="ctr"/>
            <a:r>
              <a:rPr lang="fr-FR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fr-FR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test </a:t>
            </a:r>
            <a:r>
              <a:rPr lang="fr-FR" sz="4000" dirty="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de conduction</a:t>
            </a:r>
            <a:endParaRPr lang="fr-FR" sz="4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fr-FR" smtClean="0">
                <a:solidFill>
                  <a:srgbClr val="FFFFFF"/>
                </a:solidFill>
              </a:rPr>
              <a:pPr/>
              <a:t>11</a:t>
            </a:fld>
            <a:endParaRPr kumimoji="0" lang="fr-FR">
              <a:solidFill>
                <a:srgbClr val="FFFFFF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88424" y="636555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55DF19A-A409-42A8-9441-75A15B1670B1}" type="slidenum">
              <a:rPr lang="fr-FR" smtClean="0"/>
              <a:pPr/>
              <a:t>11</a:t>
            </a:fld>
            <a:endParaRPr lang="fr-FR" dirty="0"/>
          </a:p>
        </p:txBody>
      </p:sp>
      <p:pic>
        <p:nvPicPr>
          <p:cNvPr id="12" name="Image 11"/>
          <p:cNvPicPr/>
          <p:nvPr/>
        </p:nvPicPr>
        <p:blipFill>
          <a:blip r:embed="rId3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1316765"/>
            <a:ext cx="6984776" cy="412845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="" xmlns:p14="http://schemas.microsoft.com/office/powerpoint/2010/main" val="2876811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Propriétés physiques des matériaux électrotechniques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Ce  titre fera l objet du prochain cours</a:t>
            </a:r>
          </a:p>
          <a:p>
            <a:r>
              <a:rPr lang="fr-FR" dirty="0" smtClean="0"/>
              <a:t> </a:t>
            </a:r>
            <a:r>
              <a:rPr lang="fr-FR" dirty="0" smtClean="0"/>
              <a:t>Merci pour votre attention </a:t>
            </a:r>
          </a:p>
          <a:p>
            <a:r>
              <a:rPr lang="fr-FR" dirty="0" smtClean="0"/>
              <a:t>Mme </a:t>
            </a:r>
            <a:r>
              <a:rPr lang="fr-FR" dirty="0" err="1" smtClean="0"/>
              <a:t>Tourab</a:t>
            </a:r>
            <a:r>
              <a:rPr lang="fr-FR" dirty="0" smtClean="0"/>
              <a:t> </a:t>
            </a:r>
            <a:r>
              <a:rPr lang="fr-FR" dirty="0" err="1" smtClean="0"/>
              <a:t>Wafa</a:t>
            </a:r>
            <a:r>
              <a:rPr lang="fr-FR" dirty="0" smtClean="0"/>
              <a:t>  « adresse électronique :</a:t>
            </a:r>
          </a:p>
          <a:p>
            <a:r>
              <a:rPr lang="fr-FR" dirty="0" smtClean="0">
                <a:hlinkClick r:id="rId2"/>
              </a:rPr>
              <a:t>wtourab@gmail.com</a:t>
            </a:r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 w="25400">
            <a:solidFill>
              <a:srgbClr val="FFC000"/>
            </a:solidFill>
          </a:ln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Sommaire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fr-FR" dirty="0" smtClean="0"/>
              <a:t>Définition des conducteurs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Définition des isolants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Quelques exemples des conducteurs et des isolants</a:t>
            </a:r>
          </a:p>
          <a:p>
            <a:pPr>
              <a:buFont typeface="Wingdings" pitchFamily="2" charset="2"/>
              <a:buChar char="Ø"/>
            </a:pPr>
            <a:r>
              <a:rPr lang="fr-FR" dirty="0" smtClean="0"/>
              <a:t>Les conducteurs et les isolants dans les circuits électriques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ln w="19050">
            <a:solidFill>
              <a:srgbClr val="FFC000">
                <a:alpha val="77000"/>
              </a:srgbClr>
            </a:solidFill>
          </a:ln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Définition des conducteurs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fr-FR" dirty="0" smtClean="0"/>
              <a:t>Un conducteur est une matière a travers la quelle le courant électrique peut circuler on dit qu' une telle matière conduit le courant électrique.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Un conducteur est un matériau permettant des échanges d énergie entre deux systèmes par opposition a un isolant.</a:t>
            </a:r>
          </a:p>
          <a:p>
            <a:endParaRPr lang="fr-FR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077200" cy="672075"/>
          </a:xfrm>
          <a:ln>
            <a:solidFill>
              <a:srgbClr val="FFC000"/>
            </a:solidFill>
          </a:ln>
        </p:spPr>
        <p:txBody>
          <a:bodyPr anchor="b">
            <a:noAutofit/>
          </a:bodyPr>
          <a:lstStyle>
            <a:extLst/>
          </a:lstStyle>
          <a:p>
            <a:pPr algn="ctr"/>
            <a:r>
              <a:rPr lang="fr-FR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Similarité </a:t>
            </a:r>
            <a:r>
              <a:rPr lang="fr-FR" sz="3200" dirty="0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entre l’eau et l’</a:t>
            </a:r>
            <a:r>
              <a:rPr lang="fr-FR" sz="3200" dirty="0" err="1" smtClean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éléctricité</a:t>
            </a:r>
            <a:endParaRPr lang="fr-FR" sz="3200" b="1" dirty="0">
              <a:solidFill>
                <a:schemeClr val="tx2"/>
              </a:solidFill>
              <a:latin typeface="Calibri" pitchFamily="34" charset="0"/>
            </a:endParaRPr>
          </a:p>
        </p:txBody>
      </p:sp>
      <p:pic>
        <p:nvPicPr>
          <p:cNvPr id="8" name="Imag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7584" y="1248032"/>
            <a:ext cx="7357120" cy="4224469"/>
          </a:xfrm>
          <a:prstGeom prst="rect">
            <a:avLst/>
          </a:prstGeom>
        </p:spPr>
      </p:pic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fr-FR" smtClean="0">
                <a:solidFill>
                  <a:srgbClr val="FFFFFF"/>
                </a:solidFill>
              </a:rPr>
              <a:pPr/>
              <a:t>4</a:t>
            </a:fld>
            <a:endParaRPr kumimoji="0" lang="fr-FR">
              <a:solidFill>
                <a:srgbClr val="FFFFFF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604448" y="6365557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55DF19A-A409-42A8-9441-75A15B1670B1}" type="slidenum">
              <a:rPr lang="fr-FR" smtClean="0"/>
              <a:pPr/>
              <a:t>4</a:t>
            </a:fld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077200" cy="672075"/>
          </a:xfrm>
          <a:ln w="25400">
            <a:solidFill>
              <a:srgbClr val="0070C0"/>
            </a:solidFill>
          </a:ln>
        </p:spPr>
        <p:txBody>
          <a:bodyPr anchor="b">
            <a:noAutofit/>
          </a:bodyPr>
          <a:lstStyle>
            <a:extLst/>
          </a:lstStyle>
          <a:p>
            <a:pPr algn="ctr"/>
            <a:r>
              <a:rPr lang="fr-FR" sz="4000" dirty="0">
                <a:solidFill>
                  <a:srgbClr val="FF0000"/>
                </a:solidFill>
                <a:latin typeface="Calibri" pitchFamily="34" charset="0"/>
              </a:rPr>
              <a:t>P</a:t>
            </a:r>
            <a:r>
              <a:rPr lang="fr-FR" sz="4000" b="1" dirty="0" smtClean="0">
                <a:solidFill>
                  <a:srgbClr val="FF0000"/>
                </a:solidFill>
                <a:latin typeface="Calibri" pitchFamily="34" charset="0"/>
              </a:rPr>
              <a:t>ropriétés </a:t>
            </a:r>
            <a:r>
              <a:rPr lang="fr-FR" sz="4000" b="1" dirty="0">
                <a:solidFill>
                  <a:srgbClr val="FF0000"/>
                </a:solidFill>
                <a:latin typeface="Calibri" pitchFamily="34" charset="0"/>
              </a:rPr>
              <a:t>des </a:t>
            </a:r>
            <a:r>
              <a:rPr lang="fr-FR" sz="4000" b="1" dirty="0" smtClean="0">
                <a:solidFill>
                  <a:srgbClr val="FF0000"/>
                </a:solidFill>
                <a:latin typeface="Calibri" pitchFamily="34" charset="0"/>
              </a:rPr>
              <a:t>matériaux</a:t>
            </a:r>
            <a:endParaRPr lang="fr-FR" sz="40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fr-FR" smtClean="0">
                <a:solidFill>
                  <a:srgbClr val="FFFFFF"/>
                </a:solidFill>
              </a:rPr>
              <a:pPr/>
              <a:t>5</a:t>
            </a:fld>
            <a:endParaRPr kumimoji="0" lang="fr-FR">
              <a:solidFill>
                <a:srgbClr val="FFFFFF"/>
              </a:solidFill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1316766"/>
            <a:ext cx="7200800" cy="451250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79302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077200" cy="672075"/>
          </a:xfrm>
          <a:noFill/>
          <a:ln w="25400">
            <a:solidFill>
              <a:srgbClr val="FFC000"/>
            </a:solidFill>
          </a:ln>
        </p:spPr>
        <p:txBody>
          <a:bodyPr anchor="b">
            <a:noAutofit/>
          </a:bodyPr>
          <a:lstStyle>
            <a:extLst/>
          </a:lstStyle>
          <a:p>
            <a:pPr algn="l"/>
            <a:r>
              <a:rPr lang="fr-FR" sz="4000" b="1" dirty="0" smtClean="0">
                <a:solidFill>
                  <a:srgbClr val="0070C0"/>
                </a:solidFill>
                <a:latin typeface="Calibri" pitchFamily="34" charset="0"/>
              </a:rPr>
              <a:t>Les conducteurs  </a:t>
            </a:r>
            <a:endParaRPr lang="fr-FR" sz="4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fr-FR" smtClean="0">
                <a:solidFill>
                  <a:srgbClr val="FFFFFF"/>
                </a:solidFill>
              </a:rPr>
              <a:pPr/>
              <a:t>6</a:t>
            </a:fld>
            <a:endParaRPr kumimoji="0" lang="fr-FR">
              <a:solidFill>
                <a:srgbClr val="FFFFFF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460432" y="6365557"/>
            <a:ext cx="5040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55DF19A-A409-42A8-9441-75A15B1670B1}" type="slidenum">
              <a:rPr lang="fr-FR" smtClean="0"/>
              <a:pPr/>
              <a:t>6</a:t>
            </a:fld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1142984"/>
            <a:ext cx="8060336" cy="4546856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5852372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107504" y="260648"/>
            <a:ext cx="8077200" cy="672075"/>
          </a:xfrm>
          <a:ln w="28575">
            <a:solidFill>
              <a:srgbClr val="FFC000"/>
            </a:solidFill>
          </a:ln>
        </p:spPr>
        <p:txBody>
          <a:bodyPr anchor="b">
            <a:noAutofit/>
          </a:bodyPr>
          <a:lstStyle>
            <a:extLst/>
          </a:lstStyle>
          <a:p>
            <a:pPr algn="ctr"/>
            <a:r>
              <a:rPr lang="fr-FR" sz="4000" b="1" dirty="0" smtClean="0">
                <a:solidFill>
                  <a:srgbClr val="0070C0"/>
                </a:solidFill>
                <a:latin typeface="Calibri" pitchFamily="34" charset="0"/>
              </a:rPr>
              <a:t>Les conducteurs </a:t>
            </a:r>
            <a:r>
              <a:rPr lang="fr-FR" sz="4000" b="1" dirty="0" smtClean="0">
                <a:solidFill>
                  <a:srgbClr val="0070C0"/>
                </a:solidFill>
                <a:latin typeface="Calibri" pitchFamily="34" charset="0"/>
              </a:rPr>
              <a:t> </a:t>
            </a:r>
            <a:endParaRPr lang="fr-FR" sz="4000" b="1" dirty="0">
              <a:solidFill>
                <a:srgbClr val="0070C0"/>
              </a:solidFill>
              <a:latin typeface="Calibri" pitchFamily="34" charset="0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F7CB7D-F184-43C7-B6FD-03D728E1BBFF}" type="slidenum">
              <a:rPr kumimoji="0" lang="fr-FR" smtClean="0">
                <a:solidFill>
                  <a:srgbClr val="FFFFFF"/>
                </a:solidFill>
              </a:rPr>
              <a:pPr/>
              <a:t>7</a:t>
            </a:fld>
            <a:endParaRPr kumimoji="0" lang="fr-FR">
              <a:solidFill>
                <a:srgbClr val="FFFFFF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8388424" y="6365557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455DF19A-A409-42A8-9441-75A15B1670B1}" type="slidenum">
              <a:rPr lang="fr-FR" smtClean="0"/>
              <a:pPr/>
              <a:t>7</a:t>
            </a:fld>
            <a:endParaRPr lang="fr-FR" dirty="0"/>
          </a:p>
        </p:txBody>
      </p:sp>
      <p:sp>
        <p:nvSpPr>
          <p:cNvPr id="8" name="Rectangle 7"/>
          <p:cNvSpPr/>
          <p:nvPr/>
        </p:nvSpPr>
        <p:spPr>
          <a:xfrm>
            <a:off x="262187" y="1616406"/>
            <a:ext cx="8323744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L’âme d’un conducteur</a:t>
            </a:r>
            <a:r>
              <a:rPr lang="fr-F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C’est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partie qui va conduire l’électricité, elle est constituée de cuivre ou d’aluminium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 distingue les conducteurs ayant une </a:t>
            </a:r>
            <a:r>
              <a:rPr lang="fr-FR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âme </a:t>
            </a:r>
            <a:r>
              <a:rPr lang="fr-FR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massive </a:t>
            </a:r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Formée d’un seul conducteur</a:t>
            </a:r>
          </a:p>
          <a:p>
            <a:r>
              <a:rPr lang="fr-FR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(Jusqu’à 4 mm²) C’est du conducteur rigide.  </a:t>
            </a:r>
            <a:endParaRPr lang="fr-FR" sz="22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fr-FR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fr-F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âme </a:t>
            </a:r>
            <a:r>
              <a:rPr lang="fr-FR" sz="2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câblée ou </a:t>
            </a:r>
            <a:r>
              <a:rPr lang="fr-FR" sz="2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âme</a:t>
            </a:r>
          </a:p>
        </p:txBody>
      </p:sp>
    </p:spTree>
    <p:extLst>
      <p:ext uri="{BB962C8B-B14F-4D97-AF65-F5344CB8AC3E}">
        <p14:creationId xmlns="" xmlns:p14="http://schemas.microsoft.com/office/powerpoint/2010/main" val="2872095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ln w="28575">
            <a:solidFill>
              <a:srgbClr val="FFC000"/>
            </a:solidFill>
          </a:ln>
        </p:spPr>
        <p:txBody>
          <a:bodyPr/>
          <a:lstStyle/>
          <a:p>
            <a:r>
              <a:rPr lang="fr-FR" dirty="0" smtClean="0">
                <a:solidFill>
                  <a:srgbClr val="0070C0"/>
                </a:solidFill>
              </a:rPr>
              <a:t>Définition d un isolant</a:t>
            </a:r>
            <a:endParaRPr lang="fr-FR" dirty="0">
              <a:solidFill>
                <a:srgbClr val="0070C0"/>
              </a:solidFill>
            </a:endParaRPr>
          </a:p>
        </p:txBody>
      </p:sp>
      <p:sp>
        <p:nvSpPr>
          <p:cNvPr id="8" name="Espace réservé du conten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fr-FR" dirty="0" smtClean="0"/>
              <a:t>Un isolant est l opposé dans un conducteur c  est une matière  a travers laquelle le courant électrique ne peut circuler.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fr-FR" dirty="0" smtClean="0"/>
              <a:t>Un isolant est un matériau qui limite les échanges  d énergie entre deux systèmes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fr-FR" dirty="0" smtClean="0"/>
              <a:t>On distingue les isolant  électriques, les isolants thermiques, les isolants mécaniques , les isolants phoniques </a:t>
            </a:r>
            <a:r>
              <a:rPr lang="fr-FR" dirty="0" err="1" smtClean="0"/>
              <a:t>ect</a:t>
            </a:r>
            <a:r>
              <a:rPr lang="fr-FR" dirty="0" smtClean="0"/>
              <a:t>……   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Quelques exemples de conducteurs et d isolants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 err="1" smtClean="0"/>
              <a:t>Exemplep</a:t>
            </a:r>
            <a:r>
              <a:rPr lang="fr-FR" dirty="0" smtClean="0"/>
              <a:t> de </a:t>
            </a:r>
            <a:r>
              <a:rPr lang="fr-FR" i="1" dirty="0" smtClean="0">
                <a:solidFill>
                  <a:srgbClr val="FF0000"/>
                </a:solidFill>
              </a:rPr>
              <a:t>conducteurs</a:t>
            </a:r>
            <a:r>
              <a:rPr lang="fr-FR" dirty="0" smtClean="0"/>
              <a:t>: le fer, l acier , l </a:t>
            </a:r>
            <a:r>
              <a:rPr lang="fr-FR" dirty="0" err="1" smtClean="0"/>
              <a:t>aluminium,l</a:t>
            </a:r>
            <a:r>
              <a:rPr lang="fr-FR" dirty="0" smtClean="0"/>
              <a:t> argent , l or ,le cuivre ,le zinc , le plomb </a:t>
            </a:r>
            <a:r>
              <a:rPr lang="fr-FR" dirty="0" err="1" smtClean="0"/>
              <a:t>ect</a:t>
            </a:r>
            <a:r>
              <a:rPr lang="fr-FR" dirty="0" smtClean="0"/>
              <a:t>….</a:t>
            </a:r>
          </a:p>
          <a:p>
            <a:r>
              <a:rPr lang="fr-FR" dirty="0" smtClean="0"/>
              <a:t>Exemple d </a:t>
            </a:r>
            <a:r>
              <a:rPr lang="fr-FR" dirty="0" smtClean="0">
                <a:solidFill>
                  <a:srgbClr val="FF0000"/>
                </a:solidFill>
              </a:rPr>
              <a:t>isolants</a:t>
            </a:r>
            <a:r>
              <a:rPr lang="fr-FR" dirty="0" smtClean="0"/>
              <a:t>: le verre , l air , le papier, le tissu ;les matière plastiques</a:t>
            </a:r>
          </a:p>
          <a:p>
            <a:r>
              <a:rPr lang="fr-FR" dirty="0" smtClean="0"/>
              <a:t>D  une manière générale </a:t>
            </a:r>
            <a:r>
              <a:rPr lang="fr-FR" dirty="0" smtClean="0">
                <a:solidFill>
                  <a:srgbClr val="FF0000"/>
                </a:solidFill>
              </a:rPr>
              <a:t>tous les métaux </a:t>
            </a:r>
            <a:r>
              <a:rPr lang="fr-FR" dirty="0" smtClean="0"/>
              <a:t>sont conducteurs.</a:t>
            </a:r>
          </a:p>
          <a:p>
            <a:r>
              <a:rPr lang="fr-FR" dirty="0" smtClean="0"/>
              <a:t>La plus part des autres </a:t>
            </a:r>
            <a:r>
              <a:rPr lang="fr-FR" dirty="0" smtClean="0">
                <a:solidFill>
                  <a:srgbClr val="FF0000"/>
                </a:solidFill>
              </a:rPr>
              <a:t>matières solides </a:t>
            </a:r>
            <a:r>
              <a:rPr lang="fr-FR" dirty="0" smtClean="0"/>
              <a:t>sont isolantes.</a:t>
            </a: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377</Words>
  <PresentationFormat>Affichage à l'écran (4:3)</PresentationFormat>
  <Paragraphs>59</Paragraphs>
  <Slides>12</Slides>
  <Notes>7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12</vt:i4>
      </vt:variant>
    </vt:vector>
  </HeadingPairs>
  <TitlesOfParts>
    <vt:vector size="13" baseType="lpstr">
      <vt:lpstr>Thème Office</vt:lpstr>
      <vt:lpstr>Les matériaux électrotechniques</vt:lpstr>
      <vt:lpstr>Sommaire</vt:lpstr>
      <vt:lpstr>Définition des conducteurs</vt:lpstr>
      <vt:lpstr>Similarité entre l’eau et l’éléctricité</vt:lpstr>
      <vt:lpstr>Propriétés des matériaux</vt:lpstr>
      <vt:lpstr>Les conducteurs  </vt:lpstr>
      <vt:lpstr>Les conducteurs  </vt:lpstr>
      <vt:lpstr>Définition d un isolant</vt:lpstr>
      <vt:lpstr>Quelques exemples de conducteurs et d isolants</vt:lpstr>
      <vt:lpstr>Circuits électriques</vt:lpstr>
      <vt:lpstr>  test de conduction</vt:lpstr>
      <vt:lpstr>Propriétés physiques des matériaux électrotechniques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conducteurs et les isolants</dc:title>
  <dc:creator>Bureau</dc:creator>
  <cp:lastModifiedBy>Bureau</cp:lastModifiedBy>
  <cp:revision>20</cp:revision>
  <dcterms:created xsi:type="dcterms:W3CDTF">2020-05-04T21:52:02Z</dcterms:created>
  <dcterms:modified xsi:type="dcterms:W3CDTF">2020-05-05T00:01:04Z</dcterms:modified>
</cp:coreProperties>
</file>