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63" r:id="rId3"/>
    <p:sldId id="589" r:id="rId4"/>
    <p:sldId id="590" r:id="rId5"/>
    <p:sldId id="592" r:id="rId6"/>
    <p:sldId id="591" r:id="rId7"/>
    <p:sldId id="464" r:id="rId8"/>
    <p:sldId id="465" r:id="rId9"/>
    <p:sldId id="585" r:id="rId10"/>
    <p:sldId id="586" r:id="rId11"/>
    <p:sldId id="587" r:id="rId12"/>
    <p:sldId id="588" r:id="rId13"/>
    <p:sldId id="257" r:id="rId14"/>
    <p:sldId id="306" r:id="rId15"/>
    <p:sldId id="466" r:id="rId16"/>
    <p:sldId id="598" r:id="rId17"/>
    <p:sldId id="593" r:id="rId18"/>
    <p:sldId id="594" r:id="rId19"/>
    <p:sldId id="596" r:id="rId20"/>
    <p:sldId id="597" r:id="rId21"/>
    <p:sldId id="623" r:id="rId22"/>
    <p:sldId id="608" r:id="rId23"/>
    <p:sldId id="609" r:id="rId24"/>
    <p:sldId id="610" r:id="rId25"/>
    <p:sldId id="611" r:id="rId26"/>
    <p:sldId id="612" r:id="rId27"/>
    <p:sldId id="613" r:id="rId28"/>
    <p:sldId id="614" r:id="rId29"/>
    <p:sldId id="615" r:id="rId30"/>
    <p:sldId id="617" r:id="rId31"/>
    <p:sldId id="618" r:id="rId32"/>
    <p:sldId id="619" r:id="rId33"/>
    <p:sldId id="620" r:id="rId34"/>
    <p:sldId id="621" r:id="rId35"/>
    <p:sldId id="622" r:id="rId36"/>
    <p:sldId id="595"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E8A97-48E2-4BD4-9D73-6A91648B257F}" type="datetimeFigureOut">
              <a:rPr lang="fr-FR" smtClean="0"/>
              <a:pPr/>
              <a:t>17/01/2021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C2A63-C22F-4A17-90B1-AA840D61A28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1D677B-D43A-46DC-AC4E-4F90F6FD511E}"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56677C-6637-4704-863B-14F99EE131F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D677B-D43A-46DC-AC4E-4F90F6FD511E}" type="datetimeFigureOut">
              <a:rPr lang="fr-FR" smtClean="0"/>
              <a:pPr/>
              <a:t>17/01/2021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6677C-6637-4704-863B-14F99EE131F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3.png"/><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 Id="rId9" Type="http://schemas.openxmlformats.org/officeDocument/2006/relationships/image" Target="../media/image22.wmf"/></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4.bin"/><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5.bin"/><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9.wmf"/><Relationship Id="rId5" Type="http://schemas.openxmlformats.org/officeDocument/2006/relationships/oleObject" Target="../embeddings/oleObject7.bin"/><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10.bin"/><Relationship Id="rId4" Type="http://schemas.openxmlformats.org/officeDocument/2006/relationships/image" Target="../media/image3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12.bin"/><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5.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19.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5.wmf"/><Relationship Id="rId5" Type="http://schemas.openxmlformats.org/officeDocument/2006/relationships/oleObject" Target="../embeddings/oleObject24.bin"/><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oleObject" Target="../embeddings/oleObject26.bin"/><Relationship Id="rId4"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50.wmf"/><Relationship Id="rId5" Type="http://schemas.openxmlformats.org/officeDocument/2006/relationships/oleObject" Target="../embeddings/oleObject29.bin"/><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31.bin"/><Relationship Id="rId4" Type="http://schemas.openxmlformats.org/officeDocument/2006/relationships/image" Target="../media/image51.wmf"/></Relationships>
</file>

<file path=ppt/slides/_rels/slide33.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54.wmf"/><Relationship Id="rId5" Type="http://schemas.openxmlformats.org/officeDocument/2006/relationships/oleObject" Target="../embeddings/oleObject33.bin"/><Relationship Id="rId4" Type="http://schemas.openxmlformats.org/officeDocument/2006/relationships/image" Target="../media/image5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5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571744"/>
            <a:ext cx="9144000" cy="646331"/>
          </a:xfrm>
          <a:prstGeom prst="rect">
            <a:avLst/>
          </a:prstGeom>
          <a:noFill/>
        </p:spPr>
        <p:txBody>
          <a:bodyPr wrap="square" rtlCol="0">
            <a:spAutoFit/>
          </a:bodyPr>
          <a:lstStyle/>
          <a:p>
            <a:pPr algn="ctr"/>
            <a:r>
              <a:rPr lang="fr-FR" sz="3600" b="1" dirty="0">
                <a:solidFill>
                  <a:srgbClr val="FF0000"/>
                </a:solidFill>
              </a:rPr>
              <a:t>Analyse spectrale paramétrique</a:t>
            </a:r>
            <a:endParaRPr lang="fr-FR" sz="3600"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643578"/>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à New York (nombre de gens contaminés par jour) uniquement dans le domaine temporel? Que doit faire l’ épidémiologiste ?</a:t>
            </a:r>
          </a:p>
        </p:txBody>
      </p:sp>
      <p:pic>
        <p:nvPicPr>
          <p:cNvPr id="161794" name="Picture 2"/>
          <p:cNvPicPr>
            <a:picLocks noChangeAspect="1" noChangeArrowheads="1"/>
          </p:cNvPicPr>
          <p:nvPr/>
        </p:nvPicPr>
        <p:blipFill>
          <a:blip r:embed="rId2"/>
          <a:srcRect/>
          <a:stretch>
            <a:fillRect/>
          </a:stretch>
        </p:blipFill>
        <p:spPr bwMode="auto">
          <a:xfrm>
            <a:off x="142844" y="1285860"/>
            <a:ext cx="8572559" cy="3948108"/>
          </a:xfrm>
          <a:prstGeom prst="rect">
            <a:avLst/>
          </a:prstGeom>
          <a:noFill/>
          <a:ln w="9525">
            <a:noFill/>
            <a:miter lim="800000"/>
            <a:headEnd/>
            <a:tailEnd/>
          </a:ln>
          <a:effectLst/>
        </p:spPr>
      </p:pic>
      <p:sp>
        <p:nvSpPr>
          <p:cNvPr id="8" name="ZoneTexte 7"/>
          <p:cNvSpPr txBox="1"/>
          <p:nvPr/>
        </p:nvSpPr>
        <p:spPr>
          <a:xfrm>
            <a:off x="1785918" y="5243468"/>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a:t>
            </a:r>
            <a:r>
              <a:rPr lang="fr-FR" sz="2000" b="1" dirty="0" err="1">
                <a:solidFill>
                  <a:srgbClr val="C00000"/>
                </a:solidFill>
                <a:latin typeface="Times New Roman" pitchFamily="18" charset="0"/>
                <a:cs typeface="Times New Roman" pitchFamily="18" charset="0"/>
              </a:rPr>
              <a:t>cla</a:t>
            </a:r>
            <a:r>
              <a:rPr lang="fr-FR" sz="2000" b="1" dirty="0">
                <a:solidFill>
                  <a:srgbClr val="C00000"/>
                </a:solidFill>
                <a:latin typeface="Times New Roman" pitchFamily="18" charset="0"/>
                <a:cs typeface="Times New Roman" pitchFamily="18" charset="0"/>
              </a:rPr>
              <a:t> </a:t>
            </a:r>
            <a:r>
              <a:rPr lang="fr-FR" sz="2000" b="1" dirty="0" err="1">
                <a:solidFill>
                  <a:srgbClr val="C00000"/>
                </a:solidFill>
                <a:latin typeface="Times New Roman" pitchFamily="18" charset="0"/>
                <a:cs typeface="Times New Roman" pitchFamily="18" charset="0"/>
              </a:rPr>
              <a:t>ovid</a:t>
            </a:r>
            <a:r>
              <a:rPr lang="fr-FR" sz="2000" b="1" dirty="0">
                <a:solidFill>
                  <a:srgbClr val="C00000"/>
                </a:solidFill>
                <a:latin typeface="Times New Roman" pitchFamily="18" charset="0"/>
                <a:cs typeface="Times New Roman" pitchFamily="18" charset="0"/>
              </a:rPr>
              <a:t>-19 au Michigan (nombre de gens contaminés par jour) uniquement dans le domaine temporel? Que doit faire l’ épidémiologiste?</a:t>
            </a:r>
          </a:p>
        </p:txBody>
      </p:sp>
      <p:pic>
        <p:nvPicPr>
          <p:cNvPr id="162818" name="Picture 2"/>
          <p:cNvPicPr>
            <a:picLocks noChangeAspect="1" noChangeArrowheads="1"/>
          </p:cNvPicPr>
          <p:nvPr/>
        </p:nvPicPr>
        <p:blipFill>
          <a:blip r:embed="rId2"/>
          <a:srcRect/>
          <a:stretch>
            <a:fillRect/>
          </a:stretch>
        </p:blipFill>
        <p:spPr bwMode="auto">
          <a:xfrm>
            <a:off x="214282" y="1414465"/>
            <a:ext cx="8643997" cy="4086237"/>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5842361"/>
            <a:ext cx="9144000" cy="1015663"/>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de la crise sanitaire due à la </a:t>
            </a:r>
            <a:r>
              <a:rPr lang="fr-FR" sz="2000" b="1" dirty="0" err="1">
                <a:solidFill>
                  <a:srgbClr val="C00000"/>
                </a:solidFill>
                <a:latin typeface="Times New Roman" pitchFamily="18" charset="0"/>
                <a:cs typeface="Times New Roman" pitchFamily="18" charset="0"/>
              </a:rPr>
              <a:t>covid</a:t>
            </a:r>
            <a:r>
              <a:rPr lang="fr-FR" sz="2000" b="1" dirty="0">
                <a:solidFill>
                  <a:srgbClr val="C00000"/>
                </a:solidFill>
                <a:latin typeface="Times New Roman" pitchFamily="18" charset="0"/>
                <a:cs typeface="Times New Roman" pitchFamily="18" charset="0"/>
              </a:rPr>
              <a:t>-19 dans différents pays (nombre de gens contaminés par jours) uniquement dans le domaine temporel? Que doit faire l’ épidémiologiste?</a:t>
            </a:r>
          </a:p>
        </p:txBody>
      </p:sp>
      <p:pic>
        <p:nvPicPr>
          <p:cNvPr id="163842" name="Picture 2"/>
          <p:cNvPicPr>
            <a:picLocks noChangeAspect="1" noChangeArrowheads="1"/>
          </p:cNvPicPr>
          <p:nvPr/>
        </p:nvPicPr>
        <p:blipFill>
          <a:blip r:embed="rId2"/>
          <a:srcRect/>
          <a:stretch>
            <a:fillRect/>
          </a:stretch>
        </p:blipFill>
        <p:spPr bwMode="auto">
          <a:xfrm>
            <a:off x="0" y="1357298"/>
            <a:ext cx="9143999" cy="4143403"/>
          </a:xfrm>
          <a:prstGeom prst="rect">
            <a:avLst/>
          </a:prstGeom>
          <a:noFill/>
          <a:ln w="9525">
            <a:noFill/>
            <a:miter lim="800000"/>
            <a:headEnd/>
            <a:tailEnd/>
          </a:ln>
          <a:effectLst/>
        </p:spPr>
      </p:pic>
      <p:sp>
        <p:nvSpPr>
          <p:cNvPr id="7" name="ZoneTexte 6"/>
          <p:cNvSpPr txBox="1"/>
          <p:nvPr/>
        </p:nvSpPr>
        <p:spPr>
          <a:xfrm>
            <a:off x="1785918" y="552922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d’épidémiologie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2739211"/>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a:p>
            <a:pPr algn="just"/>
            <a:r>
              <a:rPr lang="fr-FR" sz="2200" dirty="0">
                <a:solidFill>
                  <a:srgbClr val="7030A0"/>
                </a:solidFill>
                <a:latin typeface="Times New Roman" pitchFamily="18" charset="0"/>
                <a:cs typeface="Times New Roman" pitchFamily="18" charset="0"/>
              </a:rPr>
              <a:t>C’est  l'ensemble des méthodes permettant de mettre en évidence les composantes périodiques présentes dans un signal, une série de données, une courbe, une image ou même une vidéo. </a:t>
            </a: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Donc elle permet d’identifier le contenu spectral (ensemble des fréquences) présentes dans ces données traitées.</a:t>
            </a:r>
          </a:p>
        </p:txBody>
      </p:sp>
      <p:sp>
        <p:nvSpPr>
          <p:cNvPr id="4" name="ZoneTexte 3"/>
          <p:cNvSpPr txBox="1"/>
          <p:nvPr/>
        </p:nvSpPr>
        <p:spPr>
          <a:xfrm>
            <a:off x="0" y="4000504"/>
            <a:ext cx="9144000" cy="3016210"/>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Pour quelles applications?</a:t>
            </a:r>
          </a:p>
          <a:p>
            <a:endParaRPr lang="fr-FR" dirty="0"/>
          </a:p>
          <a:p>
            <a:pPr algn="just"/>
            <a:r>
              <a:rPr lang="fr-FR" sz="2200" dirty="0">
                <a:solidFill>
                  <a:srgbClr val="00B050"/>
                </a:solidFill>
                <a:latin typeface="Times New Roman" pitchFamily="18" charset="0"/>
                <a:cs typeface="Times New Roman" pitchFamily="18" charset="0"/>
              </a:rPr>
              <a:t>Les données mesurées et/ou acquises (signal, images, vidéos données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doivent être traitées surtout numériquement (par exemple un filtrage, un </a:t>
            </a:r>
            <a:r>
              <a:rPr lang="fr-FR" sz="2200" dirty="0" err="1">
                <a:solidFill>
                  <a:srgbClr val="00B050"/>
                </a:solidFill>
                <a:latin typeface="Times New Roman" pitchFamily="18" charset="0"/>
                <a:cs typeface="Times New Roman" pitchFamily="18" charset="0"/>
              </a:rPr>
              <a:t>débruitage</a:t>
            </a:r>
            <a:r>
              <a:rPr lang="fr-FR" sz="2200" dirty="0">
                <a:solidFill>
                  <a:srgbClr val="00B050"/>
                </a:solidFill>
                <a:latin typeface="Times New Roman" pitchFamily="18" charset="0"/>
                <a:cs typeface="Times New Roman" pitchFamily="18" charset="0"/>
              </a:rPr>
              <a:t>, une extraction, une détection, une compression, une synthèse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 Souvent il est plus intéressant d’effectuer ces traitements dans le domaine spectrale (dit domaine transformé) au lieu du domaine original dit direct (temporel, spatial, spatio-temporel …</a:t>
            </a:r>
            <a:r>
              <a:rPr lang="fr-FR" sz="2200" dirty="0" err="1">
                <a:solidFill>
                  <a:srgbClr val="00B050"/>
                </a:solidFill>
                <a:latin typeface="Times New Roman" pitchFamily="18" charset="0"/>
                <a:cs typeface="Times New Roman" pitchFamily="18" charset="0"/>
              </a:rPr>
              <a:t>etc</a:t>
            </a:r>
            <a:r>
              <a:rPr lang="fr-FR" sz="2200" dirty="0">
                <a:solidFill>
                  <a:srgbClr val="00B050"/>
                </a:solidFill>
                <a:latin typeface="Times New Roman" pitchFamily="18" charset="0"/>
                <a:cs typeface="Times New Roman" pitchFamily="18" charset="0"/>
              </a:rPr>
              <a:t>)</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5447645"/>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Quels sont les outils de base pour l’analyse spectrale?</a:t>
            </a:r>
          </a:p>
          <a:p>
            <a:endParaRPr lang="fr-FR" dirty="0"/>
          </a:p>
          <a:p>
            <a:pPr algn="just"/>
            <a:r>
              <a:rPr lang="fr-FR" sz="2200" dirty="0">
                <a:solidFill>
                  <a:srgbClr val="7030A0"/>
                </a:solidFill>
                <a:latin typeface="Times New Roman" pitchFamily="18" charset="0"/>
                <a:cs typeface="Times New Roman" pitchFamily="18" charset="0"/>
              </a:rPr>
              <a:t>Sans nul doute la transformée de Fourier …!</a:t>
            </a:r>
          </a:p>
          <a:p>
            <a:pPr algn="just"/>
            <a:endParaRPr lang="fr-FR" sz="2200" dirty="0">
              <a:solidFill>
                <a:srgbClr val="7030A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Mais aussi bien d’autres transformées linéaires et surtout orthogonales.</a:t>
            </a:r>
          </a:p>
          <a:p>
            <a:pPr algn="just"/>
            <a:endParaRPr lang="fr-FR" sz="2200" dirty="0">
              <a:solidFill>
                <a:srgbClr val="7030A0"/>
              </a:solidFill>
              <a:latin typeface="Times New Roman" pitchFamily="18" charset="0"/>
              <a:cs typeface="Times New Roman" pitchFamily="18" charset="0"/>
            </a:endParaRPr>
          </a:p>
          <a:p>
            <a:pPr algn="just"/>
            <a:r>
              <a:rPr lang="fr-FR" sz="2200" dirty="0">
                <a:solidFill>
                  <a:srgbClr val="00B0F0"/>
                </a:solidFill>
                <a:latin typeface="Times New Roman" pitchFamily="18" charset="0"/>
                <a:cs typeface="Times New Roman" pitchFamily="18" charset="0"/>
              </a:rPr>
              <a:t>D’ailleurs pourquoi on les appelle transformées linéaires et aussi orthogonales? (Voir cours licence),</a:t>
            </a:r>
          </a:p>
          <a:p>
            <a:pPr algn="just"/>
            <a:endParaRPr lang="fr-FR" sz="2200" dirty="0">
              <a:solidFill>
                <a:srgbClr val="C00000"/>
              </a:solidFill>
              <a:latin typeface="Times New Roman" pitchFamily="18" charset="0"/>
              <a:cs typeface="Times New Roman" pitchFamily="18" charset="0"/>
            </a:endParaRPr>
          </a:p>
          <a:p>
            <a:pPr algn="just"/>
            <a:endParaRPr lang="fr-FR" sz="2200" dirty="0">
              <a:solidFill>
                <a:srgbClr val="C00000"/>
              </a:solidFill>
              <a:latin typeface="Times New Roman" pitchFamily="18" charset="0"/>
              <a:cs typeface="Times New Roman" pitchFamily="18" charset="0"/>
            </a:endParaRPr>
          </a:p>
          <a:p>
            <a:pPr algn="just"/>
            <a:r>
              <a:rPr lang="fr-FR" sz="2200" dirty="0">
                <a:solidFill>
                  <a:srgbClr val="C00000"/>
                </a:solidFill>
                <a:latin typeface="Times New Roman" pitchFamily="18" charset="0"/>
                <a:cs typeface="Times New Roman" pitchFamily="18" charset="0"/>
              </a:rPr>
              <a:t>Cependant, :</a:t>
            </a:r>
          </a:p>
          <a:p>
            <a:pPr algn="just"/>
            <a:r>
              <a:rPr lang="fr-FR" sz="2200" dirty="0">
                <a:solidFill>
                  <a:srgbClr val="C00000"/>
                </a:solidFill>
                <a:latin typeface="Times New Roman" pitchFamily="18" charset="0"/>
                <a:cs typeface="Times New Roman" pitchFamily="18" charset="0"/>
              </a:rPr>
              <a:t>1, l’intégrale de Fourier représente plusieurs limitations, entre autres, elle nécessite la connaissance de tout l’historique du signal et elle peut aussi diverger (non sommable), </a:t>
            </a:r>
          </a:p>
          <a:p>
            <a:pPr algn="just"/>
            <a:r>
              <a:rPr lang="fr-FR" sz="2200" dirty="0">
                <a:solidFill>
                  <a:srgbClr val="C00000"/>
                </a:solidFill>
                <a:latin typeface="Times New Roman" pitchFamily="18" charset="0"/>
                <a:cs typeface="Times New Roman" pitchFamily="18" charset="0"/>
              </a:rPr>
              <a:t>2, les signaux informatifs ont généralement des caractéristiques aléatoires et ils ne peuvent pas être représentés par des modèles aléatoires,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62904"/>
            <a:ext cx="9144000" cy="523220"/>
          </a:xfrm>
          <a:prstGeom prst="rect">
            <a:avLst/>
          </a:prstGeom>
          <a:noFill/>
        </p:spPr>
        <p:txBody>
          <a:bodyPr wrap="square" rtlCol="0">
            <a:spAutoFit/>
          </a:bodyPr>
          <a:lstStyle/>
          <a:p>
            <a:pPr algn="ctr"/>
            <a:r>
              <a:rPr lang="fr-FR" sz="2800" b="1" dirty="0">
                <a:solidFill>
                  <a:srgbClr val="FF0000"/>
                </a:solidFill>
              </a:rPr>
              <a:t>ANALYSE SPECTRALE DES PROCESSUS STOCHASTIQUES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2770527"/>
            <a:ext cx="9144000" cy="1015663"/>
          </a:xfrm>
          <a:prstGeom prst="rect">
            <a:avLst/>
          </a:prstGeom>
          <a:noFill/>
        </p:spPr>
        <p:txBody>
          <a:bodyPr wrap="square" rtlCol="0">
            <a:spAutoFit/>
          </a:bodyPr>
          <a:lstStyle/>
          <a:p>
            <a:pPr algn="just"/>
            <a:r>
              <a:rPr lang="fr-FR" sz="2000" dirty="0">
                <a:solidFill>
                  <a:srgbClr val="7030A0"/>
                </a:solidFill>
                <a:latin typeface="Times New Roman" pitchFamily="18" charset="0"/>
                <a:cs typeface="Times New Roman" pitchFamily="18" charset="0"/>
              </a:rPr>
              <a:t>Pourquoi on doit surtout d’intéresser à l’analyse spectrale des processus stochastiques (signaux aléatoires) et ne pas se contenter uniquement de l’analyse spectrale des signaux déterministes?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5324535"/>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Les signaux utiles informatifs</a:t>
            </a:r>
          </a:p>
          <a:p>
            <a:endParaRPr lang="fr-FR" sz="2000" dirty="0">
              <a:latin typeface="Times New Roman" pitchFamily="18" charset="0"/>
              <a:cs typeface="Times New Roman" pitchFamily="18" charset="0"/>
            </a:endParaRPr>
          </a:p>
          <a:p>
            <a:r>
              <a:rPr lang="fr-FR" sz="2000" dirty="0">
                <a:solidFill>
                  <a:srgbClr val="7030A0"/>
                </a:solidFill>
                <a:latin typeface="Times New Roman" pitchFamily="18" charset="0"/>
                <a:cs typeface="Times New Roman" pitchFamily="18" charset="0"/>
              </a:rPr>
              <a:t>D’après la théorie de l’information : </a:t>
            </a:r>
          </a:p>
          <a:p>
            <a:endParaRPr lang="fr-FR" sz="2000" dirty="0">
              <a:latin typeface="Times New Roman" pitchFamily="18" charset="0"/>
              <a:cs typeface="Times New Roman" pitchFamily="18" charset="0"/>
            </a:endParaRPr>
          </a:p>
          <a:p>
            <a:pPr>
              <a:buFont typeface="Wingdings" pitchFamily="2" charset="2"/>
              <a:buChar char="q"/>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seuls les signaux ayant certaines caractéristiques  aléatoires peuvent transmettre de l’information.</a:t>
            </a:r>
          </a:p>
          <a:p>
            <a:pPr>
              <a:buFont typeface="Wingdings" pitchFamily="2" charset="2"/>
              <a:buChar char="q"/>
            </a:pPr>
            <a:endParaRPr lang="fr-FR" sz="2000" dirty="0">
              <a:latin typeface="Times New Roman" pitchFamily="18" charset="0"/>
              <a:cs typeface="Times New Roman" pitchFamily="18" charset="0"/>
            </a:endParaRPr>
          </a:p>
          <a:p>
            <a:pPr>
              <a:buFont typeface="Wingdings" pitchFamily="2" charset="2"/>
              <a:buChar char="q"/>
            </a:pPr>
            <a:r>
              <a:rPr lang="fr-FR" sz="2000" dirty="0">
                <a:solidFill>
                  <a:srgbClr val="0070C0"/>
                </a:solidFill>
                <a:latin typeface="Times New Roman" pitchFamily="18" charset="0"/>
                <a:cs typeface="Times New Roman" pitchFamily="18" charset="0"/>
              </a:rPr>
              <a:t>De plus ce sont les données les moins probables qui portent plus d’informations</a:t>
            </a:r>
          </a:p>
          <a:p>
            <a:pPr>
              <a:buFont typeface="Wingdings" pitchFamily="2" charset="2"/>
              <a:buChar char="q"/>
            </a:pPr>
            <a:endParaRPr lang="fr-FR" sz="2000" dirty="0">
              <a:latin typeface="Times New Roman" pitchFamily="18" charset="0"/>
              <a:cs typeface="Times New Roman" pitchFamily="18" charset="0"/>
            </a:endParaRPr>
          </a:p>
          <a:p>
            <a:pPr>
              <a:buFont typeface="Wingdings" pitchFamily="2" charset="2"/>
              <a:buChar char="q"/>
            </a:pPr>
            <a:r>
              <a:rPr lang="fr-FR" sz="2000" dirty="0">
                <a:solidFill>
                  <a:srgbClr val="00B0F0"/>
                </a:solidFill>
                <a:latin typeface="Times New Roman" pitchFamily="18" charset="0"/>
                <a:cs typeface="Times New Roman" pitchFamily="18" charset="0"/>
              </a:rPr>
              <a:t>Un signal naturel (un son, une image naturelle …</a:t>
            </a:r>
            <a:r>
              <a:rPr lang="fr-FR" sz="2000" dirty="0" err="1">
                <a:solidFill>
                  <a:srgbClr val="00B0F0"/>
                </a:solidFill>
                <a:latin typeface="Times New Roman" pitchFamily="18" charset="0"/>
                <a:cs typeface="Times New Roman" pitchFamily="18" charset="0"/>
              </a:rPr>
              <a:t>etc</a:t>
            </a:r>
            <a:r>
              <a:rPr lang="fr-FR" sz="2000" dirty="0">
                <a:solidFill>
                  <a:srgbClr val="00B0F0"/>
                </a:solidFill>
                <a:latin typeface="Times New Roman" pitchFamily="18" charset="0"/>
                <a:cs typeface="Times New Roman" pitchFamily="18" charset="0"/>
              </a:rPr>
              <a:t>) est plus ou moins imprévisible.</a:t>
            </a:r>
          </a:p>
          <a:p>
            <a:endParaRPr lang="fr-FR" sz="2000" dirty="0">
              <a:solidFill>
                <a:srgbClr val="00B050"/>
              </a:solidFill>
              <a:latin typeface="Times New Roman" pitchFamily="18" charset="0"/>
              <a:cs typeface="Times New Roman" pitchFamily="18" charset="0"/>
            </a:endParaRPr>
          </a:p>
          <a:p>
            <a:r>
              <a:rPr lang="fr-FR" sz="2000" dirty="0">
                <a:solidFill>
                  <a:srgbClr val="00B050"/>
                </a:solidFill>
                <a:latin typeface="Times New Roman" pitchFamily="18" charset="0"/>
                <a:cs typeface="Times New Roman" pitchFamily="18" charset="0"/>
              </a:rPr>
              <a:t>Donc pas de modèles mathématiques déterministes pour représenter les signaux informatifs</a:t>
            </a:r>
          </a:p>
          <a:p>
            <a:endParaRPr lang="fr-FR" sz="2000" dirty="0">
              <a:latin typeface="Times New Roman" pitchFamily="18" charset="0"/>
              <a:cs typeface="Times New Roman" pitchFamily="18" charset="0"/>
            </a:endParaRPr>
          </a:p>
          <a:p>
            <a:pPr algn="just"/>
            <a:r>
              <a:rPr lang="fr-FR" sz="2000" dirty="0">
                <a:solidFill>
                  <a:schemeClr val="accent6">
                    <a:lumMod val="50000"/>
                  </a:schemeClr>
                </a:solidFill>
                <a:latin typeface="Times New Roman" pitchFamily="18" charset="0"/>
                <a:cs typeface="Times New Roman" pitchFamily="18" charset="0"/>
              </a:rPr>
              <a:t>D’autre part, ces signaux informatifs aléatoires peuvent ne pas être intégrables (ou sommables) ce qui veut dire que l’intégrale de Fourier n’existe pas.</a:t>
            </a:r>
          </a:p>
          <a:p>
            <a:endParaRPr lang="fr-FR" sz="2000" dirty="0"/>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3170099"/>
          </a:xfrm>
          <a:prstGeom prst="rect">
            <a:avLst/>
          </a:prstGeom>
          <a:noFill/>
        </p:spPr>
        <p:txBody>
          <a:bodyPr wrap="square" rtlCol="0">
            <a:spAutoFit/>
          </a:bodyPr>
          <a:lstStyle/>
          <a:p>
            <a:endParaRPr lang="fr-FR" sz="2000" dirty="0"/>
          </a:p>
          <a:p>
            <a:pPr algn="just"/>
            <a:r>
              <a:rPr lang="fr-FR" sz="2000" b="1" u="sng" dirty="0">
                <a:solidFill>
                  <a:srgbClr val="FF0000"/>
                </a:solidFill>
                <a:latin typeface="Times New Roman" pitchFamily="18" charset="0"/>
                <a:cs typeface="Times New Roman" pitchFamily="18" charset="0"/>
              </a:rPr>
              <a:t>Les bruits et perturbations</a:t>
            </a:r>
          </a:p>
          <a:p>
            <a:pPr algn="just"/>
            <a:endParaRPr lang="fr-FR" sz="2000" dirty="0">
              <a:latin typeface="Times New Roman" pitchFamily="18" charset="0"/>
              <a:cs typeface="Times New Roman" pitchFamily="18" charset="0"/>
            </a:endParaRPr>
          </a:p>
          <a:p>
            <a:pPr algn="just">
              <a:buFontTx/>
              <a:buChar char="-"/>
            </a:pPr>
            <a:r>
              <a:rPr lang="fr-FR" sz="2000" dirty="0">
                <a:solidFill>
                  <a:srgbClr val="002060"/>
                </a:solidFill>
                <a:latin typeface="Times New Roman" pitchFamily="18" charset="0"/>
                <a:cs typeface="Times New Roman" pitchFamily="18" charset="0"/>
              </a:rPr>
              <a:t>Les bruits et les perturbations qui dégradent les signaux mesurés , acquis ou encore transmis sont également aléatoires,</a:t>
            </a:r>
          </a:p>
          <a:p>
            <a:pPr algn="just">
              <a:buFontTx/>
              <a:buChar char="-"/>
            </a:pPr>
            <a:endParaRPr lang="fr-FR" sz="2000" dirty="0">
              <a:latin typeface="Times New Roman" pitchFamily="18" charset="0"/>
              <a:cs typeface="Times New Roman" pitchFamily="18" charset="0"/>
            </a:endParaRPr>
          </a:p>
          <a:p>
            <a:pPr algn="just">
              <a:buFontTx/>
              <a:buChar char="-"/>
            </a:pPr>
            <a:r>
              <a:rPr lang="fr-FR" sz="2000" dirty="0">
                <a:solidFill>
                  <a:schemeClr val="accent6">
                    <a:lumMod val="50000"/>
                  </a:schemeClr>
                </a:solidFill>
                <a:latin typeface="Times New Roman" pitchFamily="18" charset="0"/>
                <a:cs typeface="Times New Roman" pitchFamily="18" charset="0"/>
              </a:rPr>
              <a:t> Parmi les bruits les plus utilisés nous avons</a:t>
            </a:r>
          </a:p>
          <a:p>
            <a:pPr lvl="1" algn="just">
              <a:buFont typeface="Wingdings" pitchFamily="2" charset="2"/>
              <a:buChar char="q"/>
            </a:pPr>
            <a:r>
              <a:rPr lang="fr-FR" sz="2000" dirty="0">
                <a:solidFill>
                  <a:schemeClr val="accent6">
                    <a:lumMod val="50000"/>
                  </a:schemeClr>
                </a:solidFill>
                <a:latin typeface="Times New Roman" pitchFamily="18" charset="0"/>
                <a:cs typeface="Times New Roman" pitchFamily="18" charset="0"/>
              </a:rPr>
              <a:t> le bruit blanc</a:t>
            </a:r>
          </a:p>
          <a:p>
            <a:pPr lvl="1" algn="just">
              <a:buFont typeface="Wingdings" pitchFamily="2" charset="2"/>
              <a:buChar char="q"/>
            </a:pPr>
            <a:r>
              <a:rPr lang="fr-FR" sz="2000" dirty="0">
                <a:solidFill>
                  <a:schemeClr val="accent6">
                    <a:lumMod val="50000"/>
                  </a:schemeClr>
                </a:solidFill>
                <a:latin typeface="Times New Roman" pitchFamily="18" charset="0"/>
                <a:cs typeface="Times New Roman" pitchFamily="18" charset="0"/>
              </a:rPr>
              <a:t> le bruit coloré par exemple rose</a:t>
            </a:r>
          </a:p>
          <a:p>
            <a:pPr lvl="1" algn="just">
              <a:buFont typeface="Wingdings" pitchFamily="2" charset="2"/>
              <a:buChar char="q"/>
            </a:pPr>
            <a:r>
              <a:rPr lang="fr-FR" sz="2000" dirty="0">
                <a:solidFill>
                  <a:schemeClr val="accent6">
                    <a:lumMod val="50000"/>
                  </a:schemeClr>
                </a:solidFill>
                <a:latin typeface="Times New Roman" pitchFamily="18" charset="0"/>
                <a:cs typeface="Times New Roman" pitchFamily="18" charset="0"/>
              </a:rPr>
              <a:t> …</a:t>
            </a:r>
            <a:r>
              <a:rPr lang="fr-FR" sz="2000" dirty="0" err="1">
                <a:solidFill>
                  <a:schemeClr val="accent6">
                    <a:lumMod val="50000"/>
                  </a:schemeClr>
                </a:solidFill>
                <a:latin typeface="Times New Roman" pitchFamily="18" charset="0"/>
                <a:cs typeface="Times New Roman" pitchFamily="18" charset="0"/>
              </a:rPr>
              <a:t>etc</a:t>
            </a:r>
            <a:endParaRPr lang="fr-FR" sz="2000" dirty="0">
              <a:solidFill>
                <a:schemeClr val="accent6">
                  <a:lumMod val="50000"/>
                </a:schemeClr>
              </a:solidFill>
              <a:latin typeface="Times New Roman" pitchFamily="18" charset="0"/>
              <a:cs typeface="Times New Roman" pitchFamily="18" charset="0"/>
            </a:endParaRP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2308324"/>
          </a:xfrm>
          <a:prstGeom prst="rect">
            <a:avLst/>
          </a:prstGeom>
          <a:noFill/>
        </p:spPr>
        <p:txBody>
          <a:bodyPr wrap="square" rtlCol="0">
            <a:spAutoFit/>
          </a:bodyPr>
          <a:lstStyle/>
          <a:p>
            <a:endParaRPr lang="fr-FR" sz="2000" dirty="0"/>
          </a:p>
          <a:p>
            <a:pPr algn="just"/>
            <a:r>
              <a:rPr lang="fr-FR" sz="2000" b="1" u="sng" dirty="0">
                <a:solidFill>
                  <a:srgbClr val="FF0000"/>
                </a:solidFill>
                <a:latin typeface="Times New Roman" pitchFamily="18" charset="0"/>
                <a:cs typeface="Times New Roman" pitchFamily="18" charset="0"/>
              </a:rPr>
              <a:t>Bruit blanc</a:t>
            </a:r>
          </a:p>
          <a:p>
            <a:pPr algn="just"/>
            <a:endParaRPr lang="fr-FR" sz="2000" dirty="0">
              <a:latin typeface="Times New Roman" pitchFamily="18" charset="0"/>
              <a:cs typeface="Times New Roman" pitchFamily="18" charset="0"/>
            </a:endParaRPr>
          </a:p>
          <a:p>
            <a:pPr algn="just">
              <a:buFontTx/>
              <a:buChar char="-"/>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Un processus aléatoire x(t) est dit “bruit blanc” si sa densité spectrale de puissance est constante pour toutes les fréquences:</a:t>
            </a:r>
          </a:p>
          <a:p>
            <a:pPr algn="just">
              <a:buFontTx/>
              <a:buChar char="-"/>
            </a:pPr>
            <a:endParaRPr lang="fr-FR" sz="2000" dirty="0">
              <a:latin typeface="Times New Roman" pitchFamily="18" charset="0"/>
              <a:cs typeface="Times New Roman" pitchFamily="18" charset="0"/>
            </a:endParaRPr>
          </a:p>
          <a:p>
            <a:pPr algn="just">
              <a:buFontTx/>
              <a:buChar char="-"/>
            </a:pPr>
            <a:r>
              <a:rPr lang="fr-FR" sz="2400" b="1" dirty="0">
                <a:solidFill>
                  <a:srgbClr val="0070C0"/>
                </a:solidFill>
                <a:latin typeface="Times New Roman" pitchFamily="18" charset="0"/>
                <a:cs typeface="Times New Roman" pitchFamily="18" charset="0"/>
              </a:rPr>
              <a:t> Dès lors un tel bruit aura une puissance moyenne totale infinie …!</a:t>
            </a: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7698" name="Picture 2"/>
          <p:cNvPicPr>
            <a:picLocks noChangeAspect="1" noChangeArrowheads="1"/>
          </p:cNvPicPr>
          <p:nvPr/>
        </p:nvPicPr>
        <p:blipFill>
          <a:blip r:embed="rId2"/>
          <a:srcRect/>
          <a:stretch>
            <a:fillRect/>
          </a:stretch>
        </p:blipFill>
        <p:spPr bwMode="auto">
          <a:xfrm>
            <a:off x="0" y="1357298"/>
            <a:ext cx="3098918" cy="2340000"/>
          </a:xfrm>
          <a:prstGeom prst="rect">
            <a:avLst/>
          </a:prstGeom>
          <a:noFill/>
          <a:ln w="9525">
            <a:noFill/>
            <a:miter lim="800000"/>
            <a:headEnd/>
            <a:tailEnd/>
          </a:ln>
          <a:effectLst/>
        </p:spPr>
      </p:pic>
      <p:pic>
        <p:nvPicPr>
          <p:cNvPr id="157699" name="Picture 3"/>
          <p:cNvPicPr>
            <a:picLocks noChangeAspect="1" noChangeArrowheads="1"/>
          </p:cNvPicPr>
          <p:nvPr/>
        </p:nvPicPr>
        <p:blipFill>
          <a:blip r:embed="rId3"/>
          <a:srcRect/>
          <a:stretch>
            <a:fillRect/>
          </a:stretch>
        </p:blipFill>
        <p:spPr bwMode="auto">
          <a:xfrm>
            <a:off x="3000364" y="1357298"/>
            <a:ext cx="3095999" cy="2340000"/>
          </a:xfrm>
          <a:prstGeom prst="rect">
            <a:avLst/>
          </a:prstGeom>
          <a:noFill/>
          <a:ln w="9525">
            <a:noFill/>
            <a:miter lim="800000"/>
            <a:headEnd/>
            <a:tailEnd/>
          </a:ln>
          <a:effectLst/>
        </p:spPr>
      </p:pic>
      <p:pic>
        <p:nvPicPr>
          <p:cNvPr id="157700" name="Picture 4"/>
          <p:cNvPicPr>
            <a:picLocks noChangeAspect="1" noChangeArrowheads="1"/>
          </p:cNvPicPr>
          <p:nvPr/>
        </p:nvPicPr>
        <p:blipFill>
          <a:blip r:embed="rId4"/>
          <a:srcRect/>
          <a:stretch>
            <a:fillRect/>
          </a:stretch>
        </p:blipFill>
        <p:spPr bwMode="auto">
          <a:xfrm>
            <a:off x="6072198" y="1357298"/>
            <a:ext cx="3051785" cy="2340000"/>
          </a:xfrm>
          <a:prstGeom prst="rect">
            <a:avLst/>
          </a:prstGeom>
          <a:noFill/>
          <a:ln w="9525">
            <a:noFill/>
            <a:miter lim="800000"/>
            <a:headEnd/>
            <a:tailEnd/>
          </a:ln>
          <a:effectLst/>
        </p:spPr>
      </p:pic>
      <p:pic>
        <p:nvPicPr>
          <p:cNvPr id="157701" name="Picture 5"/>
          <p:cNvPicPr>
            <a:picLocks noChangeAspect="1" noChangeArrowheads="1"/>
          </p:cNvPicPr>
          <p:nvPr/>
        </p:nvPicPr>
        <p:blipFill>
          <a:blip r:embed="rId5"/>
          <a:srcRect/>
          <a:stretch>
            <a:fillRect/>
          </a:stretch>
        </p:blipFill>
        <p:spPr bwMode="auto">
          <a:xfrm>
            <a:off x="-32" y="3786190"/>
            <a:ext cx="2998404" cy="2340000"/>
          </a:xfrm>
          <a:prstGeom prst="rect">
            <a:avLst/>
          </a:prstGeom>
          <a:noFill/>
          <a:ln w="9525">
            <a:noFill/>
            <a:miter lim="800000"/>
            <a:headEnd/>
            <a:tailEnd/>
          </a:ln>
          <a:effectLst/>
        </p:spPr>
      </p:pic>
      <p:pic>
        <p:nvPicPr>
          <p:cNvPr id="157702" name="Picture 6"/>
          <p:cNvPicPr>
            <a:picLocks noChangeAspect="1" noChangeArrowheads="1"/>
          </p:cNvPicPr>
          <p:nvPr/>
        </p:nvPicPr>
        <p:blipFill>
          <a:blip r:embed="rId6"/>
          <a:srcRect/>
          <a:stretch>
            <a:fillRect/>
          </a:stretch>
        </p:blipFill>
        <p:spPr bwMode="auto">
          <a:xfrm>
            <a:off x="3000364" y="3786190"/>
            <a:ext cx="3214710" cy="2340000"/>
          </a:xfrm>
          <a:prstGeom prst="rect">
            <a:avLst/>
          </a:prstGeom>
          <a:noFill/>
          <a:ln w="9525">
            <a:noFill/>
            <a:miter lim="800000"/>
            <a:headEnd/>
            <a:tailEnd/>
          </a:ln>
          <a:effectLst/>
        </p:spPr>
      </p:pic>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signaux uniquement dans le domaine temporel?</a:t>
            </a:r>
          </a:p>
        </p:txBody>
      </p:sp>
      <p:sp>
        <p:nvSpPr>
          <p:cNvPr id="10" name="ZoneTexte 9"/>
          <p:cNvSpPr txBox="1"/>
          <p:nvPr/>
        </p:nvSpPr>
        <p:spPr>
          <a:xfrm>
            <a:off x="6286512" y="4671964"/>
            <a:ext cx="2786050" cy="400110"/>
          </a:xfrm>
          <a:prstGeom prst="rect">
            <a:avLst/>
          </a:prstGeom>
          <a:noFill/>
        </p:spPr>
        <p:txBody>
          <a:bodyPr wrap="square" rtlCol="0">
            <a:spAutoFit/>
          </a:bodyPr>
          <a:lstStyle/>
          <a:p>
            <a:r>
              <a:rPr lang="fr-FR" sz="2000" b="1" u="sng" dirty="0">
                <a:solidFill>
                  <a:srgbClr val="FF0000"/>
                </a:solidFill>
                <a:latin typeface="Times New Roman" pitchFamily="18" charset="0"/>
                <a:cs typeface="Times New Roman" pitchFamily="18" charset="0"/>
              </a:rPr>
              <a:t>Exemples de signaux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3170099"/>
          </a:xfrm>
          <a:prstGeom prst="rect">
            <a:avLst/>
          </a:prstGeom>
          <a:noFill/>
        </p:spPr>
        <p:txBody>
          <a:bodyPr wrap="square" rtlCol="0">
            <a:spAutoFit/>
          </a:bodyPr>
          <a:lstStyle/>
          <a:p>
            <a:pPr algn="just"/>
            <a:r>
              <a:rPr lang="fr-FR" sz="2000" b="1" u="sng" dirty="0">
                <a:solidFill>
                  <a:srgbClr val="FF0000"/>
                </a:solidFill>
                <a:latin typeface="Times New Roman" pitchFamily="18" charset="0"/>
                <a:cs typeface="Times New Roman" pitchFamily="18" charset="0"/>
              </a:rPr>
              <a:t>Bruit thermique</a:t>
            </a:r>
          </a:p>
          <a:p>
            <a:pPr algn="just"/>
            <a:endParaRPr lang="fr-FR" sz="2000" dirty="0">
              <a:latin typeface="Times New Roman" pitchFamily="18" charset="0"/>
              <a:cs typeface="Times New Roman" pitchFamily="18" charset="0"/>
            </a:endParaRPr>
          </a:p>
          <a:p>
            <a:pPr algn="just">
              <a:buFontTx/>
              <a:buChar char="-"/>
            </a:pPr>
            <a:r>
              <a:rPr lang="fr-FR" sz="2000" dirty="0">
                <a:solidFill>
                  <a:srgbClr val="002060"/>
                </a:solidFill>
                <a:latin typeface="Times New Roman" pitchFamily="18" charset="0"/>
                <a:cs typeface="Times New Roman" pitchFamily="18" charset="0"/>
              </a:rPr>
              <a:t>Il est produit par les mouvements aléatoires des électrons (mouvement Brownien) dans les composants électroniques, les circuits et bien sûr dans les milieux de propagation.</a:t>
            </a:r>
          </a:p>
          <a:p>
            <a:pPr algn="just">
              <a:buFontTx/>
              <a:buChar char="-"/>
            </a:pPr>
            <a:endParaRPr lang="fr-FR" sz="2000" dirty="0">
              <a:latin typeface="Times New Roman" pitchFamily="18" charset="0"/>
              <a:cs typeface="Times New Roman" pitchFamily="18" charset="0"/>
            </a:endParaRPr>
          </a:p>
          <a:p>
            <a:pPr algn="just">
              <a:buFontTx/>
              <a:buChar char="-"/>
            </a:pPr>
            <a:r>
              <a:rPr lang="fr-FR" sz="2000" dirty="0">
                <a:latin typeface="Times New Roman" pitchFamily="18" charset="0"/>
                <a:cs typeface="Times New Roman" pitchFamily="18" charset="0"/>
              </a:rPr>
              <a:t> </a:t>
            </a:r>
            <a:r>
              <a:rPr lang="fr-FR" sz="2000" dirty="0">
                <a:solidFill>
                  <a:srgbClr val="7030A0"/>
                </a:solidFill>
                <a:latin typeface="Times New Roman" pitchFamily="18" charset="0"/>
                <a:cs typeface="Times New Roman" pitchFamily="18" charset="0"/>
              </a:rPr>
              <a:t>Il s’agit d’un bruit blanc particulier. En effet, il est considéré blanc à l’intérieur d’une bande passante relativement large, mais décroit pour les HF.</a:t>
            </a:r>
          </a:p>
          <a:p>
            <a:pPr algn="just">
              <a:buFontTx/>
              <a:buChar char="-"/>
            </a:pPr>
            <a:endParaRPr lang="fr-FR" sz="2000" dirty="0">
              <a:latin typeface="Times New Roman" pitchFamily="18" charset="0"/>
              <a:cs typeface="Times New Roman" pitchFamily="18" charset="0"/>
            </a:endParaRPr>
          </a:p>
          <a:p>
            <a:pPr algn="just">
              <a:buFontTx/>
              <a:buChar char="-"/>
            </a:pPr>
            <a:r>
              <a:rPr lang="fr-FR" sz="2000" dirty="0">
                <a:solidFill>
                  <a:srgbClr val="00B050"/>
                </a:solidFill>
                <a:latin typeface="Times New Roman" pitchFamily="18" charset="0"/>
                <a:cs typeface="Times New Roman" pitchFamily="18" charset="0"/>
              </a:rPr>
              <a:t> Il peut être modélisé comme étant la sortie d’un filtre dont l’entrée est le bruit blanc théorique.</a:t>
            </a: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pic>
        <p:nvPicPr>
          <p:cNvPr id="216066" name="Picture 2"/>
          <p:cNvPicPr>
            <a:picLocks noChangeAspect="1" noChangeArrowheads="1"/>
          </p:cNvPicPr>
          <p:nvPr/>
        </p:nvPicPr>
        <p:blipFill>
          <a:blip r:embed="rId3"/>
          <a:srcRect/>
          <a:stretch>
            <a:fillRect/>
          </a:stretch>
        </p:blipFill>
        <p:spPr bwMode="auto">
          <a:xfrm>
            <a:off x="5429256" y="4214818"/>
            <a:ext cx="3638111" cy="1285884"/>
          </a:xfrm>
          <a:prstGeom prst="rect">
            <a:avLst/>
          </a:prstGeom>
          <a:noFill/>
          <a:ln w="9525">
            <a:noFill/>
            <a:miter lim="800000"/>
            <a:headEnd/>
            <a:tailEnd/>
          </a:ln>
          <a:effectLst/>
        </p:spPr>
      </p:pic>
      <p:sp>
        <p:nvSpPr>
          <p:cNvPr id="5" name="ZoneTexte 4"/>
          <p:cNvSpPr txBox="1"/>
          <p:nvPr/>
        </p:nvSpPr>
        <p:spPr>
          <a:xfrm>
            <a:off x="0" y="4143380"/>
            <a:ext cx="4929190" cy="677108"/>
          </a:xfrm>
          <a:prstGeom prst="rect">
            <a:avLst/>
          </a:prstGeom>
          <a:noFill/>
        </p:spPr>
        <p:txBody>
          <a:bodyPr wrap="square" rtlCol="0">
            <a:spAutoFit/>
          </a:bodyPr>
          <a:lstStyle/>
          <a:p>
            <a:r>
              <a:rPr lang="fr-FR" sz="2000" dirty="0">
                <a:solidFill>
                  <a:srgbClr val="0070C0"/>
                </a:solidFill>
                <a:latin typeface="Times New Roman" pitchFamily="18" charset="0"/>
                <a:cs typeface="Times New Roman" pitchFamily="18" charset="0"/>
              </a:rPr>
              <a:t>SLI : Système Linéaire et Invariant</a:t>
            </a:r>
          </a:p>
          <a:p>
            <a:endParaRPr lang="fr-FR" dirty="0"/>
          </a:p>
        </p:txBody>
      </p:sp>
      <p:graphicFrame>
        <p:nvGraphicFramePr>
          <p:cNvPr id="6" name="Objet 5"/>
          <p:cNvGraphicFramePr>
            <a:graphicFrameLocks noChangeAspect="1"/>
          </p:cNvGraphicFramePr>
          <p:nvPr/>
        </p:nvGraphicFramePr>
        <p:xfrm>
          <a:off x="71438" y="4572007"/>
          <a:ext cx="2143108" cy="479380"/>
        </p:xfrm>
        <a:graphic>
          <a:graphicData uri="http://schemas.openxmlformats.org/presentationml/2006/ole">
            <mc:AlternateContent xmlns:mc="http://schemas.openxmlformats.org/markup-compatibility/2006">
              <mc:Choice xmlns:v="urn:schemas-microsoft-com:vml" Requires="v">
                <p:oleObj spid="_x0000_s216118" name="Équation" r:id="rId4" imgW="965160" imgH="215640" progId="Equation.3">
                  <p:embed/>
                </p:oleObj>
              </mc:Choice>
              <mc:Fallback>
                <p:oleObj name="Équation" r:id="rId4" imgW="965160" imgH="215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4572007"/>
                        <a:ext cx="2143108" cy="479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 6"/>
          <p:cNvGraphicFramePr>
            <a:graphicFrameLocks noChangeAspect="1"/>
          </p:cNvGraphicFramePr>
          <p:nvPr/>
        </p:nvGraphicFramePr>
        <p:xfrm>
          <a:off x="2786050" y="4572008"/>
          <a:ext cx="2571768" cy="432872"/>
        </p:xfrm>
        <a:graphic>
          <a:graphicData uri="http://schemas.openxmlformats.org/presentationml/2006/ole">
            <mc:AlternateContent xmlns:mc="http://schemas.openxmlformats.org/markup-compatibility/2006">
              <mc:Choice xmlns:v="urn:schemas-microsoft-com:vml" Requires="v">
                <p:oleObj spid="_x0000_s216119" name="Équation" r:id="rId6" imgW="1282680" imgH="215640" progId="Equation.3">
                  <p:embed/>
                </p:oleObj>
              </mc:Choice>
              <mc:Fallback>
                <p:oleObj name="Équation" r:id="rId6" imgW="1282680" imgH="2156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050" y="4572008"/>
                        <a:ext cx="2571768" cy="4328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p:cNvGraphicFramePr>
            <a:graphicFrameLocks noChangeAspect="1"/>
          </p:cNvGraphicFramePr>
          <p:nvPr/>
        </p:nvGraphicFramePr>
        <p:xfrm>
          <a:off x="74653" y="5072074"/>
          <a:ext cx="2568521" cy="500066"/>
        </p:xfrm>
        <a:graphic>
          <a:graphicData uri="http://schemas.openxmlformats.org/presentationml/2006/ole">
            <mc:AlternateContent xmlns:mc="http://schemas.openxmlformats.org/markup-compatibility/2006">
              <mc:Choice xmlns:v="urn:schemas-microsoft-com:vml" Requires="v">
                <p:oleObj spid="_x0000_s216120" name="Équation" r:id="rId8" imgW="1434960" imgH="279360" progId="Equation.3">
                  <p:embed/>
                </p:oleObj>
              </mc:Choice>
              <mc:Fallback>
                <p:oleObj name="Équation" r:id="rId8" imgW="1434960" imgH="27936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53" y="5072074"/>
                        <a:ext cx="2568521"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5770923"/>
            <a:ext cx="7286644" cy="1015663"/>
          </a:xfrm>
          <a:prstGeom prst="rect">
            <a:avLst/>
          </a:prstGeom>
          <a:noFill/>
        </p:spPr>
        <p:txBody>
          <a:bodyPr wrap="square" rtlCol="0">
            <a:spAutoFit/>
          </a:bodyPr>
          <a:lstStyle/>
          <a:p>
            <a:r>
              <a:rPr lang="fr-FR" sz="2000" dirty="0">
                <a:latin typeface="Times New Roman" pitchFamily="18" charset="0"/>
                <a:cs typeface="Times New Roman" pitchFamily="18" charset="0"/>
              </a:rPr>
              <a:t>h(t) : réponse </a:t>
            </a:r>
            <a:r>
              <a:rPr lang="fr-FR" sz="2000" dirty="0" err="1">
                <a:latin typeface="Times New Roman" pitchFamily="18" charset="0"/>
                <a:cs typeface="Times New Roman" pitchFamily="18" charset="0"/>
              </a:rPr>
              <a:t>impulsionnelle</a:t>
            </a:r>
            <a:r>
              <a:rPr lang="fr-FR" sz="2000" dirty="0">
                <a:latin typeface="Times New Roman" pitchFamily="18" charset="0"/>
                <a:cs typeface="Times New Roman" pitchFamily="18" charset="0"/>
              </a:rPr>
              <a:t> du SLI</a:t>
            </a:r>
          </a:p>
          <a:p>
            <a:r>
              <a:rPr lang="fr-FR" sz="2000" dirty="0">
                <a:latin typeface="Times New Roman" pitchFamily="18" charset="0"/>
                <a:cs typeface="Times New Roman" pitchFamily="18" charset="0"/>
              </a:rPr>
              <a:t>H(f) réponse fréquentielle du SLI</a:t>
            </a:r>
          </a:p>
          <a:p>
            <a:r>
              <a:rPr lang="fr-FR" sz="2000" dirty="0">
                <a:latin typeface="Times New Roman" pitchFamily="18" charset="0"/>
                <a:cs typeface="Times New Roman" pitchFamily="18" charset="0"/>
                <a:sym typeface="Symbol"/>
              </a:rPr>
              <a:t></a:t>
            </a:r>
            <a:r>
              <a:rPr lang="fr-FR" sz="2000" baseline="-25000" dirty="0">
                <a:latin typeface="Times New Roman" pitchFamily="18" charset="0"/>
                <a:cs typeface="Times New Roman" pitchFamily="18" charset="0"/>
                <a:sym typeface="Symbol"/>
              </a:rPr>
              <a:t>y</a:t>
            </a:r>
            <a:r>
              <a:rPr lang="fr-FR" sz="2000" dirty="0">
                <a:latin typeface="Times New Roman" pitchFamily="18" charset="0"/>
                <a:cs typeface="Times New Roman" pitchFamily="18" charset="0"/>
                <a:sym typeface="Symbol"/>
              </a:rPr>
              <a:t>(f) et </a:t>
            </a:r>
            <a:r>
              <a:rPr lang="fr-FR" sz="2000" baseline="-25000" dirty="0">
                <a:latin typeface="Times New Roman" pitchFamily="18" charset="0"/>
                <a:cs typeface="Times New Roman" pitchFamily="18" charset="0"/>
                <a:sym typeface="Symbol"/>
              </a:rPr>
              <a:t>x</a:t>
            </a:r>
            <a:r>
              <a:rPr lang="fr-FR" sz="2000" dirty="0">
                <a:latin typeface="Times New Roman" pitchFamily="18" charset="0"/>
                <a:cs typeface="Times New Roman" pitchFamily="18" charset="0"/>
                <a:sym typeface="Symbol"/>
              </a:rPr>
              <a:t>(f) les DSP respectivement de la sortie et de l’entrée</a:t>
            </a:r>
            <a:endParaRPr lang="fr-FR"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1323439"/>
          </a:xfrm>
          <a:prstGeom prst="rect">
            <a:avLst/>
          </a:prstGeom>
          <a:noFill/>
        </p:spPr>
        <p:txBody>
          <a:bodyPr wrap="square" rtlCol="0">
            <a:spAutoFit/>
          </a:bodyPr>
          <a:lstStyle/>
          <a:p>
            <a:pPr algn="just"/>
            <a:r>
              <a:rPr lang="fr-FR" sz="2000" b="1" u="sng" dirty="0">
                <a:solidFill>
                  <a:srgbClr val="FF0000"/>
                </a:solidFill>
                <a:latin typeface="Times New Roman" pitchFamily="18" charset="0"/>
                <a:cs typeface="Times New Roman" pitchFamily="18" charset="0"/>
              </a:rPr>
              <a:t>Signal aléatoire corrélé</a:t>
            </a:r>
          </a:p>
          <a:p>
            <a:pPr algn="just"/>
            <a:endParaRPr lang="fr-FR" sz="2000" dirty="0">
              <a:latin typeface="Times New Roman" pitchFamily="18" charset="0"/>
              <a:cs typeface="Times New Roman" pitchFamily="18" charset="0"/>
            </a:endParaRPr>
          </a:p>
          <a:p>
            <a:pPr algn="just"/>
            <a:r>
              <a:rPr lang="fr-FR" sz="2000" dirty="0">
                <a:solidFill>
                  <a:srgbClr val="002060"/>
                </a:solidFill>
                <a:latin typeface="Times New Roman" pitchFamily="18" charset="0"/>
                <a:cs typeface="Times New Roman" pitchFamily="18" charset="0"/>
              </a:rPr>
              <a:t>Pareil que pour un bruit thermique, un signal aléatoire y(t) corrélé peut être vue comme la sortie d’un SLIT dont l’entrée est un bruit blanc complètement </a:t>
            </a:r>
            <a:r>
              <a:rPr lang="fr-FR" sz="2000" dirty="0" err="1">
                <a:solidFill>
                  <a:srgbClr val="002060"/>
                </a:solidFill>
                <a:latin typeface="Times New Roman" pitchFamily="18" charset="0"/>
                <a:cs typeface="Times New Roman" pitchFamily="18" charset="0"/>
              </a:rPr>
              <a:t>décorrélé</a:t>
            </a:r>
            <a:r>
              <a:rPr lang="fr-FR" sz="2000" dirty="0">
                <a:solidFill>
                  <a:srgbClr val="002060"/>
                </a:solidFill>
                <a:latin typeface="Times New Roman" pitchFamily="18" charset="0"/>
                <a:cs typeface="Times New Roman" pitchFamily="18" charset="0"/>
              </a:rPr>
              <a:t>. </a:t>
            </a:r>
            <a:endParaRPr lang="fr-FR" sz="2000" dirty="0">
              <a:solidFill>
                <a:srgbClr val="00B050"/>
              </a:solidFill>
              <a:latin typeface="Times New Roman" pitchFamily="18" charset="0"/>
              <a:cs typeface="Times New Roman" pitchFamily="18" charset="0"/>
            </a:endParaRPr>
          </a:p>
        </p:txBody>
      </p:sp>
      <p:sp>
        <p:nvSpPr>
          <p:cNvPr id="4" name="ZoneTexte 3"/>
          <p:cNvSpPr txBox="1"/>
          <p:nvPr/>
        </p:nvSpPr>
        <p:spPr>
          <a:xfrm>
            <a:off x="0" y="0"/>
            <a:ext cx="9144000" cy="646331"/>
          </a:xfrm>
          <a:prstGeom prst="rect">
            <a:avLst/>
          </a:prstGeom>
          <a:noFill/>
        </p:spPr>
        <p:txBody>
          <a:bodyPr wrap="square" rtlCol="0">
            <a:spAutoFit/>
          </a:bodyPr>
          <a:lstStyle/>
          <a:p>
            <a:pPr algn="ctr"/>
            <a:r>
              <a:rPr lang="fr-FR" sz="3600" b="1" dirty="0">
                <a:solidFill>
                  <a:srgbClr val="FF0000"/>
                </a:solidFill>
                <a:latin typeface="Times New Roman" pitchFamily="18" charset="0"/>
                <a:cs typeface="Times New Roman" pitchFamily="18" charset="0"/>
              </a:rPr>
              <a:t>INTRODUCTION</a:t>
            </a:r>
          </a:p>
        </p:txBody>
      </p:sp>
      <p:sp>
        <p:nvSpPr>
          <p:cNvPr id="5" name="ZoneTexte 4"/>
          <p:cNvSpPr txBox="1"/>
          <p:nvPr/>
        </p:nvSpPr>
        <p:spPr>
          <a:xfrm>
            <a:off x="0" y="3680586"/>
            <a:ext cx="4929190" cy="677108"/>
          </a:xfrm>
          <a:prstGeom prst="rect">
            <a:avLst/>
          </a:prstGeom>
          <a:noFill/>
        </p:spPr>
        <p:txBody>
          <a:bodyPr wrap="square" rtlCol="0">
            <a:spAutoFit/>
          </a:bodyPr>
          <a:lstStyle/>
          <a:p>
            <a:r>
              <a:rPr lang="fr-FR" sz="2000" dirty="0">
                <a:solidFill>
                  <a:srgbClr val="0070C0"/>
                </a:solidFill>
                <a:latin typeface="Times New Roman" pitchFamily="18" charset="0"/>
                <a:cs typeface="Times New Roman" pitchFamily="18" charset="0"/>
              </a:rPr>
              <a:t>SLI : Système Linéaire et Invariant</a:t>
            </a:r>
          </a:p>
          <a:p>
            <a:endParaRPr lang="fr-FR" dirty="0"/>
          </a:p>
        </p:txBody>
      </p:sp>
      <p:graphicFrame>
        <p:nvGraphicFramePr>
          <p:cNvPr id="8" name="Objet 7"/>
          <p:cNvGraphicFramePr>
            <a:graphicFrameLocks noChangeAspect="1"/>
          </p:cNvGraphicFramePr>
          <p:nvPr/>
        </p:nvGraphicFramePr>
        <p:xfrm>
          <a:off x="6086475" y="3643314"/>
          <a:ext cx="2682875" cy="500063"/>
        </p:xfrm>
        <a:graphic>
          <a:graphicData uri="http://schemas.openxmlformats.org/presentationml/2006/ole">
            <mc:AlternateContent xmlns:mc="http://schemas.openxmlformats.org/markup-compatibility/2006">
              <mc:Choice xmlns:v="urn:schemas-microsoft-com:vml" Requires="v">
                <p:oleObj spid="_x0000_s337958" name="Équation" r:id="rId3" imgW="1498320" imgH="279360" progId="Equation.3">
                  <p:embed/>
                </p:oleObj>
              </mc:Choice>
              <mc:Fallback>
                <p:oleObj name="Équation" r:id="rId3" imgW="1498320" imgH="2793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643314"/>
                        <a:ext cx="2682875"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2357430"/>
            <a:ext cx="3214678" cy="430887"/>
          </a:xfrm>
          <a:prstGeom prst="rect">
            <a:avLst/>
          </a:prstGeom>
          <a:noFill/>
        </p:spPr>
        <p:txBody>
          <a:bodyPr wrap="square" rtlCol="0">
            <a:spAutoFit/>
          </a:bodyPr>
          <a:lstStyle/>
          <a:p>
            <a:r>
              <a:rPr lang="fr-FR" sz="2200" b="1" u="sng" dirty="0">
                <a:solidFill>
                  <a:srgbClr val="7030A0"/>
                </a:solidFill>
                <a:latin typeface="Times New Roman" pitchFamily="18" charset="0"/>
                <a:cs typeface="Times New Roman" pitchFamily="18" charset="0"/>
              </a:rPr>
              <a:t>Dans le cas analogique</a:t>
            </a:r>
          </a:p>
        </p:txBody>
      </p:sp>
      <p:sp>
        <p:nvSpPr>
          <p:cNvPr id="11" name="ZoneTexte 10"/>
          <p:cNvSpPr txBox="1"/>
          <p:nvPr/>
        </p:nvSpPr>
        <p:spPr>
          <a:xfrm>
            <a:off x="214282" y="4429132"/>
            <a:ext cx="3214678" cy="430887"/>
          </a:xfrm>
          <a:prstGeom prst="rect">
            <a:avLst/>
          </a:prstGeom>
          <a:noFill/>
        </p:spPr>
        <p:txBody>
          <a:bodyPr wrap="square" rtlCol="0">
            <a:spAutoFit/>
          </a:bodyPr>
          <a:lstStyle/>
          <a:p>
            <a:r>
              <a:rPr lang="fr-FR" sz="2200" b="1" u="sng" dirty="0">
                <a:solidFill>
                  <a:srgbClr val="7030A0"/>
                </a:solidFill>
                <a:latin typeface="Times New Roman" pitchFamily="18" charset="0"/>
                <a:cs typeface="Times New Roman" pitchFamily="18" charset="0"/>
              </a:rPr>
              <a:t>Dans le cas discret</a:t>
            </a:r>
          </a:p>
        </p:txBody>
      </p:sp>
      <p:graphicFrame>
        <p:nvGraphicFramePr>
          <p:cNvPr id="337925" name="Object 5"/>
          <p:cNvGraphicFramePr>
            <a:graphicFrameLocks noChangeAspect="1"/>
          </p:cNvGraphicFramePr>
          <p:nvPr/>
        </p:nvGraphicFramePr>
        <p:xfrm>
          <a:off x="14296" y="6072206"/>
          <a:ext cx="5772150" cy="714375"/>
        </p:xfrm>
        <a:graphic>
          <a:graphicData uri="http://schemas.openxmlformats.org/presentationml/2006/ole">
            <mc:AlternateContent xmlns:mc="http://schemas.openxmlformats.org/markup-compatibility/2006">
              <mc:Choice xmlns:v="urn:schemas-microsoft-com:vml" Requires="v">
                <p:oleObj spid="_x0000_s337959" name="Équation" r:id="rId5" imgW="2565360" imgH="317160" progId="Equation.3">
                  <p:embed/>
                </p:oleObj>
              </mc:Choice>
              <mc:Fallback>
                <p:oleObj name="Équation" r:id="rId5" imgW="2565360" imgH="3171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6" y="6072206"/>
                        <a:ext cx="57721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7926" name="Picture 6"/>
          <p:cNvPicPr>
            <a:picLocks noChangeAspect="1" noChangeArrowheads="1"/>
          </p:cNvPicPr>
          <p:nvPr/>
        </p:nvPicPr>
        <p:blipFill>
          <a:blip r:embed="rId7"/>
          <a:srcRect/>
          <a:stretch>
            <a:fillRect/>
          </a:stretch>
        </p:blipFill>
        <p:spPr bwMode="auto">
          <a:xfrm>
            <a:off x="2747963" y="2695575"/>
            <a:ext cx="3648075" cy="1466850"/>
          </a:xfrm>
          <a:prstGeom prst="rect">
            <a:avLst/>
          </a:prstGeom>
          <a:noFill/>
          <a:ln w="9525">
            <a:noFill/>
            <a:miter lim="800000"/>
            <a:headEnd/>
            <a:tailEnd/>
          </a:ln>
          <a:effectLst/>
        </p:spPr>
      </p:pic>
      <p:pic>
        <p:nvPicPr>
          <p:cNvPr id="337929" name="Picture 9"/>
          <p:cNvPicPr>
            <a:picLocks noChangeAspect="1" noChangeArrowheads="1"/>
          </p:cNvPicPr>
          <p:nvPr/>
        </p:nvPicPr>
        <p:blipFill>
          <a:blip r:embed="rId8"/>
          <a:srcRect/>
          <a:stretch>
            <a:fillRect/>
          </a:stretch>
        </p:blipFill>
        <p:spPr bwMode="auto">
          <a:xfrm>
            <a:off x="2743200" y="4700606"/>
            <a:ext cx="3657600" cy="1371600"/>
          </a:xfrm>
          <a:prstGeom prst="rect">
            <a:avLst/>
          </a:prstGeom>
          <a:noFill/>
          <a:ln w="9525">
            <a:noFill/>
            <a:miter lim="800000"/>
            <a:headEnd/>
            <a:tailEnd/>
          </a:ln>
          <a:effectLst/>
        </p:spPr>
      </p:pic>
      <p:sp>
        <p:nvSpPr>
          <p:cNvPr id="17" name="ZoneTexte 16"/>
          <p:cNvSpPr txBox="1"/>
          <p:nvPr/>
        </p:nvSpPr>
        <p:spPr>
          <a:xfrm>
            <a:off x="4357686" y="5488560"/>
            <a:ext cx="1143008" cy="369332"/>
          </a:xfrm>
          <a:prstGeom prst="rect">
            <a:avLst/>
          </a:prstGeom>
          <a:noFill/>
        </p:spPr>
        <p:txBody>
          <a:bodyPr wrap="square" rtlCol="0">
            <a:spAutoFit/>
          </a:bodyPr>
          <a:lstStyle/>
          <a:p>
            <a:r>
              <a:rPr lang="fr-FR" b="1" dirty="0"/>
              <a:t>H(</a:t>
            </a:r>
            <a:r>
              <a:rPr lang="fr-FR" b="1" dirty="0" err="1"/>
              <a:t>e</a:t>
            </a:r>
            <a:r>
              <a:rPr lang="fr-FR" b="1" baseline="30000" dirty="0" err="1"/>
              <a:t>j</a:t>
            </a:r>
            <a:r>
              <a:rPr lang="fr-FR" b="1" baseline="30000" dirty="0">
                <a:sym typeface="Symbol"/>
              </a:rPr>
              <a:t></a:t>
            </a:r>
            <a:r>
              <a:rPr lang="fr-FR" b="1" dirty="0">
                <a:sym typeface="Symbol"/>
              </a:rPr>
              <a:t>)</a:t>
            </a:r>
            <a:endParaRPr lang="fr-FR" b="1" dirty="0"/>
          </a:p>
        </p:txBody>
      </p:sp>
      <p:sp>
        <p:nvSpPr>
          <p:cNvPr id="18" name="ZoneTexte 17"/>
          <p:cNvSpPr txBox="1"/>
          <p:nvPr/>
        </p:nvSpPr>
        <p:spPr>
          <a:xfrm>
            <a:off x="5429256" y="5429264"/>
            <a:ext cx="3714744" cy="707886"/>
          </a:xfrm>
          <a:prstGeom prst="rect">
            <a:avLst/>
          </a:prstGeom>
          <a:noFill/>
        </p:spPr>
        <p:txBody>
          <a:bodyPr wrap="square" rtlCol="0">
            <a:spAutoFit/>
          </a:bodyPr>
          <a:lstStyle/>
          <a:p>
            <a:pPr algn="just"/>
            <a:r>
              <a:rPr lang="fr-FR" sz="2000" b="1" dirty="0">
                <a:solidFill>
                  <a:srgbClr val="002060"/>
                </a:solidFill>
                <a:latin typeface="Times New Roman" pitchFamily="18" charset="0"/>
                <a:cs typeface="Times New Roman" pitchFamily="18" charset="0"/>
              </a:rPr>
              <a:t>Où </a:t>
            </a:r>
            <a:r>
              <a:rPr lang="fr-FR" sz="2000" b="1" dirty="0">
                <a:solidFill>
                  <a:srgbClr val="002060"/>
                </a:solidFill>
                <a:latin typeface="Times New Roman" pitchFamily="18" charset="0"/>
                <a:cs typeface="Times New Roman" pitchFamily="18" charset="0"/>
                <a:sym typeface="Symbol"/>
              </a:rPr>
              <a:t></a:t>
            </a:r>
            <a:r>
              <a:rPr lang="fr-FR" sz="2000" b="1" baseline="-25000" dirty="0">
                <a:solidFill>
                  <a:srgbClr val="002060"/>
                </a:solidFill>
                <a:latin typeface="Times New Roman" pitchFamily="18" charset="0"/>
                <a:cs typeface="Times New Roman" pitchFamily="18" charset="0"/>
                <a:sym typeface="Symbol"/>
              </a:rPr>
              <a:t>e</a:t>
            </a:r>
            <a:r>
              <a:rPr lang="fr-FR" sz="2000" b="1" baseline="30000" dirty="0">
                <a:solidFill>
                  <a:srgbClr val="002060"/>
                </a:solidFill>
                <a:latin typeface="Times New Roman" pitchFamily="18" charset="0"/>
                <a:cs typeface="Times New Roman" pitchFamily="18" charset="0"/>
                <a:sym typeface="Symbol"/>
              </a:rPr>
              <a:t>2</a:t>
            </a:r>
            <a:r>
              <a:rPr lang="fr-FR" sz="2000" b="1" dirty="0">
                <a:solidFill>
                  <a:srgbClr val="002060"/>
                </a:solidFill>
                <a:latin typeface="Times New Roman" pitchFamily="18" charset="0"/>
                <a:cs typeface="Times New Roman" pitchFamily="18" charset="0"/>
                <a:sym typeface="Symbol"/>
              </a:rPr>
              <a:t> est la variance du bruit blanc appliqué à l’entrée du SLI</a:t>
            </a:r>
            <a:endParaRPr lang="fr-FR" sz="2000" b="1" dirty="0">
              <a:solidFill>
                <a:srgbClr val="00206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28670"/>
            <a:ext cx="9144000" cy="2462213"/>
          </a:xfrm>
          <a:prstGeom prst="rect">
            <a:avLst/>
          </a:prstGeom>
          <a:noFill/>
        </p:spPr>
        <p:txBody>
          <a:bodyPr wrap="square" rtlCol="0">
            <a:spAutoFit/>
          </a:bodyPr>
          <a:lstStyle/>
          <a:p>
            <a:pPr algn="just"/>
            <a:r>
              <a:rPr lang="fr-FR" sz="2200" dirty="0">
                <a:solidFill>
                  <a:srgbClr val="7030A0"/>
                </a:solidFill>
                <a:latin typeface="Times New Roman" pitchFamily="18" charset="0"/>
                <a:ea typeface="Tahoma" pitchFamily="34" charset="0"/>
                <a:cs typeface="Times New Roman" pitchFamily="18" charset="0"/>
              </a:rPr>
              <a:t>L'idée principale des techniques d’analyse spectrale paramétriques est de supposer le signal à analyser  généré à l'aide d'un filtre de modèle de type AR, MA ou ARMA entre autres. Le filtre a la fonction de transfert causal H (z) et un signal d'entrée de bruit blanc e(n), </a:t>
            </a:r>
            <a:r>
              <a:rPr lang="fr-FR" sz="2200" u="sng" dirty="0">
                <a:solidFill>
                  <a:srgbClr val="7030A0"/>
                </a:solidFill>
                <a:latin typeface="Times New Roman" pitchFamily="18" charset="0"/>
                <a:ea typeface="Tahoma" pitchFamily="34" charset="0"/>
                <a:cs typeface="Times New Roman" pitchFamily="18" charset="0"/>
              </a:rPr>
              <a:t>complètement </a:t>
            </a:r>
            <a:r>
              <a:rPr lang="fr-FR" sz="2200" u="sng" dirty="0" err="1">
                <a:solidFill>
                  <a:srgbClr val="7030A0"/>
                </a:solidFill>
                <a:latin typeface="Times New Roman" pitchFamily="18" charset="0"/>
                <a:ea typeface="Tahoma" pitchFamily="34" charset="0"/>
                <a:cs typeface="Times New Roman" pitchFamily="18" charset="0"/>
              </a:rPr>
              <a:t>décorrélé</a:t>
            </a:r>
            <a:r>
              <a:rPr lang="fr-FR" sz="2200" dirty="0">
                <a:solidFill>
                  <a:srgbClr val="7030A0"/>
                </a:solidFill>
                <a:latin typeface="Times New Roman" pitchFamily="18" charset="0"/>
                <a:ea typeface="Tahoma" pitchFamily="34" charset="0"/>
                <a:cs typeface="Times New Roman" pitchFamily="18" charset="0"/>
              </a:rPr>
              <a:t>, avec une valeur moyenne nulle et une variance σ</a:t>
            </a:r>
            <a:r>
              <a:rPr lang="fr-FR" sz="2200" baseline="-25000" dirty="0">
                <a:solidFill>
                  <a:srgbClr val="7030A0"/>
                </a:solidFill>
                <a:latin typeface="Times New Roman" pitchFamily="18" charset="0"/>
                <a:ea typeface="Tahoma" pitchFamily="34" charset="0"/>
                <a:cs typeface="Times New Roman" pitchFamily="18" charset="0"/>
              </a:rPr>
              <a:t>e</a:t>
            </a:r>
            <a:r>
              <a:rPr lang="fr-FR" sz="2200" baseline="30000" dirty="0">
                <a:solidFill>
                  <a:srgbClr val="7030A0"/>
                </a:solidFill>
                <a:latin typeface="Times New Roman" pitchFamily="18" charset="0"/>
                <a:ea typeface="Tahoma" pitchFamily="34" charset="0"/>
                <a:cs typeface="Times New Roman" pitchFamily="18" charset="0"/>
              </a:rPr>
              <a:t>2</a:t>
            </a:r>
            <a:r>
              <a:rPr lang="fr-FR" sz="2200" dirty="0">
                <a:solidFill>
                  <a:srgbClr val="7030A0"/>
                </a:solidFill>
                <a:latin typeface="Times New Roman" pitchFamily="18" charset="0"/>
                <a:ea typeface="Tahoma" pitchFamily="34" charset="0"/>
                <a:cs typeface="Times New Roman" pitchFamily="18" charset="0"/>
              </a:rPr>
              <a:t>. Dans ce cas, le signal de sortie x(n) du filtre est un signal stationnaire au sens large  (second ordre) corrélé et avec une densité de puissance donnée par:</a:t>
            </a:r>
          </a:p>
        </p:txBody>
      </p:sp>
      <p:sp>
        <p:nvSpPr>
          <p:cNvPr id="23554" name="AutoShape 2" descr="https://www.eetimes.com/wp-content/uploads/media-1067652-strannebycode3-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PRINCIPE DE L’ANALYSE SPECTRALE PARAMETRIQUE</a:t>
            </a:r>
          </a:p>
        </p:txBody>
      </p:sp>
      <p:graphicFrame>
        <p:nvGraphicFramePr>
          <p:cNvPr id="9" name="Objet 8"/>
          <p:cNvGraphicFramePr>
            <a:graphicFrameLocks noChangeAspect="1"/>
          </p:cNvGraphicFramePr>
          <p:nvPr/>
        </p:nvGraphicFramePr>
        <p:xfrm>
          <a:off x="1943082" y="3571876"/>
          <a:ext cx="5772190" cy="714380"/>
        </p:xfrm>
        <a:graphic>
          <a:graphicData uri="http://schemas.openxmlformats.org/presentationml/2006/ole">
            <mc:AlternateContent xmlns:mc="http://schemas.openxmlformats.org/markup-compatibility/2006">
              <mc:Choice xmlns:v="urn:schemas-microsoft-com:vml" Requires="v">
                <p:oleObj spid="_x0000_s323620" name="Équation" r:id="rId3" imgW="2565360" imgH="317160" progId="Equation.3">
                  <p:embed/>
                </p:oleObj>
              </mc:Choice>
              <mc:Fallback>
                <p:oleObj name="Équation" r:id="rId3" imgW="2565360" imgH="317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082" y="3571876"/>
                        <a:ext cx="5772190"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4500570"/>
            <a:ext cx="914400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En utilisant le domaine z, cette équation s’écrit :</a:t>
            </a:r>
          </a:p>
        </p:txBody>
      </p:sp>
      <p:graphicFrame>
        <p:nvGraphicFramePr>
          <p:cNvPr id="23558" name="Object 6"/>
          <p:cNvGraphicFramePr>
            <a:graphicFrameLocks noChangeAspect="1"/>
          </p:cNvGraphicFramePr>
          <p:nvPr/>
        </p:nvGraphicFramePr>
        <p:xfrm>
          <a:off x="2757488" y="4929198"/>
          <a:ext cx="4143375" cy="971550"/>
        </p:xfrm>
        <a:graphic>
          <a:graphicData uri="http://schemas.openxmlformats.org/presentationml/2006/ole">
            <mc:AlternateContent xmlns:mc="http://schemas.openxmlformats.org/markup-compatibility/2006">
              <mc:Choice xmlns:v="urn:schemas-microsoft-com:vml" Requires="v">
                <p:oleObj spid="_x0000_s323621" name="Équation" r:id="rId5" imgW="1841400" imgH="431640" progId="Equation.3">
                  <p:embed/>
                </p:oleObj>
              </mc:Choice>
              <mc:Fallback>
                <p:oleObj name="Équation" r:id="rId5" imgW="184140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4929198"/>
                        <a:ext cx="4143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6088583"/>
            <a:ext cx="9144000" cy="769441"/>
          </a:xfrm>
          <a:prstGeom prst="rect">
            <a:avLst/>
          </a:prstGeom>
          <a:noFill/>
        </p:spPr>
        <p:txBody>
          <a:bodyPr wrap="square" rtlCol="0">
            <a:spAutoFit/>
          </a:bodyPr>
          <a:lstStyle/>
          <a:p>
            <a:pPr algn="just"/>
            <a:r>
              <a:rPr lang="fr-FR" sz="2200" b="1" dirty="0">
                <a:solidFill>
                  <a:srgbClr val="FF0000"/>
                </a:solidFill>
                <a:latin typeface="Times New Roman" pitchFamily="18" charset="0"/>
                <a:cs typeface="Times New Roman" pitchFamily="18" charset="0"/>
              </a:rPr>
              <a:t>Les pôles de H(z) correspondent aux ‘’pics’’ de la DSP et les zéros de H(z) correspondent aux minimums de la DSP¨.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643050"/>
            <a:ext cx="9144000" cy="415498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Par conséquent, la densité de puissance peut être obtenue si la fonction de transfert de filtre de modèle H (z) est connue, c'est-à-dire si le type de modèle et ses paramètres de filtre associés sont connus. L'analyse du spectre paramétrique peut être divisée en trois étapes:</a:t>
            </a:r>
          </a:p>
          <a:p>
            <a:pPr algn="just"/>
            <a:endParaRPr lang="fr-FR" sz="2200" dirty="0">
              <a:latin typeface="Times New Roman" pitchFamily="18" charset="0"/>
              <a:cs typeface="Times New Roman" pitchFamily="18" charset="0"/>
            </a:endParaRPr>
          </a:p>
          <a:p>
            <a:pPr algn="just">
              <a:buFont typeface="Wingdings" pitchFamily="2" charset="2"/>
              <a:buChar char="q"/>
            </a:pPr>
            <a:r>
              <a:rPr lang="fr-FR" sz="2200" dirty="0">
                <a:latin typeface="Times New Roman" pitchFamily="18" charset="0"/>
                <a:cs typeface="Times New Roman" pitchFamily="18" charset="0"/>
              </a:rPr>
              <a:t>  </a:t>
            </a:r>
            <a:r>
              <a:rPr lang="fr-FR" sz="2200" dirty="0">
                <a:solidFill>
                  <a:srgbClr val="7030A0"/>
                </a:solidFill>
                <a:latin typeface="Times New Roman" pitchFamily="18" charset="0"/>
                <a:cs typeface="Times New Roman" pitchFamily="18" charset="0"/>
              </a:rPr>
              <a:t>Sélection d'un modèle approprié et sélection de l'ordre de H(z). Il existe souvent de nombreuses possibilités différentes,</a:t>
            </a:r>
          </a:p>
          <a:p>
            <a:pPr algn="just">
              <a:buFont typeface="Wingdings" pitchFamily="2" charset="2"/>
              <a:buChar char="q"/>
            </a:pPr>
            <a:endParaRPr lang="fr-FR" sz="2200" dirty="0">
              <a:latin typeface="Times New Roman" pitchFamily="18" charset="0"/>
              <a:cs typeface="Times New Roman" pitchFamily="18" charset="0"/>
            </a:endParaRPr>
          </a:p>
          <a:p>
            <a:pPr algn="just">
              <a:buFont typeface="Wingdings" pitchFamily="2" charset="2"/>
              <a:buChar char="q"/>
            </a:pPr>
            <a:r>
              <a:rPr lang="fr-FR" sz="2200" dirty="0">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Estimation des coefficients de filtre, c'est-à-dire des paramètres à partir des N échantillons de données x (n) où n = 0, 1,…, N – 1,</a:t>
            </a:r>
          </a:p>
          <a:p>
            <a:pPr algn="just">
              <a:buFont typeface="Wingdings" pitchFamily="2" charset="2"/>
              <a:buChar char="q"/>
            </a:pPr>
            <a:endParaRPr lang="fr-FR" sz="2200" dirty="0">
              <a:latin typeface="Times New Roman" pitchFamily="18" charset="0"/>
              <a:cs typeface="Times New Roman" pitchFamily="18" charset="0"/>
            </a:endParaRPr>
          </a:p>
          <a:p>
            <a:pPr algn="just">
              <a:buFont typeface="Wingdings" pitchFamily="2" charset="2"/>
              <a:buChar char="q"/>
            </a:pPr>
            <a:r>
              <a:rPr lang="fr-FR" sz="2200" dirty="0">
                <a:latin typeface="Times New Roman" pitchFamily="18" charset="0"/>
                <a:cs typeface="Times New Roman" pitchFamily="18" charset="0"/>
              </a:rPr>
              <a:t> </a:t>
            </a:r>
            <a:r>
              <a:rPr lang="fr-FR" sz="2200" dirty="0">
                <a:solidFill>
                  <a:schemeClr val="accent6">
                    <a:lumMod val="50000"/>
                  </a:schemeClr>
                </a:solidFill>
                <a:latin typeface="Times New Roman" pitchFamily="18" charset="0"/>
                <a:cs typeface="Times New Roman" pitchFamily="18" charset="0"/>
              </a:rPr>
              <a:t>Évaluation de la densité de puissance, comme dans l'équation :</a:t>
            </a:r>
          </a:p>
        </p:txBody>
      </p:sp>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PRINCIPE DE L’ANALYSE SPECTRALE PARAMETRIQUE</a:t>
            </a:r>
          </a:p>
        </p:txBody>
      </p:sp>
      <p:graphicFrame>
        <p:nvGraphicFramePr>
          <p:cNvPr id="12289" name="Object 1"/>
          <p:cNvGraphicFramePr>
            <a:graphicFrameLocks noChangeAspect="1"/>
          </p:cNvGraphicFramePr>
          <p:nvPr/>
        </p:nvGraphicFramePr>
        <p:xfrm>
          <a:off x="1943100" y="5857897"/>
          <a:ext cx="5772150" cy="714375"/>
        </p:xfrm>
        <a:graphic>
          <a:graphicData uri="http://schemas.openxmlformats.org/presentationml/2006/ole">
            <mc:AlternateContent xmlns:mc="http://schemas.openxmlformats.org/markup-compatibility/2006">
              <mc:Choice xmlns:v="urn:schemas-microsoft-com:vml" Requires="v">
                <p:oleObj spid="_x0000_s324627" name="Équation" r:id="rId3" imgW="2565360" imgH="317160" progId="Equation.3">
                  <p:embed/>
                </p:oleObj>
              </mc:Choice>
              <mc:Fallback>
                <p:oleObj name="Équation" r:id="rId3" imgW="2565360" imgH="317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5857897"/>
                        <a:ext cx="57721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32"/>
            <a:ext cx="9144000" cy="1785104"/>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 sélection d'un modèle est souvent plus facile si une certaine connaissance préalable du signal est disponible. Différents modèles peuvent donner des résultats plus ou moins précis, mais peuvent également être plus ou moins exigeants en termes de calcul. Un type de modèle courant est le modèle autorégressive  à moyenne mobile (ARMA)</a:t>
            </a:r>
          </a:p>
        </p:txBody>
      </p:sp>
      <p:sp>
        <p:nvSpPr>
          <p:cNvPr id="4" name="ZoneTexte 3"/>
          <p:cNvSpPr txBox="1"/>
          <p:nvPr/>
        </p:nvSpPr>
        <p:spPr>
          <a:xfrm>
            <a:off x="0" y="3929066"/>
            <a:ext cx="9144000" cy="1785104"/>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où h (n) est la réponse </a:t>
            </a:r>
            <a:r>
              <a:rPr lang="fr-FR" sz="2200" dirty="0" err="1">
                <a:solidFill>
                  <a:srgbClr val="7030A0"/>
                </a:solidFill>
                <a:latin typeface="Times New Roman" pitchFamily="18" charset="0"/>
                <a:cs typeface="Times New Roman" pitchFamily="18" charset="0"/>
              </a:rPr>
              <a:t>impulsionnelle</a:t>
            </a:r>
            <a:r>
              <a:rPr lang="fr-FR" sz="2200" dirty="0">
                <a:solidFill>
                  <a:srgbClr val="7030A0"/>
                </a:solidFill>
                <a:latin typeface="Times New Roman" pitchFamily="18" charset="0"/>
                <a:cs typeface="Times New Roman" pitchFamily="18" charset="0"/>
              </a:rPr>
              <a:t> du filtre et le polynôme dénominateur D(z</a:t>
            </a:r>
            <a:r>
              <a:rPr lang="fr-FR" sz="2200" baseline="30000" dirty="0">
                <a:solidFill>
                  <a:srgbClr val="7030A0"/>
                </a:solidFill>
                <a:latin typeface="Times New Roman" pitchFamily="18" charset="0"/>
                <a:cs typeface="Times New Roman" pitchFamily="18" charset="0"/>
              </a:rPr>
              <a:t>-1</a:t>
            </a:r>
            <a:r>
              <a:rPr lang="fr-FR" sz="2200" dirty="0">
                <a:solidFill>
                  <a:srgbClr val="7030A0"/>
                </a:solidFill>
                <a:latin typeface="Times New Roman" pitchFamily="18" charset="0"/>
                <a:cs typeface="Times New Roman" pitchFamily="18" charset="0"/>
              </a:rPr>
              <a:t>) a toutes ses racines à l'intérieur du cercle unitaire, pour que le filtre soit stable</a:t>
            </a:r>
            <a:r>
              <a:rPr lang="fr-FR" dirty="0">
                <a:solidFill>
                  <a:srgbClr val="7030A0"/>
                </a:solidFill>
              </a:rPr>
              <a:t>.</a:t>
            </a:r>
          </a:p>
          <a:p>
            <a:pPr algn="just"/>
            <a:r>
              <a:rPr lang="fr-FR" sz="2200" dirty="0">
                <a:solidFill>
                  <a:srgbClr val="0070C0"/>
                </a:solidFill>
                <a:latin typeface="Times New Roman" pitchFamily="18" charset="0"/>
                <a:cs typeface="Times New Roman" pitchFamily="18" charset="0"/>
              </a:rPr>
              <a:t>Ce filtre étant excité par un bruit blanc centré de variance </a:t>
            </a:r>
            <a:r>
              <a:rPr lang="fr-FR" sz="2200" dirty="0">
                <a:solidFill>
                  <a:srgbClr val="0070C0"/>
                </a:solidFill>
                <a:latin typeface="Times New Roman" pitchFamily="18" charset="0"/>
                <a:cs typeface="Times New Roman" pitchFamily="18" charset="0"/>
                <a:sym typeface="Symbol"/>
              </a:rPr>
              <a:t></a:t>
            </a:r>
            <a:r>
              <a:rPr lang="fr-FR" sz="2200" baseline="-25000" dirty="0">
                <a:solidFill>
                  <a:srgbClr val="0070C0"/>
                </a:solidFill>
                <a:latin typeface="Times New Roman" pitchFamily="18" charset="0"/>
                <a:cs typeface="Times New Roman" pitchFamily="18" charset="0"/>
                <a:sym typeface="Symbol"/>
              </a:rPr>
              <a:t>e</a:t>
            </a:r>
            <a:r>
              <a:rPr lang="fr-FR" sz="2200" dirty="0">
                <a:solidFill>
                  <a:srgbClr val="0070C0"/>
                </a:solidFill>
                <a:latin typeface="Times New Roman" pitchFamily="18" charset="0"/>
                <a:cs typeface="Times New Roman" pitchFamily="18" charset="0"/>
                <a:sym typeface="Symbol"/>
              </a:rPr>
              <a:t>(</a:t>
            </a:r>
            <a:r>
              <a:rPr lang="fr-FR" sz="2200" dirty="0" err="1">
                <a:solidFill>
                  <a:srgbClr val="0070C0"/>
                </a:solidFill>
                <a:latin typeface="Times New Roman" pitchFamily="18" charset="0"/>
                <a:cs typeface="Times New Roman" pitchFamily="18" charset="0"/>
                <a:sym typeface="Symbol"/>
              </a:rPr>
              <a:t>e</a:t>
            </a:r>
            <a:r>
              <a:rPr lang="fr-FR" sz="2200" baseline="30000" dirty="0" err="1">
                <a:solidFill>
                  <a:srgbClr val="0070C0"/>
                </a:solidFill>
                <a:latin typeface="Times New Roman" pitchFamily="18" charset="0"/>
                <a:cs typeface="Times New Roman" pitchFamily="18" charset="0"/>
                <a:sym typeface="Symbol"/>
              </a:rPr>
              <a:t>j</a:t>
            </a:r>
            <a:r>
              <a:rPr lang="fr-FR" sz="2200" baseline="30000" dirty="0">
                <a:solidFill>
                  <a:srgbClr val="0070C0"/>
                </a:solidFill>
                <a:latin typeface="Times New Roman" pitchFamily="18" charset="0"/>
                <a:cs typeface="Times New Roman" pitchFamily="18" charset="0"/>
                <a:sym typeface="Symbol"/>
              </a:rPr>
              <a:t></a:t>
            </a:r>
            <a:r>
              <a:rPr lang="fr-FR" sz="2200" dirty="0">
                <a:solidFill>
                  <a:srgbClr val="0070C0"/>
                </a:solidFill>
                <a:latin typeface="Times New Roman" pitchFamily="18" charset="0"/>
                <a:cs typeface="Times New Roman" pitchFamily="18" charset="0"/>
                <a:sym typeface="Symbol"/>
              </a:rPr>
              <a:t>), alors la DSP du signal produit à la sortie est :</a:t>
            </a:r>
            <a:endParaRPr lang="fr-FR" sz="2200" dirty="0">
              <a:solidFill>
                <a:srgbClr val="0070C0"/>
              </a:solidFill>
              <a:latin typeface="Times New Roman" pitchFamily="18" charset="0"/>
              <a:cs typeface="Times New Roman" pitchFamily="18" charset="0"/>
            </a:endParaRP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graphicFrame>
        <p:nvGraphicFramePr>
          <p:cNvPr id="6" name="Objet 5"/>
          <p:cNvGraphicFramePr>
            <a:graphicFrameLocks noChangeAspect="1"/>
          </p:cNvGraphicFramePr>
          <p:nvPr/>
        </p:nvGraphicFramePr>
        <p:xfrm>
          <a:off x="1500166" y="2714621"/>
          <a:ext cx="6500858" cy="1285883"/>
        </p:xfrm>
        <a:graphic>
          <a:graphicData uri="http://schemas.openxmlformats.org/presentationml/2006/ole">
            <mc:AlternateContent xmlns:mc="http://schemas.openxmlformats.org/markup-compatibility/2006">
              <mc:Choice xmlns:v="urn:schemas-microsoft-com:vml" Requires="v">
                <p:oleObj spid="_x0000_s325668" name="Équation" r:id="rId3" imgW="2476440" imgH="838080" progId="Equation.3">
                  <p:embed/>
                </p:oleObj>
              </mc:Choice>
              <mc:Fallback>
                <p:oleObj name="Équation" r:id="rId3" imgW="2476440" imgH="838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66" y="2714621"/>
                        <a:ext cx="6500858" cy="12858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nvGraphicFramePr>
        <p:xfrm>
          <a:off x="1057275" y="5500702"/>
          <a:ext cx="5800725" cy="1357298"/>
        </p:xfrm>
        <a:graphic>
          <a:graphicData uri="http://schemas.openxmlformats.org/presentationml/2006/ole">
            <mc:AlternateContent xmlns:mc="http://schemas.openxmlformats.org/markup-compatibility/2006">
              <mc:Choice xmlns:v="urn:schemas-microsoft-com:vml" Requires="v">
                <p:oleObj spid="_x0000_s325669" name="Équation" r:id="rId5" imgW="2577960" imgH="888840" progId="Equation.3">
                  <p:embed/>
                </p:oleObj>
              </mc:Choice>
              <mc:Fallback>
                <p:oleObj name="Équation" r:id="rId5" imgW="2577960" imgH="888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275" y="5500702"/>
                        <a:ext cx="5800725" cy="1357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57298"/>
            <a:ext cx="9144000" cy="4493538"/>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Une fois qu'un modèle raisonnable est choisi, la mesure suivante consiste à estimer les paramètres du filtre sur la base des échantillons de données disponibles. </a:t>
            </a:r>
          </a:p>
          <a:p>
            <a:pPr algn="just"/>
            <a:endParaRPr lang="fr-FR" sz="2200" dirty="0">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Cela peut se faire de plusieurs manières. Une façon consiste à utiliser les propriétés d'auto-corrélation de la séquence de données x(n). </a:t>
            </a:r>
          </a:p>
          <a:p>
            <a:pPr algn="just"/>
            <a:endParaRPr lang="fr-FR" sz="2200" dirty="0">
              <a:latin typeface="Times New Roman" pitchFamily="18" charset="0"/>
              <a:cs typeface="Times New Roman" pitchFamily="18" charset="0"/>
            </a:endParaRPr>
          </a:p>
          <a:p>
            <a:pPr algn="just"/>
            <a:r>
              <a:rPr lang="fr-FR" sz="2200" dirty="0">
                <a:solidFill>
                  <a:srgbClr val="00B0F0"/>
                </a:solidFill>
                <a:latin typeface="Times New Roman" pitchFamily="18" charset="0"/>
                <a:cs typeface="Times New Roman" pitchFamily="18" charset="0"/>
              </a:rPr>
              <a:t>Par exemple, en supposant un modèle ARMA comme dans l'équation ci-dessous:</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r>
              <a:rPr lang="fr-FR" sz="2200" dirty="0">
                <a:solidFill>
                  <a:srgbClr val="C00000"/>
                </a:solidFill>
                <a:latin typeface="Times New Roman" pitchFamily="18" charset="0"/>
                <a:cs typeface="Times New Roman" pitchFamily="18" charset="0"/>
              </a:rPr>
              <a:t>l'équation de différence correspondante peut être écrite comme</a:t>
            </a:r>
          </a:p>
        </p:txBody>
      </p:sp>
      <p:graphicFrame>
        <p:nvGraphicFramePr>
          <p:cNvPr id="8194" name="Object 2"/>
          <p:cNvGraphicFramePr>
            <a:graphicFrameLocks noChangeAspect="1"/>
          </p:cNvGraphicFramePr>
          <p:nvPr/>
        </p:nvGraphicFramePr>
        <p:xfrm>
          <a:off x="1500188" y="4143380"/>
          <a:ext cx="6715150" cy="1285884"/>
        </p:xfrm>
        <a:graphic>
          <a:graphicData uri="http://schemas.openxmlformats.org/presentationml/2006/ole">
            <mc:AlternateContent xmlns:mc="http://schemas.openxmlformats.org/markup-compatibility/2006">
              <mc:Choice xmlns:v="urn:schemas-microsoft-com:vml" Requires="v">
                <p:oleObj spid="_x0000_s326692" name="Équation" r:id="rId3" imgW="2476440" imgH="838080" progId="Equation.3">
                  <p:embed/>
                </p:oleObj>
              </mc:Choice>
              <mc:Fallback>
                <p:oleObj name="Équation" r:id="rId3" imgW="2476440" imgH="838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4143380"/>
                        <a:ext cx="6715150"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 6"/>
          <p:cNvGraphicFramePr>
            <a:graphicFrameLocks noChangeAspect="1"/>
          </p:cNvGraphicFramePr>
          <p:nvPr/>
        </p:nvGraphicFramePr>
        <p:xfrm>
          <a:off x="2786050" y="5786454"/>
          <a:ext cx="4655962" cy="977177"/>
        </p:xfrm>
        <a:graphic>
          <a:graphicData uri="http://schemas.openxmlformats.org/presentationml/2006/ole">
            <mc:AlternateContent xmlns:mc="http://schemas.openxmlformats.org/markup-compatibility/2006">
              <mc:Choice xmlns:v="urn:schemas-microsoft-com:vml" Requires="v">
                <p:oleObj spid="_x0000_s326693" name="Équation" r:id="rId5" imgW="2057400" imgH="431640" progId="Equation.3">
                  <p:embed/>
                </p:oleObj>
              </mc:Choice>
              <mc:Fallback>
                <p:oleObj name="Équation" r:id="rId5" imgW="205740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050" y="5786454"/>
                        <a:ext cx="4655962" cy="977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32"/>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où e(n) est la séquence d'entrée  représentant un bruit blanc. Multiplier l'équation  précédente par x*(n + m) </a:t>
            </a:r>
          </a:p>
        </p:txBody>
      </p:sp>
      <p:sp>
        <p:nvSpPr>
          <p:cNvPr id="4" name="ZoneTexte 3"/>
          <p:cNvSpPr txBox="1"/>
          <p:nvPr/>
        </p:nvSpPr>
        <p:spPr>
          <a:xfrm>
            <a:off x="0" y="4998377"/>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où l'auto-corrélation de x (n) est :</a:t>
            </a:r>
          </a:p>
        </p:txBody>
      </p:sp>
      <p:sp>
        <p:nvSpPr>
          <p:cNvPr id="6" name="ZoneTexte 5"/>
          <p:cNvSpPr txBox="1"/>
          <p:nvPr/>
        </p:nvSpPr>
        <p:spPr>
          <a:xfrm>
            <a:off x="0" y="5927071"/>
            <a:ext cx="9144000" cy="430887"/>
          </a:xfrm>
          <a:prstGeom prst="rect">
            <a:avLst/>
          </a:prstGeom>
          <a:noFill/>
        </p:spPr>
        <p:txBody>
          <a:bodyPr wrap="square" rtlCol="0">
            <a:spAutoFit/>
          </a:bodyPr>
          <a:lstStyle/>
          <a:p>
            <a:r>
              <a:rPr lang="fr-FR" sz="2200" dirty="0">
                <a:solidFill>
                  <a:srgbClr val="00B050"/>
                </a:solidFill>
                <a:latin typeface="Times New Roman" pitchFamily="18" charset="0"/>
                <a:cs typeface="Times New Roman" pitchFamily="18" charset="0"/>
              </a:rPr>
              <a:t>et l’inter-corrélation entre x(n) et e(n) est :</a:t>
            </a:r>
          </a:p>
        </p:txBody>
      </p:sp>
      <p:graphicFrame>
        <p:nvGraphicFramePr>
          <p:cNvPr id="7172" name="Object 4"/>
          <p:cNvGraphicFramePr>
            <a:graphicFrameLocks noChangeAspect="1"/>
          </p:cNvGraphicFramePr>
          <p:nvPr/>
        </p:nvGraphicFramePr>
        <p:xfrm>
          <a:off x="403225" y="1714488"/>
          <a:ext cx="8421688" cy="977900"/>
        </p:xfrm>
        <a:graphic>
          <a:graphicData uri="http://schemas.openxmlformats.org/presentationml/2006/ole">
            <mc:AlternateContent xmlns:mc="http://schemas.openxmlformats.org/markup-compatibility/2006">
              <mc:Choice xmlns:v="urn:schemas-microsoft-com:vml" Requires="v">
                <p:oleObj spid="_x0000_s327767" name="Équation" r:id="rId3" imgW="3720960" imgH="431640" progId="Equation.3">
                  <p:embed/>
                </p:oleObj>
              </mc:Choice>
              <mc:Fallback>
                <p:oleObj name="Équation" r:id="rId3" imgW="37209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1714488"/>
                        <a:ext cx="8421688"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2571744"/>
            <a:ext cx="9144000" cy="430887"/>
          </a:xfrm>
          <a:prstGeom prst="rect">
            <a:avLst/>
          </a:prstGeom>
          <a:noFill/>
        </p:spPr>
        <p:txBody>
          <a:bodyPr wrap="square" rtlCol="0">
            <a:spAutoFit/>
          </a:bodyPr>
          <a:lstStyle/>
          <a:p>
            <a:r>
              <a:rPr lang="fr-FR" sz="2200" dirty="0">
                <a:solidFill>
                  <a:srgbClr val="0070C0"/>
                </a:solidFill>
                <a:latin typeface="Times New Roman" pitchFamily="18" charset="0"/>
                <a:cs typeface="Times New Roman" pitchFamily="18" charset="0"/>
              </a:rPr>
              <a:t>Prendre l’espérance mathématique nous obtenons:</a:t>
            </a:r>
            <a:endParaRPr lang="fr-FR" sz="2200" dirty="0">
              <a:solidFill>
                <a:srgbClr val="0070C0"/>
              </a:solidFill>
            </a:endParaRPr>
          </a:p>
        </p:txBody>
      </p:sp>
      <p:graphicFrame>
        <p:nvGraphicFramePr>
          <p:cNvPr id="7173" name="Object 5"/>
          <p:cNvGraphicFramePr>
            <a:graphicFrameLocks noChangeAspect="1"/>
          </p:cNvGraphicFramePr>
          <p:nvPr/>
        </p:nvGraphicFramePr>
        <p:xfrm>
          <a:off x="285720" y="3071810"/>
          <a:ext cx="8643998" cy="785818"/>
        </p:xfrm>
        <a:graphic>
          <a:graphicData uri="http://schemas.openxmlformats.org/presentationml/2006/ole">
            <mc:AlternateContent xmlns:mc="http://schemas.openxmlformats.org/markup-compatibility/2006">
              <mc:Choice xmlns:v="urn:schemas-microsoft-com:vml" Requires="v">
                <p:oleObj spid="_x0000_s327768" name="Équation" r:id="rId5" imgW="4254480" imgH="431640" progId="Equation.3">
                  <p:embed/>
                </p:oleObj>
              </mc:Choice>
              <mc:Fallback>
                <p:oleObj name="Équation" r:id="rId5" imgW="425448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3071810"/>
                        <a:ext cx="8643998"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6"/>
          <p:cNvGraphicFramePr>
            <a:graphicFrameLocks noChangeAspect="1"/>
          </p:cNvGraphicFramePr>
          <p:nvPr/>
        </p:nvGraphicFramePr>
        <p:xfrm>
          <a:off x="2039938" y="4214824"/>
          <a:ext cx="5133975" cy="785812"/>
        </p:xfrm>
        <a:graphic>
          <a:graphicData uri="http://schemas.openxmlformats.org/presentationml/2006/ole">
            <mc:AlternateContent xmlns:mc="http://schemas.openxmlformats.org/markup-compatibility/2006">
              <mc:Choice xmlns:v="urn:schemas-microsoft-com:vml" Requires="v">
                <p:oleObj spid="_x0000_s327769" name="Équation" r:id="rId7" imgW="2527200" imgH="431640" progId="Equation.3">
                  <p:embed/>
                </p:oleObj>
              </mc:Choice>
              <mc:Fallback>
                <p:oleObj name="Équation" r:id="rId7" imgW="252720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9938" y="4214824"/>
                        <a:ext cx="513397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7"/>
          <p:cNvGraphicFramePr>
            <a:graphicFrameLocks noChangeAspect="1"/>
          </p:cNvGraphicFramePr>
          <p:nvPr/>
        </p:nvGraphicFramePr>
        <p:xfrm>
          <a:off x="3428992" y="5500702"/>
          <a:ext cx="3198813" cy="439737"/>
        </p:xfrm>
        <a:graphic>
          <a:graphicData uri="http://schemas.openxmlformats.org/presentationml/2006/ole">
            <mc:AlternateContent xmlns:mc="http://schemas.openxmlformats.org/markup-compatibility/2006">
              <mc:Choice xmlns:v="urn:schemas-microsoft-com:vml" Requires="v">
                <p:oleObj spid="_x0000_s327770" name="Équation" r:id="rId9" imgW="1574640" imgH="241200" progId="Equation.3">
                  <p:embed/>
                </p:oleObj>
              </mc:Choice>
              <mc:Fallback>
                <p:oleObj name="Équation" r:id="rId9" imgW="1574640" imgH="241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8992" y="5500702"/>
                        <a:ext cx="319881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7" name="Object 9"/>
          <p:cNvGraphicFramePr>
            <a:graphicFrameLocks noChangeAspect="1"/>
          </p:cNvGraphicFramePr>
          <p:nvPr/>
        </p:nvGraphicFramePr>
        <p:xfrm>
          <a:off x="3428992" y="6357958"/>
          <a:ext cx="3171825" cy="439738"/>
        </p:xfrm>
        <a:graphic>
          <a:graphicData uri="http://schemas.openxmlformats.org/presentationml/2006/ole">
            <mc:AlternateContent xmlns:mc="http://schemas.openxmlformats.org/markup-compatibility/2006">
              <mc:Choice xmlns:v="urn:schemas-microsoft-com:vml" Requires="v">
                <p:oleObj spid="_x0000_s327771" name="Équation" r:id="rId11" imgW="1562040" imgH="241200" progId="Equation.3">
                  <p:embed/>
                </p:oleObj>
              </mc:Choice>
              <mc:Fallback>
                <p:oleObj name="Équation" r:id="rId11" imgW="156204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8992" y="6357958"/>
                        <a:ext cx="3171825"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32" y="3855369"/>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Ce qui nous donne alors:</a:t>
            </a:r>
            <a:endParaRPr lang="fr-FR" sz="2200" dirty="0">
              <a:solidFill>
                <a:srgbClr val="7030A0"/>
              </a:solidFill>
            </a:endParaRPr>
          </a:p>
        </p:txBody>
      </p:sp>
      <p:sp>
        <p:nvSpPr>
          <p:cNvPr id="18" name="ZoneTexte 1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57298"/>
            <a:ext cx="9144000" cy="769441"/>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Puisque x (n) est la convolution de h (n) par e(n), x*(n + m) peut être exprimé comme :</a:t>
            </a:r>
          </a:p>
        </p:txBody>
      </p:sp>
      <p:sp>
        <p:nvSpPr>
          <p:cNvPr id="4" name="ZoneTexte 3"/>
          <p:cNvSpPr txBox="1"/>
          <p:nvPr/>
        </p:nvSpPr>
        <p:spPr>
          <a:xfrm>
            <a:off x="0" y="3000372"/>
            <a:ext cx="9144000" cy="1107996"/>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En insérant dans l'équation :</a:t>
            </a:r>
          </a:p>
          <a:p>
            <a:pPr algn="just"/>
            <a:endParaRPr lang="fr-FR" sz="2200" dirty="0">
              <a:latin typeface="Times New Roman" pitchFamily="18" charset="0"/>
              <a:cs typeface="Times New Roman" pitchFamily="18" charset="0"/>
            </a:endParaRPr>
          </a:p>
          <a:p>
            <a:pPr algn="just"/>
            <a:r>
              <a:rPr lang="fr-FR" sz="2200" dirty="0">
                <a:solidFill>
                  <a:srgbClr val="C00000"/>
                </a:solidFill>
                <a:latin typeface="Times New Roman" pitchFamily="18" charset="0"/>
                <a:cs typeface="Times New Roman" pitchFamily="18" charset="0"/>
              </a:rPr>
              <a:t>L’</a:t>
            </a:r>
            <a:r>
              <a:rPr lang="fr-FR" sz="2200" dirty="0" err="1">
                <a:solidFill>
                  <a:srgbClr val="C00000"/>
                </a:solidFill>
                <a:latin typeface="Times New Roman" pitchFamily="18" charset="0"/>
                <a:cs typeface="Times New Roman" pitchFamily="18" charset="0"/>
              </a:rPr>
              <a:t>intercorrélation</a:t>
            </a:r>
            <a:r>
              <a:rPr lang="fr-FR" sz="2200" dirty="0">
                <a:solidFill>
                  <a:srgbClr val="C00000"/>
                </a:solidFill>
                <a:latin typeface="Times New Roman" pitchFamily="18" charset="0"/>
                <a:cs typeface="Times New Roman" pitchFamily="18" charset="0"/>
              </a:rPr>
              <a:t> peut donc être réécrite comme :</a:t>
            </a:r>
          </a:p>
        </p:txBody>
      </p:sp>
      <p:graphicFrame>
        <p:nvGraphicFramePr>
          <p:cNvPr id="8" name="Objet 7"/>
          <p:cNvGraphicFramePr>
            <a:graphicFrameLocks noChangeAspect="1"/>
          </p:cNvGraphicFramePr>
          <p:nvPr/>
        </p:nvGraphicFramePr>
        <p:xfrm>
          <a:off x="2071670" y="1928802"/>
          <a:ext cx="4286280" cy="857256"/>
        </p:xfrm>
        <a:graphic>
          <a:graphicData uri="http://schemas.openxmlformats.org/presentationml/2006/ole">
            <mc:AlternateContent xmlns:mc="http://schemas.openxmlformats.org/markup-compatibility/2006">
              <mc:Choice xmlns:v="urn:schemas-microsoft-com:vml" Requires="v">
                <p:oleObj spid="_x0000_s328774" name="Équation" r:id="rId3" imgW="1942920" imgH="431640" progId="Equation.3">
                  <p:embed/>
                </p:oleObj>
              </mc:Choice>
              <mc:Fallback>
                <p:oleObj name="Équation" r:id="rId3" imgW="19429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70" y="1928802"/>
                        <a:ext cx="4286280"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3643306" y="3000372"/>
          <a:ext cx="3171825" cy="439737"/>
        </p:xfrm>
        <a:graphic>
          <a:graphicData uri="http://schemas.openxmlformats.org/presentationml/2006/ole">
            <mc:AlternateContent xmlns:mc="http://schemas.openxmlformats.org/markup-compatibility/2006">
              <mc:Choice xmlns:v="urn:schemas-microsoft-com:vml" Requires="v">
                <p:oleObj spid="_x0000_s328775" name="Équation" r:id="rId5" imgW="1562040" imgH="241200" progId="Equation.3">
                  <p:embed/>
                </p:oleObj>
              </mc:Choice>
              <mc:Fallback>
                <p:oleObj name="Équation" r:id="rId5" imgW="156204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306" y="3000372"/>
                        <a:ext cx="3171825"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1785918" y="4357694"/>
          <a:ext cx="6000792" cy="1047751"/>
        </p:xfrm>
        <a:graphic>
          <a:graphicData uri="http://schemas.openxmlformats.org/presentationml/2006/ole">
            <mc:AlternateContent xmlns:mc="http://schemas.openxmlformats.org/markup-compatibility/2006">
              <mc:Choice xmlns:v="urn:schemas-microsoft-com:vml" Requires="v">
                <p:oleObj spid="_x0000_s328776" name="Équation" r:id="rId7" imgW="2273040" imgH="457200" progId="Equation.3">
                  <p:embed/>
                </p:oleObj>
              </mc:Choice>
              <mc:Fallback>
                <p:oleObj name="Équation" r:id="rId7" imgW="227304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5918" y="4357694"/>
                        <a:ext cx="6000792" cy="1047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1428728" y="5715016"/>
          <a:ext cx="7000924" cy="1071546"/>
        </p:xfrm>
        <a:graphic>
          <a:graphicData uri="http://schemas.openxmlformats.org/presentationml/2006/ole">
            <mc:AlternateContent xmlns:mc="http://schemas.openxmlformats.org/markup-compatibility/2006">
              <mc:Choice xmlns:v="urn:schemas-microsoft-com:vml" Requires="v">
                <p:oleObj spid="_x0000_s328777" name="Équation" r:id="rId9" imgW="2958840" imgH="431640" progId="Equation.3">
                  <p:embed/>
                </p:oleObj>
              </mc:Choice>
              <mc:Fallback>
                <p:oleObj name="Équation" r:id="rId9" imgW="2958840" imgH="431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728" y="5715016"/>
                        <a:ext cx="7000924" cy="1071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68070"/>
            <a:ext cx="9144000" cy="1446550"/>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où nous avons utilisé les faits que e (n) est un signal de bruit blanc, et h (n) est causale, c'est-à-dire zéro pour n &lt;0. Nous pouvons maintenant exprimer les valeurs d'auto-corrélation pour le signal provenant du modèle ARMA, en termes de paramètres du modèle</a:t>
            </a:r>
          </a:p>
        </p:txBody>
      </p:sp>
      <p:sp>
        <p:nvSpPr>
          <p:cNvPr id="4" name="ZoneTexte 3"/>
          <p:cNvSpPr txBox="1"/>
          <p:nvPr/>
        </p:nvSpPr>
        <p:spPr>
          <a:xfrm>
            <a:off x="0" y="5429264"/>
            <a:ext cx="9144000" cy="430887"/>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ce que l’on appelle les équations de </a:t>
            </a:r>
            <a:r>
              <a:rPr lang="fr-FR" sz="2200" b="1" u="sng" dirty="0">
                <a:solidFill>
                  <a:srgbClr val="7030A0"/>
                </a:solidFill>
                <a:latin typeface="Times New Roman" pitchFamily="18" charset="0"/>
                <a:cs typeface="Times New Roman" pitchFamily="18" charset="0"/>
              </a:rPr>
              <a:t>YULE-WALKER.</a:t>
            </a:r>
            <a:endParaRPr lang="fr-FR" sz="2200" b="1" u="sng" dirty="0">
              <a:solidFill>
                <a:srgbClr val="7030A0"/>
              </a:solidFill>
            </a:endParaRPr>
          </a:p>
        </p:txBody>
      </p:sp>
      <p:graphicFrame>
        <p:nvGraphicFramePr>
          <p:cNvPr id="6" name="Objet 5"/>
          <p:cNvGraphicFramePr>
            <a:graphicFrameLocks noChangeAspect="1"/>
          </p:cNvGraphicFramePr>
          <p:nvPr/>
        </p:nvGraphicFramePr>
        <p:xfrm>
          <a:off x="928662" y="3143248"/>
          <a:ext cx="7320208" cy="2080375"/>
        </p:xfrm>
        <a:graphic>
          <a:graphicData uri="http://schemas.openxmlformats.org/presentationml/2006/ole">
            <mc:AlternateContent xmlns:mc="http://schemas.openxmlformats.org/markup-compatibility/2006">
              <mc:Choice xmlns:v="urn:schemas-microsoft-com:vml" Requires="v">
                <p:oleObj spid="_x0000_s329747" name="Équation" r:id="rId3" imgW="3987720" imgH="1244520" progId="Equation.3">
                  <p:embed/>
                </p:oleObj>
              </mc:Choice>
              <mc:Fallback>
                <p:oleObj name="Équation" r:id="rId3" imgW="3987720" imgH="12445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62" y="3143248"/>
                        <a:ext cx="7320208" cy="208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96566"/>
            <a:ext cx="9144000" cy="1446550"/>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Pour un modèle ARMA(L,K), où K et L sont respectivement l’ordre du dénominateur et l’ordre du numérateur de la fonction de transfert en z du filtre, les coefficients </a:t>
            </a:r>
            <a:r>
              <a:rPr lang="fr-FR" sz="2200" dirty="0" err="1">
                <a:solidFill>
                  <a:srgbClr val="002060"/>
                </a:solidFill>
                <a:latin typeface="Times New Roman" pitchFamily="18" charset="0"/>
                <a:cs typeface="Times New Roman" pitchFamily="18" charset="0"/>
              </a:rPr>
              <a:t>a</a:t>
            </a:r>
            <a:r>
              <a:rPr lang="fr-FR" sz="2200" baseline="-25000" dirty="0" err="1">
                <a:solidFill>
                  <a:srgbClr val="002060"/>
                </a:solidFill>
                <a:latin typeface="Times New Roman" pitchFamily="18" charset="0"/>
                <a:cs typeface="Times New Roman" pitchFamily="18" charset="0"/>
              </a:rPr>
              <a:t>k</a:t>
            </a:r>
            <a:r>
              <a:rPr lang="fr-FR" sz="2200" baseline="-25000" dirty="0">
                <a:solidFill>
                  <a:srgbClr val="00206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peuvent être calculés comme étant la solution du système d’équations linéaire suivant:</a:t>
            </a: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ARMA</a:t>
            </a:r>
          </a:p>
        </p:txBody>
      </p:sp>
      <p:graphicFrame>
        <p:nvGraphicFramePr>
          <p:cNvPr id="8" name="Objet 7"/>
          <p:cNvGraphicFramePr>
            <a:graphicFrameLocks noChangeAspect="1"/>
          </p:cNvGraphicFramePr>
          <p:nvPr/>
        </p:nvGraphicFramePr>
        <p:xfrm>
          <a:off x="3500430" y="4857760"/>
          <a:ext cx="2195526" cy="731842"/>
        </p:xfrm>
        <a:graphic>
          <a:graphicData uri="http://schemas.openxmlformats.org/presentationml/2006/ole">
            <mc:AlternateContent xmlns:mc="http://schemas.openxmlformats.org/markup-compatibility/2006">
              <mc:Choice xmlns:v="urn:schemas-microsoft-com:vml" Requires="v">
                <p:oleObj spid="_x0000_s330788" name="Équation" r:id="rId3" imgW="533160" imgH="177480" progId="Equation.3">
                  <p:embed/>
                </p:oleObj>
              </mc:Choice>
              <mc:Fallback>
                <p:oleObj name="Équation" r:id="rId3" imgW="53316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4857760"/>
                        <a:ext cx="2195526" cy="731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 9"/>
          <p:cNvGraphicFramePr>
            <a:graphicFrameLocks noChangeAspect="1"/>
          </p:cNvGraphicFramePr>
          <p:nvPr/>
        </p:nvGraphicFramePr>
        <p:xfrm>
          <a:off x="142844" y="2285992"/>
          <a:ext cx="8929717" cy="2428892"/>
        </p:xfrm>
        <a:graphic>
          <a:graphicData uri="http://schemas.openxmlformats.org/presentationml/2006/ole">
            <mc:AlternateContent xmlns:mc="http://schemas.openxmlformats.org/markup-compatibility/2006">
              <mc:Choice xmlns:v="urn:schemas-microsoft-com:vml" Requires="v">
                <p:oleObj spid="_x0000_s330789" name="Équation" r:id="rId5" imgW="4584600" imgH="939600" progId="Equation.3">
                  <p:embed/>
                </p:oleObj>
              </mc:Choice>
              <mc:Fallback>
                <p:oleObj name="Équation" r:id="rId5" imgW="4584600" imgH="939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44" y="2285992"/>
                        <a:ext cx="8929717" cy="24288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1857356" y="5000636"/>
            <a:ext cx="285752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Ou encore :</a:t>
            </a:r>
          </a:p>
        </p:txBody>
      </p:sp>
      <p:sp>
        <p:nvSpPr>
          <p:cNvPr id="12" name="ZoneTexte 11"/>
          <p:cNvSpPr txBox="1"/>
          <p:nvPr/>
        </p:nvSpPr>
        <p:spPr>
          <a:xfrm>
            <a:off x="0" y="6072206"/>
            <a:ext cx="9144000" cy="769441"/>
          </a:xfrm>
          <a:prstGeom prst="rect">
            <a:avLst/>
          </a:prstGeom>
          <a:noFill/>
        </p:spPr>
        <p:txBody>
          <a:bodyPr wrap="square" rtlCol="0">
            <a:spAutoFit/>
          </a:bodyPr>
          <a:lstStyle/>
          <a:p>
            <a:pPr algn="just"/>
            <a:r>
              <a:rPr lang="fr-FR" sz="2200" b="1" u="sng" dirty="0">
                <a:solidFill>
                  <a:srgbClr val="FF0000"/>
                </a:solidFill>
                <a:latin typeface="Times New Roman" pitchFamily="18" charset="0"/>
                <a:cs typeface="Times New Roman" pitchFamily="18" charset="0"/>
              </a:rPr>
              <a:t>Remarque : </a:t>
            </a:r>
            <a:r>
              <a:rPr lang="fr-FR" sz="2200" dirty="0">
                <a:solidFill>
                  <a:srgbClr val="FF0000"/>
                </a:solidFill>
                <a:latin typeface="Times New Roman" pitchFamily="18" charset="0"/>
                <a:cs typeface="Times New Roman" pitchFamily="18" charset="0"/>
              </a:rPr>
              <a:t>la relation entre les coefficients </a:t>
            </a:r>
            <a:r>
              <a:rPr lang="fr-FR" sz="2200" dirty="0" err="1">
                <a:solidFill>
                  <a:srgbClr val="FF0000"/>
                </a:solidFill>
                <a:latin typeface="Times New Roman" pitchFamily="18" charset="0"/>
                <a:cs typeface="Times New Roman" pitchFamily="18" charset="0"/>
              </a:rPr>
              <a:t>b</a:t>
            </a:r>
            <a:r>
              <a:rPr lang="fr-FR" sz="2200" baseline="-25000" dirty="0" err="1">
                <a:solidFill>
                  <a:srgbClr val="FF0000"/>
                </a:solidFill>
                <a:latin typeface="Times New Roman" pitchFamily="18" charset="0"/>
                <a:cs typeface="Times New Roman" pitchFamily="18" charset="0"/>
              </a:rPr>
              <a:t>l</a:t>
            </a:r>
            <a:r>
              <a:rPr lang="fr-FR" sz="2200" dirty="0">
                <a:solidFill>
                  <a:srgbClr val="FF0000"/>
                </a:solidFill>
                <a:latin typeface="Times New Roman" pitchFamily="18" charset="0"/>
                <a:cs typeface="Times New Roman" pitchFamily="18" charset="0"/>
              </a:rPr>
              <a:t> et </a:t>
            </a:r>
            <a:r>
              <a:rPr lang="fr-FR" sz="2200" dirty="0" err="1">
                <a:solidFill>
                  <a:srgbClr val="FF0000"/>
                </a:solidFill>
                <a:latin typeface="Times New Roman" pitchFamily="18" charset="0"/>
                <a:cs typeface="Times New Roman" pitchFamily="18" charset="0"/>
              </a:rPr>
              <a:t>R</a:t>
            </a:r>
            <a:r>
              <a:rPr lang="fr-FR" sz="2200" baseline="-25000" dirty="0" err="1">
                <a:solidFill>
                  <a:srgbClr val="FF0000"/>
                </a:solidFill>
                <a:latin typeface="Times New Roman" pitchFamily="18" charset="0"/>
                <a:cs typeface="Times New Roman" pitchFamily="18" charset="0"/>
              </a:rPr>
              <a:t>xx</a:t>
            </a:r>
            <a:r>
              <a:rPr lang="fr-FR" sz="2200" dirty="0">
                <a:solidFill>
                  <a:srgbClr val="FF0000"/>
                </a:solidFill>
                <a:latin typeface="Times New Roman" pitchFamily="18" charset="0"/>
                <a:cs typeface="Times New Roman" pitchFamily="18" charset="0"/>
              </a:rPr>
              <a:t>(m) est beaucoup plus complexe et également non-linéaire.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1357290" y="4929198"/>
            <a:ext cx="578647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de parole du mot ‘’Samedi’’</a:t>
            </a:r>
          </a:p>
        </p:txBody>
      </p:sp>
      <p:pic>
        <p:nvPicPr>
          <p:cNvPr id="164866" name="Picture 2"/>
          <p:cNvPicPr>
            <a:picLocks noChangeAspect="1" noChangeArrowheads="1"/>
          </p:cNvPicPr>
          <p:nvPr/>
        </p:nvPicPr>
        <p:blipFill>
          <a:blip r:embed="rId2"/>
          <a:srcRect/>
          <a:stretch>
            <a:fillRect/>
          </a:stretch>
        </p:blipFill>
        <p:spPr bwMode="auto">
          <a:xfrm>
            <a:off x="2000232" y="1500174"/>
            <a:ext cx="5226062" cy="3420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4422"/>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Le modèle ARMA peut être simplifié. Si q = 0, alors N(z</a:t>
            </a:r>
            <a:r>
              <a:rPr lang="fr-FR" sz="2200" baseline="30000" dirty="0">
                <a:solidFill>
                  <a:srgbClr val="002060"/>
                </a:solidFill>
                <a:latin typeface="Times New Roman" pitchFamily="18" charset="0"/>
                <a:cs typeface="Times New Roman" pitchFamily="18" charset="0"/>
              </a:rPr>
              <a:t>-1</a:t>
            </a:r>
            <a:r>
              <a:rPr lang="fr-FR" sz="2200" dirty="0">
                <a:solidFill>
                  <a:srgbClr val="002060"/>
                </a:solidFill>
                <a:latin typeface="Times New Roman" pitchFamily="18" charset="0"/>
                <a:cs typeface="Times New Roman" pitchFamily="18" charset="0"/>
              </a:rPr>
              <a:t>) = 1 et un filtre tout-pôles en résulte, donnant le modèle autorégressif (AR)</a:t>
            </a:r>
          </a:p>
        </p:txBody>
      </p:sp>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a:t>
            </a:r>
          </a:p>
        </p:txBody>
      </p:sp>
      <p:graphicFrame>
        <p:nvGraphicFramePr>
          <p:cNvPr id="10242" name="Object 2"/>
          <p:cNvGraphicFramePr>
            <a:graphicFrameLocks noChangeAspect="1"/>
          </p:cNvGraphicFramePr>
          <p:nvPr/>
        </p:nvGraphicFramePr>
        <p:xfrm>
          <a:off x="2357422" y="2000241"/>
          <a:ext cx="3643338" cy="1214445"/>
        </p:xfrm>
        <a:graphic>
          <a:graphicData uri="http://schemas.openxmlformats.org/presentationml/2006/ole">
            <mc:AlternateContent xmlns:mc="http://schemas.openxmlformats.org/markup-compatibility/2006">
              <mc:Choice xmlns:v="urn:schemas-microsoft-com:vml" Requires="v">
                <p:oleObj spid="_x0000_s332853" name="Équation" r:id="rId3" imgW="1218960" imgH="622080" progId="Equation.3">
                  <p:embed/>
                </p:oleObj>
              </mc:Choice>
              <mc:Fallback>
                <p:oleObj name="Équation" r:id="rId3" imgW="1218960" imgH="622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22" y="2000241"/>
                        <a:ext cx="3643338" cy="1214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nvGraphicFramePr>
        <p:xfrm>
          <a:off x="1014412" y="4083050"/>
          <a:ext cx="6343669" cy="1274776"/>
        </p:xfrm>
        <a:graphic>
          <a:graphicData uri="http://schemas.openxmlformats.org/presentationml/2006/ole">
            <mc:AlternateContent xmlns:mc="http://schemas.openxmlformats.org/markup-compatibility/2006">
              <mc:Choice xmlns:v="urn:schemas-microsoft-com:vml" Requires="v">
                <p:oleObj spid="_x0000_s332854" name="Équation" r:id="rId5" imgW="2616120" imgH="685800" progId="Equation.3">
                  <p:embed/>
                </p:oleObj>
              </mc:Choice>
              <mc:Fallback>
                <p:oleObj name="Équation" r:id="rId5" imgW="2616120" imgH="685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12" y="4083050"/>
                        <a:ext cx="6343669" cy="1274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0" y="3168378"/>
            <a:ext cx="9144000" cy="1046440"/>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Quand ce filtre AR est excité par un bruit blanc centré de variance </a:t>
            </a:r>
            <a:r>
              <a:rPr lang="fr-FR" sz="2200" dirty="0">
                <a:solidFill>
                  <a:srgbClr val="7030A0"/>
                </a:solidFill>
                <a:latin typeface="Times New Roman" pitchFamily="18" charset="0"/>
                <a:cs typeface="Times New Roman" pitchFamily="18" charset="0"/>
                <a:sym typeface="Symbol"/>
              </a:rPr>
              <a:t></a:t>
            </a:r>
            <a:r>
              <a:rPr lang="fr-FR" sz="2200" baseline="-25000" dirty="0">
                <a:solidFill>
                  <a:srgbClr val="7030A0"/>
                </a:solidFill>
                <a:latin typeface="Times New Roman" pitchFamily="18" charset="0"/>
                <a:cs typeface="Times New Roman" pitchFamily="18" charset="0"/>
                <a:sym typeface="Symbol"/>
              </a:rPr>
              <a:t>e</a:t>
            </a:r>
            <a:r>
              <a:rPr lang="fr-FR" sz="2200" dirty="0">
                <a:solidFill>
                  <a:srgbClr val="7030A0"/>
                </a:solidFill>
                <a:latin typeface="Times New Roman" pitchFamily="18" charset="0"/>
                <a:cs typeface="Times New Roman" pitchFamily="18" charset="0"/>
                <a:sym typeface="Symbol"/>
              </a:rPr>
              <a:t>(</a:t>
            </a:r>
            <a:r>
              <a:rPr lang="fr-FR" sz="2200" dirty="0" err="1">
                <a:solidFill>
                  <a:srgbClr val="7030A0"/>
                </a:solidFill>
                <a:latin typeface="Times New Roman" pitchFamily="18" charset="0"/>
                <a:cs typeface="Times New Roman" pitchFamily="18" charset="0"/>
                <a:sym typeface="Symbol"/>
              </a:rPr>
              <a:t>e</a:t>
            </a:r>
            <a:r>
              <a:rPr lang="fr-FR" sz="2200" baseline="30000" dirty="0" err="1">
                <a:solidFill>
                  <a:srgbClr val="7030A0"/>
                </a:solidFill>
                <a:latin typeface="Times New Roman" pitchFamily="18" charset="0"/>
                <a:cs typeface="Times New Roman" pitchFamily="18" charset="0"/>
                <a:sym typeface="Symbol"/>
              </a:rPr>
              <a:t>j</a:t>
            </a:r>
            <a:r>
              <a:rPr lang="fr-FR" sz="2200" baseline="30000" dirty="0">
                <a:solidFill>
                  <a:srgbClr val="7030A0"/>
                </a:solidFill>
                <a:latin typeface="Times New Roman" pitchFamily="18" charset="0"/>
                <a:cs typeface="Times New Roman" pitchFamily="18" charset="0"/>
                <a:sym typeface="Symbol"/>
              </a:rPr>
              <a:t></a:t>
            </a:r>
            <a:r>
              <a:rPr lang="fr-FR" sz="2200" dirty="0">
                <a:solidFill>
                  <a:srgbClr val="7030A0"/>
                </a:solidFill>
                <a:latin typeface="Times New Roman" pitchFamily="18" charset="0"/>
                <a:cs typeface="Times New Roman" pitchFamily="18" charset="0"/>
                <a:sym typeface="Symbol"/>
              </a:rPr>
              <a:t>), alors la DSP du signal produit à la sortie devient :</a:t>
            </a:r>
            <a:endParaRPr lang="fr-FR" sz="2200" dirty="0">
              <a:solidFill>
                <a:srgbClr val="7030A0"/>
              </a:solidFill>
              <a:latin typeface="Times New Roman" pitchFamily="18" charset="0"/>
              <a:cs typeface="Times New Roman" pitchFamily="18" charset="0"/>
            </a:endParaRPr>
          </a:p>
          <a:p>
            <a:endParaRPr lang="fr-FR" dirty="0"/>
          </a:p>
        </p:txBody>
      </p:sp>
      <p:graphicFrame>
        <p:nvGraphicFramePr>
          <p:cNvPr id="26628" name="Object 4"/>
          <p:cNvGraphicFramePr>
            <a:graphicFrameLocks noChangeAspect="1"/>
          </p:cNvGraphicFramePr>
          <p:nvPr/>
        </p:nvGraphicFramePr>
        <p:xfrm>
          <a:off x="3303588" y="5786438"/>
          <a:ext cx="3621087" cy="977900"/>
        </p:xfrm>
        <a:graphic>
          <a:graphicData uri="http://schemas.openxmlformats.org/presentationml/2006/ole">
            <mc:AlternateContent xmlns:mc="http://schemas.openxmlformats.org/markup-compatibility/2006">
              <mc:Choice xmlns:v="urn:schemas-microsoft-com:vml" Requires="v">
                <p:oleObj spid="_x0000_s332855" name="Équation" r:id="rId7" imgW="1600200" imgH="431640" progId="Equation.3">
                  <p:embed/>
                </p:oleObj>
              </mc:Choice>
              <mc:Fallback>
                <p:oleObj name="Équation" r:id="rId7" imgW="160020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3588" y="5786438"/>
                        <a:ext cx="3621087"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5427005"/>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l'équation de différence correspondante à ce filtre AR s’écrit alors: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87923"/>
            <a:ext cx="9144000" cy="430887"/>
          </a:xfrm>
          <a:prstGeom prst="rect">
            <a:avLst/>
          </a:prstGeom>
          <a:noFill/>
        </p:spPr>
        <p:txBody>
          <a:bodyPr wrap="square" rtlCol="0">
            <a:spAutoFit/>
          </a:bodyPr>
          <a:lstStyle/>
          <a:p>
            <a:pPr algn="just"/>
            <a:r>
              <a:rPr lang="fr-FR" sz="2200" dirty="0">
                <a:solidFill>
                  <a:srgbClr val="C00000"/>
                </a:solidFill>
                <a:latin typeface="Times New Roman" pitchFamily="18" charset="0"/>
                <a:cs typeface="Times New Roman" pitchFamily="18" charset="0"/>
              </a:rPr>
              <a:t>Les équations de YULE-WALKER deviennent alors:</a:t>
            </a:r>
          </a:p>
        </p:txBody>
      </p:sp>
      <p:sp>
        <p:nvSpPr>
          <p:cNvPr id="4" name="ZoneTexte 3"/>
          <p:cNvSpPr txBox="1"/>
          <p:nvPr/>
        </p:nvSpPr>
        <p:spPr>
          <a:xfrm>
            <a:off x="0" y="3857628"/>
            <a:ext cx="9144000" cy="2123658"/>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Ainsi, si les valeurs d'auto-corrélation </a:t>
            </a:r>
            <a:r>
              <a:rPr lang="fr-FR" sz="2200" dirty="0" err="1">
                <a:solidFill>
                  <a:srgbClr val="002060"/>
                </a:solidFill>
                <a:latin typeface="Times New Roman" pitchFamily="18" charset="0"/>
                <a:cs typeface="Times New Roman" pitchFamily="18" charset="0"/>
              </a:rPr>
              <a:t>R</a:t>
            </a:r>
            <a:r>
              <a:rPr lang="fr-FR" sz="2200" baseline="-25000" dirty="0" err="1">
                <a:solidFill>
                  <a:srgbClr val="002060"/>
                </a:solidFill>
                <a:latin typeface="Times New Roman" pitchFamily="18" charset="0"/>
                <a:cs typeface="Times New Roman" pitchFamily="18" charset="0"/>
              </a:rPr>
              <a:t>xx</a:t>
            </a:r>
            <a:r>
              <a:rPr lang="fr-FR" sz="2200" dirty="0">
                <a:solidFill>
                  <a:srgbClr val="002060"/>
                </a:solidFill>
                <a:latin typeface="Times New Roman" pitchFamily="18" charset="0"/>
                <a:cs typeface="Times New Roman" pitchFamily="18" charset="0"/>
              </a:rPr>
              <a:t>(0), </a:t>
            </a:r>
            <a:r>
              <a:rPr lang="fr-FR" sz="2200" dirty="0" err="1">
                <a:solidFill>
                  <a:srgbClr val="002060"/>
                </a:solidFill>
                <a:latin typeface="Times New Roman" pitchFamily="18" charset="0"/>
                <a:cs typeface="Times New Roman" pitchFamily="18" charset="0"/>
              </a:rPr>
              <a:t>R</a:t>
            </a:r>
            <a:r>
              <a:rPr lang="fr-FR" sz="2200" baseline="-25000" dirty="0" err="1">
                <a:solidFill>
                  <a:srgbClr val="002060"/>
                </a:solidFill>
                <a:latin typeface="Times New Roman" pitchFamily="18" charset="0"/>
                <a:cs typeface="Times New Roman" pitchFamily="18" charset="0"/>
              </a:rPr>
              <a:t>xx</a:t>
            </a:r>
            <a:r>
              <a:rPr lang="fr-FR" sz="2200" dirty="0">
                <a:solidFill>
                  <a:srgbClr val="002060"/>
                </a:solidFill>
                <a:latin typeface="Times New Roman" pitchFamily="18" charset="0"/>
                <a:cs typeface="Times New Roman" pitchFamily="18" charset="0"/>
              </a:rPr>
              <a:t>(1),…, </a:t>
            </a:r>
            <a:r>
              <a:rPr lang="fr-FR" sz="2200" dirty="0" err="1">
                <a:solidFill>
                  <a:srgbClr val="002060"/>
                </a:solidFill>
                <a:latin typeface="Times New Roman" pitchFamily="18" charset="0"/>
                <a:cs typeface="Times New Roman" pitchFamily="18" charset="0"/>
              </a:rPr>
              <a:t>R</a:t>
            </a:r>
            <a:r>
              <a:rPr lang="fr-FR" sz="2200" baseline="-25000" dirty="0" err="1">
                <a:solidFill>
                  <a:srgbClr val="002060"/>
                </a:solidFill>
                <a:latin typeface="Times New Roman" pitchFamily="18" charset="0"/>
                <a:cs typeface="Times New Roman" pitchFamily="18" charset="0"/>
              </a:rPr>
              <a:t>xx</a:t>
            </a:r>
            <a:r>
              <a:rPr lang="fr-FR" sz="2200" dirty="0">
                <a:solidFill>
                  <a:srgbClr val="002060"/>
                </a:solidFill>
                <a:latin typeface="Times New Roman" pitchFamily="18" charset="0"/>
                <a:cs typeface="Times New Roman" pitchFamily="18" charset="0"/>
              </a:rPr>
              <a:t>(p) sont connues, les paramètres du filtre peuvent être trouvés en résolvant p équations linéaires correspondant à m = 0, 1,…, p. </a:t>
            </a:r>
          </a:p>
          <a:p>
            <a:pPr algn="just"/>
            <a:r>
              <a:rPr lang="fr-FR" sz="2200" dirty="0">
                <a:solidFill>
                  <a:srgbClr val="0070C0"/>
                </a:solidFill>
                <a:latin typeface="Times New Roman" pitchFamily="18" charset="0"/>
                <a:cs typeface="Times New Roman" pitchFamily="18" charset="0"/>
              </a:rPr>
              <a:t>Notez que nous avons seulement besoin de connaître les p+1 valeurs de corrélation pour pouvoir déterminer tous les paramètres. À partir de l'équation ci-dessus, en fixant m = 0, nous pouvons également obtenir la variance</a:t>
            </a:r>
          </a:p>
        </p:txBody>
      </p:sp>
      <p:graphicFrame>
        <p:nvGraphicFramePr>
          <p:cNvPr id="4099" name="Object 3"/>
          <p:cNvGraphicFramePr>
            <a:graphicFrameLocks noChangeAspect="1"/>
          </p:cNvGraphicFramePr>
          <p:nvPr/>
        </p:nvGraphicFramePr>
        <p:xfrm>
          <a:off x="1714480" y="1992317"/>
          <a:ext cx="5921375" cy="2079625"/>
        </p:xfrm>
        <a:graphic>
          <a:graphicData uri="http://schemas.openxmlformats.org/presentationml/2006/ole">
            <mc:AlternateContent xmlns:mc="http://schemas.openxmlformats.org/markup-compatibility/2006">
              <mc:Choice xmlns:v="urn:schemas-microsoft-com:vml" Requires="v">
                <p:oleObj spid="_x0000_s333860" name="Équation" r:id="rId3" imgW="3225600" imgH="1244520" progId="Equation.3">
                  <p:embed/>
                </p:oleObj>
              </mc:Choice>
              <mc:Fallback>
                <p:oleObj name="Équation" r:id="rId3" imgW="3225600" imgH="12445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80" y="1992317"/>
                        <a:ext cx="5921375" cy="207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p:cNvGraphicFramePr>
            <a:graphicFrameLocks noChangeAspect="1"/>
          </p:cNvGraphicFramePr>
          <p:nvPr/>
        </p:nvGraphicFramePr>
        <p:xfrm>
          <a:off x="3214679" y="5929330"/>
          <a:ext cx="3553182" cy="857256"/>
        </p:xfrm>
        <a:graphic>
          <a:graphicData uri="http://schemas.openxmlformats.org/presentationml/2006/ole">
            <mc:AlternateContent xmlns:mc="http://schemas.openxmlformats.org/markup-compatibility/2006">
              <mc:Choice xmlns:v="urn:schemas-microsoft-com:vml" Requires="v">
                <p:oleObj spid="_x0000_s333861" name="Équation" r:id="rId5" imgW="1663560" imgH="431640" progId="Equation.3">
                  <p:embed/>
                </p:oleObj>
              </mc:Choice>
              <mc:Fallback>
                <p:oleObj name="Équation" r:id="rId5" imgW="16635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79" y="5929330"/>
                        <a:ext cx="355318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96566"/>
            <a:ext cx="9144000" cy="769441"/>
          </a:xfrm>
          <a:prstGeom prst="rect">
            <a:avLst/>
          </a:prstGeom>
          <a:noFill/>
        </p:spPr>
        <p:txBody>
          <a:bodyPr wrap="square" rtlCol="0">
            <a:spAutoFit/>
          </a:bodyPr>
          <a:lstStyle/>
          <a:p>
            <a:pPr algn="just"/>
            <a:r>
              <a:rPr lang="fr-FR" sz="2200" dirty="0">
                <a:latin typeface="Times New Roman" pitchFamily="18" charset="0"/>
                <a:cs typeface="Times New Roman" pitchFamily="18" charset="0"/>
              </a:rPr>
              <a:t>Les coefficients </a:t>
            </a:r>
            <a:r>
              <a:rPr lang="fr-FR" sz="2200" dirty="0" err="1">
                <a:latin typeface="Times New Roman" pitchFamily="18" charset="0"/>
                <a:cs typeface="Times New Roman" pitchFamily="18" charset="0"/>
              </a:rPr>
              <a:t>a</a:t>
            </a:r>
            <a:r>
              <a:rPr lang="fr-FR" sz="2200" baseline="-25000" dirty="0" err="1">
                <a:latin typeface="Times New Roman" pitchFamily="18" charset="0"/>
                <a:cs typeface="Times New Roman" pitchFamily="18" charset="0"/>
              </a:rPr>
              <a:t>k</a:t>
            </a:r>
            <a:r>
              <a:rPr lang="fr-FR" sz="2200" dirty="0">
                <a:latin typeface="Times New Roman" pitchFamily="18" charset="0"/>
                <a:cs typeface="Times New Roman" pitchFamily="18" charset="0"/>
              </a:rPr>
              <a:t> peuvent donc être calculés à partir d’un système d’’équations linéaire:</a:t>
            </a:r>
          </a:p>
        </p:txBody>
      </p:sp>
      <p:sp>
        <p:nvSpPr>
          <p:cNvPr id="7" name="ZoneTexte 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AR</a:t>
            </a:r>
          </a:p>
        </p:txBody>
      </p:sp>
      <p:graphicFrame>
        <p:nvGraphicFramePr>
          <p:cNvPr id="8" name="Objet 7"/>
          <p:cNvGraphicFramePr>
            <a:graphicFrameLocks noChangeAspect="1"/>
          </p:cNvGraphicFramePr>
          <p:nvPr/>
        </p:nvGraphicFramePr>
        <p:xfrm>
          <a:off x="3500430" y="4857760"/>
          <a:ext cx="2195526" cy="731842"/>
        </p:xfrm>
        <a:graphic>
          <a:graphicData uri="http://schemas.openxmlformats.org/presentationml/2006/ole">
            <mc:AlternateContent xmlns:mc="http://schemas.openxmlformats.org/markup-compatibility/2006">
              <mc:Choice xmlns:v="urn:schemas-microsoft-com:vml" Requires="v">
                <p:oleObj spid="_x0000_s334884" name="Équation" r:id="rId3" imgW="533160" imgH="177480" progId="Equation.3">
                  <p:embed/>
                </p:oleObj>
              </mc:Choice>
              <mc:Fallback>
                <p:oleObj name="Équation" r:id="rId3" imgW="53316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0" y="4857760"/>
                        <a:ext cx="2195526" cy="731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 9"/>
          <p:cNvGraphicFramePr>
            <a:graphicFrameLocks noChangeAspect="1"/>
          </p:cNvGraphicFramePr>
          <p:nvPr/>
        </p:nvGraphicFramePr>
        <p:xfrm>
          <a:off x="946150" y="1785926"/>
          <a:ext cx="7321550" cy="2428875"/>
        </p:xfrm>
        <a:graphic>
          <a:graphicData uri="http://schemas.openxmlformats.org/presentationml/2006/ole">
            <mc:AlternateContent xmlns:mc="http://schemas.openxmlformats.org/markup-compatibility/2006">
              <mc:Choice xmlns:v="urn:schemas-microsoft-com:vml" Requires="v">
                <p:oleObj spid="_x0000_s334885" name="Équation" r:id="rId5" imgW="3759120" imgH="939600" progId="Equation.3">
                  <p:embed/>
                </p:oleObj>
              </mc:Choice>
              <mc:Fallback>
                <p:oleObj name="Équation" r:id="rId5" imgW="3759120" imgH="939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150" y="1785926"/>
                        <a:ext cx="7321550" cy="242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1857356" y="5000636"/>
            <a:ext cx="285752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Ou encore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85794"/>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Si p = 0, alors D(z</a:t>
            </a:r>
            <a:r>
              <a:rPr lang="fr-FR" sz="2200" baseline="30000" dirty="0">
                <a:solidFill>
                  <a:srgbClr val="7030A0"/>
                </a:solidFill>
                <a:latin typeface="Times New Roman" pitchFamily="18" charset="0"/>
                <a:cs typeface="Times New Roman" pitchFamily="18" charset="0"/>
              </a:rPr>
              <a:t>-1</a:t>
            </a:r>
            <a:r>
              <a:rPr lang="fr-FR" sz="2200" dirty="0">
                <a:solidFill>
                  <a:srgbClr val="7030A0"/>
                </a:solidFill>
                <a:latin typeface="Times New Roman" pitchFamily="18" charset="0"/>
                <a:cs typeface="Times New Roman" pitchFamily="18" charset="0"/>
              </a:rPr>
              <a:t>) = 1 et un filtre ne produisant que des zéros (tous-zéros), un modèle dit à moyenne mobile (MA) ou ‘’</a:t>
            </a:r>
            <a:r>
              <a:rPr lang="fr-FR" sz="2200" dirty="0" err="1">
                <a:solidFill>
                  <a:srgbClr val="7030A0"/>
                </a:solidFill>
                <a:latin typeface="Times New Roman" pitchFamily="18" charset="0"/>
                <a:cs typeface="Times New Roman" pitchFamily="18" charset="0"/>
              </a:rPr>
              <a:t>Moving</a:t>
            </a:r>
            <a:r>
              <a:rPr lang="fr-FR" sz="2200" dirty="0">
                <a:solidFill>
                  <a:srgbClr val="7030A0"/>
                </a:solidFill>
                <a:latin typeface="Times New Roman" pitchFamily="18" charset="0"/>
                <a:cs typeface="Times New Roman" pitchFamily="18" charset="0"/>
              </a:rPr>
              <a:t> </a:t>
            </a:r>
            <a:r>
              <a:rPr lang="fr-FR" sz="2200" dirty="0" err="1">
                <a:solidFill>
                  <a:srgbClr val="7030A0"/>
                </a:solidFill>
                <a:latin typeface="Times New Roman" pitchFamily="18" charset="0"/>
                <a:cs typeface="Times New Roman" pitchFamily="18" charset="0"/>
              </a:rPr>
              <a:t>Average</a:t>
            </a:r>
            <a:r>
              <a:rPr lang="fr-FR" sz="2200" dirty="0">
                <a:solidFill>
                  <a:srgbClr val="7030A0"/>
                </a:solidFill>
                <a:latin typeface="Times New Roman" pitchFamily="18" charset="0"/>
                <a:cs typeface="Times New Roman" pitchFamily="18" charset="0"/>
              </a:rPr>
              <a:t>’’</a:t>
            </a:r>
          </a:p>
        </p:txBody>
      </p:sp>
      <p:sp>
        <p:nvSpPr>
          <p:cNvPr id="4" name="ZoneTexte 3"/>
          <p:cNvSpPr txBox="1"/>
          <p:nvPr/>
        </p:nvSpPr>
        <p:spPr>
          <a:xfrm>
            <a:off x="0" y="2214554"/>
            <a:ext cx="9144000" cy="1107996"/>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Notez que ces modèles sont principalement des filtres à réponse </a:t>
            </a:r>
            <a:r>
              <a:rPr lang="fr-FR" sz="2200" dirty="0" err="1">
                <a:solidFill>
                  <a:srgbClr val="002060"/>
                </a:solidFill>
                <a:latin typeface="Times New Roman" pitchFamily="18" charset="0"/>
                <a:cs typeface="Times New Roman" pitchFamily="18" charset="0"/>
              </a:rPr>
              <a:t>impulsionnelle</a:t>
            </a:r>
            <a:r>
              <a:rPr lang="fr-FR" sz="2200" dirty="0">
                <a:solidFill>
                  <a:srgbClr val="002060"/>
                </a:solidFill>
                <a:latin typeface="Times New Roman" pitchFamily="18" charset="0"/>
                <a:cs typeface="Times New Roman" pitchFamily="18" charset="0"/>
              </a:rPr>
              <a:t> infinie ou RII (il s’agit des modèles ARMA et AR) et à réponse </a:t>
            </a:r>
            <a:r>
              <a:rPr lang="fr-FR" sz="2200" dirty="0" err="1">
                <a:solidFill>
                  <a:srgbClr val="002060"/>
                </a:solidFill>
                <a:latin typeface="Times New Roman" pitchFamily="18" charset="0"/>
                <a:cs typeface="Times New Roman" pitchFamily="18" charset="0"/>
              </a:rPr>
              <a:t>impulsionnelle</a:t>
            </a:r>
            <a:r>
              <a:rPr lang="fr-FR" sz="2200" dirty="0">
                <a:solidFill>
                  <a:srgbClr val="002060"/>
                </a:solidFill>
                <a:latin typeface="Times New Roman" pitchFamily="18" charset="0"/>
                <a:cs typeface="Times New Roman" pitchFamily="18" charset="0"/>
              </a:rPr>
              <a:t> finie ou RIF (le modèle MA).</a:t>
            </a: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MA</a:t>
            </a:r>
          </a:p>
        </p:txBody>
      </p:sp>
      <p:graphicFrame>
        <p:nvGraphicFramePr>
          <p:cNvPr id="9218" name="Object 2"/>
          <p:cNvGraphicFramePr>
            <a:graphicFrameLocks noChangeAspect="1"/>
          </p:cNvGraphicFramePr>
          <p:nvPr/>
        </p:nvGraphicFramePr>
        <p:xfrm>
          <a:off x="3357554" y="1571612"/>
          <a:ext cx="2533650" cy="896937"/>
        </p:xfrm>
        <a:graphic>
          <a:graphicData uri="http://schemas.openxmlformats.org/presentationml/2006/ole">
            <mc:AlternateContent xmlns:mc="http://schemas.openxmlformats.org/markup-compatibility/2006">
              <mc:Choice xmlns:v="urn:schemas-microsoft-com:vml" Requires="v">
                <p:oleObj spid="_x0000_s335925" name="Équation" r:id="rId3" imgW="965160" imgH="431640" progId="Equation.3">
                  <p:embed/>
                </p:oleObj>
              </mc:Choice>
              <mc:Fallback>
                <p:oleObj name="Équation" r:id="rId3" imgW="96516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54" y="1571612"/>
                        <a:ext cx="2533650" cy="89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1368425" y="4214818"/>
          <a:ext cx="5635625" cy="896937"/>
        </p:xfrm>
        <a:graphic>
          <a:graphicData uri="http://schemas.openxmlformats.org/presentationml/2006/ole">
            <mc:AlternateContent xmlns:mc="http://schemas.openxmlformats.org/markup-compatibility/2006">
              <mc:Choice xmlns:v="urn:schemas-microsoft-com:vml" Requires="v">
                <p:oleObj spid="_x0000_s335926" name="Équation" r:id="rId5" imgW="2323800" imgH="482400" progId="Equation.3">
                  <p:embed/>
                </p:oleObj>
              </mc:Choice>
              <mc:Fallback>
                <p:oleObj name="Équation" r:id="rId5" imgW="232380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425" y="4214818"/>
                        <a:ext cx="5635625" cy="89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ZoneTexte 6"/>
          <p:cNvSpPr txBox="1"/>
          <p:nvPr/>
        </p:nvSpPr>
        <p:spPr>
          <a:xfrm>
            <a:off x="0" y="3311254"/>
            <a:ext cx="9144000" cy="1046440"/>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Quand ce filtre MA est excité par un bruit blanc centré de variance </a:t>
            </a:r>
            <a:r>
              <a:rPr lang="fr-FR" sz="2200" dirty="0">
                <a:solidFill>
                  <a:srgbClr val="0070C0"/>
                </a:solidFill>
                <a:latin typeface="Times New Roman" pitchFamily="18" charset="0"/>
                <a:cs typeface="Times New Roman" pitchFamily="18" charset="0"/>
                <a:sym typeface="Symbol"/>
              </a:rPr>
              <a:t></a:t>
            </a:r>
            <a:r>
              <a:rPr lang="fr-FR" sz="2200" baseline="-25000" dirty="0">
                <a:solidFill>
                  <a:srgbClr val="0070C0"/>
                </a:solidFill>
                <a:latin typeface="Times New Roman" pitchFamily="18" charset="0"/>
                <a:cs typeface="Times New Roman" pitchFamily="18" charset="0"/>
                <a:sym typeface="Symbol"/>
              </a:rPr>
              <a:t>e</a:t>
            </a:r>
            <a:r>
              <a:rPr lang="fr-FR" sz="2200" dirty="0">
                <a:solidFill>
                  <a:srgbClr val="0070C0"/>
                </a:solidFill>
                <a:latin typeface="Times New Roman" pitchFamily="18" charset="0"/>
                <a:cs typeface="Times New Roman" pitchFamily="18" charset="0"/>
                <a:sym typeface="Symbol"/>
              </a:rPr>
              <a:t>(</a:t>
            </a:r>
            <a:r>
              <a:rPr lang="fr-FR" sz="2200" dirty="0" err="1">
                <a:solidFill>
                  <a:srgbClr val="0070C0"/>
                </a:solidFill>
                <a:latin typeface="Times New Roman" pitchFamily="18" charset="0"/>
                <a:cs typeface="Times New Roman" pitchFamily="18" charset="0"/>
                <a:sym typeface="Symbol"/>
              </a:rPr>
              <a:t>e</a:t>
            </a:r>
            <a:r>
              <a:rPr lang="fr-FR" sz="2200" baseline="30000" dirty="0" err="1">
                <a:solidFill>
                  <a:srgbClr val="0070C0"/>
                </a:solidFill>
                <a:latin typeface="Times New Roman" pitchFamily="18" charset="0"/>
                <a:cs typeface="Times New Roman" pitchFamily="18" charset="0"/>
                <a:sym typeface="Symbol"/>
              </a:rPr>
              <a:t>j</a:t>
            </a:r>
            <a:r>
              <a:rPr lang="fr-FR" sz="2200" baseline="30000" dirty="0">
                <a:solidFill>
                  <a:srgbClr val="0070C0"/>
                </a:solidFill>
                <a:latin typeface="Times New Roman" pitchFamily="18" charset="0"/>
                <a:cs typeface="Times New Roman" pitchFamily="18" charset="0"/>
                <a:sym typeface="Symbol"/>
              </a:rPr>
              <a:t></a:t>
            </a:r>
            <a:r>
              <a:rPr lang="fr-FR" sz="2200" dirty="0">
                <a:solidFill>
                  <a:srgbClr val="0070C0"/>
                </a:solidFill>
                <a:latin typeface="Times New Roman" pitchFamily="18" charset="0"/>
                <a:cs typeface="Times New Roman" pitchFamily="18" charset="0"/>
                <a:sym typeface="Symbol"/>
              </a:rPr>
              <a:t>), alors la DSP du signal produit à la sortie devient :</a:t>
            </a:r>
            <a:endParaRPr lang="fr-FR" sz="2200" dirty="0">
              <a:solidFill>
                <a:srgbClr val="0070C0"/>
              </a:solidFill>
              <a:latin typeface="Times New Roman" pitchFamily="18" charset="0"/>
              <a:cs typeface="Times New Roman" pitchFamily="18" charset="0"/>
            </a:endParaRPr>
          </a:p>
          <a:p>
            <a:endParaRPr lang="fr-FR" dirty="0"/>
          </a:p>
        </p:txBody>
      </p:sp>
      <p:graphicFrame>
        <p:nvGraphicFramePr>
          <p:cNvPr id="8" name="Object 4"/>
          <p:cNvGraphicFramePr>
            <a:graphicFrameLocks noChangeAspect="1"/>
          </p:cNvGraphicFramePr>
          <p:nvPr/>
        </p:nvGraphicFramePr>
        <p:xfrm>
          <a:off x="3806825" y="5786438"/>
          <a:ext cx="2614613" cy="977900"/>
        </p:xfrm>
        <a:graphic>
          <a:graphicData uri="http://schemas.openxmlformats.org/presentationml/2006/ole">
            <mc:AlternateContent xmlns:mc="http://schemas.openxmlformats.org/markup-compatibility/2006">
              <mc:Choice xmlns:v="urn:schemas-microsoft-com:vml" Requires="v">
                <p:oleObj spid="_x0000_s335927" name="Équation" r:id="rId7" imgW="1155600" imgH="431640" progId="Equation.3">
                  <p:embed/>
                </p:oleObj>
              </mc:Choice>
              <mc:Fallback>
                <p:oleObj name="Équation" r:id="rId7" imgW="115560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6825" y="5786438"/>
                        <a:ext cx="2614613"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0" y="5214950"/>
            <a:ext cx="9144000" cy="430887"/>
          </a:xfrm>
          <a:prstGeom prst="rect">
            <a:avLst/>
          </a:prstGeom>
          <a:noFill/>
        </p:spPr>
        <p:txBody>
          <a:bodyPr wrap="square" rtlCol="0">
            <a:spAutoFit/>
          </a:bodyPr>
          <a:lstStyle/>
          <a:p>
            <a:r>
              <a:rPr lang="fr-FR" sz="2200" dirty="0">
                <a:solidFill>
                  <a:srgbClr val="C00000"/>
                </a:solidFill>
                <a:latin typeface="Times New Roman" pitchFamily="18" charset="0"/>
                <a:cs typeface="Times New Roman" pitchFamily="18" charset="0"/>
              </a:rPr>
              <a:t>l'équation aux différences finies correspondante à ce filtre MA s’écrit alors: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nvGraphicFramePr>
        <p:xfrm>
          <a:off x="1928794" y="2214554"/>
          <a:ext cx="5257829" cy="1460508"/>
        </p:xfrm>
        <a:graphic>
          <a:graphicData uri="http://schemas.openxmlformats.org/presentationml/2006/ole">
            <mc:AlternateContent xmlns:mc="http://schemas.openxmlformats.org/markup-compatibility/2006">
              <mc:Choice xmlns:v="urn:schemas-microsoft-com:vml" Requires="v">
                <p:oleObj spid="_x0000_s336915" name="Équation" r:id="rId3" imgW="2286000" imgH="634680" progId="Equation.3">
                  <p:embed/>
                </p:oleObj>
              </mc:Choice>
              <mc:Fallback>
                <p:oleObj name="Équation" r:id="rId3" imgW="2286000" imgH="634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2214554"/>
                        <a:ext cx="5257829" cy="14605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MODELE MA</a:t>
            </a:r>
          </a:p>
        </p:txBody>
      </p:sp>
      <p:sp>
        <p:nvSpPr>
          <p:cNvPr id="5" name="ZoneTexte 4"/>
          <p:cNvSpPr txBox="1"/>
          <p:nvPr/>
        </p:nvSpPr>
        <p:spPr>
          <a:xfrm>
            <a:off x="0" y="1142984"/>
            <a:ext cx="9144000" cy="769441"/>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Ainsi, le système d’équations de YULE-WALKER pour un modèle MA(L) est donné ci-dessous:</a:t>
            </a:r>
          </a:p>
        </p:txBody>
      </p:sp>
      <p:sp>
        <p:nvSpPr>
          <p:cNvPr id="6" name="ZoneTexte 5"/>
          <p:cNvSpPr txBox="1"/>
          <p:nvPr/>
        </p:nvSpPr>
        <p:spPr>
          <a:xfrm>
            <a:off x="0" y="4929198"/>
            <a:ext cx="9144000" cy="769441"/>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Étant donné que la fonction de corrélation est de durée finie, aucun moyen d'effectuer une analyse spectrale haute résolution avec un modèle MA (L).</a:t>
            </a:r>
          </a:p>
        </p:txBody>
      </p:sp>
      <p:sp>
        <p:nvSpPr>
          <p:cNvPr id="7" name="ZoneTexte 6"/>
          <p:cNvSpPr txBox="1"/>
          <p:nvPr/>
        </p:nvSpPr>
        <p:spPr>
          <a:xfrm>
            <a:off x="0" y="3857628"/>
            <a:ext cx="9144000" cy="430887"/>
          </a:xfrm>
          <a:prstGeom prst="rect">
            <a:avLst/>
          </a:prstGeom>
          <a:noFill/>
        </p:spPr>
        <p:txBody>
          <a:bodyPr wrap="square" rtlCol="0">
            <a:spAutoFit/>
          </a:bodyPr>
          <a:lstStyle/>
          <a:p>
            <a:r>
              <a:rPr lang="fr-FR" sz="2200" b="1" dirty="0">
                <a:solidFill>
                  <a:srgbClr val="FF0000"/>
                </a:solidFill>
                <a:latin typeface="Times New Roman" pitchFamily="18" charset="0"/>
                <a:cs typeface="Times New Roman" pitchFamily="18" charset="0"/>
              </a:rPr>
              <a:t>Les coefficients </a:t>
            </a:r>
            <a:r>
              <a:rPr lang="fr-FR" sz="2200" b="1" dirty="0" err="1">
                <a:solidFill>
                  <a:srgbClr val="FF0000"/>
                </a:solidFill>
                <a:latin typeface="Times New Roman" pitchFamily="18" charset="0"/>
                <a:cs typeface="Times New Roman" pitchFamily="18" charset="0"/>
              </a:rPr>
              <a:t>b</a:t>
            </a:r>
            <a:r>
              <a:rPr lang="fr-FR" sz="2200" b="1" baseline="-25000" dirty="0" err="1">
                <a:solidFill>
                  <a:srgbClr val="FF0000"/>
                </a:solidFill>
                <a:latin typeface="Times New Roman" pitchFamily="18" charset="0"/>
                <a:cs typeface="Times New Roman" pitchFamily="18" charset="0"/>
              </a:rPr>
              <a:t>l</a:t>
            </a:r>
            <a:r>
              <a:rPr lang="fr-FR" sz="2200" b="1" dirty="0">
                <a:solidFill>
                  <a:srgbClr val="FF0000"/>
                </a:solidFill>
                <a:latin typeface="Times New Roman" pitchFamily="18" charset="0"/>
                <a:cs typeface="Times New Roman" pitchFamily="18" charset="0"/>
              </a:rPr>
              <a:t> obéissent désormais à des équations non linéaires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rPr>
              <a:t>RESOLUTION DU SYSTÈME D’EQUATIONS YULE-WALKER</a:t>
            </a:r>
          </a:p>
        </p:txBody>
      </p:sp>
      <p:sp>
        <p:nvSpPr>
          <p:cNvPr id="3" name="ZoneTexte 2"/>
          <p:cNvSpPr txBox="1"/>
          <p:nvPr/>
        </p:nvSpPr>
        <p:spPr>
          <a:xfrm>
            <a:off x="0" y="1071546"/>
            <a:ext cx="9144000" cy="2123658"/>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Travail à faire les méthodes de résolution du système d’équations YULE-WALKER</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Exemple : algorithme de </a:t>
            </a:r>
            <a:r>
              <a:rPr lang="fr-FR" sz="2200" dirty="0" err="1">
                <a:solidFill>
                  <a:srgbClr val="002060"/>
                </a:solidFill>
                <a:latin typeface="Times New Roman" pitchFamily="18" charset="0"/>
                <a:cs typeface="Times New Roman" pitchFamily="18" charset="0"/>
              </a:rPr>
              <a:t>Levinson</a:t>
            </a:r>
            <a:r>
              <a:rPr lang="fr-FR" sz="2200" dirty="0">
                <a:solidFill>
                  <a:srgbClr val="002060"/>
                </a:solidFill>
                <a:latin typeface="Times New Roman" pitchFamily="18" charset="0"/>
                <a:cs typeface="Times New Roman" pitchFamily="18" charset="0"/>
              </a:rPr>
              <a:t> –</a:t>
            </a:r>
            <a:r>
              <a:rPr lang="fr-FR" sz="2200" dirty="0" err="1">
                <a:solidFill>
                  <a:srgbClr val="002060"/>
                </a:solidFill>
                <a:latin typeface="Times New Roman" pitchFamily="18" charset="0"/>
                <a:cs typeface="Times New Roman" pitchFamily="18" charset="0"/>
              </a:rPr>
              <a:t>Durbin</a:t>
            </a:r>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Analyse </a:t>
            </a:r>
            <a:r>
              <a:rPr lang="fr-FR" sz="2200">
                <a:solidFill>
                  <a:srgbClr val="002060"/>
                </a:solidFill>
                <a:latin typeface="Times New Roman" pitchFamily="18" charset="0"/>
                <a:cs typeface="Times New Roman" pitchFamily="18" charset="0"/>
              </a:rPr>
              <a:t>spectrale paramétrique AR(K)</a:t>
            </a:r>
            <a:endParaRPr lang="fr-FR" sz="2200" dirty="0">
              <a:solidFill>
                <a:srgbClr val="00206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3286116" y="4857760"/>
            <a:ext cx="342902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signal ECG</a:t>
            </a:r>
          </a:p>
        </p:txBody>
      </p:sp>
      <p:pic>
        <p:nvPicPr>
          <p:cNvPr id="165890" name="Picture 2"/>
          <p:cNvPicPr>
            <a:picLocks noChangeAspect="1" noChangeArrowheads="1"/>
          </p:cNvPicPr>
          <p:nvPr/>
        </p:nvPicPr>
        <p:blipFill>
          <a:blip r:embed="rId2"/>
          <a:srcRect/>
          <a:stretch>
            <a:fillRect/>
          </a:stretch>
        </p:blipFill>
        <p:spPr bwMode="auto">
          <a:xfrm>
            <a:off x="1357290" y="1714488"/>
            <a:ext cx="6507823" cy="2952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428860" y="5743534"/>
            <a:ext cx="4286280"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enregistrement  EEG</a:t>
            </a:r>
          </a:p>
        </p:txBody>
      </p:sp>
      <p:pic>
        <p:nvPicPr>
          <p:cNvPr id="166914" name="Picture 2"/>
          <p:cNvPicPr>
            <a:picLocks noChangeAspect="1" noChangeArrowheads="1"/>
          </p:cNvPicPr>
          <p:nvPr/>
        </p:nvPicPr>
        <p:blipFill>
          <a:blip r:embed="rId2"/>
          <a:srcRect/>
          <a:stretch>
            <a:fillRect/>
          </a:stretch>
        </p:blipFill>
        <p:spPr bwMode="auto">
          <a:xfrm>
            <a:off x="2285984" y="1428736"/>
            <a:ext cx="4951559" cy="4320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9" name="ZoneTexte 8"/>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 signal uniquement dans le domaine temporel?</a:t>
            </a:r>
          </a:p>
        </p:txBody>
      </p:sp>
      <p:sp>
        <p:nvSpPr>
          <p:cNvPr id="10" name="ZoneTexte 9"/>
          <p:cNvSpPr txBox="1"/>
          <p:nvPr/>
        </p:nvSpPr>
        <p:spPr>
          <a:xfrm>
            <a:off x="2000232" y="4857760"/>
            <a:ext cx="5572164"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 d’un bruit blanc centré et Gaussien</a:t>
            </a:r>
          </a:p>
        </p:txBody>
      </p:sp>
      <p:pic>
        <p:nvPicPr>
          <p:cNvPr id="167938" name="Picture 2"/>
          <p:cNvPicPr>
            <a:picLocks noChangeAspect="1" noChangeArrowheads="1"/>
          </p:cNvPicPr>
          <p:nvPr/>
        </p:nvPicPr>
        <p:blipFill>
          <a:blip r:embed="rId2"/>
          <a:srcRect/>
          <a:stretch>
            <a:fillRect/>
          </a:stretch>
        </p:blipFill>
        <p:spPr bwMode="auto">
          <a:xfrm>
            <a:off x="428596" y="2000240"/>
            <a:ext cx="8244832" cy="2376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pic>
        <p:nvPicPr>
          <p:cNvPr id="158722" name="Picture 2"/>
          <p:cNvPicPr>
            <a:picLocks noChangeAspect="1" noChangeArrowheads="1"/>
          </p:cNvPicPr>
          <p:nvPr/>
        </p:nvPicPr>
        <p:blipFill>
          <a:blip r:embed="rId2"/>
          <a:srcRect/>
          <a:stretch>
            <a:fillRect/>
          </a:stretch>
        </p:blipFill>
        <p:spPr bwMode="auto">
          <a:xfrm>
            <a:off x="0" y="1760636"/>
            <a:ext cx="3049449" cy="3060000"/>
          </a:xfrm>
          <a:prstGeom prst="rect">
            <a:avLst/>
          </a:prstGeom>
          <a:noFill/>
          <a:ln w="9525">
            <a:noFill/>
            <a:miter lim="800000"/>
            <a:headEnd/>
            <a:tailEnd/>
          </a:ln>
          <a:effectLst/>
        </p:spPr>
      </p:pic>
      <p:pic>
        <p:nvPicPr>
          <p:cNvPr id="158723" name="Picture 3"/>
          <p:cNvPicPr>
            <a:picLocks noChangeAspect="1" noChangeArrowheads="1"/>
          </p:cNvPicPr>
          <p:nvPr/>
        </p:nvPicPr>
        <p:blipFill>
          <a:blip r:embed="rId3"/>
          <a:srcRect/>
          <a:stretch>
            <a:fillRect/>
          </a:stretch>
        </p:blipFill>
        <p:spPr bwMode="auto">
          <a:xfrm>
            <a:off x="3000364" y="1785926"/>
            <a:ext cx="3060000" cy="3060000"/>
          </a:xfrm>
          <a:prstGeom prst="rect">
            <a:avLst/>
          </a:prstGeom>
          <a:noFill/>
          <a:ln w="9525">
            <a:noFill/>
            <a:miter lim="800000"/>
            <a:headEnd/>
            <a:tailEnd/>
          </a:ln>
          <a:effectLst/>
        </p:spPr>
      </p:pic>
      <p:pic>
        <p:nvPicPr>
          <p:cNvPr id="158724" name="Picture 4"/>
          <p:cNvPicPr>
            <a:picLocks noChangeAspect="1" noChangeArrowheads="1"/>
          </p:cNvPicPr>
          <p:nvPr/>
        </p:nvPicPr>
        <p:blipFill>
          <a:blip r:embed="rId4"/>
          <a:srcRect/>
          <a:stretch>
            <a:fillRect/>
          </a:stretch>
        </p:blipFill>
        <p:spPr bwMode="auto">
          <a:xfrm>
            <a:off x="6072198" y="1797760"/>
            <a:ext cx="3060000" cy="3060000"/>
          </a:xfrm>
          <a:prstGeom prst="rect">
            <a:avLst/>
          </a:prstGeom>
          <a:noFill/>
          <a:ln w="9525">
            <a:noFill/>
            <a:miter lim="800000"/>
            <a:headEnd/>
            <a:tailEnd/>
          </a:ln>
          <a:effectLst/>
        </p:spPr>
      </p:pic>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sp>
        <p:nvSpPr>
          <p:cNvPr id="13" name="ZoneTexte 12"/>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Barbara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857232"/>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43600"/>
            <a:ext cx="9144000" cy="400110"/>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images uniquement dans le domaine spatial?</a:t>
            </a:r>
          </a:p>
        </p:txBody>
      </p:sp>
      <p:pic>
        <p:nvPicPr>
          <p:cNvPr id="159746" name="Picture 2"/>
          <p:cNvPicPr>
            <a:picLocks noChangeAspect="1" noChangeArrowheads="1"/>
          </p:cNvPicPr>
          <p:nvPr/>
        </p:nvPicPr>
        <p:blipFill>
          <a:blip r:embed="rId2"/>
          <a:srcRect/>
          <a:stretch>
            <a:fillRect/>
          </a:stretch>
        </p:blipFill>
        <p:spPr bwMode="auto">
          <a:xfrm>
            <a:off x="-32" y="1824038"/>
            <a:ext cx="3050921" cy="3060000"/>
          </a:xfrm>
          <a:prstGeom prst="rect">
            <a:avLst/>
          </a:prstGeom>
          <a:noFill/>
          <a:ln w="9525">
            <a:noFill/>
            <a:miter lim="800000"/>
            <a:headEnd/>
            <a:tailEnd/>
          </a:ln>
          <a:effectLst/>
        </p:spPr>
      </p:pic>
      <p:pic>
        <p:nvPicPr>
          <p:cNvPr id="159747" name="Picture 3"/>
          <p:cNvPicPr>
            <a:picLocks noChangeAspect="1" noChangeArrowheads="1"/>
          </p:cNvPicPr>
          <p:nvPr/>
        </p:nvPicPr>
        <p:blipFill>
          <a:blip r:embed="rId3"/>
          <a:srcRect/>
          <a:stretch>
            <a:fillRect/>
          </a:stretch>
        </p:blipFill>
        <p:spPr bwMode="auto">
          <a:xfrm>
            <a:off x="3021250" y="1819275"/>
            <a:ext cx="3050948" cy="3060000"/>
          </a:xfrm>
          <a:prstGeom prst="rect">
            <a:avLst/>
          </a:prstGeom>
          <a:noFill/>
          <a:ln w="9525">
            <a:noFill/>
            <a:miter lim="800000"/>
            <a:headEnd/>
            <a:tailEnd/>
          </a:ln>
          <a:effectLst/>
        </p:spPr>
      </p:pic>
      <p:pic>
        <p:nvPicPr>
          <p:cNvPr id="159748" name="Picture 4"/>
          <p:cNvPicPr>
            <a:picLocks noChangeAspect="1" noChangeArrowheads="1"/>
          </p:cNvPicPr>
          <p:nvPr/>
        </p:nvPicPr>
        <p:blipFill>
          <a:blip r:embed="rId4"/>
          <a:srcRect/>
          <a:stretch>
            <a:fillRect/>
          </a:stretch>
        </p:blipFill>
        <p:spPr bwMode="auto">
          <a:xfrm>
            <a:off x="6084032" y="1812926"/>
            <a:ext cx="3060000" cy="3060000"/>
          </a:xfrm>
          <a:prstGeom prst="rect">
            <a:avLst/>
          </a:prstGeom>
          <a:noFill/>
          <a:ln w="9525">
            <a:noFill/>
            <a:miter lim="800000"/>
            <a:headEnd/>
            <a:tailEnd/>
          </a:ln>
          <a:effectLst/>
        </p:spPr>
      </p:pic>
      <p:sp>
        <p:nvSpPr>
          <p:cNvPr id="11" name="ZoneTexte 10"/>
          <p:cNvSpPr txBox="1"/>
          <p:nvPr/>
        </p:nvSpPr>
        <p:spPr>
          <a:xfrm>
            <a:off x="3214678" y="5072074"/>
            <a:ext cx="3500462"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d’images de texture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INTRODUCTION</a:t>
            </a:r>
          </a:p>
        </p:txBody>
      </p:sp>
      <p:sp>
        <p:nvSpPr>
          <p:cNvPr id="3" name="ZoneTexte 2"/>
          <p:cNvSpPr txBox="1"/>
          <p:nvPr/>
        </p:nvSpPr>
        <p:spPr>
          <a:xfrm>
            <a:off x="0" y="642918"/>
            <a:ext cx="9144000" cy="707886"/>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C’est quoi l’analyse spectrale?</a:t>
            </a:r>
          </a:p>
          <a:p>
            <a:endParaRPr lang="fr-FR" dirty="0"/>
          </a:p>
        </p:txBody>
      </p:sp>
      <p:sp>
        <p:nvSpPr>
          <p:cNvPr id="12" name="ZoneTexte 11"/>
          <p:cNvSpPr txBox="1"/>
          <p:nvPr/>
        </p:nvSpPr>
        <p:spPr>
          <a:xfrm>
            <a:off x="0" y="6215082"/>
            <a:ext cx="9144000" cy="707886"/>
          </a:xfrm>
          <a:prstGeom prst="rect">
            <a:avLst/>
          </a:prstGeom>
          <a:noFill/>
        </p:spPr>
        <p:txBody>
          <a:bodyPr wrap="square" rtlCol="0">
            <a:spAutoFit/>
          </a:bodyPr>
          <a:lstStyle/>
          <a:p>
            <a:pPr algn="just"/>
            <a:r>
              <a:rPr lang="fr-FR" sz="2000" b="1" dirty="0">
                <a:solidFill>
                  <a:srgbClr val="C00000"/>
                </a:solidFill>
                <a:latin typeface="Times New Roman" pitchFamily="18" charset="0"/>
                <a:cs typeface="Times New Roman" pitchFamily="18" charset="0"/>
              </a:rPr>
              <a:t>Peut on interpréter et analyser ces données économiques uniquement dans le domaine temporel? Que doit faire l’économiste</a:t>
            </a:r>
          </a:p>
        </p:txBody>
      </p:sp>
      <p:pic>
        <p:nvPicPr>
          <p:cNvPr id="160770" name="Picture 2"/>
          <p:cNvPicPr>
            <a:picLocks noChangeAspect="1" noChangeArrowheads="1"/>
          </p:cNvPicPr>
          <p:nvPr/>
        </p:nvPicPr>
        <p:blipFill>
          <a:blip r:embed="rId2"/>
          <a:srcRect/>
          <a:stretch>
            <a:fillRect/>
          </a:stretch>
        </p:blipFill>
        <p:spPr bwMode="auto">
          <a:xfrm>
            <a:off x="428596" y="1000108"/>
            <a:ext cx="7840800" cy="3240000"/>
          </a:xfrm>
          <a:prstGeom prst="rect">
            <a:avLst/>
          </a:prstGeom>
          <a:noFill/>
          <a:ln w="9525">
            <a:noFill/>
            <a:miter lim="800000"/>
            <a:headEnd/>
            <a:tailEnd/>
          </a:ln>
          <a:effectLst/>
        </p:spPr>
      </p:pic>
      <p:sp>
        <p:nvSpPr>
          <p:cNvPr id="9" name="ZoneTexte 8"/>
          <p:cNvSpPr txBox="1"/>
          <p:nvPr/>
        </p:nvSpPr>
        <p:spPr>
          <a:xfrm>
            <a:off x="0" y="4655304"/>
            <a:ext cx="9144000" cy="1631216"/>
          </a:xfrm>
          <a:prstGeom prst="rect">
            <a:avLst/>
          </a:prstGeom>
          <a:noFill/>
        </p:spPr>
        <p:txBody>
          <a:bodyPr wrap="square" rtlCol="0">
            <a:spAutoFit/>
          </a:bodyPr>
          <a:lstStyle/>
          <a:p>
            <a:pPr algn="just"/>
            <a:r>
              <a:rPr lang="fr-FR" sz="2000" i="1" dirty="0">
                <a:solidFill>
                  <a:srgbClr val="00B0F0"/>
                </a:solidFill>
                <a:latin typeface="Times New Roman" pitchFamily="18" charset="0"/>
                <a:cs typeface="Times New Roman" pitchFamily="18" charset="0"/>
              </a:rPr>
              <a:t>Ces courbes sont des données obtenues grâce à une étude économique sur l’inflation et le chômage.  Elles représentent donc des séries brutes utilisées dans cette étude économique et celles détendues correspondantes: chômage (brut: ligne mince, détendu: ligne en gras) et l’inflation (brut: ligne fine en pointillés, détendu: ligne en pointillés épais). Les données sont mensuelles et couvrent la période Jan60-Dec01.</a:t>
            </a:r>
          </a:p>
        </p:txBody>
      </p:sp>
      <p:sp>
        <p:nvSpPr>
          <p:cNvPr id="10" name="ZoneTexte 9"/>
          <p:cNvSpPr txBox="1"/>
          <p:nvPr/>
        </p:nvSpPr>
        <p:spPr>
          <a:xfrm>
            <a:off x="1785918" y="4143380"/>
            <a:ext cx="5429288" cy="400110"/>
          </a:xfrm>
          <a:prstGeom prst="rect">
            <a:avLst/>
          </a:prstGeom>
          <a:noFill/>
        </p:spPr>
        <p:txBody>
          <a:bodyPr wrap="square" rtlCol="0">
            <a:spAutoFit/>
          </a:bodyPr>
          <a:lstStyle/>
          <a:p>
            <a:r>
              <a:rPr lang="fr-FR" sz="2000" b="1" u="sng" dirty="0">
                <a:solidFill>
                  <a:srgbClr val="002060"/>
                </a:solidFill>
                <a:latin typeface="Times New Roman" pitchFamily="18" charset="0"/>
                <a:cs typeface="Times New Roman" pitchFamily="18" charset="0"/>
              </a:rPr>
              <a:t>Exemples de </a:t>
            </a:r>
            <a:r>
              <a:rPr lang="fr-FR" sz="2000" b="1" u="sng" dirty="0" err="1">
                <a:solidFill>
                  <a:srgbClr val="002060"/>
                </a:solidFill>
                <a:latin typeface="Times New Roman" pitchFamily="18" charset="0"/>
                <a:cs typeface="Times New Roman" pitchFamily="18" charset="0"/>
              </a:rPr>
              <a:t>series</a:t>
            </a:r>
            <a:r>
              <a:rPr lang="fr-FR" sz="2000" b="1" u="sng" dirty="0">
                <a:solidFill>
                  <a:srgbClr val="002060"/>
                </a:solidFill>
                <a:latin typeface="Times New Roman" pitchFamily="18" charset="0"/>
                <a:cs typeface="Times New Roman" pitchFamily="18" charset="0"/>
              </a:rPr>
              <a:t> temporelles économiques</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5030</TotalTime>
  <Words>2174</Words>
  <Application>Microsoft Office PowerPoint</Application>
  <PresentationFormat>Affichage à l'écran (4:3)</PresentationFormat>
  <Paragraphs>193</Paragraphs>
  <Slides>36</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2" baseType="lpstr">
      <vt:lpstr>Arial</vt:lpstr>
      <vt:lpstr>Calibri</vt:lpstr>
      <vt:lpstr>Times New Roman</vt:lpstr>
      <vt:lpstr>Wingdings</vt:lpstr>
      <vt:lpstr>Thème Office</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Noureddine</cp:lastModifiedBy>
  <cp:revision>103</cp:revision>
  <dcterms:created xsi:type="dcterms:W3CDTF">2020-06-12T13:29:22Z</dcterms:created>
  <dcterms:modified xsi:type="dcterms:W3CDTF">2021-01-18T08:52:44Z</dcterms:modified>
</cp:coreProperties>
</file>