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88" r:id="rId2"/>
    <p:sldId id="417" r:id="rId3"/>
    <p:sldId id="405" r:id="rId4"/>
    <p:sldId id="418" r:id="rId5"/>
    <p:sldId id="407" r:id="rId6"/>
    <p:sldId id="411" r:id="rId7"/>
    <p:sldId id="459" r:id="rId8"/>
    <p:sldId id="410" r:id="rId9"/>
    <p:sldId id="415" r:id="rId10"/>
    <p:sldId id="419" r:id="rId11"/>
    <p:sldId id="420" r:id="rId12"/>
    <p:sldId id="421" r:id="rId13"/>
    <p:sldId id="401" r:id="rId14"/>
    <p:sldId id="480" r:id="rId15"/>
    <p:sldId id="402" r:id="rId16"/>
    <p:sldId id="316" r:id="rId17"/>
    <p:sldId id="482" r:id="rId18"/>
    <p:sldId id="483" r:id="rId19"/>
    <p:sldId id="487" r:id="rId20"/>
    <p:sldId id="490" r:id="rId21"/>
    <p:sldId id="492" r:id="rId22"/>
    <p:sldId id="494" r:id="rId23"/>
    <p:sldId id="495" r:id="rId24"/>
    <p:sldId id="497" r:id="rId25"/>
    <p:sldId id="498" r:id="rId26"/>
    <p:sldId id="499" r:id="rId27"/>
    <p:sldId id="443" r:id="rId28"/>
    <p:sldId id="500" r:id="rId29"/>
    <p:sldId id="455" r:id="rId30"/>
    <p:sldId id="456" r:id="rId31"/>
    <p:sldId id="457" r:id="rId32"/>
    <p:sldId id="458" r:id="rId33"/>
    <p:sldId id="501" r:id="rId34"/>
    <p:sldId id="507" r:id="rId35"/>
    <p:sldId id="502" r:id="rId36"/>
    <p:sldId id="503" r:id="rId37"/>
    <p:sldId id="504" r:id="rId38"/>
    <p:sldId id="505" r:id="rId39"/>
    <p:sldId id="508" r:id="rId40"/>
    <p:sldId id="509" r:id="rId41"/>
    <p:sldId id="510" r:id="rId42"/>
    <p:sldId id="511" r:id="rId43"/>
    <p:sldId id="512" r:id="rId44"/>
  </p:sldIdLst>
  <p:sldSz cx="9906000" cy="6858000" type="A4"/>
  <p:notesSz cx="6858000" cy="9766300"/>
  <p:kinsoku lang="ja-JP"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b="1"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b="1"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b="1"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b="1"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b="1" kern="1200">
        <a:solidFill>
          <a:schemeClr val="tx1"/>
        </a:solidFill>
        <a:latin typeface="Book Antiqua" pitchFamily="18" charset="0"/>
        <a:ea typeface="+mn-ea"/>
        <a:cs typeface="+mn-cs"/>
      </a:defRPr>
    </a:lvl5pPr>
    <a:lvl6pPr marL="2286000" algn="l" defTabSz="914400" rtl="0" eaLnBrk="1" latinLnBrk="0" hangingPunct="1">
      <a:defRPr b="1" kern="1200">
        <a:solidFill>
          <a:schemeClr val="tx1"/>
        </a:solidFill>
        <a:latin typeface="Book Antiqua" pitchFamily="18" charset="0"/>
        <a:ea typeface="+mn-ea"/>
        <a:cs typeface="+mn-cs"/>
      </a:defRPr>
    </a:lvl6pPr>
    <a:lvl7pPr marL="2743200" algn="l" defTabSz="914400" rtl="0" eaLnBrk="1" latinLnBrk="0" hangingPunct="1">
      <a:defRPr b="1" kern="1200">
        <a:solidFill>
          <a:schemeClr val="tx1"/>
        </a:solidFill>
        <a:latin typeface="Book Antiqua" pitchFamily="18" charset="0"/>
        <a:ea typeface="+mn-ea"/>
        <a:cs typeface="+mn-cs"/>
      </a:defRPr>
    </a:lvl7pPr>
    <a:lvl8pPr marL="3200400" algn="l" defTabSz="914400" rtl="0" eaLnBrk="1" latinLnBrk="0" hangingPunct="1">
      <a:defRPr b="1" kern="1200">
        <a:solidFill>
          <a:schemeClr val="tx1"/>
        </a:solidFill>
        <a:latin typeface="Book Antiqua" pitchFamily="18" charset="0"/>
        <a:ea typeface="+mn-ea"/>
        <a:cs typeface="+mn-cs"/>
      </a:defRPr>
    </a:lvl8pPr>
    <a:lvl9pPr marL="3657600" algn="l" defTabSz="914400" rtl="0" eaLnBrk="1" latinLnBrk="0" hangingPunct="1">
      <a:defRPr b="1"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1872">
          <p15:clr>
            <a:srgbClr val="A4A3A4"/>
          </p15:clr>
        </p15:guide>
        <p15:guide id="2" pos="29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182528"/>
    <a:srgbClr val="000000"/>
    <a:srgbClr val="FFFFFF"/>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348" y="90"/>
      </p:cViewPr>
      <p:guideLst>
        <p:guide orient="horz" pos="1872"/>
        <p:guide pos="2904"/>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slide" Target="slides/slide30.xml"/><Relationship Id="rId1" Type="http://schemas.openxmlformats.org/officeDocument/2006/relationships/slide" Target="slides/slide29.xml"/><Relationship Id="rId4"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5" Type="http://schemas.openxmlformats.org/officeDocument/2006/relationships/image" Target="../media/image51.wmf"/><Relationship Id="rId4"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5" Type="http://schemas.openxmlformats.org/officeDocument/2006/relationships/image" Target="../media/image64.wmf"/><Relationship Id="rId4" Type="http://schemas.openxmlformats.org/officeDocument/2006/relationships/image" Target="../media/image6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5" Type="http://schemas.openxmlformats.org/officeDocument/2006/relationships/image" Target="../media/image73.wmf"/><Relationship Id="rId4" Type="http://schemas.openxmlformats.org/officeDocument/2006/relationships/image" Target="../media/image7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80.wmf"/><Relationship Id="rId1" Type="http://schemas.openxmlformats.org/officeDocument/2006/relationships/image" Target="../media/image7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6.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5" Type="http://schemas.openxmlformats.org/officeDocument/2006/relationships/image" Target="../media/image97.wmf"/><Relationship Id="rId4" Type="http://schemas.openxmlformats.org/officeDocument/2006/relationships/image" Target="../media/image96.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99.wmf"/><Relationship Id="rId1" Type="http://schemas.openxmlformats.org/officeDocument/2006/relationships/image" Target="../media/image98.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3.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107.wmf"/><Relationship Id="rId1" Type="http://schemas.openxmlformats.org/officeDocument/2006/relationships/image" Target="../media/image10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52632F1E-8B9C-4B0A-B979-95C48143D748}" type="slidenum">
              <a:rPr lang="fr-FR" sz="1200" b="0">
                <a:latin typeface="Arial" charset="0"/>
              </a:rPr>
              <a:pPr algn="ctr" defTabSz="868363">
                <a:lnSpc>
                  <a:spcPct val="90000"/>
                </a:lnSpc>
              </a:pPr>
              <a:t>‹N°›</a:t>
            </a:fld>
            <a:endParaRPr lang="fr-FR" sz="1200" b="0">
              <a:latin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fr-FR"/>
              <a:t>Corps du texte</a:t>
            </a:r>
          </a:p>
          <a:p>
            <a:pPr lvl="1"/>
            <a:r>
              <a:rPr lang="fr-FR"/>
              <a:t>Deuxième niveau</a:t>
            </a:r>
          </a:p>
          <a:p>
            <a:pPr lvl="2"/>
            <a:r>
              <a:rPr lang="fr-FR"/>
              <a:t>Troisième niveau</a:t>
            </a:r>
          </a:p>
          <a:p>
            <a:pPr lvl="3"/>
            <a:r>
              <a:rPr lang="fr-FR"/>
              <a:t>Quatrième niveau</a:t>
            </a:r>
          </a:p>
          <a:p>
            <a:pPr lvl="4"/>
            <a:r>
              <a:rPr lang="fr-FR"/>
              <a:t>Cinquième niveau</a:t>
            </a:r>
          </a:p>
        </p:txBody>
      </p:sp>
      <p:sp>
        <p:nvSpPr>
          <p:cNvPr id="2051" name="Rectangle 3"/>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4741AB95-6061-47C1-AA7E-3601AFE72843}" type="slidenum">
              <a:rPr lang="fr-FR" sz="1200" b="0">
                <a:latin typeface="Arial" charset="0"/>
              </a:rPr>
              <a:pPr algn="ctr" defTabSz="868363">
                <a:lnSpc>
                  <a:spcPct val="90000"/>
                </a:lnSpc>
              </a:pPr>
              <a:t>‹N°›</a:t>
            </a:fld>
            <a:endParaRPr lang="fr-FR" sz="1200" b="0">
              <a:latin typeface="Arial" charset="0"/>
            </a:endParaRPr>
          </a:p>
        </p:txBody>
      </p:sp>
      <p:sp>
        <p:nvSpPr>
          <p:cNvPr id="2052" name="Rectangle 4"/>
          <p:cNvSpPr>
            <a:spLocks noGrp="1" noRot="1" noChangeAspect="1" noChangeArrowheads="1" noTextEdit="1"/>
          </p:cNvSpPr>
          <p:nvPr>
            <p:ph type="sldImg" idx="2"/>
          </p:nvPr>
        </p:nvSpPr>
        <p:spPr bwMode="auto">
          <a:xfrm>
            <a:off x="960438" y="858838"/>
            <a:ext cx="4937125" cy="340995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13</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14</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51CD3895-EE86-4D80-BFB3-0B26329BA2F9}" type="slidenum">
              <a:rPr lang="fr-FR"/>
              <a:pPr/>
              <a:t>15</a:t>
            </a:fld>
            <a:endParaRPr lang="fr-FR"/>
          </a:p>
        </p:txBody>
      </p:sp>
      <p:sp>
        <p:nvSpPr>
          <p:cNvPr id="12290" name="Rectangle 2"/>
          <p:cNvSpPr>
            <a:spLocks noGrp="1" noRot="1" noChangeAspect="1" noChangeArrowheads="1" noTextEdit="1"/>
          </p:cNvSpPr>
          <p:nvPr>
            <p:ph type="sldImg"/>
          </p:nvPr>
        </p:nvSpPr>
        <p:spPr>
          <a:xfrm>
            <a:off x="966788" y="858838"/>
            <a:ext cx="4924425" cy="3409950"/>
          </a:xfrm>
          <a:ln/>
        </p:spPr>
      </p:sp>
      <p:sp>
        <p:nvSpPr>
          <p:cNvPr id="1229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6389" name="Rectangle 2053"/>
          <p:cNvSpPr>
            <a:spLocks noGrp="1" noChangeArrowheads="1"/>
          </p:cNvSpPr>
          <p:nvPr>
            <p:ph type="ctrTitle"/>
          </p:nvPr>
        </p:nvSpPr>
        <p:spPr>
          <a:xfrm>
            <a:off x="1042988" y="1925638"/>
            <a:ext cx="8420100" cy="1143000"/>
          </a:xfrm>
        </p:spPr>
        <p:txBody>
          <a:bodyPr/>
          <a:lstStyle>
            <a:lvl1pPr algn="ctr">
              <a:defRPr/>
            </a:lvl1pPr>
          </a:lstStyle>
          <a:p>
            <a:r>
              <a:rPr lang="fr-FR"/>
              <a:t>Cliquez pour modifier le style du titre du masque</a:t>
            </a:r>
          </a:p>
        </p:txBody>
      </p:sp>
      <p:sp>
        <p:nvSpPr>
          <p:cNvPr id="16390" name="Rectangle 2054"/>
          <p:cNvSpPr>
            <a:spLocks noGrp="1" noChangeArrowheads="1"/>
          </p:cNvSpPr>
          <p:nvPr>
            <p:ph type="subTitle" idx="1"/>
          </p:nvPr>
        </p:nvSpPr>
        <p:spPr>
          <a:xfrm>
            <a:off x="1785938" y="3738563"/>
            <a:ext cx="69342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6391" name="Rectangle 2055"/>
          <p:cNvSpPr>
            <a:spLocks noGrp="1" noChangeArrowheads="1"/>
          </p:cNvSpPr>
          <p:nvPr>
            <p:ph type="dt" sz="half" idx="2"/>
          </p:nvPr>
        </p:nvSpPr>
        <p:spPr>
          <a:xfrm>
            <a:off x="1042988" y="6100763"/>
            <a:ext cx="2063750" cy="457200"/>
          </a:xfrm>
        </p:spPr>
        <p:txBody>
          <a:bodyPr/>
          <a:lstStyle>
            <a:lvl1pPr>
              <a:buClrTx/>
              <a:buFontTx/>
              <a:buNone/>
              <a:defRPr/>
            </a:lvl1pPr>
          </a:lstStyle>
          <a:p>
            <a:endParaRPr lang="fr-FR"/>
          </a:p>
        </p:txBody>
      </p:sp>
      <p:sp>
        <p:nvSpPr>
          <p:cNvPr id="16392" name="Rectangle 2056"/>
          <p:cNvSpPr>
            <a:spLocks noGrp="1" noChangeArrowheads="1"/>
          </p:cNvSpPr>
          <p:nvPr>
            <p:ph type="ftr" sz="quarter" idx="3"/>
          </p:nvPr>
        </p:nvSpPr>
        <p:spPr>
          <a:xfrm>
            <a:off x="3684588" y="6100763"/>
            <a:ext cx="3136900" cy="457200"/>
          </a:xfrm>
        </p:spPr>
        <p:txBody>
          <a:bodyPr/>
          <a:lstStyle>
            <a:lvl1pPr>
              <a:buClrTx/>
              <a:buFontTx/>
              <a:buNone/>
              <a:defRPr/>
            </a:lvl1pPr>
          </a:lstStyle>
          <a:p>
            <a:endParaRPr lang="fr-FR"/>
          </a:p>
        </p:txBody>
      </p:sp>
      <p:sp>
        <p:nvSpPr>
          <p:cNvPr id="16393" name="Rectangle 2057"/>
          <p:cNvSpPr>
            <a:spLocks noGrp="1" noChangeArrowheads="1"/>
          </p:cNvSpPr>
          <p:nvPr>
            <p:ph type="sldNum" sz="quarter" idx="4"/>
          </p:nvPr>
        </p:nvSpPr>
        <p:spPr>
          <a:xfrm>
            <a:off x="7399338" y="6100763"/>
            <a:ext cx="2063750" cy="457200"/>
          </a:xfrm>
        </p:spPr>
        <p:txBody>
          <a:bodyPr/>
          <a:lstStyle>
            <a:lvl1pPr>
              <a:buClrTx/>
              <a:buFontTx/>
              <a:buNone/>
              <a:defRPr/>
            </a:lvl1pPr>
          </a:lstStyle>
          <a:p>
            <a:fld id="{6C9DE7CB-2198-4CD6-9ED3-CA9FE32C1749}"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D93CA1C-32A4-48D0-B3D2-163145A2A1E1}"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88225" y="457200"/>
            <a:ext cx="2105025"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073150" y="457200"/>
            <a:ext cx="6162675"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9543F20-EA5E-4C6B-B946-37533AEDD210}"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C1FE69-B26C-4128-9CBC-52F253D367C5}"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5DC084F-739A-4EE4-AF6B-A1769F66704D}"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7315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5940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6C3B521-99EC-4746-B8F8-1D9CCA9E2EFA}"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FA9B3887-1757-4AF0-A842-4B15283497EE}"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DB5720-3C54-466D-9B14-D2E923B5271D}"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E666063A-3277-41DD-9B64-11B9567B2E15}"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E776B116-A2D5-4511-924E-326FFE913BDC}"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7145A29-C8A6-4440-9850-D78A24B37B1A}"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1073150" y="4572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5367" name="Rectangle 7"/>
          <p:cNvSpPr>
            <a:spLocks noGrp="1" noChangeArrowheads="1"/>
          </p:cNvSpPr>
          <p:nvPr>
            <p:ph type="body" idx="1"/>
          </p:nvPr>
        </p:nvSpPr>
        <p:spPr bwMode="auto">
          <a:xfrm>
            <a:off x="1073150" y="18288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8" name="Rectangle 8"/>
          <p:cNvSpPr>
            <a:spLocks noGrp="1" noChangeArrowheads="1"/>
          </p:cNvSpPr>
          <p:nvPr>
            <p:ph type="dt" sz="half" idx="2"/>
          </p:nvPr>
        </p:nvSpPr>
        <p:spPr bwMode="auto">
          <a:xfrm>
            <a:off x="107315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69" name="Rectangle 9"/>
          <p:cNvSpPr>
            <a:spLocks noGrp="1" noChangeArrowheads="1"/>
          </p:cNvSpPr>
          <p:nvPr>
            <p:ph type="ftr" sz="quarter" idx="3"/>
          </p:nvPr>
        </p:nvSpPr>
        <p:spPr bwMode="auto">
          <a:xfrm>
            <a:off x="3714750" y="60960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70" name="Rectangle 10"/>
          <p:cNvSpPr>
            <a:spLocks noGrp="1" noChangeArrowheads="1"/>
          </p:cNvSpPr>
          <p:nvPr>
            <p:ph type="sldNum" sz="quarter" idx="4"/>
          </p:nvPr>
        </p:nvSpPr>
        <p:spPr bwMode="auto">
          <a:xfrm>
            <a:off x="742950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buClr>
                <a:srgbClr val="000000"/>
              </a:buClr>
              <a:buFont typeface="Wingdings" pitchFamily="2" charset="2"/>
              <a:buChar char="q"/>
              <a:defRPr sz="1400" b="0">
                <a:solidFill>
                  <a:srgbClr val="000000"/>
                </a:solidFill>
                <a:latin typeface="+mn-lt"/>
              </a:defRPr>
            </a:lvl1pPr>
          </a:lstStyle>
          <a:p>
            <a:fld id="{558D768C-6D10-47A7-A567-2BD17847B3C6}"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mj-lt"/>
          <a:ea typeface="+mj-ea"/>
          <a:cs typeface="+mj-cs"/>
        </a:defRPr>
      </a:lvl1pPr>
      <a:lvl2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2pPr>
      <a:lvl3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3pPr>
      <a:lvl4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4pPr>
      <a:lvl5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5pPr>
      <a:lvl6pPr marL="4572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6pPr>
      <a:lvl7pPr marL="9144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7pPr>
      <a:lvl8pPr marL="13716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8pPr>
      <a:lvl9pPr marL="18288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lr>
          <a:srgbClr val="000000"/>
        </a:buClr>
        <a:buFont typeface="Wingdings" pitchFamily="2" charset="2"/>
        <a:buChar char="q"/>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Wingdings" pitchFamily="2" charset="2"/>
        <a:buChar char="q"/>
        <a:defRPr kumimoji="1" sz="2800">
          <a:solidFill>
            <a:srgbClr val="000000"/>
          </a:solidFill>
          <a:latin typeface="+mn-lt"/>
        </a:defRPr>
      </a:lvl2pPr>
      <a:lvl3pPr marL="1143000" indent="-228600" algn="l" rtl="0" eaLnBrk="0" fontAlgn="base" hangingPunct="0">
        <a:spcBef>
          <a:spcPct val="20000"/>
        </a:spcBef>
        <a:spcAft>
          <a:spcPct val="0"/>
        </a:spcAft>
        <a:buClr>
          <a:srgbClr val="000000"/>
        </a:buClr>
        <a:buFont typeface="Wingdings" pitchFamily="2" charset="2"/>
        <a:buChar char="q"/>
        <a:defRPr kumimoji="1" sz="2400">
          <a:solidFill>
            <a:srgbClr val="000000"/>
          </a:solidFill>
          <a:latin typeface="+mn-lt"/>
        </a:defRPr>
      </a:lvl3pPr>
      <a:lvl4pPr marL="1600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4pPr>
      <a:lvl5pPr marL="20574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5pPr>
      <a:lvl6pPr marL="25146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6pPr>
      <a:lvl7pPr marL="29718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7pPr>
      <a:lvl8pPr marL="34290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8pPr>
      <a:lvl9pPr marL="3886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17.bin"/><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8.png"/><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image" Target="../media/image27.png"/><Relationship Id="rId5" Type="http://schemas.openxmlformats.org/officeDocument/2006/relationships/oleObject" Target="../embeddings/oleObject19.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3.wmf"/><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30.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25.bin"/><Relationship Id="rId14"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9.wmf"/><Relationship Id="rId18" Type="http://schemas.openxmlformats.org/officeDocument/2006/relationships/oleObject" Target="../embeddings/oleObject35.bin"/><Relationship Id="rId3" Type="http://schemas.openxmlformats.org/officeDocument/2006/relationships/notesSlide" Target="../notesSlides/notesSlide1.xml"/><Relationship Id="rId7" Type="http://schemas.openxmlformats.org/officeDocument/2006/relationships/image" Target="../media/image36.wmf"/><Relationship Id="rId12" Type="http://schemas.openxmlformats.org/officeDocument/2006/relationships/oleObject" Target="../embeddings/oleObject32.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34.bin"/><Relationship Id="rId1" Type="http://schemas.openxmlformats.org/officeDocument/2006/relationships/vmlDrawing" Target="../drawings/vmlDrawing9.vml"/><Relationship Id="rId6" Type="http://schemas.openxmlformats.org/officeDocument/2006/relationships/oleObject" Target="../embeddings/oleObject29.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1.bin"/><Relationship Id="rId19" Type="http://schemas.openxmlformats.org/officeDocument/2006/relationships/image" Target="../media/image42.wmf"/><Relationship Id="rId4" Type="http://schemas.openxmlformats.org/officeDocument/2006/relationships/oleObject" Target="../embeddings/oleObject28.bin"/><Relationship Id="rId9" Type="http://schemas.openxmlformats.org/officeDocument/2006/relationships/image" Target="../media/image37.wmf"/><Relationship Id="rId14" Type="http://schemas.openxmlformats.org/officeDocument/2006/relationships/oleObject" Target="../embeddings/oleObject33.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7.bin"/><Relationship Id="rId5" Type="http://schemas.openxmlformats.org/officeDocument/2006/relationships/image" Target="../media/image36.wmf"/><Relationship Id="rId4"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9.bin"/><Relationship Id="rId5" Type="http://schemas.openxmlformats.org/officeDocument/2006/relationships/image" Target="../media/image43.wmf"/><Relationship Id="rId4"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6.wmf"/><Relationship Id="rId5" Type="http://schemas.openxmlformats.org/officeDocument/2006/relationships/oleObject" Target="../embeddings/oleObject41.bin"/><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8.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5.bin"/></Relationships>
</file>

<file path=ppt/slides/_rels/slide18.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2.bin"/><Relationship Id="rId18" Type="http://schemas.openxmlformats.org/officeDocument/2006/relationships/image" Target="../media/image59.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6.wmf"/><Relationship Id="rId17"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51.bin"/><Relationship Id="rId5" Type="http://schemas.openxmlformats.org/officeDocument/2006/relationships/oleObject" Target="../embeddings/oleObject48.bin"/><Relationship Id="rId15" Type="http://schemas.openxmlformats.org/officeDocument/2006/relationships/oleObject" Target="../embeddings/oleObject53.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0.bin"/><Relationship Id="rId14" Type="http://schemas.openxmlformats.org/officeDocument/2006/relationships/image" Target="../media/image57.wmf"/></Relationships>
</file>

<file path=ppt/slides/_rels/slide19.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4.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1.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58.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6.wmf"/><Relationship Id="rId5" Type="http://schemas.openxmlformats.org/officeDocument/2006/relationships/oleObject" Target="../embeddings/oleObject61.bin"/><Relationship Id="rId4" Type="http://schemas.openxmlformats.org/officeDocument/2006/relationships/image" Target="../media/image65.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8.wmf"/></Relationships>
</file>

<file path=ppt/slides/_rels/slide22.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0.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6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5.wmf"/><Relationship Id="rId5" Type="http://schemas.openxmlformats.org/officeDocument/2006/relationships/oleObject" Target="../embeddings/oleObject70.bin"/><Relationship Id="rId4" Type="http://schemas.openxmlformats.org/officeDocument/2006/relationships/image" Target="../media/image74.wmf"/></Relationships>
</file>

<file path=ppt/slides/_rels/slide24.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image" Target="../media/image77.wmf"/><Relationship Id="rId5" Type="http://schemas.openxmlformats.org/officeDocument/2006/relationships/oleObject" Target="../embeddings/oleObject72.bin"/><Relationship Id="rId4" Type="http://schemas.openxmlformats.org/officeDocument/2006/relationships/image" Target="../media/image76.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1.xml"/><Relationship Id="rId1" Type="http://schemas.openxmlformats.org/officeDocument/2006/relationships/vmlDrawing" Target="../drawings/vmlDrawing21.vml"/><Relationship Id="rId6" Type="http://schemas.openxmlformats.org/officeDocument/2006/relationships/image" Target="../media/image80.wmf"/><Relationship Id="rId5" Type="http://schemas.openxmlformats.org/officeDocument/2006/relationships/oleObject" Target="../embeddings/oleObject75.bin"/><Relationship Id="rId4" Type="http://schemas.openxmlformats.org/officeDocument/2006/relationships/image" Target="../media/image79.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1.xml"/><Relationship Id="rId1" Type="http://schemas.openxmlformats.org/officeDocument/2006/relationships/vmlDrawing" Target="../drawings/vmlDrawing22.vml"/><Relationship Id="rId4" Type="http://schemas.openxmlformats.org/officeDocument/2006/relationships/image" Target="../media/image81.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87.png"/><Relationship Id="rId2" Type="http://schemas.openxmlformats.org/officeDocument/2006/relationships/slideLayout" Target="../slideLayouts/slideLayout7.xml"/><Relationship Id="rId1" Type="http://schemas.openxmlformats.org/officeDocument/2006/relationships/vmlDrawing" Target="../drawings/vmlDrawing23.vml"/><Relationship Id="rId5" Type="http://schemas.openxmlformats.org/officeDocument/2006/relationships/image" Target="../media/image86.wmf"/><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80.bin"/><Relationship Id="rId3" Type="http://schemas.openxmlformats.org/officeDocument/2006/relationships/image" Target="../media/image91.png"/><Relationship Id="rId7" Type="http://schemas.openxmlformats.org/officeDocument/2006/relationships/image" Target="../media/image89.wmf"/><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79.bin"/><Relationship Id="rId5" Type="http://schemas.openxmlformats.org/officeDocument/2006/relationships/image" Target="../media/image88.wmf"/><Relationship Id="rId4" Type="http://schemas.openxmlformats.org/officeDocument/2006/relationships/oleObject" Target="../embeddings/oleObject78.bin"/><Relationship Id="rId9" Type="http://schemas.openxmlformats.org/officeDocument/2006/relationships/image" Target="../media/image90.wmf"/></Relationships>
</file>

<file path=ppt/slides/_rels/slide37.xml.rels><?xml version="1.0" encoding="UTF-8" standalone="yes"?>
<Relationships xmlns="http://schemas.openxmlformats.org/package/2006/relationships"><Relationship Id="rId2" Type="http://schemas.openxmlformats.org/officeDocument/2006/relationships/image" Target="../media/image9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97.wmf"/><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image" Target="../media/image94.wmf"/><Relationship Id="rId11" Type="http://schemas.openxmlformats.org/officeDocument/2006/relationships/oleObject" Target="../embeddings/oleObject85.bin"/><Relationship Id="rId5" Type="http://schemas.openxmlformats.org/officeDocument/2006/relationships/oleObject" Target="../embeddings/oleObject82.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84.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99.wmf"/><Relationship Id="rId5" Type="http://schemas.openxmlformats.org/officeDocument/2006/relationships/oleObject" Target="../embeddings/oleObject87.bin"/><Relationship Id="rId4" Type="http://schemas.openxmlformats.org/officeDocument/2006/relationships/image" Target="../media/image9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101.wmf"/><Relationship Id="rId5" Type="http://schemas.openxmlformats.org/officeDocument/2006/relationships/oleObject" Target="../embeddings/oleObject89.bin"/><Relationship Id="rId4" Type="http://schemas.openxmlformats.org/officeDocument/2006/relationships/image" Target="../media/image100.wmf"/></Relationships>
</file>

<file path=ppt/slides/_rels/slide41.x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oleObject" Target="../embeddings/oleObject91.bin"/><Relationship Id="rId7" Type="http://schemas.openxmlformats.org/officeDocument/2006/relationships/oleObject" Target="../embeddings/oleObject93.bin"/><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image" Target="../media/image104.wmf"/><Relationship Id="rId5" Type="http://schemas.openxmlformats.org/officeDocument/2006/relationships/oleObject" Target="../embeddings/oleObject92.bin"/><Relationship Id="rId4" Type="http://schemas.openxmlformats.org/officeDocument/2006/relationships/image" Target="../media/image103.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image" Target="../media/image107.wmf"/><Relationship Id="rId5" Type="http://schemas.openxmlformats.org/officeDocument/2006/relationships/oleObject" Target="../embeddings/oleObject95.bin"/><Relationship Id="rId4" Type="http://schemas.openxmlformats.org/officeDocument/2006/relationships/image" Target="../media/image106.wmf"/></Relationships>
</file>

<file path=ppt/slides/_rels/slide43.xml.rels><?xml version="1.0" encoding="UTF-8" standalone="yes"?>
<Relationships xmlns="http://schemas.openxmlformats.org/package/2006/relationships"><Relationship Id="rId2" Type="http://schemas.openxmlformats.org/officeDocument/2006/relationships/image" Target="../media/image10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6.png"/><Relationship Id="rId4" Type="http://schemas.openxmlformats.org/officeDocument/2006/relationships/image" Target="../media/image2.wmf"/><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STS\Desktop\sons%20enregistr&#233;s%20doghmanes\2.wma"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3.bin"/><Relationship Id="rId18" Type="http://schemas.openxmlformats.org/officeDocument/2006/relationships/image" Target="../media/image2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7.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1.bin"/><Relationship Id="rId1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pPr>
              <a:buNone/>
            </a:pPr>
            <a:br>
              <a:rPr lang="fr-FR" dirty="0"/>
            </a:br>
            <a:br>
              <a:rPr lang="fr-FR" dirty="0"/>
            </a:br>
            <a:r>
              <a:rPr lang="fr-FR" sz="3000" b="1" dirty="0">
                <a:solidFill>
                  <a:srgbClr val="FF0000"/>
                </a:solidFill>
              </a:rPr>
              <a:t>RAPPELS SUR LES FILTRES ANALOGIQUES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435101"/>
            <a:ext cx="9906000" cy="1107996"/>
          </a:xfrm>
          <a:prstGeom prst="rect">
            <a:avLst/>
          </a:prstGeom>
          <a:noFill/>
        </p:spPr>
        <p:txBody>
          <a:bodyPr wrap="square" rtlCol="0">
            <a:spAutoFit/>
          </a:bodyPr>
          <a:lstStyle/>
          <a:p>
            <a:r>
              <a:rPr lang="fr-FR" sz="2200" u="sng" dirty="0">
                <a:solidFill>
                  <a:srgbClr val="7030A0"/>
                </a:solidFill>
                <a:latin typeface="+mj-lt"/>
              </a:rPr>
              <a:t>De point de vue mathématique</a:t>
            </a:r>
            <a:r>
              <a:rPr lang="fr-FR" sz="2200" dirty="0">
                <a:solidFill>
                  <a:srgbClr val="0070C0"/>
                </a:solidFill>
                <a:latin typeface="+mj-lt"/>
              </a:rPr>
              <a:t>: </a:t>
            </a:r>
            <a:r>
              <a:rPr lang="fr-FR" sz="2200" dirty="0">
                <a:solidFill>
                  <a:srgbClr val="00B050"/>
                </a:solidFill>
                <a:latin typeface="+mj-lt"/>
              </a:rPr>
              <a:t>Un système linéaire est un système pour lequel les relations entre les grandeurs d’entrée et de sortie peuvent se mettre sous la forme d’un ensemble d’équations différentielles à coefficients constants. </a:t>
            </a:r>
          </a:p>
        </p:txBody>
      </p:sp>
      <p:graphicFrame>
        <p:nvGraphicFramePr>
          <p:cNvPr id="12" name="Objet 11"/>
          <p:cNvGraphicFramePr>
            <a:graphicFrameLocks noChangeAspect="1"/>
          </p:cNvGraphicFramePr>
          <p:nvPr/>
        </p:nvGraphicFramePr>
        <p:xfrm>
          <a:off x="238125" y="2690813"/>
          <a:ext cx="9358313" cy="788987"/>
        </p:xfrm>
        <a:graphic>
          <a:graphicData uri="http://schemas.openxmlformats.org/presentationml/2006/ole">
            <mc:AlternateContent xmlns:mc="http://schemas.openxmlformats.org/markup-compatibility/2006">
              <mc:Choice xmlns:v="urn:schemas-microsoft-com:vml" Requires="v">
                <p:oleObj spid="_x0000_s177164" name="Équation" r:id="rId3" imgW="5422680" imgH="457200" progId="Equation.3">
                  <p:embed/>
                </p:oleObj>
              </mc:Choice>
              <mc:Fallback>
                <p:oleObj name="Équation" r:id="rId3" imgW="5422680" imgH="4572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125" y="2690813"/>
                        <a:ext cx="9358313" cy="788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7163" name="Object 11"/>
          <p:cNvGraphicFramePr>
            <a:graphicFrameLocks noChangeAspect="1"/>
          </p:cNvGraphicFramePr>
          <p:nvPr/>
        </p:nvGraphicFramePr>
        <p:xfrm>
          <a:off x="2959100" y="3771901"/>
          <a:ext cx="3959416" cy="1032981"/>
        </p:xfrm>
        <a:graphic>
          <a:graphicData uri="http://schemas.openxmlformats.org/presentationml/2006/ole">
            <mc:AlternateContent xmlns:mc="http://schemas.openxmlformats.org/markup-compatibility/2006">
              <mc:Choice xmlns:v="urn:schemas-microsoft-com:vml" Requires="v">
                <p:oleObj spid="_x0000_s177165" name="Équation" r:id="rId5" imgW="1752480" imgH="457200" progId="Equation.3">
                  <p:embed/>
                </p:oleObj>
              </mc:Choice>
              <mc:Fallback>
                <p:oleObj name="Équation" r:id="rId5" imgW="1752480" imgH="457200" progId="Equation.3">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771901"/>
                        <a:ext cx="3959416" cy="10329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5054600"/>
            <a:ext cx="9906000" cy="1107996"/>
          </a:xfrm>
          <a:prstGeom prst="rect">
            <a:avLst/>
          </a:prstGeom>
          <a:noFill/>
        </p:spPr>
        <p:txBody>
          <a:bodyPr wrap="square" rtlCol="0">
            <a:spAutoFit/>
          </a:bodyPr>
          <a:lstStyle/>
          <a:p>
            <a:r>
              <a:rPr lang="fr-FR" sz="2200" b="0" dirty="0">
                <a:solidFill>
                  <a:srgbClr val="002060"/>
                </a:solidFill>
                <a:latin typeface="+mj-lt"/>
              </a:rPr>
              <a:t>Où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 réelles</a:t>
            </a:r>
          </a:p>
          <a:p>
            <a:endParaRPr lang="fr-FR" sz="2200" b="0" dirty="0">
              <a:latin typeface="+mj-lt"/>
            </a:endParaRPr>
          </a:p>
          <a:p>
            <a:r>
              <a:rPr lang="fr-FR" sz="2200" b="0" dirty="0">
                <a:solidFill>
                  <a:srgbClr val="C00000"/>
                </a:solidFill>
                <a:latin typeface="+mj-lt"/>
              </a:rPr>
              <a:t>Généralement N≥M.   </a:t>
            </a:r>
            <a:r>
              <a:rPr lang="fr-FR" sz="2200" b="0" u="sng" dirty="0">
                <a:solidFill>
                  <a:srgbClr val="C00000"/>
                </a:solidFill>
                <a:latin typeface="+mj-lt"/>
              </a:rPr>
              <a:t>On dit alors que le système est d’ordre N</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9" name="ZoneTexte 8"/>
          <p:cNvSpPr txBox="1"/>
          <p:nvPr/>
        </p:nvSpPr>
        <p:spPr>
          <a:xfrm>
            <a:off x="0" y="876300"/>
            <a:ext cx="70993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0" y="876300"/>
            <a:ext cx="9906000" cy="3816429"/>
          </a:xfrm>
          <a:prstGeom prst="rect">
            <a:avLst/>
          </a:prstGeom>
          <a:noFill/>
        </p:spPr>
        <p:txBody>
          <a:bodyPr wrap="square" rtlCol="0">
            <a:spAutoFit/>
          </a:bodyPr>
          <a:lstStyle/>
          <a:p>
            <a:r>
              <a:rPr lang="fr-FR" sz="2200" u="sng" dirty="0">
                <a:latin typeface="+mj-lt"/>
              </a:rPr>
              <a:t>2</a:t>
            </a:r>
            <a:r>
              <a:rPr lang="fr-FR" sz="2200" u="sng" dirty="0">
                <a:solidFill>
                  <a:srgbClr val="002060"/>
                </a:solidFill>
                <a:latin typeface="+mj-lt"/>
              </a:rPr>
              <a:t>. Système Invariant dans le temps:</a:t>
            </a:r>
          </a:p>
          <a:p>
            <a:endParaRPr lang="fr-FR" sz="2200" u="sng" dirty="0">
              <a:latin typeface="+mj-lt"/>
            </a:endParaRPr>
          </a:p>
          <a:p>
            <a:pPr algn="just"/>
            <a:r>
              <a:rPr lang="fr-FR" sz="2200" b="0" dirty="0">
                <a:solidFill>
                  <a:srgbClr val="7030A0"/>
                </a:solidFill>
                <a:latin typeface="+mj-lt"/>
              </a:rPr>
              <a:t>Un système est invariant lorsque les caractéristiques de comportement ne se modifient pas dans le temps. Autrement dit, un système est invariant lorsque sa réponse (sa sortie) de dépend pas de l’instant ou on applique le signal d’entrée.</a:t>
            </a:r>
          </a:p>
          <a:p>
            <a:endParaRPr lang="fr-FR" sz="2200" b="0" dirty="0">
              <a:latin typeface="+mj-lt"/>
            </a:endParaRPr>
          </a:p>
          <a:p>
            <a:r>
              <a:rPr lang="fr-FR" sz="2200" b="0" dirty="0">
                <a:latin typeface="+mj-lt"/>
              </a:rPr>
              <a:t> </a:t>
            </a:r>
            <a:r>
              <a:rPr lang="fr-FR" sz="2200" b="0" dirty="0">
                <a:solidFill>
                  <a:srgbClr val="00B050"/>
                </a:solidFill>
                <a:latin typeface="+mj-lt"/>
              </a:rPr>
              <a:t>Pour une entrée               un système invariant donne </a:t>
            </a:r>
          </a:p>
          <a:p>
            <a:endParaRPr lang="fr-FR" sz="2200" b="0" dirty="0">
              <a:latin typeface="+mj-lt"/>
            </a:endParaRPr>
          </a:p>
          <a:p>
            <a:r>
              <a:rPr lang="fr-FR" sz="2200" b="0" dirty="0">
                <a:solidFill>
                  <a:srgbClr val="FF0000"/>
                </a:solidFill>
                <a:latin typeface="+mj-lt"/>
              </a:rPr>
              <a:t>Alors pour une entrée                      il doit donner  </a:t>
            </a:r>
          </a:p>
          <a:p>
            <a:endParaRPr lang="fr-FR" sz="2200" b="0" dirty="0">
              <a:latin typeface="+mj-lt"/>
            </a:endParaRPr>
          </a:p>
          <a:p>
            <a:r>
              <a:rPr lang="fr-FR" sz="2200" u="sng" dirty="0">
                <a:effectLst>
                  <a:outerShdw blurRad="38100" dist="38100" dir="2700000" algn="tl">
                    <a:srgbClr val="000000">
                      <a:alpha val="43137"/>
                    </a:srgbClr>
                  </a:outerShdw>
                </a:effectLst>
                <a:latin typeface="+mj-lt"/>
              </a:rPr>
              <a:t>Exemple 1: Système invariant</a:t>
            </a:r>
            <a:r>
              <a:rPr lang="fr-FR" sz="2200" b="0" dirty="0">
                <a:effectLst>
                  <a:outerShdw blurRad="38100" dist="38100" dir="2700000" algn="tl">
                    <a:srgbClr val="000000">
                      <a:alpha val="43137"/>
                    </a:srgbClr>
                  </a:outerShdw>
                </a:effectLst>
                <a:latin typeface="+mj-lt"/>
              </a:rPr>
              <a:t>                                       </a:t>
            </a:r>
            <a:r>
              <a:rPr lang="fr-FR" sz="2200" u="sng" dirty="0">
                <a:effectLst>
                  <a:outerShdw blurRad="38100" dist="38100" dir="2700000" algn="tl">
                    <a:srgbClr val="000000">
                      <a:alpha val="43137"/>
                    </a:srgbClr>
                  </a:outerShdw>
                </a:effectLst>
                <a:latin typeface="+mj-lt"/>
              </a:rPr>
              <a:t>Exemple 2: Système variant</a:t>
            </a:r>
          </a:p>
        </p:txBody>
      </p:sp>
      <p:graphicFrame>
        <p:nvGraphicFramePr>
          <p:cNvPr id="178179" name="Object 3"/>
          <p:cNvGraphicFramePr>
            <a:graphicFrameLocks noChangeAspect="1"/>
          </p:cNvGraphicFramePr>
          <p:nvPr/>
        </p:nvGraphicFramePr>
        <p:xfrm>
          <a:off x="2035175" y="2900363"/>
          <a:ext cx="646113" cy="492125"/>
        </p:xfrm>
        <a:graphic>
          <a:graphicData uri="http://schemas.openxmlformats.org/presentationml/2006/ole">
            <mc:AlternateContent xmlns:mc="http://schemas.openxmlformats.org/markup-compatibility/2006">
              <mc:Choice xmlns:v="urn:schemas-microsoft-com:vml" Requires="v">
                <p:oleObj spid="_x0000_s178183" name="Équation" r:id="rId3" imgW="317160" imgH="241200" progId="Equation.3">
                  <p:embed/>
                </p:oleObj>
              </mc:Choice>
              <mc:Fallback>
                <p:oleObj name="Équation" r:id="rId3" imgW="317160" imgH="2412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5175" y="2900363"/>
                        <a:ext cx="64611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0" name="Object 4"/>
          <p:cNvGraphicFramePr>
            <a:graphicFrameLocks noChangeAspect="1"/>
          </p:cNvGraphicFramePr>
          <p:nvPr/>
        </p:nvGraphicFramePr>
        <p:xfrm>
          <a:off x="6124575" y="2874963"/>
          <a:ext cx="671513" cy="490537"/>
        </p:xfrm>
        <a:graphic>
          <a:graphicData uri="http://schemas.openxmlformats.org/presentationml/2006/ole">
            <mc:AlternateContent xmlns:mc="http://schemas.openxmlformats.org/markup-compatibility/2006">
              <mc:Choice xmlns:v="urn:schemas-microsoft-com:vml" Requires="v">
                <p:oleObj spid="_x0000_s178184" name="Équation" r:id="rId5" imgW="330120" imgH="241200" progId="Equation.3">
                  <p:embed/>
                </p:oleObj>
              </mc:Choice>
              <mc:Fallback>
                <p:oleObj name="Équation" r:id="rId5" imgW="330120" imgH="2412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4575" y="2874963"/>
                        <a:ext cx="671513"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1" name="Object 5"/>
          <p:cNvGraphicFramePr>
            <a:graphicFrameLocks noChangeAspect="1"/>
          </p:cNvGraphicFramePr>
          <p:nvPr/>
        </p:nvGraphicFramePr>
        <p:xfrm>
          <a:off x="2717800" y="3535363"/>
          <a:ext cx="1058863" cy="492125"/>
        </p:xfrm>
        <a:graphic>
          <a:graphicData uri="http://schemas.openxmlformats.org/presentationml/2006/ole">
            <mc:AlternateContent xmlns:mc="http://schemas.openxmlformats.org/markup-compatibility/2006">
              <mc:Choice xmlns:v="urn:schemas-microsoft-com:vml" Requires="v">
                <p:oleObj spid="_x0000_s178185" name="Équation" r:id="rId7" imgW="520560" imgH="241200" progId="Equation.3">
                  <p:embed/>
                </p:oleObj>
              </mc:Choice>
              <mc:Fallback>
                <p:oleObj name="Équation" r:id="rId7" imgW="520560" imgH="2412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7800" y="3535363"/>
                        <a:ext cx="105886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2" name="Object 6"/>
          <p:cNvGraphicFramePr>
            <a:graphicFrameLocks noChangeAspect="1"/>
          </p:cNvGraphicFramePr>
          <p:nvPr/>
        </p:nvGraphicFramePr>
        <p:xfrm>
          <a:off x="5638800" y="3535363"/>
          <a:ext cx="1085850" cy="490537"/>
        </p:xfrm>
        <a:graphic>
          <a:graphicData uri="http://schemas.openxmlformats.org/presentationml/2006/ole">
            <mc:AlternateContent xmlns:mc="http://schemas.openxmlformats.org/markup-compatibility/2006">
              <mc:Choice xmlns:v="urn:schemas-microsoft-com:vml" Requires="v">
                <p:oleObj spid="_x0000_s178186" name="Équation" r:id="rId9" imgW="533160" imgH="241200" progId="Equation.3">
                  <p:embed/>
                </p:oleObj>
              </mc:Choice>
              <mc:Fallback>
                <p:oleObj name="Équation" r:id="rId9" imgW="533160" imgH="2412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3535363"/>
                        <a:ext cx="1085850"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8183" name="Picture 7"/>
          <p:cNvPicPr>
            <a:picLocks noChangeAspect="1" noChangeArrowheads="1"/>
          </p:cNvPicPr>
          <p:nvPr/>
        </p:nvPicPr>
        <p:blipFill>
          <a:blip r:embed="rId11"/>
          <a:srcRect/>
          <a:stretch>
            <a:fillRect/>
          </a:stretch>
        </p:blipFill>
        <p:spPr bwMode="auto">
          <a:xfrm>
            <a:off x="330200" y="4897438"/>
            <a:ext cx="2943225" cy="1152525"/>
          </a:xfrm>
          <a:prstGeom prst="rect">
            <a:avLst/>
          </a:prstGeom>
          <a:noFill/>
          <a:ln w="9525">
            <a:noFill/>
            <a:miter lim="800000"/>
            <a:headEnd/>
            <a:tailEnd/>
          </a:ln>
          <a:effectLst/>
        </p:spPr>
      </p:pic>
      <p:pic>
        <p:nvPicPr>
          <p:cNvPr id="178184" name="Picture 8"/>
          <p:cNvPicPr>
            <a:picLocks noChangeAspect="1" noChangeArrowheads="1"/>
          </p:cNvPicPr>
          <p:nvPr/>
        </p:nvPicPr>
        <p:blipFill>
          <a:blip r:embed="rId12"/>
          <a:srcRect/>
          <a:stretch>
            <a:fillRect/>
          </a:stretch>
        </p:blipFill>
        <p:spPr bwMode="auto">
          <a:xfrm>
            <a:off x="5707063" y="4806950"/>
            <a:ext cx="4181475" cy="2019300"/>
          </a:xfrm>
          <a:prstGeom prst="rect">
            <a:avLst/>
          </a:prstGeom>
          <a:noFill/>
          <a:ln w="9525">
            <a:noFill/>
            <a:miter lim="800000"/>
            <a:headEnd/>
            <a:tailEnd/>
          </a:ln>
          <a:effectLst/>
        </p:spPr>
      </p:pic>
      <p:sp>
        <p:nvSpPr>
          <p:cNvPr id="10" name="ZoneTexte 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304534"/>
            <a:ext cx="9906000" cy="4401205"/>
          </a:xfrm>
          <a:prstGeom prst="rect">
            <a:avLst/>
          </a:prstGeom>
        </p:spPr>
        <p:txBody>
          <a:bodyPr wrap="square">
            <a:spAutoFit/>
          </a:bodyPr>
          <a:lstStyle/>
          <a:p>
            <a:r>
              <a:rPr lang="fr-FR" u="sng" dirty="0"/>
              <a:t>4</a:t>
            </a:r>
            <a:r>
              <a:rPr lang="fr-FR" sz="2200" u="sng" dirty="0">
                <a:solidFill>
                  <a:srgbClr val="0070C0"/>
                </a:solidFill>
                <a:latin typeface="+mj-lt"/>
              </a:rPr>
              <a:t>. Réponse </a:t>
            </a:r>
            <a:r>
              <a:rPr lang="fr-FR" sz="2200" u="sng" dirty="0" err="1">
                <a:solidFill>
                  <a:srgbClr val="0070C0"/>
                </a:solidFill>
                <a:latin typeface="+mj-lt"/>
              </a:rPr>
              <a:t>impulsionnelle</a:t>
            </a:r>
            <a:r>
              <a:rPr lang="fr-FR" sz="2200" u="sng" dirty="0">
                <a:solidFill>
                  <a:srgbClr val="0070C0"/>
                </a:solidFill>
                <a:latin typeface="+mj-lt"/>
              </a:rPr>
              <a:t> d’un SLIT:</a:t>
            </a:r>
          </a:p>
          <a:p>
            <a:endParaRPr lang="fr-FR" u="sng" dirty="0"/>
          </a:p>
          <a:p>
            <a:pPr algn="just"/>
            <a:r>
              <a:rPr lang="fr-FR" sz="2000" b="0" dirty="0">
                <a:solidFill>
                  <a:srgbClr val="00B050"/>
                </a:solidFill>
                <a:latin typeface="+mj-lt"/>
              </a:rPr>
              <a:t>La réponse </a:t>
            </a:r>
            <a:r>
              <a:rPr lang="fr-FR" sz="2000" b="0" dirty="0" err="1">
                <a:solidFill>
                  <a:srgbClr val="00B050"/>
                </a:solidFill>
                <a:latin typeface="+mj-lt"/>
              </a:rPr>
              <a:t>impulsionnelle</a:t>
            </a:r>
            <a:r>
              <a:rPr lang="fr-FR" sz="2000" b="0" dirty="0">
                <a:solidFill>
                  <a:srgbClr val="00B050"/>
                </a:solidFill>
                <a:latin typeface="+mj-lt"/>
              </a:rPr>
              <a:t> d’un SLIT, souvent notée h(t), est la sortie du système lorsque son entrée est une impulsion de Dirac.</a:t>
            </a:r>
          </a:p>
          <a:p>
            <a:pPr algn="just"/>
            <a:endParaRPr lang="fr-FR" sz="2000" b="0" dirty="0">
              <a:latin typeface="+mj-lt"/>
            </a:endParaRPr>
          </a:p>
          <a:p>
            <a:pPr>
              <a:buFont typeface="Wingdings" pitchFamily="2" charset="2"/>
              <a:buChar char="q"/>
            </a:pPr>
            <a:r>
              <a:rPr lang="fr-FR" sz="2000" b="0" dirty="0">
                <a:latin typeface="+mj-lt"/>
              </a:rPr>
              <a:t> </a:t>
            </a:r>
            <a:r>
              <a:rPr lang="fr-FR" sz="2000" b="0" dirty="0">
                <a:solidFill>
                  <a:srgbClr val="002060"/>
                </a:solidFill>
                <a:latin typeface="+mj-lt"/>
              </a:rPr>
              <a:t>pour                        alors </a:t>
            </a:r>
          </a:p>
          <a:p>
            <a:pPr>
              <a:buFont typeface="Wingdings" pitchFamily="2" charset="2"/>
              <a:buChar char="q"/>
            </a:pPr>
            <a:endParaRPr lang="fr-FR" sz="2000" b="0" dirty="0">
              <a:latin typeface="+mj-lt"/>
            </a:endParaRPr>
          </a:p>
          <a:p>
            <a:pPr>
              <a:buFont typeface="Wingdings" pitchFamily="2" charset="2"/>
              <a:buChar char="q"/>
            </a:pPr>
            <a:r>
              <a:rPr lang="fr-FR" sz="2000" b="0" dirty="0">
                <a:latin typeface="+mj-lt"/>
              </a:rPr>
              <a:t> </a:t>
            </a:r>
            <a:r>
              <a:rPr lang="fr-FR" sz="2000" b="0" dirty="0">
                <a:solidFill>
                  <a:srgbClr val="C00000"/>
                </a:solidFill>
                <a:latin typeface="+mj-lt"/>
              </a:rPr>
              <a:t>De même si nous avons une entrée                             la sortie sera </a:t>
            </a:r>
          </a:p>
          <a:p>
            <a:endParaRPr lang="fr-FR" sz="2000" b="0" dirty="0">
              <a:latin typeface="+mj-lt"/>
            </a:endParaRPr>
          </a:p>
          <a:p>
            <a:pPr>
              <a:buFont typeface="Wingdings" pitchFamily="2" charset="2"/>
              <a:buChar char="q"/>
            </a:pPr>
            <a:r>
              <a:rPr lang="fr-FR" sz="2000" b="0" dirty="0">
                <a:latin typeface="+mj-lt"/>
              </a:rPr>
              <a:t> </a:t>
            </a:r>
            <a:r>
              <a:rPr lang="fr-FR" sz="2000" b="0" dirty="0">
                <a:solidFill>
                  <a:schemeClr val="tx1">
                    <a:lumMod val="75000"/>
                    <a:lumOff val="25000"/>
                  </a:schemeClr>
                </a:solidFill>
                <a:latin typeface="+mj-lt"/>
              </a:rPr>
              <a:t>De même si l’entrée est</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La sortie sera  </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En tenant compte à la fois de la linéarité et de l’invariance du système </a:t>
            </a:r>
          </a:p>
        </p:txBody>
      </p:sp>
      <p:sp>
        <p:nvSpPr>
          <p:cNvPr id="9" name="ZoneTexte 8"/>
          <p:cNvSpPr txBox="1"/>
          <p:nvPr/>
        </p:nvSpPr>
        <p:spPr>
          <a:xfrm>
            <a:off x="0" y="977900"/>
            <a:ext cx="9906000" cy="1046440"/>
          </a:xfrm>
          <a:prstGeom prst="rect">
            <a:avLst/>
          </a:prstGeom>
          <a:noFill/>
        </p:spPr>
        <p:txBody>
          <a:bodyPr wrap="square" rtlCol="0">
            <a:spAutoFit/>
          </a:bodyPr>
          <a:lstStyle/>
          <a:p>
            <a:r>
              <a:rPr lang="fr-FR" sz="2200" u="sng" dirty="0">
                <a:solidFill>
                  <a:srgbClr val="0070C0"/>
                </a:solidFill>
                <a:latin typeface="+mj-lt"/>
              </a:rPr>
              <a:t>3. Système causal:</a:t>
            </a:r>
          </a:p>
          <a:p>
            <a:endParaRPr lang="fr-FR" u="sng" dirty="0"/>
          </a:p>
          <a:p>
            <a:r>
              <a:rPr lang="fr-FR" sz="2200" b="0" dirty="0">
                <a:solidFill>
                  <a:srgbClr val="7030A0"/>
                </a:solidFill>
                <a:latin typeface="+mj-lt"/>
              </a:rPr>
              <a:t>Un système est causal si pour toute entrée causal, la sortie doit être causal</a:t>
            </a:r>
          </a:p>
        </p:txBody>
      </p:sp>
      <p:graphicFrame>
        <p:nvGraphicFramePr>
          <p:cNvPr id="10" name="Objet 9"/>
          <p:cNvGraphicFramePr>
            <a:graphicFrameLocks noChangeAspect="1"/>
          </p:cNvGraphicFramePr>
          <p:nvPr/>
        </p:nvGraphicFramePr>
        <p:xfrm>
          <a:off x="946149" y="3878262"/>
          <a:ext cx="1319211" cy="439737"/>
        </p:xfrm>
        <a:graphic>
          <a:graphicData uri="http://schemas.openxmlformats.org/presentationml/2006/ole">
            <mc:AlternateContent xmlns:mc="http://schemas.openxmlformats.org/markup-compatibility/2006">
              <mc:Choice xmlns:v="urn:schemas-microsoft-com:vml" Requires="v">
                <p:oleObj spid="_x0000_s179212" name="Équation" r:id="rId3" imgW="647640" imgH="215640" progId="Equation.3">
                  <p:embed/>
                </p:oleObj>
              </mc:Choice>
              <mc:Fallback>
                <p:oleObj name="Équation" r:id="rId3" imgW="647640" imgH="21564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149" y="3878262"/>
                        <a:ext cx="131921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7" name="Object 7"/>
          <p:cNvGraphicFramePr>
            <a:graphicFrameLocks noChangeAspect="1"/>
          </p:cNvGraphicFramePr>
          <p:nvPr/>
        </p:nvGraphicFramePr>
        <p:xfrm>
          <a:off x="2952750" y="3840163"/>
          <a:ext cx="1319213" cy="439737"/>
        </p:xfrm>
        <a:graphic>
          <a:graphicData uri="http://schemas.openxmlformats.org/presentationml/2006/ole">
            <mc:AlternateContent xmlns:mc="http://schemas.openxmlformats.org/markup-compatibility/2006">
              <mc:Choice xmlns:v="urn:schemas-microsoft-com:vml" Requires="v">
                <p:oleObj spid="_x0000_s179213" name="Équation" r:id="rId5" imgW="647640" imgH="215640" progId="Equation.3">
                  <p:embed/>
                </p:oleObj>
              </mc:Choice>
              <mc:Fallback>
                <p:oleObj name="Équation" r:id="rId5" imgW="647640" imgH="21564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2750" y="3840163"/>
                        <a:ext cx="13192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8" name="Object 8"/>
          <p:cNvGraphicFramePr>
            <a:graphicFrameLocks noChangeAspect="1"/>
          </p:cNvGraphicFramePr>
          <p:nvPr/>
        </p:nvGraphicFramePr>
        <p:xfrm>
          <a:off x="3940175" y="4437063"/>
          <a:ext cx="1731963" cy="439737"/>
        </p:xfrm>
        <a:graphic>
          <a:graphicData uri="http://schemas.openxmlformats.org/presentationml/2006/ole">
            <mc:AlternateContent xmlns:mc="http://schemas.openxmlformats.org/markup-compatibility/2006">
              <mc:Choice xmlns:v="urn:schemas-microsoft-com:vml" Requires="v">
                <p:oleObj spid="_x0000_s179214" name="Équation" r:id="rId7" imgW="850680" imgH="215640" progId="Equation.3">
                  <p:embed/>
                </p:oleObj>
              </mc:Choice>
              <mc:Fallback>
                <p:oleObj name="Équation" r:id="rId7" imgW="850680" imgH="21564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40175" y="44370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9" name="Object 9"/>
          <p:cNvGraphicFramePr>
            <a:graphicFrameLocks noChangeAspect="1"/>
          </p:cNvGraphicFramePr>
          <p:nvPr/>
        </p:nvGraphicFramePr>
        <p:xfrm>
          <a:off x="7064375" y="4348163"/>
          <a:ext cx="1731963" cy="439737"/>
        </p:xfrm>
        <a:graphic>
          <a:graphicData uri="http://schemas.openxmlformats.org/presentationml/2006/ole">
            <mc:AlternateContent xmlns:mc="http://schemas.openxmlformats.org/markup-compatibility/2006">
              <mc:Choice xmlns:v="urn:schemas-microsoft-com:vml" Requires="v">
                <p:oleObj spid="_x0000_s179215" name="Équation" r:id="rId9" imgW="850680" imgH="215640" progId="Equation.3">
                  <p:embed/>
                </p:oleObj>
              </mc:Choice>
              <mc:Fallback>
                <p:oleObj name="Équation" r:id="rId9" imgW="850680" imgH="21564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64375" y="43481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0" name="Object 10"/>
          <p:cNvGraphicFramePr>
            <a:graphicFrameLocks noChangeAspect="1"/>
          </p:cNvGraphicFramePr>
          <p:nvPr/>
        </p:nvGraphicFramePr>
        <p:xfrm>
          <a:off x="2779713" y="4995863"/>
          <a:ext cx="5222875" cy="465137"/>
        </p:xfrm>
        <a:graphic>
          <a:graphicData uri="http://schemas.openxmlformats.org/presentationml/2006/ole">
            <mc:AlternateContent xmlns:mc="http://schemas.openxmlformats.org/markup-compatibility/2006">
              <mc:Choice xmlns:v="urn:schemas-microsoft-com:vml" Requires="v">
                <p:oleObj spid="_x0000_s179216" name="Équation" r:id="rId11" imgW="2565360" imgH="228600" progId="Equation.3">
                  <p:embed/>
                </p:oleObj>
              </mc:Choice>
              <mc:Fallback>
                <p:oleObj name="Équation" r:id="rId11" imgW="2565360" imgH="228600" progId="Equation.3">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79713" y="4995863"/>
                        <a:ext cx="5222875"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1" name="Object 11"/>
          <p:cNvGraphicFramePr>
            <a:graphicFrameLocks noChangeAspect="1"/>
          </p:cNvGraphicFramePr>
          <p:nvPr/>
        </p:nvGraphicFramePr>
        <p:xfrm>
          <a:off x="1738313" y="5630863"/>
          <a:ext cx="5170487" cy="465137"/>
        </p:xfrm>
        <a:graphic>
          <a:graphicData uri="http://schemas.openxmlformats.org/presentationml/2006/ole">
            <mc:AlternateContent xmlns:mc="http://schemas.openxmlformats.org/markup-compatibility/2006">
              <mc:Choice xmlns:v="urn:schemas-microsoft-com:vml" Requires="v">
                <p:oleObj spid="_x0000_s179217" name="Équation" r:id="rId13" imgW="2539800" imgH="228600" progId="Equation.3">
                  <p:embed/>
                </p:oleObj>
              </mc:Choice>
              <mc:Fallback>
                <p:oleObj name="Équation" r:id="rId13" imgW="2539800" imgH="228600" progId="Equation.3">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38313" y="5630863"/>
                        <a:ext cx="5170487"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0778" name="Équation" r:id="rId4" imgW="139680" imgH="291960" progId="Equation.3">
                  <p:embed/>
                </p:oleObj>
              </mc:Choice>
              <mc:Fallback>
                <p:oleObj name="Équation" r:id="rId4" imgW="139680" imgH="29196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0779" name="Équation" r:id="rId6" imgW="139680" imgH="291960" progId="Equation.3">
                  <p:embed/>
                </p:oleObj>
              </mc:Choice>
              <mc:Fallback>
                <p:oleObj name="Équation" r:id="rId6" imgW="139680" imgH="29196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7" name="Object 25"/>
          <p:cNvGraphicFramePr>
            <a:graphicFrameLocks noChangeAspect="1"/>
          </p:cNvGraphicFramePr>
          <p:nvPr/>
        </p:nvGraphicFramePr>
        <p:xfrm>
          <a:off x="0" y="4051300"/>
          <a:ext cx="2738437" cy="419100"/>
        </p:xfrm>
        <a:graphic>
          <a:graphicData uri="http://schemas.openxmlformats.org/presentationml/2006/ole">
            <mc:AlternateContent xmlns:mc="http://schemas.openxmlformats.org/markup-compatibility/2006">
              <mc:Choice xmlns:v="urn:schemas-microsoft-com:vml" Requires="v">
                <p:oleObj spid="_x0000_s160780" name="Équation" r:id="rId8" imgW="1015920" imgH="203040" progId="Equation.3">
                  <p:embed/>
                </p:oleObj>
              </mc:Choice>
              <mc:Fallback>
                <p:oleObj name="Équation" r:id="rId8" imgW="1015920" imgH="20304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4051300"/>
                        <a:ext cx="2738437"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5" name="ZoneTexte 14"/>
          <p:cNvSpPr txBox="1"/>
          <p:nvPr/>
        </p:nvSpPr>
        <p:spPr>
          <a:xfrm>
            <a:off x="0" y="762000"/>
            <a:ext cx="9906000" cy="769441"/>
          </a:xfrm>
          <a:prstGeom prst="rect">
            <a:avLst/>
          </a:prstGeom>
          <a:noFill/>
        </p:spPr>
        <p:txBody>
          <a:bodyPr wrap="square" rtlCol="0">
            <a:spAutoFit/>
          </a:bodyPr>
          <a:lstStyle/>
          <a:p>
            <a:pPr algn="just"/>
            <a:r>
              <a:rPr lang="fr-FR" sz="2200" b="0" dirty="0">
                <a:solidFill>
                  <a:srgbClr val="002060"/>
                </a:solidFill>
                <a:latin typeface="+mj-lt"/>
              </a:rPr>
              <a:t>En tenant compte leurs propriétés de linéarité et d’invariance, nous pouvons alors utiliser l’équation de convolution pour décrire les SLIT dans le domaine temporel</a:t>
            </a:r>
          </a:p>
        </p:txBody>
      </p:sp>
      <p:sp>
        <p:nvSpPr>
          <p:cNvPr id="16" name="Rectangle 15"/>
          <p:cNvSpPr/>
          <p:nvPr/>
        </p:nvSpPr>
        <p:spPr bwMode="auto">
          <a:xfrm>
            <a:off x="4356100" y="2209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2819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2819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24257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311400" y="2197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2527300" y="2514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2870200" y="2002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159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2476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1945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29210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15621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1498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29" name="ZoneTexte 28"/>
          <p:cNvSpPr txBox="1"/>
          <p:nvPr/>
        </p:nvSpPr>
        <p:spPr>
          <a:xfrm>
            <a:off x="0" y="3556000"/>
            <a:ext cx="2971800" cy="430887"/>
          </a:xfrm>
          <a:prstGeom prst="rect">
            <a:avLst/>
          </a:prstGeom>
          <a:noFill/>
        </p:spPr>
        <p:txBody>
          <a:bodyPr wrap="square" rtlCol="0">
            <a:spAutoFit/>
          </a:bodyPr>
          <a:lstStyle/>
          <a:p>
            <a:r>
              <a:rPr lang="fr-FR" sz="2200" u="sng" dirty="0">
                <a:solidFill>
                  <a:srgbClr val="C00000"/>
                </a:solidFill>
                <a:latin typeface="+mj-lt"/>
              </a:rPr>
              <a:t>Domaine temporel</a:t>
            </a:r>
          </a:p>
        </p:txBody>
      </p:sp>
      <p:graphicFrame>
        <p:nvGraphicFramePr>
          <p:cNvPr id="160773" name="Object 5"/>
          <p:cNvGraphicFramePr>
            <a:graphicFrameLocks noChangeAspect="1"/>
          </p:cNvGraphicFramePr>
          <p:nvPr/>
        </p:nvGraphicFramePr>
        <p:xfrm>
          <a:off x="6345237" y="4000500"/>
          <a:ext cx="3560763" cy="419100"/>
        </p:xfrm>
        <a:graphic>
          <a:graphicData uri="http://schemas.openxmlformats.org/presentationml/2006/ole">
            <mc:AlternateContent xmlns:mc="http://schemas.openxmlformats.org/markup-compatibility/2006">
              <mc:Choice xmlns:v="urn:schemas-microsoft-com:vml" Requires="v">
                <p:oleObj spid="_x0000_s160781" name="Équation" r:id="rId10" imgW="1320480" imgH="203040" progId="Equation.3">
                  <p:embed/>
                </p:oleObj>
              </mc:Choice>
              <mc:Fallback>
                <p:oleObj name="Équation" r:id="rId10" imgW="1320480" imgH="20304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45237" y="4000500"/>
                        <a:ext cx="3560763"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ZoneTexte 30"/>
          <p:cNvSpPr txBox="1"/>
          <p:nvPr/>
        </p:nvSpPr>
        <p:spPr>
          <a:xfrm>
            <a:off x="6921500" y="3530600"/>
            <a:ext cx="2971800" cy="430887"/>
          </a:xfrm>
          <a:prstGeom prst="rect">
            <a:avLst/>
          </a:prstGeom>
          <a:noFill/>
        </p:spPr>
        <p:txBody>
          <a:bodyPr wrap="square" rtlCol="0">
            <a:spAutoFit/>
          </a:bodyPr>
          <a:lstStyle/>
          <a:p>
            <a:r>
              <a:rPr lang="fr-FR" sz="2200" u="sng" dirty="0">
                <a:solidFill>
                  <a:srgbClr val="C00000"/>
                </a:solidFill>
                <a:latin typeface="+mj-lt"/>
              </a:rPr>
              <a:t>Domaine fréquentiel</a:t>
            </a:r>
          </a:p>
        </p:txBody>
      </p:sp>
      <p:graphicFrame>
        <p:nvGraphicFramePr>
          <p:cNvPr id="160774" name="Object 6"/>
          <p:cNvGraphicFramePr>
            <a:graphicFrameLocks noChangeAspect="1"/>
          </p:cNvGraphicFramePr>
          <p:nvPr/>
        </p:nvGraphicFramePr>
        <p:xfrm>
          <a:off x="0" y="4511675"/>
          <a:ext cx="4486275" cy="266700"/>
        </p:xfrm>
        <a:graphic>
          <a:graphicData uri="http://schemas.openxmlformats.org/presentationml/2006/ole">
            <mc:AlternateContent xmlns:mc="http://schemas.openxmlformats.org/markup-compatibility/2006">
              <mc:Choice xmlns:v="urn:schemas-microsoft-com:vml" Requires="v">
                <p:oleObj spid="_x0000_s160782" name="Équation" r:id="rId12" imgW="2273040" imgH="203040" progId="Equation.3">
                  <p:embed/>
                </p:oleObj>
              </mc:Choice>
              <mc:Fallback>
                <p:oleObj name="Équation" r:id="rId12" imgW="2273040" imgH="20304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4511675"/>
                        <a:ext cx="4486275"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0775" name="Object 7"/>
          <p:cNvGraphicFramePr>
            <a:graphicFrameLocks noChangeAspect="1"/>
          </p:cNvGraphicFramePr>
          <p:nvPr/>
        </p:nvGraphicFramePr>
        <p:xfrm>
          <a:off x="5448300" y="4524375"/>
          <a:ext cx="4457700" cy="301625"/>
        </p:xfrm>
        <a:graphic>
          <a:graphicData uri="http://schemas.openxmlformats.org/presentationml/2006/ole">
            <mc:AlternateContent xmlns:mc="http://schemas.openxmlformats.org/markup-compatibility/2006">
              <mc:Choice xmlns:v="urn:schemas-microsoft-com:vml" Requires="v">
                <p:oleObj spid="_x0000_s160783" name="Équation" r:id="rId14" imgW="3098520" imgH="203040" progId="Equation.3">
                  <p:embed/>
                </p:oleObj>
              </mc:Choice>
              <mc:Fallback>
                <p:oleObj name="Équation" r:id="rId14" imgW="3098520" imgH="20304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48300" y="4524375"/>
                        <a:ext cx="4457700"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Double flèche horizontale 33"/>
          <p:cNvSpPr/>
          <p:nvPr/>
        </p:nvSpPr>
        <p:spPr bwMode="auto">
          <a:xfrm>
            <a:off x="3657600" y="3721100"/>
            <a:ext cx="2222500" cy="419100"/>
          </a:xfrm>
          <a:prstGeom prst="leftRigh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5" name="ZoneTexte 34"/>
          <p:cNvSpPr txBox="1"/>
          <p:nvPr/>
        </p:nvSpPr>
        <p:spPr>
          <a:xfrm>
            <a:off x="4406900" y="3441700"/>
            <a:ext cx="736600" cy="461665"/>
          </a:xfrm>
          <a:prstGeom prst="rect">
            <a:avLst/>
          </a:prstGeom>
          <a:noFill/>
        </p:spPr>
        <p:txBody>
          <a:bodyPr wrap="square" rtlCol="0">
            <a:spAutoFit/>
          </a:bodyPr>
          <a:lstStyle/>
          <a:p>
            <a:pPr algn="ctr"/>
            <a:r>
              <a:rPr lang="fr-FR" sz="2400" dirty="0">
                <a:solidFill>
                  <a:srgbClr val="C00000"/>
                </a:solidFill>
              </a:rPr>
              <a:t>TF</a:t>
            </a:r>
          </a:p>
        </p:txBody>
      </p:sp>
      <p:sp>
        <p:nvSpPr>
          <p:cNvPr id="36" name="ZoneTexte 35"/>
          <p:cNvSpPr txBox="1"/>
          <p:nvPr/>
        </p:nvSpPr>
        <p:spPr>
          <a:xfrm>
            <a:off x="4470400" y="4064000"/>
            <a:ext cx="736600" cy="461665"/>
          </a:xfrm>
          <a:prstGeom prst="rect">
            <a:avLst/>
          </a:prstGeom>
          <a:noFill/>
        </p:spPr>
        <p:txBody>
          <a:bodyPr wrap="square" rtlCol="0">
            <a:spAutoFit/>
          </a:bodyPr>
          <a:lstStyle/>
          <a:p>
            <a:pPr algn="ctr"/>
            <a:r>
              <a:rPr lang="fr-FR" sz="2400" dirty="0">
                <a:solidFill>
                  <a:srgbClr val="C00000"/>
                </a:solidFill>
              </a:rPr>
              <a:t>TF</a:t>
            </a:r>
            <a:r>
              <a:rPr lang="fr-FR" sz="2400" baseline="30000" dirty="0">
                <a:solidFill>
                  <a:srgbClr val="C00000"/>
                </a:solidFill>
              </a:rPr>
              <a:t>-1</a:t>
            </a:r>
            <a:endParaRPr lang="fr-FR" sz="2400" dirty="0">
              <a:solidFill>
                <a:srgbClr val="C00000"/>
              </a:solidFill>
            </a:endParaRPr>
          </a:p>
        </p:txBody>
      </p:sp>
      <p:graphicFrame>
        <p:nvGraphicFramePr>
          <p:cNvPr id="160776" name="Object 8"/>
          <p:cNvGraphicFramePr>
            <a:graphicFrameLocks noChangeAspect="1"/>
          </p:cNvGraphicFramePr>
          <p:nvPr/>
        </p:nvGraphicFramePr>
        <p:xfrm>
          <a:off x="3175" y="4992688"/>
          <a:ext cx="4360863" cy="1762125"/>
        </p:xfrm>
        <a:graphic>
          <a:graphicData uri="http://schemas.openxmlformats.org/presentationml/2006/ole">
            <mc:AlternateContent xmlns:mc="http://schemas.openxmlformats.org/markup-compatibility/2006">
              <mc:Choice xmlns:v="urn:schemas-microsoft-com:vml" Requires="v">
                <p:oleObj spid="_x0000_s160784" name="Équation" r:id="rId16" imgW="2082600" imgH="1130040" progId="Equation.3">
                  <p:embed/>
                </p:oleObj>
              </mc:Choice>
              <mc:Fallback>
                <p:oleObj name="Équation" r:id="rId16" imgW="2082600" imgH="113004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75" y="4992688"/>
                        <a:ext cx="4360863" cy="176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t 37"/>
          <p:cNvGraphicFramePr>
            <a:graphicFrameLocks noChangeAspect="1"/>
          </p:cNvGraphicFramePr>
          <p:nvPr/>
        </p:nvGraphicFramePr>
        <p:xfrm>
          <a:off x="6960367" y="5072062"/>
          <a:ext cx="1740959" cy="820738"/>
        </p:xfrm>
        <a:graphic>
          <a:graphicData uri="http://schemas.openxmlformats.org/presentationml/2006/ole">
            <mc:AlternateContent xmlns:mc="http://schemas.openxmlformats.org/markup-compatibility/2006">
              <mc:Choice xmlns:v="urn:schemas-microsoft-com:vml" Requires="v">
                <p:oleObj spid="_x0000_s160785" name="Équation" r:id="rId18" imgW="888840" imgH="419040" progId="Equation.3">
                  <p:embed/>
                </p:oleObj>
              </mc:Choice>
              <mc:Fallback>
                <p:oleObj name="Équation" r:id="rId18" imgW="888840" imgH="41904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60367" y="5072062"/>
                        <a:ext cx="1740959"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388" name="Équation" r:id="rId4" imgW="139680" imgH="291960" progId="Equation.3">
                  <p:embed/>
                </p:oleObj>
              </mc:Choice>
              <mc:Fallback>
                <p:oleObj name="Équation" r:id="rId4" imgW="139680" imgH="29196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389" name="Équation" r:id="rId6" imgW="139680" imgH="291960" progId="Equation.3">
                  <p:embed/>
                </p:oleObj>
              </mc:Choice>
              <mc:Fallback>
                <p:oleObj name="Équation" r:id="rId6" imgW="139680" imgH="29196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6" name="Rectangle 15"/>
          <p:cNvSpPr/>
          <p:nvPr/>
        </p:nvSpPr>
        <p:spPr bwMode="auto">
          <a:xfrm>
            <a:off x="4356100" y="28829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34925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34925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30988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66700" y="2870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571500" y="3187700"/>
            <a:ext cx="35687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965200" y="2675467"/>
            <a:ext cx="3094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832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3098800"/>
            <a:ext cx="3644900" cy="635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2618317"/>
            <a:ext cx="31242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35941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22352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21717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33" name="ZoneTexte 32"/>
          <p:cNvSpPr txBox="1"/>
          <p:nvPr/>
        </p:nvSpPr>
        <p:spPr>
          <a:xfrm>
            <a:off x="0" y="749300"/>
            <a:ext cx="9906000" cy="1446550"/>
          </a:xfrm>
          <a:prstGeom prst="rect">
            <a:avLst/>
          </a:prstGeom>
          <a:noFill/>
        </p:spPr>
        <p:txBody>
          <a:bodyPr wrap="square" rtlCol="0">
            <a:spAutoFit/>
          </a:bodyPr>
          <a:lstStyle/>
          <a:p>
            <a:pPr algn="just"/>
            <a:r>
              <a:rPr lang="fr-FR" sz="2200" dirty="0">
                <a:solidFill>
                  <a:srgbClr val="7030A0"/>
                </a:solidFill>
                <a:latin typeface="+mj-lt"/>
              </a:rPr>
              <a:t>Pour mieux comprendre cette équation de convolution et comment elle est calculée, reprenons un exemple quelconque d’un signal analogique x(t) appliqué ç l’entrée d’un SLIT. Il peut être considéré comme une infinité d’impulsions de Dirac (voir figure ci-dessous.</a:t>
            </a:r>
          </a:p>
        </p:txBody>
      </p:sp>
      <p:sp>
        <p:nvSpPr>
          <p:cNvPr id="37" name="ZoneTexte 36"/>
          <p:cNvSpPr txBox="1"/>
          <p:nvPr/>
        </p:nvSpPr>
        <p:spPr>
          <a:xfrm>
            <a:off x="0" y="4102100"/>
            <a:ext cx="9906000" cy="2123658"/>
          </a:xfrm>
          <a:prstGeom prst="rect">
            <a:avLst/>
          </a:prstGeom>
          <a:noFill/>
        </p:spPr>
        <p:txBody>
          <a:bodyPr wrap="square" rtlCol="0">
            <a:spAutoFit/>
          </a:bodyPr>
          <a:lstStyle/>
          <a:p>
            <a:pPr algn="just"/>
            <a:r>
              <a:rPr lang="fr-FR" sz="2200" b="0" dirty="0">
                <a:solidFill>
                  <a:srgbClr val="0070C0"/>
                </a:solidFill>
                <a:latin typeface="+mj-lt"/>
              </a:rPr>
              <a:t>En tenant compte de la propriété d’invariance, chaque impulsions de ce signal va créer à la sortie du SLIT une réponse </a:t>
            </a:r>
            <a:r>
              <a:rPr lang="fr-FR" sz="2200" b="0" dirty="0" err="1">
                <a:solidFill>
                  <a:srgbClr val="0070C0"/>
                </a:solidFill>
                <a:latin typeface="+mj-lt"/>
              </a:rPr>
              <a:t>impulsionnelle</a:t>
            </a:r>
            <a:r>
              <a:rPr lang="fr-FR" sz="2200" b="0" dirty="0">
                <a:solidFill>
                  <a:srgbClr val="0070C0"/>
                </a:solidFill>
                <a:latin typeface="+mj-lt"/>
              </a:rPr>
              <a:t> décalée et avec l’amplitude de l’impulsion (ou du signal à l’instant de l’impulsion).</a:t>
            </a:r>
          </a:p>
          <a:p>
            <a:pPr algn="just"/>
            <a:endParaRPr lang="fr-FR" sz="2200" b="0" dirty="0">
              <a:latin typeface="+mj-lt"/>
            </a:endParaRPr>
          </a:p>
          <a:p>
            <a:pPr algn="just"/>
            <a:r>
              <a:rPr lang="fr-FR" sz="2200" b="0" dirty="0">
                <a:solidFill>
                  <a:srgbClr val="00B050"/>
                </a:solidFill>
                <a:latin typeface="+mj-lt"/>
              </a:rPr>
              <a:t>En tenant compte de la propriété de la linéarité, la sortie globale y(t) sera donc la somme de toutes les contributions dues à chaque impulsion du signal d’entrée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1676400"/>
            <a:ext cx="9906000" cy="5181600"/>
          </a:xfrm>
        </p:spPr>
        <p:txBody>
          <a:bodyPr/>
          <a:lstStyle/>
          <a:p>
            <a:endParaRPr lang="fr-FR" dirty="0"/>
          </a:p>
          <a:p>
            <a:endParaRPr lang="fr-FR" dirty="0"/>
          </a:p>
          <a:p>
            <a:endParaRPr lang="fr-FR" dirty="0"/>
          </a:p>
          <a:p>
            <a:endParaRPr lang="fr-FR" dirty="0"/>
          </a:p>
        </p:txBody>
      </p:sp>
      <p:sp>
        <p:nvSpPr>
          <p:cNvPr id="6161" name="Text Box 17"/>
          <p:cNvSpPr txBox="1">
            <a:spLocks noChangeArrowheads="1"/>
          </p:cNvSpPr>
          <p:nvPr/>
        </p:nvSpPr>
        <p:spPr bwMode="auto">
          <a:xfrm>
            <a:off x="3119702" y="1946275"/>
            <a:ext cx="184731" cy="369332"/>
          </a:xfrm>
          <a:prstGeom prst="rect">
            <a:avLst/>
          </a:prstGeom>
          <a:noFill/>
          <a:ln w="9525">
            <a:noFill/>
            <a:miter lim="800000"/>
            <a:headEnd/>
            <a:tailEnd/>
          </a:ln>
          <a:effectLst/>
        </p:spPr>
        <p:txBody>
          <a:bodyPr wrap="none">
            <a:spAutoFit/>
          </a:bodyPr>
          <a:lstStyle/>
          <a:p>
            <a:endParaRPr lang="fr-FR"/>
          </a:p>
        </p:txBody>
      </p:sp>
      <p:graphicFrame>
        <p:nvGraphicFramePr>
          <p:cNvPr id="6164" name="Object 20"/>
          <p:cNvGraphicFramePr>
            <a:graphicFrameLocks noChangeAspect="1"/>
          </p:cNvGraphicFramePr>
          <p:nvPr/>
        </p:nvGraphicFramePr>
        <p:xfrm>
          <a:off x="0" y="2120900"/>
          <a:ext cx="9906000" cy="3556000"/>
        </p:xfrm>
        <a:graphic>
          <a:graphicData uri="http://schemas.openxmlformats.org/presentationml/2006/ole">
            <mc:AlternateContent xmlns:mc="http://schemas.openxmlformats.org/markup-compatibility/2006">
              <mc:Choice xmlns:v="urn:schemas-microsoft-com:vml" Requires="v">
                <p:oleObj spid="_x0000_s161798" name="Équation" r:id="rId4" imgW="4152600" imgH="1828800" progId="Equation.3">
                  <p:embed/>
                </p:oleObj>
              </mc:Choice>
              <mc:Fallback>
                <p:oleObj name="Équation" r:id="rId4" imgW="4152600" imgH="182880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120900"/>
                        <a:ext cx="9906000" cy="355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9" name="ZoneTexte 18"/>
          <p:cNvSpPr txBox="1"/>
          <p:nvPr/>
        </p:nvSpPr>
        <p:spPr>
          <a:xfrm>
            <a:off x="0" y="914400"/>
            <a:ext cx="9906000" cy="769441"/>
          </a:xfrm>
          <a:prstGeom prst="rect">
            <a:avLst/>
          </a:prstGeom>
          <a:noFill/>
        </p:spPr>
        <p:txBody>
          <a:bodyPr wrap="square" rtlCol="0">
            <a:spAutoFit/>
          </a:bodyPr>
          <a:lstStyle/>
          <a:p>
            <a:pPr algn="just"/>
            <a:r>
              <a:rPr lang="fr-FR" sz="2200" b="0" dirty="0">
                <a:latin typeface="+mj-lt"/>
              </a:rPr>
              <a:t>Donc, en supposant que les impulsions ainsi considérée du signal d’entrée sont espacées les unes des autres de </a:t>
            </a:r>
            <a:r>
              <a:rPr lang="fr-FR" sz="2200" b="0" dirty="0">
                <a:latin typeface="+mj-lt"/>
                <a:sym typeface="Symbol"/>
              </a:rPr>
              <a:t>, nous aurons:</a:t>
            </a:r>
            <a:endParaRPr lang="fr-FR" sz="2200" b="0" dirty="0">
              <a:latin typeface="+mj-lt"/>
            </a:endParaRPr>
          </a:p>
        </p:txBody>
      </p:sp>
      <p:graphicFrame>
        <p:nvGraphicFramePr>
          <p:cNvPr id="20" name="Objet 19"/>
          <p:cNvGraphicFramePr>
            <a:graphicFrameLocks noChangeAspect="1"/>
          </p:cNvGraphicFramePr>
          <p:nvPr/>
        </p:nvGraphicFramePr>
        <p:xfrm>
          <a:off x="1" y="5803900"/>
          <a:ext cx="9906000" cy="908050"/>
        </p:xfrm>
        <a:graphic>
          <a:graphicData uri="http://schemas.openxmlformats.org/presentationml/2006/ole">
            <mc:AlternateContent xmlns:mc="http://schemas.openxmlformats.org/markup-compatibility/2006">
              <mc:Choice xmlns:v="urn:schemas-microsoft-com:vml" Requires="v">
                <p:oleObj spid="_x0000_s161799" name="Équation" r:id="rId6" imgW="3860640" imgH="469800" progId="Equation.3">
                  <p:embed/>
                </p:oleObj>
              </mc:Choice>
              <mc:Fallback>
                <p:oleObj name="Équation" r:id="rId6" imgW="3860640" imgH="4698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 y="5803900"/>
                        <a:ext cx="99060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6020" name="Object 4"/>
          <p:cNvGraphicFramePr>
            <a:graphicFrameLocks noChangeAspect="1"/>
          </p:cNvGraphicFramePr>
          <p:nvPr/>
        </p:nvGraphicFramePr>
        <p:xfrm>
          <a:off x="254001" y="1905001"/>
          <a:ext cx="9385300" cy="1016000"/>
        </p:xfrm>
        <a:graphic>
          <a:graphicData uri="http://schemas.openxmlformats.org/presentationml/2006/ole">
            <mc:AlternateContent xmlns:mc="http://schemas.openxmlformats.org/markup-compatibility/2006">
              <mc:Choice xmlns:v="urn:schemas-microsoft-com:vml" Requires="v">
                <p:oleObj spid="_x0000_s86029" name="Équation" r:id="rId3" imgW="4203360" imgH="419040" progId="Equation.3">
                  <p:embed/>
                </p:oleObj>
              </mc:Choice>
              <mc:Fallback>
                <p:oleObj name="Équation" r:id="rId3" imgW="4203360" imgH="4190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1" y="1905001"/>
                        <a:ext cx="93853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2"/>
          <p:cNvGraphicFramePr>
            <a:graphicFrameLocks noChangeAspect="1"/>
          </p:cNvGraphicFramePr>
          <p:nvPr/>
        </p:nvGraphicFramePr>
        <p:xfrm>
          <a:off x="2959100" y="3305175"/>
          <a:ext cx="4064000" cy="1000125"/>
        </p:xfrm>
        <a:graphic>
          <a:graphicData uri="http://schemas.openxmlformats.org/presentationml/2006/ole">
            <mc:AlternateContent xmlns:mc="http://schemas.openxmlformats.org/markup-compatibility/2006">
              <mc:Choice xmlns:v="urn:schemas-microsoft-com:vml" Requires="v">
                <p:oleObj spid="_x0000_s86030" name="Équation" r:id="rId5" imgW="1625400" imgH="457200" progId="Equation.3">
                  <p:embed/>
                </p:oleObj>
              </mc:Choice>
              <mc:Fallback>
                <p:oleObj name="Équation" r:id="rId5" imgW="1625400" imgH="457200" progId="Equation.3">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305175"/>
                        <a:ext cx="4064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EQUATIONS DIFFERENTIELLES POUR UN SLIT</a:t>
            </a:r>
          </a:p>
        </p:txBody>
      </p:sp>
      <p:sp>
        <p:nvSpPr>
          <p:cNvPr id="15" name="ZoneTexte 14"/>
          <p:cNvSpPr txBox="1"/>
          <p:nvPr/>
        </p:nvSpPr>
        <p:spPr>
          <a:xfrm>
            <a:off x="0" y="812800"/>
            <a:ext cx="9906000" cy="769441"/>
          </a:xfrm>
          <a:prstGeom prst="rect">
            <a:avLst/>
          </a:prstGeom>
          <a:noFill/>
        </p:spPr>
        <p:txBody>
          <a:bodyPr wrap="square" rtlCol="0">
            <a:spAutoFit/>
          </a:bodyPr>
          <a:lstStyle/>
          <a:p>
            <a:pPr algn="just"/>
            <a:r>
              <a:rPr lang="fr-FR" sz="2200" b="0" dirty="0">
                <a:solidFill>
                  <a:srgbClr val="7030A0"/>
                </a:solidFill>
                <a:latin typeface="+mj-lt"/>
              </a:rPr>
              <a:t>Un SLIT peut être également représenté dans le domaine temporel par des équations différentielles toujours entre l’entrée x(t) et la sortie y(t), de la forme:</a:t>
            </a:r>
          </a:p>
        </p:txBody>
      </p:sp>
      <p:sp>
        <p:nvSpPr>
          <p:cNvPr id="16" name="ZoneTexte 15"/>
          <p:cNvSpPr txBox="1"/>
          <p:nvPr/>
        </p:nvSpPr>
        <p:spPr>
          <a:xfrm>
            <a:off x="0" y="4508500"/>
            <a:ext cx="9906000" cy="1107996"/>
          </a:xfrm>
          <a:prstGeom prst="rect">
            <a:avLst/>
          </a:prstGeom>
          <a:noFill/>
        </p:spPr>
        <p:txBody>
          <a:bodyPr wrap="square" rtlCol="0">
            <a:spAutoFit/>
          </a:bodyPr>
          <a:lstStyle/>
          <a:p>
            <a:pPr>
              <a:buFont typeface="Wingdings" pitchFamily="2" charset="2"/>
              <a:buChar char="q"/>
            </a:pPr>
            <a:r>
              <a:rPr lang="fr-FR" sz="2200" b="0" dirty="0">
                <a:solidFill>
                  <a:srgbClr val="002060"/>
                </a:solidFill>
                <a:latin typeface="+mj-lt"/>
              </a:rPr>
              <a:t>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a:t>
            </a:r>
          </a:p>
          <a:p>
            <a:pPr>
              <a:buFont typeface="Wingdings" pitchFamily="2" charset="2"/>
              <a:buChar char="q"/>
            </a:pPr>
            <a:endParaRPr lang="fr-FR" sz="2200" b="0" dirty="0">
              <a:solidFill>
                <a:srgbClr val="3366CC"/>
              </a:solidFill>
              <a:latin typeface="+mj-lt"/>
            </a:endParaRPr>
          </a:p>
          <a:p>
            <a:pPr>
              <a:buFont typeface="Wingdings" pitchFamily="2" charset="2"/>
              <a:buChar char="q"/>
            </a:pPr>
            <a:r>
              <a:rPr lang="fr-FR" sz="2200" b="0" dirty="0">
                <a:solidFill>
                  <a:srgbClr val="3366CC"/>
                </a:solidFill>
                <a:latin typeface="+mj-lt"/>
              </a:rPr>
              <a:t> N</a:t>
            </a:r>
            <a:r>
              <a:rPr lang="fr-FR" sz="2200" b="0" dirty="0">
                <a:solidFill>
                  <a:srgbClr val="3366CC"/>
                </a:solidFill>
                <a:latin typeface="+mj-lt"/>
                <a:sym typeface="Symbol"/>
              </a:rPr>
              <a:t>M : représente l’ordre du SLIT</a:t>
            </a:r>
            <a:endParaRPr lang="fr-FR" sz="2200" b="0" dirty="0">
              <a:solidFill>
                <a:srgbClr val="3366CC"/>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6028"/>
                                        </p:tgtEl>
                                        <p:attrNameLst>
                                          <p:attrName>style.visibility</p:attrName>
                                        </p:attrNameLst>
                                      </p:cBhvr>
                                      <p:to>
                                        <p:strVal val="visible"/>
                                      </p:to>
                                    </p:set>
                                    <p:anim calcmode="lin" valueType="num">
                                      <p:cBhvr additive="base">
                                        <p:cTn id="13" dur="500" fill="hold"/>
                                        <p:tgtEl>
                                          <p:spTgt spid="86028"/>
                                        </p:tgtEl>
                                        <p:attrNameLst>
                                          <p:attrName>ppt_x</p:attrName>
                                        </p:attrNameLst>
                                      </p:cBhvr>
                                      <p:tavLst>
                                        <p:tav tm="0">
                                          <p:val>
                                            <p:strVal val="0-#ppt_w/2"/>
                                          </p:val>
                                        </p:tav>
                                        <p:tav tm="100000">
                                          <p:val>
                                            <p:strVal val="#ppt_x"/>
                                          </p:val>
                                        </p:tav>
                                      </p:tavLst>
                                    </p:anim>
                                    <p:anim calcmode="lin" valueType="num">
                                      <p:cBhvr additive="base">
                                        <p:cTn id="14" dur="500" fill="hold"/>
                                        <p:tgtEl>
                                          <p:spTgt spid="86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90" name="Rectangle 6"/>
          <p:cNvSpPr>
            <a:spLocks noGrp="1" noChangeArrowheads="1"/>
          </p:cNvSpPr>
          <p:nvPr>
            <p:ph type="body" idx="1"/>
          </p:nvPr>
        </p:nvSpPr>
        <p:spPr>
          <a:xfrm>
            <a:off x="0" y="1892300"/>
            <a:ext cx="9740900" cy="4114800"/>
          </a:xfrm>
        </p:spPr>
        <p:txBody>
          <a:bodyPr/>
          <a:lstStyle/>
          <a:p>
            <a:pPr algn="just"/>
            <a:r>
              <a:rPr lang="fr-FR" dirty="0"/>
              <a:t> </a:t>
            </a:r>
            <a:r>
              <a:rPr lang="fr-FR" sz="2200" dirty="0">
                <a:solidFill>
                  <a:srgbClr val="002060"/>
                </a:solidFill>
              </a:rPr>
              <a:t>La transformée de Laplace </a:t>
            </a:r>
            <a:r>
              <a:rPr lang="fr-FR" sz="2200" i="1" dirty="0">
                <a:solidFill>
                  <a:srgbClr val="002060"/>
                </a:solidFill>
              </a:rPr>
              <a:t>H(p) =  TL(h(t))</a:t>
            </a:r>
            <a:r>
              <a:rPr lang="fr-FR" sz="2200" dirty="0">
                <a:solidFill>
                  <a:srgbClr val="002060"/>
                </a:solidFill>
              </a:rPr>
              <a:t> est la fonction de la variable complexe </a:t>
            </a:r>
            <a:r>
              <a:rPr lang="fr-FR" sz="2200" i="1" dirty="0">
                <a:solidFill>
                  <a:srgbClr val="002060"/>
                </a:solidFill>
              </a:rPr>
              <a:t>p</a:t>
            </a:r>
            <a:r>
              <a:rPr lang="fr-FR" sz="2200" dirty="0">
                <a:solidFill>
                  <a:srgbClr val="002060"/>
                </a:solidFill>
              </a:rPr>
              <a:t> définie par :</a:t>
            </a:r>
          </a:p>
          <a:p>
            <a:endParaRPr lang="fr-FR" sz="2200" dirty="0"/>
          </a:p>
          <a:p>
            <a:pPr lvl="1">
              <a:buNone/>
            </a:pPr>
            <a:r>
              <a:rPr lang="fr-FR" sz="2200" i="1" dirty="0"/>
              <a:t>                            </a:t>
            </a:r>
          </a:p>
          <a:p>
            <a:pPr lvl="1" algn="ctr">
              <a:buNone/>
            </a:pPr>
            <a:r>
              <a:rPr lang="fr-FR" sz="2200" i="1" dirty="0"/>
              <a:t> p </a:t>
            </a:r>
            <a:r>
              <a:rPr lang="fr-FR" sz="2200" dirty="0"/>
              <a:t>: opérateur de Laplace, noté aussi </a:t>
            </a:r>
            <a:r>
              <a:rPr lang="fr-FR" sz="2200" i="1" dirty="0"/>
              <a:t>s</a:t>
            </a:r>
            <a:endParaRPr lang="fr-FR" sz="2200" dirty="0"/>
          </a:p>
        </p:txBody>
      </p:sp>
      <p:graphicFrame>
        <p:nvGraphicFramePr>
          <p:cNvPr id="67591" name="Object 7"/>
          <p:cNvGraphicFramePr>
            <a:graphicFrameLocks noChangeAspect="1"/>
          </p:cNvGraphicFramePr>
          <p:nvPr/>
        </p:nvGraphicFramePr>
        <p:xfrm>
          <a:off x="3492500" y="2819401"/>
          <a:ext cx="3058928" cy="901699"/>
        </p:xfrm>
        <a:graphic>
          <a:graphicData uri="http://schemas.openxmlformats.org/presentationml/2006/ole">
            <mc:AlternateContent xmlns:mc="http://schemas.openxmlformats.org/markup-compatibility/2006">
              <mc:Choice xmlns:v="urn:schemas-microsoft-com:vml" Requires="v">
                <p:oleObj spid="_x0000_s273415" name="Équation" r:id="rId3" imgW="1218960" imgH="482400" progId="Equation.3">
                  <p:embed/>
                </p:oleObj>
              </mc:Choice>
              <mc:Fallback>
                <p:oleObj name="Équation" r:id="rId3" imgW="121896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819401"/>
                        <a:ext cx="3058928" cy="9016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TRANSFORMEE DE LAPLACE</a:t>
            </a:r>
          </a:p>
        </p:txBody>
      </p:sp>
      <p:graphicFrame>
        <p:nvGraphicFramePr>
          <p:cNvPr id="7" name="Objet 6"/>
          <p:cNvGraphicFramePr>
            <a:graphicFrameLocks noChangeAspect="1"/>
          </p:cNvGraphicFramePr>
          <p:nvPr/>
        </p:nvGraphicFramePr>
        <p:xfrm>
          <a:off x="3371849" y="4152900"/>
          <a:ext cx="2952751" cy="433431"/>
        </p:xfrm>
        <a:graphic>
          <a:graphicData uri="http://schemas.openxmlformats.org/presentationml/2006/ole">
            <mc:AlternateContent xmlns:mc="http://schemas.openxmlformats.org/markup-compatibility/2006">
              <mc:Choice xmlns:v="urn:schemas-microsoft-com:vml" Requires="v">
                <p:oleObj spid="_x0000_s273416" name="Équation" r:id="rId5" imgW="1384200" imgH="203040" progId="Equation.3">
                  <p:embed/>
                </p:oleObj>
              </mc:Choice>
              <mc:Fallback>
                <p:oleObj name="Équation" r:id="rId5" imgW="1384200" imgH="203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1849" y="4152900"/>
                        <a:ext cx="2952751" cy="433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t 7"/>
          <p:cNvGraphicFramePr>
            <a:graphicFrameLocks noChangeAspect="1"/>
          </p:cNvGraphicFramePr>
          <p:nvPr/>
        </p:nvGraphicFramePr>
        <p:xfrm>
          <a:off x="1401763" y="4741863"/>
          <a:ext cx="2335212" cy="427037"/>
        </p:xfrm>
        <a:graphic>
          <a:graphicData uri="http://schemas.openxmlformats.org/presentationml/2006/ole">
            <mc:AlternateContent xmlns:mc="http://schemas.openxmlformats.org/markup-compatibility/2006">
              <mc:Choice xmlns:v="urn:schemas-microsoft-com:vml" Requires="v">
                <p:oleObj spid="_x0000_s273417" name="Équation" r:id="rId7" imgW="876240" imgH="215640" progId="Equation.3">
                  <p:embed/>
                </p:oleObj>
              </mc:Choice>
              <mc:Fallback>
                <p:oleObj name="Équation" r:id="rId7" imgW="87624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1763" y="4741863"/>
                        <a:ext cx="2335212" cy="427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4895850" y="4724400"/>
          <a:ext cx="2597150" cy="457200"/>
        </p:xfrm>
        <a:graphic>
          <a:graphicData uri="http://schemas.openxmlformats.org/presentationml/2006/ole">
            <mc:AlternateContent xmlns:mc="http://schemas.openxmlformats.org/markup-compatibility/2006">
              <mc:Choice xmlns:v="urn:schemas-microsoft-com:vml" Requires="v">
                <p:oleObj spid="_x0000_s273418" name="Équation" r:id="rId9" imgW="1206360" imgH="215640" progId="Equation.3">
                  <p:embed/>
                </p:oleObj>
              </mc:Choice>
              <mc:Fallback>
                <p:oleObj name="Équation" r:id="rId9" imgW="1206360" imgH="215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4724400"/>
                        <a:ext cx="25971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736600"/>
            <a:ext cx="9906000" cy="769441"/>
          </a:xfrm>
          <a:prstGeom prst="rect">
            <a:avLst/>
          </a:prstGeom>
          <a:noFill/>
        </p:spPr>
        <p:txBody>
          <a:bodyPr wrap="square" rtlCol="0">
            <a:spAutoFit/>
          </a:bodyPr>
          <a:lstStyle/>
          <a:p>
            <a:pPr algn="just"/>
            <a:r>
              <a:rPr lang="fr-FR" sz="2200" b="0" dirty="0">
                <a:solidFill>
                  <a:srgbClr val="7030A0"/>
                </a:solidFill>
                <a:latin typeface="+mj-lt"/>
              </a:rPr>
              <a:t>L’analyse des SLIT (filtres analogiques) est réalisée habituellement à l’aide de la transformée de Laplace.</a:t>
            </a:r>
          </a:p>
        </p:txBody>
      </p:sp>
      <p:sp>
        <p:nvSpPr>
          <p:cNvPr id="11" name="ZoneTexte 10"/>
          <p:cNvSpPr txBox="1"/>
          <p:nvPr/>
        </p:nvSpPr>
        <p:spPr>
          <a:xfrm>
            <a:off x="0" y="5524500"/>
            <a:ext cx="9906000" cy="646331"/>
          </a:xfrm>
          <a:prstGeom prst="rect">
            <a:avLst/>
          </a:prstGeom>
          <a:noFill/>
        </p:spPr>
        <p:txBody>
          <a:bodyPr wrap="square" rtlCol="0">
            <a:spAutoFit/>
          </a:bodyPr>
          <a:lstStyle/>
          <a:p>
            <a:r>
              <a:rPr lang="fr-FR" dirty="0"/>
              <a:t>La Transformée de Laplace est aussi appelée la transformée de Fourier généralisée. En effet, elle peut converger là où la transformée de Fourier peut diverger.</a:t>
            </a:r>
          </a:p>
        </p:txBody>
      </p:sp>
      <p:graphicFrame>
        <p:nvGraphicFramePr>
          <p:cNvPr id="273414" name="Object 6"/>
          <p:cNvGraphicFramePr>
            <a:graphicFrameLocks noChangeAspect="1"/>
          </p:cNvGraphicFramePr>
          <p:nvPr/>
        </p:nvGraphicFramePr>
        <p:xfrm>
          <a:off x="1614488" y="5956300"/>
          <a:ext cx="6054725" cy="901700"/>
        </p:xfrm>
        <a:graphic>
          <a:graphicData uri="http://schemas.openxmlformats.org/presentationml/2006/ole">
            <mc:AlternateContent xmlns:mc="http://schemas.openxmlformats.org/markup-compatibility/2006">
              <mc:Choice xmlns:v="urn:schemas-microsoft-com:vml" Requires="v">
                <p:oleObj spid="_x0000_s273419" name="Équation" r:id="rId11" imgW="2412720" imgH="482400" progId="Equation.3">
                  <p:embed/>
                </p:oleObj>
              </mc:Choice>
              <mc:Fallback>
                <p:oleObj name="Équation" r:id="rId11" imgW="2412720" imgH="4824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14488" y="5956300"/>
                        <a:ext cx="6054725"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additive="base">
                                        <p:cTn id="7" dur="500" fill="hold"/>
                                        <p:tgtEl>
                                          <p:spTgt spid="67591"/>
                                        </p:tgtEl>
                                        <p:attrNameLst>
                                          <p:attrName>ppt_x</p:attrName>
                                        </p:attrNameLst>
                                      </p:cBhvr>
                                      <p:tavLst>
                                        <p:tav tm="0">
                                          <p:val>
                                            <p:strVal val="0-#ppt_w/2"/>
                                          </p:val>
                                        </p:tav>
                                        <p:tav tm="100000">
                                          <p:val>
                                            <p:strVal val="#ppt_x"/>
                                          </p:val>
                                        </p:tav>
                                      </p:tavLst>
                                    </p:anim>
                                    <p:anim calcmode="lin" valueType="num">
                                      <p:cBhvr additive="base">
                                        <p:cTn id="8" dur="500" fill="hold"/>
                                        <p:tgtEl>
                                          <p:spTgt spid="675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90">
                                            <p:txEl>
                                              <p:pRg st="0" end="0"/>
                                            </p:txEl>
                                          </p:spTgt>
                                        </p:tgtEl>
                                        <p:attrNameLst>
                                          <p:attrName>style.visibility</p:attrName>
                                        </p:attrNameLst>
                                      </p:cBhvr>
                                      <p:to>
                                        <p:strVal val="visible"/>
                                      </p:to>
                                    </p:set>
                                    <p:anim calcmode="lin" valueType="num">
                                      <p:cBhvr additive="base">
                                        <p:cTn id="13" dur="500" fill="hold"/>
                                        <p:tgtEl>
                                          <p:spTgt spid="6759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90">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90">
                                            <p:txEl>
                                              <p:pRg st="2" end="2"/>
                                            </p:txEl>
                                          </p:spTgt>
                                        </p:tgtEl>
                                        <p:attrNameLst>
                                          <p:attrName>style.visibility</p:attrName>
                                        </p:attrNameLst>
                                      </p:cBhvr>
                                      <p:to>
                                        <p:strVal val="visible"/>
                                      </p:to>
                                    </p:set>
                                    <p:anim calcmode="lin" valueType="num">
                                      <p:cBhvr additive="base">
                                        <p:cTn id="17" dur="500" fill="hold"/>
                                        <p:tgtEl>
                                          <p:spTgt spid="6759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9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90">
                                            <p:txEl>
                                              <p:pRg st="3" end="3"/>
                                            </p:txEl>
                                          </p:spTgt>
                                        </p:tgtEl>
                                        <p:attrNameLst>
                                          <p:attrName>style.visibility</p:attrName>
                                        </p:attrNameLst>
                                      </p:cBhvr>
                                      <p:to>
                                        <p:strVal val="visible"/>
                                      </p:to>
                                    </p:set>
                                    <p:anim calcmode="lin" valueType="num">
                                      <p:cBhvr additive="base">
                                        <p:cTn id="21" dur="500" fill="hold"/>
                                        <p:tgtEl>
                                          <p:spTgt spid="6759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73414"/>
                                        </p:tgtEl>
                                        <p:attrNameLst>
                                          <p:attrName>style.visibility</p:attrName>
                                        </p:attrNameLst>
                                      </p:cBhvr>
                                      <p:to>
                                        <p:strVal val="visible"/>
                                      </p:to>
                                    </p:set>
                                    <p:anim calcmode="lin" valueType="num">
                                      <p:cBhvr additive="base">
                                        <p:cTn id="27" dur="500" fill="hold"/>
                                        <p:tgtEl>
                                          <p:spTgt spid="273414"/>
                                        </p:tgtEl>
                                        <p:attrNameLst>
                                          <p:attrName>ppt_x</p:attrName>
                                        </p:attrNameLst>
                                      </p:cBhvr>
                                      <p:tavLst>
                                        <p:tav tm="0">
                                          <p:val>
                                            <p:strVal val="0-#ppt_w/2"/>
                                          </p:val>
                                        </p:tav>
                                        <p:tav tm="100000">
                                          <p:val>
                                            <p:strVal val="#ppt_x"/>
                                          </p:val>
                                        </p:tav>
                                      </p:tavLst>
                                    </p:anim>
                                    <p:anim calcmode="lin" valueType="num">
                                      <p:cBhvr additive="base">
                                        <p:cTn id="28" dur="500" fill="hold"/>
                                        <p:tgtEl>
                                          <p:spTgt spid="273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0" y="685800"/>
            <a:ext cx="9906000" cy="4597400"/>
          </a:xfrm>
        </p:spPr>
        <p:txBody>
          <a:bodyPr/>
          <a:lstStyle/>
          <a:p>
            <a:r>
              <a:rPr lang="fr-FR" sz="2200" b="1" u="sng" dirty="0">
                <a:solidFill>
                  <a:srgbClr val="C00000"/>
                </a:solidFill>
              </a:rPr>
              <a:t>Linéarité :</a:t>
            </a:r>
          </a:p>
          <a:p>
            <a:pPr>
              <a:buNone/>
            </a:pPr>
            <a:endParaRPr lang="fr-FR" sz="2200" dirty="0"/>
          </a:p>
          <a:p>
            <a:r>
              <a:rPr lang="fr-FR" sz="2200" dirty="0"/>
              <a:t> </a:t>
            </a:r>
            <a:r>
              <a:rPr lang="fr-FR" sz="2200" b="1" u="sng" dirty="0">
                <a:solidFill>
                  <a:srgbClr val="002060"/>
                </a:solidFill>
              </a:rPr>
              <a:t>Retard ou translation:</a:t>
            </a:r>
          </a:p>
          <a:p>
            <a:pPr>
              <a:buNone/>
            </a:pPr>
            <a:endParaRPr lang="fr-FR" sz="2200" dirty="0"/>
          </a:p>
          <a:p>
            <a:r>
              <a:rPr lang="fr-FR" sz="2200" b="1" u="sng" dirty="0">
                <a:solidFill>
                  <a:srgbClr val="0070C0"/>
                </a:solidFill>
              </a:rPr>
              <a:t> Modulation:</a:t>
            </a:r>
          </a:p>
          <a:p>
            <a:pPr>
              <a:buNone/>
            </a:pPr>
            <a:endParaRPr lang="fr-FR" sz="2200" dirty="0"/>
          </a:p>
          <a:p>
            <a:r>
              <a:rPr lang="fr-FR" sz="2200" b="1" u="sng" dirty="0">
                <a:solidFill>
                  <a:srgbClr val="00B0F0"/>
                </a:solidFill>
              </a:rPr>
              <a:t>Dérivation :</a:t>
            </a:r>
          </a:p>
          <a:p>
            <a:endParaRPr lang="fr-FR" sz="2200" dirty="0"/>
          </a:p>
          <a:p>
            <a:r>
              <a:rPr lang="fr-FR" sz="2200" b="1" u="sng" dirty="0">
                <a:solidFill>
                  <a:srgbClr val="00B050"/>
                </a:solidFill>
              </a:rPr>
              <a:t>Intégration:</a:t>
            </a:r>
          </a:p>
          <a:p>
            <a:endParaRPr lang="fr-FR" sz="2200" dirty="0"/>
          </a:p>
          <a:p>
            <a:r>
              <a:rPr lang="fr-FR" sz="2200" b="1" u="sng" dirty="0">
                <a:solidFill>
                  <a:srgbClr val="C00000"/>
                </a:solidFill>
              </a:rPr>
              <a:t>Valeur initiale: </a:t>
            </a:r>
          </a:p>
          <a:p>
            <a:endParaRPr lang="fr-FR" sz="2200" dirty="0"/>
          </a:p>
          <a:p>
            <a:r>
              <a:rPr lang="fr-FR" sz="2200" b="1" u="sng" dirty="0">
                <a:solidFill>
                  <a:schemeClr val="accent6">
                    <a:lumMod val="50000"/>
                  </a:schemeClr>
                </a:solidFill>
              </a:rPr>
              <a:t>Valeur finale </a:t>
            </a:r>
          </a:p>
          <a:p>
            <a:endParaRPr lang="fr-FR" dirty="0"/>
          </a:p>
          <a:p>
            <a:endParaRPr lang="fr-FR" dirty="0"/>
          </a:p>
          <a:p>
            <a:endParaRPr lang="fr-FR" dirty="0"/>
          </a:p>
        </p:txBody>
      </p:sp>
      <p:graphicFrame>
        <p:nvGraphicFramePr>
          <p:cNvPr id="78853" name="Object 5"/>
          <p:cNvGraphicFramePr>
            <a:graphicFrameLocks noChangeAspect="1"/>
          </p:cNvGraphicFramePr>
          <p:nvPr/>
        </p:nvGraphicFramePr>
        <p:xfrm>
          <a:off x="4895850" y="3321050"/>
          <a:ext cx="112713" cy="214313"/>
        </p:xfrm>
        <a:graphic>
          <a:graphicData uri="http://schemas.openxmlformats.org/presentationml/2006/ole">
            <mc:AlternateContent xmlns:mc="http://schemas.openxmlformats.org/markup-compatibility/2006">
              <mc:Choice xmlns:v="urn:schemas-microsoft-com:vml" Requires="v">
                <p:oleObj spid="_x0000_s274444" name="Équation" r:id="rId3" imgW="114120" imgH="215640" progId="Equation.3">
                  <p:embed/>
                </p:oleObj>
              </mc:Choice>
              <mc:Fallback>
                <p:oleObj name="Équation" r:id="rId3" imgW="11412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5850" y="3321050"/>
                        <a:ext cx="112713" cy="214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6"/>
          <p:cNvGraphicFramePr>
            <a:graphicFrameLocks noChangeAspect="1"/>
          </p:cNvGraphicFramePr>
          <p:nvPr/>
        </p:nvGraphicFramePr>
        <p:xfrm>
          <a:off x="2043113" y="685800"/>
          <a:ext cx="7015162" cy="482600"/>
        </p:xfrm>
        <a:graphic>
          <a:graphicData uri="http://schemas.openxmlformats.org/presentationml/2006/ole">
            <mc:AlternateContent xmlns:mc="http://schemas.openxmlformats.org/markup-compatibility/2006">
              <mc:Choice xmlns:v="urn:schemas-microsoft-com:vml" Requires="v">
                <p:oleObj spid="_x0000_s274445" name="Équation" r:id="rId5" imgW="2514600" imgH="215640" progId="Equation.3">
                  <p:embed/>
                </p:oleObj>
              </mc:Choice>
              <mc:Fallback>
                <p:oleObj name="Équation" r:id="rId5" imgW="2514600" imgH="215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3113" y="685800"/>
                        <a:ext cx="7015162"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PROPRIETES DE LA TRANSFORMEE DE LAPLACE</a:t>
            </a:r>
          </a:p>
        </p:txBody>
      </p:sp>
      <p:graphicFrame>
        <p:nvGraphicFramePr>
          <p:cNvPr id="274438" name="Object 6"/>
          <p:cNvGraphicFramePr>
            <a:graphicFrameLocks noChangeAspect="1"/>
          </p:cNvGraphicFramePr>
          <p:nvPr/>
        </p:nvGraphicFramePr>
        <p:xfrm>
          <a:off x="3343275" y="1420813"/>
          <a:ext cx="4183063" cy="522287"/>
        </p:xfrm>
        <a:graphic>
          <a:graphicData uri="http://schemas.openxmlformats.org/presentationml/2006/ole">
            <mc:AlternateContent xmlns:mc="http://schemas.openxmlformats.org/markup-compatibility/2006">
              <mc:Choice xmlns:v="urn:schemas-microsoft-com:vml" Requires="v">
                <p:oleObj spid="_x0000_s274446" name="Équation" r:id="rId7" imgW="1498320" imgH="228600" progId="Equation.3">
                  <p:embed/>
                </p:oleObj>
              </mc:Choice>
              <mc:Fallback>
                <p:oleObj name="Équation" r:id="rId7" imgW="1498320" imgH="2286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3275" y="1420813"/>
                        <a:ext cx="4183063"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39" name="Object 7"/>
          <p:cNvGraphicFramePr>
            <a:graphicFrameLocks noChangeAspect="1"/>
          </p:cNvGraphicFramePr>
          <p:nvPr/>
        </p:nvGraphicFramePr>
        <p:xfrm>
          <a:off x="3282950" y="2305051"/>
          <a:ext cx="4075113" cy="463550"/>
        </p:xfrm>
        <a:graphic>
          <a:graphicData uri="http://schemas.openxmlformats.org/presentationml/2006/ole">
            <mc:AlternateContent xmlns:mc="http://schemas.openxmlformats.org/markup-compatibility/2006">
              <mc:Choice xmlns:v="urn:schemas-microsoft-com:vml" Requires="v">
                <p:oleObj spid="_x0000_s274447" name="Équation" r:id="rId9" imgW="1460160" imgH="228600" progId="Equation.3">
                  <p:embed/>
                </p:oleObj>
              </mc:Choice>
              <mc:Fallback>
                <p:oleObj name="Équation" r:id="rId9" imgW="1460160" imgH="22860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2950" y="2305051"/>
                        <a:ext cx="4075113"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0" name="Object 8"/>
          <p:cNvGraphicFramePr>
            <a:graphicFrameLocks noChangeAspect="1"/>
          </p:cNvGraphicFramePr>
          <p:nvPr/>
        </p:nvGraphicFramePr>
        <p:xfrm>
          <a:off x="3092450" y="3097213"/>
          <a:ext cx="4432300" cy="433387"/>
        </p:xfrm>
        <a:graphic>
          <a:graphicData uri="http://schemas.openxmlformats.org/presentationml/2006/ole">
            <mc:AlternateContent xmlns:mc="http://schemas.openxmlformats.org/markup-compatibility/2006">
              <mc:Choice xmlns:v="urn:schemas-microsoft-com:vml" Requires="v">
                <p:oleObj spid="_x0000_s274448" name="Équation" r:id="rId11" imgW="1587240" imgH="228600" progId="Equation.3">
                  <p:embed/>
                </p:oleObj>
              </mc:Choice>
              <mc:Fallback>
                <p:oleObj name="Équation" r:id="rId11" imgW="1587240" imgH="22860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2450" y="3097213"/>
                        <a:ext cx="44323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1" name="Object 9"/>
          <p:cNvGraphicFramePr>
            <a:graphicFrameLocks noChangeAspect="1"/>
          </p:cNvGraphicFramePr>
          <p:nvPr/>
        </p:nvGraphicFramePr>
        <p:xfrm>
          <a:off x="2967038" y="3733800"/>
          <a:ext cx="4324350" cy="914400"/>
        </p:xfrm>
        <a:graphic>
          <a:graphicData uri="http://schemas.openxmlformats.org/presentationml/2006/ole">
            <mc:AlternateContent xmlns:mc="http://schemas.openxmlformats.org/markup-compatibility/2006">
              <mc:Choice xmlns:v="urn:schemas-microsoft-com:vml" Requires="v">
                <p:oleObj spid="_x0000_s274449" name="Équation" r:id="rId13" imgW="1549080" imgH="507960" progId="Equation.3">
                  <p:embed/>
                </p:oleObj>
              </mc:Choice>
              <mc:Fallback>
                <p:oleObj name="Équation" r:id="rId13" imgW="1549080" imgH="507960" progId="Equation.3">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67038" y="3733800"/>
                        <a:ext cx="43243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2" name="Object 10"/>
          <p:cNvGraphicFramePr>
            <a:graphicFrameLocks noChangeAspect="1"/>
          </p:cNvGraphicFramePr>
          <p:nvPr/>
        </p:nvGraphicFramePr>
        <p:xfrm>
          <a:off x="3376613" y="4713288"/>
          <a:ext cx="3227387" cy="582612"/>
        </p:xfrm>
        <a:graphic>
          <a:graphicData uri="http://schemas.openxmlformats.org/presentationml/2006/ole">
            <mc:AlternateContent xmlns:mc="http://schemas.openxmlformats.org/markup-compatibility/2006">
              <mc:Choice xmlns:v="urn:schemas-microsoft-com:vml" Requires="v">
                <p:oleObj spid="_x0000_s274450" name="Équation" r:id="rId15" imgW="1155600" imgH="291960" progId="Equation.3">
                  <p:embed/>
                </p:oleObj>
              </mc:Choice>
              <mc:Fallback>
                <p:oleObj name="Équation" r:id="rId15" imgW="1155600" imgH="291960" progId="Equation.3">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76613" y="4713288"/>
                        <a:ext cx="3227387"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3" name="Object 11"/>
          <p:cNvGraphicFramePr>
            <a:graphicFrameLocks noChangeAspect="1"/>
          </p:cNvGraphicFramePr>
          <p:nvPr/>
        </p:nvGraphicFramePr>
        <p:xfrm>
          <a:off x="3351213" y="5487988"/>
          <a:ext cx="3227387" cy="671512"/>
        </p:xfrm>
        <a:graphic>
          <a:graphicData uri="http://schemas.openxmlformats.org/presentationml/2006/ole">
            <mc:AlternateContent xmlns:mc="http://schemas.openxmlformats.org/markup-compatibility/2006">
              <mc:Choice xmlns:v="urn:schemas-microsoft-com:vml" Requires="v">
                <p:oleObj spid="_x0000_s274451" name="Équation" r:id="rId17" imgW="1155600" imgH="291960" progId="Equation.3">
                  <p:embed/>
                </p:oleObj>
              </mc:Choice>
              <mc:Fallback>
                <p:oleObj name="Équation" r:id="rId17" imgW="1155600" imgH="291960" progId="Equation.3">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51213" y="5487988"/>
                        <a:ext cx="3227387" cy="671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612" name="Object 4"/>
          <p:cNvGraphicFramePr>
            <a:graphicFrameLocks noChangeAspect="1"/>
          </p:cNvGraphicFramePr>
          <p:nvPr/>
        </p:nvGraphicFramePr>
        <p:xfrm>
          <a:off x="0" y="2311401"/>
          <a:ext cx="4709434" cy="1231900"/>
        </p:xfrm>
        <a:graphic>
          <a:graphicData uri="http://schemas.openxmlformats.org/presentationml/2006/ole">
            <mc:AlternateContent xmlns:mc="http://schemas.openxmlformats.org/markup-compatibility/2006">
              <mc:Choice xmlns:v="urn:schemas-microsoft-com:vml" Requires="v">
                <p:oleObj spid="_x0000_s278535" name="Équation" r:id="rId3" imgW="1841400" imgH="482400" progId="Equation.3">
                  <p:embed/>
                </p:oleObj>
              </mc:Choice>
              <mc:Fallback>
                <p:oleObj name="Équation" r:id="rId3" imgW="184140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11401"/>
                        <a:ext cx="4709434" cy="123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762000"/>
            <a:ext cx="9906000" cy="1107996"/>
          </a:xfrm>
          <a:prstGeom prst="rect">
            <a:avLst/>
          </a:prstGeom>
          <a:noFill/>
        </p:spPr>
        <p:txBody>
          <a:bodyPr wrap="square" rtlCol="0">
            <a:spAutoFit/>
          </a:bodyPr>
          <a:lstStyle/>
          <a:p>
            <a:pPr algn="just"/>
            <a:r>
              <a:rPr lang="fr-FR" sz="2200" b="0" dirty="0">
                <a:solidFill>
                  <a:schemeClr val="accent6">
                    <a:lumMod val="50000"/>
                  </a:schemeClr>
                </a:solidFill>
                <a:latin typeface="+mj-lt"/>
              </a:rPr>
              <a:t>Comme nous l’avons déjà </a:t>
            </a:r>
            <a:r>
              <a:rPr lang="fr-FR" sz="2200" b="0" dirty="0" err="1">
                <a:solidFill>
                  <a:schemeClr val="accent6">
                    <a:lumMod val="50000"/>
                  </a:schemeClr>
                </a:solidFill>
                <a:latin typeface="+mj-lt"/>
              </a:rPr>
              <a:t>énnoncé</a:t>
            </a:r>
            <a:r>
              <a:rPr lang="fr-FR" sz="2200" b="0" dirty="0">
                <a:solidFill>
                  <a:schemeClr val="accent6">
                    <a:lumMod val="50000"/>
                  </a:schemeClr>
                </a:solidFill>
                <a:latin typeface="+mj-lt"/>
              </a:rPr>
              <a:t> plus haut la transformée de Laplace est considérée comme une transformée de Fourier généralisée. Autrement dit, la transformée de Fourier est un cas particulier de la  transformée de Laplace</a:t>
            </a:r>
          </a:p>
        </p:txBody>
      </p:sp>
      <p:graphicFrame>
        <p:nvGraphicFramePr>
          <p:cNvPr id="196613" name="Object 5"/>
          <p:cNvGraphicFramePr>
            <a:graphicFrameLocks noChangeAspect="1"/>
          </p:cNvGraphicFramePr>
          <p:nvPr/>
        </p:nvGraphicFramePr>
        <p:xfrm>
          <a:off x="5156200" y="2298700"/>
          <a:ext cx="4749800" cy="1169841"/>
        </p:xfrm>
        <a:graphic>
          <a:graphicData uri="http://schemas.openxmlformats.org/presentationml/2006/ole">
            <mc:AlternateContent xmlns:mc="http://schemas.openxmlformats.org/markup-compatibility/2006">
              <mc:Choice xmlns:v="urn:schemas-microsoft-com:vml" Requires="v">
                <p:oleObj spid="_x0000_s278536" name="Équation" r:id="rId5" imgW="1955520" imgH="482400" progId="Equation.3">
                  <p:embed/>
                </p:oleObj>
              </mc:Choice>
              <mc:Fallback>
                <p:oleObj name="Équation" r:id="rId5" imgW="195552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56200" y="2298700"/>
                        <a:ext cx="4749800" cy="11698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3467100"/>
            <a:ext cx="9906000" cy="369332"/>
          </a:xfrm>
          <a:prstGeom prst="rect">
            <a:avLst/>
          </a:prstGeom>
          <a:noFill/>
        </p:spPr>
        <p:txBody>
          <a:bodyPr wrap="square" rtlCol="0">
            <a:spAutoFit/>
          </a:bodyPr>
          <a:lstStyle/>
          <a:p>
            <a:r>
              <a:rPr lang="fr-FR" dirty="0"/>
              <a:t>PS: Les bornes de l’intégrale sont de 0 à +∞ car on suppose que h(t) est causal (h(t)=0 pour t&lt;0</a:t>
            </a:r>
          </a:p>
        </p:txBody>
      </p:sp>
      <p:sp>
        <p:nvSpPr>
          <p:cNvPr id="9" name="ZoneTexte 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RELATIONS ENTRE TL ET TF</a:t>
            </a:r>
          </a:p>
        </p:txBody>
      </p:sp>
      <p:sp>
        <p:nvSpPr>
          <p:cNvPr id="11" name="ZoneTexte 10"/>
          <p:cNvSpPr txBox="1"/>
          <p:nvPr/>
        </p:nvSpPr>
        <p:spPr>
          <a:xfrm>
            <a:off x="0" y="1993900"/>
            <a:ext cx="4216400" cy="430887"/>
          </a:xfrm>
          <a:prstGeom prst="rect">
            <a:avLst/>
          </a:prstGeom>
          <a:noFill/>
        </p:spPr>
        <p:txBody>
          <a:bodyPr wrap="square" rtlCol="0">
            <a:spAutoFit/>
          </a:bodyPr>
          <a:lstStyle/>
          <a:p>
            <a:r>
              <a:rPr lang="fr-FR" sz="2200" u="sng" dirty="0">
                <a:solidFill>
                  <a:srgbClr val="002060"/>
                </a:solidFill>
              </a:rPr>
              <a:t>Transformée de Laplace</a:t>
            </a:r>
          </a:p>
        </p:txBody>
      </p:sp>
      <p:sp>
        <p:nvSpPr>
          <p:cNvPr id="12" name="ZoneTexte 11"/>
          <p:cNvSpPr txBox="1"/>
          <p:nvPr/>
        </p:nvSpPr>
        <p:spPr>
          <a:xfrm>
            <a:off x="5676900" y="2032000"/>
            <a:ext cx="4216400" cy="430887"/>
          </a:xfrm>
          <a:prstGeom prst="rect">
            <a:avLst/>
          </a:prstGeom>
          <a:noFill/>
        </p:spPr>
        <p:txBody>
          <a:bodyPr wrap="square" rtlCol="0">
            <a:spAutoFit/>
          </a:bodyPr>
          <a:lstStyle/>
          <a:p>
            <a:r>
              <a:rPr lang="fr-FR" sz="2200" u="sng" dirty="0">
                <a:solidFill>
                  <a:srgbClr val="002060"/>
                </a:solidFill>
              </a:rPr>
              <a:t>Transformée de Fourier</a:t>
            </a:r>
          </a:p>
        </p:txBody>
      </p:sp>
      <p:graphicFrame>
        <p:nvGraphicFramePr>
          <p:cNvPr id="278532" name="Object 4"/>
          <p:cNvGraphicFramePr>
            <a:graphicFrameLocks noChangeAspect="1"/>
          </p:cNvGraphicFramePr>
          <p:nvPr/>
        </p:nvGraphicFramePr>
        <p:xfrm>
          <a:off x="0" y="3784601"/>
          <a:ext cx="5849938" cy="914399"/>
        </p:xfrm>
        <a:graphic>
          <a:graphicData uri="http://schemas.openxmlformats.org/presentationml/2006/ole">
            <mc:AlternateContent xmlns:mc="http://schemas.openxmlformats.org/markup-compatibility/2006">
              <mc:Choice xmlns:v="urn:schemas-microsoft-com:vml" Requires="v">
                <p:oleObj spid="_x0000_s278537" name="Équation" r:id="rId7" imgW="2095200" imgH="482400" progId="Equation.3">
                  <p:embed/>
                </p:oleObj>
              </mc:Choice>
              <mc:Fallback>
                <p:oleObj name="Équation" r:id="rId7" imgW="209520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3784601"/>
                        <a:ext cx="5849938" cy="9143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8533" name="Object 5"/>
          <p:cNvGraphicFramePr>
            <a:graphicFrameLocks noChangeAspect="1"/>
          </p:cNvGraphicFramePr>
          <p:nvPr/>
        </p:nvGraphicFramePr>
        <p:xfrm>
          <a:off x="0" y="4673599"/>
          <a:ext cx="9501187" cy="914401"/>
        </p:xfrm>
        <a:graphic>
          <a:graphicData uri="http://schemas.openxmlformats.org/presentationml/2006/ole">
            <mc:AlternateContent xmlns:mc="http://schemas.openxmlformats.org/markup-compatibility/2006">
              <mc:Choice xmlns:v="urn:schemas-microsoft-com:vml" Requires="v">
                <p:oleObj spid="_x0000_s278538" name="Équation" r:id="rId9" imgW="3403440" imgH="482400" progId="Equation.3">
                  <p:embed/>
                </p:oleObj>
              </mc:Choice>
              <mc:Fallback>
                <p:oleObj name="Équation" r:id="rId9" imgW="3403440" imgH="4824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4673599"/>
                        <a:ext cx="9501187" cy="9144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675063" y="6030913"/>
          <a:ext cx="3189287" cy="866775"/>
        </p:xfrm>
        <a:graphic>
          <a:graphicData uri="http://schemas.openxmlformats.org/presentationml/2006/ole">
            <mc:AlternateContent xmlns:mc="http://schemas.openxmlformats.org/markup-compatibility/2006">
              <mc:Choice xmlns:v="urn:schemas-microsoft-com:vml" Requires="v">
                <p:oleObj spid="_x0000_s278539" name="Équation" r:id="rId11" imgW="1028520" imgH="279360" progId="Equation.3">
                  <p:embed/>
                </p:oleObj>
              </mc:Choice>
              <mc:Fallback>
                <p:oleObj name="Équation" r:id="rId11" imgW="1028520" imgH="27936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75063" y="6030913"/>
                        <a:ext cx="3189287"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6612"/>
                                        </p:tgtEl>
                                        <p:attrNameLst>
                                          <p:attrName>style.visibility</p:attrName>
                                        </p:attrNameLst>
                                      </p:cBhvr>
                                      <p:to>
                                        <p:strVal val="visible"/>
                                      </p:to>
                                    </p:set>
                                    <p:anim calcmode="lin" valueType="num">
                                      <p:cBhvr additive="base">
                                        <p:cTn id="7" dur="500" fill="hold"/>
                                        <p:tgtEl>
                                          <p:spTgt spid="196612"/>
                                        </p:tgtEl>
                                        <p:attrNameLst>
                                          <p:attrName>ppt_x</p:attrName>
                                        </p:attrNameLst>
                                      </p:cBhvr>
                                      <p:tavLst>
                                        <p:tav tm="0">
                                          <p:val>
                                            <p:strVal val="0-#ppt_w/2"/>
                                          </p:val>
                                        </p:tav>
                                        <p:tav tm="100000">
                                          <p:val>
                                            <p:strVal val="#ppt_x"/>
                                          </p:val>
                                        </p:tav>
                                      </p:tavLst>
                                    </p:anim>
                                    <p:anim calcmode="lin" valueType="num">
                                      <p:cBhvr additive="base">
                                        <p:cTn id="8" dur="500" fill="hold"/>
                                        <p:tgtEl>
                                          <p:spTgt spid="1966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 calcmode="lin" valueType="num">
                                      <p:cBhvr additive="base">
                                        <p:cTn id="13" dur="500" fill="hold"/>
                                        <p:tgtEl>
                                          <p:spTgt spid="196613"/>
                                        </p:tgtEl>
                                        <p:attrNameLst>
                                          <p:attrName>ppt_x</p:attrName>
                                        </p:attrNameLst>
                                      </p:cBhvr>
                                      <p:tavLst>
                                        <p:tav tm="0">
                                          <p:val>
                                            <p:strVal val="0-#ppt_w/2"/>
                                          </p:val>
                                        </p:tav>
                                        <p:tav tm="100000">
                                          <p:val>
                                            <p:strVal val="#ppt_x"/>
                                          </p:val>
                                        </p:tav>
                                      </p:tavLst>
                                    </p:anim>
                                    <p:anim calcmode="lin" valueType="num">
                                      <p:cBhvr additive="base">
                                        <p:cTn id="14" dur="500" fill="hold"/>
                                        <p:tgtEl>
                                          <p:spTgt spid="196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78532"/>
                                        </p:tgtEl>
                                        <p:attrNameLst>
                                          <p:attrName>style.visibility</p:attrName>
                                        </p:attrNameLst>
                                      </p:cBhvr>
                                      <p:to>
                                        <p:strVal val="visible"/>
                                      </p:to>
                                    </p:set>
                                    <p:anim calcmode="lin" valueType="num">
                                      <p:cBhvr additive="base">
                                        <p:cTn id="19" dur="500" fill="hold"/>
                                        <p:tgtEl>
                                          <p:spTgt spid="278532"/>
                                        </p:tgtEl>
                                        <p:attrNameLst>
                                          <p:attrName>ppt_x</p:attrName>
                                        </p:attrNameLst>
                                      </p:cBhvr>
                                      <p:tavLst>
                                        <p:tav tm="0">
                                          <p:val>
                                            <p:strVal val="0-#ppt_w/2"/>
                                          </p:val>
                                        </p:tav>
                                        <p:tav tm="100000">
                                          <p:val>
                                            <p:strVal val="#ppt_x"/>
                                          </p:val>
                                        </p:tav>
                                      </p:tavLst>
                                    </p:anim>
                                    <p:anim calcmode="lin" valueType="num">
                                      <p:cBhvr additive="base">
                                        <p:cTn id="20" dur="500" fill="hold"/>
                                        <p:tgtEl>
                                          <p:spTgt spid="2785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78533"/>
                                        </p:tgtEl>
                                        <p:attrNameLst>
                                          <p:attrName>style.visibility</p:attrName>
                                        </p:attrNameLst>
                                      </p:cBhvr>
                                      <p:to>
                                        <p:strVal val="visible"/>
                                      </p:to>
                                    </p:set>
                                    <p:anim calcmode="lin" valueType="num">
                                      <p:cBhvr additive="base">
                                        <p:cTn id="25" dur="500" fill="hold"/>
                                        <p:tgtEl>
                                          <p:spTgt spid="278533"/>
                                        </p:tgtEl>
                                        <p:attrNameLst>
                                          <p:attrName>ppt_x</p:attrName>
                                        </p:attrNameLst>
                                      </p:cBhvr>
                                      <p:tavLst>
                                        <p:tav tm="0">
                                          <p:val>
                                            <p:strVal val="0-#ppt_w/2"/>
                                          </p:val>
                                        </p:tav>
                                        <p:tav tm="100000">
                                          <p:val>
                                            <p:strVal val="#ppt_x"/>
                                          </p:val>
                                        </p:tav>
                                      </p:tavLst>
                                    </p:anim>
                                    <p:anim calcmode="lin" valueType="num">
                                      <p:cBhvr additive="base">
                                        <p:cTn id="26" dur="500" fill="hold"/>
                                        <p:tgtEl>
                                          <p:spTgt spid="2785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73101"/>
            <a:ext cx="9906000" cy="2123658"/>
          </a:xfrm>
          <a:prstGeom prst="rect">
            <a:avLst/>
          </a:prstGeom>
          <a:noFill/>
        </p:spPr>
        <p:txBody>
          <a:bodyPr wrap="square" rtlCol="0">
            <a:spAutoFit/>
          </a:bodyPr>
          <a:lstStyle/>
          <a:p>
            <a:pPr algn="just"/>
            <a:r>
              <a:rPr lang="fr-FR" sz="2200" u="sng" dirty="0">
                <a:solidFill>
                  <a:srgbClr val="7030A0"/>
                </a:solidFill>
                <a:latin typeface="+mj-lt"/>
              </a:rPr>
              <a:t>Notions de système:</a:t>
            </a:r>
          </a:p>
          <a:p>
            <a:pPr algn="just"/>
            <a:r>
              <a:rPr lang="fr-FR" sz="2200" b="0" dirty="0">
                <a:solidFill>
                  <a:srgbClr val="7030A0"/>
                </a:solidFill>
                <a:latin typeface="+mj-lt"/>
              </a:rPr>
              <a:t>Un système est un processus qui produit un signal à sa sortie (ou réaction), noté par exemple y(t), lorsqu’il est excité à son entrée par un signal (ou action) que l’on note par exemple x(t).</a:t>
            </a:r>
          </a:p>
          <a:p>
            <a:pPr algn="just"/>
            <a:endParaRPr lang="fr-FR" sz="2200" b="0" dirty="0">
              <a:solidFill>
                <a:srgbClr val="7030A0"/>
              </a:solidFill>
              <a:latin typeface="+mj-lt"/>
            </a:endParaRPr>
          </a:p>
          <a:p>
            <a:pPr algn="just"/>
            <a:r>
              <a:rPr lang="fr-FR" sz="2200" b="0" dirty="0">
                <a:solidFill>
                  <a:srgbClr val="7030A0"/>
                </a:solidFill>
                <a:latin typeface="+mj-lt"/>
              </a:rPr>
              <a:t>On dit alors que y(t) est l’effet du système sur x(t).</a:t>
            </a:r>
          </a:p>
        </p:txBody>
      </p:sp>
      <p:sp>
        <p:nvSpPr>
          <p:cNvPr id="10" name="ZoneTexte 9"/>
          <p:cNvSpPr txBox="1"/>
          <p:nvPr/>
        </p:nvSpPr>
        <p:spPr>
          <a:xfrm>
            <a:off x="0" y="4991100"/>
            <a:ext cx="9906000" cy="769441"/>
          </a:xfrm>
          <a:prstGeom prst="rect">
            <a:avLst/>
          </a:prstGeom>
          <a:noFill/>
        </p:spPr>
        <p:txBody>
          <a:bodyPr wrap="square" rtlCol="0">
            <a:spAutoFit/>
          </a:bodyPr>
          <a:lstStyle/>
          <a:p>
            <a:pPr algn="just"/>
            <a:r>
              <a:rPr lang="fr-FR" sz="2200" b="0" dirty="0">
                <a:solidFill>
                  <a:srgbClr val="002060"/>
                </a:solidFill>
                <a:latin typeface="+mj-lt"/>
              </a:rPr>
              <a:t>On peut modéliser (représenter mathématiquement) un système par une équation liant l’entrée x(t) à la sortie y(t). </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2" name="Rectangle 11"/>
          <p:cNvSpPr/>
          <p:nvPr/>
        </p:nvSpPr>
        <p:spPr bwMode="auto">
          <a:xfrm>
            <a:off x="4343400" y="3606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4" name="Connecteur droit avec flèche 13"/>
          <p:cNvCxnSpPr>
            <a:endCxn id="12" idx="1"/>
          </p:cNvCxnSpPr>
          <p:nvPr/>
        </p:nvCxnSpPr>
        <p:spPr bwMode="auto">
          <a:xfrm flipV="1">
            <a:off x="2921000" y="4216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6159500" y="4216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4356100" y="4013200"/>
            <a:ext cx="1841500" cy="461665"/>
          </a:xfrm>
          <a:prstGeom prst="rect">
            <a:avLst/>
          </a:prstGeom>
          <a:noFill/>
        </p:spPr>
        <p:txBody>
          <a:bodyPr wrap="square" rtlCol="0">
            <a:spAutoFit/>
          </a:bodyPr>
          <a:lstStyle/>
          <a:p>
            <a:pPr algn="ctr"/>
            <a:r>
              <a:rPr lang="fr-FR" sz="2400" dirty="0">
                <a:solidFill>
                  <a:srgbClr val="002060"/>
                </a:solidFill>
              </a:rPr>
              <a:t>Système</a:t>
            </a:r>
            <a:r>
              <a:rPr lang="fr-FR" dirty="0"/>
              <a:t> </a:t>
            </a:r>
          </a:p>
        </p:txBody>
      </p:sp>
      <p:cxnSp>
        <p:nvCxnSpPr>
          <p:cNvPr id="22" name="Connecteur droit avec flèche 21"/>
          <p:cNvCxnSpPr/>
          <p:nvPr/>
        </p:nvCxnSpPr>
        <p:spPr bwMode="auto">
          <a:xfrm rot="5400000" flipH="1" flipV="1">
            <a:off x="2298700" y="3594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3911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9" name="Forme libre 28"/>
          <p:cNvSpPr/>
          <p:nvPr/>
        </p:nvSpPr>
        <p:spPr bwMode="auto">
          <a:xfrm>
            <a:off x="2857500" y="3399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3" name="Connecteur droit avec flèche 32"/>
          <p:cNvCxnSpPr/>
          <p:nvPr/>
        </p:nvCxnSpPr>
        <p:spPr bwMode="auto">
          <a:xfrm rot="5400000" flipH="1" flipV="1">
            <a:off x="6032500" y="3556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34" name="Connecteur droit avec flèche 33"/>
          <p:cNvCxnSpPr/>
          <p:nvPr/>
        </p:nvCxnSpPr>
        <p:spPr bwMode="auto">
          <a:xfrm flipV="1">
            <a:off x="6248400" y="3873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6" name="Forme libre 35"/>
          <p:cNvSpPr/>
          <p:nvPr/>
        </p:nvSpPr>
        <p:spPr bwMode="auto">
          <a:xfrm>
            <a:off x="6591300" y="3342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7" name="ZoneTexte 36"/>
          <p:cNvSpPr txBox="1"/>
          <p:nvPr/>
        </p:nvSpPr>
        <p:spPr>
          <a:xfrm>
            <a:off x="2387600" y="4318000"/>
            <a:ext cx="1905000" cy="646331"/>
          </a:xfrm>
          <a:prstGeom prst="rect">
            <a:avLst/>
          </a:prstGeom>
          <a:noFill/>
        </p:spPr>
        <p:txBody>
          <a:bodyPr wrap="square" rtlCol="0">
            <a:spAutoFit/>
          </a:bodyPr>
          <a:lstStyle/>
          <a:p>
            <a:r>
              <a:rPr lang="fr-FR" u="sng" dirty="0">
                <a:solidFill>
                  <a:srgbClr val="00B050"/>
                </a:solidFill>
              </a:rPr>
              <a:t>Entrée x(t) : </a:t>
            </a:r>
          </a:p>
          <a:p>
            <a:r>
              <a:rPr lang="fr-FR" b="0" dirty="0"/>
              <a:t>signal ou action</a:t>
            </a:r>
          </a:p>
        </p:txBody>
      </p:sp>
      <p:sp>
        <p:nvSpPr>
          <p:cNvPr id="38" name="ZoneTexte 37"/>
          <p:cNvSpPr txBox="1"/>
          <p:nvPr/>
        </p:nvSpPr>
        <p:spPr>
          <a:xfrm>
            <a:off x="6413500" y="4267200"/>
            <a:ext cx="2057400" cy="646331"/>
          </a:xfrm>
          <a:prstGeom prst="rect">
            <a:avLst/>
          </a:prstGeom>
          <a:noFill/>
        </p:spPr>
        <p:txBody>
          <a:bodyPr wrap="square" rtlCol="0">
            <a:spAutoFit/>
          </a:bodyPr>
          <a:lstStyle/>
          <a:p>
            <a:r>
              <a:rPr lang="fr-FR" u="sng" dirty="0">
                <a:solidFill>
                  <a:srgbClr val="C00000"/>
                </a:solidFill>
              </a:rPr>
              <a:t>Sortie y(t) : </a:t>
            </a:r>
          </a:p>
          <a:p>
            <a:r>
              <a:rPr lang="fr-FR" b="0" dirty="0"/>
              <a:t>signal ou réaction</a:t>
            </a:r>
          </a:p>
        </p:txBody>
      </p:sp>
      <p:sp>
        <p:nvSpPr>
          <p:cNvPr id="39" name="ZoneTexte 38"/>
          <p:cNvSpPr txBox="1"/>
          <p:nvPr/>
        </p:nvSpPr>
        <p:spPr>
          <a:xfrm>
            <a:off x="2870200" y="2959100"/>
            <a:ext cx="546100" cy="369332"/>
          </a:xfrm>
          <a:prstGeom prst="rect">
            <a:avLst/>
          </a:prstGeom>
          <a:noFill/>
        </p:spPr>
        <p:txBody>
          <a:bodyPr wrap="square" rtlCol="0">
            <a:spAutoFit/>
          </a:bodyPr>
          <a:lstStyle/>
          <a:p>
            <a:r>
              <a:rPr lang="fr-FR" dirty="0">
                <a:solidFill>
                  <a:srgbClr val="00B050"/>
                </a:solidFill>
              </a:rPr>
              <a:t>x(t)</a:t>
            </a:r>
          </a:p>
        </p:txBody>
      </p:sp>
      <p:sp>
        <p:nvSpPr>
          <p:cNvPr id="40" name="ZoneTexte 39"/>
          <p:cNvSpPr txBox="1"/>
          <p:nvPr/>
        </p:nvSpPr>
        <p:spPr>
          <a:xfrm>
            <a:off x="6616700" y="2895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graphicFrame>
        <p:nvGraphicFramePr>
          <p:cNvPr id="41" name="Objet 40"/>
          <p:cNvGraphicFramePr>
            <a:graphicFrameLocks noChangeAspect="1"/>
          </p:cNvGraphicFramePr>
          <p:nvPr/>
        </p:nvGraphicFramePr>
        <p:xfrm>
          <a:off x="3461125" y="5626100"/>
          <a:ext cx="2635619" cy="622299"/>
        </p:xfrm>
        <a:graphic>
          <a:graphicData uri="http://schemas.openxmlformats.org/presentationml/2006/ole">
            <mc:AlternateContent xmlns:mc="http://schemas.openxmlformats.org/markup-compatibility/2006">
              <mc:Choice xmlns:v="urn:schemas-microsoft-com:vml" Requires="v">
                <p:oleObj spid="_x0000_s175108" name="Équation" r:id="rId3" imgW="914400" imgH="215640" progId="Equation.3">
                  <p:embed/>
                </p:oleObj>
              </mc:Choice>
              <mc:Fallback>
                <p:oleObj name="Équation" r:id="rId3" imgW="91440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1125" y="5626100"/>
                        <a:ext cx="2635619" cy="6222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ZoneTexte 41"/>
          <p:cNvSpPr txBox="1"/>
          <p:nvPr/>
        </p:nvSpPr>
        <p:spPr>
          <a:xfrm>
            <a:off x="0" y="6375400"/>
            <a:ext cx="9906000" cy="430887"/>
          </a:xfrm>
          <a:prstGeom prst="rect">
            <a:avLst/>
          </a:prstGeom>
          <a:noFill/>
        </p:spPr>
        <p:txBody>
          <a:bodyPr wrap="square" rtlCol="0">
            <a:spAutoFit/>
          </a:bodyPr>
          <a:lstStyle/>
          <a:p>
            <a:r>
              <a:rPr lang="fr-FR" sz="2200" i="1" dirty="0" err="1">
                <a:solidFill>
                  <a:srgbClr val="C00000"/>
                </a:solidFill>
                <a:latin typeface="+mj-lt"/>
              </a:rPr>
              <a:t>fct</a:t>
            </a:r>
            <a:r>
              <a:rPr lang="fr-FR" sz="2200" i="1" dirty="0">
                <a:solidFill>
                  <a:srgbClr val="C00000"/>
                </a:solidFill>
                <a:latin typeface="+mj-lt"/>
              </a:rPr>
              <a:t> : désigne une fonction mathématique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711200"/>
            <a:ext cx="9906000" cy="4114800"/>
          </a:xfrm>
        </p:spPr>
        <p:txBody>
          <a:bodyPr/>
          <a:lstStyle/>
          <a:p>
            <a:r>
              <a:rPr lang="fr-FR" dirty="0"/>
              <a:t> </a:t>
            </a:r>
            <a:r>
              <a:rPr lang="fr-FR" sz="2200" dirty="0">
                <a:solidFill>
                  <a:srgbClr val="7030A0"/>
                </a:solidFill>
              </a:rPr>
              <a:t>On suppose les </a:t>
            </a:r>
            <a:r>
              <a:rPr lang="fr-FR" sz="2200" dirty="0" err="1">
                <a:solidFill>
                  <a:srgbClr val="7030A0"/>
                </a:solidFill>
              </a:rPr>
              <a:t>cond</a:t>
            </a:r>
            <a:r>
              <a:rPr lang="fr-FR" sz="2200" dirty="0">
                <a:solidFill>
                  <a:srgbClr val="7030A0"/>
                </a:solidFill>
              </a:rPr>
              <a:t>. </a:t>
            </a:r>
            <a:r>
              <a:rPr lang="fr-FR" sz="2200" dirty="0" err="1">
                <a:solidFill>
                  <a:srgbClr val="7030A0"/>
                </a:solidFill>
              </a:rPr>
              <a:t>init</a:t>
            </a:r>
            <a:r>
              <a:rPr lang="fr-FR" sz="2200" dirty="0">
                <a:solidFill>
                  <a:srgbClr val="7030A0"/>
                </a:solidFill>
              </a:rPr>
              <a:t>. nulles ; l ’application de la TL conduit à </a:t>
            </a:r>
            <a:r>
              <a:rPr lang="fr-FR" sz="2800" dirty="0"/>
              <a:t>:</a:t>
            </a:r>
          </a:p>
          <a:p>
            <a:endParaRPr lang="fr-FR" sz="2800" dirty="0"/>
          </a:p>
          <a:p>
            <a:endParaRPr lang="fr-FR" sz="2800" dirty="0"/>
          </a:p>
          <a:p>
            <a:r>
              <a:rPr lang="fr-FR" sz="2200" dirty="0">
                <a:solidFill>
                  <a:srgbClr val="002060"/>
                </a:solidFill>
              </a:rPr>
              <a:t>d ’où la fonction de transfert H(p) :</a:t>
            </a:r>
          </a:p>
          <a:p>
            <a:pPr algn="just"/>
            <a:endParaRPr lang="fr-FR" sz="2800" dirty="0"/>
          </a:p>
          <a:p>
            <a:pPr algn="just"/>
            <a:endParaRPr lang="fr-FR" sz="2800" dirty="0"/>
          </a:p>
          <a:p>
            <a:pPr algn="just"/>
            <a:r>
              <a:rPr lang="fr-FR" sz="2800" dirty="0"/>
              <a:t> </a:t>
            </a:r>
            <a:r>
              <a:rPr lang="fr-FR" sz="2200" dirty="0">
                <a:solidFill>
                  <a:srgbClr val="00B0F0"/>
                </a:solidFill>
              </a:rPr>
              <a:t>La fonction de transfert H(p) est donc un rapport d’un numérateur N(p) (polynôme en p d’ordre M) sur un dénominateur D(p) (polynôme en p d’ordre N)</a:t>
            </a:r>
          </a:p>
        </p:txBody>
      </p:sp>
      <p:graphicFrame>
        <p:nvGraphicFramePr>
          <p:cNvPr id="113664" name="Object 0"/>
          <p:cNvGraphicFramePr>
            <a:graphicFrameLocks noChangeAspect="1"/>
          </p:cNvGraphicFramePr>
          <p:nvPr/>
        </p:nvGraphicFramePr>
        <p:xfrm>
          <a:off x="2528888" y="1373188"/>
          <a:ext cx="3906837" cy="973137"/>
        </p:xfrm>
        <a:graphic>
          <a:graphicData uri="http://schemas.openxmlformats.org/presentationml/2006/ole">
            <mc:AlternateContent xmlns:mc="http://schemas.openxmlformats.org/markup-compatibility/2006">
              <mc:Choice xmlns:v="urn:schemas-microsoft-com:vml" Requires="v">
                <p:oleObj spid="_x0000_s281605" name="Équation" r:id="rId3" imgW="1726920" imgH="431640" progId="Equation.3">
                  <p:embed/>
                </p:oleObj>
              </mc:Choice>
              <mc:Fallback>
                <p:oleObj name="Équation" r:id="rId3" imgW="172692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8888" y="1373188"/>
                        <a:ext cx="3906837"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5" name="Object 1"/>
          <p:cNvGraphicFramePr>
            <a:graphicFrameLocks noChangeAspect="1"/>
          </p:cNvGraphicFramePr>
          <p:nvPr/>
        </p:nvGraphicFramePr>
        <p:xfrm>
          <a:off x="5816600" y="1598613"/>
          <a:ext cx="3471863" cy="1844986"/>
        </p:xfrm>
        <a:graphic>
          <a:graphicData uri="http://schemas.openxmlformats.org/presentationml/2006/ole">
            <mc:AlternateContent xmlns:mc="http://schemas.openxmlformats.org/markup-compatibility/2006">
              <mc:Choice xmlns:v="urn:schemas-microsoft-com:vml" Requires="v">
                <p:oleObj spid="_x0000_s281606" name="Équation" r:id="rId5" imgW="1574640" imgH="838080" progId="Equation.3">
                  <p:embed/>
                </p:oleObj>
              </mc:Choice>
              <mc:Fallback>
                <p:oleObj name="Équation" r:id="rId5" imgW="1574640" imgH="8380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16600" y="1598613"/>
                        <a:ext cx="3471863" cy="1844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graphicFrame>
        <p:nvGraphicFramePr>
          <p:cNvPr id="113666" name="Object 2"/>
          <p:cNvGraphicFramePr>
            <a:graphicFrameLocks noChangeAspect="1"/>
          </p:cNvGraphicFramePr>
          <p:nvPr/>
        </p:nvGraphicFramePr>
        <p:xfrm>
          <a:off x="565150" y="5076825"/>
          <a:ext cx="8539163" cy="1666875"/>
        </p:xfrm>
        <a:graphic>
          <a:graphicData uri="http://schemas.openxmlformats.org/presentationml/2006/ole">
            <mc:AlternateContent xmlns:mc="http://schemas.openxmlformats.org/markup-compatibility/2006">
              <mc:Choice xmlns:v="urn:schemas-microsoft-com:vml" Requires="v">
                <p:oleObj spid="_x0000_s281607" name="Équation" r:id="rId7" imgW="3873240" imgH="838080" progId="Equation.3">
                  <p:embed/>
                </p:oleObj>
              </mc:Choice>
              <mc:Fallback>
                <p:oleObj name="Équation" r:id="rId7" imgW="3873240" imgH="83808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5150" y="5076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4"/>
                                        </p:tgtEl>
                                        <p:attrNameLst>
                                          <p:attrName>style.visibility</p:attrName>
                                        </p:attrNameLst>
                                      </p:cBhvr>
                                      <p:to>
                                        <p:strVal val="visible"/>
                                      </p:to>
                                    </p:set>
                                    <p:anim calcmode="lin" valueType="num">
                                      <p:cBhvr additive="base">
                                        <p:cTn id="7" dur="500" fill="hold"/>
                                        <p:tgtEl>
                                          <p:spTgt spid="113664"/>
                                        </p:tgtEl>
                                        <p:attrNameLst>
                                          <p:attrName>ppt_x</p:attrName>
                                        </p:attrNameLst>
                                      </p:cBhvr>
                                      <p:tavLst>
                                        <p:tav tm="0">
                                          <p:val>
                                            <p:strVal val="0-#ppt_w/2"/>
                                          </p:val>
                                        </p:tav>
                                        <p:tav tm="100000">
                                          <p:val>
                                            <p:strVal val="#ppt_x"/>
                                          </p:val>
                                        </p:tav>
                                      </p:tavLst>
                                    </p:anim>
                                    <p:anim calcmode="lin" valueType="num">
                                      <p:cBhvr additive="base">
                                        <p:cTn id="8" dur="500" fill="hold"/>
                                        <p:tgtEl>
                                          <p:spTgt spid="11366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anim calcmode="lin" valueType="num">
                                      <p:cBhvr additive="base">
                                        <p:cTn id="19"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6" end="6"/>
                                            </p:txEl>
                                          </p:spTgt>
                                        </p:tgtEl>
                                        <p:attrNameLst>
                                          <p:attrName>style.visibility</p:attrName>
                                        </p:attrNameLst>
                                      </p:cBhvr>
                                      <p:to>
                                        <p:strVal val="visible"/>
                                      </p:to>
                                    </p:set>
                                    <p:anim calcmode="lin" valueType="num">
                                      <p:cBhvr additive="base">
                                        <p:cTn id="2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3665"/>
                                        </p:tgtEl>
                                        <p:attrNameLst>
                                          <p:attrName>style.visibility</p:attrName>
                                        </p:attrNameLst>
                                      </p:cBhvr>
                                      <p:to>
                                        <p:strVal val="visible"/>
                                      </p:to>
                                    </p:set>
                                    <p:anim calcmode="lin" valueType="num">
                                      <p:cBhvr additive="base">
                                        <p:cTn id="31" dur="500" fill="hold"/>
                                        <p:tgtEl>
                                          <p:spTgt spid="113665"/>
                                        </p:tgtEl>
                                        <p:attrNameLst>
                                          <p:attrName>ppt_x</p:attrName>
                                        </p:attrNameLst>
                                      </p:cBhvr>
                                      <p:tavLst>
                                        <p:tav tm="0">
                                          <p:val>
                                            <p:strVal val="0-#ppt_w/2"/>
                                          </p:val>
                                        </p:tav>
                                        <p:tav tm="100000">
                                          <p:val>
                                            <p:strVal val="#ppt_x"/>
                                          </p:val>
                                        </p:tav>
                                      </p:tavLst>
                                    </p:anim>
                                    <p:anim calcmode="lin" valueType="num">
                                      <p:cBhvr additive="base">
                                        <p:cTn id="32"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13666"/>
                                        </p:tgtEl>
                                        <p:attrNameLst>
                                          <p:attrName>style.visibility</p:attrName>
                                        </p:attrNameLst>
                                      </p:cBhvr>
                                      <p:to>
                                        <p:strVal val="visible"/>
                                      </p:to>
                                    </p:set>
                                    <p:anim calcmode="lin" valueType="num">
                                      <p:cBhvr additive="base">
                                        <p:cTn id="37" dur="500" fill="hold"/>
                                        <p:tgtEl>
                                          <p:spTgt spid="113666"/>
                                        </p:tgtEl>
                                        <p:attrNameLst>
                                          <p:attrName>ppt_x</p:attrName>
                                        </p:attrNameLst>
                                      </p:cBhvr>
                                      <p:tavLst>
                                        <p:tav tm="0">
                                          <p:val>
                                            <p:strVal val="0-#ppt_w/2"/>
                                          </p:val>
                                        </p:tav>
                                        <p:tav tm="100000">
                                          <p:val>
                                            <p:strVal val="#ppt_x"/>
                                          </p:val>
                                        </p:tav>
                                      </p:tavLst>
                                    </p:anim>
                                    <p:anim calcmode="lin" valueType="num">
                                      <p:cBhvr additive="base">
                                        <p:cTn id="38" dur="500" fill="hold"/>
                                        <p:tgtEl>
                                          <p:spTgt spid="1136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762000"/>
            <a:ext cx="10083800" cy="3429000"/>
          </a:xfrm>
        </p:spPr>
        <p:txBody>
          <a:bodyPr/>
          <a:lstStyle/>
          <a:p>
            <a:pPr algn="just"/>
            <a:r>
              <a:rPr lang="fr-FR" sz="2200" dirty="0">
                <a:solidFill>
                  <a:srgbClr val="002060"/>
                </a:solidFill>
                <a:latin typeface="+mj-lt"/>
              </a:rPr>
              <a:t> Dans </a:t>
            </a:r>
            <a:r>
              <a:rPr lang="fr-FR" sz="2200" i="1" dirty="0">
                <a:solidFill>
                  <a:srgbClr val="002060"/>
                </a:solidFill>
                <a:latin typeface="+mj-lt"/>
              </a:rPr>
              <a:t>H(p),</a:t>
            </a:r>
            <a:r>
              <a:rPr lang="fr-FR" sz="2200" dirty="0">
                <a:solidFill>
                  <a:srgbClr val="002060"/>
                </a:solidFill>
                <a:latin typeface="+mj-lt"/>
              </a:rPr>
              <a:t> on peut factoriser </a:t>
            </a:r>
            <a:r>
              <a:rPr lang="fr-FR" sz="2200" i="1" dirty="0">
                <a:solidFill>
                  <a:srgbClr val="002060"/>
                </a:solidFill>
                <a:latin typeface="+mj-lt"/>
              </a:rPr>
              <a:t>a</a:t>
            </a:r>
            <a:r>
              <a:rPr lang="fr-FR" sz="2200" i="1" baseline="-25000" dirty="0">
                <a:solidFill>
                  <a:srgbClr val="002060"/>
                </a:solidFill>
                <a:latin typeface="+mj-lt"/>
              </a:rPr>
              <a:t>0</a:t>
            </a:r>
            <a:r>
              <a:rPr lang="fr-FR" sz="2200" dirty="0">
                <a:solidFill>
                  <a:srgbClr val="002060"/>
                </a:solidFill>
                <a:latin typeface="+mj-lt"/>
              </a:rPr>
              <a:t> et </a:t>
            </a:r>
            <a:r>
              <a:rPr lang="fr-FR" sz="2200" i="1" dirty="0">
                <a:solidFill>
                  <a:srgbClr val="002060"/>
                </a:solidFill>
                <a:latin typeface="+mj-lt"/>
              </a:rPr>
              <a:t>b</a:t>
            </a:r>
            <a:r>
              <a:rPr lang="fr-FR" sz="2200" i="1" baseline="-25000" dirty="0">
                <a:solidFill>
                  <a:srgbClr val="002060"/>
                </a:solidFill>
                <a:latin typeface="+mj-lt"/>
              </a:rPr>
              <a:t>0</a:t>
            </a:r>
            <a:r>
              <a:rPr lang="fr-FR" sz="2200" dirty="0">
                <a:solidFill>
                  <a:srgbClr val="002060"/>
                </a:solidFill>
                <a:latin typeface="+mj-lt"/>
              </a:rPr>
              <a:t>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lvl="1" algn="just"/>
            <a:endParaRPr lang="fr-FR" sz="2200" i="1" dirty="0">
              <a:latin typeface="+mj-lt"/>
            </a:endParaRPr>
          </a:p>
          <a:p>
            <a:pPr lvl="1" algn="just"/>
            <a:endParaRPr lang="fr-FR" sz="2200" i="1" dirty="0">
              <a:latin typeface="+mj-lt"/>
            </a:endParaRPr>
          </a:p>
          <a:p>
            <a:pPr lvl="1" algn="just"/>
            <a:r>
              <a:rPr lang="fr-FR" sz="2200" i="1" dirty="0">
                <a:solidFill>
                  <a:srgbClr val="00B0F0"/>
                </a:solidFill>
                <a:latin typeface="+mj-lt"/>
              </a:rPr>
              <a:t>K</a:t>
            </a:r>
            <a:r>
              <a:rPr lang="fr-FR" sz="2200" dirty="0">
                <a:solidFill>
                  <a:srgbClr val="00B0F0"/>
                </a:solidFill>
                <a:latin typeface="+mj-lt"/>
              </a:rPr>
              <a:t> représente le gain statique </a:t>
            </a:r>
          </a:p>
          <a:p>
            <a:pPr lvl="1" algn="just"/>
            <a:r>
              <a:rPr lang="fr-FR" sz="2200" i="1" dirty="0" err="1">
                <a:solidFill>
                  <a:srgbClr val="00B0F0"/>
                </a:solidFill>
                <a:latin typeface="+mj-lt"/>
              </a:rPr>
              <a:t>H</a:t>
            </a:r>
            <a:r>
              <a:rPr lang="fr-FR" sz="2200" i="1" baseline="-25000" dirty="0" err="1">
                <a:solidFill>
                  <a:srgbClr val="00B0F0"/>
                </a:solidFill>
                <a:latin typeface="+mj-lt"/>
              </a:rPr>
              <a:t>trans</a:t>
            </a:r>
            <a:r>
              <a:rPr lang="fr-FR" sz="2200" i="1" dirty="0">
                <a:solidFill>
                  <a:srgbClr val="00B0F0"/>
                </a:solidFill>
                <a:latin typeface="+mj-lt"/>
              </a:rPr>
              <a:t>(p)</a:t>
            </a:r>
            <a:r>
              <a:rPr lang="fr-FR" sz="2200" dirty="0">
                <a:solidFill>
                  <a:srgbClr val="00B0F0"/>
                </a:solidFill>
                <a:latin typeface="+mj-lt"/>
              </a:rPr>
              <a:t> représente le régime transitoire</a:t>
            </a:r>
          </a:p>
          <a:p>
            <a:pPr lvl="1" algn="just"/>
            <a:r>
              <a:rPr lang="fr-FR" sz="2200" dirty="0">
                <a:solidFill>
                  <a:srgbClr val="00B0F0"/>
                </a:solidFill>
                <a:latin typeface="+mj-lt"/>
              </a:rPr>
              <a:t> N≥M et il fixe l’ordre du SLIT</a:t>
            </a:r>
          </a:p>
        </p:txBody>
      </p:sp>
      <p:graphicFrame>
        <p:nvGraphicFramePr>
          <p:cNvPr id="115712" name="Object 0"/>
          <p:cNvGraphicFramePr>
            <a:graphicFrameLocks noChangeAspect="1"/>
          </p:cNvGraphicFramePr>
          <p:nvPr/>
        </p:nvGraphicFramePr>
        <p:xfrm>
          <a:off x="1676400" y="1487488"/>
          <a:ext cx="6264275" cy="1839912"/>
        </p:xfrm>
        <a:graphic>
          <a:graphicData uri="http://schemas.openxmlformats.org/presentationml/2006/ole">
            <mc:AlternateContent xmlns:mc="http://schemas.openxmlformats.org/markup-compatibility/2006">
              <mc:Choice xmlns:v="urn:schemas-microsoft-com:vml" Requires="v">
                <p:oleObj spid="_x0000_s283651" name="Équation" r:id="rId3" imgW="3200400" imgH="939600" progId="Equation.3">
                  <p:embed/>
                </p:oleObj>
              </mc:Choice>
              <mc:Fallback>
                <p:oleObj name="Équation" r:id="rId3" imgW="3200400" imgH="939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487488"/>
                        <a:ext cx="6264275" cy="183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5712"/>
                                        </p:tgtEl>
                                        <p:attrNameLst>
                                          <p:attrName>style.visibility</p:attrName>
                                        </p:attrNameLst>
                                      </p:cBhvr>
                                      <p:to>
                                        <p:strVal val="visible"/>
                                      </p:to>
                                    </p:set>
                                    <p:anim calcmode="lin" valueType="num">
                                      <p:cBhvr additive="base">
                                        <p:cTn id="7" dur="500" fill="hold"/>
                                        <p:tgtEl>
                                          <p:spTgt spid="115712"/>
                                        </p:tgtEl>
                                        <p:attrNameLst>
                                          <p:attrName>ppt_x</p:attrName>
                                        </p:attrNameLst>
                                      </p:cBhvr>
                                      <p:tavLst>
                                        <p:tav tm="0">
                                          <p:val>
                                            <p:strVal val="0-#ppt_w/2"/>
                                          </p:val>
                                        </p:tav>
                                        <p:tav tm="100000">
                                          <p:val>
                                            <p:strVal val="#ppt_x"/>
                                          </p:val>
                                        </p:tav>
                                      </p:tavLst>
                                    </p:anim>
                                    <p:anim calcmode="lin" valueType="num">
                                      <p:cBhvr additive="base">
                                        <p:cTn id="8" dur="500" fill="hold"/>
                                        <p:tgtEl>
                                          <p:spTgt spid="1157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1139">
                                            <p:txEl>
                                              <p:pRg st="7" end="7"/>
                                            </p:txEl>
                                          </p:spTgt>
                                        </p:tgtEl>
                                        <p:attrNameLst>
                                          <p:attrName>style.visibility</p:attrName>
                                        </p:attrNameLst>
                                      </p:cBhvr>
                                      <p:to>
                                        <p:strVal val="visible"/>
                                      </p:to>
                                    </p:set>
                                    <p:anim calcmode="lin" valueType="num">
                                      <p:cBhvr additive="base">
                                        <p:cTn id="17"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1139">
                                            <p:txEl>
                                              <p:pRg st="8" end="8"/>
                                            </p:txEl>
                                          </p:spTgt>
                                        </p:tgtEl>
                                        <p:attrNameLst>
                                          <p:attrName>style.visibility</p:attrName>
                                        </p:attrNameLst>
                                      </p:cBhvr>
                                      <p:to>
                                        <p:strVal val="visible"/>
                                      </p:to>
                                    </p:set>
                                    <p:anim calcmode="lin" valueType="num">
                                      <p:cBhvr additive="base">
                                        <p:cTn id="21"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1139">
                                            <p:txEl>
                                              <p:pRg st="8" end="8"/>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1139">
                                            <p:txEl>
                                              <p:pRg st="9" end="9"/>
                                            </p:txEl>
                                          </p:spTgt>
                                        </p:tgtEl>
                                        <p:attrNameLst>
                                          <p:attrName>style.visibility</p:attrName>
                                        </p:attrNameLst>
                                      </p:cBhvr>
                                      <p:to>
                                        <p:strVal val="visible"/>
                                      </p:to>
                                    </p:set>
                                    <p:anim calcmode="lin" valueType="num">
                                      <p:cBhvr additive="base">
                                        <p:cTn id="25" dur="500" fill="hold"/>
                                        <p:tgtEl>
                                          <p:spTgt spid="91139">
                                            <p:txEl>
                                              <p:pRg st="9" end="9"/>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685800"/>
            <a:ext cx="9652000" cy="3429000"/>
          </a:xfrm>
        </p:spPr>
        <p:txBody>
          <a:bodyPr/>
          <a:lstStyle/>
          <a:p>
            <a:pPr algn="just"/>
            <a:r>
              <a:rPr lang="fr-FR" sz="2200" dirty="0">
                <a:solidFill>
                  <a:srgbClr val="7030A0"/>
                </a:solidFill>
                <a:latin typeface="+mj-lt"/>
              </a:rPr>
              <a:t>La réponse fréquentielle H(f) d’un SLIT est un cas particulier de la fonction de transfert </a:t>
            </a:r>
            <a:r>
              <a:rPr lang="fr-FR" sz="2200" i="1" dirty="0">
                <a:solidFill>
                  <a:srgbClr val="7030A0"/>
                </a:solidFill>
                <a:latin typeface="+mj-lt"/>
              </a:rPr>
              <a:t>H(p),</a:t>
            </a:r>
            <a:r>
              <a:rPr lang="fr-FR" sz="2200" dirty="0">
                <a:solidFill>
                  <a:srgbClr val="7030A0"/>
                </a:solidFill>
                <a:latin typeface="+mj-lt"/>
              </a:rPr>
              <a:t> </a:t>
            </a:r>
          </a:p>
          <a:p>
            <a:pPr algn="just"/>
            <a:endParaRPr lang="fr-FR" sz="2200" dirty="0">
              <a:latin typeface="+mj-lt"/>
            </a:endParaRPr>
          </a:p>
          <a:p>
            <a:pPr algn="just"/>
            <a:r>
              <a:rPr lang="fr-FR" sz="2200" dirty="0">
                <a:solidFill>
                  <a:srgbClr val="0070C0"/>
                </a:solidFill>
                <a:latin typeface="+mj-lt"/>
              </a:rPr>
              <a:t> En effet                                    pour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r>
              <a:rPr lang="fr-FR" sz="2200" dirty="0">
                <a:solidFill>
                  <a:srgbClr val="002060"/>
                </a:solidFill>
                <a:latin typeface="+mj-lt"/>
              </a:rPr>
              <a:t>Le gain en dB d’un SLIT peut être représenté par:</a:t>
            </a:r>
          </a:p>
          <a:p>
            <a:pPr algn="just"/>
            <a:endParaRPr lang="fr-FR" sz="2200" dirty="0">
              <a:latin typeface="+mj-lt"/>
            </a:endParaRPr>
          </a:p>
          <a:p>
            <a:pPr algn="just"/>
            <a:endParaRPr lang="fr-FR" sz="2200" dirty="0">
              <a:latin typeface="+mj-lt"/>
            </a:endParaRPr>
          </a:p>
          <a:p>
            <a:pPr algn="just"/>
            <a:r>
              <a:rPr lang="fr-FR" sz="2200" dirty="0">
                <a:solidFill>
                  <a:srgbClr val="00B050"/>
                </a:solidFill>
                <a:latin typeface="+mj-lt"/>
              </a:rPr>
              <a:t>Le déphasage apporté par le SLIT sur le signal de sortie par rapport au signal d’entrée est donné par:</a:t>
            </a:r>
          </a:p>
        </p:txBody>
      </p:sp>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graphicFrame>
        <p:nvGraphicFramePr>
          <p:cNvPr id="7" name="Objet 6"/>
          <p:cNvGraphicFramePr>
            <a:graphicFrameLocks noChangeAspect="1"/>
          </p:cNvGraphicFramePr>
          <p:nvPr/>
        </p:nvGraphicFramePr>
        <p:xfrm>
          <a:off x="2741613" y="4303713"/>
          <a:ext cx="3752850" cy="573087"/>
        </p:xfrm>
        <a:graphic>
          <a:graphicData uri="http://schemas.openxmlformats.org/presentationml/2006/ole">
            <mc:AlternateContent xmlns:mc="http://schemas.openxmlformats.org/markup-compatibility/2006">
              <mc:Choice xmlns:v="urn:schemas-microsoft-com:vml" Requires="v">
                <p:oleObj spid="_x0000_s285703" name="Équation" r:id="rId3" imgW="1663560" imgH="253800" progId="Equation.3">
                  <p:embed/>
                </p:oleObj>
              </mc:Choice>
              <mc:Fallback>
                <p:oleObj name="Équation" r:id="rId3" imgW="166356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613" y="4303713"/>
                        <a:ext cx="375285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9684" name="Object 4"/>
          <p:cNvGraphicFramePr>
            <a:graphicFrameLocks noChangeAspect="1"/>
          </p:cNvGraphicFramePr>
          <p:nvPr/>
        </p:nvGraphicFramePr>
        <p:xfrm>
          <a:off x="2819400" y="2259014"/>
          <a:ext cx="3251200" cy="1467143"/>
        </p:xfrm>
        <a:graphic>
          <a:graphicData uri="http://schemas.openxmlformats.org/presentationml/2006/ole">
            <mc:AlternateContent xmlns:mc="http://schemas.openxmlformats.org/markup-compatibility/2006">
              <mc:Choice xmlns:v="urn:schemas-microsoft-com:vml" Requires="v">
                <p:oleObj spid="_x0000_s285704" name="Équation" r:id="rId5" imgW="1854000" imgH="838080" progId="Equation.3">
                  <p:embed/>
                </p:oleObj>
              </mc:Choice>
              <mc:Fallback>
                <p:oleObj name="Équation" r:id="rId5" imgW="1854000" imgH="8380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2259014"/>
                        <a:ext cx="3251200" cy="146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t 8"/>
          <p:cNvGraphicFramePr>
            <a:graphicFrameLocks noChangeAspect="1"/>
          </p:cNvGraphicFramePr>
          <p:nvPr/>
        </p:nvGraphicFramePr>
        <p:xfrm>
          <a:off x="1701800" y="1790701"/>
          <a:ext cx="1854200" cy="463550"/>
        </p:xfrm>
        <a:graphic>
          <a:graphicData uri="http://schemas.openxmlformats.org/presentationml/2006/ole">
            <mc:AlternateContent xmlns:mc="http://schemas.openxmlformats.org/markup-compatibility/2006">
              <mc:Choice xmlns:v="urn:schemas-microsoft-com:vml" Requires="v">
                <p:oleObj spid="_x0000_s285705" name="Équation" r:id="rId7" imgW="863280" imgH="215640" progId="Equation.3">
                  <p:embed/>
                </p:oleObj>
              </mc:Choice>
              <mc:Fallback>
                <p:oleObj name="Équation" r:id="rId7" imgW="86328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1790701"/>
                        <a:ext cx="1854200"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nvGraphicFramePr>
        <p:xfrm>
          <a:off x="4622799" y="1778000"/>
          <a:ext cx="2393159" cy="531813"/>
        </p:xfrm>
        <a:graphic>
          <a:graphicData uri="http://schemas.openxmlformats.org/presentationml/2006/ole">
            <mc:AlternateContent xmlns:mc="http://schemas.openxmlformats.org/markup-compatibility/2006">
              <mc:Choice xmlns:v="urn:schemas-microsoft-com:vml" Requires="v">
                <p:oleObj spid="_x0000_s285706" name="Équation" r:id="rId9" imgW="914400" imgH="203040" progId="Equation.3">
                  <p:embed/>
                </p:oleObj>
              </mc:Choice>
              <mc:Fallback>
                <p:oleObj name="Équation" r:id="rId9" imgW="914400" imgH="2030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2799" y="1778000"/>
                        <a:ext cx="2393159"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3314700" y="5713412"/>
          <a:ext cx="3956842" cy="879298"/>
        </p:xfrm>
        <a:graphic>
          <a:graphicData uri="http://schemas.openxmlformats.org/presentationml/2006/ole">
            <mc:AlternateContent xmlns:mc="http://schemas.openxmlformats.org/markup-compatibility/2006">
              <mc:Choice xmlns:v="urn:schemas-microsoft-com:vml" Requires="v">
                <p:oleObj spid="_x0000_s285707" name="Équation" r:id="rId11" imgW="2057400" imgH="457200" progId="Equation.3">
                  <p:embed/>
                </p:oleObj>
              </mc:Choice>
              <mc:Fallback>
                <p:oleObj name="Équation" r:id="rId11" imgW="2057400" imgH="4572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14700" y="5713412"/>
                        <a:ext cx="3956842" cy="8792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10" end="10"/>
                                            </p:txEl>
                                          </p:spTgt>
                                        </p:tgtEl>
                                        <p:attrNameLst>
                                          <p:attrName>style.visibility</p:attrName>
                                        </p:attrNameLst>
                                      </p:cBhvr>
                                      <p:to>
                                        <p:strVal val="visible"/>
                                      </p:to>
                                    </p:set>
                                    <p:anim calcmode="lin" valueType="num">
                                      <p:cBhvr additive="base">
                                        <p:cTn id="25"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9684"/>
                                        </p:tgtEl>
                                        <p:attrNameLst>
                                          <p:attrName>style.visibility</p:attrName>
                                        </p:attrNameLst>
                                      </p:cBhvr>
                                      <p:to>
                                        <p:strVal val="visible"/>
                                      </p:to>
                                    </p:set>
                                    <p:anim calcmode="lin" valueType="num">
                                      <p:cBhvr additive="base">
                                        <p:cTn id="31" dur="500" fill="hold"/>
                                        <p:tgtEl>
                                          <p:spTgt spid="199684"/>
                                        </p:tgtEl>
                                        <p:attrNameLst>
                                          <p:attrName>ppt_x</p:attrName>
                                        </p:attrNameLst>
                                      </p:cBhvr>
                                      <p:tavLst>
                                        <p:tav tm="0">
                                          <p:val>
                                            <p:strVal val="0-#ppt_w/2"/>
                                          </p:val>
                                        </p:tav>
                                        <p:tav tm="100000">
                                          <p:val>
                                            <p:strVal val="#ppt_x"/>
                                          </p:val>
                                        </p:tav>
                                      </p:tavLst>
                                    </p:anim>
                                    <p:anim calcmode="lin" valueType="num">
                                      <p:cBhvr additive="base">
                                        <p:cTn id="32" dur="500" fill="hold"/>
                                        <p:tgtEl>
                                          <p:spTgt spid="199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1054100"/>
            <a:ext cx="9652000" cy="3429000"/>
          </a:xfrm>
        </p:spPr>
        <p:txBody>
          <a:bodyPr/>
          <a:lstStyle/>
          <a:p>
            <a:pPr algn="just"/>
            <a:r>
              <a:rPr lang="fr-FR" sz="2200" dirty="0">
                <a:solidFill>
                  <a:srgbClr val="7030A0"/>
                </a:solidFill>
                <a:latin typeface="+mj-lt"/>
              </a:rPr>
              <a:t> La bande passante (BP) d’un SLIT est la gamme de fréquences limitée par la ou les fréquence(s) de coupures. Les fréquences de coupures correspondent:</a:t>
            </a:r>
          </a:p>
          <a:p>
            <a:pPr algn="just"/>
            <a:endParaRPr lang="fr-FR" sz="2200" dirty="0">
              <a:latin typeface="+mj-lt"/>
            </a:endParaRPr>
          </a:p>
          <a:p>
            <a:pPr algn="just"/>
            <a:endParaRPr lang="fr-FR" sz="2200" dirty="0">
              <a:latin typeface="+mj-lt"/>
            </a:endParaRPr>
          </a:p>
          <a:p>
            <a:pPr algn="just"/>
            <a:endParaRPr lang="fr-FR" sz="2200" dirty="0">
              <a:solidFill>
                <a:srgbClr val="0070C0"/>
              </a:solidFill>
              <a:latin typeface="+mj-lt"/>
            </a:endParaRPr>
          </a:p>
          <a:p>
            <a:pPr algn="just"/>
            <a:r>
              <a:rPr lang="fr-FR" sz="2200" dirty="0">
                <a:solidFill>
                  <a:srgbClr val="0070C0"/>
                </a:solidFill>
                <a:latin typeface="+mj-lt"/>
              </a:rPr>
              <a:t> Elles correspondent également</a:t>
            </a:r>
          </a:p>
          <a:p>
            <a:pPr algn="just"/>
            <a:endParaRPr lang="fr-FR" sz="2200" dirty="0">
              <a:latin typeface="+mj-lt"/>
            </a:endParaRPr>
          </a:p>
          <a:p>
            <a:pPr algn="just"/>
            <a:endParaRPr lang="fr-FR" sz="2200" dirty="0">
              <a:latin typeface="+mj-lt"/>
            </a:endParaRPr>
          </a:p>
          <a:p>
            <a:pPr algn="just"/>
            <a:r>
              <a:rPr lang="fr-FR" sz="2200" dirty="0">
                <a:latin typeface="+mj-lt"/>
              </a:rPr>
              <a:t> </a:t>
            </a:r>
            <a:r>
              <a:rPr lang="fr-FR" sz="2200" dirty="0">
                <a:solidFill>
                  <a:srgbClr val="002060"/>
                </a:solidFill>
                <a:latin typeface="+mj-lt"/>
              </a:rPr>
              <a:t>On parle souvent de fréquences de coupures à -3dB</a:t>
            </a:r>
          </a:p>
          <a:p>
            <a:pPr algn="just">
              <a:buNone/>
            </a:pPr>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p:txBody>
      </p:sp>
      <p:graphicFrame>
        <p:nvGraphicFramePr>
          <p:cNvPr id="12" name="Objet 11"/>
          <p:cNvGraphicFramePr>
            <a:graphicFrameLocks noChangeAspect="1"/>
          </p:cNvGraphicFramePr>
          <p:nvPr/>
        </p:nvGraphicFramePr>
        <p:xfrm>
          <a:off x="4585495" y="1778000"/>
          <a:ext cx="3017661" cy="1155700"/>
        </p:xfrm>
        <a:graphic>
          <a:graphicData uri="http://schemas.openxmlformats.org/presentationml/2006/ole">
            <mc:AlternateContent xmlns:mc="http://schemas.openxmlformats.org/markup-compatibility/2006">
              <mc:Choice xmlns:v="urn:schemas-microsoft-com:vml" Requires="v">
                <p:oleObj spid="_x0000_s286724" name="Équation" r:id="rId3" imgW="1193760" imgH="457200" progId="Equation.3">
                  <p:embed/>
                </p:oleObj>
              </mc:Choice>
              <mc:Fallback>
                <p:oleObj name="Équation" r:id="rId3" imgW="119376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5495" y="1778000"/>
                        <a:ext cx="3017661"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1736" name="Object 8"/>
          <p:cNvGraphicFramePr>
            <a:graphicFrameLocks noChangeAspect="1"/>
          </p:cNvGraphicFramePr>
          <p:nvPr/>
        </p:nvGraphicFramePr>
        <p:xfrm>
          <a:off x="4002088" y="3643313"/>
          <a:ext cx="4584700" cy="573087"/>
        </p:xfrm>
        <a:graphic>
          <a:graphicData uri="http://schemas.openxmlformats.org/presentationml/2006/ole">
            <mc:AlternateContent xmlns:mc="http://schemas.openxmlformats.org/markup-compatibility/2006">
              <mc:Choice xmlns:v="urn:schemas-microsoft-com:vml" Requires="v">
                <p:oleObj spid="_x0000_s286725" name="Équation" r:id="rId5" imgW="2031840" imgH="253800" progId="Equation.3">
                  <p:embed/>
                </p:oleObj>
              </mc:Choice>
              <mc:Fallback>
                <p:oleObj name="Équation" r:id="rId5" imgW="2031840" imgH="253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2088" y="3643313"/>
                        <a:ext cx="458470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4" end="4"/>
                                            </p:txEl>
                                          </p:spTgt>
                                        </p:tgtEl>
                                        <p:attrNameLst>
                                          <p:attrName>style.visibility</p:attrName>
                                        </p:attrNameLst>
                                      </p:cBhvr>
                                      <p:to>
                                        <p:strVal val="visible"/>
                                      </p:to>
                                    </p:set>
                                    <p:anim calcmode="lin" valueType="num">
                                      <p:cBhvr additive="base">
                                        <p:cTn id="1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graphicFrame>
        <p:nvGraphicFramePr>
          <p:cNvPr id="222209" name="Object 1"/>
          <p:cNvGraphicFramePr>
            <a:graphicFrameLocks noChangeAspect="1"/>
          </p:cNvGraphicFramePr>
          <p:nvPr/>
        </p:nvGraphicFramePr>
        <p:xfrm>
          <a:off x="660400" y="1139825"/>
          <a:ext cx="8539163" cy="1666875"/>
        </p:xfrm>
        <a:graphic>
          <a:graphicData uri="http://schemas.openxmlformats.org/presentationml/2006/ole">
            <mc:AlternateContent xmlns:mc="http://schemas.openxmlformats.org/markup-compatibility/2006">
              <mc:Choice xmlns:v="urn:schemas-microsoft-com:vml" Requires="v">
                <p:oleObj spid="_x0000_s288773" name="Équation" r:id="rId3" imgW="3873240" imgH="838080" progId="Equation.3">
                  <p:embed/>
                </p:oleObj>
              </mc:Choice>
              <mc:Fallback>
                <p:oleObj name="Équation" r:id="rId3" imgW="3873240" imgH="838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1139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ZoneTexte 3"/>
          <p:cNvSpPr txBox="1"/>
          <p:nvPr/>
        </p:nvSpPr>
        <p:spPr>
          <a:xfrm>
            <a:off x="0" y="698500"/>
            <a:ext cx="9906000" cy="769441"/>
          </a:xfrm>
          <a:prstGeom prst="rect">
            <a:avLst/>
          </a:prstGeom>
          <a:noFill/>
        </p:spPr>
        <p:txBody>
          <a:bodyPr wrap="square" rtlCol="0">
            <a:spAutoFit/>
          </a:bodyPr>
          <a:lstStyle/>
          <a:p>
            <a:pPr algn="just"/>
            <a:r>
              <a:rPr lang="fr-FR" sz="2200" b="0" dirty="0">
                <a:solidFill>
                  <a:srgbClr val="7030A0"/>
                </a:solidFill>
                <a:latin typeface="+mj-lt"/>
              </a:rPr>
              <a:t>On rappelle qu’un SLIT possède une fonction de transfert H(p) sous forme d’un rapport de deux polynômes en p.</a:t>
            </a:r>
          </a:p>
        </p:txBody>
      </p:sp>
      <p:sp>
        <p:nvSpPr>
          <p:cNvPr id="6" name="ZoneTexte 5"/>
          <p:cNvSpPr txBox="1"/>
          <p:nvPr/>
        </p:nvSpPr>
        <p:spPr>
          <a:xfrm>
            <a:off x="0" y="2590800"/>
            <a:ext cx="9906000" cy="2400657"/>
          </a:xfrm>
          <a:prstGeom prst="rect">
            <a:avLst/>
          </a:prstGeom>
          <a:noFill/>
        </p:spPr>
        <p:txBody>
          <a:bodyPr wrap="square" rtlCol="0">
            <a:spAutoFit/>
          </a:bodyPr>
          <a:lstStyle/>
          <a:p>
            <a:r>
              <a:rPr lang="fr-FR" sz="2200" b="0" dirty="0">
                <a:latin typeface="+mj-lt"/>
              </a:rPr>
              <a:t>Dès lors, nous pouvons calculer les racines de N(p) et aussi les racines de D(p).</a:t>
            </a:r>
          </a:p>
          <a:p>
            <a:endParaRPr lang="fr-FR" sz="2200" b="0" dirty="0">
              <a:latin typeface="+mj-lt"/>
            </a:endParaRPr>
          </a:p>
          <a:p>
            <a:pPr marL="342900" indent="-342900" algn="just">
              <a:buFont typeface="+mj-lt"/>
              <a:buAutoNum type="arabicPeriod"/>
            </a:pPr>
            <a:r>
              <a:rPr lang="fr-FR" sz="2200" b="0" dirty="0">
                <a:latin typeface="+mj-lt"/>
              </a:rPr>
              <a:t>Les racines de N(p), où valeurs particulières de p annulant le numérateur, sont appelées les </a:t>
            </a:r>
            <a:r>
              <a:rPr lang="fr-FR" sz="2200" b="0" dirty="0">
                <a:solidFill>
                  <a:srgbClr val="FF0000"/>
                </a:solidFill>
                <a:latin typeface="+mj-lt"/>
              </a:rPr>
              <a:t>zéros de H(p)</a:t>
            </a:r>
          </a:p>
          <a:p>
            <a:pPr marL="342900" indent="-342900" algn="just">
              <a:buFont typeface="+mj-lt"/>
              <a:buAutoNum type="arabicPeriod"/>
            </a:pPr>
            <a:r>
              <a:rPr lang="fr-FR" sz="2200" b="0" dirty="0">
                <a:latin typeface="+mj-lt"/>
              </a:rPr>
              <a:t>Les racines de D(p), où valeurs particulières de p annulant le dénominateur, sont appelées </a:t>
            </a:r>
            <a:r>
              <a:rPr lang="fr-FR" sz="2200" b="0" dirty="0">
                <a:solidFill>
                  <a:srgbClr val="FF0000"/>
                </a:solidFill>
                <a:latin typeface="+mj-lt"/>
              </a:rPr>
              <a:t>les pôles de H(p</a:t>
            </a:r>
            <a:r>
              <a:rPr lang="fr-FR" sz="2200" b="0" dirty="0">
                <a:latin typeface="+mj-lt"/>
              </a:rPr>
              <a:t>)</a:t>
            </a:r>
          </a:p>
          <a:p>
            <a:pPr marL="342900" indent="-342900">
              <a:buFont typeface="+mj-lt"/>
              <a:buAutoNum type="arabicPeriod"/>
            </a:pPr>
            <a:endParaRPr lang="fr-FR" dirty="0"/>
          </a:p>
        </p:txBody>
      </p:sp>
      <p:graphicFrame>
        <p:nvGraphicFramePr>
          <p:cNvPr id="222210" name="Object 2"/>
          <p:cNvGraphicFramePr>
            <a:graphicFrameLocks noChangeAspect="1"/>
          </p:cNvGraphicFramePr>
          <p:nvPr/>
        </p:nvGraphicFramePr>
        <p:xfrm>
          <a:off x="1357313" y="4757738"/>
          <a:ext cx="6915150" cy="908050"/>
        </p:xfrm>
        <a:graphic>
          <a:graphicData uri="http://schemas.openxmlformats.org/presentationml/2006/ole">
            <mc:AlternateContent xmlns:mc="http://schemas.openxmlformats.org/markup-compatibility/2006">
              <mc:Choice xmlns:v="urn:schemas-microsoft-com:vml" Requires="v">
                <p:oleObj spid="_x0000_s288774" name="Équation" r:id="rId5" imgW="3136680" imgH="457200" progId="Equation.3">
                  <p:embed/>
                </p:oleObj>
              </mc:Choice>
              <mc:Fallback>
                <p:oleObj name="Équation" r:id="rId5" imgW="313668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7313" y="47577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5676900"/>
            <a:ext cx="9906000" cy="400110"/>
          </a:xfrm>
          <a:prstGeom prst="rect">
            <a:avLst/>
          </a:prstGeom>
          <a:noFill/>
        </p:spPr>
        <p:txBody>
          <a:bodyPr wrap="square" rtlCol="0">
            <a:spAutoFit/>
          </a:bodyPr>
          <a:lstStyle/>
          <a:p>
            <a:r>
              <a:rPr lang="fr-FR" sz="2000" b="0" dirty="0">
                <a:latin typeface="+mj-lt"/>
              </a:rPr>
              <a:t>Où </a:t>
            </a:r>
            <a:r>
              <a:rPr lang="fr-FR" sz="2000" b="0" dirty="0" err="1">
                <a:latin typeface="+mj-lt"/>
              </a:rPr>
              <a:t>z</a:t>
            </a:r>
            <a:r>
              <a:rPr lang="fr-FR" sz="2000" b="0" baseline="-25000" dirty="0" err="1">
                <a:latin typeface="+mj-lt"/>
              </a:rPr>
              <a:t>l</a:t>
            </a:r>
            <a:r>
              <a:rPr lang="fr-FR" sz="2000" b="0" dirty="0">
                <a:latin typeface="+mj-lt"/>
              </a:rPr>
              <a:t>=</a:t>
            </a:r>
            <a:r>
              <a:rPr lang="fr-FR" sz="2000" b="0" dirty="0">
                <a:latin typeface="+mj-lt"/>
                <a:sym typeface="Symbol"/>
              </a:rPr>
              <a:t></a:t>
            </a:r>
            <a:r>
              <a:rPr lang="fr-FR" sz="2000" b="0" baseline="-25000" dirty="0">
                <a:latin typeface="+mj-lt"/>
                <a:sym typeface="Symbol"/>
              </a:rPr>
              <a:t>l</a:t>
            </a:r>
            <a:r>
              <a:rPr lang="fr-FR" sz="2000" b="0" dirty="0">
                <a:latin typeface="+mj-lt"/>
                <a:sym typeface="Symbol"/>
              </a:rPr>
              <a:t>+j</a:t>
            </a:r>
            <a:r>
              <a:rPr lang="fr-FR" sz="2000" b="0" baseline="-25000" dirty="0">
                <a:latin typeface="+mj-lt"/>
                <a:sym typeface="Symbol"/>
              </a:rPr>
              <a:t>l</a:t>
            </a:r>
            <a:r>
              <a:rPr lang="fr-FR" sz="2000" b="0" dirty="0">
                <a:latin typeface="+mj-lt"/>
                <a:sym typeface="Symbol"/>
              </a:rPr>
              <a:t>= </a:t>
            </a:r>
            <a:r>
              <a:rPr lang="fr-FR" sz="2000" b="0" baseline="-25000" dirty="0">
                <a:latin typeface="+mj-lt"/>
                <a:sym typeface="Symbol"/>
              </a:rPr>
              <a:t>l</a:t>
            </a:r>
            <a:r>
              <a:rPr lang="fr-FR" sz="2000" b="0" dirty="0">
                <a:latin typeface="+mj-lt"/>
                <a:sym typeface="Symbol"/>
              </a:rPr>
              <a:t>+j2</a:t>
            </a:r>
            <a:r>
              <a:rPr lang="fr-FR" sz="2000" b="0" dirty="0" err="1">
                <a:latin typeface="+mj-lt"/>
                <a:sym typeface="Symbol"/>
              </a:rPr>
              <a:t>f</a:t>
            </a:r>
            <a:r>
              <a:rPr lang="fr-FR" sz="2000" b="0" baseline="-25000" dirty="0" err="1">
                <a:latin typeface="+mj-lt"/>
                <a:sym typeface="Symbol"/>
              </a:rPr>
              <a:t>l</a:t>
            </a:r>
            <a:r>
              <a:rPr lang="fr-FR" sz="2000" b="0" dirty="0">
                <a:latin typeface="+mj-lt"/>
                <a:sym typeface="Symbol"/>
              </a:rPr>
              <a:t> sont les zéros de H(p) en supposant qu’elles sont des racines simples</a:t>
            </a:r>
            <a:endParaRPr lang="fr-FR" sz="2000" b="0" dirty="0">
              <a:latin typeface="+mj-lt"/>
            </a:endParaRPr>
          </a:p>
        </p:txBody>
      </p:sp>
      <p:sp>
        <p:nvSpPr>
          <p:cNvPr id="8" name="ZoneTexte 7"/>
          <p:cNvSpPr txBox="1"/>
          <p:nvPr/>
        </p:nvSpPr>
        <p:spPr>
          <a:xfrm>
            <a:off x="0" y="6299200"/>
            <a:ext cx="9906000" cy="384721"/>
          </a:xfrm>
          <a:prstGeom prst="rect">
            <a:avLst/>
          </a:prstGeom>
          <a:noFill/>
        </p:spPr>
        <p:txBody>
          <a:bodyPr wrap="square" rtlCol="0">
            <a:spAutoFit/>
          </a:bodyPr>
          <a:lstStyle/>
          <a:p>
            <a:r>
              <a:rPr lang="fr-FR" sz="1900" b="0" dirty="0">
                <a:latin typeface="+mj-lt"/>
              </a:rPr>
              <a:t>Où                                             </a:t>
            </a:r>
            <a:r>
              <a:rPr lang="fr-FR" sz="1900" b="0" dirty="0">
                <a:latin typeface="+mj-lt"/>
                <a:sym typeface="Symbol"/>
              </a:rPr>
              <a:t>sont les pôles de H(p) en supposant qu’elles sont des racines simples</a:t>
            </a:r>
            <a:endParaRPr lang="fr-FR" sz="1900" b="0" dirty="0">
              <a:latin typeface="+mj-lt"/>
            </a:endParaRPr>
          </a:p>
        </p:txBody>
      </p:sp>
      <p:graphicFrame>
        <p:nvGraphicFramePr>
          <p:cNvPr id="10" name="Objet 9"/>
          <p:cNvGraphicFramePr>
            <a:graphicFrameLocks noChangeAspect="1"/>
          </p:cNvGraphicFramePr>
          <p:nvPr/>
        </p:nvGraphicFramePr>
        <p:xfrm>
          <a:off x="514350" y="6273800"/>
          <a:ext cx="2219566" cy="379413"/>
        </p:xfrm>
        <a:graphic>
          <a:graphicData uri="http://schemas.openxmlformats.org/presentationml/2006/ole">
            <mc:AlternateContent xmlns:mc="http://schemas.openxmlformats.org/markup-compatibility/2006">
              <mc:Choice xmlns:v="urn:schemas-microsoft-com:vml" Requires="v">
                <p:oleObj spid="_x0000_s288775" name="Équation" r:id="rId7" imgW="1485720" imgH="253800" progId="Equation.3">
                  <p:embed/>
                </p:oleObj>
              </mc:Choice>
              <mc:Fallback>
                <p:oleObj name="Équation" r:id="rId7" imgW="1485720" imgH="2538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350" y="62738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09"/>
                                        </p:tgtEl>
                                        <p:attrNameLst>
                                          <p:attrName>style.visibility</p:attrName>
                                        </p:attrNameLst>
                                      </p:cBhvr>
                                      <p:to>
                                        <p:strVal val="visible"/>
                                      </p:to>
                                    </p:set>
                                    <p:anim calcmode="lin" valueType="num">
                                      <p:cBhvr additive="base">
                                        <p:cTn id="7" dur="500" fill="hold"/>
                                        <p:tgtEl>
                                          <p:spTgt spid="222209"/>
                                        </p:tgtEl>
                                        <p:attrNameLst>
                                          <p:attrName>ppt_x</p:attrName>
                                        </p:attrNameLst>
                                      </p:cBhvr>
                                      <p:tavLst>
                                        <p:tav tm="0">
                                          <p:val>
                                            <p:strVal val="0-#ppt_w/2"/>
                                          </p:val>
                                        </p:tav>
                                        <p:tav tm="100000">
                                          <p:val>
                                            <p:strVal val="#ppt_x"/>
                                          </p:val>
                                        </p:tav>
                                      </p:tavLst>
                                    </p:anim>
                                    <p:anim calcmode="lin" valueType="num">
                                      <p:cBhvr additive="base">
                                        <p:cTn id="8" dur="500" fill="hold"/>
                                        <p:tgtEl>
                                          <p:spTgt spid="2222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0"/>
                                        </p:tgtEl>
                                        <p:attrNameLst>
                                          <p:attrName>style.visibility</p:attrName>
                                        </p:attrNameLst>
                                      </p:cBhvr>
                                      <p:to>
                                        <p:strVal val="visible"/>
                                      </p:to>
                                    </p:set>
                                    <p:anim calcmode="lin" valueType="num">
                                      <p:cBhvr additive="base">
                                        <p:cTn id="13" dur="500" fill="hold"/>
                                        <p:tgtEl>
                                          <p:spTgt spid="222210"/>
                                        </p:tgtEl>
                                        <p:attrNameLst>
                                          <p:attrName>ppt_x</p:attrName>
                                        </p:attrNameLst>
                                      </p:cBhvr>
                                      <p:tavLst>
                                        <p:tav tm="0">
                                          <p:val>
                                            <p:strVal val="0-#ppt_w/2"/>
                                          </p:val>
                                        </p:tav>
                                        <p:tav tm="100000">
                                          <p:val>
                                            <p:strVal val="#ppt_x"/>
                                          </p:val>
                                        </p:tav>
                                      </p:tavLst>
                                    </p:anim>
                                    <p:anim calcmode="lin" valueType="num">
                                      <p:cBhvr additive="base">
                                        <p:cTn id="14"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210" name="Object 2"/>
          <p:cNvGraphicFramePr>
            <a:graphicFrameLocks noChangeAspect="1"/>
          </p:cNvGraphicFramePr>
          <p:nvPr/>
        </p:nvGraphicFramePr>
        <p:xfrm>
          <a:off x="1458913" y="998538"/>
          <a:ext cx="6915150" cy="908050"/>
        </p:xfrm>
        <a:graphic>
          <a:graphicData uri="http://schemas.openxmlformats.org/presentationml/2006/ole">
            <mc:AlternateContent xmlns:mc="http://schemas.openxmlformats.org/markup-compatibility/2006">
              <mc:Choice xmlns:v="urn:schemas-microsoft-com:vml" Requires="v">
                <p:oleObj spid="_x0000_s289796" name="Équation" r:id="rId3" imgW="3136680" imgH="457200" progId="Equation.3">
                  <p:embed/>
                </p:oleObj>
              </mc:Choice>
              <mc:Fallback>
                <p:oleObj name="Équation" r:id="rId3" imgW="313668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8913" y="9985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2108200"/>
            <a:ext cx="9906000" cy="369332"/>
          </a:xfrm>
          <a:prstGeom prst="rect">
            <a:avLst/>
          </a:prstGeom>
          <a:noFill/>
        </p:spPr>
        <p:txBody>
          <a:bodyPr wrap="square" rtlCol="0">
            <a:spAutoFit/>
          </a:bodyPr>
          <a:lstStyle/>
          <a:p>
            <a:r>
              <a:rPr lang="fr-FR" dirty="0"/>
              <a:t>Les zéros de H(p) sont  </a:t>
            </a:r>
            <a:r>
              <a:rPr lang="fr-FR" dirty="0" err="1"/>
              <a:t>z</a:t>
            </a:r>
            <a:r>
              <a:rPr lang="fr-FR" baseline="-25000" dirty="0" err="1"/>
              <a:t>l</a:t>
            </a:r>
            <a:r>
              <a:rPr lang="fr-FR" dirty="0"/>
              <a:t>=</a:t>
            </a:r>
            <a:r>
              <a:rPr lang="fr-FR" dirty="0">
                <a:sym typeface="Symbol"/>
              </a:rPr>
              <a:t></a:t>
            </a:r>
            <a:r>
              <a:rPr lang="fr-FR" baseline="-25000" dirty="0">
                <a:sym typeface="Symbol"/>
              </a:rPr>
              <a:t>l</a:t>
            </a:r>
            <a:r>
              <a:rPr lang="fr-FR" dirty="0">
                <a:sym typeface="Symbol"/>
              </a:rPr>
              <a:t>+j</a:t>
            </a:r>
            <a:r>
              <a:rPr lang="fr-FR" baseline="-25000" dirty="0">
                <a:sym typeface="Symbol"/>
              </a:rPr>
              <a:t>l</a:t>
            </a:r>
            <a:r>
              <a:rPr lang="fr-FR" dirty="0">
                <a:sym typeface="Symbol"/>
              </a:rPr>
              <a:t>= </a:t>
            </a:r>
            <a:r>
              <a:rPr lang="fr-FR" baseline="-25000" dirty="0">
                <a:sym typeface="Symbol"/>
              </a:rPr>
              <a:t>l</a:t>
            </a:r>
            <a:r>
              <a:rPr lang="fr-FR" dirty="0">
                <a:sym typeface="Symbol"/>
              </a:rPr>
              <a:t>+j2</a:t>
            </a:r>
            <a:r>
              <a:rPr lang="fr-FR" dirty="0" err="1">
                <a:sym typeface="Symbol"/>
              </a:rPr>
              <a:t>f</a:t>
            </a:r>
            <a:r>
              <a:rPr lang="fr-FR" baseline="-25000" dirty="0" err="1">
                <a:sym typeface="Symbol"/>
              </a:rPr>
              <a:t>l</a:t>
            </a:r>
            <a:endParaRPr lang="fr-FR" dirty="0"/>
          </a:p>
        </p:txBody>
      </p:sp>
      <p:sp>
        <p:nvSpPr>
          <p:cNvPr id="8" name="ZoneTexte 7"/>
          <p:cNvSpPr txBox="1"/>
          <p:nvPr/>
        </p:nvSpPr>
        <p:spPr>
          <a:xfrm>
            <a:off x="0" y="2654300"/>
            <a:ext cx="9906000" cy="353943"/>
          </a:xfrm>
          <a:prstGeom prst="rect">
            <a:avLst/>
          </a:prstGeom>
          <a:noFill/>
        </p:spPr>
        <p:txBody>
          <a:bodyPr wrap="square" rtlCol="0">
            <a:spAutoFit/>
          </a:bodyPr>
          <a:lstStyle/>
          <a:p>
            <a:r>
              <a:rPr lang="fr-FR" sz="1700" dirty="0">
                <a:sym typeface="Symbol"/>
              </a:rPr>
              <a:t>Les pôles de H(p) sont </a:t>
            </a:r>
            <a:endParaRPr lang="fr-FR" sz="1700" dirty="0"/>
          </a:p>
        </p:txBody>
      </p:sp>
      <p:graphicFrame>
        <p:nvGraphicFramePr>
          <p:cNvPr id="10" name="Objet 9"/>
          <p:cNvGraphicFramePr>
            <a:graphicFrameLocks noChangeAspect="1"/>
          </p:cNvGraphicFramePr>
          <p:nvPr/>
        </p:nvGraphicFramePr>
        <p:xfrm>
          <a:off x="2381250" y="2616200"/>
          <a:ext cx="2219566" cy="379413"/>
        </p:xfrm>
        <a:graphic>
          <a:graphicData uri="http://schemas.openxmlformats.org/presentationml/2006/ole">
            <mc:AlternateContent xmlns:mc="http://schemas.openxmlformats.org/markup-compatibility/2006">
              <mc:Choice xmlns:v="urn:schemas-microsoft-com:vml" Requires="v">
                <p:oleObj spid="_x0000_s289797" name="Équation" r:id="rId5" imgW="1485720" imgH="253800" progId="Equation.3">
                  <p:embed/>
                </p:oleObj>
              </mc:Choice>
              <mc:Fallback>
                <p:oleObj name="Équation" r:id="rId5" imgW="1485720" imgH="253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81250" y="26162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3086100"/>
            <a:ext cx="4648200" cy="2308324"/>
          </a:xfrm>
          <a:prstGeom prst="rect">
            <a:avLst/>
          </a:prstGeom>
          <a:noFill/>
        </p:spPr>
        <p:txBody>
          <a:bodyPr wrap="square" rtlCol="0">
            <a:spAutoFit/>
          </a:bodyPr>
          <a:lstStyle/>
          <a:p>
            <a:pPr algn="just"/>
            <a:r>
              <a:rPr lang="fr-FR" b="0" dirty="0"/>
              <a:t>Nous pouvons donc représenter dans le plan p (repère où l’axe des amplitudes est j</a:t>
            </a:r>
            <a:r>
              <a:rPr lang="fr-FR" b="0" dirty="0">
                <a:sym typeface="Symbol"/>
              </a:rPr>
              <a:t></a:t>
            </a:r>
            <a:r>
              <a:rPr lang="fr-FR" b="0" dirty="0"/>
              <a:t> la partie imaginaire de p et l’axe des abscisses est </a:t>
            </a:r>
            <a:r>
              <a:rPr lang="fr-FR" b="0" dirty="0">
                <a:sym typeface="Symbol"/>
              </a:rPr>
              <a:t></a:t>
            </a:r>
            <a:r>
              <a:rPr lang="fr-FR" b="0" dirty="0"/>
              <a:t> la partie réelle de p.</a:t>
            </a:r>
          </a:p>
          <a:p>
            <a:pPr algn="just"/>
            <a:endParaRPr lang="fr-FR" b="0" dirty="0"/>
          </a:p>
          <a:p>
            <a:pPr algn="just"/>
            <a:r>
              <a:rPr lang="fr-FR" dirty="0">
                <a:solidFill>
                  <a:srgbClr val="FF0000"/>
                </a:solidFill>
              </a:rPr>
              <a:t>Les zéros sont représentés par °</a:t>
            </a:r>
          </a:p>
          <a:p>
            <a:pPr algn="just"/>
            <a:endParaRPr lang="fr-FR" b="0" dirty="0"/>
          </a:p>
          <a:p>
            <a:pPr algn="just"/>
            <a:r>
              <a:rPr lang="fr-FR" dirty="0">
                <a:solidFill>
                  <a:srgbClr val="002060"/>
                </a:solidFill>
              </a:rPr>
              <a:t>Les pôles sont représentés par des x</a:t>
            </a:r>
          </a:p>
        </p:txBody>
      </p:sp>
      <p:cxnSp>
        <p:nvCxnSpPr>
          <p:cNvPr id="16" name="Connecteur droit avec flèche 15"/>
          <p:cNvCxnSpPr/>
          <p:nvPr/>
        </p:nvCxnSpPr>
        <p:spPr bwMode="auto">
          <a:xfrm>
            <a:off x="5245100" y="4394200"/>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8" name="Connecteur droit avec flèche 17"/>
          <p:cNvCxnSpPr/>
          <p:nvPr/>
        </p:nvCxnSpPr>
        <p:spPr bwMode="auto">
          <a:xfrm rot="5400000" flipH="1" flipV="1">
            <a:off x="5149850" y="4337050"/>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ZoneTexte 18"/>
          <p:cNvSpPr txBox="1"/>
          <p:nvPr/>
        </p:nvSpPr>
        <p:spPr>
          <a:xfrm>
            <a:off x="9372600" y="4445000"/>
            <a:ext cx="406400" cy="369332"/>
          </a:xfrm>
          <a:prstGeom prst="rect">
            <a:avLst/>
          </a:prstGeom>
          <a:noFill/>
        </p:spPr>
        <p:txBody>
          <a:bodyPr wrap="square" rtlCol="0">
            <a:spAutoFit/>
          </a:bodyPr>
          <a:lstStyle/>
          <a:p>
            <a:r>
              <a:rPr lang="fr-FR" dirty="0">
                <a:sym typeface="Symbol"/>
              </a:rPr>
              <a:t></a:t>
            </a:r>
            <a:endParaRPr lang="fr-FR" dirty="0"/>
          </a:p>
        </p:txBody>
      </p:sp>
      <p:sp>
        <p:nvSpPr>
          <p:cNvPr id="20" name="ZoneTexte 19"/>
          <p:cNvSpPr txBox="1"/>
          <p:nvPr/>
        </p:nvSpPr>
        <p:spPr>
          <a:xfrm>
            <a:off x="7353300" y="2159000"/>
            <a:ext cx="482600" cy="369332"/>
          </a:xfrm>
          <a:prstGeom prst="rect">
            <a:avLst/>
          </a:prstGeom>
          <a:noFill/>
        </p:spPr>
        <p:txBody>
          <a:bodyPr wrap="square" rtlCol="0">
            <a:spAutoFit/>
          </a:bodyPr>
          <a:lstStyle/>
          <a:p>
            <a:r>
              <a:rPr lang="fr-FR" dirty="0">
                <a:sym typeface="Symbol"/>
              </a:rPr>
              <a:t>j</a:t>
            </a:r>
            <a:endParaRPr lang="fr-FR" dirty="0"/>
          </a:p>
        </p:txBody>
      </p:sp>
      <p:sp>
        <p:nvSpPr>
          <p:cNvPr id="21" name="ZoneTexte 20"/>
          <p:cNvSpPr txBox="1"/>
          <p:nvPr/>
        </p:nvSpPr>
        <p:spPr>
          <a:xfrm>
            <a:off x="6362700" y="2844800"/>
            <a:ext cx="368300" cy="369332"/>
          </a:xfrm>
          <a:prstGeom prst="rect">
            <a:avLst/>
          </a:prstGeom>
          <a:noFill/>
        </p:spPr>
        <p:txBody>
          <a:bodyPr wrap="square" rtlCol="0">
            <a:spAutoFit/>
          </a:bodyPr>
          <a:lstStyle/>
          <a:p>
            <a:r>
              <a:rPr lang="fr-FR" dirty="0"/>
              <a:t>X</a:t>
            </a:r>
          </a:p>
        </p:txBody>
      </p:sp>
      <p:sp>
        <p:nvSpPr>
          <p:cNvPr id="22" name="ZoneTexte 21"/>
          <p:cNvSpPr txBox="1"/>
          <p:nvPr/>
        </p:nvSpPr>
        <p:spPr>
          <a:xfrm>
            <a:off x="6375400" y="5600700"/>
            <a:ext cx="368300" cy="369332"/>
          </a:xfrm>
          <a:prstGeom prst="rect">
            <a:avLst/>
          </a:prstGeom>
          <a:noFill/>
        </p:spPr>
        <p:txBody>
          <a:bodyPr wrap="square" rtlCol="0">
            <a:spAutoFit/>
          </a:bodyPr>
          <a:lstStyle/>
          <a:p>
            <a:r>
              <a:rPr lang="fr-FR" dirty="0"/>
              <a:t>X</a:t>
            </a:r>
          </a:p>
        </p:txBody>
      </p:sp>
      <p:sp>
        <p:nvSpPr>
          <p:cNvPr id="23" name="ZoneTexte 22"/>
          <p:cNvSpPr txBox="1"/>
          <p:nvPr/>
        </p:nvSpPr>
        <p:spPr>
          <a:xfrm>
            <a:off x="5346700" y="3987800"/>
            <a:ext cx="368300" cy="369332"/>
          </a:xfrm>
          <a:prstGeom prst="rect">
            <a:avLst/>
          </a:prstGeom>
          <a:noFill/>
        </p:spPr>
        <p:txBody>
          <a:bodyPr wrap="square" rtlCol="0">
            <a:spAutoFit/>
          </a:bodyPr>
          <a:lstStyle/>
          <a:p>
            <a:r>
              <a:rPr lang="fr-FR" dirty="0"/>
              <a:t>X</a:t>
            </a:r>
          </a:p>
        </p:txBody>
      </p:sp>
      <p:sp>
        <p:nvSpPr>
          <p:cNvPr id="24" name="ZoneTexte 23"/>
          <p:cNvSpPr txBox="1"/>
          <p:nvPr/>
        </p:nvSpPr>
        <p:spPr>
          <a:xfrm>
            <a:off x="5359400" y="4394200"/>
            <a:ext cx="368300" cy="369332"/>
          </a:xfrm>
          <a:prstGeom prst="rect">
            <a:avLst/>
          </a:prstGeom>
          <a:noFill/>
        </p:spPr>
        <p:txBody>
          <a:bodyPr wrap="square" rtlCol="0">
            <a:spAutoFit/>
          </a:bodyPr>
          <a:lstStyle/>
          <a:p>
            <a:r>
              <a:rPr lang="fr-FR" dirty="0"/>
              <a:t>X</a:t>
            </a:r>
          </a:p>
        </p:txBody>
      </p:sp>
      <p:sp>
        <p:nvSpPr>
          <p:cNvPr id="25" name="ZoneTexte 24"/>
          <p:cNvSpPr txBox="1"/>
          <p:nvPr/>
        </p:nvSpPr>
        <p:spPr>
          <a:xfrm>
            <a:off x="6858000" y="3365500"/>
            <a:ext cx="368300" cy="369332"/>
          </a:xfrm>
          <a:prstGeom prst="rect">
            <a:avLst/>
          </a:prstGeom>
          <a:noFill/>
        </p:spPr>
        <p:txBody>
          <a:bodyPr wrap="square" rtlCol="0">
            <a:spAutoFit/>
          </a:bodyPr>
          <a:lstStyle/>
          <a:p>
            <a:r>
              <a:rPr lang="fr-FR" dirty="0"/>
              <a:t>0</a:t>
            </a:r>
          </a:p>
        </p:txBody>
      </p:sp>
      <p:sp>
        <p:nvSpPr>
          <p:cNvPr id="26" name="ZoneTexte 25"/>
          <p:cNvSpPr txBox="1"/>
          <p:nvPr/>
        </p:nvSpPr>
        <p:spPr>
          <a:xfrm>
            <a:off x="6858000" y="5003800"/>
            <a:ext cx="368300" cy="369332"/>
          </a:xfrm>
          <a:prstGeom prst="rect">
            <a:avLst/>
          </a:prstGeom>
          <a:noFill/>
        </p:spPr>
        <p:txBody>
          <a:bodyPr wrap="square" rtlCol="0">
            <a:spAutoFit/>
          </a:bodyPr>
          <a:lstStyle/>
          <a:p>
            <a:r>
              <a:rPr lang="fr-FR" dirty="0"/>
              <a:t>0</a:t>
            </a:r>
          </a:p>
        </p:txBody>
      </p:sp>
      <p:sp>
        <p:nvSpPr>
          <p:cNvPr id="27" name="ZoneTexte 26"/>
          <p:cNvSpPr txBox="1"/>
          <p:nvPr/>
        </p:nvSpPr>
        <p:spPr>
          <a:xfrm>
            <a:off x="8521700" y="4216400"/>
            <a:ext cx="368300" cy="369332"/>
          </a:xfrm>
          <a:prstGeom prst="rect">
            <a:avLst/>
          </a:prstGeom>
          <a:noFill/>
        </p:spPr>
        <p:txBody>
          <a:bodyPr wrap="square" rtlCol="0">
            <a:spAutoFit/>
          </a:bodyPr>
          <a:lstStyle/>
          <a:p>
            <a:r>
              <a:rPr lang="fr-FR" dirty="0"/>
              <a:t>0</a:t>
            </a:r>
          </a:p>
        </p:txBody>
      </p:sp>
      <p:sp>
        <p:nvSpPr>
          <p:cNvPr id="28" name="ZoneTexte 27"/>
          <p:cNvSpPr txBox="1"/>
          <p:nvPr/>
        </p:nvSpPr>
        <p:spPr>
          <a:xfrm>
            <a:off x="7937500" y="3213100"/>
            <a:ext cx="1562100" cy="369332"/>
          </a:xfrm>
          <a:prstGeom prst="rect">
            <a:avLst/>
          </a:prstGeom>
          <a:noFill/>
        </p:spPr>
        <p:txBody>
          <a:bodyPr wrap="square" rtlCol="0">
            <a:spAutoFit/>
          </a:bodyPr>
          <a:lstStyle/>
          <a:p>
            <a:r>
              <a:rPr lang="fr-FR" dirty="0"/>
              <a:t>Plan p</a:t>
            </a:r>
          </a:p>
        </p:txBody>
      </p:sp>
      <p:sp>
        <p:nvSpPr>
          <p:cNvPr id="43" name="ZoneTexte 42"/>
          <p:cNvSpPr txBox="1"/>
          <p:nvPr/>
        </p:nvSpPr>
        <p:spPr>
          <a:xfrm>
            <a:off x="7251700" y="5410200"/>
            <a:ext cx="2654300" cy="646331"/>
          </a:xfrm>
          <a:prstGeom prst="rect">
            <a:avLst/>
          </a:prstGeom>
          <a:noFill/>
        </p:spPr>
        <p:txBody>
          <a:bodyPr wrap="square" rtlCol="0">
            <a:spAutoFit/>
          </a:bodyPr>
          <a:lstStyle/>
          <a:p>
            <a:r>
              <a:rPr lang="fr-FR" dirty="0"/>
              <a:t>Exemple d’un plan p d’un SLIT d’ordre 4</a:t>
            </a:r>
          </a:p>
        </p:txBody>
      </p:sp>
      <p:sp>
        <p:nvSpPr>
          <p:cNvPr id="44" name="ZoneTexte 43"/>
          <p:cNvSpPr txBox="1"/>
          <p:nvPr/>
        </p:nvSpPr>
        <p:spPr>
          <a:xfrm>
            <a:off x="0" y="5854700"/>
            <a:ext cx="6667500" cy="923330"/>
          </a:xfrm>
          <a:prstGeom prst="rect">
            <a:avLst/>
          </a:prstGeom>
          <a:noFill/>
        </p:spPr>
        <p:txBody>
          <a:bodyPr wrap="square" rtlCol="0">
            <a:spAutoFit/>
          </a:bodyPr>
          <a:lstStyle/>
          <a:p>
            <a:pPr algn="just"/>
            <a:r>
              <a:rPr lang="fr-FR" dirty="0">
                <a:solidFill>
                  <a:srgbClr val="00B050"/>
                </a:solidFill>
              </a:rPr>
              <a:t>Dans cet exemple nous avons quatre pôles tous à partie réelle négative et trois zéros dont l’un ne possède pas de partie imaginaire</a:t>
            </a:r>
          </a:p>
        </p:txBody>
      </p:sp>
      <p:sp>
        <p:nvSpPr>
          <p:cNvPr id="29" name="ZoneTexte 2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0" y="711200"/>
            <a:ext cx="9906000" cy="1107996"/>
          </a:xfrm>
          <a:prstGeom prst="rect">
            <a:avLst/>
          </a:prstGeom>
          <a:noFill/>
        </p:spPr>
        <p:txBody>
          <a:bodyPr wrap="square" rtlCol="0">
            <a:spAutoFit/>
          </a:bodyPr>
          <a:lstStyle/>
          <a:p>
            <a:r>
              <a:rPr lang="fr-FR" sz="2200" b="0" dirty="0">
                <a:solidFill>
                  <a:srgbClr val="7030A0"/>
                </a:solidFill>
                <a:latin typeface="+mj-lt"/>
              </a:rPr>
              <a:t>Un SLIT est stable si pour toute entrée x(t) bornée en amplitude sa sortie y(t) est également bornée en amplitude. Autrement dit, un SLIT stable est un système </a:t>
            </a:r>
            <a:r>
              <a:rPr lang="fr-FR" sz="2200" dirty="0">
                <a:solidFill>
                  <a:srgbClr val="FF0000"/>
                </a:solidFill>
                <a:latin typeface="+mj-lt"/>
              </a:rPr>
              <a:t>BIBO (</a:t>
            </a:r>
            <a:r>
              <a:rPr lang="fr-FR" sz="2200" dirty="0" err="1">
                <a:solidFill>
                  <a:srgbClr val="FF0000"/>
                </a:solidFill>
                <a:latin typeface="+mj-lt"/>
              </a:rPr>
              <a:t>Bounded</a:t>
            </a:r>
            <a:r>
              <a:rPr lang="fr-FR" sz="2200" dirty="0">
                <a:solidFill>
                  <a:srgbClr val="FF0000"/>
                </a:solidFill>
                <a:latin typeface="+mj-lt"/>
              </a:rPr>
              <a:t> Input </a:t>
            </a:r>
            <a:r>
              <a:rPr lang="fr-FR" sz="2200" dirty="0" err="1">
                <a:solidFill>
                  <a:srgbClr val="FF0000"/>
                </a:solidFill>
                <a:latin typeface="+mj-lt"/>
              </a:rPr>
              <a:t>Bounded</a:t>
            </a:r>
            <a:r>
              <a:rPr lang="fr-FR" sz="2200" dirty="0">
                <a:solidFill>
                  <a:srgbClr val="FF0000"/>
                </a:solidFill>
                <a:latin typeface="+mj-lt"/>
              </a:rPr>
              <a:t> Output)</a:t>
            </a:r>
            <a:r>
              <a:rPr lang="fr-FR" sz="2200" b="0" dirty="0">
                <a:solidFill>
                  <a:srgbClr val="7030A0"/>
                </a:solidFill>
                <a:latin typeface="+mj-lt"/>
              </a:rPr>
              <a:t>.</a:t>
            </a:r>
          </a:p>
        </p:txBody>
      </p:sp>
      <p:grpSp>
        <p:nvGrpSpPr>
          <p:cNvPr id="2" name="Group 11"/>
          <p:cNvGrpSpPr>
            <a:grpSpLocks/>
          </p:cNvGrpSpPr>
          <p:nvPr/>
        </p:nvGrpSpPr>
        <p:grpSpPr bwMode="auto">
          <a:xfrm>
            <a:off x="2324100" y="1689100"/>
            <a:ext cx="5238750" cy="914400"/>
            <a:chOff x="1368" y="3432"/>
            <a:chExt cx="3300" cy="576"/>
          </a:xfrm>
        </p:grpSpPr>
        <p:sp>
          <p:nvSpPr>
            <p:cNvPr id="31" name="Rectangle 6"/>
            <p:cNvSpPr>
              <a:spLocks noChangeArrowheads="1"/>
            </p:cNvSpPr>
            <p:nvPr/>
          </p:nvSpPr>
          <p:spPr bwMode="auto">
            <a:xfrm>
              <a:off x="2512" y="3432"/>
              <a:ext cx="1152" cy="576"/>
            </a:xfrm>
            <a:prstGeom prst="rect">
              <a:avLst/>
            </a:prstGeom>
            <a:noFill/>
            <a:ln w="12700">
              <a:solidFill>
                <a:schemeClr val="tx1"/>
              </a:solidFill>
              <a:miter lim="800000"/>
              <a:headEnd/>
              <a:tailEnd/>
            </a:ln>
            <a:effectLst/>
          </p:spPr>
          <p:txBody>
            <a:bodyPr wrap="none" anchor="ctr"/>
            <a:lstStyle/>
            <a:p>
              <a:pPr algn="ctr"/>
              <a:r>
                <a:rPr lang="fr-FR" dirty="0"/>
                <a:t>SLIT stable</a:t>
              </a:r>
            </a:p>
          </p:txBody>
        </p:sp>
        <p:sp>
          <p:nvSpPr>
            <p:cNvPr id="32" name="Line 7"/>
            <p:cNvSpPr>
              <a:spLocks noChangeShapeType="1"/>
            </p:cNvSpPr>
            <p:nvPr/>
          </p:nvSpPr>
          <p:spPr bwMode="auto">
            <a:xfrm>
              <a:off x="1888"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3" name="Line 8"/>
            <p:cNvSpPr>
              <a:spLocks noChangeShapeType="1"/>
            </p:cNvSpPr>
            <p:nvPr/>
          </p:nvSpPr>
          <p:spPr bwMode="auto">
            <a:xfrm>
              <a:off x="3664"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4" name="Text Box 9"/>
            <p:cNvSpPr txBox="1">
              <a:spLocks noChangeArrowheads="1"/>
            </p:cNvSpPr>
            <p:nvPr/>
          </p:nvSpPr>
          <p:spPr bwMode="auto">
            <a:xfrm>
              <a:off x="1368" y="3594"/>
              <a:ext cx="343" cy="233"/>
            </a:xfrm>
            <a:prstGeom prst="rect">
              <a:avLst/>
            </a:prstGeom>
            <a:noFill/>
            <a:ln w="12700">
              <a:noFill/>
              <a:miter lim="800000"/>
              <a:headEnd/>
              <a:tailEnd/>
            </a:ln>
            <a:effectLst/>
          </p:spPr>
          <p:txBody>
            <a:bodyPr wrap="none">
              <a:spAutoFit/>
            </a:bodyPr>
            <a:lstStyle/>
            <a:p>
              <a:r>
                <a:rPr lang="fr-FR" i="1" dirty="0"/>
                <a:t>x(t)</a:t>
              </a:r>
              <a:endParaRPr lang="fr-FR" dirty="0"/>
            </a:p>
          </p:txBody>
        </p:sp>
        <p:sp>
          <p:nvSpPr>
            <p:cNvPr id="35" name="Text Box 10"/>
            <p:cNvSpPr txBox="1">
              <a:spLocks noChangeArrowheads="1"/>
            </p:cNvSpPr>
            <p:nvPr/>
          </p:nvSpPr>
          <p:spPr bwMode="auto">
            <a:xfrm>
              <a:off x="4320" y="3602"/>
              <a:ext cx="348" cy="231"/>
            </a:xfrm>
            <a:prstGeom prst="rect">
              <a:avLst/>
            </a:prstGeom>
            <a:noFill/>
            <a:ln w="12700">
              <a:noFill/>
              <a:miter lim="800000"/>
              <a:headEnd/>
              <a:tailEnd/>
            </a:ln>
            <a:effectLst/>
          </p:spPr>
          <p:txBody>
            <a:bodyPr wrap="none">
              <a:spAutoFit/>
            </a:bodyPr>
            <a:lstStyle/>
            <a:p>
              <a:r>
                <a:rPr lang="fr-FR" i="1"/>
                <a:t>y(t)</a:t>
              </a:r>
              <a:endParaRPr lang="fr-FR"/>
            </a:p>
          </p:txBody>
        </p:sp>
      </p:grpSp>
      <p:graphicFrame>
        <p:nvGraphicFramePr>
          <p:cNvPr id="36" name="Objet 35"/>
          <p:cNvGraphicFramePr>
            <a:graphicFrameLocks noChangeAspect="1"/>
          </p:cNvGraphicFramePr>
          <p:nvPr/>
        </p:nvGraphicFramePr>
        <p:xfrm>
          <a:off x="5933517" y="2654300"/>
          <a:ext cx="3527983" cy="727419"/>
        </p:xfrm>
        <a:graphic>
          <a:graphicData uri="http://schemas.openxmlformats.org/presentationml/2006/ole">
            <mc:AlternateContent xmlns:mc="http://schemas.openxmlformats.org/markup-compatibility/2006">
              <mc:Choice xmlns:v="urn:schemas-microsoft-com:vml" Requires="v">
                <p:oleObj spid="_x0000_s290819" name="Équation" r:id="rId3" imgW="1231560" imgH="253800" progId="Equation.3">
                  <p:embed/>
                </p:oleObj>
              </mc:Choice>
              <mc:Fallback>
                <p:oleObj name="Équation" r:id="rId3" imgW="123156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3517" y="2654300"/>
                        <a:ext cx="3527983" cy="7274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ZoneTexte 36"/>
          <p:cNvSpPr txBox="1"/>
          <p:nvPr/>
        </p:nvSpPr>
        <p:spPr>
          <a:xfrm>
            <a:off x="0" y="2806700"/>
            <a:ext cx="5842000" cy="430887"/>
          </a:xfrm>
          <a:prstGeom prst="rect">
            <a:avLst/>
          </a:prstGeom>
          <a:noFill/>
        </p:spPr>
        <p:txBody>
          <a:bodyPr wrap="square" rtlCol="0">
            <a:spAutoFit/>
          </a:bodyPr>
          <a:lstStyle/>
          <a:p>
            <a:r>
              <a:rPr lang="fr-FR" sz="2200" b="0" dirty="0">
                <a:solidFill>
                  <a:srgbClr val="002060"/>
                </a:solidFill>
                <a:latin typeface="+mj-lt"/>
              </a:rPr>
              <a:t>Condition de stabilité dans le domaine temporel</a:t>
            </a:r>
          </a:p>
        </p:txBody>
      </p:sp>
      <p:sp>
        <p:nvSpPr>
          <p:cNvPr id="38" name="ZoneTexte 37"/>
          <p:cNvSpPr txBox="1"/>
          <p:nvPr/>
        </p:nvSpPr>
        <p:spPr>
          <a:xfrm>
            <a:off x="0" y="3962400"/>
            <a:ext cx="9906000" cy="2677656"/>
          </a:xfrm>
          <a:prstGeom prst="rect">
            <a:avLst/>
          </a:prstGeom>
          <a:noFill/>
        </p:spPr>
        <p:txBody>
          <a:bodyPr wrap="square" rtlCol="0">
            <a:spAutoFit/>
          </a:bodyPr>
          <a:lstStyle/>
          <a:p>
            <a:pPr algn="just"/>
            <a:r>
              <a:rPr lang="fr-FR" sz="2200" b="0" dirty="0">
                <a:solidFill>
                  <a:srgbClr val="00B050"/>
                </a:solidFill>
                <a:latin typeface="+mj-lt"/>
              </a:rPr>
              <a:t>Dans le domaine spectral, à partir du plan p, un SLIT est stable si tous ses pôles se trouvent dans le demi plan gauche du plan p. C’est-à-dire tous ses pôles ont une partie réelle (</a:t>
            </a:r>
            <a:r>
              <a:rPr lang="fr-FR" sz="2200" b="0" dirty="0">
                <a:solidFill>
                  <a:srgbClr val="00B050"/>
                </a:solidFill>
                <a:latin typeface="+mj-lt"/>
                <a:sym typeface="Symbol"/>
              </a:rPr>
              <a:t>) négative</a:t>
            </a:r>
          </a:p>
          <a:p>
            <a:pPr algn="just"/>
            <a:endParaRPr lang="fr-FR" dirty="0">
              <a:solidFill>
                <a:srgbClr val="00B050"/>
              </a:solidFill>
              <a:sym typeface="Symbol"/>
            </a:endParaRPr>
          </a:p>
          <a:p>
            <a:pPr algn="just"/>
            <a:endParaRPr lang="fr-FR" dirty="0">
              <a:solidFill>
                <a:srgbClr val="00B050"/>
              </a:solidFill>
              <a:sym typeface="Symbol"/>
            </a:endParaRPr>
          </a:p>
          <a:p>
            <a:pPr algn="just"/>
            <a:r>
              <a:rPr lang="fr-FR" sz="2200" b="0" dirty="0">
                <a:solidFill>
                  <a:srgbClr val="C00000"/>
                </a:solidFill>
                <a:latin typeface="+mj-lt"/>
                <a:sym typeface="Symbol"/>
              </a:rPr>
              <a:t>Dès lors il suffit qu’un seul pôle de H(p) se trouvant sur l’axe imaginaire du plan p (sa partie réelle nulle) ou bien dans le demi plan droit (sa partie réelle positive) pour que ce système devient instable.</a:t>
            </a:r>
            <a:endParaRPr lang="fr-FR" sz="2200" b="0" dirty="0">
              <a:solidFill>
                <a:srgbClr val="C00000"/>
              </a:solidFill>
              <a:latin typeface="+mj-lt"/>
            </a:endParaRPr>
          </a:p>
        </p:txBody>
      </p:sp>
      <p:sp>
        <p:nvSpPr>
          <p:cNvPr id="13" name="ZoneTexte 1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186309"/>
          </a:xfrm>
          <a:prstGeom prst="rect">
            <a:avLst/>
          </a:prstGeom>
          <a:noFill/>
        </p:spPr>
        <p:txBody>
          <a:bodyPr wrap="square" rtlCol="0">
            <a:spAutoFit/>
          </a:bodyPr>
          <a:lstStyle/>
          <a:p>
            <a:r>
              <a:rPr lang="fr-FR" sz="2200" b="0" dirty="0">
                <a:solidFill>
                  <a:srgbClr val="002060"/>
                </a:solidFill>
                <a:latin typeface="+mj-lt"/>
              </a:rPr>
              <a:t>Parmi les SLIT analogique les plus sollicités, nous avons les filtres analogiques. L’étude et l’analyse de ces filtres analogiques, comme tous les SLIT, s’effectue dans le domaine temporelle mais aussi et surtout dans le domaines fréquentiel. Dans le domaine spectral nous avons besoin :</a:t>
            </a:r>
          </a:p>
          <a:p>
            <a:endParaRPr lang="fr-FR" sz="2200" b="0" dirty="0">
              <a:solidFill>
                <a:srgbClr val="002060"/>
              </a:solidFill>
              <a:latin typeface="+mj-lt"/>
            </a:endParaRPr>
          </a:p>
          <a:p>
            <a:pPr marL="457200" indent="-457200">
              <a:buFont typeface="+mj-lt"/>
              <a:buAutoNum type="arabicPeriod"/>
            </a:pPr>
            <a:r>
              <a:rPr lang="fr-FR" sz="2200" b="0" dirty="0">
                <a:solidFill>
                  <a:srgbClr val="7030A0"/>
                </a:solidFill>
                <a:latin typeface="+mj-lt"/>
              </a:rPr>
              <a:t>de la fonction de transfert en p, H(p) qui nous permet entre autres de :</a:t>
            </a:r>
          </a:p>
          <a:p>
            <a:pPr lvl="1">
              <a:buFont typeface="Wingdings" pitchFamily="2" charset="2"/>
              <a:buChar char="q"/>
            </a:pPr>
            <a:r>
              <a:rPr lang="fr-FR" sz="2200" b="0" dirty="0">
                <a:solidFill>
                  <a:srgbClr val="002060"/>
                </a:solidFill>
              </a:rPr>
              <a:t> </a:t>
            </a:r>
            <a:r>
              <a:rPr lang="fr-FR" sz="2200" b="0" dirty="0">
                <a:solidFill>
                  <a:srgbClr val="0070C0"/>
                </a:solidFill>
              </a:rPr>
              <a:t>connaitre les zéros et les pôles du filtre</a:t>
            </a:r>
          </a:p>
          <a:p>
            <a:pPr lvl="1">
              <a:buFont typeface="Wingdings" pitchFamily="2" charset="2"/>
              <a:buChar char="q"/>
            </a:pPr>
            <a:r>
              <a:rPr lang="fr-FR" sz="2200" b="0" dirty="0">
                <a:solidFill>
                  <a:srgbClr val="002060"/>
                </a:solidFill>
              </a:rPr>
              <a:t> </a:t>
            </a:r>
            <a:r>
              <a:rPr lang="fr-FR" sz="2200" b="0" dirty="0">
                <a:solidFill>
                  <a:srgbClr val="00B050"/>
                </a:solidFill>
              </a:rPr>
              <a:t>déterminer la stabilité éventuelle du filtre</a:t>
            </a:r>
          </a:p>
          <a:p>
            <a:pPr lvl="1">
              <a:buFont typeface="Wingdings" pitchFamily="2" charset="2"/>
              <a:buChar char="q"/>
            </a:pPr>
            <a:r>
              <a:rPr lang="fr-FR" sz="2200" b="0" dirty="0">
                <a:solidFill>
                  <a:srgbClr val="000000"/>
                </a:solidFill>
              </a:rPr>
              <a:t> connaitre le gain statique du filtre</a:t>
            </a:r>
          </a:p>
          <a:p>
            <a:pPr lvl="1">
              <a:buFont typeface="Wingdings" pitchFamily="2" charset="2"/>
              <a:buChar char="q"/>
            </a:pPr>
            <a:r>
              <a:rPr lang="fr-FR" sz="2200" b="0" dirty="0">
                <a:solidFill>
                  <a:schemeClr val="bg1">
                    <a:lumMod val="25000"/>
                  </a:schemeClr>
                </a:solidFill>
              </a:rPr>
              <a:t>…</a:t>
            </a:r>
            <a:r>
              <a:rPr lang="fr-FR" sz="2200" b="0" dirty="0" err="1">
                <a:solidFill>
                  <a:schemeClr val="bg1">
                    <a:lumMod val="25000"/>
                  </a:schemeClr>
                </a:solidFill>
              </a:rPr>
              <a:t>etc</a:t>
            </a:r>
            <a:endParaRPr lang="fr-FR" sz="2200" b="0" dirty="0">
              <a:solidFill>
                <a:schemeClr val="bg1">
                  <a:lumMod val="25000"/>
                </a:schemeClr>
              </a:solidFill>
            </a:endParaRPr>
          </a:p>
          <a:p>
            <a:pPr marL="457200" indent="-457200">
              <a:buFont typeface="+mj-lt"/>
              <a:buAutoNum type="arabicPeriod"/>
            </a:pPr>
            <a:endParaRPr lang="fr-FR" sz="2200" b="0" dirty="0">
              <a:solidFill>
                <a:srgbClr val="002060"/>
              </a:solidFill>
              <a:latin typeface="+mj-lt"/>
            </a:endParaRPr>
          </a:p>
          <a:p>
            <a:pPr marL="457200" indent="-457200">
              <a:buFont typeface="+mj-lt"/>
              <a:buAutoNum type="arabicPeriod"/>
            </a:pPr>
            <a:r>
              <a:rPr lang="fr-FR" sz="2200" b="0" dirty="0">
                <a:solidFill>
                  <a:srgbClr val="C00000"/>
                </a:solidFill>
              </a:rPr>
              <a:t>de la réponse fréquentielle H(f), cas particulier de H(p), qui nous permet entre autre de connaitre  :</a:t>
            </a:r>
          </a:p>
          <a:p>
            <a:pPr marL="914400" lvl="1" indent="-457200">
              <a:buFont typeface="Wingdings" pitchFamily="2" charset="2"/>
              <a:buChar char="q"/>
            </a:pPr>
            <a:r>
              <a:rPr lang="fr-FR" sz="2200" b="0" dirty="0">
                <a:solidFill>
                  <a:schemeClr val="bg1">
                    <a:lumMod val="25000"/>
                  </a:schemeClr>
                </a:solidFill>
              </a:rPr>
              <a:t>le gabarit du filtre</a:t>
            </a:r>
          </a:p>
          <a:p>
            <a:pPr marL="914400" lvl="1" indent="-457200">
              <a:buFont typeface="Wingdings" pitchFamily="2" charset="2"/>
              <a:buChar char="q"/>
            </a:pPr>
            <a:r>
              <a:rPr lang="fr-FR" sz="2200" b="0" dirty="0">
                <a:solidFill>
                  <a:srgbClr val="002060"/>
                </a:solidFill>
              </a:rPr>
              <a:t>sa réponse en amplitude</a:t>
            </a:r>
          </a:p>
          <a:p>
            <a:pPr marL="914400" lvl="1" indent="-457200">
              <a:buFont typeface="Wingdings" pitchFamily="2" charset="2"/>
              <a:buChar char="q"/>
            </a:pPr>
            <a:r>
              <a:rPr lang="fr-FR" sz="2200" b="0" dirty="0">
                <a:solidFill>
                  <a:srgbClr val="00B050"/>
                </a:solidFill>
              </a:rPr>
              <a:t>sa réponse en phase</a:t>
            </a:r>
          </a:p>
          <a:p>
            <a:pPr marL="914400" lvl="1" indent="-457200">
              <a:buFont typeface="Wingdings" pitchFamily="2" charset="2"/>
              <a:buChar char="q"/>
            </a:pPr>
            <a:r>
              <a:rPr lang="fr-FR" sz="2200" b="0" dirty="0">
                <a:solidFill>
                  <a:srgbClr val="0070C0"/>
                </a:solidFill>
              </a:rPr>
              <a:t>le type du filtre</a:t>
            </a:r>
          </a:p>
          <a:p>
            <a:pPr lvl="1"/>
            <a:endParaRPr lang="fr-FR" sz="2200" b="0" dirty="0">
              <a:solidFill>
                <a:srgbClr val="002060"/>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412012"/>
          </a:xfrm>
          <a:prstGeom prst="rect">
            <a:avLst/>
          </a:prstGeom>
          <a:noFill/>
        </p:spPr>
        <p:txBody>
          <a:bodyPr wrap="square" rtlCol="0">
            <a:spAutoFit/>
          </a:bodyPr>
          <a:lstStyle/>
          <a:p>
            <a:r>
              <a:rPr lang="fr-FR" sz="2200" b="0" dirty="0">
                <a:solidFill>
                  <a:srgbClr val="C00000"/>
                </a:solidFill>
                <a:latin typeface="+mj-lt"/>
              </a:rPr>
              <a:t>Il existe quatre types fondamentaux de filtres analogiques :</a:t>
            </a:r>
          </a:p>
          <a:p>
            <a:endParaRPr lang="fr-FR" sz="2200" b="0" dirty="0">
              <a:solidFill>
                <a:srgbClr val="002060"/>
              </a:solidFill>
              <a:latin typeface="+mj-lt"/>
            </a:endParaRPr>
          </a:p>
          <a:p>
            <a:pPr>
              <a:buFont typeface="Wingdings" pitchFamily="2" charset="2"/>
              <a:buChar char="q"/>
            </a:pPr>
            <a:r>
              <a:rPr lang="fr-FR" sz="2200" b="0" dirty="0">
                <a:solidFill>
                  <a:srgbClr val="7030A0"/>
                </a:solidFill>
                <a:latin typeface="+mj-lt"/>
              </a:rPr>
              <a:t> Filtre passe-bas : Sa bande passante BP est limitée entre 0 Hz et une fréquence de coupure haute notée </a:t>
            </a:r>
            <a:r>
              <a:rPr lang="fr-FR" sz="2200" b="0" dirty="0" err="1">
                <a:solidFill>
                  <a:srgbClr val="7030A0"/>
                </a:solidFill>
                <a:latin typeface="+mj-lt"/>
              </a:rPr>
              <a:t>f</a:t>
            </a:r>
            <a:r>
              <a:rPr lang="fr-FR" sz="2200" b="0" baseline="-25000" dirty="0" err="1">
                <a:solidFill>
                  <a:srgbClr val="7030A0"/>
                </a:solidFill>
                <a:latin typeface="+mj-lt"/>
              </a:rPr>
              <a:t>c</a:t>
            </a:r>
            <a:endParaRPr lang="fr-FR" sz="2200" b="0" baseline="-25000" dirty="0">
              <a:solidFill>
                <a:srgbClr val="7030A0"/>
              </a:solidFill>
              <a:latin typeface="+mj-lt"/>
            </a:endParaRPr>
          </a:p>
          <a:p>
            <a:pPr>
              <a:buFont typeface="Wingdings" pitchFamily="2" charset="2"/>
              <a:buChar char="q"/>
            </a:pPr>
            <a:endParaRPr lang="fr-FR" sz="2200" b="0" baseline="-25000" dirty="0">
              <a:solidFill>
                <a:srgbClr val="002060"/>
              </a:solidFill>
              <a:latin typeface="+mj-lt"/>
            </a:endParaRPr>
          </a:p>
          <a:p>
            <a:pPr>
              <a:buFont typeface="Wingdings" pitchFamily="2" charset="2"/>
              <a:buChar char="q"/>
            </a:pPr>
            <a:r>
              <a:rPr lang="fr-FR" sz="2200" b="0" baseline="-25000" dirty="0">
                <a:solidFill>
                  <a:srgbClr val="002060"/>
                </a:solidFill>
                <a:latin typeface="+mj-lt"/>
              </a:rPr>
              <a:t> </a:t>
            </a:r>
            <a:r>
              <a:rPr lang="fr-FR" sz="2200" b="0" dirty="0">
                <a:solidFill>
                  <a:srgbClr val="0070C0"/>
                </a:solidFill>
              </a:rPr>
              <a:t>Filtre passe-haut : Sa bande passante BP est limitée entre une fréquence de coupure notée </a:t>
            </a:r>
            <a:r>
              <a:rPr lang="fr-FR" sz="2200" b="0" dirty="0" err="1">
                <a:solidFill>
                  <a:srgbClr val="0070C0"/>
                </a:solidFill>
              </a:rPr>
              <a:t>f</a:t>
            </a:r>
            <a:r>
              <a:rPr lang="fr-FR" sz="2200" b="0" baseline="-25000" dirty="0" err="1">
                <a:solidFill>
                  <a:srgbClr val="0070C0"/>
                </a:solidFill>
              </a:rPr>
              <a:t>c</a:t>
            </a:r>
            <a:r>
              <a:rPr lang="fr-FR" sz="2200" b="0" baseline="-25000" dirty="0">
                <a:solidFill>
                  <a:srgbClr val="0070C0"/>
                </a:solidFill>
              </a:rPr>
              <a:t> </a:t>
            </a:r>
            <a:r>
              <a:rPr lang="fr-FR" sz="2200" b="0" dirty="0">
                <a:solidFill>
                  <a:srgbClr val="0070C0"/>
                </a:solidFill>
              </a:rPr>
              <a:t>et une fréquence de coupure très haute-fréquence (théoriquement cette dernière tend vers l’infini)</a:t>
            </a: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latin typeface="+mj-lt"/>
              </a:rPr>
              <a:t> </a:t>
            </a:r>
            <a:r>
              <a:rPr lang="fr-FR" sz="2200" b="0" dirty="0">
                <a:solidFill>
                  <a:srgbClr val="00B050"/>
                </a:solidFill>
              </a:rPr>
              <a:t>Filtre passe-bande : Sa bande passante BP est limitée entre une fréquence de coupure basse notée </a:t>
            </a:r>
            <a:r>
              <a:rPr lang="fr-FR" sz="2200" b="0" dirty="0" err="1">
                <a:solidFill>
                  <a:srgbClr val="00B050"/>
                </a:solidFill>
              </a:rPr>
              <a:t>f</a:t>
            </a:r>
            <a:r>
              <a:rPr lang="fr-FR" sz="2200" b="0" baseline="-25000" dirty="0" err="1">
                <a:solidFill>
                  <a:srgbClr val="00B050"/>
                </a:solidFill>
              </a:rPr>
              <a:t>cb</a:t>
            </a:r>
            <a:r>
              <a:rPr lang="fr-FR" sz="2200" b="0" dirty="0">
                <a:solidFill>
                  <a:srgbClr val="00B050"/>
                </a:solidFill>
              </a:rPr>
              <a:t> et une fréquence de coupure haute notée </a:t>
            </a:r>
            <a:r>
              <a:rPr lang="fr-FR" sz="2200" b="0" dirty="0" err="1">
                <a:solidFill>
                  <a:srgbClr val="00B050"/>
                </a:solidFill>
              </a:rPr>
              <a:t>f</a:t>
            </a:r>
            <a:r>
              <a:rPr lang="fr-FR" sz="2200" b="0" baseline="-25000" dirty="0" err="1">
                <a:solidFill>
                  <a:srgbClr val="00B050"/>
                </a:solidFill>
              </a:rPr>
              <a:t>ch</a:t>
            </a:r>
            <a:endParaRPr lang="fr-FR" sz="2200" b="0" baseline="-25000" dirty="0">
              <a:solidFill>
                <a:srgbClr val="00B050"/>
              </a:solidFill>
            </a:endParaRP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rPr>
              <a:t>Filtre coupe-bande (relecteur) : Ses bandes passantes </a:t>
            </a:r>
            <a:r>
              <a:rPr lang="fr-FR" sz="2200" b="0" dirty="0" err="1">
                <a:solidFill>
                  <a:srgbClr val="002060"/>
                </a:solidFill>
              </a:rPr>
              <a:t>BP</a:t>
            </a:r>
            <a:r>
              <a:rPr lang="fr-FR" sz="2200" b="0" baseline="-25000" dirty="0" err="1">
                <a:solidFill>
                  <a:srgbClr val="002060"/>
                </a:solidFill>
              </a:rPr>
              <a:t>b</a:t>
            </a:r>
            <a:r>
              <a:rPr lang="fr-FR" sz="2200" b="0" dirty="0">
                <a:solidFill>
                  <a:srgbClr val="002060"/>
                </a:solidFill>
              </a:rPr>
              <a:t> et </a:t>
            </a:r>
            <a:r>
              <a:rPr lang="fr-FR" sz="2200" b="0" dirty="0" err="1">
                <a:solidFill>
                  <a:srgbClr val="002060"/>
                </a:solidFill>
              </a:rPr>
              <a:t>BP</a:t>
            </a:r>
            <a:r>
              <a:rPr lang="fr-FR" sz="2200" b="0" baseline="-25000" dirty="0" err="1">
                <a:solidFill>
                  <a:srgbClr val="002060"/>
                </a:solidFill>
              </a:rPr>
              <a:t>h</a:t>
            </a:r>
            <a:r>
              <a:rPr lang="fr-FR" sz="2200" b="0" dirty="0">
                <a:solidFill>
                  <a:srgbClr val="002060"/>
                </a:solidFill>
              </a:rPr>
              <a:t> sont limitées respectivement </a:t>
            </a:r>
          </a:p>
          <a:p>
            <a:pPr lvl="1">
              <a:buFont typeface="Wingdings" pitchFamily="2" charset="2"/>
              <a:buChar char="ü"/>
            </a:pPr>
            <a:r>
              <a:rPr lang="fr-FR" sz="2200" b="0" dirty="0">
                <a:solidFill>
                  <a:srgbClr val="002060"/>
                </a:solidFill>
              </a:rPr>
              <a:t> entre 0 Hz et une fréquence de coupure basse notée </a:t>
            </a:r>
            <a:r>
              <a:rPr lang="fr-FR" sz="2200" b="0" dirty="0" err="1">
                <a:solidFill>
                  <a:srgbClr val="002060"/>
                </a:solidFill>
              </a:rPr>
              <a:t>f</a:t>
            </a:r>
            <a:r>
              <a:rPr lang="fr-FR" sz="2200" b="0" baseline="-25000" dirty="0" err="1">
                <a:solidFill>
                  <a:srgbClr val="002060"/>
                </a:solidFill>
              </a:rPr>
              <a:t>cb</a:t>
            </a:r>
            <a:r>
              <a:rPr lang="fr-FR" sz="2200" b="0" dirty="0">
                <a:solidFill>
                  <a:srgbClr val="002060"/>
                </a:solidFill>
              </a:rPr>
              <a:t> pour </a:t>
            </a:r>
            <a:r>
              <a:rPr lang="fr-FR" sz="2200" b="0" dirty="0" err="1">
                <a:solidFill>
                  <a:srgbClr val="002060"/>
                </a:solidFill>
              </a:rPr>
              <a:t>BP</a:t>
            </a:r>
            <a:r>
              <a:rPr lang="fr-FR" sz="2200" b="0" baseline="-25000" dirty="0" err="1">
                <a:solidFill>
                  <a:srgbClr val="002060"/>
                </a:solidFill>
              </a:rPr>
              <a:t>b</a:t>
            </a:r>
            <a:endParaRPr lang="fr-FR" sz="2200" b="0" baseline="-25000" dirty="0">
              <a:solidFill>
                <a:srgbClr val="002060"/>
              </a:solidFill>
            </a:endParaRPr>
          </a:p>
          <a:p>
            <a:pPr lvl="1">
              <a:buFont typeface="Wingdings" pitchFamily="2" charset="2"/>
              <a:buChar char="ü"/>
            </a:pPr>
            <a:r>
              <a:rPr lang="fr-FR" sz="2200" b="0" dirty="0">
                <a:solidFill>
                  <a:srgbClr val="002060"/>
                </a:solidFill>
              </a:rPr>
              <a:t>entre une fréquence de coupure haute notée </a:t>
            </a:r>
            <a:r>
              <a:rPr lang="fr-FR" sz="2200" b="0" dirty="0" err="1">
                <a:solidFill>
                  <a:srgbClr val="002060"/>
                </a:solidFill>
              </a:rPr>
              <a:t>f</a:t>
            </a:r>
            <a:r>
              <a:rPr lang="fr-FR" sz="2200" b="0" baseline="-25000" dirty="0" err="1">
                <a:solidFill>
                  <a:srgbClr val="002060"/>
                </a:solidFill>
              </a:rPr>
              <a:t>ch</a:t>
            </a:r>
            <a:r>
              <a:rPr lang="fr-FR" sz="2200" b="0" baseline="-25000" dirty="0">
                <a:solidFill>
                  <a:srgbClr val="002060"/>
                </a:solidFill>
              </a:rPr>
              <a:t> </a:t>
            </a:r>
            <a:r>
              <a:rPr lang="fr-FR" sz="2200" b="0" dirty="0">
                <a:solidFill>
                  <a:srgbClr val="002060"/>
                </a:solidFill>
              </a:rPr>
              <a:t>basse et une fréquence de coupure très haute-fréquence (théoriquement cette dernière tend vers l’infini) pour </a:t>
            </a:r>
            <a:r>
              <a:rPr lang="fr-FR" sz="2200" b="0" dirty="0" err="1">
                <a:solidFill>
                  <a:srgbClr val="002060"/>
                </a:solidFill>
              </a:rPr>
              <a:t>BP</a:t>
            </a:r>
            <a:r>
              <a:rPr lang="fr-FR" sz="2200" b="0" baseline="-25000" dirty="0" err="1">
                <a:solidFill>
                  <a:srgbClr val="002060"/>
                </a:solidFill>
              </a:rPr>
              <a:t>h</a:t>
            </a:r>
            <a:endParaRPr lang="fr-FR" sz="2200" b="0" baseline="-25000" dirty="0">
              <a:solidFill>
                <a:srgbClr val="002060"/>
              </a:solidFill>
              <a:latin typeface="+mj-lt"/>
            </a:endParaRPr>
          </a:p>
          <a:p>
            <a:pPr>
              <a:buFont typeface="Wingdings" pitchFamily="2" charset="2"/>
              <a:buChar char="q"/>
            </a:pPr>
            <a:endParaRPr lang="fr-FR" sz="2200" b="0" dirty="0">
              <a:solidFill>
                <a:srgbClr val="002060"/>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Passe-Bas</a:t>
            </a:r>
            <a:r>
              <a:rPr lang="fr-FR" dirty="0">
                <a:solidFill>
                  <a:srgbClr val="002060"/>
                </a:solidFill>
              </a:rPr>
              <a:t> ( ne laissent passer que les fréquences basses )</a:t>
            </a:r>
          </a:p>
          <a:p>
            <a:pPr>
              <a:spcBef>
                <a:spcPct val="50000"/>
              </a:spcBef>
            </a:pPr>
            <a:endParaRPr lang="fr-FR" dirty="0">
              <a:solidFill>
                <a:srgbClr val="002060"/>
              </a:solidFill>
            </a:endParaRPr>
          </a:p>
        </p:txBody>
      </p:sp>
      <p:cxnSp>
        <p:nvCxnSpPr>
          <p:cNvPr id="5" name="Connecteur droit avec flèche 4"/>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a:endCxn id="13" idx="1"/>
          </p:cNvCxnSpPr>
          <p:nvPr/>
        </p:nvCxnSpPr>
        <p:spPr>
          <a:xfrm rot="16200000" flipV="1">
            <a:off x="-294657" y="2521201"/>
            <a:ext cx="1672722" cy="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540512" y="2357430"/>
            <a:ext cx="1702606"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ZoneTexte 11"/>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13" name="ZoneTexte 12"/>
          <p:cNvSpPr txBox="1"/>
          <p:nvPr/>
        </p:nvSpPr>
        <p:spPr>
          <a:xfrm>
            <a:off x="541703" y="1500175"/>
            <a:ext cx="928694" cy="369332"/>
          </a:xfrm>
          <a:prstGeom prst="rect">
            <a:avLst/>
          </a:prstGeom>
          <a:noFill/>
          <a:ln>
            <a:noFill/>
          </a:ln>
        </p:spPr>
        <p:txBody>
          <a:bodyPr wrap="square" rtlCol="0">
            <a:spAutoFit/>
          </a:bodyPr>
          <a:lstStyle/>
          <a:p>
            <a:r>
              <a:rPr lang="fr-FR" dirty="0"/>
              <a:t>H(f)</a:t>
            </a:r>
          </a:p>
        </p:txBody>
      </p:sp>
      <p:sp>
        <p:nvSpPr>
          <p:cNvPr id="14" name="ZoneTexte 13"/>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5" name="ZoneTexte 14"/>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6" name="Accolade fermante 15"/>
          <p:cNvSpPr/>
          <p:nvPr/>
        </p:nvSpPr>
        <p:spPr>
          <a:xfrm rot="5400000">
            <a:off x="1107254" y="2851544"/>
            <a:ext cx="571504" cy="2012170"/>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006051" y="4071943"/>
            <a:ext cx="928694" cy="369332"/>
          </a:xfrm>
          <a:prstGeom prst="rect">
            <a:avLst/>
          </a:prstGeom>
          <a:noFill/>
          <a:ln>
            <a:noFill/>
          </a:ln>
        </p:spPr>
        <p:txBody>
          <a:bodyPr wrap="square" rtlCol="0">
            <a:spAutoFit/>
          </a:bodyPr>
          <a:lstStyle/>
          <a:p>
            <a:r>
              <a:rPr lang="fr-FR" dirty="0"/>
              <a:t>BP</a:t>
            </a:r>
          </a:p>
        </p:txBody>
      </p:sp>
      <p:sp>
        <p:nvSpPr>
          <p:cNvPr id="27" name="ZoneTexte 26"/>
          <p:cNvSpPr txBox="1"/>
          <p:nvPr/>
        </p:nvSpPr>
        <p:spPr>
          <a:xfrm>
            <a:off x="-35" y="4669706"/>
            <a:ext cx="4333905" cy="646331"/>
          </a:xfrm>
          <a:prstGeom prst="rect">
            <a:avLst/>
          </a:prstGeom>
          <a:noFill/>
        </p:spPr>
        <p:txBody>
          <a:bodyPr wrap="square" rtlCol="0">
            <a:spAutoFit/>
          </a:bodyPr>
          <a:lstStyle/>
          <a:p>
            <a:r>
              <a:rPr lang="fr-FR" dirty="0"/>
              <a:t>Réponse fréquentielle d’un filtre passe-bas idéal</a:t>
            </a:r>
          </a:p>
        </p:txBody>
      </p:sp>
      <p:pic>
        <p:nvPicPr>
          <p:cNvPr id="39937" name="Picture 1"/>
          <p:cNvPicPr>
            <a:picLocks noChangeAspect="1" noChangeArrowheads="1"/>
          </p:cNvPicPr>
          <p:nvPr/>
        </p:nvPicPr>
        <p:blipFill>
          <a:blip r:embed="rId2"/>
          <a:srcRect/>
          <a:stretch>
            <a:fillRect/>
          </a:stretch>
        </p:blipFill>
        <p:spPr bwMode="auto">
          <a:xfrm>
            <a:off x="5726912" y="1795966"/>
            <a:ext cx="2946008" cy="2133101"/>
          </a:xfrm>
          <a:prstGeom prst="rect">
            <a:avLst/>
          </a:prstGeom>
          <a:noFill/>
          <a:ln w="9525">
            <a:noFill/>
            <a:miter lim="800000"/>
            <a:headEnd/>
            <a:tailEnd/>
          </a:ln>
          <a:effectLst/>
        </p:spPr>
      </p:pic>
      <p:sp>
        <p:nvSpPr>
          <p:cNvPr id="29" name="ZoneTexte 28"/>
          <p:cNvSpPr txBox="1"/>
          <p:nvPr/>
        </p:nvSpPr>
        <p:spPr>
          <a:xfrm>
            <a:off x="8667776" y="3753153"/>
            <a:ext cx="1160868" cy="369332"/>
          </a:xfrm>
          <a:prstGeom prst="rect">
            <a:avLst/>
          </a:prstGeom>
          <a:noFill/>
          <a:ln>
            <a:noFill/>
          </a:ln>
        </p:spPr>
        <p:txBody>
          <a:bodyPr wrap="square" rtlCol="0">
            <a:spAutoFit/>
          </a:bodyPr>
          <a:lstStyle/>
          <a:p>
            <a:r>
              <a:rPr lang="fr-FR" dirty="0"/>
              <a:t>f</a:t>
            </a:r>
          </a:p>
        </p:txBody>
      </p:sp>
      <p:cxnSp>
        <p:nvCxnSpPr>
          <p:cNvPr id="30" name="Connecteur droit avec flèche 29"/>
          <p:cNvCxnSpPr/>
          <p:nvPr/>
        </p:nvCxnSpPr>
        <p:spPr>
          <a:xfrm>
            <a:off x="6423432" y="3620015"/>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1" name="ZoneTexte 30"/>
          <p:cNvSpPr txBox="1"/>
          <p:nvPr/>
        </p:nvSpPr>
        <p:spPr>
          <a:xfrm>
            <a:off x="6346041" y="1500175"/>
            <a:ext cx="928694" cy="369332"/>
          </a:xfrm>
          <a:prstGeom prst="rect">
            <a:avLst/>
          </a:prstGeom>
          <a:noFill/>
          <a:ln>
            <a:noFill/>
          </a:ln>
        </p:spPr>
        <p:txBody>
          <a:bodyPr wrap="square" rtlCol="0">
            <a:spAutoFit/>
          </a:bodyPr>
          <a:lstStyle/>
          <a:p>
            <a:r>
              <a:rPr lang="fr-FR" dirty="0"/>
              <a:t>H(f)</a:t>
            </a:r>
          </a:p>
        </p:txBody>
      </p:sp>
      <p:cxnSp>
        <p:nvCxnSpPr>
          <p:cNvPr id="32" name="Connecteur droit avec flèche 31"/>
          <p:cNvCxnSpPr/>
          <p:nvPr/>
        </p:nvCxnSpPr>
        <p:spPr>
          <a:xfrm rot="5400000" flipH="1" flipV="1">
            <a:off x="5009754" y="2643116"/>
            <a:ext cx="1857388" cy="1720"/>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339956" y="3681716"/>
            <a:ext cx="1160868" cy="369332"/>
          </a:xfrm>
          <a:prstGeom prst="rect">
            <a:avLst/>
          </a:prstGeom>
          <a:noFill/>
          <a:ln>
            <a:noFill/>
          </a:ln>
        </p:spPr>
        <p:txBody>
          <a:bodyPr wrap="square" rtlCol="0">
            <a:spAutoFit/>
          </a:bodyPr>
          <a:lstStyle/>
          <a:p>
            <a:r>
              <a:rPr lang="fr-FR" dirty="0"/>
              <a:t>0</a:t>
            </a:r>
          </a:p>
        </p:txBody>
      </p:sp>
      <p:sp>
        <p:nvSpPr>
          <p:cNvPr id="37" name="Accolade fermante 36"/>
          <p:cNvSpPr/>
          <p:nvPr/>
        </p:nvSpPr>
        <p:spPr>
          <a:xfrm rot="5400000">
            <a:off x="6853402" y="2769540"/>
            <a:ext cx="533102" cy="2786082"/>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32997" y="4538972"/>
            <a:ext cx="928694" cy="369332"/>
          </a:xfrm>
          <a:prstGeom prst="rect">
            <a:avLst/>
          </a:prstGeom>
          <a:noFill/>
          <a:ln>
            <a:noFill/>
          </a:ln>
        </p:spPr>
        <p:txBody>
          <a:bodyPr wrap="square" rtlCol="0">
            <a:spAutoFit/>
          </a:bodyPr>
          <a:lstStyle/>
          <a:p>
            <a:r>
              <a:rPr lang="fr-FR" dirty="0"/>
              <a:t>BP</a:t>
            </a:r>
          </a:p>
        </p:txBody>
      </p:sp>
      <p:sp>
        <p:nvSpPr>
          <p:cNvPr id="39" name="ZoneTexte 38"/>
          <p:cNvSpPr txBox="1"/>
          <p:nvPr/>
        </p:nvSpPr>
        <p:spPr>
          <a:xfrm>
            <a:off x="7661691" y="3643315"/>
            <a:ext cx="1160868" cy="369332"/>
          </a:xfrm>
          <a:prstGeom prst="rect">
            <a:avLst/>
          </a:prstGeom>
          <a:noFill/>
          <a:ln>
            <a:noFill/>
          </a:ln>
        </p:spPr>
        <p:txBody>
          <a:bodyPr wrap="square" rtlCol="0">
            <a:spAutoFit/>
          </a:bodyPr>
          <a:lstStyle/>
          <a:p>
            <a:r>
              <a:rPr lang="fr-FR" dirty="0" err="1"/>
              <a:t>fc</a:t>
            </a:r>
            <a:endParaRPr lang="fr-FR" dirty="0"/>
          </a:p>
        </p:txBody>
      </p:sp>
      <p:sp>
        <p:nvSpPr>
          <p:cNvPr id="40" name="ZoneTexte 39"/>
          <p:cNvSpPr txBox="1"/>
          <p:nvPr/>
        </p:nvSpPr>
        <p:spPr>
          <a:xfrm>
            <a:off x="5262565" y="4884020"/>
            <a:ext cx="4333905" cy="646331"/>
          </a:xfrm>
          <a:prstGeom prst="rect">
            <a:avLst/>
          </a:prstGeom>
          <a:noFill/>
        </p:spPr>
        <p:txBody>
          <a:bodyPr wrap="square" rtlCol="0">
            <a:spAutoFit/>
          </a:bodyPr>
          <a:lstStyle/>
          <a:p>
            <a:r>
              <a:rPr lang="fr-FR" dirty="0"/>
              <a:t>Réponse fréquentielle d’un filtre passe-bas réel</a:t>
            </a:r>
          </a:p>
        </p:txBody>
      </p:sp>
      <p:sp>
        <p:nvSpPr>
          <p:cNvPr id="26" name="ZoneTexte 2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bwMode="auto">
          <a:xfrm>
            <a:off x="3048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bwMode="auto">
          <a:xfrm>
            <a:off x="14859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7" name="Connecteur droit avec flèche 6"/>
          <p:cNvCxnSpPr/>
          <p:nvPr/>
        </p:nvCxnSpPr>
        <p:spPr bwMode="auto">
          <a:xfrm>
            <a:off x="34036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bwMode="auto">
          <a:xfrm>
            <a:off x="5194300" y="2171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9" name="Rectangle 8"/>
          <p:cNvSpPr/>
          <p:nvPr/>
        </p:nvSpPr>
        <p:spPr bwMode="auto">
          <a:xfrm>
            <a:off x="63754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0" name="Connecteur droit avec flèche 9"/>
          <p:cNvCxnSpPr/>
          <p:nvPr/>
        </p:nvCxnSpPr>
        <p:spPr bwMode="auto">
          <a:xfrm>
            <a:off x="82931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bwMode="auto">
          <a:xfrm>
            <a:off x="5207000" y="2413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bwMode="auto">
          <a:xfrm>
            <a:off x="5194300" y="2616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bwMode="auto">
          <a:xfrm>
            <a:off x="5207000" y="3238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bwMode="auto">
          <a:xfrm>
            <a:off x="3390900" y="43053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25" name="Rectangle 24"/>
          <p:cNvSpPr/>
          <p:nvPr/>
        </p:nvSpPr>
        <p:spPr bwMode="auto">
          <a:xfrm>
            <a:off x="1473200" y="41148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a:off x="317500" y="4800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bwMode="auto">
          <a:xfrm>
            <a:off x="3403600" y="4546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bwMode="auto">
          <a:xfrm>
            <a:off x="3390900" y="4749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bwMode="auto">
          <a:xfrm>
            <a:off x="3403600" y="53721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p:nvPr/>
        </p:nvCxnSpPr>
        <p:spPr bwMode="auto">
          <a:xfrm>
            <a:off x="8166100" y="4330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37" name="Rectangle 36"/>
          <p:cNvSpPr/>
          <p:nvPr/>
        </p:nvSpPr>
        <p:spPr bwMode="auto">
          <a:xfrm>
            <a:off x="6248400" y="41402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9" name="Connecteur droit avec flèche 38"/>
          <p:cNvCxnSpPr/>
          <p:nvPr/>
        </p:nvCxnSpPr>
        <p:spPr bwMode="auto">
          <a:xfrm>
            <a:off x="8178800" y="4572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bwMode="auto">
          <a:xfrm>
            <a:off x="8166100" y="4775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bwMode="auto">
          <a:xfrm>
            <a:off x="8178800" y="5397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bwMode="auto">
          <a:xfrm>
            <a:off x="5105400" y="43434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bwMode="auto">
          <a:xfrm>
            <a:off x="5118100" y="4584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bwMode="auto">
          <a:xfrm>
            <a:off x="5105400" y="47879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5" name="Connecteur droit avec flèche 44"/>
          <p:cNvCxnSpPr/>
          <p:nvPr/>
        </p:nvCxnSpPr>
        <p:spPr bwMode="auto">
          <a:xfrm>
            <a:off x="5118100" y="5410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46" name="ZoneTexte 45"/>
          <p:cNvSpPr txBox="1"/>
          <p:nvPr/>
        </p:nvSpPr>
        <p:spPr>
          <a:xfrm>
            <a:off x="1600200" y="2298700"/>
            <a:ext cx="1600200" cy="923330"/>
          </a:xfrm>
          <a:prstGeom prst="rect">
            <a:avLst/>
          </a:prstGeom>
          <a:noFill/>
        </p:spPr>
        <p:txBody>
          <a:bodyPr wrap="square" rtlCol="0">
            <a:spAutoFit/>
          </a:bodyPr>
          <a:lstStyle/>
          <a:p>
            <a:pPr algn="ctr"/>
            <a:r>
              <a:rPr lang="fr-FR" dirty="0"/>
              <a:t>Système analogique</a:t>
            </a:r>
          </a:p>
          <a:p>
            <a:pPr algn="ctr"/>
            <a:r>
              <a:rPr lang="fr-FR" dirty="0"/>
              <a:t>SISO</a:t>
            </a:r>
          </a:p>
        </p:txBody>
      </p:sp>
      <p:sp>
        <p:nvSpPr>
          <p:cNvPr id="47" name="ZoneTexte 46"/>
          <p:cNvSpPr txBox="1"/>
          <p:nvPr/>
        </p:nvSpPr>
        <p:spPr>
          <a:xfrm>
            <a:off x="6502400" y="2336800"/>
            <a:ext cx="1600200" cy="923330"/>
          </a:xfrm>
          <a:prstGeom prst="rect">
            <a:avLst/>
          </a:prstGeom>
          <a:noFill/>
        </p:spPr>
        <p:txBody>
          <a:bodyPr wrap="square" rtlCol="0">
            <a:spAutoFit/>
          </a:bodyPr>
          <a:lstStyle/>
          <a:p>
            <a:pPr algn="ctr"/>
            <a:r>
              <a:rPr lang="fr-FR" dirty="0"/>
              <a:t>Système analogique</a:t>
            </a:r>
          </a:p>
          <a:p>
            <a:pPr algn="ctr"/>
            <a:r>
              <a:rPr lang="fr-FR" dirty="0"/>
              <a:t>MISO</a:t>
            </a:r>
          </a:p>
        </p:txBody>
      </p:sp>
      <p:sp>
        <p:nvSpPr>
          <p:cNvPr id="48" name="ZoneTexte 47"/>
          <p:cNvSpPr txBox="1"/>
          <p:nvPr/>
        </p:nvSpPr>
        <p:spPr>
          <a:xfrm>
            <a:off x="1625600" y="4419600"/>
            <a:ext cx="1600200" cy="923330"/>
          </a:xfrm>
          <a:prstGeom prst="rect">
            <a:avLst/>
          </a:prstGeom>
          <a:noFill/>
        </p:spPr>
        <p:txBody>
          <a:bodyPr wrap="square" rtlCol="0">
            <a:spAutoFit/>
          </a:bodyPr>
          <a:lstStyle/>
          <a:p>
            <a:pPr algn="ctr"/>
            <a:r>
              <a:rPr lang="fr-FR" dirty="0"/>
              <a:t>Système analogique</a:t>
            </a:r>
          </a:p>
          <a:p>
            <a:pPr algn="ctr"/>
            <a:r>
              <a:rPr lang="fr-FR" dirty="0"/>
              <a:t>SIMO</a:t>
            </a:r>
          </a:p>
        </p:txBody>
      </p:sp>
      <p:sp>
        <p:nvSpPr>
          <p:cNvPr id="49" name="ZoneTexte 48"/>
          <p:cNvSpPr txBox="1"/>
          <p:nvPr/>
        </p:nvSpPr>
        <p:spPr>
          <a:xfrm>
            <a:off x="6337300" y="4483100"/>
            <a:ext cx="1600200" cy="923330"/>
          </a:xfrm>
          <a:prstGeom prst="rect">
            <a:avLst/>
          </a:prstGeom>
          <a:noFill/>
        </p:spPr>
        <p:txBody>
          <a:bodyPr wrap="square" rtlCol="0">
            <a:spAutoFit/>
          </a:bodyPr>
          <a:lstStyle/>
          <a:p>
            <a:pPr algn="ctr"/>
            <a:r>
              <a:rPr lang="fr-FR" dirty="0"/>
              <a:t>Système analogique</a:t>
            </a:r>
          </a:p>
          <a:p>
            <a:pPr algn="ctr"/>
            <a:r>
              <a:rPr lang="fr-FR" dirty="0"/>
              <a:t>MIMO</a:t>
            </a:r>
          </a:p>
        </p:txBody>
      </p:sp>
      <p:sp>
        <p:nvSpPr>
          <p:cNvPr id="50" name="ZoneTexte 49"/>
          <p:cNvSpPr txBox="1"/>
          <p:nvPr/>
        </p:nvSpPr>
        <p:spPr>
          <a:xfrm>
            <a:off x="431800" y="2743200"/>
            <a:ext cx="914400" cy="369332"/>
          </a:xfrm>
          <a:prstGeom prst="rect">
            <a:avLst/>
          </a:prstGeom>
          <a:noFill/>
        </p:spPr>
        <p:txBody>
          <a:bodyPr wrap="square" rtlCol="0">
            <a:spAutoFit/>
          </a:bodyPr>
          <a:lstStyle/>
          <a:p>
            <a:r>
              <a:rPr lang="fr-FR" dirty="0"/>
              <a:t>x(t)</a:t>
            </a:r>
          </a:p>
        </p:txBody>
      </p:sp>
      <p:sp>
        <p:nvSpPr>
          <p:cNvPr id="51" name="ZoneTexte 50"/>
          <p:cNvSpPr txBox="1"/>
          <p:nvPr/>
        </p:nvSpPr>
        <p:spPr>
          <a:xfrm>
            <a:off x="3759200" y="2781300"/>
            <a:ext cx="914400" cy="369332"/>
          </a:xfrm>
          <a:prstGeom prst="rect">
            <a:avLst/>
          </a:prstGeom>
          <a:noFill/>
        </p:spPr>
        <p:txBody>
          <a:bodyPr wrap="square" rtlCol="0">
            <a:spAutoFit/>
          </a:bodyPr>
          <a:lstStyle/>
          <a:p>
            <a:r>
              <a:rPr lang="fr-FR" dirty="0"/>
              <a:t>y(t)</a:t>
            </a:r>
          </a:p>
        </p:txBody>
      </p:sp>
      <p:sp>
        <p:nvSpPr>
          <p:cNvPr id="52" name="ZoneTexte 51"/>
          <p:cNvSpPr txBox="1"/>
          <p:nvPr/>
        </p:nvSpPr>
        <p:spPr>
          <a:xfrm>
            <a:off x="8572500" y="2781300"/>
            <a:ext cx="914400" cy="369332"/>
          </a:xfrm>
          <a:prstGeom prst="rect">
            <a:avLst/>
          </a:prstGeom>
          <a:noFill/>
        </p:spPr>
        <p:txBody>
          <a:bodyPr wrap="square" rtlCol="0">
            <a:spAutoFit/>
          </a:bodyPr>
          <a:lstStyle/>
          <a:p>
            <a:r>
              <a:rPr lang="fr-FR" dirty="0"/>
              <a:t>y(t)</a:t>
            </a:r>
          </a:p>
        </p:txBody>
      </p:sp>
      <p:sp>
        <p:nvSpPr>
          <p:cNvPr id="53" name="ZoneTexte 52"/>
          <p:cNvSpPr txBox="1"/>
          <p:nvPr/>
        </p:nvSpPr>
        <p:spPr>
          <a:xfrm>
            <a:off x="342900" y="4902200"/>
            <a:ext cx="914400" cy="369332"/>
          </a:xfrm>
          <a:prstGeom prst="rect">
            <a:avLst/>
          </a:prstGeom>
          <a:noFill/>
        </p:spPr>
        <p:txBody>
          <a:bodyPr wrap="square" rtlCol="0">
            <a:spAutoFit/>
          </a:bodyPr>
          <a:lstStyle/>
          <a:p>
            <a:r>
              <a:rPr lang="fr-FR" dirty="0"/>
              <a:t>x(t)</a:t>
            </a:r>
          </a:p>
        </p:txBody>
      </p:sp>
      <p:sp>
        <p:nvSpPr>
          <p:cNvPr id="54" name="ZoneTexte 53"/>
          <p:cNvSpPr txBox="1"/>
          <p:nvPr/>
        </p:nvSpPr>
        <p:spPr>
          <a:xfrm>
            <a:off x="3619500" y="38989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5" name="ZoneTexte 54"/>
          <p:cNvSpPr txBox="1"/>
          <p:nvPr/>
        </p:nvSpPr>
        <p:spPr>
          <a:xfrm>
            <a:off x="3619500" y="53594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6" name="ZoneTexte 55"/>
          <p:cNvSpPr txBox="1"/>
          <p:nvPr/>
        </p:nvSpPr>
        <p:spPr>
          <a:xfrm>
            <a:off x="8572500" y="38862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7" name="ZoneTexte 56"/>
          <p:cNvSpPr txBox="1"/>
          <p:nvPr/>
        </p:nvSpPr>
        <p:spPr>
          <a:xfrm>
            <a:off x="8572500" y="53467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8" name="ZoneTexte 57"/>
          <p:cNvSpPr txBox="1"/>
          <p:nvPr/>
        </p:nvSpPr>
        <p:spPr>
          <a:xfrm>
            <a:off x="5245100" y="18034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59" name="ZoneTexte 58"/>
          <p:cNvSpPr txBox="1"/>
          <p:nvPr/>
        </p:nvSpPr>
        <p:spPr>
          <a:xfrm>
            <a:off x="5257800" y="31623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0" name="ZoneTexte 59"/>
          <p:cNvSpPr txBox="1"/>
          <p:nvPr/>
        </p:nvSpPr>
        <p:spPr>
          <a:xfrm>
            <a:off x="5232400" y="39878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61" name="ZoneTexte 60"/>
          <p:cNvSpPr txBox="1"/>
          <p:nvPr/>
        </p:nvSpPr>
        <p:spPr>
          <a:xfrm>
            <a:off x="5245100" y="53467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3" name="ZoneTexte 62"/>
          <p:cNvSpPr txBox="1"/>
          <p:nvPr/>
        </p:nvSpPr>
        <p:spPr>
          <a:xfrm>
            <a:off x="0" y="812801"/>
            <a:ext cx="9906000" cy="769441"/>
          </a:xfrm>
          <a:prstGeom prst="rect">
            <a:avLst/>
          </a:prstGeom>
          <a:noFill/>
        </p:spPr>
        <p:txBody>
          <a:bodyPr wrap="square" rtlCol="0">
            <a:spAutoFit/>
          </a:bodyPr>
          <a:lstStyle/>
          <a:p>
            <a:pPr algn="just"/>
            <a:r>
              <a:rPr lang="fr-FR" sz="2200" b="0" dirty="0">
                <a:solidFill>
                  <a:srgbClr val="0070C0"/>
                </a:solidFill>
                <a:latin typeface="+mj-lt"/>
              </a:rPr>
              <a:t>Un système peut produire un ou plusieurs signaux à sa sortie, comme il peut être excité à son entrée par un ou plusieurs autres signaux</a:t>
            </a:r>
          </a:p>
        </p:txBody>
      </p:sp>
      <p:sp>
        <p:nvSpPr>
          <p:cNvPr id="64" name="ZoneTexte 63"/>
          <p:cNvSpPr txBox="1"/>
          <p:nvPr/>
        </p:nvSpPr>
        <p:spPr>
          <a:xfrm>
            <a:off x="469900" y="3441700"/>
            <a:ext cx="4483100" cy="369332"/>
          </a:xfrm>
          <a:prstGeom prst="rect">
            <a:avLst/>
          </a:prstGeom>
          <a:noFill/>
        </p:spPr>
        <p:txBody>
          <a:bodyPr wrap="square" rtlCol="0">
            <a:spAutoFit/>
          </a:bodyPr>
          <a:lstStyle/>
          <a:p>
            <a:pPr algn="ctr"/>
            <a:r>
              <a:rPr lang="fr-FR" dirty="0"/>
              <a:t>Single Input Single Output</a:t>
            </a:r>
          </a:p>
        </p:txBody>
      </p:sp>
      <p:sp>
        <p:nvSpPr>
          <p:cNvPr id="65" name="ZoneTexte 64"/>
          <p:cNvSpPr txBox="1"/>
          <p:nvPr/>
        </p:nvSpPr>
        <p:spPr>
          <a:xfrm>
            <a:off x="5080000" y="3467100"/>
            <a:ext cx="4483100" cy="369332"/>
          </a:xfrm>
          <a:prstGeom prst="rect">
            <a:avLst/>
          </a:prstGeom>
          <a:noFill/>
        </p:spPr>
        <p:txBody>
          <a:bodyPr wrap="square" rtlCol="0">
            <a:spAutoFit/>
          </a:bodyPr>
          <a:lstStyle/>
          <a:p>
            <a:pPr algn="ctr"/>
            <a:r>
              <a:rPr lang="fr-FR" dirty="0"/>
              <a:t>Multiple Inputs Single Output</a:t>
            </a:r>
          </a:p>
        </p:txBody>
      </p:sp>
      <p:sp>
        <p:nvSpPr>
          <p:cNvPr id="66" name="ZoneTexte 65"/>
          <p:cNvSpPr txBox="1"/>
          <p:nvPr/>
        </p:nvSpPr>
        <p:spPr>
          <a:xfrm>
            <a:off x="241300" y="5829300"/>
            <a:ext cx="4483100" cy="369332"/>
          </a:xfrm>
          <a:prstGeom prst="rect">
            <a:avLst/>
          </a:prstGeom>
          <a:noFill/>
        </p:spPr>
        <p:txBody>
          <a:bodyPr wrap="square" rtlCol="0">
            <a:spAutoFit/>
          </a:bodyPr>
          <a:lstStyle/>
          <a:p>
            <a:pPr algn="ctr"/>
            <a:r>
              <a:rPr lang="fr-FR" dirty="0"/>
              <a:t>Single Input Multiple Outputs</a:t>
            </a:r>
          </a:p>
        </p:txBody>
      </p:sp>
      <p:sp>
        <p:nvSpPr>
          <p:cNvPr id="67" name="ZoneTexte 66"/>
          <p:cNvSpPr txBox="1"/>
          <p:nvPr/>
        </p:nvSpPr>
        <p:spPr>
          <a:xfrm>
            <a:off x="5067300" y="5867400"/>
            <a:ext cx="4483100" cy="369332"/>
          </a:xfrm>
          <a:prstGeom prst="rect">
            <a:avLst/>
          </a:prstGeom>
          <a:noFill/>
        </p:spPr>
        <p:txBody>
          <a:bodyPr wrap="square" rtlCol="0">
            <a:spAutoFit/>
          </a:bodyPr>
          <a:lstStyle/>
          <a:p>
            <a:pPr algn="ctr"/>
            <a:r>
              <a:rPr lang="fr-FR" dirty="0"/>
              <a:t>Multiple Inputs Multiple Outputs</a:t>
            </a:r>
          </a:p>
        </p:txBody>
      </p:sp>
      <p:sp>
        <p:nvSpPr>
          <p:cNvPr id="68" name="ZoneTexte 6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buFontTx/>
              <a:buChar char="•"/>
            </a:pPr>
            <a:r>
              <a:rPr lang="fr-FR" b="1" u="sng" dirty="0">
                <a:solidFill>
                  <a:srgbClr val="002060"/>
                </a:solidFill>
              </a:rPr>
              <a:t>Les filtres </a:t>
            </a:r>
            <a:r>
              <a:rPr lang="fr-FR" b="1" u="sng" dirty="0" err="1">
                <a:solidFill>
                  <a:srgbClr val="002060"/>
                </a:solidFill>
              </a:rPr>
              <a:t>Passe-Haut</a:t>
            </a:r>
            <a:r>
              <a:rPr lang="fr-FR" dirty="0">
                <a:solidFill>
                  <a:srgbClr val="002060"/>
                </a:solidFill>
              </a:rPr>
              <a:t> ( ne laissent passer que les fréquences hautes )</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5400000" flipH="1" flipV="1">
            <a:off x="-296681" y="2514786"/>
            <a:ext cx="1681163" cy="439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1" name="Accolade fermante 10"/>
          <p:cNvSpPr/>
          <p:nvPr/>
        </p:nvSpPr>
        <p:spPr>
          <a:xfrm rot="5400000">
            <a:off x="2500296" y="3006326"/>
            <a:ext cx="571503"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553874" y="4071943"/>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4669706"/>
            <a:ext cx="4333905" cy="646331"/>
          </a:xfrm>
          <a:prstGeom prst="rect">
            <a:avLst/>
          </a:prstGeom>
          <a:noFill/>
        </p:spPr>
        <p:txBody>
          <a:bodyPr wrap="square" rtlCol="0">
            <a:spAutoFit/>
          </a:bodyPr>
          <a:lstStyle/>
          <a:p>
            <a:r>
              <a:rPr lang="fr-FR" dirty="0"/>
              <a:t>Réponse fréquentielle d’un filtre passe-haut idéal</a:t>
            </a:r>
          </a:p>
        </p:txBody>
      </p:sp>
      <p:sp>
        <p:nvSpPr>
          <p:cNvPr id="14" name="Rectangle 13"/>
          <p:cNvSpPr/>
          <p:nvPr/>
        </p:nvSpPr>
        <p:spPr>
          <a:xfrm>
            <a:off x="2089527" y="2214554"/>
            <a:ext cx="1393041" cy="1143008"/>
          </a:xfrm>
          <a:prstGeom prst="rect">
            <a:avLst/>
          </a:prstGeom>
          <a:noFill/>
          <a:ln w="1905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pic>
        <p:nvPicPr>
          <p:cNvPr id="37889" name="Picture 1"/>
          <p:cNvPicPr>
            <a:picLocks noChangeAspect="1" noChangeArrowheads="1"/>
          </p:cNvPicPr>
          <p:nvPr/>
        </p:nvPicPr>
        <p:blipFill>
          <a:blip r:embed="rId2"/>
          <a:srcRect/>
          <a:stretch>
            <a:fillRect/>
          </a:stretch>
        </p:blipFill>
        <p:spPr bwMode="auto">
          <a:xfrm>
            <a:off x="5350293" y="1785926"/>
            <a:ext cx="3317484" cy="1928826"/>
          </a:xfrm>
          <a:prstGeom prst="rect">
            <a:avLst/>
          </a:prstGeom>
          <a:noFill/>
          <a:ln w="9525">
            <a:noFill/>
            <a:miter lim="800000"/>
            <a:headEnd/>
            <a:tailEnd/>
          </a:ln>
          <a:effectLst/>
        </p:spPr>
      </p:pic>
      <p:cxnSp>
        <p:nvCxnSpPr>
          <p:cNvPr id="16" name="Connecteur droit avec flèche 15"/>
          <p:cNvCxnSpPr/>
          <p:nvPr/>
        </p:nvCxnSpPr>
        <p:spPr>
          <a:xfrm>
            <a:off x="6036476" y="3376612"/>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4830960" y="2461611"/>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5726912" y="1500175"/>
            <a:ext cx="928694" cy="369332"/>
          </a:xfrm>
          <a:prstGeom prst="rect">
            <a:avLst/>
          </a:prstGeom>
          <a:noFill/>
          <a:ln>
            <a:noFill/>
          </a:ln>
        </p:spPr>
        <p:txBody>
          <a:bodyPr wrap="square" rtlCol="0">
            <a:spAutoFit/>
          </a:bodyPr>
          <a:lstStyle/>
          <a:p>
            <a:r>
              <a:rPr lang="fr-FR" dirty="0"/>
              <a:t>H(f)</a:t>
            </a:r>
          </a:p>
        </p:txBody>
      </p:sp>
      <p:sp>
        <p:nvSpPr>
          <p:cNvPr id="19" name="ZoneTexte 18"/>
          <p:cNvSpPr txBox="1"/>
          <p:nvPr/>
        </p:nvSpPr>
        <p:spPr>
          <a:xfrm>
            <a:off x="5107782" y="3357563"/>
            <a:ext cx="1160868" cy="369332"/>
          </a:xfrm>
          <a:prstGeom prst="rect">
            <a:avLst/>
          </a:prstGeom>
          <a:noFill/>
          <a:ln>
            <a:noFill/>
          </a:ln>
        </p:spPr>
        <p:txBody>
          <a:bodyPr wrap="square" rtlCol="0">
            <a:spAutoFit/>
          </a:bodyPr>
          <a:lstStyle/>
          <a:p>
            <a:r>
              <a:rPr lang="fr-FR" dirty="0"/>
              <a:t>0</a:t>
            </a:r>
          </a:p>
        </p:txBody>
      </p:sp>
      <p:sp>
        <p:nvSpPr>
          <p:cNvPr id="20" name="Accolade fermante 19"/>
          <p:cNvSpPr/>
          <p:nvPr/>
        </p:nvSpPr>
        <p:spPr>
          <a:xfrm rot="5400000">
            <a:off x="7221157" y="2619372"/>
            <a:ext cx="571503" cy="2476517"/>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7661691" y="4071943"/>
            <a:ext cx="928694" cy="369332"/>
          </a:xfrm>
          <a:prstGeom prst="rect">
            <a:avLst/>
          </a:prstGeom>
          <a:noFill/>
          <a:ln>
            <a:noFill/>
          </a:ln>
        </p:spPr>
        <p:txBody>
          <a:bodyPr wrap="square" rtlCol="0">
            <a:spAutoFit/>
          </a:bodyPr>
          <a:lstStyle/>
          <a:p>
            <a:r>
              <a:rPr lang="fr-FR" dirty="0"/>
              <a:t>BP</a:t>
            </a:r>
          </a:p>
        </p:txBody>
      </p:sp>
      <p:sp>
        <p:nvSpPr>
          <p:cNvPr id="22" name="ZoneTexte 21"/>
          <p:cNvSpPr txBox="1"/>
          <p:nvPr/>
        </p:nvSpPr>
        <p:spPr>
          <a:xfrm>
            <a:off x="6113867" y="3429001"/>
            <a:ext cx="1160868" cy="369332"/>
          </a:xfrm>
          <a:prstGeom prst="rect">
            <a:avLst/>
          </a:prstGeom>
          <a:noFill/>
          <a:ln>
            <a:noFill/>
          </a:ln>
        </p:spPr>
        <p:txBody>
          <a:bodyPr wrap="square" rtlCol="0">
            <a:spAutoFit/>
          </a:bodyPr>
          <a:lstStyle/>
          <a:p>
            <a:r>
              <a:rPr lang="fr-FR" dirty="0" err="1"/>
              <a:t>fc</a:t>
            </a:r>
            <a:endParaRPr lang="fr-FR" dirty="0"/>
          </a:p>
        </p:txBody>
      </p:sp>
      <p:sp>
        <p:nvSpPr>
          <p:cNvPr id="23" name="ZoneTexte 22"/>
          <p:cNvSpPr txBox="1"/>
          <p:nvPr/>
        </p:nvSpPr>
        <p:spPr>
          <a:xfrm>
            <a:off x="8590385" y="3429001"/>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417347" y="4643447"/>
            <a:ext cx="4333905" cy="646331"/>
          </a:xfrm>
          <a:prstGeom prst="rect">
            <a:avLst/>
          </a:prstGeom>
          <a:noFill/>
        </p:spPr>
        <p:txBody>
          <a:bodyPr wrap="square" rtlCol="0">
            <a:spAutoFit/>
          </a:bodyPr>
          <a:lstStyle/>
          <a:p>
            <a:r>
              <a:rPr lang="fr-FR" dirty="0"/>
              <a:t>Réponse fréquentielle d’un filtre passe-haut réel</a:t>
            </a:r>
          </a:p>
        </p:txBody>
      </p:sp>
      <p:cxnSp>
        <p:nvCxnSpPr>
          <p:cNvPr id="28" name="Connecteur droit 27"/>
          <p:cNvCxnSpPr/>
          <p:nvPr/>
        </p:nvCxnSpPr>
        <p:spPr bwMode="auto">
          <a:xfrm rot="16200000" flipH="1">
            <a:off x="2901950" y="2711450"/>
            <a:ext cx="1143000" cy="12700"/>
          </a:xfrm>
          <a:prstGeom prst="line">
            <a:avLst/>
          </a:prstGeom>
          <a:solidFill>
            <a:schemeClr val="accent1"/>
          </a:solidFill>
          <a:ln w="57150" cap="flat" cmpd="sng" algn="ctr">
            <a:solidFill>
              <a:schemeClr val="bg1"/>
            </a:solidFill>
            <a:prstDash val="solid"/>
            <a:round/>
            <a:headEnd type="none" w="med" len="med"/>
            <a:tailEnd type="none" w="med" len="med"/>
          </a:ln>
          <a:effectLst/>
        </p:spPr>
      </p:cxnSp>
      <p:sp>
        <p:nvSpPr>
          <p:cNvPr id="30" name="ZoneTexte 2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Passe-Bande</a:t>
            </a:r>
            <a:r>
              <a:rPr lang="fr-FR" dirty="0">
                <a:solidFill>
                  <a:srgbClr val="002060"/>
                </a:solidFill>
              </a:rPr>
              <a:t> ( ne laissent passer qu’une plage de fréquences)</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16200000" flipV="1">
            <a:off x="-354248" y="2461611"/>
            <a:ext cx="1714512" cy="773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393006" y="2357430"/>
            <a:ext cx="1238259"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851268" y="3429001"/>
            <a:ext cx="1160868" cy="369332"/>
          </a:xfrm>
          <a:prstGeom prst="rect">
            <a:avLst/>
          </a:prstGeom>
          <a:noFill/>
          <a:ln>
            <a:noFill/>
          </a:ln>
        </p:spPr>
        <p:txBody>
          <a:bodyPr wrap="square" rtlCol="0">
            <a:spAutoFit/>
          </a:bodyPr>
          <a:lstStyle/>
          <a:p>
            <a:r>
              <a:rPr lang="fr-FR" dirty="0" err="1"/>
              <a:t>fcmin</a:t>
            </a:r>
            <a:endParaRPr lang="fr-FR" dirty="0"/>
          </a:p>
        </p:txBody>
      </p:sp>
      <p:sp>
        <p:nvSpPr>
          <p:cNvPr id="11" name="Accolade fermante 10"/>
          <p:cNvSpPr/>
          <p:nvPr/>
        </p:nvSpPr>
        <p:spPr>
          <a:xfrm rot="5400000">
            <a:off x="1726384" y="3375421"/>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1547789" y="4253220"/>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5526962"/>
            <a:ext cx="4333905" cy="646331"/>
          </a:xfrm>
          <a:prstGeom prst="rect">
            <a:avLst/>
          </a:prstGeom>
          <a:noFill/>
        </p:spPr>
        <p:txBody>
          <a:bodyPr wrap="square" rtlCol="0">
            <a:spAutoFit/>
          </a:bodyPr>
          <a:lstStyle/>
          <a:p>
            <a:r>
              <a:rPr lang="fr-FR" dirty="0"/>
              <a:t>Réponse fréquentielle d’un filtre passe-bande idéal</a:t>
            </a:r>
          </a:p>
        </p:txBody>
      </p:sp>
      <p:sp>
        <p:nvSpPr>
          <p:cNvPr id="14" name="ZoneTexte 13"/>
          <p:cNvSpPr txBox="1"/>
          <p:nvPr/>
        </p:nvSpPr>
        <p:spPr>
          <a:xfrm>
            <a:off x="2166918" y="3429001"/>
            <a:ext cx="1160868" cy="369332"/>
          </a:xfrm>
          <a:prstGeom prst="rect">
            <a:avLst/>
          </a:prstGeom>
          <a:noFill/>
          <a:ln>
            <a:noFill/>
          </a:ln>
        </p:spPr>
        <p:txBody>
          <a:bodyPr wrap="square" rtlCol="0">
            <a:spAutoFit/>
          </a:bodyPr>
          <a:lstStyle/>
          <a:p>
            <a:r>
              <a:rPr lang="fr-FR" dirty="0" err="1"/>
              <a:t>fcmax</a:t>
            </a:r>
            <a:endParaRPr lang="fr-FR" dirty="0"/>
          </a:p>
        </p:txBody>
      </p:sp>
      <p:pic>
        <p:nvPicPr>
          <p:cNvPr id="36865" name="Picture 1"/>
          <p:cNvPicPr>
            <a:picLocks noChangeAspect="1" noChangeArrowheads="1"/>
          </p:cNvPicPr>
          <p:nvPr/>
        </p:nvPicPr>
        <p:blipFill>
          <a:blip r:embed="rId2"/>
          <a:srcRect/>
          <a:stretch>
            <a:fillRect/>
          </a:stretch>
        </p:blipFill>
        <p:spPr bwMode="auto">
          <a:xfrm>
            <a:off x="5649521" y="1714488"/>
            <a:ext cx="3116269" cy="2214578"/>
          </a:xfrm>
          <a:prstGeom prst="rect">
            <a:avLst/>
          </a:prstGeom>
          <a:noFill/>
          <a:ln w="9525">
            <a:noFill/>
            <a:miter lim="800000"/>
            <a:headEnd/>
            <a:tailEnd/>
          </a:ln>
          <a:effectLst/>
        </p:spPr>
      </p:pic>
      <p:cxnSp>
        <p:nvCxnSpPr>
          <p:cNvPr id="16" name="Connecteur droit avec flèche 15"/>
          <p:cNvCxnSpPr/>
          <p:nvPr/>
        </p:nvCxnSpPr>
        <p:spPr>
          <a:xfrm>
            <a:off x="5984881" y="346710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5021859" y="2504475"/>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8435602" y="3571877"/>
            <a:ext cx="1160868" cy="369332"/>
          </a:xfrm>
          <a:prstGeom prst="rect">
            <a:avLst/>
          </a:prstGeom>
          <a:noFill/>
          <a:ln>
            <a:noFill/>
          </a:ln>
        </p:spPr>
        <p:txBody>
          <a:bodyPr wrap="square" rtlCol="0">
            <a:spAutoFit/>
          </a:bodyPr>
          <a:lstStyle/>
          <a:p>
            <a:r>
              <a:rPr lang="fr-FR" dirty="0"/>
              <a:t>f</a:t>
            </a:r>
          </a:p>
        </p:txBody>
      </p:sp>
      <p:sp>
        <p:nvSpPr>
          <p:cNvPr id="19" name="ZoneTexte 18"/>
          <p:cNvSpPr txBox="1"/>
          <p:nvPr/>
        </p:nvSpPr>
        <p:spPr>
          <a:xfrm>
            <a:off x="5417347" y="3643315"/>
            <a:ext cx="1160868" cy="369332"/>
          </a:xfrm>
          <a:prstGeom prst="rect">
            <a:avLst/>
          </a:prstGeom>
          <a:noFill/>
          <a:ln>
            <a:noFill/>
          </a:ln>
        </p:spPr>
        <p:txBody>
          <a:bodyPr wrap="square" rtlCol="0">
            <a:spAutoFit/>
          </a:bodyPr>
          <a:lstStyle/>
          <a:p>
            <a:r>
              <a:rPr lang="fr-FR" dirty="0"/>
              <a:t>0</a:t>
            </a:r>
          </a:p>
        </p:txBody>
      </p:sp>
      <p:sp>
        <p:nvSpPr>
          <p:cNvPr id="20" name="ZoneTexte 19"/>
          <p:cNvSpPr txBox="1"/>
          <p:nvPr/>
        </p:nvSpPr>
        <p:spPr>
          <a:xfrm>
            <a:off x="6113867" y="3571877"/>
            <a:ext cx="1160868" cy="369332"/>
          </a:xfrm>
          <a:prstGeom prst="rect">
            <a:avLst/>
          </a:prstGeom>
          <a:noFill/>
          <a:ln>
            <a:noFill/>
          </a:ln>
        </p:spPr>
        <p:txBody>
          <a:bodyPr wrap="square" rtlCol="0">
            <a:spAutoFit/>
          </a:bodyPr>
          <a:lstStyle/>
          <a:p>
            <a:r>
              <a:rPr lang="fr-FR" dirty="0" err="1"/>
              <a:t>fcmin</a:t>
            </a:r>
            <a:endParaRPr lang="fr-FR" dirty="0"/>
          </a:p>
        </p:txBody>
      </p:sp>
      <p:sp>
        <p:nvSpPr>
          <p:cNvPr id="21" name="Accolade fermante 20"/>
          <p:cNvSpPr/>
          <p:nvPr/>
        </p:nvSpPr>
        <p:spPr>
          <a:xfrm rot="5400000">
            <a:off x="6988983" y="3661174"/>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6810388" y="4753286"/>
            <a:ext cx="928694" cy="369332"/>
          </a:xfrm>
          <a:prstGeom prst="rect">
            <a:avLst/>
          </a:prstGeom>
          <a:noFill/>
          <a:ln>
            <a:noFill/>
          </a:ln>
        </p:spPr>
        <p:txBody>
          <a:bodyPr wrap="square" rtlCol="0">
            <a:spAutoFit/>
          </a:bodyPr>
          <a:lstStyle/>
          <a:p>
            <a:r>
              <a:rPr lang="fr-FR" dirty="0"/>
              <a:t>BP</a:t>
            </a:r>
          </a:p>
        </p:txBody>
      </p:sp>
      <p:sp>
        <p:nvSpPr>
          <p:cNvPr id="23" name="ZoneTexte 22"/>
          <p:cNvSpPr txBox="1"/>
          <p:nvPr/>
        </p:nvSpPr>
        <p:spPr>
          <a:xfrm>
            <a:off x="7119952" y="3610278"/>
            <a:ext cx="1160868" cy="369332"/>
          </a:xfrm>
          <a:prstGeom prst="rect">
            <a:avLst/>
          </a:prstGeom>
          <a:noFill/>
          <a:ln>
            <a:noFill/>
          </a:ln>
        </p:spPr>
        <p:txBody>
          <a:bodyPr wrap="square" rtlCol="0">
            <a:spAutoFit/>
          </a:bodyPr>
          <a:lstStyle/>
          <a:p>
            <a:r>
              <a:rPr lang="fr-FR" dirty="0" err="1"/>
              <a:t>fcmax</a:t>
            </a:r>
            <a:endParaRPr lang="fr-FR" dirty="0"/>
          </a:p>
        </p:txBody>
      </p:sp>
      <p:sp>
        <p:nvSpPr>
          <p:cNvPr id="24" name="ZoneTexte 23"/>
          <p:cNvSpPr txBox="1"/>
          <p:nvPr/>
        </p:nvSpPr>
        <p:spPr>
          <a:xfrm>
            <a:off x="5417347" y="5526962"/>
            <a:ext cx="4333905" cy="646331"/>
          </a:xfrm>
          <a:prstGeom prst="rect">
            <a:avLst/>
          </a:prstGeom>
          <a:noFill/>
        </p:spPr>
        <p:txBody>
          <a:bodyPr wrap="square" rtlCol="0">
            <a:spAutoFit/>
          </a:bodyPr>
          <a:lstStyle/>
          <a:p>
            <a:r>
              <a:rPr lang="fr-FR" dirty="0"/>
              <a:t>Réponse fréquentielle d’un filtre passe-bande réel</a:t>
            </a:r>
          </a:p>
        </p:txBody>
      </p:sp>
      <p:sp>
        <p:nvSpPr>
          <p:cNvPr id="25" name="ZoneTexte 24"/>
          <p:cNvSpPr txBox="1"/>
          <p:nvPr/>
        </p:nvSpPr>
        <p:spPr>
          <a:xfrm>
            <a:off x="6036476" y="1571613"/>
            <a:ext cx="928694" cy="369332"/>
          </a:xfrm>
          <a:prstGeom prst="rect">
            <a:avLst/>
          </a:prstGeom>
          <a:noFill/>
          <a:ln>
            <a:noFill/>
          </a:ln>
        </p:spPr>
        <p:txBody>
          <a:bodyPr wrap="square" rtlCol="0">
            <a:spAutoFit/>
          </a:bodyPr>
          <a:lstStyle/>
          <a:p>
            <a:r>
              <a:rPr lang="fr-FR" dirty="0"/>
              <a:t>H(f)</a:t>
            </a:r>
          </a:p>
        </p:txBody>
      </p:sp>
      <p:sp>
        <p:nvSpPr>
          <p:cNvPr id="27" name="ZoneTexte 2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1061829"/>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Coupe-Bande</a:t>
            </a:r>
            <a:r>
              <a:rPr lang="fr-FR" dirty="0">
                <a:solidFill>
                  <a:srgbClr val="002060"/>
                </a:solidFill>
              </a:rPr>
              <a:t> ( ne laissent pas passer une plage de fréquences ). Appelé aussi filtre </a:t>
            </a:r>
            <a:r>
              <a:rPr lang="fr-FR" dirty="0" err="1">
                <a:solidFill>
                  <a:srgbClr val="002060"/>
                </a:solidFill>
              </a:rPr>
              <a:t>rejecteur</a:t>
            </a:r>
            <a:r>
              <a:rPr lang="fr-FR" dirty="0">
                <a:solidFill>
                  <a:srgbClr val="002060"/>
                </a:solidFill>
              </a:rPr>
              <a:t> </a:t>
            </a:r>
          </a:p>
          <a:p>
            <a:pPr>
              <a:spcBef>
                <a:spcPct val="50000"/>
              </a:spcBef>
            </a:pPr>
            <a:endParaRPr lang="fr-FR" dirty="0">
              <a:solidFill>
                <a:schemeClr val="folHlink"/>
              </a:solidFill>
            </a:endParaRPr>
          </a:p>
        </p:txBody>
      </p:sp>
      <p:cxnSp>
        <p:nvCxnSpPr>
          <p:cNvPr id="5" name="Connecteur droit avec flèche 4"/>
          <p:cNvCxnSpPr/>
          <p:nvPr/>
        </p:nvCxnSpPr>
        <p:spPr>
          <a:xfrm>
            <a:off x="541704" y="3786190"/>
            <a:ext cx="3250429"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6" name="Connecteur droit avec flèche 5"/>
          <p:cNvCxnSpPr/>
          <p:nvPr/>
        </p:nvCxnSpPr>
        <p:spPr>
          <a:xfrm rot="16200000" flipV="1">
            <a:off x="-371294" y="2923992"/>
            <a:ext cx="1716091" cy="8307"/>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89712" y="2786058"/>
            <a:ext cx="1160868"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8" name="ZoneTexte 7"/>
          <p:cNvSpPr txBox="1"/>
          <p:nvPr/>
        </p:nvSpPr>
        <p:spPr>
          <a:xfrm>
            <a:off x="3018221" y="3714753"/>
            <a:ext cx="1160868" cy="369332"/>
          </a:xfrm>
          <a:prstGeom prst="rect">
            <a:avLst/>
          </a:prstGeom>
          <a:noFill/>
          <a:ln>
            <a:noFill/>
          </a:ln>
        </p:spPr>
        <p:txBody>
          <a:bodyPr wrap="square" rtlCol="0">
            <a:spAutoFit/>
          </a:bodyPr>
          <a:lstStyle/>
          <a:p>
            <a:r>
              <a:rPr lang="fr-FR" dirty="0"/>
              <a:t>f</a:t>
            </a:r>
          </a:p>
        </p:txBody>
      </p:sp>
      <p:sp>
        <p:nvSpPr>
          <p:cNvPr id="9" name="ZoneTexte 8"/>
          <p:cNvSpPr txBox="1"/>
          <p:nvPr/>
        </p:nvSpPr>
        <p:spPr>
          <a:xfrm>
            <a:off x="619095" y="1928803"/>
            <a:ext cx="928694" cy="369332"/>
          </a:xfrm>
          <a:prstGeom prst="rect">
            <a:avLst/>
          </a:prstGeom>
          <a:noFill/>
          <a:ln>
            <a:noFill/>
          </a:ln>
        </p:spPr>
        <p:txBody>
          <a:bodyPr wrap="square" rtlCol="0">
            <a:spAutoFit/>
          </a:bodyPr>
          <a:lstStyle/>
          <a:p>
            <a:r>
              <a:rPr lang="fr-FR" dirty="0"/>
              <a:t>H(f)</a:t>
            </a:r>
          </a:p>
        </p:txBody>
      </p:sp>
      <p:sp>
        <p:nvSpPr>
          <p:cNvPr id="10" name="ZoneTexte 9"/>
          <p:cNvSpPr txBox="1"/>
          <p:nvPr/>
        </p:nvSpPr>
        <p:spPr>
          <a:xfrm>
            <a:off x="-35" y="3753153"/>
            <a:ext cx="1160868" cy="369332"/>
          </a:xfrm>
          <a:prstGeom prst="rect">
            <a:avLst/>
          </a:prstGeom>
          <a:noFill/>
          <a:ln>
            <a:noFill/>
          </a:ln>
        </p:spPr>
        <p:txBody>
          <a:bodyPr wrap="square" rtlCol="0">
            <a:spAutoFit/>
          </a:bodyPr>
          <a:lstStyle/>
          <a:p>
            <a:r>
              <a:rPr lang="fr-FR" dirty="0"/>
              <a:t>0</a:t>
            </a:r>
          </a:p>
        </p:txBody>
      </p:sp>
      <p:sp>
        <p:nvSpPr>
          <p:cNvPr id="11" name="ZoneTexte 10"/>
          <p:cNvSpPr txBox="1"/>
          <p:nvPr/>
        </p:nvSpPr>
        <p:spPr>
          <a:xfrm>
            <a:off x="851268" y="3857629"/>
            <a:ext cx="1470432" cy="369332"/>
          </a:xfrm>
          <a:prstGeom prst="rect">
            <a:avLst/>
          </a:prstGeom>
          <a:noFill/>
          <a:ln>
            <a:noFill/>
          </a:ln>
        </p:spPr>
        <p:txBody>
          <a:bodyPr wrap="square" rtlCol="0">
            <a:spAutoFit/>
          </a:bodyPr>
          <a:lstStyle/>
          <a:p>
            <a:r>
              <a:rPr lang="fr-FR" dirty="0"/>
              <a:t>fc1</a:t>
            </a:r>
          </a:p>
        </p:txBody>
      </p:sp>
      <p:sp>
        <p:nvSpPr>
          <p:cNvPr id="12" name="Accolade fermante 11"/>
          <p:cNvSpPr/>
          <p:nvPr/>
        </p:nvSpPr>
        <p:spPr>
          <a:xfrm rot="5400000">
            <a:off x="833409" y="3554018"/>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p:cNvSpPr txBox="1"/>
          <p:nvPr/>
        </p:nvSpPr>
        <p:spPr>
          <a:xfrm>
            <a:off x="619095" y="4500571"/>
            <a:ext cx="928694" cy="369332"/>
          </a:xfrm>
          <a:prstGeom prst="rect">
            <a:avLst/>
          </a:prstGeom>
          <a:noFill/>
          <a:ln>
            <a:noFill/>
          </a:ln>
        </p:spPr>
        <p:txBody>
          <a:bodyPr wrap="square" rtlCol="0">
            <a:spAutoFit/>
          </a:bodyPr>
          <a:lstStyle/>
          <a:p>
            <a:r>
              <a:rPr lang="fr-FR" dirty="0"/>
              <a:t>BP1</a:t>
            </a:r>
          </a:p>
        </p:txBody>
      </p:sp>
      <p:sp>
        <p:nvSpPr>
          <p:cNvPr id="14" name="ZoneTexte 13"/>
          <p:cNvSpPr txBox="1"/>
          <p:nvPr/>
        </p:nvSpPr>
        <p:spPr>
          <a:xfrm>
            <a:off x="-35" y="5812714"/>
            <a:ext cx="4333905" cy="646331"/>
          </a:xfrm>
          <a:prstGeom prst="rect">
            <a:avLst/>
          </a:prstGeom>
          <a:noFill/>
        </p:spPr>
        <p:txBody>
          <a:bodyPr wrap="square" rtlCol="0">
            <a:spAutoFit/>
          </a:bodyPr>
          <a:lstStyle/>
          <a:p>
            <a:r>
              <a:rPr lang="fr-FR" dirty="0"/>
              <a:t>Réponse fréquentielle d’un filtre coupe-bande idéal</a:t>
            </a:r>
          </a:p>
        </p:txBody>
      </p:sp>
      <p:sp>
        <p:nvSpPr>
          <p:cNvPr id="15" name="Rectangle 14"/>
          <p:cNvSpPr/>
          <p:nvPr/>
        </p:nvSpPr>
        <p:spPr>
          <a:xfrm>
            <a:off x="2012136" y="2786058"/>
            <a:ext cx="1470432"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 name="ZoneTexte 15"/>
          <p:cNvSpPr txBox="1"/>
          <p:nvPr/>
        </p:nvSpPr>
        <p:spPr>
          <a:xfrm>
            <a:off x="1470398" y="3857628"/>
            <a:ext cx="1470432" cy="369332"/>
          </a:xfrm>
          <a:prstGeom prst="rect">
            <a:avLst/>
          </a:prstGeom>
          <a:noFill/>
          <a:ln>
            <a:noFill/>
          </a:ln>
        </p:spPr>
        <p:txBody>
          <a:bodyPr wrap="square" rtlCol="0">
            <a:spAutoFit/>
          </a:bodyPr>
          <a:lstStyle/>
          <a:p>
            <a:r>
              <a:rPr lang="fr-FR" dirty="0"/>
              <a:t>fc2</a:t>
            </a:r>
          </a:p>
        </p:txBody>
      </p:sp>
      <p:sp>
        <p:nvSpPr>
          <p:cNvPr id="17" name="Accolade fermante 16"/>
          <p:cNvSpPr/>
          <p:nvPr/>
        </p:nvSpPr>
        <p:spPr>
          <a:xfrm rot="5400000">
            <a:off x="2536015" y="3437637"/>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ZoneTexte 17"/>
          <p:cNvSpPr txBox="1"/>
          <p:nvPr/>
        </p:nvSpPr>
        <p:spPr>
          <a:xfrm>
            <a:off x="2166918" y="4538972"/>
            <a:ext cx="1135070" cy="369332"/>
          </a:xfrm>
          <a:prstGeom prst="rect">
            <a:avLst/>
          </a:prstGeom>
          <a:noFill/>
          <a:ln>
            <a:noFill/>
          </a:ln>
        </p:spPr>
        <p:txBody>
          <a:bodyPr wrap="square" rtlCol="0">
            <a:spAutoFit/>
          </a:bodyPr>
          <a:lstStyle/>
          <a:p>
            <a:r>
              <a:rPr lang="fr-FR" dirty="0"/>
              <a:t>BP2</a:t>
            </a:r>
          </a:p>
        </p:txBody>
      </p:sp>
      <p:pic>
        <p:nvPicPr>
          <p:cNvPr id="53249" name="Picture 1"/>
          <p:cNvPicPr>
            <a:picLocks noChangeAspect="1" noChangeArrowheads="1"/>
          </p:cNvPicPr>
          <p:nvPr/>
        </p:nvPicPr>
        <p:blipFill>
          <a:blip r:embed="rId2"/>
          <a:srcRect/>
          <a:stretch>
            <a:fillRect/>
          </a:stretch>
        </p:blipFill>
        <p:spPr bwMode="auto">
          <a:xfrm>
            <a:off x="5417347" y="2143116"/>
            <a:ext cx="3482603" cy="2000264"/>
          </a:xfrm>
          <a:prstGeom prst="rect">
            <a:avLst/>
          </a:prstGeom>
          <a:noFill/>
          <a:ln w="9525">
            <a:noFill/>
            <a:miter lim="800000"/>
            <a:headEnd/>
            <a:tailEnd/>
          </a:ln>
          <a:effectLst/>
        </p:spPr>
      </p:pic>
      <p:cxnSp>
        <p:nvCxnSpPr>
          <p:cNvPr id="20" name="Connecteur droit avec flèche 19"/>
          <p:cNvCxnSpPr/>
          <p:nvPr/>
        </p:nvCxnSpPr>
        <p:spPr>
          <a:xfrm>
            <a:off x="5726911" y="382429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22" name="Connecteur droit avec flèche 21"/>
          <p:cNvCxnSpPr/>
          <p:nvPr/>
        </p:nvCxnSpPr>
        <p:spPr>
          <a:xfrm rot="16200000" flipV="1">
            <a:off x="4830960" y="2890239"/>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23" name="ZoneTexte 22"/>
          <p:cNvSpPr txBox="1"/>
          <p:nvPr/>
        </p:nvSpPr>
        <p:spPr>
          <a:xfrm>
            <a:off x="8203429" y="3857628"/>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185173" y="3896030"/>
            <a:ext cx="1160868" cy="369332"/>
          </a:xfrm>
          <a:prstGeom prst="rect">
            <a:avLst/>
          </a:prstGeom>
          <a:noFill/>
          <a:ln>
            <a:noFill/>
          </a:ln>
        </p:spPr>
        <p:txBody>
          <a:bodyPr wrap="square" rtlCol="0">
            <a:spAutoFit/>
          </a:bodyPr>
          <a:lstStyle/>
          <a:p>
            <a:r>
              <a:rPr lang="fr-FR" dirty="0"/>
              <a:t>0</a:t>
            </a:r>
          </a:p>
        </p:txBody>
      </p:sp>
      <p:sp>
        <p:nvSpPr>
          <p:cNvPr id="25" name="ZoneTexte 24"/>
          <p:cNvSpPr txBox="1"/>
          <p:nvPr/>
        </p:nvSpPr>
        <p:spPr>
          <a:xfrm>
            <a:off x="5881694" y="3929067"/>
            <a:ext cx="1470432" cy="369332"/>
          </a:xfrm>
          <a:prstGeom prst="rect">
            <a:avLst/>
          </a:prstGeom>
          <a:noFill/>
          <a:ln>
            <a:noFill/>
          </a:ln>
        </p:spPr>
        <p:txBody>
          <a:bodyPr wrap="square" rtlCol="0">
            <a:spAutoFit/>
          </a:bodyPr>
          <a:lstStyle/>
          <a:p>
            <a:r>
              <a:rPr lang="fr-FR" dirty="0"/>
              <a:t>fc1</a:t>
            </a:r>
          </a:p>
        </p:txBody>
      </p:sp>
      <p:sp>
        <p:nvSpPr>
          <p:cNvPr id="26" name="ZoneTexte 25"/>
          <p:cNvSpPr txBox="1"/>
          <p:nvPr/>
        </p:nvSpPr>
        <p:spPr>
          <a:xfrm>
            <a:off x="6113868" y="4824724"/>
            <a:ext cx="928694" cy="369332"/>
          </a:xfrm>
          <a:prstGeom prst="rect">
            <a:avLst/>
          </a:prstGeom>
          <a:noFill/>
          <a:ln>
            <a:noFill/>
          </a:ln>
        </p:spPr>
        <p:txBody>
          <a:bodyPr wrap="square" rtlCol="0">
            <a:spAutoFit/>
          </a:bodyPr>
          <a:lstStyle/>
          <a:p>
            <a:r>
              <a:rPr lang="fr-FR" dirty="0"/>
              <a:t>BP1</a:t>
            </a:r>
          </a:p>
        </p:txBody>
      </p:sp>
      <p:sp>
        <p:nvSpPr>
          <p:cNvPr id="27" name="ZoneTexte 26"/>
          <p:cNvSpPr txBox="1"/>
          <p:nvPr/>
        </p:nvSpPr>
        <p:spPr>
          <a:xfrm>
            <a:off x="6655606" y="3857628"/>
            <a:ext cx="1470432" cy="369332"/>
          </a:xfrm>
          <a:prstGeom prst="rect">
            <a:avLst/>
          </a:prstGeom>
          <a:noFill/>
          <a:ln>
            <a:noFill/>
          </a:ln>
        </p:spPr>
        <p:txBody>
          <a:bodyPr wrap="square" rtlCol="0">
            <a:spAutoFit/>
          </a:bodyPr>
          <a:lstStyle/>
          <a:p>
            <a:r>
              <a:rPr lang="fr-FR" dirty="0"/>
              <a:t>fc2</a:t>
            </a:r>
          </a:p>
        </p:txBody>
      </p:sp>
      <p:sp>
        <p:nvSpPr>
          <p:cNvPr id="28" name="Accolade fermante 27"/>
          <p:cNvSpPr/>
          <p:nvPr/>
        </p:nvSpPr>
        <p:spPr>
          <a:xfrm rot="5400000">
            <a:off x="7721223" y="3580513"/>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ZoneTexte 28"/>
          <p:cNvSpPr txBox="1"/>
          <p:nvPr/>
        </p:nvSpPr>
        <p:spPr>
          <a:xfrm>
            <a:off x="7455315" y="4786323"/>
            <a:ext cx="1135070" cy="369332"/>
          </a:xfrm>
          <a:prstGeom prst="rect">
            <a:avLst/>
          </a:prstGeom>
          <a:noFill/>
          <a:ln>
            <a:noFill/>
          </a:ln>
        </p:spPr>
        <p:txBody>
          <a:bodyPr wrap="square" rtlCol="0">
            <a:spAutoFit/>
          </a:bodyPr>
          <a:lstStyle/>
          <a:p>
            <a:r>
              <a:rPr lang="fr-FR" dirty="0"/>
              <a:t>BP2</a:t>
            </a:r>
          </a:p>
        </p:txBody>
      </p:sp>
      <p:sp>
        <p:nvSpPr>
          <p:cNvPr id="30" name="Accolade fermante 29"/>
          <p:cNvSpPr/>
          <p:nvPr/>
        </p:nvSpPr>
        <p:spPr>
          <a:xfrm rot="5400000">
            <a:off x="6250791" y="3768331"/>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ZoneTexte 30"/>
          <p:cNvSpPr txBox="1"/>
          <p:nvPr/>
        </p:nvSpPr>
        <p:spPr>
          <a:xfrm>
            <a:off x="5262565" y="5812714"/>
            <a:ext cx="4333905" cy="646331"/>
          </a:xfrm>
          <a:prstGeom prst="rect">
            <a:avLst/>
          </a:prstGeom>
          <a:noFill/>
        </p:spPr>
        <p:txBody>
          <a:bodyPr wrap="square" rtlCol="0">
            <a:spAutoFit/>
          </a:bodyPr>
          <a:lstStyle/>
          <a:p>
            <a:r>
              <a:rPr lang="fr-FR" dirty="0"/>
              <a:t>Réponse fréquentielle d’un filtre coupe-bande réel</a:t>
            </a:r>
          </a:p>
        </p:txBody>
      </p:sp>
      <p:sp>
        <p:nvSpPr>
          <p:cNvPr id="32" name="ZoneTexte 31"/>
          <p:cNvSpPr txBox="1"/>
          <p:nvPr/>
        </p:nvSpPr>
        <p:spPr>
          <a:xfrm>
            <a:off x="5726912" y="1928803"/>
            <a:ext cx="928694" cy="369332"/>
          </a:xfrm>
          <a:prstGeom prst="rect">
            <a:avLst/>
          </a:prstGeom>
          <a:noFill/>
          <a:ln>
            <a:noFill/>
          </a:ln>
        </p:spPr>
        <p:txBody>
          <a:bodyPr wrap="square" rtlCol="0">
            <a:spAutoFit/>
          </a:bodyPr>
          <a:lstStyle/>
          <a:p>
            <a:r>
              <a:rPr lang="fr-FR" dirty="0"/>
              <a:t>H(f)</a:t>
            </a:r>
          </a:p>
        </p:txBody>
      </p:sp>
      <p:sp>
        <p:nvSpPr>
          <p:cNvPr id="34" name="ZoneTexte 3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36" name="Rectangle 35"/>
          <p:cNvSpPr/>
          <p:nvPr/>
        </p:nvSpPr>
        <p:spPr bwMode="auto">
          <a:xfrm>
            <a:off x="3429000" y="2679700"/>
            <a:ext cx="114300" cy="10922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787400"/>
            <a:ext cx="9906000" cy="6155531"/>
          </a:xfrm>
          <a:prstGeom prst="rect">
            <a:avLst/>
          </a:prstGeom>
          <a:noFill/>
        </p:spPr>
        <p:txBody>
          <a:bodyPr wrap="square" rtlCol="0">
            <a:spAutoFit/>
          </a:bodyPr>
          <a:lstStyle/>
          <a:p>
            <a:pPr algn="just"/>
            <a:r>
              <a:rPr lang="fr-FR" sz="2000" b="0" dirty="0">
                <a:solidFill>
                  <a:srgbClr val="C00000"/>
                </a:solidFill>
                <a:latin typeface="+mj-lt"/>
              </a:rPr>
              <a:t>La synthèse d’un filtre analogique  consiste à déterminer :</a:t>
            </a:r>
          </a:p>
          <a:p>
            <a:pPr algn="just"/>
            <a:endParaRPr lang="fr-FR" sz="2000" b="0" dirty="0">
              <a:latin typeface="+mj-lt"/>
            </a:endParaRPr>
          </a:p>
          <a:p>
            <a:pPr algn="just">
              <a:buFont typeface="Wingdings" pitchFamily="2" charset="2"/>
              <a:buChar char="q"/>
            </a:pPr>
            <a:r>
              <a:rPr lang="fr-FR" sz="2000" b="0" dirty="0">
                <a:solidFill>
                  <a:srgbClr val="002060"/>
                </a:solidFill>
                <a:latin typeface="+mj-lt"/>
              </a:rPr>
              <a:t>  la forme usuelle à adopter, </a:t>
            </a:r>
          </a:p>
          <a:p>
            <a:pPr lvl="1" algn="just">
              <a:buFont typeface="Wingdings" pitchFamily="2" charset="2"/>
              <a:buChar char="ü"/>
            </a:pPr>
            <a:r>
              <a:rPr lang="fr-FR" sz="2000" b="0" dirty="0">
                <a:latin typeface="+mj-lt"/>
              </a:rPr>
              <a:t> </a:t>
            </a:r>
            <a:r>
              <a:rPr lang="fr-FR" b="0" dirty="0">
                <a:solidFill>
                  <a:srgbClr val="0070C0"/>
                </a:solidFill>
                <a:latin typeface="+mj-lt"/>
              </a:rPr>
              <a:t>Filtres de </a:t>
            </a:r>
            <a:r>
              <a:rPr lang="fr-FR" b="0" dirty="0" err="1">
                <a:solidFill>
                  <a:srgbClr val="0070C0"/>
                </a:solidFill>
                <a:latin typeface="+mj-lt"/>
              </a:rPr>
              <a:t>Butterworth</a:t>
            </a:r>
            <a:endParaRPr lang="fr-FR" b="0" dirty="0">
              <a:solidFill>
                <a:srgbClr val="0070C0"/>
              </a:solidFill>
              <a:latin typeface="+mj-lt"/>
            </a:endParaRPr>
          </a:p>
          <a:p>
            <a:pPr lvl="1" algn="just">
              <a:buFont typeface="Wingdings" pitchFamily="2" charset="2"/>
              <a:buChar char="ü"/>
            </a:pPr>
            <a:r>
              <a:rPr lang="fr-FR" b="0" dirty="0">
                <a:solidFill>
                  <a:srgbClr val="00B0F0"/>
                </a:solidFill>
                <a:latin typeface="+mj-lt"/>
              </a:rPr>
              <a:t>Filtres de </a:t>
            </a:r>
            <a:r>
              <a:rPr lang="fr-FR" b="0" dirty="0" err="1">
                <a:solidFill>
                  <a:srgbClr val="00B0F0"/>
                </a:solidFill>
                <a:latin typeface="+mj-lt"/>
              </a:rPr>
              <a:t>Chebychev</a:t>
            </a:r>
            <a:r>
              <a:rPr lang="fr-FR" b="0" dirty="0">
                <a:solidFill>
                  <a:srgbClr val="00B0F0"/>
                </a:solidFill>
                <a:latin typeface="+mj-lt"/>
              </a:rPr>
              <a:t> I et II</a:t>
            </a:r>
          </a:p>
          <a:p>
            <a:pPr lvl="1" algn="just">
              <a:buFont typeface="Wingdings" pitchFamily="2" charset="2"/>
              <a:buChar char="ü"/>
            </a:pPr>
            <a:r>
              <a:rPr lang="fr-FR" b="0" dirty="0">
                <a:solidFill>
                  <a:srgbClr val="182528"/>
                </a:solidFill>
                <a:latin typeface="+mj-lt"/>
              </a:rPr>
              <a:t>Filtres de </a:t>
            </a:r>
            <a:r>
              <a:rPr lang="fr-FR" b="0" dirty="0" err="1">
                <a:solidFill>
                  <a:srgbClr val="182528"/>
                </a:solidFill>
                <a:latin typeface="+mj-lt"/>
              </a:rPr>
              <a:t>Cauer</a:t>
            </a:r>
            <a:r>
              <a:rPr lang="fr-FR" b="0" dirty="0">
                <a:solidFill>
                  <a:srgbClr val="182528"/>
                </a:solidFill>
                <a:latin typeface="+mj-lt"/>
              </a:rPr>
              <a:t> ou Elliptiques</a:t>
            </a:r>
          </a:p>
          <a:p>
            <a:pPr lvl="1" algn="just">
              <a:buFont typeface="Wingdings" pitchFamily="2" charset="2"/>
              <a:buChar char="ü"/>
            </a:pPr>
            <a:endParaRPr lang="fr-FR" sz="2000" b="0" dirty="0">
              <a:solidFill>
                <a:srgbClr val="7030A0"/>
              </a:solidFill>
              <a:latin typeface="+mj-lt"/>
            </a:endParaRPr>
          </a:p>
          <a:p>
            <a:pPr algn="just">
              <a:buFont typeface="Wingdings" pitchFamily="2" charset="2"/>
              <a:buChar char="q"/>
            </a:pPr>
            <a:r>
              <a:rPr lang="fr-FR" sz="2000" b="0" dirty="0">
                <a:solidFill>
                  <a:srgbClr val="7030A0"/>
                </a:solidFill>
                <a:latin typeface="+mj-lt"/>
              </a:rPr>
              <a:t> les caractéristiques spectrales les plus proches possibles de ce qui est désiré en particulier le gabarit du filtre et l’ordre du filtre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bg1">
                    <a:lumMod val="10000"/>
                  </a:schemeClr>
                </a:solidFill>
                <a:latin typeface="+mj-lt"/>
              </a:rPr>
              <a:t>sa réponse en phase et son temps de groupe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accent4">
                    <a:lumMod val="90000"/>
                    <a:lumOff val="10000"/>
                  </a:schemeClr>
                </a:solidFill>
                <a:latin typeface="+mj-lt"/>
              </a:rPr>
              <a:t>La structure du filtre (s’il est actif) à réaliser</a:t>
            </a:r>
          </a:p>
          <a:p>
            <a:pPr lvl="1" algn="just">
              <a:buFont typeface="Courier New" pitchFamily="49" charset="0"/>
              <a:buChar char="o"/>
            </a:pPr>
            <a:r>
              <a:rPr lang="fr-FR" sz="2000" b="0" dirty="0">
                <a:latin typeface="+mj-lt"/>
              </a:rPr>
              <a:t> </a:t>
            </a:r>
            <a:r>
              <a:rPr lang="fr-FR" b="0" dirty="0">
                <a:solidFill>
                  <a:srgbClr val="00B0F0"/>
                </a:solidFill>
                <a:latin typeface="+mj-lt"/>
              </a:rPr>
              <a:t>Structure de </a:t>
            </a:r>
            <a:r>
              <a:rPr lang="fr-FR" b="0" dirty="0" err="1">
                <a:solidFill>
                  <a:srgbClr val="00B0F0"/>
                </a:solidFill>
                <a:latin typeface="+mj-lt"/>
              </a:rPr>
              <a:t>Rauch</a:t>
            </a:r>
            <a:endParaRPr lang="fr-FR" b="0" dirty="0">
              <a:solidFill>
                <a:srgbClr val="00B0F0"/>
              </a:solidFill>
              <a:latin typeface="+mj-lt"/>
            </a:endParaRPr>
          </a:p>
          <a:p>
            <a:pPr lvl="1" algn="just">
              <a:buFont typeface="Courier New" pitchFamily="49" charset="0"/>
              <a:buChar char="o"/>
            </a:pPr>
            <a:r>
              <a:rPr lang="fr-FR" b="0" dirty="0">
                <a:latin typeface="+mj-lt"/>
              </a:rPr>
              <a:t> </a:t>
            </a:r>
            <a:r>
              <a:rPr lang="fr-FR" b="0" dirty="0">
                <a:solidFill>
                  <a:schemeClr val="bg1">
                    <a:lumMod val="50000"/>
                  </a:schemeClr>
                </a:solidFill>
                <a:latin typeface="+mj-lt"/>
              </a:rPr>
              <a:t>Structure de </a:t>
            </a:r>
            <a:r>
              <a:rPr lang="fr-FR" b="0" dirty="0" err="1">
                <a:solidFill>
                  <a:schemeClr val="bg1">
                    <a:lumMod val="50000"/>
                  </a:schemeClr>
                </a:solidFill>
                <a:latin typeface="+mj-lt"/>
              </a:rPr>
              <a:t>Sallien</a:t>
            </a:r>
            <a:r>
              <a:rPr lang="fr-FR" b="0" dirty="0">
                <a:solidFill>
                  <a:schemeClr val="bg1">
                    <a:lumMod val="50000"/>
                  </a:schemeClr>
                </a:solidFill>
                <a:latin typeface="+mj-lt"/>
              </a:rPr>
              <a:t>-Key</a:t>
            </a:r>
          </a:p>
          <a:p>
            <a:pPr algn="just">
              <a:buFont typeface="Wingdings" pitchFamily="2" charset="2"/>
              <a:buChar char="q"/>
            </a:pPr>
            <a:endParaRPr lang="fr-FR" sz="2000" b="0" dirty="0">
              <a:latin typeface="+mj-lt"/>
            </a:endParaRPr>
          </a:p>
          <a:p>
            <a:pPr algn="just"/>
            <a:r>
              <a:rPr lang="fr-FR" sz="2000" b="0" dirty="0">
                <a:latin typeface="+mj-lt"/>
              </a:rPr>
              <a:t>Ceci, va nous permettre d’obtenir les valeurs des composants électroniques passifs (R, L et C ou encore à base de composants piézo-électriques) et actifs (composants à semi-conducteurs comme les transistors et les amplificateurs opérationnels) .nécessaires à la mise en œuvre du filtre analogique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1092200"/>
            <a:ext cx="9906000" cy="5170646"/>
          </a:xfrm>
          <a:prstGeom prst="rect">
            <a:avLst/>
          </a:prstGeom>
          <a:noFill/>
        </p:spPr>
        <p:txBody>
          <a:bodyPr wrap="square" rtlCol="0">
            <a:spAutoFit/>
          </a:bodyPr>
          <a:lstStyle/>
          <a:p>
            <a:pPr algn="just"/>
            <a:r>
              <a:rPr lang="fr-FR" sz="2200" b="0" dirty="0">
                <a:solidFill>
                  <a:srgbClr val="C00000"/>
                </a:solidFill>
                <a:latin typeface="+mj-lt"/>
              </a:rPr>
              <a:t>Ci-dessous les étapes essentielles à suivre lors de la synthèse d’un filtre analogique :</a:t>
            </a:r>
          </a:p>
          <a:p>
            <a:pPr algn="just"/>
            <a:endParaRPr lang="fr-FR" sz="2200" b="0" dirty="0">
              <a:solidFill>
                <a:srgbClr val="002060"/>
              </a:solidFill>
              <a:latin typeface="+mj-lt"/>
            </a:endParaRPr>
          </a:p>
          <a:p>
            <a:pPr marL="457200" indent="-457200" algn="just">
              <a:buFont typeface="+mj-lt"/>
              <a:buAutoNum type="arabicPeriod"/>
            </a:pPr>
            <a:r>
              <a:rPr lang="fr-FR" sz="2200" b="0" dirty="0">
                <a:solidFill>
                  <a:srgbClr val="002060"/>
                </a:solidFill>
                <a:latin typeface="+mj-lt"/>
              </a:rPr>
              <a:t>Spécifications du filtre analogique à réaliser : GABARIT</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70C0"/>
                </a:solidFill>
                <a:latin typeface="+mj-lt"/>
              </a:rPr>
              <a:t>Gabarit Normalisé : Détermination de l’ordre du filtre</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B050"/>
                </a:solidFill>
                <a:latin typeface="+mj-lt"/>
              </a:rPr>
              <a:t>Type de filtres usuels à utiliser (</a:t>
            </a:r>
            <a:r>
              <a:rPr lang="fr-FR" sz="2200" b="0" dirty="0" err="1">
                <a:solidFill>
                  <a:srgbClr val="00B050"/>
                </a:solidFill>
                <a:latin typeface="+mj-lt"/>
              </a:rPr>
              <a:t>Butterworth</a:t>
            </a:r>
            <a:r>
              <a:rPr lang="fr-FR" sz="2200" b="0" dirty="0">
                <a:solidFill>
                  <a:srgbClr val="00B050"/>
                </a:solidFill>
                <a:latin typeface="+mj-lt"/>
              </a:rPr>
              <a:t>, </a:t>
            </a:r>
            <a:r>
              <a:rPr lang="fr-FR" sz="2200" b="0" dirty="0" err="1">
                <a:solidFill>
                  <a:srgbClr val="00B050"/>
                </a:solidFill>
                <a:latin typeface="+mj-lt"/>
              </a:rPr>
              <a:t>Chebychev</a:t>
            </a:r>
            <a:r>
              <a:rPr lang="fr-FR" sz="2200" b="0" dirty="0">
                <a:solidFill>
                  <a:srgbClr val="00B050"/>
                </a:solidFill>
                <a:latin typeface="+mj-lt"/>
              </a:rPr>
              <a:t> ) sous forme normalisée (Passe-bas avec pulsation de coupure </a:t>
            </a:r>
            <a:r>
              <a:rPr lang="fr-FR" sz="2200" b="0" dirty="0">
                <a:solidFill>
                  <a:srgbClr val="00B050"/>
                </a:solidFill>
                <a:latin typeface="+mj-lt"/>
                <a:sym typeface="Symbol"/>
              </a:rPr>
              <a:t></a:t>
            </a:r>
            <a:r>
              <a:rPr lang="fr-FR" sz="2200" b="0" baseline="-25000" dirty="0">
                <a:solidFill>
                  <a:srgbClr val="00B050"/>
                </a:solidFill>
                <a:latin typeface="+mj-lt"/>
                <a:sym typeface="Symbol"/>
              </a:rPr>
              <a:t>c</a:t>
            </a:r>
            <a:r>
              <a:rPr lang="fr-FR" sz="2200" b="0" dirty="0">
                <a:solidFill>
                  <a:srgbClr val="00B050"/>
                </a:solidFill>
                <a:latin typeface="+mj-lt"/>
                <a:sym typeface="Symbol"/>
              </a:rPr>
              <a:t> = 1)</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chemeClr val="accent6">
                    <a:lumMod val="50000"/>
                  </a:schemeClr>
                </a:solidFill>
                <a:latin typeface="+mj-lt"/>
                <a:sym typeface="Symbol"/>
              </a:rPr>
              <a:t>Etape de </a:t>
            </a:r>
            <a:r>
              <a:rPr lang="fr-FR" sz="2200" b="0" dirty="0" err="1">
                <a:solidFill>
                  <a:schemeClr val="accent6">
                    <a:lumMod val="50000"/>
                  </a:schemeClr>
                </a:solidFill>
                <a:latin typeface="+mj-lt"/>
                <a:sym typeface="Symbol"/>
              </a:rPr>
              <a:t>dénormalisation</a:t>
            </a:r>
            <a:r>
              <a:rPr lang="fr-FR" sz="2200" b="0" dirty="0">
                <a:solidFill>
                  <a:schemeClr val="accent6">
                    <a:lumMod val="50000"/>
                  </a:schemeClr>
                </a:solidFill>
                <a:latin typeface="+mj-lt"/>
                <a:sym typeface="Symbol"/>
              </a:rPr>
              <a:t> : Filtre à réaliser de type quelconque (passe-bas, passe-haut …</a:t>
            </a:r>
            <a:r>
              <a:rPr lang="fr-FR" sz="2200" b="0" dirty="0" err="1">
                <a:solidFill>
                  <a:schemeClr val="accent6">
                    <a:lumMod val="50000"/>
                  </a:schemeClr>
                </a:solidFill>
                <a:latin typeface="+mj-lt"/>
                <a:sym typeface="Symbol"/>
              </a:rPr>
              <a:t>etc</a:t>
            </a:r>
            <a:r>
              <a:rPr lang="fr-FR" sz="2200" b="0" dirty="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rgbClr val="7030A0"/>
                </a:solidFill>
                <a:latin typeface="+mj-lt"/>
                <a:sym typeface="Symbol"/>
              </a:rPr>
              <a:t>Choix de la structure à </a:t>
            </a:r>
            <a:r>
              <a:rPr lang="fr-FR" sz="2200" b="0" dirty="0" err="1">
                <a:solidFill>
                  <a:srgbClr val="7030A0"/>
                </a:solidFill>
                <a:latin typeface="+mj-lt"/>
                <a:sym typeface="Symbol"/>
              </a:rPr>
              <a:t>utliser</a:t>
            </a:r>
            <a:r>
              <a:rPr lang="fr-FR" sz="2200" b="0" dirty="0">
                <a:solidFill>
                  <a:srgbClr val="7030A0"/>
                </a:solidFill>
                <a:latin typeface="+mj-lt"/>
                <a:sym typeface="Symbol"/>
              </a:rPr>
              <a:t> pour la conception (</a:t>
            </a:r>
            <a:r>
              <a:rPr lang="fr-FR" sz="2200" b="0" dirty="0" err="1">
                <a:solidFill>
                  <a:srgbClr val="7030A0"/>
                </a:solidFill>
                <a:latin typeface="+mj-lt"/>
                <a:sym typeface="Symbol"/>
              </a:rPr>
              <a:t>Rauch</a:t>
            </a:r>
            <a:r>
              <a:rPr lang="fr-FR" sz="2200" b="0" dirty="0">
                <a:solidFill>
                  <a:srgbClr val="7030A0"/>
                </a:solidFill>
                <a:latin typeface="+mj-lt"/>
                <a:sym typeface="Symbol"/>
              </a:rPr>
              <a:t>, </a:t>
            </a:r>
            <a:r>
              <a:rPr lang="fr-FR" sz="2200" b="0" dirty="0" err="1">
                <a:solidFill>
                  <a:srgbClr val="7030A0"/>
                </a:solidFill>
                <a:latin typeface="+mj-lt"/>
                <a:sym typeface="Symbol"/>
              </a:rPr>
              <a:t>Sallien</a:t>
            </a:r>
            <a:r>
              <a:rPr lang="fr-FR" sz="2200" b="0" dirty="0">
                <a:solidFill>
                  <a:srgbClr val="7030A0"/>
                </a:solidFill>
                <a:latin typeface="+mj-lt"/>
                <a:sym typeface="Symbol"/>
              </a:rPr>
              <a:t>-Key, Biquadratique ….</a:t>
            </a:r>
            <a:r>
              <a:rPr lang="fr-FR" sz="2200" b="0" dirty="0" err="1">
                <a:solidFill>
                  <a:srgbClr val="7030A0"/>
                </a:solidFill>
                <a:latin typeface="+mj-lt"/>
                <a:sym typeface="Symbol"/>
              </a:rPr>
              <a:t>etc</a:t>
            </a:r>
            <a:r>
              <a:rPr lang="fr-FR" sz="2200" b="0" dirty="0">
                <a:solidFill>
                  <a:srgbClr val="7030A0"/>
                </a:solidFill>
                <a:latin typeface="+mj-lt"/>
                <a:sym typeface="Symbol"/>
              </a:rPr>
              <a:t>)</a:t>
            </a:r>
            <a:endParaRPr lang="fr-FR" sz="2200" b="0" dirty="0">
              <a:solidFill>
                <a:srgbClr val="7030A0"/>
              </a:solidFill>
              <a:latin typeface="+mj-lt"/>
            </a:endParaRPr>
          </a:p>
          <a:p>
            <a:pPr marL="457200" indent="-457200" algn="just"/>
            <a:endParaRPr lang="fr-FR" sz="2200" b="0" dirty="0">
              <a:solidFill>
                <a:srgbClr val="002060"/>
              </a:solidFill>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0" y="469900"/>
            <a:ext cx="9906000" cy="1107996"/>
          </a:xfrm>
          <a:prstGeom prst="rect">
            <a:avLst/>
          </a:prstGeom>
          <a:noFill/>
        </p:spPr>
        <p:txBody>
          <a:bodyPr wrap="square" rtlCol="0">
            <a:spAutoFit/>
          </a:bodyPr>
          <a:lstStyle/>
          <a:p>
            <a:r>
              <a:rPr lang="fr-FR" sz="2200" b="0" dirty="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p>
        </p:txBody>
      </p:sp>
      <p:sp>
        <p:nvSpPr>
          <p:cNvPr id="7" name="ZoneTexte 6"/>
          <p:cNvSpPr txBox="1"/>
          <p:nvPr/>
        </p:nvSpPr>
        <p:spPr>
          <a:xfrm>
            <a:off x="0" y="1879600"/>
            <a:ext cx="4546600" cy="4278094"/>
          </a:xfrm>
          <a:prstGeom prst="rect">
            <a:avLst/>
          </a:prstGeom>
          <a:noFill/>
        </p:spPr>
        <p:txBody>
          <a:bodyPr wrap="square" rtlCol="0">
            <a:spAutoFit/>
          </a:bodyPr>
          <a:lstStyle/>
          <a:p>
            <a:pPr algn="just">
              <a:buFont typeface="Wingdings" pitchFamily="2" charset="2"/>
              <a:buChar char="q"/>
            </a:pPr>
            <a:r>
              <a:rPr lang="fr-FR" sz="2200" b="0" dirty="0">
                <a:solidFill>
                  <a:srgbClr val="002060"/>
                </a:solidFill>
                <a:latin typeface="+mj-lt"/>
              </a:rPr>
              <a:t> la bande passante : ici entre 0 et f</a:t>
            </a:r>
            <a:r>
              <a:rPr lang="fr-FR" sz="2200" b="0" baseline="-25000" dirty="0">
                <a:solidFill>
                  <a:srgbClr val="002060"/>
                </a:solidFill>
                <a:latin typeface="+mj-lt"/>
              </a:rPr>
              <a:t>1</a:t>
            </a:r>
            <a:endParaRPr lang="fr-FR" sz="2200" b="0" dirty="0">
              <a:solidFill>
                <a:srgbClr val="002060"/>
              </a:solidFill>
              <a:latin typeface="+mj-lt"/>
            </a:endParaRP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70C0"/>
                </a:solidFill>
                <a:latin typeface="+mj-lt"/>
              </a:rPr>
              <a:t>La largeur de la bande de transition entre f</a:t>
            </a:r>
            <a:r>
              <a:rPr lang="fr-FR" sz="2200" b="0" baseline="-25000" dirty="0">
                <a:solidFill>
                  <a:srgbClr val="0070C0"/>
                </a:solidFill>
                <a:latin typeface="+mj-lt"/>
              </a:rPr>
              <a:t>1</a:t>
            </a:r>
            <a:r>
              <a:rPr lang="fr-FR" sz="2200" b="0" dirty="0">
                <a:solidFill>
                  <a:srgbClr val="0070C0"/>
                </a:solidFill>
                <a:latin typeface="+mj-lt"/>
              </a:rPr>
              <a:t> et f</a:t>
            </a:r>
            <a:r>
              <a:rPr lang="fr-FR" sz="2200" b="0" baseline="-25000" dirty="0">
                <a:solidFill>
                  <a:srgbClr val="0070C0"/>
                </a:solidFill>
                <a:latin typeface="+mj-lt"/>
              </a:rPr>
              <a:t>2</a:t>
            </a: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B0F0"/>
                </a:solidFill>
                <a:latin typeface="+mj-lt"/>
              </a:rPr>
              <a:t> Les ondulations tolérées dans la BP que l’on note </a:t>
            </a:r>
            <a:r>
              <a:rPr lang="fr-FR" sz="2200" b="0" dirty="0">
                <a:solidFill>
                  <a:srgbClr val="00B0F0"/>
                </a:solidFill>
                <a:latin typeface="+mj-lt"/>
                <a:sym typeface="Symbol"/>
              </a:rPr>
              <a:t></a:t>
            </a:r>
            <a:r>
              <a:rPr lang="fr-FR" sz="2200" b="0" baseline="-25000" dirty="0">
                <a:solidFill>
                  <a:srgbClr val="00B0F0"/>
                </a:solidFill>
                <a:latin typeface="+mj-lt"/>
                <a:sym typeface="Symbol"/>
              </a:rPr>
              <a:t>1</a:t>
            </a:r>
          </a:p>
          <a:p>
            <a:pPr algn="just">
              <a:buFont typeface="Wingdings" pitchFamily="2" charset="2"/>
              <a:buChar char="q"/>
            </a:pPr>
            <a:endParaRPr lang="fr-FR" sz="2200" b="0" dirty="0">
              <a:latin typeface="+mj-lt"/>
              <a:sym typeface="Symbol"/>
            </a:endParaRPr>
          </a:p>
          <a:p>
            <a:pPr algn="just">
              <a:buFont typeface="Wingdings" pitchFamily="2" charset="2"/>
              <a:buChar char="q"/>
            </a:pPr>
            <a:r>
              <a:rPr lang="fr-FR" sz="2200" b="0" dirty="0">
                <a:latin typeface="+mj-lt"/>
                <a:sym typeface="Symbol"/>
              </a:rPr>
              <a:t> </a:t>
            </a:r>
            <a:r>
              <a:rPr lang="fr-FR" sz="2200" b="0" dirty="0">
                <a:latin typeface="+mj-lt"/>
              </a:rPr>
              <a:t> </a:t>
            </a:r>
            <a:r>
              <a:rPr lang="fr-FR" sz="2200" b="0" dirty="0">
                <a:solidFill>
                  <a:schemeClr val="bg1">
                    <a:lumMod val="25000"/>
                  </a:schemeClr>
                </a:solidFill>
                <a:latin typeface="+mj-lt"/>
              </a:rPr>
              <a:t>Les ondulations tolérées dans la bande coupée ou bloquée que l’on note </a:t>
            </a:r>
            <a:r>
              <a:rPr lang="fr-FR" sz="2200" b="0" dirty="0">
                <a:solidFill>
                  <a:schemeClr val="bg1">
                    <a:lumMod val="25000"/>
                  </a:schemeClr>
                </a:solidFill>
                <a:latin typeface="+mj-lt"/>
                <a:sym typeface="Symbol"/>
              </a:rPr>
              <a:t></a:t>
            </a:r>
            <a:r>
              <a:rPr lang="fr-FR" sz="2200" b="0" baseline="-25000" dirty="0">
                <a:solidFill>
                  <a:schemeClr val="bg1">
                    <a:lumMod val="25000"/>
                  </a:schemeClr>
                </a:solidFill>
                <a:latin typeface="+mj-lt"/>
                <a:sym typeface="Symbol"/>
              </a:rPr>
              <a:t>2</a:t>
            </a:r>
            <a:endParaRPr lang="fr-FR" sz="2200" b="0" baseline="-25000" dirty="0">
              <a:solidFill>
                <a:schemeClr val="bg1">
                  <a:lumMod val="25000"/>
                </a:schemeClr>
              </a:solidFill>
              <a:latin typeface="+mj-lt"/>
            </a:endParaRPr>
          </a:p>
          <a:p>
            <a:pPr>
              <a:buFont typeface="Wingdings" pitchFamily="2" charset="2"/>
              <a:buChar char="q"/>
            </a:pPr>
            <a:endParaRPr lang="fr-FR" dirty="0"/>
          </a:p>
          <a:p>
            <a:pPr>
              <a:buFont typeface="Wingdings" pitchFamily="2" charset="2"/>
              <a:buChar char="q"/>
            </a:pPr>
            <a:endParaRPr lang="fr-FR" baseline="-25000" dirty="0"/>
          </a:p>
        </p:txBody>
      </p:sp>
      <p:pic>
        <p:nvPicPr>
          <p:cNvPr id="291844" name="Picture 4"/>
          <p:cNvPicPr>
            <a:picLocks noChangeAspect="1" noChangeArrowheads="1"/>
          </p:cNvPicPr>
          <p:nvPr/>
        </p:nvPicPr>
        <p:blipFill>
          <a:blip r:embed="rId3"/>
          <a:srcRect/>
          <a:stretch>
            <a:fillRect/>
          </a:stretch>
        </p:blipFill>
        <p:spPr bwMode="auto">
          <a:xfrm>
            <a:off x="4610100" y="1874838"/>
            <a:ext cx="5295900"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5289550" y="1839913"/>
          <a:ext cx="631825" cy="382587"/>
        </p:xfrm>
        <a:graphic>
          <a:graphicData uri="http://schemas.openxmlformats.org/presentationml/2006/ole">
            <mc:AlternateContent xmlns:mc="http://schemas.openxmlformats.org/markup-compatibility/2006">
              <mc:Choice xmlns:v="urn:schemas-microsoft-com:vml" Requires="v">
                <p:oleObj spid="_x0000_s291846" name="Équation" r:id="rId4" imgW="419040" imgH="253800" progId="Equation.3">
                  <p:embed/>
                </p:oleObj>
              </mc:Choice>
              <mc:Fallback>
                <p:oleObj name="Équation" r:id="rId4" imgW="419040" imgH="253800" progId="Equation.3">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9550" y="1839913"/>
                        <a:ext cx="631825"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a:srcRect/>
          <a:stretch>
            <a:fillRect/>
          </a:stretch>
        </p:blipFill>
        <p:spPr bwMode="auto">
          <a:xfrm>
            <a:off x="4686300" y="1987550"/>
            <a:ext cx="5219700" cy="3917950"/>
          </a:xfrm>
          <a:prstGeom prst="rect">
            <a:avLst/>
          </a:prstGeom>
          <a:noFill/>
          <a:ln w="9525">
            <a:noFill/>
            <a:miter lim="800000"/>
            <a:headEnd/>
            <a:tailEnd/>
          </a:ln>
          <a:effectLst/>
        </p:spPr>
      </p:pic>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4673600" y="5689600"/>
            <a:ext cx="5232400" cy="369332"/>
          </a:xfrm>
          <a:prstGeom prst="rect">
            <a:avLst/>
          </a:prstGeom>
          <a:noFill/>
        </p:spPr>
        <p:txBody>
          <a:bodyPr wrap="square" rtlCol="0">
            <a:spAutoFit/>
          </a:bodyPr>
          <a:lstStyle/>
          <a:p>
            <a:r>
              <a:rPr lang="fr-FR" dirty="0"/>
              <a:t>0                                f</a:t>
            </a:r>
            <a:r>
              <a:rPr lang="fr-FR" baseline="-25000" dirty="0"/>
              <a:t>1</a:t>
            </a:r>
            <a:r>
              <a:rPr lang="fr-FR" dirty="0"/>
              <a:t>          f</a:t>
            </a:r>
            <a:r>
              <a:rPr lang="fr-FR" baseline="-25000" dirty="0"/>
              <a:t>2</a:t>
            </a:r>
            <a:r>
              <a:rPr lang="fr-FR" dirty="0"/>
              <a:t>                                     f</a:t>
            </a:r>
          </a:p>
        </p:txBody>
      </p:sp>
      <p:sp>
        <p:nvSpPr>
          <p:cNvPr id="6" name="ZoneTexte 5"/>
          <p:cNvSpPr txBox="1"/>
          <p:nvPr/>
        </p:nvSpPr>
        <p:spPr>
          <a:xfrm>
            <a:off x="4470400" y="5308600"/>
            <a:ext cx="698500" cy="369332"/>
          </a:xfrm>
          <a:prstGeom prst="rect">
            <a:avLst/>
          </a:prstGeom>
          <a:noFill/>
          <a:ln>
            <a:noFill/>
          </a:ln>
        </p:spPr>
        <p:txBody>
          <a:bodyPr wrap="square" rtlCol="0">
            <a:spAutoFit/>
          </a:bodyPr>
          <a:lstStyle/>
          <a:p>
            <a:r>
              <a:rPr lang="fr-FR" dirty="0">
                <a:sym typeface="Symbol"/>
              </a:rPr>
              <a:t></a:t>
            </a:r>
            <a:r>
              <a:rPr lang="fr-FR" baseline="-25000" dirty="0">
                <a:sym typeface="Symbol"/>
              </a:rPr>
              <a:t>2</a:t>
            </a:r>
            <a:endParaRPr lang="fr-FR" baseline="-25000" dirty="0"/>
          </a:p>
        </p:txBody>
      </p:sp>
      <p:sp>
        <p:nvSpPr>
          <p:cNvPr id="7" name="ZoneTexte 6"/>
          <p:cNvSpPr txBox="1"/>
          <p:nvPr/>
        </p:nvSpPr>
        <p:spPr>
          <a:xfrm>
            <a:off x="4241800" y="3073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sp>
        <p:nvSpPr>
          <p:cNvPr id="8" name="ZoneTexte 7"/>
          <p:cNvSpPr txBox="1"/>
          <p:nvPr/>
        </p:nvSpPr>
        <p:spPr>
          <a:xfrm>
            <a:off x="4241800" y="3454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graphicFrame>
        <p:nvGraphicFramePr>
          <p:cNvPr id="10" name="Objet 9"/>
          <p:cNvGraphicFramePr>
            <a:graphicFrameLocks noChangeAspect="1"/>
          </p:cNvGraphicFramePr>
          <p:nvPr/>
        </p:nvGraphicFramePr>
        <p:xfrm>
          <a:off x="4895849" y="1954212"/>
          <a:ext cx="631269" cy="382587"/>
        </p:xfrm>
        <a:graphic>
          <a:graphicData uri="http://schemas.openxmlformats.org/presentationml/2006/ole">
            <mc:AlternateContent xmlns:mc="http://schemas.openxmlformats.org/markup-compatibility/2006">
              <mc:Choice xmlns:v="urn:schemas-microsoft-com:vml" Requires="v">
                <p:oleObj spid="_x0000_s292871" name="Équation" r:id="rId4" imgW="419040" imgH="253800" progId="Equation.3">
                  <p:embed/>
                </p:oleObj>
              </mc:Choice>
              <mc:Fallback>
                <p:oleObj name="Équation" r:id="rId4" imgW="419040" imgH="2538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5849" y="1954212"/>
                        <a:ext cx="631269"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876300"/>
            <a:ext cx="9906000" cy="769441"/>
          </a:xfrm>
          <a:prstGeom prst="rect">
            <a:avLst/>
          </a:prstGeom>
          <a:noFill/>
        </p:spPr>
        <p:txBody>
          <a:bodyPr wrap="square" rtlCol="0">
            <a:spAutoFit/>
          </a:bodyPr>
          <a:lstStyle/>
          <a:p>
            <a:pPr algn="just"/>
            <a:r>
              <a:rPr lang="fr-FR" sz="2200" b="0" dirty="0">
                <a:solidFill>
                  <a:srgbClr val="7030A0"/>
                </a:solidFill>
                <a:latin typeface="+mj-lt"/>
              </a:rPr>
              <a:t>Ci-dessous, un exemple d’une réponse fréquentielle d’un filtre passe-bas réalisé qui épouse bien le gabarit imposé.</a:t>
            </a:r>
          </a:p>
        </p:txBody>
      </p:sp>
      <p:sp>
        <p:nvSpPr>
          <p:cNvPr id="13" name="ZoneTexte 12"/>
          <p:cNvSpPr txBox="1"/>
          <p:nvPr/>
        </p:nvSpPr>
        <p:spPr>
          <a:xfrm>
            <a:off x="0" y="1905000"/>
            <a:ext cx="4318000" cy="1785104"/>
          </a:xfrm>
          <a:prstGeom prst="rect">
            <a:avLst/>
          </a:prstGeom>
          <a:noFill/>
        </p:spPr>
        <p:txBody>
          <a:bodyPr wrap="square" rtlCol="0">
            <a:spAutoFit/>
          </a:bodyPr>
          <a:lstStyle/>
          <a:p>
            <a:pPr algn="just"/>
            <a:r>
              <a:rPr lang="fr-FR" sz="2200" b="0" dirty="0">
                <a:solidFill>
                  <a:srgbClr val="002060"/>
                </a:solidFill>
                <a:latin typeface="+mj-lt"/>
              </a:rPr>
              <a:t>Généralement, les taux d’ondulations à l’intérieur de la bande passante (</a:t>
            </a:r>
            <a:r>
              <a:rPr lang="fr-FR" sz="2200" b="0" dirty="0" err="1">
                <a:solidFill>
                  <a:srgbClr val="002060"/>
                </a:solidFill>
                <a:latin typeface="+mj-lt"/>
              </a:rPr>
              <a:t>Rp</a:t>
            </a:r>
            <a:r>
              <a:rPr lang="fr-FR" sz="2200" b="0" dirty="0">
                <a:solidFill>
                  <a:srgbClr val="002060"/>
                </a:solidFill>
                <a:latin typeface="+mj-lt"/>
              </a:rPr>
              <a:t>) et dans la bande coupée (</a:t>
            </a:r>
            <a:r>
              <a:rPr lang="fr-FR" sz="2200" b="0" dirty="0" err="1">
                <a:solidFill>
                  <a:srgbClr val="002060"/>
                </a:solidFill>
                <a:latin typeface="+mj-lt"/>
              </a:rPr>
              <a:t>Rs</a:t>
            </a:r>
            <a:r>
              <a:rPr lang="fr-FR" sz="2200" b="0" dirty="0">
                <a:solidFill>
                  <a:srgbClr val="002060"/>
                </a:solidFill>
                <a:latin typeface="+mj-lt"/>
              </a:rPr>
              <a:t>) sont déterminés en dB, en utilisant les formules suivantes:</a:t>
            </a:r>
          </a:p>
        </p:txBody>
      </p:sp>
      <p:graphicFrame>
        <p:nvGraphicFramePr>
          <p:cNvPr id="14" name="Objet 13"/>
          <p:cNvGraphicFramePr>
            <a:graphicFrameLocks noChangeAspect="1"/>
          </p:cNvGraphicFramePr>
          <p:nvPr/>
        </p:nvGraphicFramePr>
        <p:xfrm>
          <a:off x="698500" y="3986212"/>
          <a:ext cx="3191584" cy="970241"/>
        </p:xfrm>
        <a:graphic>
          <a:graphicData uri="http://schemas.openxmlformats.org/presentationml/2006/ole">
            <mc:AlternateContent xmlns:mc="http://schemas.openxmlformats.org/markup-compatibility/2006">
              <mc:Choice xmlns:v="urn:schemas-microsoft-com:vml" Requires="v">
                <p:oleObj spid="_x0000_s292872" name="Équation" r:id="rId6" imgW="1587240" imgH="482400" progId="Equation.3">
                  <p:embed/>
                </p:oleObj>
              </mc:Choice>
              <mc:Fallback>
                <p:oleObj name="Équation" r:id="rId6" imgW="1587240" imgH="4824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500" y="3986212"/>
                        <a:ext cx="3191584" cy="970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2870" name="Object 6"/>
          <p:cNvGraphicFramePr>
            <a:graphicFrameLocks noChangeAspect="1"/>
          </p:cNvGraphicFramePr>
          <p:nvPr/>
        </p:nvGraphicFramePr>
        <p:xfrm>
          <a:off x="711200" y="5537200"/>
          <a:ext cx="2833687" cy="489794"/>
        </p:xfrm>
        <a:graphic>
          <a:graphicData uri="http://schemas.openxmlformats.org/presentationml/2006/ole">
            <mc:AlternateContent xmlns:mc="http://schemas.openxmlformats.org/markup-compatibility/2006">
              <mc:Choice xmlns:v="urn:schemas-microsoft-com:vml" Requires="v">
                <p:oleObj spid="_x0000_s292873" name="Équation" r:id="rId8" imgW="1320480" imgH="228600" progId="Equation.3">
                  <p:embed/>
                </p:oleObj>
              </mc:Choice>
              <mc:Fallback>
                <p:oleObj name="Équation" r:id="rId8" imgW="1320480" imgH="22860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1200" y="5537200"/>
                        <a:ext cx="2833687" cy="489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906000" cy="4724400"/>
          </a:xfrm>
          <a:prstGeom prst="rect">
            <a:avLst/>
          </a:prstGeom>
          <a:noFill/>
          <a:ln w="9525">
            <a:noFill/>
            <a:miter lim="800000"/>
            <a:headEnd/>
            <a:tailEnd/>
          </a:ln>
          <a:effectLst/>
        </p:spPr>
      </p:pic>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825500"/>
            <a:ext cx="9906000" cy="769441"/>
          </a:xfrm>
          <a:prstGeom prst="rect">
            <a:avLst/>
          </a:prstGeom>
          <a:noFill/>
        </p:spPr>
        <p:txBody>
          <a:bodyPr wrap="square" rtlCol="0">
            <a:spAutoFit/>
          </a:bodyPr>
          <a:lstStyle/>
          <a:p>
            <a:pPr algn="just"/>
            <a:r>
              <a:rPr lang="fr-FR" sz="2200" b="0" dirty="0">
                <a:solidFill>
                  <a:srgbClr val="7030A0"/>
                </a:solidFill>
                <a:latin typeface="+mj-lt"/>
              </a:rPr>
              <a:t>Nous pouvons facilement déduire la forme des gabarits des autres types de filtres, à savoir : passe-haut, passe-bande et coupe-bande.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622300"/>
            <a:ext cx="9906000" cy="6186309"/>
          </a:xfrm>
          <a:prstGeom prst="rect">
            <a:avLst/>
          </a:prstGeom>
          <a:noFill/>
        </p:spPr>
        <p:txBody>
          <a:bodyPr wrap="square" rtlCol="0">
            <a:spAutoFit/>
          </a:bodyPr>
          <a:lstStyle/>
          <a:p>
            <a:pPr algn="just"/>
            <a:r>
              <a:rPr lang="fr-FR" sz="2200" b="0" dirty="0">
                <a:solidFill>
                  <a:srgbClr val="002060"/>
                </a:solidFill>
                <a:latin typeface="+mj-lt"/>
              </a:rPr>
              <a:t>Généralement, les fonctions de transfert des filtres analogiques surtout usuels, sont normalisées (pulsation de coupure </a:t>
            </a:r>
            <a:r>
              <a:rPr lang="fr-FR" sz="2200" b="0" dirty="0">
                <a:solidFill>
                  <a:srgbClr val="002060"/>
                </a:solidFill>
                <a:latin typeface="+mj-lt"/>
                <a:sym typeface="Symbol"/>
              </a:rPr>
              <a:t></a:t>
            </a:r>
            <a:r>
              <a:rPr lang="fr-FR" sz="2200" b="0" baseline="-25000" dirty="0">
                <a:solidFill>
                  <a:srgbClr val="002060"/>
                </a:solidFill>
                <a:latin typeface="+mj-lt"/>
                <a:sym typeface="Symbol"/>
              </a:rPr>
              <a:t>c</a:t>
            </a:r>
            <a:r>
              <a:rPr lang="fr-FR" sz="2200" b="0" dirty="0">
                <a:solidFill>
                  <a:srgbClr val="002060"/>
                </a:solidFill>
                <a:latin typeface="+mj-lt"/>
              </a:rPr>
              <a:t> = 1) et représentent des passe-bas. Quand on désire réaliser un autre type de filtre avec une pulsation de coupure quelconque on doit </a:t>
            </a:r>
            <a:r>
              <a:rPr lang="fr-FR" sz="2200" b="0" dirty="0" err="1">
                <a:solidFill>
                  <a:srgbClr val="002060"/>
                </a:solidFill>
                <a:latin typeface="+mj-lt"/>
              </a:rPr>
              <a:t>dénormaliser</a:t>
            </a:r>
            <a:r>
              <a:rPr lang="fr-FR" sz="2200" b="0" dirty="0">
                <a:solidFill>
                  <a:srgbClr val="002060"/>
                </a:solidFill>
                <a:latin typeface="+mj-lt"/>
              </a:rPr>
              <a:t>.</a:t>
            </a:r>
          </a:p>
          <a:p>
            <a:pPr algn="just"/>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Passe-bas usuel normalisé :                              Mettre</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70C0"/>
                </a:solidFill>
                <a:latin typeface="+mj-lt"/>
              </a:rPr>
              <a:t>Dénormalisation</a:t>
            </a:r>
            <a:r>
              <a:rPr lang="fr-FR" sz="2200" b="0" dirty="0">
                <a:solidFill>
                  <a:srgbClr val="0070C0"/>
                </a:solidFill>
                <a:latin typeface="+mj-lt"/>
              </a:rPr>
              <a:t> d’un Passe-bas usuel :    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F0"/>
                </a:solidFill>
              </a:rPr>
              <a:t>Dénormalisation</a:t>
            </a:r>
            <a:r>
              <a:rPr lang="fr-FR" sz="2200" b="0" dirty="0">
                <a:solidFill>
                  <a:srgbClr val="00B0F0"/>
                </a:solidFill>
              </a:rPr>
              <a:t> d’un </a:t>
            </a:r>
            <a:r>
              <a:rPr lang="fr-FR" sz="2200" b="0" dirty="0">
                <a:solidFill>
                  <a:srgbClr val="00B0F0"/>
                </a:solidFill>
                <a:latin typeface="+mj-lt"/>
              </a:rPr>
              <a:t>Passe-haut usuel : </a:t>
            </a:r>
            <a:r>
              <a:rPr lang="fr-FR" sz="2200" b="0" dirty="0">
                <a:solidFill>
                  <a:srgbClr val="00B0F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50"/>
                </a:solidFill>
              </a:rPr>
              <a:t>Dénormalisation</a:t>
            </a:r>
            <a:r>
              <a:rPr lang="fr-FR" sz="2200" b="0" dirty="0">
                <a:solidFill>
                  <a:srgbClr val="00B050"/>
                </a:solidFill>
              </a:rPr>
              <a:t> d’un </a:t>
            </a:r>
            <a:r>
              <a:rPr lang="fr-FR" sz="2200" b="0" dirty="0">
                <a:solidFill>
                  <a:srgbClr val="00B050"/>
                </a:solidFill>
                <a:latin typeface="+mj-lt"/>
              </a:rPr>
              <a:t>Passe-bande usuel : </a:t>
            </a:r>
            <a:r>
              <a:rPr lang="fr-FR" sz="2200" b="0" dirty="0">
                <a:solidFill>
                  <a:srgbClr val="00B05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chemeClr val="accent6">
                  <a:lumMod val="50000"/>
                </a:schemeClr>
              </a:solidFill>
              <a:latin typeface="+mj-lt"/>
            </a:endParaRPr>
          </a:p>
          <a:p>
            <a:pPr algn="just">
              <a:buFont typeface="Wingdings" pitchFamily="2" charset="2"/>
              <a:buChar char="q"/>
            </a:pPr>
            <a:r>
              <a:rPr lang="fr-FR" sz="2200" b="0" dirty="0">
                <a:solidFill>
                  <a:schemeClr val="accent6">
                    <a:lumMod val="50000"/>
                  </a:schemeClr>
                </a:solidFill>
                <a:latin typeface="+mj-lt"/>
              </a:rPr>
              <a:t> </a:t>
            </a:r>
            <a:r>
              <a:rPr lang="fr-FR" sz="2200" b="0" dirty="0" err="1">
                <a:solidFill>
                  <a:schemeClr val="accent6">
                    <a:lumMod val="50000"/>
                  </a:schemeClr>
                </a:solidFill>
              </a:rPr>
              <a:t>Dénormalisation</a:t>
            </a:r>
            <a:r>
              <a:rPr lang="fr-FR" sz="2200" b="0" dirty="0">
                <a:solidFill>
                  <a:schemeClr val="accent6">
                    <a:lumMod val="50000"/>
                  </a:schemeClr>
                </a:solidFill>
              </a:rPr>
              <a:t> d’un </a:t>
            </a:r>
            <a:r>
              <a:rPr lang="fr-FR" sz="2200" b="0" dirty="0">
                <a:solidFill>
                  <a:schemeClr val="accent6">
                    <a:lumMod val="50000"/>
                  </a:schemeClr>
                </a:solidFill>
                <a:latin typeface="+mj-lt"/>
              </a:rPr>
              <a:t>Coupe-bande usuel : </a:t>
            </a:r>
            <a:r>
              <a:rPr lang="fr-FR" sz="2200" b="0" dirty="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8147755" y="2286000"/>
          <a:ext cx="772459" cy="457200"/>
        </p:xfrm>
        <a:graphic>
          <a:graphicData uri="http://schemas.openxmlformats.org/presentationml/2006/ole">
            <mc:AlternateContent xmlns:mc="http://schemas.openxmlformats.org/markup-compatibility/2006">
              <mc:Choice xmlns:v="urn:schemas-microsoft-com:vml" Requires="v">
                <p:oleObj spid="_x0000_s293896" name="Équation" r:id="rId3" imgW="406080" imgH="228600" progId="Equation.3">
                  <p:embed/>
                </p:oleObj>
              </mc:Choice>
              <mc:Fallback>
                <p:oleObj name="Équation" r:id="rId3" imgW="4060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47755" y="2286000"/>
                        <a:ext cx="77245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8116186" y="3136900"/>
          <a:ext cx="888114" cy="702229"/>
        </p:xfrm>
        <a:graphic>
          <a:graphicData uri="http://schemas.openxmlformats.org/presentationml/2006/ole">
            <mc:AlternateContent xmlns:mc="http://schemas.openxmlformats.org/markup-compatibility/2006">
              <mc:Choice xmlns:v="urn:schemas-microsoft-com:vml" Requires="v">
                <p:oleObj spid="_x0000_s293897" name="Équation" r:id="rId5" imgW="545760" imgH="431640" progId="Equation.3">
                  <p:embed/>
                </p:oleObj>
              </mc:Choice>
              <mc:Fallback>
                <p:oleObj name="Équation" r:id="rId5" imgW="54576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16186" y="3136900"/>
                        <a:ext cx="888114" cy="702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2" name="Object 4"/>
          <p:cNvGraphicFramePr>
            <a:graphicFrameLocks noChangeAspect="1"/>
          </p:cNvGraphicFramePr>
          <p:nvPr/>
        </p:nvGraphicFramePr>
        <p:xfrm>
          <a:off x="8142288" y="4175125"/>
          <a:ext cx="887412" cy="681038"/>
        </p:xfrm>
        <a:graphic>
          <a:graphicData uri="http://schemas.openxmlformats.org/presentationml/2006/ole">
            <mc:AlternateContent xmlns:mc="http://schemas.openxmlformats.org/markup-compatibility/2006">
              <mc:Choice xmlns:v="urn:schemas-microsoft-com:vml" Requires="v">
                <p:oleObj spid="_x0000_s293898" name="Équation" r:id="rId7" imgW="545760" imgH="419040" progId="Equation.3">
                  <p:embed/>
                </p:oleObj>
              </mc:Choice>
              <mc:Fallback>
                <p:oleObj name="Équation" r:id="rId7" imgW="545760" imgH="419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42288" y="4175125"/>
                        <a:ext cx="887412"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4" name="Object 6"/>
          <p:cNvGraphicFramePr>
            <a:graphicFrameLocks noChangeAspect="1"/>
          </p:cNvGraphicFramePr>
          <p:nvPr/>
        </p:nvGraphicFramePr>
        <p:xfrm>
          <a:off x="7631113" y="5127625"/>
          <a:ext cx="1733550" cy="784225"/>
        </p:xfrm>
        <a:graphic>
          <a:graphicData uri="http://schemas.openxmlformats.org/presentationml/2006/ole">
            <mc:AlternateContent xmlns:mc="http://schemas.openxmlformats.org/markup-compatibility/2006">
              <mc:Choice xmlns:v="urn:schemas-microsoft-com:vml" Requires="v">
                <p:oleObj spid="_x0000_s293899" name="Équation" r:id="rId9" imgW="1066680" imgH="482400" progId="Equation.3">
                  <p:embed/>
                </p:oleObj>
              </mc:Choice>
              <mc:Fallback>
                <p:oleObj name="Équation" r:id="rId9" imgW="1066680" imgH="4824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31113" y="51276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5" name="Object 7"/>
          <p:cNvGraphicFramePr>
            <a:graphicFrameLocks noChangeAspect="1"/>
          </p:cNvGraphicFramePr>
          <p:nvPr/>
        </p:nvGraphicFramePr>
        <p:xfrm>
          <a:off x="7694613" y="6042025"/>
          <a:ext cx="1733550" cy="784225"/>
        </p:xfrm>
        <a:graphic>
          <a:graphicData uri="http://schemas.openxmlformats.org/presentationml/2006/ole">
            <mc:AlternateContent xmlns:mc="http://schemas.openxmlformats.org/markup-compatibility/2006">
              <mc:Choice xmlns:v="urn:schemas-microsoft-com:vml" Requires="v">
                <p:oleObj spid="_x0000_s293900" name="Équation" r:id="rId11" imgW="1066680" imgH="482400" progId="Equation.3">
                  <p:embed/>
                </p:oleObj>
              </mc:Choice>
              <mc:Fallback>
                <p:oleObj name="Équation" r:id="rId11" imgW="1066680" imgH="482400" progId="Equation.3">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94613" y="60420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906000" cy="1446550"/>
          </a:xfrm>
          <a:prstGeom prst="rect">
            <a:avLst/>
          </a:prstGeom>
          <a:noFill/>
        </p:spPr>
        <p:txBody>
          <a:bodyPr wrap="square" rtlCol="0">
            <a:spAutoFit/>
          </a:bodyPr>
          <a:lstStyle/>
          <a:p>
            <a:pPr algn="just"/>
            <a:r>
              <a:rPr lang="fr-FR" sz="2200" b="0" dirty="0">
                <a:solidFill>
                  <a:srgbClr val="002060"/>
                </a:solidFill>
                <a:latin typeface="+mj-lt"/>
              </a:rPr>
              <a:t>Parmi les filtres analogiques usuels, le filtre de </a:t>
            </a:r>
            <a:r>
              <a:rPr lang="fr-FR" sz="2200" b="0" dirty="0" err="1">
                <a:solidFill>
                  <a:srgbClr val="002060"/>
                </a:solidFill>
                <a:latin typeface="+mj-lt"/>
              </a:rPr>
              <a:t>Butterworth</a:t>
            </a:r>
            <a:r>
              <a:rPr lang="fr-FR" sz="2200" b="0" dirty="0">
                <a:solidFill>
                  <a:srgbClr val="002060"/>
                </a:solidFill>
                <a:latin typeface="+mj-lt"/>
              </a:rPr>
              <a:t> est celui qui possède le gain le plus constant possible dans la bande passante et tend vers 0 dans la bande de coupure.  </a:t>
            </a:r>
          </a:p>
          <a:p>
            <a:r>
              <a:rPr lang="fr-FR" sz="2200" b="0" dirty="0">
                <a:solidFill>
                  <a:srgbClr val="C00000"/>
                </a:solidFill>
                <a:latin typeface="+mj-lt"/>
              </a:rPr>
              <a:t>Cependant, il possède une bande de transition parmi les plus large.</a:t>
            </a:r>
          </a:p>
        </p:txBody>
      </p:sp>
      <p:graphicFrame>
        <p:nvGraphicFramePr>
          <p:cNvPr id="11" name="Objet 10"/>
          <p:cNvGraphicFramePr>
            <a:graphicFrameLocks noChangeAspect="1"/>
          </p:cNvGraphicFramePr>
          <p:nvPr/>
        </p:nvGraphicFramePr>
        <p:xfrm>
          <a:off x="401521" y="3327400"/>
          <a:ext cx="2140527" cy="1143000"/>
        </p:xfrm>
        <a:graphic>
          <a:graphicData uri="http://schemas.openxmlformats.org/presentationml/2006/ole">
            <mc:AlternateContent xmlns:mc="http://schemas.openxmlformats.org/markup-compatibility/2006">
              <mc:Choice xmlns:v="urn:schemas-microsoft-com:vml" Requires="v">
                <p:oleObj spid="_x0000_s294922" name="Équation" r:id="rId3" imgW="1307880" imgH="698400" progId="Equation.3">
                  <p:embed/>
                </p:oleObj>
              </mc:Choice>
              <mc:Fallback>
                <p:oleObj name="Équation" r:id="rId3" imgW="1307880" imgH="69840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521" y="3327400"/>
                        <a:ext cx="2140527"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679700" y="3136900"/>
            <a:ext cx="7061200" cy="1477328"/>
          </a:xfrm>
          <a:prstGeom prst="rect">
            <a:avLst/>
          </a:prstGeom>
          <a:noFill/>
        </p:spPr>
        <p:txBody>
          <a:bodyPr wrap="square" rtlCol="0">
            <a:spAutoFit/>
          </a:bodyPr>
          <a:lstStyle/>
          <a:p>
            <a:r>
              <a:rPr lang="fr-FR" dirty="0">
                <a:solidFill>
                  <a:srgbClr val="7030A0"/>
                </a:solidFill>
              </a:rPr>
              <a:t>H(f) : Réponse fréquentielle d’un filtre de </a:t>
            </a:r>
            <a:r>
              <a:rPr lang="fr-FR" dirty="0" err="1">
                <a:solidFill>
                  <a:srgbClr val="7030A0"/>
                </a:solidFill>
              </a:rPr>
              <a:t>Butterworth</a:t>
            </a:r>
            <a:r>
              <a:rPr lang="fr-FR" dirty="0">
                <a:solidFill>
                  <a:srgbClr val="7030A0"/>
                </a:solidFill>
              </a:rPr>
              <a:t> passe-bas</a:t>
            </a:r>
          </a:p>
          <a:p>
            <a:endParaRPr lang="fr-FR" dirty="0">
              <a:solidFill>
                <a:srgbClr val="7030A0"/>
              </a:solidFill>
            </a:endParaRPr>
          </a:p>
          <a:p>
            <a:r>
              <a:rPr lang="fr-FR" dirty="0" err="1">
                <a:solidFill>
                  <a:srgbClr val="7030A0"/>
                </a:solidFill>
              </a:rPr>
              <a:t>f</a:t>
            </a:r>
            <a:r>
              <a:rPr lang="fr-FR" baseline="-25000" dirty="0" err="1">
                <a:solidFill>
                  <a:srgbClr val="7030A0"/>
                </a:solidFill>
              </a:rPr>
              <a:t>c</a:t>
            </a:r>
            <a:r>
              <a:rPr lang="fr-FR" dirty="0">
                <a:solidFill>
                  <a:srgbClr val="7030A0"/>
                </a:solidFill>
              </a:rPr>
              <a:t> : fréquence de coupure du filtre</a:t>
            </a:r>
          </a:p>
          <a:p>
            <a:endParaRPr lang="fr-FR" dirty="0">
              <a:solidFill>
                <a:srgbClr val="7030A0"/>
              </a:solidFill>
            </a:endParaRPr>
          </a:p>
          <a:p>
            <a:r>
              <a:rPr lang="fr-FR" dirty="0">
                <a:solidFill>
                  <a:srgbClr val="7030A0"/>
                </a:solidFill>
              </a:rPr>
              <a:t>N : Ordre du filtre</a:t>
            </a:r>
          </a:p>
        </p:txBody>
      </p:sp>
      <p:graphicFrame>
        <p:nvGraphicFramePr>
          <p:cNvPr id="294921" name="Object 9"/>
          <p:cNvGraphicFramePr>
            <a:graphicFrameLocks noChangeAspect="1"/>
          </p:cNvGraphicFramePr>
          <p:nvPr/>
        </p:nvGraphicFramePr>
        <p:xfrm>
          <a:off x="93662" y="5105400"/>
          <a:ext cx="3132138" cy="1358900"/>
        </p:xfrm>
        <a:graphic>
          <a:graphicData uri="http://schemas.openxmlformats.org/presentationml/2006/ole">
            <mc:AlternateContent xmlns:mc="http://schemas.openxmlformats.org/markup-compatibility/2006">
              <mc:Choice xmlns:v="urn:schemas-microsoft-com:vml" Requires="v">
                <p:oleObj spid="_x0000_s294923" name="Équation" r:id="rId5" imgW="1841400" imgH="698400" progId="Equation.3">
                  <p:embed/>
                </p:oleObj>
              </mc:Choice>
              <mc:Fallback>
                <p:oleObj name="Équation" r:id="rId5" imgW="1841400" imgH="69840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662" y="5105400"/>
                        <a:ext cx="3132138"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3276600" y="5003800"/>
            <a:ext cx="6629400" cy="1477328"/>
          </a:xfrm>
          <a:prstGeom prst="rect">
            <a:avLst/>
          </a:prstGeom>
          <a:noFill/>
        </p:spPr>
        <p:txBody>
          <a:bodyPr wrap="square" rtlCol="0">
            <a:spAutoFit/>
          </a:bodyPr>
          <a:lstStyle/>
          <a:p>
            <a:r>
              <a:rPr lang="fr-FR" dirty="0">
                <a:solidFill>
                  <a:srgbClr val="3366CC"/>
                </a:solidFill>
              </a:rPr>
              <a:t>H(p) : Fonction de transfert en p du </a:t>
            </a:r>
            <a:r>
              <a:rPr lang="fr-FR" dirty="0" err="1">
                <a:solidFill>
                  <a:srgbClr val="3366CC"/>
                </a:solidFill>
              </a:rPr>
              <a:t>Butterworth</a:t>
            </a:r>
            <a:r>
              <a:rPr lang="fr-FR" dirty="0">
                <a:solidFill>
                  <a:srgbClr val="3366CC"/>
                </a:solidFill>
              </a:rPr>
              <a:t> passe-bas</a:t>
            </a:r>
          </a:p>
          <a:p>
            <a:endParaRPr lang="fr-FR" dirty="0">
              <a:solidFill>
                <a:srgbClr val="3366CC"/>
              </a:solidFill>
            </a:endParaRPr>
          </a:p>
          <a:p>
            <a:r>
              <a:rPr lang="fr-FR" dirty="0">
                <a:solidFill>
                  <a:srgbClr val="3366CC"/>
                </a:solidFill>
                <a:sym typeface="Symbol"/>
              </a:rPr>
              <a:t></a:t>
            </a:r>
            <a:r>
              <a:rPr lang="fr-FR" baseline="-25000" dirty="0">
                <a:solidFill>
                  <a:srgbClr val="3366CC"/>
                </a:solidFill>
              </a:rPr>
              <a:t>c</a:t>
            </a:r>
            <a:r>
              <a:rPr lang="fr-FR" dirty="0">
                <a:solidFill>
                  <a:srgbClr val="3366CC"/>
                </a:solidFill>
              </a:rPr>
              <a:t> : pulsation de coupure du filtre</a:t>
            </a:r>
          </a:p>
          <a:p>
            <a:endParaRPr lang="fr-FR" dirty="0">
              <a:solidFill>
                <a:srgbClr val="3366CC"/>
              </a:solidFill>
            </a:endParaRPr>
          </a:p>
          <a:p>
            <a:r>
              <a:rPr lang="fr-FR" dirty="0">
                <a:solidFill>
                  <a:srgbClr val="3366CC"/>
                </a:solidFill>
              </a:rPr>
              <a:t>N : Ordre du filtre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p:cNvSpPr txBox="1"/>
          <p:nvPr/>
        </p:nvSpPr>
        <p:spPr>
          <a:xfrm>
            <a:off x="0" y="939800"/>
            <a:ext cx="9906000" cy="5170646"/>
          </a:xfrm>
          <a:prstGeom prst="rect">
            <a:avLst/>
          </a:prstGeom>
          <a:noFill/>
        </p:spPr>
        <p:txBody>
          <a:bodyPr wrap="square" rtlCol="0">
            <a:spAutoFit/>
          </a:bodyPr>
          <a:lstStyle/>
          <a:p>
            <a:r>
              <a:rPr lang="fr-FR" sz="2200" b="0" dirty="0">
                <a:solidFill>
                  <a:srgbClr val="C00000"/>
                </a:solidFill>
                <a:latin typeface="+mj-lt"/>
              </a:rPr>
              <a:t>Un système peut donc être :</a:t>
            </a:r>
          </a:p>
          <a:p>
            <a:endParaRPr lang="fr-FR" sz="2200" b="0" dirty="0">
              <a:latin typeface="+mj-lt"/>
            </a:endParaRPr>
          </a:p>
          <a:p>
            <a:pPr>
              <a:buFont typeface="Wingdings" pitchFamily="2" charset="2"/>
              <a:buChar char="q"/>
            </a:pPr>
            <a:r>
              <a:rPr lang="fr-FR" sz="2200" b="0" dirty="0">
                <a:latin typeface="+mj-lt"/>
              </a:rPr>
              <a:t> </a:t>
            </a:r>
            <a:r>
              <a:rPr lang="fr-FR" sz="2200" b="0" dirty="0">
                <a:solidFill>
                  <a:srgbClr val="7030A0"/>
                </a:solidFill>
                <a:latin typeface="+mj-lt"/>
              </a:rPr>
              <a:t>électrique : Circuit électrique, moteur électrique</a:t>
            </a:r>
          </a:p>
          <a:p>
            <a:pPr>
              <a:buFont typeface="Wingdings" pitchFamily="2" charset="2"/>
              <a:buChar char="q"/>
            </a:pPr>
            <a:r>
              <a:rPr lang="fr-FR" sz="2200" b="0" dirty="0">
                <a:latin typeface="+mj-lt"/>
              </a:rPr>
              <a:t> </a:t>
            </a:r>
            <a:r>
              <a:rPr lang="fr-FR" sz="2200" b="0" dirty="0">
                <a:solidFill>
                  <a:srgbClr val="002060"/>
                </a:solidFill>
                <a:latin typeface="+mj-lt"/>
              </a:rPr>
              <a:t>électronique: capteur, amplificateur, filtre</a:t>
            </a:r>
          </a:p>
          <a:p>
            <a:pPr>
              <a:buFont typeface="Wingdings" pitchFamily="2" charset="2"/>
              <a:buChar char="q"/>
            </a:pPr>
            <a:r>
              <a:rPr lang="fr-FR" sz="2200" b="0" dirty="0">
                <a:latin typeface="+mj-lt"/>
              </a:rPr>
              <a:t> </a:t>
            </a:r>
            <a:r>
              <a:rPr lang="fr-FR" sz="2200" b="0" dirty="0">
                <a:solidFill>
                  <a:srgbClr val="0070C0"/>
                </a:solidFill>
                <a:latin typeface="+mj-lt"/>
              </a:rPr>
              <a:t>automatique: régulateur</a:t>
            </a:r>
          </a:p>
          <a:p>
            <a:pPr>
              <a:buFont typeface="Wingdings" pitchFamily="2" charset="2"/>
              <a:buChar char="q"/>
            </a:pPr>
            <a:r>
              <a:rPr lang="fr-FR" sz="2200" b="0" dirty="0">
                <a:latin typeface="+mj-lt"/>
              </a:rPr>
              <a:t> </a:t>
            </a:r>
            <a:r>
              <a:rPr lang="fr-FR" sz="2200" b="0" dirty="0">
                <a:solidFill>
                  <a:srgbClr val="00B050"/>
                </a:solidFill>
                <a:latin typeface="+mj-lt"/>
              </a:rPr>
              <a:t>télécommunication: un modulateur, un démodulateur, canal de transmission …</a:t>
            </a:r>
            <a:r>
              <a:rPr lang="fr-FR" sz="2200" b="0" dirty="0" err="1">
                <a:solidFill>
                  <a:srgbClr val="00B050"/>
                </a:solidFill>
                <a:latin typeface="+mj-lt"/>
              </a:rPr>
              <a:t>etc</a:t>
            </a:r>
            <a:endParaRPr lang="fr-FR" sz="2200" b="0" dirty="0">
              <a:solidFill>
                <a:srgbClr val="00B050"/>
              </a:solidFill>
              <a:latin typeface="+mj-lt"/>
            </a:endParaRPr>
          </a:p>
          <a:p>
            <a:pPr>
              <a:buFont typeface="Wingdings" pitchFamily="2" charset="2"/>
              <a:buChar char="q"/>
            </a:pPr>
            <a:r>
              <a:rPr lang="fr-FR" sz="2200" b="0" dirty="0">
                <a:latin typeface="+mj-lt"/>
              </a:rPr>
              <a:t> </a:t>
            </a:r>
            <a:r>
              <a:rPr lang="fr-FR" sz="2200" b="0" dirty="0">
                <a:solidFill>
                  <a:srgbClr val="00B0F0"/>
                </a:solidFill>
                <a:latin typeface="+mj-lt"/>
              </a:rPr>
              <a:t>mécanique: ressort, pendule, moteur mécanique</a:t>
            </a:r>
          </a:p>
          <a:p>
            <a:pPr>
              <a:buFont typeface="Wingdings" pitchFamily="2" charset="2"/>
              <a:buChar char="q"/>
            </a:pPr>
            <a:r>
              <a:rPr lang="fr-FR" sz="2200" b="0" dirty="0">
                <a:solidFill>
                  <a:srgbClr val="C00000"/>
                </a:solidFill>
                <a:latin typeface="+mj-lt"/>
              </a:rPr>
              <a:t> organique: Cellule</a:t>
            </a:r>
          </a:p>
          <a:p>
            <a:pPr>
              <a:buFont typeface="Wingdings" pitchFamily="2" charset="2"/>
              <a:buChar char="q"/>
            </a:pPr>
            <a:r>
              <a:rPr lang="fr-FR" sz="2200" b="0" dirty="0">
                <a:solidFill>
                  <a:schemeClr val="tx2">
                    <a:lumMod val="50000"/>
                  </a:schemeClr>
                </a:solidFill>
                <a:latin typeface="+mj-lt"/>
              </a:rPr>
              <a:t> politique</a:t>
            </a:r>
          </a:p>
          <a:p>
            <a:pPr>
              <a:buFont typeface="Wingdings" pitchFamily="2" charset="2"/>
              <a:buChar char="q"/>
            </a:pPr>
            <a:r>
              <a:rPr lang="fr-FR" sz="2200" b="0" dirty="0">
                <a:solidFill>
                  <a:srgbClr val="002060"/>
                </a:solidFill>
                <a:latin typeface="+mj-lt"/>
              </a:rPr>
              <a:t> économique</a:t>
            </a:r>
          </a:p>
          <a:p>
            <a:pPr>
              <a:buFont typeface="Wingdings" pitchFamily="2" charset="2"/>
              <a:buChar char="q"/>
            </a:pPr>
            <a:r>
              <a:rPr lang="fr-FR" sz="2200" b="0" dirty="0">
                <a:solidFill>
                  <a:srgbClr val="00B0F0"/>
                </a:solidFill>
                <a:latin typeface="+mj-lt"/>
              </a:rPr>
              <a:t> ….</a:t>
            </a:r>
            <a:r>
              <a:rPr lang="fr-FR" sz="2200" b="0" dirty="0" err="1">
                <a:solidFill>
                  <a:srgbClr val="00B0F0"/>
                </a:solidFill>
                <a:latin typeface="+mj-lt"/>
              </a:rPr>
              <a:t>etc</a:t>
            </a:r>
            <a:endParaRPr lang="fr-FR" sz="2200" b="0" dirty="0">
              <a:solidFill>
                <a:srgbClr val="00B0F0"/>
              </a:solidFill>
              <a:latin typeface="+mj-lt"/>
            </a:endParaRPr>
          </a:p>
          <a:p>
            <a:pPr>
              <a:buFont typeface="Wingdings" pitchFamily="2" charset="2"/>
              <a:buChar char="q"/>
            </a:pPr>
            <a:endParaRPr lang="fr-FR" sz="2200" b="0" dirty="0">
              <a:latin typeface="+mj-lt"/>
            </a:endParaRPr>
          </a:p>
          <a:p>
            <a:pPr algn="just">
              <a:buFont typeface="Wingdings" pitchFamily="2" charset="2"/>
              <a:buChar char="q"/>
            </a:pPr>
            <a:endParaRPr lang="fr-FR" sz="2200" b="0" dirty="0">
              <a:latin typeface="+mj-lt"/>
            </a:endParaRPr>
          </a:p>
          <a:p>
            <a:pPr algn="just"/>
            <a:r>
              <a:rPr lang="fr-FR" sz="2200" b="0" dirty="0">
                <a:solidFill>
                  <a:srgbClr val="7030A0"/>
                </a:solidFill>
                <a:latin typeface="+mj-lt"/>
              </a:rPr>
              <a:t>Evidemment, chaque type de systèmes possèdent ses propres signaux (ou paramètres)  d’entrée et de sortie</a:t>
            </a:r>
          </a:p>
        </p:txBody>
      </p:sp>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fr-FR" sz="2200" b="0" dirty="0">
                <a:solidFill>
                  <a:srgbClr val="3366CC"/>
                </a:solidFill>
                <a:latin typeface="+mj-lt"/>
              </a:rPr>
              <a:t>Il garantit une meilleure sélectivité (bande de transition faible) au détriment d’une présence d’ondulations dans la bande passante La valeur maximale de ces ondulations est un paramètre de conception du filtre. </a:t>
            </a:r>
          </a:p>
        </p:txBody>
      </p:sp>
      <p:graphicFrame>
        <p:nvGraphicFramePr>
          <p:cNvPr id="295942" name="Object 6"/>
          <p:cNvGraphicFramePr>
            <a:graphicFrameLocks noChangeAspect="1"/>
          </p:cNvGraphicFramePr>
          <p:nvPr/>
        </p:nvGraphicFramePr>
        <p:xfrm>
          <a:off x="171450" y="2446338"/>
          <a:ext cx="2576513" cy="1204912"/>
        </p:xfrm>
        <a:graphic>
          <a:graphicData uri="http://schemas.openxmlformats.org/presentationml/2006/ole">
            <mc:AlternateContent xmlns:mc="http://schemas.openxmlformats.org/markup-compatibility/2006">
              <mc:Choice xmlns:v="urn:schemas-microsoft-com:vml" Requires="v">
                <p:oleObj spid="_x0000_s295946" name="Équation" r:id="rId3" imgW="1574640" imgH="736560" progId="Equation.3">
                  <p:embed/>
                </p:oleObj>
              </mc:Choice>
              <mc:Fallback>
                <p:oleObj name="Équation" r:id="rId3" imgW="1574640" imgH="7365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2446338"/>
                        <a:ext cx="2576513" cy="1204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t 14"/>
          <p:cNvGraphicFramePr>
            <a:graphicFrameLocks noChangeAspect="1"/>
          </p:cNvGraphicFramePr>
          <p:nvPr/>
        </p:nvGraphicFramePr>
        <p:xfrm>
          <a:off x="2693988" y="5575300"/>
          <a:ext cx="4333875" cy="927100"/>
        </p:xfrm>
        <a:graphic>
          <a:graphicData uri="http://schemas.openxmlformats.org/presentationml/2006/ole">
            <mc:AlternateContent xmlns:mc="http://schemas.openxmlformats.org/markup-compatibility/2006">
              <mc:Choice xmlns:v="urn:schemas-microsoft-com:vml" Requires="v">
                <p:oleObj spid="_x0000_s295947" name="Équation" r:id="rId5" imgW="2374560" imgH="507960" progId="Equation.3">
                  <p:embed/>
                </p:oleObj>
              </mc:Choice>
              <mc:Fallback>
                <p:oleObj name="Équation" r:id="rId5" imgW="2374560" imgH="50796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5753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63500" y="4521200"/>
          <a:ext cx="1019175" cy="927100"/>
        </p:xfrm>
        <a:graphic>
          <a:graphicData uri="http://schemas.openxmlformats.org/presentationml/2006/ole">
            <mc:AlternateContent xmlns:mc="http://schemas.openxmlformats.org/markup-compatibility/2006">
              <mc:Choice xmlns:v="urn:schemas-microsoft-com:vml" Requires="v">
                <p:oleObj spid="_x0000_s295948" name="Équation" r:id="rId7" imgW="558720" imgH="507960" progId="Equation.3">
                  <p:embed/>
                </p:oleObj>
              </mc:Choice>
              <mc:Fallback>
                <p:oleObj name="Équation" r:id="rId7" imgW="558720" imgH="50796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 y="45212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838700"/>
            <a:ext cx="8750300" cy="430887"/>
          </a:xfrm>
          <a:prstGeom prst="rect">
            <a:avLst/>
          </a:prstGeom>
          <a:noFill/>
        </p:spPr>
        <p:txBody>
          <a:bodyPr wrap="square" rtlCol="0">
            <a:spAutoFit/>
          </a:bodyPr>
          <a:lstStyle/>
          <a:p>
            <a:r>
              <a:rPr lang="fr-FR" sz="2200" b="0" dirty="0">
                <a:solidFill>
                  <a:srgbClr val="7030A0"/>
                </a:solidFill>
                <a:latin typeface="+mj-lt"/>
              </a:rPr>
              <a:t>Est déterminé par la récurrence suivante :</a:t>
            </a:r>
          </a:p>
        </p:txBody>
      </p:sp>
      <p:sp>
        <p:nvSpPr>
          <p:cNvPr id="17" name="ZoneTexte 16"/>
          <p:cNvSpPr txBox="1"/>
          <p:nvPr/>
        </p:nvSpPr>
        <p:spPr>
          <a:xfrm>
            <a:off x="2844800" y="2209800"/>
            <a:ext cx="7061200" cy="2246769"/>
          </a:xfrm>
          <a:prstGeom prst="rect">
            <a:avLst/>
          </a:prstGeom>
          <a:noFill/>
        </p:spPr>
        <p:txBody>
          <a:bodyPr wrap="square" rtlCol="0">
            <a:spAutoFit/>
          </a:bodyPr>
          <a:lstStyle/>
          <a:p>
            <a:r>
              <a:rPr lang="fr-FR" sz="2000" b="0" dirty="0">
                <a:solidFill>
                  <a:schemeClr val="bg1">
                    <a:lumMod val="10000"/>
                  </a:schemeClr>
                </a:solidFill>
                <a:latin typeface="+mj-lt"/>
              </a:rPr>
              <a:t>H(f) : Réponse fréquentielle d’un filtre de </a:t>
            </a:r>
            <a:r>
              <a:rPr lang="fr-FR" sz="2000" b="0" dirty="0" err="1">
                <a:solidFill>
                  <a:schemeClr val="bg1">
                    <a:lumMod val="10000"/>
                  </a:schemeClr>
                </a:solidFill>
                <a:latin typeface="+mj-lt"/>
              </a:rPr>
              <a:t>Chebychev</a:t>
            </a:r>
            <a:r>
              <a:rPr lang="fr-FR" sz="2000" b="0" dirty="0">
                <a:solidFill>
                  <a:schemeClr val="bg1">
                    <a:lumMod val="10000"/>
                  </a:schemeClr>
                </a:solidFill>
                <a:latin typeface="+mj-lt"/>
              </a:rPr>
              <a:t> I  passe-bas</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 </a:t>
            </a:r>
            <a:r>
              <a:rPr lang="fr-FR" sz="2000" b="0" dirty="0" err="1">
                <a:solidFill>
                  <a:schemeClr val="bg1">
                    <a:lumMod val="10000"/>
                  </a:schemeClr>
                </a:solidFill>
                <a:latin typeface="+mj-lt"/>
              </a:rPr>
              <a:t>f</a:t>
            </a:r>
            <a:r>
              <a:rPr lang="fr-FR" sz="2000" b="0" baseline="-25000" dirty="0" err="1">
                <a:solidFill>
                  <a:schemeClr val="bg1">
                    <a:lumMod val="10000"/>
                  </a:schemeClr>
                </a:solidFill>
                <a:latin typeface="+mj-lt"/>
              </a:rPr>
              <a:t>p</a:t>
            </a:r>
            <a:r>
              <a:rPr lang="fr-FR" sz="2000" b="0" dirty="0">
                <a:solidFill>
                  <a:schemeClr val="bg1">
                    <a:lumMod val="10000"/>
                  </a:schemeClr>
                </a:solidFill>
                <a:latin typeface="+mj-lt"/>
              </a:rPr>
              <a:t> : délimitant la bande passante</a:t>
            </a:r>
          </a:p>
          <a:p>
            <a:endParaRPr lang="fr-FR" sz="2000" b="0" dirty="0">
              <a:solidFill>
                <a:schemeClr val="bg1">
                  <a:lumMod val="10000"/>
                </a:schemeClr>
              </a:solidFill>
              <a:latin typeface="+mj-lt"/>
              <a:sym typeface="Symbol"/>
            </a:endParaRPr>
          </a:p>
          <a:p>
            <a:r>
              <a:rPr lang="fr-FR" sz="2000" b="0" dirty="0">
                <a:solidFill>
                  <a:schemeClr val="bg1">
                    <a:lumMod val="10000"/>
                  </a:schemeClr>
                </a:solidFill>
                <a:latin typeface="+mj-lt"/>
                <a:sym typeface="Symbol"/>
              </a:rPr>
              <a:t> :  Taux d’ondulation dans la bande passante,</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N : Ordre du filtre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0"/>
            <a:ext cx="9906000" cy="769441"/>
          </a:xfrm>
          <a:prstGeom prst="rect">
            <a:avLst/>
          </a:prstGeom>
          <a:noFill/>
        </p:spPr>
        <p:txBody>
          <a:bodyPr wrap="square" rtlCol="0">
            <a:spAutoFit/>
          </a:bodyPr>
          <a:lstStyle/>
          <a:p>
            <a:pPr algn="just"/>
            <a:r>
              <a:rPr lang="fr-FR" sz="2200" b="0" dirty="0">
                <a:solidFill>
                  <a:srgbClr val="7030A0"/>
                </a:solidFill>
                <a:latin typeface="+mj-lt"/>
              </a:rPr>
              <a:t>Il garantit aussi une bonne sélectivité (bande de transition faible) au détriment d’une présence d’ondulations cette fois ci dans la bande coupée</a:t>
            </a:r>
          </a:p>
        </p:txBody>
      </p:sp>
      <p:graphicFrame>
        <p:nvGraphicFramePr>
          <p:cNvPr id="295942" name="Object 6"/>
          <p:cNvGraphicFramePr>
            <a:graphicFrameLocks noChangeAspect="1"/>
          </p:cNvGraphicFramePr>
          <p:nvPr/>
        </p:nvGraphicFramePr>
        <p:xfrm>
          <a:off x="192088" y="2487613"/>
          <a:ext cx="2535237" cy="1120775"/>
        </p:xfrm>
        <a:graphic>
          <a:graphicData uri="http://schemas.openxmlformats.org/presentationml/2006/ole">
            <mc:AlternateContent xmlns:mc="http://schemas.openxmlformats.org/markup-compatibility/2006">
              <mc:Choice xmlns:v="urn:schemas-microsoft-com:vml" Requires="v">
                <p:oleObj spid="_x0000_s296965" name="Équation" r:id="rId3" imgW="1549080" imgH="685800" progId="Equation.3">
                  <p:embed/>
                </p:oleObj>
              </mc:Choice>
              <mc:Fallback>
                <p:oleObj name="Équation" r:id="rId3" imgW="1549080" imgH="685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088" y="2487613"/>
                        <a:ext cx="2535237" cy="1120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2844800" y="2209800"/>
            <a:ext cx="7061200" cy="2246769"/>
          </a:xfrm>
          <a:prstGeom prst="rect">
            <a:avLst/>
          </a:prstGeom>
          <a:noFill/>
        </p:spPr>
        <p:txBody>
          <a:bodyPr wrap="square" rtlCol="0">
            <a:spAutoFit/>
          </a:bodyPr>
          <a:lstStyle/>
          <a:p>
            <a:r>
              <a:rPr lang="fr-FR" sz="2000" b="0" dirty="0">
                <a:solidFill>
                  <a:srgbClr val="00B050"/>
                </a:solidFill>
                <a:latin typeface="+mj-lt"/>
              </a:rPr>
              <a:t>H(f) : Réponse fréquentielle d’un filtre de </a:t>
            </a:r>
            <a:r>
              <a:rPr lang="fr-FR" sz="2000" b="0" dirty="0" err="1">
                <a:solidFill>
                  <a:srgbClr val="00B050"/>
                </a:solidFill>
                <a:latin typeface="+mj-lt"/>
              </a:rPr>
              <a:t>Chebychev</a:t>
            </a:r>
            <a:r>
              <a:rPr lang="fr-FR" sz="2000" b="0" dirty="0">
                <a:solidFill>
                  <a:srgbClr val="00B050"/>
                </a:solidFill>
                <a:latin typeface="+mj-lt"/>
              </a:rPr>
              <a:t> I  passe-bas</a:t>
            </a:r>
          </a:p>
          <a:p>
            <a:endParaRPr lang="fr-FR" sz="2000" b="0" dirty="0">
              <a:solidFill>
                <a:srgbClr val="00B050"/>
              </a:solidFill>
              <a:latin typeface="+mj-lt"/>
            </a:endParaRPr>
          </a:p>
          <a:p>
            <a:r>
              <a:rPr lang="fr-FR" sz="2000" b="0" dirty="0">
                <a:solidFill>
                  <a:srgbClr val="00B050"/>
                </a:solidFill>
                <a:latin typeface="+mj-lt"/>
              </a:rPr>
              <a:t> </a:t>
            </a:r>
            <a:r>
              <a:rPr lang="fr-FR" sz="2000" b="0" dirty="0" err="1">
                <a:solidFill>
                  <a:srgbClr val="00B050"/>
                </a:solidFill>
                <a:latin typeface="+mj-lt"/>
              </a:rPr>
              <a:t>f</a:t>
            </a:r>
            <a:r>
              <a:rPr lang="fr-FR" sz="2000" b="0" baseline="-25000" dirty="0" err="1">
                <a:solidFill>
                  <a:srgbClr val="00B050"/>
                </a:solidFill>
                <a:latin typeface="+mj-lt"/>
              </a:rPr>
              <a:t>s</a:t>
            </a:r>
            <a:r>
              <a:rPr lang="fr-FR" sz="2000" b="0" dirty="0">
                <a:solidFill>
                  <a:srgbClr val="00B050"/>
                </a:solidFill>
                <a:latin typeface="+mj-lt"/>
              </a:rPr>
              <a:t> : délimitant la bande coupée</a:t>
            </a:r>
          </a:p>
          <a:p>
            <a:endParaRPr lang="fr-FR" sz="2000" b="0" dirty="0">
              <a:solidFill>
                <a:srgbClr val="00B050"/>
              </a:solidFill>
              <a:latin typeface="+mj-lt"/>
              <a:sym typeface="Symbol"/>
            </a:endParaRPr>
          </a:p>
          <a:p>
            <a:r>
              <a:rPr lang="fr-FR" sz="2000" b="0" dirty="0">
                <a:solidFill>
                  <a:srgbClr val="00B050"/>
                </a:solidFill>
                <a:latin typeface="+mj-lt"/>
                <a:sym typeface="Symbol"/>
              </a:rPr>
              <a:t> :  Taux d’ondulation dans la bande passante,</a:t>
            </a:r>
          </a:p>
          <a:p>
            <a:endParaRPr lang="fr-FR" sz="2000" b="0" dirty="0">
              <a:solidFill>
                <a:srgbClr val="00B050"/>
              </a:solidFill>
              <a:latin typeface="+mj-lt"/>
            </a:endParaRPr>
          </a:p>
          <a:p>
            <a:r>
              <a:rPr lang="fr-FR" sz="2000" b="0" dirty="0">
                <a:solidFill>
                  <a:srgbClr val="00B050"/>
                </a:solidFill>
                <a:latin typeface="+mj-lt"/>
              </a:rPr>
              <a:t>N : Ordre du filtre</a:t>
            </a:r>
          </a:p>
        </p:txBody>
      </p:sp>
      <p:graphicFrame>
        <p:nvGraphicFramePr>
          <p:cNvPr id="15" name="Objet 14"/>
          <p:cNvGraphicFramePr>
            <a:graphicFrameLocks noChangeAspect="1"/>
          </p:cNvGraphicFramePr>
          <p:nvPr/>
        </p:nvGraphicFramePr>
        <p:xfrm>
          <a:off x="2693988" y="5397500"/>
          <a:ext cx="4333875" cy="927100"/>
        </p:xfrm>
        <a:graphic>
          <a:graphicData uri="http://schemas.openxmlformats.org/presentationml/2006/ole">
            <mc:AlternateContent xmlns:mc="http://schemas.openxmlformats.org/markup-compatibility/2006">
              <mc:Choice xmlns:v="urn:schemas-microsoft-com:vml" Requires="v">
                <p:oleObj spid="_x0000_s296966" name="Équation" r:id="rId5" imgW="2374560" imgH="507960" progId="Equation.3">
                  <p:embed/>
                </p:oleObj>
              </mc:Choice>
              <mc:Fallback>
                <p:oleObj name="Équation" r:id="rId5" imgW="237456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3975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114300" y="4254500"/>
          <a:ext cx="1019175" cy="927100"/>
        </p:xfrm>
        <a:graphic>
          <a:graphicData uri="http://schemas.openxmlformats.org/presentationml/2006/ole">
            <mc:AlternateContent xmlns:mc="http://schemas.openxmlformats.org/markup-compatibility/2006">
              <mc:Choice xmlns:v="urn:schemas-microsoft-com:vml" Requires="v">
                <p:oleObj spid="_x0000_s296967" name="Équation" r:id="rId7" imgW="558720" imgH="507960" progId="Equation.3">
                  <p:embed/>
                </p:oleObj>
              </mc:Choice>
              <mc:Fallback>
                <p:oleObj name="Équation" r:id="rId7" imgW="558720" imgH="5079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 y="42545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610100"/>
            <a:ext cx="8750300" cy="430887"/>
          </a:xfrm>
          <a:prstGeom prst="rect">
            <a:avLst/>
          </a:prstGeom>
          <a:noFill/>
        </p:spPr>
        <p:txBody>
          <a:bodyPr wrap="square" rtlCol="0">
            <a:spAutoFit/>
          </a:bodyPr>
          <a:lstStyle/>
          <a:p>
            <a:r>
              <a:rPr lang="fr-FR" sz="2200" b="0" dirty="0">
                <a:solidFill>
                  <a:srgbClr val="3366CC"/>
                </a:solidFill>
                <a:latin typeface="+mj-lt"/>
              </a:rPr>
              <a:t>Est déterminé par la récurrence suivante </a:t>
            </a:r>
            <a:r>
              <a:rPr lang="fr-FR" sz="2200" b="0" dirty="0">
                <a:latin typeface="+mj-lt"/>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Elliptique (de </a:t>
            </a:r>
            <a:r>
              <a:rPr lang="fr-FR" sz="2200" dirty="0" err="1">
                <a:solidFill>
                  <a:srgbClr val="002060"/>
                </a:solidFill>
                <a:latin typeface="+mj-lt"/>
              </a:rPr>
              <a:t>Cauer</a:t>
            </a:r>
            <a:r>
              <a:rPr lang="fr-FR" sz="2200" dirty="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906000" cy="1938992"/>
          </a:xfrm>
          <a:prstGeom prst="rect">
            <a:avLst/>
          </a:prstGeom>
          <a:noFill/>
        </p:spPr>
        <p:txBody>
          <a:bodyPr wrap="square" rtlCol="0">
            <a:spAutoFit/>
          </a:bodyPr>
          <a:lstStyle/>
          <a:p>
            <a:pPr algn="just"/>
            <a:r>
              <a:rPr lang="fr-FR" sz="2000" b="0" dirty="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a:solidFill>
                  <a:srgbClr val="002060"/>
                </a:solidFill>
                <a:latin typeface="+mj-lt"/>
              </a:rPr>
              <a:t>Les filtres de </a:t>
            </a:r>
            <a:r>
              <a:rPr lang="fr-FR" sz="2000" b="0" dirty="0" err="1">
                <a:solidFill>
                  <a:srgbClr val="002060"/>
                </a:solidFill>
                <a:latin typeface="+mj-lt"/>
              </a:rPr>
              <a:t>Cauer</a:t>
            </a:r>
            <a:r>
              <a:rPr lang="fr-FR" sz="2000" b="0" dirty="0">
                <a:solidFill>
                  <a:srgbClr val="002060"/>
                </a:solidFill>
                <a:latin typeface="+mj-lt"/>
              </a:rPr>
              <a:t> ou elliptiques possèdent trois degrés de liberté, contrairement aux autres filtres qui n'en présentent que deux au maximum : leur ordre, l'ondulation en bande passante et la raideur de la coupure, laquelle détermine également l'atténuation minimale en bande atténuée.</a:t>
            </a:r>
          </a:p>
        </p:txBody>
      </p:sp>
      <p:graphicFrame>
        <p:nvGraphicFramePr>
          <p:cNvPr id="297990" name="Object 6"/>
          <p:cNvGraphicFramePr>
            <a:graphicFrameLocks noChangeAspect="1"/>
          </p:cNvGraphicFramePr>
          <p:nvPr/>
        </p:nvGraphicFramePr>
        <p:xfrm>
          <a:off x="25400" y="3127375"/>
          <a:ext cx="2951163" cy="1265238"/>
        </p:xfrm>
        <a:graphic>
          <a:graphicData uri="http://schemas.openxmlformats.org/presentationml/2006/ole">
            <mc:AlternateContent xmlns:mc="http://schemas.openxmlformats.org/markup-compatibility/2006">
              <mc:Choice xmlns:v="urn:schemas-microsoft-com:vml" Requires="v">
                <p:oleObj spid="_x0000_s297993" name="Équation" r:id="rId3" imgW="1803240" imgH="774360" progId="Equation.3">
                  <p:embed/>
                </p:oleObj>
              </mc:Choice>
              <mc:Fallback>
                <p:oleObj name="Équation" r:id="rId3" imgW="1803240" imgH="7743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 y="3127375"/>
                        <a:ext cx="2951163" cy="1265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946400" y="3124200"/>
            <a:ext cx="6883400" cy="1938992"/>
          </a:xfrm>
          <a:prstGeom prst="rect">
            <a:avLst/>
          </a:prstGeom>
          <a:noFill/>
        </p:spPr>
        <p:txBody>
          <a:bodyPr wrap="square" rtlCol="0">
            <a:spAutoFit/>
          </a:bodyPr>
          <a:lstStyle/>
          <a:p>
            <a:r>
              <a:rPr lang="fr-FR" sz="2000" b="0" dirty="0">
                <a:solidFill>
                  <a:srgbClr val="00B0F0"/>
                </a:solidFill>
                <a:latin typeface="+mj-lt"/>
              </a:rPr>
              <a:t>H(f) : Réponse fréquentielle d’un filtre de </a:t>
            </a:r>
            <a:r>
              <a:rPr lang="fr-FR" sz="2000" b="0" dirty="0" err="1">
                <a:solidFill>
                  <a:srgbClr val="00B0F0"/>
                </a:solidFill>
                <a:latin typeface="+mj-lt"/>
              </a:rPr>
              <a:t>Chebychev</a:t>
            </a:r>
            <a:r>
              <a:rPr lang="fr-FR" sz="2000" b="0" dirty="0">
                <a:solidFill>
                  <a:srgbClr val="00B0F0"/>
                </a:solidFill>
                <a:latin typeface="+mj-lt"/>
              </a:rPr>
              <a:t> I  passe-bas</a:t>
            </a:r>
          </a:p>
          <a:p>
            <a:r>
              <a:rPr lang="fr-FR" sz="2000" b="0" dirty="0">
                <a:solidFill>
                  <a:srgbClr val="00B0F0"/>
                </a:solidFill>
                <a:latin typeface="+mj-lt"/>
              </a:rPr>
              <a:t> </a:t>
            </a:r>
            <a:r>
              <a:rPr lang="fr-FR" sz="2000" b="0" dirty="0" err="1">
                <a:solidFill>
                  <a:srgbClr val="00B0F0"/>
                </a:solidFill>
                <a:latin typeface="+mj-lt"/>
              </a:rPr>
              <a:t>f</a:t>
            </a:r>
            <a:r>
              <a:rPr lang="fr-FR" sz="2000" b="0" baseline="-25000" dirty="0" err="1">
                <a:solidFill>
                  <a:srgbClr val="00B0F0"/>
                </a:solidFill>
                <a:latin typeface="+mj-lt"/>
              </a:rPr>
              <a:t>p</a:t>
            </a:r>
            <a:r>
              <a:rPr lang="fr-FR" sz="2000" b="0" dirty="0">
                <a:solidFill>
                  <a:srgbClr val="00B0F0"/>
                </a:solidFill>
                <a:latin typeface="+mj-lt"/>
              </a:rPr>
              <a:t> : délimitant la bande passante</a:t>
            </a:r>
          </a:p>
          <a:p>
            <a:r>
              <a:rPr lang="fr-FR" sz="2000" b="0" dirty="0">
                <a:solidFill>
                  <a:srgbClr val="00B0F0"/>
                </a:solidFill>
                <a:latin typeface="+mj-lt"/>
              </a:rPr>
              <a:t> </a:t>
            </a:r>
            <a:r>
              <a:rPr lang="fr-FR" sz="2000" b="0" dirty="0" err="1">
                <a:solidFill>
                  <a:srgbClr val="00B0F0"/>
                </a:solidFill>
              </a:rPr>
              <a:t>f</a:t>
            </a:r>
            <a:r>
              <a:rPr lang="fr-FR" sz="2000" b="0" baseline="-25000" dirty="0" err="1">
                <a:solidFill>
                  <a:srgbClr val="00B0F0"/>
                </a:solidFill>
              </a:rPr>
              <a:t>s</a:t>
            </a:r>
            <a:r>
              <a:rPr lang="fr-FR" sz="2000" b="0" dirty="0">
                <a:solidFill>
                  <a:srgbClr val="00B0F0"/>
                </a:solidFill>
              </a:rPr>
              <a:t> : délimitant la bande coupée</a:t>
            </a:r>
            <a:endParaRPr lang="fr-FR" sz="2000" b="0" dirty="0">
              <a:solidFill>
                <a:srgbClr val="00B0F0"/>
              </a:solidFill>
              <a:latin typeface="+mj-lt"/>
            </a:endParaRPr>
          </a:p>
          <a:p>
            <a:r>
              <a:rPr lang="fr-FR" sz="2000" b="0" dirty="0">
                <a:solidFill>
                  <a:srgbClr val="00B0F0"/>
                </a:solidFill>
                <a:latin typeface="+mj-lt"/>
                <a:sym typeface="Symbol"/>
              </a:rPr>
              <a:t> :  Taux d’ondulation dans la bande passante,</a:t>
            </a:r>
          </a:p>
          <a:p>
            <a:r>
              <a:rPr lang="fr-FR" sz="2000" b="0" dirty="0">
                <a:solidFill>
                  <a:srgbClr val="00B0F0"/>
                </a:solidFill>
                <a:latin typeface="+mj-lt"/>
              </a:rPr>
              <a:t>N : Ordre du filtre</a:t>
            </a:r>
          </a:p>
          <a:p>
            <a:r>
              <a:rPr lang="fr-FR" sz="2000" b="0" dirty="0">
                <a:solidFill>
                  <a:srgbClr val="00B0F0"/>
                </a:solidFill>
                <a:latin typeface="+mj-lt"/>
              </a:rPr>
              <a:t>     : fonction rationnelle de </a:t>
            </a:r>
            <a:r>
              <a:rPr lang="fr-FR" sz="2000" b="0" dirty="0" err="1">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990850" y="4659313"/>
          <a:ext cx="336550" cy="433388"/>
        </p:xfrm>
        <a:graphic>
          <a:graphicData uri="http://schemas.openxmlformats.org/presentationml/2006/ole">
            <mc:AlternateContent xmlns:mc="http://schemas.openxmlformats.org/markup-compatibility/2006">
              <mc:Choice xmlns:v="urn:schemas-microsoft-com:vml" Requires="v">
                <p:oleObj spid="_x0000_s297994" name="Équation" r:id="rId5" imgW="215640" imgH="228600" progId="Equation.3">
                  <p:embed/>
                </p:oleObj>
              </mc:Choice>
              <mc:Fallback>
                <p:oleObj name="Équation" r:id="rId5" imgW="215640" imgH="22860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850" y="4659313"/>
                        <a:ext cx="336550" cy="43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ZoneTexte 16"/>
          <p:cNvSpPr txBox="1"/>
          <p:nvPr/>
        </p:nvSpPr>
        <p:spPr>
          <a:xfrm>
            <a:off x="0" y="5410200"/>
            <a:ext cx="9906000" cy="769441"/>
          </a:xfrm>
          <a:prstGeom prst="rect">
            <a:avLst/>
          </a:prstGeom>
          <a:noFill/>
        </p:spPr>
        <p:txBody>
          <a:bodyPr wrap="square" rtlCol="0">
            <a:spAutoFit/>
          </a:bodyPr>
          <a:lstStyle/>
          <a:p>
            <a:pPr algn="just"/>
            <a:r>
              <a:rPr lang="fr-FR" sz="2200" b="0" dirty="0">
                <a:solidFill>
                  <a:srgbClr val="C00000"/>
                </a:solidFill>
                <a:latin typeface="+mj-lt"/>
              </a:rPr>
              <a:t>Contrairement aux filtres de </a:t>
            </a:r>
            <a:r>
              <a:rPr lang="fr-FR" sz="2200" b="0" dirty="0" err="1">
                <a:solidFill>
                  <a:srgbClr val="C00000"/>
                </a:solidFill>
                <a:latin typeface="+mj-lt"/>
              </a:rPr>
              <a:t>Butterworth</a:t>
            </a:r>
            <a:r>
              <a:rPr lang="fr-FR" sz="2200" b="0" dirty="0">
                <a:solidFill>
                  <a:srgbClr val="C00000"/>
                </a:solidFill>
                <a:latin typeface="+mj-lt"/>
              </a:rPr>
              <a:t> et de </a:t>
            </a:r>
            <a:r>
              <a:rPr lang="fr-FR" sz="2200" b="0" dirty="0" err="1">
                <a:solidFill>
                  <a:srgbClr val="C00000"/>
                </a:solidFill>
                <a:latin typeface="+mj-lt"/>
              </a:rPr>
              <a:t>Chebychev</a:t>
            </a:r>
            <a:r>
              <a:rPr lang="fr-FR" sz="2200" b="0" dirty="0">
                <a:solidFill>
                  <a:srgbClr val="C00000"/>
                </a:solidFill>
                <a:latin typeface="+mj-lt"/>
              </a:rPr>
              <a:t> qui sont des filtres tous pôles, les filtres </a:t>
            </a:r>
            <a:r>
              <a:rPr lang="fr-FR" sz="2200" b="0" dirty="0" err="1">
                <a:solidFill>
                  <a:srgbClr val="C00000"/>
                </a:solidFill>
                <a:latin typeface="+mj-lt"/>
              </a:rPr>
              <a:t>Cauer</a:t>
            </a:r>
            <a:r>
              <a:rPr lang="fr-FR" sz="2200" b="0" dirty="0">
                <a:solidFill>
                  <a:srgbClr val="C00000"/>
                </a:solidFill>
                <a:latin typeface="+mj-lt"/>
              </a:rPr>
              <a:t> ou elliptiques possèdent des zéros et des pôles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358900" y="1854200"/>
            <a:ext cx="7277100" cy="4787899"/>
          </a:xfrm>
          <a:prstGeom prst="rect">
            <a:avLst/>
          </a:prstGeom>
          <a:noFill/>
          <a:ln w="9525">
            <a:noFill/>
            <a:miter lim="800000"/>
            <a:headEnd/>
            <a:tailEnd/>
          </a:ln>
          <a:effectLst/>
        </p:spPr>
      </p:pic>
      <p:sp>
        <p:nvSpPr>
          <p:cNvPr id="8" name="ZoneTexte 7"/>
          <p:cNvSpPr txBox="1"/>
          <p:nvPr/>
        </p:nvSpPr>
        <p:spPr>
          <a:xfrm>
            <a:off x="5867400" y="6413500"/>
            <a:ext cx="3657600" cy="338554"/>
          </a:xfrm>
          <a:prstGeom prst="rect">
            <a:avLst/>
          </a:prstGeom>
          <a:noFill/>
        </p:spPr>
        <p:txBody>
          <a:bodyPr wrap="square" rtlCol="0">
            <a:spAutoFit/>
          </a:bodyPr>
          <a:lstStyle/>
          <a:p>
            <a:r>
              <a:rPr lang="fr-FR" sz="1600" i="1" dirty="0"/>
              <a:t>Source : </a:t>
            </a:r>
            <a:r>
              <a:rPr lang="fr-FR" sz="1600" i="1" dirty="0" err="1"/>
              <a:t>Wikipédia</a:t>
            </a:r>
            <a:endParaRPr lang="fr-FR" sz="1600" i="1" dirty="0"/>
          </a:p>
        </p:txBody>
      </p:sp>
      <p:sp>
        <p:nvSpPr>
          <p:cNvPr id="10" name="ZoneTexte 9"/>
          <p:cNvSpPr txBox="1"/>
          <p:nvPr/>
        </p:nvSpPr>
        <p:spPr>
          <a:xfrm>
            <a:off x="0" y="1066800"/>
            <a:ext cx="9906000" cy="430887"/>
          </a:xfrm>
          <a:prstGeom prst="rect">
            <a:avLst/>
          </a:prstGeom>
          <a:noFill/>
        </p:spPr>
        <p:txBody>
          <a:bodyPr wrap="square" rtlCol="0">
            <a:spAutoFit/>
          </a:bodyPr>
          <a:lstStyle/>
          <a:p>
            <a:r>
              <a:rPr lang="fr-FR" sz="2200" b="0" dirty="0">
                <a:latin typeface="+mj-lt"/>
              </a:rPr>
              <a:t>Ci-dessous les réponses fréquentielles des quatre types de filtres analogiques usuels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0" y="1689100"/>
            <a:ext cx="9906000" cy="3708400"/>
          </a:xfrm>
        </p:spPr>
        <p:txBody>
          <a:bodyPr/>
          <a:lstStyle/>
          <a:p>
            <a:r>
              <a:rPr lang="fr-FR" sz="2200" dirty="0"/>
              <a:t> Résistance R: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200" dirty="0"/>
              <a:t>Inductance  L: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400" dirty="0">
                <a:latin typeface="Times New Roman" pitchFamily="18" charset="0"/>
              </a:rPr>
              <a:t>Condensateur C : </a:t>
            </a:r>
            <a:r>
              <a:rPr lang="fr-FR" sz="2200" dirty="0"/>
              <a:t>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p:txBody>
      </p:sp>
      <p:graphicFrame>
        <p:nvGraphicFramePr>
          <p:cNvPr id="133124" name="Object 4"/>
          <p:cNvGraphicFramePr>
            <a:graphicFrameLocks noChangeAspect="1"/>
          </p:cNvGraphicFramePr>
          <p:nvPr/>
        </p:nvGraphicFramePr>
        <p:xfrm>
          <a:off x="5123476" y="2095500"/>
          <a:ext cx="689949" cy="736600"/>
        </p:xfrm>
        <a:graphic>
          <a:graphicData uri="http://schemas.openxmlformats.org/presentationml/2006/ole">
            <mc:AlternateContent xmlns:mc="http://schemas.openxmlformats.org/markup-compatibility/2006">
              <mc:Choice xmlns:v="urn:schemas-microsoft-com:vml" Requires="v">
                <p:oleObj spid="_x0000_s164871" name="Équation" r:id="rId3" imgW="368280" imgH="393480" progId="Equation.3">
                  <p:embed/>
                </p:oleObj>
              </mc:Choice>
              <mc:Fallback>
                <p:oleObj name="Équation" r:id="rId3" imgW="3682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3476" y="2095500"/>
                        <a:ext cx="689949" cy="736600"/>
                      </a:xfrm>
                      <a:prstGeom prst="rect">
                        <a:avLst/>
                      </a:prstGeom>
                      <a:solidFill>
                        <a:srgbClr val="FFFF99"/>
                      </a:solidFill>
                    </p:spPr>
                  </p:pic>
                </p:oleObj>
              </mc:Fallback>
            </mc:AlternateContent>
          </a:graphicData>
        </a:graphic>
      </p:graphicFrame>
      <p:grpSp>
        <p:nvGrpSpPr>
          <p:cNvPr id="2" name="Group 23"/>
          <p:cNvGrpSpPr>
            <a:grpSpLocks/>
          </p:cNvGrpSpPr>
          <p:nvPr/>
        </p:nvGrpSpPr>
        <p:grpSpPr bwMode="auto">
          <a:xfrm>
            <a:off x="2857500" y="2108200"/>
            <a:ext cx="2273300" cy="582613"/>
            <a:chOff x="3672" y="1056"/>
            <a:chExt cx="1432" cy="367"/>
          </a:xfrm>
        </p:grpSpPr>
        <p:sp>
          <p:nvSpPr>
            <p:cNvPr id="133133" name="Line 13"/>
            <p:cNvSpPr>
              <a:spLocks noChangeShapeType="1"/>
            </p:cNvSpPr>
            <p:nvPr/>
          </p:nvSpPr>
          <p:spPr bwMode="auto">
            <a:xfrm>
              <a:off x="3712" y="1304"/>
              <a:ext cx="1056" cy="0"/>
            </a:xfrm>
            <a:prstGeom prst="line">
              <a:avLst/>
            </a:prstGeom>
            <a:noFill/>
            <a:ln w="19050">
              <a:solidFill>
                <a:srgbClr val="000000"/>
              </a:solidFill>
              <a:round/>
              <a:headEnd/>
              <a:tailEnd/>
            </a:ln>
            <a:effectLst/>
          </p:spPr>
          <p:txBody>
            <a:bodyPr wrap="none" anchor="ctr"/>
            <a:lstStyle/>
            <a:p>
              <a:endParaRPr lang="fr-FR"/>
            </a:p>
          </p:txBody>
        </p:sp>
        <p:sp>
          <p:nvSpPr>
            <p:cNvPr id="133134" name="Text Box 14"/>
            <p:cNvSpPr txBox="1">
              <a:spLocks noChangeArrowheads="1"/>
            </p:cNvSpPr>
            <p:nvPr/>
          </p:nvSpPr>
          <p:spPr bwMode="auto">
            <a:xfrm>
              <a:off x="3992" y="1184"/>
              <a:ext cx="424" cy="239"/>
            </a:xfrm>
            <a:prstGeom prst="rect">
              <a:avLst/>
            </a:prstGeom>
            <a:solidFill>
              <a:srgbClr val="FFFFFF"/>
            </a:solidFill>
            <a:ln w="38100">
              <a:solidFill>
                <a:srgbClr val="7030A0"/>
              </a:solidFill>
              <a:miter lim="800000"/>
              <a:headEnd/>
              <a:tailEnd/>
            </a:ln>
            <a:effectLst/>
          </p:spPr>
          <p:txBody>
            <a:bodyPr>
              <a:spAutoFit/>
            </a:bodyPr>
            <a:lstStyle/>
            <a:p>
              <a:pPr algn="ctr">
                <a:spcBef>
                  <a:spcPct val="50000"/>
                </a:spcBef>
              </a:pPr>
              <a:r>
                <a:rPr lang="fr-FR" dirty="0"/>
                <a:t>R</a:t>
              </a:r>
            </a:p>
          </p:txBody>
        </p:sp>
        <p:sp>
          <p:nvSpPr>
            <p:cNvPr id="133135" name="Text Box 15"/>
            <p:cNvSpPr txBox="1">
              <a:spLocks noChangeArrowheads="1"/>
            </p:cNvSpPr>
            <p:nvPr/>
          </p:nvSpPr>
          <p:spPr bwMode="auto">
            <a:xfrm>
              <a:off x="4440" y="1088"/>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133139" name="Text Box 19"/>
            <p:cNvSpPr txBox="1">
              <a:spLocks noChangeArrowheads="1"/>
            </p:cNvSpPr>
            <p:nvPr/>
          </p:nvSpPr>
          <p:spPr bwMode="auto">
            <a:xfrm>
              <a:off x="4648" y="1056"/>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133141" name="AutoShape 21"/>
            <p:cNvSpPr>
              <a:spLocks noChangeArrowheads="1"/>
            </p:cNvSpPr>
            <p:nvPr/>
          </p:nvSpPr>
          <p:spPr bwMode="auto">
            <a:xfrm>
              <a:off x="3672"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133142" name="AutoShape 22"/>
            <p:cNvSpPr>
              <a:spLocks noChangeArrowheads="1"/>
            </p:cNvSpPr>
            <p:nvPr/>
          </p:nvSpPr>
          <p:spPr bwMode="auto">
            <a:xfrm>
              <a:off x="4720"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gr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9" name="ZoneTexte 18"/>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7030A0"/>
                </a:solidFill>
                <a:latin typeface="+mj-lt"/>
              </a:rPr>
              <a:t>Nous allons nous intéresser plus particulièrement aux systèmes électriques . </a:t>
            </a:r>
            <a:r>
              <a:rPr lang="fr-FR" sz="2200" dirty="0">
                <a:solidFill>
                  <a:srgbClr val="0070C0"/>
                </a:solidFill>
                <a:latin typeface="+mj-lt"/>
              </a:rPr>
              <a:t>Les trois premiers sont linéaires et le dernier non linéaire.</a:t>
            </a:r>
          </a:p>
        </p:txBody>
      </p:sp>
      <p:cxnSp>
        <p:nvCxnSpPr>
          <p:cNvPr id="22" name="Connecteur droit avec flèche 21"/>
          <p:cNvCxnSpPr/>
          <p:nvPr/>
        </p:nvCxnSpPr>
        <p:spPr bwMode="auto">
          <a:xfrm>
            <a:off x="4114800" y="24892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Connecteur droit avec flèche 23"/>
          <p:cNvCxnSpPr/>
          <p:nvPr/>
        </p:nvCxnSpPr>
        <p:spPr bwMode="auto">
          <a:xfrm rot="10800000">
            <a:off x="3175000" y="28448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27" name="ZoneTexte 26"/>
          <p:cNvSpPr txBox="1"/>
          <p:nvPr/>
        </p:nvSpPr>
        <p:spPr>
          <a:xfrm>
            <a:off x="4267200" y="2590800"/>
            <a:ext cx="312906" cy="369332"/>
          </a:xfrm>
          <a:prstGeom prst="rect">
            <a:avLst/>
          </a:prstGeom>
          <a:noFill/>
        </p:spPr>
        <p:txBody>
          <a:bodyPr wrap="none" rtlCol="0">
            <a:spAutoFit/>
          </a:bodyPr>
          <a:lstStyle/>
          <a:p>
            <a:r>
              <a:rPr lang="fr-FR" dirty="0"/>
              <a:t>v</a:t>
            </a:r>
          </a:p>
        </p:txBody>
      </p:sp>
      <p:grpSp>
        <p:nvGrpSpPr>
          <p:cNvPr id="28" name="Group 27"/>
          <p:cNvGrpSpPr>
            <a:grpSpLocks/>
          </p:cNvGrpSpPr>
          <p:nvPr/>
        </p:nvGrpSpPr>
        <p:grpSpPr bwMode="auto">
          <a:xfrm>
            <a:off x="2971800" y="3429000"/>
            <a:ext cx="1905000" cy="533400"/>
            <a:chOff x="4928" y="464"/>
            <a:chExt cx="1200" cy="336"/>
          </a:xfrm>
        </p:grpSpPr>
        <p:sp>
          <p:nvSpPr>
            <p:cNvPr id="29" name="Text Box 9"/>
            <p:cNvSpPr txBox="1">
              <a:spLocks noChangeArrowheads="1"/>
            </p:cNvSpPr>
            <p:nvPr/>
          </p:nvSpPr>
          <p:spPr bwMode="auto">
            <a:xfrm>
              <a:off x="5672" y="480"/>
              <a:ext cx="456" cy="231"/>
            </a:xfrm>
            <a:prstGeom prst="rect">
              <a:avLst/>
            </a:prstGeom>
            <a:noFill/>
            <a:ln w="12700">
              <a:noFill/>
              <a:miter lim="800000"/>
              <a:headEnd/>
              <a:tailEnd/>
            </a:ln>
            <a:effectLst/>
          </p:spPr>
          <p:txBody>
            <a:bodyPr>
              <a:spAutoFit/>
            </a:bodyPr>
            <a:lstStyle/>
            <a:p>
              <a:pPr>
                <a:spcBef>
                  <a:spcPct val="50000"/>
                </a:spcBef>
              </a:pPr>
              <a:endParaRPr lang="fr-FR" dirty="0"/>
            </a:p>
          </p:txBody>
        </p:sp>
        <p:grpSp>
          <p:nvGrpSpPr>
            <p:cNvPr id="30" name="Group 26"/>
            <p:cNvGrpSpPr>
              <a:grpSpLocks/>
            </p:cNvGrpSpPr>
            <p:nvPr/>
          </p:nvGrpSpPr>
          <p:grpSpPr bwMode="auto">
            <a:xfrm>
              <a:off x="4928" y="464"/>
              <a:ext cx="1008" cy="336"/>
              <a:chOff x="4560" y="1728"/>
              <a:chExt cx="1008" cy="336"/>
            </a:xfrm>
          </p:grpSpPr>
          <p:sp>
            <p:nvSpPr>
              <p:cNvPr id="32" name="Text Box 7"/>
              <p:cNvSpPr txBox="1">
                <a:spLocks noChangeArrowheads="1"/>
              </p:cNvSpPr>
              <p:nvPr/>
            </p:nvSpPr>
            <p:spPr bwMode="auto">
              <a:xfrm>
                <a:off x="5112" y="1784"/>
                <a:ext cx="456" cy="231"/>
              </a:xfrm>
              <a:prstGeom prst="rect">
                <a:avLst/>
              </a:prstGeom>
              <a:noFill/>
              <a:ln w="12700">
                <a:noFill/>
                <a:miter lim="800000"/>
                <a:headEnd/>
                <a:tailEnd/>
              </a:ln>
              <a:effectLst/>
            </p:spPr>
            <p:txBody>
              <a:bodyPr>
                <a:spAutoFit/>
              </a:bodyPr>
              <a:lstStyle/>
              <a:p>
                <a:pPr>
                  <a:spcBef>
                    <a:spcPct val="50000"/>
                  </a:spcBef>
                </a:pPr>
                <a:r>
                  <a:rPr lang="fr-FR"/>
                  <a:t>i</a:t>
                </a:r>
              </a:p>
            </p:txBody>
          </p:sp>
          <p:grpSp>
            <p:nvGrpSpPr>
              <p:cNvPr id="33" name="Group 25"/>
              <p:cNvGrpSpPr>
                <a:grpSpLocks/>
              </p:cNvGrpSpPr>
              <p:nvPr/>
            </p:nvGrpSpPr>
            <p:grpSpPr bwMode="auto">
              <a:xfrm>
                <a:off x="4560" y="1752"/>
                <a:ext cx="456" cy="280"/>
                <a:chOff x="4272" y="1744"/>
                <a:chExt cx="456" cy="280"/>
              </a:xfrm>
            </p:grpSpPr>
            <p:sp>
              <p:nvSpPr>
                <p:cNvPr id="42" name="Text Box 8"/>
                <p:cNvSpPr txBox="1">
                  <a:spLocks noChangeArrowheads="1"/>
                </p:cNvSpPr>
                <p:nvPr/>
              </p:nvSpPr>
              <p:spPr bwMode="auto">
                <a:xfrm>
                  <a:off x="4272" y="1744"/>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43" name="AutoShape 10"/>
                <p:cNvSpPr>
                  <a:spLocks noChangeArrowheads="1"/>
                </p:cNvSpPr>
                <p:nvPr/>
              </p:nvSpPr>
              <p:spPr bwMode="auto">
                <a:xfrm>
                  <a:off x="4344"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sp>
            <p:nvSpPr>
              <p:cNvPr id="34" name="AutoShape 11"/>
              <p:cNvSpPr>
                <a:spLocks noChangeArrowheads="1"/>
              </p:cNvSpPr>
              <p:nvPr/>
            </p:nvSpPr>
            <p:spPr bwMode="auto">
              <a:xfrm>
                <a:off x="5240"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nvGrpSpPr>
              <p:cNvPr id="35" name="Group 24"/>
              <p:cNvGrpSpPr>
                <a:grpSpLocks/>
              </p:cNvGrpSpPr>
              <p:nvPr/>
            </p:nvGrpSpPr>
            <p:grpSpPr bwMode="auto">
              <a:xfrm>
                <a:off x="4840" y="1728"/>
                <a:ext cx="264" cy="336"/>
                <a:chOff x="4344" y="2432"/>
                <a:chExt cx="264" cy="336"/>
              </a:xfrm>
            </p:grpSpPr>
            <p:sp>
              <p:nvSpPr>
                <p:cNvPr id="36" name="Oval 12"/>
                <p:cNvSpPr>
                  <a:spLocks noChangeArrowheads="1"/>
                </p:cNvSpPr>
                <p:nvPr/>
              </p:nvSpPr>
              <p:spPr bwMode="auto">
                <a:xfrm>
                  <a:off x="4344"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7" name="Oval 13"/>
                <p:cNvSpPr>
                  <a:spLocks noChangeArrowheads="1"/>
                </p:cNvSpPr>
                <p:nvPr/>
              </p:nvSpPr>
              <p:spPr bwMode="auto">
                <a:xfrm>
                  <a:off x="4392"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8" name="Oval 14"/>
                <p:cNvSpPr>
                  <a:spLocks noChangeArrowheads="1"/>
                </p:cNvSpPr>
                <p:nvPr/>
              </p:nvSpPr>
              <p:spPr bwMode="auto">
                <a:xfrm>
                  <a:off x="4440"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9" name="Oval 15"/>
                <p:cNvSpPr>
                  <a:spLocks noChangeArrowheads="1"/>
                </p:cNvSpPr>
                <p:nvPr/>
              </p:nvSpPr>
              <p:spPr bwMode="auto">
                <a:xfrm>
                  <a:off x="4488"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0" name="Oval 16"/>
                <p:cNvSpPr>
                  <a:spLocks noChangeArrowheads="1"/>
                </p:cNvSpPr>
                <p:nvPr/>
              </p:nvSpPr>
              <p:spPr bwMode="auto">
                <a:xfrm>
                  <a:off x="4536"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1" name="Text Box 20"/>
                <p:cNvSpPr txBox="1">
                  <a:spLocks noChangeArrowheads="1"/>
                </p:cNvSpPr>
                <p:nvPr/>
              </p:nvSpPr>
              <p:spPr bwMode="auto">
                <a:xfrm>
                  <a:off x="4376" y="2432"/>
                  <a:ext cx="232" cy="231"/>
                </a:xfrm>
                <a:prstGeom prst="rect">
                  <a:avLst/>
                </a:prstGeom>
                <a:noFill/>
                <a:ln w="12700">
                  <a:noFill/>
                  <a:miter lim="800000"/>
                  <a:headEnd/>
                  <a:tailEnd/>
                </a:ln>
                <a:effectLst/>
              </p:spPr>
              <p:txBody>
                <a:bodyPr>
                  <a:spAutoFit/>
                </a:bodyPr>
                <a:lstStyle/>
                <a:p>
                  <a:pPr>
                    <a:spcBef>
                      <a:spcPct val="50000"/>
                    </a:spcBef>
                  </a:pPr>
                  <a:r>
                    <a:rPr lang="fr-FR"/>
                    <a:t>L</a:t>
                  </a:r>
                </a:p>
              </p:txBody>
            </p:sp>
          </p:grpSp>
        </p:grpSp>
      </p:grpSp>
      <p:cxnSp>
        <p:nvCxnSpPr>
          <p:cNvPr id="45" name="Connecteur droit 44"/>
          <p:cNvCxnSpPr>
            <a:stCxn id="43" idx="6"/>
            <a:endCxn id="36" idx="2"/>
          </p:cNvCxnSpPr>
          <p:nvPr/>
        </p:nvCxnSpPr>
        <p:spPr bwMode="auto">
          <a:xfrm>
            <a:off x="31877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Connecteur droit 47"/>
          <p:cNvCxnSpPr/>
          <p:nvPr/>
        </p:nvCxnSpPr>
        <p:spPr bwMode="auto">
          <a:xfrm>
            <a:off x="38100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aphicFrame>
        <p:nvGraphicFramePr>
          <p:cNvPr id="164869" name="Object 5"/>
          <p:cNvGraphicFramePr>
            <a:graphicFrameLocks noChangeAspect="1"/>
          </p:cNvGraphicFramePr>
          <p:nvPr/>
        </p:nvGraphicFramePr>
        <p:xfrm>
          <a:off x="5062538" y="3300413"/>
          <a:ext cx="777875" cy="750887"/>
        </p:xfrm>
        <a:graphic>
          <a:graphicData uri="http://schemas.openxmlformats.org/presentationml/2006/ole">
            <mc:AlternateContent xmlns:mc="http://schemas.openxmlformats.org/markup-compatibility/2006">
              <mc:Choice xmlns:v="urn:schemas-microsoft-com:vml" Requires="v">
                <p:oleObj spid="_x0000_s164872" name="Équation" r:id="rId5" imgW="533160" imgH="393480" progId="Equation.3">
                  <p:embed/>
                </p:oleObj>
              </mc:Choice>
              <mc:Fallback>
                <p:oleObj name="Équation" r:id="rId5" imgW="533160" imgH="39348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2538" y="3300413"/>
                        <a:ext cx="777875" cy="750887"/>
                      </a:xfrm>
                      <a:prstGeom prst="rect">
                        <a:avLst/>
                      </a:prstGeom>
                      <a:solidFill>
                        <a:srgbClr val="FFFF99"/>
                      </a:solidFill>
                    </p:spPr>
                  </p:pic>
                </p:oleObj>
              </mc:Fallback>
            </mc:AlternateContent>
          </a:graphicData>
        </a:graphic>
      </p:graphicFrame>
      <p:grpSp>
        <p:nvGrpSpPr>
          <p:cNvPr id="52" name="Group 25"/>
          <p:cNvGrpSpPr>
            <a:grpSpLocks/>
          </p:cNvGrpSpPr>
          <p:nvPr/>
        </p:nvGrpSpPr>
        <p:grpSpPr bwMode="auto">
          <a:xfrm>
            <a:off x="3048000" y="4445000"/>
            <a:ext cx="1485900" cy="698500"/>
            <a:chOff x="5112" y="392"/>
            <a:chExt cx="936" cy="440"/>
          </a:xfrm>
        </p:grpSpPr>
        <p:sp>
          <p:nvSpPr>
            <p:cNvPr id="53" name="Line 7"/>
            <p:cNvSpPr>
              <a:spLocks noChangeShapeType="1"/>
            </p:cNvSpPr>
            <p:nvPr/>
          </p:nvSpPr>
          <p:spPr bwMode="auto">
            <a:xfrm>
              <a:off x="5472" y="736"/>
              <a:ext cx="448" cy="0"/>
            </a:xfrm>
            <a:prstGeom prst="line">
              <a:avLst/>
            </a:prstGeom>
            <a:noFill/>
            <a:ln w="19050">
              <a:solidFill>
                <a:srgbClr val="000000"/>
              </a:solidFill>
              <a:round/>
              <a:headEnd/>
              <a:tailEnd/>
            </a:ln>
            <a:effectLst/>
          </p:spPr>
          <p:txBody>
            <a:bodyPr wrap="none" anchor="ctr"/>
            <a:lstStyle/>
            <a:p>
              <a:endParaRPr lang="fr-FR"/>
            </a:p>
          </p:txBody>
        </p:sp>
        <p:sp>
          <p:nvSpPr>
            <p:cNvPr id="54" name="Text Box 8"/>
            <p:cNvSpPr txBox="1">
              <a:spLocks noChangeArrowheads="1"/>
            </p:cNvSpPr>
            <p:nvPr/>
          </p:nvSpPr>
          <p:spPr bwMode="auto">
            <a:xfrm>
              <a:off x="5592" y="520"/>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62" name="AutoShape 11"/>
            <p:cNvSpPr>
              <a:spLocks noChangeArrowheads="1"/>
            </p:cNvSpPr>
            <p:nvPr/>
          </p:nvSpPr>
          <p:spPr bwMode="auto">
            <a:xfrm>
              <a:off x="5112" y="70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6" name="AutoShape 12"/>
            <p:cNvSpPr>
              <a:spLocks noChangeArrowheads="1"/>
            </p:cNvSpPr>
            <p:nvPr/>
          </p:nvSpPr>
          <p:spPr bwMode="auto">
            <a:xfrm>
              <a:off x="5872" y="696"/>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7" name="Text Box 20"/>
            <p:cNvSpPr txBox="1">
              <a:spLocks noChangeArrowheads="1"/>
            </p:cNvSpPr>
            <p:nvPr/>
          </p:nvSpPr>
          <p:spPr bwMode="auto">
            <a:xfrm>
              <a:off x="5328" y="392"/>
              <a:ext cx="456" cy="231"/>
            </a:xfrm>
            <a:prstGeom prst="rect">
              <a:avLst/>
            </a:prstGeom>
            <a:noFill/>
            <a:ln w="12700">
              <a:noFill/>
              <a:miter lim="800000"/>
              <a:headEnd/>
              <a:tailEnd/>
            </a:ln>
            <a:effectLst/>
          </p:spPr>
          <p:txBody>
            <a:bodyPr>
              <a:spAutoFit/>
            </a:bodyPr>
            <a:lstStyle/>
            <a:p>
              <a:pPr>
                <a:spcBef>
                  <a:spcPct val="50000"/>
                </a:spcBef>
              </a:pPr>
              <a:r>
                <a:rPr lang="fr-FR"/>
                <a:t>C</a:t>
              </a:r>
            </a:p>
          </p:txBody>
        </p:sp>
        <p:sp>
          <p:nvSpPr>
            <p:cNvPr id="58" name="Line 22"/>
            <p:cNvSpPr>
              <a:spLocks noChangeShapeType="1"/>
            </p:cNvSpPr>
            <p:nvPr/>
          </p:nvSpPr>
          <p:spPr bwMode="auto">
            <a:xfrm>
              <a:off x="5424" y="608"/>
              <a:ext cx="0" cy="224"/>
            </a:xfrm>
            <a:prstGeom prst="line">
              <a:avLst/>
            </a:prstGeom>
            <a:noFill/>
            <a:ln w="38100">
              <a:solidFill>
                <a:srgbClr val="3366CC"/>
              </a:solidFill>
              <a:round/>
              <a:headEnd/>
              <a:tailEnd/>
            </a:ln>
            <a:effectLst/>
          </p:spPr>
          <p:txBody>
            <a:bodyPr wrap="none" anchor="ctr"/>
            <a:lstStyle/>
            <a:p>
              <a:endParaRPr lang="fr-FR"/>
            </a:p>
          </p:txBody>
        </p:sp>
        <p:sp>
          <p:nvSpPr>
            <p:cNvPr id="59" name="Line 23"/>
            <p:cNvSpPr>
              <a:spLocks noChangeShapeType="1"/>
            </p:cNvSpPr>
            <p:nvPr/>
          </p:nvSpPr>
          <p:spPr bwMode="auto">
            <a:xfrm>
              <a:off x="5472" y="608"/>
              <a:ext cx="0" cy="224"/>
            </a:xfrm>
            <a:prstGeom prst="line">
              <a:avLst/>
            </a:prstGeom>
            <a:noFill/>
            <a:ln w="38100">
              <a:solidFill>
                <a:srgbClr val="3366CC"/>
              </a:solidFill>
              <a:round/>
              <a:headEnd/>
              <a:tailEnd/>
            </a:ln>
            <a:effectLst/>
          </p:spPr>
          <p:txBody>
            <a:bodyPr wrap="none" anchor="ctr"/>
            <a:lstStyle/>
            <a:p>
              <a:endParaRPr lang="fr-FR"/>
            </a:p>
          </p:txBody>
        </p:sp>
        <p:sp>
          <p:nvSpPr>
            <p:cNvPr id="60" name="Line 24"/>
            <p:cNvSpPr>
              <a:spLocks noChangeShapeType="1"/>
            </p:cNvSpPr>
            <p:nvPr/>
          </p:nvSpPr>
          <p:spPr bwMode="auto">
            <a:xfrm flipH="1">
              <a:off x="5168" y="736"/>
              <a:ext cx="256" cy="0"/>
            </a:xfrm>
            <a:prstGeom prst="line">
              <a:avLst/>
            </a:prstGeom>
            <a:noFill/>
            <a:ln w="19050">
              <a:solidFill>
                <a:srgbClr val="000000"/>
              </a:solidFill>
              <a:round/>
              <a:headEnd/>
              <a:tailEnd/>
            </a:ln>
            <a:effectLst/>
          </p:spPr>
          <p:txBody>
            <a:bodyPr wrap="none" anchor="ctr"/>
            <a:lstStyle/>
            <a:p>
              <a:endParaRPr lang="fr-FR"/>
            </a:p>
          </p:txBody>
        </p:sp>
      </p:grpSp>
      <p:graphicFrame>
        <p:nvGraphicFramePr>
          <p:cNvPr id="164870" name="Object 6"/>
          <p:cNvGraphicFramePr>
            <a:graphicFrameLocks noChangeAspect="1"/>
          </p:cNvGraphicFramePr>
          <p:nvPr/>
        </p:nvGraphicFramePr>
        <p:xfrm>
          <a:off x="5094288" y="4519613"/>
          <a:ext cx="882650" cy="636587"/>
        </p:xfrm>
        <a:graphic>
          <a:graphicData uri="http://schemas.openxmlformats.org/presentationml/2006/ole">
            <mc:AlternateContent xmlns:mc="http://schemas.openxmlformats.org/markup-compatibility/2006">
              <mc:Choice xmlns:v="urn:schemas-microsoft-com:vml" Requires="v">
                <p:oleObj spid="_x0000_s164873" name="Équation" r:id="rId7" imgW="545760" imgH="393480" progId="Equation.3">
                  <p:embed/>
                </p:oleObj>
              </mc:Choice>
              <mc:Fallback>
                <p:oleObj name="Équation" r:id="rId7" imgW="545760" imgH="39348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4288" y="4519613"/>
                        <a:ext cx="882650" cy="636587"/>
                      </a:xfrm>
                      <a:prstGeom prst="rect">
                        <a:avLst/>
                      </a:prstGeom>
                      <a:solidFill>
                        <a:srgbClr val="FFFF99"/>
                      </a:solidFill>
                    </p:spPr>
                  </p:pic>
                </p:oleObj>
              </mc:Fallback>
            </mc:AlternateContent>
          </a:graphicData>
        </a:graphic>
      </p:graphicFrame>
      <p:cxnSp>
        <p:nvCxnSpPr>
          <p:cNvPr id="64" name="Connecteur droit avec flèche 63"/>
          <p:cNvCxnSpPr/>
          <p:nvPr/>
        </p:nvCxnSpPr>
        <p:spPr bwMode="auto">
          <a:xfrm rot="10800000">
            <a:off x="3175000" y="40894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5" name="ZoneTexte 64"/>
          <p:cNvSpPr txBox="1"/>
          <p:nvPr/>
        </p:nvSpPr>
        <p:spPr>
          <a:xfrm>
            <a:off x="4267200" y="3835400"/>
            <a:ext cx="312906" cy="369332"/>
          </a:xfrm>
          <a:prstGeom prst="rect">
            <a:avLst/>
          </a:prstGeom>
          <a:noFill/>
        </p:spPr>
        <p:txBody>
          <a:bodyPr wrap="none" rtlCol="0">
            <a:spAutoFit/>
          </a:bodyPr>
          <a:lstStyle/>
          <a:p>
            <a:r>
              <a:rPr lang="fr-FR" dirty="0"/>
              <a:t>v</a:t>
            </a:r>
          </a:p>
        </p:txBody>
      </p:sp>
      <p:cxnSp>
        <p:nvCxnSpPr>
          <p:cNvPr id="66" name="Connecteur droit avec flèche 65"/>
          <p:cNvCxnSpPr/>
          <p:nvPr/>
        </p:nvCxnSpPr>
        <p:spPr bwMode="auto">
          <a:xfrm rot="10800000">
            <a:off x="3187700" y="53086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7" name="ZoneTexte 66"/>
          <p:cNvSpPr txBox="1"/>
          <p:nvPr/>
        </p:nvSpPr>
        <p:spPr>
          <a:xfrm>
            <a:off x="4279900" y="5054600"/>
            <a:ext cx="312906" cy="369332"/>
          </a:xfrm>
          <a:prstGeom prst="rect">
            <a:avLst/>
          </a:prstGeom>
          <a:noFill/>
        </p:spPr>
        <p:txBody>
          <a:bodyPr wrap="none" rtlCol="0">
            <a:spAutoFit/>
          </a:bodyPr>
          <a:lstStyle/>
          <a:p>
            <a:r>
              <a:rPr lang="fr-FR" dirty="0"/>
              <a:t>v</a:t>
            </a:r>
          </a:p>
        </p:txBody>
      </p:sp>
      <p:cxnSp>
        <p:nvCxnSpPr>
          <p:cNvPr id="68" name="Connecteur droit avec flèche 67"/>
          <p:cNvCxnSpPr/>
          <p:nvPr/>
        </p:nvCxnSpPr>
        <p:spPr bwMode="auto">
          <a:xfrm>
            <a:off x="3848100" y="38608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69" name="Connecteur droit avec flèche 68"/>
          <p:cNvCxnSpPr/>
          <p:nvPr/>
        </p:nvCxnSpPr>
        <p:spPr bwMode="auto">
          <a:xfrm>
            <a:off x="3733800" y="49784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pic>
        <p:nvPicPr>
          <p:cNvPr id="164871" name="Picture 7"/>
          <p:cNvPicPr>
            <a:picLocks noChangeAspect="1" noChangeArrowheads="1"/>
          </p:cNvPicPr>
          <p:nvPr/>
        </p:nvPicPr>
        <p:blipFill>
          <a:blip r:embed="rId9"/>
          <a:srcRect/>
          <a:stretch>
            <a:fillRect/>
          </a:stretch>
        </p:blipFill>
        <p:spPr bwMode="auto">
          <a:xfrm>
            <a:off x="7645400" y="4947995"/>
            <a:ext cx="2232025" cy="1871906"/>
          </a:xfrm>
          <a:prstGeom prst="rect">
            <a:avLst/>
          </a:prstGeom>
          <a:noFill/>
          <a:ln w="9525">
            <a:noFill/>
            <a:miter lim="800000"/>
            <a:headEnd/>
            <a:tailEnd/>
          </a:ln>
          <a:effectLst/>
        </p:spPr>
      </p:pic>
      <p:pic>
        <p:nvPicPr>
          <p:cNvPr id="164872" name="Picture 8"/>
          <p:cNvPicPr>
            <a:picLocks noChangeAspect="1" noChangeArrowheads="1"/>
          </p:cNvPicPr>
          <p:nvPr/>
        </p:nvPicPr>
        <p:blipFill>
          <a:blip r:embed="rId10"/>
          <a:srcRect/>
          <a:stretch>
            <a:fillRect/>
          </a:stretch>
        </p:blipFill>
        <p:spPr bwMode="auto">
          <a:xfrm>
            <a:off x="6166146" y="5057775"/>
            <a:ext cx="1179217" cy="1800225"/>
          </a:xfrm>
          <a:prstGeom prst="rect">
            <a:avLst/>
          </a:prstGeom>
          <a:noFill/>
          <a:ln w="9525">
            <a:noFill/>
            <a:miter lim="800000"/>
            <a:headEnd/>
            <a:tailEnd/>
          </a:ln>
          <a:effectLst/>
        </p:spPr>
      </p:pic>
      <p:sp>
        <p:nvSpPr>
          <p:cNvPr id="72" name="ZoneTexte 71"/>
          <p:cNvSpPr txBox="1"/>
          <p:nvPr/>
        </p:nvSpPr>
        <p:spPr>
          <a:xfrm>
            <a:off x="0" y="5651500"/>
            <a:ext cx="6223000" cy="1046440"/>
          </a:xfrm>
          <a:prstGeom prst="rect">
            <a:avLst/>
          </a:prstGeom>
          <a:noFill/>
        </p:spPr>
        <p:txBody>
          <a:bodyPr wrap="square" rtlCol="0">
            <a:spAutoFit/>
          </a:bodyPr>
          <a:lstStyle/>
          <a:p>
            <a:pPr algn="just">
              <a:buFont typeface="Wingdings" pitchFamily="2" charset="2"/>
              <a:buChar char="q"/>
            </a:pPr>
            <a:r>
              <a:rPr lang="fr-FR" sz="2200" b="0" dirty="0">
                <a:solidFill>
                  <a:srgbClr val="000000"/>
                </a:solidFill>
                <a:latin typeface="+mj-lt"/>
              </a:rPr>
              <a:t> Diode D : </a:t>
            </a:r>
            <a:r>
              <a:rPr lang="fr-FR" sz="2200" b="0" i="1" dirty="0">
                <a:solidFill>
                  <a:srgbClr val="000000"/>
                </a:solidFill>
                <a:latin typeface="+mj-lt"/>
              </a:rPr>
              <a:t>v</a:t>
            </a:r>
            <a:r>
              <a:rPr lang="fr-FR" sz="2200" b="0" dirty="0">
                <a:solidFill>
                  <a:srgbClr val="000000"/>
                </a:solidFill>
                <a:latin typeface="+mj-lt"/>
              </a:rPr>
              <a:t> la tension à ses bornes et </a:t>
            </a:r>
            <a:r>
              <a:rPr lang="fr-FR" sz="2200" b="0" i="1" dirty="0">
                <a:solidFill>
                  <a:srgbClr val="000000"/>
                </a:solidFill>
                <a:latin typeface="+mj-lt"/>
              </a:rPr>
              <a:t>i le </a:t>
            </a:r>
            <a:r>
              <a:rPr lang="fr-FR" sz="2200" b="0" dirty="0">
                <a:solidFill>
                  <a:srgbClr val="000000"/>
                </a:solidFill>
                <a:latin typeface="+mj-lt"/>
              </a:rPr>
              <a:t>courant qui la parcours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3" end="3"/>
                                            </p:txEl>
                                          </p:spTgt>
                                        </p:tgtEl>
                                        <p:attrNameLst>
                                          <p:attrName>style.visibility</p:attrName>
                                        </p:attrNameLst>
                                      </p:cBhvr>
                                      <p:to>
                                        <p:strVal val="visible"/>
                                      </p:to>
                                    </p:set>
                                    <p:anim calcmode="lin" valueType="num">
                                      <p:cBhvr additive="base">
                                        <p:cTn id="13" dur="500" fill="hold"/>
                                        <p:tgtEl>
                                          <p:spTgt spid="13312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anim calcmode="lin" valueType="num">
                                      <p:cBhvr additive="base">
                                        <p:cTn id="19" dur="500" fill="hold"/>
                                        <p:tgtEl>
                                          <p:spTgt spid="13312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3124"/>
                                        </p:tgtEl>
                                        <p:attrNameLst>
                                          <p:attrName>style.visibility</p:attrName>
                                        </p:attrNameLst>
                                      </p:cBhvr>
                                      <p:to>
                                        <p:strVal val="visible"/>
                                      </p:to>
                                    </p:set>
                                    <p:anim calcmode="lin" valueType="num">
                                      <p:cBhvr additive="base">
                                        <p:cTn id="25" dur="500" fill="hold"/>
                                        <p:tgtEl>
                                          <p:spTgt spid="133124"/>
                                        </p:tgtEl>
                                        <p:attrNameLst>
                                          <p:attrName>ppt_x</p:attrName>
                                        </p:attrNameLst>
                                      </p:cBhvr>
                                      <p:tavLst>
                                        <p:tav tm="0">
                                          <p:val>
                                            <p:strVal val="0-#ppt_w/2"/>
                                          </p:val>
                                        </p:tav>
                                        <p:tav tm="100000">
                                          <p:val>
                                            <p:strVal val="#ppt_x"/>
                                          </p:val>
                                        </p:tav>
                                      </p:tavLst>
                                    </p:anim>
                                    <p:anim calcmode="lin" valueType="num">
                                      <p:cBhvr additive="base">
                                        <p:cTn id="26"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64869"/>
                                        </p:tgtEl>
                                        <p:attrNameLst>
                                          <p:attrName>style.visibility</p:attrName>
                                        </p:attrNameLst>
                                      </p:cBhvr>
                                      <p:to>
                                        <p:strVal val="visible"/>
                                      </p:to>
                                    </p:set>
                                    <p:anim calcmode="lin" valueType="num">
                                      <p:cBhvr additive="base">
                                        <p:cTn id="31" dur="500" fill="hold"/>
                                        <p:tgtEl>
                                          <p:spTgt spid="164869"/>
                                        </p:tgtEl>
                                        <p:attrNameLst>
                                          <p:attrName>ppt_x</p:attrName>
                                        </p:attrNameLst>
                                      </p:cBhvr>
                                      <p:tavLst>
                                        <p:tav tm="0">
                                          <p:val>
                                            <p:strVal val="0-#ppt_w/2"/>
                                          </p:val>
                                        </p:tav>
                                        <p:tav tm="100000">
                                          <p:val>
                                            <p:strVal val="#ppt_x"/>
                                          </p:val>
                                        </p:tav>
                                      </p:tavLst>
                                    </p:anim>
                                    <p:anim calcmode="lin" valueType="num">
                                      <p:cBhvr additive="base">
                                        <p:cTn id="32" dur="500" fill="hold"/>
                                        <p:tgtEl>
                                          <p:spTgt spid="1648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4870"/>
                                        </p:tgtEl>
                                        <p:attrNameLst>
                                          <p:attrName>style.visibility</p:attrName>
                                        </p:attrNameLst>
                                      </p:cBhvr>
                                      <p:to>
                                        <p:strVal val="visible"/>
                                      </p:to>
                                    </p:set>
                                    <p:anim calcmode="lin" valueType="num">
                                      <p:cBhvr additive="base">
                                        <p:cTn id="37" dur="500" fill="hold"/>
                                        <p:tgtEl>
                                          <p:spTgt spid="164870"/>
                                        </p:tgtEl>
                                        <p:attrNameLst>
                                          <p:attrName>ppt_x</p:attrName>
                                        </p:attrNameLst>
                                      </p:cBhvr>
                                      <p:tavLst>
                                        <p:tav tm="0">
                                          <p:val>
                                            <p:strVal val="0-#ppt_w/2"/>
                                          </p:val>
                                        </p:tav>
                                        <p:tav tm="100000">
                                          <p:val>
                                            <p:strVal val="#ppt_x"/>
                                          </p:val>
                                        </p:tav>
                                      </p:tavLst>
                                    </p:anim>
                                    <p:anim calcmode="lin" valueType="num">
                                      <p:cBhvr additive="base">
                                        <p:cTn id="38" dur="500" fill="hold"/>
                                        <p:tgtEl>
                                          <p:spTgt spid="164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6" name="ZoneTexte 5"/>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0070C0"/>
                </a:solidFill>
                <a:latin typeface="+mj-lt"/>
              </a:rPr>
              <a:t>Parmi le systèmes électriques les plus sollicités nus avons les systèmes linéaires et invariants dans le temps (SLIT).</a:t>
            </a:r>
          </a:p>
        </p:txBody>
      </p:sp>
      <p:pic>
        <p:nvPicPr>
          <p:cNvPr id="196609" name="Picture 1"/>
          <p:cNvPicPr>
            <a:picLocks noChangeAspect="1" noChangeArrowheads="1"/>
          </p:cNvPicPr>
          <p:nvPr/>
        </p:nvPicPr>
        <p:blipFill>
          <a:blip r:embed="rId3"/>
          <a:srcRect/>
          <a:stretch>
            <a:fillRect/>
          </a:stretch>
        </p:blipFill>
        <p:spPr bwMode="auto">
          <a:xfrm>
            <a:off x="318510" y="1970088"/>
            <a:ext cx="6227425" cy="2068512"/>
          </a:xfrm>
          <a:prstGeom prst="rect">
            <a:avLst/>
          </a:prstGeom>
          <a:noFill/>
          <a:ln w="9525">
            <a:noFill/>
            <a:miter lim="800000"/>
            <a:headEnd/>
            <a:tailEnd/>
          </a:ln>
          <a:effectLst/>
        </p:spPr>
      </p:pic>
      <p:graphicFrame>
        <p:nvGraphicFramePr>
          <p:cNvPr id="7" name="Objet 6"/>
          <p:cNvGraphicFramePr>
            <a:graphicFrameLocks noChangeAspect="1"/>
          </p:cNvGraphicFramePr>
          <p:nvPr/>
        </p:nvGraphicFramePr>
        <p:xfrm>
          <a:off x="6532562" y="2300288"/>
          <a:ext cx="3373438" cy="1620837"/>
        </p:xfrm>
        <a:graphic>
          <a:graphicData uri="http://schemas.openxmlformats.org/presentationml/2006/ole">
            <mc:AlternateContent xmlns:mc="http://schemas.openxmlformats.org/markup-compatibility/2006">
              <mc:Choice xmlns:v="urn:schemas-microsoft-com:vml" Requires="v">
                <p:oleObj spid="_x0000_s196611" name="Équation" r:id="rId4" imgW="1320480" imgH="634680" progId="Equation.3">
                  <p:embed/>
                </p:oleObj>
              </mc:Choice>
              <mc:Fallback>
                <p:oleObj name="Équation" r:id="rId4" imgW="1320480" imgH="6346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2" y="2300288"/>
                        <a:ext cx="3373438" cy="162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4305300"/>
            <a:ext cx="9906000" cy="2462213"/>
          </a:xfrm>
          <a:prstGeom prst="rect">
            <a:avLst/>
          </a:prstGeom>
          <a:noFill/>
        </p:spPr>
        <p:txBody>
          <a:bodyPr wrap="square" rtlCol="0">
            <a:spAutoFit/>
          </a:bodyPr>
          <a:lstStyle/>
          <a:p>
            <a:pPr algn="just"/>
            <a:r>
              <a:rPr lang="fr-FR" sz="2200" b="0" dirty="0">
                <a:solidFill>
                  <a:srgbClr val="002060"/>
                </a:solidFill>
                <a:latin typeface="+mj-lt"/>
              </a:rPr>
              <a:t>Comme nous pouvons le remarquer sur cet exemple simple et basic, la relation mathématique qui lie l’entrée x(t) à la sortie y(t) est sous forme d’une équation différentielle du 1</a:t>
            </a:r>
            <a:r>
              <a:rPr lang="fr-FR" sz="2200" b="0" baseline="30000" dirty="0">
                <a:solidFill>
                  <a:srgbClr val="002060"/>
                </a:solidFill>
                <a:latin typeface="+mj-lt"/>
              </a:rPr>
              <a:t>er</a:t>
            </a:r>
            <a:r>
              <a:rPr lang="fr-FR" sz="2200" b="0" dirty="0">
                <a:solidFill>
                  <a:srgbClr val="002060"/>
                </a:solidFill>
                <a:latin typeface="+mj-lt"/>
              </a:rPr>
              <a:t> ordre:</a:t>
            </a:r>
          </a:p>
          <a:p>
            <a:pPr algn="just"/>
            <a:endParaRPr lang="fr-FR" sz="2200" b="0" dirty="0">
              <a:solidFill>
                <a:srgbClr val="002060"/>
              </a:solidFill>
              <a:latin typeface="+mj-lt"/>
            </a:endParaRPr>
          </a:p>
          <a:p>
            <a:pPr algn="just">
              <a:buFont typeface="Wingdings" pitchFamily="2" charset="2"/>
              <a:buChar char="ü"/>
            </a:pPr>
            <a:r>
              <a:rPr lang="fr-FR" sz="2200" b="0" dirty="0">
                <a:solidFill>
                  <a:srgbClr val="00B050"/>
                </a:solidFill>
                <a:latin typeface="+mj-lt"/>
              </a:rPr>
              <a:t> les systèmes à équations différentielles représentent toujours des systèmes linéaires</a:t>
            </a:r>
            <a:r>
              <a:rPr lang="fr-FR" sz="2200" b="0" dirty="0">
                <a:solidFill>
                  <a:srgbClr val="002060"/>
                </a:solidFill>
                <a:latin typeface="+mj-lt"/>
              </a:rPr>
              <a:t>.</a:t>
            </a:r>
          </a:p>
          <a:p>
            <a:pPr algn="just">
              <a:buFont typeface="Wingdings" pitchFamily="2" charset="2"/>
              <a:buChar char="ü"/>
            </a:pPr>
            <a:endParaRPr lang="fr-FR" sz="2200" b="0" dirty="0">
              <a:solidFill>
                <a:srgbClr val="002060"/>
              </a:solidFill>
              <a:latin typeface="+mj-lt"/>
            </a:endParaRPr>
          </a:p>
          <a:p>
            <a:pPr algn="just">
              <a:buFont typeface="Wingdings" pitchFamily="2" charset="2"/>
              <a:buChar char="ü"/>
            </a:pPr>
            <a:r>
              <a:rPr lang="fr-FR" sz="2200" b="0" dirty="0">
                <a:solidFill>
                  <a:srgbClr val="C00000"/>
                </a:solidFill>
                <a:latin typeface="+mj-lt"/>
              </a:rPr>
              <a:t>  De plus à coefficients constants indiquent l’invariance dans le temps.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p:cNvSpPr txBox="1">
            <a:spLocks noChangeArrowheads="1"/>
          </p:cNvSpPr>
          <p:nvPr/>
        </p:nvSpPr>
        <p:spPr bwMode="auto">
          <a:xfrm>
            <a:off x="7893864" y="2428869"/>
            <a:ext cx="1315650"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3"/>
          <a:srcRect/>
          <a:stretch>
            <a:fillRect/>
          </a:stretch>
        </p:blipFill>
        <p:spPr bwMode="auto">
          <a:xfrm>
            <a:off x="773878" y="1571613"/>
            <a:ext cx="7088981"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996738" y="2514330"/>
            <a:ext cx="367736" cy="1324906"/>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96486" y="1916660"/>
            <a:ext cx="1393041" cy="646331"/>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73877" y="3631172"/>
            <a:ext cx="1651823"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73877" y="2285992"/>
            <a:ext cx="5726946"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73877" y="4000504"/>
            <a:ext cx="5726946"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2.wma">
            <a:hlinkClick r:id="" action="ppaction://media"/>
          </p:cNvPr>
          <p:cNvPicPr>
            <a:picLocks noRot="1" noChangeAspect="1"/>
          </p:cNvPicPr>
          <p:nvPr>
            <a:audioFile r:link="rId1"/>
          </p:nvPr>
        </p:nvPicPr>
        <p:blipFill>
          <a:blip r:embed="rId4"/>
          <a:stretch>
            <a:fillRect/>
          </a:stretch>
        </p:blipFill>
        <p:spPr>
          <a:xfrm>
            <a:off x="9575800" y="0"/>
            <a:ext cx="330200" cy="304800"/>
          </a:xfrm>
          <a:prstGeom prst="rect">
            <a:avLst/>
          </a:prstGeom>
        </p:spPr>
      </p:pic>
      <p:sp>
        <p:nvSpPr>
          <p:cNvPr id="15" name="ZoneTexte 1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8" name="Rectangle 17"/>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chaines de transmission</a:t>
            </a:r>
          </a:p>
          <a:p>
            <a:endParaRPr lang="fr-FR" dirty="0"/>
          </a:p>
        </p:txBody>
      </p:sp>
      <p:sp>
        <p:nvSpPr>
          <p:cNvPr id="21" name="ZoneTexte 20"/>
          <p:cNvSpPr txBox="1"/>
          <p:nvPr/>
        </p:nvSpPr>
        <p:spPr>
          <a:xfrm>
            <a:off x="0" y="5245100"/>
            <a:ext cx="9906000" cy="1477328"/>
          </a:xfrm>
          <a:prstGeom prst="rect">
            <a:avLst/>
          </a:prstGeom>
          <a:noFill/>
        </p:spPr>
        <p:txBody>
          <a:bodyPr wrap="square" rtlCol="0">
            <a:spAutoFit/>
          </a:bodyPr>
          <a:lstStyle/>
          <a:p>
            <a:r>
              <a:rPr lang="fr-FR" dirty="0"/>
              <a:t>Un système de communication (Emetteur, Canal et Récepteur) est formé par un ensemble de systèmes. La source, les codeurs, le modulateur, le canal, le démodulateur, les décodeurs sont des exemples de systèmes souvent complexes.</a:t>
            </a:r>
          </a:p>
          <a:p>
            <a:endParaRPr lang="fr-FR" dirty="0"/>
          </a:p>
          <a:p>
            <a:endParaRPr lang="fr-FR" dirty="0"/>
          </a:p>
        </p:txBody>
      </p:sp>
    </p:spTree>
  </p:cSld>
  <p:clrMapOvr>
    <a:masterClrMapping/>
  </p:clrMapOvr>
  <p:transition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8823" fill="hold"/>
                                        <p:tgtEl>
                                          <p:spTgt spid="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2692400" y="1682750"/>
            <a:ext cx="6667500" cy="1371600"/>
          </a:xfrm>
        </p:spPr>
        <p:txBody>
          <a:bodyPr/>
          <a:lstStyle/>
          <a:p>
            <a:pPr marL="1162050" lvl="2"/>
            <a:r>
              <a:rPr lang="fr-FR" sz="2200" dirty="0">
                <a:solidFill>
                  <a:srgbClr val="0070C0"/>
                </a:solidFill>
              </a:rPr>
              <a:t>Ressort : raideur = </a:t>
            </a:r>
            <a:r>
              <a:rPr lang="fr-FR" sz="2200" i="1" dirty="0">
                <a:solidFill>
                  <a:srgbClr val="0070C0"/>
                </a:solidFill>
              </a:rPr>
              <a:t>k</a:t>
            </a:r>
            <a:endParaRPr lang="fr-FR" sz="2200" dirty="0">
              <a:solidFill>
                <a:srgbClr val="0070C0"/>
              </a:solidFill>
            </a:endParaRPr>
          </a:p>
          <a:p>
            <a:pPr marL="1162050" lvl="2"/>
            <a:r>
              <a:rPr lang="fr-FR" sz="2200" dirty="0">
                <a:solidFill>
                  <a:srgbClr val="0070C0"/>
                </a:solidFill>
              </a:rPr>
              <a:t>Amortisseur : coefficient de frottement = </a:t>
            </a:r>
            <a:r>
              <a:rPr lang="fr-FR" sz="2200" i="1" dirty="0">
                <a:solidFill>
                  <a:srgbClr val="0070C0"/>
                </a:solidFill>
              </a:rPr>
              <a:t>b</a:t>
            </a:r>
            <a:endParaRPr lang="fr-FR" sz="2200" dirty="0">
              <a:solidFill>
                <a:srgbClr val="0070C0"/>
              </a:solidFill>
            </a:endParaRPr>
          </a:p>
        </p:txBody>
      </p:sp>
      <p:graphicFrame>
        <p:nvGraphicFramePr>
          <p:cNvPr id="122921" name="Object 41"/>
          <p:cNvGraphicFramePr>
            <a:graphicFrameLocks noChangeAspect="1"/>
          </p:cNvGraphicFramePr>
          <p:nvPr/>
        </p:nvGraphicFramePr>
        <p:xfrm>
          <a:off x="1069975" y="4470400"/>
          <a:ext cx="4311650" cy="612775"/>
        </p:xfrm>
        <a:graphic>
          <a:graphicData uri="http://schemas.openxmlformats.org/presentationml/2006/ole">
            <mc:AlternateContent xmlns:mc="http://schemas.openxmlformats.org/markup-compatibility/2006">
              <mc:Choice xmlns:v="urn:schemas-microsoft-com:vml" Requires="v">
                <p:oleObj spid="_x0000_s169988" name="Équation" r:id="rId3" imgW="1777680" imgH="253800" progId="Equation.3">
                  <p:embed/>
                </p:oleObj>
              </mc:Choice>
              <mc:Fallback>
                <p:oleObj name="Équation" r:id="rId3" imgW="177768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975" y="4470400"/>
                        <a:ext cx="4311650"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2" name="Object 42"/>
          <p:cNvGraphicFramePr>
            <a:graphicFrameLocks noChangeAspect="1"/>
          </p:cNvGraphicFramePr>
          <p:nvPr/>
        </p:nvGraphicFramePr>
        <p:xfrm>
          <a:off x="1104900" y="5691188"/>
          <a:ext cx="4217988" cy="1017587"/>
        </p:xfrm>
        <a:graphic>
          <a:graphicData uri="http://schemas.openxmlformats.org/presentationml/2006/ole">
            <mc:AlternateContent xmlns:mc="http://schemas.openxmlformats.org/markup-compatibility/2006">
              <mc:Choice xmlns:v="urn:schemas-microsoft-com:vml" Requires="v">
                <p:oleObj spid="_x0000_s169989" name="Équation" r:id="rId5" imgW="1739880" imgH="419040" progId="Equation.3">
                  <p:embed/>
                </p:oleObj>
              </mc:Choice>
              <mc:Fallback>
                <p:oleObj name="Équation" r:id="rId5" imgW="1739880" imgH="419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5691188"/>
                        <a:ext cx="4217988" cy="1017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23" name="Text Box 43"/>
          <p:cNvSpPr txBox="1">
            <a:spLocks noChangeArrowheads="1"/>
          </p:cNvSpPr>
          <p:nvPr/>
        </p:nvSpPr>
        <p:spPr bwMode="auto">
          <a:xfrm>
            <a:off x="0" y="3708400"/>
            <a:ext cx="9906000" cy="430887"/>
          </a:xfrm>
          <a:prstGeom prst="rect">
            <a:avLst/>
          </a:prstGeom>
          <a:noFill/>
          <a:ln w="12700">
            <a:noFill/>
            <a:miter lim="800000"/>
            <a:headEnd/>
            <a:tailEnd/>
          </a:ln>
          <a:effectLst/>
        </p:spPr>
        <p:txBody>
          <a:bodyPr wrap="square">
            <a:spAutoFit/>
          </a:bodyPr>
          <a:lstStyle/>
          <a:p>
            <a:pPr>
              <a:spcBef>
                <a:spcPct val="50000"/>
              </a:spcBef>
            </a:pPr>
            <a:r>
              <a:rPr lang="fr-FR" sz="2200" b="0" dirty="0">
                <a:solidFill>
                  <a:srgbClr val="002060"/>
                </a:solidFill>
                <a:latin typeface="+mj-lt"/>
              </a:rPr>
              <a:t>Le poids est pris en compte dans le point de fonctionnement </a:t>
            </a:r>
            <a:r>
              <a:rPr lang="fr-FR" sz="2200" b="0" i="1" dirty="0">
                <a:solidFill>
                  <a:srgbClr val="002060"/>
                </a:solidFill>
                <a:latin typeface="+mj-lt"/>
              </a:rPr>
              <a:t>(f</a:t>
            </a:r>
            <a:r>
              <a:rPr lang="fr-FR" sz="2200" b="0" i="1" baseline="-25000" dirty="0">
                <a:solidFill>
                  <a:srgbClr val="002060"/>
                </a:solidFill>
                <a:latin typeface="+mj-lt"/>
              </a:rPr>
              <a:t>0</a:t>
            </a:r>
            <a:r>
              <a:rPr lang="fr-FR" sz="2200" b="0" i="1" dirty="0">
                <a:solidFill>
                  <a:srgbClr val="002060"/>
                </a:solidFill>
                <a:latin typeface="+mj-lt"/>
              </a:rPr>
              <a:t> = mg, y</a:t>
            </a:r>
            <a:r>
              <a:rPr lang="fr-FR" sz="2200" b="0" i="1" baseline="-25000" dirty="0">
                <a:solidFill>
                  <a:srgbClr val="002060"/>
                </a:solidFill>
                <a:latin typeface="+mj-lt"/>
              </a:rPr>
              <a:t>0</a:t>
            </a:r>
            <a:r>
              <a:rPr lang="fr-FR" sz="2200" b="0" i="1" dirty="0">
                <a:solidFill>
                  <a:srgbClr val="002060"/>
                </a:solidFill>
                <a:latin typeface="+mj-lt"/>
              </a:rPr>
              <a:t>)</a:t>
            </a:r>
            <a:r>
              <a:rPr lang="fr-FR" sz="2200" b="0" dirty="0">
                <a:solidFill>
                  <a:srgbClr val="002060"/>
                </a:solidFill>
                <a:latin typeface="+mj-lt"/>
              </a:rPr>
              <a:t> </a:t>
            </a:r>
          </a:p>
        </p:txBody>
      </p:sp>
      <p:grpSp>
        <p:nvGrpSpPr>
          <p:cNvPr id="2" name="Group 49"/>
          <p:cNvGrpSpPr>
            <a:grpSpLocks/>
          </p:cNvGrpSpPr>
          <p:nvPr/>
        </p:nvGrpSpPr>
        <p:grpSpPr bwMode="auto">
          <a:xfrm>
            <a:off x="1701800" y="1778000"/>
            <a:ext cx="1854200" cy="1522413"/>
            <a:chOff x="928" y="1200"/>
            <a:chExt cx="1168" cy="959"/>
          </a:xfrm>
        </p:grpSpPr>
        <p:grpSp>
          <p:nvGrpSpPr>
            <p:cNvPr id="3" name="Group 36"/>
            <p:cNvGrpSpPr>
              <a:grpSpLocks/>
            </p:cNvGrpSpPr>
            <p:nvPr/>
          </p:nvGrpSpPr>
          <p:grpSpPr bwMode="auto">
            <a:xfrm>
              <a:off x="1384" y="1200"/>
              <a:ext cx="712" cy="959"/>
              <a:chOff x="2152" y="2544"/>
              <a:chExt cx="712" cy="959"/>
            </a:xfrm>
          </p:grpSpPr>
          <p:sp>
            <p:nvSpPr>
              <p:cNvPr id="122885" name="Text Box 5"/>
              <p:cNvSpPr txBox="1">
                <a:spLocks noChangeArrowheads="1"/>
              </p:cNvSpPr>
              <p:nvPr/>
            </p:nvSpPr>
            <p:spPr bwMode="auto">
              <a:xfrm>
                <a:off x="2312" y="3048"/>
                <a:ext cx="392" cy="239"/>
              </a:xfrm>
              <a:prstGeom prst="rect">
                <a:avLst/>
              </a:prstGeom>
              <a:solidFill>
                <a:srgbClr val="FFFF99"/>
              </a:solidFill>
              <a:ln w="12700">
                <a:solidFill>
                  <a:schemeClr val="tx1"/>
                </a:solidFill>
                <a:miter lim="800000"/>
                <a:headEnd/>
                <a:tailEnd/>
              </a:ln>
              <a:effectLst/>
            </p:spPr>
            <p:txBody>
              <a:bodyPr>
                <a:spAutoFit/>
              </a:bodyPr>
              <a:lstStyle/>
              <a:p>
                <a:pPr algn="ctr">
                  <a:spcBef>
                    <a:spcPct val="50000"/>
                  </a:spcBef>
                </a:pPr>
                <a:r>
                  <a:rPr lang="fr-FR"/>
                  <a:t>m</a:t>
                </a:r>
              </a:p>
            </p:txBody>
          </p:sp>
          <p:grpSp>
            <p:nvGrpSpPr>
              <p:cNvPr id="4" name="Group 23"/>
              <p:cNvGrpSpPr>
                <a:grpSpLocks/>
              </p:cNvGrpSpPr>
              <p:nvPr/>
            </p:nvGrpSpPr>
            <p:grpSpPr bwMode="auto">
              <a:xfrm>
                <a:off x="2556" y="2560"/>
                <a:ext cx="68" cy="484"/>
                <a:chOff x="2260" y="2336"/>
                <a:chExt cx="68" cy="484"/>
              </a:xfrm>
            </p:grpSpPr>
            <p:grpSp>
              <p:nvGrpSpPr>
                <p:cNvPr id="5" name="Group 8"/>
                <p:cNvGrpSpPr>
                  <a:grpSpLocks/>
                </p:cNvGrpSpPr>
                <p:nvPr/>
              </p:nvGrpSpPr>
              <p:grpSpPr bwMode="auto">
                <a:xfrm>
                  <a:off x="2268" y="2424"/>
                  <a:ext cx="60" cy="60"/>
                  <a:chOff x="2268" y="2424"/>
                  <a:chExt cx="60" cy="60"/>
                </a:xfrm>
              </p:grpSpPr>
              <p:sp>
                <p:nvSpPr>
                  <p:cNvPr id="122886" name="Line 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87" name="Line 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6" name="Group 9"/>
                <p:cNvGrpSpPr>
                  <a:grpSpLocks/>
                </p:cNvGrpSpPr>
                <p:nvPr/>
              </p:nvGrpSpPr>
              <p:grpSpPr bwMode="auto">
                <a:xfrm>
                  <a:off x="2264" y="2484"/>
                  <a:ext cx="60" cy="60"/>
                  <a:chOff x="2268" y="2424"/>
                  <a:chExt cx="60" cy="60"/>
                </a:xfrm>
              </p:grpSpPr>
              <p:sp>
                <p:nvSpPr>
                  <p:cNvPr id="122890" name="Line 10"/>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1" name="Line 11"/>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7" name="Group 12"/>
                <p:cNvGrpSpPr>
                  <a:grpSpLocks/>
                </p:cNvGrpSpPr>
                <p:nvPr/>
              </p:nvGrpSpPr>
              <p:grpSpPr bwMode="auto">
                <a:xfrm>
                  <a:off x="2264" y="2548"/>
                  <a:ext cx="60" cy="60"/>
                  <a:chOff x="2268" y="2424"/>
                  <a:chExt cx="60" cy="60"/>
                </a:xfrm>
              </p:grpSpPr>
              <p:sp>
                <p:nvSpPr>
                  <p:cNvPr id="122893" name="Line 13"/>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4" name="Line 14"/>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8" name="Group 15"/>
                <p:cNvGrpSpPr>
                  <a:grpSpLocks/>
                </p:cNvGrpSpPr>
                <p:nvPr/>
              </p:nvGrpSpPr>
              <p:grpSpPr bwMode="auto">
                <a:xfrm>
                  <a:off x="2260" y="2608"/>
                  <a:ext cx="60" cy="60"/>
                  <a:chOff x="2268" y="2424"/>
                  <a:chExt cx="60" cy="60"/>
                </a:xfrm>
              </p:grpSpPr>
              <p:sp>
                <p:nvSpPr>
                  <p:cNvPr id="122896" name="Line 1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7" name="Line 1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9" name="Group 18"/>
                <p:cNvGrpSpPr>
                  <a:grpSpLocks/>
                </p:cNvGrpSpPr>
                <p:nvPr/>
              </p:nvGrpSpPr>
              <p:grpSpPr bwMode="auto">
                <a:xfrm>
                  <a:off x="2260" y="2672"/>
                  <a:ext cx="60" cy="60"/>
                  <a:chOff x="2268" y="2424"/>
                  <a:chExt cx="60" cy="60"/>
                </a:xfrm>
              </p:grpSpPr>
              <p:sp>
                <p:nvSpPr>
                  <p:cNvPr id="122899" name="Line 19"/>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900" name="Line 20"/>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sp>
              <p:nvSpPr>
                <p:cNvPr id="122901" name="Line 21"/>
                <p:cNvSpPr>
                  <a:spLocks noChangeShapeType="1"/>
                </p:cNvSpPr>
                <p:nvPr/>
              </p:nvSpPr>
              <p:spPr bwMode="auto">
                <a:xfrm flipH="1">
                  <a:off x="2316" y="2732"/>
                  <a:ext cx="0" cy="88"/>
                </a:xfrm>
                <a:prstGeom prst="line">
                  <a:avLst/>
                </a:prstGeom>
                <a:noFill/>
                <a:ln w="12700">
                  <a:solidFill>
                    <a:schemeClr val="tx1"/>
                  </a:solidFill>
                  <a:round/>
                  <a:headEnd/>
                  <a:tailEnd/>
                </a:ln>
                <a:effectLst/>
              </p:spPr>
              <p:txBody>
                <a:bodyPr wrap="none" anchor="ctr"/>
                <a:lstStyle/>
                <a:p>
                  <a:endParaRPr lang="fr-FR"/>
                </a:p>
              </p:txBody>
            </p:sp>
            <p:sp>
              <p:nvSpPr>
                <p:cNvPr id="122902" name="Line 22"/>
                <p:cNvSpPr>
                  <a:spLocks noChangeShapeType="1"/>
                </p:cNvSpPr>
                <p:nvPr/>
              </p:nvSpPr>
              <p:spPr bwMode="auto">
                <a:xfrm flipH="1">
                  <a:off x="2328" y="2336"/>
                  <a:ext cx="0" cy="88"/>
                </a:xfrm>
                <a:prstGeom prst="line">
                  <a:avLst/>
                </a:prstGeom>
                <a:noFill/>
                <a:ln w="12700">
                  <a:solidFill>
                    <a:schemeClr val="tx1"/>
                  </a:solidFill>
                  <a:round/>
                  <a:headEnd/>
                  <a:tailEnd/>
                </a:ln>
                <a:effectLst/>
              </p:spPr>
              <p:txBody>
                <a:bodyPr wrap="none" anchor="ctr"/>
                <a:lstStyle/>
                <a:p>
                  <a:endParaRPr lang="fr-FR"/>
                </a:p>
              </p:txBody>
            </p:sp>
          </p:grpSp>
          <p:grpSp>
            <p:nvGrpSpPr>
              <p:cNvPr id="10" name="Group 31"/>
              <p:cNvGrpSpPr>
                <a:grpSpLocks/>
              </p:cNvGrpSpPr>
              <p:nvPr/>
            </p:nvGrpSpPr>
            <p:grpSpPr bwMode="auto">
              <a:xfrm>
                <a:off x="2360" y="2544"/>
                <a:ext cx="144" cy="512"/>
                <a:chOff x="2384" y="2592"/>
                <a:chExt cx="144" cy="512"/>
              </a:xfrm>
            </p:grpSpPr>
            <p:sp>
              <p:nvSpPr>
                <p:cNvPr id="122904" name="Rectangle 24"/>
                <p:cNvSpPr>
                  <a:spLocks noChangeArrowheads="1"/>
                </p:cNvSpPr>
                <p:nvPr/>
              </p:nvSpPr>
              <p:spPr bwMode="auto">
                <a:xfrm>
                  <a:off x="2400" y="2792"/>
                  <a:ext cx="104" cy="96"/>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122905" name="Line 25"/>
                <p:cNvSpPr>
                  <a:spLocks noChangeShapeType="1"/>
                </p:cNvSpPr>
                <p:nvPr/>
              </p:nvSpPr>
              <p:spPr bwMode="auto">
                <a:xfrm>
                  <a:off x="2384" y="2832"/>
                  <a:ext cx="0" cy="136"/>
                </a:xfrm>
                <a:prstGeom prst="line">
                  <a:avLst/>
                </a:prstGeom>
                <a:noFill/>
                <a:ln w="12700">
                  <a:solidFill>
                    <a:schemeClr val="tx1"/>
                  </a:solidFill>
                  <a:round/>
                  <a:headEnd/>
                  <a:tailEnd/>
                </a:ln>
                <a:effectLst/>
              </p:spPr>
              <p:txBody>
                <a:bodyPr wrap="none" anchor="ctr"/>
                <a:lstStyle/>
                <a:p>
                  <a:endParaRPr lang="fr-FR"/>
                </a:p>
              </p:txBody>
            </p:sp>
            <p:sp>
              <p:nvSpPr>
                <p:cNvPr id="122906" name="Line 26"/>
                <p:cNvSpPr>
                  <a:spLocks noChangeShapeType="1"/>
                </p:cNvSpPr>
                <p:nvPr/>
              </p:nvSpPr>
              <p:spPr bwMode="auto">
                <a:xfrm>
                  <a:off x="2520" y="2832"/>
                  <a:ext cx="0" cy="136"/>
                </a:xfrm>
                <a:prstGeom prst="line">
                  <a:avLst/>
                </a:prstGeom>
                <a:noFill/>
                <a:ln w="12700">
                  <a:solidFill>
                    <a:schemeClr val="tx1"/>
                  </a:solidFill>
                  <a:round/>
                  <a:headEnd/>
                  <a:tailEnd/>
                </a:ln>
                <a:effectLst/>
              </p:spPr>
              <p:txBody>
                <a:bodyPr wrap="none" anchor="ctr"/>
                <a:lstStyle/>
                <a:p>
                  <a:endParaRPr lang="fr-FR"/>
                </a:p>
              </p:txBody>
            </p:sp>
            <p:sp>
              <p:nvSpPr>
                <p:cNvPr id="122907" name="Line 27"/>
                <p:cNvSpPr>
                  <a:spLocks noChangeShapeType="1"/>
                </p:cNvSpPr>
                <p:nvPr/>
              </p:nvSpPr>
              <p:spPr bwMode="auto">
                <a:xfrm>
                  <a:off x="2384" y="2968"/>
                  <a:ext cx="144" cy="4"/>
                </a:xfrm>
                <a:prstGeom prst="line">
                  <a:avLst/>
                </a:prstGeom>
                <a:noFill/>
                <a:ln w="12700">
                  <a:solidFill>
                    <a:schemeClr val="tx1"/>
                  </a:solidFill>
                  <a:round/>
                  <a:headEnd/>
                  <a:tailEnd/>
                </a:ln>
                <a:effectLst/>
              </p:spPr>
              <p:txBody>
                <a:bodyPr wrap="none" anchor="ctr"/>
                <a:lstStyle/>
                <a:p>
                  <a:endParaRPr lang="fr-FR"/>
                </a:p>
              </p:txBody>
            </p:sp>
            <p:sp>
              <p:nvSpPr>
                <p:cNvPr id="122908" name="Line 28"/>
                <p:cNvSpPr>
                  <a:spLocks noChangeShapeType="1"/>
                </p:cNvSpPr>
                <p:nvPr/>
              </p:nvSpPr>
              <p:spPr bwMode="auto">
                <a:xfrm>
                  <a:off x="2448" y="2968"/>
                  <a:ext cx="0" cy="136"/>
                </a:xfrm>
                <a:prstGeom prst="line">
                  <a:avLst/>
                </a:prstGeom>
                <a:noFill/>
                <a:ln w="12700">
                  <a:solidFill>
                    <a:schemeClr val="tx1"/>
                  </a:solidFill>
                  <a:round/>
                  <a:headEnd/>
                  <a:tailEnd/>
                </a:ln>
                <a:effectLst/>
              </p:spPr>
              <p:txBody>
                <a:bodyPr wrap="none" anchor="ctr"/>
                <a:lstStyle/>
                <a:p>
                  <a:endParaRPr lang="fr-FR"/>
                </a:p>
              </p:txBody>
            </p:sp>
            <p:sp>
              <p:nvSpPr>
                <p:cNvPr id="122909" name="Line 29"/>
                <p:cNvSpPr>
                  <a:spLocks noChangeShapeType="1"/>
                </p:cNvSpPr>
                <p:nvPr/>
              </p:nvSpPr>
              <p:spPr bwMode="auto">
                <a:xfrm flipV="1">
                  <a:off x="2456" y="2592"/>
                  <a:ext cx="0" cy="192"/>
                </a:xfrm>
                <a:prstGeom prst="line">
                  <a:avLst/>
                </a:prstGeom>
                <a:noFill/>
                <a:ln w="12700">
                  <a:solidFill>
                    <a:schemeClr val="tx1"/>
                  </a:solidFill>
                  <a:round/>
                  <a:headEnd/>
                  <a:tailEnd/>
                </a:ln>
                <a:effectLst/>
              </p:spPr>
              <p:txBody>
                <a:bodyPr wrap="none" anchor="ctr"/>
                <a:lstStyle/>
                <a:p>
                  <a:endParaRPr lang="fr-FR"/>
                </a:p>
              </p:txBody>
            </p:sp>
          </p:grpSp>
          <p:sp>
            <p:nvSpPr>
              <p:cNvPr id="122910" name="Line 30"/>
              <p:cNvSpPr>
                <a:spLocks noChangeShapeType="1"/>
              </p:cNvSpPr>
              <p:nvPr/>
            </p:nvSpPr>
            <p:spPr bwMode="auto">
              <a:xfrm>
                <a:off x="2256" y="2544"/>
                <a:ext cx="520" cy="0"/>
              </a:xfrm>
              <a:prstGeom prst="line">
                <a:avLst/>
              </a:prstGeom>
              <a:noFill/>
              <a:ln w="38100">
                <a:solidFill>
                  <a:schemeClr val="tx1"/>
                </a:solidFill>
                <a:round/>
                <a:headEnd/>
                <a:tailEnd/>
              </a:ln>
              <a:effectLst/>
            </p:spPr>
            <p:txBody>
              <a:bodyPr wrap="none" anchor="ctr"/>
              <a:lstStyle/>
              <a:p>
                <a:endParaRPr lang="fr-FR"/>
              </a:p>
            </p:txBody>
          </p:sp>
          <p:sp>
            <p:nvSpPr>
              <p:cNvPr id="122912" name="Line 32"/>
              <p:cNvSpPr>
                <a:spLocks noChangeShapeType="1"/>
              </p:cNvSpPr>
              <p:nvPr/>
            </p:nvSpPr>
            <p:spPr bwMode="auto">
              <a:xfrm flipH="1">
                <a:off x="2496" y="3288"/>
                <a:ext cx="0" cy="2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3" name="Text Box 33"/>
              <p:cNvSpPr txBox="1">
                <a:spLocks noChangeArrowheads="1"/>
              </p:cNvSpPr>
              <p:nvPr/>
            </p:nvSpPr>
            <p:spPr bwMode="auto">
              <a:xfrm>
                <a:off x="2528" y="3272"/>
                <a:ext cx="296" cy="231"/>
              </a:xfrm>
              <a:prstGeom prst="rect">
                <a:avLst/>
              </a:prstGeom>
              <a:noFill/>
              <a:ln w="12700">
                <a:noFill/>
                <a:miter lim="800000"/>
                <a:headEnd/>
                <a:tailEnd/>
              </a:ln>
              <a:effectLst/>
            </p:spPr>
            <p:txBody>
              <a:bodyPr>
                <a:spAutoFit/>
              </a:bodyPr>
              <a:lstStyle/>
              <a:p>
                <a:pPr>
                  <a:spcBef>
                    <a:spcPct val="50000"/>
                  </a:spcBef>
                </a:pPr>
                <a:r>
                  <a:rPr lang="fr-FR" i="1" dirty="0"/>
                  <a:t>f</a:t>
                </a:r>
              </a:p>
            </p:txBody>
          </p:sp>
          <p:sp>
            <p:nvSpPr>
              <p:cNvPr id="122914" name="Text Box 34"/>
              <p:cNvSpPr txBox="1">
                <a:spLocks noChangeArrowheads="1"/>
              </p:cNvSpPr>
              <p:nvPr/>
            </p:nvSpPr>
            <p:spPr bwMode="auto">
              <a:xfrm>
                <a:off x="2624" y="2704"/>
                <a:ext cx="240" cy="231"/>
              </a:xfrm>
              <a:prstGeom prst="rect">
                <a:avLst/>
              </a:prstGeom>
              <a:noFill/>
              <a:ln w="12700">
                <a:noFill/>
                <a:miter lim="800000"/>
                <a:headEnd/>
                <a:tailEnd/>
              </a:ln>
              <a:effectLst/>
            </p:spPr>
            <p:txBody>
              <a:bodyPr>
                <a:spAutoFit/>
              </a:bodyPr>
              <a:lstStyle/>
              <a:p>
                <a:pPr>
                  <a:spcBef>
                    <a:spcPct val="50000"/>
                  </a:spcBef>
                </a:pPr>
                <a:r>
                  <a:rPr lang="fr-FR" i="1"/>
                  <a:t>k</a:t>
                </a:r>
              </a:p>
            </p:txBody>
          </p:sp>
          <p:sp>
            <p:nvSpPr>
              <p:cNvPr id="122915" name="Text Box 35"/>
              <p:cNvSpPr txBox="1">
                <a:spLocks noChangeArrowheads="1"/>
              </p:cNvSpPr>
              <p:nvPr/>
            </p:nvSpPr>
            <p:spPr bwMode="auto">
              <a:xfrm>
                <a:off x="2152" y="2720"/>
                <a:ext cx="232" cy="231"/>
              </a:xfrm>
              <a:prstGeom prst="rect">
                <a:avLst/>
              </a:prstGeom>
              <a:noFill/>
              <a:ln w="12700">
                <a:noFill/>
                <a:miter lim="800000"/>
                <a:headEnd/>
                <a:tailEnd/>
              </a:ln>
              <a:effectLst/>
            </p:spPr>
            <p:txBody>
              <a:bodyPr>
                <a:spAutoFit/>
              </a:bodyPr>
              <a:lstStyle/>
              <a:p>
                <a:pPr>
                  <a:spcBef>
                    <a:spcPct val="50000"/>
                  </a:spcBef>
                </a:pPr>
                <a:r>
                  <a:rPr lang="fr-FR" i="1"/>
                  <a:t>b</a:t>
                </a:r>
              </a:p>
            </p:txBody>
          </p:sp>
        </p:grpSp>
        <p:sp>
          <p:nvSpPr>
            <p:cNvPr id="122917" name="Line 37"/>
            <p:cNvSpPr>
              <a:spLocks noChangeShapeType="1"/>
            </p:cNvSpPr>
            <p:nvPr/>
          </p:nvSpPr>
          <p:spPr bwMode="auto">
            <a:xfrm flipH="1">
              <a:off x="1160" y="1704"/>
              <a:ext cx="416" cy="0"/>
            </a:xfrm>
            <a:prstGeom prst="line">
              <a:avLst/>
            </a:prstGeom>
            <a:noFill/>
            <a:ln w="12700">
              <a:solidFill>
                <a:schemeClr val="tx1"/>
              </a:solidFill>
              <a:prstDash val="dash"/>
              <a:round/>
              <a:headEnd/>
              <a:tailEnd/>
            </a:ln>
            <a:effectLst/>
          </p:spPr>
          <p:txBody>
            <a:bodyPr wrap="none" anchor="ctr"/>
            <a:lstStyle/>
            <a:p>
              <a:endParaRPr lang="fr-FR"/>
            </a:p>
          </p:txBody>
        </p:sp>
        <p:sp>
          <p:nvSpPr>
            <p:cNvPr id="122918" name="Line 38"/>
            <p:cNvSpPr>
              <a:spLocks noChangeShapeType="1"/>
            </p:cNvSpPr>
            <p:nvPr/>
          </p:nvSpPr>
          <p:spPr bwMode="auto">
            <a:xfrm>
              <a:off x="1288" y="1712"/>
              <a:ext cx="0" cy="4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9" name="Text Box 39"/>
            <p:cNvSpPr txBox="1">
              <a:spLocks noChangeArrowheads="1"/>
            </p:cNvSpPr>
            <p:nvPr/>
          </p:nvSpPr>
          <p:spPr bwMode="auto">
            <a:xfrm>
              <a:off x="1112" y="1736"/>
              <a:ext cx="312" cy="231"/>
            </a:xfrm>
            <a:prstGeom prst="rect">
              <a:avLst/>
            </a:prstGeom>
            <a:noFill/>
            <a:ln w="12700">
              <a:noFill/>
              <a:miter lim="800000"/>
              <a:headEnd/>
              <a:tailEnd/>
            </a:ln>
            <a:effectLst/>
          </p:spPr>
          <p:txBody>
            <a:bodyPr>
              <a:spAutoFit/>
            </a:bodyPr>
            <a:lstStyle/>
            <a:p>
              <a:pPr>
                <a:spcBef>
                  <a:spcPct val="50000"/>
                </a:spcBef>
              </a:pPr>
              <a:r>
                <a:rPr lang="fr-FR" i="1"/>
                <a:t>y</a:t>
              </a:r>
            </a:p>
          </p:txBody>
        </p:sp>
        <p:sp>
          <p:nvSpPr>
            <p:cNvPr id="122924" name="Text Box 44"/>
            <p:cNvSpPr txBox="1">
              <a:spLocks noChangeArrowheads="1"/>
            </p:cNvSpPr>
            <p:nvPr/>
          </p:nvSpPr>
          <p:spPr bwMode="auto">
            <a:xfrm>
              <a:off x="928" y="1552"/>
              <a:ext cx="312" cy="231"/>
            </a:xfrm>
            <a:prstGeom prst="rect">
              <a:avLst/>
            </a:prstGeom>
            <a:noFill/>
            <a:ln w="12700">
              <a:noFill/>
              <a:miter lim="800000"/>
              <a:headEnd/>
              <a:tailEnd/>
            </a:ln>
            <a:effectLst/>
          </p:spPr>
          <p:txBody>
            <a:bodyPr>
              <a:spAutoFit/>
            </a:bodyPr>
            <a:lstStyle/>
            <a:p>
              <a:pPr>
                <a:spcBef>
                  <a:spcPct val="50000"/>
                </a:spcBef>
              </a:pPr>
              <a:r>
                <a:rPr lang="fr-FR" i="1"/>
                <a:t>y</a:t>
              </a:r>
              <a:r>
                <a:rPr lang="fr-FR" i="1" baseline="-25000"/>
                <a:t>0</a:t>
              </a:r>
              <a:endParaRPr lang="fr-FR" i="1"/>
            </a:p>
          </p:txBody>
        </p:sp>
      </p:grpSp>
      <p:sp>
        <p:nvSpPr>
          <p:cNvPr id="122926" name="AutoShape 46"/>
          <p:cNvSpPr>
            <a:spLocks noChangeArrowheads="1"/>
          </p:cNvSpPr>
          <p:nvPr/>
        </p:nvSpPr>
        <p:spPr bwMode="auto">
          <a:xfrm>
            <a:off x="3073400" y="5181600"/>
            <a:ext cx="254000" cy="571500"/>
          </a:xfrm>
          <a:prstGeom prst="downArrow">
            <a:avLst>
              <a:gd name="adj1" fmla="val 50000"/>
              <a:gd name="adj2" fmla="val 56250"/>
            </a:avLst>
          </a:prstGeom>
          <a:solidFill>
            <a:schemeClr val="accent1"/>
          </a:solidFill>
          <a:ln w="12700">
            <a:solidFill>
              <a:schemeClr val="tx1"/>
            </a:solidFill>
            <a:miter lim="800000"/>
            <a:headEnd/>
            <a:tailEnd/>
          </a:ln>
          <a:effectLst/>
        </p:spPr>
        <p:txBody>
          <a:bodyPr wrap="none" anchor="ctr"/>
          <a:lstStyle/>
          <a:p>
            <a:endParaRPr lang="fr-FR"/>
          </a:p>
        </p:txBody>
      </p:sp>
      <p:sp>
        <p:nvSpPr>
          <p:cNvPr id="47" name="ZoneTexte 4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50" name="Rectangle 49"/>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Système mécanique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3">
                                            <p:txEl>
                                              <p:pRg st="0" end="0"/>
                                            </p:txEl>
                                          </p:spTgt>
                                        </p:tgtEl>
                                        <p:attrNameLst>
                                          <p:attrName>style.visibility</p:attrName>
                                        </p:attrNameLst>
                                      </p:cBhvr>
                                      <p:to>
                                        <p:strVal val="visible"/>
                                      </p:to>
                                    </p:set>
                                    <p:anim calcmode="lin" valueType="num">
                                      <p:cBhvr additive="base">
                                        <p:cTn id="13"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22883">
                                            <p:txEl>
                                              <p:pRg st="1" end="1"/>
                                            </p:txEl>
                                          </p:spTgt>
                                        </p:tgtEl>
                                        <p:attrNameLst>
                                          <p:attrName>style.visibility</p:attrName>
                                        </p:attrNameLst>
                                      </p:cBhvr>
                                      <p:to>
                                        <p:strVal val="visible"/>
                                      </p:to>
                                    </p:set>
                                    <p:anim calcmode="lin" valueType="num">
                                      <p:cBhvr additive="base">
                                        <p:cTn id="17"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23"/>
                                        </p:tgtEl>
                                        <p:attrNameLst>
                                          <p:attrName>style.visibility</p:attrName>
                                        </p:attrNameLst>
                                      </p:cBhvr>
                                      <p:to>
                                        <p:strVal val="visible"/>
                                      </p:to>
                                    </p:set>
                                    <p:anim calcmode="lin" valueType="num">
                                      <p:cBhvr additive="base">
                                        <p:cTn id="23" dur="500" fill="hold"/>
                                        <p:tgtEl>
                                          <p:spTgt spid="122923"/>
                                        </p:tgtEl>
                                        <p:attrNameLst>
                                          <p:attrName>ppt_x</p:attrName>
                                        </p:attrNameLst>
                                      </p:cBhvr>
                                      <p:tavLst>
                                        <p:tav tm="0">
                                          <p:val>
                                            <p:strVal val="0-#ppt_w/2"/>
                                          </p:val>
                                        </p:tav>
                                        <p:tav tm="100000">
                                          <p:val>
                                            <p:strVal val="#ppt_x"/>
                                          </p:val>
                                        </p:tav>
                                      </p:tavLst>
                                    </p:anim>
                                    <p:anim calcmode="lin" valueType="num">
                                      <p:cBhvr additive="base">
                                        <p:cTn id="24" dur="500" fill="hold"/>
                                        <p:tgtEl>
                                          <p:spTgt spid="1229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122921"/>
                                        </p:tgtEl>
                                        <p:attrNameLst>
                                          <p:attrName>style.visibility</p:attrName>
                                        </p:attrNameLst>
                                      </p:cBhvr>
                                      <p:to>
                                        <p:strVal val="visible"/>
                                      </p:to>
                                    </p:set>
                                    <p:anim calcmode="lin" valueType="num">
                                      <p:cBhvr additive="base">
                                        <p:cTn id="29" dur="500" fill="hold"/>
                                        <p:tgtEl>
                                          <p:spTgt spid="122921"/>
                                        </p:tgtEl>
                                        <p:attrNameLst>
                                          <p:attrName>ppt_x</p:attrName>
                                        </p:attrNameLst>
                                      </p:cBhvr>
                                      <p:tavLst>
                                        <p:tav tm="0">
                                          <p:val>
                                            <p:strVal val="0-#ppt_w/2"/>
                                          </p:val>
                                        </p:tav>
                                        <p:tav tm="100000">
                                          <p:val>
                                            <p:strVal val="#ppt_x"/>
                                          </p:val>
                                        </p:tav>
                                      </p:tavLst>
                                    </p:anim>
                                    <p:anim calcmode="lin" valueType="num">
                                      <p:cBhvr additive="base">
                                        <p:cTn id="30" dur="500" fill="hold"/>
                                        <p:tgtEl>
                                          <p:spTgt spid="12292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2926"/>
                                        </p:tgtEl>
                                        <p:attrNameLst>
                                          <p:attrName>style.visibility</p:attrName>
                                        </p:attrNameLst>
                                      </p:cBhvr>
                                      <p:to>
                                        <p:strVal val="visible"/>
                                      </p:to>
                                    </p:set>
                                    <p:anim calcmode="lin" valueType="num">
                                      <p:cBhvr additive="base">
                                        <p:cTn id="35" dur="500" fill="hold"/>
                                        <p:tgtEl>
                                          <p:spTgt spid="122926"/>
                                        </p:tgtEl>
                                        <p:attrNameLst>
                                          <p:attrName>ppt_x</p:attrName>
                                        </p:attrNameLst>
                                      </p:cBhvr>
                                      <p:tavLst>
                                        <p:tav tm="0">
                                          <p:val>
                                            <p:strVal val="0-#ppt_w/2"/>
                                          </p:val>
                                        </p:tav>
                                        <p:tav tm="100000">
                                          <p:val>
                                            <p:strVal val="#ppt_x"/>
                                          </p:val>
                                        </p:tav>
                                      </p:tavLst>
                                    </p:anim>
                                    <p:anim calcmode="lin" valueType="num">
                                      <p:cBhvr additive="base">
                                        <p:cTn id="36" dur="500" fill="hold"/>
                                        <p:tgtEl>
                                          <p:spTgt spid="12292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122922"/>
                                        </p:tgtEl>
                                        <p:attrNameLst>
                                          <p:attrName>style.visibility</p:attrName>
                                        </p:attrNameLst>
                                      </p:cBhvr>
                                      <p:to>
                                        <p:strVal val="visible"/>
                                      </p:to>
                                    </p:set>
                                    <p:anim calcmode="lin" valueType="num">
                                      <p:cBhvr additive="base">
                                        <p:cTn id="41" dur="500" fill="hold"/>
                                        <p:tgtEl>
                                          <p:spTgt spid="122922"/>
                                        </p:tgtEl>
                                        <p:attrNameLst>
                                          <p:attrName>ppt_x</p:attrName>
                                        </p:attrNameLst>
                                      </p:cBhvr>
                                      <p:tavLst>
                                        <p:tav tm="0">
                                          <p:val>
                                            <p:strVal val="0-#ppt_w/2"/>
                                          </p:val>
                                        </p:tav>
                                        <p:tav tm="100000">
                                          <p:val>
                                            <p:strVal val="#ppt_x"/>
                                          </p:val>
                                        </p:tav>
                                      </p:tavLst>
                                    </p:anim>
                                    <p:anim calcmode="lin" valueType="num">
                                      <p:cBhvr additive="base">
                                        <p:cTn id="42" dur="500" fill="hold"/>
                                        <p:tgtEl>
                                          <p:spTgt spid="1229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P spid="122923" grpId="0" autoUpdateAnimBg="0"/>
      <p:bldP spid="1229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44601"/>
            <a:ext cx="9906000" cy="3016210"/>
          </a:xfrm>
          <a:prstGeom prst="rect">
            <a:avLst/>
          </a:prstGeom>
          <a:noFill/>
        </p:spPr>
        <p:txBody>
          <a:bodyPr wrap="square" rtlCol="0">
            <a:spAutoFit/>
          </a:bodyPr>
          <a:lstStyle/>
          <a:p>
            <a:r>
              <a:rPr lang="fr-FR" sz="2200" b="0" dirty="0">
                <a:solidFill>
                  <a:srgbClr val="0070C0"/>
                </a:solidFill>
              </a:rPr>
              <a:t>Le système est linéaire si:</a:t>
            </a:r>
          </a:p>
          <a:p>
            <a:r>
              <a:rPr lang="fr-FR" sz="2200" b="0" dirty="0">
                <a:solidFill>
                  <a:srgbClr val="0070C0"/>
                </a:solidFill>
              </a:rPr>
              <a:t>Pour une entrée           nous avons la sortie</a:t>
            </a:r>
          </a:p>
          <a:p>
            <a:r>
              <a:rPr lang="fr-FR" sz="2200" b="0" dirty="0">
                <a:solidFill>
                  <a:srgbClr val="0070C0"/>
                </a:solidFill>
              </a:rPr>
              <a:t>Pour une entrée          nous avons la sortie </a:t>
            </a:r>
          </a:p>
          <a:p>
            <a:endParaRPr lang="fr-FR" sz="2200" b="0" dirty="0">
              <a:solidFill>
                <a:srgbClr val="0070C0"/>
              </a:solidFill>
            </a:endParaRPr>
          </a:p>
          <a:p>
            <a:r>
              <a:rPr lang="fr-FR" sz="2200" b="0" dirty="0">
                <a:solidFill>
                  <a:srgbClr val="0070C0"/>
                </a:solidFill>
              </a:rPr>
              <a:t>Alors pour une entrée                                      nous aurons</a:t>
            </a:r>
          </a:p>
          <a:p>
            <a:endParaRPr lang="fr-FR" sz="2200" b="0" dirty="0">
              <a:solidFill>
                <a:srgbClr val="0070C0"/>
              </a:solidFill>
            </a:endParaRPr>
          </a:p>
          <a:p>
            <a:r>
              <a:rPr lang="fr-FR" sz="2200" b="0" dirty="0">
                <a:solidFill>
                  <a:srgbClr val="0070C0"/>
                </a:solidFill>
              </a:rPr>
              <a:t>Où     et      sont des constantes réelles   </a:t>
            </a:r>
          </a:p>
          <a:p>
            <a:endParaRPr lang="fr-FR" dirty="0"/>
          </a:p>
          <a:p>
            <a:endParaRPr lang="fr-FR" dirty="0"/>
          </a:p>
        </p:txBody>
      </p:sp>
      <p:graphicFrame>
        <p:nvGraphicFramePr>
          <p:cNvPr id="4" name="Objet 3"/>
          <p:cNvGraphicFramePr>
            <a:graphicFrameLocks noChangeAspect="1"/>
          </p:cNvGraphicFramePr>
          <p:nvPr/>
        </p:nvGraphicFramePr>
        <p:xfrm>
          <a:off x="2881129" y="2595562"/>
          <a:ext cx="2560821" cy="439737"/>
        </p:xfrm>
        <a:graphic>
          <a:graphicData uri="http://schemas.openxmlformats.org/presentationml/2006/ole">
            <mc:AlternateContent xmlns:mc="http://schemas.openxmlformats.org/markup-compatibility/2006">
              <mc:Choice xmlns:v="urn:schemas-microsoft-com:vml" Requires="v">
                <p:oleObj spid="_x0000_s176138" name="Équation" r:id="rId3" imgW="1257120" imgH="215640" progId="Equation.3">
                  <p:embed/>
                </p:oleObj>
              </mc:Choice>
              <mc:Fallback>
                <p:oleObj name="Équation" r:id="rId3" imgW="12571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129" y="2595562"/>
                        <a:ext cx="256082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1" name="Object 3"/>
          <p:cNvGraphicFramePr>
            <a:graphicFrameLocks noChangeAspect="1"/>
          </p:cNvGraphicFramePr>
          <p:nvPr/>
        </p:nvGraphicFramePr>
        <p:xfrm>
          <a:off x="7034213" y="2595563"/>
          <a:ext cx="2586037" cy="439737"/>
        </p:xfrm>
        <a:graphic>
          <a:graphicData uri="http://schemas.openxmlformats.org/presentationml/2006/ole">
            <mc:AlternateContent xmlns:mc="http://schemas.openxmlformats.org/markup-compatibility/2006">
              <mc:Choice xmlns:v="urn:schemas-microsoft-com:vml" Requires="v">
                <p:oleObj spid="_x0000_s176139" name="Équation" r:id="rId5" imgW="1269720" imgH="215640" progId="Equation.3">
                  <p:embed/>
                </p:oleObj>
              </mc:Choice>
              <mc:Fallback>
                <p:oleObj name="Équation" r:id="rId5" imgW="126972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34213" y="2595563"/>
                        <a:ext cx="2586037"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2" name="Object 4"/>
          <p:cNvGraphicFramePr>
            <a:graphicFrameLocks noChangeAspect="1"/>
          </p:cNvGraphicFramePr>
          <p:nvPr/>
        </p:nvGraphicFramePr>
        <p:xfrm>
          <a:off x="2162175" y="1566863"/>
          <a:ext cx="620713" cy="439737"/>
        </p:xfrm>
        <a:graphic>
          <a:graphicData uri="http://schemas.openxmlformats.org/presentationml/2006/ole">
            <mc:AlternateContent xmlns:mc="http://schemas.openxmlformats.org/markup-compatibility/2006">
              <mc:Choice xmlns:v="urn:schemas-microsoft-com:vml" Requires="v">
                <p:oleObj spid="_x0000_s176140" name="Équation" r:id="rId7" imgW="304560" imgH="215640" progId="Equation.3">
                  <p:embed/>
                </p:oleObj>
              </mc:Choice>
              <mc:Fallback>
                <p:oleObj name="Équation" r:id="rId7" imgW="30456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2175" y="1566863"/>
                        <a:ext cx="6207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3" name="Object 5"/>
          <p:cNvGraphicFramePr>
            <a:graphicFrameLocks noChangeAspect="1"/>
          </p:cNvGraphicFramePr>
          <p:nvPr/>
        </p:nvGraphicFramePr>
        <p:xfrm>
          <a:off x="5248275" y="1566863"/>
          <a:ext cx="646113" cy="439737"/>
        </p:xfrm>
        <a:graphic>
          <a:graphicData uri="http://schemas.openxmlformats.org/presentationml/2006/ole">
            <mc:AlternateContent xmlns:mc="http://schemas.openxmlformats.org/markup-compatibility/2006">
              <mc:Choice xmlns:v="urn:schemas-microsoft-com:vml" Requires="v">
                <p:oleObj spid="_x0000_s176141" name="Équation" r:id="rId9" imgW="317160" imgH="215640" progId="Equation.3">
                  <p:embed/>
                </p:oleObj>
              </mc:Choice>
              <mc:Fallback>
                <p:oleObj name="Équation" r:id="rId9" imgW="317160" imgH="215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8275" y="1566863"/>
                        <a:ext cx="6461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4" name="Object 6"/>
          <p:cNvGraphicFramePr>
            <a:graphicFrameLocks noChangeAspect="1"/>
          </p:cNvGraphicFramePr>
          <p:nvPr/>
        </p:nvGraphicFramePr>
        <p:xfrm>
          <a:off x="2022475" y="1909763"/>
          <a:ext cx="673100" cy="439737"/>
        </p:xfrm>
        <a:graphic>
          <a:graphicData uri="http://schemas.openxmlformats.org/presentationml/2006/ole">
            <mc:AlternateContent xmlns:mc="http://schemas.openxmlformats.org/markup-compatibility/2006">
              <mc:Choice xmlns:v="urn:schemas-microsoft-com:vml" Requires="v">
                <p:oleObj spid="_x0000_s176142" name="Équation" r:id="rId11" imgW="330120" imgH="215640" progId="Equation.3">
                  <p:embed/>
                </p:oleObj>
              </mc:Choice>
              <mc:Fallback>
                <p:oleObj name="Équation" r:id="rId11" imgW="330120" imgH="215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2475" y="1909763"/>
                        <a:ext cx="673100"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5" name="Object 7"/>
          <p:cNvGraphicFramePr>
            <a:graphicFrameLocks noChangeAspect="1"/>
          </p:cNvGraphicFramePr>
          <p:nvPr/>
        </p:nvGraphicFramePr>
        <p:xfrm>
          <a:off x="5184775" y="1922463"/>
          <a:ext cx="671513" cy="439737"/>
        </p:xfrm>
        <a:graphic>
          <a:graphicData uri="http://schemas.openxmlformats.org/presentationml/2006/ole">
            <mc:AlternateContent xmlns:mc="http://schemas.openxmlformats.org/markup-compatibility/2006">
              <mc:Choice xmlns:v="urn:schemas-microsoft-com:vml" Requires="v">
                <p:oleObj spid="_x0000_s176143" name="Équation" r:id="rId13" imgW="330120" imgH="215640" progId="Equation.3">
                  <p:embed/>
                </p:oleObj>
              </mc:Choice>
              <mc:Fallback>
                <p:oleObj name="Équation" r:id="rId13" imgW="330120" imgH="215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4775" y="1922463"/>
                        <a:ext cx="6715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6" name="Object 8"/>
          <p:cNvGraphicFramePr>
            <a:graphicFrameLocks noChangeAspect="1"/>
          </p:cNvGraphicFramePr>
          <p:nvPr/>
        </p:nvGraphicFramePr>
        <p:xfrm>
          <a:off x="476250" y="3344863"/>
          <a:ext cx="309563" cy="284162"/>
        </p:xfrm>
        <a:graphic>
          <a:graphicData uri="http://schemas.openxmlformats.org/presentationml/2006/ole">
            <mc:AlternateContent xmlns:mc="http://schemas.openxmlformats.org/markup-compatibility/2006">
              <mc:Choice xmlns:v="urn:schemas-microsoft-com:vml" Requires="v">
                <p:oleObj spid="_x0000_s176144" name="Équation" r:id="rId15" imgW="152280" imgH="139680" progId="Equation.3">
                  <p:embed/>
                </p:oleObj>
              </mc:Choice>
              <mc:Fallback>
                <p:oleObj name="Équation" r:id="rId15" imgW="152280" imgH="13968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250" y="3344863"/>
                        <a:ext cx="309563" cy="284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7" name="Object 9"/>
          <p:cNvGraphicFramePr>
            <a:graphicFrameLocks noChangeAspect="1"/>
          </p:cNvGraphicFramePr>
          <p:nvPr/>
        </p:nvGraphicFramePr>
        <p:xfrm>
          <a:off x="1085850" y="3268663"/>
          <a:ext cx="309563" cy="412750"/>
        </p:xfrm>
        <a:graphic>
          <a:graphicData uri="http://schemas.openxmlformats.org/presentationml/2006/ole">
            <mc:AlternateContent xmlns:mc="http://schemas.openxmlformats.org/markup-compatibility/2006">
              <mc:Choice xmlns:v="urn:schemas-microsoft-com:vml" Requires="v">
                <p:oleObj spid="_x0000_s176145" name="Équation" r:id="rId17" imgW="152280" imgH="203040" progId="Equation.3">
                  <p:embed/>
                </p:oleObj>
              </mc:Choice>
              <mc:Fallback>
                <p:oleObj name="Équation" r:id="rId17" imgW="152280" imgH="2030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85850" y="3268663"/>
                        <a:ext cx="309563"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ZoneTexte 14"/>
          <p:cNvSpPr txBox="1"/>
          <p:nvPr/>
        </p:nvSpPr>
        <p:spPr>
          <a:xfrm>
            <a:off x="0" y="876300"/>
            <a:ext cx="60452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19" name="Rectangle 18"/>
          <p:cNvSpPr/>
          <p:nvPr/>
        </p:nvSpPr>
        <p:spPr bwMode="auto">
          <a:xfrm>
            <a:off x="4343400" y="46990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0" name="Connecteur droit avec flèche 19"/>
          <p:cNvCxnSpPr>
            <a:endCxn id="19" idx="1"/>
          </p:cNvCxnSpPr>
          <p:nvPr/>
        </p:nvCxnSpPr>
        <p:spPr bwMode="auto">
          <a:xfrm flipV="1">
            <a:off x="2921000" y="53086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21" name="Connecteur droit avec flèche 20"/>
          <p:cNvCxnSpPr/>
          <p:nvPr/>
        </p:nvCxnSpPr>
        <p:spPr bwMode="auto">
          <a:xfrm flipV="1">
            <a:off x="6159500" y="53086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22" name="ZoneTexte 21"/>
          <p:cNvSpPr txBox="1"/>
          <p:nvPr/>
        </p:nvSpPr>
        <p:spPr>
          <a:xfrm>
            <a:off x="4356100" y="4914900"/>
            <a:ext cx="1841500" cy="830997"/>
          </a:xfrm>
          <a:prstGeom prst="rect">
            <a:avLst/>
          </a:prstGeom>
          <a:noFill/>
        </p:spPr>
        <p:txBody>
          <a:bodyPr wrap="square" rtlCol="0">
            <a:spAutoFit/>
          </a:bodyPr>
          <a:lstStyle/>
          <a:p>
            <a:pPr algn="ctr"/>
            <a:r>
              <a:rPr lang="fr-FR" sz="2400" dirty="0">
                <a:solidFill>
                  <a:srgbClr val="002060"/>
                </a:solidFill>
              </a:rPr>
              <a:t>Système analogique</a:t>
            </a:r>
            <a:r>
              <a:rPr lang="fr-FR" dirty="0"/>
              <a:t> </a:t>
            </a:r>
          </a:p>
        </p:txBody>
      </p:sp>
      <p:cxnSp>
        <p:nvCxnSpPr>
          <p:cNvPr id="23" name="Connecteur droit avec flèche 22"/>
          <p:cNvCxnSpPr/>
          <p:nvPr/>
        </p:nvCxnSpPr>
        <p:spPr bwMode="auto">
          <a:xfrm rot="5400000" flipH="1" flipV="1">
            <a:off x="2298700" y="46863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50038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2857500" y="44915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rot="5400000" flipH="1" flipV="1">
            <a:off x="6032500" y="4648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7" name="Connecteur droit avec flèche 26"/>
          <p:cNvCxnSpPr/>
          <p:nvPr/>
        </p:nvCxnSpPr>
        <p:spPr bwMode="auto">
          <a:xfrm flipV="1">
            <a:off x="6248400" y="49657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Forme libre 27"/>
          <p:cNvSpPr/>
          <p:nvPr/>
        </p:nvSpPr>
        <p:spPr bwMode="auto">
          <a:xfrm>
            <a:off x="6591300" y="44344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9" name="ZoneTexte 28"/>
          <p:cNvSpPr txBox="1"/>
          <p:nvPr/>
        </p:nvSpPr>
        <p:spPr>
          <a:xfrm>
            <a:off x="2387600" y="54102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30" name="ZoneTexte 29"/>
          <p:cNvSpPr txBox="1"/>
          <p:nvPr/>
        </p:nvSpPr>
        <p:spPr>
          <a:xfrm>
            <a:off x="6413500" y="5359400"/>
            <a:ext cx="2057400" cy="369332"/>
          </a:xfrm>
          <a:prstGeom prst="rect">
            <a:avLst/>
          </a:prstGeom>
          <a:noFill/>
        </p:spPr>
        <p:txBody>
          <a:bodyPr wrap="square" rtlCol="0">
            <a:spAutoFit/>
          </a:bodyPr>
          <a:lstStyle/>
          <a:p>
            <a:r>
              <a:rPr lang="fr-FR" u="sng" dirty="0">
                <a:solidFill>
                  <a:srgbClr val="C00000"/>
                </a:solidFill>
              </a:rPr>
              <a:t>Sortie y(t) : </a:t>
            </a:r>
          </a:p>
        </p:txBody>
      </p:sp>
      <p:sp>
        <p:nvSpPr>
          <p:cNvPr id="31" name="ZoneTexte 30"/>
          <p:cNvSpPr txBox="1"/>
          <p:nvPr/>
        </p:nvSpPr>
        <p:spPr>
          <a:xfrm>
            <a:off x="2870200" y="4051300"/>
            <a:ext cx="546100" cy="369332"/>
          </a:xfrm>
          <a:prstGeom prst="rect">
            <a:avLst/>
          </a:prstGeom>
          <a:noFill/>
        </p:spPr>
        <p:txBody>
          <a:bodyPr wrap="square" rtlCol="0">
            <a:spAutoFit/>
          </a:bodyPr>
          <a:lstStyle/>
          <a:p>
            <a:r>
              <a:rPr lang="fr-FR" dirty="0">
                <a:solidFill>
                  <a:srgbClr val="00B050"/>
                </a:solidFill>
              </a:rPr>
              <a:t>x(t)</a:t>
            </a:r>
          </a:p>
        </p:txBody>
      </p:sp>
      <p:sp>
        <p:nvSpPr>
          <p:cNvPr id="32" name="ZoneTexte 31"/>
          <p:cNvSpPr txBox="1"/>
          <p:nvPr/>
        </p:nvSpPr>
        <p:spPr>
          <a:xfrm>
            <a:off x="6616700" y="39878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Tree>
  </p:cSld>
  <p:clrMapOvr>
    <a:masterClrMapping/>
  </p:clrMapOvr>
</p:sld>
</file>

<file path=ppt/theme/theme1.xml><?xml version="1.0" encoding="utf-8"?>
<a:theme xmlns:a="http://schemas.openxmlformats.org/drawingml/2006/main" name="Blocnote">
  <a:themeElements>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Blocno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ocnote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présentation\BLOCNOTE.POT</Template>
  <TotalTime>5158</TotalTime>
  <Words>3454</Words>
  <Application>Microsoft Office PowerPoint</Application>
  <PresentationFormat>Format A4 (210 x 297 mm)</PresentationFormat>
  <Paragraphs>487</Paragraphs>
  <Slides>43</Slides>
  <Notes>3</Notes>
  <HiddenSlides>0</HiddenSlides>
  <MMClips>1</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43</vt:i4>
      </vt:variant>
    </vt:vector>
  </HeadingPairs>
  <TitlesOfParts>
    <vt:vector size="50" baseType="lpstr">
      <vt:lpstr>Arial</vt:lpstr>
      <vt:lpstr>Book Antiqua</vt:lpstr>
      <vt:lpstr>Courier New</vt:lpstr>
      <vt:lpstr>Times New Roman</vt:lpstr>
      <vt:lpstr>Wingdings</vt:lpstr>
      <vt:lpstr>Blocnote</vt:lpstr>
      <vt:lpstr>Équation</vt:lpstr>
      <vt:lpstr>  RAPPELS SUR LES FILTRES ANALOGIQUES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Iut de Saint-Dié des Vosges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d'Automatique</dc:title>
  <dc:creator>Thierry Cecchin</dc:creator>
  <cp:lastModifiedBy>Noureddine</cp:lastModifiedBy>
  <cp:revision>274</cp:revision>
  <dcterms:created xsi:type="dcterms:W3CDTF">2000-09-27T15:52:30Z</dcterms:created>
  <dcterms:modified xsi:type="dcterms:W3CDTF">2021-01-16T15:06:20Z</dcterms:modified>
</cp:coreProperties>
</file>