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7" r:id="rId4"/>
    <p:sldId id="259" r:id="rId5"/>
    <p:sldId id="260" r:id="rId6"/>
    <p:sldId id="261" r:id="rId7"/>
    <p:sldId id="262" r:id="rId8"/>
    <p:sldId id="263" r:id="rId9"/>
    <p:sldId id="264" r:id="rId10"/>
    <p:sldId id="265" r:id="rId11"/>
    <p:sldId id="268" r:id="rId12"/>
    <p:sldId id="266" r:id="rId13"/>
    <p:sldId id="271" r:id="rId14"/>
    <p:sldId id="267" r:id="rId15"/>
    <p:sldId id="269" r:id="rId16"/>
    <p:sldId id="272" r:id="rId17"/>
    <p:sldId id="273" r:id="rId18"/>
    <p:sldId id="288" r:id="rId19"/>
    <p:sldId id="274" r:id="rId20"/>
    <p:sldId id="275" r:id="rId21"/>
    <p:sldId id="282" r:id="rId22"/>
    <p:sldId id="284" r:id="rId23"/>
    <p:sldId id="285" r:id="rId24"/>
    <p:sldId id="293" r:id="rId25"/>
    <p:sldId id="294" r:id="rId26"/>
    <p:sldId id="295" r:id="rId27"/>
    <p:sldId id="296" r:id="rId28"/>
    <p:sldId id="297" r:id="rId29"/>
    <p:sldId id="298" r:id="rId30"/>
    <p:sldId id="29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15/02/2020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10.1.2.3</a:t>
            </a:r>
          </a:p>
          <a:p>
            <a:pPr>
              <a:lnSpc>
                <a:spcPct val="80000"/>
              </a:lnSpc>
              <a:buFontTx/>
              <a:buNone/>
            </a:pPr>
            <a:r>
              <a:rPr lang="en-US" dirty="0">
                <a:latin typeface="Arial" charset="0"/>
                <a:ea typeface="ＭＳ Ｐゴシック" charset="0"/>
                <a:cs typeface="ＭＳ Ｐゴシック" charset="0"/>
              </a:rPr>
              <a:t>Many P2P applications do not use a central database to record all the files available on the peers. Instead, the devices on the network each tell the others what files are available when queried, and use the file sharing protocol and services to support locating resources.</a:t>
            </a:r>
            <a:endParaRPr lang="en-US" dirty="0" smtClean="0"/>
          </a:p>
        </p:txBody>
      </p:sp>
    </p:spTree>
    <p:extLst>
      <p:ext uri="{BB962C8B-B14F-4D97-AF65-F5344CB8AC3E}">
        <p14:creationId xmlns:p14="http://schemas.microsoft.com/office/powerpoint/2010/main" val="238972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a:t>
            </a:r>
            <a:endParaRPr lang="en-US" dirty="0"/>
          </a:p>
        </p:txBody>
      </p:sp>
    </p:spTree>
    <p:extLst>
      <p:ext uri="{BB962C8B-B14F-4D97-AF65-F5344CB8AC3E}">
        <p14:creationId xmlns:p14="http://schemas.microsoft.com/office/powerpoint/2010/main" val="38259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a:t>
            </a:r>
            <a:endParaRPr lang="en-US" dirty="0"/>
          </a:p>
        </p:txBody>
      </p:sp>
    </p:spTree>
    <p:extLst>
      <p:ext uri="{BB962C8B-B14F-4D97-AF65-F5344CB8AC3E}">
        <p14:creationId xmlns:p14="http://schemas.microsoft.com/office/powerpoint/2010/main" val="292084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21</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dirty="0">
                <a:latin typeface="Arial" charset="0"/>
                <a:ea typeface="ＭＳ Ｐゴシック" charset="0"/>
                <a:cs typeface="ＭＳ Ｐゴシック" charset="0"/>
              </a:rPr>
              <a:t>10.1.1.2</a:t>
            </a:r>
          </a:p>
          <a:p>
            <a:pPr>
              <a:lnSpc>
                <a:spcPct val="80000"/>
              </a:lnSpc>
              <a:buFontTx/>
              <a:buNone/>
            </a:pPr>
            <a:r>
              <a:rPr lang="en-US" dirty="0">
                <a:latin typeface="Arial" charset="0"/>
                <a:ea typeface="ＭＳ Ｐゴシック" charset="0"/>
                <a:cs typeface="ＭＳ Ｐゴシック" charset="0"/>
              </a:rPr>
              <a:t>Most applications, like web browsers (using HTTP) or email clients (using SMTP and </a:t>
            </a:r>
            <a:r>
              <a:rPr lang="en-US" dirty="0" err="1">
                <a:latin typeface="Arial" charset="0"/>
                <a:ea typeface="ＭＳ Ｐゴシック" charset="0"/>
                <a:cs typeface="ＭＳ Ｐゴシック" charset="0"/>
              </a:rPr>
              <a:t>PoP</a:t>
            </a:r>
            <a:r>
              <a:rPr lang="en-US" dirty="0">
                <a:latin typeface="Arial" charset="0"/>
                <a:ea typeface="ＭＳ Ｐゴシック" charset="0"/>
                <a:cs typeface="ＭＳ Ｐゴシック" charset="0"/>
              </a:rPr>
              <a:t>), incorporate the functionality of the application, presentation and session layers.</a:t>
            </a:r>
            <a:endParaRPr lang="en-CA"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4585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22</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dirty="0">
                <a:latin typeface="Arial" charset="0"/>
                <a:ea typeface="ＭＳ Ｐゴシック" charset="0"/>
                <a:cs typeface="ＭＳ Ｐゴシック" charset="0"/>
              </a:rPr>
              <a:t>10.1.1.4</a:t>
            </a:r>
          </a:p>
        </p:txBody>
      </p:sp>
    </p:spTree>
    <p:extLst>
      <p:ext uri="{BB962C8B-B14F-4D97-AF65-F5344CB8AC3E}">
        <p14:creationId xmlns:p14="http://schemas.microsoft.com/office/powerpoint/2010/main" val="311433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23</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dirty="0">
                <a:latin typeface="Arial" charset="0"/>
                <a:ea typeface="ＭＳ Ｐゴシック" charset="0"/>
                <a:cs typeface="ＭＳ Ｐゴシック" charset="0"/>
              </a:rPr>
              <a:t>10.1.1.4</a:t>
            </a:r>
          </a:p>
        </p:txBody>
      </p:sp>
    </p:spTree>
    <p:extLst>
      <p:ext uri="{BB962C8B-B14F-4D97-AF65-F5344CB8AC3E}">
        <p14:creationId xmlns:p14="http://schemas.microsoft.com/office/powerpoint/2010/main" val="300598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10.2.1.1</a:t>
            </a:r>
            <a:endParaRPr lang="en-US" dirty="0"/>
          </a:p>
        </p:txBody>
      </p:sp>
    </p:spTree>
    <p:extLst>
      <p:ext uri="{BB962C8B-B14F-4D97-AF65-F5344CB8AC3E}">
        <p14:creationId xmlns:p14="http://schemas.microsoft.com/office/powerpoint/2010/main" val="57174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10.2.1.2</a:t>
            </a:r>
            <a:endParaRPr lang="en-US" dirty="0"/>
          </a:p>
        </p:txBody>
      </p:sp>
    </p:spTree>
    <p:extLst>
      <p:ext uri="{BB962C8B-B14F-4D97-AF65-F5344CB8AC3E}">
        <p14:creationId xmlns:p14="http://schemas.microsoft.com/office/powerpoint/2010/main" val="189098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26</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10.2.1.3</a:t>
            </a:r>
            <a:endParaRPr lang="en-US" dirty="0"/>
          </a:p>
        </p:txBody>
      </p:sp>
    </p:spTree>
    <p:extLst>
      <p:ext uri="{BB962C8B-B14F-4D97-AF65-F5344CB8AC3E}">
        <p14:creationId xmlns:p14="http://schemas.microsoft.com/office/powerpoint/2010/main" val="395279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a:t>
            </a:r>
            <a:endParaRPr lang="en-US" dirty="0"/>
          </a:p>
        </p:txBody>
      </p:sp>
    </p:spTree>
    <p:extLst>
      <p:ext uri="{BB962C8B-B14F-4D97-AF65-F5344CB8AC3E}">
        <p14:creationId xmlns:p14="http://schemas.microsoft.com/office/powerpoint/2010/main" val="238164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a:t>
            </a:r>
            <a:endParaRPr lang="en-US" dirty="0"/>
          </a:p>
        </p:txBody>
      </p:sp>
    </p:spTree>
    <p:extLst>
      <p:ext uri="{BB962C8B-B14F-4D97-AF65-F5344CB8AC3E}">
        <p14:creationId xmlns:p14="http://schemas.microsoft.com/office/powerpoint/2010/main" val="272097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15/02/2020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15/02/2020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15/02/2020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15/02/2020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15/02/2020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15/02/2020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15/02/2020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Document_Microsoft_Word1.doc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réseaux informat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9"/>
            <a:ext cx="9144001"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3" y="103565"/>
            <a:ext cx="8856984" cy="1754326"/>
          </a:xfrm>
          <a:prstGeom prst="rect">
            <a:avLst/>
          </a:prstGeom>
          <a:solidFill>
            <a:schemeClr val="bg1"/>
          </a:solidFill>
          <a:ln>
            <a:solidFill>
              <a:schemeClr val="accent2"/>
            </a:solidFill>
          </a:ln>
        </p:spPr>
        <p:txBody>
          <a:bodyPr wrap="square" lIns="91440" tIns="45720" rIns="91440" bIns="45720">
            <a:spAutoFit/>
          </a:bodyPr>
          <a:lstStyle/>
          <a:p>
            <a:pPr algn="ctr"/>
            <a:r>
              <a:rPr lang="fr-FR"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Administration des services réseaux </a:t>
            </a:r>
          </a:p>
        </p:txBody>
      </p:sp>
      <p:sp>
        <p:nvSpPr>
          <p:cNvPr id="8" name="Rectangle 7"/>
          <p:cNvSpPr/>
          <p:nvPr/>
        </p:nvSpPr>
        <p:spPr>
          <a:xfrm>
            <a:off x="2627783" y="5445224"/>
            <a:ext cx="4248473"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r-FR" sz="5400" b="1" dirty="0" err="1"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Dr.Hafs</a:t>
            </a:r>
            <a:r>
              <a:rPr lang="fr-FR" sz="5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 T.</a:t>
            </a:r>
            <a:endParaRPr lang="fr-FR"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568952" cy="1169368"/>
          </a:xfrm>
        </p:spPr>
        <p:txBody>
          <a:bodyPr>
            <a:normAutofit fontScale="90000"/>
          </a:bodyPr>
          <a:lstStyle/>
          <a:p>
            <a:r>
              <a:rPr lang="fr-FR" sz="6000" b="1" dirty="0">
                <a:solidFill>
                  <a:srgbClr val="7030A0"/>
                </a:solidFill>
                <a:effectLst>
                  <a:outerShdw blurRad="38100" dist="38100" dir="2700000" algn="tl">
                    <a:srgbClr val="000000">
                      <a:alpha val="43137"/>
                    </a:srgbClr>
                  </a:outerShdw>
                </a:effectLst>
              </a:rPr>
              <a:t>Administration des réseaux</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9" y="1772816"/>
            <a:ext cx="860444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10139" y="1007150"/>
            <a:ext cx="7704855" cy="523220"/>
          </a:xfrm>
          <a:prstGeom prst="rect">
            <a:avLst/>
          </a:prstGeom>
        </p:spPr>
        <p:txBody>
          <a:bodyPr wrap="square">
            <a:spAutoFit/>
          </a:bodyPr>
          <a:lstStyle/>
          <a:p>
            <a:pPr algn="ctr"/>
            <a:r>
              <a:rPr lang="fr-F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t>
            </a: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 système </a:t>
            </a:r>
            <a:r>
              <a:rPr lang="fr-F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d’administration</a:t>
            </a:r>
            <a:endPar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93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2"/>
          </a:lnRef>
          <a:fillRef idx="1">
            <a:schemeClr val="lt1"/>
          </a:fillRef>
          <a:effectRef idx="0">
            <a:schemeClr val="accent2"/>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 VUE PAR L’ISO</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solidFill>
                  <a:prstClr val="black"/>
                </a:solidFill>
                <a:latin typeface="Times New Roman" panose="02020603050405020304" pitchFamily="18" charset="0"/>
                <a:cs typeface="Times New Roman" panose="02020603050405020304" pitchFamily="18" charset="0"/>
              </a:rPr>
              <a:t/>
            </a:r>
            <a:br>
              <a:rPr lang="fr-FR" dirty="0">
                <a:solidFill>
                  <a:prstClr val="black"/>
                </a:solidFill>
                <a:latin typeface="Times New Roman" panose="02020603050405020304" pitchFamily="18" charset="0"/>
                <a:cs typeface="Times New Roman" panose="02020603050405020304" pitchFamily="18" charset="0"/>
              </a:rPr>
            </a:br>
            <a:endParaRPr lang="fr-FR"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1520" y="1580245"/>
            <a:ext cx="5184576" cy="3785652"/>
          </a:xfrm>
          <a:prstGeom prst="rect">
            <a:avLst/>
          </a:prstGeom>
        </p:spPr>
        <p:txBody>
          <a:bodyPr wrap="square">
            <a:spAutoFit/>
          </a:bodyPr>
          <a:lstStyle/>
          <a:p>
            <a:pPr algn="just"/>
            <a:r>
              <a:rPr lang="fr-FR" sz="2400" b="1" dirty="0">
                <a:latin typeface="Times New Roman" panose="02020603050405020304" pitchFamily="18" charset="0"/>
                <a:cs typeface="Times New Roman" panose="02020603050405020304" pitchFamily="18" charset="0"/>
              </a:rPr>
              <a:t>L’ISO ne spécifie aucun système d’administration de réseau, elle définit un cadre </a:t>
            </a:r>
            <a:r>
              <a:rPr lang="fr-FR" sz="2400" b="1" dirty="0" smtClean="0">
                <a:latin typeface="Times New Roman" panose="02020603050405020304" pitchFamily="18" charset="0"/>
                <a:cs typeface="Times New Roman" panose="02020603050405020304" pitchFamily="18" charset="0"/>
              </a:rPr>
              <a:t>architectural général </a:t>
            </a:r>
            <a:r>
              <a:rPr lang="fr-FR" sz="2400" b="1" dirty="0">
                <a:latin typeface="Times New Roman" panose="02020603050405020304" pitchFamily="18" charset="0"/>
                <a:cs typeface="Times New Roman" panose="02020603050405020304" pitchFamily="18" charset="0"/>
              </a:rPr>
              <a:t>(ISO 7498-4, OSI Management Framework) et un aperçu général des opérations </a:t>
            </a:r>
            <a:r>
              <a:rPr lang="fr-FR" sz="2400" b="1" dirty="0" smtClean="0">
                <a:latin typeface="Times New Roman" panose="02020603050405020304" pitchFamily="18" charset="0"/>
                <a:cs typeface="Times New Roman" panose="02020603050405020304" pitchFamily="18" charset="0"/>
              </a:rPr>
              <a:t>de gestion </a:t>
            </a:r>
            <a:r>
              <a:rPr lang="fr-FR" sz="2400" b="1" dirty="0">
                <a:latin typeface="Times New Roman" panose="02020603050405020304" pitchFamily="18" charset="0"/>
                <a:cs typeface="Times New Roman" panose="02020603050405020304" pitchFamily="18" charset="0"/>
              </a:rPr>
              <a:t>des systèmes (ISO 10040, OSI System Management). </a:t>
            </a:r>
            <a:endParaRPr lang="fr-FR" sz="2400" b="1" dirty="0" smtClean="0">
              <a:latin typeface="Times New Roman" panose="02020603050405020304" pitchFamily="18" charset="0"/>
              <a:cs typeface="Times New Roman" panose="02020603050405020304" pitchFamily="18" charset="0"/>
            </a:endParaRPr>
          </a:p>
          <a:p>
            <a:pPr algn="just"/>
            <a:r>
              <a:rPr lang="fr-FR" sz="2400" b="1" dirty="0" smtClean="0">
                <a:latin typeface="Times New Roman" panose="02020603050405020304" pitchFamily="18" charset="0"/>
                <a:cs typeface="Times New Roman" panose="02020603050405020304" pitchFamily="18" charset="0"/>
              </a:rPr>
              <a:t>Ces </a:t>
            </a:r>
            <a:r>
              <a:rPr lang="fr-FR" sz="2400" b="1" dirty="0">
                <a:latin typeface="Times New Roman" panose="02020603050405020304" pitchFamily="18" charset="0"/>
                <a:cs typeface="Times New Roman" panose="02020603050405020304" pitchFamily="18" charset="0"/>
              </a:rPr>
              <a:t>documents de base </a:t>
            </a:r>
            <a:r>
              <a:rPr lang="fr-FR" sz="2400" b="1" dirty="0" smtClean="0">
                <a:latin typeface="Times New Roman" panose="02020603050405020304" pitchFamily="18" charset="0"/>
                <a:cs typeface="Times New Roman" panose="02020603050405020304" pitchFamily="18" charset="0"/>
              </a:rPr>
              <a:t>décrivent trois </a:t>
            </a:r>
            <a:r>
              <a:rPr lang="fr-FR" sz="2400" b="1" dirty="0">
                <a:latin typeface="Times New Roman" panose="02020603050405020304" pitchFamily="18" charset="0"/>
                <a:cs typeface="Times New Roman" panose="02020603050405020304" pitchFamily="18" charset="0"/>
              </a:rPr>
              <a:t>modèles :</a:t>
            </a:r>
            <a:endParaRPr lang="fr-FR" sz="1600" dirty="0" smtClean="0">
              <a:latin typeface="Times New Roman" panose="02020603050405020304" pitchFamily="18" charset="0"/>
              <a:cs typeface="Times New Roman" panose="02020603050405020304" pitchFamily="18" charset="0"/>
            </a:endParaRPr>
          </a:p>
        </p:txBody>
      </p:sp>
      <p:pic>
        <p:nvPicPr>
          <p:cNvPr id="8" name="Picture 4" descr="Résultat de recherche d'images pour &quot;réseaux informatique p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80245"/>
            <a:ext cx="3816424"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3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2"/>
          </a:lnRef>
          <a:fillRef idx="1">
            <a:schemeClr val="lt1"/>
          </a:fillRef>
          <a:effectRef idx="0">
            <a:schemeClr val="accent2"/>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 VUE PAR L’ISO</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solidFill>
                  <a:prstClr val="black"/>
                </a:solidFill>
                <a:latin typeface="Times New Roman" panose="02020603050405020304" pitchFamily="18" charset="0"/>
                <a:cs typeface="Times New Roman" panose="02020603050405020304" pitchFamily="18" charset="0"/>
              </a:rPr>
              <a:t/>
            </a:r>
            <a:br>
              <a:rPr lang="fr-FR" dirty="0">
                <a:solidFill>
                  <a:prstClr val="black"/>
                </a:solidFill>
                <a:latin typeface="Times New Roman" panose="02020603050405020304" pitchFamily="18" charset="0"/>
                <a:cs typeface="Times New Roman" panose="02020603050405020304" pitchFamily="18" charset="0"/>
              </a:rPr>
            </a:br>
            <a:endParaRPr lang="fr-FR"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8707" y="1263500"/>
            <a:ext cx="8280920" cy="923330"/>
          </a:xfrm>
          <a:prstGeom prst="rect">
            <a:avLst/>
          </a:prstGeom>
        </p:spPr>
        <p:txBody>
          <a:bodyPr wrap="square">
            <a:spAutoFit/>
          </a:bodyPr>
          <a:lstStyle/>
          <a:p>
            <a:pPr algn="ctr"/>
            <a:r>
              <a:rPr lang="fr-FR"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organisationnel ou architectural </a:t>
            </a:r>
            <a:endParaRPr lang="fr-F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MSA, </a:t>
            </a:r>
            <a:r>
              <a:rPr 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Managed</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System and Agents) qui organise la gestion OSI et définit la notion de systèmes gérés et gérants (DMAP, </a:t>
            </a:r>
            <a:r>
              <a:rPr lang="fr-FR"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Distributed</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Management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 Processus</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28092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9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323528" y="1628800"/>
            <a:ext cx="8669867" cy="2952328"/>
          </a:xfrm>
        </p:spPr>
        <p:txBody>
          <a:bodyPr>
            <a:noAutofit/>
          </a:bodyPr>
          <a:lstStyle/>
          <a:p>
            <a:endPar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 standard décrit une méthode de définition des données d’administration.</a:t>
            </a:r>
          </a:p>
          <a:p>
            <a:r>
              <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L’ensemble des éléments gérés est orienté objet et constitue une MIB (Management Information Base : ISO 10165) qui contient toute les informations administratives sur ces objets :</a:t>
            </a:r>
          </a:p>
          <a:p>
            <a:pPr lvl="1"/>
            <a:r>
              <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Ponts</a:t>
            </a:r>
          </a:p>
          <a:p>
            <a:pPr lvl="1"/>
            <a:r>
              <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Routeurs</a:t>
            </a:r>
          </a:p>
          <a:p>
            <a:pPr lvl="1"/>
            <a:r>
              <a:rPr lang="fr-FR" alt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Cartes. . . .</a:t>
            </a:r>
          </a:p>
        </p:txBody>
      </p:sp>
      <p:sp>
        <p:nvSpPr>
          <p:cNvPr id="12291" name="Rectangle 3"/>
          <p:cNvSpPr>
            <a:spLocks noGrp="1" noChangeArrowheads="1"/>
          </p:cNvSpPr>
          <p:nvPr>
            <p:ph type="title"/>
          </p:nvPr>
        </p:nvSpPr>
        <p:spPr bwMode="auto">
          <a:xfrm>
            <a:off x="713337" y="1146109"/>
            <a:ext cx="7789333"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478" tIns="41739" rIns="83478" bIns="41739" numCol="1" anchor="t" anchorCtr="0" compatLnSpc="1">
            <a:prstTxWarp prst="textNoShape">
              <a:avLst/>
            </a:prstTxWarp>
            <a:normAutofit/>
          </a:bodyPr>
          <a:lstStyle/>
          <a:p>
            <a:r>
              <a:rPr lang="fr-FR" altLang="fr-FR" sz="3600" i="0" dirty="0" smtClean="0">
                <a:solidFill>
                  <a:schemeClr val="accent2"/>
                </a:solidFill>
                <a:latin typeface="Times New Roman" panose="02020603050405020304" pitchFamily="18" charset="0"/>
                <a:cs typeface="Times New Roman" panose="02020603050405020304" pitchFamily="18" charset="0"/>
              </a:rPr>
              <a:t>Modèle informationnel</a:t>
            </a:r>
          </a:p>
        </p:txBody>
      </p:sp>
      <p:sp>
        <p:nvSpPr>
          <p:cNvPr id="4" name="Titre 1"/>
          <p:cNvSpPr txBox="1">
            <a:spLocks/>
          </p:cNvSpPr>
          <p:nvPr/>
        </p:nvSpPr>
        <p:spPr>
          <a:xfrm>
            <a:off x="323528" y="116632"/>
            <a:ext cx="8568952" cy="105273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36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L’ADMINISTRATION VUE PAR L’ISO</a:t>
            </a:r>
            <a:endParaRPr lang="fr-FR"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Résultat de recherche d'images pour &quot;réseaux sécurité&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568" y="3068960"/>
            <a:ext cx="6074431"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81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Effect transition="in" filter="wipe(up)">
                                      <p:cBhvr>
                                        <p:cTn id="7" dur="500"/>
                                        <p:tgtEl>
                                          <p:spTgt spid="2457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62">
                                            <p:txEl>
                                              <p:pRg st="2" end="2"/>
                                            </p:txEl>
                                          </p:spTgt>
                                        </p:tgtEl>
                                        <p:attrNameLst>
                                          <p:attrName>style.visibility</p:attrName>
                                        </p:attrNameLst>
                                      </p:cBhvr>
                                      <p:to>
                                        <p:strVal val="visible"/>
                                      </p:to>
                                    </p:set>
                                    <p:animEffect transition="in" filter="wipe(up)">
                                      <p:cBhvr>
                                        <p:cTn id="12" dur="500"/>
                                        <p:tgtEl>
                                          <p:spTgt spid="245762">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45762">
                                            <p:txEl>
                                              <p:pRg st="3" end="3"/>
                                            </p:txEl>
                                          </p:spTgt>
                                        </p:tgtEl>
                                        <p:attrNameLst>
                                          <p:attrName>style.visibility</p:attrName>
                                        </p:attrNameLst>
                                      </p:cBhvr>
                                      <p:to>
                                        <p:strVal val="visible"/>
                                      </p:to>
                                    </p:set>
                                    <p:animEffect transition="in" filter="wipe(up)">
                                      <p:cBhvr>
                                        <p:cTn id="15" dur="500"/>
                                        <p:tgtEl>
                                          <p:spTgt spid="245762">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45762">
                                            <p:txEl>
                                              <p:pRg st="4" end="4"/>
                                            </p:txEl>
                                          </p:spTgt>
                                        </p:tgtEl>
                                        <p:attrNameLst>
                                          <p:attrName>style.visibility</p:attrName>
                                        </p:attrNameLst>
                                      </p:cBhvr>
                                      <p:to>
                                        <p:strVal val="visible"/>
                                      </p:to>
                                    </p:set>
                                    <p:animEffect transition="in" filter="wipe(up)">
                                      <p:cBhvr>
                                        <p:cTn id="18" dur="500"/>
                                        <p:tgtEl>
                                          <p:spTgt spid="245762">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45762">
                                            <p:txEl>
                                              <p:pRg st="5" end="5"/>
                                            </p:txEl>
                                          </p:spTgt>
                                        </p:tgtEl>
                                        <p:attrNameLst>
                                          <p:attrName>style.visibility</p:attrName>
                                        </p:attrNameLst>
                                      </p:cBhvr>
                                      <p:to>
                                        <p:strVal val="visible"/>
                                      </p:to>
                                    </p:set>
                                    <p:animEffect transition="in" filter="wipe(up)">
                                      <p:cBhvr>
                                        <p:cTn id="21" dur="500"/>
                                        <p:tgtEl>
                                          <p:spTgt spid="2457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1"/>
          </a:lnRef>
          <a:fillRef idx="1">
            <a:schemeClr val="lt1"/>
          </a:fillRef>
          <a:effectRef idx="0">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a:t>
            </a:r>
            <a:r>
              <a:rPr lang="fr-FR" b="1" dirty="0">
                <a:solidFill>
                  <a:srgbClr val="7030A0"/>
                </a:solidFill>
                <a:effectLst>
                  <a:outerShdw blurRad="38100" dist="38100" dir="2700000" algn="tl">
                    <a:srgbClr val="000000">
                      <a:alpha val="43137"/>
                    </a:srgbClr>
                  </a:outerShdw>
                </a:effectLst>
              </a:rPr>
              <a:t> </a:t>
            </a:r>
            <a:r>
              <a:rPr lang="fr-FR" b="1" dirty="0">
                <a:solidFill>
                  <a:srgbClr val="0070C0"/>
                </a:solidFill>
                <a:effectLst>
                  <a:outerShdw blurRad="38100" dist="38100" dir="2700000" algn="tl">
                    <a:srgbClr val="000000">
                      <a:alpha val="43137"/>
                    </a:srgbClr>
                  </a:outerShdw>
                </a:effectLst>
              </a:rPr>
              <a:t>VUE PAR L’ISO</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solidFill>
                  <a:prstClr val="black"/>
                </a:solidFill>
                <a:latin typeface="Times New Roman" panose="02020603050405020304" pitchFamily="18" charset="0"/>
                <a:cs typeface="Times New Roman" panose="02020603050405020304" pitchFamily="18" charset="0"/>
              </a:rPr>
              <a:t/>
            </a:r>
            <a:br>
              <a:rPr lang="fr-FR" dirty="0">
                <a:solidFill>
                  <a:prstClr val="black"/>
                </a:solidFill>
                <a:latin typeface="Times New Roman" panose="02020603050405020304" pitchFamily="18" charset="0"/>
                <a:cs typeface="Times New Roman" panose="02020603050405020304" pitchFamily="18" charset="0"/>
              </a:rPr>
            </a:br>
            <a:endParaRPr lang="fr-FR"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1932" y="1453426"/>
            <a:ext cx="8280920" cy="646331"/>
          </a:xfrm>
          <a:prstGeom prst="rect">
            <a:avLst/>
          </a:prstGeom>
        </p:spPr>
        <p:txBody>
          <a:bodyPr wrap="square">
            <a:spAutoFit/>
          </a:bodyPr>
          <a:lstStyle/>
          <a:p>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fonctionnel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SMFA</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a:t>
            </a: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Management </a:t>
            </a:r>
            <a:r>
              <a:rPr lang="fr-FR"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a:t>
            </a:r>
            <a:r>
              <a:rPr lang="fr-F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Area</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 répartit les fonctions d’administration en 5 domaines (aires)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fonctionnels</a:t>
            </a: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616" y="2348880"/>
            <a:ext cx="5886872" cy="428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Résultat de recherche d'images pour &quot;réseaux informatique p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960"/>
            <a:ext cx="3077616"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5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2"/>
          </a:lnRef>
          <a:fillRef idx="1">
            <a:schemeClr val="lt1"/>
          </a:fillRef>
          <a:effectRef idx="0">
            <a:schemeClr val="accent2"/>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 VUE PAR L’ISO</a:t>
            </a:r>
          </a:p>
        </p:txBody>
      </p:sp>
      <p:sp>
        <p:nvSpPr>
          <p:cNvPr id="5" name="Rectangle 4"/>
          <p:cNvSpPr/>
          <p:nvPr/>
        </p:nvSpPr>
        <p:spPr>
          <a:xfrm>
            <a:off x="395536" y="1359631"/>
            <a:ext cx="4572000" cy="369332"/>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 Gestion des </a:t>
            </a:r>
            <a:r>
              <a:rPr lang="fr-FR" dirty="0" smtClean="0">
                <a:solidFill>
                  <a:srgbClr val="000000"/>
                </a:solidFill>
                <a:latin typeface="Times New Roman" panose="02020603050405020304" pitchFamily="18" charset="0"/>
                <a:cs typeface="Times New Roman" panose="02020603050405020304" pitchFamily="18" charset="0"/>
              </a:rPr>
              <a:t>anomalies</a:t>
            </a:r>
            <a:endParaRPr lang="fr-FR" dirty="0">
              <a:latin typeface="Times New Roman" panose="02020603050405020304" pitchFamily="18" charset="0"/>
              <a:cs typeface="Times New Roman" panose="02020603050405020304" pitchFamily="18" charset="0"/>
            </a:endParaRPr>
          </a:p>
        </p:txBody>
      </p:sp>
      <p:sp>
        <p:nvSpPr>
          <p:cNvPr id="8" name="Rectangle 7"/>
          <p:cNvSpPr/>
          <p:nvPr/>
        </p:nvSpPr>
        <p:spPr>
          <a:xfrm>
            <a:off x="539552" y="1844824"/>
            <a:ext cx="8064896" cy="1477328"/>
          </a:xfrm>
          <a:prstGeom prst="rect">
            <a:avLst/>
          </a:prstGeom>
        </p:spPr>
        <p:txBody>
          <a:bodyPr wrap="square">
            <a:spAutoFit/>
          </a:bodyPr>
          <a:lstStyle/>
          <a:p>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surveillance des alarmes (filtre, report... ),</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traitement de celles-ci,</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localisation et le diagnostic des incidents,</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mémorisation des anomalies (journalisation),</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définition des opérations curatives</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95536" y="3465063"/>
            <a:ext cx="4572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 Gestion de la </a:t>
            </a:r>
            <a:r>
              <a:rPr lang="fr-FR" dirty="0" smtClean="0">
                <a:latin typeface="Times New Roman" panose="02020603050405020304" pitchFamily="18" charset="0"/>
                <a:cs typeface="Times New Roman" panose="02020603050405020304" pitchFamily="18" charset="0"/>
              </a:rPr>
              <a:t>comptabilité</a:t>
            </a:r>
            <a:endParaRPr lang="fr-FR" dirty="0">
              <a:latin typeface="Times New Roman" panose="02020603050405020304" pitchFamily="18" charset="0"/>
              <a:cs typeface="Times New Roman" panose="02020603050405020304" pitchFamily="18" charset="0"/>
            </a:endParaRPr>
          </a:p>
        </p:txBody>
      </p:sp>
      <p:sp>
        <p:nvSpPr>
          <p:cNvPr id="10" name="Rectangle 9"/>
          <p:cNvSpPr/>
          <p:nvPr/>
        </p:nvSpPr>
        <p:spPr>
          <a:xfrm>
            <a:off x="505475" y="3998816"/>
            <a:ext cx="5218654" cy="2031325"/>
          </a:xfrm>
          <a:prstGeom prst="rect">
            <a:avLst/>
          </a:prstGeom>
        </p:spPr>
        <p:txBody>
          <a:bodyPr wrap="square">
            <a:spAutoFit/>
          </a:bodyPr>
          <a:lstStyle/>
          <a:p>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comptabilité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comporte les tâches suivantes :</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définition des centres de coût,</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mesure des dépenses de structure (coûts fixes) et répartition,</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mesure des consommations par service,</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imputation des coûts.</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http://www.nicolasbordas.fr/wp-content/uploads/2014/02/re%CC%81seau-social-re%CC%81seaux-sociaux-%C2%A9-Cybrain-Fotolia-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0769" y="1544297"/>
            <a:ext cx="3251250" cy="490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09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2"/>
          </a:lnRef>
          <a:fillRef idx="1">
            <a:schemeClr val="lt1"/>
          </a:fillRef>
          <a:effectRef idx="0">
            <a:schemeClr val="accent2"/>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 VUE PAR L’ISO</a:t>
            </a:r>
          </a:p>
        </p:txBody>
      </p:sp>
      <p:sp>
        <p:nvSpPr>
          <p:cNvPr id="3" name="Rectangle 2"/>
          <p:cNvSpPr/>
          <p:nvPr/>
        </p:nvSpPr>
        <p:spPr>
          <a:xfrm>
            <a:off x="121838" y="1268760"/>
            <a:ext cx="8712968" cy="2308324"/>
          </a:xfrm>
          <a:prstGeom prst="rect">
            <a:avLst/>
          </a:prstGeom>
        </p:spPr>
        <p:txBody>
          <a:bodyPr wrap="square">
            <a:spAutoFit/>
          </a:bodyPr>
          <a:lstStyle/>
          <a:p>
            <a:r>
              <a:rPr lang="fr-FR" dirty="0">
                <a:effectLst>
                  <a:outerShdw blurRad="38100" dist="38100" dir="2700000" algn="tl">
                    <a:srgbClr val="000000">
                      <a:alpha val="43137"/>
                    </a:srgbClr>
                  </a:outerShdw>
                </a:effectLst>
              </a:rPr>
              <a:t>➤ Gestion de la configuration et des </a:t>
            </a:r>
            <a:r>
              <a:rPr lang="fr-FR" dirty="0" smtClean="0">
                <a:effectLst>
                  <a:outerShdw blurRad="38100" dist="38100" dir="2700000" algn="tl">
                    <a:srgbClr val="000000">
                      <a:alpha val="43137"/>
                    </a:srgbClr>
                  </a:outerShdw>
                </a:effectLst>
              </a:rPr>
              <a:t>noms</a:t>
            </a: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Gestion des performances</a:t>
            </a:r>
            <a:br>
              <a:rPr lang="fr-FR" dirty="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La </a:t>
            </a:r>
            <a:r>
              <a:rPr lang="fr-FR" dirty="0">
                <a:effectLst>
                  <a:outerShdw blurRad="38100" dist="38100" dir="2700000" algn="tl">
                    <a:srgbClr val="000000">
                      <a:alpha val="43137"/>
                    </a:srgbClr>
                  </a:outerShdw>
                </a:effectLst>
              </a:rPr>
              <a:t>gestion des performances comprend notamment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la collecte d’informations (mesure du trafic, temps de réponse, taux d’erreur...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le stockage (archivage...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l’interprétation des mesures (calculs de charge du système...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La gestion des performances nécessite de disposer d’outil de modélisation et de simulation</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pour évaluer l’impact d’une modification de l’un des paramètres du système</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pic>
        <p:nvPicPr>
          <p:cNvPr id="5122" name="Picture 2" descr="Résultat de recherche d'images pour &quot;réseau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7084"/>
            <a:ext cx="9144000" cy="328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8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568952" cy="1052736"/>
          </a:xfrm>
        </p:spPr>
        <p:style>
          <a:lnRef idx="2">
            <a:schemeClr val="accent2"/>
          </a:lnRef>
          <a:fillRef idx="1">
            <a:schemeClr val="lt1"/>
          </a:fillRef>
          <a:effectRef idx="0">
            <a:schemeClr val="accent2"/>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rPr>
              <a:t>L’ADMINISTRATION VUE PAR L’ISO</a:t>
            </a:r>
          </a:p>
        </p:txBody>
      </p:sp>
      <p:sp>
        <p:nvSpPr>
          <p:cNvPr id="4" name="Rectangle 3"/>
          <p:cNvSpPr/>
          <p:nvPr/>
        </p:nvSpPr>
        <p:spPr>
          <a:xfrm>
            <a:off x="144623" y="1412776"/>
            <a:ext cx="8640960" cy="2585323"/>
          </a:xfrm>
          <a:prstGeom prst="rect">
            <a:avLst/>
          </a:prstGeom>
        </p:spPr>
        <p:txBody>
          <a:bodyPr wrap="square">
            <a:spAutoFit/>
          </a:bodyPr>
          <a:lstStyle/>
          <a:p>
            <a:r>
              <a:rPr lang="fr-FR" dirty="0">
                <a:effectLst>
                  <a:outerShdw blurRad="38100" dist="38100" dir="2700000" algn="tl">
                    <a:srgbClr val="000000">
                      <a:alpha val="43137"/>
                    </a:srgbClr>
                  </a:outerShdw>
                </a:effectLst>
              </a:rPr>
              <a:t>➤ Gestion de la sécurité</a:t>
            </a:r>
            <a:br>
              <a:rPr lang="fr-FR" dirty="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L’ISO </a:t>
            </a:r>
            <a:r>
              <a:rPr lang="fr-FR" dirty="0">
                <a:effectLst>
                  <a:outerShdw blurRad="38100" dist="38100" dir="2700000" algn="tl">
                    <a:srgbClr val="000000">
                      <a:alpha val="43137"/>
                    </a:srgbClr>
                  </a:outerShdw>
                </a:effectLst>
              </a:rPr>
              <a:t>a défini </a:t>
            </a:r>
            <a:r>
              <a:rPr lang="fr-FR" dirty="0" smtClean="0">
                <a:effectLst>
                  <a:outerShdw blurRad="38100" dist="38100" dir="2700000" algn="tl">
                    <a:srgbClr val="000000">
                      <a:alpha val="43137"/>
                    </a:srgbClr>
                  </a:outerShdw>
                </a:effectLst>
              </a:rPr>
              <a:t>cinq services </a:t>
            </a:r>
            <a:r>
              <a:rPr lang="fr-FR" dirty="0">
                <a:effectLst>
                  <a:outerShdw blurRad="38100" dist="38100" dir="2700000" algn="tl">
                    <a:srgbClr val="000000">
                      <a:alpha val="43137"/>
                    </a:srgbClr>
                  </a:outerShdw>
                </a:effectLst>
              </a:rPr>
              <a:t>de sécurité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les contrôles d’accès au réseau,</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la confidentialité (les données ne sont communiquées qu’aux personnes, ou processus autorisés),</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l’intégrité (les données n’ont pas été accidentellement ou volontairement modifiées ou</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détruites),</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l’authentification (l’entité participant à la communication est bien celle déclarée),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le non-désaveu (impossibilité pour une entité de nier d’avoir participé à une transaction</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pic>
        <p:nvPicPr>
          <p:cNvPr id="4098" name="Picture 2" descr="Résultat de recherche d'images pour &quot;réseaux sécurité&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099"/>
            <a:ext cx="9144000" cy="285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315" y="1509486"/>
            <a:ext cx="3935185" cy="4810548"/>
          </a:xfrm>
          <a:prstGeom prst="rect">
            <a:avLst/>
          </a:prstGeom>
        </p:spPr>
        <p:txBody>
          <a:bodyPr wrap="square">
            <a:spAutoFit/>
          </a:bodyPr>
          <a:lstStyle/>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Applications P2P </a:t>
            </a:r>
            <a:r>
              <a:rPr lang="fr-FR" sz="2000" b="1" dirty="0" smtClean="0">
                <a:latin typeface="Times New Roman" panose="02020603050405020304" pitchFamily="18" charset="0"/>
                <a:cs typeface="Times New Roman" panose="02020603050405020304" pitchFamily="18" charset="0"/>
              </a:rPr>
              <a:t>communes</a:t>
            </a:r>
            <a:r>
              <a:rPr lang="fr-FR" sz="2000" dirty="0" smtClean="0">
                <a:latin typeface="Times New Roman" panose="02020603050405020304" pitchFamily="18" charset="0"/>
                <a:cs typeface="Times New Roman" panose="02020603050405020304" pitchFamily="18" charset="0"/>
              </a:rPr>
              <a:t>:</a:t>
            </a:r>
          </a:p>
          <a:p>
            <a:pPr marL="800100" lvl="1" indent="-342900" algn="l">
              <a:lnSpc>
                <a:spcPct val="150000"/>
              </a:lnSpc>
              <a:buFont typeface="Arial" pitchFamily="34" charset="0"/>
              <a:buChar char="•"/>
            </a:pPr>
            <a:r>
              <a:rPr lang="en-US" sz="1800" dirty="0" err="1" smtClean="0">
                <a:latin typeface="Times New Roman" panose="02020603050405020304" pitchFamily="18" charset="0"/>
                <a:cs typeface="Times New Roman" panose="02020603050405020304" pitchFamily="18" charset="0"/>
              </a:rPr>
              <a:t>eDonkey</a:t>
            </a:r>
            <a:endParaRPr lang="en-US" sz="1800" dirty="0">
              <a:latin typeface="Times New Roman" panose="02020603050405020304" pitchFamily="18" charset="0"/>
              <a:cs typeface="Times New Roman" panose="02020603050405020304" pitchFamily="18" charset="0"/>
            </a:endParaRPr>
          </a:p>
          <a:p>
            <a:pPr marL="800100" lvl="1" indent="-342900" algn="l">
              <a:lnSpc>
                <a:spcPct val="100000"/>
              </a:lnSpc>
              <a:buFont typeface="Arial" pitchFamily="34" charset="0"/>
              <a:buChar char="•"/>
            </a:pPr>
            <a:r>
              <a:rPr lang="en-US" sz="1800" dirty="0" err="1">
                <a:latin typeface="Times New Roman" panose="02020603050405020304" pitchFamily="18" charset="0"/>
                <a:cs typeface="Times New Roman" panose="02020603050405020304" pitchFamily="18" charset="0"/>
              </a:rPr>
              <a:t>eMule</a:t>
            </a:r>
            <a:endParaRPr lang="en-US" sz="1800" dirty="0">
              <a:latin typeface="Times New Roman" panose="02020603050405020304" pitchFamily="18" charset="0"/>
              <a:cs typeface="Times New Roman" panose="02020603050405020304" pitchFamily="18" charset="0"/>
            </a:endParaRPr>
          </a:p>
          <a:p>
            <a:pPr marL="800100" lvl="1" indent="-342900" algn="l">
              <a:lnSpc>
                <a:spcPct val="100000"/>
              </a:lnSpc>
              <a:buFont typeface="Arial" pitchFamily="34" charset="0"/>
              <a:buChar char="•"/>
            </a:pPr>
            <a:r>
              <a:rPr lang="en-US" sz="1800" dirty="0" err="1">
                <a:latin typeface="Times New Roman" panose="02020603050405020304" pitchFamily="18" charset="0"/>
                <a:cs typeface="Times New Roman" panose="02020603050405020304" pitchFamily="18" charset="0"/>
              </a:rPr>
              <a:t>Shareaza</a:t>
            </a:r>
            <a:endParaRPr lang="en-US" sz="1800" dirty="0">
              <a:latin typeface="Times New Roman" panose="02020603050405020304" pitchFamily="18" charset="0"/>
              <a:cs typeface="Times New Roman" panose="02020603050405020304" pitchFamily="18" charset="0"/>
            </a:endParaRPr>
          </a:p>
          <a:p>
            <a:pPr marL="800100" lvl="1" indent="-342900" algn="l">
              <a:lnSpc>
                <a:spcPct val="100000"/>
              </a:lnSpc>
              <a:buFont typeface="Arial" pitchFamily="34" charset="0"/>
              <a:buChar char="•"/>
            </a:pPr>
            <a:r>
              <a:rPr lang="en-US" sz="1800" dirty="0" err="1">
                <a:latin typeface="Times New Roman" panose="02020603050405020304" pitchFamily="18" charset="0"/>
                <a:cs typeface="Times New Roman" panose="02020603050405020304" pitchFamily="18" charset="0"/>
              </a:rPr>
              <a:t>BitTorrent</a:t>
            </a:r>
            <a:endParaRPr lang="en-US" sz="1800" dirty="0">
              <a:latin typeface="Times New Roman" panose="02020603050405020304" pitchFamily="18" charset="0"/>
              <a:cs typeface="Times New Roman" panose="02020603050405020304" pitchFamily="18" charset="0"/>
            </a:endParaRPr>
          </a:p>
          <a:p>
            <a:pPr marL="800100" lvl="1" indent="-342900" algn="l">
              <a:lnSpc>
                <a:spcPct val="100000"/>
              </a:lnSpc>
              <a:buFont typeface="Arial" pitchFamily="34" charset="0"/>
              <a:buChar char="•"/>
            </a:pPr>
            <a:r>
              <a:rPr lang="en-US" sz="1800" dirty="0" err="1">
                <a:latin typeface="Times New Roman" panose="02020603050405020304" pitchFamily="18" charset="0"/>
                <a:cs typeface="Times New Roman" panose="02020603050405020304" pitchFamily="18" charset="0"/>
              </a:rPr>
              <a:t>Bitcoin</a:t>
            </a:r>
            <a:endParaRPr lang="en-US" sz="1800" dirty="0">
              <a:latin typeface="Times New Roman" panose="02020603050405020304" pitchFamily="18" charset="0"/>
              <a:cs typeface="Times New Roman" panose="02020603050405020304" pitchFamily="18" charset="0"/>
            </a:endParaRPr>
          </a:p>
          <a:p>
            <a:pPr marL="800100" lvl="1" indent="-342900" algn="l">
              <a:lnSpc>
                <a:spcPct val="100000"/>
              </a:lnSpc>
              <a:buFont typeface="Arial" pitchFamily="34" charset="0"/>
              <a:buChar char="•"/>
            </a:pPr>
            <a:r>
              <a:rPr lang="en-US" sz="1800" dirty="0" err="1" smtClean="0">
                <a:latin typeface="Times New Roman" panose="02020603050405020304" pitchFamily="18" charset="0"/>
                <a:cs typeface="Times New Roman" panose="02020603050405020304" pitchFamily="18" charset="0"/>
              </a:rPr>
              <a:t>LionShare</a:t>
            </a:r>
            <a:endParaRPr lang="en-US" sz="180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De nombreuses applications P2P n’utilisent pas une base de données centrale pour enregistrer tous les fichiers disponibles sur les </a:t>
            </a:r>
            <a:r>
              <a:rPr lang="fr-FR" sz="2000" dirty="0" err="1" smtClean="0">
                <a:latin typeface="Times New Roman" panose="02020603050405020304" pitchFamily="18" charset="0"/>
                <a:cs typeface="Times New Roman" panose="02020603050405020304" pitchFamily="18" charset="0"/>
              </a:rPr>
              <a:t>peers</a:t>
            </a:r>
            <a:r>
              <a:rPr lang="fr-FR"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18125" y="1033066"/>
            <a:ext cx="8067368" cy="430887"/>
          </a:xfrm>
          <a:prstGeom prst="rect">
            <a:avLst/>
          </a:prstGeom>
        </p:spPr>
        <p:txBody>
          <a:bodyPr wrap="square">
            <a:spAutoFit/>
          </a:bodyPr>
          <a:lstStyle/>
          <a:p>
            <a:pPr algn="l"/>
            <a:r>
              <a:rPr lang="en-US" sz="2200"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Applications P2P communes</a:t>
            </a:r>
            <a:endParaRPr lang="ar-DZ"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srcRect l="4436" t="11443" b="10945"/>
          <a:stretch/>
        </p:blipFill>
        <p:spPr bwMode="auto">
          <a:xfrm>
            <a:off x="4355976" y="1257636"/>
            <a:ext cx="4682927" cy="5123692"/>
          </a:xfrm>
          <a:prstGeom prst="rect">
            <a:avLst/>
          </a:prstGeom>
          <a:noFill/>
          <a:ln w="9525">
            <a:noFill/>
            <a:miter lim="800000"/>
            <a:headEnd/>
            <a:tailEnd/>
          </a:ln>
        </p:spPr>
      </p:pic>
      <p:sp>
        <p:nvSpPr>
          <p:cNvPr id="10"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58209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324" y="4509120"/>
            <a:ext cx="4453676" cy="2348880"/>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24" y="980728"/>
            <a:ext cx="4122738" cy="352839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196752"/>
            <a:ext cx="4392488" cy="4524315"/>
          </a:xfrm>
          <a:prstGeom prst="rect">
            <a:avLst/>
          </a:prstGeom>
        </p:spPr>
        <p:txBody>
          <a:bodyPr wrap="square">
            <a:spAutoFit/>
          </a:bodyPr>
          <a:lstStyle/>
          <a:p>
            <a:pPr algn="just"/>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couche application contient toutes les fonctions qui permettent la communication entre systèmes différents</a:t>
            </a: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Font typeface="Wingdings" charset="2"/>
              <a:buNone/>
            </a:pP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ette couche est le point de contact entre l'utilisateur et le réseau. C'est donc elle qui va apporter à l'utilisateur les services de base offerts par le réseau, comme par exemple le transfert de fichier, la messagerie... </a:t>
            </a:r>
          </a:p>
        </p:txBody>
      </p:sp>
    </p:spTree>
    <p:extLst>
      <p:ext uri="{BB962C8B-B14F-4D97-AF65-F5344CB8AC3E}">
        <p14:creationId xmlns:p14="http://schemas.microsoft.com/office/powerpoint/2010/main" val="184096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394" y="3501008"/>
            <a:ext cx="8295085" cy="923330"/>
          </a:xfrm>
          <a:prstGeom prst="rect">
            <a:avLst/>
          </a:prstGeom>
          <a:solidFill>
            <a:schemeClr val="bg1"/>
          </a:solidFill>
          <a:ln>
            <a:solidFill>
              <a:schemeClr val="accent2"/>
            </a:solidFill>
          </a:ln>
        </p:spPr>
        <p:txBody>
          <a:bodyPr wrap="square" lIns="91440" tIns="45720" rIns="91440" bIns="45720">
            <a:spAutoFit/>
          </a:bodyPr>
          <a:lstStyle/>
          <a:p>
            <a:pPr algn="ctr"/>
            <a:r>
              <a:rPr lang="fr-FR" sz="5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Introduction </a:t>
            </a:r>
            <a:endParaRPr lang="fr-FR"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pic>
        <p:nvPicPr>
          <p:cNvPr id="2050" name="Picture 2" descr="Résultat de recherche d'images pour &quot;réseaux informat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2" y="188640"/>
            <a:ext cx="8165234" cy="308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18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79389" y="1196975"/>
            <a:ext cx="4896667" cy="2232025"/>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applications </a:t>
            </a:r>
            <a:r>
              <a:rPr lang="en-GB"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a:t>
            </a:r>
            <a:r>
              <a:rPr lang="en-GB"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a:t>
            </a:r>
            <a:r>
              <a:rPr lang="en-GB"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type client- </a:t>
            </a:r>
            <a:r>
              <a:rPr lang="en-GB"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a:t>
            </a:r>
            <a:r>
              <a:rPr lang="en-GB"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module client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demandeur</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services </a:t>
            </a:r>
          </a:p>
          <a:p>
            <a:pPr lvl="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module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fournit</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services en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aux </a:t>
            </a:r>
            <a:r>
              <a:rPr lang="en-GB" altLang="fr-FR"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demandes</a:t>
            </a:r>
            <a:r>
              <a:rPr lang="en-GB"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client. </a:t>
            </a:r>
          </a:p>
          <a:p>
            <a:pPr>
              <a:spcBef>
                <a:spcPts val="5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79389" y="3789040"/>
            <a:ext cx="4896667" cy="2246769"/>
          </a:xfrm>
          <a:prstGeom prst="rect">
            <a:avLst/>
          </a:prstGeom>
        </p:spPr>
        <p:txBody>
          <a:bodyPr wrap="square">
            <a:spAutoFit/>
          </a:bodyPr>
          <a:lstStyle/>
          <a:p>
            <a:pPr algn="just"/>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couche application gère les programmes de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l'utilisateur pour </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lesquels les ordinateurs ont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été achetés.</a:t>
            </a:r>
          </a:p>
          <a:p>
            <a:pPr algn="just"/>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couche fournit à ces utilisateurs quelques applications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services </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généraux que nous allons voir (Telnet, FTP,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4098"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441" y="1052737"/>
            <a:ext cx="381000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99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3" y="2227263"/>
            <a:ext cx="6319837" cy="463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369887" y="1447800"/>
            <a:ext cx="8545513" cy="787400"/>
          </a:xfrm>
          <a:prstGeom prst="rect">
            <a:avLst/>
          </a:prstGeom>
          <a:noFill/>
          <a:ln w="9525" algn="ctr">
            <a:noFill/>
            <a:miter lim="800000"/>
            <a:headEnd/>
            <a:tailEnd/>
          </a:ln>
        </p:spPr>
        <p:txBody>
          <a:bodyPr lIns="82124" tIns="41061" rIns="82124" bIns="41061"/>
          <a:lstStyle/>
          <a:p>
            <a:pPr marL="266700" indent="-266700" algn="l" defTabSz="814388">
              <a:lnSpc>
                <a:spcPct val="75000"/>
              </a:lnSpc>
              <a:spcBef>
                <a:spcPct val="50000"/>
              </a:spcBef>
              <a:buClr>
                <a:schemeClr val="tx2"/>
              </a:buClr>
              <a:buSzPct val="100000"/>
              <a:buFont typeface="Wingdings" pitchFamily="2" charset="2"/>
              <a:buChar char="§"/>
              <a:defRPr/>
            </a:pPr>
            <a:r>
              <a:rPr lang="fr-FR" sz="2000" kern="0" dirty="0">
                <a:latin typeface="Times New Roman" panose="02020603050405020304" pitchFamily="18" charset="0"/>
                <a:cs typeface="Times New Roman" panose="02020603050405020304" pitchFamily="18" charset="0"/>
              </a:rPr>
              <a:t>Il existe de </a:t>
            </a:r>
            <a:r>
              <a:rPr lang="fr-FR" sz="2000" b="1" kern="0" dirty="0">
                <a:latin typeface="Times New Roman" panose="02020603050405020304" pitchFamily="18" charset="0"/>
                <a:cs typeface="Times New Roman" panose="02020603050405020304" pitchFamily="18" charset="0"/>
              </a:rPr>
              <a:t>nombreux protocoles </a:t>
            </a:r>
            <a:r>
              <a:rPr lang="fr-FR" sz="2000" kern="0" dirty="0" smtClean="0">
                <a:latin typeface="Times New Roman" panose="02020603050405020304" pitchFamily="18" charset="0"/>
                <a:cs typeface="Times New Roman" panose="02020603050405020304" pitchFamily="18" charset="0"/>
              </a:rPr>
              <a:t>: </a:t>
            </a:r>
            <a:r>
              <a:rPr lang="fr-FR" sz="2000" kern="0" dirty="0">
                <a:latin typeface="Times New Roman" panose="02020603050405020304" pitchFamily="18" charset="0"/>
                <a:cs typeface="Times New Roman" panose="02020603050405020304" pitchFamily="18" charset="0"/>
              </a:rPr>
              <a:t>HTTP, SMTP, DHCP, DNS</a:t>
            </a:r>
            <a:r>
              <a:rPr lang="fr-FR" sz="2000" kern="0" dirty="0" smtClean="0">
                <a:latin typeface="Times New Roman" panose="02020603050405020304" pitchFamily="18" charset="0"/>
                <a:cs typeface="Times New Roman" panose="02020603050405020304" pitchFamily="18" charset="0"/>
              </a:rPr>
              <a:t>,…</a:t>
            </a:r>
          </a:p>
          <a:p>
            <a:pPr marL="266700" indent="-266700" algn="l" defTabSz="814388">
              <a:lnSpc>
                <a:spcPct val="75000"/>
              </a:lnSpc>
              <a:spcBef>
                <a:spcPct val="50000"/>
              </a:spcBef>
              <a:buClr>
                <a:schemeClr val="tx2"/>
              </a:buClr>
              <a:buSzPct val="100000"/>
              <a:buFont typeface="Wingdings" pitchFamily="2" charset="2"/>
              <a:buChar char="§"/>
              <a:defRPr/>
            </a:pPr>
            <a:r>
              <a:rPr lang="fr-FR" sz="2000" kern="0" dirty="0" smtClean="0">
                <a:latin typeface="Times New Roman" panose="02020603050405020304" pitchFamily="18" charset="0"/>
                <a:cs typeface="Times New Roman" panose="02020603050405020304" pitchFamily="18" charset="0"/>
              </a:rPr>
              <a:t>De nouveaux protocoles sont toujours en cours d'élaboration.</a:t>
            </a:r>
            <a:endParaRPr lang="fr-FR" sz="2000" kern="0" dirty="0">
              <a:latin typeface="Times New Roman" panose="02020603050405020304" pitchFamily="18" charset="0"/>
              <a:cs typeface="Times New Roman" panose="02020603050405020304" pitchFamily="18" charset="0"/>
            </a:endParaRPr>
          </a:p>
        </p:txBody>
      </p:sp>
      <p:sp>
        <p:nvSpPr>
          <p:cNvPr id="6"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141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46" y="1268760"/>
            <a:ext cx="8634185" cy="3662541"/>
          </a:xfrm>
          <a:prstGeom prst="rect">
            <a:avLst/>
          </a:prstGeom>
        </p:spPr>
        <p:txBody>
          <a:bodyPr wrap="square">
            <a:spAutoFit/>
          </a:bodyPr>
          <a:lstStyle/>
          <a:p>
            <a:pPr algn="l"/>
            <a:r>
              <a:rPr lang="en-US" sz="2000" b="1" dirty="0" smtClean="0">
                <a:latin typeface="Times New Roman" panose="02020603050405020304" pitchFamily="18" charset="0"/>
                <a:cs typeface="Times New Roman" panose="02020603050405020304" pitchFamily="18" charset="0"/>
              </a:rPr>
              <a:t>Domain </a:t>
            </a:r>
            <a:r>
              <a:rPr lang="en-US" sz="2000" b="1" dirty="0">
                <a:latin typeface="Times New Roman" panose="02020603050405020304" pitchFamily="18" charset="0"/>
                <a:cs typeface="Times New Roman" panose="02020603050405020304" pitchFamily="18" charset="0"/>
              </a:rPr>
              <a:t>Name Service Protocol (DNS)</a:t>
            </a:r>
            <a:r>
              <a:rPr lang="en-US" dirty="0">
                <a:latin typeface="Times New Roman" panose="02020603050405020304" pitchFamily="18" charset="0"/>
                <a:cs typeface="Times New Roman" panose="02020603050405020304" pitchFamily="18" charset="0"/>
              </a:rPr>
              <a:t> - </a:t>
            </a:r>
            <a:r>
              <a:rPr lang="fr-FR" sz="2000" dirty="0" smtClean="0">
                <a:latin typeface="Times New Roman" panose="02020603050405020304" pitchFamily="18" charset="0"/>
                <a:cs typeface="Times New Roman" panose="02020603050405020304" pitchFamily="18" charset="0"/>
              </a:rPr>
              <a:t>utilisé pour résoudre des noms Internet en adresses IP.</a:t>
            </a:r>
          </a:p>
          <a:p>
            <a:pPr algn="l"/>
            <a:endParaRPr lang="en-US" b="1" dirty="0" smtClean="0">
              <a:latin typeface="Times New Roman" panose="02020603050405020304" pitchFamily="18" charset="0"/>
              <a:cs typeface="Times New Roman" panose="02020603050405020304" pitchFamily="18" charset="0"/>
            </a:endParaRPr>
          </a:p>
          <a:p>
            <a:pPr algn="l"/>
            <a:r>
              <a:rPr lang="en-US" sz="2000" b="1" dirty="0" smtClean="0">
                <a:latin typeface="Times New Roman" panose="02020603050405020304" pitchFamily="18" charset="0"/>
                <a:cs typeface="Times New Roman" panose="02020603050405020304" pitchFamily="18" charset="0"/>
              </a:rPr>
              <a:t>Telnet</a:t>
            </a: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protocole d'émulation de terminal utilisé pour fournir un accès distant aux serveurs et périphériques réseau</a:t>
            </a:r>
            <a:r>
              <a:rPr lang="fr-F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b="1" dirty="0" smtClean="0">
              <a:latin typeface="Times New Roman" panose="02020603050405020304" pitchFamily="18" charset="0"/>
              <a:cs typeface="Times New Roman" panose="02020603050405020304" pitchFamily="18" charset="0"/>
            </a:endParaRPr>
          </a:p>
          <a:p>
            <a:pPr algn="l"/>
            <a:r>
              <a:rPr lang="en-US" sz="2000" b="1" dirty="0" smtClean="0">
                <a:latin typeface="Times New Roman" panose="02020603050405020304" pitchFamily="18" charset="0"/>
                <a:cs typeface="Times New Roman" panose="02020603050405020304" pitchFamily="18" charset="0"/>
              </a:rPr>
              <a:t>Dynamic </a:t>
            </a:r>
            <a:r>
              <a:rPr lang="en-US" sz="2000" b="1" dirty="0">
                <a:latin typeface="Times New Roman" panose="02020603050405020304" pitchFamily="18" charset="0"/>
                <a:cs typeface="Times New Roman" panose="02020603050405020304" pitchFamily="18" charset="0"/>
              </a:rPr>
              <a:t>Host Control Protocol (DHCP)</a:t>
            </a:r>
            <a:r>
              <a:rPr lang="en-US" dirty="0">
                <a:latin typeface="Times New Roman" panose="02020603050405020304" pitchFamily="18" charset="0"/>
                <a:cs typeface="Times New Roman" panose="02020603050405020304" pitchFamily="18" charset="0"/>
              </a:rPr>
              <a:t> - </a:t>
            </a:r>
            <a:r>
              <a:rPr lang="fr-FR" sz="2000" dirty="0" smtClean="0">
                <a:latin typeface="Times New Roman" panose="02020603050405020304" pitchFamily="18" charset="0"/>
                <a:cs typeface="Times New Roman" panose="02020603050405020304" pitchFamily="18" charset="0"/>
              </a:rPr>
              <a:t>utilisée pour attribuer une adresse IP, masque de sous-réseau, passerelle par défaut et le serveur DNS pour un hôte</a:t>
            </a:r>
            <a:endParaRPr lang="en-US" sz="200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r>
              <a:rPr lang="en-US" sz="2000" b="1" dirty="0" err="1" smtClean="0">
                <a:latin typeface="Times New Roman" panose="02020603050405020304" pitchFamily="18" charset="0"/>
                <a:cs typeface="Times New Roman" panose="02020603050405020304" pitchFamily="18" charset="0"/>
              </a:rPr>
              <a:t>HyperText</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Transfer </a:t>
            </a:r>
            <a:r>
              <a:rPr lang="en-US" sz="2000" b="1" dirty="0" smtClean="0">
                <a:latin typeface="Times New Roman" panose="02020603050405020304" pitchFamily="18" charset="0"/>
                <a:cs typeface="Times New Roman" panose="02020603050405020304" pitchFamily="18" charset="0"/>
              </a:rPr>
              <a:t>Protocol </a:t>
            </a:r>
            <a:r>
              <a:rPr lang="en-US" sz="2000" b="1" dirty="0">
                <a:latin typeface="Times New Roman" panose="02020603050405020304" pitchFamily="18" charset="0"/>
                <a:cs typeface="Times New Roman" panose="02020603050405020304" pitchFamily="18" charset="0"/>
              </a:rPr>
              <a:t>(HTTP)</a:t>
            </a:r>
            <a:r>
              <a:rPr lang="en-US" dirty="0">
                <a:latin typeface="Times New Roman" panose="02020603050405020304" pitchFamily="18" charset="0"/>
                <a:cs typeface="Times New Roman" panose="02020603050405020304" pitchFamily="18" charset="0"/>
              </a:rPr>
              <a:t> - </a:t>
            </a:r>
            <a:r>
              <a:rPr lang="fr-FR" sz="2000" dirty="0" smtClean="0">
                <a:latin typeface="Times New Roman" panose="02020603050405020304" pitchFamily="18" charset="0"/>
                <a:cs typeface="Times New Roman" panose="02020603050405020304" pitchFamily="18" charset="0"/>
              </a:rPr>
              <a:t>utilisé pour transférer des fichiers qui composent les pages Web du World </a:t>
            </a:r>
            <a:r>
              <a:rPr lang="fr-FR" sz="2000" dirty="0" err="1" smtClean="0">
                <a:latin typeface="Times New Roman" panose="02020603050405020304" pitchFamily="18" charset="0"/>
                <a:cs typeface="Times New Roman" panose="02020603050405020304" pitchFamily="18" charset="0"/>
              </a:rPr>
              <a:t>Wide</a:t>
            </a:r>
            <a:r>
              <a:rPr lang="fr-FR" sz="2000" dirty="0" smtClean="0">
                <a:latin typeface="Times New Roman" panose="02020603050405020304" pitchFamily="18" charset="0"/>
                <a:cs typeface="Times New Roman" panose="02020603050405020304" pitchFamily="18" charset="0"/>
              </a:rPr>
              <a:t> Web</a:t>
            </a:r>
            <a:endParaRPr lang="en-US" sz="2000" dirty="0">
              <a:latin typeface="Times New Roman" panose="02020603050405020304" pitchFamily="18" charset="0"/>
              <a:cs typeface="Times New Roman" panose="02020603050405020304" pitchFamily="18" charset="0"/>
            </a:endParaRPr>
          </a:p>
        </p:txBody>
      </p:sp>
      <p:sp>
        <p:nvSpPr>
          <p:cNvPr id="6"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47837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1" y="1279071"/>
            <a:ext cx="8447315" cy="3908762"/>
          </a:xfrm>
          <a:prstGeom prst="rect">
            <a:avLst/>
          </a:prstGeom>
        </p:spPr>
        <p:txBody>
          <a:bodyPr wrap="square">
            <a:spAutoFit/>
          </a:bodyPr>
          <a:lstStyle/>
          <a:p>
            <a:pPr algn="l"/>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ile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ransfer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pour le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transfert interactif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fichiers </a:t>
            </a: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 systèmes</a:t>
            </a:r>
            <a:endParaRPr lang="en-US"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rivial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ile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ransfer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TFTP</a:t>
            </a: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pour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transfert de fichier actif</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sans connexion</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ransfer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pour le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transfert de messages électroniques</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les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pièces jointes</a:t>
            </a:r>
            <a:endParaRPr lang="en-US" sz="2000"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ost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ffice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par les </a:t>
            </a: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clients</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messagerie de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récupérer le courrier</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partir d'un </a:t>
            </a: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 distant</a:t>
            </a:r>
            <a:endParaRPr lang="en-US"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377371" y="1412776"/>
            <a:ext cx="8254999" cy="4330699"/>
          </a:xfrm>
          <a:prstGeom prst="rect">
            <a:avLst/>
          </a:prstGeom>
          <a:noFill/>
          <a:ln w="9525">
            <a:noFill/>
            <a:miter lim="800000"/>
            <a:headEnd/>
            <a:tailEnd/>
          </a:ln>
          <a:effectLst/>
        </p:spPr>
      </p:pic>
      <p:sp>
        <p:nvSpPr>
          <p:cNvPr id="8"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9032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733677" cy="3413498"/>
          </a:xfrm>
        </p:spPr>
        <p:txBody>
          <a:bodyPr>
            <a:noAutofit/>
          </a:bodyPr>
          <a:lstStyle/>
          <a:p>
            <a:pPr marL="0" indent="0">
              <a:buNone/>
            </a:pP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Trois protocoles</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couche </a:t>
            </a:r>
            <a:r>
              <a:rPr lang="fr-FR"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sont </a:t>
            </a:r>
            <a:r>
              <a:rPr lang="fr-FR" sz="20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usuellement impliqués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 le travail quotidien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yper</a:t>
            </a:r>
            <a:r>
              <a:rPr lang="en-US" sz="2000"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ransfer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800100" lvl="1" indent="-342900">
              <a:buFont typeface="Arial" pitchFamily="34" charset="0"/>
              <a:buChar char="•"/>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a:t>
            </a:r>
            <a:r>
              <a:rPr lang="en-US" dirty="0" err="1"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naviguer</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en-US"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Web.</a:t>
            </a:r>
            <a:endParaRPr lang="en-US"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ail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ransfer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800100" lvl="1" indent="-342900">
              <a:buFont typeface="Arial" pitchFamily="34" charset="0"/>
              <a:buChar char="•"/>
            </a:pP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pour permettre aux utilisateurs d'</a:t>
            </a:r>
            <a:r>
              <a:rPr lang="fr-FR"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envoyer</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courriels.</a:t>
            </a:r>
            <a:endParaRPr lang="en-US"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ost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ffice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800100" lvl="1" indent="-342900">
              <a:buFont typeface="Arial" pitchFamily="34" charset="0"/>
              <a:buChar char="•"/>
            </a:pP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 pour permettre aux utilisateurs de recevoir des </a:t>
            </a:r>
            <a:r>
              <a:rPr 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courriels.</a:t>
            </a:r>
            <a:endPar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96294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005" y="908720"/>
            <a:ext cx="5933163" cy="5616624"/>
          </a:xfrm>
        </p:spPr>
        <p:txBody>
          <a:bodyPr>
            <a:noAutofit/>
          </a:bodyPr>
          <a:lstStyle/>
          <a:p>
            <a:pPr>
              <a:spcBef>
                <a:spcPts val="0"/>
              </a:spcBef>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Quand une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 Web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niform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esource</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ocator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URL</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est</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tapée</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 un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navigateur Web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celui-ci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établit une connexion au service Web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s'exécutant sur ​​le serveur</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utilisant le protocole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p>
          <a:p>
            <a:pPr>
              <a:spcBef>
                <a:spcPts val="0"/>
              </a:spcBef>
              <a:buNone/>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buNone/>
            </a:pP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URL: http://</a:t>
            </a:r>
            <a:r>
              <a:rPr lang="en-U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www.google.com</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/index.html</a:t>
            </a:r>
          </a:p>
          <a:p>
            <a:pPr>
              <a:spcBef>
                <a:spcPts val="0"/>
              </a:spcBef>
            </a:pP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spcBef>
                <a:spcPts val="0"/>
              </a:spcBef>
              <a:buClr>
                <a:srgbClr val="009900"/>
              </a:buClr>
              <a:buFont typeface="+mj-lt"/>
              <a:buAutoNum type="arabicPeriod"/>
            </a:pP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premier lieu, le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navigateur</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err="1"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interprète</a:t>
            </a:r>
            <a:r>
              <a:rPr lang="en-US"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trois parties </a:t>
            </a:r>
          </a:p>
          <a:p>
            <a:pPr marL="0" indent="0">
              <a:spcBef>
                <a:spcPts val="0"/>
              </a:spcBef>
              <a:buClr>
                <a:srgbClr val="009900"/>
              </a:buClr>
              <a:buNone/>
            </a:pP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l’URL</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38137" lvl="1" indent="0">
              <a:spcBef>
                <a:spcPts val="0"/>
              </a:spcBef>
              <a:buClr>
                <a:srgbClr val="009900"/>
              </a:buCl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1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Protocole</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38137" lvl="1" indent="0">
              <a:spcBef>
                <a:spcPts val="0"/>
              </a:spcBef>
              <a:buClr>
                <a:srgbClr val="009900"/>
              </a:buClr>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www.google.com</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(Nom du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38137" lvl="1" indent="0">
              <a:spcBef>
                <a:spcPts val="0"/>
              </a:spcBef>
              <a:buClr>
                <a:srgbClr val="009900"/>
              </a:buClr>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1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index.html</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 du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fichier</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spécifique</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demandé</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lvl="1" indent="-342900">
              <a:buClr>
                <a:srgbClr val="009900"/>
              </a:buClr>
              <a:buFont typeface="+mj-lt"/>
              <a:buAutoNum type="arabicPeriod" startAt="2"/>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navigateur fait ensuite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appel à un serveur de noms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convertir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l’adresse www.google.com. </a:t>
            </a:r>
          </a:p>
          <a:p>
            <a:pPr marL="342900" lvl="1" indent="-342900">
              <a:buClr>
                <a:srgbClr val="009900"/>
              </a:buClr>
              <a:buFont typeface="+mj-lt"/>
              <a:buAutoNum type="arabicPeriod" startAt="3"/>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l’aide du protocole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navigateur</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envoie une requête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 serveur et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demande</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fichier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index.html</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342900" lvl="1" indent="-342900">
              <a:buClr>
                <a:srgbClr val="009900"/>
              </a:buClr>
              <a:buFont typeface="+mj-lt"/>
              <a:buAutoNum type="arabicPeriod" startAt="4"/>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réponse, le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 envoie le code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HTML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cette page Web au navigateur. Celui-ci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déchiffre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code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HTML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formate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page</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spcBef>
                <a:spcPts val="0"/>
              </a:spcBef>
              <a:buNone/>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9" name="Picture 7"/>
          <p:cNvPicPr>
            <a:picLocks noChangeAspect="1" noChangeArrowheads="1"/>
          </p:cNvPicPr>
          <p:nvPr/>
        </p:nvPicPr>
        <p:blipFill>
          <a:blip r:embed="rId3" cstate="print"/>
          <a:srcRect/>
          <a:stretch>
            <a:fillRect/>
          </a:stretch>
        </p:blipFill>
        <p:spPr bwMode="auto">
          <a:xfrm>
            <a:off x="5975648" y="980728"/>
            <a:ext cx="3168352" cy="5328592"/>
          </a:xfrm>
          <a:prstGeom prst="rect">
            <a:avLst/>
          </a:prstGeom>
          <a:noFill/>
          <a:ln w="9525">
            <a:noFill/>
            <a:miter lim="800000"/>
            <a:headEnd/>
            <a:tailEnd/>
          </a:ln>
        </p:spPr>
      </p:pic>
      <p:sp>
        <p:nvSpPr>
          <p:cNvPr id="7" name="Titre 1"/>
          <p:cNvSpPr>
            <a:spLocks noGrp="1"/>
          </p:cNvSpPr>
          <p:nvPr>
            <p:ph type="title"/>
          </p:nvPr>
        </p:nvSpPr>
        <p:spPr>
          <a:xfrm>
            <a:off x="202263" y="7775"/>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4940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986" y="1305389"/>
            <a:ext cx="4997085" cy="5324535"/>
          </a:xfrm>
          <a:prstGeom prst="rect">
            <a:avLst/>
          </a:prstGeom>
        </p:spPr>
        <p:txBody>
          <a:bodyPr wrap="square">
            <a:spAutoFit/>
          </a:bodyPr>
          <a:lstStyle/>
          <a:p>
            <a:pPr marL="342900" indent="-342900" algn="just">
              <a:buFont typeface="Arial" pitchFamily="34" charset="0"/>
              <a:buChar char="•"/>
            </a:pPr>
            <a:r>
              <a:rPr lang="fr-FR" sz="2000" dirty="0" smtClean="0">
                <a:latin typeface="Times New Roman" panose="02020603050405020304" pitchFamily="18" charset="0"/>
                <a:cs typeface="Times New Roman" panose="02020603050405020304" pitchFamily="18" charset="0"/>
              </a:rPr>
              <a:t>HTTP a été développé pour </a:t>
            </a:r>
            <a:r>
              <a:rPr lang="fr-FR" sz="2000" dirty="0" smtClean="0">
                <a:solidFill>
                  <a:srgbClr val="009900"/>
                </a:solidFill>
                <a:latin typeface="Times New Roman" panose="02020603050405020304" pitchFamily="18" charset="0"/>
                <a:cs typeface="Times New Roman" panose="02020603050405020304" pitchFamily="18" charset="0"/>
              </a:rPr>
              <a:t>publier et récupérer</a:t>
            </a:r>
            <a:r>
              <a:rPr lang="fr-FR" sz="2000" dirty="0" smtClean="0">
                <a:latin typeface="Times New Roman" panose="02020603050405020304" pitchFamily="18" charset="0"/>
                <a:cs typeface="Times New Roman" panose="02020603050405020304" pitchFamily="18" charset="0"/>
              </a:rPr>
              <a:t> des pages </a:t>
            </a:r>
            <a:r>
              <a:rPr lang="fr-FR" sz="2000" dirty="0" smtClean="0">
                <a:solidFill>
                  <a:srgbClr val="0070C0"/>
                </a:solidFill>
                <a:latin typeface="Times New Roman" panose="02020603050405020304" pitchFamily="18" charset="0"/>
                <a:cs typeface="Times New Roman" panose="02020603050405020304" pitchFamily="18" charset="0"/>
              </a:rPr>
              <a:t>HTML</a:t>
            </a:r>
            <a:r>
              <a:rPr lang="fr-FR" sz="2000" dirty="0" smtClean="0">
                <a:latin typeface="Times New Roman" panose="02020603050405020304" pitchFamily="18" charset="0"/>
                <a:cs typeface="Times New Roman" panose="02020603050405020304" pitchFamily="18" charset="0"/>
              </a:rPr>
              <a:t>.</a:t>
            </a:r>
          </a:p>
          <a:p>
            <a:pPr marL="342900" indent="-342900" algn="just">
              <a:buFont typeface="Arial" pitchFamily="34" charset="0"/>
              <a:buChar char="•"/>
            </a:pPr>
            <a:r>
              <a:rPr lang="fr-FR" sz="2000" dirty="0" smtClean="0">
                <a:latin typeface="Times New Roman" panose="02020603050405020304" pitchFamily="18" charset="0"/>
                <a:cs typeface="Times New Roman" panose="02020603050405020304" pitchFamily="18" charset="0"/>
              </a:rPr>
              <a:t>Utilisé pour le </a:t>
            </a:r>
            <a:r>
              <a:rPr lang="fr-FR" sz="2000" dirty="0" smtClean="0">
                <a:solidFill>
                  <a:srgbClr val="009900"/>
                </a:solidFill>
                <a:latin typeface="Times New Roman" panose="02020603050405020304" pitchFamily="18" charset="0"/>
                <a:cs typeface="Times New Roman" panose="02020603050405020304" pitchFamily="18" charset="0"/>
              </a:rPr>
              <a:t>transfert</a:t>
            </a:r>
            <a:r>
              <a:rPr lang="fr-FR" sz="2000" dirty="0" smtClean="0">
                <a:latin typeface="Times New Roman" panose="02020603050405020304" pitchFamily="18" charset="0"/>
                <a:cs typeface="Times New Roman" panose="02020603050405020304" pitchFamily="18" charset="0"/>
              </a:rPr>
              <a:t> de données.</a:t>
            </a:r>
          </a:p>
          <a:p>
            <a:pPr marL="342900" indent="-342900" algn="just">
              <a:buFont typeface="Arial" pitchFamily="34" charset="0"/>
              <a:buChar char="•"/>
            </a:pPr>
            <a:r>
              <a:rPr lang="fr-FR" sz="2000" dirty="0" smtClean="0">
                <a:latin typeface="Times New Roman" panose="02020603050405020304" pitchFamily="18" charset="0"/>
                <a:cs typeface="Times New Roman" panose="02020603050405020304" pitchFamily="18" charset="0"/>
              </a:rPr>
              <a:t>Indique un protocole </a:t>
            </a:r>
            <a:r>
              <a:rPr lang="fr-FR" sz="2000" dirty="0" smtClean="0">
                <a:solidFill>
                  <a:srgbClr val="0070C0"/>
                </a:solidFill>
                <a:latin typeface="Times New Roman" panose="02020603050405020304" pitchFamily="18" charset="0"/>
                <a:cs typeface="Times New Roman" panose="02020603050405020304" pitchFamily="18" charset="0"/>
              </a:rPr>
              <a:t>de requête / réponse</a:t>
            </a:r>
            <a:r>
              <a:rPr lang="fr-FR" sz="2000" dirty="0" smtClean="0">
                <a:latin typeface="Times New Roman" panose="02020603050405020304" pitchFamily="18" charset="0"/>
                <a:cs typeface="Times New Roman" panose="02020603050405020304" pitchFamily="18" charset="0"/>
              </a:rPr>
              <a:t>.</a:t>
            </a:r>
          </a:p>
          <a:p>
            <a:pPr marL="342900" indent="-342900" algn="just">
              <a:buFont typeface="Arial" pitchFamily="34" charset="0"/>
              <a:buChar char="•"/>
            </a:pPr>
            <a:r>
              <a:rPr lang="fr-FR" sz="2000" dirty="0" smtClean="0">
                <a:latin typeface="Times New Roman" panose="02020603050405020304" pitchFamily="18" charset="0"/>
                <a:cs typeface="Times New Roman" panose="02020603050405020304" pitchFamily="18" charset="0"/>
              </a:rPr>
              <a:t>Trois types de messages communs:</a:t>
            </a:r>
          </a:p>
          <a:p>
            <a:pPr marL="342900" indent="-342900" algn="just">
              <a:buFont typeface="Arial" pitchFamily="34" charset="0"/>
              <a:buChar char="•"/>
            </a:pPr>
            <a:r>
              <a:rPr lang="en-US" sz="2000" b="1" dirty="0" smtClean="0">
                <a:solidFill>
                  <a:srgbClr val="0070C0"/>
                </a:solidFill>
                <a:latin typeface="Times New Roman" panose="02020603050405020304" pitchFamily="18" charset="0"/>
                <a:cs typeface="Times New Roman" panose="02020603050405020304" pitchFamily="18" charset="0"/>
              </a:rPr>
              <a:t>GET</a:t>
            </a:r>
            <a:r>
              <a:rPr lang="en-US" sz="2000" dirty="0" smtClean="0">
                <a:latin typeface="Times New Roman" panose="02020603050405020304" pitchFamily="18" charset="0"/>
                <a:cs typeface="Times New Roman" panose="02020603050405020304" pitchFamily="18" charset="0"/>
              </a:rPr>
              <a:t>: </a:t>
            </a:r>
            <a:r>
              <a:rPr lang="en-US" sz="2000" dirty="0" err="1" smtClean="0">
                <a:solidFill>
                  <a:srgbClr val="009900"/>
                </a:solidFill>
                <a:latin typeface="Times New Roman" panose="02020603050405020304" pitchFamily="18" charset="0"/>
                <a:cs typeface="Times New Roman" panose="02020603050405020304" pitchFamily="18" charset="0"/>
              </a:rPr>
              <a:t>requête</a:t>
            </a:r>
            <a:r>
              <a:rPr lang="fr-FR" sz="2000" dirty="0" smtClean="0">
                <a:solidFill>
                  <a:srgbClr val="009900"/>
                </a:solidFill>
                <a:latin typeface="Times New Roman" panose="02020603050405020304" pitchFamily="18" charset="0"/>
                <a:cs typeface="Times New Roman" panose="02020603050405020304" pitchFamily="18" charset="0"/>
              </a:rPr>
              <a:t> client </a:t>
            </a:r>
            <a:r>
              <a:rPr lang="fr-FR" sz="2000" dirty="0" smtClean="0">
                <a:latin typeface="Times New Roman" panose="02020603050405020304" pitchFamily="18" charset="0"/>
                <a:cs typeface="Times New Roman" panose="02020603050405020304" pitchFamily="18" charset="0"/>
              </a:rPr>
              <a:t>pour les données.</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000" b="1" dirty="0">
                <a:solidFill>
                  <a:srgbClr val="0070C0"/>
                </a:solidFill>
                <a:latin typeface="Times New Roman" panose="02020603050405020304" pitchFamily="18" charset="0"/>
                <a:cs typeface="Times New Roman" panose="02020603050405020304" pitchFamily="18" charset="0"/>
              </a:rPr>
              <a:t>POST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PUT</a:t>
            </a:r>
            <a:r>
              <a:rPr lang="en-US" sz="2000" b="1"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sont utilisés pour </a:t>
            </a:r>
            <a:r>
              <a:rPr lang="fr-FR" sz="2000" dirty="0" smtClean="0">
                <a:solidFill>
                  <a:srgbClr val="009900"/>
                </a:solidFill>
                <a:latin typeface="Times New Roman" panose="02020603050405020304" pitchFamily="18" charset="0"/>
                <a:cs typeface="Times New Roman" panose="02020603050405020304" pitchFamily="18" charset="0"/>
              </a:rPr>
              <a:t>envoyer des messages </a:t>
            </a:r>
            <a:r>
              <a:rPr lang="fr-FR" sz="2000" dirty="0" smtClean="0">
                <a:latin typeface="Times New Roman" panose="02020603050405020304" pitchFamily="18" charset="0"/>
                <a:cs typeface="Times New Roman" panose="02020603050405020304" pitchFamily="18" charset="0"/>
              </a:rPr>
              <a:t>qui </a:t>
            </a:r>
            <a:r>
              <a:rPr lang="fr-FR" sz="2000" dirty="0" smtClean="0">
                <a:solidFill>
                  <a:srgbClr val="0070C0"/>
                </a:solidFill>
                <a:latin typeface="Times New Roman" panose="02020603050405020304" pitchFamily="18" charset="0"/>
                <a:cs typeface="Times New Roman" panose="02020603050405020304" pitchFamily="18" charset="0"/>
              </a:rPr>
              <a:t>téléchargent des données </a:t>
            </a:r>
            <a:r>
              <a:rPr lang="fr-FR" sz="2000" dirty="0" smtClean="0">
                <a:latin typeface="Times New Roman" panose="02020603050405020304" pitchFamily="18" charset="0"/>
                <a:cs typeface="Times New Roman" panose="02020603050405020304" pitchFamily="18" charset="0"/>
              </a:rPr>
              <a:t>au serveur Web.</a:t>
            </a:r>
          </a:p>
          <a:p>
            <a:pPr marL="342900" lvl="1" indent="-342900" algn="just">
              <a:buFont typeface="Arial" pitchFamily="34" charset="0"/>
              <a:buChar char="•"/>
            </a:pPr>
            <a:r>
              <a:rPr lang="fr-FR" sz="2000" b="1" dirty="0" smtClean="0">
                <a:solidFill>
                  <a:srgbClr val="0070C0"/>
                </a:solidFill>
                <a:latin typeface="Times New Roman" panose="02020603050405020304" pitchFamily="18" charset="0"/>
                <a:cs typeface="Times New Roman" panose="02020603050405020304" pitchFamily="18" charset="0"/>
              </a:rPr>
              <a:t>HTTP</a:t>
            </a:r>
            <a:r>
              <a:rPr lang="fr-FR" sz="2000" b="1"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est pas </a:t>
            </a:r>
            <a:r>
              <a:rPr lang="fr-FR" sz="2000" dirty="0" smtClean="0">
                <a:solidFill>
                  <a:srgbClr val="0070C0"/>
                </a:solidFill>
                <a:latin typeface="Times New Roman" panose="02020603050405020304" pitchFamily="18" charset="0"/>
                <a:cs typeface="Times New Roman" panose="02020603050405020304" pitchFamily="18" charset="0"/>
              </a:rPr>
              <a:t>un</a:t>
            </a:r>
            <a:r>
              <a:rPr lang="fr-FR" sz="2000" b="1" dirty="0" smtClean="0">
                <a:solidFill>
                  <a:srgbClr val="0070C0"/>
                </a:solidFill>
                <a:latin typeface="Times New Roman" panose="02020603050405020304" pitchFamily="18" charset="0"/>
                <a:cs typeface="Times New Roman" panose="02020603050405020304" pitchFamily="18" charset="0"/>
              </a:rPr>
              <a:t> </a:t>
            </a:r>
            <a:r>
              <a:rPr lang="fr-FR" sz="2000" b="1" dirty="0" smtClean="0">
                <a:solidFill>
                  <a:srgbClr val="C00000"/>
                </a:solidFill>
                <a:latin typeface="Times New Roman" panose="02020603050405020304" pitchFamily="18" charset="0"/>
                <a:cs typeface="Times New Roman" panose="02020603050405020304" pitchFamily="18" charset="0"/>
              </a:rPr>
              <a:t>protocole non sécurisé</a:t>
            </a:r>
            <a:r>
              <a:rPr lang="fr-FR" sz="2000" b="1" dirty="0" smtClean="0">
                <a:solidFill>
                  <a:srgbClr val="0070C0"/>
                </a:solidFill>
                <a:latin typeface="Times New Roman" panose="02020603050405020304" pitchFamily="18" charset="0"/>
                <a:cs typeface="Times New Roman" panose="02020603050405020304" pitchFamily="18" charset="0"/>
              </a:rPr>
              <a:t>.</a:t>
            </a:r>
          </a:p>
          <a:p>
            <a:pPr marL="342900" indent="-342900" algn="just">
              <a:buFont typeface="Arial" pitchFamily="34" charset="0"/>
              <a:buChar char="•"/>
            </a:pPr>
            <a:r>
              <a:rPr lang="fr-FR" sz="2000" b="1" dirty="0" smtClean="0">
                <a:solidFill>
                  <a:srgbClr val="0070C0"/>
                </a:solidFill>
                <a:latin typeface="Times New Roman" panose="02020603050405020304" pitchFamily="18" charset="0"/>
                <a:cs typeface="Times New Roman" panose="02020603050405020304" pitchFamily="18" charset="0"/>
              </a:rPr>
              <a:t>HTTPS</a:t>
            </a:r>
            <a:r>
              <a:rPr lang="fr-FR" sz="2000" dirty="0" smtClean="0">
                <a:solidFill>
                  <a:srgbClr val="FF000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t>
            </a:r>
            <a:r>
              <a:rPr lang="fr-FR" sz="2000" dirty="0" smtClean="0">
                <a:solidFill>
                  <a:srgbClr val="0070C0"/>
                </a:solidFill>
                <a:latin typeface="Times New Roman" panose="02020603050405020304" pitchFamily="18" charset="0"/>
                <a:cs typeface="Times New Roman" panose="02020603050405020304" pitchFamily="18" charset="0"/>
              </a:rPr>
              <a:t>HTTP</a:t>
            </a:r>
            <a:r>
              <a:rPr lang="fr-FR" sz="2000" dirty="0" smtClean="0">
                <a:latin typeface="Times New Roman" panose="02020603050405020304" pitchFamily="18" charset="0"/>
                <a:cs typeface="Times New Roman" panose="02020603050405020304" pitchFamily="18" charset="0"/>
              </a:rPr>
              <a:t> </a:t>
            </a:r>
            <a:r>
              <a:rPr lang="fr-FR" sz="2000" b="1" dirty="0" smtClean="0">
                <a:solidFill>
                  <a:srgbClr val="0070C0"/>
                </a:solidFill>
                <a:latin typeface="Times New Roman" panose="02020603050405020304" pitchFamily="18" charset="0"/>
                <a:cs typeface="Times New Roman" panose="02020603050405020304" pitchFamily="18" charset="0"/>
              </a:rPr>
              <a:t>S</a:t>
            </a:r>
            <a:r>
              <a:rPr lang="fr-FR" sz="2000" dirty="0" smtClean="0">
                <a:latin typeface="Times New Roman" panose="02020603050405020304" pitchFamily="18" charset="0"/>
                <a:cs typeface="Times New Roman" panose="02020603050405020304" pitchFamily="18" charset="0"/>
              </a:rPr>
              <a:t>ecure) est </a:t>
            </a:r>
            <a:r>
              <a:rPr lang="fr-FR" sz="2000" b="1" dirty="0" smtClean="0">
                <a:solidFill>
                  <a:srgbClr val="009900"/>
                </a:solidFill>
                <a:latin typeface="Times New Roman" panose="02020603050405020304" pitchFamily="18" charset="0"/>
                <a:cs typeface="Times New Roman" panose="02020603050405020304" pitchFamily="18" charset="0"/>
              </a:rPr>
              <a:t>sécurisé</a:t>
            </a:r>
            <a:r>
              <a:rPr lang="fr-FR" sz="2000" b="1" dirty="0" smtClean="0">
                <a:solidFill>
                  <a:srgbClr val="0070C0"/>
                </a:solidFill>
                <a:latin typeface="Times New Roman" panose="02020603050405020304" pitchFamily="18" charset="0"/>
                <a:cs typeface="Times New Roman" panose="02020603050405020304" pitchFamily="18" charset="0"/>
              </a:rPr>
              <a:t>.</a:t>
            </a:r>
          </a:p>
          <a:p>
            <a:pPr marL="342900" indent="-342900" algn="just">
              <a:buFont typeface="Arial" pitchFamily="34" charset="0"/>
              <a:buChar char="•"/>
            </a:pPr>
            <a:r>
              <a:rPr lang="fr-FR" sz="2000" b="1" dirty="0" smtClean="0">
                <a:solidFill>
                  <a:srgbClr val="0070C0"/>
                </a:solidFill>
                <a:latin typeface="Times New Roman" panose="02020603050405020304" pitchFamily="18" charset="0"/>
                <a:cs typeface="Times New Roman" panose="02020603050405020304" pitchFamily="18" charset="0"/>
              </a:rPr>
              <a:t>HTTPS</a:t>
            </a:r>
            <a:r>
              <a:rPr lang="fr-FR" sz="2000" b="1" dirty="0" smtClean="0">
                <a:solidFill>
                  <a:srgbClr val="FF0000"/>
                </a:solidFill>
                <a:latin typeface="Times New Roman" panose="02020603050405020304" pitchFamily="18" charset="0"/>
                <a:cs typeface="Times New Roman" panose="02020603050405020304" pitchFamily="18" charset="0"/>
              </a:rPr>
              <a:t> </a:t>
            </a:r>
            <a:r>
              <a:rPr lang="fr-FR" sz="2000" dirty="0" smtClean="0">
                <a:solidFill>
                  <a:srgbClr val="009900"/>
                </a:solidFill>
                <a:latin typeface="Times New Roman" panose="02020603050405020304" pitchFamily="18" charset="0"/>
                <a:cs typeface="Times New Roman" panose="02020603050405020304" pitchFamily="18" charset="0"/>
              </a:rPr>
              <a:t>utilise</a:t>
            </a:r>
            <a:r>
              <a:rPr lang="fr-FR" sz="2000" b="1" dirty="0" smtClean="0">
                <a:solidFill>
                  <a:srgbClr val="0070C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t>
            </a:r>
            <a:r>
              <a:rPr lang="fr-FR" sz="2000" b="1" dirty="0" smtClean="0">
                <a:solidFill>
                  <a:srgbClr val="C00000"/>
                </a:solidFill>
                <a:latin typeface="Times New Roman" panose="02020603050405020304" pitchFamily="18" charset="0"/>
                <a:cs typeface="Times New Roman" panose="02020603050405020304" pitchFamily="18" charset="0"/>
              </a:rPr>
              <a:t>authentification</a:t>
            </a:r>
            <a:r>
              <a:rPr lang="fr-FR" sz="2000" b="1" dirty="0" smtClean="0">
                <a:solidFill>
                  <a:srgbClr val="0070C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et le </a:t>
            </a:r>
            <a:r>
              <a:rPr lang="fr-FR" sz="2000" b="1" dirty="0" smtClean="0">
                <a:solidFill>
                  <a:srgbClr val="C00000"/>
                </a:solidFill>
                <a:latin typeface="Times New Roman" panose="02020603050405020304" pitchFamily="18" charset="0"/>
                <a:cs typeface="Times New Roman" panose="02020603050405020304" pitchFamily="18" charset="0"/>
              </a:rPr>
              <a:t>chiffrement</a:t>
            </a:r>
            <a:r>
              <a:rPr lang="fr-FR" sz="2000" b="1" dirty="0" smtClean="0">
                <a:solidFill>
                  <a:srgbClr val="0070C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pour</a:t>
            </a:r>
            <a:r>
              <a:rPr lang="fr-FR" sz="2000" b="1" dirty="0" smtClean="0">
                <a:solidFill>
                  <a:srgbClr val="0070C0"/>
                </a:solidFill>
                <a:latin typeface="Times New Roman" panose="02020603050405020304" pitchFamily="18" charset="0"/>
                <a:cs typeface="Times New Roman" panose="02020603050405020304" pitchFamily="18" charset="0"/>
              </a:rPr>
              <a:t> </a:t>
            </a:r>
            <a:r>
              <a:rPr lang="fr-FR" sz="2000" b="1" dirty="0" smtClean="0">
                <a:solidFill>
                  <a:srgbClr val="009900"/>
                </a:solidFill>
                <a:latin typeface="Times New Roman" panose="02020603050405020304" pitchFamily="18" charset="0"/>
                <a:cs typeface="Times New Roman" panose="02020603050405020304" pitchFamily="18" charset="0"/>
              </a:rPr>
              <a:t>sécuriser</a:t>
            </a:r>
            <a:r>
              <a:rPr lang="fr-FR" sz="2000" b="1" dirty="0" smtClean="0">
                <a:solidFill>
                  <a:srgbClr val="0070C0"/>
                </a:solidFill>
                <a:latin typeface="Times New Roman" panose="02020603050405020304" pitchFamily="18" charset="0"/>
                <a:cs typeface="Times New Roman" panose="02020603050405020304" pitchFamily="18" charset="0"/>
              </a:rPr>
              <a:t> les données.</a:t>
            </a:r>
          </a:p>
          <a:p>
            <a:pPr marL="342900" indent="-342900" algn="just">
              <a:buFont typeface="Arial" pitchFamily="34" charset="0"/>
              <a:buChar char="•"/>
            </a:pPr>
            <a:r>
              <a:rPr lang="fr-FR" sz="2000" dirty="0" smtClean="0">
                <a:solidFill>
                  <a:srgbClr val="0070C0"/>
                </a:solidFill>
                <a:latin typeface="Times New Roman" panose="02020603050405020304" pitchFamily="18" charset="0"/>
                <a:cs typeface="Times New Roman" panose="02020603050405020304" pitchFamily="18" charset="0"/>
              </a:rPr>
              <a:t>HTTPS</a:t>
            </a:r>
            <a:r>
              <a:rPr lang="fr-FR" sz="2000" dirty="0" smtClean="0">
                <a:latin typeface="Times New Roman" panose="02020603050405020304" pitchFamily="18" charset="0"/>
                <a:cs typeface="Times New Roman" panose="02020603050405020304" pitchFamily="18" charset="0"/>
              </a:rPr>
              <a:t> crée une </a:t>
            </a:r>
            <a:r>
              <a:rPr lang="fr-FR" sz="2000" dirty="0" smtClean="0">
                <a:solidFill>
                  <a:srgbClr val="C00000"/>
                </a:solidFill>
                <a:latin typeface="Times New Roman" panose="02020603050405020304" pitchFamily="18" charset="0"/>
                <a:cs typeface="Times New Roman" panose="02020603050405020304" pitchFamily="18" charset="0"/>
              </a:rPr>
              <a:t>charge</a:t>
            </a:r>
            <a:r>
              <a:rPr lang="fr-FR" sz="2000" dirty="0" smtClean="0">
                <a:latin typeface="Times New Roman" panose="02020603050405020304" pitchFamily="18" charset="0"/>
                <a:cs typeface="Times New Roman" panose="02020603050405020304" pitchFamily="18" charset="0"/>
              </a:rPr>
              <a:t> et un </a:t>
            </a:r>
            <a:r>
              <a:rPr lang="fr-FR" sz="2000" dirty="0" smtClean="0">
                <a:solidFill>
                  <a:srgbClr val="C00000"/>
                </a:solidFill>
                <a:latin typeface="Times New Roman" panose="02020603050405020304" pitchFamily="18" charset="0"/>
                <a:cs typeface="Times New Roman" panose="02020603050405020304" pitchFamily="18" charset="0"/>
              </a:rPr>
              <a:t>temps</a:t>
            </a:r>
            <a:r>
              <a:rPr lang="fr-FR" sz="2000" dirty="0" smtClean="0">
                <a:latin typeface="Times New Roman" panose="02020603050405020304" pitchFamily="18" charset="0"/>
                <a:cs typeface="Times New Roman" panose="02020603050405020304" pitchFamily="18" charset="0"/>
              </a:rPr>
              <a:t> </a:t>
            </a:r>
            <a:r>
              <a:rPr lang="fr-FR" sz="2000" dirty="0" smtClean="0">
                <a:solidFill>
                  <a:srgbClr val="C00000"/>
                </a:solidFill>
                <a:latin typeface="Times New Roman" panose="02020603050405020304" pitchFamily="18" charset="0"/>
                <a:cs typeface="Times New Roman" panose="02020603050405020304" pitchFamily="18" charset="0"/>
              </a:rPr>
              <a:t>supplémentaires</a:t>
            </a:r>
            <a:r>
              <a:rPr lang="fr-FR" sz="2000" dirty="0" smtClean="0">
                <a:latin typeface="Times New Roman" panose="02020603050405020304" pitchFamily="18" charset="0"/>
                <a:cs typeface="Times New Roman" panose="02020603050405020304" pitchFamily="18" charset="0"/>
              </a:rPr>
              <a:t> de traitement sur ​​le serveur, </a:t>
            </a:r>
            <a:r>
              <a:rPr lang="fr-FR" sz="2000" dirty="0" err="1" smtClean="0">
                <a:latin typeface="Times New Roman" panose="02020603050405020304" pitchFamily="18" charset="0"/>
                <a:cs typeface="Times New Roman" panose="02020603050405020304" pitchFamily="18" charset="0"/>
              </a:rPr>
              <a:t>dûs</a:t>
            </a:r>
            <a:r>
              <a:rPr lang="fr-FR" sz="2000" dirty="0" smtClean="0">
                <a:latin typeface="Times New Roman" panose="02020603050405020304" pitchFamily="18" charset="0"/>
                <a:cs typeface="Times New Roman" panose="02020603050405020304" pitchFamily="18" charset="0"/>
              </a:rPr>
              <a:t> au </a:t>
            </a:r>
            <a:r>
              <a:rPr lang="fr-FR" sz="2000" dirty="0" smtClean="0">
                <a:solidFill>
                  <a:srgbClr val="0070C0"/>
                </a:solidFill>
                <a:latin typeface="Times New Roman" panose="02020603050405020304" pitchFamily="18" charset="0"/>
                <a:cs typeface="Times New Roman" panose="02020603050405020304" pitchFamily="18" charset="0"/>
              </a:rPr>
              <a:t>chiffrement</a:t>
            </a:r>
            <a:r>
              <a:rPr lang="fr-FR" sz="2000" dirty="0" smtClean="0">
                <a:latin typeface="Times New Roman" panose="02020603050405020304" pitchFamily="18" charset="0"/>
                <a:cs typeface="Times New Roman" panose="02020603050405020304" pitchFamily="18" charset="0"/>
              </a:rPr>
              <a:t> et au </a:t>
            </a:r>
            <a:r>
              <a:rPr lang="fr-FR" sz="2000" dirty="0" smtClean="0">
                <a:solidFill>
                  <a:srgbClr val="0070C0"/>
                </a:solidFill>
                <a:latin typeface="Times New Roman" panose="02020603050405020304" pitchFamily="18" charset="0"/>
                <a:cs typeface="Times New Roman" panose="02020603050405020304" pitchFamily="18" charset="0"/>
              </a:rPr>
              <a:t>déchiffrement</a:t>
            </a:r>
            <a:r>
              <a:rPr lang="fr-FR" sz="2000" dirty="0" smtClean="0">
                <a:latin typeface="Times New Roman" panose="02020603050405020304" pitchFamily="18" charset="0"/>
                <a:cs typeface="Times New Roman" panose="02020603050405020304" pitchFamily="18" charset="0"/>
              </a:rPr>
              <a:t> du </a:t>
            </a:r>
            <a:r>
              <a:rPr lang="fr-FR" sz="2000" dirty="0" err="1" smtClean="0">
                <a:latin typeface="Times New Roman" panose="02020603050405020304" pitchFamily="18" charset="0"/>
                <a:cs typeface="Times New Roman" panose="02020603050405020304" pitchFamily="18" charset="0"/>
              </a:rPr>
              <a:t>traffic</a:t>
            </a:r>
            <a:r>
              <a:rPr lang="fr-FR"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468" y="1215164"/>
            <a:ext cx="328448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53024" y="890466"/>
            <a:ext cx="8397275" cy="369332"/>
          </a:xfrm>
          <a:prstGeom prst="rect">
            <a:avLst/>
          </a:prstGeom>
        </p:spPr>
        <p:txBody>
          <a:bodyPr wrap="square">
            <a:spAutoFit/>
          </a:bodyPr>
          <a:lstStyle/>
          <a:p>
            <a:pPr algn="ctr"/>
            <a:r>
              <a:rPr lang="en-US" b="1"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 et HTTPS</a:t>
            </a:r>
            <a:endParaRPr lang="ar-DZ"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itre 1"/>
          <p:cNvSpPr>
            <a:spLocks noGrp="1"/>
          </p:cNvSpPr>
          <p:nvPr>
            <p:ph type="title"/>
          </p:nvPr>
        </p:nvSpPr>
        <p:spPr>
          <a:xfrm>
            <a:off x="144623" y="116632"/>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5682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660" y="1163328"/>
            <a:ext cx="4537340" cy="5549211"/>
          </a:xfrm>
          <a:prstGeom prst="rect">
            <a:avLst/>
          </a:prstGeom>
        </p:spPr>
        <p:txBody>
          <a:bodyPr wrap="square">
            <a:spAutoFit/>
          </a:bodyPr>
          <a:lstStyle/>
          <a:p>
            <a:pPr marL="174625" indent="-174625" algn="just">
              <a:buFont typeface="Arial" pitchFamily="34" charset="0"/>
              <a:buChar char="•"/>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Utilisent une application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appelée agent utilisateur de messagerie</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(client de messagerie)</a:t>
            </a:r>
          </a:p>
          <a:p>
            <a:pPr marL="174625" indent="-174625" algn="just">
              <a:lnSpc>
                <a:spcPct val="100000"/>
              </a:lnSpc>
              <a:buFont typeface="Arial" pitchFamily="34" charset="0"/>
              <a:buChar char="•"/>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en-US" sz="1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Permet</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aux </a:t>
            </a:r>
            <a:r>
              <a:rPr lang="en-US"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messages</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d‘être </a:t>
            </a:r>
            <a:r>
              <a:rPr lang="en-US" sz="1800" dirty="0" err="1"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envoyés</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74625" indent="-174625" algn="just">
              <a:lnSpc>
                <a:spcPct val="100000"/>
              </a:lnSpc>
              <a:buFont typeface="Arial" pitchFamily="34" charset="0"/>
              <a:buChar char="•"/>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messages</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reçus</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dans la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boîte aux lettres</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c</a:t>
            </a:r>
            <a:r>
              <a:rPr lang="fr-F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lient</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en-US"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Envoyer</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email à partir d'un </a:t>
            </a:r>
            <a:r>
              <a:rPr lang="fr-F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ou un serveur</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en-US"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Recevoir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e-mails à partir </a:t>
            </a:r>
            <a:r>
              <a:rPr lang="fr-F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 serveur</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messagerie</a:t>
            </a: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endPar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en-US"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IMAP</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nternet </a:t>
            </a:r>
            <a:r>
              <a:rPr lang="fr-F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essage </a:t>
            </a:r>
            <a:r>
              <a:rPr lang="fr-F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ccess </a:t>
            </a:r>
            <a:r>
              <a:rPr lang="fr-F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rotocol </a:t>
            </a:r>
            <a:endPar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endPar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just">
              <a:lnSpc>
                <a:spcPct val="100000"/>
              </a:lnSpc>
              <a:buFont typeface="Arial" pitchFamily="34" charset="0"/>
              <a:buChar char="•"/>
            </a:pP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client </a:t>
            </a:r>
            <a:r>
              <a:rPr lang="fr-FR" sz="1800" dirty="0" smtClean="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récupère son email</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 utilisant </a:t>
            </a:r>
            <a:r>
              <a:rPr lang="fr-FR"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des deux </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protocoles :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a:t>
            </a:r>
            <a:r>
              <a:rPr 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 </a:t>
            </a:r>
            <a:r>
              <a:rPr lang="fr-F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IMAP</a:t>
            </a:r>
            <a:endParaRPr lang="en-US"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901368"/>
            <a:ext cx="3708028" cy="373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53024" y="804466"/>
            <a:ext cx="8397275" cy="461665"/>
          </a:xfrm>
          <a:prstGeom prst="rect">
            <a:avLst/>
          </a:prstGeom>
        </p:spPr>
        <p:txBody>
          <a:bodyPr wrap="square">
            <a:spAutoFit/>
          </a:bodyPr>
          <a:lstStyle/>
          <a:p>
            <a:pPr algn="ctr"/>
            <a:r>
              <a:rPr lang="en-US" sz="2400" b="1"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POP et IMAP</a:t>
            </a:r>
            <a:endParaRPr lang="ar-DZ"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ZoneTexte 8"/>
          <p:cNvSpPr txBox="1"/>
          <p:nvPr/>
        </p:nvSpPr>
        <p:spPr>
          <a:xfrm rot="19840560">
            <a:off x="5826309" y="2889323"/>
            <a:ext cx="2188479" cy="244682"/>
          </a:xfrm>
          <a:prstGeom prst="rect">
            <a:avLst/>
          </a:prstGeom>
          <a:solidFill>
            <a:schemeClr val="bg1"/>
          </a:solidFill>
        </p:spPr>
        <p:txBody>
          <a:bodyPr wrap="square" rtlCol="1">
            <a:spAutoFit/>
          </a:bodyPr>
          <a:lstStyle/>
          <a:p>
            <a:r>
              <a:rPr lang="fr-FR" sz="1100" dirty="0" smtClean="0"/>
              <a:t>Envoi courriel en utilisant SMTP</a:t>
            </a:r>
            <a:endParaRPr lang="ar-DZ" sz="1100" dirty="0"/>
          </a:p>
        </p:txBody>
      </p:sp>
      <p:sp>
        <p:nvSpPr>
          <p:cNvPr id="10" name="ZoneTexte 9"/>
          <p:cNvSpPr txBox="1"/>
          <p:nvPr/>
        </p:nvSpPr>
        <p:spPr>
          <a:xfrm rot="19862254">
            <a:off x="5817027" y="3436634"/>
            <a:ext cx="2374344" cy="244682"/>
          </a:xfrm>
          <a:prstGeom prst="rect">
            <a:avLst/>
          </a:prstGeom>
          <a:solidFill>
            <a:schemeClr val="bg1"/>
          </a:solidFill>
        </p:spPr>
        <p:txBody>
          <a:bodyPr wrap="square" rtlCol="1">
            <a:spAutoFit/>
          </a:bodyPr>
          <a:lstStyle/>
          <a:p>
            <a:r>
              <a:rPr lang="fr-FR" sz="1100" dirty="0" smtClean="0"/>
              <a:t>Réception courriel en utilisant POP</a:t>
            </a:r>
            <a:endParaRPr lang="ar-DZ" sz="1100" dirty="0"/>
          </a:p>
        </p:txBody>
      </p:sp>
      <p:sp>
        <p:nvSpPr>
          <p:cNvPr id="11" name="ZoneTexte 10"/>
          <p:cNvSpPr txBox="1"/>
          <p:nvPr/>
        </p:nvSpPr>
        <p:spPr>
          <a:xfrm>
            <a:off x="7590370" y="1892325"/>
            <a:ext cx="1553630" cy="369332"/>
          </a:xfrm>
          <a:prstGeom prst="rect">
            <a:avLst/>
          </a:prstGeom>
          <a:solidFill>
            <a:schemeClr val="bg1"/>
          </a:solidFill>
        </p:spPr>
        <p:txBody>
          <a:bodyPr wrap="none" rtlCol="1">
            <a:spAutoFit/>
          </a:bodyPr>
          <a:lstStyle/>
          <a:p>
            <a:r>
              <a:rPr lang="fr-FR" sz="1000" dirty="0" smtClean="0"/>
              <a:t>Agent utilisateur courriel</a:t>
            </a:r>
          </a:p>
          <a:p>
            <a:r>
              <a:rPr lang="fr-FR" sz="1000" dirty="0" smtClean="0"/>
              <a:t>(</a:t>
            </a:r>
            <a:r>
              <a:rPr lang="fr-FR" sz="1000" b="1" dirty="0" smtClean="0"/>
              <a:t>MUA</a:t>
            </a:r>
            <a:r>
              <a:rPr lang="fr-FR" sz="1000" dirty="0" smtClean="0"/>
              <a:t>)</a:t>
            </a:r>
            <a:endParaRPr lang="ar-DZ" sz="1000" dirty="0"/>
          </a:p>
        </p:txBody>
      </p:sp>
      <p:sp>
        <p:nvSpPr>
          <p:cNvPr id="12" name="ZoneTexte 11"/>
          <p:cNvSpPr txBox="1"/>
          <p:nvPr/>
        </p:nvSpPr>
        <p:spPr>
          <a:xfrm>
            <a:off x="4886576" y="5245125"/>
            <a:ext cx="4257424" cy="400110"/>
          </a:xfrm>
          <a:prstGeom prst="rect">
            <a:avLst/>
          </a:prstGeom>
          <a:solidFill>
            <a:schemeClr val="bg1"/>
          </a:solidFill>
        </p:spPr>
        <p:txBody>
          <a:bodyPr wrap="square" rtlCol="1">
            <a:spAutoFit/>
          </a:bodyPr>
          <a:lstStyle/>
          <a:p>
            <a:r>
              <a:rPr lang="fr-FR" sz="1000" dirty="0" smtClean="0"/>
              <a:t>Les clients </a:t>
            </a:r>
            <a:r>
              <a:rPr lang="fr-FR" sz="1000" dirty="0" smtClean="0">
                <a:solidFill>
                  <a:srgbClr val="009900"/>
                </a:solidFill>
              </a:rPr>
              <a:t>envoient</a:t>
            </a:r>
            <a:r>
              <a:rPr lang="fr-FR" sz="1000" dirty="0" smtClean="0"/>
              <a:t> du courriel en utilisant </a:t>
            </a:r>
            <a:r>
              <a:rPr lang="fr-FR" sz="1000" b="1" dirty="0" smtClean="0">
                <a:solidFill>
                  <a:srgbClr val="0070C0"/>
                </a:solidFill>
              </a:rPr>
              <a:t>SMTP</a:t>
            </a:r>
            <a:r>
              <a:rPr lang="fr-FR" sz="1000" dirty="0" smtClean="0"/>
              <a:t> et </a:t>
            </a:r>
            <a:r>
              <a:rPr lang="fr-FR" sz="1000" dirty="0" smtClean="0">
                <a:solidFill>
                  <a:srgbClr val="009900"/>
                </a:solidFill>
              </a:rPr>
              <a:t>reçoivent </a:t>
            </a:r>
            <a:r>
              <a:rPr lang="fr-FR" sz="1000" dirty="0" smtClean="0"/>
              <a:t>du courriel en utilisant </a:t>
            </a:r>
            <a:r>
              <a:rPr lang="fr-FR" sz="1000" b="1" dirty="0" smtClean="0">
                <a:solidFill>
                  <a:srgbClr val="0070C0"/>
                </a:solidFill>
              </a:rPr>
              <a:t>POP3</a:t>
            </a:r>
            <a:endParaRPr lang="ar-DZ" sz="1000" b="1" dirty="0">
              <a:solidFill>
                <a:srgbClr val="0070C0"/>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576" y="1510729"/>
            <a:ext cx="4067944" cy="452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1"/>
          <p:cNvSpPr>
            <a:spLocks noGrp="1"/>
          </p:cNvSpPr>
          <p:nvPr>
            <p:ph type="title"/>
          </p:nvPr>
        </p:nvSpPr>
        <p:spPr>
          <a:xfrm>
            <a:off x="202263" y="7775"/>
            <a:ext cx="8891873" cy="792088"/>
          </a:xfrm>
        </p:spPr>
        <p:style>
          <a:lnRef idx="1">
            <a:schemeClr val="accent1"/>
          </a:lnRef>
          <a:fillRef idx="2">
            <a:schemeClr val="accent1"/>
          </a:fillRef>
          <a:effectRef idx="1">
            <a:schemeClr val="accent1"/>
          </a:effectRef>
          <a:fontRef idx="minor">
            <a:schemeClr val="dk1"/>
          </a:fontRef>
        </p:style>
        <p:txBody>
          <a:bodyPr>
            <a:no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services de la </a:t>
            </a:r>
            <a:r>
              <a:rPr 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couche application</a:t>
            </a:r>
            <a:endPar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3222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202263" y="116631"/>
            <a:ext cx="8891873" cy="683231"/>
          </a:xfrm>
        </p:spPr>
        <p:style>
          <a:lnRef idx="1">
            <a:schemeClr val="accent2"/>
          </a:lnRef>
          <a:fillRef idx="2">
            <a:schemeClr val="accent2"/>
          </a:fillRef>
          <a:effectRef idx="1">
            <a:schemeClr val="accent2"/>
          </a:effectRef>
          <a:fontRef idx="minor">
            <a:schemeClr val="dk1"/>
          </a:fontRef>
        </p:style>
        <p:txBody>
          <a:bodyPr>
            <a:noAutofit/>
          </a:bodyPr>
          <a:lstStyle/>
          <a:p>
            <a:r>
              <a:rPr lang="fr-FR"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Notions de ports de service</a:t>
            </a:r>
          </a:p>
        </p:txBody>
      </p:sp>
      <p:graphicFrame>
        <p:nvGraphicFramePr>
          <p:cNvPr id="2" name="Tableau 1"/>
          <p:cNvGraphicFramePr>
            <a:graphicFrameLocks noGrp="1"/>
          </p:cNvGraphicFramePr>
          <p:nvPr>
            <p:extLst>
              <p:ext uri="{D42A27DB-BD31-4B8C-83A1-F6EECF244321}">
                <p14:modId xmlns:p14="http://schemas.microsoft.com/office/powerpoint/2010/main" val="1300814346"/>
              </p:ext>
            </p:extLst>
          </p:nvPr>
        </p:nvGraphicFramePr>
        <p:xfrm>
          <a:off x="323528" y="980728"/>
          <a:ext cx="8496944" cy="946404"/>
        </p:xfrm>
        <a:graphic>
          <a:graphicData uri="http://schemas.openxmlformats.org/drawingml/2006/table">
            <a:tbl>
              <a:tblPr/>
              <a:tblGrid>
                <a:gridCol w="8496944"/>
              </a:tblGrid>
              <a:tr h="0">
                <a:tc>
                  <a:txBody>
                    <a:bodyPr/>
                    <a:lstStyle/>
                    <a:p>
                      <a:pPr algn="just">
                        <a:lnSpc>
                          <a:spcPct val="115000"/>
                        </a:lnSpc>
                        <a:spcAft>
                          <a:spcPts val="1000"/>
                        </a:spcAft>
                      </a:pPr>
                      <a:r>
                        <a:rPr lang="fr-FR" sz="1800" dirty="0">
                          <a:effectLst>
                            <a:outerShdw blurRad="38100" dist="38100" dir="2700000" algn="tl">
                              <a:srgbClr val="000000">
                                <a:alpha val="43137"/>
                              </a:srgbClr>
                            </a:outerShdw>
                          </a:effectLst>
                          <a:latin typeface="Times New Roman"/>
                          <a:ea typeface="Times New Roman"/>
                          <a:cs typeface="Arial"/>
                        </a:rPr>
                        <a:t>Un serveur (ordinateur que l'on contacte pour des services tels que FTP, Telnet, ...) possède des numéros de port fixes auxquels l'administrateur réseau a associé des services. Les ports d'un serveur sont généralement compris entre 0 et 1023.</a:t>
                      </a:r>
                      <a:endParaRPr lang="fr-FR" sz="1600" dirty="0">
                        <a:effectLst>
                          <a:outerShdw blurRad="38100" dist="38100" dir="2700000" algn="tl">
                            <a:srgbClr val="000000">
                              <a:alpha val="43137"/>
                            </a:srgbClr>
                          </a:outerShdw>
                        </a:effectLst>
                        <a:latin typeface="Calibri"/>
                        <a:ea typeface="Calibri"/>
                        <a:cs typeface="Arial"/>
                      </a:endParaRPr>
                    </a:p>
                  </a:txBody>
                  <a:tcPr marL="89535" marR="89535" marT="0" marB="0">
                    <a:lnL>
                      <a:noFill/>
                    </a:lnL>
                    <a:lnR>
                      <a:noFill/>
                    </a:lnR>
                    <a:lnT>
                      <a:noFill/>
                    </a:lnT>
                    <a:lnB>
                      <a:noFill/>
                    </a:lnB>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728864284"/>
              </p:ext>
            </p:extLst>
          </p:nvPr>
        </p:nvGraphicFramePr>
        <p:xfrm>
          <a:off x="323528" y="2132856"/>
          <a:ext cx="8496944" cy="630936"/>
        </p:xfrm>
        <a:graphic>
          <a:graphicData uri="http://schemas.openxmlformats.org/drawingml/2006/table">
            <a:tbl>
              <a:tblPr>
                <a:tableStyleId>{5C22544A-7EE6-4342-B048-85BDC9FD1C3A}</a:tableStyleId>
              </a:tblPr>
              <a:tblGrid>
                <a:gridCol w="8496944"/>
              </a:tblGrid>
              <a:tr h="0">
                <a:tc>
                  <a:txBody>
                    <a:bodyPr/>
                    <a:lstStyle/>
                    <a:p>
                      <a:pPr marL="0" lvl="0" indent="0" algn="l">
                        <a:lnSpc>
                          <a:spcPct val="115000"/>
                        </a:lnSpc>
                        <a:spcAft>
                          <a:spcPts val="1000"/>
                        </a:spcAft>
                        <a:buSzPts val="1000"/>
                        <a:buFont typeface="Symbol"/>
                        <a:buNone/>
                        <a:tabLst>
                          <a:tab pos="457200" algn="l"/>
                        </a:tabLst>
                      </a:pPr>
                      <a:r>
                        <a:rPr lang="fr-FR" sz="18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numéro de protocole identifie le protocole de la couche au-dessus de IP à laquelle les données doivent être </a:t>
                      </a:r>
                      <a:r>
                        <a:rPr lang="fr-FR" sz="18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passées.</a:t>
                      </a:r>
                      <a:r>
                        <a:rPr lang="fr-FR" sz="1600" b="0"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8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 </a:t>
                      </a:r>
                      <a:r>
                        <a:rPr lang="fr-FR" sz="18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TCP protocole 6 </a:t>
                      </a:r>
                      <a:endParaRPr lang="fr-FR" sz="1600" b="0"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89535" marR="89535" marT="0" marB="0"/>
                </a:tc>
              </a:tr>
            </a:tbl>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1247490433"/>
              </p:ext>
            </p:extLst>
          </p:nvPr>
        </p:nvGraphicFramePr>
        <p:xfrm>
          <a:off x="251520" y="2996952"/>
          <a:ext cx="8640960" cy="1380803"/>
        </p:xfrm>
        <a:graphic>
          <a:graphicData uri="http://schemas.openxmlformats.org/presentationml/2006/ole">
            <mc:AlternateContent xmlns:mc="http://schemas.openxmlformats.org/markup-compatibility/2006">
              <mc:Choice xmlns:v="urn:schemas-microsoft-com:vml" Requires="v">
                <p:oleObj spid="_x0000_s1030" name="Document" r:id="rId5" imgW="5762038" imgH="1020386" progId="Word.Document.12">
                  <p:embed/>
                </p:oleObj>
              </mc:Choice>
              <mc:Fallback>
                <p:oleObj name="Document" r:id="rId5" imgW="5762038" imgH="1020386" progId="Word.Document.12">
                  <p:embed/>
                  <p:pic>
                    <p:nvPicPr>
                      <p:cNvPr id="0" name=""/>
                      <p:cNvPicPr/>
                      <p:nvPr/>
                    </p:nvPicPr>
                    <p:blipFill>
                      <a:blip r:embed="rId6"/>
                      <a:stretch>
                        <a:fillRect/>
                      </a:stretch>
                    </p:blipFill>
                    <p:spPr>
                      <a:xfrm>
                        <a:off x="251520" y="2996952"/>
                        <a:ext cx="8640960" cy="1380803"/>
                      </a:xfrm>
                      <a:prstGeom prst="rect">
                        <a:avLst/>
                      </a:prstGeom>
                    </p:spPr>
                  </p:pic>
                </p:oleObj>
              </mc:Fallback>
            </mc:AlternateContent>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60410449"/>
              </p:ext>
            </p:extLst>
          </p:nvPr>
        </p:nvGraphicFramePr>
        <p:xfrm>
          <a:off x="179512" y="4149080"/>
          <a:ext cx="8229600" cy="946404"/>
        </p:xfrm>
        <a:graphic>
          <a:graphicData uri="http://schemas.openxmlformats.org/drawingml/2006/table">
            <a:tbl>
              <a:tblPr/>
              <a:tblGrid>
                <a:gridCol w="8229600"/>
              </a:tblGrid>
              <a:tr h="0">
                <a:tc>
                  <a:txBody>
                    <a:bodyPr/>
                    <a:lstStyle/>
                    <a:p>
                      <a:pPr marL="0" lvl="0" indent="0" algn="l">
                        <a:lnSpc>
                          <a:spcPct val="115000"/>
                        </a:lnSpc>
                        <a:spcAft>
                          <a:spcPts val="1000"/>
                        </a:spcAft>
                        <a:buSzPts val="1000"/>
                        <a:buFont typeface="Symbol"/>
                        <a:buNone/>
                        <a:tabLst>
                          <a:tab pos="457200" algn="l"/>
                        </a:tabLst>
                      </a:pPr>
                      <a:r>
                        <a:rPr lang="fr-FR" sz="1800" dirty="0">
                          <a:effectLst>
                            <a:outerShdw blurRad="38100" dist="38100" dir="2700000" algn="tl">
                              <a:srgbClr val="000000">
                                <a:alpha val="43137"/>
                              </a:srgbClr>
                            </a:outerShdw>
                          </a:effectLst>
                          <a:latin typeface="Times New Roman"/>
                          <a:ea typeface="Times New Roman"/>
                          <a:cs typeface="Arial"/>
                        </a:rPr>
                        <a:t>Après que IP a passé les données au protocole de transport (TCP ou UDP), ce dernier les transmet aux processus d'application appropriés qui sont eux identifiés par des numéros de port</a:t>
                      </a:r>
                      <a:r>
                        <a:rPr lang="fr-FR" sz="1800" dirty="0" smtClean="0">
                          <a:effectLst>
                            <a:outerShdw blurRad="38100" dist="38100" dir="2700000" algn="tl">
                              <a:srgbClr val="000000">
                                <a:alpha val="43137"/>
                              </a:srgbClr>
                            </a:outerShdw>
                          </a:effectLst>
                          <a:latin typeface="Times New Roman"/>
                          <a:ea typeface="Times New Roman"/>
                          <a:cs typeface="Arial"/>
                        </a:rPr>
                        <a:t>. exemple Telnet port 23 </a:t>
                      </a:r>
                      <a:endParaRPr lang="fr-FR" sz="1600" dirty="0">
                        <a:effectLst>
                          <a:outerShdw blurRad="38100" dist="38100" dir="2700000" algn="tl">
                            <a:srgbClr val="000000">
                              <a:alpha val="43137"/>
                            </a:srgbClr>
                          </a:outerShdw>
                        </a:effectLst>
                        <a:latin typeface="Calibri"/>
                        <a:ea typeface="Calibri"/>
                        <a:cs typeface="Arial"/>
                      </a:endParaRPr>
                    </a:p>
                  </a:txBody>
                  <a:tcPr marL="89535" marR="89535" marT="0" marB="0">
                    <a:lnL>
                      <a:noFill/>
                    </a:lnL>
                    <a:lnR>
                      <a:noFill/>
                    </a:lnR>
                    <a:lnT>
                      <a:noFill/>
                    </a:lnT>
                    <a:lnB>
                      <a:noFill/>
                    </a:lnB>
                  </a:tcPr>
                </a:tc>
              </a:tr>
            </a:tbl>
          </a:graphicData>
        </a:graphic>
      </p:graphicFrame>
      <p:pic>
        <p:nvPicPr>
          <p:cNvPr id="102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5301208"/>
            <a:ext cx="8208912"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64452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202263" y="116631"/>
            <a:ext cx="8891873" cy="683231"/>
          </a:xfrm>
        </p:spPr>
        <p:style>
          <a:lnRef idx="1">
            <a:schemeClr val="accent2"/>
          </a:lnRef>
          <a:fillRef idx="2">
            <a:schemeClr val="accent2"/>
          </a:fillRef>
          <a:effectRef idx="1">
            <a:schemeClr val="accent2"/>
          </a:effectRef>
          <a:fontRef idx="minor">
            <a:schemeClr val="dk1"/>
          </a:fontRef>
        </p:style>
        <p:txBody>
          <a:bodyPr>
            <a:noAutofit/>
          </a:bodyPr>
          <a:lstStyle/>
          <a:p>
            <a:r>
              <a:rPr lang="fr-FR"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Notions de ports de service</a:t>
            </a:r>
          </a:p>
        </p:txBody>
      </p:sp>
      <p:graphicFrame>
        <p:nvGraphicFramePr>
          <p:cNvPr id="3" name="Tableau 2"/>
          <p:cNvGraphicFramePr>
            <a:graphicFrameLocks noGrp="1"/>
          </p:cNvGraphicFramePr>
          <p:nvPr>
            <p:extLst>
              <p:ext uri="{D42A27DB-BD31-4B8C-83A1-F6EECF244321}">
                <p14:modId xmlns:p14="http://schemas.microsoft.com/office/powerpoint/2010/main" val="3038838087"/>
              </p:ext>
            </p:extLst>
          </p:nvPr>
        </p:nvGraphicFramePr>
        <p:xfrm>
          <a:off x="827584" y="980728"/>
          <a:ext cx="7632848" cy="5737204"/>
        </p:xfrm>
        <a:graphic>
          <a:graphicData uri="http://schemas.openxmlformats.org/drawingml/2006/table">
            <a:tbl>
              <a:tblPr firstRow="1" firstCol="1" bandRow="1">
                <a:tableStyleId>{00A15C55-8517-42AA-B614-E9B94910E393}</a:tableStyleId>
              </a:tblPr>
              <a:tblGrid>
                <a:gridCol w="2518840"/>
                <a:gridCol w="1801640"/>
                <a:gridCol w="3312368"/>
              </a:tblGrid>
              <a:tr h="394886">
                <a:tc>
                  <a:txBody>
                    <a:bodyPr/>
                    <a:lstStyle/>
                    <a:p>
                      <a:pPr algn="ctr">
                        <a:lnSpc>
                          <a:spcPct val="115000"/>
                        </a:lnSpc>
                        <a:spcAft>
                          <a:spcPts val="0"/>
                        </a:spcAft>
                      </a:pPr>
                      <a:r>
                        <a:rPr lang="fr-FR" sz="2000" dirty="0">
                          <a:effectLst/>
                        </a:rPr>
                        <a:t>N° couche ISO</a:t>
                      </a:r>
                      <a:endParaRPr lang="fr-FR" sz="1800" dirty="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Protocole </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N° de protocole</a:t>
                      </a:r>
                      <a:br>
                        <a:rPr lang="fr-FR" sz="2000">
                          <a:effectLst/>
                        </a:rPr>
                      </a:br>
                      <a:r>
                        <a:rPr lang="fr-FR" sz="2000">
                          <a:effectLst/>
                        </a:rPr>
                        <a:t>ou</a:t>
                      </a:r>
                      <a:br>
                        <a:rPr lang="fr-FR" sz="2000">
                          <a:effectLst/>
                        </a:rPr>
                      </a:br>
                      <a:r>
                        <a:rPr lang="fr-FR" sz="2000">
                          <a:effectLst/>
                        </a:rPr>
                        <a:t>N° de port</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1000"/>
                        </a:spcAft>
                      </a:pPr>
                      <a:r>
                        <a:rPr lang="fr-FR" sz="2000">
                          <a:effectLst/>
                        </a:rPr>
                        <a:t>IP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2000">
                          <a:effectLst/>
                        </a:rPr>
                        <a:t>4</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4 (transport)</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UDP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17</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4 (transport)</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TCP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6</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ICMP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1</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IGMP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2</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RSVP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46</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ESP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50</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AH</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51</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GRE</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2000">
                          <a:effectLst/>
                        </a:rPr>
                        <a:t>47</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EGP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8</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IGP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9</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IGRP</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2000">
                          <a:effectLst/>
                        </a:rPr>
                        <a:t>88</a:t>
                      </a:r>
                      <a:endParaRPr lang="fr-FR" sz="1800">
                        <a:effectLst/>
                        <a:latin typeface="Calibri"/>
                        <a:ea typeface="Calibri"/>
                        <a:cs typeface="Arial"/>
                      </a:endParaRPr>
                    </a:p>
                  </a:txBody>
                  <a:tcPr marL="4603" marR="4603" marT="4603" marB="4603" anchor="ctr"/>
                </a:tc>
              </a:tr>
              <a:tr h="137414">
                <a:tc>
                  <a:txBody>
                    <a:bodyPr/>
                    <a:lstStyle/>
                    <a:p>
                      <a:pPr algn="ctr">
                        <a:lnSpc>
                          <a:spcPct val="115000"/>
                        </a:lnSpc>
                        <a:spcAft>
                          <a:spcPts val="0"/>
                        </a:spcAft>
                      </a:pPr>
                      <a:r>
                        <a:rPr lang="fr-FR" sz="2000">
                          <a:effectLst/>
                        </a:rPr>
                        <a:t>3</a:t>
                      </a:r>
                      <a:endParaRPr lang="fr-FR" sz="1800">
                        <a:effectLst/>
                        <a:latin typeface="Calibri"/>
                        <a:ea typeface="Calibri"/>
                        <a:cs typeface="Arial"/>
                      </a:endParaRPr>
                    </a:p>
                  </a:txBody>
                  <a:tcPr marL="4603" marR="4603" marT="4603" marB="4603" anchor="ctr"/>
                </a:tc>
                <a:tc>
                  <a:txBody>
                    <a:bodyPr/>
                    <a:lstStyle/>
                    <a:p>
                      <a:pPr>
                        <a:lnSpc>
                          <a:spcPct val="115000"/>
                        </a:lnSpc>
                        <a:spcAft>
                          <a:spcPts val="0"/>
                        </a:spcAft>
                      </a:pPr>
                      <a:r>
                        <a:rPr lang="fr-FR" sz="2000">
                          <a:effectLst/>
                        </a:rPr>
                        <a:t>OSPF</a:t>
                      </a:r>
                      <a:endParaRPr lang="fr-FR" sz="1800">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2000" dirty="0">
                          <a:effectLst/>
                        </a:rPr>
                        <a:t>89</a:t>
                      </a:r>
                      <a:endParaRPr lang="fr-FR" sz="1800" dirty="0">
                        <a:effectLst/>
                        <a:latin typeface="Calibri"/>
                        <a:ea typeface="Calibri"/>
                        <a:cs typeface="Arial"/>
                      </a:endParaRPr>
                    </a:p>
                  </a:txBody>
                  <a:tcPr marL="4603" marR="4603" marT="4603" marB="4603" anchor="ctr"/>
                </a:tc>
              </a:tr>
            </a:tbl>
          </a:graphicData>
        </a:graphic>
      </p:graphicFrame>
    </p:spTree>
    <p:extLst>
      <p:ext uri="{BB962C8B-B14F-4D97-AF65-F5344CB8AC3E}">
        <p14:creationId xmlns:p14="http://schemas.microsoft.com/office/powerpoint/2010/main" val="145715290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869160"/>
            <a:ext cx="8954942"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85192" y="0"/>
            <a:ext cx="8229600" cy="1143000"/>
          </a:xfrm>
        </p:spPr>
        <p:txBody>
          <a:bodyPr/>
          <a:lstStyle/>
          <a:p>
            <a:r>
              <a:rPr lang="fr-FR" dirty="0">
                <a:solidFill>
                  <a:srgbClr val="FF0000"/>
                </a:solidFill>
              </a:rPr>
              <a:t>Les phases de communication </a:t>
            </a:r>
          </a:p>
        </p:txBody>
      </p:sp>
      <p:sp>
        <p:nvSpPr>
          <p:cNvPr id="4" name="Rectangle 3"/>
          <p:cNvSpPr/>
          <p:nvPr/>
        </p:nvSpPr>
        <p:spPr>
          <a:xfrm>
            <a:off x="395536" y="1083508"/>
            <a:ext cx="8064896" cy="3416320"/>
          </a:xfrm>
          <a:prstGeom prst="rect">
            <a:avLst/>
          </a:prstGeom>
        </p:spPr>
        <p:txBody>
          <a:bodyPr wrap="square">
            <a:spAutoFit/>
          </a:bodyPr>
          <a:lstStyle/>
          <a:p>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Connexion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client effectue une connexion TCP/IP sur le serveur. Le serveur accepte la connexion.</a:t>
            </a:r>
          </a:p>
          <a:p>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Requête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client émet sa requête ; cette requête est composée par une commande comme GET suivie d'un espace et de l'adresse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 et suivie du caractère CR (Retour Chariot) à la fin.</a:t>
            </a:r>
          </a:p>
          <a:p>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Réponse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serveur expédie le document demandé, c'est un fichier HTML par exemple.</a:t>
            </a:r>
          </a:p>
          <a:p>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Fermeture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serveur coupe la connexion. </a:t>
            </a:r>
          </a:p>
        </p:txBody>
      </p:sp>
    </p:spTree>
    <p:extLst>
      <p:ext uri="{BB962C8B-B14F-4D97-AF65-F5344CB8AC3E}">
        <p14:creationId xmlns:p14="http://schemas.microsoft.com/office/powerpoint/2010/main" val="1441672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202263" y="116631"/>
            <a:ext cx="8891873" cy="504057"/>
          </a:xfrm>
        </p:spPr>
        <p:style>
          <a:lnRef idx="1">
            <a:schemeClr val="accent2"/>
          </a:lnRef>
          <a:fillRef idx="2">
            <a:schemeClr val="accent2"/>
          </a:fillRef>
          <a:effectRef idx="1">
            <a:schemeClr val="accent2"/>
          </a:effectRef>
          <a:fontRef idx="minor">
            <a:schemeClr val="dk1"/>
          </a:fontRef>
        </p:style>
        <p:txBody>
          <a:bodyPr>
            <a:noAutofit/>
          </a:bodyPr>
          <a:lstStyle/>
          <a:p>
            <a:r>
              <a:rPr lang="fr-FR" sz="3600"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Notions de ports de service</a:t>
            </a:r>
          </a:p>
        </p:txBody>
      </p:sp>
      <p:graphicFrame>
        <p:nvGraphicFramePr>
          <p:cNvPr id="3" name="Tableau 2"/>
          <p:cNvGraphicFramePr>
            <a:graphicFrameLocks noGrp="1"/>
          </p:cNvGraphicFramePr>
          <p:nvPr>
            <p:extLst>
              <p:ext uri="{D42A27DB-BD31-4B8C-83A1-F6EECF244321}">
                <p14:modId xmlns:p14="http://schemas.microsoft.com/office/powerpoint/2010/main" val="3117030632"/>
              </p:ext>
            </p:extLst>
          </p:nvPr>
        </p:nvGraphicFramePr>
        <p:xfrm>
          <a:off x="251520" y="764705"/>
          <a:ext cx="8136903" cy="6371684"/>
        </p:xfrm>
        <a:graphic>
          <a:graphicData uri="http://schemas.openxmlformats.org/drawingml/2006/table">
            <a:tbl>
              <a:tblPr firstRow="1" firstCol="1" bandRow="1">
                <a:tableStyleId>{00A15C55-8517-42AA-B614-E9B94910E393}</a:tableStyleId>
              </a:tblPr>
              <a:tblGrid>
                <a:gridCol w="2539913"/>
                <a:gridCol w="1810567"/>
                <a:gridCol w="3786423"/>
              </a:tblGrid>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3</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BGP</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179</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3</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BOOTP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67 / 68</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4</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XOT</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1998</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5</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LDAP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389</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5</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DNS</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53</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7 (application)</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SNMP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161 / 162</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7 (application)</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TACACS</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65</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TFTP</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69</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NTP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123</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HTTPS</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443</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7 (application)</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FTP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20 / 21</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Telnet</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23</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SMTP</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25</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IMAP4</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143</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POP3</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a:effectLst>
                            <a:outerShdw blurRad="38100" dist="38100" dir="2700000" algn="tl">
                              <a:srgbClr val="000000">
                                <a:alpha val="43137"/>
                              </a:srgbClr>
                            </a:outerShdw>
                          </a:effectLst>
                        </a:rPr>
                        <a:t>110</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HTTP</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dirty="0">
                          <a:effectLst>
                            <a:outerShdw blurRad="38100" dist="38100" dir="2700000" algn="tl">
                              <a:srgbClr val="000000">
                                <a:alpha val="43137"/>
                              </a:srgbClr>
                            </a:outerShdw>
                          </a:effectLst>
                        </a:rPr>
                        <a:t>80</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TACACS</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1000"/>
                        </a:spcAft>
                      </a:pPr>
                      <a:r>
                        <a:rPr lang="fr-FR" sz="1600" b="1" dirty="0">
                          <a:effectLst>
                            <a:outerShdw blurRad="38100" dist="38100" dir="2700000" algn="tl">
                              <a:srgbClr val="000000">
                                <a:alpha val="43137"/>
                              </a:srgbClr>
                            </a:outerShdw>
                          </a:effectLst>
                        </a:rPr>
                        <a:t>65</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RTSP</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554</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Printer</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515</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IRC</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194</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LotusNotes</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1352</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r h="209742">
                <a:tc>
                  <a:txBody>
                    <a:bodyPr/>
                    <a:lstStyle/>
                    <a:p>
                      <a:pPr algn="ctr">
                        <a:lnSpc>
                          <a:spcPct val="115000"/>
                        </a:lnSpc>
                        <a:spcAft>
                          <a:spcPts val="0"/>
                        </a:spcAft>
                      </a:pPr>
                      <a:r>
                        <a:rPr lang="fr-FR" sz="1600" b="1">
                          <a:effectLst>
                            <a:outerShdw blurRad="38100" dist="38100" dir="2700000" algn="tl">
                              <a:srgbClr val="000000">
                                <a:alpha val="43137"/>
                              </a:srgbClr>
                            </a:outerShdw>
                          </a:effectLst>
                        </a:rPr>
                        <a:t>7 (application)</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a:effectLst>
                            <a:outerShdw blurRad="38100" dist="38100" dir="2700000" algn="tl">
                              <a:srgbClr val="000000">
                                <a:alpha val="43137"/>
                              </a:srgbClr>
                            </a:outerShdw>
                          </a:effectLst>
                        </a:rPr>
                        <a:t>pcanywhere</a:t>
                      </a:r>
                      <a:endParaRPr lang="fr-FR" sz="1400" b="1">
                        <a:effectLst>
                          <a:outerShdw blurRad="38100" dist="38100" dir="2700000" algn="tl">
                            <a:srgbClr val="000000">
                              <a:alpha val="43137"/>
                            </a:srgbClr>
                          </a:outerShdw>
                        </a:effectLst>
                        <a:latin typeface="Calibri"/>
                        <a:ea typeface="Calibri"/>
                        <a:cs typeface="Arial"/>
                      </a:endParaRPr>
                    </a:p>
                  </a:txBody>
                  <a:tcPr marL="4603" marR="4603" marT="4603" marB="4603" anchor="ctr"/>
                </a:tc>
                <a:tc>
                  <a:txBody>
                    <a:bodyPr/>
                    <a:lstStyle/>
                    <a:p>
                      <a:pPr algn="ctr">
                        <a:lnSpc>
                          <a:spcPct val="115000"/>
                        </a:lnSpc>
                        <a:spcAft>
                          <a:spcPts val="0"/>
                        </a:spcAft>
                      </a:pPr>
                      <a:r>
                        <a:rPr lang="fr-FR" sz="1600" b="1" dirty="0">
                          <a:effectLst>
                            <a:outerShdw blurRad="38100" dist="38100" dir="2700000" algn="tl">
                              <a:srgbClr val="000000">
                                <a:alpha val="43137"/>
                              </a:srgbClr>
                            </a:outerShdw>
                          </a:effectLst>
                        </a:rPr>
                        <a:t>5361 / 5362</a:t>
                      </a:r>
                      <a:endParaRPr lang="fr-FR" sz="1400" b="1" dirty="0">
                        <a:effectLst>
                          <a:outerShdw blurRad="38100" dist="38100" dir="2700000" algn="tl">
                            <a:srgbClr val="000000">
                              <a:alpha val="43137"/>
                            </a:srgbClr>
                          </a:outerShdw>
                        </a:effectLst>
                        <a:latin typeface="Calibri"/>
                        <a:ea typeface="Calibri"/>
                        <a:cs typeface="Arial"/>
                      </a:endParaRPr>
                    </a:p>
                  </a:txBody>
                  <a:tcPr marL="4603" marR="4603" marT="4603" marB="4603" anchor="ctr"/>
                </a:tc>
              </a:tr>
            </a:tbl>
          </a:graphicData>
        </a:graphic>
      </p:graphicFrame>
    </p:spTree>
    <p:extLst>
      <p:ext uri="{BB962C8B-B14F-4D97-AF65-F5344CB8AC3E}">
        <p14:creationId xmlns:p14="http://schemas.microsoft.com/office/powerpoint/2010/main" val="122853146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 y="0"/>
            <a:ext cx="8229600" cy="1143000"/>
          </a:xfrm>
        </p:spPr>
        <p:txBody>
          <a:bodyPr>
            <a:normAutofit/>
          </a:bodyPr>
          <a:lstStyle/>
          <a:p>
            <a:r>
              <a:rPr lang="fr-FR" sz="6000" b="1" dirty="0">
                <a:solidFill>
                  <a:srgbClr val="00B050"/>
                </a:solidFill>
                <a:effectLst>
                  <a:outerShdw blurRad="38100" dist="38100" dir="2700000" algn="tl">
                    <a:srgbClr val="000000">
                      <a:alpha val="43137"/>
                    </a:srgbClr>
                  </a:outerShdw>
                </a:effectLst>
              </a:rPr>
              <a:t>TCP/IP </a:t>
            </a:r>
          </a:p>
        </p:txBody>
      </p:sp>
      <p:sp>
        <p:nvSpPr>
          <p:cNvPr id="4" name="Rectangle 3"/>
          <p:cNvSpPr/>
          <p:nvPr/>
        </p:nvSpPr>
        <p:spPr>
          <a:xfrm>
            <a:off x="395536" y="1083508"/>
            <a:ext cx="5328592" cy="5355312"/>
          </a:xfrm>
          <a:prstGeom prst="rect">
            <a:avLst/>
          </a:prstGeom>
        </p:spPr>
        <p:txBody>
          <a:bodyPr wrap="square">
            <a:spAutoFit/>
          </a:bodyPr>
          <a:lstStyle/>
          <a:p>
            <a:pPr algn="just"/>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sigle TCP/IP signifie «Transmission Control Protocol/Internet</a:t>
            </a:r>
          </a:p>
          <a:p>
            <a:pPr algn="just"/>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TCP/IP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représente d'une certaine façon l'ensemble des règles de communication </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base sur la notion adressage IP, c'est-à-dire le fait de fournir une adresse IP à chaque machine du réseau afin de pouvoir acheminer des paquets de données</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Afin de pouvoir appliquer le modèle TCP/IP à n'importe quelles machines, le système de protocoles TCP/IP a été décomposé en plusieurs modules effectuant chacun une tâche précise. Ainsi, les données (paquets d'informations) qui circulent sur le réseau sont traitées successivement par chaque couche, qui vient rajouter un élément d'information (appelé entête) puis sont transmises à la couche suivante.</a:t>
            </a:r>
          </a:p>
        </p:txBody>
      </p:sp>
      <p:sp>
        <p:nvSpPr>
          <p:cNvPr id="3" name="AutoShape 2" descr="Résultat de recherche d'images pour &quot;réseaux informatique&quot;"/>
          <p:cNvSpPr>
            <a:spLocks noChangeAspect="1" noChangeArrowheads="1"/>
          </p:cNvSpPr>
          <p:nvPr/>
        </p:nvSpPr>
        <p:spPr bwMode="auto">
          <a:xfrm>
            <a:off x="155575" y="-1385888"/>
            <a:ext cx="38862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réseaux informatique&quot;"/>
          <p:cNvSpPr>
            <a:spLocks noChangeAspect="1" noChangeArrowheads="1"/>
          </p:cNvSpPr>
          <p:nvPr/>
        </p:nvSpPr>
        <p:spPr bwMode="auto">
          <a:xfrm>
            <a:off x="307975" y="-1233488"/>
            <a:ext cx="38862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6" name="Picture 6" descr="Résultat de recherche d'images pour &quot;réseaux informat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836713"/>
            <a:ext cx="3059832" cy="602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9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2551" y="0"/>
            <a:ext cx="3816424" cy="1143000"/>
          </a:xfrm>
        </p:spPr>
        <p:txBody>
          <a:bodyPr>
            <a:normAutofit/>
          </a:bodyPr>
          <a:lstStyle/>
          <a:p>
            <a:r>
              <a:rPr lang="fr-FR" sz="6000" b="1" dirty="0" smtClean="0">
                <a:solidFill>
                  <a:srgbClr val="00B050"/>
                </a:solidFill>
                <a:effectLst>
                  <a:outerShdw blurRad="38100" dist="38100" dir="2700000" algn="tl">
                    <a:srgbClr val="000000">
                      <a:alpha val="43137"/>
                    </a:srgbClr>
                  </a:outerShdw>
                </a:effectLst>
              </a:rPr>
              <a:t>IP </a:t>
            </a:r>
            <a:endParaRPr lang="fr-FR" sz="6000" b="1" dirty="0">
              <a:solidFill>
                <a:srgbClr val="00B050"/>
              </a:solidFill>
              <a:effectLst>
                <a:outerShdw blurRad="38100" dist="38100" dir="2700000" algn="tl">
                  <a:srgbClr val="000000">
                    <a:alpha val="43137"/>
                  </a:srgbClr>
                </a:outerShdw>
              </a:effectLst>
            </a:endParaRPr>
          </a:p>
        </p:txBody>
      </p:sp>
      <p:pic>
        <p:nvPicPr>
          <p:cNvPr id="4098" name="Picture 2" descr="https://upload.wikimedia.org/wikipedia/commons/thumb/c/c8/Addresse_Ipv4.svg/750px-Addresse_Ipv4.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77789"/>
            <a:ext cx="563021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1/15/Ipv6_address.svg/750px-Ipv6_addres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12068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ésultat de recherche d'images pour &quot;réseaux informatique png&quot;"/>
          <p:cNvSpPr>
            <a:spLocks noChangeAspect="1" noChangeArrowheads="1"/>
          </p:cNvSpPr>
          <p:nvPr/>
        </p:nvSpPr>
        <p:spPr bwMode="auto">
          <a:xfrm>
            <a:off x="155575" y="-1782763"/>
            <a:ext cx="4143375" cy="3724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Résultat de recherche d'images pour &quot;réseaux informatique png&quot;"/>
          <p:cNvSpPr>
            <a:spLocks noChangeAspect="1" noChangeArrowheads="1"/>
          </p:cNvSpPr>
          <p:nvPr/>
        </p:nvSpPr>
        <p:spPr bwMode="auto">
          <a:xfrm>
            <a:off x="307975" y="-1630363"/>
            <a:ext cx="4143375" cy="3724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927100"/>
            <a:ext cx="2257425" cy="227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7200799" cy="1169368"/>
          </a:xfrm>
        </p:spPr>
        <p:txBody>
          <a:bodyPr>
            <a:normAutofit fontScale="90000"/>
          </a:bodyPr>
          <a:lstStyle/>
          <a:p>
            <a:r>
              <a:rPr lang="fr-FR" sz="6000" b="1" dirty="0" smtClean="0">
                <a:solidFill>
                  <a:srgbClr val="FF0000"/>
                </a:solidFill>
                <a:effectLst>
                  <a:outerShdw blurRad="38100" dist="38100" dir="2700000" algn="tl">
                    <a:srgbClr val="000000">
                      <a:alpha val="43137"/>
                    </a:srgbClr>
                  </a:outerShdw>
                </a:effectLst>
              </a:rPr>
              <a:t/>
            </a:r>
            <a:br>
              <a:rPr lang="fr-FR" sz="6000" b="1" dirty="0" smtClean="0">
                <a:solidFill>
                  <a:srgbClr val="FF0000"/>
                </a:solidFill>
                <a:effectLst>
                  <a:outerShdw blurRad="38100" dist="38100" dir="2700000" algn="tl">
                    <a:srgbClr val="000000">
                      <a:alpha val="43137"/>
                    </a:srgbClr>
                  </a:outerShdw>
                </a:effectLst>
              </a:rPr>
            </a:br>
            <a:r>
              <a:rPr lang="fr-FR" sz="6000" b="1" dirty="0" smtClean="0">
                <a:solidFill>
                  <a:srgbClr val="FF0000"/>
                </a:solidFill>
                <a:effectLst>
                  <a:outerShdw blurRad="38100" dist="38100" dir="2700000" algn="tl">
                    <a:srgbClr val="000000">
                      <a:alpha val="43137"/>
                    </a:srgbClr>
                  </a:outerShdw>
                </a:effectLst>
              </a:rPr>
              <a:t>Le </a:t>
            </a:r>
            <a:r>
              <a:rPr lang="fr-FR" sz="6000" b="1" dirty="0">
                <a:solidFill>
                  <a:srgbClr val="FF0000"/>
                </a:solidFill>
                <a:effectLst>
                  <a:outerShdw blurRad="38100" dist="38100" dir="2700000" algn="tl">
                    <a:srgbClr val="000000">
                      <a:alpha val="43137"/>
                    </a:srgbClr>
                  </a:outerShdw>
                </a:effectLst>
              </a:rPr>
              <a:t>modèle TCP/IP</a:t>
            </a:r>
            <a:br>
              <a:rPr lang="fr-FR" sz="6000" b="1" dirty="0">
                <a:solidFill>
                  <a:srgbClr val="FF0000"/>
                </a:solidFill>
                <a:effectLst>
                  <a:outerShdw blurRad="38100" dist="38100" dir="2700000" algn="tl">
                    <a:srgbClr val="000000">
                      <a:alpha val="43137"/>
                    </a:srgbClr>
                  </a:outerShdw>
                </a:effectLst>
              </a:rPr>
            </a:br>
            <a:r>
              <a:rPr lang="fr-FR" sz="6000" b="1" dirty="0">
                <a:solidFill>
                  <a:srgbClr val="FF0000"/>
                </a:solidFill>
                <a:effectLst>
                  <a:outerShdw blurRad="38100" dist="38100" dir="2700000" algn="tl">
                    <a:srgbClr val="000000">
                      <a:alpha val="43137"/>
                    </a:srgbClr>
                  </a:outerShdw>
                </a:effectLst>
              </a:rPr>
              <a:t> </a:t>
            </a:r>
          </a:p>
        </p:txBody>
      </p:sp>
      <p:sp>
        <p:nvSpPr>
          <p:cNvPr id="3" name="Rectangle 2"/>
          <p:cNvSpPr/>
          <p:nvPr/>
        </p:nvSpPr>
        <p:spPr>
          <a:xfrm>
            <a:off x="179512" y="1268760"/>
            <a:ext cx="8640960" cy="9233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TCP/IP, inspiré du modèle OSI (Open </a:t>
            </a:r>
            <a:r>
              <a:rPr 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Interconnection</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reprend l'approche modulaire (utilisation de modules ou couches) mais en contient uniquement quatre :</a:t>
            </a:r>
          </a:p>
        </p:txBody>
      </p:sp>
      <p:pic>
        <p:nvPicPr>
          <p:cNvPr id="6146" name="Picture 2" descr="Résultat de recherche d'images pour &quot;tcp ip os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312876"/>
            <a:ext cx="4104457" cy="42844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ésultat de recherche d'images pour &quot;tcp ip os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312876"/>
            <a:ext cx="4320480"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8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7200799" cy="1169368"/>
          </a:xfrm>
        </p:spPr>
        <p:txBody>
          <a:bodyPr>
            <a:normAutofit fontScale="90000"/>
          </a:bodyPr>
          <a:lstStyle/>
          <a:p>
            <a:r>
              <a:rPr lang="fr-FR" sz="6000" b="1" dirty="0" smtClean="0">
                <a:solidFill>
                  <a:srgbClr val="FF0000"/>
                </a:solidFill>
                <a:effectLst>
                  <a:outerShdw blurRad="38100" dist="38100" dir="2700000" algn="tl">
                    <a:srgbClr val="000000">
                      <a:alpha val="43137"/>
                    </a:srgbClr>
                  </a:outerShdw>
                </a:effectLst>
              </a:rPr>
              <a:t/>
            </a:r>
            <a:br>
              <a:rPr lang="fr-FR" sz="6000" b="1" dirty="0" smtClean="0">
                <a:solidFill>
                  <a:srgbClr val="FF0000"/>
                </a:solidFill>
                <a:effectLst>
                  <a:outerShdw blurRad="38100" dist="38100" dir="2700000" algn="tl">
                    <a:srgbClr val="000000">
                      <a:alpha val="43137"/>
                    </a:srgbClr>
                  </a:outerShdw>
                </a:effectLst>
              </a:rPr>
            </a:br>
            <a:r>
              <a:rPr lang="fr-FR" sz="6000" b="1" dirty="0" smtClean="0">
                <a:solidFill>
                  <a:srgbClr val="FF0000"/>
                </a:solidFill>
                <a:effectLst>
                  <a:outerShdw blurRad="38100" dist="38100" dir="2700000" algn="tl">
                    <a:srgbClr val="000000">
                      <a:alpha val="43137"/>
                    </a:srgbClr>
                  </a:outerShdw>
                </a:effectLst>
              </a:rPr>
              <a:t>Le </a:t>
            </a:r>
            <a:r>
              <a:rPr lang="fr-FR" sz="6000" b="1" dirty="0">
                <a:solidFill>
                  <a:srgbClr val="FF0000"/>
                </a:solidFill>
                <a:effectLst>
                  <a:outerShdw blurRad="38100" dist="38100" dir="2700000" algn="tl">
                    <a:srgbClr val="000000">
                      <a:alpha val="43137"/>
                    </a:srgbClr>
                  </a:outerShdw>
                </a:effectLst>
              </a:rPr>
              <a:t>modèle TCP/IP</a:t>
            </a:r>
            <a:br>
              <a:rPr lang="fr-FR" sz="6000" b="1" dirty="0">
                <a:solidFill>
                  <a:srgbClr val="FF0000"/>
                </a:solidFill>
                <a:effectLst>
                  <a:outerShdw blurRad="38100" dist="38100" dir="2700000" algn="tl">
                    <a:srgbClr val="000000">
                      <a:alpha val="43137"/>
                    </a:srgbClr>
                  </a:outerShdw>
                </a:effectLst>
              </a:rPr>
            </a:br>
            <a:r>
              <a:rPr lang="fr-FR" sz="6000" b="1" dirty="0">
                <a:solidFill>
                  <a:srgbClr val="FF0000"/>
                </a:solidFill>
                <a:effectLst>
                  <a:outerShdw blurRad="38100" dist="38100" dir="2700000" algn="tl">
                    <a:srgbClr val="000000">
                      <a:alpha val="43137"/>
                    </a:srgbClr>
                  </a:outerShdw>
                </a:effectLst>
              </a:rPr>
              <a:t> </a:t>
            </a:r>
          </a:p>
        </p:txBody>
      </p:sp>
      <p:sp>
        <p:nvSpPr>
          <p:cNvPr id="3" name="Rectangle 2"/>
          <p:cNvSpPr/>
          <p:nvPr/>
        </p:nvSpPr>
        <p:spPr>
          <a:xfrm>
            <a:off x="144959" y="1268760"/>
            <a:ext cx="6155233" cy="5355312"/>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Comme on peut le remarquer, les couches du modèle TCP/IP ont des tâches beaucoup plus diverses </a:t>
            </a:r>
            <a:r>
              <a:rPr lang="fr-FR" dirty="0" smtClean="0">
                <a:latin typeface="Times New Roman" panose="02020603050405020304" pitchFamily="18" charset="0"/>
                <a:cs typeface="Times New Roman" panose="02020603050405020304" pitchFamily="18" charset="0"/>
              </a:rPr>
              <a:t>que les </a:t>
            </a:r>
            <a:r>
              <a:rPr lang="fr-FR" dirty="0">
                <a:latin typeface="Times New Roman" panose="02020603050405020304" pitchFamily="18" charset="0"/>
                <a:cs typeface="Times New Roman" panose="02020603050405020304" pitchFamily="18" charset="0"/>
              </a:rPr>
              <a:t>couches du modèle OSI, étant donné que certaines couches du modèle TCP/IP correspondent </a:t>
            </a:r>
            <a:r>
              <a:rPr lang="fr-FR" dirty="0" smtClean="0">
                <a:latin typeface="Times New Roman" panose="02020603050405020304" pitchFamily="18" charset="0"/>
                <a:cs typeface="Times New Roman" panose="02020603050405020304" pitchFamily="18" charset="0"/>
              </a:rPr>
              <a:t>à plusieurs </a:t>
            </a:r>
            <a:r>
              <a:rPr lang="fr-FR" dirty="0">
                <a:latin typeface="Times New Roman" panose="02020603050405020304" pitchFamily="18" charset="0"/>
                <a:cs typeface="Times New Roman" panose="02020603050405020304" pitchFamily="18" charset="0"/>
              </a:rPr>
              <a:t>couches du modèle OSI. Les rôles des différentes couches sont les suivants </a:t>
            </a:r>
            <a:r>
              <a:rPr lang="fr-FR" dirty="0" smtClean="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b="1" dirty="0">
                <a:solidFill>
                  <a:srgbClr val="00B050"/>
                </a:solidFill>
                <a:latin typeface="Times New Roman" panose="02020603050405020304" pitchFamily="18" charset="0"/>
                <a:cs typeface="Times New Roman" panose="02020603050405020304" pitchFamily="18" charset="0"/>
              </a:rPr>
              <a:t>Couche Accès réseau :</a:t>
            </a:r>
            <a:r>
              <a:rPr lang="fr-FR" dirty="0">
                <a:solidFill>
                  <a:srgbClr val="00B05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elle spécifie la forme sous laquelle les données doivent être acheminées </a:t>
            </a:r>
            <a:r>
              <a:rPr lang="fr-FR" dirty="0" smtClean="0">
                <a:latin typeface="Times New Roman" panose="02020603050405020304" pitchFamily="18" charset="0"/>
                <a:cs typeface="Times New Roman" panose="02020603050405020304" pitchFamily="18" charset="0"/>
              </a:rPr>
              <a:t>quel que </a:t>
            </a:r>
            <a:r>
              <a:rPr lang="fr-FR" dirty="0">
                <a:latin typeface="Times New Roman" panose="02020603050405020304" pitchFamily="18" charset="0"/>
                <a:cs typeface="Times New Roman" panose="02020603050405020304" pitchFamily="18" charset="0"/>
              </a:rPr>
              <a:t>soit le type de réseau utilisé</a:t>
            </a:r>
            <a:r>
              <a:rPr lang="fr-FR" dirty="0" smtClean="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just"/>
            <a:r>
              <a:rPr lang="fr-FR" b="1" dirty="0">
                <a:solidFill>
                  <a:srgbClr val="0070C0"/>
                </a:solidFill>
                <a:latin typeface="Times New Roman" panose="02020603050405020304" pitchFamily="18" charset="0"/>
                <a:cs typeface="Times New Roman" panose="02020603050405020304" pitchFamily="18" charset="0"/>
              </a:rPr>
              <a:t>Couche Internet :</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elle est chargée de fournir le paquet de données (datagramme</a:t>
            </a:r>
            <a:r>
              <a:rPr lang="fr-FR" dirty="0" smtClean="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Couche Transport :</a:t>
            </a:r>
            <a:r>
              <a:rPr lang="fr-FR" dirty="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elle assure l'acheminement des données, ainsi que les mécanismes permettant </a:t>
            </a:r>
            <a:r>
              <a:rPr lang="fr-FR" dirty="0" smtClean="0">
                <a:latin typeface="Times New Roman" panose="02020603050405020304" pitchFamily="18" charset="0"/>
                <a:cs typeface="Times New Roman" panose="02020603050405020304" pitchFamily="18" charset="0"/>
              </a:rPr>
              <a:t>de connaître </a:t>
            </a:r>
            <a:r>
              <a:rPr lang="fr-FR" dirty="0">
                <a:latin typeface="Times New Roman" panose="02020603050405020304" pitchFamily="18" charset="0"/>
                <a:cs typeface="Times New Roman" panose="02020603050405020304" pitchFamily="18" charset="0"/>
              </a:rPr>
              <a:t>l'état de la </a:t>
            </a:r>
            <a:r>
              <a:rPr lang="fr-FR" dirty="0" smtClean="0">
                <a:latin typeface="Times New Roman" panose="02020603050405020304" pitchFamily="18" charset="0"/>
                <a:cs typeface="Times New Roman" panose="02020603050405020304" pitchFamily="18" charset="0"/>
              </a:rPr>
              <a:t>transmission.</a:t>
            </a:r>
          </a:p>
          <a:p>
            <a:pPr algn="just"/>
            <a:endParaRPr lang="fr-FR" dirty="0">
              <a:latin typeface="Times New Roman" panose="02020603050405020304" pitchFamily="18" charset="0"/>
              <a:cs typeface="Times New Roman" panose="02020603050405020304" pitchFamily="18" charset="0"/>
            </a:endParaRPr>
          </a:p>
          <a:p>
            <a:pPr algn="just"/>
            <a:r>
              <a:rPr lang="fr-FR" b="1" dirty="0">
                <a:solidFill>
                  <a:srgbClr val="002060"/>
                </a:solidFill>
                <a:latin typeface="Times New Roman" panose="02020603050405020304" pitchFamily="18" charset="0"/>
                <a:cs typeface="Times New Roman" panose="02020603050405020304" pitchFamily="18" charset="0"/>
              </a:rPr>
              <a:t>Couche Application : </a:t>
            </a:r>
            <a:r>
              <a:rPr lang="fr-FR" dirty="0">
                <a:latin typeface="Times New Roman" panose="02020603050405020304" pitchFamily="18" charset="0"/>
                <a:cs typeface="Times New Roman" panose="02020603050405020304" pitchFamily="18" charset="0"/>
              </a:rPr>
              <a:t>elle englobe les applications standard du réseau.(</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FTP,smtp</a:t>
            </a:r>
            <a:r>
              <a:rPr lang="fr-FR" b="1"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pic>
        <p:nvPicPr>
          <p:cNvPr id="717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052736"/>
            <a:ext cx="266429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1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rbutr.com/wp-content/uploads/2013/09/network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1" y="980728"/>
            <a:ext cx="3267075" cy="260985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23528" y="0"/>
            <a:ext cx="8568952" cy="1169368"/>
          </a:xfrm>
        </p:spPr>
        <p:txBody>
          <a:bodyPr>
            <a:normAutofit fontScale="90000"/>
          </a:bodyPr>
          <a:lstStyle/>
          <a:p>
            <a:r>
              <a:rPr lang="fr-FR" sz="6000" b="1" dirty="0">
                <a:solidFill>
                  <a:srgbClr val="7030A0"/>
                </a:solidFill>
                <a:effectLst>
                  <a:outerShdw blurRad="38100" dist="38100" dir="2700000" algn="tl">
                    <a:srgbClr val="000000">
                      <a:alpha val="43137"/>
                    </a:srgbClr>
                  </a:outerShdw>
                </a:effectLst>
              </a:rPr>
              <a:t>Administration des réseaux</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3222573" y="1142171"/>
            <a:ext cx="5597899" cy="2185214"/>
          </a:xfrm>
          <a:prstGeom prst="rect">
            <a:avLst/>
          </a:prstGeom>
        </p:spPr>
        <p:txBody>
          <a:bodyPr wrap="square">
            <a:spAutoFit/>
          </a:bodyPr>
          <a:lstStyle/>
          <a:p>
            <a:pPr algn="ctr"/>
            <a:r>
              <a:rPr lang="fr-FR"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Principe </a:t>
            </a:r>
            <a:r>
              <a:rPr lang="fr-FR"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général</a:t>
            </a:r>
          </a:p>
          <a:p>
            <a:pPr algn="just"/>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L’administration d’un réseau suppose l’existence d’un système d’information décrivant </a:t>
            </a:r>
            <a:r>
              <a:rPr lang="fr-FR" dirty="0" smtClean="0">
                <a:latin typeface="Times New Roman" panose="02020603050405020304" pitchFamily="18" charset="0"/>
                <a:cs typeface="Times New Roman" panose="02020603050405020304" pitchFamily="18" charset="0"/>
              </a:rPr>
              <a:t>le réseau </a:t>
            </a:r>
            <a:r>
              <a:rPr lang="fr-FR" dirty="0">
                <a:latin typeface="Times New Roman" panose="02020603050405020304" pitchFamily="18" charset="0"/>
                <a:cs typeface="Times New Roman" panose="02020603050405020304" pitchFamily="18" charset="0"/>
              </a:rPr>
              <a:t>de l’entreprise et recensant toutes les données et événements relatifs à chaque constituant du réseau administré</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8675514"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50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568952" cy="1169368"/>
          </a:xfrm>
        </p:spPr>
        <p:txBody>
          <a:bodyPr>
            <a:normAutofit fontScale="90000"/>
          </a:bodyPr>
          <a:lstStyle/>
          <a:p>
            <a:r>
              <a:rPr lang="fr-FR" sz="6000" b="1" dirty="0">
                <a:solidFill>
                  <a:srgbClr val="7030A0"/>
                </a:solidFill>
                <a:effectLst>
                  <a:outerShdw blurRad="38100" dist="38100" dir="2700000" algn="tl">
                    <a:srgbClr val="000000">
                      <a:alpha val="43137"/>
                    </a:srgbClr>
                  </a:outerShdw>
                </a:effectLst>
              </a:rPr>
              <a:t>Administration des réseaux</a:t>
            </a:r>
          </a:p>
        </p:txBody>
      </p:sp>
      <p:sp>
        <p:nvSpPr>
          <p:cNvPr id="3" name="Rectangle 2"/>
          <p:cNvSpPr/>
          <p:nvPr/>
        </p:nvSpPr>
        <p:spPr>
          <a:xfrm>
            <a:off x="144959" y="1268760"/>
            <a:ext cx="6155233"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3779912" y="1303263"/>
            <a:ext cx="5040559" cy="2616101"/>
          </a:xfrm>
          <a:prstGeom prst="rect">
            <a:avLst/>
          </a:prstGeom>
        </p:spPr>
        <p:txBody>
          <a:bodyPr wrap="square">
            <a:spAutoFit/>
          </a:bodyPr>
          <a:lstStyle/>
          <a:p>
            <a:pPr algn="ctr"/>
            <a:r>
              <a:rPr lang="fr-FR" sz="28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t>
            </a:r>
            <a:r>
              <a:rPr lang="fr-FR"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 système d’administration</a:t>
            </a:r>
          </a:p>
          <a:p>
            <a:pPr algn="ct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système réseau comporte un grand nombre de composants (objets) que le système d’administration surveille. Dans chaque objet, un programme en tâche de fond (daemon)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transmet régulièrement</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 sur sollicitation, les informations relatives à son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état.</a:t>
            </a:r>
          </a:p>
        </p:txBody>
      </p:sp>
      <p:pic>
        <p:nvPicPr>
          <p:cNvPr id="9220" name="Picture 4" descr="Résultat de recherche d'images pour &quot;réseaux informatique p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3522170" cy="5589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08241" y="4293096"/>
            <a:ext cx="5040559" cy="1754326"/>
          </a:xfrm>
          <a:prstGeom prst="rect">
            <a:avLst/>
          </a:prstGeom>
        </p:spPr>
        <p:txBody>
          <a:bodyPr wrap="square">
            <a:spAutoFit/>
          </a:bodyPr>
          <a:lstStyle/>
          <a:p>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échanges s’effectuent à deux niveaux : entre le composant administré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processus agent</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sa base d’information (MIB, Management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Base</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d’une part,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d’autre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entre le composant et le programme d’administration (processus manager).</a:t>
            </a:r>
          </a:p>
        </p:txBody>
      </p:sp>
    </p:spTree>
    <p:extLst>
      <p:ext uri="{BB962C8B-B14F-4D97-AF65-F5344CB8AC3E}">
        <p14:creationId xmlns:p14="http://schemas.microsoft.com/office/powerpoint/2010/main" val="658646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1409</Words>
  <Application>Microsoft Office PowerPoint</Application>
  <PresentationFormat>Affichage à l'écran (4:3)</PresentationFormat>
  <Paragraphs>299</Paragraphs>
  <Slides>30</Slides>
  <Notes>11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8" baseType="lpstr">
      <vt:lpstr>ＭＳ Ｐゴシック</vt:lpstr>
      <vt:lpstr>Arial</vt:lpstr>
      <vt:lpstr>Calibri</vt:lpstr>
      <vt:lpstr>Symbol</vt:lpstr>
      <vt:lpstr>Times New Roman</vt:lpstr>
      <vt:lpstr>Wingdings</vt:lpstr>
      <vt:lpstr>Thème Office</vt:lpstr>
      <vt:lpstr>Document</vt:lpstr>
      <vt:lpstr>Présentation PowerPoint</vt:lpstr>
      <vt:lpstr>Présentation PowerPoint</vt:lpstr>
      <vt:lpstr>Les phases de communication </vt:lpstr>
      <vt:lpstr>TCP/IP </vt:lpstr>
      <vt:lpstr>IP </vt:lpstr>
      <vt:lpstr> Le modèle TCP/IP  </vt:lpstr>
      <vt:lpstr> Le modèle TCP/IP  </vt:lpstr>
      <vt:lpstr>Administration des réseaux</vt:lpstr>
      <vt:lpstr>Administration des réseaux</vt:lpstr>
      <vt:lpstr>Administration des réseaux</vt:lpstr>
      <vt:lpstr>L’ADMINISTRATION VUE PAR L’ISO</vt:lpstr>
      <vt:lpstr>L’ADMINISTRATION VUE PAR L’ISO</vt:lpstr>
      <vt:lpstr>Modèle informationnel</vt:lpstr>
      <vt:lpstr>L’ADMINISTRATION VUE PAR L’ISO</vt:lpstr>
      <vt:lpstr>L’ADMINISTRATION VUE PAR L’ISO</vt:lpstr>
      <vt:lpstr>L’ADMINISTRATION VUE PAR L’ISO</vt:lpstr>
      <vt:lpstr>L’ADMINISTRATION VUE PAR L’ISO</vt:lpstr>
      <vt:lpstr>Les services de la couche application</vt:lpstr>
      <vt:lpstr>Les services de la couche application</vt:lpstr>
      <vt:lpstr>Les services de la couche application</vt:lpstr>
      <vt:lpstr>Les services de la couche application</vt:lpstr>
      <vt:lpstr>Les services de la couche application</vt:lpstr>
      <vt:lpstr>Les services de la couche application</vt:lpstr>
      <vt:lpstr>Les services de la couche application</vt:lpstr>
      <vt:lpstr>Les services de la couche application</vt:lpstr>
      <vt:lpstr>Les services de la couche application</vt:lpstr>
      <vt:lpstr>Les services de la couche application</vt:lpstr>
      <vt:lpstr>Notions de ports de service</vt:lpstr>
      <vt:lpstr>Notions de ports de service</vt:lpstr>
      <vt:lpstr>Notions de ports de service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Dr.Hafs Toufik</cp:lastModifiedBy>
  <cp:revision>35</cp:revision>
  <dcterms:created xsi:type="dcterms:W3CDTF">2017-02-14T18:50:07Z</dcterms:created>
  <dcterms:modified xsi:type="dcterms:W3CDTF">2020-02-15T21:03:53Z</dcterms:modified>
</cp:coreProperties>
</file>