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2" r:id="rId16"/>
    <p:sldId id="270" r:id="rId17"/>
    <p:sldId id="271" r:id="rId18"/>
    <p:sldId id="273" r:id="rId19"/>
    <p:sldId id="274" r:id="rId20"/>
    <p:sldId id="275" r:id="rId2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2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en-US"/>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en-US"/>
          </a:p>
        </p:txBody>
      </p:sp>
      <p:sp>
        <p:nvSpPr>
          <p:cNvPr id="4" name="Espace réservé de la date 3"/>
          <p:cNvSpPr>
            <a:spLocks noGrp="1"/>
          </p:cNvSpPr>
          <p:nvPr>
            <p:ph type="dt" sz="half" idx="10"/>
          </p:nvPr>
        </p:nvSpPr>
        <p:spPr/>
        <p:txBody>
          <a:bodyPr/>
          <a:lstStyle/>
          <a:p>
            <a:fld id="{2A7C7057-399B-4690-9130-D80C729FA3E3}" type="datetimeFigureOut">
              <a:rPr lang="en-US" smtClean="0"/>
              <a:pPr/>
              <a:t>10/29/2017</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4DA76E8A-9923-421B-87CD-3ED588D3F317}" type="slidenum">
              <a:rPr lang="en-US" smtClean="0"/>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2A7C7057-399B-4690-9130-D80C729FA3E3}" type="datetimeFigureOut">
              <a:rPr lang="en-US" smtClean="0"/>
              <a:pPr/>
              <a:t>10/29/2017</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4DA76E8A-9923-421B-87CD-3ED588D3F317}"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2A7C7057-399B-4690-9130-D80C729FA3E3}" type="datetimeFigureOut">
              <a:rPr lang="en-US" smtClean="0"/>
              <a:pPr/>
              <a:t>10/29/2017</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4DA76E8A-9923-421B-87CD-3ED588D3F317}"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2A7C7057-399B-4690-9130-D80C729FA3E3}" type="datetimeFigureOut">
              <a:rPr lang="en-US" smtClean="0"/>
              <a:pPr/>
              <a:t>10/29/2017</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4DA76E8A-9923-421B-87CD-3ED588D3F317}"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en-US"/>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2A7C7057-399B-4690-9130-D80C729FA3E3}" type="datetimeFigureOut">
              <a:rPr lang="en-US" smtClean="0"/>
              <a:pPr/>
              <a:t>10/29/2017</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4DA76E8A-9923-421B-87CD-3ED588D3F317}" type="slidenum">
              <a:rPr lang="en-US" smtClean="0"/>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p:txBody>
          <a:bodyPr/>
          <a:lstStyle/>
          <a:p>
            <a:fld id="{2A7C7057-399B-4690-9130-D80C729FA3E3}" type="datetimeFigureOut">
              <a:rPr lang="en-US" smtClean="0"/>
              <a:pPr/>
              <a:t>10/29/2017</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4DA76E8A-9923-421B-87CD-3ED588D3F317}"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6"/>
          <p:cNvSpPr>
            <a:spLocks noGrp="1"/>
          </p:cNvSpPr>
          <p:nvPr>
            <p:ph type="dt" sz="half" idx="10"/>
          </p:nvPr>
        </p:nvSpPr>
        <p:spPr/>
        <p:txBody>
          <a:bodyPr/>
          <a:lstStyle/>
          <a:p>
            <a:fld id="{2A7C7057-399B-4690-9130-D80C729FA3E3}" type="datetimeFigureOut">
              <a:rPr lang="en-US" smtClean="0"/>
              <a:pPr/>
              <a:t>10/29/2017</a:t>
            </a:fld>
            <a:endParaRPr lang="en-US"/>
          </a:p>
        </p:txBody>
      </p:sp>
      <p:sp>
        <p:nvSpPr>
          <p:cNvPr id="8" name="Espace réservé du pied de page 7"/>
          <p:cNvSpPr>
            <a:spLocks noGrp="1"/>
          </p:cNvSpPr>
          <p:nvPr>
            <p:ph type="ftr" sz="quarter" idx="11"/>
          </p:nvPr>
        </p:nvSpPr>
        <p:spPr/>
        <p:txBody>
          <a:bodyPr/>
          <a:lstStyle/>
          <a:p>
            <a:endParaRPr lang="en-US"/>
          </a:p>
        </p:txBody>
      </p:sp>
      <p:sp>
        <p:nvSpPr>
          <p:cNvPr id="9" name="Espace réservé du numéro de diapositive 8"/>
          <p:cNvSpPr>
            <a:spLocks noGrp="1"/>
          </p:cNvSpPr>
          <p:nvPr>
            <p:ph type="sldNum" sz="quarter" idx="12"/>
          </p:nvPr>
        </p:nvSpPr>
        <p:spPr/>
        <p:txBody>
          <a:bodyPr/>
          <a:lstStyle/>
          <a:p>
            <a:fld id="{4DA76E8A-9923-421B-87CD-3ED588D3F317}"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e la date 2"/>
          <p:cNvSpPr>
            <a:spLocks noGrp="1"/>
          </p:cNvSpPr>
          <p:nvPr>
            <p:ph type="dt" sz="half" idx="10"/>
          </p:nvPr>
        </p:nvSpPr>
        <p:spPr/>
        <p:txBody>
          <a:bodyPr/>
          <a:lstStyle/>
          <a:p>
            <a:fld id="{2A7C7057-399B-4690-9130-D80C729FA3E3}" type="datetimeFigureOut">
              <a:rPr lang="en-US" smtClean="0"/>
              <a:pPr/>
              <a:t>10/29/2017</a:t>
            </a:fld>
            <a:endParaRPr lang="en-US"/>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p:txBody>
          <a:bodyPr/>
          <a:lstStyle/>
          <a:p>
            <a:fld id="{4DA76E8A-9923-421B-87CD-3ED588D3F317}"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A7C7057-399B-4690-9130-D80C729FA3E3}" type="datetimeFigureOut">
              <a:rPr lang="en-US" smtClean="0"/>
              <a:pPr/>
              <a:t>10/29/2017</a:t>
            </a:fld>
            <a:endParaRPr lang="en-US"/>
          </a:p>
        </p:txBody>
      </p:sp>
      <p:sp>
        <p:nvSpPr>
          <p:cNvPr id="3" name="Espace réservé du pied de page 2"/>
          <p:cNvSpPr>
            <a:spLocks noGrp="1"/>
          </p:cNvSpPr>
          <p:nvPr>
            <p:ph type="ftr" sz="quarter" idx="11"/>
          </p:nvPr>
        </p:nvSpPr>
        <p:spPr/>
        <p:txBody>
          <a:bodyPr/>
          <a:lstStyle/>
          <a:p>
            <a:endParaRPr lang="en-US"/>
          </a:p>
        </p:txBody>
      </p:sp>
      <p:sp>
        <p:nvSpPr>
          <p:cNvPr id="4" name="Espace réservé du numéro de diapositive 3"/>
          <p:cNvSpPr>
            <a:spLocks noGrp="1"/>
          </p:cNvSpPr>
          <p:nvPr>
            <p:ph type="sldNum" sz="quarter" idx="12"/>
          </p:nvPr>
        </p:nvSpPr>
        <p:spPr/>
        <p:txBody>
          <a:bodyPr/>
          <a:lstStyle/>
          <a:p>
            <a:fld id="{4DA76E8A-9923-421B-87CD-3ED588D3F317}"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en-US"/>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A7C7057-399B-4690-9130-D80C729FA3E3}" type="datetimeFigureOut">
              <a:rPr lang="en-US" smtClean="0"/>
              <a:pPr/>
              <a:t>10/29/2017</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4DA76E8A-9923-421B-87CD-3ED588D3F317}"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en-US"/>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A7C7057-399B-4690-9130-D80C729FA3E3}" type="datetimeFigureOut">
              <a:rPr lang="en-US" smtClean="0"/>
              <a:pPr/>
              <a:t>10/29/2017</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4DA76E8A-9923-421B-87CD-3ED588D3F317}" type="slidenum">
              <a:rPr lang="en-US" smtClean="0"/>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7C7057-399B-4690-9130-D80C729FA3E3}" type="datetimeFigureOut">
              <a:rPr lang="en-US" smtClean="0"/>
              <a:pPr/>
              <a:t>10/29/2017</a:t>
            </a:fld>
            <a:endParaRPr lang="en-US"/>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A76E8A-9923-421B-87CD-3ED588D3F317}"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8062664" cy="1470025"/>
          </a:xfrm>
        </p:spPr>
        <p:txBody>
          <a:bodyPr>
            <a:noAutofit/>
          </a:bodyPr>
          <a:lstStyle/>
          <a:p>
            <a:r>
              <a:rPr lang="en-US" sz="4800" noProof="1" smtClean="0"/>
              <a:t>Fouille</a:t>
            </a:r>
            <a:r>
              <a:rPr lang="en-US" sz="4800" dirty="0" smtClean="0"/>
              <a:t> </a:t>
            </a:r>
            <a:r>
              <a:rPr lang="fr-FR" sz="4800" dirty="0" smtClean="0"/>
              <a:t>d’opinion</a:t>
            </a:r>
            <a:r>
              <a:rPr lang="en-US" sz="4800" dirty="0" smtClean="0"/>
              <a:t> et </a:t>
            </a:r>
            <a:r>
              <a:rPr lang="fr-FR" sz="4800" dirty="0" smtClean="0"/>
              <a:t>analyse</a:t>
            </a:r>
            <a:r>
              <a:rPr lang="en-US" sz="4800" dirty="0" smtClean="0"/>
              <a:t> des sentiments</a:t>
            </a:r>
            <a:endParaRPr lang="en-US" sz="4800" dirty="0"/>
          </a:p>
        </p:txBody>
      </p:sp>
      <p:sp>
        <p:nvSpPr>
          <p:cNvPr id="3" name="Sous-titre 2"/>
          <p:cNvSpPr>
            <a:spLocks noGrp="1"/>
          </p:cNvSpPr>
          <p:nvPr>
            <p:ph type="subTitle" idx="1"/>
          </p:nvPr>
        </p:nvSpPr>
        <p:spPr>
          <a:xfrm>
            <a:off x="1371600" y="3886200"/>
            <a:ext cx="6400800" cy="1126976"/>
          </a:xfrm>
        </p:spPr>
        <p:txBody>
          <a:bodyPr/>
          <a:lstStyle/>
          <a:p>
            <a:r>
              <a:rPr lang="en-US" smtClean="0"/>
              <a:t>Toufik SARI</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Motivations (2)</a:t>
            </a:r>
            <a:endParaRPr lang="fr-FR" dirty="0"/>
          </a:p>
        </p:txBody>
      </p:sp>
      <p:sp>
        <p:nvSpPr>
          <p:cNvPr id="3" name="Espace réservé du contenu 2"/>
          <p:cNvSpPr>
            <a:spLocks noGrp="1"/>
          </p:cNvSpPr>
          <p:nvPr>
            <p:ph idx="1"/>
          </p:nvPr>
        </p:nvSpPr>
        <p:spPr/>
        <p:txBody>
          <a:bodyPr>
            <a:normAutofit fontScale="92500" lnSpcReduction="10000"/>
          </a:bodyPr>
          <a:lstStyle/>
          <a:p>
            <a:pPr algn="just">
              <a:buNone/>
            </a:pPr>
            <a:r>
              <a:rPr lang="fr-FR" dirty="0" smtClean="0"/>
              <a:t>4- Explosion des achats sur Internet. </a:t>
            </a:r>
          </a:p>
          <a:p>
            <a:pPr algn="just">
              <a:buNone/>
            </a:pPr>
            <a:r>
              <a:rPr lang="fr-FR" dirty="0" smtClean="0"/>
              <a:t>5- Les sites du e-commerce donnent aux internautes (aux clients) la possibilité de donner leurs avis. </a:t>
            </a:r>
          </a:p>
          <a:p>
            <a:pPr>
              <a:buNone/>
            </a:pPr>
            <a:r>
              <a:rPr lang="fr-FR" dirty="0" smtClean="0"/>
              <a:t>6- Une masse grandissante de données (avis, opinions, commentaires, recommandations) existent.</a:t>
            </a:r>
          </a:p>
          <a:p>
            <a:pPr>
              <a:buNone/>
            </a:pPr>
            <a:r>
              <a:rPr lang="fr-FR" dirty="0" smtClean="0"/>
              <a:t>7- La maturité des techniques du TALN, de fouille de données, apprentissage automatique, bases de données et données massives, fouille de textes. </a:t>
            </a: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Fouille d’opinion</a:t>
            </a:r>
            <a:endParaRPr lang="fr-FR" dirty="0"/>
          </a:p>
        </p:txBody>
      </p:sp>
      <p:sp>
        <p:nvSpPr>
          <p:cNvPr id="3" name="Espace réservé du contenu 2"/>
          <p:cNvSpPr>
            <a:spLocks noGrp="1"/>
          </p:cNvSpPr>
          <p:nvPr>
            <p:ph idx="1"/>
          </p:nvPr>
        </p:nvSpPr>
        <p:spPr>
          <a:xfrm>
            <a:off x="457200" y="1600200"/>
            <a:ext cx="8229600" cy="4997152"/>
          </a:xfrm>
        </p:spPr>
        <p:txBody>
          <a:bodyPr>
            <a:noAutofit/>
          </a:bodyPr>
          <a:lstStyle/>
          <a:p>
            <a:pPr algn="just">
              <a:buNone/>
            </a:pPr>
            <a:r>
              <a:rPr lang="fr-FR" sz="2400" b="1" u="sng" dirty="0" smtClean="0"/>
              <a:t>L’opinion : </a:t>
            </a:r>
            <a:r>
              <a:rPr lang="fr-FR" sz="2400" dirty="0" smtClean="0"/>
              <a:t>L’opinion et le sentiment peuvent être décrit avec certains </a:t>
            </a:r>
            <a:r>
              <a:rPr lang="fr-FR" sz="2400" b="1" u="sng" dirty="0" smtClean="0"/>
              <a:t>attributs</a:t>
            </a:r>
            <a:r>
              <a:rPr lang="fr-FR" sz="2400" dirty="0" smtClean="0"/>
              <a:t>. L’attribut d’opinion le plus étudié est sans doute la </a:t>
            </a:r>
            <a:r>
              <a:rPr lang="fr-FR" sz="2400" b="1" u="sng" dirty="0" smtClean="0"/>
              <a:t>polarité</a:t>
            </a:r>
            <a:r>
              <a:rPr lang="fr-FR" sz="2400" dirty="0" smtClean="0"/>
              <a:t> (positif , négatif et parfois neutre) qui définit si l’opinion est </a:t>
            </a:r>
            <a:r>
              <a:rPr lang="fr-FR" sz="2400" b="1" u="sng" dirty="0" smtClean="0"/>
              <a:t>favorable</a:t>
            </a:r>
            <a:r>
              <a:rPr lang="fr-FR" sz="2400" dirty="0" smtClean="0"/>
              <a:t> ou </a:t>
            </a:r>
            <a:r>
              <a:rPr lang="fr-FR" sz="2400" b="1" u="sng" dirty="0" smtClean="0"/>
              <a:t>défavorable</a:t>
            </a:r>
            <a:r>
              <a:rPr lang="fr-FR" sz="2400" dirty="0" smtClean="0"/>
              <a:t>. </a:t>
            </a:r>
          </a:p>
          <a:p>
            <a:pPr algn="just">
              <a:buNone/>
            </a:pPr>
            <a:r>
              <a:rPr lang="fr-FR" sz="2400" dirty="0" smtClean="0"/>
              <a:t>Les attributs qui nous intéressent le plus dans une opinion sont: la </a:t>
            </a:r>
            <a:r>
              <a:rPr lang="fr-FR" sz="2400" b="1" u="sng" dirty="0" smtClean="0"/>
              <a:t>polarité</a:t>
            </a:r>
            <a:r>
              <a:rPr lang="fr-FR" sz="2400" dirty="0" smtClean="0"/>
              <a:t> et les degrés de positivité (</a:t>
            </a:r>
            <a:r>
              <a:rPr lang="fr-FR" sz="2400" b="1" u="sng" dirty="0" smtClean="0"/>
              <a:t>intensité</a:t>
            </a:r>
            <a:r>
              <a:rPr lang="fr-FR" sz="2400" dirty="0" smtClean="0"/>
              <a:t>) et d’objectivité (argumentation par des faits). On aura souvent besoin pour chaque opinion de déterminer </a:t>
            </a:r>
            <a:r>
              <a:rPr lang="fr-FR" sz="2400" b="1" u="sng" dirty="0" smtClean="0"/>
              <a:t>la source (qui) </a:t>
            </a:r>
            <a:r>
              <a:rPr lang="fr-FR" sz="2400" dirty="0" smtClean="0"/>
              <a:t>et </a:t>
            </a:r>
            <a:r>
              <a:rPr lang="fr-FR" sz="2400" b="1" u="sng" dirty="0" smtClean="0"/>
              <a:t>la cible (quoi) </a:t>
            </a:r>
            <a:r>
              <a:rPr lang="fr-FR" sz="2400" dirty="0" smtClean="0"/>
              <a:t>de l’opinion. </a:t>
            </a:r>
          </a:p>
          <a:p>
            <a:pPr algn="just">
              <a:buNone/>
            </a:pPr>
            <a:r>
              <a:rPr lang="fr-FR" sz="2400" dirty="0" smtClean="0"/>
              <a:t>Dans la phrase </a:t>
            </a:r>
            <a:r>
              <a:rPr lang="fr-FR" sz="2400" b="1" i="1" u="sng" dirty="0" smtClean="0"/>
              <a:t>« Ses cours sont très marrants.», </a:t>
            </a:r>
            <a:r>
              <a:rPr lang="fr-FR" sz="2400" dirty="0" smtClean="0"/>
              <a:t>la polarité est plutôt positive, </a:t>
            </a:r>
            <a:r>
              <a:rPr lang="fr-FR" sz="2400" b="1" i="1" u="sng" dirty="0" smtClean="0"/>
              <a:t>très</a:t>
            </a:r>
            <a:r>
              <a:rPr lang="fr-FR" sz="2400" dirty="0" smtClean="0"/>
              <a:t> nous indique une intensité assez élevée, et l’opinion est entièrement subjective car elle n’est pas justifiée par des faits.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Fouille de texte (catégorisation)</a:t>
            </a:r>
            <a:endParaRPr lang="fr-FR" dirty="0"/>
          </a:p>
        </p:txBody>
      </p:sp>
      <p:sp>
        <p:nvSpPr>
          <p:cNvPr id="3" name="Espace réservé du contenu 2"/>
          <p:cNvSpPr>
            <a:spLocks noGrp="1"/>
          </p:cNvSpPr>
          <p:nvPr>
            <p:ph idx="1"/>
          </p:nvPr>
        </p:nvSpPr>
        <p:spPr>
          <a:xfrm>
            <a:off x="457200" y="1600200"/>
            <a:ext cx="8229600" cy="4853136"/>
          </a:xfrm>
        </p:spPr>
        <p:txBody>
          <a:bodyPr>
            <a:noAutofit/>
          </a:bodyPr>
          <a:lstStyle/>
          <a:p>
            <a:pPr algn="just">
              <a:buNone/>
            </a:pPr>
            <a:r>
              <a:rPr lang="fr-FR" sz="2000" b="1" u="sng" dirty="0" smtClean="0"/>
              <a:t>Distinction avec la fouille de textes factuels.</a:t>
            </a:r>
            <a:r>
              <a:rPr lang="fr-FR" sz="2000" dirty="0" smtClean="0"/>
              <a:t> La fouille d’opinions se différencie en plusieurs points d’une fouille de textes «</a:t>
            </a:r>
            <a:r>
              <a:rPr lang="fr-FR" sz="2000" b="1" u="sng" dirty="0" smtClean="0"/>
              <a:t>classique</a:t>
            </a:r>
            <a:r>
              <a:rPr lang="fr-FR" sz="2000" dirty="0" smtClean="0"/>
              <a:t>» (basée sur les faits). Cette différence se ressent lorsqu’on utilise des méthodes adaptées à la fouille de textes «classique» pour faire de la fouille d’opinions. </a:t>
            </a:r>
          </a:p>
          <a:p>
            <a:pPr algn="just">
              <a:buNone/>
            </a:pPr>
            <a:r>
              <a:rPr lang="fr-FR" sz="2000" dirty="0" smtClean="0"/>
              <a:t>En général, la classification de textes  factuels vise à </a:t>
            </a:r>
            <a:r>
              <a:rPr lang="fr-FR" sz="2000" b="1" u="sng" dirty="0" smtClean="0"/>
              <a:t>classifier</a:t>
            </a:r>
            <a:r>
              <a:rPr lang="fr-FR" sz="2000" dirty="0" smtClean="0"/>
              <a:t> les documents par </a:t>
            </a:r>
            <a:r>
              <a:rPr lang="fr-FR" sz="2000" b="1" u="sng" dirty="0" smtClean="0"/>
              <a:t>thématique</a:t>
            </a:r>
            <a:r>
              <a:rPr lang="fr-FR" sz="2000" dirty="0" smtClean="0"/>
              <a:t>. Par exemple, on peut classifier les documents selon deux classes: </a:t>
            </a:r>
            <a:r>
              <a:rPr lang="fr-FR" sz="2000" b="1" u="sng" dirty="0" smtClean="0"/>
              <a:t>sport</a:t>
            </a:r>
            <a:r>
              <a:rPr lang="fr-FR" sz="2000" dirty="0" smtClean="0"/>
              <a:t> et </a:t>
            </a:r>
            <a:r>
              <a:rPr lang="fr-FR" sz="2000" b="1" u="sng" dirty="0" smtClean="0"/>
              <a:t>politique</a:t>
            </a:r>
            <a:r>
              <a:rPr lang="fr-FR" sz="2000" dirty="0" smtClean="0"/>
              <a:t>. Les mots dans ce genre de classification peuvent être très </a:t>
            </a:r>
            <a:r>
              <a:rPr lang="fr-FR" sz="2000" b="1" u="sng" dirty="0" smtClean="0"/>
              <a:t>discriminants</a:t>
            </a:r>
            <a:r>
              <a:rPr lang="fr-FR" sz="2000" dirty="0" smtClean="0"/>
              <a:t>. La présence des mots </a:t>
            </a:r>
            <a:r>
              <a:rPr lang="fr-FR" sz="2000" b="1" i="1" u="sng" dirty="0" smtClean="0"/>
              <a:t>débat</a:t>
            </a:r>
            <a:r>
              <a:rPr lang="fr-FR" sz="2000" dirty="0" smtClean="0"/>
              <a:t> ou </a:t>
            </a:r>
            <a:r>
              <a:rPr lang="fr-FR" sz="2000" b="1" i="1" u="sng" dirty="0" smtClean="0"/>
              <a:t>député </a:t>
            </a:r>
            <a:r>
              <a:rPr lang="fr-FR" sz="2000" dirty="0" smtClean="0"/>
              <a:t>dans un texte peut suffire pour classifier un document dans la thématique </a:t>
            </a:r>
            <a:r>
              <a:rPr lang="fr-FR" sz="2000" b="1" i="1" u="sng" dirty="0" smtClean="0"/>
              <a:t>politique</a:t>
            </a:r>
            <a:r>
              <a:rPr lang="fr-FR" sz="2000" dirty="0" smtClean="0"/>
              <a:t>. La tâche de classification, dans le cas d’une fouille d’opinions, concerne un ensemble fermé de classes qui décrivent un </a:t>
            </a:r>
            <a:r>
              <a:rPr lang="fr-FR" sz="2000" b="1" u="sng" dirty="0" smtClean="0"/>
              <a:t>attribut</a:t>
            </a:r>
            <a:r>
              <a:rPr lang="fr-FR" sz="2000" dirty="0" smtClean="0"/>
              <a:t> de </a:t>
            </a:r>
            <a:r>
              <a:rPr lang="fr-FR" sz="2000" b="1" u="sng" dirty="0" smtClean="0"/>
              <a:t>l’opinion</a:t>
            </a:r>
            <a:r>
              <a:rPr lang="fr-FR" sz="2000" dirty="0" smtClean="0"/>
              <a:t>, alors qu’une classification thématique peut s’étendre à un grand nombre de classes. Lorsqu’on exprime un sentiment, la présence d’un mot n’est pas très </a:t>
            </a:r>
            <a:r>
              <a:rPr lang="fr-FR" sz="2000" b="1" u="sng" dirty="0" smtClean="0"/>
              <a:t>discriminante</a:t>
            </a:r>
            <a:r>
              <a:rPr lang="fr-FR" sz="2000" dirty="0" smtClean="0"/>
              <a:t>, car on peut facilement en faire la </a:t>
            </a:r>
            <a:r>
              <a:rPr lang="fr-FR" sz="2000" b="1" u="sng" dirty="0" smtClean="0"/>
              <a:t>négation</a:t>
            </a:r>
            <a:r>
              <a:rPr lang="fr-FR" sz="2000" dirty="0" smtClean="0"/>
              <a:t>.</a:t>
            </a:r>
            <a:endParaRPr lang="fr-FR" sz="2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Processus de la fouille </a:t>
            </a:r>
            <a:r>
              <a:rPr lang="fr-FR" dirty="0" smtClean="0"/>
              <a:t>d’opinion</a:t>
            </a:r>
            <a:endParaRPr lang="fr-FR"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467544" y="1700808"/>
            <a:ext cx="7929715" cy="2754263"/>
          </a:xfrm>
          <a:prstGeom prst="rect">
            <a:avLst/>
          </a:prstGeom>
          <a:noFill/>
          <a:ln w="9525">
            <a:noFill/>
            <a:miter lim="800000"/>
            <a:headEnd/>
            <a:tailEnd/>
          </a:ln>
        </p:spPr>
      </p:pic>
      <p:sp>
        <p:nvSpPr>
          <p:cNvPr id="5" name="ZoneTexte 4"/>
          <p:cNvSpPr txBox="1"/>
          <p:nvPr/>
        </p:nvSpPr>
        <p:spPr>
          <a:xfrm>
            <a:off x="1115616" y="4653136"/>
            <a:ext cx="7200800" cy="1631216"/>
          </a:xfrm>
          <a:prstGeom prst="rect">
            <a:avLst/>
          </a:prstGeom>
          <a:noFill/>
        </p:spPr>
        <p:txBody>
          <a:bodyPr wrap="square" rtlCol="0">
            <a:spAutoFit/>
          </a:bodyPr>
          <a:lstStyle/>
          <a:p>
            <a:pPr>
              <a:buFontTx/>
              <a:buChar char="-"/>
            </a:pPr>
            <a:r>
              <a:rPr lang="fr-FR" sz="2000" dirty="0" smtClean="0"/>
              <a:t> Corpus d’entraînement (ou d’apprentissage) &amp; corpus de test</a:t>
            </a:r>
          </a:p>
          <a:p>
            <a:pPr>
              <a:buFontTx/>
              <a:buChar char="-"/>
            </a:pPr>
            <a:r>
              <a:rPr lang="fr-FR" sz="2000" dirty="0" smtClean="0"/>
              <a:t> Lexique</a:t>
            </a:r>
          </a:p>
          <a:p>
            <a:pPr>
              <a:buFontTx/>
              <a:buChar char="-"/>
            </a:pPr>
            <a:r>
              <a:rPr lang="fr-FR" sz="2000" dirty="0" smtClean="0"/>
              <a:t> </a:t>
            </a:r>
            <a:r>
              <a:rPr lang="fr-FR" sz="2000" dirty="0" smtClean="0"/>
              <a:t>Apprentissage</a:t>
            </a:r>
          </a:p>
          <a:p>
            <a:pPr>
              <a:buFontTx/>
              <a:buChar char="-"/>
            </a:pPr>
            <a:r>
              <a:rPr lang="fr-FR" sz="2000" dirty="0" smtClean="0"/>
              <a:t> </a:t>
            </a:r>
            <a:r>
              <a:rPr lang="fr-FR" sz="2000" dirty="0" smtClean="0"/>
              <a:t>Classification</a:t>
            </a:r>
          </a:p>
          <a:p>
            <a:pPr>
              <a:buFontTx/>
              <a:buChar char="-"/>
            </a:pPr>
            <a:r>
              <a:rPr lang="fr-FR" sz="2000" dirty="0" smtClean="0"/>
              <a:t> </a:t>
            </a:r>
            <a:r>
              <a:rPr lang="fr-FR" sz="2000" dirty="0" smtClean="0"/>
              <a:t>Polarité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iterate type="wd">
                                    <p:tmPct val="10000"/>
                                  </p:iterate>
                                  <p:childTnLst>
                                    <p:set>
                                      <p:cBhvr>
                                        <p:cTn id="6" dur="1" fill="hold">
                                          <p:stCondLst>
                                            <p:cond delay="0"/>
                                          </p:stCondLst>
                                        </p:cTn>
                                        <p:tgtEl>
                                          <p:spTgt spid="5"/>
                                        </p:tgtEl>
                                        <p:attrNameLst>
                                          <p:attrName>style.visibility</p:attrName>
                                        </p:attrNameLst>
                                      </p:cBhvr>
                                      <p:to>
                                        <p:strVal val="visible"/>
                                      </p:to>
                                    </p:set>
                                    <p:animEffect transition="in" filter="box(out)">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Corpus </a:t>
            </a:r>
            <a:endParaRPr lang="fr-FR" dirty="0"/>
          </a:p>
        </p:txBody>
      </p:sp>
      <p:sp>
        <p:nvSpPr>
          <p:cNvPr id="3" name="Espace réservé du contenu 2"/>
          <p:cNvSpPr>
            <a:spLocks noGrp="1"/>
          </p:cNvSpPr>
          <p:nvPr>
            <p:ph idx="1"/>
          </p:nvPr>
        </p:nvSpPr>
        <p:spPr>
          <a:xfrm>
            <a:off x="457200" y="1600201"/>
            <a:ext cx="8229600" cy="1396752"/>
          </a:xfrm>
        </p:spPr>
        <p:txBody>
          <a:bodyPr>
            <a:normAutofit/>
          </a:bodyPr>
          <a:lstStyle/>
          <a:p>
            <a:pPr>
              <a:buNone/>
            </a:pPr>
            <a:r>
              <a:rPr lang="fr-FR" sz="2400" dirty="0" smtClean="0"/>
              <a:t>1- BIG (milliers de textes)</a:t>
            </a:r>
          </a:p>
          <a:p>
            <a:pPr>
              <a:buNone/>
            </a:pPr>
            <a:r>
              <a:rPr lang="fr-FR" sz="2400" dirty="0" smtClean="0"/>
              <a:t>2- Hétérogène (genre, âge, zone géographique, etc.)</a:t>
            </a:r>
          </a:p>
          <a:p>
            <a:pPr>
              <a:buNone/>
            </a:pPr>
            <a:r>
              <a:rPr lang="fr-FR" sz="2400" dirty="0" smtClean="0"/>
              <a:t>3- Vaste période</a:t>
            </a:r>
          </a:p>
        </p:txBody>
      </p:sp>
      <p:sp>
        <p:nvSpPr>
          <p:cNvPr id="4" name="Espace réservé du contenu 2"/>
          <p:cNvSpPr txBox="1">
            <a:spLocks/>
          </p:cNvSpPr>
          <p:nvPr/>
        </p:nvSpPr>
        <p:spPr>
          <a:xfrm>
            <a:off x="539552" y="3429000"/>
            <a:ext cx="8229600" cy="216024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2400" b="0" i="0" u="none" strike="noStrike" kern="1200" cap="none" spc="0" normalizeH="0" baseline="0" noProof="0" dirty="0" smtClean="0">
                <a:ln>
                  <a:noFill/>
                </a:ln>
                <a:solidFill>
                  <a:schemeClr val="tx1"/>
                </a:solidFill>
                <a:effectLst/>
                <a:uLnTx/>
                <a:uFillTx/>
                <a:latin typeface="+mn-lt"/>
                <a:ea typeface="+mn-ea"/>
                <a:cs typeface="+mn-cs"/>
              </a:rPr>
              <a:t>1- Nettoyage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fr-FR" sz="2400" dirty="0" smtClean="0"/>
              <a:t>2- Codage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2400" b="0" i="0" u="none" strike="noStrike" kern="1200" cap="none" spc="0" normalizeH="0" baseline="0" noProof="0" dirty="0" smtClean="0">
                <a:ln>
                  <a:noFill/>
                </a:ln>
                <a:solidFill>
                  <a:schemeClr val="tx1"/>
                </a:solidFill>
                <a:effectLst/>
                <a:uLnTx/>
                <a:uFillTx/>
                <a:latin typeface="+mn-lt"/>
                <a:ea typeface="+mn-ea"/>
                <a:cs typeface="+mn-cs"/>
              </a:rPr>
              <a:t>3- Sauvegarde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fr-FR" sz="2400" dirty="0" smtClean="0"/>
              <a:t>4- Modélisation</a:t>
            </a:r>
            <a:endParaRPr kumimoji="0" lang="fr-FR" sz="24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box(in)">
                                      <p:cBhvr>
                                        <p:cTn id="22" dur="500"/>
                                        <p:tgtEl>
                                          <p:spTgt spid="4">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animEffect transition="in" filter="box(in)">
                                      <p:cBhvr>
                                        <p:cTn id="27" dur="500"/>
                                        <p:tgtEl>
                                          <p:spTgt spid="4">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4">
                                            <p:txEl>
                                              <p:pRg st="2" end="2"/>
                                            </p:txEl>
                                          </p:spTgt>
                                        </p:tgtEl>
                                        <p:attrNameLst>
                                          <p:attrName>style.visibility</p:attrName>
                                        </p:attrNameLst>
                                      </p:cBhvr>
                                      <p:to>
                                        <p:strVal val="visible"/>
                                      </p:to>
                                    </p:set>
                                    <p:animEffect transition="in" filter="box(in)">
                                      <p:cBhvr>
                                        <p:cTn id="32" dur="500"/>
                                        <p:tgtEl>
                                          <p:spTgt spid="4">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4">
                                            <p:txEl>
                                              <p:pRg st="3" end="3"/>
                                            </p:txEl>
                                          </p:spTgt>
                                        </p:tgtEl>
                                        <p:attrNameLst>
                                          <p:attrName>style.visibility</p:attrName>
                                        </p:attrNameLst>
                                      </p:cBhvr>
                                      <p:to>
                                        <p:strVal val="visible"/>
                                      </p:to>
                                    </p:set>
                                    <p:animEffect transition="in" filter="box(in)">
                                      <p:cBhvr>
                                        <p:cTn id="37"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Corpus exemple </a:t>
            </a:r>
            <a:endParaRPr lang="fr-FR" dirty="0"/>
          </a:p>
        </p:txBody>
      </p:sp>
      <p:sp>
        <p:nvSpPr>
          <p:cNvPr id="3" name="Espace réservé du contenu 2"/>
          <p:cNvSpPr>
            <a:spLocks noGrp="1"/>
          </p:cNvSpPr>
          <p:nvPr>
            <p:ph idx="1"/>
          </p:nvPr>
        </p:nvSpPr>
        <p:spPr/>
        <p:txBody>
          <a:bodyPr>
            <a:normAutofit lnSpcReduction="10000"/>
          </a:bodyPr>
          <a:lstStyle/>
          <a:p>
            <a:pPr algn="ctr">
              <a:buNone/>
            </a:pPr>
            <a:r>
              <a:rPr lang="fr-FR" sz="3300" b="1" u="sng" dirty="0" smtClean="0"/>
              <a:t>MPQA: </a:t>
            </a:r>
            <a:r>
              <a:rPr lang="en-US" sz="3300" b="1" u="sng" dirty="0" smtClean="0"/>
              <a:t>M</a:t>
            </a:r>
            <a:r>
              <a:rPr lang="fr-FR" sz="3300" b="1" u="sng" dirty="0" err="1" smtClean="0"/>
              <a:t>ulti</a:t>
            </a:r>
            <a:r>
              <a:rPr lang="fr-FR" sz="3300" b="1" u="sng" dirty="0" smtClean="0"/>
              <a:t>-Perspective Question </a:t>
            </a:r>
            <a:r>
              <a:rPr lang="fr-FR" sz="3300" b="1" u="sng" dirty="0" err="1" smtClean="0"/>
              <a:t>Answering</a:t>
            </a:r>
            <a:r>
              <a:rPr lang="fr-FR" sz="3300" b="1" u="sng" dirty="0" smtClean="0"/>
              <a:t> </a:t>
            </a:r>
            <a:endParaRPr lang="fr-FR" sz="3300" b="1" u="sng" dirty="0" smtClean="0"/>
          </a:p>
          <a:p>
            <a:pPr marL="0" indent="0" algn="just">
              <a:buNone/>
            </a:pPr>
            <a:r>
              <a:rPr lang="en-US" sz="2600" dirty="0" smtClean="0"/>
              <a:t>This corpus contains </a:t>
            </a:r>
            <a:r>
              <a:rPr lang="en-US" sz="2600" b="1" u="sng" dirty="0" smtClean="0"/>
              <a:t>news articles manually annotated </a:t>
            </a:r>
            <a:r>
              <a:rPr lang="en-US" sz="2600" dirty="0" smtClean="0"/>
              <a:t>using an annotation scheme for opinions and other private states (i.e., </a:t>
            </a:r>
            <a:r>
              <a:rPr lang="en-US" sz="2600" b="1" u="sng" dirty="0" smtClean="0"/>
              <a:t>beliefs, emotions, sentiment, speculation, etc.). </a:t>
            </a:r>
            <a:r>
              <a:rPr lang="en-US" sz="2600" dirty="0" smtClean="0"/>
              <a:t>The corpus was collected and annotated as part of the summer 2002 NRRC Workshop on Multi-Perspective Question Answering (MPQA) (</a:t>
            </a:r>
            <a:r>
              <a:rPr lang="en-US" sz="2600" dirty="0" err="1" smtClean="0"/>
              <a:t>Wiebe</a:t>
            </a:r>
            <a:r>
              <a:rPr lang="en-US" sz="2600" dirty="0" smtClean="0"/>
              <a:t> et al., 2003) sponsored by ARDA.  The annotation of the corpus was performed by </a:t>
            </a:r>
            <a:r>
              <a:rPr lang="en-US" sz="2600" b="1" u="sng" dirty="0" smtClean="0"/>
              <a:t>5 trained annotators over a period of about 15 months</a:t>
            </a:r>
            <a:r>
              <a:rPr lang="en-US" sz="2600" b="1" u="sng" dirty="0" smtClean="0"/>
              <a:t>.</a:t>
            </a:r>
            <a:r>
              <a:rPr lang="en-US" sz="2600" dirty="0" smtClean="0"/>
              <a:t> At </a:t>
            </a:r>
            <a:r>
              <a:rPr lang="en-US" sz="2600" dirty="0" smtClean="0"/>
              <a:t>this time, the corpus is only available to </a:t>
            </a:r>
            <a:r>
              <a:rPr lang="en-US" sz="2600" dirty="0" smtClean="0"/>
              <a:t>researchers with </a:t>
            </a:r>
            <a:r>
              <a:rPr lang="en-US" sz="2600" dirty="0" smtClean="0"/>
              <a:t>government </a:t>
            </a:r>
            <a:r>
              <a:rPr lang="en-US" sz="2600" dirty="0" smtClean="0"/>
              <a:t>contracts. </a:t>
            </a:r>
            <a:endParaRPr lang="fr-FR" sz="26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6048672"/>
          </a:xfrm>
        </p:spPr>
        <p:txBody>
          <a:bodyPr>
            <a:normAutofit fontScale="55000" lnSpcReduction="20000"/>
          </a:bodyPr>
          <a:lstStyle/>
          <a:p>
            <a:pPr algn="just">
              <a:buNone/>
            </a:pPr>
            <a:r>
              <a:rPr lang="en-US" dirty="0" smtClean="0"/>
              <a:t>BC-HEALTH-LD-CONGO HEALTH-LD-CONGO KIMBERLEY June 18 </a:t>
            </a:r>
            <a:r>
              <a:rPr lang="en-US" dirty="0" err="1" smtClean="0"/>
              <a:t>Sapa</a:t>
            </a:r>
            <a:r>
              <a:rPr lang="en-US" dirty="0" smtClean="0"/>
              <a:t> POSSIBILITY OF CONGO FEVER RECEDES: DOCTOR 		</a:t>
            </a:r>
            <a:endParaRPr lang="en-US" dirty="0" smtClean="0"/>
          </a:p>
          <a:p>
            <a:pPr algn="just">
              <a:buNone/>
            </a:pPr>
            <a:r>
              <a:rPr lang="en-US" dirty="0" smtClean="0"/>
              <a:t> </a:t>
            </a:r>
            <a:r>
              <a:rPr lang="en-US" dirty="0" smtClean="0"/>
              <a:t>The Kimberley Provincial Hospital said it would probably know by Tuesday whether one of its patients had Congo Fever. </a:t>
            </a:r>
            <a:r>
              <a:rPr lang="en-US" dirty="0" smtClean="0"/>
              <a:t> </a:t>
            </a:r>
            <a:r>
              <a:rPr lang="en-US" dirty="0" smtClean="0"/>
              <a:t>Medical Department head Dr </a:t>
            </a:r>
            <a:r>
              <a:rPr lang="en-US" dirty="0" err="1" smtClean="0"/>
              <a:t>Hamid</a:t>
            </a:r>
            <a:r>
              <a:rPr lang="en-US" dirty="0" smtClean="0"/>
              <a:t> </a:t>
            </a:r>
            <a:r>
              <a:rPr lang="en-US" dirty="0" err="1" smtClean="0"/>
              <a:t>Saeed</a:t>
            </a:r>
            <a:r>
              <a:rPr lang="en-US" dirty="0" smtClean="0"/>
              <a:t> said the patient's blood had been sent to the Institute for Virology in Johannesburg for analysis and the results of the first two sets of tests -- for illnesses other than Congo fever -- arrived back on Monday night and were negative. </a:t>
            </a:r>
            <a:r>
              <a:rPr lang="en-US" dirty="0" smtClean="0"/>
              <a:t> </a:t>
            </a:r>
            <a:r>
              <a:rPr lang="en-US" dirty="0" smtClean="0"/>
              <a:t>A set of tests specifically for Congo fever were still outstanding. </a:t>
            </a:r>
            <a:r>
              <a:rPr lang="en-US" dirty="0" smtClean="0"/>
              <a:t> </a:t>
            </a:r>
            <a:r>
              <a:rPr lang="en-US" dirty="0" err="1" smtClean="0"/>
              <a:t>Saeed</a:t>
            </a:r>
            <a:r>
              <a:rPr lang="en-US" dirty="0" smtClean="0"/>
              <a:t> said indications were that those tests would be negative too. He said it was his opinion that the patient -- a woman -- was suffering from tick bite fever. </a:t>
            </a:r>
            <a:r>
              <a:rPr lang="en-US" dirty="0" smtClean="0"/>
              <a:t> </a:t>
            </a:r>
            <a:r>
              <a:rPr lang="en-US" dirty="0" smtClean="0"/>
              <a:t>The two have similar symptoms. </a:t>
            </a:r>
            <a:r>
              <a:rPr lang="en-US" dirty="0" smtClean="0"/>
              <a:t> </a:t>
            </a:r>
            <a:r>
              <a:rPr lang="en-US" dirty="0" smtClean="0"/>
              <a:t>The woman was admitted to the hospital on Saturday after complaining of severe joint pains. </a:t>
            </a:r>
            <a:r>
              <a:rPr lang="en-US" dirty="0" smtClean="0"/>
              <a:t>She </a:t>
            </a:r>
            <a:r>
              <a:rPr lang="en-US" dirty="0" smtClean="0"/>
              <a:t>also had a skin rash and was vomiting. </a:t>
            </a:r>
            <a:r>
              <a:rPr lang="en-US" dirty="0" smtClean="0"/>
              <a:t>The </a:t>
            </a:r>
            <a:r>
              <a:rPr lang="en-US" dirty="0" smtClean="0"/>
              <a:t>patient told hospital authorities she became sick after being bitten by a tick about four months ago. </a:t>
            </a:r>
            <a:r>
              <a:rPr lang="en-US" dirty="0" smtClean="0"/>
              <a:t> </a:t>
            </a:r>
            <a:r>
              <a:rPr lang="en-US" dirty="0" smtClean="0"/>
              <a:t>Although the woman's condition had deteriorated on Sunday it was showing improvement on Monday. </a:t>
            </a:r>
            <a:r>
              <a:rPr lang="en-US" dirty="0" smtClean="0"/>
              <a:t> </a:t>
            </a:r>
            <a:r>
              <a:rPr lang="en-US" dirty="0" smtClean="0"/>
              <a:t>By afternoon she was conversing with her husband after being semi-comatose in the morning. </a:t>
            </a:r>
            <a:r>
              <a:rPr lang="en-US" dirty="0" smtClean="0"/>
              <a:t> </a:t>
            </a:r>
            <a:r>
              <a:rPr lang="en-US" dirty="0" smtClean="0"/>
              <a:t>Between one and 10 cases of Congo Fever are reported in South Africa annually, with about 20 to 25 percent of patients dying, according to statistics from the virology institute. </a:t>
            </a:r>
            <a:r>
              <a:rPr lang="en-US" dirty="0" smtClean="0"/>
              <a:t> </a:t>
            </a:r>
            <a:r>
              <a:rPr lang="en-US" dirty="0" smtClean="0"/>
              <a:t>A total of 158 cases of Congo Fever were diagnosed in southern Africa between 1981 and the end of 2000. </a:t>
            </a:r>
            <a:r>
              <a:rPr lang="en-US" dirty="0" smtClean="0"/>
              <a:t> </a:t>
            </a:r>
            <a:r>
              <a:rPr lang="en-US" dirty="0" smtClean="0"/>
              <a:t>Early symptoms of the disease include severe headaches, red eyes, fevers and cold chills, body pain, and vomiting. </a:t>
            </a:r>
            <a:r>
              <a:rPr lang="en-US" dirty="0" smtClean="0"/>
              <a:t> </a:t>
            </a:r>
            <a:r>
              <a:rPr lang="en-US" dirty="0" smtClean="0"/>
              <a:t>The disease can be contracted if a person is bitten by a certain tick or if a person comes into contact with the blood of a Congo Fever sufferer. 		</a:t>
            </a:r>
            <a:endParaRPr lang="en-US" dirty="0" smtClean="0"/>
          </a:p>
          <a:p>
            <a:pPr algn="just">
              <a:buNone/>
            </a:pPr>
            <a:r>
              <a:rPr lang="en-US" dirty="0" smtClean="0"/>
              <a:t>Source </a:t>
            </a:r>
            <a:r>
              <a:rPr lang="en-US" dirty="0" smtClean="0"/>
              <a:t>: </a:t>
            </a:r>
            <a:r>
              <a:rPr lang="en-US" dirty="0" err="1" smtClean="0"/>
              <a:t>Sapa</a:t>
            </a:r>
            <a:r>
              <a:rPr lang="en-US" dirty="0" smtClean="0"/>
              <a:t> /le/am/</a:t>
            </a:r>
            <a:r>
              <a:rPr lang="en-US" dirty="0" err="1" smtClean="0"/>
              <a:t>jje</a:t>
            </a:r>
            <a:r>
              <a:rPr lang="en-US" dirty="0" smtClean="0"/>
              <a:t> Date : 18 Jun 2001 20:47	</a:t>
            </a:r>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idx="1"/>
          </p:nvPr>
        </p:nvSpPr>
        <p:spPr>
          <a:xfrm>
            <a:off x="323528" y="1988840"/>
            <a:ext cx="8229600" cy="2160240"/>
          </a:xfrm>
        </p:spPr>
        <p:txBody>
          <a:bodyPr>
            <a:normAutofit/>
          </a:bodyPr>
          <a:lstStyle/>
          <a:p>
            <a:pPr marL="0" indent="0">
              <a:buNone/>
            </a:pPr>
            <a:r>
              <a:rPr lang="en-US" sz="2000" dirty="0" smtClean="0"/>
              <a:t>1828,1838</a:t>
            </a:r>
            <a:r>
              <a:rPr lang="en-US" sz="2000" dirty="0" smtClean="0"/>
              <a:t>	string	</a:t>
            </a:r>
            <a:r>
              <a:rPr lang="en-US" sz="2000" dirty="0" err="1" smtClean="0"/>
              <a:t>GATE_expressive</a:t>
            </a:r>
            <a:r>
              <a:rPr lang="en-US" sz="2000" dirty="0" smtClean="0"/>
              <a:t>-subjectivity	 </a:t>
            </a:r>
            <a:r>
              <a:rPr lang="en-US" sz="2000" b="1" u="sng" dirty="0" smtClean="0"/>
              <a:t>intensity="low" </a:t>
            </a:r>
            <a:r>
              <a:rPr lang="en-US" sz="2000" dirty="0" smtClean="0"/>
              <a:t>nested-source</a:t>
            </a:r>
            <a:r>
              <a:rPr lang="en-US" sz="2000" dirty="0" smtClean="0"/>
              <a:t>="w, implicit" </a:t>
            </a:r>
            <a:r>
              <a:rPr lang="en-US" sz="2000" b="1" u="sng" dirty="0" smtClean="0"/>
              <a:t>polarity="neutral</a:t>
            </a:r>
            <a:r>
              <a:rPr lang="en-US" sz="2000" b="1" u="sng" dirty="0" smtClean="0"/>
              <a:t>"</a:t>
            </a:r>
            <a:endParaRPr lang="fr-FR" sz="2000" b="1" u="sng" dirty="0" smtClean="0"/>
          </a:p>
          <a:p>
            <a:pPr marL="514350" indent="-514350">
              <a:buNone/>
            </a:pPr>
            <a:endParaRPr lang="fr-FR" sz="2000" b="1" u="sng" dirty="0" smtClean="0"/>
          </a:p>
          <a:p>
            <a:pPr marL="0" indent="0">
              <a:buNone/>
            </a:pPr>
            <a:r>
              <a:rPr lang="en-US" sz="2000" dirty="0" smtClean="0"/>
              <a:t>1488,1513	string	</a:t>
            </a:r>
            <a:r>
              <a:rPr lang="en-US" sz="2000" dirty="0" err="1" smtClean="0"/>
              <a:t>GATE_direct</a:t>
            </a:r>
            <a:r>
              <a:rPr lang="en-US" sz="2000" dirty="0" smtClean="0"/>
              <a:t>-subjective	 expression-intensity="low" </a:t>
            </a:r>
            <a:r>
              <a:rPr lang="en-US" sz="2000" b="1" u="sng" dirty="0" smtClean="0"/>
              <a:t>intensity="low</a:t>
            </a:r>
            <a:r>
              <a:rPr lang="en-US" sz="2000" dirty="0" smtClean="0"/>
              <a:t>" nested-source="w, </a:t>
            </a:r>
            <a:r>
              <a:rPr lang="en-US" sz="2000" dirty="0" err="1" smtClean="0"/>
              <a:t>li</a:t>
            </a:r>
            <a:r>
              <a:rPr lang="en-US" sz="2000" dirty="0" smtClean="0"/>
              <a:t>, implicit" </a:t>
            </a:r>
            <a:r>
              <a:rPr lang="en-US" sz="2000" b="1" u="sng" dirty="0" smtClean="0"/>
              <a:t>polarity="positive"</a:t>
            </a:r>
            <a:endParaRPr lang="fr-FR" sz="2000" b="1" u="sng" dirty="0" smtClean="0"/>
          </a:p>
        </p:txBody>
      </p:sp>
      <p:sp>
        <p:nvSpPr>
          <p:cNvPr id="5" name="Rectangle 4"/>
          <p:cNvSpPr/>
          <p:nvPr/>
        </p:nvSpPr>
        <p:spPr>
          <a:xfrm>
            <a:off x="2411760" y="692696"/>
            <a:ext cx="4086644" cy="646331"/>
          </a:xfrm>
          <a:prstGeom prst="rect">
            <a:avLst/>
          </a:prstGeom>
        </p:spPr>
        <p:txBody>
          <a:bodyPr wrap="square">
            <a:spAutoFit/>
          </a:bodyPr>
          <a:lstStyle/>
          <a:p>
            <a:r>
              <a:rPr lang="fr-FR" sz="3600" dirty="0" smtClean="0"/>
              <a:t>Corpus exemple </a:t>
            </a:r>
            <a:endParaRPr lang="fr-FR" sz="36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Corpus exemple </a:t>
            </a:r>
            <a:endParaRPr lang="fr-FR" dirty="0"/>
          </a:p>
        </p:txBody>
      </p:sp>
      <p:sp>
        <p:nvSpPr>
          <p:cNvPr id="3" name="Espace réservé du contenu 2"/>
          <p:cNvSpPr>
            <a:spLocks noGrp="1"/>
          </p:cNvSpPr>
          <p:nvPr>
            <p:ph idx="1"/>
          </p:nvPr>
        </p:nvSpPr>
        <p:spPr>
          <a:xfrm>
            <a:off x="457200" y="1600201"/>
            <a:ext cx="8229600" cy="3701008"/>
          </a:xfrm>
        </p:spPr>
        <p:txBody>
          <a:bodyPr>
            <a:normAutofit/>
          </a:bodyPr>
          <a:lstStyle/>
          <a:p>
            <a:pPr marL="0" indent="0" algn="just">
              <a:buNone/>
            </a:pPr>
            <a:r>
              <a:rPr lang="fr-FR" sz="2400" dirty="0" smtClean="0"/>
              <a:t>Lorsque l’on fait une fouille d’opinions, on a parfois besoin, d’extraire de l’ensemble des textes un corpus de textes seulement subjectifs afin d’homogénéiser le corpus. Une façon de procéder est de filtrer les textes selon la présence de certains mots caractéristiques de l’opinion (par exemple </a:t>
            </a:r>
            <a:r>
              <a:rPr lang="fr-FR" sz="2400" b="1" u="sng" dirty="0" smtClean="0"/>
              <a:t>bon, </a:t>
            </a:r>
            <a:r>
              <a:rPr lang="fr-FR" sz="2400" b="1" u="sng" dirty="0" smtClean="0"/>
              <a:t>mauvais, excellent</a:t>
            </a:r>
            <a:r>
              <a:rPr lang="fr-FR" sz="2400" dirty="0" smtClean="0"/>
              <a:t>...). </a:t>
            </a:r>
            <a:endParaRPr lang="fr-FR" sz="2400" dirty="0" smtClean="0"/>
          </a:p>
          <a:p>
            <a:pPr marL="0" indent="0" algn="just">
              <a:buNone/>
            </a:pPr>
            <a:r>
              <a:rPr lang="fr-FR" sz="2400" dirty="0" smtClean="0"/>
              <a:t>Plus des adverbes : </a:t>
            </a:r>
            <a:r>
              <a:rPr lang="fr-FR" sz="2400" b="1" u="sng" dirty="0" smtClean="0"/>
              <a:t>très, particulièrement</a:t>
            </a:r>
            <a:r>
              <a:rPr lang="fr-FR" sz="2400" b="1" u="sng" dirty="0" smtClean="0"/>
              <a:t>, </a:t>
            </a:r>
            <a:r>
              <a:rPr lang="fr-FR" sz="2400" b="1" u="sng" dirty="0" smtClean="0"/>
              <a:t>beaucoup, etc.</a:t>
            </a:r>
          </a:p>
          <a:p>
            <a:pPr marL="0" indent="0" algn="just">
              <a:buNone/>
            </a:pPr>
            <a:r>
              <a:rPr lang="fr-FR" sz="2400" dirty="0" smtClean="0"/>
              <a:t>Plus les mots de négation : </a:t>
            </a:r>
            <a:r>
              <a:rPr lang="fr-FR" sz="2400" b="1" u="sng" dirty="0" smtClean="0"/>
              <a:t>pas , aucun, etc.</a:t>
            </a:r>
            <a:endParaRPr lang="fr-FR" sz="2400" b="1" u="sng"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00201"/>
            <a:ext cx="8229600" cy="2764904"/>
          </a:xfrm>
        </p:spPr>
        <p:txBody>
          <a:bodyPr>
            <a:normAutofit/>
          </a:bodyPr>
          <a:lstStyle/>
          <a:p>
            <a:pPr>
              <a:buNone/>
            </a:pPr>
            <a:r>
              <a:rPr lang="en-US" sz="2400" i="1" dirty="0" smtClean="0"/>
              <a:t>type</a:t>
            </a:r>
            <a:r>
              <a:rPr lang="en-US" sz="2400" dirty="0" smtClean="0"/>
              <a:t>=</a:t>
            </a:r>
            <a:r>
              <a:rPr lang="en-US" sz="2400" dirty="0" err="1" smtClean="0"/>
              <a:t>weaksubj</a:t>
            </a:r>
            <a:r>
              <a:rPr lang="en-US" sz="2400" dirty="0" smtClean="0"/>
              <a:t> </a:t>
            </a:r>
            <a:r>
              <a:rPr lang="en-US" sz="2400" i="1" dirty="0" err="1" smtClean="0"/>
              <a:t>len</a:t>
            </a:r>
            <a:r>
              <a:rPr lang="en-US" sz="2400" dirty="0" smtClean="0"/>
              <a:t>=1 </a:t>
            </a:r>
            <a:r>
              <a:rPr lang="en-US" sz="2400" i="1" dirty="0" smtClean="0"/>
              <a:t>word1</a:t>
            </a:r>
            <a:r>
              <a:rPr lang="en-US" sz="2400" dirty="0" smtClean="0"/>
              <a:t>=abandoned </a:t>
            </a:r>
            <a:r>
              <a:rPr lang="en-US" sz="2400" i="1" dirty="0" smtClean="0"/>
              <a:t>pos1</a:t>
            </a:r>
            <a:r>
              <a:rPr lang="en-US" sz="2400" dirty="0" smtClean="0"/>
              <a:t>=</a:t>
            </a:r>
            <a:r>
              <a:rPr lang="en-US" sz="2400" dirty="0" err="1" smtClean="0"/>
              <a:t>adj</a:t>
            </a:r>
            <a:r>
              <a:rPr lang="en-US" sz="2400" dirty="0" smtClean="0"/>
              <a:t> </a:t>
            </a:r>
            <a:r>
              <a:rPr lang="en-US" sz="2400" i="1" dirty="0" smtClean="0"/>
              <a:t>stemmed1</a:t>
            </a:r>
            <a:r>
              <a:rPr lang="en-US" sz="2400" dirty="0" smtClean="0"/>
              <a:t>=n </a:t>
            </a:r>
            <a:r>
              <a:rPr lang="en-US" sz="2400" i="1" dirty="0" err="1" smtClean="0"/>
              <a:t>priorpolarity</a:t>
            </a:r>
            <a:r>
              <a:rPr lang="en-US" sz="2400" dirty="0" smtClean="0"/>
              <a:t>=negative</a:t>
            </a:r>
          </a:p>
          <a:p>
            <a:pPr>
              <a:buNone/>
            </a:pPr>
            <a:r>
              <a:rPr lang="en-US" sz="2400" i="1" dirty="0" smtClean="0"/>
              <a:t>type=</a:t>
            </a:r>
            <a:r>
              <a:rPr lang="en-US" sz="2400" i="1" dirty="0" err="1" smtClean="0"/>
              <a:t>strongsubj</a:t>
            </a:r>
            <a:r>
              <a:rPr lang="en-US" sz="2400" i="1" dirty="0" smtClean="0"/>
              <a:t> </a:t>
            </a:r>
            <a:r>
              <a:rPr lang="en-US" sz="2400" i="1" dirty="0" err="1" smtClean="0"/>
              <a:t>len</a:t>
            </a:r>
            <a:r>
              <a:rPr lang="en-US" sz="2400" i="1" dirty="0" smtClean="0"/>
              <a:t>=1 word1=abidance pos1=noun stemmed1=n </a:t>
            </a:r>
            <a:r>
              <a:rPr lang="en-US" sz="2400" i="1" dirty="0" err="1" smtClean="0"/>
              <a:t>priorpolarity</a:t>
            </a:r>
            <a:r>
              <a:rPr lang="en-US" sz="2400" i="1" dirty="0" smtClean="0"/>
              <a:t>=positive</a:t>
            </a:r>
          </a:p>
          <a:p>
            <a:pPr>
              <a:buNone/>
            </a:pPr>
            <a:endParaRPr lang="en-US" sz="2400" i="1" dirty="0" smtClean="0"/>
          </a:p>
          <a:p>
            <a:pPr>
              <a:buNone/>
            </a:pPr>
            <a:r>
              <a:rPr lang="en-US" sz="2400" dirty="0" smtClean="0"/>
              <a:t>Plus de 8000 </a:t>
            </a:r>
            <a:r>
              <a:rPr lang="en-US" sz="2400" dirty="0" err="1" smtClean="0"/>
              <a:t>termes</a:t>
            </a:r>
            <a:endParaRPr lang="fr-FR" sz="2400" dirty="0"/>
          </a:p>
        </p:txBody>
      </p:sp>
      <p:sp>
        <p:nvSpPr>
          <p:cNvPr id="4" name="Titre 1"/>
          <p:cNvSpPr>
            <a:spLocks noGrp="1"/>
          </p:cNvSpPr>
          <p:nvPr>
            <p:ph type="title"/>
          </p:nvPr>
        </p:nvSpPr>
        <p:spPr/>
        <p:txBody>
          <a:bodyPr/>
          <a:lstStyle/>
          <a:p>
            <a:r>
              <a:rPr lang="fr-FR" dirty="0" smtClean="0"/>
              <a:t>Corpus exemple </a:t>
            </a:r>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Contexte</a:t>
            </a:r>
            <a:r>
              <a:rPr lang="en-US" dirty="0" smtClean="0"/>
              <a:t> (1)</a:t>
            </a:r>
            <a:endParaRPr lang="en-US" dirty="0"/>
          </a:p>
        </p:txBody>
      </p:sp>
      <p:sp>
        <p:nvSpPr>
          <p:cNvPr id="3" name="Espace réservé du contenu 2"/>
          <p:cNvSpPr>
            <a:spLocks noGrp="1"/>
          </p:cNvSpPr>
          <p:nvPr>
            <p:ph idx="1"/>
          </p:nvPr>
        </p:nvSpPr>
        <p:spPr>
          <a:xfrm>
            <a:off x="457200" y="1600200"/>
            <a:ext cx="8363272" cy="4525963"/>
          </a:xfrm>
        </p:spPr>
        <p:txBody>
          <a:bodyPr/>
          <a:lstStyle/>
          <a:p>
            <a:pPr>
              <a:buNone/>
            </a:pPr>
            <a:r>
              <a:rPr lang="fr-FR" dirty="0" smtClean="0"/>
              <a:t>Savoir ce que pensent les “gens” (électeurs, clients, concurrents, etc.) est fondamental pour la prise de décision</a:t>
            </a:r>
          </a:p>
          <a:p>
            <a:pPr>
              <a:buNone/>
            </a:pPr>
            <a:r>
              <a:rPr lang="fr-FR" sz="2400" b="1" dirty="0" smtClean="0">
                <a:solidFill>
                  <a:srgbClr val="00B0F0"/>
                </a:solidFill>
              </a:rPr>
              <a:t>Les enquêtes d’opinions constituent une manière de les récolter.</a:t>
            </a:r>
            <a:endParaRPr lang="fr-FR" sz="2400" b="1" dirty="0">
              <a:solidFill>
                <a:srgbClr val="00B0F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Apprentissage et classification</a:t>
            </a:r>
            <a:endParaRPr lang="fr-FR" dirty="0"/>
          </a:p>
        </p:txBody>
      </p:sp>
      <p:sp>
        <p:nvSpPr>
          <p:cNvPr id="3" name="Espace réservé du contenu 2"/>
          <p:cNvSpPr>
            <a:spLocks noGrp="1"/>
          </p:cNvSpPr>
          <p:nvPr>
            <p:ph idx="1"/>
          </p:nvPr>
        </p:nvSpPr>
        <p:spPr>
          <a:xfrm>
            <a:off x="457200" y="1600201"/>
            <a:ext cx="8229600" cy="2476872"/>
          </a:xfrm>
        </p:spPr>
        <p:txBody>
          <a:bodyPr/>
          <a:lstStyle/>
          <a:p>
            <a:pPr>
              <a:buNone/>
            </a:pPr>
            <a:r>
              <a:rPr lang="fr-FR" dirty="0" smtClean="0"/>
              <a:t>Problème à deux ou à trois classes.</a:t>
            </a:r>
          </a:p>
          <a:p>
            <a:pPr marL="0" indent="0">
              <a:buNone/>
            </a:pPr>
            <a:r>
              <a:rPr lang="fr-FR" dirty="0" smtClean="0"/>
              <a:t>Réseaux de neurones, SVM, arbres de décision, RBF, </a:t>
            </a:r>
            <a:r>
              <a:rPr lang="fr-FR" dirty="0" err="1" smtClean="0"/>
              <a:t>Kppv</a:t>
            </a:r>
            <a:r>
              <a:rPr lang="fr-FR" dirty="0" smtClean="0"/>
              <a:t>, etc.</a:t>
            </a:r>
          </a:p>
          <a:p>
            <a:pPr marL="0" indent="0">
              <a:buNone/>
            </a:pPr>
            <a:r>
              <a:rPr lang="fr-FR" dirty="0" err="1" smtClean="0"/>
              <a:t>Clustering</a:t>
            </a:r>
            <a:r>
              <a:rPr lang="fr-FR" dirty="0" smtClean="0"/>
              <a:t>. </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Contexte</a:t>
            </a:r>
            <a:r>
              <a:rPr lang="en-US" dirty="0" smtClean="0"/>
              <a:t> (2)</a:t>
            </a:r>
            <a:endParaRPr lang="fr-FR" dirty="0"/>
          </a:p>
        </p:txBody>
      </p:sp>
      <p:sp>
        <p:nvSpPr>
          <p:cNvPr id="3" name="Espace réservé du contenu 2"/>
          <p:cNvSpPr>
            <a:spLocks noGrp="1"/>
          </p:cNvSpPr>
          <p:nvPr>
            <p:ph idx="1"/>
          </p:nvPr>
        </p:nvSpPr>
        <p:spPr/>
        <p:txBody>
          <a:bodyPr>
            <a:noAutofit/>
          </a:bodyPr>
          <a:lstStyle/>
          <a:p>
            <a:pPr marL="0" indent="0" algn="just">
              <a:buNone/>
            </a:pPr>
            <a:r>
              <a:rPr lang="fr-FR" sz="2400" dirty="0" smtClean="0"/>
              <a:t>Avec le </a:t>
            </a:r>
            <a:r>
              <a:rPr lang="fr-FR" sz="2400" b="1" dirty="0" smtClean="0">
                <a:solidFill>
                  <a:srgbClr val="00B0F0"/>
                </a:solidFill>
              </a:rPr>
              <a:t>Web 2.0</a:t>
            </a:r>
            <a:r>
              <a:rPr lang="fr-FR" sz="2400" dirty="0" smtClean="0"/>
              <a:t>, ces informations sont disponibles à profusion, sous forme d’avis sur les sites de vente en ligne (accompagnée d’une note d’ailleurs), de discussions dans les médias et réseaux sociaux (blogs, wikis, </a:t>
            </a:r>
            <a:r>
              <a:rPr lang="fr-FR" sz="2400" dirty="0" err="1" smtClean="0"/>
              <a:t>Twitter</a:t>
            </a:r>
            <a:r>
              <a:rPr lang="fr-FR" sz="2400" dirty="0" smtClean="0"/>
              <a:t>, </a:t>
            </a:r>
            <a:r>
              <a:rPr lang="fr-FR" sz="2400" dirty="0" err="1" smtClean="0"/>
              <a:t>Facebook</a:t>
            </a:r>
            <a:r>
              <a:rPr lang="fr-FR" sz="2400" dirty="0" smtClean="0"/>
              <a:t>, etc.).</a:t>
            </a:r>
          </a:p>
          <a:p>
            <a:pPr marL="0" indent="0" algn="just">
              <a:buNone/>
            </a:pPr>
            <a:r>
              <a:rPr lang="fr-FR" sz="2400" dirty="0" smtClean="0"/>
              <a:t>Ces écrits sont de nature différente de ceux des professionnels (pour lesquels la trame et les critères sont explicites), ils intègrent une dimension émotionnelle et sont peu codifiés (non cadrés par un questionnaire)</a:t>
            </a:r>
          </a:p>
          <a:p>
            <a:pPr marL="0" indent="0" algn="just">
              <a:buNone/>
            </a:pPr>
            <a:endParaRPr lang="fr-FR" sz="2400" dirty="0" smtClean="0"/>
          </a:p>
          <a:p>
            <a:pPr marL="0" indent="0" algn="just">
              <a:buNone/>
            </a:pPr>
            <a:r>
              <a:rPr lang="fr-FR" sz="2400" b="1" u="sng" dirty="0" smtClean="0">
                <a:solidFill>
                  <a:srgbClr val="FF0000"/>
                </a:solidFill>
              </a:rPr>
              <a:t>Ex. Avis sur AMAZON concernant l’Intégrale de </a:t>
            </a:r>
            <a:r>
              <a:rPr lang="fr-FR" sz="2400" b="1" u="sng" dirty="0" err="1" smtClean="0">
                <a:solidFill>
                  <a:srgbClr val="FF0000"/>
                </a:solidFill>
              </a:rPr>
              <a:t>Spirou</a:t>
            </a:r>
            <a:r>
              <a:rPr lang="fr-FR" sz="2400" b="1" u="sng" dirty="0" smtClean="0">
                <a:solidFill>
                  <a:srgbClr val="FF0000"/>
                </a:solidFill>
              </a:rPr>
              <a:t> N°9</a:t>
            </a:r>
            <a:endParaRPr lang="fr-FR" sz="2400" b="1" u="sng" dirty="0">
              <a:solidFill>
                <a:srgbClr val="FF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Problématique (1)</a:t>
            </a:r>
            <a:endParaRPr lang="fr-FR" dirty="0"/>
          </a:p>
        </p:txBody>
      </p:sp>
      <p:sp>
        <p:nvSpPr>
          <p:cNvPr id="3" name="Espace réservé du contenu 2"/>
          <p:cNvSpPr>
            <a:spLocks noGrp="1"/>
          </p:cNvSpPr>
          <p:nvPr>
            <p:ph idx="1"/>
          </p:nvPr>
        </p:nvSpPr>
        <p:spPr>
          <a:xfrm>
            <a:off x="457200" y="1600201"/>
            <a:ext cx="8435280" cy="2692896"/>
          </a:xfrm>
        </p:spPr>
        <p:txBody>
          <a:bodyPr>
            <a:normAutofit/>
          </a:bodyPr>
          <a:lstStyle/>
          <a:p>
            <a:pPr marL="0" indent="0">
              <a:buNone/>
            </a:pPr>
            <a:r>
              <a:rPr lang="fr-FR" sz="2800" dirty="0" smtClean="0"/>
              <a:t>La fouille d’opinions est un problème de traitement automatique de textes.</a:t>
            </a:r>
          </a:p>
          <a:p>
            <a:pPr marL="0" indent="0">
              <a:buNone/>
            </a:pPr>
            <a:r>
              <a:rPr lang="fr-FR" sz="2800" dirty="0" smtClean="0"/>
              <a:t>Nous distinguons ici ce problème avec la fouille de textes «classique» qui ne s’intéresse pas à l’opinion portée par les textes. </a:t>
            </a:r>
            <a:endParaRPr lang="fr-FR"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Ellipse 22"/>
          <p:cNvSpPr/>
          <p:nvPr/>
        </p:nvSpPr>
        <p:spPr>
          <a:xfrm>
            <a:off x="2339752" y="4149080"/>
            <a:ext cx="2088232" cy="504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Ellipse 21"/>
          <p:cNvSpPr/>
          <p:nvPr/>
        </p:nvSpPr>
        <p:spPr>
          <a:xfrm>
            <a:off x="6516216" y="3717032"/>
            <a:ext cx="1584176"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Ellipse 13"/>
          <p:cNvSpPr/>
          <p:nvPr/>
        </p:nvSpPr>
        <p:spPr>
          <a:xfrm>
            <a:off x="395536" y="2636912"/>
            <a:ext cx="1800200" cy="504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Ellipse 12"/>
          <p:cNvSpPr/>
          <p:nvPr/>
        </p:nvSpPr>
        <p:spPr>
          <a:xfrm>
            <a:off x="5652120" y="2132856"/>
            <a:ext cx="720080" cy="504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Ellipse 11"/>
          <p:cNvSpPr/>
          <p:nvPr/>
        </p:nvSpPr>
        <p:spPr>
          <a:xfrm>
            <a:off x="7956376" y="1700808"/>
            <a:ext cx="720080" cy="504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Ellipse 10"/>
          <p:cNvSpPr/>
          <p:nvPr/>
        </p:nvSpPr>
        <p:spPr>
          <a:xfrm>
            <a:off x="4427984" y="1700808"/>
            <a:ext cx="1368152" cy="504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Ellipse 9"/>
          <p:cNvSpPr/>
          <p:nvPr/>
        </p:nvSpPr>
        <p:spPr>
          <a:xfrm>
            <a:off x="539552" y="1700808"/>
            <a:ext cx="792088" cy="4320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lstStyle/>
          <a:p>
            <a:r>
              <a:rPr lang="fr-FR" dirty="0" smtClean="0"/>
              <a:t>Problématique (1)</a:t>
            </a:r>
            <a:endParaRPr lang="fr-FR" dirty="0"/>
          </a:p>
        </p:txBody>
      </p:sp>
      <p:sp>
        <p:nvSpPr>
          <p:cNvPr id="3" name="Espace réservé du contenu 2"/>
          <p:cNvSpPr>
            <a:spLocks noGrp="1"/>
          </p:cNvSpPr>
          <p:nvPr>
            <p:ph idx="1"/>
          </p:nvPr>
        </p:nvSpPr>
        <p:spPr>
          <a:xfrm>
            <a:off x="457200" y="1628800"/>
            <a:ext cx="8229600" cy="3456384"/>
          </a:xfrm>
        </p:spPr>
        <p:txBody>
          <a:bodyPr/>
          <a:lstStyle/>
          <a:p>
            <a:pPr marL="0" indent="0" algn="just">
              <a:buNone/>
            </a:pPr>
            <a:r>
              <a:rPr lang="fr-FR" i="1" dirty="0" smtClean="0"/>
              <a:t>Hier, j’ai acheté un </a:t>
            </a:r>
            <a:r>
              <a:rPr lang="fr-FR" i="1" dirty="0" err="1" smtClean="0"/>
              <a:t>Iphone</a:t>
            </a:r>
            <a:r>
              <a:rPr lang="fr-FR" i="1" dirty="0" smtClean="0"/>
              <a:t>. C’était un joli téléphone. L’écran tactile est bien. La voix est très nette. Mais, ma mère était furieuse contre moi, parce qu’elle ne savait pas que j’allait acheté un tél. elle trouve qu’il est trop cher et que je dois le retourner.   </a:t>
            </a:r>
            <a:endParaRPr lang="fr-FR" i="1" dirty="0"/>
          </a:p>
        </p:txBody>
      </p:sp>
      <p:sp>
        <p:nvSpPr>
          <p:cNvPr id="4" name="ZoneTexte 3"/>
          <p:cNvSpPr txBox="1"/>
          <p:nvPr/>
        </p:nvSpPr>
        <p:spPr>
          <a:xfrm>
            <a:off x="755576" y="548680"/>
            <a:ext cx="1035412" cy="369332"/>
          </a:xfrm>
          <a:prstGeom prst="rect">
            <a:avLst/>
          </a:prstGeom>
          <a:noFill/>
        </p:spPr>
        <p:txBody>
          <a:bodyPr wrap="none" rtlCol="0">
            <a:spAutoFit/>
          </a:bodyPr>
          <a:lstStyle/>
          <a:p>
            <a:r>
              <a:rPr lang="fr-FR" dirty="0" smtClean="0"/>
              <a:t>Le temps</a:t>
            </a:r>
            <a:endParaRPr lang="fr-FR" dirty="0"/>
          </a:p>
        </p:txBody>
      </p:sp>
      <p:cxnSp>
        <p:nvCxnSpPr>
          <p:cNvPr id="6" name="Connecteur droit avec flèche 5"/>
          <p:cNvCxnSpPr>
            <a:stCxn id="4" idx="2"/>
          </p:cNvCxnSpPr>
          <p:nvPr/>
        </p:nvCxnSpPr>
        <p:spPr>
          <a:xfrm flipH="1">
            <a:off x="899592" y="918012"/>
            <a:ext cx="373690" cy="8548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ZoneTexte 6"/>
          <p:cNvSpPr txBox="1"/>
          <p:nvPr/>
        </p:nvSpPr>
        <p:spPr>
          <a:xfrm>
            <a:off x="5004048" y="188640"/>
            <a:ext cx="796244" cy="369332"/>
          </a:xfrm>
          <a:prstGeom prst="rect">
            <a:avLst/>
          </a:prstGeom>
          <a:noFill/>
        </p:spPr>
        <p:txBody>
          <a:bodyPr wrap="none" rtlCol="0">
            <a:spAutoFit/>
          </a:bodyPr>
          <a:lstStyle/>
          <a:p>
            <a:r>
              <a:rPr lang="fr-FR" dirty="0" smtClean="0"/>
              <a:t>L’objet</a:t>
            </a:r>
            <a:endParaRPr lang="fr-FR" dirty="0"/>
          </a:p>
        </p:txBody>
      </p:sp>
      <p:cxnSp>
        <p:nvCxnSpPr>
          <p:cNvPr id="8" name="Connecteur droit avec flèche 7"/>
          <p:cNvCxnSpPr>
            <a:stCxn id="7" idx="2"/>
          </p:cNvCxnSpPr>
          <p:nvPr/>
        </p:nvCxnSpPr>
        <p:spPr>
          <a:xfrm flipH="1">
            <a:off x="5148064" y="557972"/>
            <a:ext cx="254106" cy="12148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ZoneTexte 14"/>
          <p:cNvSpPr txBox="1"/>
          <p:nvPr/>
        </p:nvSpPr>
        <p:spPr>
          <a:xfrm>
            <a:off x="7020272" y="548680"/>
            <a:ext cx="1569660" cy="369332"/>
          </a:xfrm>
          <a:prstGeom prst="rect">
            <a:avLst/>
          </a:prstGeom>
          <a:noFill/>
        </p:spPr>
        <p:txBody>
          <a:bodyPr wrap="none" rtlCol="0">
            <a:spAutoFit/>
          </a:bodyPr>
          <a:lstStyle/>
          <a:p>
            <a:r>
              <a:rPr lang="fr-FR" dirty="0" smtClean="0"/>
              <a:t>Opinion positif</a:t>
            </a:r>
            <a:endParaRPr lang="fr-FR" dirty="0"/>
          </a:p>
        </p:txBody>
      </p:sp>
      <p:cxnSp>
        <p:nvCxnSpPr>
          <p:cNvPr id="17" name="Connecteur droit avec flèche 16"/>
          <p:cNvCxnSpPr>
            <a:stCxn id="15" idx="2"/>
          </p:cNvCxnSpPr>
          <p:nvPr/>
        </p:nvCxnSpPr>
        <p:spPr>
          <a:xfrm>
            <a:off x="7805102" y="918012"/>
            <a:ext cx="511314" cy="8548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a:stCxn id="15" idx="2"/>
          </p:cNvCxnSpPr>
          <p:nvPr/>
        </p:nvCxnSpPr>
        <p:spPr>
          <a:xfrm flipH="1">
            <a:off x="6300192" y="918012"/>
            <a:ext cx="1504910" cy="12148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Connecteur droit avec flèche 20"/>
          <p:cNvCxnSpPr>
            <a:stCxn id="15" idx="2"/>
          </p:cNvCxnSpPr>
          <p:nvPr/>
        </p:nvCxnSpPr>
        <p:spPr>
          <a:xfrm flipH="1">
            <a:off x="1547664" y="918012"/>
            <a:ext cx="6257438" cy="17189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4" name="ZoneTexte 23"/>
          <p:cNvSpPr txBox="1"/>
          <p:nvPr/>
        </p:nvSpPr>
        <p:spPr>
          <a:xfrm>
            <a:off x="4716016" y="5445224"/>
            <a:ext cx="1633781" cy="369332"/>
          </a:xfrm>
          <a:prstGeom prst="rect">
            <a:avLst/>
          </a:prstGeom>
          <a:noFill/>
        </p:spPr>
        <p:txBody>
          <a:bodyPr wrap="none" rtlCol="0">
            <a:spAutoFit/>
          </a:bodyPr>
          <a:lstStyle/>
          <a:p>
            <a:r>
              <a:rPr lang="fr-FR" dirty="0" smtClean="0"/>
              <a:t>Opinion négatif</a:t>
            </a:r>
            <a:endParaRPr lang="fr-FR" dirty="0"/>
          </a:p>
        </p:txBody>
      </p:sp>
      <p:cxnSp>
        <p:nvCxnSpPr>
          <p:cNvPr id="26" name="Connecteur droit avec flèche 25"/>
          <p:cNvCxnSpPr>
            <a:stCxn id="24" idx="0"/>
          </p:cNvCxnSpPr>
          <p:nvPr/>
        </p:nvCxnSpPr>
        <p:spPr>
          <a:xfrm flipH="1" flipV="1">
            <a:off x="3779912" y="4653136"/>
            <a:ext cx="1752995" cy="792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Connecteur droit avec flèche 27"/>
          <p:cNvCxnSpPr>
            <a:stCxn id="24" idx="0"/>
          </p:cNvCxnSpPr>
          <p:nvPr/>
        </p:nvCxnSpPr>
        <p:spPr>
          <a:xfrm flipV="1">
            <a:off x="5532907" y="4077072"/>
            <a:ext cx="1631381" cy="13681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heckerboard(across)">
                                      <p:cBhvr>
                                        <p:cTn id="7" dur="500"/>
                                        <p:tgtEl>
                                          <p:spTgt spid="10"/>
                                        </p:tgtEl>
                                      </p:cBhvr>
                                    </p:animEffect>
                                  </p:childTnLst>
                                </p:cTn>
                              </p:par>
                              <p:par>
                                <p:cTn id="8" presetID="5" presetClass="entr" presetSubtype="1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checkerboard(across)">
                                      <p:cBhvr>
                                        <p:cTn id="10" dur="500"/>
                                        <p:tgtEl>
                                          <p:spTgt spid="6"/>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checkerboard(across)">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box(in)">
                                      <p:cBhvr>
                                        <p:cTn id="18" dur="500"/>
                                        <p:tgtEl>
                                          <p:spTgt spid="11"/>
                                        </p:tgtEl>
                                      </p:cBhvr>
                                    </p:animEffect>
                                  </p:childTnLst>
                                </p:cTn>
                              </p:par>
                              <p:par>
                                <p:cTn id="19" presetID="4" presetClass="entr" presetSubtype="16" fill="hold"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box(in)">
                                      <p:cBhvr>
                                        <p:cTn id="21" dur="500"/>
                                        <p:tgtEl>
                                          <p:spTgt spid="8"/>
                                        </p:tgtEl>
                                      </p:cBhvr>
                                    </p:animEffect>
                                  </p:childTnLst>
                                </p:cTn>
                              </p:par>
                              <p:par>
                                <p:cTn id="22" presetID="4" presetClass="entr" presetSubtype="16" fill="hold" grpId="0" nodeType="with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box(in)">
                                      <p:cBhvr>
                                        <p:cTn id="24" dur="5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grpId="0" nodeType="click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checkerboard(across)">
                                      <p:cBhvr>
                                        <p:cTn id="29" dur="500"/>
                                        <p:tgtEl>
                                          <p:spTgt spid="14"/>
                                        </p:tgtEl>
                                      </p:cBhvr>
                                    </p:animEffect>
                                  </p:childTnLst>
                                </p:cTn>
                              </p:par>
                              <p:par>
                                <p:cTn id="30" presetID="5" presetClass="entr" presetSubtype="10" fill="hold" nodeType="with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checkerboard(across)">
                                      <p:cBhvr>
                                        <p:cTn id="32" dur="500"/>
                                        <p:tgtEl>
                                          <p:spTgt spid="21"/>
                                        </p:tgtEl>
                                      </p:cBhvr>
                                    </p:animEffect>
                                  </p:childTnLst>
                                </p:cTn>
                              </p:par>
                              <p:par>
                                <p:cTn id="33" presetID="5" presetClass="entr" presetSubtype="10" fill="hold" grpId="0" nodeType="with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checkerboard(across)">
                                      <p:cBhvr>
                                        <p:cTn id="35" dur="500"/>
                                        <p:tgtEl>
                                          <p:spTgt spid="13"/>
                                        </p:tgtEl>
                                      </p:cBhvr>
                                    </p:animEffect>
                                  </p:childTnLst>
                                </p:cTn>
                              </p:par>
                              <p:par>
                                <p:cTn id="36" presetID="5" presetClass="entr" presetSubtype="10" fill="hold" grpId="0" nodeType="withEffect">
                                  <p:stCondLst>
                                    <p:cond delay="0"/>
                                  </p:stCondLst>
                                  <p:childTnLst>
                                    <p:set>
                                      <p:cBhvr>
                                        <p:cTn id="37" dur="1" fill="hold">
                                          <p:stCondLst>
                                            <p:cond delay="0"/>
                                          </p:stCondLst>
                                        </p:cTn>
                                        <p:tgtEl>
                                          <p:spTgt spid="12"/>
                                        </p:tgtEl>
                                        <p:attrNameLst>
                                          <p:attrName>style.visibility</p:attrName>
                                        </p:attrNameLst>
                                      </p:cBhvr>
                                      <p:to>
                                        <p:strVal val="visible"/>
                                      </p:to>
                                    </p:set>
                                    <p:animEffect transition="in" filter="checkerboard(across)">
                                      <p:cBhvr>
                                        <p:cTn id="38" dur="500"/>
                                        <p:tgtEl>
                                          <p:spTgt spid="12"/>
                                        </p:tgtEl>
                                      </p:cBhvr>
                                    </p:animEffect>
                                  </p:childTnLst>
                                </p:cTn>
                              </p:par>
                              <p:par>
                                <p:cTn id="39" presetID="5" presetClass="entr" presetSubtype="10" fill="hold" nodeType="with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checkerboard(across)">
                                      <p:cBhvr>
                                        <p:cTn id="41" dur="500"/>
                                        <p:tgtEl>
                                          <p:spTgt spid="17"/>
                                        </p:tgtEl>
                                      </p:cBhvr>
                                    </p:animEffect>
                                  </p:childTnLst>
                                </p:cTn>
                              </p:par>
                              <p:par>
                                <p:cTn id="42" presetID="5" presetClass="entr" presetSubtype="10" fill="hold" nodeType="withEffect">
                                  <p:stCondLst>
                                    <p:cond delay="0"/>
                                  </p:stCondLst>
                                  <p:childTnLst>
                                    <p:set>
                                      <p:cBhvr>
                                        <p:cTn id="43" dur="1" fill="hold">
                                          <p:stCondLst>
                                            <p:cond delay="0"/>
                                          </p:stCondLst>
                                        </p:cTn>
                                        <p:tgtEl>
                                          <p:spTgt spid="19"/>
                                        </p:tgtEl>
                                        <p:attrNameLst>
                                          <p:attrName>style.visibility</p:attrName>
                                        </p:attrNameLst>
                                      </p:cBhvr>
                                      <p:to>
                                        <p:strVal val="visible"/>
                                      </p:to>
                                    </p:set>
                                    <p:animEffect transition="in" filter="checkerboard(across)">
                                      <p:cBhvr>
                                        <p:cTn id="44" dur="500"/>
                                        <p:tgtEl>
                                          <p:spTgt spid="19"/>
                                        </p:tgtEl>
                                      </p:cBhvr>
                                    </p:animEffect>
                                  </p:childTnLst>
                                </p:cTn>
                              </p:par>
                              <p:par>
                                <p:cTn id="45" presetID="5" presetClass="entr" presetSubtype="10" fill="hold" grpId="0" nodeType="with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checkerboard(across)">
                                      <p:cBhvr>
                                        <p:cTn id="47" dur="500"/>
                                        <p:tgtEl>
                                          <p:spTgt spid="15"/>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grpId="0" nodeType="clickEffect">
                                  <p:stCondLst>
                                    <p:cond delay="0"/>
                                  </p:stCondLst>
                                  <p:childTnLst>
                                    <p:set>
                                      <p:cBhvr>
                                        <p:cTn id="51" dur="1" fill="hold">
                                          <p:stCondLst>
                                            <p:cond delay="0"/>
                                          </p:stCondLst>
                                        </p:cTn>
                                        <p:tgtEl>
                                          <p:spTgt spid="22"/>
                                        </p:tgtEl>
                                        <p:attrNameLst>
                                          <p:attrName>style.visibility</p:attrName>
                                        </p:attrNameLst>
                                      </p:cBhvr>
                                      <p:to>
                                        <p:strVal val="visible"/>
                                      </p:to>
                                    </p:set>
                                    <p:animEffect transition="in" filter="checkerboard(across)">
                                      <p:cBhvr>
                                        <p:cTn id="52" dur="500"/>
                                        <p:tgtEl>
                                          <p:spTgt spid="22"/>
                                        </p:tgtEl>
                                      </p:cBhvr>
                                    </p:animEffect>
                                  </p:childTnLst>
                                </p:cTn>
                              </p:par>
                              <p:par>
                                <p:cTn id="53" presetID="5" presetClass="entr" presetSubtype="10" fill="hold" nodeType="withEffect">
                                  <p:stCondLst>
                                    <p:cond delay="0"/>
                                  </p:stCondLst>
                                  <p:childTnLst>
                                    <p:set>
                                      <p:cBhvr>
                                        <p:cTn id="54" dur="1" fill="hold">
                                          <p:stCondLst>
                                            <p:cond delay="0"/>
                                          </p:stCondLst>
                                        </p:cTn>
                                        <p:tgtEl>
                                          <p:spTgt spid="28"/>
                                        </p:tgtEl>
                                        <p:attrNameLst>
                                          <p:attrName>style.visibility</p:attrName>
                                        </p:attrNameLst>
                                      </p:cBhvr>
                                      <p:to>
                                        <p:strVal val="visible"/>
                                      </p:to>
                                    </p:set>
                                    <p:animEffect transition="in" filter="checkerboard(across)">
                                      <p:cBhvr>
                                        <p:cTn id="55" dur="500"/>
                                        <p:tgtEl>
                                          <p:spTgt spid="28"/>
                                        </p:tgtEl>
                                      </p:cBhvr>
                                    </p:animEffect>
                                  </p:childTnLst>
                                </p:cTn>
                              </p:par>
                              <p:par>
                                <p:cTn id="56" presetID="5" presetClass="entr" presetSubtype="10" fill="hold" grpId="0" nodeType="withEffect">
                                  <p:stCondLst>
                                    <p:cond delay="0"/>
                                  </p:stCondLst>
                                  <p:childTnLst>
                                    <p:set>
                                      <p:cBhvr>
                                        <p:cTn id="57" dur="1" fill="hold">
                                          <p:stCondLst>
                                            <p:cond delay="0"/>
                                          </p:stCondLst>
                                        </p:cTn>
                                        <p:tgtEl>
                                          <p:spTgt spid="23"/>
                                        </p:tgtEl>
                                        <p:attrNameLst>
                                          <p:attrName>style.visibility</p:attrName>
                                        </p:attrNameLst>
                                      </p:cBhvr>
                                      <p:to>
                                        <p:strVal val="visible"/>
                                      </p:to>
                                    </p:set>
                                    <p:animEffect transition="in" filter="checkerboard(across)">
                                      <p:cBhvr>
                                        <p:cTn id="58" dur="500"/>
                                        <p:tgtEl>
                                          <p:spTgt spid="23"/>
                                        </p:tgtEl>
                                      </p:cBhvr>
                                    </p:animEffect>
                                  </p:childTnLst>
                                </p:cTn>
                              </p:par>
                              <p:par>
                                <p:cTn id="59" presetID="5" presetClass="entr" presetSubtype="10" fill="hold" nodeType="withEffect">
                                  <p:stCondLst>
                                    <p:cond delay="0"/>
                                  </p:stCondLst>
                                  <p:childTnLst>
                                    <p:set>
                                      <p:cBhvr>
                                        <p:cTn id="60" dur="1" fill="hold">
                                          <p:stCondLst>
                                            <p:cond delay="0"/>
                                          </p:stCondLst>
                                        </p:cTn>
                                        <p:tgtEl>
                                          <p:spTgt spid="26"/>
                                        </p:tgtEl>
                                        <p:attrNameLst>
                                          <p:attrName>style.visibility</p:attrName>
                                        </p:attrNameLst>
                                      </p:cBhvr>
                                      <p:to>
                                        <p:strVal val="visible"/>
                                      </p:to>
                                    </p:set>
                                    <p:animEffect transition="in" filter="checkerboard(across)">
                                      <p:cBhvr>
                                        <p:cTn id="61" dur="500"/>
                                        <p:tgtEl>
                                          <p:spTgt spid="26"/>
                                        </p:tgtEl>
                                      </p:cBhvr>
                                    </p:animEffect>
                                  </p:childTnLst>
                                </p:cTn>
                              </p:par>
                              <p:par>
                                <p:cTn id="62" presetID="5" presetClass="entr" presetSubtype="10" fill="hold" grpId="0" nodeType="withEffect">
                                  <p:stCondLst>
                                    <p:cond delay="0"/>
                                  </p:stCondLst>
                                  <p:childTnLst>
                                    <p:set>
                                      <p:cBhvr>
                                        <p:cTn id="63" dur="1" fill="hold">
                                          <p:stCondLst>
                                            <p:cond delay="0"/>
                                          </p:stCondLst>
                                        </p:cTn>
                                        <p:tgtEl>
                                          <p:spTgt spid="24"/>
                                        </p:tgtEl>
                                        <p:attrNameLst>
                                          <p:attrName>style.visibility</p:attrName>
                                        </p:attrNameLst>
                                      </p:cBhvr>
                                      <p:to>
                                        <p:strVal val="visible"/>
                                      </p:to>
                                    </p:set>
                                    <p:animEffect transition="in" filter="checkerboard(across)">
                                      <p:cBhvr>
                                        <p:cTn id="64"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2" grpId="0" animBg="1"/>
      <p:bldP spid="14" grpId="0" animBg="1"/>
      <p:bldP spid="13" grpId="0" animBg="1"/>
      <p:bldP spid="12" grpId="0" animBg="1"/>
      <p:bldP spid="11" grpId="0" animBg="1"/>
      <p:bldP spid="10" grpId="0" animBg="1"/>
      <p:bldP spid="4" grpId="0"/>
      <p:bldP spid="7" grpId="0"/>
      <p:bldP spid="15" grpId="0"/>
      <p:bldP spid="2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Problématique (2)</a:t>
            </a:r>
            <a:endParaRPr lang="fr-FR" dirty="0"/>
          </a:p>
        </p:txBody>
      </p:sp>
      <p:sp>
        <p:nvSpPr>
          <p:cNvPr id="3" name="Espace réservé du contenu 2"/>
          <p:cNvSpPr>
            <a:spLocks noGrp="1"/>
          </p:cNvSpPr>
          <p:nvPr>
            <p:ph idx="1"/>
          </p:nvPr>
        </p:nvSpPr>
        <p:spPr>
          <a:xfrm>
            <a:off x="457200" y="1600201"/>
            <a:ext cx="8229600" cy="2692896"/>
          </a:xfrm>
        </p:spPr>
        <p:txBody>
          <a:bodyPr/>
          <a:lstStyle/>
          <a:p>
            <a:pPr marL="0" indent="0">
              <a:buNone/>
            </a:pPr>
            <a:r>
              <a:rPr lang="en-US" dirty="0" smtClean="0"/>
              <a:t>Staff are lovely and always jolly - Food buffet was very delicious, offering a range of cuisines - Beach is nearby and very nice, workers will help you find sun chairs - Rooms are lovely, big, clean and comfy - Rooms get cleaned everyday</a:t>
            </a: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Problématique (3)</a:t>
            </a:r>
            <a:endParaRPr lang="fr-FR" dirty="0"/>
          </a:p>
        </p:txBody>
      </p:sp>
      <p:sp>
        <p:nvSpPr>
          <p:cNvPr id="3" name="Espace réservé du contenu 2"/>
          <p:cNvSpPr>
            <a:spLocks noGrp="1"/>
          </p:cNvSpPr>
          <p:nvPr>
            <p:ph idx="1"/>
          </p:nvPr>
        </p:nvSpPr>
        <p:spPr>
          <a:xfrm>
            <a:off x="467544" y="1628800"/>
            <a:ext cx="8229600" cy="4525963"/>
          </a:xfrm>
        </p:spPr>
        <p:txBody>
          <a:bodyPr>
            <a:normAutofit fontScale="92500" lnSpcReduction="10000"/>
          </a:bodyPr>
          <a:lstStyle/>
          <a:p>
            <a:pPr marL="0" indent="0">
              <a:buNone/>
            </a:pPr>
            <a:r>
              <a:rPr lang="en-US" dirty="0" smtClean="0"/>
              <a:t>This hotel is definitely worth no more than 3* The rooms of the hotels are the worst ! The carpet in the room was very dirty and smelly ! even the blankets weren't clean The hotel was very crowded and the restaurant was always.</a:t>
            </a:r>
          </a:p>
          <a:p>
            <a:pPr marL="0" indent="0">
              <a:buNone/>
            </a:pPr>
            <a:r>
              <a:rPr lang="ar-DZ" dirty="0" smtClean="0"/>
              <a:t>اقمة جيدة منطقة وموقع ممتاز</a:t>
            </a:r>
            <a:r>
              <a:rPr lang="fr-FR" dirty="0" smtClean="0"/>
              <a:t>/</a:t>
            </a:r>
            <a:r>
              <a:rPr lang="ar-DZ" dirty="0" smtClean="0"/>
              <a:t>فندق رائع و ممتع و مريح</a:t>
            </a:r>
            <a:r>
              <a:rPr lang="fr-FR" dirty="0" smtClean="0"/>
              <a:t>/</a:t>
            </a:r>
          </a:p>
          <a:p>
            <a:pPr marL="0" indent="0">
              <a:buNone/>
            </a:pPr>
            <a:r>
              <a:rPr lang="ja-JP" altLang="fr-FR" dirty="0" smtClean="0"/>
              <a:t>地下鉄駅に直結していて、新市街へのアクセスがとても便利。ショッピングモールも併設している。部屋も快適です。朝食も充実しています。おすすめのホテルです。</a:t>
            </a: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Problématique (4)</a:t>
            </a:r>
            <a:endParaRPr lang="fr-FR" dirty="0"/>
          </a:p>
        </p:txBody>
      </p:sp>
      <p:sp>
        <p:nvSpPr>
          <p:cNvPr id="3" name="Espace réservé du contenu 2"/>
          <p:cNvSpPr>
            <a:spLocks noGrp="1"/>
          </p:cNvSpPr>
          <p:nvPr>
            <p:ph idx="1"/>
          </p:nvPr>
        </p:nvSpPr>
        <p:spPr/>
        <p:txBody>
          <a:bodyPr/>
          <a:lstStyle/>
          <a:p>
            <a:pPr marL="0" indent="0">
              <a:buNone/>
            </a:pPr>
            <a:r>
              <a:rPr lang="ar-DZ" dirty="0" smtClean="0"/>
              <a:t>الفندق فخم جدا </a:t>
            </a:r>
            <a:r>
              <a:rPr lang="ar-DZ" b="1" u="sng" dirty="0" smtClean="0">
                <a:solidFill>
                  <a:srgbClr val="FF0000"/>
                </a:solidFill>
              </a:rPr>
              <a:t>وقريب من </a:t>
            </a:r>
            <a:r>
              <a:rPr lang="ar-DZ" b="1" u="sng" dirty="0" err="1" smtClean="0">
                <a:solidFill>
                  <a:srgbClr val="FF0000"/>
                </a:solidFill>
              </a:rPr>
              <a:t>المولات</a:t>
            </a:r>
            <a:r>
              <a:rPr lang="ar-DZ" b="1" u="sng" dirty="0" smtClean="0">
                <a:solidFill>
                  <a:srgbClr val="FF0000"/>
                </a:solidFill>
              </a:rPr>
              <a:t> والمترو</a:t>
            </a:r>
            <a:endParaRPr lang="fr-FR" b="1" u="sng" dirty="0" smtClean="0">
              <a:solidFill>
                <a:srgbClr val="FF0000"/>
              </a:solidFill>
            </a:endParaRPr>
          </a:p>
          <a:p>
            <a:pPr marL="0" indent="0">
              <a:buNone/>
            </a:pPr>
            <a:r>
              <a:rPr lang="ar-DZ" dirty="0" smtClean="0"/>
              <a:t>موقع الفندق </a:t>
            </a:r>
            <a:r>
              <a:rPr lang="ar-DZ" b="1" u="sng" dirty="0" smtClean="0">
                <a:solidFill>
                  <a:schemeClr val="tx2"/>
                </a:solidFill>
              </a:rPr>
              <a:t>للتسوق فقط</a:t>
            </a:r>
            <a:endParaRPr lang="fr-FR" b="1" u="sng" dirty="0" smtClean="0">
              <a:solidFill>
                <a:schemeClr val="tx2"/>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Motivations (1)</a:t>
            </a:r>
            <a:endParaRPr lang="fr-FR" dirty="0"/>
          </a:p>
        </p:txBody>
      </p:sp>
      <p:sp>
        <p:nvSpPr>
          <p:cNvPr id="3" name="Espace réservé du contenu 2"/>
          <p:cNvSpPr>
            <a:spLocks noGrp="1"/>
          </p:cNvSpPr>
          <p:nvPr>
            <p:ph idx="1"/>
          </p:nvPr>
        </p:nvSpPr>
        <p:spPr>
          <a:xfrm>
            <a:off x="457200" y="1628800"/>
            <a:ext cx="8229600" cy="3888432"/>
          </a:xfrm>
        </p:spPr>
        <p:txBody>
          <a:bodyPr>
            <a:normAutofit/>
          </a:bodyPr>
          <a:lstStyle/>
          <a:p>
            <a:pPr algn="just">
              <a:buNone/>
            </a:pPr>
            <a:r>
              <a:rPr lang="fr-FR" sz="2800" dirty="0" smtClean="0"/>
              <a:t>1- Des sondages [15] montrent que la majorité (80%) des internautes ont déjà fait des recherches d’avis sur un produit.</a:t>
            </a:r>
          </a:p>
          <a:p>
            <a:pPr algn="just">
              <a:buNone/>
            </a:pPr>
            <a:r>
              <a:rPr lang="fr-FR" sz="2800" dirty="0" smtClean="0"/>
              <a:t>2- Ces derniers sont prêts à payer deux fois plus cher pour un produit dont l’avis est plus favorable qu’un autre.</a:t>
            </a:r>
          </a:p>
          <a:p>
            <a:pPr algn="just">
              <a:buNone/>
            </a:pPr>
            <a:r>
              <a:rPr lang="fr-FR" sz="2800" dirty="0" smtClean="0"/>
              <a:t>3- Des sites tels que </a:t>
            </a:r>
            <a:r>
              <a:rPr lang="fr-FR" sz="2800" b="1" i="1" dirty="0" err="1" smtClean="0"/>
              <a:t>Epinions</a:t>
            </a:r>
            <a:r>
              <a:rPr lang="fr-FR" sz="2800" dirty="0" smtClean="0"/>
              <a:t> proposent un système d’évaluation des produits. </a:t>
            </a: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TotalTime>
  <Words>1215</Words>
  <Application>Microsoft Office PowerPoint</Application>
  <PresentationFormat>Affichage à l'écran (4:3)</PresentationFormat>
  <Paragraphs>81</Paragraphs>
  <Slides>20</Slides>
  <Notes>0</Notes>
  <HiddenSlides>0</HiddenSlides>
  <MMClips>0</MMClips>
  <ScaleCrop>false</ScaleCrop>
  <HeadingPairs>
    <vt:vector size="4" baseType="variant">
      <vt:variant>
        <vt:lpstr>Thème</vt:lpstr>
      </vt:variant>
      <vt:variant>
        <vt:i4>1</vt:i4>
      </vt:variant>
      <vt:variant>
        <vt:lpstr>Titres des diapositives</vt:lpstr>
      </vt:variant>
      <vt:variant>
        <vt:i4>20</vt:i4>
      </vt:variant>
    </vt:vector>
  </HeadingPairs>
  <TitlesOfParts>
    <vt:vector size="21" baseType="lpstr">
      <vt:lpstr>Thème Office</vt:lpstr>
      <vt:lpstr>Fouille d’opinion et analyse des sentiments</vt:lpstr>
      <vt:lpstr>Contexte (1)</vt:lpstr>
      <vt:lpstr>Contexte (2)</vt:lpstr>
      <vt:lpstr>Problématique (1)</vt:lpstr>
      <vt:lpstr>Problématique (1)</vt:lpstr>
      <vt:lpstr>Problématique (2)</vt:lpstr>
      <vt:lpstr>Problématique (3)</vt:lpstr>
      <vt:lpstr>Problématique (4)</vt:lpstr>
      <vt:lpstr>Motivations (1)</vt:lpstr>
      <vt:lpstr>Motivations (2)</vt:lpstr>
      <vt:lpstr>Fouille d’opinion</vt:lpstr>
      <vt:lpstr>Fouille de texte (catégorisation)</vt:lpstr>
      <vt:lpstr>Processus de la fouille d’opinion</vt:lpstr>
      <vt:lpstr>Corpus </vt:lpstr>
      <vt:lpstr>Corpus exemple </vt:lpstr>
      <vt:lpstr>Diapositive 16</vt:lpstr>
      <vt:lpstr>Diapositive 17</vt:lpstr>
      <vt:lpstr>Corpus exemple </vt:lpstr>
      <vt:lpstr>Corpus exemple </vt:lpstr>
      <vt:lpstr>Apprentissage et classification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Fouille d’opinion et analyse des sentiments</dc:title>
  <dc:creator>sari</dc:creator>
  <cp:lastModifiedBy>sari</cp:lastModifiedBy>
  <cp:revision>26</cp:revision>
  <dcterms:created xsi:type="dcterms:W3CDTF">2017-10-07T17:52:14Z</dcterms:created>
  <dcterms:modified xsi:type="dcterms:W3CDTF">2017-10-29T08:36:13Z</dcterms:modified>
</cp:coreProperties>
</file>