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18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7C6"/>
    <a:srgbClr val="103350"/>
    <a:srgbClr val="0C4360"/>
    <a:srgbClr val="1B6872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=""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D784F2-097A-4060-8FF3-6FB91EC3D7DB}" type="datetime1">
              <a:rPr lang="fr-FR" smtClean="0"/>
              <a:t>02/04/2020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831430A-4AA4-45C8-AC23-CD6B61C41A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F86344-02EE-4788-B238-DABD819F9A49}" type="datetime1">
              <a:rPr lang="fr-FR" noProof="0" smtClean="0"/>
              <a:t>02/04/2020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734D747-9380-41EE-9946-EC9EC0CA5D1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734D747-9380-41EE-9946-EC9EC0CA5D1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35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20">
            <a:extLst>
              <a:ext uri="{FF2B5EF4-FFF2-40B4-BE49-F238E27FC236}">
                <a16:creationId xmlns=""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grpSp>
        <p:nvGrpSpPr>
          <p:cNvPr id="7" name="Groupe 6">
            <a:extLst>
              <a:ext uri="{FF2B5EF4-FFF2-40B4-BE49-F238E27FC236}">
                <a16:creationId xmlns=""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e 7">
              <a:extLst>
                <a:ext uri="{FF2B5EF4-FFF2-40B4-BE49-F238E27FC236}">
                  <a16:creationId xmlns=""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orme libre : Forme 14">
                <a:extLst>
                  <a:ext uri="{FF2B5EF4-FFF2-40B4-BE49-F238E27FC236}">
                    <a16:creationId xmlns=""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16" name="Forme libre : Forme 15">
                <a:extLst>
                  <a:ext uri="{FF2B5EF4-FFF2-40B4-BE49-F238E27FC236}">
                    <a16:creationId xmlns=""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17" name="Triangle rectangle 16">
                <a:extLst>
                  <a:ext uri="{FF2B5EF4-FFF2-40B4-BE49-F238E27FC236}">
                    <a16:creationId xmlns=""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18" name="Triangle droit 17">
                <a:extLst>
                  <a:ext uri="{FF2B5EF4-FFF2-40B4-BE49-F238E27FC236}">
                    <a16:creationId xmlns=""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19" name="Triangle droit 18">
                <a:extLst>
                  <a:ext uri="{FF2B5EF4-FFF2-40B4-BE49-F238E27FC236}">
                    <a16:creationId xmlns=""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=""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</p:grpSp>
        <p:sp>
          <p:nvSpPr>
            <p:cNvPr id="9" name="Forme libre : Forme 12">
              <a:extLst>
                <a:ext uri="{FF2B5EF4-FFF2-40B4-BE49-F238E27FC236}">
                  <a16:creationId xmlns=""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=""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r-FR" noProof="0"/>
            </a:p>
          </p:txBody>
        </p:sp>
        <p:sp>
          <p:nvSpPr>
            <p:cNvPr id="11" name="Forme libre : Forme 12">
              <a:extLst>
                <a:ext uri="{FF2B5EF4-FFF2-40B4-BE49-F238E27FC236}">
                  <a16:creationId xmlns=""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grpSp>
          <p:nvGrpSpPr>
            <p:cNvPr id="12" name="Groupe 11">
              <a:extLst>
                <a:ext uri="{FF2B5EF4-FFF2-40B4-BE49-F238E27FC236}">
                  <a16:creationId xmlns=""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orme libre : Forme 12">
                <a:extLst>
                  <a:ext uri="{FF2B5EF4-FFF2-40B4-BE49-F238E27FC236}">
                    <a16:creationId xmlns=""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  <p:sp>
            <p:nvSpPr>
              <p:cNvPr id="14" name="Forme libre : Forme 12">
                <a:extLst>
                  <a:ext uri="{FF2B5EF4-FFF2-40B4-BE49-F238E27FC236}">
                    <a16:creationId xmlns=""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/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fr-FR" noProof="0"/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rtl="0"/>
            <a:r>
              <a:rPr lang="fr-FR" noProof="0" smtClean="0"/>
              <a:t>Modifiez le style des sous-titres du masque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égorie 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0" name="Espace réservé d’image 8">
            <a:extLst>
              <a:ext uri="{FF2B5EF4-FFF2-40B4-BE49-F238E27FC236}">
                <a16:creationId xmlns=""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1" name="Espace réservé d’image 8">
            <a:extLst>
              <a:ext uri="{FF2B5EF4-FFF2-40B4-BE49-F238E27FC236}">
                <a16:creationId xmlns=""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2" name="Espace réservé d’image 8">
            <a:extLst>
              <a:ext uri="{FF2B5EF4-FFF2-40B4-BE49-F238E27FC236}">
                <a16:creationId xmlns=""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3" name="Espace réservé d’image 8">
            <a:extLst>
              <a:ext uri="{FF2B5EF4-FFF2-40B4-BE49-F238E27FC236}">
                <a16:creationId xmlns=""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4" name="Espace réservé d’image 8">
            <a:extLst>
              <a:ext uri="{FF2B5EF4-FFF2-40B4-BE49-F238E27FC236}">
                <a16:creationId xmlns=""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6" name="Espace réservé du texte 22">
            <a:extLst>
              <a:ext uri="{FF2B5EF4-FFF2-40B4-BE49-F238E27FC236}">
                <a16:creationId xmlns=""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7" name="Espace réservé du texte 22">
            <a:extLst>
              <a:ext uri="{FF2B5EF4-FFF2-40B4-BE49-F238E27FC236}">
                <a16:creationId xmlns=""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8" name="Espace réservé du texte 22">
            <a:extLst>
              <a:ext uri="{FF2B5EF4-FFF2-40B4-BE49-F238E27FC236}">
                <a16:creationId xmlns=""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9" name="Espace réservé du texte 22">
            <a:extLst>
              <a:ext uri="{FF2B5EF4-FFF2-40B4-BE49-F238E27FC236}">
                <a16:creationId xmlns=""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0" name="Espace réservé du texte 22">
            <a:extLst>
              <a:ext uri="{FF2B5EF4-FFF2-40B4-BE49-F238E27FC236}">
                <a16:creationId xmlns=""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 rtlCol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=""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=""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=""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=""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=""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Section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6" name="Espace réservé du texte 22">
            <a:extLst>
              <a:ext uri="{FF2B5EF4-FFF2-40B4-BE49-F238E27FC236}">
                <a16:creationId xmlns=""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3" name="Espace réservé d’image 12">
            <a:extLst>
              <a:ext uri="{FF2B5EF4-FFF2-40B4-BE49-F238E27FC236}">
                <a16:creationId xmlns=""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r>
              <a:rPr lang="fr-FR" noProof="0"/>
              <a:t>Insérer une image</a:t>
            </a:r>
          </a:p>
        </p:txBody>
      </p:sp>
      <p:sp>
        <p:nvSpPr>
          <p:cNvPr id="36" name="Espace réservé du texte 22">
            <a:extLst>
              <a:ext uri="{FF2B5EF4-FFF2-40B4-BE49-F238E27FC236}">
                <a16:creationId xmlns=""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7" name="Espace réservé du texte 22">
            <a:extLst>
              <a:ext uri="{FF2B5EF4-FFF2-40B4-BE49-F238E27FC236}">
                <a16:creationId xmlns=""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6" name="Espace réservé du texte 22">
            <a:extLst>
              <a:ext uri="{FF2B5EF4-FFF2-40B4-BE49-F238E27FC236}">
                <a16:creationId xmlns=""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3" name="Espace réservé d’image 12">
            <a:extLst>
              <a:ext uri="{FF2B5EF4-FFF2-40B4-BE49-F238E27FC236}">
                <a16:creationId xmlns=""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r>
              <a:rPr lang="fr-FR" noProof="0"/>
              <a:t>Insérer une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0" name="Espace réservé d’image 2">
            <a:extLst>
              <a:ext uri="{FF2B5EF4-FFF2-40B4-BE49-F238E27FC236}">
                <a16:creationId xmlns=""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21" name="Espace réservé du texte 3">
            <a:extLst>
              <a:ext uri="{FF2B5EF4-FFF2-40B4-BE49-F238E27FC236}">
                <a16:creationId xmlns=""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43366" y="1444649"/>
            <a:ext cx="3365063" cy="457907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1" name="Espace réservé du texte 3">
            <a:extLst>
              <a:ext uri="{FF2B5EF4-FFF2-40B4-BE49-F238E27FC236}">
                <a16:creationId xmlns=""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43366" y="1444649"/>
            <a:ext cx="3365063" cy="4579079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2" name="Espace réservé du contenu 2">
            <a:extLst>
              <a:ext uri="{FF2B5EF4-FFF2-40B4-BE49-F238E27FC236}">
                <a16:creationId xmlns=""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64290" y="1444649"/>
            <a:ext cx="7694310" cy="4579079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9" name="Forme libre : Forme 9">
            <a:extLst>
              <a:ext uri="{FF2B5EF4-FFF2-40B4-BE49-F238E27FC236}">
                <a16:creationId xmlns=""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20" name="Forme libre : Forme 17">
            <a:extLst>
              <a:ext uri="{FF2B5EF4-FFF2-40B4-BE49-F238E27FC236}">
                <a16:creationId xmlns=""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21" name="Forme libre : Forme 11">
            <a:extLst>
              <a:ext uri="{FF2B5EF4-FFF2-40B4-BE49-F238E27FC236}">
                <a16:creationId xmlns=""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2" name="Forme libre : Forme 7">
            <a:extLst>
              <a:ext uri="{FF2B5EF4-FFF2-40B4-BE49-F238E27FC236}">
                <a16:creationId xmlns=""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grpSp>
        <p:nvGrpSpPr>
          <p:cNvPr id="24" name="Groupe 23">
            <a:extLst>
              <a:ext uri="{FF2B5EF4-FFF2-40B4-BE49-F238E27FC236}">
                <a16:creationId xmlns=""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orme libre : Forme 15">
              <a:extLst>
                <a:ext uri="{FF2B5EF4-FFF2-40B4-BE49-F238E27FC236}">
                  <a16:creationId xmlns=""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26" name="Forme libre : Forme 16">
              <a:extLst>
                <a:ext uri="{FF2B5EF4-FFF2-40B4-BE49-F238E27FC236}">
                  <a16:creationId xmlns=""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30" name="Forme libre : Forme 23">
            <a:extLst>
              <a:ext uri="{FF2B5EF4-FFF2-40B4-BE49-F238E27FC236}">
                <a16:creationId xmlns=""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31" name="Espace réservé du numéro de diapositive 4">
            <a:extLst>
              <a:ext uri="{FF2B5EF4-FFF2-40B4-BE49-F238E27FC236}">
                <a16:creationId xmlns=""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20">
            <a:extLst>
              <a:ext uri="{FF2B5EF4-FFF2-40B4-BE49-F238E27FC236}">
                <a16:creationId xmlns=""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Forme libre : Forme 14">
            <a:extLst>
              <a:ext uri="{FF2B5EF4-FFF2-40B4-BE49-F238E27FC236}">
                <a16:creationId xmlns=""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6" name="Forme libre : Forme 15">
            <a:extLst>
              <a:ext uri="{FF2B5EF4-FFF2-40B4-BE49-F238E27FC236}">
                <a16:creationId xmlns=""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0" name="Forme libre : Forme 19">
            <a:extLst>
              <a:ext uri="{FF2B5EF4-FFF2-40B4-BE49-F238E27FC236}">
                <a16:creationId xmlns=""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Triangle rectangle 16">
              <a:extLst>
                <a:ext uri="{FF2B5EF4-FFF2-40B4-BE49-F238E27FC236}">
                  <a16:creationId xmlns=""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8" name="Triangle droit 17">
              <a:extLst>
                <a:ext uri="{FF2B5EF4-FFF2-40B4-BE49-F238E27FC236}">
                  <a16:creationId xmlns=""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9" name="Triangle droit 18">
              <a:extLst>
                <a:ext uri="{FF2B5EF4-FFF2-40B4-BE49-F238E27FC236}">
                  <a16:creationId xmlns=""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fr-FR" noProof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 20">
            <a:extLst>
              <a:ext uri="{FF2B5EF4-FFF2-40B4-BE49-F238E27FC236}">
                <a16:creationId xmlns=""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Forme libre : Forme 14">
            <a:extLst>
              <a:ext uri="{FF2B5EF4-FFF2-40B4-BE49-F238E27FC236}">
                <a16:creationId xmlns=""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6" name="Forme libre : Forme 15">
            <a:extLst>
              <a:ext uri="{FF2B5EF4-FFF2-40B4-BE49-F238E27FC236}">
                <a16:creationId xmlns=""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0" name="Forme libre : Forme 19">
            <a:extLst>
              <a:ext uri="{FF2B5EF4-FFF2-40B4-BE49-F238E27FC236}">
                <a16:creationId xmlns=""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 rtl="0"/>
            <a:r>
              <a:rPr lang="fr-FR" noProof="0"/>
              <a:t>Merci</a:t>
            </a:r>
          </a:p>
        </p:txBody>
      </p:sp>
      <p:sp>
        <p:nvSpPr>
          <p:cNvPr id="35" name="Forme libre : Forme 34">
            <a:extLst>
              <a:ext uri="{FF2B5EF4-FFF2-40B4-BE49-F238E27FC236}">
                <a16:creationId xmlns=""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32" name="Forme libre : Forme 31">
            <a:extLst>
              <a:ext uri="{FF2B5EF4-FFF2-40B4-BE49-F238E27FC236}">
                <a16:creationId xmlns=""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30" name="Forme libre : Forme 29">
            <a:extLst>
              <a:ext uri="{FF2B5EF4-FFF2-40B4-BE49-F238E27FC236}">
                <a16:creationId xmlns=""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9" name="Forme libre : Forme 8">
            <a:extLst>
              <a:ext uri="{FF2B5EF4-FFF2-40B4-BE49-F238E27FC236}">
                <a16:creationId xmlns=""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Triangle droit 9">
            <a:extLst>
              <a:ext uri="{FF2B5EF4-FFF2-40B4-BE49-F238E27FC236}">
                <a16:creationId xmlns=""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1" name="Forme libre : Forme 10">
            <a:extLst>
              <a:ext uri="{FF2B5EF4-FFF2-40B4-BE49-F238E27FC236}">
                <a16:creationId xmlns=""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3" name="Forme libre : Forme 12">
            <a:extLst>
              <a:ext uri="{FF2B5EF4-FFF2-40B4-BE49-F238E27FC236}">
                <a16:creationId xmlns=""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4" name="Forme libre : Forme 13">
            <a:extLst>
              <a:ext uri="{FF2B5EF4-FFF2-40B4-BE49-F238E27FC236}">
                <a16:creationId xmlns=""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5" name="Forme libre : Forme 14">
            <a:extLst>
              <a:ext uri="{FF2B5EF4-FFF2-40B4-BE49-F238E27FC236}">
                <a16:creationId xmlns=""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grpSp>
        <p:nvGrpSpPr>
          <p:cNvPr id="16" name="Groupe 15">
            <a:extLst>
              <a:ext uri="{FF2B5EF4-FFF2-40B4-BE49-F238E27FC236}">
                <a16:creationId xmlns=""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orme libre : Forme 16">
              <a:extLst>
                <a:ext uri="{FF2B5EF4-FFF2-40B4-BE49-F238E27FC236}">
                  <a16:creationId xmlns=""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=""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=""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orme libre : Forme 19">
              <a:extLst>
                <a:ext uri="{FF2B5EF4-FFF2-40B4-BE49-F238E27FC236}">
                  <a16:creationId xmlns=""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=""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rtl="0"/>
            <a:r>
              <a:rPr lang="fr-FR" noProof="0"/>
              <a:t>Modifiez les styles du texte du masque</a:t>
            </a:r>
          </a:p>
        </p:txBody>
      </p:sp>
      <p:sp>
        <p:nvSpPr>
          <p:cNvPr id="22" name="Espace réservé du numéro de diapositive 4">
            <a:extLst>
              <a:ext uri="{FF2B5EF4-FFF2-40B4-BE49-F238E27FC236}">
                <a16:creationId xmlns=""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3" name="Titre 1">
            <a:extLst>
              <a:ext uri="{FF2B5EF4-FFF2-40B4-BE49-F238E27FC236}">
                <a16:creationId xmlns=""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/>
              <a:t>Titre de section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34" name="Forme libre : Forme 33">
            <a:extLst>
              <a:ext uri="{FF2B5EF4-FFF2-40B4-BE49-F238E27FC236}">
                <a16:creationId xmlns=""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5" name="Forme libre : Forme 24">
            <a:extLst>
              <a:ext uri="{FF2B5EF4-FFF2-40B4-BE49-F238E27FC236}">
                <a16:creationId xmlns=""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grpSp>
        <p:nvGrpSpPr>
          <p:cNvPr id="26" name="Groupe 25">
            <a:extLst>
              <a:ext uri="{FF2B5EF4-FFF2-40B4-BE49-F238E27FC236}">
                <a16:creationId xmlns=""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orme libre : Forme 26">
              <a:extLst>
                <a:ext uri="{FF2B5EF4-FFF2-40B4-BE49-F238E27FC236}">
                  <a16:creationId xmlns=""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r-FR" noProof="0"/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=""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r-FR" noProof="0"/>
            </a:p>
          </p:txBody>
        </p:sp>
      </p:grpSp>
      <p:sp>
        <p:nvSpPr>
          <p:cNvPr id="29" name="Forme libre : Forme 28">
            <a:extLst>
              <a:ext uri="{FF2B5EF4-FFF2-40B4-BE49-F238E27FC236}">
                <a16:creationId xmlns=""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30" name="Forme libre : Forme 29">
            <a:extLst>
              <a:ext uri="{FF2B5EF4-FFF2-40B4-BE49-F238E27FC236}">
                <a16:creationId xmlns=""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grpSp>
        <p:nvGrpSpPr>
          <p:cNvPr id="31" name="Groupe 30">
            <a:extLst>
              <a:ext uri="{FF2B5EF4-FFF2-40B4-BE49-F238E27FC236}">
                <a16:creationId xmlns=""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orme libre : Forme 31">
              <a:extLst>
                <a:ext uri="{FF2B5EF4-FFF2-40B4-BE49-F238E27FC236}">
                  <a16:creationId xmlns=""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33" name="Forme libre : Forme 32">
              <a:extLst>
                <a:ext uri="{FF2B5EF4-FFF2-40B4-BE49-F238E27FC236}">
                  <a16:creationId xmlns=""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/>
              <a:t>Titre de section 01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rtl="0"/>
            <a:r>
              <a:rPr lang="fr-FR" noProof="0"/>
              <a:t>Modifiez les styles du texte du masque</a:t>
            </a:r>
          </a:p>
        </p:txBody>
      </p:sp>
      <p:sp>
        <p:nvSpPr>
          <p:cNvPr id="35" name="Espace réservé du numéro de diapositive 4">
            <a:extLst>
              <a:ext uri="{FF2B5EF4-FFF2-40B4-BE49-F238E27FC236}">
                <a16:creationId xmlns=""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34" name="Forme libre : Forme 33">
            <a:extLst>
              <a:ext uri="{FF2B5EF4-FFF2-40B4-BE49-F238E27FC236}">
                <a16:creationId xmlns=""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5" name="Forme libre : Forme 24">
            <a:extLst>
              <a:ext uri="{FF2B5EF4-FFF2-40B4-BE49-F238E27FC236}">
                <a16:creationId xmlns=""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4" name="Ovale 3">
            <a:extLst>
              <a:ext uri="{FF2B5EF4-FFF2-40B4-BE49-F238E27FC236}">
                <a16:creationId xmlns=""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8" name="Titre 1">
            <a:extLst>
              <a:ext uri="{FF2B5EF4-FFF2-40B4-BE49-F238E27FC236}">
                <a16:creationId xmlns=""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 rtl="0"/>
            <a:r>
              <a:rPr lang="fr-FR" sz="18400" noProof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/>
              <a:t>Guillemet</a:t>
            </a:r>
          </a:p>
        </p:txBody>
      </p:sp>
      <p:sp>
        <p:nvSpPr>
          <p:cNvPr id="19" name="Espace réservé du numéro de diapositive 4">
            <a:extLst>
              <a:ext uri="{FF2B5EF4-FFF2-40B4-BE49-F238E27FC236}">
                <a16:creationId xmlns=""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one+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8" name="Forme libre : Forme 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3" name="Espace réservé du texte 22">
            <a:extLst>
              <a:ext uri="{FF2B5EF4-FFF2-40B4-BE49-F238E27FC236}">
                <a16:creationId xmlns=""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4500" y="1625385"/>
            <a:ext cx="6718300" cy="4093243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0" name="Espace réservé du contenu 2">
            <a:extLst>
              <a:ext uri="{FF2B5EF4-FFF2-40B4-BE49-F238E27FC236}">
                <a16:creationId xmlns=""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3365" y="1825625"/>
            <a:ext cx="11215235" cy="435133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=""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44500" y="1681163"/>
            <a:ext cx="5157787" cy="823912"/>
          </a:xfrm>
        </p:spPr>
        <p:txBody>
          <a:bodyPr rtlCol="0"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6" name="Espace réservé du texte 4">
            <a:extLst>
              <a:ext uri="{FF2B5EF4-FFF2-40B4-BE49-F238E27FC236}">
                <a16:creationId xmlns=""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00812" y="1681163"/>
            <a:ext cx="5157788" cy="823912"/>
          </a:xfrm>
        </p:spPr>
        <p:txBody>
          <a:bodyPr rtlCol="0"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=""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44500" y="2505075"/>
            <a:ext cx="5157787" cy="3684588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=""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75412" y="2505075"/>
            <a:ext cx="5183188" cy="3684588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=""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9">
            <a:extLst>
              <a:ext uri="{FF2B5EF4-FFF2-40B4-BE49-F238E27FC236}">
                <a16:creationId xmlns=""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8" name="Forme libre : Forme 17">
            <a:extLst>
              <a:ext uri="{FF2B5EF4-FFF2-40B4-BE49-F238E27FC236}">
                <a16:creationId xmlns=""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12" name="Forme libre : Forme 11">
            <a:extLst>
              <a:ext uri="{FF2B5EF4-FFF2-40B4-BE49-F238E27FC236}">
                <a16:creationId xmlns=""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8" name="Forme libre : Forme 7">
            <a:extLst>
              <a:ext uri="{FF2B5EF4-FFF2-40B4-BE49-F238E27FC236}">
                <a16:creationId xmlns=""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fr-FR" noProof="0" smtClean="0"/>
              <a:t>Modifiez le style du titre</a:t>
            </a:r>
            <a:endParaRPr lang="fr-FR" noProof="0"/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orme libre : Forme 15">
              <a:extLst>
                <a:ext uri="{FF2B5EF4-FFF2-40B4-BE49-F238E27FC236}">
                  <a16:creationId xmlns=""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7" name="Forme libre : Forme 16">
              <a:extLst>
                <a:ext uri="{FF2B5EF4-FFF2-40B4-BE49-F238E27FC236}">
                  <a16:creationId xmlns=""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 : Coin rogné 18">
              <a:extLst>
                <a:ext uri="{FF2B5EF4-FFF2-40B4-BE49-F238E27FC236}">
                  <a16:creationId xmlns=""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fr-FR" noProof="0"/>
            </a:p>
          </p:txBody>
        </p:sp>
        <p:sp>
          <p:nvSpPr>
            <p:cNvPr id="3" name="Rectangle : Coin rogné 2">
              <a:extLst>
                <a:ext uri="{FF2B5EF4-FFF2-40B4-BE49-F238E27FC236}">
                  <a16:creationId xmlns=""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24" name="Forme libre : Forme 23">
            <a:extLst>
              <a:ext uri="{FF2B5EF4-FFF2-40B4-BE49-F238E27FC236}">
                <a16:creationId xmlns=""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 rtlCol="0"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0" name="Espace réservé du contenu 2">
            <a:extLst>
              <a:ext uri="{FF2B5EF4-FFF2-40B4-BE49-F238E27FC236}">
                <a16:creationId xmlns=""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43365" y="1517715"/>
            <a:ext cx="5184437" cy="4659248"/>
          </a:xfrm>
        </p:spPr>
        <p:txBody>
          <a:bodyPr rtlCol="0"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=""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74163" y="1517715"/>
            <a:ext cx="5184437" cy="4659248"/>
          </a:xfrm>
        </p:spPr>
        <p:txBody>
          <a:bodyPr rtlCol="0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263D6C4-4840-40CC-AC84-17E24B3B7BD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7" name="Forme libre : Forme 9">
            <a:extLst>
              <a:ext uri="{FF2B5EF4-FFF2-40B4-BE49-F238E27FC236}">
                <a16:creationId xmlns=""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8" name="Forme libre : Forme 17">
            <a:extLst>
              <a:ext uri="{FF2B5EF4-FFF2-40B4-BE49-F238E27FC236}">
                <a16:creationId xmlns=""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fr-FR" noProof="0"/>
          </a:p>
        </p:txBody>
      </p:sp>
      <p:sp>
        <p:nvSpPr>
          <p:cNvPr id="9" name="Forme libre : Forme 11">
            <a:extLst>
              <a:ext uri="{FF2B5EF4-FFF2-40B4-BE49-F238E27FC236}">
                <a16:creationId xmlns=""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0" name="Forme libre : Forme 7">
            <a:extLst>
              <a:ext uri="{FF2B5EF4-FFF2-40B4-BE49-F238E27FC236}">
                <a16:creationId xmlns=""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1" name="Titre 1">
            <a:extLst>
              <a:ext uri="{FF2B5EF4-FFF2-40B4-BE49-F238E27FC236}">
                <a16:creationId xmlns=""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rtl="0"/>
            <a:r>
              <a:rPr lang="fr-FR" noProof="0">
                <a:latin typeface="+mj-lt"/>
              </a:rPr>
              <a:t>Modifiez le style du titre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=""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orme libre : Forme 15">
              <a:extLst>
                <a:ext uri="{FF2B5EF4-FFF2-40B4-BE49-F238E27FC236}">
                  <a16:creationId xmlns=""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  <p:sp>
          <p:nvSpPr>
            <p:cNvPr id="14" name="Forme libre : Forme 16">
              <a:extLst>
                <a:ext uri="{FF2B5EF4-FFF2-40B4-BE49-F238E27FC236}">
                  <a16:creationId xmlns=""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 : Coin rogné 18">
              <a:extLst>
                <a:ext uri="{FF2B5EF4-FFF2-40B4-BE49-F238E27FC236}">
                  <a16:creationId xmlns=""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fr-FR" noProof="0"/>
            </a:p>
          </p:txBody>
        </p:sp>
        <p:sp>
          <p:nvSpPr>
            <p:cNvPr id="17" name="Rectangle : Coin rogné 2">
              <a:extLst>
                <a:ext uri="{FF2B5EF4-FFF2-40B4-BE49-F238E27FC236}">
                  <a16:creationId xmlns=""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noProof="0"/>
            </a:p>
          </p:txBody>
        </p:sp>
      </p:grpSp>
      <p:sp>
        <p:nvSpPr>
          <p:cNvPr id="18" name="Forme libre : Forme 23">
            <a:extLst>
              <a:ext uri="{FF2B5EF4-FFF2-40B4-BE49-F238E27FC236}">
                <a16:creationId xmlns=""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9" name="Espace réservé du numéro de diapositive 4">
            <a:extLst>
              <a:ext uri="{FF2B5EF4-FFF2-40B4-BE49-F238E27FC236}">
                <a16:creationId xmlns=""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C263D6C4-4840-40CC-AC84-17E24B3B7BD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4" r:id="rId7"/>
    <p:sldLayoutId id="2147483665" r:id="rId8"/>
    <p:sldLayoutId id="2147483673" r:id="rId9"/>
    <p:sldLayoutId id="2147483662" r:id="rId10"/>
    <p:sldLayoutId id="2147483663" r:id="rId11"/>
    <p:sldLayoutId id="2147483664" r:id="rId12"/>
    <p:sldLayoutId id="2147483675" r:id="rId13"/>
    <p:sldLayoutId id="2147483676" r:id="rId14"/>
    <p:sldLayoutId id="2147483672" r:id="rId15"/>
    <p:sldLayoutId id="2147483667" r:id="rId16"/>
    <p:sldLayoutId id="2147483668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3747" y="3965221"/>
            <a:ext cx="7077456" cy="1243584"/>
          </a:xfrm>
        </p:spPr>
        <p:txBody>
          <a:bodyPr rtlCol="0"/>
          <a:lstStyle/>
          <a:p>
            <a:pPr rtl="0"/>
            <a:r>
              <a:rPr lang="fr-FR" dirty="0" smtClean="0"/>
              <a:t>Les métiers en sciences et technologies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2469" y="5591351"/>
            <a:ext cx="7077456" cy="868680"/>
          </a:xfrm>
        </p:spPr>
        <p:txBody>
          <a:bodyPr rtlCol="0"/>
          <a:lstStyle/>
          <a:p>
            <a:pPr marL="0" indent="0" rtl="0">
              <a:buNone/>
            </a:pPr>
            <a:r>
              <a:rPr lang="fr-FR" dirty="0" smtClean="0"/>
              <a:t>Cours LMD 1</a:t>
            </a:r>
            <a:r>
              <a:rPr lang="fr-FR" baseline="30000" dirty="0" smtClean="0"/>
              <a:t>ère</a:t>
            </a:r>
            <a:r>
              <a:rPr lang="fr-FR" dirty="0" smtClean="0"/>
              <a:t> Année sciences et technologies</a:t>
            </a:r>
            <a:endParaRPr lang="fr-FR" dirty="0"/>
          </a:p>
        </p:txBody>
      </p:sp>
      <p:sp>
        <p:nvSpPr>
          <p:cNvPr id="4" name="Sous-titre 2">
            <a:extLst>
              <a:ext uri="{FF2B5EF4-FFF2-40B4-BE49-F238E27FC236}">
                <a16:creationId xmlns="" xmlns:a16="http://schemas.microsoft.com/office/drawing/2014/main" id="{0D537F64-4C96-4AA8-BB21-E8053A3186DD}"/>
              </a:ext>
            </a:extLst>
          </p:cNvPr>
          <p:cNvSpPr txBox="1">
            <a:spLocks/>
          </p:cNvSpPr>
          <p:nvPr/>
        </p:nvSpPr>
        <p:spPr>
          <a:xfrm>
            <a:off x="4492225" y="298292"/>
            <a:ext cx="7077456" cy="1380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lang="en-GB" sz="1800" kern="1200" spc="3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République algérienne démocratique et populaire</a:t>
            </a:r>
          </a:p>
          <a:p>
            <a:pPr algn="ctr"/>
            <a:r>
              <a:rPr lang="fr-FR" dirty="0" smtClean="0"/>
              <a:t>Ministère de l’enseignement supérieur et de la recherche scientifique </a:t>
            </a:r>
          </a:p>
          <a:p>
            <a:pPr algn="ctr"/>
            <a:r>
              <a:rPr lang="fr-FR" dirty="0" smtClean="0"/>
              <a:t>Université </a:t>
            </a:r>
            <a:r>
              <a:rPr lang="fr-FR" dirty="0" err="1" smtClean="0"/>
              <a:t>Badji</a:t>
            </a:r>
            <a:r>
              <a:rPr lang="fr-FR" dirty="0" smtClean="0"/>
              <a:t> Mokhtar</a:t>
            </a:r>
          </a:p>
          <a:p>
            <a:pPr algn="ctr"/>
            <a:endParaRPr lang="fr-FR" dirty="0"/>
          </a:p>
        </p:txBody>
      </p:sp>
      <p:pic>
        <p:nvPicPr>
          <p:cNvPr id="1026" name="Picture 2" descr="univ-anna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878" y="658788"/>
            <a:ext cx="2278521" cy="179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10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184616" y="1518565"/>
            <a:ext cx="4062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0" dirty="0">
                <a:solidFill>
                  <a:srgbClr val="FFC000"/>
                </a:solidFill>
                <a:latin typeface="Calibri"/>
                <a:cs typeface="Calibri"/>
              </a:rPr>
              <a:t>Qu’est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que</a:t>
            </a:r>
            <a:r>
              <a:rPr lang="fr-FR" sz="2400" spc="-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35" dirty="0">
                <a:solidFill>
                  <a:srgbClr val="FFC000"/>
                </a:solidFill>
                <a:latin typeface="Calibri"/>
                <a:cs typeface="Calibri"/>
              </a:rPr>
              <a:t>l’électrotechnique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82595" y="2216685"/>
            <a:ext cx="8286115" cy="3274101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26034" indent="-342900">
              <a:lnSpc>
                <a:spcPts val="35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L'électrotechnique </a:t>
            </a:r>
            <a:r>
              <a:rPr sz="2400" spc="-30" dirty="0">
                <a:solidFill>
                  <a:srgbClr val="63B7C6"/>
                </a:solidFill>
                <a:latin typeface="Calibri"/>
                <a:cs typeface="Calibri"/>
              </a:rPr>
              <a:t>est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l'étude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applications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techniques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sz="2400" spc="6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l'électricité,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5080" indent="-342900">
              <a:lnSpc>
                <a:spcPct val="91300"/>
              </a:lnSpc>
              <a:spcBef>
                <a:spcPts val="73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discipline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étudie la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production, 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le 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transport,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le </a:t>
            </a:r>
            <a:r>
              <a:rPr sz="2400" spc="-30" dirty="0">
                <a:solidFill>
                  <a:srgbClr val="63B7C6"/>
                </a:solidFill>
                <a:latin typeface="Calibri"/>
                <a:cs typeface="Calibri"/>
              </a:rPr>
              <a:t>traitement,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transformation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et 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l'utilisation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l'énergie</a:t>
            </a:r>
            <a:r>
              <a:rPr sz="2400" spc="1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384175" indent="-342900">
              <a:lnSpc>
                <a:spcPct val="9120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  <a:tab pos="2985770" algn="l"/>
              </a:tabLst>
            </a:pP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Traditionnellement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on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associe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l'électrotechnique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aux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"courants forts"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par  opposition</a:t>
            </a:r>
            <a:r>
              <a:rPr sz="2400" spc="1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dirty="0" smtClean="0">
                <a:solidFill>
                  <a:srgbClr val="63B7C6"/>
                </a:solidFill>
                <a:latin typeface="Calibri"/>
                <a:cs typeface="Calibri"/>
              </a:rPr>
              <a:t>aux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40" dirty="0" smtClean="0">
                <a:solidFill>
                  <a:srgbClr val="63B7C6"/>
                </a:solidFill>
                <a:latin typeface="Calibri"/>
                <a:cs typeface="Calibri"/>
              </a:rPr>
              <a:t>"courants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faibles" </a:t>
            </a:r>
            <a:r>
              <a:rPr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seraient 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du domaine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exclusif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sz="2400" spc="7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l'électronique.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442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11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621596"/>
            <a:ext cx="2774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Champs</a:t>
            </a:r>
            <a:r>
              <a:rPr lang="fr-FR" sz="2400" spc="-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35" dirty="0">
                <a:solidFill>
                  <a:srgbClr val="FFC000"/>
                </a:solidFill>
                <a:latin typeface="Calibri"/>
                <a:cs typeface="Calibri"/>
              </a:rPr>
              <a:t>d’application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44499" y="2198079"/>
            <a:ext cx="10064661" cy="37425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815340" algn="l"/>
                <a:tab pos="1522730" algn="l"/>
                <a:tab pos="3710304" algn="l"/>
                <a:tab pos="4728210" algn="l"/>
                <a:tab pos="5305425" algn="l"/>
              </a:tabLst>
            </a:pPr>
            <a:r>
              <a:rPr sz="2400" dirty="0" smtClean="0">
                <a:solidFill>
                  <a:srgbClr val="63B7C6"/>
                </a:solidFill>
                <a:latin typeface="Calibri"/>
                <a:cs typeface="Calibri"/>
              </a:rPr>
              <a:t>Il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30" dirty="0" err="1" smtClean="0">
                <a:solidFill>
                  <a:srgbClr val="63B7C6"/>
                </a:solidFill>
                <a:latin typeface="Calibri"/>
                <a:cs typeface="Calibri"/>
              </a:rPr>
              <a:t>est</a:t>
            </a:r>
            <a:r>
              <a:rPr lang="fr-FR" sz="2400" spc="-3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5" dirty="0" err="1" smtClean="0">
                <a:solidFill>
                  <a:srgbClr val="63B7C6"/>
                </a:solidFill>
                <a:latin typeface="Calibri"/>
                <a:cs typeface="Calibri"/>
              </a:rPr>
              <a:t>extrêmement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40" dirty="0" err="1" smtClean="0">
                <a:solidFill>
                  <a:srgbClr val="63B7C6"/>
                </a:solidFill>
                <a:latin typeface="Calibri"/>
                <a:cs typeface="Calibri"/>
              </a:rPr>
              <a:t>vaste</a:t>
            </a:r>
            <a:r>
              <a:rPr lang="fr-FR" sz="2400" spc="-4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et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	</a:t>
            </a:r>
            <a:r>
              <a:rPr sz="2400" spc="-20" dirty="0" err="1" smtClean="0">
                <a:solidFill>
                  <a:srgbClr val="63B7C6"/>
                </a:solidFill>
                <a:latin typeface="Calibri"/>
                <a:cs typeface="Calibri"/>
              </a:rPr>
              <a:t>concerne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 d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e	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400" spc="-105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ès n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om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b</a:t>
            </a:r>
            <a:r>
              <a:rPr lang="fr-FR" sz="2400" spc="-9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use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s e</a:t>
            </a:r>
            <a:r>
              <a:rPr lang="fr-FR" sz="2400" spc="-65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400" spc="-105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p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is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s i</a:t>
            </a:r>
            <a:r>
              <a:rPr lang="fr-FR"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du</a:t>
            </a:r>
            <a:r>
              <a:rPr lang="fr-FR" sz="2400" spc="-75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iell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s dans les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domaines</a:t>
            </a:r>
            <a:r>
              <a:rPr lang="fr-FR" sz="2400" spc="-3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de:</a:t>
            </a:r>
            <a:endParaRPr lang="fr-FR"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marR="5080" indent="-287020" algn="just">
              <a:lnSpc>
                <a:spcPct val="90300"/>
              </a:lnSpc>
              <a:spcBef>
                <a:spcPts val="380"/>
              </a:spcBef>
              <a:buFont typeface="Arial"/>
              <a:buChar char="–"/>
              <a:tabLst>
                <a:tab pos="756920" algn="l"/>
              </a:tabLst>
            </a:pP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production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et du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transport 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l'énergie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électrique 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(Centrales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thermiques,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centrales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nucléaires,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centrales 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solaires,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champs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éoliens,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réseaux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transport </a:t>
            </a:r>
            <a:r>
              <a:rPr lang="fr-FR" sz="2400" spc="-35" dirty="0">
                <a:solidFill>
                  <a:srgbClr val="63B7C6"/>
                </a:solidFill>
                <a:latin typeface="Calibri"/>
                <a:cs typeface="Calibri"/>
              </a:rPr>
              <a:t>d’électricité, 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station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transformation,</a:t>
            </a:r>
            <a:r>
              <a:rPr lang="fr-FR" sz="2400" spc="-114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…</a:t>
            </a:r>
          </a:p>
          <a:p>
            <a:pPr marL="756285" marR="7620" indent="-287020" algn="just">
              <a:lnSpc>
                <a:spcPts val="259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lang="fr-FR" sz="2400" spc="-30" dirty="0">
                <a:solidFill>
                  <a:srgbClr val="63B7C6"/>
                </a:solidFill>
                <a:latin typeface="Calibri"/>
                <a:cs typeface="Calibri"/>
              </a:rPr>
              <a:t>Fabrication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équipements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électriques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(moteurs 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électriques,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disjoncteurs,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contacteurs, interrupteurs,</a:t>
            </a:r>
            <a:r>
              <a:rPr lang="fr-FR" sz="2400" spc="-1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…</a:t>
            </a:r>
          </a:p>
          <a:p>
            <a:pPr marL="469900" marR="9525" indent="-457200" algn="just">
              <a:lnSpc>
                <a:spcPct val="89900"/>
              </a:lnSpc>
              <a:spcBef>
                <a:spcPts val="484"/>
              </a:spcBef>
              <a:buFont typeface="Arial"/>
              <a:buChar char="•"/>
              <a:tabLst>
                <a:tab pos="469900" algn="l"/>
              </a:tabLst>
            </a:pPr>
            <a:r>
              <a:rPr lang="fr-FR" sz="2700" spc="-20" dirty="0">
                <a:solidFill>
                  <a:srgbClr val="63B7C6"/>
                </a:solidFill>
                <a:latin typeface="Calibri"/>
                <a:cs typeface="Calibri"/>
              </a:rPr>
              <a:t>L'électrotechnique </a:t>
            </a:r>
            <a:r>
              <a:rPr lang="fr-FR" sz="2700" spc="-25" dirty="0">
                <a:solidFill>
                  <a:srgbClr val="63B7C6"/>
                </a:solidFill>
                <a:latin typeface="Calibri"/>
                <a:cs typeface="Calibri"/>
              </a:rPr>
              <a:t>est </a:t>
            </a:r>
            <a:r>
              <a:rPr lang="fr-FR" sz="2700" dirty="0">
                <a:solidFill>
                  <a:srgbClr val="63B7C6"/>
                </a:solidFill>
                <a:latin typeface="Calibri"/>
                <a:cs typeface="Calibri"/>
              </a:rPr>
              <a:t>liée </a:t>
            </a:r>
            <a:r>
              <a:rPr lang="fr-FR" sz="2700" spc="-30" dirty="0">
                <a:solidFill>
                  <a:srgbClr val="63B7C6"/>
                </a:solidFill>
                <a:latin typeface="Calibri"/>
                <a:cs typeface="Calibri"/>
              </a:rPr>
              <a:t>étroitement </a:t>
            </a:r>
            <a:r>
              <a:rPr lang="fr-FR" sz="2700" dirty="0">
                <a:solidFill>
                  <a:srgbClr val="63B7C6"/>
                </a:solidFill>
                <a:latin typeface="Calibri"/>
                <a:cs typeface="Calibri"/>
              </a:rPr>
              <a:t>à  </a:t>
            </a:r>
            <a:r>
              <a:rPr lang="fr-FR" sz="2700" spc="-20" dirty="0">
                <a:solidFill>
                  <a:srgbClr val="63B7C6"/>
                </a:solidFill>
                <a:latin typeface="Calibri"/>
                <a:cs typeface="Calibri"/>
              </a:rPr>
              <a:t>l'électronique </a:t>
            </a:r>
            <a:r>
              <a:rPr lang="fr-FR" sz="27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lang="fr-FR" sz="2700" dirty="0">
                <a:solidFill>
                  <a:srgbClr val="63B7C6"/>
                </a:solidFill>
                <a:latin typeface="Calibri"/>
                <a:cs typeface="Calibri"/>
              </a:rPr>
              <a:t>à </a:t>
            </a:r>
            <a:r>
              <a:rPr lang="fr-FR" sz="2700" spc="-20" dirty="0">
                <a:solidFill>
                  <a:srgbClr val="63B7C6"/>
                </a:solidFill>
                <a:latin typeface="Calibri"/>
                <a:cs typeface="Calibri"/>
              </a:rPr>
              <a:t>l'automatique </a:t>
            </a:r>
            <a:r>
              <a:rPr lang="fr-FR" sz="2700" spc="-25" dirty="0">
                <a:solidFill>
                  <a:srgbClr val="63B7C6"/>
                </a:solidFill>
                <a:latin typeface="Calibri"/>
                <a:cs typeface="Calibri"/>
              </a:rPr>
              <a:t>auxquelles </a:t>
            </a:r>
            <a:r>
              <a:rPr lang="fr-FR" sz="2700" dirty="0">
                <a:solidFill>
                  <a:srgbClr val="63B7C6"/>
                </a:solidFill>
                <a:latin typeface="Calibri"/>
                <a:cs typeface="Calibri"/>
              </a:rPr>
              <a:t>elle a  </a:t>
            </a:r>
            <a:r>
              <a:rPr lang="fr-FR" sz="2700" spc="-20" dirty="0">
                <a:solidFill>
                  <a:srgbClr val="63B7C6"/>
                </a:solidFill>
                <a:latin typeface="Calibri"/>
                <a:cs typeface="Calibri"/>
              </a:rPr>
              <a:t>fréquemment </a:t>
            </a:r>
            <a:r>
              <a:rPr lang="fr-FR" sz="2700" spc="-40" dirty="0">
                <a:solidFill>
                  <a:srgbClr val="63B7C6"/>
                </a:solidFill>
                <a:latin typeface="Calibri"/>
                <a:cs typeface="Calibri"/>
              </a:rPr>
              <a:t>recours, </a:t>
            </a:r>
            <a:r>
              <a:rPr lang="fr-FR" sz="2700" spc="-10" dirty="0">
                <a:solidFill>
                  <a:srgbClr val="63B7C6"/>
                </a:solidFill>
                <a:latin typeface="Calibri"/>
                <a:cs typeface="Calibri"/>
              </a:rPr>
              <a:t>en </a:t>
            </a:r>
            <a:r>
              <a:rPr lang="fr-FR" sz="2700" spc="-15" dirty="0">
                <a:solidFill>
                  <a:srgbClr val="63B7C6"/>
                </a:solidFill>
                <a:latin typeface="Calibri"/>
                <a:cs typeface="Calibri"/>
              </a:rPr>
              <a:t>particulier </a:t>
            </a:r>
            <a:r>
              <a:rPr lang="fr-FR" sz="2700" spc="-5" dirty="0">
                <a:solidFill>
                  <a:srgbClr val="63B7C6"/>
                </a:solidFill>
                <a:latin typeface="Calibri"/>
                <a:cs typeface="Calibri"/>
              </a:rPr>
              <a:t>pour </a:t>
            </a:r>
            <a:r>
              <a:rPr lang="fr-FR" sz="2700" dirty="0">
                <a:solidFill>
                  <a:srgbClr val="63B7C6"/>
                </a:solidFill>
                <a:latin typeface="Calibri"/>
                <a:cs typeface="Calibri"/>
              </a:rPr>
              <a:t>la  </a:t>
            </a:r>
            <a:r>
              <a:rPr lang="fr-FR" sz="2700" spc="-15" dirty="0">
                <a:solidFill>
                  <a:srgbClr val="63B7C6"/>
                </a:solidFill>
                <a:latin typeface="Calibri"/>
                <a:cs typeface="Calibri"/>
              </a:rPr>
              <a:t>commande </a:t>
            </a:r>
            <a:r>
              <a:rPr lang="fr-FR" sz="2700" spc="-5" dirty="0">
                <a:solidFill>
                  <a:srgbClr val="63B7C6"/>
                </a:solidFill>
                <a:latin typeface="Calibri"/>
                <a:cs typeface="Calibri"/>
              </a:rPr>
              <a:t>des</a:t>
            </a:r>
            <a:r>
              <a:rPr lang="fr-FR" sz="2700" spc="-7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700" spc="-25" dirty="0" smtClean="0">
                <a:solidFill>
                  <a:srgbClr val="63B7C6"/>
                </a:solidFill>
                <a:latin typeface="Calibri"/>
                <a:cs typeface="Calibri"/>
              </a:rPr>
              <a:t>moteurs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67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12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225559" y="1634475"/>
            <a:ext cx="4204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Les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métiers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lang="fr-FR" sz="2400" spc="-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35" dirty="0">
                <a:solidFill>
                  <a:srgbClr val="FFC000"/>
                </a:solidFill>
                <a:latin typeface="Calibri"/>
                <a:cs typeface="Calibri"/>
              </a:rPr>
              <a:t>l’électrotechnique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934865" y="2096140"/>
            <a:ext cx="7876540" cy="3986731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72390" indent="-342900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Les champs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professionnels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représentent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les 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métiers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l'électrotechnique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se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retrouvent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dans  les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domaines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suivants</a:t>
            </a:r>
            <a:r>
              <a:rPr sz="2400" spc="-10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:</a:t>
            </a:r>
          </a:p>
          <a:p>
            <a:pPr marL="756285" marR="1245870" lvl="1" indent="-287020">
              <a:lnSpc>
                <a:spcPts val="2500"/>
              </a:lnSpc>
              <a:spcBef>
                <a:spcPts val="59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Machines électriques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(moteurs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électriques,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génératrices, alternateurs,</a:t>
            </a:r>
            <a:r>
              <a:rPr sz="2400" spc="-1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convertisseurs…),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lvl="1" indent="-287020">
              <a:lnSpc>
                <a:spcPts val="3075"/>
              </a:lnSpc>
              <a:buFont typeface="Arial"/>
              <a:buChar char="–"/>
              <a:tabLst>
                <a:tab pos="756920" algn="l"/>
                <a:tab pos="3096895" algn="l"/>
              </a:tabLst>
            </a:pPr>
            <a:r>
              <a:rPr sz="2400" spc="-60" dirty="0">
                <a:solidFill>
                  <a:srgbClr val="63B7C6"/>
                </a:solidFill>
                <a:latin typeface="Calibri"/>
                <a:cs typeface="Calibri"/>
              </a:rPr>
              <a:t>Transformateurs	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tension</a:t>
            </a:r>
            <a:r>
              <a:rPr sz="2400" spc="-10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électrique,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Réseaux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électriques </a:t>
            </a:r>
            <a:r>
              <a:rPr sz="2400" spc="-145" dirty="0">
                <a:solidFill>
                  <a:srgbClr val="63B7C6"/>
                </a:solidFill>
                <a:latin typeface="Calibri"/>
                <a:cs typeface="Calibri"/>
              </a:rPr>
              <a:t>(BT, </a:t>
            </a:r>
            <a:r>
              <a:rPr sz="2400" spc="-150" dirty="0">
                <a:solidFill>
                  <a:srgbClr val="63B7C6"/>
                </a:solidFill>
                <a:latin typeface="Calibri"/>
                <a:cs typeface="Calibri"/>
              </a:rPr>
              <a:t>MT,</a:t>
            </a:r>
            <a:r>
              <a:rPr sz="2400" spc="-26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HT)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Stockage,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(batterie,</a:t>
            </a:r>
            <a:r>
              <a:rPr sz="2400" spc="-7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Condensateurs)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marR="5080" lvl="1" indent="-287020">
              <a:lnSpc>
                <a:spcPts val="2510"/>
              </a:lnSpc>
              <a:spcBef>
                <a:spcPts val="630"/>
              </a:spcBef>
              <a:buFont typeface="Arial"/>
              <a:buChar char="–"/>
              <a:tabLst>
                <a:tab pos="756920" algn="l"/>
                <a:tab pos="6170295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Equipements d’installations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sécurité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électriques 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(compteurs,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disjoncteurs,</a:t>
            </a:r>
            <a:r>
              <a:rPr sz="2400" spc="1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sectionneurs,	câbles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>
              <a:lnSpc>
                <a:spcPts val="2495"/>
              </a:lnSpc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électriques,….)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469900">
              <a:lnSpc>
                <a:spcPts val="3100"/>
              </a:lnSpc>
            </a:pPr>
            <a:r>
              <a:rPr sz="2400" dirty="0">
                <a:solidFill>
                  <a:srgbClr val="63B7C6"/>
                </a:solidFill>
                <a:latin typeface="Arial"/>
                <a:cs typeface="Arial"/>
              </a:rPr>
              <a:t>–</a:t>
            </a:r>
            <a:r>
              <a:rPr sz="2400" spc="65" dirty="0">
                <a:solidFill>
                  <a:srgbClr val="63B7C6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79612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13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264196" y="1428413"/>
            <a:ext cx="3671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20" dirty="0">
                <a:solidFill>
                  <a:srgbClr val="FFC000"/>
                </a:solidFill>
                <a:latin typeface="Calibri"/>
                <a:cs typeface="Calibri"/>
              </a:rPr>
              <a:t>Systèmes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lang="fr-FR" sz="2400" spc="-1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communication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/>
          <p:nvPr/>
        </p:nvSpPr>
        <p:spPr>
          <a:xfrm>
            <a:off x="1395083" y="1929136"/>
            <a:ext cx="8177898" cy="4385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97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14</a:t>
            </a:fld>
            <a:endParaRPr lang="fr-FR" noProof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44500" y="1577129"/>
            <a:ext cx="2007870" cy="382156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0" spc="-10" dirty="0" smtClean="0">
                <a:solidFill>
                  <a:srgbClr val="FFC000"/>
                </a:solidFill>
                <a:latin typeface="Calibri"/>
                <a:cs typeface="Calibri"/>
              </a:rPr>
              <a:t>Fonction</a:t>
            </a:r>
            <a:endParaRPr lang="fr-FR" sz="2400" dirty="0">
              <a:solidFill>
                <a:srgbClr val="FFC000"/>
              </a:solidFill>
              <a:latin typeface="Calibri"/>
              <a:cs typeface="Calibri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153807" y="2194590"/>
            <a:ext cx="8081009" cy="2514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</a:pPr>
            <a:r>
              <a:rPr sz="2000" spc="-10" dirty="0">
                <a:solidFill>
                  <a:srgbClr val="63B7C6"/>
                </a:solidFill>
                <a:latin typeface="Calibri"/>
                <a:cs typeface="Calibri"/>
              </a:rPr>
              <a:t>Un </a:t>
            </a:r>
            <a:r>
              <a:rPr sz="2000" spc="-45" dirty="0">
                <a:solidFill>
                  <a:srgbClr val="63B7C6"/>
                </a:solidFill>
                <a:latin typeface="Calibri"/>
                <a:cs typeface="Calibri"/>
              </a:rPr>
              <a:t>système </a:t>
            </a:r>
            <a:r>
              <a:rPr sz="20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000" spc="-20" dirty="0">
                <a:solidFill>
                  <a:srgbClr val="63B7C6"/>
                </a:solidFill>
                <a:latin typeface="Calibri"/>
                <a:cs typeface="Calibri"/>
              </a:rPr>
              <a:t>communication </a:t>
            </a:r>
            <a:r>
              <a:rPr sz="2000" dirty="0">
                <a:solidFill>
                  <a:srgbClr val="63B7C6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63B7C6"/>
                </a:solidFill>
                <a:latin typeface="Calibri"/>
                <a:cs typeface="Calibri"/>
              </a:rPr>
              <a:t>pour </a:t>
            </a:r>
            <a:r>
              <a:rPr sz="2000" spc="-25" dirty="0">
                <a:solidFill>
                  <a:srgbClr val="63B7C6"/>
                </a:solidFill>
                <a:latin typeface="Calibri"/>
                <a:cs typeface="Calibri"/>
              </a:rPr>
              <a:t>fonction </a:t>
            </a:r>
            <a:r>
              <a:rPr sz="2000" spc="-20" dirty="0">
                <a:solidFill>
                  <a:srgbClr val="63B7C6"/>
                </a:solidFill>
                <a:latin typeface="Calibri"/>
                <a:cs typeface="Calibri"/>
              </a:rPr>
              <a:t>d'assurer </a:t>
            </a:r>
            <a:r>
              <a:rPr sz="2000" dirty="0">
                <a:solidFill>
                  <a:srgbClr val="63B7C6"/>
                </a:solidFill>
                <a:latin typeface="Calibri"/>
                <a:cs typeface="Calibri"/>
              </a:rPr>
              <a:t>le  </a:t>
            </a:r>
            <a:r>
              <a:rPr sz="2000" spc="-20" dirty="0">
                <a:solidFill>
                  <a:srgbClr val="63B7C6"/>
                </a:solidFill>
                <a:latin typeface="Calibri"/>
                <a:cs typeface="Calibri"/>
              </a:rPr>
              <a:t>transport </a:t>
            </a:r>
            <a:r>
              <a:rPr sz="2000" spc="-1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000" spc="-20" dirty="0">
                <a:solidFill>
                  <a:srgbClr val="63B7C6"/>
                </a:solidFill>
                <a:latin typeface="Calibri"/>
                <a:cs typeface="Calibri"/>
              </a:rPr>
              <a:t>l'information </a:t>
            </a:r>
            <a:r>
              <a:rPr sz="2000" spc="-25" dirty="0">
                <a:solidFill>
                  <a:srgbClr val="63B7C6"/>
                </a:solidFill>
                <a:latin typeface="Calibri"/>
                <a:cs typeface="Calibri"/>
              </a:rPr>
              <a:t>entre </a:t>
            </a:r>
            <a:r>
              <a:rPr sz="2000" spc="-10" dirty="0">
                <a:solidFill>
                  <a:srgbClr val="63B7C6"/>
                </a:solidFill>
                <a:latin typeface="Calibri"/>
                <a:cs typeface="Calibri"/>
              </a:rPr>
              <a:t>un </a:t>
            </a:r>
            <a:r>
              <a:rPr sz="2000" spc="-30" dirty="0">
                <a:solidFill>
                  <a:srgbClr val="63B7C6"/>
                </a:solidFill>
                <a:latin typeface="Calibri"/>
                <a:cs typeface="Calibri"/>
              </a:rPr>
              <a:t>émetteur </a:t>
            </a:r>
            <a:r>
              <a:rPr sz="20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sz="2000" spc="-10" dirty="0">
                <a:solidFill>
                  <a:srgbClr val="63B7C6"/>
                </a:solidFill>
                <a:latin typeface="Calibri"/>
                <a:cs typeface="Calibri"/>
              </a:rPr>
              <a:t>un </a:t>
            </a:r>
            <a:r>
              <a:rPr sz="2000" spc="-5" dirty="0">
                <a:solidFill>
                  <a:srgbClr val="63B7C6"/>
                </a:solidFill>
                <a:latin typeface="Calibri"/>
                <a:cs typeface="Calibri"/>
              </a:rPr>
              <a:t>(ou  </a:t>
            </a:r>
            <a:r>
              <a:rPr sz="2000" spc="-20" dirty="0">
                <a:solidFill>
                  <a:srgbClr val="63B7C6"/>
                </a:solidFill>
                <a:latin typeface="Calibri"/>
                <a:cs typeface="Calibri"/>
              </a:rPr>
              <a:t>plusieurs) récepteur(s) </a:t>
            </a:r>
            <a:r>
              <a:rPr sz="2000" spc="-15" dirty="0">
                <a:solidFill>
                  <a:srgbClr val="63B7C6"/>
                </a:solidFill>
                <a:latin typeface="Calibri"/>
                <a:cs typeface="Calibri"/>
              </a:rPr>
              <a:t>reliés </a:t>
            </a:r>
            <a:r>
              <a:rPr sz="2000" spc="-5" dirty="0">
                <a:solidFill>
                  <a:srgbClr val="63B7C6"/>
                </a:solidFill>
                <a:latin typeface="Calibri"/>
                <a:cs typeface="Calibri"/>
              </a:rPr>
              <a:t>par un </a:t>
            </a:r>
            <a:r>
              <a:rPr sz="2000" spc="-15" dirty="0">
                <a:solidFill>
                  <a:srgbClr val="63B7C6"/>
                </a:solidFill>
                <a:latin typeface="Calibri"/>
                <a:cs typeface="Calibri"/>
              </a:rPr>
              <a:t>canal </a:t>
            </a:r>
            <a:r>
              <a:rPr sz="2000" spc="-5" dirty="0">
                <a:solidFill>
                  <a:srgbClr val="63B7C6"/>
                </a:solidFill>
                <a:latin typeface="Calibri"/>
                <a:cs typeface="Calibri"/>
              </a:rPr>
              <a:t>ou </a:t>
            </a:r>
            <a:r>
              <a:rPr sz="2000" dirty="0">
                <a:solidFill>
                  <a:srgbClr val="63B7C6"/>
                </a:solidFill>
                <a:latin typeface="Calibri"/>
                <a:cs typeface="Calibri"/>
              </a:rPr>
              <a:t>milieu</a:t>
            </a:r>
            <a:r>
              <a:rPr sz="2000" spc="10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0" dirty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o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m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mun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i</a:t>
            </a:r>
            <a:r>
              <a:rPr lang="fr-FR" sz="2000" spc="-45" dirty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spc="-60" dirty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io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.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spc="-85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spc="-6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e i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000" spc="-125" dirty="0" smtClean="0">
                <a:solidFill>
                  <a:srgbClr val="63B7C6"/>
                </a:solidFill>
                <a:latin typeface="Calibri"/>
                <a:cs typeface="Calibri"/>
              </a:rPr>
              <a:t>f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o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m</a:t>
            </a:r>
            <a:r>
              <a:rPr lang="fr-FR" sz="2000" spc="-50" dirty="0" smtClean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ti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o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n </a:t>
            </a:r>
            <a:r>
              <a:rPr lang="fr-FR" sz="2000" spc="-1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spc="-50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t 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spc="-95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an</a:t>
            </a:r>
            <a:r>
              <a:rPr lang="fr-FR" sz="2000" spc="-15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p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o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000" spc="-6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é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e </a:t>
            </a:r>
            <a:r>
              <a:rPr lang="fr-FR" sz="2000" spc="-15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ous </a:t>
            </a:r>
            <a:r>
              <a:rPr lang="fr-FR" sz="2000" spc="-15" dirty="0" smtClean="0">
                <a:solidFill>
                  <a:srgbClr val="63B7C6"/>
                </a:solidFill>
                <a:latin typeface="Calibri"/>
                <a:cs typeface="Calibri"/>
              </a:rPr>
              <a:t>d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e forme de signal. Des exemples de systèmes 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communication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pris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hors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du domaine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informatique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sont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: le 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téléphone,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télévision,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lang="fr-FR" sz="2000" spc="-15" dirty="0">
                <a:solidFill>
                  <a:srgbClr val="63B7C6"/>
                </a:solidFill>
                <a:latin typeface="Calibri"/>
                <a:cs typeface="Calibri"/>
              </a:rPr>
              <a:t>appareils</a:t>
            </a:r>
            <a:r>
              <a:rPr lang="fr-FR" sz="2000" spc="-22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hifi.</a:t>
            </a: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12700" marR="5080" algn="just">
              <a:spcBef>
                <a:spcPts val="105"/>
              </a:spcBef>
            </a:pP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12700" marR="5080" algn="just">
              <a:spcBef>
                <a:spcPts val="105"/>
              </a:spcBef>
            </a:pP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endParaRPr sz="20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1317497" y="3130423"/>
            <a:ext cx="807339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5"/>
              </a:spcBef>
              <a:tabLst>
                <a:tab pos="2369820" algn="l"/>
                <a:tab pos="3282315" algn="l"/>
                <a:tab pos="5066030" algn="l"/>
                <a:tab pos="5664835" algn="l"/>
                <a:tab pos="7440930" algn="l"/>
              </a:tabLst>
            </a:pPr>
            <a:r>
              <a:rPr sz="2000" dirty="0">
                <a:solidFill>
                  <a:srgbClr val="63B7C6"/>
                </a:solidFill>
                <a:latin typeface="Calibri"/>
                <a:cs typeface="Calibri"/>
              </a:rPr>
              <a:t>					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958976" y="3935115"/>
            <a:ext cx="8790431" cy="1615440"/>
            <a:chOff x="1021080" y="5029200"/>
            <a:chExt cx="8790431" cy="1615440"/>
          </a:xfrm>
        </p:grpSpPr>
        <p:sp>
          <p:nvSpPr>
            <p:cNvPr id="9" name="object 7"/>
            <p:cNvSpPr/>
            <p:nvPr/>
          </p:nvSpPr>
          <p:spPr>
            <a:xfrm>
              <a:off x="1021080" y="5029200"/>
              <a:ext cx="1554480" cy="10972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8"/>
            <p:cNvSpPr/>
            <p:nvPr/>
          </p:nvSpPr>
          <p:spPr>
            <a:xfrm>
              <a:off x="2590800" y="5029200"/>
              <a:ext cx="7220711" cy="16154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9"/>
            <p:cNvSpPr/>
            <p:nvPr/>
          </p:nvSpPr>
          <p:spPr>
            <a:xfrm>
              <a:off x="6096000" y="6425185"/>
              <a:ext cx="182879" cy="1981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0"/>
            <p:cNvSpPr/>
            <p:nvPr/>
          </p:nvSpPr>
          <p:spPr>
            <a:xfrm>
              <a:off x="7555605" y="6382808"/>
              <a:ext cx="121920" cy="1828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1"/>
            <p:cNvSpPr/>
            <p:nvPr/>
          </p:nvSpPr>
          <p:spPr>
            <a:xfrm>
              <a:off x="6278879" y="6463284"/>
              <a:ext cx="640079" cy="17678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2"/>
            <p:cNvSpPr/>
            <p:nvPr/>
          </p:nvSpPr>
          <p:spPr>
            <a:xfrm>
              <a:off x="6981674" y="6453000"/>
              <a:ext cx="609600" cy="13715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3"/>
            <p:cNvSpPr/>
            <p:nvPr/>
          </p:nvSpPr>
          <p:spPr>
            <a:xfrm>
              <a:off x="7680960" y="6453000"/>
              <a:ext cx="198120" cy="1066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519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15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254349" y="1737506"/>
            <a:ext cx="5985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Qu'est-ce </a:t>
            </a:r>
            <a:r>
              <a:rPr lang="fr-FR" sz="2400" spc="-10" dirty="0">
                <a:solidFill>
                  <a:srgbClr val="FFC000"/>
                </a:solidFill>
                <a:latin typeface="Calibri"/>
                <a:cs typeface="Calibri"/>
              </a:rPr>
              <a:t>qu'un </a:t>
            </a:r>
            <a:r>
              <a:rPr lang="fr-FR" sz="2400" spc="-25" dirty="0">
                <a:solidFill>
                  <a:srgbClr val="FFC000"/>
                </a:solidFill>
                <a:latin typeface="Calibri"/>
                <a:cs typeface="Calibri"/>
              </a:rPr>
              <a:t>protocole</a:t>
            </a:r>
            <a:r>
              <a:rPr lang="fr-FR" sz="2400" spc="-1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10" dirty="0">
                <a:solidFill>
                  <a:srgbClr val="FFC000"/>
                </a:solidFill>
                <a:latin typeface="Calibri"/>
                <a:cs typeface="Calibri"/>
              </a:rPr>
              <a:t>de 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communication</a:t>
            </a:r>
            <a:r>
              <a:rPr lang="fr-FR" sz="2400" spc="-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?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780320" y="2427163"/>
            <a:ext cx="8081645" cy="29796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Un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protocole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est 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une</a:t>
            </a:r>
            <a:r>
              <a:rPr sz="2400" spc="6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spécification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standard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qui 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permet la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communication </a:t>
            </a:r>
            <a:r>
              <a:rPr sz="2400" spc="-30" dirty="0">
                <a:solidFill>
                  <a:srgbClr val="63B7C6"/>
                </a:solidFill>
                <a:latin typeface="Calibri"/>
                <a:cs typeface="Calibri"/>
              </a:rPr>
              <a:t>entre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deux équipements. 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Ce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sont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règles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procédures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définissent 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le type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codage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et la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vitesse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utilisé pendant la </a:t>
            </a:r>
            <a:r>
              <a:rPr sz="2400" spc="6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communication,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ainsi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que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façon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d'établir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de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terminer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la</a:t>
            </a:r>
            <a:r>
              <a:rPr sz="2400" spc="4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5" dirty="0" err="1">
                <a:solidFill>
                  <a:srgbClr val="63B7C6"/>
                </a:solidFill>
                <a:latin typeface="Calibri"/>
                <a:cs typeface="Calibri"/>
              </a:rPr>
              <a:t>connexion</a:t>
            </a:r>
            <a:r>
              <a:rPr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.</a:t>
            </a:r>
            <a:endParaRPr lang="fr-FR" sz="2400" spc="-25" dirty="0" smtClean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Il existe unes multitude de protocoles de communication, à l’ensemble des protocoles VPN (Virtual </a:t>
            </a:r>
            <a:r>
              <a:rPr lang="fr-FR" sz="2400" spc="-25" dirty="0" err="1" smtClean="0">
                <a:solidFill>
                  <a:srgbClr val="63B7C6"/>
                </a:solidFill>
                <a:latin typeface="Calibri"/>
                <a:cs typeface="Calibri"/>
              </a:rPr>
              <a:t>Private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 Network ) dont le but est de créer un lien direct entre des ordinateurs distants.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05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16</a:t>
            </a:fld>
            <a:endParaRPr lang="fr-FR" noProof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95917" y="1398673"/>
            <a:ext cx="7841233" cy="381515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309495" marR="5080" indent="-2297430">
              <a:lnSpc>
                <a:spcPct val="100000"/>
              </a:lnSpc>
              <a:spcBef>
                <a:spcPts val="95"/>
              </a:spcBef>
            </a:pPr>
            <a:r>
              <a:rPr lang="fr-FR" sz="2400" b="0" spc="-15" dirty="0" smtClean="0">
                <a:solidFill>
                  <a:srgbClr val="FFC000"/>
                </a:solidFill>
                <a:latin typeface="Calibri"/>
                <a:cs typeface="Calibri"/>
              </a:rPr>
              <a:t>Fonction </a:t>
            </a:r>
            <a:r>
              <a:rPr lang="fr-FR" sz="2400" b="0" spc="-5" dirty="0" smtClean="0">
                <a:solidFill>
                  <a:srgbClr val="FFC000"/>
                </a:solidFill>
                <a:latin typeface="Calibri"/>
                <a:cs typeface="Calibri"/>
              </a:rPr>
              <a:t>du diplômé </a:t>
            </a:r>
            <a:r>
              <a:rPr lang="fr-FR" sz="2400" b="0" spc="-15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b="0" dirty="0" smtClean="0">
                <a:solidFill>
                  <a:srgbClr val="FFC000"/>
                </a:solidFill>
                <a:latin typeface="Calibri"/>
                <a:cs typeface="Calibri"/>
              </a:rPr>
              <a:t>en </a:t>
            </a:r>
            <a:r>
              <a:rPr lang="fr-FR" sz="2400" b="0" spc="-40" dirty="0" smtClean="0">
                <a:solidFill>
                  <a:srgbClr val="FFC000"/>
                </a:solidFill>
                <a:latin typeface="Calibri"/>
                <a:cs typeface="Calibri"/>
              </a:rPr>
              <a:t>système</a:t>
            </a:r>
            <a:r>
              <a:rPr lang="fr-FR" sz="2400" b="0" spc="-185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b="0" spc="-10" dirty="0" smtClean="0">
                <a:solidFill>
                  <a:srgbClr val="FFC000"/>
                </a:solidFill>
                <a:latin typeface="Calibri"/>
                <a:cs typeface="Calibri"/>
              </a:rPr>
              <a:t>de  </a:t>
            </a:r>
            <a:r>
              <a:rPr lang="fr-FR" sz="2400" b="0" spc="-15" dirty="0" smtClean="0">
                <a:solidFill>
                  <a:srgbClr val="FFC000"/>
                </a:solidFill>
                <a:latin typeface="Calibri"/>
                <a:cs typeface="Calibri"/>
              </a:rPr>
              <a:t>communication</a:t>
            </a:r>
            <a:endParaRPr lang="fr-FR" sz="2400" b="0" spc="-15" dirty="0">
              <a:solidFill>
                <a:srgbClr val="FFC000"/>
              </a:solidFill>
              <a:latin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131" y="2100405"/>
            <a:ext cx="9670514" cy="3221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47239" algn="l"/>
              </a:tabLst>
            </a:pP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L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e diplômé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 en </a:t>
            </a:r>
            <a:r>
              <a:rPr lang="fr-FR" sz="2000" spc="-110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spc="-70" dirty="0" smtClean="0">
                <a:solidFill>
                  <a:srgbClr val="63B7C6"/>
                </a:solidFill>
                <a:latin typeface="Calibri"/>
                <a:cs typeface="Calibri"/>
              </a:rPr>
              <a:t>ys</a:t>
            </a:r>
            <a:r>
              <a:rPr lang="fr-FR" sz="2000" spc="-50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è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m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d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5" dirty="0" smtClean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o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mmu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i</a:t>
            </a:r>
            <a:r>
              <a:rPr lang="fr-FR" sz="2000" spc="-55" dirty="0" smtClean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spc="-50" dirty="0" smtClean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tion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i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m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spc="-20" dirty="0" smtClean="0">
                <a:solidFill>
                  <a:srgbClr val="63B7C6"/>
                </a:solidFill>
                <a:latin typeface="Calibri"/>
                <a:cs typeface="Calibri"/>
              </a:rPr>
              <a:t>g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i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e, conçoit, développe, gère et sécurise des réseaux  de  communication favorisant l'échange d'informations sous  forme de signaux, d'images, de sons et de films. Leur  domaine d'activité se situe au carrefour de:</a:t>
            </a:r>
          </a:p>
          <a:p>
            <a:pPr marL="355600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47239" algn="l"/>
              </a:tabLst>
            </a:pP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l'informatique, des mathématiques et des  télécommunications.</a:t>
            </a:r>
          </a:p>
          <a:p>
            <a:pPr marL="355600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47239" algn="l"/>
              </a:tabLst>
            </a:pP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Leur champs d’application va de la carte à puce à la  chirurgie pratiquée à distance, en passant  par le  téléphone mobile, l'ordinateur portable, les serveurs,  l'Internet, le web et les réseaux d'entreprises.</a:t>
            </a:r>
          </a:p>
          <a:p>
            <a:pPr marL="355600" indent="-342900"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47239" algn="l"/>
              </a:tabLst>
            </a:pP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Le champ d'application des ingénieurs en systèmes de  communication est vaste et en constante évolution. </a:t>
            </a:r>
            <a:endParaRPr lang="fr-FR" sz="2000" dirty="0" smtClean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047239" algn="l"/>
              </a:tabLst>
            </a:pP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002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17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621596"/>
            <a:ext cx="3764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25" dirty="0">
                <a:solidFill>
                  <a:srgbClr val="FFC000"/>
                </a:solidFill>
                <a:latin typeface="Calibri"/>
                <a:cs typeface="Calibri"/>
              </a:rPr>
              <a:t>Perspectives</a:t>
            </a:r>
            <a:r>
              <a:rPr lang="fr-FR" sz="2400" spc="-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professionnelles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025018" y="2302900"/>
            <a:ext cx="7973059" cy="363035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5600" marR="5080" indent="-342900">
              <a:lnSpc>
                <a:spcPct val="88900"/>
              </a:lnSpc>
              <a:spcBef>
                <a:spcPts val="5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Entreprises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ou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administrations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doivent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mettre 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en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place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gérer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un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réseau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informatique  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(multinationales,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banques,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centres</a:t>
            </a:r>
            <a:r>
              <a:rPr sz="2400" spc="-204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hospitaliers),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Compagnies de</a:t>
            </a:r>
            <a:r>
              <a:rPr sz="2400" spc="-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télécommunications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436880" indent="-342900">
              <a:lnSpc>
                <a:spcPts val="3200"/>
              </a:lnSpc>
              <a:spcBef>
                <a:spcPts val="8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Sociétés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services qui se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développent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autour 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sz="2400" spc="-4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l'Internet.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Recherche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&amp;</a:t>
            </a:r>
            <a:r>
              <a:rPr sz="2400" spc="-8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enseignement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Bureaux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d’ingénieurs</a:t>
            </a:r>
            <a:r>
              <a:rPr sz="2400" spc="4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conseils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8120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18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768112" y="1801900"/>
            <a:ext cx="1273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20" dirty="0">
                <a:solidFill>
                  <a:srgbClr val="FFC000"/>
                </a:solidFill>
                <a:latin typeface="Calibri"/>
                <a:cs typeface="Calibri"/>
              </a:rPr>
              <a:t>Capteurs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404664" y="2693203"/>
            <a:ext cx="8083550" cy="2499274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6350" indent="-342900" algn="just">
              <a:lnSpc>
                <a:spcPts val="35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Dispositifs utilisés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dans la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détection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&amp;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mesure 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grandeurs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physiques.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Ils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relèvent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du  domaine de</a:t>
            </a:r>
            <a:r>
              <a:rPr sz="2400" spc="-1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l’instrumentation.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7620" indent="-342900" algn="just">
              <a:lnSpc>
                <a:spcPct val="911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Ils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transforment </a:t>
            </a:r>
            <a:r>
              <a:rPr sz="2400" spc="-95" dirty="0">
                <a:solidFill>
                  <a:srgbClr val="63B7C6"/>
                </a:solidFill>
                <a:latin typeface="Calibri"/>
                <a:cs typeface="Calibri"/>
              </a:rPr>
              <a:t>l’état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grandeur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physique 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en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une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grandeur exploitable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très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souvent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un 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courant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ou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une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tension</a:t>
            </a:r>
            <a:r>
              <a:rPr sz="2400" spc="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électrique.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5080" indent="-342900" algn="just">
              <a:lnSpc>
                <a:spcPct val="91100"/>
              </a:lnSpc>
              <a:spcBef>
                <a:spcPts val="81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Ils </a:t>
            </a:r>
            <a:r>
              <a:rPr sz="2400" spc="-55" dirty="0">
                <a:solidFill>
                  <a:srgbClr val="63B7C6"/>
                </a:solidFill>
                <a:latin typeface="Calibri"/>
                <a:cs typeface="Calibri"/>
              </a:rPr>
              <a:t>s’appuient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sur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une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multitude de principes 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physiques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(induction,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photoélectricité, </a:t>
            </a:r>
            <a:r>
              <a:rPr sz="2400" spc="-35" dirty="0">
                <a:solidFill>
                  <a:srgbClr val="63B7C6"/>
                </a:solidFill>
                <a:latin typeface="Calibri"/>
                <a:cs typeface="Calibri"/>
              </a:rPr>
              <a:t>piézo- 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resistivité,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laser…)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86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19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608717"/>
            <a:ext cx="4395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10" dirty="0">
                <a:solidFill>
                  <a:srgbClr val="FFC000"/>
                </a:solidFill>
                <a:latin typeface="Calibri"/>
                <a:cs typeface="Calibri"/>
              </a:rPr>
              <a:t>Nouvelle </a:t>
            </a:r>
            <a:r>
              <a:rPr lang="fr-FR" sz="2400" spc="-35" dirty="0">
                <a:solidFill>
                  <a:srgbClr val="FFC000"/>
                </a:solidFill>
                <a:latin typeface="Calibri"/>
                <a:cs typeface="Calibri"/>
              </a:rPr>
              <a:t>Technologie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des</a:t>
            </a:r>
            <a:r>
              <a:rPr lang="fr-FR" sz="2400" spc="-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25" dirty="0">
                <a:solidFill>
                  <a:srgbClr val="FFC000"/>
                </a:solidFill>
                <a:latin typeface="Calibri"/>
                <a:cs typeface="Calibri"/>
              </a:rPr>
              <a:t>capteurs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896230" y="2600643"/>
            <a:ext cx="8226425" cy="2637902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Basée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essentiellement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sur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la</a:t>
            </a:r>
            <a:r>
              <a:rPr sz="2400" spc="-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microélectronique.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626110" indent="-34290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Il </a:t>
            </a:r>
            <a:r>
              <a:rPr sz="2400" spc="-70" dirty="0">
                <a:solidFill>
                  <a:srgbClr val="63B7C6"/>
                </a:solidFill>
                <a:latin typeface="Calibri"/>
                <a:cs typeface="Calibri"/>
              </a:rPr>
              <a:t>s’agit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capteurs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embarqués (automobile,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avion,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etc..)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dits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« </a:t>
            </a:r>
            <a:r>
              <a:rPr sz="2400" spc="-25" dirty="0">
                <a:solidFill>
                  <a:srgbClr val="63B7C6"/>
                </a:solidFill>
                <a:latin typeface="Calibri"/>
                <a:cs typeface="Calibri"/>
              </a:rPr>
              <a:t>intelligents</a:t>
            </a:r>
            <a:r>
              <a:rPr sz="2400" spc="6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».</a:t>
            </a: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Ils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communiquent</a:t>
            </a:r>
            <a:r>
              <a:rPr sz="2400" spc="7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entre-eux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398780" indent="-34290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BusCan actuellement utilisé pour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la  </a:t>
            </a: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transmission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des données dans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plupart des  </a:t>
            </a:r>
            <a:r>
              <a:rPr sz="2400" dirty="0">
                <a:solidFill>
                  <a:srgbClr val="63B7C6"/>
                </a:solidFill>
                <a:latin typeface="Calibri"/>
                <a:cs typeface="Calibri"/>
              </a:rPr>
              <a:t>engins.</a:t>
            </a:r>
          </a:p>
        </p:txBody>
      </p:sp>
      <p:sp>
        <p:nvSpPr>
          <p:cNvPr id="6" name="object 4"/>
          <p:cNvSpPr/>
          <p:nvPr/>
        </p:nvSpPr>
        <p:spPr>
          <a:xfrm>
            <a:off x="8654604" y="2439174"/>
            <a:ext cx="3116686" cy="22229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>
              <a:solidFill>
                <a:srgbClr val="63B7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58355" y="3427793"/>
            <a:ext cx="4987344" cy="535531"/>
          </a:xfrm>
        </p:spPr>
        <p:txBody>
          <a:bodyPr/>
          <a:lstStyle/>
          <a:p>
            <a:pPr algn="ctr"/>
            <a:r>
              <a:rPr lang="fr-FR" dirty="0" smtClean="0"/>
              <a:t>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2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56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20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698869"/>
            <a:ext cx="3749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0" dirty="0">
                <a:solidFill>
                  <a:srgbClr val="FFC000"/>
                </a:solidFill>
                <a:latin typeface="Calibri"/>
                <a:cs typeface="Calibri"/>
              </a:rPr>
              <a:t>Qu’est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que </a:t>
            </a:r>
            <a:r>
              <a:rPr lang="fr-FR" sz="2400" spc="-55" dirty="0">
                <a:solidFill>
                  <a:srgbClr val="FFC000"/>
                </a:solidFill>
                <a:latin typeface="Calibri"/>
                <a:cs typeface="Calibri"/>
              </a:rPr>
              <a:t>l’Automatique</a:t>
            </a:r>
            <a:r>
              <a:rPr lang="fr-FR" sz="2400" spc="-1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?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830292" y="2577747"/>
            <a:ext cx="10232659" cy="31284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583815" algn="l"/>
              </a:tabLst>
            </a:pPr>
            <a:r>
              <a:rPr sz="2000" spc="-385" dirty="0" err="1" smtClean="0">
                <a:solidFill>
                  <a:srgbClr val="FFFF00"/>
                </a:solidFill>
                <a:latin typeface="Calibri"/>
                <a:cs typeface="Calibri"/>
              </a:rPr>
              <a:t>L</a:t>
            </a:r>
            <a:r>
              <a:rPr sz="2000" spc="-5" dirty="0" err="1" smtClean="0">
                <a:solidFill>
                  <a:srgbClr val="FFFF00"/>
                </a:solidFill>
                <a:latin typeface="Calibri"/>
                <a:cs typeface="Calibri"/>
              </a:rPr>
              <a:t>’</a:t>
            </a:r>
            <a:r>
              <a:rPr sz="2000" b="1" spc="-5" dirty="0" err="1" smtClean="0">
                <a:solidFill>
                  <a:srgbClr val="FFFF00"/>
                </a:solidFill>
                <a:latin typeface="Calibri"/>
                <a:cs typeface="Calibri"/>
              </a:rPr>
              <a:t>au</a:t>
            </a:r>
            <a:r>
              <a:rPr sz="2000" b="1" spc="-70" dirty="0" err="1" smtClean="0">
                <a:solidFill>
                  <a:srgbClr val="FFFF00"/>
                </a:solidFill>
                <a:latin typeface="Calibri"/>
                <a:cs typeface="Calibri"/>
              </a:rPr>
              <a:t>t</a:t>
            </a:r>
            <a:r>
              <a:rPr sz="2000" b="1" spc="-15" dirty="0" err="1" smtClean="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sz="2000" b="1" spc="-10" dirty="0" err="1" smtClean="0">
                <a:solidFill>
                  <a:srgbClr val="FFFF00"/>
                </a:solidFill>
                <a:latin typeface="Calibri"/>
                <a:cs typeface="Calibri"/>
              </a:rPr>
              <a:t>m</a:t>
            </a:r>
            <a:r>
              <a:rPr sz="2000" b="1" spc="-50" dirty="0" err="1" smtClean="0">
                <a:solidFill>
                  <a:srgbClr val="FFFF00"/>
                </a:solidFill>
                <a:latin typeface="Calibri"/>
                <a:cs typeface="Calibri"/>
              </a:rPr>
              <a:t>a</a:t>
            </a:r>
            <a:r>
              <a:rPr sz="2000" b="1" spc="-20" dirty="0" err="1" smtClean="0">
                <a:solidFill>
                  <a:srgbClr val="FFFF00"/>
                </a:solidFill>
                <a:latin typeface="Calibri"/>
                <a:cs typeface="Calibri"/>
              </a:rPr>
              <a:t>ti</a:t>
            </a:r>
            <a:r>
              <a:rPr sz="2000" b="1" spc="-5" dirty="0" err="1" smtClean="0">
                <a:solidFill>
                  <a:srgbClr val="FFFF00"/>
                </a:solidFill>
                <a:latin typeface="Calibri"/>
                <a:cs typeface="Calibri"/>
              </a:rPr>
              <a:t>que</a:t>
            </a:r>
            <a:r>
              <a:rPr lang="fr-FR" sz="2000" b="1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000" dirty="0" err="1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sz="2000" spc="-70" dirty="0" err="1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sz="2000" spc="-5" dirty="0" err="1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 est une sciences qui traite de la </a:t>
            </a:r>
            <a:r>
              <a:rPr lang="fr-FR" sz="2000" u="heavy" spc="-2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m</a:t>
            </a:r>
            <a:r>
              <a:rPr lang="fr-FR" sz="2000" u="heavy" spc="-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o</a:t>
            </a:r>
            <a:r>
              <a:rPr lang="fr-FR" sz="2000" u="heavy" spc="-2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d</a:t>
            </a:r>
            <a:r>
              <a:rPr lang="fr-FR" sz="2000" u="heavy" spc="-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él</a:t>
            </a:r>
            <a:r>
              <a:rPr lang="fr-FR" sz="2000" u="heavy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i</a:t>
            </a:r>
            <a:r>
              <a:rPr lang="fr-FR" sz="2000" u="heavy" spc="-2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s</a:t>
            </a:r>
            <a:r>
              <a:rPr lang="fr-FR" sz="2000" u="heavy" spc="-50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a</a:t>
            </a:r>
            <a:r>
              <a:rPr lang="fr-FR" sz="2000" u="heavy" spc="-5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ti</a:t>
            </a:r>
            <a:r>
              <a:rPr lang="fr-FR" sz="2000" u="heavy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o</a:t>
            </a:r>
            <a:r>
              <a:rPr lang="fr-FR" sz="2000" u="heavy" spc="-10" dirty="0" smtClean="0">
                <a:solidFill>
                  <a:srgbClr val="FFFF00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n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,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d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l</a:t>
            </a:r>
            <a:r>
              <a:rPr lang="fr-FR" sz="2000" spc="-365" dirty="0" smtClean="0">
                <a:solidFill>
                  <a:srgbClr val="63B7C6"/>
                </a:solidFill>
                <a:latin typeface="Calibri"/>
                <a:cs typeface="Calibri"/>
              </a:rPr>
              <a:t>’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n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al</a:t>
            </a:r>
            <a:r>
              <a:rPr lang="fr-FR" sz="2000" spc="-70" dirty="0" smtClean="0">
                <a:solidFill>
                  <a:srgbClr val="63B7C6"/>
                </a:solidFill>
                <a:latin typeface="Calibri"/>
                <a:cs typeface="Calibri"/>
              </a:rPr>
              <a:t>y</a:t>
            </a:r>
            <a:r>
              <a:rPr lang="fr-FR" sz="2000" spc="-25" dirty="0" smtClean="0">
                <a:solidFill>
                  <a:srgbClr val="63B7C6"/>
                </a:solidFill>
                <a:latin typeface="Calibri"/>
                <a:cs typeface="Calibri"/>
              </a:rPr>
              <a:t>s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, de l’identification et 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de la commande.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Elle inclut la 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cybernétique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 au sens étymologique du terme, et a 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pour des</a:t>
            </a:r>
            <a:r>
              <a:rPr lang="fr-FR" sz="2000" spc="-5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systèmes dynamiques</a:t>
            </a:r>
            <a:r>
              <a:rPr lang="fr-FR" sz="2000" spc="-5" dirty="0" smtClean="0">
                <a:solidFill>
                  <a:srgbClr val="63B7C6"/>
                </a:solidFill>
                <a:latin typeface="Calibri"/>
                <a:cs typeface="Calibri"/>
              </a:rPr>
              <a:t> 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fondements théoriques les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mathématiques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, la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théorie du  signal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l’informatique théorique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. L’automatique permet de  contrôler un système en respectant un cahier des charges  (rapidité, dépassement, stabilité…).</a:t>
            </a:r>
          </a:p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583815" algn="l"/>
              </a:tabLst>
            </a:pP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Les professionnels en automatique se nomment 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automaticiens</a:t>
            </a:r>
          </a:p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583815" algn="l"/>
              </a:tabLst>
            </a:pP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Les objets que l’automatique permet de concevoir pour  procéder à l'automatisation d'un système (automates,  régulateurs, etc.) s'appellent les </a:t>
            </a:r>
            <a:r>
              <a:rPr lang="fr-FR" sz="2000" spc="-5" dirty="0">
                <a:solidFill>
                  <a:srgbClr val="FFFF00"/>
                </a:solidFill>
                <a:latin typeface="Calibri"/>
                <a:cs typeface="Calibri"/>
              </a:rPr>
              <a:t>automatismes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 ou les  organes de contrôle-commande d'un système piloté.</a:t>
            </a:r>
          </a:p>
          <a:p>
            <a:pPr marL="35560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2583815" algn="l"/>
              </a:tabLst>
            </a:pPr>
            <a:endParaRPr sz="20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43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21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737506"/>
            <a:ext cx="3209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25" dirty="0">
                <a:solidFill>
                  <a:srgbClr val="FFC000"/>
                </a:solidFill>
                <a:latin typeface="Calibri"/>
                <a:cs typeface="Calibri"/>
              </a:rPr>
              <a:t>Exemple</a:t>
            </a:r>
            <a:r>
              <a:rPr lang="fr-FR" sz="2400" spc="-1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30" dirty="0">
                <a:solidFill>
                  <a:srgbClr val="FFC000"/>
                </a:solidFill>
                <a:latin typeface="Calibri"/>
                <a:cs typeface="Calibri"/>
              </a:rPr>
              <a:t>d’automatismes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13138" y="2442220"/>
            <a:ext cx="7937679" cy="3872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0"/>
              </a:spcBef>
            </a:pPr>
            <a:r>
              <a:rPr lang="fr-FR" sz="2000" dirty="0" smtClean="0">
                <a:solidFill>
                  <a:srgbClr val="63B7C6"/>
                </a:solidFill>
                <a:latin typeface="Arial" panose="020B0604020202020204" pitchFamily="34" charset="0"/>
              </a:rPr>
              <a:t>•  </a:t>
            </a:r>
            <a:r>
              <a:rPr lang="fr-FR" sz="20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Automate programmable pour </a:t>
            </a:r>
            <a:r>
              <a:rPr lang="fr-FR" sz="2000" dirty="0">
                <a:solidFill>
                  <a:srgbClr val="63B7C6"/>
                </a:solidFill>
                <a:latin typeface="Calibri" panose="020F0502020204030204" pitchFamily="34" charset="0"/>
              </a:rPr>
              <a:t>les systèmes </a:t>
            </a:r>
            <a:r>
              <a:rPr lang="fr-FR" sz="20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de production  </a:t>
            </a:r>
            <a:r>
              <a:rPr lang="fr-FR" sz="2000" spc="-65" dirty="0" smtClean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a</a:t>
            </a:r>
            <a:r>
              <a:rPr lang="fr-FR" sz="2000" spc="-10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000" spc="-65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000" dirty="0" smtClean="0">
                <a:solidFill>
                  <a:srgbClr val="63B7C6"/>
                </a:solidFill>
                <a:latin typeface="Calibri"/>
                <a:cs typeface="Calibri"/>
              </a:rPr>
              <a:t>e à microprocesseur pour des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applications industrielles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ou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liées à la</a:t>
            </a:r>
            <a:r>
              <a:rPr lang="fr-FR" sz="2000" spc="-10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domotique,</a:t>
            </a: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9525" indent="-342900" algn="just">
              <a:lnSpc>
                <a:spcPct val="80000"/>
              </a:lnSpc>
              <a:spcBef>
                <a:spcPts val="660"/>
              </a:spcBef>
              <a:buFont typeface="Arial"/>
              <a:buChar char="•"/>
              <a:tabLst>
                <a:tab pos="355600" algn="l"/>
              </a:tabLst>
            </a:pPr>
            <a:r>
              <a:rPr lang="fr-FR" sz="2000" spc="-40" dirty="0">
                <a:solidFill>
                  <a:srgbClr val="63B7C6"/>
                </a:solidFill>
                <a:latin typeface="Calibri"/>
                <a:cs typeface="Calibri"/>
              </a:rPr>
              <a:t>Systèmes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de supervision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pouvant </a:t>
            </a:r>
            <a:r>
              <a:rPr lang="fr-FR" sz="2000" spc="-40" dirty="0">
                <a:solidFill>
                  <a:srgbClr val="63B7C6"/>
                </a:solidFill>
                <a:latin typeface="Calibri"/>
                <a:cs typeface="Calibri"/>
              </a:rPr>
              <a:t>traiter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en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temps </a:t>
            </a:r>
            <a:r>
              <a:rPr lang="fr-FR" sz="2000" spc="-35" dirty="0">
                <a:solidFill>
                  <a:srgbClr val="63B7C6"/>
                </a:solidFill>
                <a:latin typeface="Calibri"/>
                <a:cs typeface="Calibri"/>
              </a:rPr>
              <a:t>réel 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informations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issues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d'un </a:t>
            </a:r>
            <a:r>
              <a:rPr lang="fr-FR" sz="2000" spc="-35" dirty="0">
                <a:solidFill>
                  <a:srgbClr val="63B7C6"/>
                </a:solidFill>
                <a:latin typeface="Calibri"/>
                <a:cs typeface="Calibri"/>
              </a:rPr>
              <a:t>grand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nombre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000" spc="-45" dirty="0">
                <a:solidFill>
                  <a:srgbClr val="63B7C6"/>
                </a:solidFill>
                <a:latin typeface="Calibri"/>
                <a:cs typeface="Calibri"/>
              </a:rPr>
              <a:t>capteurs  </a:t>
            </a:r>
            <a:r>
              <a:rPr lang="fr-FR" sz="2000" spc="-15" dirty="0">
                <a:solidFill>
                  <a:srgbClr val="63B7C6"/>
                </a:solidFill>
                <a:latin typeface="Calibri"/>
                <a:cs typeface="Calibri"/>
              </a:rPr>
              <a:t>et</a:t>
            </a:r>
            <a:r>
              <a:rPr lang="fr-FR" sz="2000" spc="58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assurer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lang="fr-FR" sz="2000" spc="-15" dirty="0">
                <a:solidFill>
                  <a:srgbClr val="63B7C6"/>
                </a:solidFill>
                <a:latin typeface="Calibri"/>
                <a:cs typeface="Calibri"/>
              </a:rPr>
              <a:t>commande 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de multiples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actionneurs  </a:t>
            </a:r>
            <a:r>
              <a:rPr lang="fr-FR" sz="2000" spc="-35" dirty="0">
                <a:solidFill>
                  <a:srgbClr val="63B7C6"/>
                </a:solidFill>
                <a:latin typeface="Calibri"/>
                <a:cs typeface="Calibri"/>
              </a:rPr>
              <a:t>(centrales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production </a:t>
            </a:r>
            <a:r>
              <a:rPr lang="fr-FR" sz="2000" spc="-40" dirty="0">
                <a:solidFill>
                  <a:srgbClr val="63B7C6"/>
                </a:solidFill>
                <a:latin typeface="Calibri"/>
                <a:cs typeface="Calibri"/>
              </a:rPr>
              <a:t>d’électricité,</a:t>
            </a:r>
            <a:r>
              <a:rPr lang="fr-FR" sz="2000" spc="53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45" dirty="0">
                <a:solidFill>
                  <a:srgbClr val="63B7C6"/>
                </a:solidFill>
                <a:latin typeface="Calibri"/>
                <a:cs typeface="Calibri"/>
              </a:rPr>
              <a:t>systèmes 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industriels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continus, </a:t>
            </a:r>
            <a:r>
              <a:rPr lang="fr-FR" sz="2000" spc="-35" dirty="0">
                <a:solidFill>
                  <a:srgbClr val="63B7C6"/>
                </a:solidFill>
                <a:latin typeface="Calibri"/>
                <a:cs typeface="Calibri"/>
              </a:rPr>
              <a:t>contrôle </a:t>
            </a:r>
            <a:r>
              <a:rPr lang="fr-FR" sz="20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000" spc="-35" dirty="0">
                <a:solidFill>
                  <a:srgbClr val="63B7C6"/>
                </a:solidFill>
                <a:latin typeface="Calibri"/>
                <a:cs typeface="Calibri"/>
              </a:rPr>
              <a:t>trafic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aérien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ou  </a:t>
            </a:r>
            <a:r>
              <a:rPr lang="fr-FR" sz="2000" spc="-30" dirty="0">
                <a:solidFill>
                  <a:srgbClr val="63B7C6"/>
                </a:solidFill>
                <a:latin typeface="Calibri"/>
                <a:cs typeface="Calibri"/>
              </a:rPr>
              <a:t>ferroviaire),</a:t>
            </a: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indent="-342900" algn="just">
              <a:lnSpc>
                <a:spcPts val="3180"/>
              </a:lnSpc>
              <a:buFont typeface="Arial"/>
              <a:buChar char="•"/>
              <a:tabLst>
                <a:tab pos="355600" algn="l"/>
              </a:tabLst>
            </a:pP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Robots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industriels </a:t>
            </a:r>
            <a:r>
              <a:rPr lang="fr-FR" sz="2000" spc="-15" dirty="0">
                <a:solidFill>
                  <a:srgbClr val="63B7C6"/>
                </a:solidFill>
                <a:latin typeface="Calibri"/>
                <a:cs typeface="Calibri"/>
              </a:rPr>
              <a:t>et</a:t>
            </a:r>
            <a:r>
              <a:rPr lang="fr-FR" sz="2000" spc="-7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autonomes,</a:t>
            </a: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735"/>
              </a:spcBef>
              <a:buFont typeface="Arial"/>
              <a:buChar char="•"/>
              <a:tabLst>
                <a:tab pos="355600" algn="l"/>
              </a:tabLst>
            </a:pP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Applications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embarquées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pour </a:t>
            </a:r>
            <a:r>
              <a:rPr lang="fr-FR" sz="2000" spc="-45" dirty="0">
                <a:solidFill>
                  <a:srgbClr val="63B7C6"/>
                </a:solidFill>
                <a:latin typeface="Calibri"/>
                <a:cs typeface="Calibri"/>
              </a:rPr>
              <a:t>l’automobile </a:t>
            </a:r>
            <a:r>
              <a:rPr lang="fr-FR" sz="2000" spc="-10" dirty="0">
                <a:solidFill>
                  <a:srgbClr val="63B7C6"/>
                </a:solidFill>
                <a:latin typeface="Calibri"/>
                <a:cs typeface="Calibri"/>
              </a:rPr>
              <a:t>(ABS, </a:t>
            </a:r>
            <a:r>
              <a:rPr lang="fr-FR" sz="2000" spc="-175" dirty="0">
                <a:solidFill>
                  <a:srgbClr val="63B7C6"/>
                </a:solidFill>
                <a:latin typeface="Calibri"/>
                <a:cs typeface="Calibri"/>
              </a:rPr>
              <a:t>ESP,  </a:t>
            </a:r>
            <a:r>
              <a:rPr lang="fr-FR" sz="2000" spc="-20" dirty="0">
                <a:solidFill>
                  <a:srgbClr val="63B7C6"/>
                </a:solidFill>
                <a:latin typeface="Calibri"/>
                <a:cs typeface="Calibri"/>
              </a:rPr>
              <a:t>Motorisation hybride) </a:t>
            </a:r>
            <a:r>
              <a:rPr lang="fr-FR" sz="2000" dirty="0">
                <a:solidFill>
                  <a:srgbClr val="63B7C6"/>
                </a:solidFill>
                <a:latin typeface="Calibri"/>
                <a:cs typeface="Calibri"/>
              </a:rPr>
              <a:t>ou </a:t>
            </a:r>
            <a:r>
              <a:rPr lang="fr-FR" sz="2000" spc="-45" dirty="0">
                <a:solidFill>
                  <a:srgbClr val="63B7C6"/>
                </a:solidFill>
                <a:latin typeface="Calibri"/>
                <a:cs typeface="Calibri"/>
              </a:rPr>
              <a:t>l’avionique,</a:t>
            </a:r>
            <a:r>
              <a:rPr lang="fr-FR" sz="2000" spc="-11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000" spc="-25" dirty="0">
                <a:solidFill>
                  <a:srgbClr val="63B7C6"/>
                </a:solidFill>
                <a:latin typeface="Calibri"/>
                <a:cs typeface="Calibri"/>
              </a:rPr>
              <a:t>etc….</a:t>
            </a:r>
            <a:endParaRPr lang="fr-FR" sz="2000" dirty="0">
              <a:solidFill>
                <a:srgbClr val="63B7C6"/>
              </a:solidFill>
              <a:latin typeface="Calibri"/>
              <a:cs typeface="Calibri"/>
            </a:endParaRPr>
          </a:p>
          <a:p>
            <a:endParaRPr lang="fr-FR" sz="2000" dirty="0">
              <a:solidFill>
                <a:srgbClr val="63B7C6"/>
              </a:solidFill>
            </a:endParaRPr>
          </a:p>
          <a:p>
            <a:endParaRPr lang="fr-FR" sz="2000" dirty="0">
              <a:solidFill>
                <a:srgbClr val="63B7C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7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/>
          <a:lstStyle/>
          <a:p>
            <a:r>
              <a:rPr lang="fr-FR" b="0" dirty="0" smtClean="0">
                <a:latin typeface="Calibri"/>
                <a:cs typeface="Calibri"/>
              </a:rPr>
              <a:t>P</a:t>
            </a:r>
            <a:r>
              <a:rPr lang="fr-FR" b="0" spc="-25" dirty="0" smtClean="0">
                <a:latin typeface="Calibri"/>
                <a:cs typeface="Calibri"/>
              </a:rPr>
              <a:t>R</a:t>
            </a:r>
            <a:r>
              <a:rPr lang="fr-FR" b="0" spc="-5" dirty="0" smtClean="0">
                <a:latin typeface="Calibri"/>
                <a:cs typeface="Calibri"/>
              </a:rPr>
              <a:t>O</a:t>
            </a:r>
            <a:r>
              <a:rPr lang="fr-FR" b="0" spc="-20" dirty="0" smtClean="0">
                <a:latin typeface="Calibri"/>
                <a:cs typeface="Calibri"/>
              </a:rPr>
              <a:t>G</a:t>
            </a:r>
            <a:r>
              <a:rPr lang="fr-FR" b="0" spc="-15" dirty="0" smtClean="0">
                <a:latin typeface="Calibri"/>
                <a:cs typeface="Calibri"/>
              </a:rPr>
              <a:t>R</a:t>
            </a:r>
            <a:r>
              <a:rPr lang="fr-FR" b="0" spc="-20" dirty="0" smtClean="0">
                <a:latin typeface="Calibri"/>
                <a:cs typeface="Calibri"/>
              </a:rPr>
              <a:t>A</a:t>
            </a:r>
            <a:r>
              <a:rPr lang="fr-FR" b="0" dirty="0" smtClean="0">
                <a:latin typeface="Calibri"/>
                <a:cs typeface="Calibri"/>
              </a:rPr>
              <a:t>M</a:t>
            </a:r>
            <a:r>
              <a:rPr lang="fr-FR" b="0" spc="-20" dirty="0" smtClean="0">
                <a:latin typeface="Calibri"/>
                <a:cs typeface="Calibri"/>
              </a:rPr>
              <a:t>M</a:t>
            </a:r>
            <a:r>
              <a:rPr lang="fr-FR" b="0" dirty="0" smtClean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3</a:t>
            </a:fld>
            <a:endParaRPr lang="fr-FR" noProof="0"/>
          </a:p>
        </p:txBody>
      </p:sp>
      <p:sp>
        <p:nvSpPr>
          <p:cNvPr id="4" name="object 3"/>
          <p:cNvSpPr txBox="1"/>
          <p:nvPr/>
        </p:nvSpPr>
        <p:spPr>
          <a:xfrm>
            <a:off x="661819" y="1757610"/>
            <a:ext cx="7104380" cy="1754326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45"/>
              </a:spcBef>
            </a:pPr>
            <a:r>
              <a:rPr sz="2400" b="1" spc="-20" dirty="0" smtClean="0">
                <a:solidFill>
                  <a:srgbClr val="FFC000"/>
                </a:solidFill>
                <a:latin typeface="Calibri"/>
                <a:cs typeface="Calibri"/>
              </a:rPr>
              <a:t>Métiers </a:t>
            </a:r>
            <a:r>
              <a:rPr sz="2400" b="1" dirty="0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sz="2400" b="1" spc="-25" dirty="0">
                <a:solidFill>
                  <a:srgbClr val="FFC000"/>
                </a:solidFill>
                <a:latin typeface="Calibri"/>
                <a:cs typeface="Calibri"/>
              </a:rPr>
              <a:t>l’électronique, </a:t>
            </a:r>
            <a:r>
              <a:rPr sz="2400" b="1" spc="-20" dirty="0">
                <a:solidFill>
                  <a:srgbClr val="FFC000"/>
                </a:solidFill>
                <a:latin typeface="Calibri"/>
                <a:cs typeface="Calibri"/>
              </a:rPr>
              <a:t>électrotechnique, </a:t>
            </a:r>
            <a:r>
              <a:rPr sz="2400" b="1" spc="-25" dirty="0">
                <a:solidFill>
                  <a:srgbClr val="FFC000"/>
                </a:solidFill>
                <a:latin typeface="Calibri"/>
                <a:cs typeface="Calibri"/>
              </a:rPr>
              <a:t>systèmes </a:t>
            </a:r>
            <a:r>
              <a:rPr sz="2400" b="1" dirty="0">
                <a:solidFill>
                  <a:srgbClr val="FFC000"/>
                </a:solidFill>
                <a:latin typeface="Calibri"/>
                <a:cs typeface="Calibri"/>
              </a:rPr>
              <a:t>de  </a:t>
            </a:r>
            <a:r>
              <a:rPr sz="2400" b="1" spc="-20" dirty="0">
                <a:solidFill>
                  <a:srgbClr val="FFC000"/>
                </a:solidFill>
                <a:latin typeface="Calibri"/>
                <a:cs typeface="Calibri"/>
              </a:rPr>
              <a:t>communication </a:t>
            </a:r>
            <a:r>
              <a:rPr sz="2400" b="1" spc="-5" dirty="0">
                <a:solidFill>
                  <a:srgbClr val="FFC000"/>
                </a:solidFill>
                <a:latin typeface="Calibri"/>
                <a:cs typeface="Calibri"/>
              </a:rPr>
              <a:t>et </a:t>
            </a:r>
            <a:r>
              <a:rPr sz="2400" b="1" spc="-10" dirty="0">
                <a:solidFill>
                  <a:srgbClr val="FFC000"/>
                </a:solidFill>
                <a:latin typeface="Calibri"/>
                <a:cs typeface="Calibri"/>
              </a:rPr>
              <a:t>nouvelles technologie </a:t>
            </a:r>
            <a:r>
              <a:rPr sz="2400" b="1" dirty="0">
                <a:solidFill>
                  <a:srgbClr val="FFC000"/>
                </a:solidFill>
                <a:latin typeface="Calibri"/>
                <a:cs typeface="Calibri"/>
              </a:rPr>
              <a:t>de</a:t>
            </a:r>
            <a:r>
              <a:rPr sz="2400" b="1" spc="-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FFC000"/>
                </a:solidFill>
                <a:latin typeface="Calibri"/>
                <a:cs typeface="Calibri"/>
              </a:rPr>
              <a:t>capteurs</a:t>
            </a:r>
            <a:endParaRPr sz="2400" dirty="0">
              <a:solidFill>
                <a:srgbClr val="FFC000"/>
              </a:solidFill>
              <a:latin typeface="Calibri"/>
              <a:cs typeface="Calibri"/>
            </a:endParaRPr>
          </a:p>
          <a:p>
            <a:pPr marL="447040" indent="-230504">
              <a:lnSpc>
                <a:spcPct val="100000"/>
              </a:lnSpc>
              <a:spcBef>
                <a:spcPts val="600"/>
              </a:spcBef>
              <a:buChar char="-"/>
              <a:tabLst>
                <a:tab pos="446405" algn="l"/>
                <a:tab pos="447040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Industrie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sz="2400" spc="-40" dirty="0">
                <a:solidFill>
                  <a:srgbClr val="63B7C6"/>
                </a:solidFill>
                <a:latin typeface="Calibri"/>
                <a:cs typeface="Calibri"/>
              </a:rPr>
              <a:t>l’électronique,</a:t>
            </a:r>
            <a:r>
              <a:rPr sz="2400" spc="2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63B7C6"/>
                </a:solidFill>
                <a:latin typeface="Calibri"/>
                <a:cs typeface="Calibri"/>
              </a:rPr>
              <a:t>électrotechnique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447040" indent="-230504">
              <a:lnSpc>
                <a:spcPct val="100000"/>
              </a:lnSpc>
              <a:spcBef>
                <a:spcPts val="600"/>
              </a:spcBef>
              <a:buChar char="-"/>
              <a:tabLst>
                <a:tab pos="446405" algn="l"/>
                <a:tab pos="447040" algn="l"/>
              </a:tabLst>
            </a:pPr>
            <a:r>
              <a:rPr sz="2400" spc="-20" dirty="0">
                <a:solidFill>
                  <a:srgbClr val="63B7C6"/>
                </a:solidFill>
                <a:latin typeface="Calibri"/>
                <a:cs typeface="Calibri"/>
              </a:rPr>
              <a:t>Instrumentation </a:t>
            </a:r>
            <a:r>
              <a:rPr sz="2400" spc="-5" dirty="0">
                <a:solidFill>
                  <a:srgbClr val="63B7C6"/>
                </a:solidFill>
                <a:latin typeface="Calibri"/>
                <a:cs typeface="Calibri"/>
              </a:rPr>
              <a:t>et</a:t>
            </a:r>
            <a:r>
              <a:rPr sz="2400" spc="-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63B7C6"/>
                </a:solidFill>
                <a:latin typeface="Calibri"/>
                <a:cs typeface="Calibri"/>
              </a:rPr>
              <a:t>microsystèmes</a:t>
            </a: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4126869" y="3819734"/>
            <a:ext cx="2830068" cy="2122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/>
          <p:cNvSpPr/>
          <p:nvPr/>
        </p:nvSpPr>
        <p:spPr>
          <a:xfrm>
            <a:off x="7766199" y="3819734"/>
            <a:ext cx="2790444" cy="2106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/>
          <p:cNvSpPr/>
          <p:nvPr/>
        </p:nvSpPr>
        <p:spPr>
          <a:xfrm>
            <a:off x="661819" y="4051554"/>
            <a:ext cx="2741537" cy="14630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262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4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607378" y="1634394"/>
            <a:ext cx="1751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FFC000"/>
                </a:solidFill>
                <a:latin typeface="Calibri"/>
                <a:cs typeface="Calibri"/>
              </a:rPr>
              <a:t>P</a:t>
            </a:r>
            <a:r>
              <a:rPr lang="fr-FR" sz="2800" spc="-25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lang="fr-FR" sz="2800" dirty="0">
                <a:solidFill>
                  <a:srgbClr val="FFC000"/>
                </a:solidFill>
                <a:latin typeface="Calibri"/>
                <a:cs typeface="Calibri"/>
              </a:rPr>
              <a:t>é</a:t>
            </a:r>
            <a:r>
              <a:rPr lang="fr-FR" sz="2800" spc="-2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lang="fr-FR" sz="2800" spc="-1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lang="fr-FR" sz="2800" spc="-5" dirty="0">
                <a:solidFill>
                  <a:srgbClr val="FFC000"/>
                </a:solidFill>
                <a:latin typeface="Calibri"/>
                <a:cs typeface="Calibri"/>
              </a:rPr>
              <a:t>b</a:t>
            </a:r>
            <a:r>
              <a:rPr lang="fr-FR" sz="2800" spc="-20" dirty="0">
                <a:solidFill>
                  <a:srgbClr val="FFC000"/>
                </a:solidFill>
                <a:latin typeface="Calibri"/>
                <a:cs typeface="Calibri"/>
              </a:rPr>
              <a:t>ul</a:t>
            </a:r>
            <a:r>
              <a:rPr lang="fr-FR" sz="280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95719" y="2157614"/>
            <a:ext cx="84399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>
              <a:solidFill>
                <a:srgbClr val="63B7C6"/>
              </a:solidFill>
              <a:latin typeface="Arial" panose="020B0604020202020204" pitchFamily="34" charset="0"/>
            </a:endParaRPr>
          </a:p>
          <a:p>
            <a:r>
              <a:rPr lang="fr-FR" sz="2400" dirty="0">
                <a:solidFill>
                  <a:srgbClr val="63B7C6"/>
                </a:solidFill>
                <a:latin typeface="Arial" panose="020B0604020202020204" pitchFamily="34" charset="0"/>
              </a:rPr>
              <a:t>•</a:t>
            </a:r>
            <a:r>
              <a:rPr lang="fr-FR" sz="24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L’électronique a amplement pénétré dans notre vie quotidienne: 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•portables</a:t>
            </a:r>
            <a:r>
              <a:rPr lang="fr-FR" sz="2400" dirty="0">
                <a:solidFill>
                  <a:srgbClr val="63B7C6"/>
                </a:solidFill>
                <a:latin typeface="Arial" panose="020B0604020202020204" pitchFamily="34" charset="0"/>
              </a:rPr>
              <a:t>,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</a:t>
            </a:r>
            <a:r>
              <a:rPr lang="fr-FR" sz="2400" dirty="0">
                <a:solidFill>
                  <a:srgbClr val="63B7C6"/>
                </a:solidFill>
                <a:latin typeface="Calibri" panose="020F0502020204030204" pitchFamily="34" charset="0"/>
              </a:rPr>
              <a:t>équipements de </a:t>
            </a:r>
            <a:r>
              <a:rPr lang="fr-FR" sz="24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nos voitures</a:t>
            </a:r>
            <a:r>
              <a:rPr lang="fr-FR" sz="2400" dirty="0">
                <a:solidFill>
                  <a:srgbClr val="63B7C6"/>
                </a:solidFill>
                <a:latin typeface="Calibri" panose="020F0502020204030204" pitchFamily="34" charset="0"/>
              </a:rPr>
              <a:t>,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</a:t>
            </a:r>
            <a:r>
              <a:rPr lang="fr-FR" sz="2400" dirty="0">
                <a:solidFill>
                  <a:srgbClr val="63B7C6"/>
                </a:solidFill>
                <a:latin typeface="Arial" panose="020B0604020202020204" pitchFamily="34" charset="0"/>
              </a:rPr>
              <a:t>ordinateurs,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</a:t>
            </a:r>
            <a:r>
              <a:rPr lang="fr-FR" sz="24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lecteurs multimédias</a:t>
            </a:r>
            <a:r>
              <a:rPr lang="fr-FR" sz="2400" dirty="0">
                <a:solidFill>
                  <a:srgbClr val="63B7C6"/>
                </a:solidFill>
                <a:latin typeface="Calibri" panose="020F0502020204030204" pitchFamily="34" charset="0"/>
              </a:rPr>
              <a:t>,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</a:t>
            </a:r>
            <a:r>
              <a:rPr lang="fr-FR" sz="2400" dirty="0" smtClean="0">
                <a:solidFill>
                  <a:srgbClr val="63B7C6"/>
                </a:solidFill>
                <a:latin typeface="Calibri" panose="020F0502020204030204" pitchFamily="34" charset="0"/>
              </a:rPr>
              <a:t>appareils électroménagers que nous avons chez nous</a:t>
            </a:r>
            <a:r>
              <a:rPr lang="fr-FR" sz="2400" dirty="0">
                <a:solidFill>
                  <a:srgbClr val="63B7C6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fr-FR" sz="2400" dirty="0" smtClean="0">
                <a:solidFill>
                  <a:srgbClr val="63B7C6"/>
                </a:solidFill>
                <a:latin typeface="Arial" panose="020B0604020202020204" pitchFamily="34" charset="0"/>
              </a:rPr>
              <a:t>     •…….</a:t>
            </a:r>
            <a:endParaRPr lang="fr-FR" sz="2400" dirty="0">
              <a:solidFill>
                <a:srgbClr val="63B7C6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5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701714" y="1249650"/>
            <a:ext cx="4357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spc="-50" dirty="0">
                <a:solidFill>
                  <a:srgbClr val="FFC000"/>
                </a:solidFill>
                <a:latin typeface="Calibri"/>
                <a:cs typeface="Calibri"/>
              </a:rPr>
              <a:t>Qu’est </a:t>
            </a:r>
            <a:r>
              <a:rPr lang="fr-FR" sz="2800" dirty="0">
                <a:solidFill>
                  <a:srgbClr val="FFC000"/>
                </a:solidFill>
                <a:latin typeface="Calibri"/>
                <a:cs typeface="Calibri"/>
              </a:rPr>
              <a:t>ce </a:t>
            </a:r>
            <a:r>
              <a:rPr lang="fr-FR" sz="2800" spc="-5" dirty="0">
                <a:solidFill>
                  <a:srgbClr val="FFC000"/>
                </a:solidFill>
                <a:latin typeface="Calibri"/>
                <a:cs typeface="Calibri"/>
              </a:rPr>
              <a:t>que </a:t>
            </a:r>
            <a:r>
              <a:rPr lang="fr-FR" sz="2800" spc="-35" dirty="0">
                <a:solidFill>
                  <a:srgbClr val="FFC000"/>
                </a:solidFill>
                <a:latin typeface="Calibri"/>
                <a:cs typeface="Calibri"/>
              </a:rPr>
              <a:t>l’électronique</a:t>
            </a:r>
            <a:r>
              <a:rPr lang="fr-FR" sz="2800" spc="-1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800" dirty="0">
                <a:solidFill>
                  <a:srgbClr val="FFC000"/>
                </a:solidFill>
                <a:latin typeface="Calibri"/>
                <a:cs typeface="Calibri"/>
              </a:rPr>
              <a:t>?</a:t>
            </a:r>
            <a:endParaRPr lang="fr-FR" sz="2800" dirty="0">
              <a:solidFill>
                <a:srgbClr val="FFC000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913722" y="1893887"/>
            <a:ext cx="10239382" cy="3996185"/>
            <a:chOff x="913722" y="1893887"/>
            <a:chExt cx="10239382" cy="3996185"/>
          </a:xfrm>
        </p:grpSpPr>
        <p:sp>
          <p:nvSpPr>
            <p:cNvPr id="5" name="object 5"/>
            <p:cNvSpPr txBox="1"/>
            <p:nvPr/>
          </p:nvSpPr>
          <p:spPr>
            <a:xfrm>
              <a:off x="913722" y="1893887"/>
              <a:ext cx="10239382" cy="399600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527685" indent="-515620">
                <a:lnSpc>
                  <a:spcPct val="100000"/>
                </a:lnSpc>
                <a:spcBef>
                  <a:spcPts val="100"/>
                </a:spcBef>
                <a:buAutoNum type="arabicPeriod"/>
                <a:tabLst>
                  <a:tab pos="527685" algn="l"/>
                  <a:tab pos="528320" algn="l"/>
                  <a:tab pos="2469515" algn="l"/>
                  <a:tab pos="2981325" algn="l"/>
                  <a:tab pos="3342640" algn="l"/>
                  <a:tab pos="4396105" algn="l"/>
                  <a:tab pos="4862195" algn="l"/>
                  <a:tab pos="6014085" algn="l"/>
                  <a:tab pos="6592570" algn="l"/>
                </a:tabLst>
              </a:pP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L'électronique	</a:t>
              </a:r>
              <a:r>
                <a:rPr sz="2000" spc="-20" dirty="0">
                  <a:solidFill>
                    <a:srgbClr val="63B7C6"/>
                  </a:solidFill>
                  <a:latin typeface="Calibri"/>
                  <a:cs typeface="Calibri"/>
                </a:rPr>
                <a:t>est	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la	science	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du	</a:t>
              </a:r>
              <a:r>
                <a:rPr sz="2000" spc="-35" dirty="0">
                  <a:solidFill>
                    <a:srgbClr val="63B7C6"/>
                  </a:solidFill>
                  <a:latin typeface="Calibri"/>
                  <a:cs typeface="Calibri"/>
                </a:rPr>
                <a:t>contrôle	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des	</a:t>
              </a:r>
              <a:r>
                <a:rPr sz="2000" spc="-20" dirty="0">
                  <a:solidFill>
                    <a:srgbClr val="63B7C6"/>
                  </a:solidFill>
                  <a:latin typeface="Calibri"/>
                  <a:cs typeface="Calibri"/>
                </a:rPr>
                <a:t>mouvements</a:t>
              </a:r>
              <a:endParaRPr sz="2000" dirty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 marL="527685">
                <a:lnSpc>
                  <a:spcPct val="100000"/>
                </a:lnSpc>
                <a:spcBef>
                  <a:spcPts val="5"/>
                </a:spcBef>
              </a:pP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d'électrons.</a:t>
              </a:r>
              <a:endParaRPr sz="2000" dirty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 marL="527685" marR="77470" indent="-515620" algn="just">
                <a:lnSpc>
                  <a:spcPct val="100000"/>
                </a:lnSpc>
                <a:spcBef>
                  <a:spcPts val="600"/>
                </a:spcBef>
                <a:buAutoNum type="arabicPeriod" startAt="2"/>
                <a:tabLst>
                  <a:tab pos="528320" algn="l"/>
                </a:tabLst>
              </a:pP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L'électronique </a:t>
              </a: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est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une </a:t>
              </a:r>
              <a:r>
                <a:rPr sz="2000" spc="-20" dirty="0">
                  <a:solidFill>
                    <a:srgbClr val="63B7C6"/>
                  </a:solidFill>
                  <a:latin typeface="Calibri"/>
                  <a:cs typeface="Calibri"/>
                </a:rPr>
                <a:t>branche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de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la </a:t>
              </a:r>
              <a:r>
                <a:rPr sz="2000" spc="-25" dirty="0">
                  <a:solidFill>
                    <a:srgbClr val="63B7C6"/>
                  </a:solidFill>
                  <a:latin typeface="Calibri"/>
                  <a:cs typeface="Calibri"/>
                </a:rPr>
                <a:t>physique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appliquée,  </a:t>
              </a:r>
              <a:r>
                <a:rPr sz="2000" spc="-30" dirty="0">
                  <a:solidFill>
                    <a:srgbClr val="63B7C6"/>
                  </a:solidFill>
                  <a:latin typeface="Calibri"/>
                  <a:cs typeface="Calibri"/>
                </a:rPr>
                <a:t>traitant entre </a:t>
              </a: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autres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la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mise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en </a:t>
              </a:r>
              <a:r>
                <a:rPr sz="2000" spc="-30" dirty="0">
                  <a:solidFill>
                    <a:srgbClr val="63B7C6"/>
                  </a:solidFill>
                  <a:latin typeface="Calibri"/>
                  <a:cs typeface="Calibri"/>
                </a:rPr>
                <a:t>forme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et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la </a:t>
              </a:r>
              <a:r>
                <a:rPr sz="2000" spc="-25" dirty="0">
                  <a:solidFill>
                    <a:srgbClr val="63B7C6"/>
                  </a:solidFill>
                  <a:latin typeface="Calibri"/>
                  <a:cs typeface="Calibri"/>
                </a:rPr>
                <a:t>gestion de 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signaux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électriques, </a:t>
              </a:r>
              <a:r>
                <a:rPr sz="2000" spc="-25" dirty="0">
                  <a:solidFill>
                    <a:srgbClr val="63B7C6"/>
                  </a:solidFill>
                  <a:latin typeface="Calibri"/>
                  <a:cs typeface="Calibri"/>
                </a:rPr>
                <a:t>permettant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par </a:t>
              </a:r>
              <a:r>
                <a:rPr sz="2000" spc="-30" dirty="0">
                  <a:solidFill>
                    <a:srgbClr val="63B7C6"/>
                  </a:solidFill>
                  <a:latin typeface="Calibri"/>
                  <a:cs typeface="Calibri"/>
                </a:rPr>
                <a:t>exemple </a:t>
              </a: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de </a:t>
              </a:r>
              <a:r>
                <a:rPr sz="2000" spc="-30" dirty="0">
                  <a:solidFill>
                    <a:srgbClr val="63B7C6"/>
                  </a:solidFill>
                  <a:latin typeface="Calibri"/>
                  <a:cs typeface="Calibri"/>
                </a:rPr>
                <a:t>transmettre 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ou </a:t>
              </a:r>
              <a:r>
                <a:rPr sz="2000" spc="-25" dirty="0">
                  <a:solidFill>
                    <a:srgbClr val="63B7C6"/>
                  </a:solidFill>
                  <a:latin typeface="Calibri"/>
                  <a:cs typeface="Calibri"/>
                </a:rPr>
                <a:t>recevoir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des </a:t>
              </a:r>
              <a:r>
                <a:rPr sz="2000" spc="-25" dirty="0">
                  <a:solidFill>
                    <a:srgbClr val="63B7C6"/>
                  </a:solidFill>
                  <a:latin typeface="Calibri"/>
                  <a:cs typeface="Calibri"/>
                </a:rPr>
                <a:t>informations. </a:t>
              </a:r>
              <a:r>
                <a:rPr sz="2000" spc="-10" dirty="0">
                  <a:solidFill>
                    <a:srgbClr val="63B7C6"/>
                  </a:solidFill>
                  <a:latin typeface="Calibri"/>
                  <a:cs typeface="Calibri"/>
                </a:rPr>
                <a:t>L'adjectif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« </a:t>
              </a: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électronique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» 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désigne </a:t>
              </a:r>
              <a:r>
                <a:rPr sz="2000" spc="-20" dirty="0">
                  <a:solidFill>
                    <a:srgbClr val="63B7C6"/>
                  </a:solidFill>
                  <a:latin typeface="Calibri"/>
                  <a:cs typeface="Calibri"/>
                </a:rPr>
                <a:t>également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ce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qui </a:t>
              </a: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est </a:t>
              </a:r>
              <a:r>
                <a:rPr sz="2000" dirty="0">
                  <a:solidFill>
                    <a:srgbClr val="63B7C6"/>
                  </a:solidFill>
                  <a:latin typeface="Calibri"/>
                  <a:cs typeface="Calibri"/>
                </a:rPr>
                <a:t>en </a:t>
              </a:r>
              <a:r>
                <a:rPr sz="2000" spc="-20" dirty="0">
                  <a:solidFill>
                    <a:srgbClr val="63B7C6"/>
                  </a:solidFill>
                  <a:latin typeface="Calibri"/>
                  <a:cs typeface="Calibri"/>
                </a:rPr>
                <a:t>rapport </a:t>
              </a:r>
              <a:r>
                <a:rPr sz="2000" spc="-35" dirty="0">
                  <a:solidFill>
                    <a:srgbClr val="63B7C6"/>
                  </a:solidFill>
                  <a:latin typeface="Calibri"/>
                  <a:cs typeface="Calibri"/>
                </a:rPr>
                <a:t>avec</a:t>
              </a:r>
              <a:r>
                <a:rPr sz="2000" spc="-110" dirty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spc="-15" dirty="0">
                  <a:solidFill>
                    <a:srgbClr val="63B7C6"/>
                  </a:solidFill>
                  <a:latin typeface="Calibri"/>
                  <a:cs typeface="Calibri"/>
                </a:rPr>
                <a:t>l'électron.</a:t>
              </a:r>
              <a:endParaRPr sz="2000" dirty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>
                <a:lnSpc>
                  <a:spcPct val="100000"/>
                </a:lnSpc>
                <a:spcBef>
                  <a:spcPts val="15"/>
                </a:spcBef>
              </a:pPr>
              <a:endParaRPr sz="2000" dirty="0">
                <a:latin typeface="Times New Roman"/>
                <a:cs typeface="Times New Roman"/>
              </a:endParaRPr>
            </a:p>
            <a:p>
              <a:pPr marL="4272280" marR="5080" algn="just">
                <a:lnSpc>
                  <a:spcPct val="100000"/>
                </a:lnSpc>
              </a:pP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Ce qu'on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appelle </a:t>
              </a:r>
              <a:r>
                <a:rPr sz="18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"courant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électrique"  n'est </a:t>
              </a:r>
              <a:r>
                <a:rPr sz="18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autre </a:t>
              </a: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qu'un </a:t>
              </a:r>
              <a:r>
                <a:rPr sz="18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courant, </a:t>
              </a:r>
              <a:r>
                <a:rPr sz="18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un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mouvement </a:t>
              </a:r>
              <a:r>
                <a:rPr sz="1800" b="1" spc="365" dirty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d'électrons.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Ceux-ci </a:t>
              </a:r>
              <a:r>
                <a:rPr sz="18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peuvent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circuler  librement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dans les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corps </a:t>
              </a: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dits </a:t>
              </a:r>
              <a:r>
                <a:rPr sz="18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conducteurs, 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tels</a:t>
              </a:r>
              <a:r>
                <a:rPr sz="1800" b="1" spc="365" dirty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que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le </a:t>
              </a:r>
              <a:r>
                <a:rPr sz="18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cuivre  </a:t>
              </a: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qui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est utilisé </a:t>
              </a:r>
              <a:r>
                <a:rPr sz="18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pour  fabriquer </a:t>
              </a:r>
              <a:r>
                <a:rPr sz="1800" b="1" dirty="0">
                  <a:solidFill>
                    <a:srgbClr val="FFFF00"/>
                  </a:solidFill>
                  <a:latin typeface="Calibri"/>
                  <a:cs typeface="Calibri"/>
                </a:rPr>
                <a:t>les </a:t>
              </a:r>
              <a:r>
                <a:rPr sz="18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câbles</a:t>
              </a:r>
              <a:r>
                <a:rPr sz="1800" b="1" spc="-150" dirty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18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électriques</a:t>
              </a:r>
              <a:r>
                <a:rPr sz="1800" b="1" spc="-15" dirty="0">
                  <a:solidFill>
                    <a:srgbClr val="FF0000"/>
                  </a:solidFill>
                  <a:latin typeface="Calibri"/>
                  <a:cs typeface="Calibri"/>
                </a:rPr>
                <a:t>.</a:t>
              </a:r>
              <a:endParaRPr sz="1800" dirty="0">
                <a:latin typeface="Calibri"/>
                <a:cs typeface="Calibri"/>
              </a:endParaRPr>
            </a:p>
          </p:txBody>
        </p:sp>
        <p:grpSp>
          <p:nvGrpSpPr>
            <p:cNvPr id="8" name="Groupe 7"/>
            <p:cNvGrpSpPr/>
            <p:nvPr/>
          </p:nvGrpSpPr>
          <p:grpSpPr>
            <a:xfrm>
              <a:off x="913722" y="3863152"/>
              <a:ext cx="4259581" cy="2026920"/>
              <a:chOff x="913722" y="3863152"/>
              <a:chExt cx="4259581" cy="2026920"/>
            </a:xfrm>
          </p:grpSpPr>
          <p:sp>
            <p:nvSpPr>
              <p:cNvPr id="6" name="object 3"/>
              <p:cNvSpPr/>
              <p:nvPr/>
            </p:nvSpPr>
            <p:spPr>
              <a:xfrm>
                <a:off x="913722" y="3863152"/>
                <a:ext cx="2026919" cy="20269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4"/>
              <p:cNvSpPr/>
              <p:nvPr/>
            </p:nvSpPr>
            <p:spPr>
              <a:xfrm>
                <a:off x="3146383" y="3863152"/>
                <a:ext cx="2026920" cy="20269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079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6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305110" y="1536546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Les bases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électroniques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de </a:t>
            </a:r>
            <a:r>
              <a:rPr lang="fr-FR" sz="2400" dirty="0">
                <a:solidFill>
                  <a:srgbClr val="FFC000"/>
                </a:solidFill>
                <a:latin typeface="Calibri"/>
                <a:cs typeface="Calibri"/>
              </a:rPr>
              <a:t>la</a:t>
            </a:r>
            <a:r>
              <a:rPr lang="fr-FR" sz="2400" spc="-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10" dirty="0">
                <a:solidFill>
                  <a:srgbClr val="FFC000"/>
                </a:solidFill>
                <a:latin typeface="Calibri"/>
                <a:cs typeface="Calibri"/>
              </a:rPr>
              <a:t>mémoire</a:t>
            </a:r>
            <a:endParaRPr lang="fr-FR" sz="2400" dirty="0">
              <a:solidFill>
                <a:srgbClr val="FFC000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528572" y="2172710"/>
            <a:ext cx="7642859" cy="3736627"/>
            <a:chOff x="1528572" y="1953767"/>
            <a:chExt cx="7642859" cy="3736627"/>
          </a:xfrm>
        </p:grpSpPr>
        <p:sp>
          <p:nvSpPr>
            <p:cNvPr id="6" name="object 3"/>
            <p:cNvSpPr/>
            <p:nvPr/>
          </p:nvSpPr>
          <p:spPr>
            <a:xfrm>
              <a:off x="1528572" y="1979676"/>
              <a:ext cx="1872995" cy="18729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7" name="object 4"/>
            <p:cNvSpPr/>
            <p:nvPr/>
          </p:nvSpPr>
          <p:spPr>
            <a:xfrm>
              <a:off x="4265676" y="1979676"/>
              <a:ext cx="1850136" cy="18516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8" name="object 5"/>
            <p:cNvSpPr/>
            <p:nvPr/>
          </p:nvSpPr>
          <p:spPr>
            <a:xfrm>
              <a:off x="7272528" y="1953767"/>
              <a:ext cx="1898903" cy="18989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9" name="object 6"/>
            <p:cNvSpPr txBox="1"/>
            <p:nvPr/>
          </p:nvSpPr>
          <p:spPr>
            <a:xfrm>
              <a:off x="1586864" y="4105345"/>
              <a:ext cx="7451725" cy="1585049"/>
            </a:xfrm>
            <a:prstGeom prst="rect">
              <a:avLst/>
            </a:prstGeom>
          </p:spPr>
          <p:txBody>
            <a:bodyPr vert="horz" wrap="square" lIns="0" tIns="96520" rIns="0" bIns="0" rtlCol="0">
              <a:spAutoFit/>
            </a:bodyPr>
            <a:lstStyle/>
            <a:p>
              <a:pPr marL="3129280">
                <a:lnSpc>
                  <a:spcPct val="100000"/>
                </a:lnSpc>
                <a:spcBef>
                  <a:spcPts val="760"/>
                </a:spcBef>
                <a:tabLst>
                  <a:tab pos="5824220" algn="l"/>
                </a:tabLst>
              </a:pPr>
              <a:r>
                <a:rPr lang="fr-FR" sz="2000" b="1" spc="-19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95" dirty="0" smtClean="0">
                  <a:solidFill>
                    <a:srgbClr val="63B7C6"/>
                  </a:solidFill>
                  <a:latin typeface="Calibri"/>
                  <a:cs typeface="Calibri"/>
                </a:rPr>
                <a:t>ETAT</a:t>
              </a:r>
              <a:r>
                <a:rPr sz="2000" b="1" spc="-12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spc="-5" dirty="0">
                  <a:solidFill>
                    <a:srgbClr val="63B7C6"/>
                  </a:solidFill>
                  <a:latin typeface="Calibri"/>
                  <a:cs typeface="Calibri"/>
                </a:rPr>
                <a:t>1	</a:t>
              </a:r>
              <a:r>
                <a:rPr lang="fr-FR" sz="2000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         </a:t>
              </a:r>
              <a:r>
                <a:rPr sz="2000" b="1" spc="-195" dirty="0" smtClean="0">
                  <a:solidFill>
                    <a:srgbClr val="63B7C6"/>
                  </a:solidFill>
                  <a:latin typeface="Calibri"/>
                  <a:cs typeface="Calibri"/>
                </a:rPr>
                <a:t>ETAT</a:t>
              </a:r>
              <a:r>
                <a:rPr sz="2000" b="1" spc="-13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>
                  <a:solidFill>
                    <a:srgbClr val="63B7C6"/>
                  </a:solidFill>
                  <a:latin typeface="Calibri"/>
                  <a:cs typeface="Calibri"/>
                </a:rPr>
                <a:t>0</a:t>
              </a:r>
              <a:endParaRPr sz="2000" dirty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 marR="95885" algn="ctr">
                <a:lnSpc>
                  <a:spcPct val="100000"/>
                </a:lnSpc>
                <a:spcBef>
                  <a:spcPts val="855"/>
                </a:spcBef>
              </a:pPr>
              <a:r>
                <a:rPr sz="2000" b="1" spc="-5" dirty="0">
                  <a:solidFill>
                    <a:srgbClr val="63B7C6"/>
                  </a:solidFill>
                  <a:latin typeface="Calibri"/>
                  <a:cs typeface="Calibri"/>
                </a:rPr>
                <a:t>Ce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sont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les </a:t>
              </a:r>
              <a:r>
                <a:rPr sz="2000" b="1" spc="-40" dirty="0">
                  <a:solidFill>
                    <a:srgbClr val="63B7C6"/>
                  </a:solidFill>
                  <a:latin typeface="Calibri"/>
                  <a:cs typeface="Calibri"/>
                </a:rPr>
                <a:t>états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de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mémoire: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0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et</a:t>
              </a:r>
              <a:r>
                <a:rPr sz="2000" b="1" spc="-155" dirty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>
                  <a:solidFill>
                    <a:srgbClr val="63B7C6"/>
                  </a:solidFill>
                  <a:latin typeface="Calibri"/>
                  <a:cs typeface="Calibri"/>
                </a:rPr>
                <a:t>1.</a:t>
              </a:r>
              <a:endParaRPr sz="2000" dirty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 algn="ctr">
                <a:lnSpc>
                  <a:spcPct val="100000"/>
                </a:lnSpc>
              </a:pPr>
              <a:r>
                <a:rPr sz="2000" b="1" spc="-25" dirty="0" err="1" smtClean="0">
                  <a:solidFill>
                    <a:srgbClr val="FFFF00"/>
                  </a:solidFill>
                  <a:latin typeface="Calibri"/>
                  <a:cs typeface="Calibri"/>
                </a:rPr>
                <a:t>Vitesse</a:t>
              </a:r>
              <a:r>
                <a:rPr sz="2000" b="1" spc="-25" dirty="0" smtClean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de </a:t>
              </a:r>
              <a:r>
                <a:rPr sz="2000" b="1" spc="-50" dirty="0">
                  <a:solidFill>
                    <a:srgbClr val="FFFF00"/>
                  </a:solidFill>
                  <a:latin typeface="Calibri"/>
                  <a:cs typeface="Calibri"/>
                </a:rPr>
                <a:t>l’électron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autour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du </a:t>
              </a:r>
              <a:r>
                <a:rPr sz="2000" b="1" spc="-40" dirty="0">
                  <a:solidFill>
                    <a:srgbClr val="FFFF00"/>
                  </a:solidFill>
                  <a:latin typeface="Calibri"/>
                  <a:cs typeface="Calibri"/>
                </a:rPr>
                <a:t>noyau </a:t>
              </a:r>
              <a:r>
                <a:rPr sz="2000" b="1" spc="-5" dirty="0">
                  <a:solidFill>
                    <a:srgbClr val="FFFF00"/>
                  </a:solidFill>
                  <a:latin typeface="Symbol"/>
                  <a:cs typeface="Symbol"/>
                </a:rPr>
                <a:t></a:t>
              </a:r>
              <a:r>
                <a:rPr sz="20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2000</a:t>
              </a:r>
              <a:r>
                <a:rPr sz="2000" b="1" spc="200" dirty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2000" b="1" spc="-50" dirty="0">
                  <a:solidFill>
                    <a:srgbClr val="FFFF00"/>
                  </a:solidFill>
                  <a:latin typeface="Calibri"/>
                  <a:cs typeface="Calibri"/>
                </a:rPr>
                <a:t>Km/s</a:t>
              </a:r>
              <a:endParaRPr sz="2000" dirty="0">
                <a:solidFill>
                  <a:srgbClr val="FFFF00"/>
                </a:solidFill>
                <a:latin typeface="Calibri"/>
                <a:cs typeface="Calibri"/>
              </a:endParaRPr>
            </a:p>
            <a:p>
              <a:pPr marL="302260" marR="277495" algn="ctr">
                <a:lnSpc>
                  <a:spcPts val="3279"/>
                </a:lnSpc>
                <a:spcBef>
                  <a:spcPts val="215"/>
                </a:spcBef>
              </a:pPr>
              <a:r>
                <a:rPr sz="2000" b="1" spc="-5" dirty="0">
                  <a:solidFill>
                    <a:srgbClr val="FFFF00"/>
                  </a:solidFill>
                  <a:latin typeface="Symbol"/>
                  <a:cs typeface="Symbol"/>
                </a:rPr>
                <a:t></a:t>
              </a:r>
              <a:r>
                <a:rPr sz="2000" b="1" spc="-5" dirty="0">
                  <a:solidFill>
                    <a:srgbClr val="FFFF00"/>
                  </a:solidFill>
                  <a:latin typeface="Times New Roman"/>
                  <a:cs typeface="Times New Roman"/>
                </a:rPr>
                <a:t>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30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Milliards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de </a:t>
              </a:r>
              <a:r>
                <a:rPr sz="2000" b="1" spc="-35" dirty="0">
                  <a:solidFill>
                    <a:srgbClr val="FFFF00"/>
                  </a:solidFill>
                  <a:latin typeface="Calibri"/>
                  <a:cs typeface="Calibri"/>
                </a:rPr>
                <a:t>tours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autour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du </a:t>
              </a:r>
              <a:r>
                <a:rPr sz="2000" b="1" spc="-40" dirty="0">
                  <a:solidFill>
                    <a:srgbClr val="FFFF00"/>
                  </a:solidFill>
                  <a:latin typeface="Calibri"/>
                  <a:cs typeface="Calibri"/>
                </a:rPr>
                <a:t>noyau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en </a:t>
              </a:r>
              <a:r>
                <a:rPr sz="20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10</a:t>
              </a:r>
              <a:r>
                <a:rPr sz="2000" b="1" spc="-15" baseline="21021" dirty="0">
                  <a:solidFill>
                    <a:srgbClr val="FFFF00"/>
                  </a:solidFill>
                  <a:latin typeface="Calibri"/>
                  <a:cs typeface="Calibri"/>
                </a:rPr>
                <a:t>-6 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seconde</a:t>
              </a:r>
              <a:endParaRPr sz="2000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7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444500" y="1634475"/>
            <a:ext cx="1454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45" dirty="0">
                <a:solidFill>
                  <a:srgbClr val="FFC000"/>
                </a:solidFill>
                <a:latin typeface="Calibri"/>
                <a:cs typeface="Calibri"/>
              </a:rPr>
              <a:t>Transistors</a:t>
            </a:r>
            <a:endParaRPr lang="fr-FR" sz="2400" dirty="0">
              <a:solidFill>
                <a:srgbClr val="FFC000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661696" y="1499870"/>
            <a:ext cx="8479155" cy="4997767"/>
            <a:chOff x="1069267" y="1475231"/>
            <a:chExt cx="8479155" cy="4997767"/>
          </a:xfrm>
        </p:grpSpPr>
        <p:sp>
          <p:nvSpPr>
            <p:cNvPr id="6" name="object 3"/>
            <p:cNvSpPr/>
            <p:nvPr/>
          </p:nvSpPr>
          <p:spPr>
            <a:xfrm>
              <a:off x="1456944" y="1620011"/>
              <a:ext cx="2016252" cy="20162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7" name="object 4"/>
            <p:cNvSpPr/>
            <p:nvPr/>
          </p:nvSpPr>
          <p:spPr>
            <a:xfrm>
              <a:off x="7400543" y="1475231"/>
              <a:ext cx="1953768" cy="19552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sp>
          <p:nvSpPr>
            <p:cNvPr id="8" name="object 5"/>
            <p:cNvSpPr txBox="1"/>
            <p:nvPr/>
          </p:nvSpPr>
          <p:spPr>
            <a:xfrm>
              <a:off x="1069267" y="1663989"/>
              <a:ext cx="8479155" cy="480900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115310" marR="2671445">
                <a:lnSpc>
                  <a:spcPct val="100000"/>
                </a:lnSpc>
                <a:spcBef>
                  <a:spcPts val="100"/>
                </a:spcBef>
                <a:tabLst>
                  <a:tab pos="4115435" algn="l"/>
                  <a:tab pos="4417060" algn="l"/>
                  <a:tab pos="5298440" algn="l"/>
                </a:tabLst>
              </a:pP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3 </a:t>
              </a:r>
              <a:r>
                <a:rPr sz="2000" b="1" spc="-15" dirty="0">
                  <a:solidFill>
                    <a:srgbClr val="63B7C6"/>
                  </a:solidFill>
                  <a:latin typeface="Calibri"/>
                  <a:cs typeface="Calibri"/>
                </a:rPr>
                <a:t>branches: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Une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entrée, </a:t>
              </a: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une  </a:t>
              </a:r>
              <a:r>
                <a:rPr sz="2000" b="1" spc="-15" dirty="0">
                  <a:solidFill>
                    <a:srgbClr val="63B7C6"/>
                  </a:solidFill>
                  <a:latin typeface="Calibri"/>
                  <a:cs typeface="Calibri"/>
                </a:rPr>
                <a:t>sortie </a:t>
              </a:r>
              <a:r>
                <a:rPr sz="2000" b="1" spc="-5" dirty="0">
                  <a:solidFill>
                    <a:srgbClr val="63B7C6"/>
                  </a:solidFill>
                  <a:latin typeface="Calibri"/>
                  <a:cs typeface="Calibri"/>
                </a:rPr>
                <a:t>et une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3è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branche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qui  </a:t>
              </a: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permet </a:t>
              </a:r>
              <a:r>
                <a:rPr sz="2000" b="1" spc="-15" dirty="0">
                  <a:solidFill>
                    <a:srgbClr val="63B7C6"/>
                  </a:solidFill>
                  <a:latin typeface="Calibri"/>
                  <a:cs typeface="Calibri"/>
                </a:rPr>
                <a:t>électriquement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de  </a:t>
              </a:r>
              <a:r>
                <a:rPr sz="2000" b="1" spc="-25" dirty="0">
                  <a:solidFill>
                    <a:srgbClr val="63B7C6"/>
                  </a:solidFill>
                  <a:latin typeface="Calibri"/>
                  <a:cs typeface="Calibri"/>
                </a:rPr>
                <a:t>c</a:t>
              </a: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o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n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t</a:t>
              </a:r>
              <a:r>
                <a:rPr sz="2000" b="1" spc="-80" dirty="0">
                  <a:solidFill>
                    <a:srgbClr val="63B7C6"/>
                  </a:solidFill>
                  <a:latin typeface="Calibri"/>
                  <a:cs typeface="Calibri"/>
                </a:rPr>
                <a:t>r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ô</a:t>
              </a:r>
              <a:r>
                <a:rPr sz="2000" b="1" spc="-15" dirty="0">
                  <a:solidFill>
                    <a:srgbClr val="63B7C6"/>
                  </a:solidFill>
                  <a:latin typeface="Calibri"/>
                  <a:cs typeface="Calibri"/>
                </a:rPr>
                <a:t>l</a:t>
              </a:r>
              <a:r>
                <a:rPr sz="2000" b="1" spc="-10" dirty="0">
                  <a:solidFill>
                    <a:srgbClr val="63B7C6"/>
                  </a:solidFill>
                  <a:latin typeface="Calibri"/>
                  <a:cs typeface="Calibri"/>
                </a:rPr>
                <a:t>e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r	</a:t>
              </a:r>
              <a:r>
                <a:rPr sz="2000" b="1" spc="-15" dirty="0">
                  <a:solidFill>
                    <a:srgbClr val="63B7C6"/>
                  </a:solidFill>
                  <a:latin typeface="Calibri"/>
                  <a:cs typeface="Calibri"/>
                </a:rPr>
                <a:t>l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e	</a:t>
              </a:r>
              <a:r>
                <a:rPr sz="2000" b="1" spc="5" dirty="0" smtClean="0">
                  <a:solidFill>
                    <a:srgbClr val="63B7C6"/>
                  </a:solidFill>
                  <a:latin typeface="Calibri"/>
                  <a:cs typeface="Calibri"/>
                </a:rPr>
                <a:t>p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a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ss</a:t>
              </a:r>
              <a:r>
                <a:rPr sz="2000" b="1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a</a:t>
              </a:r>
              <a:r>
                <a:rPr sz="2000" b="1" spc="-65" dirty="0" smtClean="0">
                  <a:solidFill>
                    <a:srgbClr val="63B7C6"/>
                  </a:solidFill>
                  <a:latin typeface="Calibri"/>
                  <a:cs typeface="Calibri"/>
                </a:rPr>
                <a:t>g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e</a:t>
              </a:r>
              <a:r>
                <a:rPr lang="fr-FR"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0" dirty="0" smtClean="0">
                  <a:solidFill>
                    <a:srgbClr val="63B7C6"/>
                  </a:solidFill>
                  <a:latin typeface="Calibri"/>
                  <a:cs typeface="Calibri"/>
                </a:rPr>
                <a:t>e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n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t</a:t>
              </a:r>
              <a:r>
                <a:rPr sz="2000" b="1" spc="-80" dirty="0" smtClean="0">
                  <a:solidFill>
                    <a:srgbClr val="63B7C6"/>
                  </a:solidFill>
                  <a:latin typeface="Calibri"/>
                  <a:cs typeface="Calibri"/>
                </a:rPr>
                <a:t>r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e  </a:t>
              </a:r>
              <a:r>
                <a:rPr sz="2000" b="1" spc="-20" dirty="0">
                  <a:solidFill>
                    <a:srgbClr val="63B7C6"/>
                  </a:solidFill>
                  <a:latin typeface="Calibri"/>
                  <a:cs typeface="Calibri"/>
                </a:rPr>
                <a:t>l'entrée </a:t>
              </a:r>
              <a:r>
                <a:rPr sz="2000" b="1" spc="-5" dirty="0">
                  <a:solidFill>
                    <a:srgbClr val="63B7C6"/>
                  </a:solidFill>
                  <a:latin typeface="Calibri"/>
                  <a:cs typeface="Calibri"/>
                </a:rPr>
                <a:t>et </a:t>
              </a:r>
              <a:r>
                <a:rPr sz="2000" b="1" dirty="0">
                  <a:solidFill>
                    <a:srgbClr val="63B7C6"/>
                  </a:solidFill>
                  <a:latin typeface="Calibri"/>
                  <a:cs typeface="Calibri"/>
                </a:rPr>
                <a:t>la</a:t>
              </a:r>
              <a:r>
                <a:rPr sz="2000" b="1" spc="-80" dirty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0" dirty="0" smtClean="0">
                  <a:solidFill>
                    <a:srgbClr val="63B7C6"/>
                  </a:solidFill>
                  <a:latin typeface="Calibri"/>
                  <a:cs typeface="Calibri"/>
                </a:rPr>
                <a:t>sortie.</a:t>
              </a:r>
              <a:endParaRPr sz="2000" dirty="0" smtClean="0">
                <a:solidFill>
                  <a:srgbClr val="63B7C6"/>
                </a:solidFill>
                <a:latin typeface="Calibri"/>
                <a:cs typeface="Calibri"/>
              </a:endParaRPr>
            </a:p>
            <a:p>
              <a:pPr marL="657225" marR="854075" indent="51435">
                <a:lnSpc>
                  <a:spcPct val="100000"/>
                </a:lnSpc>
                <a:spcBef>
                  <a:spcPts val="1400"/>
                </a:spcBef>
              </a:pP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Si </a:t>
              </a:r>
              <a:r>
                <a:rPr sz="2000" b="1" spc="-2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cette</a:t>
              </a:r>
              <a:r>
                <a:rPr sz="2000" b="1" spc="-2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3è </a:t>
              </a:r>
              <a:r>
                <a:rPr sz="2000" b="1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branche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est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chargée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(à 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l'état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1), 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l'interrupteur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laisse passer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du  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courant entre 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l'entrée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et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la </a:t>
              </a:r>
              <a:r>
                <a:rPr sz="2000" b="1" spc="-10" dirty="0" smtClean="0">
                  <a:solidFill>
                    <a:srgbClr val="63B7C6"/>
                  </a:solidFill>
                  <a:latin typeface="Calibri"/>
                  <a:cs typeface="Calibri"/>
                </a:rPr>
                <a:t>sortie.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Si </a:t>
              </a:r>
              <a:r>
                <a:rPr sz="2000" b="1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elle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n'est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pas 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chargée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(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état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0),  </a:t>
              </a:r>
              <a:r>
                <a:rPr sz="2000" b="1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l'interrupteur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est</a:t>
              </a:r>
              <a:r>
                <a:rPr sz="2000" b="1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1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ouvert</a:t>
              </a:r>
              <a:r>
                <a:rPr sz="2000" b="1" spc="-1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b="1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et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le </a:t>
              </a:r>
              <a:r>
                <a:rPr sz="2000" b="1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courant 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ne </a:t>
              </a:r>
              <a:r>
                <a:rPr sz="2000" b="1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peut</a:t>
              </a:r>
              <a:r>
                <a:rPr sz="2000" b="1" dirty="0" smtClean="0">
                  <a:solidFill>
                    <a:srgbClr val="63B7C6"/>
                  </a:solidFill>
                  <a:latin typeface="Calibri"/>
                  <a:cs typeface="Calibri"/>
                </a:rPr>
                <a:t> plus </a:t>
              </a:r>
              <a:r>
                <a:rPr sz="2000" b="1" spc="-45" dirty="0" smtClean="0">
                  <a:solidFill>
                    <a:srgbClr val="63B7C6"/>
                  </a:solidFill>
                  <a:latin typeface="Calibri"/>
                  <a:cs typeface="Calibri"/>
                </a:rPr>
                <a:t>passer. </a:t>
              </a:r>
              <a:r>
                <a:rPr sz="2000" dirty="0" smtClean="0">
                  <a:solidFill>
                    <a:srgbClr val="63B7C6"/>
                  </a:solidFill>
                  <a:latin typeface="Calibri"/>
                  <a:cs typeface="Calibri"/>
                </a:rPr>
                <a:t>Un </a:t>
              </a:r>
              <a:r>
                <a:rPr sz="2000" spc="-25" dirty="0" smtClean="0">
                  <a:solidFill>
                    <a:srgbClr val="63B7C6"/>
                  </a:solidFill>
                  <a:latin typeface="Calibri"/>
                  <a:cs typeface="Calibri"/>
                </a:rPr>
                <a:t>transistor</a:t>
              </a:r>
              <a:r>
                <a:rPr sz="2000" spc="-24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spc="-1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est</a:t>
              </a:r>
              <a:r>
                <a:rPr sz="2000" spc="-15" dirty="0" smtClean="0">
                  <a:solidFill>
                    <a:srgbClr val="63B7C6"/>
                  </a:solidFill>
                  <a:latin typeface="Calibri"/>
                  <a:cs typeface="Calibri"/>
                </a:rPr>
                <a:t>  </a:t>
              </a:r>
              <a:r>
                <a:rPr sz="2000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comparable </a:t>
              </a:r>
              <a:r>
                <a:rPr sz="2000" dirty="0" smtClean="0">
                  <a:solidFill>
                    <a:srgbClr val="63B7C6"/>
                  </a:solidFill>
                  <a:latin typeface="Calibri"/>
                  <a:cs typeface="Calibri"/>
                </a:rPr>
                <a:t>à un </a:t>
              </a:r>
              <a:r>
                <a:rPr sz="2000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robinet</a:t>
              </a:r>
              <a:r>
                <a:rPr sz="2000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. </a:t>
              </a:r>
              <a:r>
                <a:rPr sz="2000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On </a:t>
              </a:r>
              <a:r>
                <a:rPr sz="2000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pourrait</a:t>
              </a:r>
              <a:r>
                <a:rPr sz="2000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spc="-5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l'appeler</a:t>
              </a:r>
              <a:r>
                <a:rPr sz="2000" spc="-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dirty="0" smtClean="0">
                  <a:solidFill>
                    <a:srgbClr val="63B7C6"/>
                  </a:solidFill>
                  <a:latin typeface="Calibri"/>
                  <a:cs typeface="Calibri"/>
                </a:rPr>
                <a:t>un </a:t>
              </a:r>
              <a:r>
                <a:rPr sz="2000" spc="-20" dirty="0" smtClean="0">
                  <a:solidFill>
                    <a:srgbClr val="63B7C6"/>
                  </a:solidFill>
                  <a:latin typeface="Calibri"/>
                  <a:cs typeface="Calibri"/>
                </a:rPr>
                <a:t>"</a:t>
              </a:r>
              <a:r>
                <a:rPr sz="2000" spc="-2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robinet</a:t>
              </a:r>
              <a:r>
                <a:rPr sz="2000" spc="285" dirty="0" smtClean="0">
                  <a:solidFill>
                    <a:srgbClr val="63B7C6"/>
                  </a:solidFill>
                  <a:latin typeface="Calibri"/>
                  <a:cs typeface="Calibri"/>
                </a:rPr>
                <a:t> </a:t>
              </a:r>
              <a:r>
                <a:rPr sz="2000" spc="-10" dirty="0" err="1" smtClean="0">
                  <a:solidFill>
                    <a:srgbClr val="63B7C6"/>
                  </a:solidFill>
                  <a:latin typeface="Calibri"/>
                  <a:cs typeface="Calibri"/>
                </a:rPr>
                <a:t>électronique</a:t>
              </a:r>
              <a:r>
                <a:rPr sz="2000" spc="-10" dirty="0" smtClean="0">
                  <a:solidFill>
                    <a:srgbClr val="63B7C6"/>
                  </a:solidFill>
                  <a:latin typeface="Calibri"/>
                  <a:cs typeface="Calibri"/>
                </a:rPr>
                <a:t>".</a:t>
              </a:r>
              <a:endParaRPr sz="2000" dirty="0">
                <a:latin typeface="Times New Roman"/>
                <a:cs typeface="Times New Roman"/>
              </a:endParaRPr>
            </a:p>
            <a:p>
              <a:pPr marL="12700" marR="5080">
                <a:lnSpc>
                  <a:spcPct val="100000"/>
                </a:lnSpc>
              </a:pP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Un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ordinateur </a:t>
              </a:r>
              <a:r>
                <a:rPr sz="20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est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bourré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de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circuits </a:t>
              </a:r>
              <a:r>
                <a:rPr sz="2000" b="1" spc="-10" dirty="0">
                  <a:solidFill>
                    <a:srgbClr val="FFFF00"/>
                  </a:solidFill>
                  <a:latin typeface="Calibri"/>
                  <a:cs typeface="Calibri"/>
                </a:rPr>
                <a:t>microscopiques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qui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permettent 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le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traitement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de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quantités astronomiques d'informations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en 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fractions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de secondes. Ses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circuits contiennent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de </a:t>
              </a:r>
              <a:r>
                <a:rPr sz="2000" b="1" spc="-15" dirty="0">
                  <a:solidFill>
                    <a:srgbClr val="FFFF00"/>
                  </a:solidFill>
                  <a:latin typeface="Calibri"/>
                  <a:cs typeface="Calibri"/>
                </a:rPr>
                <a:t>nombreux 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condensateurs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et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"interrupteurs". </a:t>
              </a:r>
              <a:r>
                <a:rPr sz="2000" b="1" spc="-5" dirty="0">
                  <a:solidFill>
                    <a:srgbClr val="FFFF00"/>
                  </a:solidFill>
                  <a:latin typeface="Calibri"/>
                  <a:cs typeface="Calibri"/>
                </a:rPr>
                <a:t>Ces </a:t>
              </a:r>
              <a:r>
                <a:rPr sz="2000" b="1" spc="-20" dirty="0">
                  <a:solidFill>
                    <a:srgbClr val="FFFF00"/>
                  </a:solidFill>
                  <a:latin typeface="Calibri"/>
                  <a:cs typeface="Calibri"/>
                </a:rPr>
                <a:t>derniers sont </a:t>
              </a:r>
              <a:r>
                <a:rPr sz="2000" b="1" dirty="0">
                  <a:solidFill>
                    <a:srgbClr val="FFFF00"/>
                  </a:solidFill>
                  <a:latin typeface="Calibri"/>
                  <a:cs typeface="Calibri"/>
                </a:rPr>
                <a:t>des</a:t>
              </a:r>
              <a:r>
                <a:rPr sz="2000" b="1" spc="85" dirty="0">
                  <a:solidFill>
                    <a:srgbClr val="FFFF00"/>
                  </a:solidFill>
                  <a:latin typeface="Calibri"/>
                  <a:cs typeface="Calibri"/>
                </a:rPr>
                <a:t> </a:t>
              </a:r>
              <a:r>
                <a:rPr sz="2000" b="1" spc="-25" dirty="0">
                  <a:solidFill>
                    <a:srgbClr val="FFFF00"/>
                  </a:solidFill>
                  <a:latin typeface="Calibri"/>
                  <a:cs typeface="Calibri"/>
                </a:rPr>
                <a:t>transistors.</a:t>
              </a:r>
              <a:endParaRPr sz="2000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86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8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289953" y="1455157"/>
            <a:ext cx="3668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métiers 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lang="fr-FR" sz="2400" spc="-1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35" dirty="0">
                <a:solidFill>
                  <a:srgbClr val="63B7C6"/>
                </a:solidFill>
                <a:latin typeface="Calibri"/>
                <a:cs typeface="Calibri"/>
              </a:rPr>
              <a:t>l’électronique</a:t>
            </a:r>
            <a:endParaRPr lang="fr-FR" sz="2400" dirty="0">
              <a:solidFill>
                <a:srgbClr val="63B7C6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166684" y="1916822"/>
            <a:ext cx="8775805" cy="4106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Les champs </a:t>
            </a:r>
            <a:r>
              <a:rPr spc="-25" dirty="0">
                <a:solidFill>
                  <a:srgbClr val="63B7C6"/>
                </a:solidFill>
                <a:latin typeface="Calibri"/>
                <a:cs typeface="Calibri"/>
              </a:rPr>
              <a:t>professionnels </a:t>
            </a: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qui </a:t>
            </a:r>
            <a:r>
              <a:rPr spc="-25" dirty="0">
                <a:solidFill>
                  <a:srgbClr val="63B7C6"/>
                </a:solidFill>
                <a:latin typeface="Calibri"/>
                <a:cs typeface="Calibri"/>
              </a:rPr>
              <a:t>représentent </a:t>
            </a:r>
            <a:r>
              <a:rPr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spc="-20" dirty="0">
                <a:solidFill>
                  <a:srgbClr val="63B7C6"/>
                </a:solidFill>
                <a:latin typeface="Calibri"/>
                <a:cs typeface="Calibri"/>
              </a:rPr>
              <a:t>métiers</a:t>
            </a:r>
            <a:r>
              <a:rPr spc="-19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5" dirty="0">
                <a:solidFill>
                  <a:srgbClr val="63B7C6"/>
                </a:solidFill>
                <a:latin typeface="Calibri"/>
                <a:cs typeface="Calibri"/>
              </a:rPr>
              <a:t>l'électronique </a:t>
            </a: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se </a:t>
            </a:r>
            <a:r>
              <a:rPr spc="-40" dirty="0">
                <a:solidFill>
                  <a:srgbClr val="63B7C6"/>
                </a:solidFill>
                <a:latin typeface="Calibri"/>
                <a:cs typeface="Calibri"/>
              </a:rPr>
              <a:t>retrouvent </a:t>
            </a: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dans </a:t>
            </a:r>
            <a:r>
              <a:rPr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spc="-5" dirty="0">
                <a:solidFill>
                  <a:srgbClr val="63B7C6"/>
                </a:solidFill>
                <a:latin typeface="Calibri"/>
                <a:cs typeface="Calibri"/>
              </a:rPr>
              <a:t>domaines </a:t>
            </a:r>
            <a:r>
              <a:rPr spc="-25" dirty="0">
                <a:solidFill>
                  <a:srgbClr val="63B7C6"/>
                </a:solidFill>
                <a:latin typeface="Calibri"/>
                <a:cs typeface="Calibri"/>
              </a:rPr>
              <a:t>suivants</a:t>
            </a:r>
            <a:r>
              <a:rPr spc="-7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63B7C6"/>
                </a:solidFill>
                <a:latin typeface="Calibri"/>
                <a:cs typeface="Calibri"/>
              </a:rPr>
              <a:t>:</a:t>
            </a: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</a:t>
            </a:r>
            <a:r>
              <a:rPr b="1" spc="-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63B7C6"/>
                </a:solidFill>
                <a:latin typeface="Calibri"/>
                <a:cs typeface="Calibri"/>
              </a:rPr>
              <a:t>audiovisuels-multimédia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</a:t>
            </a:r>
            <a:r>
              <a:rPr b="1" spc="-7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informatiques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audiovisuels</a:t>
            </a:r>
            <a:r>
              <a:rPr b="1" spc="-13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professionnels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marR="1010285" indent="-34290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b="1" spc="-25" dirty="0">
                <a:solidFill>
                  <a:srgbClr val="63B7C6"/>
                </a:solidFill>
                <a:latin typeface="Calibri"/>
                <a:cs typeface="Calibri"/>
              </a:rPr>
              <a:t>conforts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des</a:t>
            </a:r>
            <a:r>
              <a:rPr b="1" spc="-13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habitations  </a:t>
            </a:r>
            <a:r>
              <a:rPr b="1" spc="-10" dirty="0">
                <a:solidFill>
                  <a:srgbClr val="63B7C6"/>
                </a:solidFill>
                <a:latin typeface="Calibri"/>
                <a:cs typeface="Calibri"/>
              </a:rPr>
              <a:t>(Electrodomestique)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</a:t>
            </a:r>
            <a:r>
              <a:rPr b="1" spc="-7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électroménagers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</a:t>
            </a:r>
            <a:r>
              <a:rPr b="1" spc="-45" dirty="0">
                <a:solidFill>
                  <a:srgbClr val="63B7C6"/>
                </a:solidFill>
                <a:latin typeface="Calibri"/>
                <a:cs typeface="Calibri"/>
              </a:rPr>
              <a:t>d’alarme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b="1" spc="-8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15" dirty="0">
                <a:solidFill>
                  <a:srgbClr val="63B7C6"/>
                </a:solidFill>
                <a:latin typeface="Calibri"/>
                <a:cs typeface="Calibri"/>
              </a:rPr>
              <a:t>sécurité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télécommunication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et</a:t>
            </a:r>
            <a:r>
              <a:rPr b="1" spc="-17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réseaux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indent="-34353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électroniques</a:t>
            </a:r>
            <a:r>
              <a:rPr b="1" spc="-1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63B7C6"/>
                </a:solidFill>
                <a:latin typeface="Calibri"/>
                <a:cs typeface="Calibri"/>
              </a:rPr>
              <a:t>embarqués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756285" marR="5080" indent="-34290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Les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équipements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b="1" spc="-20" dirty="0">
                <a:solidFill>
                  <a:srgbClr val="63B7C6"/>
                </a:solidFill>
                <a:latin typeface="Calibri"/>
                <a:cs typeface="Calibri"/>
              </a:rPr>
              <a:t>l’instrumentation </a:t>
            </a:r>
            <a:r>
              <a:rPr b="1" spc="-40" dirty="0">
                <a:solidFill>
                  <a:srgbClr val="63B7C6"/>
                </a:solidFill>
                <a:latin typeface="Calibri"/>
                <a:cs typeface="Calibri"/>
              </a:rPr>
              <a:t>d’observation,  </a:t>
            </a:r>
            <a:r>
              <a:rPr b="1" spc="-45" dirty="0">
                <a:solidFill>
                  <a:srgbClr val="63B7C6"/>
                </a:solidFill>
                <a:latin typeface="Calibri"/>
                <a:cs typeface="Calibri"/>
              </a:rPr>
              <a:t>d’analyse 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et </a:t>
            </a:r>
            <a:r>
              <a:rPr b="1" dirty="0">
                <a:solidFill>
                  <a:srgbClr val="63B7C6"/>
                </a:solidFill>
                <a:latin typeface="Calibri"/>
                <a:cs typeface="Calibri"/>
              </a:rPr>
              <a:t>de</a:t>
            </a:r>
            <a:r>
              <a:rPr b="1" spc="-10" dirty="0">
                <a:solidFill>
                  <a:srgbClr val="63B7C6"/>
                </a:solidFill>
                <a:latin typeface="Calibri"/>
                <a:cs typeface="Calibri"/>
              </a:rPr>
              <a:t> mesure.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413384">
              <a:lnSpc>
                <a:spcPct val="100000"/>
              </a:lnSpc>
              <a:spcBef>
                <a:spcPts val="625"/>
              </a:spcBef>
              <a:tabLst>
                <a:tab pos="756285" algn="l"/>
              </a:tabLst>
            </a:pPr>
            <a:r>
              <a:rPr dirty="0">
                <a:solidFill>
                  <a:srgbClr val="63B7C6"/>
                </a:solidFill>
                <a:latin typeface="Arial"/>
                <a:cs typeface="Arial"/>
              </a:rPr>
              <a:t>–	</a:t>
            </a:r>
            <a:r>
              <a:rPr b="1" spc="-5" dirty="0">
                <a:solidFill>
                  <a:srgbClr val="63B7C6"/>
                </a:solidFill>
                <a:latin typeface="Calibri"/>
                <a:cs typeface="Calibri"/>
              </a:rPr>
              <a:t>……….</a:t>
            </a:r>
            <a:endParaRPr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28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dirty="0">
                <a:latin typeface="Calibri"/>
                <a:cs typeface="Calibri"/>
              </a:rPr>
              <a:t>P</a:t>
            </a:r>
            <a:r>
              <a:rPr lang="fr-FR" b="0" spc="-25" dirty="0">
                <a:latin typeface="Calibri"/>
                <a:cs typeface="Calibri"/>
              </a:rPr>
              <a:t>R</a:t>
            </a:r>
            <a:r>
              <a:rPr lang="fr-FR" b="0" spc="-5" dirty="0">
                <a:latin typeface="Calibri"/>
                <a:cs typeface="Calibri"/>
              </a:rPr>
              <a:t>O</a:t>
            </a:r>
            <a:r>
              <a:rPr lang="fr-FR" b="0" spc="-20" dirty="0">
                <a:latin typeface="Calibri"/>
                <a:cs typeface="Calibri"/>
              </a:rPr>
              <a:t>G</a:t>
            </a:r>
            <a:r>
              <a:rPr lang="fr-FR" b="0" spc="-15" dirty="0">
                <a:latin typeface="Calibri"/>
                <a:cs typeface="Calibri"/>
              </a:rPr>
              <a:t>R</a:t>
            </a:r>
            <a:r>
              <a:rPr lang="fr-FR" b="0" spc="-20" dirty="0">
                <a:latin typeface="Calibri"/>
                <a:cs typeface="Calibri"/>
              </a:rPr>
              <a:t>A</a:t>
            </a:r>
            <a:r>
              <a:rPr lang="fr-FR" b="0" dirty="0">
                <a:latin typeface="Calibri"/>
                <a:cs typeface="Calibri"/>
              </a:rPr>
              <a:t>M</a:t>
            </a:r>
            <a:r>
              <a:rPr lang="fr-FR" b="0" spc="-20" dirty="0">
                <a:latin typeface="Calibri"/>
                <a:cs typeface="Calibri"/>
              </a:rPr>
              <a:t>M</a:t>
            </a:r>
            <a:r>
              <a:rPr lang="fr-FR" b="0" dirty="0">
                <a:latin typeface="Calibri"/>
                <a:cs typeface="Calibri"/>
              </a:rPr>
              <a:t>E: CHAPITRE I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263D6C4-4840-40CC-AC84-17E24B3B7BDE}" type="slidenum">
              <a:rPr lang="fr-FR" noProof="0" smtClean="0"/>
              <a:pPr rtl="0"/>
              <a:t>9</a:t>
            </a:fld>
            <a:endParaRPr lang="fr-FR" noProof="0"/>
          </a:p>
        </p:txBody>
      </p:sp>
      <p:sp>
        <p:nvSpPr>
          <p:cNvPr id="4" name="Rectangle 3"/>
          <p:cNvSpPr/>
          <p:nvPr/>
        </p:nvSpPr>
        <p:spPr>
          <a:xfrm>
            <a:off x="164241" y="1467049"/>
            <a:ext cx="4756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Matériaux </a:t>
            </a:r>
            <a:r>
              <a:rPr lang="fr-FR" sz="2400" spc="-10" dirty="0">
                <a:solidFill>
                  <a:srgbClr val="FFC000"/>
                </a:solidFill>
                <a:latin typeface="Calibri"/>
                <a:cs typeface="Calibri"/>
              </a:rPr>
              <a:t>et </a:t>
            </a:r>
            <a:r>
              <a:rPr lang="fr-FR" sz="2400" spc="-25" dirty="0">
                <a:solidFill>
                  <a:srgbClr val="FFC000"/>
                </a:solidFill>
                <a:latin typeface="Calibri"/>
                <a:cs typeface="Calibri"/>
              </a:rPr>
              <a:t>courant </a:t>
            </a:r>
            <a:r>
              <a:rPr lang="fr-FR" sz="2400" spc="-5" dirty="0">
                <a:solidFill>
                  <a:srgbClr val="FFC000"/>
                </a:solidFill>
                <a:latin typeface="Calibri"/>
                <a:cs typeface="Calibri"/>
              </a:rPr>
              <a:t>en</a:t>
            </a:r>
            <a:r>
              <a:rPr lang="fr-FR" sz="2400" spc="-229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lang="fr-FR" sz="2400" spc="-15" dirty="0">
                <a:solidFill>
                  <a:srgbClr val="FFC000"/>
                </a:solidFill>
                <a:latin typeface="Calibri"/>
                <a:cs typeface="Calibri"/>
              </a:rPr>
              <a:t>électronique</a:t>
            </a:r>
            <a:endParaRPr lang="fr-FR" sz="2400" dirty="0">
              <a:solidFill>
                <a:srgbClr val="FFC000"/>
              </a:solidFill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444500" y="2453156"/>
            <a:ext cx="9487651" cy="33489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 algn="just"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  <a:tab pos="2376170" algn="l"/>
              </a:tabLst>
            </a:pPr>
            <a:r>
              <a:rPr sz="2400" spc="-110" dirty="0" err="1" smtClean="0">
                <a:solidFill>
                  <a:srgbClr val="63B7C6"/>
                </a:solidFill>
                <a:latin typeface="Calibri"/>
                <a:cs typeface="Calibri"/>
              </a:rPr>
              <a:t>L’excellente</a:t>
            </a:r>
            <a:r>
              <a:rPr lang="fr-FR" sz="2400" spc="-11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sz="2400" spc="-25" dirty="0" err="1" smtClean="0">
                <a:solidFill>
                  <a:srgbClr val="63B7C6"/>
                </a:solidFill>
                <a:latin typeface="Calibri"/>
                <a:cs typeface="Calibri"/>
              </a:rPr>
              <a:t>conductivité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d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u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c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ui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v</a:t>
            </a:r>
            <a:r>
              <a:rPr lang="fr-FR" sz="2400" spc="-95" dirty="0" smtClean="0">
                <a:solidFill>
                  <a:srgbClr val="63B7C6"/>
                </a:solidFill>
                <a:latin typeface="Calibri"/>
                <a:cs typeface="Calibri"/>
              </a:rPr>
              <a:t>r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30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t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25" dirty="0" smtClean="0">
                <a:solidFill>
                  <a:srgbClr val="63B7C6"/>
                </a:solidFill>
                <a:latin typeface="Calibri"/>
                <a:cs typeface="Calibri"/>
              </a:rPr>
              <a:t>d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e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20" dirty="0" smtClean="0">
                <a:solidFill>
                  <a:srgbClr val="63B7C6"/>
                </a:solidFill>
                <a:latin typeface="Calibri"/>
                <a:cs typeface="Calibri"/>
              </a:rPr>
              <a:t>ses alliages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explique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son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utilisation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à </a:t>
            </a:r>
            <a:r>
              <a:rPr lang="fr-FR" sz="2400" spc="-30" dirty="0">
                <a:solidFill>
                  <a:srgbClr val="63B7C6"/>
                </a:solidFill>
                <a:latin typeface="Calibri"/>
                <a:cs typeface="Calibri"/>
              </a:rPr>
              <a:t>grande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échelle 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dans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l’</a:t>
            </a:r>
            <a:r>
              <a:rPr lang="fr-FR" sz="2400" b="1" spc="-20" dirty="0">
                <a:solidFill>
                  <a:srgbClr val="63B7C6"/>
                </a:solidFill>
                <a:latin typeface="Calibri"/>
                <a:cs typeface="Calibri"/>
              </a:rPr>
              <a:t>industrie </a:t>
            </a:r>
            <a:r>
              <a:rPr lang="fr-FR" sz="2400" b="1" spc="-15" dirty="0">
                <a:solidFill>
                  <a:srgbClr val="63B7C6"/>
                </a:solidFill>
                <a:latin typeface="Calibri"/>
                <a:cs typeface="Calibri"/>
              </a:rPr>
              <a:t>électronique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.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Le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cuivre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permet 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aux </a:t>
            </a:r>
            <a:r>
              <a:rPr lang="fr-FR" sz="2400" spc="-30" dirty="0">
                <a:solidFill>
                  <a:srgbClr val="63B7C6"/>
                </a:solidFill>
                <a:latin typeface="Calibri"/>
                <a:cs typeface="Calibri"/>
              </a:rPr>
              <a:t>installations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électroniques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fonctionner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plus 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rapidement,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35" dirty="0">
                <a:solidFill>
                  <a:srgbClr val="63B7C6"/>
                </a:solidFill>
                <a:latin typeface="Calibri"/>
                <a:cs typeface="Calibri"/>
              </a:rPr>
              <a:t>réduire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la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formation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chaleur </a:t>
            </a:r>
            <a:r>
              <a:rPr lang="fr-FR" sz="2400" spc="-30" dirty="0">
                <a:solidFill>
                  <a:srgbClr val="63B7C6"/>
                </a:solidFill>
                <a:latin typeface="Calibri"/>
                <a:cs typeface="Calibri"/>
              </a:rPr>
              <a:t>et 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durer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plus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longtemps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: en </a:t>
            </a:r>
            <a:r>
              <a:rPr lang="fr-FR" sz="2400" spc="-10" dirty="0">
                <a:solidFill>
                  <a:srgbClr val="63B7C6"/>
                </a:solidFill>
                <a:latin typeface="Calibri"/>
                <a:cs typeface="Calibri"/>
              </a:rPr>
              <a:t>peu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mots </a:t>
            </a:r>
            <a:r>
              <a:rPr lang="fr-FR" sz="2400" spc="-90" dirty="0">
                <a:solidFill>
                  <a:srgbClr val="63B7C6"/>
                </a:solidFill>
                <a:latin typeface="Calibri"/>
                <a:cs typeface="Calibri"/>
              </a:rPr>
              <a:t>d’avoir </a:t>
            </a:r>
            <a:r>
              <a:rPr lang="fr-FR" sz="2400" spc="45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des </a:t>
            </a:r>
            <a:r>
              <a:rPr lang="fr-FR" sz="2400" b="1" spc="-20" dirty="0">
                <a:solidFill>
                  <a:srgbClr val="63B7C6"/>
                </a:solidFill>
                <a:latin typeface="Calibri"/>
                <a:cs typeface="Calibri"/>
              </a:rPr>
              <a:t>performances </a:t>
            </a:r>
            <a:r>
              <a:rPr lang="fr-FR" sz="2400" b="1" spc="-25" dirty="0">
                <a:solidFill>
                  <a:srgbClr val="63B7C6"/>
                </a:solidFill>
                <a:latin typeface="Calibri"/>
                <a:cs typeface="Calibri"/>
              </a:rPr>
              <a:t>toujours </a:t>
            </a:r>
            <a:r>
              <a:rPr lang="fr-FR" sz="2400" b="1" spc="-15" dirty="0">
                <a:solidFill>
                  <a:srgbClr val="63B7C6"/>
                </a:solidFill>
                <a:latin typeface="Calibri"/>
                <a:cs typeface="Calibri"/>
              </a:rPr>
              <a:t>plus</a:t>
            </a:r>
            <a:r>
              <a:rPr lang="fr-FR" sz="2400" b="1" spc="155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b="1" spc="-25" dirty="0">
                <a:solidFill>
                  <a:srgbClr val="63B7C6"/>
                </a:solidFill>
                <a:latin typeface="Calibri"/>
                <a:cs typeface="Calibri"/>
              </a:rPr>
              <a:t>élevées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.</a:t>
            </a:r>
            <a:endParaRPr lang="fr-FR"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30"/>
              </a:spcBef>
            </a:pPr>
            <a:endParaRPr lang="fr-FR" sz="2400" dirty="0">
              <a:solidFill>
                <a:srgbClr val="63B7C6"/>
              </a:solidFill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  <a:tab pos="2633980" algn="l"/>
                <a:tab pos="3213100" algn="l"/>
                <a:tab pos="3621404" algn="l"/>
                <a:tab pos="5043805" algn="l"/>
                <a:tab pos="5673090" algn="l"/>
                <a:tab pos="7319009" algn="l"/>
              </a:tabLst>
            </a:pPr>
            <a:r>
              <a:rPr lang="fr-FR" sz="2400" spc="-80" dirty="0" smtClean="0">
                <a:solidFill>
                  <a:srgbClr val="63B7C6"/>
                </a:solidFill>
                <a:latin typeface="Calibri"/>
                <a:cs typeface="Calibri"/>
              </a:rPr>
              <a:t>L’électronique </a:t>
            </a:r>
            <a:r>
              <a:rPr lang="fr-FR" sz="2400" spc="-40" dirty="0" smtClean="0">
                <a:solidFill>
                  <a:srgbClr val="63B7C6"/>
                </a:solidFill>
                <a:latin typeface="Calibri"/>
                <a:cs typeface="Calibri"/>
              </a:rPr>
              <a:t>est </a:t>
            </a:r>
            <a:r>
              <a:rPr lang="fr-FR"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le domaine </a:t>
            </a:r>
            <a:r>
              <a:rPr lang="fr-FR" sz="2400" spc="-10" dirty="0" smtClean="0">
                <a:solidFill>
                  <a:srgbClr val="63B7C6"/>
                </a:solidFill>
                <a:latin typeface="Calibri"/>
                <a:cs typeface="Calibri"/>
              </a:rPr>
              <a:t>par </a:t>
            </a:r>
            <a:r>
              <a:rPr lang="fr-FR" sz="2400" spc="-35" dirty="0" smtClean="0">
                <a:solidFill>
                  <a:srgbClr val="63B7C6"/>
                </a:solidFill>
                <a:latin typeface="Calibri"/>
                <a:cs typeface="Calibri"/>
              </a:rPr>
              <a:t>excellence </a:t>
            </a:r>
            <a:r>
              <a:rPr lang="fr-FR" sz="2400" spc="-15" dirty="0" smtClean="0">
                <a:solidFill>
                  <a:srgbClr val="63B7C6"/>
                </a:solidFill>
                <a:latin typeface="Calibri"/>
                <a:cs typeface="Calibri"/>
              </a:rPr>
              <a:t>des</a:t>
            </a:r>
            <a:r>
              <a:rPr lang="fr-FR" sz="2400" dirty="0" smtClean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5" dirty="0" smtClean="0">
                <a:solidFill>
                  <a:srgbClr val="63B7C6"/>
                </a:solidFill>
                <a:latin typeface="Calibri"/>
                <a:cs typeface="Calibri"/>
              </a:rPr>
              <a:t>« </a:t>
            </a:r>
            <a:r>
              <a:rPr lang="fr-FR" sz="2400" b="1" spc="-30" dirty="0">
                <a:solidFill>
                  <a:srgbClr val="63B7C6"/>
                </a:solidFill>
                <a:latin typeface="Calibri"/>
                <a:cs typeface="Calibri"/>
              </a:rPr>
              <a:t>courants </a:t>
            </a:r>
            <a:r>
              <a:rPr lang="fr-FR" sz="2400" b="1" spc="-25" dirty="0">
                <a:solidFill>
                  <a:srgbClr val="63B7C6"/>
                </a:solidFill>
                <a:latin typeface="Calibri"/>
                <a:cs typeface="Calibri"/>
              </a:rPr>
              <a:t>faibles </a:t>
            </a:r>
            <a:r>
              <a:rPr lang="fr-FR" sz="2400" b="1" spc="-5" dirty="0">
                <a:solidFill>
                  <a:srgbClr val="63B7C6"/>
                </a:solidFill>
                <a:latin typeface="Calibri"/>
                <a:cs typeface="Calibri"/>
              </a:rPr>
              <a:t>»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dont </a:t>
            </a:r>
            <a:r>
              <a:rPr lang="fr-FR" sz="2400" spc="-15" dirty="0">
                <a:solidFill>
                  <a:srgbClr val="63B7C6"/>
                </a:solidFill>
                <a:latin typeface="Calibri"/>
                <a:cs typeface="Calibri"/>
              </a:rPr>
              <a:t>le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niveau </a:t>
            </a:r>
            <a:r>
              <a:rPr lang="fr-FR" sz="2400" spc="-25" dirty="0">
                <a:solidFill>
                  <a:srgbClr val="63B7C6"/>
                </a:solidFill>
                <a:latin typeface="Calibri"/>
                <a:cs typeface="Calibri"/>
              </a:rPr>
              <a:t>d’intensité </a:t>
            </a:r>
            <a:r>
              <a:rPr lang="fr-FR" sz="2400" spc="-35" dirty="0">
                <a:solidFill>
                  <a:srgbClr val="63B7C6"/>
                </a:solidFill>
                <a:latin typeface="Calibri"/>
                <a:cs typeface="Calibri"/>
              </a:rPr>
              <a:t>est 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de </a:t>
            </a:r>
            <a:r>
              <a:rPr lang="fr-FR" sz="2400" spc="-90" dirty="0">
                <a:solidFill>
                  <a:srgbClr val="63B7C6"/>
                </a:solidFill>
                <a:latin typeface="Calibri"/>
                <a:cs typeface="Calibri"/>
              </a:rPr>
              <a:t>l’ordre </a:t>
            </a:r>
            <a:r>
              <a:rPr lang="fr-FR" sz="2400" spc="-5" dirty="0">
                <a:solidFill>
                  <a:srgbClr val="63B7C6"/>
                </a:solidFill>
                <a:latin typeface="Calibri"/>
                <a:cs typeface="Calibri"/>
              </a:rPr>
              <a:t>du</a:t>
            </a:r>
            <a:r>
              <a:rPr lang="fr-FR" sz="2400" spc="90" dirty="0">
                <a:solidFill>
                  <a:srgbClr val="63B7C6"/>
                </a:solidFill>
                <a:latin typeface="Calibri"/>
                <a:cs typeface="Calibri"/>
              </a:rPr>
              <a:t> </a:t>
            </a:r>
            <a:r>
              <a:rPr lang="fr-FR" sz="2400" spc="-20" dirty="0">
                <a:solidFill>
                  <a:srgbClr val="63B7C6"/>
                </a:solidFill>
                <a:latin typeface="Calibri"/>
                <a:cs typeface="Calibri"/>
              </a:rPr>
              <a:t>milliampère.</a:t>
            </a:r>
            <a:endParaRPr lang="fr-FR" sz="2400" dirty="0">
              <a:solidFill>
                <a:srgbClr val="63B7C6"/>
              </a:solidFill>
              <a:latin typeface="Calibri"/>
              <a:cs typeface="Calibri"/>
            </a:endParaRPr>
          </a:p>
          <a:p>
            <a:pPr marL="469900" indent="-4572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  <a:tab pos="2376170" algn="l"/>
              </a:tabLst>
            </a:pPr>
            <a:endParaRPr sz="2400" dirty="0">
              <a:solidFill>
                <a:srgbClr val="63B7C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2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677498_TF66687569" id="{787900FF-6872-4441-B598-37355B1445EE}" vid="{F772BB80-56EE-4656-A7E3-611E117A189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992231-163D-4428-A2B8-DA1FE0274129}">
  <ds:schemaRefs>
    <ds:schemaRef ds:uri="http://schemas.microsoft.com/sharepoint/v3"/>
    <ds:schemaRef ds:uri="http://purl.org/dc/terms/"/>
    <ds:schemaRef ds:uri="http://purl.org/dc/elements/1.1/"/>
    <ds:schemaRef ds:uri="6dc4bcd6-49db-4c07-9060-8acfc67cef9f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fb0879af-3eba-417a-a55a-ffe6dcd6ca77"/>
  </ds:schemaRefs>
</ds:datastoreItem>
</file>

<file path=customXml/itemProps2.xml><?xml version="1.0" encoding="utf-8"?>
<ds:datastoreItem xmlns:ds="http://schemas.openxmlformats.org/officeDocument/2006/customXml" ds:itemID="{6B67ACAB-C3DC-429D-A23C-0723C084FE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95DE24-D6C3-4A00-9085-D9594C193A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bleue moderne</Template>
  <TotalTime>0</TotalTime>
  <Words>1080</Words>
  <Application>Microsoft Office PowerPoint</Application>
  <PresentationFormat>Grand écran</PresentationFormat>
  <Paragraphs>146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9" baseType="lpstr">
      <vt:lpstr>Arial</vt:lpstr>
      <vt:lpstr>Calibri</vt:lpstr>
      <vt:lpstr>Symbol</vt:lpstr>
      <vt:lpstr>Tahoma</vt:lpstr>
      <vt:lpstr>Times New Roman</vt:lpstr>
      <vt:lpstr>Trade Gothic LT Pro</vt:lpstr>
      <vt:lpstr>Trebuchet MS</vt:lpstr>
      <vt:lpstr>Thème Office</vt:lpstr>
      <vt:lpstr>Les métiers en sciences et technologies</vt:lpstr>
      <vt:lpstr>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  <vt:lpstr>PROGRAMME: CHAPITRE 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2020-04-01T15:37:23Z</dcterms:created>
  <dcterms:modified xsi:type="dcterms:W3CDTF">2020-04-02T21:21:58Z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