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FB02D52-7480-44E8-8EBC-D250C748123F}" type="datetimeFigureOut">
              <a:rPr lang="fr-FR" smtClean="0"/>
              <a:pPr/>
              <a:t>16/05/2021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83184E-1C94-449E-9F03-A4405B01F28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B02D52-7480-44E8-8EBC-D250C748123F}" type="datetimeFigureOut">
              <a:rPr lang="fr-FR" smtClean="0"/>
              <a:pPr/>
              <a:t>16/05/2021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83184E-1C94-449E-9F03-A4405B01F28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B02D52-7480-44E8-8EBC-D250C748123F}" type="datetimeFigureOut">
              <a:rPr lang="fr-FR" smtClean="0"/>
              <a:pPr/>
              <a:t>16/05/2021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83184E-1C94-449E-9F03-A4405B01F28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B02D52-7480-44E8-8EBC-D250C748123F}" type="datetimeFigureOut">
              <a:rPr lang="fr-FR" smtClean="0"/>
              <a:pPr/>
              <a:t>16/05/2021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83184E-1C94-449E-9F03-A4405B01F28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FB02D52-7480-44E8-8EBC-D250C748123F}" type="datetimeFigureOut">
              <a:rPr lang="fr-FR" smtClean="0"/>
              <a:pPr/>
              <a:t>16/05/2021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83184E-1C94-449E-9F03-A4405B01F28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FB02D52-7480-44E8-8EBC-D250C748123F}" type="datetimeFigureOut">
              <a:rPr lang="fr-FR" smtClean="0"/>
              <a:pPr/>
              <a:t>16/05/2021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83184E-1C94-449E-9F03-A4405B01F28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FB02D52-7480-44E8-8EBC-D250C748123F}" type="datetimeFigureOut">
              <a:rPr lang="fr-FR" smtClean="0"/>
              <a:pPr/>
              <a:t>16/05/2021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D83184E-1C94-449E-9F03-A4405B01F28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FB02D52-7480-44E8-8EBC-D250C748123F}" type="datetimeFigureOut">
              <a:rPr lang="fr-FR" smtClean="0"/>
              <a:pPr/>
              <a:t>16/05/2021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D83184E-1C94-449E-9F03-A4405B01F28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FB02D52-7480-44E8-8EBC-D250C748123F}" type="datetimeFigureOut">
              <a:rPr lang="fr-FR" smtClean="0"/>
              <a:pPr/>
              <a:t>16/05/2021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D83184E-1C94-449E-9F03-A4405B01F28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B02D52-7480-44E8-8EBC-D250C748123F}" type="datetimeFigureOut">
              <a:rPr lang="fr-FR" smtClean="0"/>
              <a:pPr/>
              <a:t>16/05/2021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83184E-1C94-449E-9F03-A4405B01F28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B02D52-7480-44E8-8EBC-D250C748123F}" type="datetimeFigureOut">
              <a:rPr lang="fr-FR" smtClean="0"/>
              <a:pPr/>
              <a:t>16/05/2021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83184E-1C94-449E-9F03-A4405B01F28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02D52-7480-44E8-8EBC-D250C748123F}" type="datetimeFigureOut">
              <a:rPr lang="fr-FR" smtClean="0"/>
              <a:pPr/>
              <a:t>16/05/2021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83184E-1C94-449E-9F03-A4405B01F28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2798773"/>
          </a:xfrm>
        </p:spPr>
        <p:txBody>
          <a:bodyPr>
            <a:noAutofit/>
          </a:bodyPr>
          <a:lstStyle/>
          <a:p>
            <a:r>
              <a:rPr lang="fr-FR" sz="4800" b="1" i="1" dirty="0" smtClean="0">
                <a:solidFill>
                  <a:srgbClr val="FF0000"/>
                </a:solidFill>
              </a:rPr>
              <a:t>Ecoulement de Puissance</a:t>
            </a:r>
            <a:br>
              <a:rPr lang="fr-FR" sz="4800" b="1" i="1" dirty="0" smtClean="0">
                <a:solidFill>
                  <a:srgbClr val="FF0000"/>
                </a:solidFill>
              </a:rPr>
            </a:br>
            <a:r>
              <a:rPr lang="fr-FR" sz="4800" b="1" i="1" dirty="0" smtClean="0">
                <a:solidFill>
                  <a:srgbClr val="FF0000"/>
                </a:solidFill>
              </a:rPr>
              <a:t>Méthode gauss –</a:t>
            </a:r>
            <a:r>
              <a:rPr lang="fr-FR" sz="4800" b="1" i="1" dirty="0" err="1" smtClean="0">
                <a:solidFill>
                  <a:srgbClr val="FF0000"/>
                </a:solidFill>
              </a:rPr>
              <a:t>seidel</a:t>
            </a:r>
            <a:r>
              <a:rPr lang="fr-FR" sz="4800" b="1" i="1" dirty="0" smtClean="0">
                <a:solidFill>
                  <a:srgbClr val="FF0000"/>
                </a:solidFill>
              </a:rPr>
              <a:t/>
            </a:r>
            <a:br>
              <a:rPr lang="fr-FR" sz="4800" b="1" i="1" dirty="0" smtClean="0">
                <a:solidFill>
                  <a:srgbClr val="FF0000"/>
                </a:solidFill>
              </a:rPr>
            </a:br>
            <a:r>
              <a:rPr lang="fr-FR" sz="4800" b="1" i="1" dirty="0" smtClean="0">
                <a:solidFill>
                  <a:srgbClr val="FF0000"/>
                </a:solidFill>
              </a:rPr>
              <a:t>(Première partie)</a:t>
            </a:r>
            <a:endParaRPr lang="fr-FR" sz="4800" b="1" i="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428604"/>
            <a:ext cx="8229600" cy="5786478"/>
          </a:xfrm>
        </p:spPr>
        <p:txBody>
          <a:bodyPr>
            <a:normAutofit lnSpcReduction="10000"/>
          </a:bodyPr>
          <a:lstStyle/>
          <a:p>
            <a:pPr algn="just"/>
            <a:r>
              <a:rPr lang="fr-FR" dirty="0"/>
              <a:t>La </a:t>
            </a:r>
            <a:r>
              <a:rPr lang="fr-FR" dirty="0" smtClean="0"/>
              <a:t>matrice </a:t>
            </a:r>
            <a:r>
              <a:rPr lang="fr-FR" dirty="0" err="1" smtClean="0"/>
              <a:t>Y</a:t>
            </a:r>
            <a:r>
              <a:rPr lang="fr-FR" sz="2800" dirty="0" err="1" smtClean="0"/>
              <a:t>bus</a:t>
            </a:r>
            <a:r>
              <a:rPr lang="fr-FR" dirty="0" smtClean="0"/>
              <a:t> </a:t>
            </a:r>
            <a:r>
              <a:rPr lang="fr-FR" dirty="0"/>
              <a:t>présente les </a:t>
            </a:r>
            <a:r>
              <a:rPr lang="fr-FR" dirty="0" err="1"/>
              <a:t>proprietés</a:t>
            </a:r>
            <a:r>
              <a:rPr lang="fr-FR" dirty="0"/>
              <a:t> </a:t>
            </a:r>
            <a:r>
              <a:rPr lang="fr-FR" dirty="0" smtClean="0"/>
              <a:t>suivantes :</a:t>
            </a:r>
          </a:p>
          <a:p>
            <a:pPr algn="just"/>
            <a:r>
              <a:rPr lang="fr-FR" dirty="0"/>
              <a:t>1. Matrice carrée d’ordre n. </a:t>
            </a:r>
          </a:p>
          <a:p>
            <a:pPr algn="just"/>
            <a:r>
              <a:rPr lang="fr-FR" dirty="0"/>
              <a:t>2. Matrice </a:t>
            </a:r>
            <a:r>
              <a:rPr lang="fr-FR" dirty="0" smtClean="0"/>
              <a:t>symétrique </a:t>
            </a:r>
            <a:r>
              <a:rPr lang="fr-FR" dirty="0" err="1" smtClean="0"/>
              <a:t>Y</a:t>
            </a:r>
            <a:r>
              <a:rPr lang="fr-FR" sz="2800" dirty="0" err="1" smtClean="0"/>
              <a:t>bus</a:t>
            </a:r>
            <a:r>
              <a:rPr lang="fr-FR" dirty="0" smtClean="0"/>
              <a:t> </a:t>
            </a:r>
            <a:r>
              <a:rPr lang="fr-FR" dirty="0"/>
              <a:t>(</a:t>
            </a:r>
            <a:r>
              <a:rPr lang="fr-FR" i="1" dirty="0"/>
              <a:t>i, k) </a:t>
            </a:r>
            <a:r>
              <a:rPr lang="fr-FR" i="1" dirty="0" smtClean="0"/>
              <a:t>=</a:t>
            </a:r>
            <a:r>
              <a:rPr lang="fr-FR" i="1" dirty="0" err="1" smtClean="0"/>
              <a:t>Y</a:t>
            </a:r>
            <a:r>
              <a:rPr lang="fr-FR" sz="2800" i="1" dirty="0" err="1" smtClean="0"/>
              <a:t>bus</a:t>
            </a:r>
            <a:r>
              <a:rPr lang="fr-FR" i="1" dirty="0" smtClean="0"/>
              <a:t> </a:t>
            </a:r>
            <a:r>
              <a:rPr lang="fr-FR" i="1" dirty="0"/>
              <a:t>(k, i) </a:t>
            </a:r>
          </a:p>
          <a:p>
            <a:pPr algn="just"/>
            <a:r>
              <a:rPr lang="fr-FR" dirty="0"/>
              <a:t>3. Matrice complexe. </a:t>
            </a:r>
          </a:p>
          <a:p>
            <a:pPr algn="just"/>
            <a:r>
              <a:rPr lang="fr-FR" dirty="0"/>
              <a:t>4. Chaque élément </a:t>
            </a:r>
            <a:r>
              <a:rPr lang="fr-FR" dirty="0" err="1" smtClean="0"/>
              <a:t>Ybus</a:t>
            </a:r>
            <a:r>
              <a:rPr lang="fr-FR" dirty="0" smtClean="0"/>
              <a:t>(i</a:t>
            </a:r>
            <a:r>
              <a:rPr lang="fr-FR" dirty="0"/>
              <a:t>, k) en dehors de la diagonale est l’opposé de l’admittance de la </a:t>
            </a:r>
            <a:r>
              <a:rPr lang="fr-FR" dirty="0" smtClean="0"/>
              <a:t>branche </a:t>
            </a:r>
            <a:r>
              <a:rPr lang="fr-FR" dirty="0" err="1" smtClean="0"/>
              <a:t>Ybus</a:t>
            </a:r>
            <a:r>
              <a:rPr lang="fr-FR" dirty="0" smtClean="0"/>
              <a:t> </a:t>
            </a:r>
            <a:r>
              <a:rPr lang="fr-FR" dirty="0"/>
              <a:t>(k, i) entre les </a:t>
            </a:r>
            <a:r>
              <a:rPr lang="fr-FR" dirty="0" err="1"/>
              <a:t>noeuds</a:t>
            </a:r>
            <a:r>
              <a:rPr lang="fr-FR" dirty="0"/>
              <a:t> i et k. </a:t>
            </a:r>
          </a:p>
          <a:p>
            <a:pPr algn="just"/>
            <a:r>
              <a:rPr lang="fr-FR" dirty="0"/>
              <a:t>5. Chaque élément de la </a:t>
            </a:r>
            <a:r>
              <a:rPr lang="fr-FR" dirty="0" smtClean="0"/>
              <a:t>diagonale </a:t>
            </a:r>
            <a:r>
              <a:rPr lang="fr-FR" dirty="0" err="1" smtClean="0"/>
              <a:t>Ybus</a:t>
            </a:r>
            <a:r>
              <a:rPr lang="fr-FR" dirty="0" smtClean="0"/>
              <a:t> </a:t>
            </a:r>
            <a:r>
              <a:rPr lang="fr-FR" dirty="0"/>
              <a:t>(k, k) est la somme des admittances de toutes les branches liées au jeu de barres k.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Méthode de Gauss-Seidel :</a:t>
            </a:r>
            <a:endParaRPr lang="fr-FR" dirty="0"/>
          </a:p>
        </p:txBody>
      </p:sp>
      <p:sp>
        <p:nvSpPr>
          <p:cNvPr id="3" name="Espace réservé du contenu 2"/>
          <p:cNvSpPr>
            <a:spLocks noGrp="1"/>
          </p:cNvSpPr>
          <p:nvPr>
            <p:ph idx="1"/>
          </p:nvPr>
        </p:nvSpPr>
        <p:spPr/>
        <p:txBody>
          <a:bodyPr/>
          <a:lstStyle/>
          <a:p>
            <a:pPr algn="just"/>
            <a:r>
              <a:rPr lang="fr-FR" dirty="0"/>
              <a:t>La méthode de GAUSS-SEIDEL est l’une de plus simples méthodes itératives utilisées pour la résolution du problème de l’écoulement de puissance. </a:t>
            </a:r>
          </a:p>
          <a:p>
            <a:pPr algn="just"/>
            <a:r>
              <a:rPr lang="fr-FR" dirty="0"/>
              <a:t>On désigne comme &lt;&lt;SWING BUS&gt;&gt; le jeu de barre1 .donc les calculs commenceront pour le jeu de barre2.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pic>
        <p:nvPicPr>
          <p:cNvPr id="4098" name="Picture 2"/>
          <p:cNvPicPr>
            <a:picLocks noGrp="1" noChangeAspect="1" noChangeArrowheads="1"/>
          </p:cNvPicPr>
          <p:nvPr>
            <p:ph idx="1"/>
          </p:nvPr>
        </p:nvPicPr>
        <p:blipFill>
          <a:blip r:embed="rId2"/>
          <a:srcRect/>
          <a:stretch>
            <a:fillRect/>
          </a:stretch>
        </p:blipFill>
        <p:spPr bwMode="auto">
          <a:xfrm>
            <a:off x="1214414" y="1285860"/>
            <a:ext cx="6929486" cy="2162175"/>
          </a:xfrm>
          <a:prstGeom prst="rect">
            <a:avLst/>
          </a:prstGeom>
          <a:noFill/>
          <a:ln w="9525">
            <a:noFill/>
            <a:miter lim="800000"/>
            <a:headEnd/>
            <a:tailEnd/>
          </a:ln>
          <a:effectLst/>
        </p:spPr>
      </p:pic>
      <p:sp>
        <p:nvSpPr>
          <p:cNvPr id="5" name="Rectangle 4"/>
          <p:cNvSpPr/>
          <p:nvPr/>
        </p:nvSpPr>
        <p:spPr>
          <a:xfrm>
            <a:off x="642910" y="3429000"/>
            <a:ext cx="8072494" cy="830997"/>
          </a:xfrm>
          <a:prstGeom prst="rect">
            <a:avLst/>
          </a:prstGeom>
        </p:spPr>
        <p:txBody>
          <a:bodyPr wrap="square">
            <a:spAutoFit/>
          </a:bodyPr>
          <a:lstStyle/>
          <a:p>
            <a:r>
              <a:rPr lang="fr-FR" sz="2400" dirty="0"/>
              <a:t>En faisant intervenir les éléments de la matrice admittance on aura </a:t>
            </a:r>
            <a:r>
              <a:rPr lang="fr-FR" dirty="0"/>
              <a:t>: </a:t>
            </a:r>
          </a:p>
        </p:txBody>
      </p:sp>
      <p:pic>
        <p:nvPicPr>
          <p:cNvPr id="4099" name="Picture 3"/>
          <p:cNvPicPr>
            <a:picLocks noChangeAspect="1" noChangeArrowheads="1"/>
          </p:cNvPicPr>
          <p:nvPr/>
        </p:nvPicPr>
        <p:blipFill>
          <a:blip r:embed="rId3"/>
          <a:srcRect/>
          <a:stretch>
            <a:fillRect/>
          </a:stretch>
        </p:blipFill>
        <p:spPr bwMode="auto">
          <a:xfrm>
            <a:off x="1571604" y="4500570"/>
            <a:ext cx="6357982" cy="1214446"/>
          </a:xfrm>
          <a:prstGeom prst="rect">
            <a:avLst/>
          </a:prstGeom>
          <a:noFill/>
          <a:ln w="9525">
            <a:noFill/>
            <a:miter lim="800000"/>
            <a:headEnd/>
            <a:tailEnd/>
          </a:ln>
          <a:effectLst/>
        </p:spPr>
      </p:pic>
      <p:sp>
        <p:nvSpPr>
          <p:cNvPr id="6" name="Titre 1"/>
          <p:cNvSpPr txBox="1">
            <a:spLocks/>
          </p:cNvSpPr>
          <p:nvPr/>
        </p:nvSpPr>
        <p:spPr>
          <a:xfrm>
            <a:off x="7929586" y="1500174"/>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5</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7" name="Titre 1"/>
          <p:cNvSpPr txBox="1">
            <a:spLocks/>
          </p:cNvSpPr>
          <p:nvPr/>
        </p:nvSpPr>
        <p:spPr>
          <a:xfrm>
            <a:off x="7929586" y="2071678"/>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6</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8" name="Titre 1"/>
          <p:cNvSpPr txBox="1">
            <a:spLocks/>
          </p:cNvSpPr>
          <p:nvPr/>
        </p:nvSpPr>
        <p:spPr>
          <a:xfrm>
            <a:off x="8072462" y="2786058"/>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7</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11" name="Titre 1"/>
          <p:cNvSpPr txBox="1">
            <a:spLocks/>
          </p:cNvSpPr>
          <p:nvPr/>
        </p:nvSpPr>
        <p:spPr>
          <a:xfrm>
            <a:off x="8286776" y="4714884"/>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8</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pic>
        <p:nvPicPr>
          <p:cNvPr id="5122" name="Picture 2"/>
          <p:cNvPicPr>
            <a:picLocks noGrp="1" noChangeAspect="1" noChangeArrowheads="1"/>
          </p:cNvPicPr>
          <p:nvPr>
            <p:ph idx="1"/>
          </p:nvPr>
        </p:nvPicPr>
        <p:blipFill>
          <a:blip r:embed="rId2"/>
          <a:srcRect/>
          <a:stretch>
            <a:fillRect/>
          </a:stretch>
        </p:blipFill>
        <p:spPr bwMode="auto">
          <a:xfrm>
            <a:off x="714348" y="2571744"/>
            <a:ext cx="7429552" cy="733425"/>
          </a:xfrm>
          <a:prstGeom prst="rect">
            <a:avLst/>
          </a:prstGeom>
          <a:noFill/>
          <a:ln w="9525">
            <a:noFill/>
            <a:miter lim="800000"/>
            <a:headEnd/>
            <a:tailEnd/>
          </a:ln>
          <a:effectLst/>
        </p:spPr>
      </p:pic>
      <p:sp>
        <p:nvSpPr>
          <p:cNvPr id="5" name="Rectangle 4"/>
          <p:cNvSpPr/>
          <p:nvPr/>
        </p:nvSpPr>
        <p:spPr>
          <a:xfrm>
            <a:off x="1000100" y="1571612"/>
            <a:ext cx="5572164" cy="461665"/>
          </a:xfrm>
          <a:prstGeom prst="rect">
            <a:avLst/>
          </a:prstGeom>
        </p:spPr>
        <p:txBody>
          <a:bodyPr wrap="square">
            <a:spAutoFit/>
          </a:bodyPr>
          <a:lstStyle/>
          <a:p>
            <a:r>
              <a:rPr lang="fr-FR" sz="2400" dirty="0"/>
              <a:t>D’où on tire la tension au jeu de barre2 </a:t>
            </a:r>
          </a:p>
        </p:txBody>
      </p:sp>
      <p:sp>
        <p:nvSpPr>
          <p:cNvPr id="6" name="Rectangle 5"/>
          <p:cNvSpPr/>
          <p:nvPr/>
        </p:nvSpPr>
        <p:spPr>
          <a:xfrm>
            <a:off x="785786" y="3429000"/>
            <a:ext cx="7715304" cy="1200329"/>
          </a:xfrm>
          <a:prstGeom prst="rect">
            <a:avLst/>
          </a:prstGeom>
        </p:spPr>
        <p:txBody>
          <a:bodyPr wrap="square">
            <a:spAutoFit/>
          </a:bodyPr>
          <a:lstStyle/>
          <a:p>
            <a:r>
              <a:rPr lang="fr-FR" sz="2400" dirty="0"/>
              <a:t>Pour un réseau de </a:t>
            </a:r>
            <a:r>
              <a:rPr lang="fr-FR" sz="2400" i="1" dirty="0"/>
              <a:t>N jeux de barres, la tension calculée à n’importe quel jeu de barre k, où </a:t>
            </a:r>
            <a:r>
              <a:rPr lang="fr-FR" sz="2400" i="1" dirty="0" smtClean="0"/>
              <a:t>P</a:t>
            </a:r>
            <a:r>
              <a:rPr lang="fr-FR" sz="1600" i="1" dirty="0" smtClean="0"/>
              <a:t>K</a:t>
            </a:r>
            <a:r>
              <a:rPr lang="fr-FR" sz="2400" i="1" dirty="0" smtClean="0"/>
              <a:t> et Q</a:t>
            </a:r>
            <a:r>
              <a:rPr lang="fr-FR" i="1" dirty="0" smtClean="0"/>
              <a:t>K</a:t>
            </a:r>
            <a:r>
              <a:rPr lang="fr-FR" sz="2400" i="1" dirty="0" smtClean="0"/>
              <a:t> </a:t>
            </a:r>
            <a:r>
              <a:rPr lang="fr-FR" sz="2400" dirty="0" smtClean="0"/>
              <a:t>et </a:t>
            </a:r>
            <a:r>
              <a:rPr lang="fr-FR" sz="2400" dirty="0"/>
              <a:t>sont données par : </a:t>
            </a:r>
          </a:p>
        </p:txBody>
      </p:sp>
      <p:pic>
        <p:nvPicPr>
          <p:cNvPr id="5123" name="Picture 3"/>
          <p:cNvPicPr>
            <a:picLocks noChangeAspect="1" noChangeArrowheads="1"/>
          </p:cNvPicPr>
          <p:nvPr/>
        </p:nvPicPr>
        <p:blipFill>
          <a:blip r:embed="rId3"/>
          <a:srcRect/>
          <a:stretch>
            <a:fillRect/>
          </a:stretch>
        </p:blipFill>
        <p:spPr bwMode="auto">
          <a:xfrm>
            <a:off x="1285852" y="4572008"/>
            <a:ext cx="7143800" cy="1357322"/>
          </a:xfrm>
          <a:prstGeom prst="rect">
            <a:avLst/>
          </a:prstGeom>
          <a:noFill/>
          <a:ln w="9525">
            <a:noFill/>
            <a:miter lim="800000"/>
            <a:headEnd/>
            <a:tailEnd/>
          </a:ln>
          <a:effectLst/>
        </p:spPr>
      </p:pic>
      <p:sp>
        <p:nvSpPr>
          <p:cNvPr id="7" name="Titre 1"/>
          <p:cNvSpPr txBox="1">
            <a:spLocks/>
          </p:cNvSpPr>
          <p:nvPr/>
        </p:nvSpPr>
        <p:spPr>
          <a:xfrm>
            <a:off x="8072462" y="2786058"/>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9</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8" name="Titre 1"/>
          <p:cNvSpPr txBox="1">
            <a:spLocks/>
          </p:cNvSpPr>
          <p:nvPr/>
        </p:nvSpPr>
        <p:spPr>
          <a:xfrm>
            <a:off x="8215338" y="5143512"/>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10</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pic>
        <p:nvPicPr>
          <p:cNvPr id="6146" name="Picture 2"/>
          <p:cNvPicPr>
            <a:picLocks noGrp="1" noChangeAspect="1" noChangeArrowheads="1"/>
          </p:cNvPicPr>
          <p:nvPr>
            <p:ph idx="1"/>
          </p:nvPr>
        </p:nvPicPr>
        <p:blipFill>
          <a:blip r:embed="rId2"/>
          <a:srcRect/>
          <a:stretch>
            <a:fillRect/>
          </a:stretch>
        </p:blipFill>
        <p:spPr bwMode="auto">
          <a:xfrm>
            <a:off x="642910" y="1571612"/>
            <a:ext cx="6929486" cy="1643074"/>
          </a:xfrm>
          <a:prstGeom prst="rect">
            <a:avLst/>
          </a:prstGeom>
          <a:noFill/>
          <a:ln w="9525">
            <a:noFill/>
            <a:miter lim="800000"/>
            <a:headEnd/>
            <a:tailEnd/>
          </a:ln>
          <a:effectLst/>
        </p:spPr>
      </p:pic>
      <p:sp>
        <p:nvSpPr>
          <p:cNvPr id="5" name="Titre 1"/>
          <p:cNvSpPr txBox="1">
            <a:spLocks/>
          </p:cNvSpPr>
          <p:nvPr/>
        </p:nvSpPr>
        <p:spPr>
          <a:xfrm>
            <a:off x="500034" y="3143248"/>
            <a:ext cx="8229600" cy="307183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Rectangle 5"/>
          <p:cNvSpPr/>
          <p:nvPr/>
        </p:nvSpPr>
        <p:spPr>
          <a:xfrm>
            <a:off x="571472" y="3105835"/>
            <a:ext cx="7715304" cy="830997"/>
          </a:xfrm>
          <a:prstGeom prst="rect">
            <a:avLst/>
          </a:prstGeom>
        </p:spPr>
        <p:txBody>
          <a:bodyPr wrap="square">
            <a:spAutoFit/>
          </a:bodyPr>
          <a:lstStyle/>
          <a:p>
            <a:r>
              <a:rPr lang="fr-FR" sz="2400" dirty="0"/>
              <a:t>Le processus itératif est obtenu quand l’expression suivante est satisfaite </a:t>
            </a:r>
          </a:p>
        </p:txBody>
      </p:sp>
      <p:pic>
        <p:nvPicPr>
          <p:cNvPr id="6147" name="Picture 3"/>
          <p:cNvPicPr>
            <a:picLocks noChangeAspect="1" noChangeArrowheads="1"/>
          </p:cNvPicPr>
          <p:nvPr/>
        </p:nvPicPr>
        <p:blipFill>
          <a:blip r:embed="rId3"/>
          <a:srcRect/>
          <a:stretch>
            <a:fillRect/>
          </a:stretch>
        </p:blipFill>
        <p:spPr bwMode="auto">
          <a:xfrm>
            <a:off x="3000364" y="3786190"/>
            <a:ext cx="4000528" cy="1071566"/>
          </a:xfrm>
          <a:prstGeom prst="rect">
            <a:avLst/>
          </a:prstGeom>
          <a:noFill/>
          <a:ln w="9525">
            <a:noFill/>
            <a:miter lim="800000"/>
            <a:headEnd/>
            <a:tailEnd/>
          </a:ln>
          <a:effectLst/>
        </p:spPr>
      </p:pic>
      <p:sp>
        <p:nvSpPr>
          <p:cNvPr id="7" name="Titre 1"/>
          <p:cNvSpPr txBox="1">
            <a:spLocks/>
          </p:cNvSpPr>
          <p:nvPr/>
        </p:nvSpPr>
        <p:spPr>
          <a:xfrm>
            <a:off x="8072462" y="2357430"/>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11</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8" name="Titre 1"/>
          <p:cNvSpPr txBox="1">
            <a:spLocks/>
          </p:cNvSpPr>
          <p:nvPr/>
        </p:nvSpPr>
        <p:spPr>
          <a:xfrm>
            <a:off x="7643834" y="4143380"/>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12</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sp>
        <p:nvSpPr>
          <p:cNvPr id="3" name="Espace réservé du contenu 2"/>
          <p:cNvSpPr>
            <a:spLocks noGrp="1"/>
          </p:cNvSpPr>
          <p:nvPr>
            <p:ph idx="1"/>
          </p:nvPr>
        </p:nvSpPr>
        <p:spPr/>
        <p:txBody>
          <a:bodyPr/>
          <a:lstStyle/>
          <a:p>
            <a:pPr algn="just">
              <a:buNone/>
            </a:pPr>
            <a:r>
              <a:rPr lang="fr-FR" dirty="0"/>
              <a:t>Dans chaque itération la tension est déterminée pour tous les jeux de barres sauf le &lt;&lt;SWING BUS&gt;&gt;. Le processus est répété plusieurs fois jusqu’à ce que les tensions dans deux itérations successives ne se diffèrent pas l’une de l’autre de plus que la tolérance. Ce processus de résoudre les équations linéaires est connu sous le nom de la méthode itérative de GAUSS Seidel.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sp>
        <p:nvSpPr>
          <p:cNvPr id="3" name="Espace réservé du contenu 2"/>
          <p:cNvSpPr>
            <a:spLocks noGrp="1"/>
          </p:cNvSpPr>
          <p:nvPr>
            <p:ph idx="1"/>
          </p:nvPr>
        </p:nvSpPr>
        <p:spPr/>
        <p:txBody>
          <a:bodyPr/>
          <a:lstStyle/>
          <a:p>
            <a:r>
              <a:rPr lang="fr-FR" dirty="0"/>
              <a:t>Puisque les </a:t>
            </a:r>
            <a:r>
              <a:rPr lang="fr-FR" dirty="0" err="1"/>
              <a:t>noeuds</a:t>
            </a:r>
            <a:r>
              <a:rPr lang="fr-FR" dirty="0"/>
              <a:t> sont classés, chaque type de </a:t>
            </a:r>
            <a:r>
              <a:rPr lang="fr-FR" dirty="0" err="1"/>
              <a:t>noeuds</a:t>
            </a:r>
            <a:r>
              <a:rPr lang="fr-FR" dirty="0"/>
              <a:t> comporte deux paramètres connus et </a:t>
            </a:r>
            <a:r>
              <a:rPr lang="fr-FR" dirty="0" smtClean="0"/>
              <a:t>deux inconnus </a:t>
            </a:r>
            <a:r>
              <a:rPr lang="fr-FR" dirty="0"/>
              <a:t>qu'il faut déterminer. </a:t>
            </a:r>
          </a:p>
          <a:p>
            <a:r>
              <a:rPr lang="fr-FR" dirty="0"/>
              <a:t>En se basant sur la solution de l’itération (k), le calcul des nouvelles tensions à l’itération (k+1) dépend du type de </a:t>
            </a:r>
            <a:r>
              <a:rPr lang="fr-FR" dirty="0" err="1"/>
              <a:t>noeud</a:t>
            </a:r>
            <a:r>
              <a:rPr lang="fr-FR" dirty="0"/>
              <a:t> concerné.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sp>
        <p:nvSpPr>
          <p:cNvPr id="4" name="Rectangle 3"/>
          <p:cNvSpPr/>
          <p:nvPr/>
        </p:nvSpPr>
        <p:spPr>
          <a:xfrm>
            <a:off x="928662" y="2214554"/>
            <a:ext cx="7429552" cy="1200329"/>
          </a:xfrm>
          <a:prstGeom prst="rect">
            <a:avLst/>
          </a:prstGeom>
        </p:spPr>
        <p:txBody>
          <a:bodyPr wrap="square">
            <a:spAutoFit/>
          </a:bodyPr>
          <a:lstStyle/>
          <a:p>
            <a:pPr algn="just"/>
            <a:r>
              <a:rPr lang="fr-FR" sz="2400" dirty="0"/>
              <a:t>Une formule générale pour déterminer la tension complexe (l'amplitude </a:t>
            </a:r>
            <a:r>
              <a:rPr lang="fr-FR" sz="2400" dirty="0" smtClean="0"/>
              <a:t>|Vi </a:t>
            </a:r>
            <a:r>
              <a:rPr lang="fr-FR" sz="2400" dirty="0"/>
              <a:t>| et la </a:t>
            </a:r>
            <a:r>
              <a:rPr lang="fr-FR" sz="2400" dirty="0" smtClean="0"/>
              <a:t>phase|</a:t>
            </a:r>
            <a:r>
              <a:rPr lang="fr-FR" sz="2400" dirty="0" err="1" smtClean="0"/>
              <a:t>ɵi</a:t>
            </a:r>
            <a:r>
              <a:rPr lang="fr-FR" sz="2400" dirty="0" smtClean="0"/>
              <a:t> </a:t>
            </a:r>
            <a:r>
              <a:rPr lang="fr-FR" sz="2400" dirty="0"/>
              <a:t>|) du </a:t>
            </a:r>
            <a:r>
              <a:rPr lang="fr-FR" sz="2400" dirty="0" err="1"/>
              <a:t>noeud</a:t>
            </a:r>
            <a:r>
              <a:rPr lang="fr-FR" sz="2400" dirty="0"/>
              <a:t> i peut être développée en substituant l'équation : </a:t>
            </a:r>
          </a:p>
        </p:txBody>
      </p:sp>
      <p:pic>
        <p:nvPicPr>
          <p:cNvPr id="7171" name="Picture 3"/>
          <p:cNvPicPr>
            <a:picLocks noGrp="1" noChangeAspect="1" noChangeArrowheads="1"/>
          </p:cNvPicPr>
          <p:nvPr>
            <p:ph idx="1"/>
          </p:nvPr>
        </p:nvPicPr>
        <p:blipFill>
          <a:blip r:embed="rId2"/>
          <a:srcRect/>
          <a:stretch>
            <a:fillRect/>
          </a:stretch>
        </p:blipFill>
        <p:spPr bwMode="auto">
          <a:xfrm>
            <a:off x="1357290" y="3429000"/>
            <a:ext cx="6429420" cy="1071565"/>
          </a:xfrm>
          <a:prstGeom prst="rect">
            <a:avLst/>
          </a:prstGeom>
          <a:noFill/>
          <a:ln w="9525">
            <a:noFill/>
            <a:miter lim="800000"/>
            <a:headEnd/>
            <a:tailEnd/>
          </a:ln>
          <a:effectLst/>
        </p:spPr>
      </p:pic>
      <p:sp>
        <p:nvSpPr>
          <p:cNvPr id="8" name="Rectangle 7"/>
          <p:cNvSpPr/>
          <p:nvPr/>
        </p:nvSpPr>
        <p:spPr>
          <a:xfrm>
            <a:off x="1000100" y="1428736"/>
            <a:ext cx="3472425" cy="523220"/>
          </a:xfrm>
          <a:prstGeom prst="rect">
            <a:avLst/>
          </a:prstGeom>
        </p:spPr>
        <p:txBody>
          <a:bodyPr wrap="none">
            <a:spAutoFit/>
          </a:bodyPr>
          <a:lstStyle/>
          <a:p>
            <a:r>
              <a:rPr lang="fr-FR" sz="2800" b="1" dirty="0" smtClean="0">
                <a:solidFill>
                  <a:srgbClr val="00B0F0"/>
                </a:solidFill>
              </a:rPr>
              <a:t>1.Dans </a:t>
            </a:r>
            <a:r>
              <a:rPr lang="fr-FR" sz="2800" b="1" dirty="0">
                <a:solidFill>
                  <a:srgbClr val="00B0F0"/>
                </a:solidFill>
              </a:rPr>
              <a:t>les </a:t>
            </a:r>
            <a:r>
              <a:rPr lang="fr-FR" sz="2800" b="1" dirty="0" err="1">
                <a:solidFill>
                  <a:srgbClr val="00B0F0"/>
                </a:solidFill>
              </a:rPr>
              <a:t>noeuds</a:t>
            </a:r>
            <a:r>
              <a:rPr lang="fr-FR" sz="2800" b="1" dirty="0">
                <a:solidFill>
                  <a:srgbClr val="00B0F0"/>
                </a:solidFill>
              </a:rPr>
              <a:t> PQ </a:t>
            </a:r>
          </a:p>
        </p:txBody>
      </p:sp>
      <p:sp>
        <p:nvSpPr>
          <p:cNvPr id="9" name="Rectangle 8"/>
          <p:cNvSpPr/>
          <p:nvPr/>
        </p:nvSpPr>
        <p:spPr>
          <a:xfrm>
            <a:off x="928662" y="4643446"/>
            <a:ext cx="7643866" cy="1569660"/>
          </a:xfrm>
          <a:prstGeom prst="rect">
            <a:avLst/>
          </a:prstGeom>
        </p:spPr>
        <p:txBody>
          <a:bodyPr wrap="square">
            <a:spAutoFit/>
          </a:bodyPr>
          <a:lstStyle/>
          <a:p>
            <a:pPr algn="just"/>
            <a:r>
              <a:rPr lang="fr-FR" sz="2400" dirty="0"/>
              <a:t>Il faut noter que le </a:t>
            </a:r>
            <a:r>
              <a:rPr lang="fr-FR" sz="2400" dirty="0" err="1"/>
              <a:t>noeud</a:t>
            </a:r>
            <a:r>
              <a:rPr lang="fr-FR" sz="2400" dirty="0"/>
              <a:t> 1 est choisi comme </a:t>
            </a:r>
            <a:r>
              <a:rPr lang="fr-FR" sz="2400" dirty="0" err="1"/>
              <a:t>noeud</a:t>
            </a:r>
            <a:r>
              <a:rPr lang="fr-FR" sz="2400" dirty="0"/>
              <a:t> balancier dont l'amplitude et la phase de tension sont connues. Cela explique pourquoi on commence les calculs pour i = 2. </a:t>
            </a:r>
          </a:p>
        </p:txBody>
      </p:sp>
      <p:sp>
        <p:nvSpPr>
          <p:cNvPr id="7" name="Titre 1"/>
          <p:cNvSpPr txBox="1">
            <a:spLocks/>
          </p:cNvSpPr>
          <p:nvPr/>
        </p:nvSpPr>
        <p:spPr>
          <a:xfrm>
            <a:off x="8215338" y="3643314"/>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13</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sp>
        <p:nvSpPr>
          <p:cNvPr id="3" name="Espace réservé du contenu 2"/>
          <p:cNvSpPr>
            <a:spLocks noGrp="1"/>
          </p:cNvSpPr>
          <p:nvPr>
            <p:ph idx="1"/>
          </p:nvPr>
        </p:nvSpPr>
        <p:spPr/>
        <p:txBody>
          <a:bodyPr/>
          <a:lstStyle/>
          <a:p>
            <a:pPr>
              <a:buNone/>
            </a:pPr>
            <a:r>
              <a:rPr lang="fr-FR" b="1" dirty="0">
                <a:solidFill>
                  <a:srgbClr val="00B0F0"/>
                </a:solidFill>
              </a:rPr>
              <a:t>2. Dans les </a:t>
            </a:r>
            <a:r>
              <a:rPr lang="fr-FR" b="1" dirty="0" err="1">
                <a:solidFill>
                  <a:srgbClr val="00B0F0"/>
                </a:solidFill>
              </a:rPr>
              <a:t>noeuds</a:t>
            </a:r>
            <a:r>
              <a:rPr lang="fr-FR" b="1" dirty="0">
                <a:solidFill>
                  <a:srgbClr val="00B0F0"/>
                </a:solidFill>
              </a:rPr>
              <a:t> PV </a:t>
            </a:r>
            <a:endParaRPr lang="fr-FR" dirty="0">
              <a:solidFill>
                <a:srgbClr val="00B0F0"/>
              </a:solidFill>
            </a:endParaRPr>
          </a:p>
        </p:txBody>
      </p:sp>
      <p:sp>
        <p:nvSpPr>
          <p:cNvPr id="4" name="Rectangle 3"/>
          <p:cNvSpPr/>
          <p:nvPr/>
        </p:nvSpPr>
        <p:spPr>
          <a:xfrm>
            <a:off x="785786" y="2285992"/>
            <a:ext cx="7786742" cy="1938992"/>
          </a:xfrm>
          <a:prstGeom prst="rect">
            <a:avLst/>
          </a:prstGeom>
        </p:spPr>
        <p:txBody>
          <a:bodyPr wrap="square">
            <a:spAutoFit/>
          </a:bodyPr>
          <a:lstStyle/>
          <a:p>
            <a:pPr algn="just"/>
            <a:r>
              <a:rPr lang="fr-FR" sz="2400" dirty="0"/>
              <a:t>Si le </a:t>
            </a:r>
            <a:r>
              <a:rPr lang="fr-FR" sz="2400" dirty="0" smtClean="0"/>
              <a:t>nœud i </a:t>
            </a:r>
            <a:r>
              <a:rPr lang="fr-FR" sz="2400" dirty="0"/>
              <a:t>est un </a:t>
            </a:r>
            <a:r>
              <a:rPr lang="fr-FR" sz="2400" dirty="0" err="1"/>
              <a:t>noeud</a:t>
            </a:r>
            <a:r>
              <a:rPr lang="fr-FR" sz="2400" dirty="0"/>
              <a:t> de génération, la puissance </a:t>
            </a:r>
            <a:r>
              <a:rPr lang="fr-FR" sz="2400" dirty="0" smtClean="0"/>
              <a:t>réelle P</a:t>
            </a:r>
            <a:r>
              <a:rPr lang="fr-FR" dirty="0" smtClean="0"/>
              <a:t>i</a:t>
            </a:r>
            <a:r>
              <a:rPr lang="fr-FR" sz="2400" dirty="0" smtClean="0"/>
              <a:t> </a:t>
            </a:r>
            <a:r>
              <a:rPr lang="fr-FR" sz="2400" dirty="0"/>
              <a:t>et l'amplitude de tension </a:t>
            </a:r>
            <a:r>
              <a:rPr lang="fr-FR" sz="2400" dirty="0" smtClean="0"/>
              <a:t>|Vi </a:t>
            </a:r>
            <a:r>
              <a:rPr lang="fr-FR" sz="2400" dirty="0"/>
              <a:t>| sont connus, et il reste à déterminer la puissance réactive et la phase de tension au début de chaque itération</a:t>
            </a:r>
            <a:r>
              <a:rPr lang="fr-FR" sz="2400" dirty="0" smtClean="0"/>
              <a:t>.</a:t>
            </a:r>
            <a:endParaRPr lang="fr-FR" sz="2400" dirty="0"/>
          </a:p>
          <a:p>
            <a:pPr algn="just"/>
            <a:r>
              <a:rPr lang="fr-FR" sz="2400" dirty="0"/>
              <a:t>Aussi, pour le générateur du </a:t>
            </a:r>
            <a:r>
              <a:rPr lang="fr-FR" sz="2400" dirty="0" err="1"/>
              <a:t>noeud</a:t>
            </a:r>
            <a:r>
              <a:rPr lang="fr-FR" sz="2400" dirty="0"/>
              <a:t> i, on a: </a:t>
            </a:r>
          </a:p>
        </p:txBody>
      </p:sp>
      <p:pic>
        <p:nvPicPr>
          <p:cNvPr id="8194" name="Picture 2"/>
          <p:cNvPicPr>
            <a:picLocks noChangeAspect="1" noChangeArrowheads="1"/>
          </p:cNvPicPr>
          <p:nvPr/>
        </p:nvPicPr>
        <p:blipFill>
          <a:blip r:embed="rId2"/>
          <a:srcRect/>
          <a:stretch>
            <a:fillRect/>
          </a:stretch>
        </p:blipFill>
        <p:spPr bwMode="auto">
          <a:xfrm>
            <a:off x="1714480" y="4572008"/>
            <a:ext cx="5715040" cy="838200"/>
          </a:xfrm>
          <a:prstGeom prst="rect">
            <a:avLst/>
          </a:prstGeom>
          <a:noFill/>
          <a:ln w="9525">
            <a:noFill/>
            <a:miter lim="800000"/>
            <a:headEnd/>
            <a:tailEnd/>
          </a:ln>
          <a:effectLst/>
        </p:spPr>
      </p:pic>
      <p:sp>
        <p:nvSpPr>
          <p:cNvPr id="6" name="Titre 1"/>
          <p:cNvSpPr txBox="1">
            <a:spLocks/>
          </p:cNvSpPr>
          <p:nvPr/>
        </p:nvSpPr>
        <p:spPr>
          <a:xfrm>
            <a:off x="8072462" y="4643446"/>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14</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pic>
        <p:nvPicPr>
          <p:cNvPr id="9218" name="Picture 2"/>
          <p:cNvPicPr>
            <a:picLocks noGrp="1" noChangeAspect="1" noChangeArrowheads="1"/>
          </p:cNvPicPr>
          <p:nvPr>
            <p:ph idx="1"/>
          </p:nvPr>
        </p:nvPicPr>
        <p:blipFill>
          <a:blip r:embed="rId2"/>
          <a:srcRect/>
          <a:stretch>
            <a:fillRect/>
          </a:stretch>
        </p:blipFill>
        <p:spPr bwMode="auto">
          <a:xfrm>
            <a:off x="1785918" y="2143116"/>
            <a:ext cx="5357850" cy="600075"/>
          </a:xfrm>
          <a:prstGeom prst="rect">
            <a:avLst/>
          </a:prstGeom>
          <a:noFill/>
          <a:ln w="9525">
            <a:noFill/>
            <a:miter lim="800000"/>
            <a:headEnd/>
            <a:tailEnd/>
          </a:ln>
          <a:effectLst/>
        </p:spPr>
      </p:pic>
      <p:sp>
        <p:nvSpPr>
          <p:cNvPr id="5" name="Rectangle 4"/>
          <p:cNvSpPr/>
          <p:nvPr/>
        </p:nvSpPr>
        <p:spPr>
          <a:xfrm>
            <a:off x="1142976" y="1428736"/>
            <a:ext cx="5555688" cy="461665"/>
          </a:xfrm>
          <a:prstGeom prst="rect">
            <a:avLst/>
          </a:prstGeom>
        </p:spPr>
        <p:txBody>
          <a:bodyPr wrap="none">
            <a:spAutoFit/>
          </a:bodyPr>
          <a:lstStyle/>
          <a:p>
            <a:r>
              <a:rPr lang="fr-FR" sz="2400" dirty="0"/>
              <a:t>Aussi, pour le générateur du </a:t>
            </a:r>
            <a:r>
              <a:rPr lang="fr-FR" sz="2400" dirty="0" err="1"/>
              <a:t>noeud</a:t>
            </a:r>
            <a:r>
              <a:rPr lang="fr-FR" sz="2400" dirty="0"/>
              <a:t> i, on a: </a:t>
            </a:r>
          </a:p>
        </p:txBody>
      </p:sp>
      <p:pic>
        <p:nvPicPr>
          <p:cNvPr id="9219" name="Picture 3"/>
          <p:cNvPicPr>
            <a:picLocks noChangeAspect="1" noChangeArrowheads="1"/>
          </p:cNvPicPr>
          <p:nvPr/>
        </p:nvPicPr>
        <p:blipFill>
          <a:blip r:embed="rId3"/>
          <a:srcRect/>
          <a:stretch>
            <a:fillRect/>
          </a:stretch>
        </p:blipFill>
        <p:spPr bwMode="auto">
          <a:xfrm>
            <a:off x="2357422" y="3000372"/>
            <a:ext cx="4929222" cy="857251"/>
          </a:xfrm>
          <a:prstGeom prst="rect">
            <a:avLst/>
          </a:prstGeom>
          <a:noFill/>
          <a:ln w="9525">
            <a:noFill/>
            <a:miter lim="800000"/>
            <a:headEnd/>
            <a:tailEnd/>
          </a:ln>
          <a:effectLst/>
        </p:spPr>
      </p:pic>
      <p:sp>
        <p:nvSpPr>
          <p:cNvPr id="7" name="Rectangle 6"/>
          <p:cNvSpPr/>
          <p:nvPr/>
        </p:nvSpPr>
        <p:spPr>
          <a:xfrm>
            <a:off x="785786" y="2786058"/>
            <a:ext cx="2571768" cy="461665"/>
          </a:xfrm>
          <a:prstGeom prst="rect">
            <a:avLst/>
          </a:prstGeom>
        </p:spPr>
        <p:txBody>
          <a:bodyPr wrap="square">
            <a:spAutoFit/>
          </a:bodyPr>
          <a:lstStyle/>
          <a:p>
            <a:r>
              <a:rPr lang="fr-FR" sz="2400" dirty="0"/>
              <a:t>D'où, on tire: </a:t>
            </a:r>
          </a:p>
        </p:txBody>
      </p:sp>
      <p:sp>
        <p:nvSpPr>
          <p:cNvPr id="8" name="Rectangle 7"/>
          <p:cNvSpPr/>
          <p:nvPr/>
        </p:nvSpPr>
        <p:spPr>
          <a:xfrm>
            <a:off x="714348" y="4071942"/>
            <a:ext cx="7500990" cy="830997"/>
          </a:xfrm>
          <a:prstGeom prst="rect">
            <a:avLst/>
          </a:prstGeom>
        </p:spPr>
        <p:txBody>
          <a:bodyPr wrap="square">
            <a:spAutoFit/>
          </a:bodyPr>
          <a:lstStyle/>
          <a:p>
            <a:r>
              <a:rPr lang="fr-FR" sz="2400" dirty="0"/>
              <a:t>En prenant la partie imaginaire de l'équation (II.15), on obtient la puissance réactive du </a:t>
            </a:r>
            <a:r>
              <a:rPr lang="fr-FR" sz="2400" dirty="0" err="1"/>
              <a:t>noeud</a:t>
            </a:r>
            <a:r>
              <a:rPr lang="fr-FR" sz="2400" dirty="0"/>
              <a:t> de génération i: </a:t>
            </a:r>
          </a:p>
        </p:txBody>
      </p:sp>
      <p:pic>
        <p:nvPicPr>
          <p:cNvPr id="9220" name="Picture 4"/>
          <p:cNvPicPr>
            <a:picLocks noChangeAspect="1" noChangeArrowheads="1"/>
          </p:cNvPicPr>
          <p:nvPr/>
        </p:nvPicPr>
        <p:blipFill>
          <a:blip r:embed="rId4"/>
          <a:srcRect/>
          <a:stretch>
            <a:fillRect/>
          </a:stretch>
        </p:blipFill>
        <p:spPr bwMode="auto">
          <a:xfrm>
            <a:off x="2500298" y="5072074"/>
            <a:ext cx="4643470" cy="828675"/>
          </a:xfrm>
          <a:prstGeom prst="rect">
            <a:avLst/>
          </a:prstGeom>
          <a:noFill/>
          <a:ln w="9525">
            <a:noFill/>
            <a:miter lim="800000"/>
            <a:headEnd/>
            <a:tailEnd/>
          </a:ln>
          <a:effectLst/>
        </p:spPr>
      </p:pic>
      <p:sp>
        <p:nvSpPr>
          <p:cNvPr id="9" name="Titre 1"/>
          <p:cNvSpPr txBox="1">
            <a:spLocks/>
          </p:cNvSpPr>
          <p:nvPr/>
        </p:nvSpPr>
        <p:spPr>
          <a:xfrm>
            <a:off x="7500958" y="2214554"/>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15</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re 1"/>
          <p:cNvSpPr txBox="1">
            <a:spLocks/>
          </p:cNvSpPr>
          <p:nvPr/>
        </p:nvSpPr>
        <p:spPr>
          <a:xfrm>
            <a:off x="7786710" y="3357562"/>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16</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11" name="Titre 1"/>
          <p:cNvSpPr txBox="1">
            <a:spLocks/>
          </p:cNvSpPr>
          <p:nvPr/>
        </p:nvSpPr>
        <p:spPr>
          <a:xfrm>
            <a:off x="7643834" y="5286388"/>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17</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lnSpcReduction="10000"/>
          </a:bodyPr>
          <a:lstStyle/>
          <a:p>
            <a:pPr algn="just">
              <a:buNone/>
            </a:pPr>
            <a:r>
              <a:rPr lang="fr-FR" dirty="0" smtClean="0"/>
              <a:t>La résolution du problème de l’écoulement de puissance, nous permet de déterminer les valeurs du module et de la phase de la tension en chaque nœud du réseau pour des conditions de fonctionnement données. Ce qui nous permettra de calculer les puissances transitées et générées et les pertes. Pour résoudre ce problème, il est nécessaire de déterminer les conditions de l’opération en régime permanent, d’un système de puissance</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sp>
        <p:nvSpPr>
          <p:cNvPr id="3" name="Espace réservé du contenu 2"/>
          <p:cNvSpPr>
            <a:spLocks noGrp="1"/>
          </p:cNvSpPr>
          <p:nvPr>
            <p:ph idx="1"/>
          </p:nvPr>
        </p:nvSpPr>
        <p:spPr/>
        <p:txBody>
          <a:bodyPr>
            <a:normAutofit/>
          </a:bodyPr>
          <a:lstStyle/>
          <a:p>
            <a:r>
              <a:rPr lang="fr-FR" sz="2800" dirty="0"/>
              <a:t>Il faut remarquer que les meilleures valeurs de tension sont utilisées dans le calcul de la puissance </a:t>
            </a:r>
            <a:r>
              <a:rPr lang="fr-FR" sz="2800" dirty="0" smtClean="0"/>
              <a:t>réactive Qi </a:t>
            </a:r>
            <a:r>
              <a:rPr lang="fr-FR" sz="2800" dirty="0"/>
              <a:t>.Une </a:t>
            </a:r>
            <a:r>
              <a:rPr lang="fr-FR" sz="2800" dirty="0" smtClean="0"/>
              <a:t>fois Qi </a:t>
            </a:r>
            <a:r>
              <a:rPr lang="fr-FR" sz="2800" dirty="0"/>
              <a:t>est déterminée, on utilise l'équation (II.15) pour calculer la nouvelle valeur </a:t>
            </a:r>
            <a:r>
              <a:rPr lang="fr-FR" sz="2800" dirty="0" smtClean="0"/>
              <a:t>de Vi </a:t>
            </a:r>
            <a:r>
              <a:rPr lang="fr-FR" sz="2800" dirty="0"/>
              <a:t>du </a:t>
            </a:r>
            <a:r>
              <a:rPr lang="fr-FR" sz="2800" dirty="0" err="1"/>
              <a:t>noeud</a:t>
            </a:r>
            <a:r>
              <a:rPr lang="fr-FR" sz="2800" dirty="0"/>
              <a:t> de génération i et en tirer la phase θ i. Habituellement, une limite maximum et/ou minimum </a:t>
            </a:r>
          </a:p>
        </p:txBody>
      </p:sp>
      <p:pic>
        <p:nvPicPr>
          <p:cNvPr id="11267" name="Picture 3"/>
          <p:cNvPicPr>
            <a:picLocks noChangeAspect="1" noChangeArrowheads="1"/>
          </p:cNvPicPr>
          <p:nvPr/>
        </p:nvPicPr>
        <p:blipFill>
          <a:blip r:embed="rId2"/>
          <a:srcRect/>
          <a:stretch>
            <a:fillRect/>
          </a:stretch>
        </p:blipFill>
        <p:spPr bwMode="auto">
          <a:xfrm>
            <a:off x="3714744" y="4786322"/>
            <a:ext cx="2643206" cy="1143008"/>
          </a:xfrm>
          <a:prstGeom prst="rect">
            <a:avLst/>
          </a:prstGeom>
          <a:noFill/>
          <a:ln w="9525">
            <a:noFill/>
            <a:miter lim="800000"/>
            <a:headEnd/>
            <a:tailEnd/>
          </a:ln>
          <a:effectLst/>
        </p:spPr>
      </p:pic>
      <p:sp>
        <p:nvSpPr>
          <p:cNvPr id="5" name="Titre 1"/>
          <p:cNvSpPr txBox="1">
            <a:spLocks/>
          </p:cNvSpPr>
          <p:nvPr/>
        </p:nvSpPr>
        <p:spPr>
          <a:xfrm>
            <a:off x="7143768" y="5286388"/>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18</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sp>
        <p:nvSpPr>
          <p:cNvPr id="3" name="Espace réservé du contenu 2"/>
          <p:cNvSpPr>
            <a:spLocks noGrp="1"/>
          </p:cNvSpPr>
          <p:nvPr>
            <p:ph idx="1"/>
          </p:nvPr>
        </p:nvSpPr>
        <p:spPr/>
        <p:txBody>
          <a:bodyPr>
            <a:normAutofit fontScale="85000" lnSpcReduction="20000"/>
          </a:bodyPr>
          <a:lstStyle/>
          <a:p>
            <a:pPr algn="just"/>
            <a:r>
              <a:rPr lang="fr-FR" dirty="0"/>
              <a:t>Q doit être spécifié. </a:t>
            </a:r>
            <a:r>
              <a:rPr lang="fr-FR" dirty="0" smtClean="0"/>
              <a:t>Si </a:t>
            </a:r>
            <a:r>
              <a:rPr lang="fr-FR" dirty="0" err="1" smtClean="0"/>
              <a:t>Qmin</a:t>
            </a:r>
            <a:r>
              <a:rPr lang="fr-FR" dirty="0" smtClean="0"/>
              <a:t> </a:t>
            </a:r>
            <a:r>
              <a:rPr lang="fr-FR" dirty="0"/>
              <a:t>excède la limite </a:t>
            </a:r>
            <a:r>
              <a:rPr lang="fr-FR" dirty="0" smtClean="0"/>
              <a:t>spécifiée </a:t>
            </a:r>
            <a:r>
              <a:rPr lang="fr-FR" dirty="0" err="1" smtClean="0"/>
              <a:t>Qmax</a:t>
            </a:r>
            <a:r>
              <a:rPr lang="fr-FR" dirty="0" smtClean="0"/>
              <a:t> </a:t>
            </a:r>
            <a:r>
              <a:rPr lang="fr-FR" dirty="0"/>
              <a:t>, cette dernière est alors choisie à la place de la valeur calculée pour être utilisée dans (II.15). Si l'amplitude de tension </a:t>
            </a:r>
            <a:r>
              <a:rPr lang="fr-FR" dirty="0" smtClean="0"/>
              <a:t>|Vi </a:t>
            </a:r>
            <a:r>
              <a:rPr lang="fr-FR" dirty="0"/>
              <a:t>| de la nouvelle valeur calculée de Vi est plus grande que la valeur spécifiée d'amplitude de tension du </a:t>
            </a:r>
            <a:r>
              <a:rPr lang="fr-FR" dirty="0" err="1"/>
              <a:t>noeud</a:t>
            </a:r>
            <a:r>
              <a:rPr lang="fr-FR" dirty="0"/>
              <a:t> de génération i, la nouvelle tension est corrigée en la multipliant par le facteur correspondant au rapport de l'amplitude de tension spécifiée par l'amplitude de tension calculée, tout en gardant la phase de tension de la valeur calculée. En d'autres termes, seule l'amplitude doit être corrigée.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dirty="0"/>
              <a:t>En résumé, le processus itératif de Gauss-Seidel commence en prenant des valeurs initiales pour les amplitudes et phases de tension inconnues (sauf pour le cas du </a:t>
            </a:r>
            <a:r>
              <a:rPr lang="fr-FR" dirty="0" err="1"/>
              <a:t>noeud</a:t>
            </a:r>
            <a:r>
              <a:rPr lang="fr-FR" dirty="0"/>
              <a:t> balancier) et calcule les nouvelles valeurs, qui sont ainsi des valeurs corrigées. Au niveau de chaque </a:t>
            </a:r>
            <a:r>
              <a:rPr lang="fr-FR" dirty="0" err="1"/>
              <a:t>noeud</a:t>
            </a:r>
            <a:r>
              <a:rPr lang="fr-FR" dirty="0"/>
              <a:t>, et à chaque itération, la tension corrigée est remplacée dans l'équation (II.15) comme une valeur estimée afin de calculer une nouvelle valeur. Ce processus est répété jusqu'à convergence.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sp>
        <p:nvSpPr>
          <p:cNvPr id="3" name="Espace réservé du contenu 2"/>
          <p:cNvSpPr>
            <a:spLocks noGrp="1"/>
          </p:cNvSpPr>
          <p:nvPr>
            <p:ph idx="1"/>
          </p:nvPr>
        </p:nvSpPr>
        <p:spPr/>
        <p:txBody>
          <a:bodyPr/>
          <a:lstStyle/>
          <a:p>
            <a:pPr>
              <a:buNone/>
            </a:pPr>
            <a:r>
              <a:rPr lang="fr-FR" b="1" dirty="0" smtClean="0">
                <a:solidFill>
                  <a:srgbClr val="00B0F0"/>
                </a:solidFill>
              </a:rPr>
              <a:t>3.Dans </a:t>
            </a:r>
            <a:r>
              <a:rPr lang="fr-FR" b="1" dirty="0">
                <a:solidFill>
                  <a:srgbClr val="00B0F0"/>
                </a:solidFill>
              </a:rPr>
              <a:t>le </a:t>
            </a:r>
            <a:r>
              <a:rPr lang="fr-FR" b="1" dirty="0" err="1">
                <a:solidFill>
                  <a:srgbClr val="00B0F0"/>
                </a:solidFill>
              </a:rPr>
              <a:t>noeud</a:t>
            </a:r>
            <a:r>
              <a:rPr lang="fr-FR" b="1" dirty="0">
                <a:solidFill>
                  <a:srgbClr val="00B0F0"/>
                </a:solidFill>
              </a:rPr>
              <a:t> balancier (</a:t>
            </a:r>
            <a:r>
              <a:rPr lang="fr-FR" b="1" dirty="0" err="1">
                <a:solidFill>
                  <a:srgbClr val="00B0F0"/>
                </a:solidFill>
              </a:rPr>
              <a:t>slack</a:t>
            </a:r>
            <a:r>
              <a:rPr lang="fr-FR" b="1" dirty="0">
                <a:solidFill>
                  <a:srgbClr val="00B0F0"/>
                </a:solidFill>
              </a:rPr>
              <a:t>) </a:t>
            </a:r>
            <a:endParaRPr lang="fr-FR" dirty="0">
              <a:solidFill>
                <a:srgbClr val="00B0F0"/>
              </a:solidFill>
            </a:endParaRPr>
          </a:p>
        </p:txBody>
      </p:sp>
      <p:pic>
        <p:nvPicPr>
          <p:cNvPr id="12291" name="Picture 3"/>
          <p:cNvPicPr>
            <a:picLocks noChangeAspect="1" noChangeArrowheads="1"/>
          </p:cNvPicPr>
          <p:nvPr/>
        </p:nvPicPr>
        <p:blipFill>
          <a:blip r:embed="rId2"/>
          <a:srcRect/>
          <a:stretch>
            <a:fillRect/>
          </a:stretch>
        </p:blipFill>
        <p:spPr bwMode="auto">
          <a:xfrm>
            <a:off x="1857356" y="3786190"/>
            <a:ext cx="5929354" cy="571500"/>
          </a:xfrm>
          <a:prstGeom prst="rect">
            <a:avLst/>
          </a:prstGeom>
          <a:noFill/>
          <a:ln w="9525">
            <a:noFill/>
            <a:miter lim="800000"/>
            <a:headEnd/>
            <a:tailEnd/>
          </a:ln>
          <a:effectLst/>
        </p:spPr>
      </p:pic>
      <p:pic>
        <p:nvPicPr>
          <p:cNvPr id="12292" name="Picture 4"/>
          <p:cNvPicPr>
            <a:picLocks noChangeAspect="1" noChangeArrowheads="1"/>
          </p:cNvPicPr>
          <p:nvPr/>
        </p:nvPicPr>
        <p:blipFill>
          <a:blip r:embed="rId3"/>
          <a:srcRect/>
          <a:stretch>
            <a:fillRect/>
          </a:stretch>
        </p:blipFill>
        <p:spPr bwMode="auto">
          <a:xfrm>
            <a:off x="2071670" y="4572008"/>
            <a:ext cx="5857916" cy="581025"/>
          </a:xfrm>
          <a:prstGeom prst="rect">
            <a:avLst/>
          </a:prstGeom>
          <a:noFill/>
          <a:ln w="9525">
            <a:noFill/>
            <a:miter lim="800000"/>
            <a:headEnd/>
            <a:tailEnd/>
          </a:ln>
          <a:effectLst/>
        </p:spPr>
      </p:pic>
      <p:sp>
        <p:nvSpPr>
          <p:cNvPr id="7" name="Rectangle 6"/>
          <p:cNvSpPr/>
          <p:nvPr/>
        </p:nvSpPr>
        <p:spPr>
          <a:xfrm>
            <a:off x="428596" y="2214554"/>
            <a:ext cx="7929618" cy="1384995"/>
          </a:xfrm>
          <a:prstGeom prst="rect">
            <a:avLst/>
          </a:prstGeom>
        </p:spPr>
        <p:txBody>
          <a:bodyPr wrap="square">
            <a:spAutoFit/>
          </a:bodyPr>
          <a:lstStyle/>
          <a:p>
            <a:r>
              <a:rPr lang="fr-FR" sz="2800" dirty="0"/>
              <a:t>Une fois que toutes les tensions aux </a:t>
            </a:r>
            <a:r>
              <a:rPr lang="fr-FR" sz="2800" dirty="0" smtClean="0"/>
              <a:t>noeudsV</a:t>
            </a:r>
            <a:r>
              <a:rPr lang="fr-FR" dirty="0" smtClean="0"/>
              <a:t>2</a:t>
            </a:r>
            <a:r>
              <a:rPr lang="fr-FR" sz="2800" dirty="0" smtClean="0"/>
              <a:t> ,V</a:t>
            </a:r>
            <a:r>
              <a:rPr lang="fr-FR" sz="1600" dirty="0" smtClean="0"/>
              <a:t>3</a:t>
            </a:r>
            <a:r>
              <a:rPr lang="fr-FR" sz="2800" dirty="0" smtClean="0"/>
              <a:t> </a:t>
            </a:r>
            <a:r>
              <a:rPr lang="fr-FR" sz="2800" dirty="0"/>
              <a:t>,..., </a:t>
            </a:r>
            <a:r>
              <a:rPr lang="fr-FR" sz="2800" dirty="0" err="1"/>
              <a:t>Vn</a:t>
            </a:r>
            <a:r>
              <a:rPr lang="fr-FR" sz="2800" dirty="0"/>
              <a:t> sont calculées, la puissance du </a:t>
            </a:r>
            <a:r>
              <a:rPr lang="fr-FR" sz="2800" dirty="0" err="1"/>
              <a:t>noeud</a:t>
            </a:r>
            <a:r>
              <a:rPr lang="fr-FR" sz="2800" dirty="0"/>
              <a:t> balancier est alors calculée: </a:t>
            </a:r>
          </a:p>
        </p:txBody>
      </p:sp>
      <p:sp>
        <p:nvSpPr>
          <p:cNvPr id="8" name="Titre 1"/>
          <p:cNvSpPr txBox="1">
            <a:spLocks/>
          </p:cNvSpPr>
          <p:nvPr/>
        </p:nvSpPr>
        <p:spPr>
          <a:xfrm>
            <a:off x="8143900" y="4572008"/>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20</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9" name="Titre 1"/>
          <p:cNvSpPr txBox="1">
            <a:spLocks/>
          </p:cNvSpPr>
          <p:nvPr/>
        </p:nvSpPr>
        <p:spPr>
          <a:xfrm>
            <a:off x="8001024" y="4000504"/>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19</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sz="4000" b="1" dirty="0" smtClean="0">
                <a:solidFill>
                  <a:srgbClr val="00B050"/>
                </a:solidFill>
              </a:rPr>
              <a:t>Puissance dans une ligne</a:t>
            </a:r>
          </a:p>
          <a:p>
            <a:pPr>
              <a:buNone/>
            </a:pPr>
            <a:r>
              <a:rPr lang="fr-FR" sz="2400" b="1" dirty="0" smtClean="0"/>
              <a:t>          1. </a:t>
            </a:r>
            <a:r>
              <a:rPr lang="fr-FR" sz="2400" b="1" dirty="0" smtClean="0">
                <a:solidFill>
                  <a:srgbClr val="002060"/>
                </a:solidFill>
              </a:rPr>
              <a:t>La </a:t>
            </a:r>
            <a:r>
              <a:rPr lang="fr-FR" sz="2400" b="1" dirty="0">
                <a:solidFill>
                  <a:srgbClr val="002060"/>
                </a:solidFill>
              </a:rPr>
              <a:t>puissance transit dans une ligne </a:t>
            </a:r>
            <a:endParaRPr lang="fr-FR" sz="2400" dirty="0">
              <a:solidFill>
                <a:srgbClr val="002060"/>
              </a:solidFill>
            </a:endParaRPr>
          </a:p>
        </p:txBody>
      </p:sp>
      <p:pic>
        <p:nvPicPr>
          <p:cNvPr id="1026" name="Picture 2"/>
          <p:cNvPicPr>
            <a:picLocks noChangeAspect="1" noChangeArrowheads="1"/>
          </p:cNvPicPr>
          <p:nvPr/>
        </p:nvPicPr>
        <p:blipFill>
          <a:blip r:embed="rId2"/>
          <a:srcRect/>
          <a:stretch>
            <a:fillRect/>
          </a:stretch>
        </p:blipFill>
        <p:spPr bwMode="auto">
          <a:xfrm>
            <a:off x="2000232" y="2928934"/>
            <a:ext cx="4867285" cy="2554988"/>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6286512" y="2828812"/>
            <a:ext cx="1785950" cy="485884"/>
          </a:xfrm>
          <a:prstGeom prst="rect">
            <a:avLst/>
          </a:prstGeom>
          <a:noFill/>
          <a:ln w="9525">
            <a:noFill/>
            <a:miter lim="800000"/>
            <a:headEnd/>
            <a:tailEnd/>
          </a:ln>
          <a:effectLst/>
        </p:spPr>
      </p:pic>
      <p:sp>
        <p:nvSpPr>
          <p:cNvPr id="6" name="Rectangle 5"/>
          <p:cNvSpPr/>
          <p:nvPr/>
        </p:nvSpPr>
        <p:spPr>
          <a:xfrm>
            <a:off x="1928794" y="5357826"/>
            <a:ext cx="5500726" cy="369332"/>
          </a:xfrm>
          <a:prstGeom prst="rect">
            <a:avLst/>
          </a:prstGeom>
        </p:spPr>
        <p:txBody>
          <a:bodyPr wrap="square">
            <a:spAutoFit/>
          </a:bodyPr>
          <a:lstStyle/>
          <a:p>
            <a:r>
              <a:rPr lang="fr-FR" b="1" dirty="0" smtClean="0"/>
              <a:t>FIG.3 . Modèle de la ligne reliant les </a:t>
            </a:r>
            <a:r>
              <a:rPr lang="fr-FR" b="1" dirty="0" err="1" smtClean="0"/>
              <a:t>noeuds</a:t>
            </a:r>
            <a:r>
              <a:rPr lang="fr-FR" b="1" dirty="0" smtClean="0"/>
              <a:t> i et j</a:t>
            </a:r>
            <a:endParaRPr lang="fr-FR" dirty="0"/>
          </a:p>
        </p:txBody>
      </p:sp>
      <p:sp>
        <p:nvSpPr>
          <p:cNvPr id="7"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2285984" y="2928934"/>
            <a:ext cx="5072098" cy="1071570"/>
          </a:xfrm>
          <a:prstGeom prst="rect">
            <a:avLst/>
          </a:prstGeom>
          <a:noFill/>
          <a:ln w="9525">
            <a:noFill/>
            <a:miter lim="800000"/>
            <a:headEnd/>
            <a:tailEnd/>
          </a:ln>
          <a:effectLst/>
        </p:spPr>
      </p:pic>
      <p:sp>
        <p:nvSpPr>
          <p:cNvPr id="5" name="Rectangle 4"/>
          <p:cNvSpPr/>
          <p:nvPr/>
        </p:nvSpPr>
        <p:spPr>
          <a:xfrm>
            <a:off x="500034" y="2000240"/>
            <a:ext cx="7227300" cy="584775"/>
          </a:xfrm>
          <a:prstGeom prst="rect">
            <a:avLst/>
          </a:prstGeom>
        </p:spPr>
        <p:txBody>
          <a:bodyPr wrap="none">
            <a:spAutoFit/>
          </a:bodyPr>
          <a:lstStyle/>
          <a:p>
            <a:r>
              <a:rPr lang="fr-FR" sz="3200" dirty="0" smtClean="0"/>
              <a:t>le courant de ligne </a:t>
            </a:r>
            <a:r>
              <a:rPr lang="fr-FR" sz="3200" dirty="0" err="1" smtClean="0"/>
              <a:t>I</a:t>
            </a:r>
            <a:r>
              <a:rPr lang="fr-FR" sz="2000" dirty="0" err="1" smtClean="0"/>
              <a:t>ij</a:t>
            </a:r>
            <a:r>
              <a:rPr lang="fr-FR" sz="3200" dirty="0" smtClean="0"/>
              <a:t> peut s'exprimer par: </a:t>
            </a:r>
            <a:endParaRPr lang="fr-FR" sz="3200" dirty="0"/>
          </a:p>
        </p:txBody>
      </p:sp>
      <p:pic>
        <p:nvPicPr>
          <p:cNvPr id="2051" name="Picture 3"/>
          <p:cNvPicPr>
            <a:picLocks noChangeAspect="1" noChangeArrowheads="1"/>
          </p:cNvPicPr>
          <p:nvPr/>
        </p:nvPicPr>
        <p:blipFill>
          <a:blip r:embed="rId3"/>
          <a:srcRect/>
          <a:stretch>
            <a:fillRect/>
          </a:stretch>
        </p:blipFill>
        <p:spPr bwMode="auto">
          <a:xfrm>
            <a:off x="785786" y="3929066"/>
            <a:ext cx="7358114" cy="1771650"/>
          </a:xfrm>
          <a:prstGeom prst="rect">
            <a:avLst/>
          </a:prstGeom>
          <a:noFill/>
          <a:ln w="9525">
            <a:noFill/>
            <a:miter lim="800000"/>
            <a:headEnd/>
            <a:tailEnd/>
          </a:ln>
          <a:effectLst/>
        </p:spPr>
      </p:pic>
      <p:sp>
        <p:nvSpPr>
          <p:cNvPr id="7"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sp>
        <p:nvSpPr>
          <p:cNvPr id="8" name="Titre 1"/>
          <p:cNvSpPr txBox="1">
            <a:spLocks/>
          </p:cNvSpPr>
          <p:nvPr/>
        </p:nvSpPr>
        <p:spPr>
          <a:xfrm>
            <a:off x="7929586" y="3143248"/>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21</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3143240" y="2071678"/>
            <a:ext cx="4286280" cy="785818"/>
          </a:xfrm>
          <a:prstGeom prst="rect">
            <a:avLst/>
          </a:prstGeom>
          <a:noFill/>
          <a:ln w="9525">
            <a:noFill/>
            <a:miter lim="800000"/>
            <a:headEnd/>
            <a:tailEnd/>
          </a:ln>
          <a:effectLst/>
        </p:spPr>
      </p:pic>
      <p:sp>
        <p:nvSpPr>
          <p:cNvPr id="5" name="Rectangle 4"/>
          <p:cNvSpPr/>
          <p:nvPr/>
        </p:nvSpPr>
        <p:spPr>
          <a:xfrm>
            <a:off x="500034" y="2857496"/>
            <a:ext cx="7715304" cy="461665"/>
          </a:xfrm>
          <a:prstGeom prst="rect">
            <a:avLst/>
          </a:prstGeom>
        </p:spPr>
        <p:txBody>
          <a:bodyPr wrap="square">
            <a:spAutoFit/>
          </a:bodyPr>
          <a:lstStyle/>
          <a:p>
            <a:pPr algn="just"/>
            <a:r>
              <a:rPr lang="fr-FR" sz="2400" dirty="0" smtClean="0"/>
              <a:t>En substituant l'expression de (1.17) dans (1.18), on obtient: </a:t>
            </a:r>
            <a:endParaRPr lang="fr-FR" sz="2400" dirty="0"/>
          </a:p>
        </p:txBody>
      </p:sp>
      <p:pic>
        <p:nvPicPr>
          <p:cNvPr id="3075" name="Picture 3"/>
          <p:cNvPicPr>
            <a:picLocks noChangeAspect="1" noChangeArrowheads="1"/>
          </p:cNvPicPr>
          <p:nvPr/>
        </p:nvPicPr>
        <p:blipFill>
          <a:blip r:embed="rId3"/>
          <a:srcRect/>
          <a:stretch>
            <a:fillRect/>
          </a:stretch>
        </p:blipFill>
        <p:spPr bwMode="auto">
          <a:xfrm>
            <a:off x="2071670" y="3643314"/>
            <a:ext cx="5048250" cy="619125"/>
          </a:xfrm>
          <a:prstGeom prst="rect">
            <a:avLst/>
          </a:prstGeom>
          <a:noFill/>
          <a:ln w="9525">
            <a:noFill/>
            <a:miter lim="800000"/>
            <a:headEnd/>
            <a:tailEnd/>
          </a:ln>
          <a:effectLst/>
        </p:spPr>
      </p:pic>
      <p:sp>
        <p:nvSpPr>
          <p:cNvPr id="7" name="Rectangle 6"/>
          <p:cNvSpPr/>
          <p:nvPr/>
        </p:nvSpPr>
        <p:spPr>
          <a:xfrm>
            <a:off x="500034" y="4143380"/>
            <a:ext cx="8215370" cy="830997"/>
          </a:xfrm>
          <a:prstGeom prst="rect">
            <a:avLst/>
          </a:prstGeom>
        </p:spPr>
        <p:txBody>
          <a:bodyPr wrap="square">
            <a:spAutoFit/>
          </a:bodyPr>
          <a:lstStyle/>
          <a:p>
            <a:r>
              <a:rPr lang="fr-FR" sz="2400" dirty="0" smtClean="0"/>
              <a:t>De manière similaire, les puissances active et réactive de transit du </a:t>
            </a:r>
            <a:r>
              <a:rPr lang="fr-FR" sz="2400" dirty="0" err="1" smtClean="0"/>
              <a:t>noeud</a:t>
            </a:r>
            <a:r>
              <a:rPr lang="fr-FR" sz="2400" dirty="0" smtClean="0"/>
              <a:t> i au </a:t>
            </a:r>
            <a:r>
              <a:rPr lang="fr-FR" sz="2400" dirty="0" err="1" smtClean="0"/>
              <a:t>noeud</a:t>
            </a:r>
            <a:r>
              <a:rPr lang="fr-FR" sz="2400" dirty="0" smtClean="0"/>
              <a:t> j s'exprime donc </a:t>
            </a:r>
            <a:endParaRPr lang="fr-FR" sz="2400" dirty="0"/>
          </a:p>
        </p:txBody>
      </p:sp>
      <p:pic>
        <p:nvPicPr>
          <p:cNvPr id="3076" name="Picture 4"/>
          <p:cNvPicPr>
            <a:picLocks noChangeAspect="1" noChangeArrowheads="1"/>
          </p:cNvPicPr>
          <p:nvPr/>
        </p:nvPicPr>
        <p:blipFill>
          <a:blip r:embed="rId4"/>
          <a:srcRect/>
          <a:stretch>
            <a:fillRect/>
          </a:stretch>
        </p:blipFill>
        <p:spPr bwMode="auto">
          <a:xfrm>
            <a:off x="1928794" y="5143512"/>
            <a:ext cx="5010150" cy="723900"/>
          </a:xfrm>
          <a:prstGeom prst="rect">
            <a:avLst/>
          </a:prstGeom>
          <a:noFill/>
          <a:ln w="9525">
            <a:noFill/>
            <a:miter lim="800000"/>
            <a:headEnd/>
            <a:tailEnd/>
          </a:ln>
          <a:effectLst/>
        </p:spPr>
      </p:pic>
      <p:sp>
        <p:nvSpPr>
          <p:cNvPr id="9"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sp>
        <p:nvSpPr>
          <p:cNvPr id="10" name="Titre 1"/>
          <p:cNvSpPr txBox="1">
            <a:spLocks/>
          </p:cNvSpPr>
          <p:nvPr/>
        </p:nvSpPr>
        <p:spPr>
          <a:xfrm>
            <a:off x="8001024" y="2214554"/>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dirty="0" smtClean="0">
                <a:latin typeface="+mj-lt"/>
                <a:ea typeface="+mj-ea"/>
                <a:cs typeface="+mj-cs"/>
              </a:rPr>
              <a:t>22</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11" name="Titre 1"/>
          <p:cNvSpPr txBox="1">
            <a:spLocks/>
          </p:cNvSpPr>
          <p:nvPr/>
        </p:nvSpPr>
        <p:spPr>
          <a:xfrm>
            <a:off x="8072462" y="3714752"/>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23</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Titre 1"/>
          <p:cNvSpPr txBox="1">
            <a:spLocks/>
          </p:cNvSpPr>
          <p:nvPr/>
        </p:nvSpPr>
        <p:spPr>
          <a:xfrm>
            <a:off x="7786710" y="5286388"/>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dirty="0" smtClean="0">
                <a:latin typeface="+mj-lt"/>
                <a:ea typeface="+mj-ea"/>
                <a:cs typeface="+mj-cs"/>
              </a:rPr>
              <a:t>24</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r>
              <a:rPr lang="fr-FR" sz="2800" b="1" dirty="0" smtClean="0">
                <a:solidFill>
                  <a:srgbClr val="002060"/>
                </a:solidFill>
              </a:rPr>
              <a:t> 2.Les pertes de puissance dans les lignes </a:t>
            </a:r>
          </a:p>
          <a:p>
            <a:pPr algn="just">
              <a:buNone/>
            </a:pPr>
            <a:r>
              <a:rPr lang="fr-FR" sz="2800" dirty="0" smtClean="0"/>
              <a:t>Au niveau de </a:t>
            </a:r>
            <a:r>
              <a:rPr lang="fr-FR" sz="2800" dirty="0" err="1" smtClean="0"/>
              <a:t>J.d.B</a:t>
            </a:r>
            <a:r>
              <a:rPr lang="fr-FR" sz="2800" dirty="0" smtClean="0"/>
              <a:t> la puissance apparente nette est la différence entre la puissance générée et la puissance demandée. Pour un </a:t>
            </a:r>
            <a:r>
              <a:rPr lang="fr-FR" sz="2800" dirty="0" err="1" smtClean="0"/>
              <a:t>J.d.B</a:t>
            </a:r>
            <a:r>
              <a:rPr lang="fr-FR" sz="2800" dirty="0" smtClean="0"/>
              <a:t> « i », On a :</a:t>
            </a:r>
            <a:endParaRPr lang="fr-FR" sz="2800" dirty="0">
              <a:solidFill>
                <a:srgbClr val="002060"/>
              </a:solidFill>
            </a:endParaRPr>
          </a:p>
        </p:txBody>
      </p:sp>
      <p:pic>
        <p:nvPicPr>
          <p:cNvPr id="4099" name="Picture 3"/>
          <p:cNvPicPr>
            <a:picLocks noChangeAspect="1" noChangeArrowheads="1"/>
          </p:cNvPicPr>
          <p:nvPr/>
        </p:nvPicPr>
        <p:blipFill>
          <a:blip r:embed="rId2"/>
          <a:srcRect/>
          <a:stretch>
            <a:fillRect/>
          </a:stretch>
        </p:blipFill>
        <p:spPr bwMode="auto">
          <a:xfrm>
            <a:off x="3143240" y="3857628"/>
            <a:ext cx="3214710" cy="447675"/>
          </a:xfrm>
          <a:prstGeom prst="rect">
            <a:avLst/>
          </a:prstGeom>
          <a:noFill/>
          <a:ln w="9525">
            <a:noFill/>
            <a:miter lim="800000"/>
            <a:headEnd/>
            <a:tailEnd/>
          </a:ln>
          <a:effectLst/>
        </p:spPr>
      </p:pic>
      <p:pic>
        <p:nvPicPr>
          <p:cNvPr id="4100" name="Picture 4"/>
          <p:cNvPicPr>
            <a:picLocks noChangeAspect="1" noChangeArrowheads="1"/>
          </p:cNvPicPr>
          <p:nvPr/>
        </p:nvPicPr>
        <p:blipFill>
          <a:blip r:embed="rId3"/>
          <a:srcRect/>
          <a:stretch>
            <a:fillRect/>
          </a:stretch>
        </p:blipFill>
        <p:spPr bwMode="auto">
          <a:xfrm>
            <a:off x="928662" y="4429132"/>
            <a:ext cx="5214974" cy="1257300"/>
          </a:xfrm>
          <a:prstGeom prst="rect">
            <a:avLst/>
          </a:prstGeom>
          <a:noFill/>
          <a:ln w="9525">
            <a:noFill/>
            <a:miter lim="800000"/>
            <a:headEnd/>
            <a:tailEnd/>
          </a:ln>
          <a:effectLst/>
        </p:spPr>
      </p:pic>
      <p:sp>
        <p:nvSpPr>
          <p:cNvPr id="7"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sp>
        <p:nvSpPr>
          <p:cNvPr id="8" name="Titre 1"/>
          <p:cNvSpPr txBox="1">
            <a:spLocks/>
          </p:cNvSpPr>
          <p:nvPr/>
        </p:nvSpPr>
        <p:spPr>
          <a:xfrm>
            <a:off x="7143768" y="3929066"/>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25</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rcRect/>
          <a:stretch>
            <a:fillRect/>
          </a:stretch>
        </p:blipFill>
        <p:spPr bwMode="auto">
          <a:xfrm>
            <a:off x="928662" y="1714488"/>
            <a:ext cx="5286412" cy="1857375"/>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2786050" y="4572008"/>
            <a:ext cx="3286148" cy="1143008"/>
          </a:xfrm>
          <a:prstGeom prst="rect">
            <a:avLst/>
          </a:prstGeom>
          <a:noFill/>
          <a:ln w="9525">
            <a:noFill/>
            <a:miter lim="800000"/>
            <a:headEnd/>
            <a:tailEnd/>
          </a:ln>
          <a:effectLst/>
        </p:spPr>
      </p:pic>
      <p:sp>
        <p:nvSpPr>
          <p:cNvPr id="6" name="Rectangle 5"/>
          <p:cNvSpPr/>
          <p:nvPr/>
        </p:nvSpPr>
        <p:spPr>
          <a:xfrm>
            <a:off x="1071538" y="3643314"/>
            <a:ext cx="7286676" cy="830997"/>
          </a:xfrm>
          <a:prstGeom prst="rect">
            <a:avLst/>
          </a:prstGeom>
        </p:spPr>
        <p:txBody>
          <a:bodyPr wrap="square">
            <a:spAutoFit/>
          </a:bodyPr>
          <a:lstStyle/>
          <a:p>
            <a:r>
              <a:rPr lang="fr-FR" sz="2400" dirty="0" smtClean="0"/>
              <a:t>On calcule les pertes au niveau des lignes puis la somme donne l’expression des pertes. </a:t>
            </a:r>
            <a:endParaRPr lang="fr-FR" sz="2400" dirty="0"/>
          </a:p>
        </p:txBody>
      </p:sp>
      <p:sp>
        <p:nvSpPr>
          <p:cNvPr id="7" name="Titre 1"/>
          <p:cNvSpPr>
            <a:spLocks noGrp="1"/>
          </p:cNvSpPr>
          <p:nvPr>
            <p:ph type="title"/>
          </p:nvPr>
        </p:nvSpPr>
        <p:spPr/>
        <p:txBody>
          <a:bodyPr/>
          <a:lstStyle/>
          <a:p>
            <a:r>
              <a:rPr lang="fr-FR" b="1" dirty="0" smtClean="0"/>
              <a:t>Méthode de Gauss-Seidel (</a:t>
            </a:r>
            <a:r>
              <a:rPr lang="fr-FR" b="1" dirty="0" err="1" smtClean="0"/>
              <a:t>cont</a:t>
            </a:r>
            <a:r>
              <a:rPr lang="fr-FR" b="1" dirty="0" smtClean="0"/>
              <a:t>..)</a:t>
            </a:r>
            <a:endParaRPr lang="fr-FR" dirty="0"/>
          </a:p>
        </p:txBody>
      </p:sp>
      <p:sp>
        <p:nvSpPr>
          <p:cNvPr id="8" name="Titre 1"/>
          <p:cNvSpPr txBox="1">
            <a:spLocks/>
          </p:cNvSpPr>
          <p:nvPr/>
        </p:nvSpPr>
        <p:spPr>
          <a:xfrm>
            <a:off x="5429256" y="2071678"/>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27</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9" name="Titre 1"/>
          <p:cNvSpPr txBox="1">
            <a:spLocks/>
          </p:cNvSpPr>
          <p:nvPr/>
        </p:nvSpPr>
        <p:spPr>
          <a:xfrm>
            <a:off x="5429256" y="1571612"/>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26</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re 1"/>
          <p:cNvSpPr txBox="1">
            <a:spLocks/>
          </p:cNvSpPr>
          <p:nvPr/>
        </p:nvSpPr>
        <p:spPr>
          <a:xfrm>
            <a:off x="6500826" y="3214686"/>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29</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11" name="Titre 1"/>
          <p:cNvSpPr txBox="1">
            <a:spLocks/>
          </p:cNvSpPr>
          <p:nvPr/>
        </p:nvSpPr>
        <p:spPr>
          <a:xfrm>
            <a:off x="6572264" y="2643182"/>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28</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Titre 1"/>
          <p:cNvSpPr txBox="1">
            <a:spLocks/>
          </p:cNvSpPr>
          <p:nvPr/>
        </p:nvSpPr>
        <p:spPr>
          <a:xfrm>
            <a:off x="6572264" y="5214950"/>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dirty="0" smtClean="0">
                <a:latin typeface="+mj-lt"/>
                <a:ea typeface="+mj-ea"/>
                <a:cs typeface="+mj-cs"/>
              </a:rPr>
              <a:t>31</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13" name="Titre 1"/>
          <p:cNvSpPr txBox="1">
            <a:spLocks/>
          </p:cNvSpPr>
          <p:nvPr/>
        </p:nvSpPr>
        <p:spPr>
          <a:xfrm>
            <a:off x="6572264" y="4643446"/>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30</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1785918" y="428625"/>
            <a:ext cx="6357982" cy="5697538"/>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 (</a:t>
            </a:r>
            <a:r>
              <a:rPr lang="fr-FR" dirty="0" err="1" smtClean="0"/>
              <a:t>cont</a:t>
            </a:r>
            <a:r>
              <a:rPr lang="fr-FR" dirty="0" smtClean="0"/>
              <a:t>…)</a:t>
            </a:r>
            <a:endParaRPr lang="fr-FR" dirty="0"/>
          </a:p>
        </p:txBody>
      </p:sp>
      <p:sp>
        <p:nvSpPr>
          <p:cNvPr id="3" name="Espace réservé du contenu 2"/>
          <p:cNvSpPr>
            <a:spLocks noGrp="1"/>
          </p:cNvSpPr>
          <p:nvPr>
            <p:ph idx="1"/>
          </p:nvPr>
        </p:nvSpPr>
        <p:spPr/>
        <p:txBody>
          <a:bodyPr/>
          <a:lstStyle/>
          <a:p>
            <a:pPr>
              <a:buNone/>
            </a:pPr>
            <a:r>
              <a:rPr lang="fr-FR" dirty="0" smtClean="0"/>
              <a:t>Dans ce cours ;on présente les techniques de résolution du problème d’écoulement de puissance à savoir de quelques méthodes de calcules : </a:t>
            </a:r>
          </a:p>
          <a:p>
            <a:pPr>
              <a:buNone/>
            </a:pPr>
            <a:r>
              <a:rPr lang="fr-FR" dirty="0" smtClean="0"/>
              <a:t> - Méthode de GAUSS-SEIDEL</a:t>
            </a:r>
          </a:p>
          <a:p>
            <a:pPr>
              <a:buNone/>
            </a:pPr>
            <a:r>
              <a:rPr lang="fr-FR" dirty="0" smtClean="0"/>
              <a:t>- Méthode Newton </a:t>
            </a:r>
            <a:r>
              <a:rPr lang="fr-FR" dirty="0" err="1" smtClean="0"/>
              <a:t>Raphson</a:t>
            </a: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srcRect/>
          <a:stretch>
            <a:fillRect/>
          </a:stretch>
        </p:blipFill>
        <p:spPr bwMode="auto">
          <a:xfrm>
            <a:off x="1721184" y="950229"/>
            <a:ext cx="5728888" cy="5000639"/>
          </a:xfrm>
          <a:prstGeom prst="rect">
            <a:avLst/>
          </a:prstGeom>
          <a:noFill/>
          <a:ln w="9525">
            <a:noFill/>
            <a:miter lim="800000"/>
            <a:headEnd/>
            <a:tailEnd/>
          </a:ln>
          <a:effectLst/>
        </p:spPr>
      </p:pic>
      <p:sp>
        <p:nvSpPr>
          <p:cNvPr id="5" name="Titre 1"/>
          <p:cNvSpPr>
            <a:spLocks noGrp="1"/>
          </p:cNvSpPr>
          <p:nvPr>
            <p:ph type="title"/>
          </p:nvPr>
        </p:nvSpPr>
        <p:spPr>
          <a:xfrm>
            <a:off x="857224" y="5572140"/>
            <a:ext cx="6900882" cy="703282"/>
          </a:xfrm>
        </p:spPr>
        <p:txBody>
          <a:bodyPr>
            <a:normAutofit/>
          </a:bodyPr>
          <a:lstStyle/>
          <a:p>
            <a:r>
              <a:rPr lang="fr-FR" sz="2000" b="1" dirty="0" err="1" smtClean="0"/>
              <a:t>Fig</a:t>
            </a:r>
            <a:r>
              <a:rPr lang="fr-FR" sz="2000" b="1" dirty="0" smtClean="0"/>
              <a:t> </a:t>
            </a:r>
            <a:r>
              <a:rPr lang="fr-FR" sz="2000" b="1" smtClean="0"/>
              <a:t>.4 Organigramme  </a:t>
            </a:r>
            <a:r>
              <a:rPr lang="fr-FR" sz="2000" b="1" dirty="0" smtClean="0"/>
              <a:t>de la méthode gauss </a:t>
            </a:r>
            <a:r>
              <a:rPr lang="fr-FR" sz="2000" b="1" dirty="0" err="1" smtClean="0"/>
              <a:t>seidel</a:t>
            </a:r>
            <a:endParaRPr lang="fr-FR" sz="2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lnSpcReduction="10000"/>
          </a:bodyPr>
          <a:lstStyle/>
          <a:p>
            <a:pPr algn="just"/>
            <a:r>
              <a:rPr lang="fr-FR" dirty="0" smtClean="0"/>
              <a:t>L’analyse de la répartition des puissances dans un réseau électrique composé de plusieurs nombres de générateurs, lignes de transmission et des charges est très importante pour les études, la planification et l’exploitation d’un réseau électrique. Cela permet de connaître les conditions de production et de charge et les niveaux des tensions du réseau. Les calculs permettant d’obtenir ces informations sont connus sous le nom (écoulement des puissances ou encore power flow)</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fontScale="92500" lnSpcReduction="20000"/>
          </a:bodyPr>
          <a:lstStyle/>
          <a:p>
            <a:pPr algn="just"/>
            <a:r>
              <a:rPr lang="fr-FR" dirty="0" smtClean="0"/>
              <a:t>Classification des jeux de barre :</a:t>
            </a:r>
          </a:p>
          <a:p>
            <a:pPr algn="just">
              <a:buNone/>
            </a:pPr>
            <a:r>
              <a:rPr lang="fr-FR" dirty="0" smtClean="0"/>
              <a:t>Dans l’analyse d’écoulement de puissance on peut classer les jeux de barres en trois catégories en fonction des spécifications des variables utilisées: </a:t>
            </a:r>
            <a:r>
              <a:rPr lang="fr-FR" dirty="0" smtClean="0">
                <a:solidFill>
                  <a:srgbClr val="FF0000"/>
                </a:solidFill>
              </a:rPr>
              <a:t>A</a:t>
            </a:r>
            <a:r>
              <a:rPr lang="fr-FR" dirty="0" smtClean="0"/>
              <a:t>. Jeu de barres de référence (SLACK ou SWING BUS) ou V et θ sont défini, connecté à une centrale électrique dont la puissance et la plus élevée.</a:t>
            </a:r>
          </a:p>
          <a:p>
            <a:pPr algn="just">
              <a:buNone/>
            </a:pPr>
            <a:r>
              <a:rPr lang="fr-FR" dirty="0" smtClean="0"/>
              <a:t> </a:t>
            </a:r>
            <a:r>
              <a:rPr lang="fr-FR" dirty="0" smtClean="0">
                <a:solidFill>
                  <a:srgbClr val="FF0000"/>
                </a:solidFill>
              </a:rPr>
              <a:t>B</a:t>
            </a:r>
            <a:r>
              <a:rPr lang="fr-FR" dirty="0" smtClean="0"/>
              <a:t>. Jeu de barres de charge (type P-Q bus) ou la puissance active P et la puissance réactive Q sont définies.</a:t>
            </a:r>
            <a:endParaRPr lang="fr-FR" dirty="0" smtClean="0">
              <a:solidFill>
                <a:srgbClr val="FF0000"/>
              </a:solidFill>
            </a:endParaRPr>
          </a:p>
          <a:p>
            <a:pPr algn="just">
              <a:buNone/>
            </a:pPr>
            <a:r>
              <a:rPr lang="fr-FR" dirty="0">
                <a:solidFill>
                  <a:srgbClr val="FF0000"/>
                </a:solidFill>
              </a:rPr>
              <a:t>C</a:t>
            </a:r>
            <a:r>
              <a:rPr lang="fr-FR" dirty="0" smtClean="0"/>
              <a:t>. Jeu de barres à tension contrôlée (type PV bus) ou la puissance active P et le module de la tension V sont définis.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457200" y="2124392"/>
            <a:ext cx="8229600" cy="2306003"/>
          </a:xfrm>
          <a:prstGeom prst="rect">
            <a:avLst/>
          </a:prstGeom>
          <a:noFill/>
          <a:ln w="9525">
            <a:noFill/>
            <a:miter lim="800000"/>
            <a:headEnd/>
            <a:tailEnd/>
          </a:ln>
          <a:effectLst/>
        </p:spPr>
      </p:pic>
      <p:sp>
        <p:nvSpPr>
          <p:cNvPr id="3" name="Titre 1"/>
          <p:cNvSpPr>
            <a:spLocks noGrp="1"/>
          </p:cNvSpPr>
          <p:nvPr>
            <p:ph type="title"/>
          </p:nvPr>
        </p:nvSpPr>
        <p:spPr>
          <a:xfrm>
            <a:off x="928662" y="4643446"/>
            <a:ext cx="6615130" cy="488968"/>
          </a:xfrm>
        </p:spPr>
        <p:txBody>
          <a:bodyPr>
            <a:noAutofit/>
          </a:bodyPr>
          <a:lstStyle/>
          <a:p>
            <a:r>
              <a:rPr lang="fr-FR" sz="1800" dirty="0" smtClean="0"/>
              <a:t>Fig.1 Tableau des différents types de charges</a:t>
            </a:r>
            <a:endParaRPr lang="fr-FR"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F0"/>
                </a:solidFill>
              </a:rPr>
              <a:t>Méthodes itératives de l’écoulement de puissance</a:t>
            </a:r>
            <a:endParaRPr lang="fr-FR" dirty="0">
              <a:solidFill>
                <a:srgbClr val="00B0F0"/>
              </a:solidFill>
            </a:endParaRPr>
          </a:p>
        </p:txBody>
      </p:sp>
      <p:sp>
        <p:nvSpPr>
          <p:cNvPr id="3" name="Espace réservé du contenu 2"/>
          <p:cNvSpPr>
            <a:spLocks noGrp="1"/>
          </p:cNvSpPr>
          <p:nvPr>
            <p:ph idx="1"/>
          </p:nvPr>
        </p:nvSpPr>
        <p:spPr/>
        <p:txBody>
          <a:bodyPr>
            <a:normAutofit fontScale="70000" lnSpcReduction="20000"/>
          </a:bodyPr>
          <a:lstStyle/>
          <a:p>
            <a:pPr algn="just"/>
            <a:r>
              <a:rPr lang="fr-FR" dirty="0"/>
              <a:t>La résolution du problème de l’écoulement de puissance est basée sur un processus itératif. On utilise des valeurs estimées des tensions des jeux de barres pour calculer un ensemble de nouvelles valeurs, qui sont fonctions des valeurs estimées des </a:t>
            </a:r>
            <a:r>
              <a:rPr lang="fr-FR" dirty="0" smtClean="0"/>
              <a:t>tensions</a:t>
            </a:r>
            <a:r>
              <a:rPr lang="fr-FR" dirty="0"/>
              <a:t>, des puissances actives et réactives spécifiées et des admittances du réseau. Chaque fois qu’un ensemble des valeurs de tensions est obtenue, le nombre d’itérations augmente d’une unité. </a:t>
            </a:r>
          </a:p>
          <a:p>
            <a:pPr algn="just"/>
            <a:r>
              <a:rPr lang="fr-FR" dirty="0"/>
              <a:t>Depuis longtemps plusieurs méthodes ont été proposées par différents chercheurs pour la résolution des systèmes d’équations modélisant le fonctionnement en régime permanent du Système électrique. Pour calculer les tensions des jeux de barres des réseaux électriques on utilise l’une des méthodes suivantes : </a:t>
            </a:r>
          </a:p>
          <a:p>
            <a:pPr algn="just"/>
            <a:r>
              <a:rPr lang="fr-FR" dirty="0"/>
              <a:t>1. La méthode de Gauss. </a:t>
            </a:r>
          </a:p>
          <a:p>
            <a:pPr algn="just"/>
            <a:r>
              <a:rPr lang="fr-FR" dirty="0"/>
              <a:t>2. La méthode de Gauss-Seidel. </a:t>
            </a:r>
          </a:p>
          <a:p>
            <a:pPr algn="just"/>
            <a:r>
              <a:rPr lang="fr-FR" dirty="0"/>
              <a:t>3. La méthode de Newton </a:t>
            </a:r>
            <a:r>
              <a:rPr lang="fr-FR" dirty="0" err="1"/>
              <a:t>Raphson</a:t>
            </a:r>
            <a:r>
              <a:rPr lang="fr-FR"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Equation du réseau électrique :</a:t>
            </a:r>
            <a:endParaRPr lang="fr-FR" dirty="0"/>
          </a:p>
        </p:txBody>
      </p:sp>
      <p:sp>
        <p:nvSpPr>
          <p:cNvPr id="3" name="Espace réservé du contenu 2"/>
          <p:cNvSpPr>
            <a:spLocks noGrp="1"/>
          </p:cNvSpPr>
          <p:nvPr>
            <p:ph idx="1"/>
          </p:nvPr>
        </p:nvSpPr>
        <p:spPr/>
        <p:txBody>
          <a:bodyPr/>
          <a:lstStyle/>
          <a:p>
            <a:pPr>
              <a:buNone/>
            </a:pPr>
            <a:r>
              <a:rPr lang="fr-FR" dirty="0" smtClean="0"/>
              <a:t>L ‘équation décrivant les relations entre courants et tensions aux jeux de barres est donné par :</a:t>
            </a:r>
          </a:p>
          <a:p>
            <a:pPr>
              <a:buNone/>
            </a:pPr>
            <a:r>
              <a:rPr lang="fr-FR" dirty="0" smtClean="0"/>
              <a:t> </a:t>
            </a:r>
            <a:endParaRPr lang="fr-FR" dirty="0"/>
          </a:p>
        </p:txBody>
      </p:sp>
      <p:pic>
        <p:nvPicPr>
          <p:cNvPr id="2051" name="Picture 3"/>
          <p:cNvPicPr>
            <a:picLocks noChangeAspect="1" noChangeArrowheads="1"/>
          </p:cNvPicPr>
          <p:nvPr/>
        </p:nvPicPr>
        <p:blipFill>
          <a:blip r:embed="rId2"/>
          <a:srcRect/>
          <a:stretch>
            <a:fillRect/>
          </a:stretch>
        </p:blipFill>
        <p:spPr bwMode="auto">
          <a:xfrm>
            <a:off x="3371850" y="3105150"/>
            <a:ext cx="3557604" cy="6477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3714744" y="4714884"/>
            <a:ext cx="2857520" cy="1323975"/>
          </a:xfrm>
          <a:prstGeom prst="rect">
            <a:avLst/>
          </a:prstGeom>
          <a:noFill/>
          <a:ln w="9525">
            <a:noFill/>
            <a:miter lim="800000"/>
            <a:headEnd/>
            <a:tailEnd/>
          </a:ln>
          <a:effectLst/>
        </p:spPr>
      </p:pic>
      <p:pic>
        <p:nvPicPr>
          <p:cNvPr id="2053" name="Picture 5"/>
          <p:cNvPicPr>
            <a:picLocks noChangeAspect="1" noChangeArrowheads="1"/>
          </p:cNvPicPr>
          <p:nvPr/>
        </p:nvPicPr>
        <p:blipFill>
          <a:blip r:embed="rId4"/>
          <a:srcRect/>
          <a:stretch>
            <a:fillRect/>
          </a:stretch>
        </p:blipFill>
        <p:spPr bwMode="auto">
          <a:xfrm>
            <a:off x="928662" y="3643314"/>
            <a:ext cx="4786346" cy="930144"/>
          </a:xfrm>
          <a:prstGeom prst="rect">
            <a:avLst/>
          </a:prstGeom>
          <a:noFill/>
          <a:ln w="9525">
            <a:noFill/>
            <a:miter lim="800000"/>
            <a:headEnd/>
            <a:tailEnd/>
          </a:ln>
          <a:effectLst/>
        </p:spPr>
      </p:pic>
      <p:sp>
        <p:nvSpPr>
          <p:cNvPr id="8" name="Titre 1"/>
          <p:cNvSpPr txBox="1">
            <a:spLocks/>
          </p:cNvSpPr>
          <p:nvPr/>
        </p:nvSpPr>
        <p:spPr>
          <a:xfrm>
            <a:off x="7572396" y="3357562"/>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1</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9" name="Titre 1"/>
          <p:cNvSpPr txBox="1">
            <a:spLocks/>
          </p:cNvSpPr>
          <p:nvPr/>
        </p:nvSpPr>
        <p:spPr>
          <a:xfrm>
            <a:off x="7572396" y="5072074"/>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2</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pPr>
              <a:buNone/>
            </a:pPr>
            <a:r>
              <a:rPr lang="fr-FR" dirty="0" smtClean="0"/>
              <a:t>I</a:t>
            </a:r>
            <a:r>
              <a:rPr lang="fr-FR" sz="2000" dirty="0" smtClean="0"/>
              <a:t>BUS</a:t>
            </a:r>
            <a:r>
              <a:rPr lang="fr-FR" dirty="0" smtClean="0"/>
              <a:t>: </a:t>
            </a:r>
            <a:r>
              <a:rPr lang="fr-FR" dirty="0"/>
              <a:t>Vecteur des courants des jeux de barres. </a:t>
            </a:r>
            <a:endParaRPr lang="fr-FR" dirty="0" smtClean="0"/>
          </a:p>
          <a:p>
            <a:pPr>
              <a:buNone/>
            </a:pPr>
            <a:endParaRPr lang="fr-FR" dirty="0"/>
          </a:p>
        </p:txBody>
      </p:sp>
      <p:pic>
        <p:nvPicPr>
          <p:cNvPr id="3075" name="Picture 3"/>
          <p:cNvPicPr>
            <a:picLocks noChangeAspect="1" noChangeArrowheads="1"/>
          </p:cNvPicPr>
          <p:nvPr/>
        </p:nvPicPr>
        <p:blipFill>
          <a:blip r:embed="rId2"/>
          <a:srcRect/>
          <a:stretch>
            <a:fillRect/>
          </a:stretch>
        </p:blipFill>
        <p:spPr bwMode="auto">
          <a:xfrm>
            <a:off x="3571868" y="1214422"/>
            <a:ext cx="2214578" cy="2143140"/>
          </a:xfrm>
          <a:prstGeom prst="rect">
            <a:avLst/>
          </a:prstGeom>
          <a:noFill/>
          <a:ln w="9525">
            <a:noFill/>
            <a:miter lim="800000"/>
            <a:headEnd/>
            <a:tailEnd/>
          </a:ln>
          <a:effectLst/>
        </p:spPr>
      </p:pic>
      <p:sp>
        <p:nvSpPr>
          <p:cNvPr id="6" name="Rectangle 5"/>
          <p:cNvSpPr/>
          <p:nvPr/>
        </p:nvSpPr>
        <p:spPr>
          <a:xfrm>
            <a:off x="785786" y="3105835"/>
            <a:ext cx="7429552" cy="830997"/>
          </a:xfrm>
          <a:prstGeom prst="rect">
            <a:avLst/>
          </a:prstGeom>
        </p:spPr>
        <p:txBody>
          <a:bodyPr wrap="square">
            <a:spAutoFit/>
          </a:bodyPr>
          <a:lstStyle/>
          <a:p>
            <a:r>
              <a:rPr lang="fr-FR" sz="2400" dirty="0" smtClean="0"/>
              <a:t>Y</a:t>
            </a:r>
            <a:r>
              <a:rPr lang="fr-FR" sz="2000" dirty="0" smtClean="0"/>
              <a:t>BUS: </a:t>
            </a:r>
            <a:r>
              <a:rPr lang="fr-FR" sz="2400" dirty="0" smtClean="0"/>
              <a:t>La </a:t>
            </a:r>
            <a:r>
              <a:rPr lang="fr-FR" sz="2400" dirty="0"/>
              <a:t>matrice admittance du réseau électrique donnée par : </a:t>
            </a:r>
          </a:p>
        </p:txBody>
      </p:sp>
      <p:pic>
        <p:nvPicPr>
          <p:cNvPr id="3077" name="Picture 5"/>
          <p:cNvPicPr>
            <a:picLocks noChangeAspect="1" noChangeArrowheads="1"/>
          </p:cNvPicPr>
          <p:nvPr/>
        </p:nvPicPr>
        <p:blipFill>
          <a:blip r:embed="rId3"/>
          <a:srcRect/>
          <a:stretch>
            <a:fillRect/>
          </a:stretch>
        </p:blipFill>
        <p:spPr bwMode="auto">
          <a:xfrm>
            <a:off x="1928794" y="3786190"/>
            <a:ext cx="6286544" cy="2652721"/>
          </a:xfrm>
          <a:prstGeom prst="rect">
            <a:avLst/>
          </a:prstGeom>
          <a:noFill/>
          <a:ln w="9525">
            <a:noFill/>
            <a:miter lim="800000"/>
            <a:headEnd/>
            <a:tailEnd/>
          </a:ln>
          <a:effectLst/>
        </p:spPr>
      </p:pic>
      <p:sp>
        <p:nvSpPr>
          <p:cNvPr id="7" name="Titre 1"/>
          <p:cNvSpPr txBox="1">
            <a:spLocks/>
          </p:cNvSpPr>
          <p:nvPr/>
        </p:nvSpPr>
        <p:spPr>
          <a:xfrm>
            <a:off x="7572396" y="2143116"/>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tx1"/>
                </a:solidFill>
                <a:effectLst/>
                <a:uLnTx/>
                <a:uFillTx/>
                <a:latin typeface="+mj-lt"/>
                <a:ea typeface="+mj-ea"/>
                <a:cs typeface="+mj-cs"/>
              </a:rPr>
              <a:t>3</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
        <p:nvSpPr>
          <p:cNvPr id="8" name="Titre 1"/>
          <p:cNvSpPr txBox="1">
            <a:spLocks/>
          </p:cNvSpPr>
          <p:nvPr/>
        </p:nvSpPr>
        <p:spPr>
          <a:xfrm>
            <a:off x="8072462" y="5072074"/>
            <a:ext cx="571504" cy="35718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dirty="0" smtClean="0">
                <a:latin typeface="+mj-lt"/>
                <a:ea typeface="+mj-ea"/>
                <a:cs typeface="+mj-cs"/>
              </a:rPr>
              <a:t>4</a:t>
            </a:r>
            <a:endParaRPr kumimoji="0" lang="fr-FR"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1071</TotalTime>
  <Words>1533</Words>
  <Application>Microsoft Office PowerPoint</Application>
  <PresentationFormat>Affichage à l'écran (4:3)</PresentationFormat>
  <Paragraphs>112</Paragraphs>
  <Slides>30</Slides>
  <Notes>0</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Thème Office</vt:lpstr>
      <vt:lpstr>Ecoulement de Puissance Méthode gauss –seidel (Première partie)</vt:lpstr>
      <vt:lpstr>Introduction</vt:lpstr>
      <vt:lpstr>Introduction (cont…)</vt:lpstr>
      <vt:lpstr>Diapositive 4</vt:lpstr>
      <vt:lpstr>Diapositive 5</vt:lpstr>
      <vt:lpstr>Fig.1 Tableau des différents types de charges</vt:lpstr>
      <vt:lpstr>Méthodes itératives de l’écoulement de puissance</vt:lpstr>
      <vt:lpstr>Equation du réseau électrique :</vt:lpstr>
      <vt:lpstr>Diapositive 9</vt:lpstr>
      <vt:lpstr>Diapositive 10</vt:lpstr>
      <vt:lpstr>Méthode de Gauss-Seidel :</vt:lpstr>
      <vt:lpstr>Méthode de Gauss-Seidel (cont..)</vt:lpstr>
      <vt:lpstr>Méthode de Gauss-Seidel (cont..)</vt:lpstr>
      <vt:lpstr>Méthode de Gauss-Seidel (cont..)</vt:lpstr>
      <vt:lpstr>Méthode de Gauss-Seidel (cont..)</vt:lpstr>
      <vt:lpstr>Méthode de Gauss-Seidel (cont..)</vt:lpstr>
      <vt:lpstr>Méthode de Gauss-Seidel (cont..)</vt:lpstr>
      <vt:lpstr>Méthode de Gauss-Seidel (cont..)</vt:lpstr>
      <vt:lpstr>Méthode de Gauss-Seidel (cont..)</vt:lpstr>
      <vt:lpstr>Méthode de Gauss-Seidel (cont..)</vt:lpstr>
      <vt:lpstr>Méthode de Gauss-Seidel (cont..)</vt:lpstr>
      <vt:lpstr>Méthode de Gauss-Seidel (cont..)</vt:lpstr>
      <vt:lpstr>Méthode de Gauss-Seidel (cont..)</vt:lpstr>
      <vt:lpstr>Méthode de Gauss-Seidel (cont..)</vt:lpstr>
      <vt:lpstr>Méthode de Gauss-Seidel (cont..)</vt:lpstr>
      <vt:lpstr>Méthode de Gauss-Seidel (cont..)</vt:lpstr>
      <vt:lpstr>Méthode de Gauss-Seidel (cont..)</vt:lpstr>
      <vt:lpstr>Méthode de Gauss-Seidel (cont..)</vt:lpstr>
      <vt:lpstr>Diapositive 29</vt:lpstr>
      <vt:lpstr>Fig .4 Organigramme  de la méthode gauss seidel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Ecoulement de Puissance</dc:title>
  <dc:creator>pixinfo</dc:creator>
  <cp:lastModifiedBy>pixinfo</cp:lastModifiedBy>
  <cp:revision>5</cp:revision>
  <dcterms:created xsi:type="dcterms:W3CDTF">2020-04-03T13:54:34Z</dcterms:created>
  <dcterms:modified xsi:type="dcterms:W3CDTF">2021-05-16T19:42:45Z</dcterms:modified>
</cp:coreProperties>
</file>