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Layouts/slideLayout15.xml" ContentType="application/vnd.openxmlformats-officedocument.presentationml.slideLayout+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s/slide2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8" r:id="rId4"/>
  </p:sldMasterIdLst>
  <p:notesMasterIdLst>
    <p:notesMasterId r:id="rId292"/>
  </p:notesMasterIdLst>
  <p:handoutMasterIdLst>
    <p:handoutMasterId r:id="rId293"/>
  </p:handoutMasterIdLst>
  <p:sldIdLst>
    <p:sldId id="256" r:id="rId5"/>
    <p:sldId id="258" r:id="rId6"/>
    <p:sldId id="359" r:id="rId7"/>
    <p:sldId id="356" r:id="rId8"/>
    <p:sldId id="682" r:id="rId9"/>
    <p:sldId id="375" r:id="rId10"/>
    <p:sldId id="386" r:id="rId11"/>
    <p:sldId id="426" r:id="rId12"/>
    <p:sldId id="387" r:id="rId13"/>
    <p:sldId id="384" r:id="rId14"/>
    <p:sldId id="388" r:id="rId15"/>
    <p:sldId id="683" r:id="rId16"/>
    <p:sldId id="390" r:id="rId17"/>
    <p:sldId id="389" r:id="rId18"/>
    <p:sldId id="391" r:id="rId19"/>
    <p:sldId id="392" r:id="rId20"/>
    <p:sldId id="393" r:id="rId21"/>
    <p:sldId id="394" r:id="rId22"/>
    <p:sldId id="427" r:id="rId23"/>
    <p:sldId id="340" r:id="rId24"/>
    <p:sldId id="396" r:id="rId25"/>
    <p:sldId id="428" r:id="rId26"/>
    <p:sldId id="397" r:id="rId27"/>
    <p:sldId id="429" r:id="rId28"/>
    <p:sldId id="398" r:id="rId29"/>
    <p:sldId id="399" r:id="rId30"/>
    <p:sldId id="402" r:id="rId31"/>
    <p:sldId id="403" r:id="rId32"/>
    <p:sldId id="404" r:id="rId33"/>
    <p:sldId id="406" r:id="rId34"/>
    <p:sldId id="407" r:id="rId35"/>
    <p:sldId id="400" r:id="rId36"/>
    <p:sldId id="430" r:id="rId37"/>
    <p:sldId id="401" r:id="rId38"/>
    <p:sldId id="408" r:id="rId39"/>
    <p:sldId id="431" r:id="rId40"/>
    <p:sldId id="409" r:id="rId41"/>
    <p:sldId id="410" r:id="rId42"/>
    <p:sldId id="436" r:id="rId43"/>
    <p:sldId id="412" r:id="rId44"/>
    <p:sldId id="423" r:id="rId45"/>
    <p:sldId id="411" r:id="rId46"/>
    <p:sldId id="413" r:id="rId47"/>
    <p:sldId id="433" r:id="rId48"/>
    <p:sldId id="437" r:id="rId49"/>
    <p:sldId id="439" r:id="rId50"/>
    <p:sldId id="440" r:id="rId51"/>
    <p:sldId id="414" r:id="rId52"/>
    <p:sldId id="432" r:id="rId53"/>
    <p:sldId id="416" r:id="rId54"/>
    <p:sldId id="434" r:id="rId55"/>
    <p:sldId id="415" r:id="rId56"/>
    <p:sldId id="441" r:id="rId57"/>
    <p:sldId id="418" r:id="rId58"/>
    <p:sldId id="435" r:id="rId59"/>
    <p:sldId id="419" r:id="rId60"/>
    <p:sldId id="420" r:id="rId61"/>
    <p:sldId id="422" r:id="rId62"/>
    <p:sldId id="421" r:id="rId63"/>
    <p:sldId id="424" r:id="rId64"/>
    <p:sldId id="444" r:id="rId65"/>
    <p:sldId id="442" r:id="rId66"/>
    <p:sldId id="443" r:id="rId67"/>
    <p:sldId id="450" r:id="rId68"/>
    <p:sldId id="445" r:id="rId69"/>
    <p:sldId id="452" r:id="rId70"/>
    <p:sldId id="739" r:id="rId71"/>
    <p:sldId id="446" r:id="rId72"/>
    <p:sldId id="456" r:id="rId73"/>
    <p:sldId id="447" r:id="rId74"/>
    <p:sldId id="458" r:id="rId75"/>
    <p:sldId id="459" r:id="rId76"/>
    <p:sldId id="460" r:id="rId77"/>
    <p:sldId id="463" r:id="rId78"/>
    <p:sldId id="464" r:id="rId79"/>
    <p:sldId id="465" r:id="rId80"/>
    <p:sldId id="466" r:id="rId81"/>
    <p:sldId id="467" r:id="rId82"/>
    <p:sldId id="468" r:id="rId83"/>
    <p:sldId id="469" r:id="rId84"/>
    <p:sldId id="470" r:id="rId85"/>
    <p:sldId id="471" r:id="rId86"/>
    <p:sldId id="473" r:id="rId87"/>
    <p:sldId id="474" r:id="rId88"/>
    <p:sldId id="472" r:id="rId89"/>
    <p:sldId id="475" r:id="rId90"/>
    <p:sldId id="476" r:id="rId91"/>
    <p:sldId id="484" r:id="rId92"/>
    <p:sldId id="485" r:id="rId93"/>
    <p:sldId id="486" r:id="rId94"/>
    <p:sldId id="487" r:id="rId95"/>
    <p:sldId id="477" r:id="rId96"/>
    <p:sldId id="488" r:id="rId97"/>
    <p:sldId id="489" r:id="rId98"/>
    <p:sldId id="490" r:id="rId99"/>
    <p:sldId id="497" r:id="rId100"/>
    <p:sldId id="513" r:id="rId101"/>
    <p:sldId id="517" r:id="rId102"/>
    <p:sldId id="519" r:id="rId103"/>
    <p:sldId id="492" r:id="rId104"/>
    <p:sldId id="491" r:id="rId105"/>
    <p:sldId id="511" r:id="rId106"/>
    <p:sldId id="550" r:id="rId107"/>
    <p:sldId id="494" r:id="rId108"/>
    <p:sldId id="551" r:id="rId109"/>
    <p:sldId id="552" r:id="rId110"/>
    <p:sldId id="525" r:id="rId111"/>
    <p:sldId id="524" r:id="rId112"/>
    <p:sldId id="500" r:id="rId113"/>
    <p:sldId id="514" r:id="rId114"/>
    <p:sldId id="515" r:id="rId115"/>
    <p:sldId id="516" r:id="rId116"/>
    <p:sldId id="738" r:id="rId117"/>
    <p:sldId id="501" r:id="rId118"/>
    <p:sldId id="553" r:id="rId119"/>
    <p:sldId id="509" r:id="rId120"/>
    <p:sldId id="532" r:id="rId121"/>
    <p:sldId id="505" r:id="rId122"/>
    <p:sldId id="527" r:id="rId123"/>
    <p:sldId id="528" r:id="rId124"/>
    <p:sldId id="529" r:id="rId125"/>
    <p:sldId id="530" r:id="rId126"/>
    <p:sldId id="533" r:id="rId127"/>
    <p:sldId id="506" r:id="rId128"/>
    <p:sldId id="508" r:id="rId129"/>
    <p:sldId id="534" r:id="rId130"/>
    <p:sldId id="535" r:id="rId131"/>
    <p:sldId id="536" r:id="rId132"/>
    <p:sldId id="540" r:id="rId133"/>
    <p:sldId id="541" r:id="rId134"/>
    <p:sldId id="542" r:id="rId135"/>
    <p:sldId id="543" r:id="rId136"/>
    <p:sldId id="544" r:id="rId137"/>
    <p:sldId id="554" r:id="rId138"/>
    <p:sldId id="546" r:id="rId139"/>
    <p:sldId id="549" r:id="rId140"/>
    <p:sldId id="555" r:id="rId141"/>
    <p:sldId id="556" r:id="rId142"/>
    <p:sldId id="557" r:id="rId143"/>
    <p:sldId id="558" r:id="rId144"/>
    <p:sldId id="559" r:id="rId145"/>
    <p:sldId id="560" r:id="rId146"/>
    <p:sldId id="561" r:id="rId147"/>
    <p:sldId id="562" r:id="rId148"/>
    <p:sldId id="563" r:id="rId149"/>
    <p:sldId id="564" r:id="rId150"/>
    <p:sldId id="565" r:id="rId151"/>
    <p:sldId id="566" r:id="rId152"/>
    <p:sldId id="567" r:id="rId153"/>
    <p:sldId id="568" r:id="rId154"/>
    <p:sldId id="569" r:id="rId155"/>
    <p:sldId id="570" r:id="rId156"/>
    <p:sldId id="571" r:id="rId157"/>
    <p:sldId id="572" r:id="rId158"/>
    <p:sldId id="573" r:id="rId159"/>
    <p:sldId id="574" r:id="rId160"/>
    <p:sldId id="575" r:id="rId161"/>
    <p:sldId id="576" r:id="rId162"/>
    <p:sldId id="577" r:id="rId163"/>
    <p:sldId id="578" r:id="rId164"/>
    <p:sldId id="579" r:id="rId165"/>
    <p:sldId id="580" r:id="rId166"/>
    <p:sldId id="581" r:id="rId167"/>
    <p:sldId id="582" r:id="rId168"/>
    <p:sldId id="583" r:id="rId169"/>
    <p:sldId id="584" r:id="rId170"/>
    <p:sldId id="585" r:id="rId171"/>
    <p:sldId id="586" r:id="rId172"/>
    <p:sldId id="587" r:id="rId173"/>
    <p:sldId id="588" r:id="rId174"/>
    <p:sldId id="589" r:id="rId175"/>
    <p:sldId id="590" r:id="rId176"/>
    <p:sldId id="591" r:id="rId177"/>
    <p:sldId id="592" r:id="rId178"/>
    <p:sldId id="593" r:id="rId179"/>
    <p:sldId id="594" r:id="rId180"/>
    <p:sldId id="595" r:id="rId181"/>
    <p:sldId id="596" r:id="rId182"/>
    <p:sldId id="597" r:id="rId183"/>
    <p:sldId id="598" r:id="rId184"/>
    <p:sldId id="599" r:id="rId185"/>
    <p:sldId id="600" r:id="rId186"/>
    <p:sldId id="601" r:id="rId187"/>
    <p:sldId id="602" r:id="rId188"/>
    <p:sldId id="603" r:id="rId189"/>
    <p:sldId id="604" r:id="rId190"/>
    <p:sldId id="605" r:id="rId191"/>
    <p:sldId id="606" r:id="rId192"/>
    <p:sldId id="607" r:id="rId193"/>
    <p:sldId id="608" r:id="rId194"/>
    <p:sldId id="609" r:id="rId195"/>
    <p:sldId id="610" r:id="rId196"/>
    <p:sldId id="611" r:id="rId197"/>
    <p:sldId id="612" r:id="rId198"/>
    <p:sldId id="613" r:id="rId199"/>
    <p:sldId id="614" r:id="rId200"/>
    <p:sldId id="615" r:id="rId201"/>
    <p:sldId id="616" r:id="rId202"/>
    <p:sldId id="617" r:id="rId203"/>
    <p:sldId id="618" r:id="rId204"/>
    <p:sldId id="619" r:id="rId205"/>
    <p:sldId id="620" r:id="rId206"/>
    <p:sldId id="621" r:id="rId207"/>
    <p:sldId id="622" r:id="rId208"/>
    <p:sldId id="623" r:id="rId209"/>
    <p:sldId id="624" r:id="rId210"/>
    <p:sldId id="625" r:id="rId211"/>
    <p:sldId id="626" r:id="rId212"/>
    <p:sldId id="627" r:id="rId213"/>
    <p:sldId id="628" r:id="rId214"/>
    <p:sldId id="629" r:id="rId215"/>
    <p:sldId id="630" r:id="rId216"/>
    <p:sldId id="631" r:id="rId217"/>
    <p:sldId id="632" r:id="rId218"/>
    <p:sldId id="633" r:id="rId219"/>
    <p:sldId id="634" r:id="rId220"/>
    <p:sldId id="635" r:id="rId221"/>
    <p:sldId id="636" r:id="rId222"/>
    <p:sldId id="684" r:id="rId223"/>
    <p:sldId id="700" r:id="rId224"/>
    <p:sldId id="686" r:id="rId225"/>
    <p:sldId id="701" r:id="rId226"/>
    <p:sldId id="685" r:id="rId227"/>
    <p:sldId id="687" r:id="rId228"/>
    <p:sldId id="702" r:id="rId229"/>
    <p:sldId id="689" r:id="rId230"/>
    <p:sldId id="688" r:id="rId231"/>
    <p:sldId id="690" r:id="rId232"/>
    <p:sldId id="693" r:id="rId233"/>
    <p:sldId id="691" r:id="rId234"/>
    <p:sldId id="692" r:id="rId235"/>
    <p:sldId id="695" r:id="rId236"/>
    <p:sldId id="696" r:id="rId237"/>
    <p:sldId id="697" r:id="rId238"/>
    <p:sldId id="698" r:id="rId239"/>
    <p:sldId id="699" r:id="rId240"/>
    <p:sldId id="694" r:id="rId241"/>
    <p:sldId id="641" r:id="rId242"/>
    <p:sldId id="642" r:id="rId243"/>
    <p:sldId id="643" r:id="rId244"/>
    <p:sldId id="645" r:id="rId245"/>
    <p:sldId id="646" r:id="rId246"/>
    <p:sldId id="647" r:id="rId247"/>
    <p:sldId id="648" r:id="rId248"/>
    <p:sldId id="649" r:id="rId249"/>
    <p:sldId id="650" r:id="rId250"/>
    <p:sldId id="651" r:id="rId251"/>
    <p:sldId id="652" r:id="rId252"/>
    <p:sldId id="653" r:id="rId253"/>
    <p:sldId id="654" r:id="rId254"/>
    <p:sldId id="655" r:id="rId255"/>
    <p:sldId id="656" r:id="rId256"/>
    <p:sldId id="657" r:id="rId257"/>
    <p:sldId id="704" r:id="rId258"/>
    <p:sldId id="705" r:id="rId259"/>
    <p:sldId id="706" r:id="rId260"/>
    <p:sldId id="707" r:id="rId261"/>
    <p:sldId id="708" r:id="rId262"/>
    <p:sldId id="709" r:id="rId263"/>
    <p:sldId id="710" r:id="rId264"/>
    <p:sldId id="711" r:id="rId265"/>
    <p:sldId id="712" r:id="rId266"/>
    <p:sldId id="713" r:id="rId267"/>
    <p:sldId id="714" r:id="rId268"/>
    <p:sldId id="715" r:id="rId269"/>
    <p:sldId id="716" r:id="rId270"/>
    <p:sldId id="717" r:id="rId271"/>
    <p:sldId id="718" r:id="rId272"/>
    <p:sldId id="719" r:id="rId273"/>
    <p:sldId id="720" r:id="rId274"/>
    <p:sldId id="721" r:id="rId275"/>
    <p:sldId id="722" r:id="rId276"/>
    <p:sldId id="723" r:id="rId277"/>
    <p:sldId id="724" r:id="rId278"/>
    <p:sldId id="725" r:id="rId279"/>
    <p:sldId id="726" r:id="rId280"/>
    <p:sldId id="727" r:id="rId281"/>
    <p:sldId id="728" r:id="rId282"/>
    <p:sldId id="729" r:id="rId283"/>
    <p:sldId id="730" r:id="rId284"/>
    <p:sldId id="731" r:id="rId285"/>
    <p:sldId id="732" r:id="rId286"/>
    <p:sldId id="733" r:id="rId287"/>
    <p:sldId id="734" r:id="rId288"/>
    <p:sldId id="735" r:id="rId289"/>
    <p:sldId id="736" r:id="rId290"/>
    <p:sldId id="737" r:id="rId291"/>
  </p:sldIdLst>
  <p:sldSz cx="9144000" cy="6858000" type="screen4x3"/>
  <p:notesSz cx="6669088" cy="9775825"/>
  <p:defaultTextStyle>
    <a:defPPr>
      <a:defRPr lang="fr-FR"/>
    </a:defPPr>
    <a:lvl1pPr algn="l"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75" autoAdjust="0"/>
    <p:restoredTop sz="96831" autoAdjust="0"/>
  </p:normalViewPr>
  <p:slideViewPr>
    <p:cSldViewPr>
      <p:cViewPr>
        <p:scale>
          <a:sx n="90" d="100"/>
          <a:sy n="90" d="100"/>
        </p:scale>
        <p:origin x="-720" y="312"/>
      </p:cViewPr>
      <p:guideLst>
        <p:guide orient="horz" pos="2160"/>
        <p:guide pos="2880"/>
      </p:guideLst>
    </p:cSldViewPr>
  </p:slideViewPr>
  <p:outlineViewPr>
    <p:cViewPr>
      <p:scale>
        <a:sx n="33" d="100"/>
        <a:sy n="33" d="100"/>
      </p:scale>
      <p:origin x="0" y="15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1" d="100"/>
          <a:sy n="121" d="100"/>
        </p:scale>
        <p:origin x="-3664" y="-128"/>
      </p:cViewPr>
      <p:guideLst>
        <p:guide orient="horz" pos="3079"/>
        <p:guide pos="2101"/>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289" Type="http://schemas.openxmlformats.org/officeDocument/2006/relationships/slide" Target="slides/slide285.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slide" Target="slides/slide286.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slide" Target="slides/slide272.xml"/><Relationship Id="rId292" Type="http://schemas.openxmlformats.org/officeDocument/2006/relationships/notesMaster" Target="notesMasters/notesMaster1.xml"/><Relationship Id="rId297" Type="http://schemas.openxmlformats.org/officeDocument/2006/relationships/tableStyles" Target="tableStyle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287" Type="http://schemas.openxmlformats.org/officeDocument/2006/relationships/slide" Target="slides/slide283.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282" Type="http://schemas.openxmlformats.org/officeDocument/2006/relationships/slide" Target="slides/slide278.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slide" Target="slides/slide27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93"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283" Type="http://schemas.openxmlformats.org/officeDocument/2006/relationships/slide" Target="slides/slide27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presProps" Target="pres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theme" Target="theme/theme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778250" y="0"/>
            <a:ext cx="2889250" cy="48895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cs typeface="Arial" pitchFamily="34" charset="0"/>
              </a:defRPr>
            </a:lvl1pPr>
          </a:lstStyle>
          <a:p>
            <a:pPr>
              <a:defRPr/>
            </a:pPr>
            <a:fld id="{D89DAF36-7CF7-46DE-B544-BA3C6F55BE1F}" type="datetimeFigureOut">
              <a:rPr lang="fr-FR" altLang="fr-FR"/>
              <a:pPr>
                <a:defRPr/>
              </a:pPr>
              <a:t>04/12/2022</a:t>
            </a:fld>
            <a:endParaRPr lang="fr-FR" altLang="fr-FR"/>
          </a:p>
        </p:txBody>
      </p:sp>
      <p:sp>
        <p:nvSpPr>
          <p:cNvPr id="4" name="Espace réservé du pied de page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8250" y="9285288"/>
            <a:ext cx="2889250" cy="48895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cs typeface="Arial" pitchFamily="34" charset="0"/>
              </a:defRPr>
            </a:lvl1pPr>
          </a:lstStyle>
          <a:p>
            <a:pPr>
              <a:defRPr/>
            </a:pPr>
            <a:fld id="{52C86CAF-8CC3-4262-A711-0BDB01A1D87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fr-FR"/>
          </a:p>
        </p:txBody>
      </p:sp>
      <p:sp>
        <p:nvSpPr>
          <p:cNvPr id="3" name="Espace réservé de la date 2"/>
          <p:cNvSpPr>
            <a:spLocks noGrp="1"/>
          </p:cNvSpPr>
          <p:nvPr>
            <p:ph type="dt" idx="1"/>
          </p:nvPr>
        </p:nvSpPr>
        <p:spPr>
          <a:xfrm>
            <a:off x="3778250" y="0"/>
            <a:ext cx="2889250" cy="48895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cs typeface="Arial" pitchFamily="34" charset="0"/>
              </a:defRPr>
            </a:lvl1pPr>
          </a:lstStyle>
          <a:p>
            <a:pPr>
              <a:defRPr/>
            </a:pPr>
            <a:fld id="{EC9D7564-812C-4942-8944-9FB80107A66C}" type="datetimeFigureOut">
              <a:rPr lang="fr-FR" altLang="fr-FR"/>
              <a:pPr>
                <a:defRPr/>
              </a:pPr>
              <a:t>04/12/2022</a:t>
            </a:fld>
            <a:endParaRPr lang="fr-FR" altLang="fr-FR"/>
          </a:p>
        </p:txBody>
      </p:sp>
      <p:sp>
        <p:nvSpPr>
          <p:cNvPr id="5" name="Espace réservé des commentaires 4"/>
          <p:cNvSpPr>
            <a:spLocks noGrp="1"/>
          </p:cNvSpPr>
          <p:nvPr>
            <p:ph type="body" sz="quarter" idx="3"/>
          </p:nvPr>
        </p:nvSpPr>
        <p:spPr>
          <a:xfrm>
            <a:off x="666750" y="4643438"/>
            <a:ext cx="5335588" cy="4398962"/>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smtClean="0"/>
              <a:t>Modifiez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6" name="Espace réservé du pied de page 5"/>
          <p:cNvSpPr>
            <a:spLocks noGrp="1"/>
          </p:cNvSpPr>
          <p:nvPr>
            <p:ph type="ftr" sz="quarter" idx="4"/>
          </p:nvPr>
        </p:nvSpPr>
        <p:spPr>
          <a:xfrm>
            <a:off x="0" y="9285288"/>
            <a:ext cx="2889250" cy="48895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778250" y="9285288"/>
            <a:ext cx="2889250" cy="48895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cs typeface="Arial" pitchFamily="34" charset="0"/>
              </a:defRPr>
            </a:lvl1pPr>
          </a:lstStyle>
          <a:p>
            <a:pPr>
              <a:defRPr/>
            </a:pPr>
            <a:fld id="{D142B199-A036-4EE6-9A85-8331F20817E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92175" y="733425"/>
            <a:ext cx="4884738" cy="36655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142B199-A036-4EE6-9A85-8331F20817EC}" type="slidenum">
              <a:rPr lang="fr-FR" altLang="fr-FR" smtClean="0"/>
              <a:pPr>
                <a:defRPr/>
              </a:pPr>
              <a:t>124</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92175" y="733425"/>
            <a:ext cx="4884738" cy="36655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fontScale="92500" lnSpcReduction="10000"/>
          </a:bodyPr>
          <a:lstStyle/>
          <a:p>
            <a:pPr lvl="1" algn="just">
              <a:buFont typeface="Arial" pitchFamily="34" charset="0"/>
              <a:buChar char="•"/>
            </a:pPr>
            <a:r>
              <a:rPr lang="fr-FR" sz="2400" b="1" dirty="0" smtClean="0"/>
              <a:t>Objets internes </a:t>
            </a:r>
            <a:r>
              <a:rPr lang="fr-FR" sz="2000" dirty="0" smtClean="0"/>
              <a:t>un ensemble d'objets appelés internes; ces objets implémentent de nouvelles fonctionnalités qui doivent être ajoutées à l'objet encapsulé appelé </a:t>
            </a:r>
            <a:r>
              <a:rPr lang="fr-FR" sz="2000" b="1" i="1" dirty="0" smtClean="0">
                <a:solidFill>
                  <a:schemeClr val="accent6">
                    <a:lumMod val="75000"/>
                  </a:schemeClr>
                </a:solidFill>
              </a:rPr>
              <a:t>objet interne</a:t>
            </a:r>
            <a:r>
              <a:rPr lang="fr-FR" sz="2000" dirty="0" smtClean="0"/>
              <a:t>. </a:t>
            </a:r>
            <a:endParaRPr lang="fr-FR" sz="2400" dirty="0" smtClean="0"/>
          </a:p>
          <a:p>
            <a:pPr lvl="1" algn="just">
              <a:buFont typeface="Arial" pitchFamily="34" charset="0"/>
              <a:buChar char="•"/>
            </a:pPr>
            <a:r>
              <a:rPr lang="fr-FR" sz="2400" dirty="0" smtClean="0"/>
              <a:t> </a:t>
            </a:r>
            <a:r>
              <a:rPr lang="fr-FR" sz="2400" b="1" dirty="0" smtClean="0"/>
              <a:t>Objets externes </a:t>
            </a:r>
            <a:r>
              <a:rPr lang="fr-FR" sz="2000" dirty="0" smtClean="0"/>
              <a:t>La couche d'interface fait également référence à un ensemble d'objets externes qui sont des objets communiquant avec </a:t>
            </a:r>
            <a:r>
              <a:rPr lang="fr-FR" sz="2000" b="1" i="1" dirty="0" smtClean="0">
                <a:solidFill>
                  <a:schemeClr val="accent6">
                    <a:lumMod val="75000"/>
                  </a:schemeClr>
                </a:solidFill>
              </a:rPr>
              <a:t>l'objet interne</a:t>
            </a:r>
            <a:r>
              <a:rPr lang="fr-FR" sz="2000" dirty="0" smtClean="0"/>
              <a:t>.</a:t>
            </a:r>
            <a:endParaRPr lang="fr-FR" sz="2400" dirty="0" smtClean="0"/>
          </a:p>
          <a:p>
            <a:pPr lvl="1" algn="just">
              <a:buFont typeface="Arial" pitchFamily="34" charset="0"/>
              <a:buChar char="•"/>
            </a:pPr>
            <a:r>
              <a:rPr lang="fr-FR" sz="2400" b="1" dirty="0" smtClean="0"/>
              <a:t> Conditions </a:t>
            </a:r>
            <a:r>
              <a:rPr lang="fr-FR" sz="2000" dirty="0" smtClean="0"/>
              <a:t>renseignent sur l’état et le contexte</a:t>
            </a:r>
            <a:endParaRPr lang="fr-FR" sz="2400" dirty="0" smtClean="0"/>
          </a:p>
          <a:p>
            <a:pPr lvl="1" algn="just">
              <a:buFont typeface="Arial" pitchFamily="34" charset="0"/>
              <a:buChar char="•"/>
            </a:pPr>
            <a:r>
              <a:rPr lang="fr-FR" sz="2400" dirty="0" smtClean="0"/>
              <a:t> </a:t>
            </a:r>
            <a:r>
              <a:rPr lang="fr-FR" sz="2400" b="1" dirty="0" smtClean="0"/>
              <a:t>Filtres d’entrée </a:t>
            </a:r>
            <a:r>
              <a:rPr lang="fr-FR" sz="2000" dirty="0" smtClean="0"/>
              <a:t>Spécifications déclaratives</a:t>
            </a:r>
            <a:endParaRPr lang="fr-FR" sz="2400" dirty="0" smtClean="0"/>
          </a:p>
          <a:p>
            <a:pPr lvl="1" algn="just">
              <a:buFont typeface="Arial" pitchFamily="34" charset="0"/>
              <a:buChar char="•"/>
            </a:pPr>
            <a:r>
              <a:rPr lang="fr-FR" sz="2400" dirty="0" smtClean="0"/>
              <a:t> </a:t>
            </a:r>
            <a:r>
              <a:rPr lang="fr-FR" sz="2400" b="1" dirty="0" smtClean="0"/>
              <a:t>Filtres de sortie </a:t>
            </a:r>
            <a:r>
              <a:rPr lang="fr-FR" sz="2000" dirty="0" smtClean="0"/>
              <a:t>Spécifications déclaratives</a:t>
            </a:r>
            <a:endParaRPr lang="fr-FR" sz="24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D142B199-A036-4EE6-9A85-8331F20817EC}" type="slidenum">
              <a:rPr lang="fr-FR" altLang="fr-FR" smtClean="0"/>
              <a:pPr>
                <a:defRPr/>
              </a:pPr>
              <a:t>227</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92175" y="733425"/>
            <a:ext cx="4884738" cy="36655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pPr algn="just"/>
            <a:r>
              <a:rPr lang="fr-FR" sz="1200" b="1" dirty="0" err="1" smtClean="0"/>
              <a:t>Wait</a:t>
            </a:r>
            <a:r>
              <a:rPr lang="fr-FR" sz="1200" dirty="0" smtClean="0"/>
              <a:t> : pour la synchronisation des appels, </a:t>
            </a:r>
          </a:p>
          <a:p>
            <a:pPr algn="just"/>
            <a:r>
              <a:rPr lang="fr-FR" sz="1200" b="1" dirty="0" err="1" smtClean="0"/>
              <a:t>RealTime</a:t>
            </a:r>
            <a:r>
              <a:rPr lang="fr-FR" sz="1200" dirty="0" smtClean="0"/>
              <a:t> : pour la gestion des propriétés en temps réel, </a:t>
            </a:r>
          </a:p>
          <a:p>
            <a:pPr algn="just"/>
            <a:r>
              <a:rPr lang="fr-FR" sz="1200" b="1" dirty="0" err="1" smtClean="0"/>
              <a:t>Error</a:t>
            </a:r>
            <a:r>
              <a:rPr lang="fr-FR" sz="1200" b="1" dirty="0" smtClean="0"/>
              <a:t> : </a:t>
            </a:r>
            <a:r>
              <a:rPr lang="fr-FR" sz="1200" dirty="0" smtClean="0"/>
              <a:t>pour le traitement des erreurs, la gestion d’exceptions,</a:t>
            </a:r>
          </a:p>
          <a:p>
            <a:pPr algn="just"/>
            <a:r>
              <a:rPr lang="fr-FR" sz="1200" b="1" dirty="0" smtClean="0"/>
              <a:t>Meta : </a:t>
            </a:r>
            <a:r>
              <a:rPr lang="fr-FR" sz="1200" dirty="0" smtClean="0"/>
              <a:t>pour la réification des messages, </a:t>
            </a:r>
          </a:p>
          <a:p>
            <a:pPr algn="just"/>
            <a:r>
              <a:rPr lang="fr-FR" sz="1200" b="1" dirty="0" smtClean="0"/>
              <a:t>Substitute :</a:t>
            </a:r>
            <a:r>
              <a:rPr lang="fr-FR" sz="1200" dirty="0" smtClean="0"/>
              <a:t> pour substituer les propriétés des messages</a:t>
            </a:r>
          </a:p>
          <a:p>
            <a:pPr algn="just"/>
            <a:r>
              <a:rPr lang="fr-FR" sz="1200" b="1" dirty="0" err="1" smtClean="0"/>
              <a:t>Send</a:t>
            </a:r>
            <a:r>
              <a:rPr lang="fr-FR" sz="1200" dirty="0" smtClean="0"/>
              <a:t>, </a:t>
            </a:r>
            <a:r>
              <a:rPr lang="fr-FR" sz="1200" b="1" dirty="0" err="1" smtClean="0"/>
              <a:t>Dispatch</a:t>
            </a:r>
            <a:r>
              <a:rPr lang="fr-FR" sz="1200" dirty="0" smtClean="0"/>
              <a:t> : pour la délégation de message dans les filtres d'entrée et de sortie, respectivement.</a:t>
            </a:r>
          </a:p>
          <a:p>
            <a:endParaRPr lang="fr-FR" dirty="0"/>
          </a:p>
        </p:txBody>
      </p:sp>
      <p:sp>
        <p:nvSpPr>
          <p:cNvPr id="4" name="Espace réservé du numéro de diapositive 3"/>
          <p:cNvSpPr>
            <a:spLocks noGrp="1"/>
          </p:cNvSpPr>
          <p:nvPr>
            <p:ph type="sldNum" sz="quarter" idx="10"/>
          </p:nvPr>
        </p:nvSpPr>
        <p:spPr/>
        <p:txBody>
          <a:bodyPr/>
          <a:lstStyle/>
          <a:p>
            <a:pPr>
              <a:defRPr/>
            </a:pPr>
            <a:fld id="{D142B199-A036-4EE6-9A85-8331F20817EC}" type="slidenum">
              <a:rPr lang="fr-FR" altLang="fr-FR" smtClean="0"/>
              <a:pPr>
                <a:defRPr/>
              </a:pPr>
              <a:t>237</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92175" y="733425"/>
            <a:ext cx="4884738" cy="36655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142B199-A036-4EE6-9A85-8331F20817EC}" type="slidenum">
              <a:rPr lang="fr-FR" altLang="fr-FR" smtClean="0"/>
              <a:pPr>
                <a:defRPr/>
              </a:pPr>
              <a:t>249</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92175" y="733425"/>
            <a:ext cx="4884738" cy="36655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142B199-A036-4EE6-9A85-8331F20817EC}" type="slidenum">
              <a:rPr lang="fr-FR" altLang="fr-FR" smtClean="0"/>
              <a:pPr>
                <a:defRPr/>
              </a:pPr>
              <a:t>250</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92175" y="733425"/>
            <a:ext cx="4884738" cy="36655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142B199-A036-4EE6-9A85-8331F20817EC}" type="slidenum">
              <a:rPr lang="fr-FR" altLang="fr-FR" smtClean="0"/>
              <a:pPr>
                <a:defRPr/>
              </a:pPr>
              <a:t>251</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92175" y="733425"/>
            <a:ext cx="4884738" cy="36655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142B199-A036-4EE6-9A85-8331F20817EC}" type="slidenum">
              <a:rPr lang="fr-FR" altLang="fr-FR" smtClean="0"/>
              <a:pPr>
                <a:defRPr/>
              </a:pPr>
              <a:t>252</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92175" y="733425"/>
            <a:ext cx="4884738" cy="36655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142B199-A036-4EE6-9A85-8331F20817EC}" type="slidenum">
              <a:rPr lang="fr-FR" altLang="fr-FR" smtClean="0"/>
              <a:pPr>
                <a:defRPr/>
              </a:pPr>
              <a:t>253</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92175" y="733425"/>
            <a:ext cx="4884738" cy="36655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fontScale="85000" lnSpcReduction="20000"/>
          </a:bodyPr>
          <a:lstStyle/>
          <a:p>
            <a:r>
              <a:rPr lang="fr-FR" sz="1200" kern="1200" baseline="0" dirty="0" smtClean="0">
                <a:solidFill>
                  <a:schemeClr val="tx1"/>
                </a:solidFill>
                <a:latin typeface="+mn-lt"/>
                <a:ea typeface="ＭＳ Ｐゴシック" pitchFamily="34" charset="-128"/>
                <a:cs typeface="ＭＳ Ｐゴシック" charset="0"/>
              </a:rPr>
              <a:t>Un hyperespace est un espace de préoccupations spécialement conçu pour</a:t>
            </a:r>
          </a:p>
          <a:p>
            <a:r>
              <a:rPr lang="fr-FR" sz="1200" kern="1200" baseline="0" dirty="0" smtClean="0">
                <a:solidFill>
                  <a:schemeClr val="tx1"/>
                </a:solidFill>
                <a:latin typeface="+mn-lt"/>
                <a:ea typeface="ＭＳ Ｐゴシック" pitchFamily="34" charset="-128"/>
                <a:cs typeface="ＭＳ Ｐゴシック" charset="0"/>
              </a:rPr>
              <a:t>supporter la séparation multidimensionnelle de préoccupations. Ses unités sont</a:t>
            </a:r>
          </a:p>
          <a:p>
            <a:r>
              <a:rPr lang="fr-FR" sz="1200" kern="1200" baseline="0" dirty="0" smtClean="0">
                <a:solidFill>
                  <a:schemeClr val="tx1"/>
                </a:solidFill>
                <a:latin typeface="+mn-lt"/>
                <a:ea typeface="ＭＳ Ｐゴシック" pitchFamily="34" charset="-128"/>
                <a:cs typeface="ＭＳ Ｐゴシック" charset="0"/>
              </a:rPr>
              <a:t>organisées dans une matrice multidimensionnelle, chacun de ses axes</a:t>
            </a:r>
          </a:p>
          <a:p>
            <a:r>
              <a:rPr lang="fr-FR" sz="1200" kern="1200" baseline="0" dirty="0" smtClean="0">
                <a:solidFill>
                  <a:schemeClr val="tx1"/>
                </a:solidFill>
                <a:latin typeface="+mn-lt"/>
                <a:ea typeface="ＭＳ Ｐゴシック" pitchFamily="34" charset="-128"/>
                <a:cs typeface="ＭＳ Ｐゴシック" charset="0"/>
              </a:rPr>
              <a:t>représente une dimension de préoccupations, et chaque point dans un axe, une</a:t>
            </a:r>
          </a:p>
          <a:p>
            <a:r>
              <a:rPr lang="fr-FR" sz="1200" kern="1200" baseline="0" dirty="0" smtClean="0">
                <a:solidFill>
                  <a:schemeClr val="tx1"/>
                </a:solidFill>
                <a:latin typeface="+mn-lt"/>
                <a:ea typeface="ＭＳ Ｐゴシック" pitchFamily="34" charset="-128"/>
                <a:cs typeface="ＭＳ Ｐゴシック" charset="0"/>
              </a:rPr>
              <a:t>préoccupation dans cette dimension. Ceci rend explicite l’identification de toutes</a:t>
            </a:r>
          </a:p>
          <a:p>
            <a:r>
              <a:rPr lang="fr-FR" sz="1200" kern="1200" baseline="0" dirty="0" smtClean="0">
                <a:solidFill>
                  <a:schemeClr val="tx1"/>
                </a:solidFill>
                <a:latin typeface="+mn-lt"/>
                <a:ea typeface="ＭＳ Ｐゴシック" pitchFamily="34" charset="-128"/>
                <a:cs typeface="ＭＳ Ｐゴシック" charset="0"/>
              </a:rPr>
              <a:t>les dimensions d’intérêt, les préoccupations qui appartiennent à chaque</a:t>
            </a:r>
          </a:p>
          <a:p>
            <a:r>
              <a:rPr lang="fr-FR" sz="1200" kern="1200" baseline="0" dirty="0" smtClean="0">
                <a:solidFill>
                  <a:schemeClr val="tx1"/>
                </a:solidFill>
                <a:latin typeface="+mn-lt"/>
                <a:ea typeface="ＭＳ Ｐゴシック" pitchFamily="34" charset="-128"/>
                <a:cs typeface="ＭＳ Ｐゴシック" charset="0"/>
              </a:rPr>
              <a:t>dimension, et quelles préoccupations sont affectées par quelles unités. Les</a:t>
            </a:r>
          </a:p>
          <a:p>
            <a:r>
              <a:rPr lang="fr-FR" sz="1200" kern="1200" baseline="0" dirty="0" smtClean="0">
                <a:solidFill>
                  <a:schemeClr val="tx1"/>
                </a:solidFill>
                <a:latin typeface="+mn-lt"/>
                <a:ea typeface="ＭＳ Ｐゴシック" pitchFamily="34" charset="-128"/>
                <a:cs typeface="ＭＳ Ｐゴシック" charset="0"/>
              </a:rPr>
              <a:t>coordonnées d’une unité indiquent toutes les préoccupations qu’elle affecte; et</a:t>
            </a:r>
          </a:p>
          <a:p>
            <a:r>
              <a:rPr lang="fr-FR" sz="1200" kern="1200" baseline="0" dirty="0" smtClean="0">
                <a:solidFill>
                  <a:schemeClr val="tx1"/>
                </a:solidFill>
                <a:latin typeface="+mn-lt"/>
                <a:ea typeface="ＭＳ Ｐゴシック" pitchFamily="34" charset="-128"/>
                <a:cs typeface="ＭＳ Ｐゴシック" charset="0"/>
              </a:rPr>
              <a:t>cette structure montre bien que chaque unités affecte au plus une seule</a:t>
            </a:r>
          </a:p>
          <a:p>
            <a:r>
              <a:rPr lang="fr-FR" sz="1200" kern="1200" baseline="0" dirty="0" smtClean="0">
                <a:solidFill>
                  <a:schemeClr val="tx1"/>
                </a:solidFill>
                <a:latin typeface="+mn-lt"/>
                <a:ea typeface="ＭＳ Ｐゴシック" pitchFamily="34" charset="-128"/>
                <a:cs typeface="ＭＳ Ｐゴシック" charset="0"/>
              </a:rPr>
              <a:t>préoccupation pour une dimension donnée.</a:t>
            </a:r>
          </a:p>
          <a:p>
            <a:r>
              <a:rPr lang="fr-FR" sz="1200" kern="1200" baseline="0" dirty="0" smtClean="0">
                <a:solidFill>
                  <a:schemeClr val="tx1"/>
                </a:solidFill>
                <a:latin typeface="+mn-lt"/>
                <a:ea typeface="ＭＳ Ｐゴシック" pitchFamily="34" charset="-128"/>
                <a:cs typeface="ＭＳ Ｐゴシック" charset="0"/>
              </a:rPr>
              <a:t>Chaque dimension, peut être aperçue ainsi comme une partition de l’ensemble</a:t>
            </a:r>
          </a:p>
          <a:p>
            <a:r>
              <a:rPr lang="fr-FR" sz="1200" kern="1200" baseline="0" dirty="0" smtClean="0">
                <a:solidFill>
                  <a:schemeClr val="tx1"/>
                </a:solidFill>
                <a:latin typeface="+mn-lt"/>
                <a:ea typeface="ＭＳ Ｐゴシック" pitchFamily="34" charset="-128"/>
                <a:cs typeface="ＭＳ Ｐゴシック" charset="0"/>
              </a:rPr>
              <a:t>de toutes les unités (i.e. l’espace des préoccupations) : une décomposition</a:t>
            </a:r>
          </a:p>
          <a:p>
            <a:r>
              <a:rPr lang="fr-FR" sz="1200" kern="1200" baseline="0" dirty="0" smtClean="0">
                <a:solidFill>
                  <a:schemeClr val="tx1"/>
                </a:solidFill>
                <a:latin typeface="+mn-lt"/>
                <a:ea typeface="ＭＳ Ｐゴシック" pitchFamily="34" charset="-128"/>
                <a:cs typeface="ＭＳ Ｐゴシック" charset="0"/>
              </a:rPr>
              <a:t>particulière du logiciel. Chaque préoccupation dans une dimension définit un</a:t>
            </a:r>
          </a:p>
          <a:p>
            <a:r>
              <a:rPr lang="fr-FR" sz="1200" kern="1200" baseline="0" dirty="0" smtClean="0">
                <a:solidFill>
                  <a:schemeClr val="tx1"/>
                </a:solidFill>
                <a:latin typeface="+mn-lt"/>
                <a:ea typeface="ＭＳ Ｐゴシック" pitchFamily="34" charset="-128"/>
                <a:cs typeface="ＭＳ Ｐゴシック" charset="0"/>
              </a:rPr>
              <a:t>« hyperplan » qui contient toutes les unités qui affectent cette préoccupation.</a:t>
            </a:r>
          </a:p>
          <a:p>
            <a:r>
              <a:rPr lang="fr-FR" sz="1200" kern="1200" baseline="0" dirty="0" smtClean="0">
                <a:solidFill>
                  <a:schemeClr val="tx1"/>
                </a:solidFill>
                <a:latin typeface="+mn-lt"/>
                <a:ea typeface="ＭＳ Ｐゴシック" pitchFamily="34" charset="-128"/>
                <a:cs typeface="ＭＳ Ｐゴシック" charset="0"/>
              </a:rPr>
              <a:t>La structure de la matrice permet un traitement uniforme de tous les types de</a:t>
            </a:r>
          </a:p>
          <a:p>
            <a:r>
              <a:rPr lang="fr-FR" sz="1200" kern="1200" baseline="0" dirty="0" smtClean="0">
                <a:solidFill>
                  <a:schemeClr val="tx1"/>
                </a:solidFill>
                <a:latin typeface="+mn-lt"/>
                <a:ea typeface="ＭＳ Ｐゴシック" pitchFamily="34" charset="-128"/>
                <a:cs typeface="ＭＳ Ｐゴシック" charset="0"/>
              </a:rPr>
              <a:t>préoccupations, et permet aux développeurs de manipuler et de trancher à</a:t>
            </a:r>
          </a:p>
          <a:p>
            <a:r>
              <a:rPr lang="fr-FR" sz="1200" kern="1200" baseline="0" dirty="0" smtClean="0">
                <a:solidFill>
                  <a:schemeClr val="tx1"/>
                </a:solidFill>
                <a:latin typeface="+mn-lt"/>
                <a:ea typeface="ＭＳ Ｐゴシック" pitchFamily="34" charset="-128"/>
                <a:cs typeface="ＭＳ Ｐゴシック" charset="0"/>
              </a:rPr>
              <a:t>travers la matrice selon les préoccupations désirées.</a:t>
            </a:r>
          </a:p>
          <a:p>
            <a:r>
              <a:rPr lang="fr-FR" sz="1200" kern="1200" baseline="0" dirty="0" smtClean="0">
                <a:solidFill>
                  <a:schemeClr val="tx1"/>
                </a:solidFill>
                <a:latin typeface="+mn-lt"/>
                <a:ea typeface="ＭＳ Ｐゴシック" pitchFamily="34" charset="-128"/>
                <a:cs typeface="ＭＳ Ｐゴシック" charset="0"/>
              </a:rPr>
              <a:t>Il peut arriver qu’une ou plusieurs unités n’appartiennent à aucune</a:t>
            </a:r>
          </a:p>
          <a:p>
            <a:r>
              <a:rPr lang="fr-FR" sz="1200" kern="1200" baseline="0" dirty="0" smtClean="0">
                <a:solidFill>
                  <a:schemeClr val="tx1"/>
                </a:solidFill>
                <a:latin typeface="+mn-lt"/>
                <a:ea typeface="ＭＳ Ｐゴシック" pitchFamily="34" charset="-128"/>
                <a:cs typeface="ＭＳ Ｐゴシック" charset="0"/>
              </a:rPr>
              <a:t>préoccupation, l’approche hyperespace a prévue pour cela une</a:t>
            </a:r>
          </a:p>
          <a:p>
            <a:r>
              <a:rPr lang="fr-FR" sz="1200" kern="1200" baseline="0" dirty="0" smtClean="0">
                <a:solidFill>
                  <a:schemeClr val="tx1"/>
                </a:solidFill>
                <a:latin typeface="+mn-lt"/>
                <a:ea typeface="ＭＳ Ｐゴシック" pitchFamily="34" charset="-128"/>
                <a:cs typeface="ＭＳ Ｐゴシック" charset="0"/>
              </a:rPr>
              <a:t>préoccupation appelée </a:t>
            </a:r>
            <a:r>
              <a:rPr lang="fr-FR" sz="1200" i="1" kern="1200" baseline="0" dirty="0" smtClean="0">
                <a:solidFill>
                  <a:schemeClr val="tx1"/>
                </a:solidFill>
                <a:latin typeface="+mn-lt"/>
                <a:ea typeface="ＭＳ Ｐゴシック" pitchFamily="34" charset="-128"/>
                <a:cs typeface="ＭＳ Ｐゴシック" charset="0"/>
              </a:rPr>
              <a:t>none pour chaque dimension, qui renferme toutes les</a:t>
            </a:r>
          </a:p>
          <a:p>
            <a:r>
              <a:rPr lang="fr-FR" sz="1200" kern="1200" baseline="0" dirty="0" smtClean="0">
                <a:solidFill>
                  <a:schemeClr val="tx1"/>
                </a:solidFill>
                <a:latin typeface="+mn-lt"/>
                <a:ea typeface="ＭＳ Ｐゴシック" pitchFamily="34" charset="-128"/>
                <a:cs typeface="ＭＳ Ｐゴシック" charset="0"/>
              </a:rPr>
              <a:t>unités qui appartiennent à l’espace des unités, mais qui n’affectent aucune</a:t>
            </a:r>
          </a:p>
          <a:p>
            <a:r>
              <a:rPr lang="fr-FR" sz="1200" kern="1200" baseline="0" dirty="0" smtClean="0">
                <a:solidFill>
                  <a:schemeClr val="tx1"/>
                </a:solidFill>
                <a:latin typeface="+mn-lt"/>
                <a:ea typeface="ＭＳ Ｐゴシック" pitchFamily="34" charset="-128"/>
                <a:cs typeface="ＭＳ Ｐゴシック" charset="0"/>
              </a:rPr>
              <a:t>préoccupation de cette dimension, donc la préoccupation </a:t>
            </a:r>
            <a:r>
              <a:rPr lang="fr-FR" sz="1200" i="1" kern="1200" baseline="0" dirty="0" smtClean="0">
                <a:solidFill>
                  <a:schemeClr val="tx1"/>
                </a:solidFill>
                <a:latin typeface="+mn-lt"/>
                <a:ea typeface="ＭＳ Ｐゴシック" pitchFamily="34" charset="-128"/>
                <a:cs typeface="ＭＳ Ｐゴシック" charset="0"/>
              </a:rPr>
              <a:t>none contient</a:t>
            </a:r>
          </a:p>
          <a:p>
            <a:r>
              <a:rPr lang="fr-FR" sz="1200" kern="1200" baseline="0" dirty="0" smtClean="0">
                <a:solidFill>
                  <a:schemeClr val="tx1"/>
                </a:solidFill>
                <a:latin typeface="+mn-lt"/>
                <a:ea typeface="ＭＳ Ｐゴシック" pitchFamily="34" charset="-128"/>
                <a:cs typeface="ＭＳ Ｐゴシック" charset="0"/>
              </a:rPr>
              <a:t>généralement les unités qui ne présentent aucun intérêt dans une dimension</a:t>
            </a:r>
          </a:p>
          <a:p>
            <a:r>
              <a:rPr lang="fr-FR" sz="1200" kern="1200" baseline="0" dirty="0" smtClean="0">
                <a:solidFill>
                  <a:schemeClr val="tx1"/>
                </a:solidFill>
                <a:latin typeface="+mn-lt"/>
                <a:ea typeface="ＭＳ Ｐゴシック" pitchFamily="34" charset="-128"/>
                <a:cs typeface="ＭＳ Ｐゴシック" charset="0"/>
              </a:rPr>
              <a:t>donnée.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D142B199-A036-4EE6-9A85-8331F20817EC}" type="slidenum">
              <a:rPr lang="fr-FR" altLang="fr-FR" smtClean="0"/>
              <a:pPr>
                <a:defRPr/>
              </a:pPr>
              <a:t>257</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endParaRPr lang="fr-FR" sz="2400" dirty="0" smtClean="0">
              <a:solidFill>
                <a:schemeClr val="bg1"/>
              </a:solidFill>
              <a:latin typeface="Verdana" pitchFamily="34" charset="0"/>
              <a:cs typeface="Arial" charset="0"/>
            </a:endParaRPr>
          </a:p>
          <a:p>
            <a:pPr algn="l" eaLnBrk="1" hangingPunct="1">
              <a:defRPr/>
            </a:pPr>
            <a:r>
              <a:rPr lang="fr-FR" sz="2400" dirty="0" smtClean="0">
                <a:solidFill>
                  <a:schemeClr val="bg1"/>
                </a:solidFill>
                <a:latin typeface="Verdana" pitchFamily="34" charset="0"/>
                <a:cs typeface="Arial" charset="0"/>
              </a:rPr>
              <a:t> </a:t>
            </a:r>
          </a:p>
        </p:txBody>
      </p:sp>
      <p:sp>
        <p:nvSpPr>
          <p:cNvPr id="3" name="Titre 1"/>
          <p:cNvSpPr txBox="1">
            <a:spLocks/>
          </p:cNvSpPr>
          <p:nvPr userDrawn="1"/>
        </p:nvSpPr>
        <p:spPr bwMode="auto">
          <a:xfrm>
            <a:off x="692150" y="1773238"/>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b="1" dirty="0" smtClean="0">
                <a:solidFill>
                  <a:schemeClr val="bg1"/>
                </a:solidFill>
                <a:latin typeface="Verdana" pitchFamily="34" charset="0"/>
                <a:cs typeface="Arial" charset="0"/>
              </a:rPr>
              <a:t>       </a:t>
            </a:r>
          </a:p>
        </p:txBody>
      </p:sp>
      <p:pic>
        <p:nvPicPr>
          <p:cNvPr id="4" name="Picture 3"/>
          <p:cNvPicPr>
            <a:picLocks noChangeAspect="1" noChangeArrowheads="1"/>
          </p:cNvPicPr>
          <p:nvPr userDrawn="1"/>
        </p:nvPicPr>
        <p:blipFill>
          <a:blip r:embed="rId2"/>
          <a:srcRect/>
          <a:stretch>
            <a:fillRect/>
          </a:stretch>
        </p:blipFill>
        <p:spPr bwMode="auto">
          <a:xfrm>
            <a:off x="9525" y="0"/>
            <a:ext cx="9124950" cy="6858000"/>
          </a:xfrm>
          <a:prstGeom prst="rect">
            <a:avLst/>
          </a:prstGeom>
          <a:noFill/>
          <a:ln w="9525">
            <a:noFill/>
            <a:miter lim="800000"/>
            <a:headEnd/>
            <a:tailEnd/>
          </a:ln>
        </p:spPr>
      </p:pic>
      <p:sp>
        <p:nvSpPr>
          <p:cNvPr id="5" name="Espace réservé de la date 3"/>
          <p:cNvSpPr>
            <a:spLocks noGrp="1"/>
          </p:cNvSpPr>
          <p:nvPr>
            <p:ph type="dt" sz="half" idx="10"/>
          </p:nvPr>
        </p:nvSpPr>
        <p:spPr/>
        <p:txBody>
          <a:bodyPr/>
          <a:lstStyle>
            <a:lvl1pPr>
              <a:defRPr/>
            </a:lvl1pPr>
          </a:lstStyle>
          <a:p>
            <a:pPr>
              <a:defRPr/>
            </a:pPr>
            <a:fld id="{F8DA43C7-C832-4B7B-AAA0-E41C210069E1}" type="datetimeFigureOut">
              <a:rPr lang="fr-FR" altLang="fr-FR"/>
              <a:pPr>
                <a:defRPr/>
              </a:pPr>
              <a:t>04/12/2022</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FAD7D25-D04E-43C3-A462-0A0FF2523DF0}" type="slidenum">
              <a:rPr lang="fr-FR" altLang="fr-FR"/>
              <a:pPr>
                <a:defRP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rtie 1 ">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3" name="Picture 2"/>
          <p:cNvPicPr>
            <a:picLocks noChangeAspect="1" noChangeArrowheads="1"/>
          </p:cNvPicPr>
          <p:nvPr userDrawn="1"/>
        </p:nvPicPr>
        <p:blipFill>
          <a:blip r:embed="rId2"/>
          <a:srcRect/>
          <a:stretch>
            <a:fillRect/>
          </a:stretch>
        </p:blipFill>
        <p:spPr bwMode="auto">
          <a:xfrm>
            <a:off x="0" y="4763"/>
            <a:ext cx="9144000" cy="6848475"/>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lvl1pPr>
              <a:defRPr/>
            </a:lvl1pPr>
          </a:lstStyle>
          <a:p>
            <a:pPr>
              <a:defRPr/>
            </a:pPr>
            <a:fld id="{A9F3D9AD-8339-490C-AC09-3A6B49A4EA76}" type="datetimeFigureOut">
              <a:rPr lang="fr-FR" altLang="fr-FR"/>
              <a:pPr>
                <a:defRPr/>
              </a:pPr>
              <a:t>04/12/2022</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54CE827-A2D1-4AC1-A2DF-C7D2A0C60F08}" type="slidenum">
              <a:rPr lang="fr-FR" altLang="fr-FR"/>
              <a:pPr>
                <a:defRPr/>
              </a:pPr>
              <a:t>‹N°›</a:t>
            </a:fld>
            <a:endParaRPr lang="fr-F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ie 2 ">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3" name="Picture 2"/>
          <p:cNvPicPr>
            <a:picLocks noChangeAspect="1" noChangeArrowheads="1"/>
          </p:cNvPicPr>
          <p:nvPr userDrawn="1"/>
        </p:nvPicPr>
        <p:blipFill>
          <a:blip r:embed="rId2"/>
          <a:srcRect/>
          <a:stretch>
            <a:fillRect/>
          </a:stretch>
        </p:blipFill>
        <p:spPr bwMode="auto">
          <a:xfrm>
            <a:off x="4763" y="23813"/>
            <a:ext cx="9134475" cy="6810375"/>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lvl1pPr>
              <a:defRPr/>
            </a:lvl1pPr>
          </a:lstStyle>
          <a:p>
            <a:pPr>
              <a:defRPr/>
            </a:pPr>
            <a:fld id="{B398AF5A-A220-4787-B64B-83F46D471873}" type="datetimeFigureOut">
              <a:rPr lang="fr-FR" altLang="fr-FR"/>
              <a:pPr>
                <a:defRPr/>
              </a:pPr>
              <a:t>04/12/2022</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CACB9A0-D090-4F3E-B970-C68C1C68CA15}" type="slidenum">
              <a:rPr lang="fr-FR" altLang="fr-FR"/>
              <a:pPr>
                <a:defRPr/>
              </a:pPr>
              <a:t>‹N°›</a:t>
            </a:fld>
            <a:endParaRPr lang="fr-F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tie 3">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3" name="Picture 2"/>
          <p:cNvPicPr>
            <a:picLocks noChangeAspect="1" noChangeArrowheads="1"/>
          </p:cNvPicPr>
          <p:nvPr userDrawn="1"/>
        </p:nvPicPr>
        <p:blipFill>
          <a:blip r:embed="rId2"/>
          <a:srcRect/>
          <a:stretch>
            <a:fillRect/>
          </a:stretch>
        </p:blipFill>
        <p:spPr bwMode="auto">
          <a:xfrm>
            <a:off x="0" y="0"/>
            <a:ext cx="9129713" cy="6824663"/>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lvl1pPr>
              <a:defRPr/>
            </a:lvl1pPr>
          </a:lstStyle>
          <a:p>
            <a:pPr>
              <a:defRPr/>
            </a:pPr>
            <a:fld id="{5B6C94C1-F806-4F89-8318-1A6C33B7D178}" type="datetimeFigureOut">
              <a:rPr lang="fr-FR" altLang="fr-FR"/>
              <a:pPr>
                <a:defRPr/>
              </a:pPr>
              <a:t>04/12/2022</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5E8743A-0ED7-4395-A124-738AB660BDD8}" type="slidenum">
              <a:rPr lang="fr-FR" altLang="fr-FR"/>
              <a:pPr>
                <a:defRPr/>
              </a:pPr>
              <a:t>‹N°›</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ie 4 ">
    <p:spTree>
      <p:nvGrpSpPr>
        <p:cNvPr id="1" name=""/>
        <p:cNvGrpSpPr/>
        <p:nvPr/>
      </p:nvGrpSpPr>
      <p:grpSpPr>
        <a:xfrm>
          <a:off x="0" y="0"/>
          <a:ext cx="0" cy="0"/>
          <a:chOff x="0" y="0"/>
          <a:chExt cx="0" cy="0"/>
        </a:xfrm>
      </p:grpSpPr>
      <p:sp>
        <p:nvSpPr>
          <p:cNvPr id="2"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3" name="Picture 2"/>
          <p:cNvPicPr>
            <a:picLocks noChangeAspect="1" noChangeArrowheads="1"/>
          </p:cNvPicPr>
          <p:nvPr userDrawn="1"/>
        </p:nvPicPr>
        <p:blipFill>
          <a:blip r:embed="rId2"/>
          <a:srcRect/>
          <a:stretch>
            <a:fillRect/>
          </a:stretch>
        </p:blipFill>
        <p:spPr bwMode="auto">
          <a:xfrm>
            <a:off x="0" y="0"/>
            <a:ext cx="9258300" cy="6829425"/>
          </a:xfrm>
          <a:prstGeom prst="rect">
            <a:avLst/>
          </a:prstGeom>
          <a:noFill/>
          <a:ln w="9525">
            <a:noFill/>
            <a:miter lim="800000"/>
            <a:headEnd/>
            <a:tailEnd/>
          </a:ln>
        </p:spPr>
      </p:pic>
      <p:sp>
        <p:nvSpPr>
          <p:cNvPr id="4" name="Espace réservé de la date 3"/>
          <p:cNvSpPr>
            <a:spLocks noGrp="1"/>
          </p:cNvSpPr>
          <p:nvPr>
            <p:ph type="dt" sz="half" idx="10"/>
          </p:nvPr>
        </p:nvSpPr>
        <p:spPr/>
        <p:txBody>
          <a:bodyPr/>
          <a:lstStyle>
            <a:lvl1pPr>
              <a:defRPr/>
            </a:lvl1pPr>
          </a:lstStyle>
          <a:p>
            <a:pPr>
              <a:defRPr/>
            </a:pPr>
            <a:fld id="{E6C462E1-63D1-412D-A96C-A68632461EB8}" type="datetimeFigureOut">
              <a:rPr lang="fr-FR" altLang="fr-FR"/>
              <a:pPr>
                <a:defRPr/>
              </a:pPr>
              <a:t>04/12/2022</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FCA3057-9359-40C0-8A99-4D03BBA07E0F}" type="slidenum">
              <a:rPr lang="fr-FR" altLang="fr-FR"/>
              <a:pPr>
                <a:defRPr/>
              </a:pPr>
              <a:t>‹N°›</a:t>
            </a:fld>
            <a:endParaRPr lang="fr-FR"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ie 5 ">
    <p:spTree>
      <p:nvGrpSpPr>
        <p:cNvPr id="1" name=""/>
        <p:cNvGrpSpPr/>
        <p:nvPr/>
      </p:nvGrpSpPr>
      <p:grpSpPr>
        <a:xfrm>
          <a:off x="0" y="0"/>
          <a:ext cx="0" cy="0"/>
          <a:chOff x="0" y="0"/>
          <a:chExt cx="0" cy="0"/>
        </a:xfrm>
      </p:grpSpPr>
      <p:pic>
        <p:nvPicPr>
          <p:cNvPr id="2" name="Imag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4" name="Picture 2"/>
          <p:cNvPicPr>
            <a:picLocks noChangeAspect="1" noChangeArrowheads="1"/>
          </p:cNvPicPr>
          <p:nvPr userDrawn="1"/>
        </p:nvPicPr>
        <p:blipFill>
          <a:blip r:embed="rId3"/>
          <a:srcRect/>
          <a:stretch>
            <a:fillRect/>
          </a:stretch>
        </p:blipFill>
        <p:spPr bwMode="auto">
          <a:xfrm>
            <a:off x="4763" y="4763"/>
            <a:ext cx="9134475" cy="6848475"/>
          </a:xfrm>
          <a:prstGeom prst="rect">
            <a:avLst/>
          </a:prstGeom>
          <a:noFill/>
          <a:ln w="9525">
            <a:noFill/>
            <a:miter lim="800000"/>
            <a:headEnd/>
            <a:tailEnd/>
          </a:ln>
        </p:spPr>
      </p:pic>
      <p:sp>
        <p:nvSpPr>
          <p:cNvPr id="5" name="Espace réservé de la date 3"/>
          <p:cNvSpPr>
            <a:spLocks noGrp="1"/>
          </p:cNvSpPr>
          <p:nvPr>
            <p:ph type="dt" sz="half" idx="10"/>
          </p:nvPr>
        </p:nvSpPr>
        <p:spPr/>
        <p:txBody>
          <a:bodyPr/>
          <a:lstStyle>
            <a:lvl1pPr>
              <a:defRPr/>
            </a:lvl1pPr>
          </a:lstStyle>
          <a:p>
            <a:pPr>
              <a:defRPr/>
            </a:pPr>
            <a:fld id="{D0DC7741-8A4A-428A-9445-C6EF8E485476}" type="datetimeFigureOut">
              <a:rPr lang="fr-FR" altLang="fr-FR"/>
              <a:pPr>
                <a:defRPr/>
              </a:pPr>
              <a:t>04/12/2022</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8269BAA-00AA-48F6-9486-A6D0256D0996}" type="slidenum">
              <a:rPr lang="fr-FR" altLang="fr-FR"/>
              <a:pPr>
                <a:defRPr/>
              </a:pPr>
              <a:t>‹N°›</a:t>
            </a:fld>
            <a:endParaRPr lang="fr-FR" alt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4" name="Titre 1"/>
          <p:cNvSpPr txBox="1">
            <a:spLocks/>
          </p:cNvSpPr>
          <p:nvPr userDrawn="1"/>
        </p:nvSpPr>
        <p:spPr bwMode="auto">
          <a:xfrm>
            <a:off x="547688" y="1125538"/>
            <a:ext cx="8085137" cy="501650"/>
          </a:xfrm>
          <a:prstGeom prst="rect">
            <a:avLst/>
          </a:prstGeom>
          <a:noFill/>
          <a:extLst>
            <a:ext uri="{909E8E84-426E-40DD-AFC4-6F175D3DCCD1}"/>
            <a:ext uri="{91240B29-F687-4F45-9708-019B960494DF}"/>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fr-FR" altLang="fr-FR" smtClean="0">
                <a:solidFill>
                  <a:schemeClr val="bg1"/>
                </a:solidFill>
                <a:latin typeface="Verdana" pitchFamily="34" charset="0"/>
                <a:cs typeface="Arial" pitchFamily="34" charset="0"/>
              </a:rPr>
              <a:t>Titre de la partie (Verdana – 24) </a:t>
            </a:r>
          </a:p>
        </p:txBody>
      </p:sp>
      <p:sp>
        <p:nvSpPr>
          <p:cNvPr id="5"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pic>
        <p:nvPicPr>
          <p:cNvPr id="6" name="Imag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Espace réservé du texte 2"/>
          <p:cNvSpPr>
            <a:spLocks noGrp="1"/>
          </p:cNvSpPr>
          <p:nvPr>
            <p:ph type="body" idx="1"/>
          </p:nvPr>
        </p:nvSpPr>
        <p:spPr>
          <a:xfrm>
            <a:off x="251520" y="2060848"/>
            <a:ext cx="7772400" cy="1500187"/>
          </a:xfrm>
        </p:spPr>
        <p:txBody>
          <a:bodyPr anchor="b"/>
          <a:lstStyle>
            <a:lvl1pPr marL="0" indent="0">
              <a:buNone/>
              <a:defRPr sz="16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7" name="Espace réservé de la date 3"/>
          <p:cNvSpPr>
            <a:spLocks noGrp="1"/>
          </p:cNvSpPr>
          <p:nvPr>
            <p:ph type="dt" sz="half" idx="10"/>
          </p:nvPr>
        </p:nvSpPr>
        <p:spPr>
          <a:xfrm>
            <a:off x="179388" y="6308725"/>
            <a:ext cx="2133600" cy="365125"/>
          </a:xfrm>
        </p:spPr>
        <p:txBody>
          <a:bodyPr/>
          <a:lstStyle>
            <a:lvl1pPr>
              <a:defRPr/>
            </a:lvl1pPr>
          </a:lstStyle>
          <a:p>
            <a:pPr>
              <a:defRPr/>
            </a:pPr>
            <a:fld id="{C0834358-FD03-40F4-9186-F7E8E034241C}" type="datetimeFigureOut">
              <a:rPr lang="fr-FR" altLang="fr-FR"/>
              <a:pPr>
                <a:defRPr/>
              </a:pPr>
              <a:t>04/12/2022</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41D70FF-333A-4E56-9A17-42068A792785}" type="slidenum">
              <a:rPr lang="fr-FR" altLang="fr-FR"/>
              <a:pPr>
                <a:defRPr/>
              </a:pPr>
              <a:t>‹N°›</a:t>
            </a:fld>
            <a:endParaRPr lang="fr-FR" alt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5" name="Imag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re 1"/>
          <p:cNvSpPr txBox="1">
            <a:spLocks/>
          </p:cNvSpPr>
          <p:nvPr userDrawn="1"/>
        </p:nvSpPr>
        <p:spPr bwMode="auto">
          <a:xfrm>
            <a:off x="539750" y="404813"/>
            <a:ext cx="8085138" cy="503237"/>
          </a:xfrm>
          <a:prstGeom prst="rect">
            <a:avLst/>
          </a:prstGeom>
          <a:noFill/>
          <a:extLst>
            <a:ext uri="{909E8E84-426E-40DD-AFC4-6F175D3DCCD1}"/>
            <a:ext uri="{91240B29-F687-4F45-9708-019B960494DF}"/>
          </a:extLst>
        </p:spPr>
        <p:txBody>
          <a:bodyPr/>
          <a:lst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a:lstStyle>
          <a:p>
            <a:pPr algn="l" eaLnBrk="1" hangingPunct="1">
              <a:defRPr/>
            </a:pPr>
            <a:r>
              <a:rPr lang="fr-FR" sz="2400" dirty="0" smtClean="0">
                <a:solidFill>
                  <a:schemeClr val="bg1"/>
                </a:solidFill>
                <a:latin typeface="Verdana" pitchFamily="34" charset="0"/>
                <a:cs typeface="Arial" charset="0"/>
              </a:rPr>
              <a:t>   </a:t>
            </a:r>
          </a:p>
        </p:txBody>
      </p:sp>
      <p:sp>
        <p:nvSpPr>
          <p:cNvPr id="3" name="Espace réservé du contenu 2"/>
          <p:cNvSpPr>
            <a:spLocks noGrp="1"/>
          </p:cNvSpPr>
          <p:nvPr>
            <p:ph sz="half" idx="1"/>
          </p:nvPr>
        </p:nvSpPr>
        <p:spPr>
          <a:xfrm>
            <a:off x="457200" y="1600201"/>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1"/>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6C600287-3BFF-497B-B751-212AFC8E0143}" type="datetimeFigureOut">
              <a:rPr lang="fr-FR" altLang="fr-FR"/>
              <a:pPr>
                <a:defRPr/>
              </a:pPr>
              <a:t>04/12/2022</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B59DF2F-09B1-409B-A948-8E88E17E0921}" type="slidenum">
              <a:rPr lang="fr-FR" altLang="fr-FR"/>
              <a:pPr>
                <a:defRP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D5AFBE68-B86D-45B0-A421-FD23BFD5E5FE}" type="datetimeFigureOut">
              <a:rPr lang="fr-FR" altLang="fr-FR" smtClean="0"/>
              <a:pPr>
                <a:defRPr/>
              </a:pPr>
              <a:t>04/12/2022</a:t>
            </a:fld>
            <a:endParaRPr lang="fr-FR" alt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600EACD7-8646-4AD2-A3A2-11E41E0F88A6}" type="slidenum">
              <a:rPr lang="fr-FR" altLang="fr-FR" smtClean="0"/>
              <a:pPr>
                <a:defRP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5AFBE68-B86D-45B0-A421-FD23BFD5E5FE}" type="datetimeFigureOut">
              <a:rPr lang="fr-FR" altLang="fr-FR" smtClean="0"/>
              <a:pPr>
                <a:defRPr/>
              </a:pPr>
              <a:t>04/12/2022</a:t>
            </a:fld>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0EACD7-8646-4AD2-A3A2-11E41E0F88A6}" type="slidenum">
              <a:rPr lang="fr-FR" altLang="fr-FR" smtClean="0"/>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 id="2147484680" r:id="rId12"/>
    <p:sldLayoutId id="2147484681" r:id="rId13"/>
    <p:sldLayoutId id="2147484662" r:id="rId14"/>
    <p:sldLayoutId id="2147484663" r:id="rId15"/>
    <p:sldLayoutId id="2147484664" r:id="rId16"/>
    <p:sldLayoutId id="2147484665" r:id="rId17"/>
    <p:sldLayoutId id="2147484666" r:id="rId18"/>
    <p:sldLayoutId id="2147484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2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2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2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2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642918"/>
            <a:ext cx="6643734" cy="2800767"/>
          </a:xfrm>
          <a:prstGeom prst="rect">
            <a:avLst/>
          </a:prstGeom>
          <a:noFill/>
        </p:spPr>
        <p:txBody>
          <a:bodyPr wrap="square" rtlCol="0">
            <a:spAutoFit/>
          </a:bodyPr>
          <a:lstStyle/>
          <a:p>
            <a:pPr algn="ctr"/>
            <a:r>
              <a:rPr lang="fr-FR" sz="4400" b="1" dirty="0" smtClean="0">
                <a:solidFill>
                  <a:schemeClr val="bg1"/>
                </a:solidFill>
              </a:rPr>
              <a:t>LES NOUVELLES APPROCHES DE SÉPARATION AVANCÉE DES PRÉOCCUPATIONS</a:t>
            </a:r>
          </a:p>
        </p:txBody>
      </p:sp>
      <p:sp>
        <p:nvSpPr>
          <p:cNvPr id="7" name="Rectangle 6"/>
          <p:cNvSpPr/>
          <p:nvPr/>
        </p:nvSpPr>
        <p:spPr>
          <a:xfrm>
            <a:off x="0" y="4857476"/>
            <a:ext cx="9144000" cy="2000548"/>
          </a:xfrm>
          <a:prstGeom prst="rect">
            <a:avLst/>
          </a:prstGeom>
          <a:solidFill>
            <a:srgbClr val="32A0FA"/>
          </a:solidFill>
        </p:spPr>
        <p:txBody>
          <a:bodyPr wrap="square">
            <a:spAutoFit/>
          </a:bodyPr>
          <a:lstStyle/>
          <a:p>
            <a:r>
              <a:rPr lang="fr-FR" sz="2000" b="1" dirty="0" smtClean="0">
                <a:solidFill>
                  <a:schemeClr val="bg1"/>
                </a:solidFill>
                <a:effectLst>
                  <a:outerShdw blurRad="38100" dist="38100" dir="2700000" algn="tl">
                    <a:srgbClr val="000000">
                      <a:alpha val="43137"/>
                    </a:srgbClr>
                  </a:outerShdw>
                </a:effectLst>
              </a:rPr>
              <a:t>Université Badji Mokhtar-Annaba</a:t>
            </a:r>
          </a:p>
          <a:p>
            <a:r>
              <a:rPr lang="fr-FR" sz="2000" b="1" dirty="0" smtClean="0">
                <a:solidFill>
                  <a:schemeClr val="bg1"/>
                </a:solidFill>
                <a:effectLst>
                  <a:outerShdw blurRad="38100" dist="38100" dir="2700000" algn="tl">
                    <a:srgbClr val="000000">
                      <a:alpha val="43137"/>
                    </a:srgbClr>
                  </a:outerShdw>
                </a:effectLst>
              </a:rPr>
              <a:t>Laboratoire LISCO</a:t>
            </a:r>
          </a:p>
          <a:p>
            <a:r>
              <a:rPr lang="fr-FR" sz="2000" b="1" dirty="0" smtClean="0">
                <a:solidFill>
                  <a:schemeClr val="bg1"/>
                </a:solidFill>
                <a:effectLst>
                  <a:outerShdw blurRad="38100" dist="38100" dir="2700000" algn="tl">
                    <a:srgbClr val="000000">
                      <a:alpha val="43137"/>
                    </a:srgbClr>
                  </a:outerShdw>
                </a:effectLst>
              </a:rPr>
              <a:t>Année </a:t>
            </a:r>
            <a:r>
              <a:rPr lang="fr-FR" sz="2000" b="1" smtClean="0">
                <a:solidFill>
                  <a:schemeClr val="bg1"/>
                </a:solidFill>
                <a:effectLst>
                  <a:outerShdw blurRad="38100" dist="38100" dir="2700000" algn="tl">
                    <a:srgbClr val="000000">
                      <a:alpha val="43137"/>
                    </a:srgbClr>
                  </a:outerShdw>
                </a:effectLst>
              </a:rPr>
              <a:t>: </a:t>
            </a:r>
            <a:r>
              <a:rPr lang="fr-FR" sz="2000" b="1" smtClean="0">
                <a:solidFill>
                  <a:schemeClr val="bg1"/>
                </a:solidFill>
                <a:effectLst>
                  <a:outerShdw blurRad="38100" dist="38100" dir="2700000" algn="tl">
                    <a:srgbClr val="000000">
                      <a:alpha val="43137"/>
                    </a:srgbClr>
                  </a:outerShdw>
                </a:effectLst>
              </a:rPr>
              <a:t>2022/2023</a:t>
            </a:r>
            <a:endParaRPr lang="fr-FR" sz="2000" b="1" spc="-300" baseline="30000" dirty="0" smtClean="0">
              <a:solidFill>
                <a:schemeClr val="bg1"/>
              </a:solidFill>
            </a:endParaRPr>
          </a:p>
          <a:p>
            <a:endParaRPr lang="fr-FR" sz="2000" b="1" dirty="0" smtClean="0">
              <a:solidFill>
                <a:schemeClr val="bg1"/>
              </a:solidFill>
            </a:endParaRPr>
          </a:p>
          <a:p>
            <a:r>
              <a:rPr lang="fr-FR" sz="2000" b="1" dirty="0" smtClean="0">
                <a:solidFill>
                  <a:schemeClr val="bg1"/>
                </a:solidFill>
                <a:effectLst>
                  <a:outerShdw blurRad="38100" dist="38100" dir="2700000" algn="tl">
                    <a:srgbClr val="000000">
                      <a:alpha val="43137"/>
                    </a:srgbClr>
                  </a:outerShdw>
                </a:effectLst>
              </a:rPr>
              <a:t>Dr Soumeya DEBBOUB</a:t>
            </a:r>
          </a:p>
          <a:p>
            <a:r>
              <a:rPr lang="fr-FR" sz="2000" b="1" dirty="0" smtClean="0">
                <a:solidFill>
                  <a:schemeClr val="bg1"/>
                </a:solidFill>
                <a:effectLst>
                  <a:outerShdw blurRad="38100" dist="38100" dir="2700000" algn="tl">
                    <a:srgbClr val="000000">
                      <a:alpha val="43137"/>
                    </a:srgbClr>
                  </a:outerShdw>
                </a:effectLst>
              </a:rPr>
              <a:t>Debboub.soumeya@gmail.com</a:t>
            </a:r>
            <a:endParaRPr lang="fr-FR" sz="2000" b="1" dirty="0">
              <a:solidFill>
                <a:schemeClr val="bg1"/>
              </a:solidFill>
              <a:effectLst>
                <a:outerShdw blurRad="38100" dist="38100" dir="2700000" algn="tl">
                  <a:srgbClr val="000000">
                    <a:alpha val="43137"/>
                  </a:srgbClr>
                </a:outerShdw>
              </a:effectLst>
            </a:endParaRPr>
          </a:p>
        </p:txBody>
      </p:sp>
      <p:pic>
        <p:nvPicPr>
          <p:cNvPr id="275458" name="Picture 2" descr="Image associée"/>
          <p:cNvPicPr>
            <a:picLocks noChangeAspect="1" noChangeArrowheads="1"/>
          </p:cNvPicPr>
          <p:nvPr/>
        </p:nvPicPr>
        <p:blipFill>
          <a:blip r:embed="rId2"/>
          <a:srcRect/>
          <a:stretch>
            <a:fillRect/>
          </a:stretch>
        </p:blipFill>
        <p:spPr bwMode="auto">
          <a:xfrm>
            <a:off x="4929518" y="3214686"/>
            <a:ext cx="4214482" cy="28308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285720" y="2071678"/>
            <a:ext cx="8001056" cy="1569660"/>
          </a:xfrm>
          <a:prstGeom prst="rect">
            <a:avLst/>
          </a:prstGeom>
        </p:spPr>
        <p:txBody>
          <a:bodyPr wrap="square">
            <a:spAutoFit/>
          </a:bodyPr>
          <a:lstStyle/>
          <a:p>
            <a:pPr algn="just"/>
            <a:r>
              <a:rPr lang="fr-FR" sz="2400" dirty="0" smtClean="0"/>
              <a:t>Il existe en fait deux principaux symptômes liés aux préoccupations transversales : </a:t>
            </a:r>
          </a:p>
          <a:p>
            <a:pPr algn="just"/>
            <a:endParaRPr lang="fr-FR" sz="2400" dirty="0" smtClean="0"/>
          </a:p>
          <a:p>
            <a:pPr algn="just"/>
            <a:endParaRPr lang="fr-FR" sz="2400" dirty="0" smtClean="0"/>
          </a:p>
        </p:txBody>
      </p:sp>
      <p:sp>
        <p:nvSpPr>
          <p:cNvPr id="4" name="Rectangle 3"/>
          <p:cNvSpPr/>
          <p:nvPr/>
        </p:nvSpPr>
        <p:spPr>
          <a:xfrm>
            <a:off x="2571736" y="3571876"/>
            <a:ext cx="4223657" cy="523220"/>
          </a:xfrm>
          <a:prstGeom prst="rect">
            <a:avLst/>
          </a:prstGeom>
          <a:solidFill>
            <a:schemeClr val="accent4">
              <a:lumMod val="60000"/>
              <a:lumOff val="40000"/>
            </a:schemeClr>
          </a:solidFill>
        </p:spPr>
        <p:txBody>
          <a:bodyPr wrap="none">
            <a:spAutoFit/>
          </a:bodyPr>
          <a:lstStyle/>
          <a:p>
            <a:pPr algn="just"/>
            <a:r>
              <a:rPr lang="fr-FR" sz="2800" b="1" dirty="0" smtClean="0"/>
              <a:t>L'enchevêtrement du code </a:t>
            </a:r>
          </a:p>
        </p:txBody>
      </p:sp>
      <p:sp>
        <p:nvSpPr>
          <p:cNvPr id="5" name="Rectangle 4"/>
          <p:cNvSpPr/>
          <p:nvPr/>
        </p:nvSpPr>
        <p:spPr>
          <a:xfrm>
            <a:off x="2571736" y="4286256"/>
            <a:ext cx="4298613" cy="584775"/>
          </a:xfrm>
          <a:prstGeom prst="rect">
            <a:avLst/>
          </a:prstGeom>
          <a:solidFill>
            <a:schemeClr val="accent5">
              <a:lumMod val="60000"/>
              <a:lumOff val="40000"/>
            </a:schemeClr>
          </a:solidFill>
        </p:spPr>
        <p:txBody>
          <a:bodyPr wrap="none">
            <a:spAutoFit/>
          </a:bodyPr>
          <a:lstStyle/>
          <a:p>
            <a:pPr algn="just"/>
            <a:r>
              <a:rPr lang="fr-FR" sz="3200" b="1" dirty="0" smtClean="0"/>
              <a:t>L'éparpillement du code</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214282" y="1285860"/>
            <a:ext cx="3826881"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composés</a:t>
            </a:r>
          </a:p>
        </p:txBody>
      </p:sp>
      <p:sp>
        <p:nvSpPr>
          <p:cNvPr id="5" name="Rectangle 4"/>
          <p:cNvSpPr/>
          <p:nvPr/>
        </p:nvSpPr>
        <p:spPr>
          <a:xfrm>
            <a:off x="571472" y="2857496"/>
            <a:ext cx="7572428" cy="1938992"/>
          </a:xfrm>
          <a:prstGeom prst="rect">
            <a:avLst/>
          </a:prstGeom>
        </p:spPr>
        <p:txBody>
          <a:bodyPr wrap="square">
            <a:spAutoFit/>
          </a:bodyPr>
          <a:lstStyle/>
          <a:p>
            <a:r>
              <a:rPr lang="fr-FR" sz="2000" dirty="0" smtClean="0"/>
              <a:t>Les primitives peuvent  être combinées avec « </a:t>
            </a:r>
            <a:r>
              <a:rPr lang="fr-FR" sz="2000" b="1" dirty="0" smtClean="0"/>
              <a:t>&amp;&amp; </a:t>
            </a:r>
            <a:r>
              <a:rPr lang="fr-FR" sz="2000" dirty="0" smtClean="0"/>
              <a:t>» et « </a:t>
            </a:r>
            <a:r>
              <a:rPr lang="fr-FR" sz="2000" b="1" dirty="0" smtClean="0"/>
              <a:t>||</a:t>
            </a:r>
            <a:r>
              <a:rPr lang="fr-FR" sz="2000" dirty="0" smtClean="0"/>
              <a:t> »</a:t>
            </a:r>
          </a:p>
          <a:p>
            <a:endParaRPr lang="fr-FR" sz="2000" dirty="0" smtClean="0"/>
          </a:p>
          <a:p>
            <a:r>
              <a:rPr lang="fr-FR" sz="2000" dirty="0" smtClean="0"/>
              <a:t>( call(</a:t>
            </a:r>
            <a:r>
              <a:rPr lang="fr-FR" sz="2000" dirty="0" err="1" smtClean="0"/>
              <a:t>int</a:t>
            </a:r>
            <a:r>
              <a:rPr lang="fr-FR" sz="2000" dirty="0" smtClean="0"/>
              <a:t> bar()) </a:t>
            </a:r>
            <a:r>
              <a:rPr lang="fr-FR" sz="2000" b="1" dirty="0" smtClean="0">
                <a:solidFill>
                  <a:srgbClr val="FF0000"/>
                </a:solidFill>
              </a:rPr>
              <a:t>||</a:t>
            </a:r>
            <a:r>
              <a:rPr lang="fr-FR" sz="2000" b="1" dirty="0" smtClean="0"/>
              <a:t> </a:t>
            </a:r>
            <a:r>
              <a:rPr lang="fr-FR" sz="2000" dirty="0" smtClean="0"/>
              <a:t>call(</a:t>
            </a:r>
            <a:r>
              <a:rPr lang="fr-FR" sz="2000" dirty="0" err="1" smtClean="0"/>
              <a:t>int</a:t>
            </a:r>
            <a:r>
              <a:rPr lang="fr-FR" sz="2000" dirty="0" smtClean="0"/>
              <a:t> </a:t>
            </a:r>
            <a:r>
              <a:rPr lang="fr-FR" sz="2000" dirty="0" err="1" smtClean="0"/>
              <a:t>foo</a:t>
            </a:r>
            <a:r>
              <a:rPr lang="fr-FR" sz="2000" dirty="0" smtClean="0"/>
              <a:t>())) </a:t>
            </a:r>
            <a:r>
              <a:rPr lang="fr-FR" sz="2000" b="1" dirty="0" smtClean="0">
                <a:solidFill>
                  <a:srgbClr val="FF0000"/>
                </a:solidFill>
              </a:rPr>
              <a:t>&amp;&amp;</a:t>
            </a:r>
            <a:r>
              <a:rPr lang="fr-FR" sz="2000" dirty="0" smtClean="0"/>
              <a:t> </a:t>
            </a:r>
            <a:r>
              <a:rPr lang="fr-FR" sz="2000" dirty="0" err="1" smtClean="0"/>
              <a:t>within</a:t>
            </a:r>
            <a:r>
              <a:rPr lang="fr-FR" sz="2000" dirty="0" smtClean="0"/>
              <a:t>(</a:t>
            </a:r>
            <a:r>
              <a:rPr lang="fr-FR" sz="2000" dirty="0" err="1" smtClean="0"/>
              <a:t>MyClass</a:t>
            </a:r>
            <a:r>
              <a:rPr lang="fr-FR" sz="2000" dirty="0" smtClean="0"/>
              <a:t>)</a:t>
            </a:r>
          </a:p>
          <a:p>
            <a:r>
              <a:rPr lang="fr-FR" sz="2000" dirty="0" smtClean="0"/>
              <a:t> </a:t>
            </a:r>
          </a:p>
          <a:p>
            <a:r>
              <a:rPr lang="fr-FR" sz="2000" dirty="0" smtClean="0"/>
              <a:t>être inversées (négatif) avec « </a:t>
            </a:r>
            <a:r>
              <a:rPr lang="fr-FR" sz="2000" b="1" dirty="0" smtClean="0">
                <a:solidFill>
                  <a:srgbClr val="FF0000"/>
                </a:solidFill>
              </a:rPr>
              <a:t>!</a:t>
            </a:r>
            <a:r>
              <a:rPr lang="fr-FR" sz="2000" dirty="0" smtClean="0"/>
              <a:t> »</a:t>
            </a:r>
          </a:p>
          <a:p>
            <a:r>
              <a:rPr lang="fr-FR" sz="2000" dirty="0" smtClean="0"/>
              <a:t>call(</a:t>
            </a:r>
            <a:r>
              <a:rPr lang="fr-FR" sz="2000" dirty="0" err="1" smtClean="0"/>
              <a:t>int</a:t>
            </a:r>
            <a:r>
              <a:rPr lang="fr-FR" sz="2000" dirty="0" smtClean="0"/>
              <a:t> </a:t>
            </a:r>
            <a:r>
              <a:rPr lang="fr-FR" sz="2000" dirty="0" err="1" smtClean="0"/>
              <a:t>foo</a:t>
            </a:r>
            <a:r>
              <a:rPr lang="fr-FR" sz="2000" dirty="0" smtClean="0"/>
              <a:t>()) </a:t>
            </a:r>
            <a:r>
              <a:rPr lang="fr-FR" sz="2000" b="1" dirty="0" smtClean="0">
                <a:solidFill>
                  <a:srgbClr val="FF0000"/>
                </a:solidFill>
              </a:rPr>
              <a:t>&amp;&amp;!</a:t>
            </a:r>
            <a:r>
              <a:rPr lang="fr-FR" sz="2000" dirty="0" err="1" smtClean="0"/>
              <a:t>within</a:t>
            </a:r>
            <a:r>
              <a:rPr lang="fr-FR" sz="2000" dirty="0" smtClean="0"/>
              <a:t>(</a:t>
            </a:r>
            <a:r>
              <a:rPr lang="fr-FR" sz="2000" dirty="0" err="1" smtClean="0"/>
              <a:t>TheAspect</a:t>
            </a:r>
            <a:r>
              <a:rPr lang="fr-FR" sz="2000" dirty="0" smtClean="0"/>
              <a:t>)</a:t>
            </a:r>
            <a:endParaRPr lang="fr-FR" sz="20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214282" y="1285860"/>
            <a:ext cx="2552365"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a:t>
            </a:r>
          </a:p>
        </p:txBody>
      </p:sp>
      <p:sp>
        <p:nvSpPr>
          <p:cNvPr id="5" name="Rectangle 4"/>
          <p:cNvSpPr/>
          <p:nvPr/>
        </p:nvSpPr>
        <p:spPr>
          <a:xfrm>
            <a:off x="285720" y="2214554"/>
            <a:ext cx="2958117" cy="369332"/>
          </a:xfrm>
          <a:prstGeom prst="rect">
            <a:avLst/>
          </a:prstGeom>
          <a:solidFill>
            <a:schemeClr val="accent2">
              <a:lumMod val="20000"/>
              <a:lumOff val="80000"/>
            </a:schemeClr>
          </a:solidFill>
        </p:spPr>
        <p:txBody>
          <a:bodyPr wrap="none">
            <a:spAutoFit/>
          </a:bodyPr>
          <a:lstStyle/>
          <a:p>
            <a:r>
              <a:rPr lang="fr-FR" b="1" dirty="0" smtClean="0"/>
              <a:t>Les expressions de méthodes</a:t>
            </a:r>
          </a:p>
        </p:txBody>
      </p:sp>
      <p:sp>
        <p:nvSpPr>
          <p:cNvPr id="6" name="Rectangle 5"/>
          <p:cNvSpPr/>
          <p:nvPr/>
        </p:nvSpPr>
        <p:spPr>
          <a:xfrm>
            <a:off x="0" y="2828836"/>
            <a:ext cx="9144000" cy="646331"/>
          </a:xfrm>
          <a:prstGeom prst="rect">
            <a:avLst/>
          </a:prstGeom>
        </p:spPr>
        <p:txBody>
          <a:bodyPr wrap="square">
            <a:spAutoFit/>
          </a:bodyPr>
          <a:lstStyle/>
          <a:p>
            <a:r>
              <a:rPr lang="fr-FR" dirty="0" smtClean="0"/>
              <a:t>Définition primitive </a:t>
            </a:r>
            <a:r>
              <a:rPr lang="fr-FR" b="1" dirty="0" smtClean="0"/>
              <a:t>( [</a:t>
            </a:r>
            <a:r>
              <a:rPr lang="fr-FR" b="1" dirty="0" err="1" smtClean="0"/>
              <a:t>visibilite</a:t>
            </a:r>
            <a:r>
              <a:rPr lang="fr-FR" b="1" dirty="0" smtClean="0"/>
              <a:t>] [final] </a:t>
            </a:r>
            <a:r>
              <a:rPr lang="fr-FR" b="1" dirty="0" smtClean="0">
                <a:solidFill>
                  <a:srgbClr val="FF0000"/>
                </a:solidFill>
              </a:rPr>
              <a:t>type-retour </a:t>
            </a:r>
            <a:r>
              <a:rPr lang="fr-FR" b="1" dirty="0" smtClean="0"/>
              <a:t>[</a:t>
            </a:r>
            <a:r>
              <a:rPr lang="fr-FR" b="1" dirty="0" err="1" smtClean="0"/>
              <a:t>pkg</a:t>
            </a:r>
            <a:r>
              <a:rPr lang="fr-FR" b="1" dirty="0" smtClean="0"/>
              <a:t>.][</a:t>
            </a:r>
            <a:r>
              <a:rPr lang="fr-FR" b="1" dirty="0" err="1" smtClean="0"/>
              <a:t>cls</a:t>
            </a:r>
            <a:r>
              <a:rPr lang="fr-FR" b="1" dirty="0" smtClean="0"/>
              <a:t>.]</a:t>
            </a:r>
            <a:r>
              <a:rPr lang="fr-FR" b="1" dirty="0" err="1" smtClean="0">
                <a:solidFill>
                  <a:srgbClr val="FF0000"/>
                </a:solidFill>
              </a:rPr>
              <a:t>methode</a:t>
            </a:r>
            <a:r>
              <a:rPr lang="fr-FR" b="1" dirty="0" smtClean="0">
                <a:solidFill>
                  <a:srgbClr val="FF0000"/>
                </a:solidFill>
              </a:rPr>
              <a:t>([</a:t>
            </a:r>
            <a:r>
              <a:rPr lang="fr-FR" b="1" dirty="0" err="1" smtClean="0">
                <a:solidFill>
                  <a:srgbClr val="FF0000"/>
                </a:solidFill>
              </a:rPr>
              <a:t>params</a:t>
            </a:r>
            <a:r>
              <a:rPr lang="fr-FR" b="1" dirty="0" smtClean="0">
                <a:solidFill>
                  <a:srgbClr val="FF0000"/>
                </a:solidFill>
              </a:rPr>
              <a:t>|.., ...])</a:t>
            </a:r>
            <a:r>
              <a:rPr lang="fr-FR" dirty="0" smtClean="0"/>
              <a:t>[</a:t>
            </a:r>
            <a:r>
              <a:rPr lang="fr-FR" b="1" dirty="0" err="1" smtClean="0"/>
              <a:t>throws</a:t>
            </a:r>
            <a:r>
              <a:rPr lang="fr-FR" b="1" dirty="0" smtClean="0"/>
              <a:t> exception] )</a:t>
            </a:r>
          </a:p>
        </p:txBody>
      </p:sp>
      <p:sp>
        <p:nvSpPr>
          <p:cNvPr id="7" name="Rectangle 6"/>
          <p:cNvSpPr/>
          <p:nvPr/>
        </p:nvSpPr>
        <p:spPr>
          <a:xfrm>
            <a:off x="142844" y="4143380"/>
            <a:ext cx="8786874" cy="1015663"/>
          </a:xfrm>
          <a:prstGeom prst="rect">
            <a:avLst/>
          </a:prstGeom>
        </p:spPr>
        <p:txBody>
          <a:bodyPr wrap="square">
            <a:spAutoFit/>
          </a:bodyPr>
          <a:lstStyle/>
          <a:p>
            <a:r>
              <a:rPr lang="fr-FR" sz="2000" dirty="0" smtClean="0"/>
              <a:t>Tous les éléments sont </a:t>
            </a:r>
            <a:r>
              <a:rPr lang="fr-FR" sz="2000" b="1" dirty="0" smtClean="0">
                <a:solidFill>
                  <a:srgbClr val="00B050"/>
                </a:solidFill>
              </a:rPr>
              <a:t>optionnels</a:t>
            </a:r>
            <a:r>
              <a:rPr lang="fr-FR" sz="2000" dirty="0" smtClean="0"/>
              <a:t> sauf le </a:t>
            </a:r>
            <a:r>
              <a:rPr lang="fr-FR" sz="2000" b="1" dirty="0" smtClean="0"/>
              <a:t>type de retour</a:t>
            </a:r>
            <a:r>
              <a:rPr lang="fr-FR" sz="2000" dirty="0" smtClean="0"/>
              <a:t>, le </a:t>
            </a:r>
            <a:r>
              <a:rPr lang="fr-FR" sz="2000" b="1" dirty="0" smtClean="0"/>
              <a:t>nom de la méthode </a:t>
            </a:r>
            <a:r>
              <a:rPr lang="fr-FR" sz="2000" dirty="0" smtClean="0"/>
              <a:t>et ses </a:t>
            </a:r>
            <a:r>
              <a:rPr lang="fr-FR" sz="2000" b="1" dirty="0" smtClean="0"/>
              <a:t>paramètres</a:t>
            </a:r>
          </a:p>
          <a:p>
            <a:r>
              <a:rPr lang="fr-FR" sz="2000" dirty="0" smtClean="0"/>
              <a:t> Généralement, l’omission d’un paramètre veut dire « peu importe »</a:t>
            </a:r>
            <a:endParaRPr lang="fr-FR" sz="20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71546"/>
            <a:ext cx="3495316" cy="400110"/>
          </a:xfrm>
          <a:prstGeom prst="rect">
            <a:avLst/>
          </a:prstGeom>
        </p:spPr>
        <p:txBody>
          <a:bodyPr wrap="none">
            <a:spAutoFit/>
          </a:bodyPr>
          <a:lstStyle/>
          <a:p>
            <a:r>
              <a:rPr lang="fr-FR" sz="2000" b="1" dirty="0" smtClean="0"/>
              <a:t>Utilisation de joker (</a:t>
            </a:r>
            <a:r>
              <a:rPr lang="fr-FR" sz="2000" b="1" dirty="0" err="1" smtClean="0"/>
              <a:t>wild</a:t>
            </a:r>
            <a:r>
              <a:rPr lang="fr-FR" sz="2000" b="1" dirty="0" smtClean="0"/>
              <a:t> </a:t>
            </a:r>
            <a:r>
              <a:rPr lang="fr-FR" sz="2000" b="1" dirty="0" err="1" smtClean="0"/>
              <a:t>cards</a:t>
            </a:r>
            <a:r>
              <a:rPr lang="fr-FR" sz="2000" b="1" dirty="0" smtClean="0"/>
              <a:t>)</a:t>
            </a:r>
            <a:endParaRPr lang="fr-FR" sz="2000" b="1" dirty="0"/>
          </a:p>
        </p:txBody>
      </p:sp>
      <p:sp>
        <p:nvSpPr>
          <p:cNvPr id="4" name="Text Box 4"/>
          <p:cNvSpPr txBox="1">
            <a:spLocks noChangeArrowheads="1"/>
          </p:cNvSpPr>
          <p:nvPr/>
        </p:nvSpPr>
        <p:spPr bwMode="auto">
          <a:xfrm>
            <a:off x="5000628" y="642918"/>
            <a:ext cx="3422347" cy="830997"/>
          </a:xfrm>
          <a:prstGeom prst="rect">
            <a:avLst/>
          </a:prstGeom>
          <a:solidFill>
            <a:schemeClr val="tx2">
              <a:lumMod val="60000"/>
              <a:lumOff val="40000"/>
            </a:schemeClr>
          </a:solidFill>
          <a:ln w="9525">
            <a:solidFill>
              <a:schemeClr val="tx1"/>
            </a:solidFill>
            <a:miter lim="800000"/>
            <a:headEnd/>
            <a:tailEnd/>
          </a:ln>
        </p:spPr>
        <p:txBody>
          <a:bodyPr wrap="none">
            <a:spAutoFit/>
          </a:bodyPr>
          <a:lstStyle/>
          <a:p>
            <a:pPr algn="l" rtl="0" eaLnBrk="0" hangingPunct="0"/>
            <a:r>
              <a:rPr lang="en-US" sz="2400" dirty="0">
                <a:solidFill>
                  <a:schemeClr val="bg1"/>
                </a:solidFill>
              </a:rPr>
              <a:t>“*” wild card simple</a:t>
            </a:r>
          </a:p>
          <a:p>
            <a:pPr algn="l" rtl="0" eaLnBrk="0" hangingPunct="0"/>
            <a:r>
              <a:rPr lang="en-US" sz="2400" dirty="0">
                <a:solidFill>
                  <a:schemeClr val="bg1"/>
                </a:solidFill>
              </a:rPr>
              <a:t>“..” wild card multi-parties</a:t>
            </a:r>
          </a:p>
        </p:txBody>
      </p:sp>
      <p:sp>
        <p:nvSpPr>
          <p:cNvPr id="5" name="Text Box 3"/>
          <p:cNvSpPr txBox="1">
            <a:spLocks noChangeArrowheads="1"/>
          </p:cNvSpPr>
          <p:nvPr/>
        </p:nvSpPr>
        <p:spPr bwMode="auto">
          <a:xfrm>
            <a:off x="533400" y="1752600"/>
            <a:ext cx="7873630" cy="4745915"/>
          </a:xfrm>
          <a:prstGeom prst="rect">
            <a:avLst/>
          </a:prstGeom>
          <a:solidFill>
            <a:schemeClr val="accent1">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l" rtl="0" eaLnBrk="0" hangingPunct="0"/>
            <a:r>
              <a:rPr lang="en-US" b="1" dirty="0">
                <a:solidFill>
                  <a:srgbClr val="003366"/>
                </a:solidFill>
                <a:latin typeface="Courier New" pitchFamily="49" charset="0"/>
              </a:rPr>
              <a:t>target(Point)</a:t>
            </a:r>
          </a:p>
          <a:p>
            <a:pPr algn="l" rtl="0" eaLnBrk="0" hangingPunct="0"/>
            <a:r>
              <a:rPr lang="en-US" b="1" dirty="0">
                <a:solidFill>
                  <a:srgbClr val="003366"/>
                </a:solidFill>
                <a:latin typeface="Courier New" pitchFamily="49" charset="0"/>
              </a:rPr>
              <a:t>target(</a:t>
            </a:r>
            <a:r>
              <a:rPr lang="en-US" b="1" dirty="0" err="1">
                <a:solidFill>
                  <a:srgbClr val="003366"/>
                </a:solidFill>
                <a:latin typeface="Courier New" pitchFamily="49" charset="0"/>
              </a:rPr>
              <a:t>graphics.geom.Point</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target(</a:t>
            </a:r>
            <a:r>
              <a:rPr lang="en-US" b="1" dirty="0" err="1">
                <a:solidFill>
                  <a:srgbClr val="003366"/>
                </a:solidFill>
                <a:latin typeface="Courier New" pitchFamily="49" charset="0"/>
              </a:rPr>
              <a:t>graphics.geom</a:t>
            </a:r>
            <a:r>
              <a:rPr lang="en-US" b="1" dirty="0">
                <a:solidFill>
                  <a:srgbClr val="003366"/>
                </a:solidFill>
                <a:latin typeface="Courier New" pitchFamily="49" charset="0"/>
              </a:rPr>
              <a:t>.*)	</a:t>
            </a:r>
            <a:r>
              <a:rPr lang="en-US" b="1" dirty="0" err="1"/>
              <a:t>N’importe</a:t>
            </a:r>
            <a:r>
              <a:rPr lang="en-US" b="1" dirty="0"/>
              <a:t> </a:t>
            </a:r>
            <a:r>
              <a:rPr lang="en-US" b="1" dirty="0" err="1"/>
              <a:t>quel</a:t>
            </a:r>
            <a:r>
              <a:rPr lang="en-US" b="1" dirty="0"/>
              <a:t> type </a:t>
            </a:r>
            <a:r>
              <a:rPr lang="en-US" b="1" dirty="0" err="1"/>
              <a:t>dans</a:t>
            </a:r>
            <a:r>
              <a:rPr lang="en-US" b="1" dirty="0"/>
              <a:t> </a:t>
            </a:r>
            <a:r>
              <a:rPr lang="en-US" b="1" dirty="0" err="1"/>
              <a:t>graphics.geom</a:t>
            </a:r>
            <a:endParaRPr lang="en-US" b="1" dirty="0"/>
          </a:p>
          <a:p>
            <a:pPr algn="l" rtl="0" eaLnBrk="0" hangingPunct="0"/>
            <a:r>
              <a:rPr lang="en-US" b="1" dirty="0">
                <a:solidFill>
                  <a:srgbClr val="003366"/>
                </a:solidFill>
                <a:latin typeface="Courier New" pitchFamily="49" charset="0"/>
              </a:rPr>
              <a:t>target(graphics..*)		</a:t>
            </a:r>
            <a:r>
              <a:rPr lang="en-US" b="1" dirty="0" err="1"/>
              <a:t>N’importe</a:t>
            </a:r>
            <a:r>
              <a:rPr lang="en-US" b="1" dirty="0"/>
              <a:t> </a:t>
            </a:r>
            <a:r>
              <a:rPr lang="en-US" b="1" dirty="0" err="1"/>
              <a:t>quel</a:t>
            </a:r>
            <a:r>
              <a:rPr lang="en-US" b="1" dirty="0"/>
              <a:t> type </a:t>
            </a:r>
            <a:r>
              <a:rPr lang="en-US" b="1" dirty="0" err="1"/>
              <a:t>dans</a:t>
            </a:r>
            <a:r>
              <a:rPr lang="en-US" b="1" dirty="0"/>
              <a:t> </a:t>
            </a:r>
            <a:r>
              <a:rPr lang="en-US" b="1" dirty="0" err="1"/>
              <a:t>n’importe</a:t>
            </a:r>
            <a:r>
              <a:rPr lang="en-US" b="1" dirty="0"/>
              <a:t> </a:t>
            </a:r>
            <a:r>
              <a:rPr lang="en-US" b="1" dirty="0" err="1"/>
              <a:t>quel</a:t>
            </a:r>
            <a:r>
              <a:rPr lang="en-US" dirty="0"/>
              <a:t> </a:t>
            </a:r>
          </a:p>
          <a:p>
            <a:pPr algn="l" rtl="0" eaLnBrk="0" hangingPunct="0"/>
            <a:r>
              <a:rPr lang="en-US" dirty="0">
                <a:solidFill>
                  <a:srgbClr val="FFFF99"/>
                </a:solidFill>
              </a:rPr>
              <a:t>				</a:t>
            </a:r>
            <a:r>
              <a:rPr lang="en-US" b="1" dirty="0" err="1"/>
              <a:t>sous</a:t>
            </a:r>
            <a:r>
              <a:rPr lang="en-US" b="1" dirty="0"/>
              <a:t>-package de graphics</a:t>
            </a:r>
          </a:p>
          <a:p>
            <a:pPr algn="l" rtl="0" eaLnBrk="0" hangingPunct="0"/>
            <a:r>
              <a:rPr lang="en-US" b="1" dirty="0">
                <a:solidFill>
                  <a:srgbClr val="003366"/>
                </a:solidFill>
                <a:latin typeface="Courier New" pitchFamily="49" charset="0"/>
              </a:rPr>
              <a:t>call(void </a:t>
            </a:r>
            <a:r>
              <a:rPr lang="en-US" b="1" dirty="0" err="1">
                <a:solidFill>
                  <a:srgbClr val="003366"/>
                </a:solidFill>
                <a:latin typeface="Courier New" pitchFamily="49" charset="0"/>
              </a:rPr>
              <a:t>Point.setX</a:t>
            </a:r>
            <a:r>
              <a:rPr lang="en-US" b="1" dirty="0">
                <a:solidFill>
                  <a:srgbClr val="003366"/>
                </a:solidFill>
                <a:latin typeface="Courier New" pitchFamily="49" charset="0"/>
              </a:rPr>
              <a:t>(</a:t>
            </a:r>
            <a:r>
              <a:rPr lang="en-US" b="1" dirty="0" err="1">
                <a:solidFill>
                  <a:srgbClr val="003366"/>
                </a:solidFill>
                <a:latin typeface="Courier New" pitchFamily="49" charset="0"/>
              </a:rPr>
              <a:t>int</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call(public * Point.*(..))	</a:t>
            </a:r>
            <a:r>
              <a:rPr lang="en-US" b="1" dirty="0" err="1"/>
              <a:t>N’importe</a:t>
            </a:r>
            <a:r>
              <a:rPr lang="en-US" b="1" dirty="0"/>
              <a:t> </a:t>
            </a:r>
            <a:r>
              <a:rPr lang="en-US" b="1" dirty="0" err="1"/>
              <a:t>quelle</a:t>
            </a:r>
            <a:r>
              <a:rPr lang="en-US" b="1" dirty="0"/>
              <a:t> </a:t>
            </a:r>
            <a:r>
              <a:rPr lang="en-US" b="1" dirty="0" err="1"/>
              <a:t>méthode</a:t>
            </a:r>
            <a:r>
              <a:rPr lang="en-US" b="1" dirty="0"/>
              <a:t> </a:t>
            </a:r>
            <a:r>
              <a:rPr lang="en-US" b="1" dirty="0" err="1"/>
              <a:t>publique</a:t>
            </a:r>
            <a:r>
              <a:rPr lang="en-US" b="1" dirty="0"/>
              <a:t> </a:t>
            </a:r>
            <a:r>
              <a:rPr lang="en-US" b="1" dirty="0" err="1"/>
              <a:t>dans</a:t>
            </a:r>
            <a:r>
              <a:rPr lang="en-US" b="1" dirty="0">
                <a:solidFill>
                  <a:srgbClr val="FFFF99"/>
                </a:solidFill>
              </a:rPr>
              <a:t> </a:t>
            </a:r>
          </a:p>
          <a:p>
            <a:pPr algn="l" rtl="0" eaLnBrk="0" hangingPunct="0"/>
            <a:r>
              <a:rPr lang="en-US" b="1" dirty="0">
                <a:solidFill>
                  <a:srgbClr val="FFFF99"/>
                </a:solidFill>
              </a:rPr>
              <a:t>				</a:t>
            </a:r>
            <a:r>
              <a:rPr lang="en-US" b="1" dirty="0"/>
              <a:t>Point</a:t>
            </a:r>
          </a:p>
          <a:p>
            <a:pPr algn="l" rtl="0" eaLnBrk="0" hangingPunct="0"/>
            <a:r>
              <a:rPr lang="en-US" b="1" dirty="0">
                <a:solidFill>
                  <a:srgbClr val="003366"/>
                </a:solidFill>
                <a:latin typeface="Courier New" pitchFamily="49" charset="0"/>
              </a:rPr>
              <a:t>call(public * *(..))		</a:t>
            </a:r>
            <a:r>
              <a:rPr lang="en-US" b="1" dirty="0" err="1"/>
              <a:t>N’importe</a:t>
            </a:r>
            <a:r>
              <a:rPr lang="en-US" b="1" dirty="0"/>
              <a:t> </a:t>
            </a:r>
            <a:r>
              <a:rPr lang="en-US" b="1" dirty="0" err="1"/>
              <a:t>quelle</a:t>
            </a:r>
            <a:r>
              <a:rPr lang="en-US" b="1" dirty="0"/>
              <a:t> </a:t>
            </a:r>
            <a:r>
              <a:rPr lang="en-US" b="1" dirty="0" err="1"/>
              <a:t>méthode</a:t>
            </a:r>
            <a:r>
              <a:rPr lang="en-US" b="1" dirty="0"/>
              <a:t> </a:t>
            </a:r>
            <a:r>
              <a:rPr lang="en-US" b="1" dirty="0" err="1"/>
              <a:t>publique</a:t>
            </a:r>
            <a:r>
              <a:rPr lang="en-US" b="1" dirty="0"/>
              <a:t> </a:t>
            </a:r>
            <a:r>
              <a:rPr lang="en-US" b="1" dirty="0" err="1"/>
              <a:t>dans</a:t>
            </a:r>
            <a:r>
              <a:rPr lang="en-US" b="1" dirty="0"/>
              <a:t> </a:t>
            </a:r>
          </a:p>
          <a:p>
            <a:pPr algn="l" rtl="0" eaLnBrk="0" hangingPunct="0"/>
            <a:r>
              <a:rPr lang="en-US" b="1" dirty="0">
                <a:solidFill>
                  <a:srgbClr val="FFFF99"/>
                </a:solidFill>
              </a:rPr>
              <a:t>				</a:t>
            </a:r>
            <a:r>
              <a:rPr lang="en-US" b="1" dirty="0" err="1"/>
              <a:t>n’importe</a:t>
            </a:r>
            <a:r>
              <a:rPr lang="en-US" b="1" dirty="0"/>
              <a:t> </a:t>
            </a:r>
            <a:r>
              <a:rPr lang="en-US" b="1" dirty="0" err="1"/>
              <a:t>quel</a:t>
            </a:r>
            <a:r>
              <a:rPr lang="en-US" b="1" dirty="0"/>
              <a:t> type</a:t>
            </a:r>
          </a:p>
          <a:p>
            <a:pPr algn="l" rtl="0" eaLnBrk="0" hangingPunct="0"/>
            <a:r>
              <a:rPr lang="en-US" b="1" dirty="0">
                <a:solidFill>
                  <a:srgbClr val="003366"/>
                </a:solidFill>
                <a:latin typeface="Courier New" pitchFamily="49" charset="0"/>
              </a:rPr>
              <a:t>call(void </a:t>
            </a:r>
            <a:r>
              <a:rPr lang="en-US" b="1" dirty="0" err="1">
                <a:solidFill>
                  <a:srgbClr val="003366"/>
                </a:solidFill>
                <a:latin typeface="Courier New" pitchFamily="49" charset="0"/>
              </a:rPr>
              <a:t>Point.setX</a:t>
            </a:r>
            <a:r>
              <a:rPr lang="en-US" b="1" dirty="0">
                <a:solidFill>
                  <a:srgbClr val="003366"/>
                </a:solidFill>
                <a:latin typeface="Courier New" pitchFamily="49" charset="0"/>
              </a:rPr>
              <a:t>(</a:t>
            </a:r>
            <a:r>
              <a:rPr lang="en-US" b="1" dirty="0" err="1">
                <a:solidFill>
                  <a:srgbClr val="003366"/>
                </a:solidFill>
                <a:latin typeface="Courier New" pitchFamily="49" charset="0"/>
              </a:rPr>
              <a:t>int</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call(void </a:t>
            </a:r>
            <a:r>
              <a:rPr lang="en-US" b="1" dirty="0" err="1">
                <a:solidFill>
                  <a:srgbClr val="003366"/>
                </a:solidFill>
                <a:latin typeface="Courier New" pitchFamily="49" charset="0"/>
              </a:rPr>
              <a:t>Point.setY</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call(void </a:t>
            </a:r>
            <a:r>
              <a:rPr lang="en-US" b="1" dirty="0" err="1">
                <a:solidFill>
                  <a:srgbClr val="003366"/>
                </a:solidFill>
                <a:latin typeface="Courier New" pitchFamily="49" charset="0"/>
              </a:rPr>
              <a:t>Point.set</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call(void set*(*)) 		</a:t>
            </a:r>
            <a:r>
              <a:rPr lang="en-US" b="1" dirty="0" err="1"/>
              <a:t>N’importe</a:t>
            </a:r>
            <a:r>
              <a:rPr lang="en-US" b="1" dirty="0"/>
              <a:t> </a:t>
            </a:r>
            <a:r>
              <a:rPr lang="en-US" b="1" dirty="0" err="1"/>
              <a:t>quelle</a:t>
            </a:r>
            <a:r>
              <a:rPr lang="en-US" b="1" dirty="0"/>
              <a:t> </a:t>
            </a:r>
            <a:r>
              <a:rPr lang="en-US" b="1" dirty="0" err="1"/>
              <a:t>méthode</a:t>
            </a:r>
            <a:r>
              <a:rPr lang="en-US" b="1" dirty="0"/>
              <a:t> setter</a:t>
            </a:r>
            <a:endParaRPr lang="en-US" b="1" dirty="0">
              <a:latin typeface="Courier New" pitchFamily="49" charset="0"/>
            </a:endParaRPr>
          </a:p>
          <a:p>
            <a:pPr algn="l" rtl="0" eaLnBrk="0" hangingPunct="0"/>
            <a:endParaRPr lang="en-US" b="1" dirty="0">
              <a:solidFill>
                <a:srgbClr val="FFFF99"/>
              </a:solidFill>
            </a:endParaRPr>
          </a:p>
          <a:p>
            <a:pPr algn="l" rtl="0" eaLnBrk="0" hangingPunct="0">
              <a:lnSpc>
                <a:spcPct val="80000"/>
              </a:lnSpc>
            </a:pPr>
            <a:r>
              <a:rPr lang="en-US" b="1" dirty="0">
                <a:solidFill>
                  <a:srgbClr val="003366"/>
                </a:solidFill>
                <a:latin typeface="Courier New" pitchFamily="49" charset="0"/>
              </a:rPr>
              <a:t>call(</a:t>
            </a:r>
            <a:r>
              <a:rPr lang="en-US" b="1" dirty="0" err="1">
                <a:solidFill>
                  <a:srgbClr val="003366"/>
                </a:solidFill>
                <a:latin typeface="Courier New" pitchFamily="49" charset="0"/>
              </a:rPr>
              <a:t>Point.new</a:t>
            </a:r>
            <a:r>
              <a:rPr lang="en-US" b="1" dirty="0">
                <a:solidFill>
                  <a:srgbClr val="003366"/>
                </a:solidFill>
                <a:latin typeface="Courier New" pitchFamily="49" charset="0"/>
              </a:rPr>
              <a:t>(</a:t>
            </a:r>
            <a:r>
              <a:rPr lang="en-US" b="1" dirty="0" err="1">
                <a:solidFill>
                  <a:srgbClr val="003366"/>
                </a:solidFill>
                <a:latin typeface="Courier New" pitchFamily="49" charset="0"/>
              </a:rPr>
              <a:t>int</a:t>
            </a:r>
            <a:r>
              <a:rPr lang="en-US" b="1" dirty="0">
                <a:solidFill>
                  <a:srgbClr val="003366"/>
                </a:solidFill>
                <a:latin typeface="Courier New" pitchFamily="49" charset="0"/>
              </a:rPr>
              <a:t>, </a:t>
            </a:r>
            <a:r>
              <a:rPr lang="en-US" b="1" dirty="0" err="1">
                <a:solidFill>
                  <a:srgbClr val="003366"/>
                </a:solidFill>
                <a:latin typeface="Courier New" pitchFamily="49" charset="0"/>
              </a:rPr>
              <a:t>int</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call(new(..))			</a:t>
            </a:r>
            <a:r>
              <a:rPr lang="en-US" b="1" dirty="0" err="1"/>
              <a:t>N’importe</a:t>
            </a:r>
            <a:r>
              <a:rPr lang="en-US" b="1" dirty="0"/>
              <a:t> </a:t>
            </a:r>
            <a:r>
              <a:rPr lang="en-US" b="1" dirty="0" err="1"/>
              <a:t>quel</a:t>
            </a:r>
            <a:r>
              <a:rPr lang="en-US" b="1" dirty="0"/>
              <a:t> </a:t>
            </a:r>
            <a:r>
              <a:rPr lang="en-US" b="1" dirty="0" err="1"/>
              <a:t>constructeur</a:t>
            </a:r>
            <a:endParaRPr lang="en-US" b="1" dirty="0"/>
          </a:p>
        </p:txBody>
      </p:sp>
      <p:sp>
        <p:nvSpPr>
          <p:cNvPr id="7" name="Rectangle 6"/>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214282" y="1285860"/>
            <a:ext cx="2552365"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a:t>
            </a:r>
          </a:p>
        </p:txBody>
      </p:sp>
      <p:sp>
        <p:nvSpPr>
          <p:cNvPr id="9" name="Rectangle 8"/>
          <p:cNvSpPr/>
          <p:nvPr/>
        </p:nvSpPr>
        <p:spPr>
          <a:xfrm>
            <a:off x="214282" y="2500306"/>
            <a:ext cx="6500858" cy="1754326"/>
          </a:xfrm>
          <a:prstGeom prst="rect">
            <a:avLst/>
          </a:prstGeom>
          <a:ln>
            <a:solidFill>
              <a:schemeClr val="tx1"/>
            </a:solidFill>
            <a:prstDash val="dash"/>
          </a:ln>
        </p:spPr>
        <p:txBody>
          <a:bodyPr wrap="square">
            <a:spAutoFit/>
          </a:bodyPr>
          <a:lstStyle/>
          <a:p>
            <a:r>
              <a:rPr lang="fr-FR" b="1" dirty="0" smtClean="0"/>
              <a:t>Méthodes </a:t>
            </a:r>
            <a:r>
              <a:rPr lang="fr-FR" b="1" dirty="0" smtClean="0">
                <a:solidFill>
                  <a:schemeClr val="tx2">
                    <a:lumMod val="60000"/>
                    <a:lumOff val="40000"/>
                  </a:schemeClr>
                </a:solidFill>
              </a:rPr>
              <a:t>finales</a:t>
            </a:r>
            <a:r>
              <a:rPr lang="fr-FR" b="1" dirty="0" smtClean="0"/>
              <a:t> ET </a:t>
            </a:r>
            <a:r>
              <a:rPr lang="fr-FR" b="1" dirty="0" smtClean="0">
                <a:solidFill>
                  <a:schemeClr val="tx2">
                    <a:lumMod val="60000"/>
                    <a:lumOff val="40000"/>
                  </a:schemeClr>
                </a:solidFill>
              </a:rPr>
              <a:t>publiques</a:t>
            </a:r>
            <a:r>
              <a:rPr lang="fr-FR" b="1" dirty="0" smtClean="0"/>
              <a:t> :</a:t>
            </a:r>
          </a:p>
          <a:p>
            <a:r>
              <a:rPr lang="fr-FR" dirty="0" smtClean="0"/>
              <a:t>call(public final </a:t>
            </a:r>
            <a:r>
              <a:rPr lang="fr-FR" dirty="0" err="1" smtClean="0"/>
              <a:t>void</a:t>
            </a:r>
            <a:r>
              <a:rPr lang="fr-FR" dirty="0" smtClean="0"/>
              <a:t> *(</a:t>
            </a:r>
            <a:r>
              <a:rPr lang="fr-FR" dirty="0" err="1" smtClean="0"/>
              <a:t>int</a:t>
            </a:r>
            <a:r>
              <a:rPr lang="fr-FR" dirty="0" smtClean="0"/>
              <a:t>))</a:t>
            </a:r>
            <a:endParaRPr lang="fr-FR" b="1" dirty="0" smtClean="0"/>
          </a:p>
          <a:p>
            <a:r>
              <a:rPr lang="fr-FR" b="1" dirty="0" smtClean="0"/>
              <a:t> Méthodes </a:t>
            </a:r>
            <a:r>
              <a:rPr lang="fr-FR" b="1" dirty="0" smtClean="0">
                <a:solidFill>
                  <a:schemeClr val="tx2">
                    <a:lumMod val="60000"/>
                    <a:lumOff val="40000"/>
                  </a:schemeClr>
                </a:solidFill>
              </a:rPr>
              <a:t>finales</a:t>
            </a:r>
            <a:r>
              <a:rPr lang="fr-FR" b="1" dirty="0" smtClean="0"/>
              <a:t> ou </a:t>
            </a:r>
            <a:r>
              <a:rPr lang="fr-FR" b="1" dirty="0" smtClean="0">
                <a:solidFill>
                  <a:schemeClr val="tx2">
                    <a:lumMod val="60000"/>
                    <a:lumOff val="40000"/>
                  </a:schemeClr>
                </a:solidFill>
              </a:rPr>
              <a:t>non</a:t>
            </a:r>
            <a:r>
              <a:rPr lang="fr-FR" b="1" dirty="0" smtClean="0"/>
              <a:t> :</a:t>
            </a:r>
          </a:p>
          <a:p>
            <a:r>
              <a:rPr lang="fr-FR" dirty="0" smtClean="0"/>
              <a:t>call(public </a:t>
            </a:r>
            <a:r>
              <a:rPr lang="fr-FR" dirty="0" err="1" smtClean="0"/>
              <a:t>void</a:t>
            </a:r>
            <a:r>
              <a:rPr lang="fr-FR" dirty="0" smtClean="0"/>
              <a:t> *(</a:t>
            </a:r>
            <a:r>
              <a:rPr lang="fr-FR" dirty="0" err="1" smtClean="0"/>
              <a:t>int</a:t>
            </a:r>
            <a:r>
              <a:rPr lang="fr-FR" dirty="0" smtClean="0"/>
              <a:t>))</a:t>
            </a:r>
          </a:p>
          <a:p>
            <a:r>
              <a:rPr lang="fr-FR" dirty="0" smtClean="0"/>
              <a:t> </a:t>
            </a:r>
            <a:r>
              <a:rPr lang="fr-FR" b="1" dirty="0" smtClean="0"/>
              <a:t>Méthodes </a:t>
            </a:r>
            <a:r>
              <a:rPr lang="fr-FR" b="1" dirty="0" smtClean="0">
                <a:solidFill>
                  <a:schemeClr val="tx2">
                    <a:lumMod val="60000"/>
                    <a:lumOff val="40000"/>
                  </a:schemeClr>
                </a:solidFill>
              </a:rPr>
              <a:t>publiques</a:t>
            </a:r>
            <a:r>
              <a:rPr lang="fr-FR" b="1" dirty="0" smtClean="0"/>
              <a:t> ou </a:t>
            </a:r>
            <a:r>
              <a:rPr lang="fr-FR" b="1" dirty="0" smtClean="0">
                <a:solidFill>
                  <a:schemeClr val="tx2">
                    <a:lumMod val="60000"/>
                    <a:lumOff val="40000"/>
                  </a:schemeClr>
                </a:solidFill>
              </a:rPr>
              <a:t>privées</a:t>
            </a:r>
            <a:r>
              <a:rPr lang="fr-FR" b="1" dirty="0" smtClean="0"/>
              <a:t> ou </a:t>
            </a:r>
            <a:r>
              <a:rPr lang="fr-FR" b="1" dirty="0" smtClean="0">
                <a:solidFill>
                  <a:schemeClr val="tx2">
                    <a:lumMod val="60000"/>
                    <a:lumOff val="40000"/>
                  </a:schemeClr>
                </a:solidFill>
              </a:rPr>
              <a:t>default</a:t>
            </a:r>
            <a:r>
              <a:rPr lang="fr-FR" b="1" dirty="0" smtClean="0"/>
              <a:t> (package) :</a:t>
            </a:r>
          </a:p>
          <a:p>
            <a:r>
              <a:rPr lang="fr-FR" dirty="0" smtClean="0"/>
              <a:t>call(</a:t>
            </a:r>
            <a:r>
              <a:rPr lang="fr-FR" dirty="0" err="1" smtClean="0"/>
              <a:t>void</a:t>
            </a:r>
            <a:r>
              <a:rPr lang="fr-FR" dirty="0" smtClean="0"/>
              <a:t> *(</a:t>
            </a:r>
            <a:r>
              <a:rPr lang="fr-FR" dirty="0" err="1" smtClean="0"/>
              <a:t>int</a:t>
            </a:r>
            <a:r>
              <a:rPr lang="fr-FR" dirty="0" smtClean="0"/>
              <a:t>))</a:t>
            </a:r>
            <a:endParaRPr lang="fr-FR" b="1" dirty="0" smtClean="0"/>
          </a:p>
        </p:txBody>
      </p:sp>
      <p:sp>
        <p:nvSpPr>
          <p:cNvPr id="7" name="Rectangle 6"/>
          <p:cNvSpPr/>
          <p:nvPr/>
        </p:nvSpPr>
        <p:spPr>
          <a:xfrm>
            <a:off x="285720" y="1785926"/>
            <a:ext cx="3733266" cy="369332"/>
          </a:xfrm>
          <a:prstGeom prst="rect">
            <a:avLst/>
          </a:prstGeom>
          <a:solidFill>
            <a:schemeClr val="accent2">
              <a:lumMod val="20000"/>
              <a:lumOff val="80000"/>
            </a:schemeClr>
          </a:solidFill>
        </p:spPr>
        <p:txBody>
          <a:bodyPr wrap="none">
            <a:spAutoFit/>
          </a:bodyPr>
          <a:lstStyle/>
          <a:p>
            <a:r>
              <a:rPr lang="fr-FR" b="1" dirty="0" smtClean="0"/>
              <a:t>Exemples d’expressions de méthodes</a:t>
            </a:r>
          </a:p>
        </p:txBody>
      </p:sp>
      <p:sp>
        <p:nvSpPr>
          <p:cNvPr id="10" name="Rectangle 9"/>
          <p:cNvSpPr/>
          <p:nvPr/>
        </p:nvSpPr>
        <p:spPr>
          <a:xfrm>
            <a:off x="214282" y="4500570"/>
            <a:ext cx="6500858" cy="1200329"/>
          </a:xfrm>
          <a:prstGeom prst="rect">
            <a:avLst/>
          </a:prstGeom>
          <a:ln>
            <a:solidFill>
              <a:schemeClr val="tx1"/>
            </a:solidFill>
            <a:prstDash val="dash"/>
          </a:ln>
        </p:spPr>
        <p:txBody>
          <a:bodyPr wrap="square">
            <a:spAutoFit/>
          </a:bodyPr>
          <a:lstStyle/>
          <a:p>
            <a:r>
              <a:rPr lang="fr-FR" b="1" dirty="0" smtClean="0"/>
              <a:t>Tous les appels à une méthode dont le nom </a:t>
            </a:r>
            <a:r>
              <a:rPr lang="fr-FR" b="1" dirty="0" smtClean="0">
                <a:solidFill>
                  <a:schemeClr val="tx2">
                    <a:lumMod val="60000"/>
                    <a:lumOff val="40000"/>
                  </a:schemeClr>
                </a:solidFill>
              </a:rPr>
              <a:t>débute</a:t>
            </a:r>
            <a:r>
              <a:rPr lang="fr-FR" b="1" dirty="0" smtClean="0"/>
              <a:t> par « </a:t>
            </a:r>
            <a:r>
              <a:rPr lang="fr-FR" b="1" dirty="0" smtClean="0">
                <a:solidFill>
                  <a:schemeClr val="tx2">
                    <a:lumMod val="60000"/>
                    <a:lumOff val="40000"/>
                  </a:schemeClr>
                </a:solidFill>
              </a:rPr>
              <a:t>do</a:t>
            </a:r>
            <a:r>
              <a:rPr lang="fr-FR" b="1" dirty="0" smtClean="0"/>
              <a:t> » </a:t>
            </a:r>
            <a:r>
              <a:rPr lang="fr-FR" b="1" dirty="0" smtClean="0">
                <a:solidFill>
                  <a:schemeClr val="tx2">
                    <a:lumMod val="60000"/>
                    <a:lumOff val="40000"/>
                  </a:schemeClr>
                </a:solidFill>
              </a:rPr>
              <a:t>situés</a:t>
            </a:r>
            <a:r>
              <a:rPr lang="fr-FR" b="1" dirty="0" smtClean="0"/>
              <a:t> dans une méthode de la classe « </a:t>
            </a:r>
            <a:r>
              <a:rPr lang="fr-FR" b="1" dirty="0" err="1" smtClean="0">
                <a:solidFill>
                  <a:schemeClr val="tx2">
                    <a:lumMod val="60000"/>
                    <a:lumOff val="40000"/>
                  </a:schemeClr>
                </a:solidFill>
              </a:rPr>
              <a:t>TheClass</a:t>
            </a:r>
            <a:r>
              <a:rPr lang="fr-FR" b="1" dirty="0" smtClean="0"/>
              <a:t> » :</a:t>
            </a:r>
          </a:p>
          <a:p>
            <a:r>
              <a:rPr lang="fr-FR" dirty="0" err="1" smtClean="0"/>
              <a:t>pointcut</a:t>
            </a:r>
            <a:r>
              <a:rPr lang="fr-FR" dirty="0" smtClean="0"/>
              <a:t> </a:t>
            </a:r>
            <a:r>
              <a:rPr lang="fr-FR" dirty="0" err="1" smtClean="0"/>
              <a:t>callToDoMethodsInTheClass</a:t>
            </a:r>
            <a:r>
              <a:rPr lang="fr-FR" dirty="0" smtClean="0"/>
              <a:t>() :</a:t>
            </a:r>
          </a:p>
          <a:p>
            <a:r>
              <a:rPr lang="fr-FR" dirty="0" smtClean="0"/>
              <a:t>call( do(..)) &amp;&amp; </a:t>
            </a:r>
            <a:r>
              <a:rPr lang="fr-FR" dirty="0" err="1" smtClean="0"/>
              <a:t>within</a:t>
            </a:r>
            <a:r>
              <a:rPr lang="fr-FR" dirty="0" smtClean="0"/>
              <a:t>(</a:t>
            </a:r>
            <a:r>
              <a:rPr lang="fr-FR" dirty="0" err="1" smtClean="0"/>
              <a:t>TheClass</a:t>
            </a:r>
            <a:r>
              <a:rPr lang="fr-FR" dirty="0" smtClean="0"/>
              <a:t>);</a:t>
            </a:r>
            <a:endParaRPr lang="fr-F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357430"/>
            <a:ext cx="6643734" cy="2031325"/>
          </a:xfrm>
          <a:prstGeom prst="rect">
            <a:avLst/>
          </a:prstGeom>
          <a:ln>
            <a:solidFill>
              <a:schemeClr val="tx1"/>
            </a:solidFill>
            <a:prstDash val="dash"/>
          </a:ln>
        </p:spPr>
        <p:txBody>
          <a:bodyPr wrap="square">
            <a:spAutoFit/>
          </a:bodyPr>
          <a:lstStyle/>
          <a:p>
            <a:r>
              <a:rPr lang="fr-FR" b="1" dirty="0" smtClean="0"/>
              <a:t>Ayant exactement 1 </a:t>
            </a:r>
            <a:r>
              <a:rPr lang="fr-FR" b="1" dirty="0" smtClean="0">
                <a:solidFill>
                  <a:schemeClr val="tx2">
                    <a:lumMod val="60000"/>
                    <a:lumOff val="40000"/>
                  </a:schemeClr>
                </a:solidFill>
              </a:rPr>
              <a:t>paramètre</a:t>
            </a:r>
            <a:r>
              <a:rPr lang="fr-FR" b="1" dirty="0" smtClean="0"/>
              <a:t> de </a:t>
            </a:r>
            <a:r>
              <a:rPr lang="fr-FR" b="1" dirty="0" smtClean="0">
                <a:solidFill>
                  <a:schemeClr val="tx2">
                    <a:lumMod val="60000"/>
                    <a:lumOff val="40000"/>
                  </a:schemeClr>
                </a:solidFill>
              </a:rPr>
              <a:t>type</a:t>
            </a:r>
            <a:r>
              <a:rPr lang="fr-FR" b="1" dirty="0" smtClean="0"/>
              <a:t> </a:t>
            </a:r>
            <a:r>
              <a:rPr lang="fr-FR" b="1" dirty="0" err="1" smtClean="0"/>
              <a:t>int</a:t>
            </a:r>
            <a:r>
              <a:rPr lang="fr-FR" b="1" dirty="0" smtClean="0"/>
              <a:t> :</a:t>
            </a:r>
          </a:p>
          <a:p>
            <a:r>
              <a:rPr lang="fr-FR" dirty="0" smtClean="0"/>
              <a:t>call(</a:t>
            </a:r>
            <a:r>
              <a:rPr lang="fr-FR" dirty="0" err="1" smtClean="0"/>
              <a:t>void</a:t>
            </a:r>
            <a:r>
              <a:rPr lang="fr-FR" dirty="0" smtClean="0"/>
              <a:t> *(</a:t>
            </a:r>
            <a:r>
              <a:rPr lang="fr-FR" dirty="0" err="1" smtClean="0"/>
              <a:t>int</a:t>
            </a:r>
            <a:r>
              <a:rPr lang="fr-FR" dirty="0" smtClean="0"/>
              <a:t>))</a:t>
            </a:r>
          </a:p>
          <a:p>
            <a:r>
              <a:rPr lang="fr-FR" b="1" dirty="0" smtClean="0"/>
              <a:t> Ayant </a:t>
            </a:r>
            <a:r>
              <a:rPr lang="fr-FR" b="1" dirty="0" smtClean="0">
                <a:solidFill>
                  <a:schemeClr val="tx2">
                    <a:lumMod val="60000"/>
                    <a:lumOff val="40000"/>
                  </a:schemeClr>
                </a:solidFill>
              </a:rPr>
              <a:t>aucun</a:t>
            </a:r>
            <a:r>
              <a:rPr lang="fr-FR" b="1" dirty="0" smtClean="0"/>
              <a:t> (exactement 0) paramètre :</a:t>
            </a:r>
          </a:p>
          <a:p>
            <a:r>
              <a:rPr lang="fr-FR" dirty="0" smtClean="0"/>
              <a:t>call(</a:t>
            </a:r>
            <a:r>
              <a:rPr lang="fr-FR" dirty="0" err="1" smtClean="0"/>
              <a:t>void</a:t>
            </a:r>
            <a:r>
              <a:rPr lang="fr-FR" dirty="0" smtClean="0"/>
              <a:t> *())</a:t>
            </a:r>
          </a:p>
          <a:p>
            <a:r>
              <a:rPr lang="fr-FR" dirty="0" smtClean="0"/>
              <a:t> </a:t>
            </a:r>
            <a:r>
              <a:rPr lang="fr-FR" b="1" dirty="0" smtClean="0">
                <a:solidFill>
                  <a:schemeClr val="tx2">
                    <a:lumMod val="60000"/>
                    <a:lumOff val="40000"/>
                  </a:schemeClr>
                </a:solidFill>
              </a:rPr>
              <a:t>Peu importe </a:t>
            </a:r>
            <a:r>
              <a:rPr lang="fr-FR" b="1" dirty="0" smtClean="0"/>
              <a:t>les paramètres (0 ou plus)</a:t>
            </a:r>
          </a:p>
          <a:p>
            <a:r>
              <a:rPr lang="fr-FR" dirty="0" smtClean="0"/>
              <a:t>call(</a:t>
            </a:r>
            <a:r>
              <a:rPr lang="fr-FR" dirty="0" err="1" smtClean="0"/>
              <a:t>void</a:t>
            </a:r>
            <a:r>
              <a:rPr lang="fr-FR" dirty="0" smtClean="0"/>
              <a:t> *(..))</a:t>
            </a:r>
          </a:p>
          <a:p>
            <a:r>
              <a:rPr lang="fr-FR" dirty="0" smtClean="0"/>
              <a:t> call(</a:t>
            </a:r>
            <a:r>
              <a:rPr lang="fr-FR" dirty="0" err="1" smtClean="0"/>
              <a:t>void</a:t>
            </a:r>
            <a:r>
              <a:rPr lang="fr-FR" dirty="0" smtClean="0"/>
              <a:t> *(.., String))</a:t>
            </a:r>
          </a:p>
        </p:txBody>
      </p:sp>
      <p:sp>
        <p:nvSpPr>
          <p:cNvPr id="3" name="Rectangle 2"/>
          <p:cNvSpPr/>
          <p:nvPr/>
        </p:nvSpPr>
        <p:spPr>
          <a:xfrm>
            <a:off x="214282" y="1285860"/>
            <a:ext cx="2552365"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a:t>
            </a:r>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285720" y="1785926"/>
            <a:ext cx="3733266" cy="369332"/>
          </a:xfrm>
          <a:prstGeom prst="rect">
            <a:avLst/>
          </a:prstGeom>
          <a:solidFill>
            <a:schemeClr val="accent2">
              <a:lumMod val="20000"/>
              <a:lumOff val="80000"/>
            </a:schemeClr>
          </a:solidFill>
        </p:spPr>
        <p:txBody>
          <a:bodyPr wrap="none">
            <a:spAutoFit/>
          </a:bodyPr>
          <a:lstStyle/>
          <a:p>
            <a:r>
              <a:rPr lang="fr-FR" b="1" dirty="0" smtClean="0"/>
              <a:t>Exemples d’expressions de méthodes</a:t>
            </a:r>
          </a:p>
        </p:txBody>
      </p:sp>
      <p:sp>
        <p:nvSpPr>
          <p:cNvPr id="7" name="Rectangle 6"/>
          <p:cNvSpPr/>
          <p:nvPr/>
        </p:nvSpPr>
        <p:spPr>
          <a:xfrm>
            <a:off x="500034" y="4572008"/>
            <a:ext cx="6643734" cy="1200329"/>
          </a:xfrm>
          <a:prstGeom prst="rect">
            <a:avLst/>
          </a:prstGeom>
          <a:ln>
            <a:solidFill>
              <a:schemeClr val="tx1"/>
            </a:solidFill>
            <a:prstDash val="dash"/>
          </a:ln>
        </p:spPr>
        <p:txBody>
          <a:bodyPr wrap="square">
            <a:spAutoFit/>
          </a:bodyPr>
          <a:lstStyle/>
          <a:p>
            <a:r>
              <a:rPr lang="fr-FR" b="1" dirty="0" smtClean="0"/>
              <a:t>Les expressions des </a:t>
            </a:r>
            <a:r>
              <a:rPr lang="fr-FR" b="1" dirty="0" smtClean="0">
                <a:solidFill>
                  <a:schemeClr val="tx2">
                    <a:lumMod val="60000"/>
                    <a:lumOff val="40000"/>
                  </a:schemeClr>
                </a:solidFill>
              </a:rPr>
              <a:t>constructeurs</a:t>
            </a:r>
            <a:endParaRPr lang="fr-FR" b="1" dirty="0" smtClean="0"/>
          </a:p>
          <a:p>
            <a:r>
              <a:rPr lang="fr-FR" dirty="0" smtClean="0"/>
              <a:t> call(Foo.new())</a:t>
            </a:r>
          </a:p>
          <a:p>
            <a:r>
              <a:rPr lang="fr-FR" dirty="0" smtClean="0"/>
              <a:t> call(</a:t>
            </a:r>
            <a:r>
              <a:rPr lang="fr-FR" dirty="0" err="1" smtClean="0"/>
              <a:t>Foo</a:t>
            </a:r>
            <a:r>
              <a:rPr lang="fr-FR" dirty="0" smtClean="0"/>
              <a:t>+.new())</a:t>
            </a:r>
          </a:p>
          <a:p>
            <a:r>
              <a:rPr lang="fr-FR" dirty="0" smtClean="0"/>
              <a:t>call(*Test+.new(..))</a:t>
            </a:r>
            <a:endParaRPr lang="fr-F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714620"/>
            <a:ext cx="6643734" cy="1754326"/>
          </a:xfrm>
          <a:prstGeom prst="rect">
            <a:avLst/>
          </a:prstGeom>
          <a:ln>
            <a:solidFill>
              <a:schemeClr val="tx1"/>
            </a:solidFill>
            <a:prstDash val="dash"/>
          </a:ln>
        </p:spPr>
        <p:txBody>
          <a:bodyPr wrap="square">
            <a:spAutoFit/>
          </a:bodyPr>
          <a:lstStyle/>
          <a:p>
            <a:r>
              <a:rPr lang="fr-FR" b="1" dirty="0" smtClean="0"/>
              <a:t>Lance une </a:t>
            </a:r>
            <a:r>
              <a:rPr lang="fr-FR" b="1" dirty="0" smtClean="0">
                <a:solidFill>
                  <a:schemeClr val="tx2">
                    <a:lumMod val="60000"/>
                    <a:lumOff val="40000"/>
                  </a:schemeClr>
                </a:solidFill>
              </a:rPr>
              <a:t>exception</a:t>
            </a:r>
            <a:r>
              <a:rPr lang="fr-FR" b="1" dirty="0" smtClean="0"/>
              <a:t> de </a:t>
            </a:r>
            <a:r>
              <a:rPr lang="fr-FR" b="1" dirty="0" smtClean="0">
                <a:solidFill>
                  <a:schemeClr val="tx2">
                    <a:lumMod val="60000"/>
                    <a:lumOff val="40000"/>
                  </a:schemeClr>
                </a:solidFill>
              </a:rPr>
              <a:t>type</a:t>
            </a:r>
            <a:r>
              <a:rPr lang="fr-FR" b="1" dirty="0" smtClean="0"/>
              <a:t> Exception :</a:t>
            </a:r>
          </a:p>
          <a:p>
            <a:r>
              <a:rPr lang="fr-FR" dirty="0" smtClean="0"/>
              <a:t>call(</a:t>
            </a:r>
            <a:r>
              <a:rPr lang="fr-FR" dirty="0" err="1" smtClean="0"/>
              <a:t>void</a:t>
            </a:r>
            <a:r>
              <a:rPr lang="fr-FR" dirty="0" smtClean="0"/>
              <a:t> *() </a:t>
            </a:r>
            <a:r>
              <a:rPr lang="fr-FR" dirty="0" err="1" smtClean="0"/>
              <a:t>throws</a:t>
            </a:r>
            <a:r>
              <a:rPr lang="fr-FR" dirty="0" smtClean="0"/>
              <a:t> Exception)</a:t>
            </a:r>
          </a:p>
          <a:p>
            <a:r>
              <a:rPr lang="fr-FR" b="1" dirty="0" smtClean="0"/>
              <a:t> </a:t>
            </a:r>
            <a:r>
              <a:rPr lang="fr-FR" b="1" dirty="0" smtClean="0">
                <a:solidFill>
                  <a:schemeClr val="tx2">
                    <a:lumMod val="60000"/>
                    <a:lumOff val="40000"/>
                  </a:schemeClr>
                </a:solidFill>
              </a:rPr>
              <a:t>Lance</a:t>
            </a:r>
            <a:r>
              <a:rPr lang="fr-FR" b="1" dirty="0" smtClean="0"/>
              <a:t> ou </a:t>
            </a:r>
            <a:r>
              <a:rPr lang="fr-FR" b="1" dirty="0" smtClean="0">
                <a:solidFill>
                  <a:schemeClr val="tx2">
                    <a:lumMod val="60000"/>
                    <a:lumOff val="40000"/>
                  </a:schemeClr>
                </a:solidFill>
              </a:rPr>
              <a:t>non</a:t>
            </a:r>
            <a:r>
              <a:rPr lang="fr-FR" b="1" dirty="0" smtClean="0"/>
              <a:t> une exception :</a:t>
            </a:r>
          </a:p>
          <a:p>
            <a:r>
              <a:rPr lang="fr-FR" dirty="0" smtClean="0"/>
              <a:t>call(</a:t>
            </a:r>
            <a:r>
              <a:rPr lang="fr-FR" dirty="0" err="1" smtClean="0"/>
              <a:t>void</a:t>
            </a:r>
            <a:r>
              <a:rPr lang="fr-FR" dirty="0" smtClean="0"/>
              <a:t> *())</a:t>
            </a:r>
          </a:p>
          <a:p>
            <a:r>
              <a:rPr lang="fr-FR" b="1" dirty="0" smtClean="0"/>
              <a:t> Lance une </a:t>
            </a:r>
            <a:r>
              <a:rPr lang="fr-FR" b="1" dirty="0" smtClean="0">
                <a:solidFill>
                  <a:schemeClr val="tx2">
                    <a:lumMod val="60000"/>
                    <a:lumOff val="40000"/>
                  </a:schemeClr>
                </a:solidFill>
              </a:rPr>
              <a:t>exception</a:t>
            </a:r>
            <a:r>
              <a:rPr lang="fr-FR" b="1" dirty="0" smtClean="0"/>
              <a:t> de </a:t>
            </a:r>
            <a:r>
              <a:rPr lang="fr-FR" b="1" dirty="0" smtClean="0">
                <a:solidFill>
                  <a:schemeClr val="tx2">
                    <a:lumMod val="60000"/>
                    <a:lumOff val="40000"/>
                  </a:schemeClr>
                </a:solidFill>
              </a:rPr>
              <a:t>type</a:t>
            </a:r>
            <a:r>
              <a:rPr lang="fr-FR" b="1" dirty="0" smtClean="0"/>
              <a:t> Exception (ou une sous-classe) :</a:t>
            </a:r>
          </a:p>
          <a:p>
            <a:r>
              <a:rPr lang="fr-FR" dirty="0" smtClean="0"/>
              <a:t>call(</a:t>
            </a:r>
            <a:r>
              <a:rPr lang="fr-FR" dirty="0" err="1" smtClean="0"/>
              <a:t>void</a:t>
            </a:r>
            <a:r>
              <a:rPr lang="fr-FR" dirty="0" smtClean="0"/>
              <a:t> *() </a:t>
            </a:r>
            <a:r>
              <a:rPr lang="fr-FR" dirty="0" err="1" smtClean="0"/>
              <a:t>throws</a:t>
            </a:r>
            <a:r>
              <a:rPr lang="fr-FR" dirty="0" smtClean="0"/>
              <a:t> Exception+)</a:t>
            </a:r>
          </a:p>
        </p:txBody>
      </p:sp>
      <p:sp>
        <p:nvSpPr>
          <p:cNvPr id="3" name="Rectangle 2"/>
          <p:cNvSpPr/>
          <p:nvPr/>
        </p:nvSpPr>
        <p:spPr>
          <a:xfrm>
            <a:off x="214282" y="1285860"/>
            <a:ext cx="2552365"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a:t>
            </a:r>
          </a:p>
        </p:txBody>
      </p:sp>
      <p:sp>
        <p:nvSpPr>
          <p:cNvPr id="4" name="Rectangle 3"/>
          <p:cNvSpPr/>
          <p:nvPr/>
        </p:nvSpPr>
        <p:spPr>
          <a:xfrm>
            <a:off x="285720" y="1785926"/>
            <a:ext cx="3733266" cy="369332"/>
          </a:xfrm>
          <a:prstGeom prst="rect">
            <a:avLst/>
          </a:prstGeom>
          <a:solidFill>
            <a:schemeClr val="accent2">
              <a:lumMod val="20000"/>
              <a:lumOff val="80000"/>
            </a:schemeClr>
          </a:solidFill>
        </p:spPr>
        <p:txBody>
          <a:bodyPr wrap="none">
            <a:spAutoFit/>
          </a:bodyPr>
          <a:lstStyle/>
          <a:p>
            <a:r>
              <a:rPr lang="fr-FR" b="1" dirty="0" smtClean="0"/>
              <a:t>Exemples d’expressions de méthodes</a:t>
            </a:r>
          </a:p>
        </p:txBody>
      </p:sp>
      <p:sp>
        <p:nvSpPr>
          <p:cNvPr id="5" name="Rectangle 4"/>
          <p:cNvSpPr/>
          <p:nvPr/>
        </p:nvSpPr>
        <p:spPr>
          <a:xfrm>
            <a:off x="428596" y="4714884"/>
            <a:ext cx="6715172" cy="1200329"/>
          </a:xfrm>
          <a:prstGeom prst="rect">
            <a:avLst/>
          </a:prstGeom>
          <a:ln>
            <a:solidFill>
              <a:schemeClr val="tx1"/>
            </a:solidFill>
            <a:prstDash val="dash"/>
          </a:ln>
        </p:spPr>
        <p:txBody>
          <a:bodyPr wrap="square">
            <a:spAutoFit/>
          </a:bodyPr>
          <a:lstStyle/>
          <a:p>
            <a:r>
              <a:rPr lang="fr-FR" dirty="0" smtClean="0"/>
              <a:t> </a:t>
            </a:r>
            <a:r>
              <a:rPr lang="fr-FR" b="1" dirty="0" smtClean="0"/>
              <a:t>Méthode de la </a:t>
            </a:r>
            <a:r>
              <a:rPr lang="fr-FR" b="1" dirty="0" smtClean="0">
                <a:solidFill>
                  <a:schemeClr val="tx2">
                    <a:lumMod val="60000"/>
                    <a:lumOff val="40000"/>
                  </a:schemeClr>
                </a:solidFill>
              </a:rPr>
              <a:t>classe</a:t>
            </a:r>
            <a:r>
              <a:rPr lang="fr-FR" b="1" dirty="0" smtClean="0"/>
              <a:t> C ou une </a:t>
            </a:r>
            <a:r>
              <a:rPr lang="fr-FR" b="1" dirty="0" smtClean="0">
                <a:solidFill>
                  <a:schemeClr val="tx2">
                    <a:lumMod val="60000"/>
                    <a:lumOff val="40000"/>
                  </a:schemeClr>
                </a:solidFill>
              </a:rPr>
              <a:t>sous-classe</a:t>
            </a:r>
            <a:r>
              <a:rPr lang="fr-FR" b="1" dirty="0" smtClean="0"/>
              <a:t> :</a:t>
            </a:r>
          </a:p>
          <a:p>
            <a:r>
              <a:rPr lang="fr-FR" dirty="0" smtClean="0"/>
              <a:t>call(</a:t>
            </a:r>
            <a:r>
              <a:rPr lang="fr-FR" dirty="0" err="1" smtClean="0"/>
              <a:t>void</a:t>
            </a:r>
            <a:r>
              <a:rPr lang="fr-FR" dirty="0" smtClean="0"/>
              <a:t> C+.*())</a:t>
            </a:r>
          </a:p>
          <a:p>
            <a:r>
              <a:rPr lang="fr-FR" dirty="0" smtClean="0"/>
              <a:t> </a:t>
            </a:r>
            <a:r>
              <a:rPr lang="fr-FR" b="1" dirty="0" smtClean="0"/>
              <a:t>Retourne un </a:t>
            </a:r>
            <a:r>
              <a:rPr lang="fr-FR" b="1" dirty="0" smtClean="0">
                <a:solidFill>
                  <a:schemeClr val="tx2">
                    <a:lumMod val="60000"/>
                    <a:lumOff val="40000"/>
                  </a:schemeClr>
                </a:solidFill>
              </a:rPr>
              <a:t>type</a:t>
            </a:r>
            <a:r>
              <a:rPr lang="fr-FR" b="1" dirty="0" smtClean="0"/>
              <a:t> R ou une </a:t>
            </a:r>
            <a:r>
              <a:rPr lang="fr-FR" b="1" dirty="0" smtClean="0">
                <a:solidFill>
                  <a:schemeClr val="tx2">
                    <a:lumMod val="60000"/>
                    <a:lumOff val="40000"/>
                  </a:schemeClr>
                </a:solidFill>
              </a:rPr>
              <a:t>sous-classe </a:t>
            </a:r>
            <a:r>
              <a:rPr lang="fr-FR" b="1" dirty="0" smtClean="0"/>
              <a:t>:</a:t>
            </a:r>
          </a:p>
          <a:p>
            <a:r>
              <a:rPr lang="fr-FR" dirty="0" smtClean="0"/>
              <a:t>call(R+ *())</a:t>
            </a:r>
          </a:p>
        </p:txBody>
      </p:sp>
      <p:sp>
        <p:nvSpPr>
          <p:cNvPr id="6" name="Rectangle 5"/>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714620"/>
            <a:ext cx="6643734" cy="923330"/>
          </a:xfrm>
          <a:prstGeom prst="rect">
            <a:avLst/>
          </a:prstGeom>
          <a:ln>
            <a:solidFill>
              <a:schemeClr val="tx1"/>
            </a:solidFill>
            <a:prstDash val="dash"/>
          </a:ln>
        </p:spPr>
        <p:txBody>
          <a:bodyPr wrap="square">
            <a:spAutoFit/>
          </a:bodyPr>
          <a:lstStyle/>
          <a:p>
            <a:r>
              <a:rPr lang="fr-FR" dirty="0" smtClean="0"/>
              <a:t>Les expressions de </a:t>
            </a:r>
            <a:r>
              <a:rPr lang="fr-FR" b="1" dirty="0" smtClean="0">
                <a:solidFill>
                  <a:schemeClr val="tx2">
                    <a:lumMod val="60000"/>
                    <a:lumOff val="40000"/>
                  </a:schemeClr>
                </a:solidFill>
              </a:rPr>
              <a:t>types</a:t>
            </a:r>
          </a:p>
          <a:p>
            <a:r>
              <a:rPr lang="fr-FR" dirty="0" smtClean="0"/>
              <a:t> </a:t>
            </a:r>
            <a:r>
              <a:rPr lang="fr-FR" dirty="0" err="1" smtClean="0"/>
              <a:t>within</a:t>
            </a:r>
            <a:r>
              <a:rPr lang="fr-FR" dirty="0" smtClean="0"/>
              <a:t>(ca.ulaval.glo22879.*)</a:t>
            </a:r>
          </a:p>
          <a:p>
            <a:r>
              <a:rPr lang="fr-FR" dirty="0" smtClean="0"/>
              <a:t> </a:t>
            </a:r>
            <a:r>
              <a:rPr lang="fr-FR" dirty="0" err="1" smtClean="0"/>
              <a:t>within</a:t>
            </a:r>
            <a:r>
              <a:rPr lang="fr-FR" dirty="0" smtClean="0"/>
              <a:t>(</a:t>
            </a:r>
            <a:r>
              <a:rPr lang="fr-FR" dirty="0" err="1" smtClean="0"/>
              <a:t>MaClasse</a:t>
            </a:r>
            <a:r>
              <a:rPr lang="fr-FR" dirty="0" smtClean="0"/>
              <a:t>)</a:t>
            </a:r>
            <a:endParaRPr lang="fr-FR" dirty="0"/>
          </a:p>
        </p:txBody>
      </p:sp>
      <p:sp>
        <p:nvSpPr>
          <p:cNvPr id="3" name="Rectangle 2"/>
          <p:cNvSpPr/>
          <p:nvPr/>
        </p:nvSpPr>
        <p:spPr>
          <a:xfrm>
            <a:off x="214282" y="1285860"/>
            <a:ext cx="2552365"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a:t>
            </a:r>
          </a:p>
        </p:txBody>
      </p:sp>
      <p:sp>
        <p:nvSpPr>
          <p:cNvPr id="4" name="Rectangle 3"/>
          <p:cNvSpPr/>
          <p:nvPr/>
        </p:nvSpPr>
        <p:spPr>
          <a:xfrm>
            <a:off x="285720" y="1785926"/>
            <a:ext cx="3192156" cy="369332"/>
          </a:xfrm>
          <a:prstGeom prst="rect">
            <a:avLst/>
          </a:prstGeom>
          <a:solidFill>
            <a:schemeClr val="accent2">
              <a:lumMod val="20000"/>
              <a:lumOff val="80000"/>
            </a:schemeClr>
          </a:solidFill>
        </p:spPr>
        <p:txBody>
          <a:bodyPr wrap="none">
            <a:spAutoFit/>
          </a:bodyPr>
          <a:lstStyle/>
          <a:p>
            <a:r>
              <a:rPr lang="fr-FR" b="1" dirty="0" smtClean="0"/>
              <a:t>Exemples d’expressions de type</a:t>
            </a:r>
          </a:p>
        </p:txBody>
      </p:sp>
      <p:sp>
        <p:nvSpPr>
          <p:cNvPr id="6" name="Rectangle 5"/>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AutoShape 4"/>
          <p:cNvSpPr>
            <a:spLocks noChangeArrowheads="1"/>
          </p:cNvSpPr>
          <p:nvPr/>
        </p:nvSpPr>
        <p:spPr bwMode="auto">
          <a:xfrm>
            <a:off x="857224" y="2790816"/>
            <a:ext cx="2876576" cy="2306360"/>
          </a:xfrm>
          <a:prstGeom prst="foldedCorner">
            <a:avLst>
              <a:gd name="adj" fmla="val 12500"/>
            </a:avLst>
          </a:prstGeom>
          <a:solidFill>
            <a:schemeClr val="accent1">
              <a:lumMod val="20000"/>
              <a:lumOff val="80000"/>
            </a:schemeClr>
          </a:solidFill>
          <a:ln w="12700">
            <a:solidFill>
              <a:schemeClr val="tx1"/>
            </a:solidFill>
            <a:round/>
            <a:headEnd/>
            <a:tailEnd/>
          </a:ln>
        </p:spPr>
        <p:txBody>
          <a:bodyPr wrap="square">
            <a:spAutoFit/>
          </a:bodyPr>
          <a:lstStyle/>
          <a:p>
            <a:pPr algn="l" rtl="0" eaLnBrk="0" hangingPunct="0"/>
            <a:r>
              <a:rPr lang="en-US" sz="1400" b="1" dirty="0">
                <a:latin typeface="Courier New" pitchFamily="49" charset="0"/>
              </a:rPr>
              <a:t>package </a:t>
            </a:r>
            <a:r>
              <a:rPr lang="en-US" sz="1400" b="1" dirty="0" err="1">
                <a:latin typeface="Courier New" pitchFamily="49" charset="0"/>
              </a:rPr>
              <a:t>com.parc.print</a:t>
            </a:r>
            <a:r>
              <a:rPr lang="en-US" sz="1400" b="1" dirty="0">
                <a:latin typeface="Courier New" pitchFamily="49" charset="0"/>
              </a:rPr>
              <a:t>;</a:t>
            </a:r>
          </a:p>
          <a:p>
            <a:pPr algn="l" rtl="0" eaLnBrk="0" hangingPunct="0"/>
            <a:r>
              <a:rPr lang="en-US" sz="1400" b="1" dirty="0">
                <a:solidFill>
                  <a:srgbClr val="0033CC"/>
                </a:solidFill>
                <a:latin typeface="Courier New" pitchFamily="49" charset="0"/>
              </a:rPr>
              <a:t>public</a:t>
            </a:r>
            <a:r>
              <a:rPr lang="en-US" sz="1400" b="1" dirty="0">
                <a:latin typeface="Courier New" pitchFamily="49" charset="0"/>
              </a:rPr>
              <a:t> </a:t>
            </a:r>
            <a:r>
              <a:rPr lang="en-US" sz="1400" b="1" dirty="0">
                <a:solidFill>
                  <a:srgbClr val="0033CC"/>
                </a:solidFill>
                <a:latin typeface="Courier New" pitchFamily="49" charset="0"/>
              </a:rPr>
              <a:t>class</a:t>
            </a:r>
            <a:r>
              <a:rPr lang="en-US" sz="1400" b="1" dirty="0">
                <a:latin typeface="Courier New" pitchFamily="49" charset="0"/>
              </a:rPr>
              <a:t> C1 {</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r>
              <a:rPr lang="en-US" sz="1400" b="1" dirty="0">
                <a:solidFill>
                  <a:srgbClr val="0033CC"/>
                </a:solidFill>
                <a:latin typeface="Courier New" pitchFamily="49" charset="0"/>
              </a:rPr>
              <a:t>public</a:t>
            </a:r>
            <a:r>
              <a:rPr lang="en-US" sz="1400" b="1" dirty="0">
                <a:latin typeface="Courier New" pitchFamily="49" charset="0"/>
              </a:rPr>
              <a:t> </a:t>
            </a:r>
            <a:r>
              <a:rPr lang="en-US" sz="1400" b="1" dirty="0">
                <a:solidFill>
                  <a:srgbClr val="0033CC"/>
                </a:solidFill>
                <a:latin typeface="Courier New" pitchFamily="49" charset="0"/>
              </a:rPr>
              <a:t>void</a:t>
            </a:r>
            <a:r>
              <a:rPr lang="en-US" sz="1400" b="1" dirty="0">
                <a:latin typeface="Courier New" pitchFamily="49" charset="0"/>
              </a:rPr>
              <a:t> </a:t>
            </a:r>
            <a:r>
              <a:rPr lang="en-US" sz="1400" b="1" dirty="0" err="1">
                <a:latin typeface="Courier New" pitchFamily="49" charset="0"/>
              </a:rPr>
              <a:t>foo</a:t>
            </a:r>
            <a:r>
              <a:rPr lang="en-US" sz="1400" b="1" dirty="0">
                <a:latin typeface="Courier New" pitchFamily="49" charset="0"/>
              </a:rPr>
              <a:t>() {</a:t>
            </a:r>
          </a:p>
          <a:p>
            <a:pPr algn="l" rtl="0" eaLnBrk="0" hangingPunct="0"/>
            <a:r>
              <a:rPr lang="en-US" sz="1400" b="1" dirty="0">
                <a:latin typeface="Courier New" pitchFamily="49" charset="0"/>
              </a:rPr>
              <a:t>    </a:t>
            </a:r>
            <a:r>
              <a:rPr lang="en-US" sz="1400" b="1" dirty="0" err="1">
                <a:solidFill>
                  <a:srgbClr val="FF0000"/>
                </a:solidFill>
                <a:latin typeface="Courier New" pitchFamily="49" charset="0"/>
              </a:rPr>
              <a:t>A.doSomething</a:t>
            </a:r>
            <a:r>
              <a:rPr lang="en-US" sz="1400" b="1" dirty="0">
                <a:solidFill>
                  <a:srgbClr val="FF0000"/>
                </a:solidFill>
                <a:latin typeface="Courier New" pitchFamily="49" charset="0"/>
              </a:rPr>
              <a:t>(…);</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a:t>
            </a:r>
          </a:p>
        </p:txBody>
      </p:sp>
      <p:sp>
        <p:nvSpPr>
          <p:cNvPr id="5" name="AutoShape 5"/>
          <p:cNvSpPr>
            <a:spLocks noChangeArrowheads="1"/>
          </p:cNvSpPr>
          <p:nvPr/>
        </p:nvSpPr>
        <p:spPr bwMode="auto">
          <a:xfrm>
            <a:off x="3357554" y="2243866"/>
            <a:ext cx="3119446" cy="3256836"/>
          </a:xfrm>
          <a:prstGeom prst="foldedCorner">
            <a:avLst>
              <a:gd name="adj" fmla="val 12500"/>
            </a:avLst>
          </a:prstGeom>
          <a:solidFill>
            <a:schemeClr val="accent1">
              <a:lumMod val="20000"/>
              <a:lumOff val="80000"/>
            </a:schemeClr>
          </a:solidFill>
          <a:ln w="12700">
            <a:solidFill>
              <a:schemeClr val="tx1"/>
            </a:solidFill>
            <a:round/>
            <a:headEnd/>
            <a:tailEnd/>
          </a:ln>
        </p:spPr>
        <p:txBody>
          <a:bodyPr wrap="square">
            <a:spAutoFit/>
          </a:bodyPr>
          <a:lstStyle/>
          <a:p>
            <a:pPr algn="l" rtl="0" eaLnBrk="0" hangingPunct="0"/>
            <a:r>
              <a:rPr lang="en-US" sz="1400" b="1" dirty="0">
                <a:latin typeface="Courier New" pitchFamily="49" charset="0"/>
              </a:rPr>
              <a:t>package </a:t>
            </a:r>
            <a:r>
              <a:rPr lang="en-US" sz="1400" b="1" dirty="0" err="1">
                <a:latin typeface="Courier New" pitchFamily="49" charset="0"/>
              </a:rPr>
              <a:t>com.parc.scan</a:t>
            </a:r>
            <a:r>
              <a:rPr lang="en-US" sz="1400" b="1" dirty="0">
                <a:latin typeface="Courier New" pitchFamily="49" charset="0"/>
              </a:rPr>
              <a:t>;</a:t>
            </a:r>
          </a:p>
          <a:p>
            <a:pPr algn="l" rtl="0" eaLnBrk="0" hangingPunct="0"/>
            <a:r>
              <a:rPr lang="en-US" sz="1400" b="1" dirty="0">
                <a:solidFill>
                  <a:srgbClr val="0033CC"/>
                </a:solidFill>
                <a:latin typeface="Courier New" pitchFamily="49" charset="0"/>
              </a:rPr>
              <a:t>public</a:t>
            </a:r>
            <a:r>
              <a:rPr lang="en-US" sz="1400" b="1" dirty="0">
                <a:latin typeface="Courier New" pitchFamily="49" charset="0"/>
              </a:rPr>
              <a:t> </a:t>
            </a:r>
            <a:r>
              <a:rPr lang="en-US" sz="1400" b="1" dirty="0">
                <a:solidFill>
                  <a:srgbClr val="0033CC"/>
                </a:solidFill>
                <a:latin typeface="Courier New" pitchFamily="49" charset="0"/>
              </a:rPr>
              <a:t>class</a:t>
            </a:r>
            <a:r>
              <a:rPr lang="en-US" sz="1400" b="1" dirty="0">
                <a:latin typeface="Courier New" pitchFamily="49" charset="0"/>
              </a:rPr>
              <a:t> C2 {</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r>
              <a:rPr lang="en-US" sz="1400" b="1" dirty="0">
                <a:solidFill>
                  <a:srgbClr val="0033CC"/>
                </a:solidFill>
                <a:latin typeface="Courier New" pitchFamily="49" charset="0"/>
              </a:rPr>
              <a:t>public</a:t>
            </a:r>
            <a:r>
              <a:rPr lang="en-US" sz="1400" b="1" dirty="0">
                <a:latin typeface="Courier New" pitchFamily="49" charset="0"/>
              </a:rPr>
              <a:t> </a:t>
            </a:r>
            <a:r>
              <a:rPr lang="en-US" sz="1400" b="1" dirty="0" err="1">
                <a:solidFill>
                  <a:srgbClr val="0033CC"/>
                </a:solidFill>
                <a:latin typeface="Courier New" pitchFamily="49" charset="0"/>
              </a:rPr>
              <a:t>int</a:t>
            </a:r>
            <a:r>
              <a:rPr lang="en-US" sz="1400" b="1" dirty="0">
                <a:latin typeface="Courier New" pitchFamily="49" charset="0"/>
              </a:rPr>
              <a:t> </a:t>
            </a:r>
            <a:r>
              <a:rPr lang="en-US" sz="1400" b="1" dirty="0" err="1">
                <a:latin typeface="Courier New" pitchFamily="49" charset="0"/>
              </a:rPr>
              <a:t>frotz</a:t>
            </a:r>
            <a:r>
              <a:rPr lang="en-US" sz="1400" b="1" dirty="0">
                <a:latin typeface="Courier New" pitchFamily="49" charset="0"/>
              </a:rPr>
              <a:t>() {</a:t>
            </a:r>
          </a:p>
          <a:p>
            <a:pPr algn="l" rtl="0" eaLnBrk="0" hangingPunct="0"/>
            <a:r>
              <a:rPr lang="en-US" sz="1400" b="1" dirty="0">
                <a:latin typeface="Courier New" pitchFamily="49" charset="0"/>
              </a:rPr>
              <a:t>    </a:t>
            </a:r>
            <a:r>
              <a:rPr lang="en-US" sz="1400" b="1" dirty="0" err="1">
                <a:solidFill>
                  <a:srgbClr val="FF0000"/>
                </a:solidFill>
                <a:latin typeface="Courier New" pitchFamily="49" charset="0"/>
              </a:rPr>
              <a:t>A.doSomething</a:t>
            </a:r>
            <a:r>
              <a:rPr lang="en-US" sz="1400" b="1" dirty="0">
                <a:solidFill>
                  <a:srgbClr val="FF0000"/>
                </a:solidFill>
                <a:latin typeface="Courier New" pitchFamily="49" charset="0"/>
              </a:rPr>
              <a:t>(…);</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r>
              <a:rPr lang="en-US" sz="1400" b="1" dirty="0">
                <a:solidFill>
                  <a:srgbClr val="0033CC"/>
                </a:solidFill>
                <a:latin typeface="Courier New" pitchFamily="49" charset="0"/>
              </a:rPr>
              <a:t>public</a:t>
            </a:r>
            <a:r>
              <a:rPr lang="en-US" sz="1400" b="1" dirty="0">
                <a:latin typeface="Courier New" pitchFamily="49" charset="0"/>
              </a:rPr>
              <a:t> </a:t>
            </a:r>
            <a:r>
              <a:rPr lang="en-US" sz="1400" b="1" dirty="0" err="1">
                <a:solidFill>
                  <a:srgbClr val="0033CC"/>
                </a:solidFill>
                <a:latin typeface="Courier New" pitchFamily="49" charset="0"/>
              </a:rPr>
              <a:t>int</a:t>
            </a:r>
            <a:r>
              <a:rPr lang="en-US" sz="1400" b="1" dirty="0">
                <a:latin typeface="Courier New" pitchFamily="49" charset="0"/>
              </a:rPr>
              <a:t> bar() {</a:t>
            </a:r>
          </a:p>
          <a:p>
            <a:pPr algn="l" rtl="0" eaLnBrk="0" hangingPunct="0"/>
            <a:r>
              <a:rPr lang="en-US" sz="1400" b="1" dirty="0">
                <a:latin typeface="Courier New" pitchFamily="49" charset="0"/>
              </a:rPr>
              <a:t>    </a:t>
            </a:r>
            <a:r>
              <a:rPr lang="en-US" sz="1400" b="1" dirty="0" err="1">
                <a:solidFill>
                  <a:srgbClr val="FF0000"/>
                </a:solidFill>
                <a:latin typeface="Courier New" pitchFamily="49" charset="0"/>
              </a:rPr>
              <a:t>A.doSomething</a:t>
            </a:r>
            <a:r>
              <a:rPr lang="en-US" sz="1400" b="1" dirty="0">
                <a:solidFill>
                  <a:srgbClr val="FF0000"/>
                </a:solidFill>
                <a:latin typeface="Courier New" pitchFamily="49" charset="0"/>
              </a:rPr>
              <a:t>(…);</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p>
          <a:p>
            <a:pPr algn="l" rtl="0" eaLnBrk="0" hangingPunct="0"/>
            <a:r>
              <a:rPr lang="en-US" sz="1400" b="1" dirty="0" smtClean="0">
                <a:latin typeface="Courier New" pitchFamily="49" charset="0"/>
              </a:rPr>
              <a:t>}</a:t>
            </a:r>
            <a:endParaRPr lang="en-US" sz="1400" b="1" dirty="0">
              <a:latin typeface="Courier New" pitchFamily="49" charset="0"/>
            </a:endParaRPr>
          </a:p>
        </p:txBody>
      </p:sp>
      <p:sp>
        <p:nvSpPr>
          <p:cNvPr id="6" name="AutoShape 6"/>
          <p:cNvSpPr>
            <a:spLocks noChangeArrowheads="1"/>
          </p:cNvSpPr>
          <p:nvPr/>
        </p:nvSpPr>
        <p:spPr bwMode="auto">
          <a:xfrm>
            <a:off x="5867400" y="2790816"/>
            <a:ext cx="2705128" cy="2306360"/>
          </a:xfrm>
          <a:prstGeom prst="foldedCorner">
            <a:avLst>
              <a:gd name="adj" fmla="val 12500"/>
            </a:avLst>
          </a:prstGeom>
          <a:solidFill>
            <a:schemeClr val="accent1">
              <a:lumMod val="20000"/>
              <a:lumOff val="80000"/>
            </a:schemeClr>
          </a:solidFill>
          <a:ln w="12700">
            <a:solidFill>
              <a:schemeClr val="tx1"/>
            </a:solidFill>
            <a:round/>
            <a:headEnd/>
            <a:tailEnd/>
          </a:ln>
        </p:spPr>
        <p:txBody>
          <a:bodyPr wrap="square">
            <a:spAutoFit/>
          </a:bodyPr>
          <a:lstStyle/>
          <a:p>
            <a:pPr algn="l" rtl="0" eaLnBrk="0" hangingPunct="0"/>
            <a:r>
              <a:rPr lang="en-US" sz="1400" b="1" dirty="0">
                <a:latin typeface="Courier New" pitchFamily="49" charset="0"/>
              </a:rPr>
              <a:t>package </a:t>
            </a:r>
            <a:r>
              <a:rPr lang="en-US" sz="1400" b="1" dirty="0" err="1">
                <a:latin typeface="Courier New" pitchFamily="49" charset="0"/>
              </a:rPr>
              <a:t>com.parc.copy</a:t>
            </a:r>
            <a:r>
              <a:rPr lang="en-US" sz="1400" b="1" dirty="0">
                <a:latin typeface="Courier New" pitchFamily="49" charset="0"/>
              </a:rPr>
              <a:t>;</a:t>
            </a:r>
          </a:p>
          <a:p>
            <a:pPr algn="l" rtl="0" eaLnBrk="0" hangingPunct="0"/>
            <a:r>
              <a:rPr lang="en-US" sz="1400" b="1" dirty="0">
                <a:solidFill>
                  <a:srgbClr val="0033CC"/>
                </a:solidFill>
                <a:latin typeface="Courier New" pitchFamily="49" charset="0"/>
              </a:rPr>
              <a:t>public</a:t>
            </a:r>
            <a:r>
              <a:rPr lang="en-US" sz="1400" b="1" dirty="0">
                <a:latin typeface="Courier New" pitchFamily="49" charset="0"/>
              </a:rPr>
              <a:t> </a:t>
            </a:r>
            <a:r>
              <a:rPr lang="en-US" sz="1400" b="1" dirty="0">
                <a:solidFill>
                  <a:srgbClr val="0033CC"/>
                </a:solidFill>
                <a:latin typeface="Courier New" pitchFamily="49" charset="0"/>
              </a:rPr>
              <a:t>class</a:t>
            </a:r>
            <a:r>
              <a:rPr lang="en-US" sz="1400" b="1" dirty="0">
                <a:latin typeface="Courier New" pitchFamily="49" charset="0"/>
              </a:rPr>
              <a:t> C3 {</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r>
              <a:rPr lang="en-US" sz="1400" b="1" dirty="0">
                <a:solidFill>
                  <a:srgbClr val="0033CC"/>
                </a:solidFill>
                <a:latin typeface="Courier New" pitchFamily="49" charset="0"/>
              </a:rPr>
              <a:t>public</a:t>
            </a:r>
            <a:r>
              <a:rPr lang="en-US" sz="1400" b="1" dirty="0">
                <a:latin typeface="Courier New" pitchFamily="49" charset="0"/>
              </a:rPr>
              <a:t> String s1() {</a:t>
            </a:r>
          </a:p>
          <a:p>
            <a:pPr algn="l" rtl="0" eaLnBrk="0" hangingPunct="0"/>
            <a:r>
              <a:rPr lang="en-US" sz="1400" b="1" dirty="0">
                <a:solidFill>
                  <a:srgbClr val="FF0000"/>
                </a:solidFill>
                <a:latin typeface="Courier New" pitchFamily="49" charset="0"/>
              </a:rPr>
              <a:t>    </a:t>
            </a:r>
            <a:r>
              <a:rPr lang="en-US" sz="1400" b="1" dirty="0" err="1">
                <a:solidFill>
                  <a:srgbClr val="FF0000"/>
                </a:solidFill>
                <a:latin typeface="Courier New" pitchFamily="49" charset="0"/>
              </a:rPr>
              <a:t>A.doSomething</a:t>
            </a:r>
            <a:r>
              <a:rPr lang="en-US" sz="1400" b="1" dirty="0">
                <a:solidFill>
                  <a:srgbClr val="FF0000"/>
                </a:solidFill>
                <a:latin typeface="Courier New" pitchFamily="49" charset="0"/>
              </a:rPr>
              <a:t>(…);</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  …</a:t>
            </a:r>
          </a:p>
          <a:p>
            <a:pPr algn="l" rtl="0" eaLnBrk="0" hangingPunct="0"/>
            <a:r>
              <a:rPr lang="en-US" sz="1400" b="1" dirty="0">
                <a:latin typeface="Courier New" pitchFamily="49" charset="0"/>
              </a:rPr>
              <a:t>}</a:t>
            </a:r>
          </a:p>
        </p:txBody>
      </p:sp>
      <p:sp>
        <p:nvSpPr>
          <p:cNvPr id="7" name="Rectangle 3"/>
          <p:cNvSpPr txBox="1">
            <a:spLocks noChangeArrowheads="1"/>
          </p:cNvSpPr>
          <p:nvPr/>
        </p:nvSpPr>
        <p:spPr>
          <a:xfrm>
            <a:off x="357158" y="5572140"/>
            <a:ext cx="8382000" cy="110968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n-lt"/>
                <a:ea typeface="+mn-ea"/>
                <a:cs typeface="+mn-cs"/>
              </a:rPr>
              <a:t>Exemple</a:t>
            </a:r>
            <a:r>
              <a:rPr kumimoji="0" lang="fr-FR" sz="2000" b="0" i="0" u="none" strike="noStrike" kern="1200" cap="none" spc="0" normalizeH="0" noProof="0" dirty="0" smtClean="0">
                <a:ln>
                  <a:noFill/>
                </a:ln>
                <a:solidFill>
                  <a:schemeClr val="tx1"/>
                </a:solidFill>
                <a:effectLst/>
                <a:uLnTx/>
                <a:uFillTx/>
                <a:latin typeface="+mn-lt"/>
                <a:ea typeface="+mn-ea"/>
                <a:cs typeface="+mn-cs"/>
              </a:rPr>
              <a:t> </a:t>
            </a:r>
            <a:r>
              <a:rPr kumimoji="0" lang="fr-FR" b="0" i="0" u="none" strike="noStrike" kern="1200" cap="none" spc="0" normalizeH="0" noProof="0" dirty="0" smtClean="0">
                <a:ln>
                  <a:noFill/>
                </a:ln>
                <a:solidFill>
                  <a:schemeClr val="tx1"/>
                </a:solidFill>
                <a:effectLst/>
                <a:uLnTx/>
                <a:uFillTx/>
                <a:latin typeface="+mn-lt"/>
                <a:ea typeface="+mn-ea"/>
                <a:cs typeface="+mn-cs"/>
              </a:rPr>
              <a:t>: </a:t>
            </a:r>
            <a:r>
              <a:rPr lang="fr-FR" dirty="0" smtClean="0">
                <a:latin typeface="+mn-lt"/>
                <a:ea typeface="+mn-ea"/>
              </a:rPr>
              <a:t>e</a:t>
            </a:r>
            <a:r>
              <a:rPr kumimoji="0" lang="fr-FR" b="0" i="0" u="none" strike="noStrike" kern="1200" cap="none" spc="0" normalizeH="0" baseline="0" noProof="0" dirty="0" err="1" smtClean="0">
                <a:ln>
                  <a:noFill/>
                </a:ln>
                <a:solidFill>
                  <a:schemeClr val="tx1"/>
                </a:solidFill>
                <a:effectLst/>
                <a:uLnTx/>
                <a:uFillTx/>
                <a:latin typeface="+mn-lt"/>
                <a:ea typeface="+mn-ea"/>
                <a:cs typeface="+mn-cs"/>
              </a:rPr>
              <a:t>ntrecoupage</a:t>
            </a:r>
            <a:r>
              <a:rPr kumimoji="0" lang="fr-FR" b="0" i="0" u="none" strike="noStrike" kern="1200" cap="none" spc="0" normalizeH="0" baseline="0" noProof="0" dirty="0" smtClean="0">
                <a:ln>
                  <a:noFill/>
                </a:ln>
                <a:solidFill>
                  <a:schemeClr val="tx1"/>
                </a:solidFill>
                <a:effectLst/>
                <a:uLnTx/>
                <a:uFillTx/>
                <a:latin typeface="+mn-lt"/>
                <a:ea typeface="+mn-ea"/>
                <a:cs typeface="+mn-cs"/>
              </a:rPr>
              <a:t> de méthodes ayant une certaine </a:t>
            </a:r>
            <a:r>
              <a:rPr kumimoji="0" lang="fr-FR"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propriété</a:t>
            </a:r>
            <a:endParaRPr kumimoji="0" lang="fr-FR" sz="20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endParaRPr>
          </a:p>
          <a:p>
            <a:pPr marL="354013" marR="0" lvl="1" indent="0" algn="l" defTabSz="914400" rtl="0" eaLnBrk="1" fontAlgn="auto" latinLnBrk="0" hangingPunct="1">
              <a:lnSpc>
                <a:spcPct val="100000"/>
              </a:lnSpc>
              <a:spcBef>
                <a:spcPct val="20000"/>
              </a:spcBef>
              <a:spcAft>
                <a:spcPts val="0"/>
              </a:spcAft>
              <a:buClrTx/>
              <a:buSzTx/>
              <a:buFontTx/>
              <a:buNone/>
              <a:tabLst/>
              <a:defRPr/>
            </a:pPr>
            <a:r>
              <a:rPr kumimoji="0" lang="fr-FR" sz="18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public/</a:t>
            </a:r>
            <a:r>
              <a:rPr kumimoji="0" lang="fr-FR" sz="1800" b="1" i="0" u="none" strike="noStrike" kern="1200" cap="none" spc="0" normalizeH="0" baseline="0" noProof="0" dirty="0" err="1" smtClean="0">
                <a:ln>
                  <a:noFill/>
                </a:ln>
                <a:solidFill>
                  <a:schemeClr val="tx2">
                    <a:lumMod val="60000"/>
                    <a:lumOff val="40000"/>
                  </a:schemeClr>
                </a:solidFill>
                <a:effectLst/>
                <a:uLnTx/>
                <a:uFillTx/>
                <a:latin typeface="+mn-lt"/>
                <a:ea typeface="+mn-ea"/>
                <a:cs typeface="+mn-cs"/>
              </a:rPr>
              <a:t>private</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 retourne une certaine valeur, se trouve dans un certain package</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214282" y="1285860"/>
            <a:ext cx="2552365"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8" name="Text Box 4"/>
          <p:cNvSpPr txBox="1">
            <a:spLocks noChangeArrowheads="1"/>
          </p:cNvSpPr>
          <p:nvPr/>
        </p:nvSpPr>
        <p:spPr bwMode="auto">
          <a:xfrm>
            <a:off x="571472" y="2000240"/>
            <a:ext cx="6877050" cy="3116263"/>
          </a:xfrm>
          <a:prstGeom prst="rect">
            <a:avLst/>
          </a:prstGeom>
          <a:solidFill>
            <a:schemeClr val="accent1">
              <a:lumMod val="20000"/>
              <a:lumOff val="80000"/>
            </a:schemeClr>
          </a:solidFill>
          <a:ln w="3175">
            <a:solidFill>
              <a:srgbClr val="007DFA"/>
            </a:solidFill>
            <a:miter lim="800000"/>
            <a:headEnd/>
            <a:tailEnd/>
          </a:ln>
        </p:spPr>
        <p:txBody>
          <a:bodyPr wrap="none">
            <a:spAutoFit/>
          </a:bodyPr>
          <a:lstStyle/>
          <a:p>
            <a:pPr algn="l" rtl="0" eaLnBrk="0" hangingPunct="0"/>
            <a:r>
              <a:rPr lang="en-US" b="1" dirty="0">
                <a:solidFill>
                  <a:srgbClr val="0033CC"/>
                </a:solidFill>
                <a:latin typeface="Courier New" pitchFamily="49" charset="0"/>
                <a:cs typeface="Times New Roman" pitchFamily="18" charset="0"/>
              </a:rPr>
              <a:t>aspect</a:t>
            </a:r>
            <a:r>
              <a:rPr lang="en-US" b="1" dirty="0">
                <a:latin typeface="Courier New" pitchFamily="49" charset="0"/>
                <a:cs typeface="Times New Roman" pitchFamily="18" charset="0"/>
              </a:rPr>
              <a:t> </a:t>
            </a:r>
            <a:r>
              <a:rPr lang="en-US" b="1" dirty="0" err="1">
                <a:latin typeface="Courier New" pitchFamily="49" charset="0"/>
                <a:cs typeface="Times New Roman" pitchFamily="18" charset="0"/>
              </a:rPr>
              <a:t>PublicErrorLogging</a:t>
            </a:r>
            <a:r>
              <a:rPr lang="en-US" b="1" dirty="0">
                <a:latin typeface="Courier New" pitchFamily="49" charset="0"/>
                <a:cs typeface="Times New Roman" pitchFamily="18" charset="0"/>
              </a:rPr>
              <a:t> {</a:t>
            </a:r>
          </a:p>
          <a:p>
            <a:pPr algn="l" rtl="0" eaLnBrk="0" hangingPunct="0"/>
            <a:endParaRPr lang="en-US" b="1" dirty="0">
              <a:latin typeface="Courier New" pitchFamily="49" charset="0"/>
              <a:cs typeface="Times New Roman" pitchFamily="18" charset="0"/>
            </a:endParaRPr>
          </a:p>
          <a:p>
            <a:pPr algn="l" rtl="0" eaLnBrk="0" hangingPunct="0"/>
            <a:r>
              <a:rPr lang="en-US" b="1" dirty="0">
                <a:latin typeface="Courier New" pitchFamily="49" charset="0"/>
                <a:cs typeface="Times New Roman" pitchFamily="18" charset="0"/>
              </a:rPr>
              <a:t>  Logger log = </a:t>
            </a:r>
            <a:r>
              <a:rPr lang="en-US" b="1" dirty="0" err="1">
                <a:latin typeface="Courier New" pitchFamily="49" charset="0"/>
                <a:cs typeface="Times New Roman" pitchFamily="18" charset="0"/>
              </a:rPr>
              <a:t>Logger.global</a:t>
            </a:r>
            <a:r>
              <a:rPr lang="en-US" b="1" dirty="0">
                <a:latin typeface="Courier New" pitchFamily="49" charset="0"/>
                <a:cs typeface="Times New Roman" pitchFamily="18" charset="0"/>
              </a:rPr>
              <a:t>;</a:t>
            </a:r>
          </a:p>
          <a:p>
            <a:pPr algn="l" rtl="0" eaLnBrk="0" hangingPunct="0"/>
            <a:endParaRPr lang="en-US" b="1" dirty="0">
              <a:latin typeface="Courier New" pitchFamily="49" charset="0"/>
              <a:cs typeface="Times New Roman" pitchFamily="18" charset="0"/>
            </a:endParaRPr>
          </a:p>
          <a:p>
            <a:pPr algn="l" rtl="0" eaLnBrk="0" hangingPunct="0"/>
            <a:r>
              <a:rPr lang="en-US" b="1" dirty="0">
                <a:latin typeface="Courier New" pitchFamily="49" charset="0"/>
                <a:cs typeface="Times New Roman" pitchFamily="18" charset="0"/>
              </a:rPr>
              <a:t>  </a:t>
            </a:r>
            <a:r>
              <a:rPr lang="en-US" b="1" dirty="0" err="1">
                <a:solidFill>
                  <a:srgbClr val="0033CC"/>
                </a:solidFill>
                <a:latin typeface="Courier New" pitchFamily="49" charset="0"/>
                <a:cs typeface="Times New Roman" pitchFamily="18" charset="0"/>
              </a:rPr>
              <a:t>pointcut</a:t>
            </a:r>
            <a:r>
              <a:rPr lang="en-US" b="1" dirty="0">
                <a:latin typeface="Courier New" pitchFamily="49" charset="0"/>
                <a:cs typeface="Times New Roman" pitchFamily="18" charset="0"/>
              </a:rPr>
              <a:t> </a:t>
            </a:r>
            <a:r>
              <a:rPr lang="en-US" b="1" dirty="0" err="1">
                <a:latin typeface="Courier New" pitchFamily="49" charset="0"/>
                <a:cs typeface="Times New Roman" pitchFamily="18" charset="0"/>
              </a:rPr>
              <a:t>publicInterface</a:t>
            </a:r>
            <a:r>
              <a:rPr lang="en-US" b="1" dirty="0">
                <a:latin typeface="Courier New" pitchFamily="49" charset="0"/>
                <a:cs typeface="Times New Roman" pitchFamily="18" charset="0"/>
              </a:rPr>
              <a:t>():</a:t>
            </a:r>
          </a:p>
          <a:p>
            <a:pPr algn="l" rtl="0" eaLnBrk="0" hangingPunct="0"/>
            <a:r>
              <a:rPr lang="en-US" b="1" dirty="0">
                <a:latin typeface="Courier New" pitchFamily="49" charset="0"/>
                <a:cs typeface="Times New Roman" pitchFamily="18" charset="0"/>
              </a:rPr>
              <a:t>    call(</a:t>
            </a:r>
            <a:r>
              <a:rPr lang="en-US" b="1" dirty="0">
                <a:solidFill>
                  <a:srgbClr val="0033CC"/>
                </a:solidFill>
                <a:latin typeface="Courier New" pitchFamily="49" charset="0"/>
                <a:cs typeface="Times New Roman" pitchFamily="18" charset="0"/>
              </a:rPr>
              <a:t>public</a:t>
            </a:r>
            <a:r>
              <a:rPr lang="en-US" b="1" dirty="0">
                <a:latin typeface="Courier New" pitchFamily="49" charset="0"/>
                <a:cs typeface="Times New Roman" pitchFamily="18" charset="0"/>
              </a:rPr>
              <a:t> * </a:t>
            </a:r>
            <a:r>
              <a:rPr lang="en-US" b="1" dirty="0" err="1">
                <a:latin typeface="Courier New" pitchFamily="49" charset="0"/>
                <a:cs typeface="Times New Roman" pitchFamily="18" charset="0"/>
              </a:rPr>
              <a:t>com.bigboxco</a:t>
            </a:r>
            <a:r>
              <a:rPr lang="en-US" b="1" dirty="0">
                <a:latin typeface="Courier New" pitchFamily="49" charset="0"/>
                <a:cs typeface="Times New Roman" pitchFamily="18" charset="0"/>
              </a:rPr>
              <a:t>..*.*(..));</a:t>
            </a:r>
          </a:p>
          <a:p>
            <a:pPr algn="l" rtl="0" eaLnBrk="0" hangingPunct="0"/>
            <a:r>
              <a:rPr lang="en-US" b="1" dirty="0">
                <a:latin typeface="Courier New" pitchFamily="49" charset="0"/>
                <a:cs typeface="Times New Roman" pitchFamily="18" charset="0"/>
              </a:rPr>
              <a:t>	</a:t>
            </a:r>
          </a:p>
          <a:p>
            <a:pPr algn="l" rtl="0" eaLnBrk="0" hangingPunct="0"/>
            <a:r>
              <a:rPr lang="en-US" b="1" dirty="0">
                <a:solidFill>
                  <a:srgbClr val="0033CC"/>
                </a:solidFill>
                <a:latin typeface="Courier New" pitchFamily="49" charset="0"/>
                <a:cs typeface="Times New Roman" pitchFamily="18" charset="0"/>
              </a:rPr>
              <a:t>  after</a:t>
            </a:r>
            <a:r>
              <a:rPr lang="en-US" b="1" dirty="0">
                <a:latin typeface="Courier New" pitchFamily="49" charset="0"/>
                <a:cs typeface="Times New Roman" pitchFamily="18" charset="0"/>
              </a:rPr>
              <a:t>() throwing (Error e): </a:t>
            </a:r>
            <a:r>
              <a:rPr lang="en-US" b="1" dirty="0" err="1">
                <a:latin typeface="Courier New" pitchFamily="49" charset="0"/>
                <a:cs typeface="Times New Roman" pitchFamily="18" charset="0"/>
              </a:rPr>
              <a:t>publicInterface</a:t>
            </a:r>
            <a:r>
              <a:rPr lang="en-US" b="1" dirty="0">
                <a:latin typeface="Courier New" pitchFamily="49" charset="0"/>
                <a:cs typeface="Times New Roman" pitchFamily="18" charset="0"/>
              </a:rPr>
              <a:t>() {</a:t>
            </a:r>
          </a:p>
          <a:p>
            <a:pPr algn="l" rtl="0" eaLnBrk="0" hangingPunct="0"/>
            <a:r>
              <a:rPr lang="en-US" b="1" dirty="0">
                <a:latin typeface="Courier New" pitchFamily="49" charset="0"/>
                <a:cs typeface="Times New Roman" pitchFamily="18" charset="0"/>
              </a:rPr>
              <a:t>    </a:t>
            </a:r>
            <a:r>
              <a:rPr lang="en-US" b="1" dirty="0" err="1">
                <a:latin typeface="Courier New" pitchFamily="49" charset="0"/>
                <a:cs typeface="Times New Roman" pitchFamily="18" charset="0"/>
              </a:rPr>
              <a:t>log.warning</a:t>
            </a:r>
            <a:r>
              <a:rPr lang="en-US" b="1" dirty="0">
                <a:latin typeface="Courier New" pitchFamily="49" charset="0"/>
                <a:cs typeface="Times New Roman" pitchFamily="18" charset="0"/>
              </a:rPr>
              <a:t>(e);  </a:t>
            </a:r>
          </a:p>
          <a:p>
            <a:pPr algn="l" rtl="0" eaLnBrk="0" hangingPunct="0"/>
            <a:r>
              <a:rPr lang="en-US" b="1" dirty="0">
                <a:latin typeface="Courier New" pitchFamily="49" charset="0"/>
                <a:cs typeface="Times New Roman" pitchFamily="18" charset="0"/>
              </a:rPr>
              <a:t>  }</a:t>
            </a:r>
          </a:p>
          <a:p>
            <a:pPr algn="l" rtl="0" eaLnBrk="0" hangingPunct="0"/>
            <a:r>
              <a:rPr lang="en-US" b="1" dirty="0">
                <a:latin typeface="Courier New" pitchFamily="49" charset="0"/>
              </a:rPr>
              <a:t>}</a:t>
            </a:r>
          </a:p>
        </p:txBody>
      </p:sp>
      <p:sp>
        <p:nvSpPr>
          <p:cNvPr id="9" name="AutoShape 5"/>
          <p:cNvSpPr>
            <a:spLocks noChangeArrowheads="1"/>
          </p:cNvSpPr>
          <p:nvPr/>
        </p:nvSpPr>
        <p:spPr bwMode="auto">
          <a:xfrm>
            <a:off x="5257800" y="990600"/>
            <a:ext cx="3352800" cy="1295400"/>
          </a:xfrm>
          <a:prstGeom prst="wedgeRoundRectCallout">
            <a:avLst>
              <a:gd name="adj1" fmla="val -89651"/>
              <a:gd name="adj2" fmla="val 145567"/>
              <a:gd name="adj3" fmla="val 16667"/>
            </a:avLst>
          </a:prstGeom>
          <a:solidFill>
            <a:schemeClr val="accent4">
              <a:lumMod val="20000"/>
              <a:lumOff val="80000"/>
              <a:alpha val="59999"/>
            </a:schemeClr>
          </a:solidFill>
          <a:ln w="12700" algn="ctr">
            <a:solidFill>
              <a:srgbClr val="003366"/>
            </a:solidFill>
            <a:miter lim="800000"/>
            <a:headEnd type="none" w="sm" len="sm"/>
            <a:tailEnd type="none" w="sm" len="sm"/>
          </a:ln>
        </p:spPr>
        <p:txBody>
          <a:bodyPr/>
          <a:lstStyle/>
          <a:p>
            <a:pPr algn="ctr"/>
            <a:r>
              <a:rPr lang="en-US" sz="2200"/>
              <a:t>Capture les méthodes publiques du package (interface publique)</a:t>
            </a:r>
            <a:endParaRPr lang="fr-FR" sz="2200"/>
          </a:p>
        </p:txBody>
      </p:sp>
      <p:sp>
        <p:nvSpPr>
          <p:cNvPr id="10" name="Rectangle 3"/>
          <p:cNvSpPr txBox="1">
            <a:spLocks noChangeArrowheads="1"/>
          </p:cNvSpPr>
          <p:nvPr/>
        </p:nvSpPr>
        <p:spPr>
          <a:xfrm>
            <a:off x="714348" y="5500702"/>
            <a:ext cx="7772400" cy="1066800"/>
          </a:xfrm>
          <a:prstGeom prst="rect">
            <a:avLst/>
          </a:prstGeom>
        </p:spPr>
        <p:txBody>
          <a:bodyPr vert="horz" lIns="91440" tIns="45720" rIns="91440" bIns="45720" rtlCol="0">
            <a:normAutofit fontScale="92500" lnSpcReduction="20000"/>
          </a:bodyPr>
          <a:lstStyle/>
          <a:p>
            <a:pPr marL="0" marR="0" lvl="0" indent="0" algn="l" defTabSz="914400" rtl="0" eaLnBrk="1" fontAlgn="auto" latinLnBrk="0" hangingPunct="1">
              <a:lnSpc>
                <a:spcPct val="75000"/>
              </a:lnSpc>
              <a:spcBef>
                <a:spcPct val="20000"/>
              </a:spcBef>
              <a:spcAft>
                <a:spcPts val="0"/>
              </a:spcAft>
              <a:buClrTx/>
              <a:buSzTx/>
              <a:buFontTx/>
              <a:buNone/>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Lors de la maintenance</a:t>
            </a:r>
          </a:p>
          <a:p>
            <a:pPr marL="0" marR="0" lvl="0" indent="0" algn="l" defTabSz="914400" rtl="0" eaLnBrk="1" fontAlgn="auto" latinLnBrk="0" hangingPunct="1">
              <a:lnSpc>
                <a:spcPct val="75000"/>
              </a:lnSpc>
              <a:spcBef>
                <a:spcPct val="20000"/>
              </a:spcBef>
              <a:spcAft>
                <a:spcPts val="0"/>
              </a:spcAft>
              <a:buClrTx/>
              <a:buSzTx/>
              <a:buFontTx/>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Un autre programmeur ajoute une méthode publique</a:t>
            </a:r>
          </a:p>
          <a:p>
            <a:pPr marL="723900" marR="0" lvl="2" indent="0" algn="l" defTabSz="914400" rtl="0" eaLnBrk="1" fontAlgn="auto" latinLnBrk="0" hangingPunct="1">
              <a:lnSpc>
                <a:spcPct val="75000"/>
              </a:lnSpc>
              <a:spcBef>
                <a:spcPct val="20000"/>
              </a:spcBef>
              <a:spcAft>
                <a:spcPts val="0"/>
              </a:spcAft>
              <a:buClrTx/>
              <a:buSzTx/>
              <a:buFontTx/>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i.e. étend l’interface publique – Ce code reste valable</a:t>
            </a:r>
          </a:p>
          <a:p>
            <a:pPr marL="0" marR="0" lvl="0" indent="0" algn="l" defTabSz="914400" rtl="0" eaLnBrk="1" fontAlgn="auto" latinLnBrk="0" hangingPunct="1">
              <a:lnSpc>
                <a:spcPct val="75000"/>
              </a:lnSpc>
              <a:spcBef>
                <a:spcPct val="20000"/>
              </a:spcBef>
              <a:spcAft>
                <a:spcPts val="0"/>
              </a:spcAft>
              <a:buClrTx/>
              <a:buSzTx/>
              <a:buFontTx/>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Un autre programmeur lit ce code</a:t>
            </a:r>
          </a:p>
          <a:p>
            <a:pPr marL="723900" marR="0" lvl="2" indent="0" algn="l" defTabSz="914400" rtl="0" eaLnBrk="1" fontAlgn="auto" latinLnBrk="0" hangingPunct="1">
              <a:lnSpc>
                <a:spcPct val="75000"/>
              </a:lnSpc>
              <a:spcBef>
                <a:spcPct val="20000"/>
              </a:spcBef>
              <a:spcAft>
                <a:spcPts val="0"/>
              </a:spcAft>
              <a:buClrTx/>
              <a:buSzTx/>
              <a:buFontTx/>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“Ce qui se passe” est explicite</a:t>
            </a:r>
          </a:p>
        </p:txBody>
      </p:sp>
      <p:sp>
        <p:nvSpPr>
          <p:cNvPr id="7" name="Rectangle 6"/>
          <p:cNvSpPr/>
          <p:nvPr/>
        </p:nvSpPr>
        <p:spPr>
          <a:xfrm>
            <a:off x="214282" y="1285860"/>
            <a:ext cx="2552365"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08"/>
            <a:ext cx="4320000" cy="461665"/>
          </a:xfrm>
          <a:prstGeom prst="rect">
            <a:avLst/>
          </a:prstGeom>
          <a:solidFill>
            <a:schemeClr val="accent3">
              <a:lumMod val="40000"/>
              <a:lumOff val="6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5" name="Rectangle 2"/>
          <p:cNvSpPr txBox="1">
            <a:spLocks noChangeArrowheads="1"/>
          </p:cNvSpPr>
          <p:nvPr/>
        </p:nvSpPr>
        <p:spPr>
          <a:xfrm>
            <a:off x="642910" y="2214554"/>
            <a:ext cx="8072494" cy="374810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Vérification des contrats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Pré-conditions</a:t>
            </a:r>
            <a:r>
              <a:rPr kumimoji="0" lang="fr-FR" sz="2400" b="0" i="0" u="none" strike="noStrike" kern="1200" cap="none" spc="0" normalizeH="0" noProof="0" dirty="0" smtClean="0">
                <a:ln>
                  <a:noFill/>
                </a:ln>
                <a:solidFill>
                  <a:schemeClr val="tx1"/>
                </a:solidFill>
                <a:effectLst/>
                <a:uLnTx/>
                <a:uFillTx/>
                <a:latin typeface="+mn-lt"/>
                <a:ea typeface="+mn-ea"/>
                <a:cs typeface="+mn-cs"/>
              </a:rPr>
              <a:t>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Vérifier si les paramètres sont valides</a:t>
            </a:r>
          </a:p>
          <a:p>
            <a:pPr marL="0" marR="0" lvl="0" indent="0" algn="l" defTabSz="914400" rtl="0" eaLnBrk="1" fontAlgn="auto" latinLnBrk="0" hangingPunct="1">
              <a:lnSpc>
                <a:spcPct val="100000"/>
              </a:lnSpc>
              <a:spcBef>
                <a:spcPct val="20000"/>
              </a:spcBef>
              <a:spcAft>
                <a:spcPts val="0"/>
              </a:spcAft>
              <a:buClrTx/>
              <a:buSzTx/>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Post-conditions</a:t>
            </a:r>
            <a:r>
              <a:rPr kumimoji="0" lang="fr-FR" sz="2400" b="0" i="0" u="none" strike="noStrike" kern="1200" cap="none" spc="0" normalizeH="0" noProof="0" dirty="0" smtClean="0">
                <a:ln>
                  <a:noFill/>
                </a:ln>
                <a:solidFill>
                  <a:schemeClr val="tx1"/>
                </a:solidFill>
                <a:effectLst/>
                <a:uLnTx/>
                <a:uFillTx/>
                <a:latin typeface="+mn-lt"/>
                <a:ea typeface="+mn-ea"/>
                <a:cs typeface="+mn-cs"/>
              </a:rPr>
              <a:t>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Vérifier si des valeurs ont été mises à jour</a:t>
            </a:r>
          </a:p>
          <a:p>
            <a:pPr marL="0" marR="0" lvl="0" indent="0" algn="l" defTabSz="914400" rtl="0" eaLnBrk="1" fontAlgn="auto" latinLnBrk="0" hangingPunct="1">
              <a:lnSpc>
                <a:spcPct val="100000"/>
              </a:lnSpc>
              <a:spcBef>
                <a:spcPct val="20000"/>
              </a:spcBef>
              <a:spcAft>
                <a:spcPts val="0"/>
              </a:spcAft>
              <a:buClrTx/>
              <a:buSzTx/>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Garantir des conditions</a:t>
            </a:r>
            <a:r>
              <a:rPr lang="en-US" sz="2400" b="1" dirty="0" smtClean="0">
                <a:latin typeface="+mn-lt"/>
                <a:ea typeface="+mn-ea"/>
              </a:rPr>
              <a:t>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Changer les paramètres pour les rendre valides</a:t>
            </a:r>
          </a:p>
          <a:p>
            <a:pPr marL="354013" marR="0" lvl="1" indent="0" algn="l" defTabSz="914400" rtl="0" eaLnBrk="1" fontAlgn="auto" latinLnBrk="0" hangingPunct="1">
              <a:lnSpc>
                <a:spcPct val="100000"/>
              </a:lnSpc>
              <a:spcBef>
                <a:spcPct val="20000"/>
              </a:spcBef>
              <a:spcAft>
                <a:spcPts val="0"/>
              </a:spcAft>
              <a:buClrTx/>
              <a:buSzTx/>
              <a:buFontTx/>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571472" y="1857364"/>
            <a:ext cx="8001056" cy="1938992"/>
          </a:xfrm>
          <a:prstGeom prst="rect">
            <a:avLst/>
          </a:prstGeom>
        </p:spPr>
        <p:txBody>
          <a:bodyPr wrap="square">
            <a:spAutoFit/>
          </a:bodyPr>
          <a:lstStyle/>
          <a:p>
            <a:pPr algn="just"/>
            <a:endParaRPr lang="fr-FR" sz="2400" b="1" dirty="0" smtClean="0"/>
          </a:p>
          <a:p>
            <a:pPr algn="just"/>
            <a:r>
              <a:rPr lang="fr-FR" sz="2400" dirty="0" smtClean="0"/>
              <a:t>L'enchevêtrement du code est provoqué quand un module est implémenté pour traiter plusieurs préoccupations en même temps. </a:t>
            </a:r>
          </a:p>
          <a:p>
            <a:pPr algn="just"/>
            <a:endParaRPr lang="fr-FR" sz="2400" dirty="0" smtClean="0"/>
          </a:p>
        </p:txBody>
      </p:sp>
      <p:sp>
        <p:nvSpPr>
          <p:cNvPr id="4" name="Rectangle 3"/>
          <p:cNvSpPr/>
          <p:nvPr/>
        </p:nvSpPr>
        <p:spPr>
          <a:xfrm>
            <a:off x="500034" y="1357298"/>
            <a:ext cx="4223657" cy="523220"/>
          </a:xfrm>
          <a:prstGeom prst="rect">
            <a:avLst/>
          </a:prstGeom>
          <a:solidFill>
            <a:schemeClr val="accent4">
              <a:lumMod val="60000"/>
              <a:lumOff val="40000"/>
            </a:schemeClr>
          </a:solidFill>
        </p:spPr>
        <p:txBody>
          <a:bodyPr wrap="none">
            <a:spAutoFit/>
          </a:bodyPr>
          <a:lstStyle/>
          <a:p>
            <a:pPr algn="just"/>
            <a:r>
              <a:rPr lang="fr-FR" sz="2800" b="1" dirty="0" smtClean="0"/>
              <a:t>L'enchevêtrement du code </a:t>
            </a:r>
          </a:p>
        </p:txBody>
      </p:sp>
      <p:pic>
        <p:nvPicPr>
          <p:cNvPr id="5" name="Picture 2"/>
          <p:cNvPicPr>
            <a:picLocks noChangeAspect="1" noChangeArrowheads="1"/>
          </p:cNvPicPr>
          <p:nvPr/>
        </p:nvPicPr>
        <p:blipFill>
          <a:blip r:embed="rId2"/>
          <a:srcRect/>
          <a:stretch>
            <a:fillRect/>
          </a:stretch>
        </p:blipFill>
        <p:spPr bwMode="auto">
          <a:xfrm>
            <a:off x="1357290" y="3429000"/>
            <a:ext cx="6600825"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08"/>
            <a:ext cx="4320000" cy="461665"/>
          </a:xfrm>
          <a:prstGeom prst="rect">
            <a:avLst/>
          </a:prstGeom>
          <a:solidFill>
            <a:schemeClr val="accent3">
              <a:lumMod val="40000"/>
              <a:lumOff val="6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7" name="Text Box 3"/>
          <p:cNvSpPr txBox="1">
            <a:spLocks noChangeArrowheads="1"/>
          </p:cNvSpPr>
          <p:nvPr/>
        </p:nvSpPr>
        <p:spPr bwMode="auto">
          <a:xfrm>
            <a:off x="357158" y="2714620"/>
            <a:ext cx="7010400" cy="3665538"/>
          </a:xfrm>
          <a:prstGeom prst="rect">
            <a:avLst/>
          </a:prstGeom>
          <a:solidFill>
            <a:schemeClr val="accent1">
              <a:lumMod val="20000"/>
              <a:lumOff val="80000"/>
            </a:schemeClr>
          </a:solidFill>
          <a:ln w="3175">
            <a:solidFill>
              <a:srgbClr val="007DFA"/>
            </a:solidFill>
            <a:miter lim="800000"/>
            <a:headEnd/>
            <a:tailEnd/>
          </a:ln>
        </p:spPr>
        <p:txBody>
          <a:bodyPr>
            <a:spAutoFit/>
          </a:bodyPr>
          <a:lstStyle/>
          <a:p>
            <a:pPr algn="l" rtl="0" eaLnBrk="0" hangingPunct="0"/>
            <a:r>
              <a:rPr lang="en-US" b="1" dirty="0">
                <a:solidFill>
                  <a:srgbClr val="003366"/>
                </a:solidFill>
                <a:latin typeface="Courier New" pitchFamily="49" charset="0"/>
              </a:rPr>
              <a:t>aspect </a:t>
            </a:r>
            <a:r>
              <a:rPr lang="en-US" b="1" dirty="0" err="1">
                <a:solidFill>
                  <a:srgbClr val="003366"/>
                </a:solidFill>
                <a:latin typeface="Courier New" pitchFamily="49" charset="0"/>
              </a:rPr>
              <a:t>PointBoundsPreCondition</a:t>
            </a:r>
            <a:r>
              <a:rPr lang="en-US" b="1" dirty="0">
                <a:solidFill>
                  <a:srgbClr val="003366"/>
                </a:solidFill>
                <a:latin typeface="Courier New" pitchFamily="49" charset="0"/>
              </a:rPr>
              <a:t> {</a:t>
            </a:r>
          </a:p>
          <a:p>
            <a:pPr algn="l" rtl="0" eaLnBrk="0" hangingPunct="0"/>
            <a:r>
              <a:rPr lang="en-US" b="1" dirty="0">
                <a:solidFill>
                  <a:srgbClr val="003366"/>
                </a:solidFill>
                <a:latin typeface="Courier New" pitchFamily="49" charset="0"/>
              </a:rPr>
              <a:t>  </a:t>
            </a:r>
          </a:p>
          <a:p>
            <a:pPr algn="l" rtl="0" eaLnBrk="0" hangingPunct="0"/>
            <a:r>
              <a:rPr lang="en-US" b="1" dirty="0">
                <a:solidFill>
                  <a:srgbClr val="003366"/>
                </a:solidFill>
                <a:latin typeface="Courier New" pitchFamily="49" charset="0"/>
              </a:rPr>
              <a:t>  before(</a:t>
            </a:r>
            <a:r>
              <a:rPr lang="en-US" b="1" dirty="0" err="1">
                <a:solidFill>
                  <a:srgbClr val="003366"/>
                </a:solidFill>
                <a:latin typeface="Courier New" pitchFamily="49" charset="0"/>
              </a:rPr>
              <a:t>int</a:t>
            </a:r>
            <a:r>
              <a:rPr lang="en-US" b="1" dirty="0">
                <a:solidFill>
                  <a:srgbClr val="003366"/>
                </a:solidFill>
                <a:latin typeface="Courier New" pitchFamily="49" charset="0"/>
              </a:rPr>
              <a:t> </a:t>
            </a:r>
            <a:r>
              <a:rPr lang="en-US" b="1" dirty="0" err="1">
                <a:solidFill>
                  <a:srgbClr val="003366"/>
                </a:solidFill>
                <a:latin typeface="Courier New" pitchFamily="49" charset="0"/>
              </a:rPr>
              <a:t>newX</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      call(void </a:t>
            </a:r>
            <a:r>
              <a:rPr lang="en-US" b="1" dirty="0" err="1">
                <a:solidFill>
                  <a:srgbClr val="003366"/>
                </a:solidFill>
                <a:latin typeface="Courier New" pitchFamily="49" charset="0"/>
              </a:rPr>
              <a:t>Point.setX</a:t>
            </a:r>
            <a:r>
              <a:rPr lang="en-US" b="1" dirty="0">
                <a:solidFill>
                  <a:srgbClr val="003366"/>
                </a:solidFill>
                <a:latin typeface="Courier New" pitchFamily="49" charset="0"/>
              </a:rPr>
              <a:t>(</a:t>
            </a:r>
            <a:r>
              <a:rPr lang="en-US" b="1" dirty="0" err="1">
                <a:solidFill>
                  <a:srgbClr val="003366"/>
                </a:solidFill>
                <a:latin typeface="Courier New" pitchFamily="49" charset="0"/>
              </a:rPr>
              <a:t>int</a:t>
            </a:r>
            <a:r>
              <a:rPr lang="en-US" b="1" dirty="0">
                <a:solidFill>
                  <a:srgbClr val="003366"/>
                </a:solidFill>
                <a:latin typeface="Courier New" pitchFamily="49" charset="0"/>
              </a:rPr>
              <a:t>)) &amp;&amp; </a:t>
            </a:r>
            <a:r>
              <a:rPr lang="en-US" b="1" dirty="0" err="1">
                <a:solidFill>
                  <a:srgbClr val="003366"/>
                </a:solidFill>
                <a:latin typeface="Courier New" pitchFamily="49" charset="0"/>
              </a:rPr>
              <a:t>args</a:t>
            </a:r>
            <a:r>
              <a:rPr lang="en-US" b="1" dirty="0">
                <a:solidFill>
                  <a:srgbClr val="003366"/>
                </a:solidFill>
                <a:latin typeface="Courier New" pitchFamily="49" charset="0"/>
              </a:rPr>
              <a:t>(</a:t>
            </a:r>
            <a:r>
              <a:rPr lang="en-US" b="1" dirty="0" err="1">
                <a:solidFill>
                  <a:srgbClr val="003366"/>
                </a:solidFill>
                <a:latin typeface="Courier New" pitchFamily="49" charset="0"/>
              </a:rPr>
              <a:t>newX</a:t>
            </a:r>
            <a:r>
              <a:rPr lang="en-US" b="1" dirty="0">
                <a:solidFill>
                  <a:srgbClr val="003366"/>
                </a:solidFill>
                <a:latin typeface="Courier New" pitchFamily="49" charset="0"/>
              </a:rPr>
              <a:t>) {</a:t>
            </a:r>
          </a:p>
          <a:p>
            <a:pPr algn="l" rtl="0" eaLnBrk="0" hangingPunct="0"/>
            <a:r>
              <a:rPr lang="en-US" b="1" dirty="0">
                <a:solidFill>
                  <a:srgbClr val="003366"/>
                </a:solidFill>
                <a:latin typeface="Courier New" pitchFamily="49" charset="0"/>
              </a:rPr>
              <a:t>    assert </a:t>
            </a:r>
            <a:r>
              <a:rPr lang="en-US" b="1" dirty="0" err="1">
                <a:solidFill>
                  <a:srgbClr val="003366"/>
                </a:solidFill>
                <a:latin typeface="Courier New" pitchFamily="49" charset="0"/>
              </a:rPr>
              <a:t>newX</a:t>
            </a:r>
            <a:r>
              <a:rPr lang="en-US" b="1" dirty="0">
                <a:solidFill>
                  <a:srgbClr val="003366"/>
                </a:solidFill>
                <a:latin typeface="Courier New" pitchFamily="49" charset="0"/>
              </a:rPr>
              <a:t> &gt;= MIN_X;</a:t>
            </a:r>
          </a:p>
          <a:p>
            <a:pPr algn="l" rtl="0" eaLnBrk="0" hangingPunct="0"/>
            <a:r>
              <a:rPr lang="en-US" b="1" dirty="0">
                <a:solidFill>
                  <a:srgbClr val="003366"/>
                </a:solidFill>
                <a:latin typeface="Courier New" pitchFamily="49" charset="0"/>
              </a:rPr>
              <a:t>    assert </a:t>
            </a:r>
            <a:r>
              <a:rPr lang="en-US" b="1" dirty="0" err="1">
                <a:solidFill>
                  <a:srgbClr val="003366"/>
                </a:solidFill>
                <a:latin typeface="Courier New" pitchFamily="49" charset="0"/>
              </a:rPr>
              <a:t>newX</a:t>
            </a:r>
            <a:r>
              <a:rPr lang="en-US" b="1" dirty="0">
                <a:solidFill>
                  <a:srgbClr val="003366"/>
                </a:solidFill>
                <a:latin typeface="Courier New" pitchFamily="49" charset="0"/>
              </a:rPr>
              <a:t> &lt;= MAX_X;</a:t>
            </a:r>
          </a:p>
          <a:p>
            <a:pPr algn="l" rtl="0" eaLnBrk="0" hangingPunct="0"/>
            <a:r>
              <a:rPr lang="en-US" b="1" dirty="0">
                <a:solidFill>
                  <a:srgbClr val="003366"/>
                </a:solidFill>
                <a:latin typeface="Courier New" pitchFamily="49" charset="0"/>
              </a:rPr>
              <a:t>  }</a:t>
            </a:r>
          </a:p>
          <a:p>
            <a:pPr algn="l" rtl="0" eaLnBrk="0" hangingPunct="0"/>
            <a:r>
              <a:rPr lang="en-US" b="1" dirty="0">
                <a:solidFill>
                  <a:srgbClr val="003366"/>
                </a:solidFill>
                <a:latin typeface="Courier New" pitchFamily="49" charset="0"/>
              </a:rPr>
              <a:t>  before(</a:t>
            </a:r>
            <a:r>
              <a:rPr lang="en-US" b="1" dirty="0" err="1">
                <a:solidFill>
                  <a:srgbClr val="003366"/>
                </a:solidFill>
                <a:latin typeface="Courier New" pitchFamily="49" charset="0"/>
              </a:rPr>
              <a:t>int</a:t>
            </a:r>
            <a:r>
              <a:rPr lang="en-US" b="1" dirty="0">
                <a:solidFill>
                  <a:srgbClr val="003366"/>
                </a:solidFill>
                <a:latin typeface="Courier New" pitchFamily="49" charset="0"/>
              </a:rPr>
              <a:t> </a:t>
            </a:r>
            <a:r>
              <a:rPr lang="en-US" b="1" dirty="0" err="1">
                <a:solidFill>
                  <a:srgbClr val="003366"/>
                </a:solidFill>
                <a:latin typeface="Courier New" pitchFamily="49" charset="0"/>
              </a:rPr>
              <a:t>newY</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      call(void </a:t>
            </a:r>
            <a:r>
              <a:rPr lang="en-US" b="1" dirty="0" err="1">
                <a:solidFill>
                  <a:srgbClr val="003366"/>
                </a:solidFill>
                <a:latin typeface="Courier New" pitchFamily="49" charset="0"/>
              </a:rPr>
              <a:t>Point.setY</a:t>
            </a:r>
            <a:r>
              <a:rPr lang="en-US" b="1" dirty="0">
                <a:solidFill>
                  <a:srgbClr val="003366"/>
                </a:solidFill>
                <a:latin typeface="Courier New" pitchFamily="49" charset="0"/>
              </a:rPr>
              <a:t>(</a:t>
            </a:r>
            <a:r>
              <a:rPr lang="en-US" b="1" dirty="0" err="1">
                <a:solidFill>
                  <a:srgbClr val="003366"/>
                </a:solidFill>
                <a:latin typeface="Courier New" pitchFamily="49" charset="0"/>
              </a:rPr>
              <a:t>int</a:t>
            </a:r>
            <a:r>
              <a:rPr lang="en-US" b="1" dirty="0">
                <a:solidFill>
                  <a:srgbClr val="003366"/>
                </a:solidFill>
                <a:latin typeface="Courier New" pitchFamily="49" charset="0"/>
              </a:rPr>
              <a:t>)) &amp;&amp; </a:t>
            </a:r>
            <a:r>
              <a:rPr lang="en-US" b="1" dirty="0" err="1">
                <a:solidFill>
                  <a:srgbClr val="003366"/>
                </a:solidFill>
                <a:latin typeface="Courier New" pitchFamily="49" charset="0"/>
              </a:rPr>
              <a:t>args</a:t>
            </a:r>
            <a:r>
              <a:rPr lang="en-US" b="1" dirty="0">
                <a:solidFill>
                  <a:srgbClr val="003366"/>
                </a:solidFill>
                <a:latin typeface="Courier New" pitchFamily="49" charset="0"/>
              </a:rPr>
              <a:t>(</a:t>
            </a:r>
            <a:r>
              <a:rPr lang="en-US" b="1" dirty="0" err="1">
                <a:solidFill>
                  <a:srgbClr val="003366"/>
                </a:solidFill>
                <a:latin typeface="Courier New" pitchFamily="49" charset="0"/>
              </a:rPr>
              <a:t>newY</a:t>
            </a:r>
            <a:r>
              <a:rPr lang="en-US" b="1" dirty="0">
                <a:solidFill>
                  <a:srgbClr val="003366"/>
                </a:solidFill>
                <a:latin typeface="Courier New" pitchFamily="49" charset="0"/>
              </a:rPr>
              <a:t>) {</a:t>
            </a:r>
          </a:p>
          <a:p>
            <a:pPr algn="l" rtl="0" eaLnBrk="0" hangingPunct="0"/>
            <a:r>
              <a:rPr lang="en-US" b="1" dirty="0">
                <a:solidFill>
                  <a:srgbClr val="003366"/>
                </a:solidFill>
                <a:latin typeface="Courier New" pitchFamily="49" charset="0"/>
              </a:rPr>
              <a:t>    assert </a:t>
            </a:r>
            <a:r>
              <a:rPr lang="en-US" b="1" dirty="0" err="1">
                <a:solidFill>
                  <a:srgbClr val="003366"/>
                </a:solidFill>
                <a:latin typeface="Courier New" pitchFamily="49" charset="0"/>
              </a:rPr>
              <a:t>newY</a:t>
            </a:r>
            <a:r>
              <a:rPr lang="en-US" b="1" dirty="0">
                <a:solidFill>
                  <a:srgbClr val="003366"/>
                </a:solidFill>
                <a:latin typeface="Courier New" pitchFamily="49" charset="0"/>
              </a:rPr>
              <a:t> &gt;= MIN_Y;</a:t>
            </a:r>
          </a:p>
          <a:p>
            <a:pPr algn="l" rtl="0" eaLnBrk="0" hangingPunct="0"/>
            <a:r>
              <a:rPr lang="en-US" b="1" dirty="0">
                <a:solidFill>
                  <a:srgbClr val="003366"/>
                </a:solidFill>
                <a:latin typeface="Courier New" pitchFamily="49" charset="0"/>
              </a:rPr>
              <a:t>    assert </a:t>
            </a:r>
            <a:r>
              <a:rPr lang="en-US" b="1" dirty="0" err="1">
                <a:solidFill>
                  <a:srgbClr val="003366"/>
                </a:solidFill>
                <a:latin typeface="Courier New" pitchFamily="49" charset="0"/>
              </a:rPr>
              <a:t>newY</a:t>
            </a:r>
            <a:r>
              <a:rPr lang="en-US" b="1" dirty="0">
                <a:solidFill>
                  <a:srgbClr val="003366"/>
                </a:solidFill>
                <a:latin typeface="Courier New" pitchFamily="49" charset="0"/>
              </a:rPr>
              <a:t> &lt;= MAX_Y;</a:t>
            </a:r>
          </a:p>
          <a:p>
            <a:pPr algn="l" rtl="0" eaLnBrk="0" hangingPunct="0"/>
            <a:r>
              <a:rPr lang="en-US" b="1" dirty="0">
                <a:solidFill>
                  <a:srgbClr val="003366"/>
                </a:solidFill>
                <a:latin typeface="Courier New" pitchFamily="49" charset="0"/>
              </a:rPr>
              <a:t>  }</a:t>
            </a:r>
          </a:p>
          <a:p>
            <a:pPr algn="l" rtl="0" eaLnBrk="0" hangingPunct="0"/>
            <a:r>
              <a:rPr lang="en-US" b="1" dirty="0">
                <a:solidFill>
                  <a:srgbClr val="003366"/>
                </a:solidFill>
                <a:latin typeface="Courier New" pitchFamily="49" charset="0"/>
              </a:rPr>
              <a:t>}</a:t>
            </a:r>
          </a:p>
        </p:txBody>
      </p:sp>
      <p:sp>
        <p:nvSpPr>
          <p:cNvPr id="8" name="AutoShape 4"/>
          <p:cNvSpPr>
            <a:spLocks noChangeArrowheads="1"/>
          </p:cNvSpPr>
          <p:nvPr/>
        </p:nvSpPr>
        <p:spPr bwMode="auto">
          <a:xfrm>
            <a:off x="4991072" y="1928802"/>
            <a:ext cx="4152928" cy="928694"/>
          </a:xfrm>
          <a:prstGeom prst="wedgeRoundRectCallout">
            <a:avLst>
              <a:gd name="adj1" fmla="val -96441"/>
              <a:gd name="adj2" fmla="val 133206"/>
              <a:gd name="adj3" fmla="val 16667"/>
            </a:avLst>
          </a:prstGeom>
          <a:solidFill>
            <a:schemeClr val="accent4">
              <a:lumMod val="40000"/>
              <a:lumOff val="60000"/>
              <a:alpha val="56078"/>
            </a:schemeClr>
          </a:solidFill>
          <a:ln w="9525" algn="ctr">
            <a:solidFill>
              <a:srgbClr val="003366"/>
            </a:solidFill>
            <a:miter lim="800000"/>
            <a:headEnd type="none" w="sm" len="sm"/>
            <a:tailEnd type="none" w="sm" len="sm"/>
          </a:ln>
        </p:spPr>
        <p:txBody>
          <a:bodyPr/>
          <a:lstStyle/>
          <a:p>
            <a:pPr algn="ctr" rtl="0"/>
            <a:r>
              <a:rPr lang="fr-FR" sz="2000"/>
              <a:t>Après ‘:‘ un point de coupure primitif ou défini par l’utilisateur </a:t>
            </a:r>
          </a:p>
        </p:txBody>
      </p:sp>
      <p:sp>
        <p:nvSpPr>
          <p:cNvPr id="9" name="Rectangle 8"/>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10" name="Rectangle 9"/>
          <p:cNvSpPr/>
          <p:nvPr/>
        </p:nvSpPr>
        <p:spPr>
          <a:xfrm>
            <a:off x="0" y="1500174"/>
            <a:ext cx="3595215" cy="461665"/>
          </a:xfrm>
          <a:prstGeom prst="rect">
            <a:avLst/>
          </a:prstGeom>
          <a:solidFill>
            <a:schemeClr val="accent3">
              <a:lumMod val="40000"/>
              <a:lumOff val="60000"/>
            </a:schemeClr>
          </a:solidFill>
        </p:spPr>
        <p:txBody>
          <a:bodyPr wrap="none">
            <a:spAutoFit/>
          </a:bodyPr>
          <a:lstStyle/>
          <a:p>
            <a:pPr lvl="0" fontAlgn="auto">
              <a:spcAft>
                <a:spcPts val="0"/>
              </a:spcAft>
              <a:defRPr/>
            </a:pPr>
            <a:r>
              <a:rPr lang="fr-FR" sz="2400" b="1" dirty="0" smtClean="0"/>
              <a:t>Consignes et Pré-condition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08"/>
            <a:ext cx="4320000" cy="461665"/>
          </a:xfrm>
          <a:prstGeom prst="rect">
            <a:avLst/>
          </a:prstGeom>
          <a:solidFill>
            <a:schemeClr val="accent3">
              <a:lumMod val="40000"/>
              <a:lumOff val="6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10" name="Text Box 3"/>
          <p:cNvSpPr txBox="1">
            <a:spLocks noChangeArrowheads="1"/>
          </p:cNvSpPr>
          <p:nvPr/>
        </p:nvSpPr>
        <p:spPr bwMode="auto">
          <a:xfrm>
            <a:off x="357158" y="2214554"/>
            <a:ext cx="8515350" cy="3390900"/>
          </a:xfrm>
          <a:prstGeom prst="rect">
            <a:avLst/>
          </a:prstGeom>
          <a:solidFill>
            <a:schemeClr val="accent5">
              <a:lumMod val="20000"/>
              <a:lumOff val="80000"/>
            </a:schemeClr>
          </a:solidFill>
          <a:ln w="3175">
            <a:solidFill>
              <a:srgbClr val="007DFA"/>
            </a:solidFill>
            <a:miter lim="800000"/>
            <a:headEnd/>
            <a:tailEnd/>
          </a:ln>
        </p:spPr>
        <p:txBody>
          <a:bodyPr wrap="none">
            <a:spAutoFit/>
          </a:bodyPr>
          <a:lstStyle/>
          <a:p>
            <a:pPr algn="l" rtl="0" eaLnBrk="0" hangingPunct="0"/>
            <a:r>
              <a:rPr lang="en-US" b="1" dirty="0">
                <a:solidFill>
                  <a:srgbClr val="003366"/>
                </a:solidFill>
                <a:latin typeface="Courier New" pitchFamily="49" charset="0"/>
              </a:rPr>
              <a:t>aspect </a:t>
            </a:r>
            <a:r>
              <a:rPr lang="en-US" b="1" dirty="0" err="1">
                <a:solidFill>
                  <a:srgbClr val="003366"/>
                </a:solidFill>
                <a:latin typeface="Courier New" pitchFamily="49" charset="0"/>
              </a:rPr>
              <a:t>PointBoundsPostCondition</a:t>
            </a:r>
            <a:r>
              <a:rPr lang="en-US" b="1" dirty="0">
                <a:solidFill>
                  <a:srgbClr val="003366"/>
                </a:solidFill>
                <a:latin typeface="Courier New" pitchFamily="49" charset="0"/>
              </a:rPr>
              <a:t> {</a:t>
            </a:r>
          </a:p>
          <a:p>
            <a:pPr algn="l" rtl="0" eaLnBrk="0" hangingPunct="0"/>
            <a:endParaRPr lang="en-US" b="1" dirty="0">
              <a:solidFill>
                <a:srgbClr val="003366"/>
              </a:solidFill>
              <a:latin typeface="Courier New" pitchFamily="49" charset="0"/>
            </a:endParaRPr>
          </a:p>
          <a:p>
            <a:pPr algn="l" rtl="0" eaLnBrk="0" hangingPunct="0"/>
            <a:r>
              <a:rPr lang="en-US" b="1" dirty="0">
                <a:solidFill>
                  <a:srgbClr val="003366"/>
                </a:solidFill>
                <a:latin typeface="Courier New" pitchFamily="49" charset="0"/>
              </a:rPr>
              <a:t>  after(Point p, </a:t>
            </a:r>
            <a:r>
              <a:rPr lang="en-US" b="1" dirty="0" err="1">
                <a:solidFill>
                  <a:srgbClr val="003366"/>
                </a:solidFill>
                <a:latin typeface="Courier New" pitchFamily="49" charset="0"/>
              </a:rPr>
              <a:t>int</a:t>
            </a:r>
            <a:r>
              <a:rPr lang="en-US" b="1" dirty="0">
                <a:solidFill>
                  <a:srgbClr val="003366"/>
                </a:solidFill>
                <a:latin typeface="Courier New" pitchFamily="49" charset="0"/>
              </a:rPr>
              <a:t> </a:t>
            </a:r>
            <a:r>
              <a:rPr lang="en-US" b="1" dirty="0" err="1">
                <a:solidFill>
                  <a:srgbClr val="003366"/>
                </a:solidFill>
                <a:latin typeface="Courier New" pitchFamily="49" charset="0"/>
              </a:rPr>
              <a:t>newX</a:t>
            </a:r>
            <a:r>
              <a:rPr lang="en-US" b="1" dirty="0">
                <a:solidFill>
                  <a:srgbClr val="003366"/>
                </a:solidFill>
                <a:latin typeface="Courier New" pitchFamily="49" charset="0"/>
              </a:rPr>
              <a:t>) returning:</a:t>
            </a:r>
          </a:p>
          <a:p>
            <a:pPr algn="l" rtl="0" eaLnBrk="0" hangingPunct="0"/>
            <a:r>
              <a:rPr lang="en-US" b="1" dirty="0">
                <a:solidFill>
                  <a:srgbClr val="003366"/>
                </a:solidFill>
                <a:latin typeface="Courier New" pitchFamily="49" charset="0"/>
              </a:rPr>
              <a:t>      call(void </a:t>
            </a:r>
            <a:r>
              <a:rPr lang="en-US" b="1" dirty="0" err="1">
                <a:solidFill>
                  <a:srgbClr val="003366"/>
                </a:solidFill>
                <a:latin typeface="Courier New" pitchFamily="49" charset="0"/>
              </a:rPr>
              <a:t>Point.setX</a:t>
            </a:r>
            <a:r>
              <a:rPr lang="en-US" b="1" dirty="0">
                <a:solidFill>
                  <a:srgbClr val="003366"/>
                </a:solidFill>
                <a:latin typeface="Courier New" pitchFamily="49" charset="0"/>
              </a:rPr>
              <a:t>(</a:t>
            </a:r>
            <a:r>
              <a:rPr lang="en-US" b="1" dirty="0" err="1">
                <a:solidFill>
                  <a:srgbClr val="003366"/>
                </a:solidFill>
                <a:latin typeface="Courier New" pitchFamily="49" charset="0"/>
              </a:rPr>
              <a:t>int</a:t>
            </a:r>
            <a:r>
              <a:rPr lang="en-US" b="1" dirty="0">
                <a:solidFill>
                  <a:srgbClr val="003366"/>
                </a:solidFill>
                <a:latin typeface="Courier New" pitchFamily="49" charset="0"/>
              </a:rPr>
              <a:t>)) &amp;&amp; target(p) &amp;&amp; </a:t>
            </a:r>
            <a:r>
              <a:rPr lang="en-US" b="1" dirty="0" err="1">
                <a:solidFill>
                  <a:srgbClr val="003366"/>
                </a:solidFill>
                <a:latin typeface="Courier New" pitchFamily="49" charset="0"/>
              </a:rPr>
              <a:t>args</a:t>
            </a:r>
            <a:r>
              <a:rPr lang="en-US" b="1" dirty="0">
                <a:solidFill>
                  <a:srgbClr val="003366"/>
                </a:solidFill>
                <a:latin typeface="Courier New" pitchFamily="49" charset="0"/>
              </a:rPr>
              <a:t>(</a:t>
            </a:r>
            <a:r>
              <a:rPr lang="en-US" b="1" dirty="0" err="1">
                <a:solidFill>
                  <a:srgbClr val="003366"/>
                </a:solidFill>
                <a:latin typeface="Courier New" pitchFamily="49" charset="0"/>
              </a:rPr>
              <a:t>newX</a:t>
            </a:r>
            <a:r>
              <a:rPr lang="en-US" b="1" dirty="0">
                <a:solidFill>
                  <a:srgbClr val="003366"/>
                </a:solidFill>
                <a:latin typeface="Courier New" pitchFamily="49" charset="0"/>
              </a:rPr>
              <a:t>) {</a:t>
            </a:r>
          </a:p>
          <a:p>
            <a:pPr algn="l" rtl="0" eaLnBrk="0" hangingPunct="0"/>
            <a:r>
              <a:rPr lang="en-US" b="1" dirty="0">
                <a:solidFill>
                  <a:srgbClr val="003366"/>
                </a:solidFill>
                <a:latin typeface="Courier New" pitchFamily="49" charset="0"/>
              </a:rPr>
              <a:t>    assert </a:t>
            </a:r>
            <a:r>
              <a:rPr lang="en-US" b="1" dirty="0" err="1">
                <a:solidFill>
                  <a:srgbClr val="003366"/>
                </a:solidFill>
                <a:latin typeface="Courier New" pitchFamily="49" charset="0"/>
              </a:rPr>
              <a:t>p.getX</a:t>
            </a:r>
            <a:r>
              <a:rPr lang="en-US" b="1" dirty="0">
                <a:solidFill>
                  <a:srgbClr val="003366"/>
                </a:solidFill>
                <a:latin typeface="Courier New" pitchFamily="49" charset="0"/>
              </a:rPr>
              <a:t>() == </a:t>
            </a:r>
            <a:r>
              <a:rPr lang="en-US" b="1" dirty="0" err="1">
                <a:solidFill>
                  <a:srgbClr val="003366"/>
                </a:solidFill>
                <a:latin typeface="Courier New" pitchFamily="49" charset="0"/>
              </a:rPr>
              <a:t>newX</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  }</a:t>
            </a:r>
          </a:p>
          <a:p>
            <a:pPr algn="l" rtl="0" eaLnBrk="0" hangingPunct="0"/>
            <a:endParaRPr lang="en-US" b="1" dirty="0">
              <a:solidFill>
                <a:srgbClr val="003366"/>
              </a:solidFill>
              <a:latin typeface="Courier New" pitchFamily="49" charset="0"/>
            </a:endParaRPr>
          </a:p>
          <a:p>
            <a:pPr algn="l" rtl="0" eaLnBrk="0" hangingPunct="0"/>
            <a:r>
              <a:rPr lang="en-US" b="1" dirty="0">
                <a:solidFill>
                  <a:srgbClr val="003366"/>
                </a:solidFill>
                <a:latin typeface="Courier New" pitchFamily="49" charset="0"/>
              </a:rPr>
              <a:t>  after(Point p, </a:t>
            </a:r>
            <a:r>
              <a:rPr lang="en-US" b="1" dirty="0" err="1">
                <a:solidFill>
                  <a:srgbClr val="003366"/>
                </a:solidFill>
                <a:latin typeface="Courier New" pitchFamily="49" charset="0"/>
              </a:rPr>
              <a:t>int</a:t>
            </a:r>
            <a:r>
              <a:rPr lang="en-US" b="1" dirty="0">
                <a:solidFill>
                  <a:srgbClr val="003366"/>
                </a:solidFill>
                <a:latin typeface="Courier New" pitchFamily="49" charset="0"/>
              </a:rPr>
              <a:t> </a:t>
            </a:r>
            <a:r>
              <a:rPr lang="en-US" b="1" dirty="0" err="1">
                <a:solidFill>
                  <a:srgbClr val="003366"/>
                </a:solidFill>
                <a:latin typeface="Courier New" pitchFamily="49" charset="0"/>
              </a:rPr>
              <a:t>newY</a:t>
            </a:r>
            <a:r>
              <a:rPr lang="en-US" b="1" dirty="0">
                <a:solidFill>
                  <a:srgbClr val="003366"/>
                </a:solidFill>
                <a:latin typeface="Courier New" pitchFamily="49" charset="0"/>
              </a:rPr>
              <a:t>) returning:</a:t>
            </a:r>
          </a:p>
          <a:p>
            <a:pPr algn="l" rtl="0" eaLnBrk="0" hangingPunct="0"/>
            <a:r>
              <a:rPr lang="en-US" b="1" dirty="0">
                <a:solidFill>
                  <a:srgbClr val="003366"/>
                </a:solidFill>
                <a:latin typeface="Courier New" pitchFamily="49" charset="0"/>
              </a:rPr>
              <a:t>      call(void </a:t>
            </a:r>
            <a:r>
              <a:rPr lang="en-US" b="1" dirty="0" err="1">
                <a:solidFill>
                  <a:srgbClr val="003366"/>
                </a:solidFill>
                <a:latin typeface="Courier New" pitchFamily="49" charset="0"/>
              </a:rPr>
              <a:t>Point.setY</a:t>
            </a:r>
            <a:r>
              <a:rPr lang="en-US" b="1" dirty="0">
                <a:solidFill>
                  <a:srgbClr val="003366"/>
                </a:solidFill>
                <a:latin typeface="Courier New" pitchFamily="49" charset="0"/>
              </a:rPr>
              <a:t>(</a:t>
            </a:r>
            <a:r>
              <a:rPr lang="en-US" b="1" dirty="0" err="1">
                <a:solidFill>
                  <a:srgbClr val="003366"/>
                </a:solidFill>
                <a:latin typeface="Courier New" pitchFamily="49" charset="0"/>
              </a:rPr>
              <a:t>int</a:t>
            </a:r>
            <a:r>
              <a:rPr lang="en-US" b="1" dirty="0">
                <a:solidFill>
                  <a:srgbClr val="003366"/>
                </a:solidFill>
                <a:latin typeface="Courier New" pitchFamily="49" charset="0"/>
              </a:rPr>
              <a:t>)) &amp;&amp; target(p) &amp;&amp; </a:t>
            </a:r>
            <a:r>
              <a:rPr lang="en-US" b="1" dirty="0" err="1">
                <a:solidFill>
                  <a:srgbClr val="003366"/>
                </a:solidFill>
                <a:latin typeface="Courier New" pitchFamily="49" charset="0"/>
              </a:rPr>
              <a:t>args</a:t>
            </a:r>
            <a:r>
              <a:rPr lang="en-US" b="1" dirty="0">
                <a:solidFill>
                  <a:srgbClr val="003366"/>
                </a:solidFill>
                <a:latin typeface="Courier New" pitchFamily="49" charset="0"/>
              </a:rPr>
              <a:t>(</a:t>
            </a:r>
            <a:r>
              <a:rPr lang="en-US" b="1" dirty="0" err="1">
                <a:solidFill>
                  <a:srgbClr val="003366"/>
                </a:solidFill>
                <a:latin typeface="Courier New" pitchFamily="49" charset="0"/>
              </a:rPr>
              <a:t>newY</a:t>
            </a:r>
            <a:r>
              <a:rPr lang="en-US" b="1" dirty="0">
                <a:solidFill>
                  <a:srgbClr val="003366"/>
                </a:solidFill>
                <a:latin typeface="Courier New" pitchFamily="49" charset="0"/>
              </a:rPr>
              <a:t>) {</a:t>
            </a:r>
          </a:p>
          <a:p>
            <a:pPr algn="l" rtl="0" eaLnBrk="0" hangingPunct="0"/>
            <a:r>
              <a:rPr lang="en-US" b="1" dirty="0">
                <a:solidFill>
                  <a:srgbClr val="003366"/>
                </a:solidFill>
                <a:latin typeface="Courier New" pitchFamily="49" charset="0"/>
              </a:rPr>
              <a:t>    assert </a:t>
            </a:r>
            <a:r>
              <a:rPr lang="en-US" b="1" dirty="0" err="1">
                <a:solidFill>
                  <a:srgbClr val="003366"/>
                </a:solidFill>
                <a:latin typeface="Courier New" pitchFamily="49" charset="0"/>
              </a:rPr>
              <a:t>p.getY</a:t>
            </a:r>
            <a:r>
              <a:rPr lang="en-US" b="1" dirty="0">
                <a:solidFill>
                  <a:srgbClr val="003366"/>
                </a:solidFill>
                <a:latin typeface="Courier New" pitchFamily="49" charset="0"/>
              </a:rPr>
              <a:t>() == </a:t>
            </a:r>
            <a:r>
              <a:rPr lang="en-US" b="1" dirty="0" err="1">
                <a:solidFill>
                  <a:srgbClr val="003366"/>
                </a:solidFill>
                <a:latin typeface="Courier New" pitchFamily="49" charset="0"/>
              </a:rPr>
              <a:t>newY</a:t>
            </a:r>
            <a:r>
              <a:rPr lang="en-US" b="1" dirty="0">
                <a:solidFill>
                  <a:srgbClr val="003366"/>
                </a:solidFill>
                <a:latin typeface="Courier New" pitchFamily="49" charset="0"/>
              </a:rPr>
              <a:t>;</a:t>
            </a:r>
          </a:p>
          <a:p>
            <a:pPr algn="l" rtl="0" eaLnBrk="0" hangingPunct="0"/>
            <a:r>
              <a:rPr lang="en-US" b="1" dirty="0">
                <a:solidFill>
                  <a:srgbClr val="003366"/>
                </a:solidFill>
                <a:latin typeface="Courier New" pitchFamily="49" charset="0"/>
              </a:rPr>
              <a:t>  }</a:t>
            </a:r>
          </a:p>
          <a:p>
            <a:pPr algn="l" rtl="0" eaLnBrk="0" hangingPunct="0"/>
            <a:r>
              <a:rPr lang="en-US" b="1" dirty="0">
                <a:solidFill>
                  <a:srgbClr val="003366"/>
                </a:solidFill>
                <a:latin typeface="Courier New" pitchFamily="49" charset="0"/>
              </a:rPr>
              <a:t>}</a:t>
            </a:r>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0" y="1500174"/>
            <a:ext cx="3721724" cy="461665"/>
          </a:xfrm>
          <a:prstGeom prst="rect">
            <a:avLst/>
          </a:prstGeom>
          <a:solidFill>
            <a:schemeClr val="accent3">
              <a:lumMod val="40000"/>
              <a:lumOff val="60000"/>
            </a:schemeClr>
          </a:solidFill>
        </p:spPr>
        <p:txBody>
          <a:bodyPr wrap="none">
            <a:spAutoFit/>
          </a:bodyPr>
          <a:lstStyle/>
          <a:p>
            <a:pPr lvl="0" fontAlgn="auto">
              <a:spcAft>
                <a:spcPts val="0"/>
              </a:spcAft>
              <a:defRPr/>
            </a:pPr>
            <a:r>
              <a:rPr lang="fr-FR" sz="2400" b="1" dirty="0" smtClean="0"/>
              <a:t>Consignes et Post-condition</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08"/>
            <a:ext cx="4320000" cy="461665"/>
          </a:xfrm>
          <a:prstGeom prst="rect">
            <a:avLst/>
          </a:prstGeom>
          <a:solidFill>
            <a:schemeClr val="accent3">
              <a:lumMod val="40000"/>
              <a:lumOff val="6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0" y="1500174"/>
            <a:ext cx="4782848" cy="461665"/>
          </a:xfrm>
          <a:prstGeom prst="rect">
            <a:avLst/>
          </a:prstGeom>
          <a:solidFill>
            <a:schemeClr val="accent3">
              <a:lumMod val="40000"/>
              <a:lumOff val="60000"/>
            </a:schemeClr>
          </a:solidFill>
        </p:spPr>
        <p:txBody>
          <a:bodyPr wrap="none">
            <a:spAutoFit/>
          </a:bodyPr>
          <a:lstStyle/>
          <a:p>
            <a:pPr lvl="0" fontAlgn="auto">
              <a:spcAft>
                <a:spcPts val="0"/>
              </a:spcAft>
              <a:defRPr/>
            </a:pPr>
            <a:r>
              <a:rPr lang="fr-FR" sz="2400" b="1" dirty="0" smtClean="0"/>
              <a:t>Consignes et garantir des conditions</a:t>
            </a:r>
          </a:p>
        </p:txBody>
      </p:sp>
      <p:pic>
        <p:nvPicPr>
          <p:cNvPr id="1027" name="Picture 3"/>
          <p:cNvPicPr>
            <a:picLocks noChangeAspect="1" noChangeArrowheads="1"/>
          </p:cNvPicPr>
          <p:nvPr/>
        </p:nvPicPr>
        <p:blipFill>
          <a:blip r:embed="rId2"/>
          <a:srcRect/>
          <a:stretch>
            <a:fillRect/>
          </a:stretch>
        </p:blipFill>
        <p:spPr bwMode="auto">
          <a:xfrm>
            <a:off x="428596" y="2143116"/>
            <a:ext cx="3609985" cy="3152825"/>
          </a:xfrm>
          <a:prstGeom prst="rect">
            <a:avLst/>
          </a:prstGeom>
          <a:noFill/>
          <a:ln w="9525">
            <a:solidFill>
              <a:schemeClr val="accent1"/>
            </a:solid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357686" y="2071678"/>
            <a:ext cx="4329122" cy="3355247"/>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08"/>
            <a:ext cx="4320000" cy="461665"/>
          </a:xfrm>
          <a:prstGeom prst="rect">
            <a:avLst/>
          </a:prstGeom>
          <a:solidFill>
            <a:schemeClr val="accent3">
              <a:lumMod val="40000"/>
              <a:lumOff val="6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0" y="1500174"/>
            <a:ext cx="4782848" cy="461665"/>
          </a:xfrm>
          <a:prstGeom prst="rect">
            <a:avLst/>
          </a:prstGeom>
          <a:solidFill>
            <a:schemeClr val="accent3">
              <a:lumMod val="40000"/>
              <a:lumOff val="60000"/>
            </a:schemeClr>
          </a:solidFill>
        </p:spPr>
        <p:txBody>
          <a:bodyPr wrap="none">
            <a:spAutoFit/>
          </a:bodyPr>
          <a:lstStyle/>
          <a:p>
            <a:pPr lvl="0" fontAlgn="auto">
              <a:spcAft>
                <a:spcPts val="0"/>
              </a:spcAft>
              <a:defRPr/>
            </a:pPr>
            <a:r>
              <a:rPr lang="fr-FR" sz="2400" b="1" dirty="0" smtClean="0"/>
              <a:t>Consignes et garantir des conditions</a:t>
            </a:r>
          </a:p>
        </p:txBody>
      </p:sp>
      <p:pic>
        <p:nvPicPr>
          <p:cNvPr id="2050" name="Picture 2"/>
          <p:cNvPicPr>
            <a:picLocks noChangeAspect="1" noChangeArrowheads="1"/>
          </p:cNvPicPr>
          <p:nvPr/>
        </p:nvPicPr>
        <p:blipFill>
          <a:blip r:embed="rId2"/>
          <a:srcRect/>
          <a:stretch>
            <a:fillRect/>
          </a:stretch>
        </p:blipFill>
        <p:spPr bwMode="auto">
          <a:xfrm>
            <a:off x="500034" y="2214554"/>
            <a:ext cx="6143625" cy="3819525"/>
          </a:xfrm>
          <a:prstGeom prst="rect">
            <a:avLst/>
          </a:prstGeom>
          <a:noFill/>
          <a:ln w="9525">
            <a:solidFill>
              <a:schemeClr val="accent1"/>
            </a:solid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714480" y="3143248"/>
            <a:ext cx="7038975" cy="1724025"/>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1857364"/>
            <a:ext cx="7858180" cy="1231106"/>
          </a:xfrm>
          <a:prstGeom prst="rect">
            <a:avLst/>
          </a:prstGeom>
        </p:spPr>
        <p:txBody>
          <a:bodyPr wrap="square">
            <a:spAutoFit/>
          </a:bodyPr>
          <a:lstStyle/>
          <a:p>
            <a:endParaRPr lang="fr-FR" dirty="0" smtClean="0"/>
          </a:p>
          <a:p>
            <a:r>
              <a:rPr lang="fr-FR" sz="2000" b="1" dirty="0" smtClean="0"/>
              <a:t>Autre exemple</a:t>
            </a:r>
          </a:p>
          <a:p>
            <a:r>
              <a:rPr lang="fr-FR" dirty="0" smtClean="0"/>
              <a:t>Journaliser le début et la fin de l’exécution de toutes les méthodes qui prennent un « </a:t>
            </a:r>
            <a:r>
              <a:rPr lang="fr-FR" dirty="0" err="1" smtClean="0"/>
              <a:t>Integer</a:t>
            </a:r>
            <a:r>
              <a:rPr lang="fr-FR" dirty="0" smtClean="0"/>
              <a:t> » comme unique paramètre.</a:t>
            </a:r>
          </a:p>
        </p:txBody>
      </p:sp>
      <p:sp>
        <p:nvSpPr>
          <p:cNvPr id="5" name="Rectangle 4"/>
          <p:cNvSpPr/>
          <p:nvPr/>
        </p:nvSpPr>
        <p:spPr>
          <a:xfrm>
            <a:off x="0" y="1000108"/>
            <a:ext cx="4320000" cy="461665"/>
          </a:xfrm>
          <a:prstGeom prst="rect">
            <a:avLst/>
          </a:prstGeom>
          <a:solidFill>
            <a:schemeClr val="accent3">
              <a:lumMod val="40000"/>
              <a:lumOff val="6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6" name="Rectangle 5"/>
          <p:cNvSpPr/>
          <p:nvPr/>
        </p:nvSpPr>
        <p:spPr>
          <a:xfrm>
            <a:off x="1214414" y="3429000"/>
            <a:ext cx="7143800" cy="2585323"/>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fr-FR" dirty="0" err="1" smtClean="0"/>
              <a:t>pointcut</a:t>
            </a:r>
            <a:r>
              <a:rPr lang="fr-FR" dirty="0" smtClean="0"/>
              <a:t> log() :  </a:t>
            </a:r>
            <a:r>
              <a:rPr lang="fr-FR" dirty="0" err="1" smtClean="0"/>
              <a:t>execution</a:t>
            </a:r>
            <a:r>
              <a:rPr lang="fr-FR" dirty="0" smtClean="0"/>
              <a:t>( (</a:t>
            </a:r>
            <a:r>
              <a:rPr lang="fr-FR" dirty="0" err="1" smtClean="0"/>
              <a:t>Integer</a:t>
            </a:r>
            <a:r>
              <a:rPr lang="fr-FR" dirty="0" smtClean="0"/>
              <a:t>)) </a:t>
            </a:r>
            <a:r>
              <a:rPr lang="fr-FR" b="1" dirty="0" smtClean="0"/>
              <a:t>&amp;&amp; !</a:t>
            </a:r>
            <a:r>
              <a:rPr lang="fr-FR" b="1" dirty="0" err="1" smtClean="0"/>
              <a:t>adviceexecution</a:t>
            </a:r>
            <a:r>
              <a:rPr lang="fr-FR" b="1" dirty="0" smtClean="0"/>
              <a:t>();</a:t>
            </a:r>
          </a:p>
          <a:p>
            <a:endParaRPr lang="fr-FR" dirty="0" smtClean="0"/>
          </a:p>
          <a:p>
            <a:r>
              <a:rPr lang="fr-FR" dirty="0" err="1" smtClean="0"/>
              <a:t>before</a:t>
            </a:r>
            <a:r>
              <a:rPr lang="fr-FR" dirty="0" smtClean="0"/>
              <a:t>() : log() {</a:t>
            </a:r>
          </a:p>
          <a:p>
            <a:r>
              <a:rPr lang="fr-FR" dirty="0" smtClean="0"/>
              <a:t> System.out.println("DEBUT de " + </a:t>
            </a:r>
            <a:r>
              <a:rPr lang="fr-FR" b="1" dirty="0" err="1" smtClean="0"/>
              <a:t>thisJoinPoint.getSignature</a:t>
            </a:r>
            <a:r>
              <a:rPr lang="fr-FR" dirty="0" smtClean="0"/>
              <a:t>());</a:t>
            </a:r>
          </a:p>
          <a:p>
            <a:r>
              <a:rPr lang="fr-FR" dirty="0" smtClean="0"/>
              <a:t> }</a:t>
            </a:r>
          </a:p>
          <a:p>
            <a:endParaRPr lang="fr-FR" dirty="0" smtClean="0"/>
          </a:p>
          <a:p>
            <a:r>
              <a:rPr lang="fr-FR" dirty="0" err="1" smtClean="0"/>
              <a:t>after</a:t>
            </a:r>
            <a:r>
              <a:rPr lang="fr-FR" dirty="0" smtClean="0"/>
              <a:t>() : log() {</a:t>
            </a:r>
          </a:p>
          <a:p>
            <a:r>
              <a:rPr lang="fr-FR" dirty="0" smtClean="0"/>
              <a:t> System.out.println("FIN de " + </a:t>
            </a:r>
            <a:r>
              <a:rPr lang="fr-FR" b="1" dirty="0" err="1" smtClean="0"/>
              <a:t>thisJoinPoint.getSignature</a:t>
            </a:r>
            <a:r>
              <a:rPr lang="fr-FR" dirty="0" smtClean="0"/>
              <a:t>());</a:t>
            </a:r>
          </a:p>
          <a:p>
            <a:r>
              <a:rPr lang="fr-FR" dirty="0" smtClean="0"/>
              <a:t> }</a:t>
            </a:r>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1857364"/>
            <a:ext cx="7858180" cy="1231106"/>
          </a:xfrm>
          <a:prstGeom prst="rect">
            <a:avLst/>
          </a:prstGeom>
        </p:spPr>
        <p:txBody>
          <a:bodyPr wrap="square">
            <a:spAutoFit/>
          </a:bodyPr>
          <a:lstStyle/>
          <a:p>
            <a:endParaRPr lang="fr-FR" dirty="0" smtClean="0"/>
          </a:p>
          <a:p>
            <a:pPr lvl="0"/>
            <a:r>
              <a:rPr lang="fr-FR" sz="2000" b="1" dirty="0" smtClean="0">
                <a:solidFill>
                  <a:prstClr val="black"/>
                </a:solidFill>
              </a:rPr>
              <a:t>Autre exemple</a:t>
            </a:r>
            <a:endParaRPr lang="fr-FR" b="1" dirty="0" smtClean="0"/>
          </a:p>
          <a:p>
            <a:r>
              <a:rPr lang="fr-FR" dirty="0" smtClean="0"/>
              <a:t>Journaliser le début et la fin de l’exécution de toutes les méthodes qui prennent un « </a:t>
            </a:r>
            <a:r>
              <a:rPr lang="fr-FR" dirty="0" err="1" smtClean="0"/>
              <a:t>Integer</a:t>
            </a:r>
            <a:r>
              <a:rPr lang="fr-FR" dirty="0" smtClean="0"/>
              <a:t> » comme unique paramètre.</a:t>
            </a:r>
          </a:p>
        </p:txBody>
      </p:sp>
      <p:sp>
        <p:nvSpPr>
          <p:cNvPr id="5" name="Rectangle 4"/>
          <p:cNvSpPr/>
          <p:nvPr/>
        </p:nvSpPr>
        <p:spPr>
          <a:xfrm>
            <a:off x="0" y="1000108"/>
            <a:ext cx="4320000" cy="461665"/>
          </a:xfrm>
          <a:prstGeom prst="rect">
            <a:avLst/>
          </a:prstGeom>
          <a:solidFill>
            <a:schemeClr val="accent3">
              <a:lumMod val="40000"/>
              <a:lumOff val="6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6" name="Rectangle 5"/>
          <p:cNvSpPr/>
          <p:nvPr/>
        </p:nvSpPr>
        <p:spPr>
          <a:xfrm>
            <a:off x="1214414" y="3429000"/>
            <a:ext cx="7143800" cy="2585323"/>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fr-FR" dirty="0" err="1" smtClean="0"/>
              <a:t>pointcut</a:t>
            </a:r>
            <a:r>
              <a:rPr lang="fr-FR" dirty="0" smtClean="0"/>
              <a:t> log() :  </a:t>
            </a:r>
            <a:r>
              <a:rPr lang="fr-FR" dirty="0" err="1" smtClean="0"/>
              <a:t>execution</a:t>
            </a:r>
            <a:r>
              <a:rPr lang="fr-FR" dirty="0" smtClean="0"/>
              <a:t>( (</a:t>
            </a:r>
            <a:r>
              <a:rPr lang="fr-FR" dirty="0" err="1" smtClean="0"/>
              <a:t>Integer</a:t>
            </a:r>
            <a:r>
              <a:rPr lang="fr-FR" dirty="0" smtClean="0"/>
              <a:t>)) </a:t>
            </a:r>
            <a:r>
              <a:rPr lang="fr-FR" b="1" dirty="0" smtClean="0"/>
              <a:t>&amp;&amp; !</a:t>
            </a:r>
            <a:r>
              <a:rPr lang="fr-FR" b="1" dirty="0" err="1" smtClean="0"/>
              <a:t>adviceexecution</a:t>
            </a:r>
            <a:r>
              <a:rPr lang="fr-FR" b="1" dirty="0" smtClean="0"/>
              <a:t>();</a:t>
            </a:r>
          </a:p>
          <a:p>
            <a:endParaRPr lang="fr-FR" dirty="0" smtClean="0"/>
          </a:p>
          <a:p>
            <a:r>
              <a:rPr lang="fr-FR" dirty="0" err="1" smtClean="0"/>
              <a:t>before</a:t>
            </a:r>
            <a:r>
              <a:rPr lang="fr-FR" dirty="0" smtClean="0"/>
              <a:t>() : log() {</a:t>
            </a:r>
          </a:p>
          <a:p>
            <a:r>
              <a:rPr lang="fr-FR" dirty="0" smtClean="0"/>
              <a:t> System.out.println("DEBUT de " + </a:t>
            </a:r>
            <a:r>
              <a:rPr lang="fr-FR" b="1" dirty="0" err="1" smtClean="0"/>
              <a:t>thisJoinPoint.getSignature</a:t>
            </a:r>
            <a:r>
              <a:rPr lang="fr-FR" dirty="0" smtClean="0"/>
              <a:t>());</a:t>
            </a:r>
          </a:p>
          <a:p>
            <a:r>
              <a:rPr lang="fr-FR" dirty="0" smtClean="0"/>
              <a:t> }</a:t>
            </a:r>
          </a:p>
          <a:p>
            <a:endParaRPr lang="fr-FR" dirty="0" smtClean="0"/>
          </a:p>
          <a:p>
            <a:r>
              <a:rPr lang="fr-FR" dirty="0" err="1" smtClean="0"/>
              <a:t>after</a:t>
            </a:r>
            <a:r>
              <a:rPr lang="fr-FR" dirty="0" smtClean="0"/>
              <a:t>() : log() {</a:t>
            </a:r>
          </a:p>
          <a:p>
            <a:r>
              <a:rPr lang="fr-FR" dirty="0" smtClean="0"/>
              <a:t> System.out.println("FIN de " + </a:t>
            </a:r>
            <a:r>
              <a:rPr lang="fr-FR" b="1" dirty="0" err="1" smtClean="0"/>
              <a:t>thisJoinPoint.getSignature</a:t>
            </a:r>
            <a:r>
              <a:rPr lang="fr-FR" dirty="0" smtClean="0"/>
              <a:t>());</a:t>
            </a:r>
          </a:p>
          <a:p>
            <a:r>
              <a:rPr lang="fr-FR" dirty="0" smtClean="0"/>
              <a:t> }</a:t>
            </a:r>
          </a:p>
        </p:txBody>
      </p:sp>
      <p:sp>
        <p:nvSpPr>
          <p:cNvPr id="7" name="Rectangle 6"/>
          <p:cNvSpPr/>
          <p:nvPr/>
        </p:nvSpPr>
        <p:spPr>
          <a:xfrm>
            <a:off x="4572000" y="142852"/>
            <a:ext cx="4572000" cy="2585323"/>
          </a:xfrm>
          <a:prstGeom prst="wedgeRectCallout">
            <a:avLst>
              <a:gd name="adj1" fmla="val -38093"/>
              <a:gd name="adj2" fmla="val 112889"/>
            </a:avLst>
          </a:prstGeom>
          <a:solidFill>
            <a:schemeClr val="accent5">
              <a:lumMod val="20000"/>
              <a:lumOff val="80000"/>
            </a:schemeClr>
          </a:solidFill>
          <a:ln>
            <a:solidFill>
              <a:schemeClr val="tx1"/>
            </a:solidFill>
            <a:prstDash val="dash"/>
          </a:ln>
        </p:spPr>
        <p:txBody>
          <a:bodyPr>
            <a:spAutoFit/>
          </a:bodyPr>
          <a:lstStyle/>
          <a:p>
            <a:r>
              <a:rPr lang="fr-FR" dirty="0" smtClean="0"/>
              <a:t> </a:t>
            </a:r>
            <a:r>
              <a:rPr lang="fr-FR" b="1" dirty="0" err="1" smtClean="0"/>
              <a:t>thisJoinPoint</a:t>
            </a:r>
            <a:r>
              <a:rPr lang="fr-FR" b="1" dirty="0" smtClean="0"/>
              <a:t>() </a:t>
            </a:r>
            <a:r>
              <a:rPr lang="fr-FR" dirty="0" smtClean="0"/>
              <a:t>: Permet d’obtenir de l’information sur le contexte (le point de jonction) dans lequel s’</a:t>
            </a:r>
            <a:r>
              <a:rPr lang="fr-FR" dirty="0" err="1" smtClean="0"/>
              <a:t>éxécute</a:t>
            </a:r>
            <a:r>
              <a:rPr lang="fr-FR" dirty="0" smtClean="0"/>
              <a:t> la consigne.</a:t>
            </a:r>
          </a:p>
          <a:p>
            <a:r>
              <a:rPr lang="fr-FR" dirty="0" smtClean="0"/>
              <a:t> Exemples :</a:t>
            </a:r>
          </a:p>
          <a:p>
            <a:endParaRPr lang="fr-FR" dirty="0" smtClean="0"/>
          </a:p>
          <a:p>
            <a:r>
              <a:rPr lang="fr-FR" dirty="0" smtClean="0"/>
              <a:t>.</a:t>
            </a:r>
            <a:r>
              <a:rPr lang="fr-FR" dirty="0" err="1" smtClean="0"/>
              <a:t>getTarget</a:t>
            </a:r>
            <a:r>
              <a:rPr lang="fr-FR" dirty="0" smtClean="0"/>
              <a:t>() ;</a:t>
            </a:r>
          </a:p>
          <a:p>
            <a:r>
              <a:rPr lang="fr-FR" dirty="0" smtClean="0"/>
              <a:t>.</a:t>
            </a:r>
            <a:r>
              <a:rPr lang="fr-FR" dirty="0" err="1" smtClean="0"/>
              <a:t>getThis</a:t>
            </a:r>
            <a:r>
              <a:rPr lang="fr-FR" dirty="0" smtClean="0"/>
              <a:t>() ;</a:t>
            </a:r>
          </a:p>
          <a:p>
            <a:r>
              <a:rPr lang="fr-FR" dirty="0" smtClean="0"/>
              <a:t>.</a:t>
            </a:r>
            <a:r>
              <a:rPr lang="fr-FR" dirty="0" err="1" smtClean="0"/>
              <a:t>getSignature</a:t>
            </a:r>
            <a:r>
              <a:rPr lang="fr-FR" dirty="0" smtClean="0"/>
              <a:t>().</a:t>
            </a:r>
            <a:r>
              <a:rPr lang="fr-FR" dirty="0" err="1" smtClean="0"/>
              <a:t>getDeclaringType</a:t>
            </a:r>
            <a:r>
              <a:rPr lang="fr-FR" dirty="0" smtClean="0"/>
              <a:t>() ;</a:t>
            </a:r>
          </a:p>
          <a:p>
            <a:r>
              <a:rPr lang="fr-FR" dirty="0" smtClean="0"/>
              <a:t>.</a:t>
            </a:r>
            <a:r>
              <a:rPr lang="fr-FR" dirty="0" err="1" smtClean="0"/>
              <a:t>getSignature</a:t>
            </a:r>
            <a:r>
              <a:rPr lang="fr-FR" dirty="0" smtClean="0"/>
              <a:t>().</a:t>
            </a:r>
            <a:r>
              <a:rPr lang="fr-FR" dirty="0" err="1" smtClean="0"/>
              <a:t>getModifiers</a:t>
            </a:r>
            <a:r>
              <a:rPr lang="fr-FR" dirty="0" smtClean="0"/>
              <a:t>() ;</a:t>
            </a:r>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srcRect/>
          <a:stretch>
            <a:fillRect/>
          </a:stretch>
        </p:blipFill>
        <p:spPr bwMode="auto">
          <a:xfrm>
            <a:off x="1142976" y="2000240"/>
            <a:ext cx="7239000" cy="3457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2428868"/>
            <a:ext cx="7929618" cy="2031325"/>
          </a:xfrm>
          <a:prstGeom prst="rect">
            <a:avLst/>
          </a:prstGeom>
        </p:spPr>
        <p:txBody>
          <a:bodyPr wrap="square">
            <a:spAutoFit/>
          </a:bodyPr>
          <a:lstStyle/>
          <a:p>
            <a:r>
              <a:rPr lang="fr-FR" dirty="0" smtClean="0"/>
              <a:t>Permettent « d’altérer » une classe sans la modifier</a:t>
            </a:r>
          </a:p>
          <a:p>
            <a:r>
              <a:rPr lang="fr-FR" dirty="0" smtClean="0"/>
              <a:t> Ajouter des méthodes ou des attributs à une classe ou modifier l’héritage</a:t>
            </a:r>
          </a:p>
          <a:p>
            <a:endParaRPr lang="fr-FR" b="1" dirty="0" smtClean="0"/>
          </a:p>
          <a:p>
            <a:r>
              <a:rPr lang="fr-FR" b="1" dirty="0" smtClean="0"/>
              <a:t>Exemple</a:t>
            </a:r>
          </a:p>
          <a:p>
            <a:r>
              <a:rPr lang="fr-FR" dirty="0" smtClean="0"/>
              <a:t>Injection de la méthode « </a:t>
            </a:r>
            <a:r>
              <a:rPr lang="fr-FR" b="1" dirty="0" err="1" smtClean="0">
                <a:solidFill>
                  <a:srgbClr val="00B050"/>
                </a:solidFill>
              </a:rPr>
              <a:t>acceptVisitor</a:t>
            </a:r>
            <a:r>
              <a:rPr lang="fr-FR" b="1" dirty="0" smtClean="0">
                <a:solidFill>
                  <a:srgbClr val="00B050"/>
                </a:solidFill>
              </a:rPr>
              <a:t>(</a:t>
            </a:r>
            <a:r>
              <a:rPr lang="fr-FR" b="1" dirty="0" err="1" smtClean="0">
                <a:solidFill>
                  <a:srgbClr val="00B050"/>
                </a:solidFill>
              </a:rPr>
              <a:t>Visitor</a:t>
            </a:r>
            <a:r>
              <a:rPr lang="fr-FR" b="1" dirty="0" smtClean="0">
                <a:solidFill>
                  <a:srgbClr val="00B050"/>
                </a:solidFill>
              </a:rPr>
              <a:t> v)</a:t>
            </a:r>
            <a:r>
              <a:rPr lang="fr-FR" dirty="0" smtClean="0"/>
              <a:t> » à la classe «</a:t>
            </a:r>
            <a:r>
              <a:rPr lang="fr-FR" b="1" dirty="0" err="1" smtClean="0"/>
              <a:t>TheClass</a:t>
            </a:r>
            <a:r>
              <a:rPr lang="fr-FR" b="1" dirty="0" smtClean="0"/>
              <a:t> </a:t>
            </a:r>
            <a:r>
              <a:rPr lang="fr-FR" dirty="0" smtClean="0"/>
              <a:t>»</a:t>
            </a:r>
          </a:p>
          <a:p>
            <a:r>
              <a:rPr lang="fr-FR" dirty="0" smtClean="0"/>
              <a:t>Injection de l’attribut </a:t>
            </a:r>
            <a:r>
              <a:rPr lang="fr-FR" b="1" dirty="0" smtClean="0">
                <a:solidFill>
                  <a:srgbClr val="00B050"/>
                </a:solidFill>
              </a:rPr>
              <a:t>var</a:t>
            </a:r>
            <a:r>
              <a:rPr lang="fr-FR" dirty="0" smtClean="0"/>
              <a:t>  à la classe «</a:t>
            </a:r>
            <a:r>
              <a:rPr lang="fr-FR" b="1" dirty="0" err="1" smtClean="0"/>
              <a:t>TheClass</a:t>
            </a:r>
            <a:r>
              <a:rPr lang="fr-FR" b="1" dirty="0" smtClean="0"/>
              <a:t> </a:t>
            </a:r>
            <a:r>
              <a:rPr lang="fr-FR" dirty="0" smtClean="0"/>
              <a:t>»</a:t>
            </a:r>
          </a:p>
          <a:p>
            <a:endParaRPr lang="fr-FR" dirty="0" smtClean="0"/>
          </a:p>
        </p:txBody>
      </p:sp>
      <p:sp>
        <p:nvSpPr>
          <p:cNvPr id="3" name="Rectangle 2"/>
          <p:cNvSpPr/>
          <p:nvPr/>
        </p:nvSpPr>
        <p:spPr>
          <a:xfrm>
            <a:off x="214282" y="1214422"/>
            <a:ext cx="3174010" cy="1200329"/>
          </a:xfrm>
          <a:prstGeom prst="rect">
            <a:avLst/>
          </a:prstGeom>
          <a:solidFill>
            <a:schemeClr val="accent5">
              <a:lumMod val="20000"/>
              <a:lumOff val="80000"/>
            </a:schemeClr>
          </a:solidFill>
        </p:spPr>
        <p:txBody>
          <a:bodyPr wrap="square">
            <a:spAutoFit/>
          </a:bodyPr>
          <a:lstStyle/>
          <a:p>
            <a:pPr lvl="0" fontAlgn="auto">
              <a:spcAft>
                <a:spcPts val="0"/>
              </a:spcAft>
              <a:defRPr/>
            </a:pPr>
            <a:r>
              <a:rPr lang="fr-FR" sz="2400" b="1" dirty="0" err="1" smtClean="0"/>
              <a:t>Iintroductions</a:t>
            </a:r>
            <a:endParaRPr lang="fr-FR" sz="2400" b="1" dirty="0" smtClean="0"/>
          </a:p>
          <a:p>
            <a:pPr lvl="0" fontAlgn="auto">
              <a:spcAft>
                <a:spcPts val="0"/>
              </a:spcAft>
              <a:defRPr/>
            </a:pPr>
            <a:r>
              <a:rPr lang="fr-FR" sz="2400" b="1" dirty="0" smtClean="0"/>
              <a:t>Injections </a:t>
            </a:r>
          </a:p>
          <a:p>
            <a:pPr lvl="0" fontAlgn="auto">
              <a:spcAft>
                <a:spcPts val="0"/>
              </a:spcAft>
              <a:defRPr/>
            </a:pPr>
            <a:r>
              <a:rPr lang="fr-FR" sz="2400" b="1" dirty="0" smtClean="0"/>
              <a:t>Inter-type </a:t>
            </a:r>
            <a:r>
              <a:rPr lang="fr-FR" sz="2400" b="1" dirty="0" err="1" smtClean="0"/>
              <a:t>declarations</a:t>
            </a:r>
            <a:endParaRPr lang="fr-FR" sz="2400" b="1" dirty="0" smtClean="0"/>
          </a:p>
        </p:txBody>
      </p:sp>
      <p:sp>
        <p:nvSpPr>
          <p:cNvPr id="4" name="Rectangle à coins arrondis 3"/>
          <p:cNvSpPr/>
          <p:nvPr/>
        </p:nvSpPr>
        <p:spPr>
          <a:xfrm>
            <a:off x="1857356" y="4488439"/>
            <a:ext cx="5429288" cy="1940957"/>
          </a:xfrm>
          <a:prstGeom prst="roundRect">
            <a:avLst/>
          </a:prstGeom>
          <a:solidFill>
            <a:schemeClr val="accent5">
              <a:lumMod val="20000"/>
              <a:lumOff val="80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fr-FR" dirty="0" smtClean="0"/>
              <a:t>public aspect </a:t>
            </a:r>
            <a:r>
              <a:rPr lang="fr-FR" dirty="0" err="1" smtClean="0"/>
              <a:t>TheAspect</a:t>
            </a:r>
            <a:r>
              <a:rPr lang="fr-FR" dirty="0" smtClean="0"/>
              <a:t> {</a:t>
            </a:r>
          </a:p>
          <a:p>
            <a:endParaRPr lang="fr-FR" dirty="0" smtClean="0"/>
          </a:p>
          <a:p>
            <a:r>
              <a:rPr lang="fr-FR" dirty="0" err="1" smtClean="0"/>
              <a:t>Private</a:t>
            </a:r>
            <a:r>
              <a:rPr lang="fr-FR" dirty="0" smtClean="0"/>
              <a:t> </a:t>
            </a:r>
            <a:r>
              <a:rPr lang="fr-FR" dirty="0" err="1" smtClean="0"/>
              <a:t>int</a:t>
            </a:r>
            <a:r>
              <a:rPr lang="fr-FR" dirty="0" smtClean="0"/>
              <a:t>  </a:t>
            </a:r>
            <a:r>
              <a:rPr lang="fr-FR" b="1" dirty="0" smtClean="0"/>
              <a:t>TheClass.</a:t>
            </a:r>
            <a:r>
              <a:rPr lang="fr-FR" b="1" dirty="0" smtClean="0">
                <a:solidFill>
                  <a:srgbClr val="00B050"/>
                </a:solidFill>
              </a:rPr>
              <a:t>var</a:t>
            </a:r>
            <a:r>
              <a:rPr lang="fr-FR" b="1" dirty="0" smtClean="0"/>
              <a:t>=0;</a:t>
            </a:r>
            <a:endParaRPr lang="fr-FR" dirty="0" smtClean="0"/>
          </a:p>
          <a:p>
            <a:r>
              <a:rPr lang="fr-FR" dirty="0" smtClean="0"/>
              <a:t>public </a:t>
            </a:r>
            <a:r>
              <a:rPr lang="fr-FR" dirty="0" err="1" smtClean="0"/>
              <a:t>void</a:t>
            </a:r>
            <a:r>
              <a:rPr lang="fr-FR" dirty="0" smtClean="0"/>
              <a:t> </a:t>
            </a:r>
            <a:r>
              <a:rPr lang="fr-FR" b="1" dirty="0" err="1" smtClean="0"/>
              <a:t>TheClass</a:t>
            </a:r>
            <a:r>
              <a:rPr lang="fr-FR" dirty="0" err="1" smtClean="0"/>
              <a:t>.</a:t>
            </a:r>
            <a:r>
              <a:rPr lang="fr-FR" b="1" dirty="0" err="1" smtClean="0">
                <a:solidFill>
                  <a:srgbClr val="00B050"/>
                </a:solidFill>
              </a:rPr>
              <a:t>acceptVisitor</a:t>
            </a:r>
            <a:r>
              <a:rPr lang="fr-FR" b="1" dirty="0" smtClean="0">
                <a:solidFill>
                  <a:srgbClr val="00B050"/>
                </a:solidFill>
              </a:rPr>
              <a:t>(</a:t>
            </a:r>
            <a:r>
              <a:rPr lang="fr-FR" b="1" dirty="0" err="1" smtClean="0">
                <a:solidFill>
                  <a:srgbClr val="00B050"/>
                </a:solidFill>
              </a:rPr>
              <a:t>Visitor</a:t>
            </a:r>
            <a:r>
              <a:rPr lang="fr-FR" b="1" dirty="0" smtClean="0">
                <a:solidFill>
                  <a:srgbClr val="00B050"/>
                </a:solidFill>
              </a:rPr>
              <a:t> v)</a:t>
            </a:r>
            <a:r>
              <a:rPr lang="fr-FR" dirty="0" smtClean="0"/>
              <a:t>{</a:t>
            </a:r>
          </a:p>
          <a:p>
            <a:r>
              <a:rPr lang="fr-FR" dirty="0" err="1" smtClean="0"/>
              <a:t>v.visit</a:t>
            </a:r>
            <a:r>
              <a:rPr lang="fr-FR" dirty="0" smtClean="0"/>
              <a:t>(</a:t>
            </a:r>
            <a:r>
              <a:rPr lang="fr-FR" dirty="0" err="1" smtClean="0"/>
              <a:t>object</a:t>
            </a:r>
            <a:r>
              <a:rPr lang="fr-FR" dirty="0" smtClean="0"/>
              <a:t>);</a:t>
            </a:r>
          </a:p>
          <a:p>
            <a:r>
              <a:rPr lang="fr-FR" dirty="0" smtClean="0"/>
              <a:t> }</a:t>
            </a:r>
            <a:endParaRPr lang="fr-FR" dirty="0"/>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3214686"/>
            <a:ext cx="5857916" cy="523220"/>
          </a:xfrm>
          <a:prstGeom prst="rect">
            <a:avLst/>
          </a:prstGeom>
        </p:spPr>
        <p:txBody>
          <a:bodyPr wrap="square">
            <a:spAutoFit/>
          </a:bodyPr>
          <a:lstStyle/>
          <a:p>
            <a:r>
              <a:rPr lang="fr-FR" sz="2800" b="1" dirty="0" smtClean="0"/>
              <a:t>D’AUTRES REMARQUES……</a:t>
            </a:r>
          </a:p>
        </p:txBody>
      </p:sp>
      <p:sp>
        <p:nvSpPr>
          <p:cNvPr id="3" name="Rectangle 2"/>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2643182"/>
            <a:ext cx="8286808" cy="2677656"/>
          </a:xfrm>
          <a:prstGeom prst="rect">
            <a:avLst/>
          </a:prstGeom>
        </p:spPr>
        <p:txBody>
          <a:bodyPr wrap="square">
            <a:spAutoFit/>
          </a:bodyPr>
          <a:lstStyle/>
          <a:p>
            <a:endParaRPr lang="fr-FR" sz="2400" dirty="0" smtClean="0"/>
          </a:p>
          <a:p>
            <a:pPr>
              <a:buFont typeface="Arial" pitchFamily="34" charset="0"/>
              <a:buChar char="•"/>
            </a:pPr>
            <a:r>
              <a:rPr lang="fr-FR" sz="2400" dirty="0" smtClean="0"/>
              <a:t> Un aspect peut hériter d’un autre aspect</a:t>
            </a:r>
          </a:p>
          <a:p>
            <a:pPr>
              <a:buFont typeface="Arial" pitchFamily="34" charset="0"/>
              <a:buChar char="•"/>
            </a:pPr>
            <a:r>
              <a:rPr lang="fr-FR" sz="2400" dirty="0" smtClean="0"/>
              <a:t> Un aspect peut implémenter une interface</a:t>
            </a:r>
          </a:p>
          <a:p>
            <a:pPr>
              <a:buFont typeface="Arial" pitchFamily="34" charset="0"/>
              <a:buChar char="•"/>
            </a:pPr>
            <a:r>
              <a:rPr lang="fr-FR" sz="2400" dirty="0" smtClean="0"/>
              <a:t> Il est possible de créer des aspects des points de coupure des consignes abstraits</a:t>
            </a:r>
          </a:p>
          <a:p>
            <a:pPr lvl="0">
              <a:buFont typeface="Arial" pitchFamily="34" charset="0"/>
              <a:buChar char="•"/>
            </a:pPr>
            <a:r>
              <a:rPr lang="fr-FR" sz="2400" dirty="0" smtClean="0"/>
              <a:t>Après spécialisation, il deviennent concrets</a:t>
            </a:r>
          </a:p>
          <a:p>
            <a:r>
              <a:rPr lang="fr-FR" sz="2400" dirty="0" smtClean="0"/>
              <a:t> </a:t>
            </a:r>
            <a:endParaRPr lang="fr-FR" sz="2400" dirty="0"/>
          </a:p>
        </p:txBody>
      </p:sp>
      <p:sp>
        <p:nvSpPr>
          <p:cNvPr id="4" name="Rectangle 3"/>
          <p:cNvSpPr/>
          <p:nvPr/>
        </p:nvSpPr>
        <p:spPr>
          <a:xfrm>
            <a:off x="928662" y="1571612"/>
            <a:ext cx="3217163" cy="461665"/>
          </a:xfrm>
          <a:prstGeom prst="rect">
            <a:avLst/>
          </a:prstGeom>
          <a:solidFill>
            <a:schemeClr val="accent2">
              <a:lumMod val="20000"/>
              <a:lumOff val="80000"/>
            </a:schemeClr>
          </a:solidFill>
        </p:spPr>
        <p:txBody>
          <a:bodyPr wrap="none">
            <a:spAutoFit/>
          </a:bodyPr>
          <a:lstStyle/>
          <a:p>
            <a:pPr lvl="0"/>
            <a:r>
              <a:rPr lang="fr-FR" sz="2400" b="1" dirty="0" smtClean="0"/>
              <a:t>Héritage et réutilisation</a:t>
            </a:r>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2357422" y="2428868"/>
            <a:ext cx="6521337" cy="4185761"/>
          </a:xfrm>
          <a:prstGeom prst="rect">
            <a:avLst/>
          </a:prstGeom>
          <a:solidFill>
            <a:srgbClr val="BBE0E3"/>
          </a:solidFill>
          <a:ln w="3175">
            <a:solidFill>
              <a:srgbClr val="007DFA"/>
            </a:solidFill>
            <a:miter lim="800000"/>
            <a:headEnd/>
            <a:tailEnd/>
          </a:ln>
        </p:spPr>
        <p:txBody>
          <a:bodyPr wrap="none">
            <a:spAutoFit/>
          </a:bodyPr>
          <a:lstStyle/>
          <a:p>
            <a:pPr algn="l" rtl="0" eaLnBrk="0" hangingPunct="0"/>
            <a:r>
              <a:rPr lang="en-US" sz="1400" b="1">
                <a:solidFill>
                  <a:srgbClr val="0033CC"/>
                </a:solidFill>
                <a:latin typeface="Courier New" pitchFamily="49" charset="0"/>
              </a:rPr>
              <a:t>abstract</a:t>
            </a:r>
            <a:r>
              <a:rPr lang="en-US" sz="1400" b="1">
                <a:latin typeface="Courier New" pitchFamily="49" charset="0"/>
              </a:rPr>
              <a:t> </a:t>
            </a:r>
            <a:r>
              <a:rPr lang="en-US" sz="1400" b="1">
                <a:solidFill>
                  <a:srgbClr val="0033CC"/>
                </a:solidFill>
                <a:latin typeface="Courier New" pitchFamily="49" charset="0"/>
              </a:rPr>
              <a:t>aspect</a:t>
            </a:r>
            <a:r>
              <a:rPr lang="en-US" sz="1400" b="1">
                <a:latin typeface="Courier New" pitchFamily="49" charset="0"/>
              </a:rPr>
              <a:t> Observing {</a:t>
            </a:r>
          </a:p>
          <a:p>
            <a:pPr algn="l" rtl="0" eaLnBrk="0" hangingPunct="0"/>
            <a:r>
              <a:rPr lang="en-US" sz="1400" b="1">
                <a:latin typeface="Courier New" pitchFamily="49" charset="0"/>
              </a:rPr>
              <a:t>  </a:t>
            </a:r>
            <a:r>
              <a:rPr lang="en-US" sz="1400" b="1">
                <a:solidFill>
                  <a:srgbClr val="0033CC"/>
                </a:solidFill>
                <a:latin typeface="Courier New" pitchFamily="49" charset="0"/>
              </a:rPr>
              <a:t>protected interface</a:t>
            </a:r>
            <a:r>
              <a:rPr lang="en-US" sz="1400" b="1">
                <a:latin typeface="Courier New" pitchFamily="49" charset="0"/>
              </a:rPr>
              <a:t> Subject  { }</a:t>
            </a:r>
          </a:p>
          <a:p>
            <a:pPr algn="l" rtl="0" eaLnBrk="0" hangingPunct="0"/>
            <a:r>
              <a:rPr lang="en-US" sz="1400" b="1">
                <a:latin typeface="Courier New" pitchFamily="49" charset="0"/>
              </a:rPr>
              <a:t>  </a:t>
            </a:r>
            <a:r>
              <a:rPr lang="en-US" sz="1400" b="1">
                <a:solidFill>
                  <a:srgbClr val="0033CC"/>
                </a:solidFill>
                <a:latin typeface="Courier New" pitchFamily="49" charset="0"/>
              </a:rPr>
              <a:t>protected interface</a:t>
            </a:r>
            <a:r>
              <a:rPr lang="en-US" sz="1400" b="1">
                <a:latin typeface="Courier New" pitchFamily="49" charset="0"/>
              </a:rPr>
              <a:t> Observer { }</a:t>
            </a:r>
          </a:p>
          <a:p>
            <a:pPr algn="l" rtl="0" eaLnBrk="0" hangingPunct="0"/>
            <a:r>
              <a:rPr lang="en-US" sz="1400" b="1">
                <a:latin typeface="Courier New" pitchFamily="49" charset="0"/>
              </a:rPr>
              <a:t>  </a:t>
            </a:r>
            <a:br>
              <a:rPr lang="en-US" sz="1400" b="1">
                <a:latin typeface="Courier New" pitchFamily="49" charset="0"/>
              </a:rPr>
            </a:br>
            <a:r>
              <a:rPr lang="en-US" sz="1400" b="1">
                <a:latin typeface="Courier New" pitchFamily="49" charset="0"/>
              </a:rPr>
              <a:t>  </a:t>
            </a:r>
            <a:r>
              <a:rPr lang="en-US" sz="1400" b="1">
                <a:solidFill>
                  <a:srgbClr val="0033CC"/>
                </a:solidFill>
                <a:latin typeface="Courier New" pitchFamily="49" charset="0"/>
              </a:rPr>
              <a:t>private</a:t>
            </a:r>
            <a:r>
              <a:rPr lang="en-US" sz="1400" b="1">
                <a:latin typeface="Courier New" pitchFamily="49" charset="0"/>
              </a:rPr>
              <a:t> List Subject.observers = </a:t>
            </a:r>
            <a:r>
              <a:rPr lang="en-US" sz="1400" b="1">
                <a:solidFill>
                  <a:srgbClr val="0033CC"/>
                </a:solidFill>
                <a:latin typeface="Courier New" pitchFamily="49" charset="0"/>
              </a:rPr>
              <a:t>new</a:t>
            </a:r>
            <a:r>
              <a:rPr lang="en-US" sz="1400" b="1">
                <a:latin typeface="Courier New" pitchFamily="49" charset="0"/>
              </a:rPr>
              <a:t> ArrayList();  </a:t>
            </a:r>
          </a:p>
          <a:p>
            <a:pPr algn="l" rtl="0" eaLnBrk="0" hangingPunct="0"/>
            <a:r>
              <a:rPr lang="en-US" sz="1400" b="1">
                <a:latin typeface="Courier New" pitchFamily="49" charset="0"/>
              </a:rPr>
              <a:t>  </a:t>
            </a:r>
            <a:r>
              <a:rPr lang="en-US" sz="1400" b="1">
                <a:solidFill>
                  <a:srgbClr val="0033CC"/>
                </a:solidFill>
                <a:latin typeface="Courier New" pitchFamily="49" charset="0"/>
              </a:rPr>
              <a:t>public void</a:t>
            </a:r>
            <a:r>
              <a:rPr lang="en-US" sz="1400" b="1">
                <a:latin typeface="Courier New" pitchFamily="49" charset="0"/>
              </a:rPr>
              <a:t>    addObserver(Subject s, Observer o) { ... }</a:t>
            </a:r>
          </a:p>
          <a:p>
            <a:pPr algn="l" rtl="0" eaLnBrk="0" hangingPunct="0"/>
            <a:r>
              <a:rPr lang="en-US" sz="1400" b="1">
                <a:latin typeface="Courier New" pitchFamily="49" charset="0"/>
              </a:rPr>
              <a:t>  </a:t>
            </a:r>
            <a:r>
              <a:rPr lang="en-US" sz="1400" b="1">
                <a:solidFill>
                  <a:srgbClr val="0033CC"/>
                </a:solidFill>
                <a:latin typeface="Courier New" pitchFamily="49" charset="0"/>
              </a:rPr>
              <a:t>public void</a:t>
            </a:r>
            <a:r>
              <a:rPr lang="en-US" sz="1400" b="1">
                <a:latin typeface="Courier New" pitchFamily="49" charset="0"/>
              </a:rPr>
              <a:t> removeObserver(Subject s, Observer o) { ... }</a:t>
            </a:r>
          </a:p>
          <a:p>
            <a:pPr algn="l" rtl="0" eaLnBrk="0" hangingPunct="0"/>
            <a:r>
              <a:rPr lang="en-US" sz="1400" b="1">
                <a:latin typeface="Courier New" pitchFamily="49" charset="0"/>
              </a:rPr>
              <a:t>  </a:t>
            </a:r>
            <a:r>
              <a:rPr lang="en-US" sz="1400" b="1">
                <a:solidFill>
                  <a:srgbClr val="0033CC"/>
                </a:solidFill>
                <a:latin typeface="Courier New" pitchFamily="49" charset="0"/>
              </a:rPr>
              <a:t>public static </a:t>
            </a:r>
            <a:r>
              <a:rPr lang="en-US" sz="1400" b="1">
                <a:latin typeface="Courier New" pitchFamily="49" charset="0"/>
              </a:rPr>
              <a:t>List getObservers(Subject s) { ... }</a:t>
            </a:r>
          </a:p>
          <a:p>
            <a:pPr algn="l" rtl="0" eaLnBrk="0" hangingPunct="0"/>
            <a:endParaRPr lang="en-US" sz="1400" b="1">
              <a:latin typeface="Courier New" pitchFamily="49" charset="0"/>
            </a:endParaRPr>
          </a:p>
          <a:p>
            <a:pPr algn="l" rtl="0" eaLnBrk="0" hangingPunct="0"/>
            <a:r>
              <a:rPr lang="en-US" sz="1400" b="1">
                <a:latin typeface="Courier New" pitchFamily="49" charset="0"/>
              </a:rPr>
              <a:t>  </a:t>
            </a:r>
            <a:r>
              <a:rPr lang="en-US" sz="1400" b="1">
                <a:solidFill>
                  <a:srgbClr val="0033CC"/>
                </a:solidFill>
                <a:latin typeface="Courier New" pitchFamily="49" charset="0"/>
              </a:rPr>
              <a:t>abstract pointcut</a:t>
            </a:r>
            <a:r>
              <a:rPr lang="en-US" sz="1400" b="1">
                <a:latin typeface="Courier New" pitchFamily="49" charset="0"/>
              </a:rPr>
              <a:t> changes(Subject s);</a:t>
            </a:r>
          </a:p>
          <a:p>
            <a:pPr algn="l" rtl="0" eaLnBrk="0" hangingPunct="0"/>
            <a:endParaRPr lang="en-US" sz="1400" b="1">
              <a:latin typeface="Courier New" pitchFamily="49" charset="0"/>
            </a:endParaRPr>
          </a:p>
          <a:p>
            <a:pPr algn="l" rtl="0" eaLnBrk="0" hangingPunct="0"/>
            <a:r>
              <a:rPr lang="en-US" sz="1400" b="1">
                <a:latin typeface="Courier New" pitchFamily="49" charset="0"/>
              </a:rPr>
              <a:t>  </a:t>
            </a:r>
            <a:r>
              <a:rPr lang="en-US" sz="1400" b="1">
                <a:solidFill>
                  <a:srgbClr val="0033CC"/>
                </a:solidFill>
                <a:latin typeface="Courier New" pitchFamily="49" charset="0"/>
              </a:rPr>
              <a:t>after</a:t>
            </a:r>
            <a:r>
              <a:rPr lang="en-US" sz="1400" b="1">
                <a:latin typeface="Courier New" pitchFamily="49" charset="0"/>
              </a:rPr>
              <a:t>(Subject s): changes(s) {</a:t>
            </a:r>
          </a:p>
          <a:p>
            <a:pPr algn="l" rtl="0" eaLnBrk="0" hangingPunct="0"/>
            <a:r>
              <a:rPr lang="en-US" sz="1400" b="1">
                <a:latin typeface="Courier New" pitchFamily="49" charset="0"/>
              </a:rPr>
              <a:t>    Iterator iter = getObservers(s).iterator();</a:t>
            </a:r>
          </a:p>
          <a:p>
            <a:pPr algn="l" rtl="0" eaLnBrk="0" hangingPunct="0"/>
            <a:r>
              <a:rPr lang="en-US" sz="1400" b="1">
                <a:latin typeface="Courier New" pitchFamily="49" charset="0"/>
              </a:rPr>
              <a:t>    </a:t>
            </a:r>
            <a:r>
              <a:rPr lang="en-US" sz="1400" b="1">
                <a:solidFill>
                  <a:srgbClr val="0033CC"/>
                </a:solidFill>
                <a:latin typeface="Courier New" pitchFamily="49" charset="0"/>
              </a:rPr>
              <a:t>while</a:t>
            </a:r>
            <a:r>
              <a:rPr lang="en-US" sz="1400" b="1">
                <a:latin typeface="Courier New" pitchFamily="49" charset="0"/>
              </a:rPr>
              <a:t> ( iter.hasNext() ) {</a:t>
            </a:r>
          </a:p>
          <a:p>
            <a:pPr algn="l" rtl="0" eaLnBrk="0" hangingPunct="0"/>
            <a:r>
              <a:rPr lang="en-US" sz="1400" b="1">
                <a:latin typeface="Courier New" pitchFamily="49" charset="0"/>
              </a:rPr>
              <a:t>      notifyObserver(s, ((Observer)iter.next()));</a:t>
            </a:r>
          </a:p>
          <a:p>
            <a:pPr algn="l" rtl="0" eaLnBrk="0" hangingPunct="0"/>
            <a:r>
              <a:rPr lang="en-US" sz="1400" b="1">
                <a:latin typeface="Courier New" pitchFamily="49" charset="0"/>
              </a:rPr>
              <a:t>    }</a:t>
            </a:r>
          </a:p>
          <a:p>
            <a:pPr algn="l" rtl="0" eaLnBrk="0" hangingPunct="0"/>
            <a:r>
              <a:rPr lang="en-US" sz="1400" b="1">
                <a:latin typeface="Courier New" pitchFamily="49" charset="0"/>
              </a:rPr>
              <a:t>  }</a:t>
            </a:r>
          </a:p>
          <a:p>
            <a:pPr algn="l" rtl="0" eaLnBrk="0" hangingPunct="0"/>
            <a:r>
              <a:rPr lang="en-US" sz="1400" b="1">
                <a:latin typeface="Courier New" pitchFamily="49" charset="0"/>
              </a:rPr>
              <a:t>  </a:t>
            </a:r>
            <a:r>
              <a:rPr lang="en-US" sz="1400" b="1">
                <a:solidFill>
                  <a:srgbClr val="0033CC"/>
                </a:solidFill>
                <a:latin typeface="Courier New" pitchFamily="49" charset="0"/>
              </a:rPr>
              <a:t>abstract void</a:t>
            </a:r>
            <a:r>
              <a:rPr lang="en-US" sz="1400" b="1">
                <a:latin typeface="Courier New" pitchFamily="49" charset="0"/>
              </a:rPr>
              <a:t> notifyObserver(Subject s, Observer o);</a:t>
            </a:r>
          </a:p>
          <a:p>
            <a:pPr algn="l" rtl="0" eaLnBrk="0" hangingPunct="0"/>
            <a:r>
              <a:rPr lang="en-US" sz="1400" b="1">
                <a:latin typeface="Courier New" pitchFamily="49" charset="0"/>
              </a:rPr>
              <a:t>}</a:t>
            </a:r>
          </a:p>
        </p:txBody>
      </p:sp>
      <p:sp>
        <p:nvSpPr>
          <p:cNvPr id="5" name="Rectangle 4"/>
          <p:cNvSpPr/>
          <p:nvPr/>
        </p:nvSpPr>
        <p:spPr>
          <a:xfrm>
            <a:off x="928662" y="1571612"/>
            <a:ext cx="3217163" cy="461665"/>
          </a:xfrm>
          <a:prstGeom prst="rect">
            <a:avLst/>
          </a:prstGeom>
          <a:solidFill>
            <a:schemeClr val="accent2">
              <a:lumMod val="20000"/>
              <a:lumOff val="80000"/>
            </a:schemeClr>
          </a:solidFill>
        </p:spPr>
        <p:txBody>
          <a:bodyPr wrap="none">
            <a:spAutoFit/>
          </a:bodyPr>
          <a:lstStyle/>
          <a:p>
            <a:pPr lvl="0"/>
            <a:r>
              <a:rPr lang="fr-FR" sz="2400" b="1" dirty="0" smtClean="0"/>
              <a:t>Héritage et réutilisation</a:t>
            </a:r>
          </a:p>
        </p:txBody>
      </p:sp>
      <p:sp>
        <p:nvSpPr>
          <p:cNvPr id="6" name="Rectangle 5"/>
          <p:cNvSpPr/>
          <p:nvPr/>
        </p:nvSpPr>
        <p:spPr>
          <a:xfrm>
            <a:off x="928662" y="2285992"/>
            <a:ext cx="1090620" cy="400110"/>
          </a:xfrm>
          <a:prstGeom prst="rect">
            <a:avLst/>
          </a:prstGeom>
          <a:noFill/>
        </p:spPr>
        <p:txBody>
          <a:bodyPr wrap="none">
            <a:spAutoFit/>
          </a:bodyPr>
          <a:lstStyle/>
          <a:p>
            <a:pPr lvl="0"/>
            <a:r>
              <a:rPr lang="fr-FR" sz="2000" b="1" dirty="0" smtClean="0"/>
              <a:t>Exemple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571472" y="2714620"/>
            <a:ext cx="8001056" cy="2677656"/>
          </a:xfrm>
          <a:prstGeom prst="rect">
            <a:avLst/>
          </a:prstGeom>
        </p:spPr>
        <p:txBody>
          <a:bodyPr wrap="square">
            <a:spAutoFit/>
          </a:bodyPr>
          <a:lstStyle/>
          <a:p>
            <a:pPr algn="just"/>
            <a:r>
              <a:rPr lang="fr-FR" sz="2400" dirty="0" smtClean="0"/>
              <a:t>Un développeur a souvent affaire, pendant qu'il développe un module, à des préoccupations telles que la gestion transactionnelle de la persistance, le </a:t>
            </a:r>
            <a:r>
              <a:rPr lang="fr-FR" sz="2400" dirty="0" err="1" smtClean="0"/>
              <a:t>logging</a:t>
            </a:r>
            <a:r>
              <a:rPr lang="fr-FR" sz="2400" dirty="0" smtClean="0"/>
              <a:t>, la sécurité, etc. </a:t>
            </a:r>
          </a:p>
          <a:p>
            <a:pPr algn="just"/>
            <a:endParaRPr lang="fr-FR" sz="2400" dirty="0" smtClean="0"/>
          </a:p>
          <a:p>
            <a:pPr algn="just"/>
            <a:r>
              <a:rPr lang="fr-FR" sz="2400" dirty="0" smtClean="0"/>
              <a:t>Cela conduit à la présence simultanée d'éléments issus de chaque préoccupation et il en résulte un enchevêtrement du code.</a:t>
            </a:r>
            <a:endParaRPr lang="fr-FR" sz="2400" b="1" dirty="0"/>
          </a:p>
        </p:txBody>
      </p:sp>
      <p:sp>
        <p:nvSpPr>
          <p:cNvPr id="4" name="Rectangle 3"/>
          <p:cNvSpPr/>
          <p:nvPr/>
        </p:nvSpPr>
        <p:spPr>
          <a:xfrm>
            <a:off x="500034" y="1357298"/>
            <a:ext cx="4223657" cy="523220"/>
          </a:xfrm>
          <a:prstGeom prst="rect">
            <a:avLst/>
          </a:prstGeom>
          <a:solidFill>
            <a:schemeClr val="accent4">
              <a:lumMod val="60000"/>
              <a:lumOff val="40000"/>
            </a:schemeClr>
          </a:solidFill>
        </p:spPr>
        <p:txBody>
          <a:bodyPr wrap="none">
            <a:spAutoFit/>
          </a:bodyPr>
          <a:lstStyle/>
          <a:p>
            <a:pPr algn="just"/>
            <a:r>
              <a:rPr lang="fr-FR" sz="2800" b="1" dirty="0" smtClean="0"/>
              <a:t>L'enchevêtrement du code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2357422" y="2643182"/>
            <a:ext cx="5876930" cy="3754874"/>
          </a:xfrm>
          <a:prstGeom prst="rect">
            <a:avLst/>
          </a:prstGeom>
          <a:solidFill>
            <a:srgbClr val="BBE0E3"/>
          </a:solidFill>
          <a:ln w="3175">
            <a:solidFill>
              <a:srgbClr val="007DFA"/>
            </a:solidFill>
            <a:miter lim="800000"/>
            <a:headEnd/>
            <a:tailEnd/>
          </a:ln>
        </p:spPr>
        <p:txBody>
          <a:bodyPr wrap="none">
            <a:spAutoFit/>
          </a:bodyPr>
          <a:lstStyle/>
          <a:p>
            <a:pPr algn="l" rtl="0" eaLnBrk="0" hangingPunct="0"/>
            <a:r>
              <a:rPr lang="en-US" sz="1400" b="1" dirty="0">
                <a:solidFill>
                  <a:srgbClr val="003366"/>
                </a:solidFill>
                <a:latin typeface="Courier New" pitchFamily="49" charset="0"/>
              </a:rPr>
              <a:t>aspect</a:t>
            </a:r>
            <a:r>
              <a:rPr lang="en-US" sz="1400" dirty="0">
                <a:solidFill>
                  <a:srgbClr val="003366"/>
                </a:solidFill>
                <a:latin typeface="Courier New" pitchFamily="49" charset="0"/>
              </a:rPr>
              <a:t> </a:t>
            </a:r>
            <a:r>
              <a:rPr lang="en-US" sz="1400" dirty="0" err="1">
                <a:solidFill>
                  <a:srgbClr val="003366"/>
                </a:solidFill>
                <a:latin typeface="Courier New" pitchFamily="49" charset="0"/>
              </a:rPr>
              <a:t>DisplayUpdating</a:t>
            </a:r>
            <a:r>
              <a:rPr lang="en-US" sz="1400" dirty="0">
                <a:solidFill>
                  <a:srgbClr val="003366"/>
                </a:solidFill>
                <a:latin typeface="Courier New" pitchFamily="49" charset="0"/>
              </a:rPr>
              <a:t> extends Observing {</a:t>
            </a:r>
          </a:p>
          <a:p>
            <a:pPr algn="l" rtl="0" eaLnBrk="0" hangingPunct="0"/>
            <a:endParaRPr lang="en-US" sz="1400" dirty="0">
              <a:solidFill>
                <a:srgbClr val="003366"/>
              </a:solidFill>
              <a:latin typeface="Courier New" pitchFamily="49" charset="0"/>
            </a:endParaRPr>
          </a:p>
          <a:p>
            <a:pPr algn="l" rtl="0" eaLnBrk="0" hangingPunct="0"/>
            <a:r>
              <a:rPr lang="en-US" sz="1400" dirty="0">
                <a:solidFill>
                  <a:srgbClr val="003366"/>
                </a:solidFill>
                <a:latin typeface="Courier New" pitchFamily="49" charset="0"/>
              </a:rPr>
              <a:t>  declare parents: </a:t>
            </a:r>
            <a:r>
              <a:rPr lang="en-US" sz="1400" dirty="0" err="1">
                <a:solidFill>
                  <a:srgbClr val="003366"/>
                </a:solidFill>
                <a:latin typeface="Courier New" pitchFamily="49" charset="0"/>
              </a:rPr>
              <a:t>FigureElement</a:t>
            </a:r>
            <a:r>
              <a:rPr lang="en-US" sz="1400" dirty="0">
                <a:solidFill>
                  <a:srgbClr val="003366"/>
                </a:solidFill>
                <a:latin typeface="Courier New" pitchFamily="49" charset="0"/>
              </a:rPr>
              <a:t> implements Subject;</a:t>
            </a:r>
          </a:p>
          <a:p>
            <a:pPr algn="l" rtl="0" eaLnBrk="0" hangingPunct="0"/>
            <a:r>
              <a:rPr lang="en-US" sz="1400" dirty="0">
                <a:solidFill>
                  <a:srgbClr val="003366"/>
                </a:solidFill>
                <a:latin typeface="Courier New" pitchFamily="49" charset="0"/>
              </a:rPr>
              <a:t>  declare parents: Display       implements Observer;</a:t>
            </a:r>
          </a:p>
          <a:p>
            <a:pPr algn="l" rtl="0" eaLnBrk="0" hangingPunct="0"/>
            <a:endParaRPr lang="en-US" sz="1400" dirty="0">
              <a:solidFill>
                <a:srgbClr val="003366"/>
              </a:solidFill>
              <a:latin typeface="Courier New" pitchFamily="49" charset="0"/>
            </a:endParaRPr>
          </a:p>
          <a:p>
            <a:pPr algn="l" rtl="0" eaLnBrk="0" hangingPunct="0"/>
            <a:r>
              <a:rPr lang="en-US" sz="1400" dirty="0">
                <a:solidFill>
                  <a:srgbClr val="003366"/>
                </a:solidFill>
                <a:latin typeface="Courier New" pitchFamily="49" charset="0"/>
              </a:rPr>
              <a:t>  </a:t>
            </a:r>
            <a:r>
              <a:rPr lang="en-US" sz="1400" dirty="0" err="1">
                <a:solidFill>
                  <a:srgbClr val="003366"/>
                </a:solidFill>
                <a:latin typeface="Courier New" pitchFamily="49" charset="0"/>
              </a:rPr>
              <a:t>pointcut</a:t>
            </a:r>
            <a:r>
              <a:rPr lang="en-US" sz="1400" dirty="0">
                <a:solidFill>
                  <a:srgbClr val="003366"/>
                </a:solidFill>
                <a:latin typeface="Courier New" pitchFamily="49" charset="0"/>
              </a:rPr>
              <a:t> changes(Subject s):</a:t>
            </a:r>
          </a:p>
          <a:p>
            <a:pPr algn="l" rtl="0" eaLnBrk="0" hangingPunct="0"/>
            <a:r>
              <a:rPr lang="en-US" sz="1400" dirty="0">
                <a:solidFill>
                  <a:srgbClr val="003366"/>
                </a:solidFill>
                <a:latin typeface="Courier New" pitchFamily="49" charset="0"/>
              </a:rPr>
              <a:t>    target(s) &amp;&amp;</a:t>
            </a:r>
          </a:p>
          <a:p>
            <a:pPr algn="l" rtl="0" eaLnBrk="0" hangingPunct="0"/>
            <a:r>
              <a:rPr lang="en-US" sz="1400" dirty="0">
                <a:solidFill>
                  <a:srgbClr val="003366"/>
                </a:solidFill>
                <a:latin typeface="Courier New" pitchFamily="49" charset="0"/>
              </a:rPr>
              <a:t>    (call(void </a:t>
            </a:r>
            <a:r>
              <a:rPr lang="en-US" sz="1400" dirty="0" err="1">
                <a:solidFill>
                  <a:srgbClr val="003366"/>
                </a:solidFill>
                <a:latin typeface="Courier New" pitchFamily="49" charset="0"/>
              </a:rPr>
              <a:t>FigureElement.moveBy</a:t>
            </a:r>
            <a:r>
              <a:rPr lang="en-US" sz="1400" dirty="0">
                <a:solidFill>
                  <a:srgbClr val="003366"/>
                </a:solidFill>
                <a:latin typeface="Courier New" pitchFamily="49" charset="0"/>
              </a:rPr>
              <a:t>(</a:t>
            </a:r>
            <a:r>
              <a:rPr lang="en-US" sz="1400" dirty="0" err="1">
                <a:solidFill>
                  <a:srgbClr val="003366"/>
                </a:solidFill>
                <a:latin typeface="Courier New" pitchFamily="49" charset="0"/>
              </a:rPr>
              <a:t>int</a:t>
            </a:r>
            <a:r>
              <a:rPr lang="en-US" sz="1400" dirty="0">
                <a:solidFill>
                  <a:srgbClr val="003366"/>
                </a:solidFill>
                <a:latin typeface="Courier New" pitchFamily="49" charset="0"/>
              </a:rPr>
              <a:t>, </a:t>
            </a:r>
            <a:r>
              <a:rPr lang="en-US" sz="1400" dirty="0" err="1">
                <a:solidFill>
                  <a:srgbClr val="003366"/>
                </a:solidFill>
                <a:latin typeface="Courier New" pitchFamily="49" charset="0"/>
              </a:rPr>
              <a:t>int</a:t>
            </a:r>
            <a:r>
              <a:rPr lang="en-US" sz="1400" dirty="0">
                <a:solidFill>
                  <a:srgbClr val="003366"/>
                </a:solidFill>
                <a:latin typeface="Courier New" pitchFamily="49" charset="0"/>
              </a:rPr>
              <a:t>)) ||</a:t>
            </a:r>
          </a:p>
          <a:p>
            <a:pPr algn="l" rtl="0" eaLnBrk="0" hangingPunct="0"/>
            <a:r>
              <a:rPr lang="en-US" sz="1400" dirty="0">
                <a:solidFill>
                  <a:srgbClr val="003366"/>
                </a:solidFill>
                <a:latin typeface="Courier New" pitchFamily="49" charset="0"/>
              </a:rPr>
              <a:t>     call(void Line.setP1(Point))              ||</a:t>
            </a:r>
          </a:p>
          <a:p>
            <a:pPr algn="l" rtl="0" eaLnBrk="0" hangingPunct="0"/>
            <a:r>
              <a:rPr lang="en-US" sz="1400" dirty="0">
                <a:solidFill>
                  <a:srgbClr val="003366"/>
                </a:solidFill>
                <a:latin typeface="Courier New" pitchFamily="49" charset="0"/>
              </a:rPr>
              <a:t>     call(void Line.setP2(Point))              ||</a:t>
            </a:r>
          </a:p>
          <a:p>
            <a:pPr algn="l" rtl="0" eaLnBrk="0" hangingPunct="0"/>
            <a:r>
              <a:rPr lang="en-US" sz="1400" dirty="0">
                <a:solidFill>
                  <a:srgbClr val="003366"/>
                </a:solidFill>
                <a:latin typeface="Courier New" pitchFamily="49" charset="0"/>
              </a:rPr>
              <a:t>     call(void </a:t>
            </a:r>
            <a:r>
              <a:rPr lang="en-US" sz="1400" dirty="0" err="1">
                <a:solidFill>
                  <a:srgbClr val="003366"/>
                </a:solidFill>
                <a:latin typeface="Courier New" pitchFamily="49" charset="0"/>
              </a:rPr>
              <a:t>Point.setX</a:t>
            </a:r>
            <a:r>
              <a:rPr lang="en-US" sz="1400" dirty="0">
                <a:solidFill>
                  <a:srgbClr val="003366"/>
                </a:solidFill>
                <a:latin typeface="Courier New" pitchFamily="49" charset="0"/>
              </a:rPr>
              <a:t>(</a:t>
            </a:r>
            <a:r>
              <a:rPr lang="en-US" sz="1400" dirty="0" err="1">
                <a:solidFill>
                  <a:srgbClr val="003366"/>
                </a:solidFill>
                <a:latin typeface="Courier New" pitchFamily="49" charset="0"/>
              </a:rPr>
              <a:t>int</a:t>
            </a:r>
            <a:r>
              <a:rPr lang="en-US" sz="1400" dirty="0">
                <a:solidFill>
                  <a:srgbClr val="003366"/>
                </a:solidFill>
                <a:latin typeface="Courier New" pitchFamily="49" charset="0"/>
              </a:rPr>
              <a:t>))                ||</a:t>
            </a:r>
          </a:p>
          <a:p>
            <a:pPr algn="l" rtl="0" eaLnBrk="0" hangingPunct="0"/>
            <a:r>
              <a:rPr lang="en-US" sz="1400" dirty="0">
                <a:solidFill>
                  <a:srgbClr val="003366"/>
                </a:solidFill>
                <a:latin typeface="Courier New" pitchFamily="49" charset="0"/>
              </a:rPr>
              <a:t>     call(void </a:t>
            </a:r>
            <a:r>
              <a:rPr lang="en-US" sz="1400" dirty="0" err="1">
                <a:solidFill>
                  <a:srgbClr val="003366"/>
                </a:solidFill>
                <a:latin typeface="Courier New" pitchFamily="49" charset="0"/>
              </a:rPr>
              <a:t>Point.setY</a:t>
            </a:r>
            <a:r>
              <a:rPr lang="en-US" sz="1400" dirty="0">
                <a:solidFill>
                  <a:srgbClr val="003366"/>
                </a:solidFill>
                <a:latin typeface="Courier New" pitchFamily="49" charset="0"/>
              </a:rPr>
              <a:t>(</a:t>
            </a:r>
            <a:r>
              <a:rPr lang="en-US" sz="1400" dirty="0" err="1">
                <a:solidFill>
                  <a:srgbClr val="003366"/>
                </a:solidFill>
                <a:latin typeface="Courier New" pitchFamily="49" charset="0"/>
              </a:rPr>
              <a:t>int</a:t>
            </a:r>
            <a:r>
              <a:rPr lang="en-US" sz="1400" dirty="0">
                <a:solidFill>
                  <a:srgbClr val="003366"/>
                </a:solidFill>
                <a:latin typeface="Courier New" pitchFamily="49" charset="0"/>
              </a:rPr>
              <a:t>)));</a:t>
            </a:r>
          </a:p>
          <a:p>
            <a:pPr algn="l" rtl="0" eaLnBrk="0" hangingPunct="0"/>
            <a:endParaRPr lang="en-US" sz="1400" dirty="0">
              <a:solidFill>
                <a:srgbClr val="003366"/>
              </a:solidFill>
              <a:latin typeface="Courier New" pitchFamily="49" charset="0"/>
            </a:endParaRPr>
          </a:p>
          <a:p>
            <a:pPr algn="l" rtl="0" eaLnBrk="0" hangingPunct="0"/>
            <a:r>
              <a:rPr lang="en-US" sz="1400" dirty="0">
                <a:solidFill>
                  <a:srgbClr val="003366"/>
                </a:solidFill>
                <a:latin typeface="Courier New" pitchFamily="49" charset="0"/>
              </a:rPr>
              <a:t>  void </a:t>
            </a:r>
            <a:r>
              <a:rPr lang="en-US" sz="1400" dirty="0" err="1">
                <a:solidFill>
                  <a:srgbClr val="003366"/>
                </a:solidFill>
                <a:latin typeface="Courier New" pitchFamily="49" charset="0"/>
              </a:rPr>
              <a:t>notifyObserver</a:t>
            </a:r>
            <a:r>
              <a:rPr lang="en-US" sz="1400" dirty="0">
                <a:solidFill>
                  <a:srgbClr val="003366"/>
                </a:solidFill>
                <a:latin typeface="Courier New" pitchFamily="49" charset="0"/>
              </a:rPr>
              <a:t>(Subject s, Observer o) {</a:t>
            </a:r>
          </a:p>
          <a:p>
            <a:pPr algn="l" rtl="0" eaLnBrk="0" hangingPunct="0"/>
            <a:r>
              <a:rPr lang="en-US" sz="1400" dirty="0">
                <a:solidFill>
                  <a:srgbClr val="003366"/>
                </a:solidFill>
                <a:latin typeface="Courier New" pitchFamily="49" charset="0"/>
              </a:rPr>
              <a:t>    ((Display)o).update(s);</a:t>
            </a:r>
          </a:p>
          <a:p>
            <a:pPr algn="l" rtl="0" eaLnBrk="0" hangingPunct="0"/>
            <a:r>
              <a:rPr lang="en-US" sz="1400" dirty="0">
                <a:solidFill>
                  <a:srgbClr val="003366"/>
                </a:solidFill>
                <a:latin typeface="Courier New" pitchFamily="49" charset="0"/>
              </a:rPr>
              <a:t>  }</a:t>
            </a:r>
          </a:p>
          <a:p>
            <a:pPr algn="l" rtl="0" eaLnBrk="0" hangingPunct="0"/>
            <a:r>
              <a:rPr lang="en-US" sz="1400" dirty="0">
                <a:solidFill>
                  <a:srgbClr val="003366"/>
                </a:solidFill>
                <a:latin typeface="Courier New" pitchFamily="49" charset="0"/>
              </a:rPr>
              <a:t>}</a:t>
            </a:r>
          </a:p>
        </p:txBody>
      </p:sp>
      <p:sp>
        <p:nvSpPr>
          <p:cNvPr id="5" name="Rectangle 4"/>
          <p:cNvSpPr/>
          <p:nvPr/>
        </p:nvSpPr>
        <p:spPr>
          <a:xfrm>
            <a:off x="928662" y="1571612"/>
            <a:ext cx="3217163" cy="461665"/>
          </a:xfrm>
          <a:prstGeom prst="rect">
            <a:avLst/>
          </a:prstGeom>
          <a:solidFill>
            <a:schemeClr val="accent2">
              <a:lumMod val="20000"/>
              <a:lumOff val="80000"/>
            </a:schemeClr>
          </a:solidFill>
        </p:spPr>
        <p:txBody>
          <a:bodyPr wrap="none">
            <a:spAutoFit/>
          </a:bodyPr>
          <a:lstStyle/>
          <a:p>
            <a:pPr lvl="0"/>
            <a:r>
              <a:rPr lang="fr-FR" sz="2400" b="1" dirty="0" smtClean="0"/>
              <a:t>Héritage et réutilisation</a:t>
            </a:r>
          </a:p>
        </p:txBody>
      </p:sp>
      <p:sp>
        <p:nvSpPr>
          <p:cNvPr id="6" name="Rectangle 5"/>
          <p:cNvSpPr/>
          <p:nvPr/>
        </p:nvSpPr>
        <p:spPr>
          <a:xfrm>
            <a:off x="928662" y="2285992"/>
            <a:ext cx="1090620" cy="400110"/>
          </a:xfrm>
          <a:prstGeom prst="rect">
            <a:avLst/>
          </a:prstGeom>
          <a:noFill/>
        </p:spPr>
        <p:txBody>
          <a:bodyPr wrap="none">
            <a:spAutoFit/>
          </a:bodyPr>
          <a:lstStyle/>
          <a:p>
            <a:pPr lvl="0"/>
            <a:r>
              <a:rPr lang="fr-FR" sz="2000" b="1" dirty="0" smtClean="0"/>
              <a:t>Exemple</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214282" y="2285992"/>
            <a:ext cx="7772400" cy="106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Que se passera-t-il si deux consignes s’appliquent au même p.j.?</a:t>
            </a:r>
          </a:p>
        </p:txBody>
      </p:sp>
      <p:sp>
        <p:nvSpPr>
          <p:cNvPr id="5" name="Text Box 4"/>
          <p:cNvSpPr txBox="1">
            <a:spLocks noChangeArrowheads="1"/>
          </p:cNvSpPr>
          <p:nvPr/>
        </p:nvSpPr>
        <p:spPr bwMode="auto">
          <a:xfrm>
            <a:off x="1219200" y="2743200"/>
            <a:ext cx="4495800" cy="1562100"/>
          </a:xfrm>
          <a:prstGeom prst="rect">
            <a:avLst/>
          </a:prstGeom>
          <a:solidFill>
            <a:srgbClr val="BBE0E3"/>
          </a:solidFill>
          <a:ln w="3175">
            <a:solidFill>
              <a:srgbClr val="007DFA"/>
            </a:solidFill>
            <a:miter lim="800000"/>
            <a:headEnd/>
            <a:tailEnd/>
          </a:ln>
        </p:spPr>
        <p:txBody>
          <a:bodyPr>
            <a:spAutoFit/>
          </a:bodyPr>
          <a:lstStyle/>
          <a:p>
            <a:pPr algn="l" rtl="0" eaLnBrk="0" hangingPunct="0"/>
            <a:r>
              <a:rPr lang="en-US" sz="1600" b="1">
                <a:solidFill>
                  <a:srgbClr val="003366"/>
                </a:solidFill>
                <a:latin typeface="Courier New" pitchFamily="49" charset="0"/>
              </a:rPr>
              <a:t>aspect Security {</a:t>
            </a:r>
          </a:p>
          <a:p>
            <a:pPr algn="l" rtl="0" eaLnBrk="0" hangingPunct="0"/>
            <a:r>
              <a:rPr lang="en-US" sz="1600" b="1">
                <a:solidFill>
                  <a:srgbClr val="003366"/>
                </a:solidFill>
                <a:latin typeface="Courier New" pitchFamily="49" charset="0"/>
              </a:rPr>
              <a:t>  before(): call(public *(..)) {</a:t>
            </a:r>
            <a:br>
              <a:rPr lang="en-US" sz="1600" b="1">
                <a:solidFill>
                  <a:srgbClr val="003366"/>
                </a:solidFill>
                <a:latin typeface="Courier New" pitchFamily="49" charset="0"/>
              </a:rPr>
            </a:br>
            <a:r>
              <a:rPr lang="en-US" sz="1600" b="1">
                <a:solidFill>
                  <a:srgbClr val="003366"/>
                </a:solidFill>
                <a:latin typeface="Courier New" pitchFamily="49" charset="0"/>
              </a:rPr>
              <a:t>    if (!Policy.isAllwed(tjp))</a:t>
            </a:r>
            <a:br>
              <a:rPr lang="en-US" sz="1600" b="1">
                <a:solidFill>
                  <a:srgbClr val="003366"/>
                </a:solidFill>
                <a:latin typeface="Courier New" pitchFamily="49" charset="0"/>
              </a:rPr>
            </a:br>
            <a:r>
              <a:rPr lang="en-US" sz="1600" b="1">
                <a:solidFill>
                  <a:srgbClr val="003366"/>
                </a:solidFill>
                <a:latin typeface="Courier New" pitchFamily="49" charset="0"/>
              </a:rPr>
              <a:t>      throw new SecurityExn();</a:t>
            </a:r>
            <a:br>
              <a:rPr lang="en-US" sz="1600" b="1">
                <a:solidFill>
                  <a:srgbClr val="003366"/>
                </a:solidFill>
                <a:latin typeface="Courier New" pitchFamily="49" charset="0"/>
              </a:rPr>
            </a:br>
            <a:r>
              <a:rPr lang="en-US" sz="1600" b="1">
                <a:solidFill>
                  <a:srgbClr val="003366"/>
                </a:solidFill>
                <a:latin typeface="Courier New" pitchFamily="49" charset="0"/>
              </a:rPr>
              <a:t>  }</a:t>
            </a:r>
            <a:br>
              <a:rPr lang="en-US" sz="1600" b="1">
                <a:solidFill>
                  <a:srgbClr val="003366"/>
                </a:solidFill>
                <a:latin typeface="Courier New" pitchFamily="49" charset="0"/>
              </a:rPr>
            </a:br>
            <a:r>
              <a:rPr lang="en-US" sz="1600" b="1">
                <a:solidFill>
                  <a:srgbClr val="003366"/>
                </a:solidFill>
                <a:latin typeface="Courier New" pitchFamily="49" charset="0"/>
              </a:rPr>
              <a:t>}</a:t>
            </a:r>
          </a:p>
        </p:txBody>
      </p:sp>
      <p:sp>
        <p:nvSpPr>
          <p:cNvPr id="6" name="Text Box 5"/>
          <p:cNvSpPr txBox="1">
            <a:spLocks noChangeArrowheads="1"/>
          </p:cNvSpPr>
          <p:nvPr/>
        </p:nvSpPr>
        <p:spPr bwMode="auto">
          <a:xfrm>
            <a:off x="3048000" y="3886200"/>
            <a:ext cx="4495800" cy="2295525"/>
          </a:xfrm>
          <a:prstGeom prst="rect">
            <a:avLst/>
          </a:prstGeom>
          <a:solidFill>
            <a:srgbClr val="BBE0E3"/>
          </a:solidFill>
          <a:ln w="3175">
            <a:solidFill>
              <a:srgbClr val="007DFA"/>
            </a:solidFill>
            <a:miter lim="800000"/>
            <a:headEnd/>
            <a:tailEnd/>
          </a:ln>
        </p:spPr>
        <p:txBody>
          <a:bodyPr>
            <a:spAutoFit/>
          </a:bodyPr>
          <a:lstStyle/>
          <a:p>
            <a:pPr algn="l" rtl="0" eaLnBrk="0" hangingPunct="0"/>
            <a:r>
              <a:rPr lang="en-US" sz="1600" b="1">
                <a:solidFill>
                  <a:srgbClr val="003366"/>
                </a:solidFill>
                <a:latin typeface="Courier New" pitchFamily="49" charset="0"/>
              </a:rPr>
              <a:t>aspect Logging {</a:t>
            </a:r>
          </a:p>
          <a:p>
            <a:pPr algn="l" rtl="0" eaLnBrk="0" hangingPunct="0"/>
            <a:r>
              <a:rPr lang="en-US" sz="1600" b="1">
                <a:solidFill>
                  <a:srgbClr val="003366"/>
                </a:solidFill>
                <a:latin typeface="Courier New" pitchFamily="49" charset="0"/>
              </a:rPr>
              <a:t>  pointcut logged():</a:t>
            </a:r>
          </a:p>
          <a:p>
            <a:pPr algn="l" rtl="0" eaLnBrk="0" hangingPunct="0"/>
            <a:r>
              <a:rPr lang="en-US" sz="1600" b="1">
                <a:solidFill>
                  <a:srgbClr val="003366"/>
                </a:solidFill>
                <a:latin typeface="Courier New" pitchFamily="49" charset="0"/>
              </a:rPr>
              <a:t>    call(void troublesomeMethod());</a:t>
            </a:r>
          </a:p>
          <a:p>
            <a:pPr algn="l" rtl="0" eaLnBrk="0" hangingPunct="0"/>
            <a:endParaRPr lang="en-US" sz="1600" b="1">
              <a:solidFill>
                <a:srgbClr val="003366"/>
              </a:solidFill>
              <a:latin typeface="Courier New" pitchFamily="49" charset="0"/>
            </a:endParaRPr>
          </a:p>
          <a:p>
            <a:pPr algn="l" rtl="0" eaLnBrk="0" hangingPunct="0"/>
            <a:r>
              <a:rPr lang="en-US" sz="1600" b="1">
                <a:solidFill>
                  <a:srgbClr val="003366"/>
                </a:solidFill>
                <a:latin typeface="Courier New" pitchFamily="49" charset="0"/>
              </a:rPr>
              <a:t>  before(): logged() {</a:t>
            </a:r>
            <a:br>
              <a:rPr lang="en-US" sz="1600" b="1">
                <a:solidFill>
                  <a:srgbClr val="003366"/>
                </a:solidFill>
                <a:latin typeface="Courier New" pitchFamily="49" charset="0"/>
              </a:rPr>
            </a:br>
            <a:r>
              <a:rPr lang="en-US" sz="1600" b="1">
                <a:solidFill>
                  <a:srgbClr val="003366"/>
                </a:solidFill>
                <a:latin typeface="Courier New" pitchFamily="49" charset="0"/>
              </a:rPr>
              <a:t>    System.err.println(</a:t>
            </a:r>
            <a:br>
              <a:rPr lang="en-US" sz="1600" b="1">
                <a:solidFill>
                  <a:srgbClr val="003366"/>
                </a:solidFill>
                <a:latin typeface="Courier New" pitchFamily="49" charset="0"/>
              </a:rPr>
            </a:br>
            <a:r>
              <a:rPr lang="en-US" sz="1600" b="1">
                <a:solidFill>
                  <a:srgbClr val="003366"/>
                </a:solidFill>
                <a:latin typeface="Courier New" pitchFamily="49" charset="0"/>
              </a:rPr>
              <a:t>      "Entering " + tjp);</a:t>
            </a:r>
          </a:p>
          <a:p>
            <a:pPr algn="l" rtl="0" eaLnBrk="0" hangingPunct="0"/>
            <a:r>
              <a:rPr lang="en-US" sz="1600" b="1">
                <a:solidFill>
                  <a:srgbClr val="003366"/>
                </a:solidFill>
                <a:latin typeface="Courier New" pitchFamily="49" charset="0"/>
              </a:rPr>
              <a:t>  }</a:t>
            </a:r>
          </a:p>
          <a:p>
            <a:pPr algn="l" rtl="0" eaLnBrk="0" hangingPunct="0"/>
            <a:r>
              <a:rPr lang="en-US" sz="1600" b="1">
                <a:solidFill>
                  <a:srgbClr val="003366"/>
                </a:solidFill>
                <a:latin typeface="Courier New" pitchFamily="49" charset="0"/>
              </a:rPr>
              <a:t>}</a:t>
            </a:r>
          </a:p>
        </p:txBody>
      </p:sp>
      <p:sp>
        <p:nvSpPr>
          <p:cNvPr id="7" name="Rectangle 6"/>
          <p:cNvSpPr/>
          <p:nvPr/>
        </p:nvSpPr>
        <p:spPr>
          <a:xfrm>
            <a:off x="928662" y="1571612"/>
            <a:ext cx="3489930" cy="461665"/>
          </a:xfrm>
          <a:prstGeom prst="rect">
            <a:avLst/>
          </a:prstGeom>
          <a:solidFill>
            <a:schemeClr val="accent2">
              <a:lumMod val="20000"/>
              <a:lumOff val="80000"/>
            </a:schemeClr>
          </a:solidFill>
        </p:spPr>
        <p:txBody>
          <a:bodyPr wrap="none">
            <a:spAutoFit/>
          </a:bodyPr>
          <a:lstStyle/>
          <a:p>
            <a:pPr lvl="0"/>
            <a:r>
              <a:rPr lang="fr-FR" sz="2400" b="1" dirty="0" smtClean="0"/>
              <a:t>Précédence des consignes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5" name="Text Box 4"/>
          <p:cNvSpPr txBox="1">
            <a:spLocks noChangeArrowheads="1"/>
          </p:cNvSpPr>
          <p:nvPr/>
        </p:nvSpPr>
        <p:spPr bwMode="auto">
          <a:xfrm>
            <a:off x="2928926" y="2186007"/>
            <a:ext cx="4495800" cy="1803400"/>
          </a:xfrm>
          <a:prstGeom prst="rect">
            <a:avLst/>
          </a:prstGeom>
          <a:solidFill>
            <a:srgbClr val="BBE0E3"/>
          </a:solidFill>
          <a:ln w="3175">
            <a:noFill/>
            <a:miter lim="800000"/>
            <a:headEnd/>
            <a:tailEnd/>
          </a:ln>
        </p:spPr>
        <p:txBody>
          <a:bodyPr>
            <a:spAutoFit/>
          </a:bodyPr>
          <a:lstStyle/>
          <a:p>
            <a:pPr algn="l" rtl="0" eaLnBrk="0" hangingPunct="0"/>
            <a:r>
              <a:rPr lang="en-US" sz="1600" dirty="0">
                <a:solidFill>
                  <a:srgbClr val="003366"/>
                </a:solidFill>
                <a:latin typeface="Courier New" pitchFamily="49" charset="0"/>
              </a:rPr>
              <a:t>aspect Security {</a:t>
            </a:r>
          </a:p>
          <a:p>
            <a:pPr algn="l" rtl="0" eaLnBrk="0" hangingPunct="0"/>
            <a:r>
              <a:rPr lang="en-US" sz="1600" dirty="0">
                <a:solidFill>
                  <a:srgbClr val="003366"/>
                </a:solidFill>
                <a:latin typeface="Courier New" pitchFamily="49" charset="0"/>
              </a:rPr>
              <a:t>  before(): call(public *(..)) {</a:t>
            </a:r>
            <a:br>
              <a:rPr lang="en-US" sz="1600" dirty="0">
                <a:solidFill>
                  <a:srgbClr val="003366"/>
                </a:solidFill>
                <a:latin typeface="Courier New" pitchFamily="49" charset="0"/>
              </a:rPr>
            </a:br>
            <a:r>
              <a:rPr lang="en-US" sz="1600" dirty="0">
                <a:solidFill>
                  <a:srgbClr val="003366"/>
                </a:solidFill>
                <a:latin typeface="Courier New" pitchFamily="49" charset="0"/>
              </a:rPr>
              <a:t>    if (!</a:t>
            </a:r>
            <a:r>
              <a:rPr lang="en-US" sz="1600" dirty="0" err="1">
                <a:solidFill>
                  <a:srgbClr val="003366"/>
                </a:solidFill>
                <a:latin typeface="Courier New" pitchFamily="49" charset="0"/>
              </a:rPr>
              <a:t>Policy.isAllwed</a:t>
            </a:r>
            <a:r>
              <a:rPr lang="en-US" sz="1600" dirty="0">
                <a:solidFill>
                  <a:srgbClr val="003366"/>
                </a:solidFill>
                <a:latin typeface="Courier New" pitchFamily="49" charset="0"/>
              </a:rPr>
              <a:t>(</a:t>
            </a:r>
            <a:r>
              <a:rPr lang="en-US" sz="1600" dirty="0" err="1">
                <a:solidFill>
                  <a:srgbClr val="003366"/>
                </a:solidFill>
                <a:latin typeface="Courier New" pitchFamily="49" charset="0"/>
              </a:rPr>
              <a:t>tjp</a:t>
            </a:r>
            <a:r>
              <a:rPr lang="en-US" sz="1600" dirty="0">
                <a:solidFill>
                  <a:srgbClr val="003366"/>
                </a:solidFill>
                <a:latin typeface="Courier New" pitchFamily="49" charset="0"/>
              </a:rPr>
              <a:t>))</a:t>
            </a:r>
            <a:br>
              <a:rPr lang="en-US" sz="1600" dirty="0">
                <a:solidFill>
                  <a:srgbClr val="003366"/>
                </a:solidFill>
                <a:latin typeface="Courier New" pitchFamily="49" charset="0"/>
              </a:rPr>
            </a:br>
            <a:r>
              <a:rPr lang="en-US" sz="1600" dirty="0">
                <a:solidFill>
                  <a:srgbClr val="003366"/>
                </a:solidFill>
                <a:latin typeface="Courier New" pitchFamily="49" charset="0"/>
              </a:rPr>
              <a:t>      throw new </a:t>
            </a:r>
            <a:r>
              <a:rPr lang="en-US" sz="1600" dirty="0" err="1">
                <a:solidFill>
                  <a:srgbClr val="003366"/>
                </a:solidFill>
                <a:latin typeface="Courier New" pitchFamily="49" charset="0"/>
              </a:rPr>
              <a:t>SecurityExn</a:t>
            </a:r>
            <a:r>
              <a:rPr lang="en-US" sz="1600" dirty="0">
                <a:solidFill>
                  <a:srgbClr val="003366"/>
                </a:solidFill>
                <a:latin typeface="Courier New" pitchFamily="49" charset="0"/>
              </a:rPr>
              <a:t>();</a:t>
            </a:r>
            <a:br>
              <a:rPr lang="en-US" sz="1600" dirty="0">
                <a:solidFill>
                  <a:srgbClr val="003366"/>
                </a:solidFill>
                <a:latin typeface="Courier New" pitchFamily="49" charset="0"/>
              </a:rPr>
            </a:br>
            <a:r>
              <a:rPr lang="en-US" sz="1600" dirty="0">
                <a:solidFill>
                  <a:srgbClr val="003366"/>
                </a:solidFill>
                <a:latin typeface="Courier New" pitchFamily="49" charset="0"/>
              </a:rPr>
              <a:t>  }</a:t>
            </a:r>
            <a:br>
              <a:rPr lang="en-US" sz="1600" dirty="0">
                <a:solidFill>
                  <a:srgbClr val="003366"/>
                </a:solidFill>
                <a:latin typeface="Courier New" pitchFamily="49" charset="0"/>
              </a:rPr>
            </a:br>
            <a:r>
              <a:rPr lang="en-US" sz="1600" dirty="0">
                <a:solidFill>
                  <a:srgbClr val="003366"/>
                </a:solidFill>
                <a:latin typeface="Courier New" pitchFamily="49" charset="0"/>
              </a:rPr>
              <a:t>  </a:t>
            </a:r>
            <a:r>
              <a:rPr lang="en-US" sz="1600" b="1" dirty="0">
                <a:solidFill>
                  <a:srgbClr val="FF0000"/>
                </a:solidFill>
                <a:latin typeface="Courier New" pitchFamily="49" charset="0"/>
              </a:rPr>
              <a:t>declare precedence</a:t>
            </a:r>
            <a:r>
              <a:rPr lang="en-US" sz="1600" b="1" dirty="0">
                <a:solidFill>
                  <a:srgbClr val="003366"/>
                </a:solidFill>
                <a:latin typeface="Courier New" pitchFamily="49" charset="0"/>
              </a:rPr>
              <a:t>: Security, *;</a:t>
            </a:r>
            <a:r>
              <a:rPr lang="en-US" sz="1600" dirty="0">
                <a:solidFill>
                  <a:srgbClr val="003366"/>
                </a:solidFill>
                <a:latin typeface="Courier New" pitchFamily="49" charset="0"/>
              </a:rPr>
              <a:t/>
            </a:r>
            <a:br>
              <a:rPr lang="en-US" sz="1600" dirty="0">
                <a:solidFill>
                  <a:srgbClr val="003366"/>
                </a:solidFill>
                <a:latin typeface="Courier New" pitchFamily="49" charset="0"/>
              </a:rPr>
            </a:br>
            <a:r>
              <a:rPr lang="en-US" sz="1600" dirty="0">
                <a:solidFill>
                  <a:srgbClr val="003366"/>
                </a:solidFill>
                <a:latin typeface="Courier New" pitchFamily="49" charset="0"/>
              </a:rPr>
              <a:t>}</a:t>
            </a:r>
          </a:p>
        </p:txBody>
      </p:sp>
      <p:sp>
        <p:nvSpPr>
          <p:cNvPr id="6" name="Text Box 5"/>
          <p:cNvSpPr txBox="1">
            <a:spLocks noChangeArrowheads="1"/>
          </p:cNvSpPr>
          <p:nvPr/>
        </p:nvSpPr>
        <p:spPr bwMode="auto">
          <a:xfrm>
            <a:off x="3233726" y="4167207"/>
            <a:ext cx="4495800" cy="2047875"/>
          </a:xfrm>
          <a:prstGeom prst="rect">
            <a:avLst/>
          </a:prstGeom>
          <a:solidFill>
            <a:srgbClr val="BBE0E3"/>
          </a:solidFill>
          <a:ln w="3175" algn="ctr">
            <a:noFill/>
            <a:miter lim="800000"/>
            <a:headEnd/>
            <a:tailEnd/>
          </a:ln>
        </p:spPr>
        <p:txBody>
          <a:bodyPr>
            <a:spAutoFit/>
          </a:bodyPr>
          <a:lstStyle/>
          <a:p>
            <a:pPr algn="l" rtl="0" eaLnBrk="0" hangingPunct="0"/>
            <a:r>
              <a:rPr lang="en-US" sz="1600">
                <a:solidFill>
                  <a:srgbClr val="003366"/>
                </a:solidFill>
                <a:latin typeface="Courier New" pitchFamily="49" charset="0"/>
              </a:rPr>
              <a:t>aspect Logging {</a:t>
            </a:r>
          </a:p>
          <a:p>
            <a:pPr algn="l" rtl="0" eaLnBrk="0" hangingPunct="0"/>
            <a:r>
              <a:rPr lang="en-US" sz="1600">
                <a:solidFill>
                  <a:srgbClr val="003366"/>
                </a:solidFill>
                <a:latin typeface="Courier New" pitchFamily="49" charset="0"/>
              </a:rPr>
              <a:t>  before(): logged() {</a:t>
            </a:r>
            <a:br>
              <a:rPr lang="en-US" sz="1600">
                <a:solidFill>
                  <a:srgbClr val="003366"/>
                </a:solidFill>
                <a:latin typeface="Courier New" pitchFamily="49" charset="0"/>
              </a:rPr>
            </a:br>
            <a:r>
              <a:rPr lang="en-US" sz="1600">
                <a:solidFill>
                  <a:srgbClr val="003366"/>
                </a:solidFill>
                <a:latin typeface="Courier New" pitchFamily="49" charset="0"/>
              </a:rPr>
              <a:t>    System.err.println(</a:t>
            </a:r>
            <a:br>
              <a:rPr lang="en-US" sz="1600">
                <a:solidFill>
                  <a:srgbClr val="003366"/>
                </a:solidFill>
                <a:latin typeface="Courier New" pitchFamily="49" charset="0"/>
              </a:rPr>
            </a:br>
            <a:r>
              <a:rPr lang="en-US" sz="1600">
                <a:solidFill>
                  <a:srgbClr val="003366"/>
                </a:solidFill>
                <a:latin typeface="Courier New" pitchFamily="49" charset="0"/>
              </a:rPr>
              <a:t>      "Entering " + tjp);</a:t>
            </a:r>
          </a:p>
          <a:p>
            <a:pPr algn="l" rtl="0" eaLnBrk="0" hangingPunct="0"/>
            <a:r>
              <a:rPr lang="en-US" sz="1600">
                <a:solidFill>
                  <a:srgbClr val="003366"/>
                </a:solidFill>
                <a:latin typeface="Courier New" pitchFamily="49" charset="0"/>
              </a:rPr>
              <a:t>  }</a:t>
            </a:r>
          </a:p>
          <a:p>
            <a:pPr algn="l" rtl="0" eaLnBrk="0" hangingPunct="0"/>
            <a:r>
              <a:rPr lang="en-US" sz="1600">
                <a:solidFill>
                  <a:srgbClr val="003366"/>
                </a:solidFill>
                <a:latin typeface="Courier New" pitchFamily="49" charset="0"/>
              </a:rPr>
              <a:t>  pointcut logged():</a:t>
            </a:r>
          </a:p>
          <a:p>
            <a:pPr algn="l" rtl="0" eaLnBrk="0" hangingPunct="0"/>
            <a:r>
              <a:rPr lang="en-US" sz="1600">
                <a:solidFill>
                  <a:srgbClr val="003366"/>
                </a:solidFill>
                <a:latin typeface="Courier New" pitchFamily="49" charset="0"/>
              </a:rPr>
              <a:t>    call(void troublesomeMethod());</a:t>
            </a:r>
          </a:p>
          <a:p>
            <a:pPr algn="l" rtl="0" eaLnBrk="0" hangingPunct="0"/>
            <a:r>
              <a:rPr lang="en-US" sz="1600">
                <a:solidFill>
                  <a:srgbClr val="003366"/>
                </a:solidFill>
                <a:latin typeface="Courier New" pitchFamily="49" charset="0"/>
              </a:rPr>
              <a:t>}</a:t>
            </a:r>
          </a:p>
        </p:txBody>
      </p:sp>
      <p:sp>
        <p:nvSpPr>
          <p:cNvPr id="7" name="Rectangle 6"/>
          <p:cNvSpPr/>
          <p:nvPr/>
        </p:nvSpPr>
        <p:spPr>
          <a:xfrm>
            <a:off x="928662" y="1571612"/>
            <a:ext cx="3489930" cy="461665"/>
          </a:xfrm>
          <a:prstGeom prst="rect">
            <a:avLst/>
          </a:prstGeom>
          <a:solidFill>
            <a:schemeClr val="accent2">
              <a:lumMod val="20000"/>
              <a:lumOff val="80000"/>
            </a:schemeClr>
          </a:solidFill>
        </p:spPr>
        <p:txBody>
          <a:bodyPr wrap="none">
            <a:spAutoFit/>
          </a:bodyPr>
          <a:lstStyle/>
          <a:p>
            <a:pPr lvl="0"/>
            <a:r>
              <a:rPr lang="fr-FR" sz="2400" b="1" dirty="0" smtClean="0"/>
              <a:t>Précédence des consignes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071810"/>
            <a:ext cx="8572560" cy="1200329"/>
          </a:xfrm>
          <a:prstGeom prst="rect">
            <a:avLst/>
          </a:prstGeom>
          <a:noFill/>
        </p:spPr>
        <p:txBody>
          <a:bodyPr wrap="square">
            <a:spAutoFit/>
          </a:bodyPr>
          <a:lstStyle/>
          <a:p>
            <a:pPr algn="just"/>
            <a:r>
              <a:rPr lang="fr-FR" sz="2400" dirty="0" err="1" smtClean="0"/>
              <a:t>AspectJ</a:t>
            </a:r>
            <a:r>
              <a:rPr lang="fr-FR" sz="2400" dirty="0" smtClean="0"/>
              <a:t> recherche les points de jointure dans la classe mais également dans les aspects. Il est donc dangereux de boucler si un aspect s’applique sur lui-même !</a:t>
            </a:r>
          </a:p>
        </p:txBody>
      </p:sp>
      <p:sp>
        <p:nvSpPr>
          <p:cNvPr id="4" name="Rectangle 3"/>
          <p:cNvSpPr/>
          <p:nvPr/>
        </p:nvSpPr>
        <p:spPr>
          <a:xfrm>
            <a:off x="928662" y="1571612"/>
            <a:ext cx="3571900" cy="461665"/>
          </a:xfrm>
          <a:prstGeom prst="rect">
            <a:avLst/>
          </a:prstGeom>
          <a:solidFill>
            <a:schemeClr val="accent2">
              <a:lumMod val="20000"/>
              <a:lumOff val="80000"/>
            </a:schemeClr>
          </a:solidFill>
        </p:spPr>
        <p:txBody>
          <a:bodyPr wrap="square">
            <a:spAutoFit/>
          </a:bodyPr>
          <a:lstStyle/>
          <a:p>
            <a:r>
              <a:rPr lang="fr-FR" sz="2400" b="1" dirty="0" smtClean="0"/>
              <a:t>Boucles infinies Bouclage !</a:t>
            </a:r>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000372"/>
            <a:ext cx="8643998" cy="1569660"/>
          </a:xfrm>
          <a:prstGeom prst="rect">
            <a:avLst/>
          </a:prstGeom>
          <a:noFill/>
        </p:spPr>
        <p:txBody>
          <a:bodyPr wrap="square">
            <a:spAutoFit/>
          </a:bodyPr>
          <a:lstStyle/>
          <a:p>
            <a:pPr algn="just"/>
            <a:r>
              <a:rPr lang="fr-FR" sz="2400" dirty="0" smtClean="0"/>
              <a:t>Par défaut, les aspects sont soumis aux mêmes règles que tout code java. Le mot clé « </a:t>
            </a:r>
            <a:r>
              <a:rPr lang="fr-FR" sz="2400" b="1" dirty="0" err="1" smtClean="0"/>
              <a:t>privileged</a:t>
            </a:r>
            <a:r>
              <a:rPr lang="fr-FR" sz="2400" dirty="0" smtClean="0"/>
              <a:t> » permet à un aspect d’accéder à tous les membres (même privés).</a:t>
            </a:r>
          </a:p>
          <a:p>
            <a:pPr algn="just"/>
            <a:endParaRPr lang="fr-FR" sz="2400" dirty="0"/>
          </a:p>
        </p:txBody>
      </p:sp>
      <p:sp>
        <p:nvSpPr>
          <p:cNvPr id="3" name="Rectangle 2"/>
          <p:cNvSpPr/>
          <p:nvPr/>
        </p:nvSpPr>
        <p:spPr>
          <a:xfrm>
            <a:off x="928662" y="1571612"/>
            <a:ext cx="3571900" cy="461665"/>
          </a:xfrm>
          <a:prstGeom prst="rect">
            <a:avLst/>
          </a:prstGeom>
          <a:solidFill>
            <a:schemeClr val="accent2">
              <a:lumMod val="20000"/>
              <a:lumOff val="80000"/>
            </a:schemeClr>
          </a:solidFill>
        </p:spPr>
        <p:txBody>
          <a:bodyPr wrap="square">
            <a:spAutoFit/>
          </a:bodyPr>
          <a:lstStyle/>
          <a:p>
            <a:r>
              <a:rPr lang="fr-FR" sz="2400" b="1" dirty="0" smtClean="0"/>
              <a:t>Privilège!</a:t>
            </a:r>
          </a:p>
        </p:txBody>
      </p:sp>
      <p:sp>
        <p:nvSpPr>
          <p:cNvPr id="6" name="Rectangle 5"/>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928934"/>
            <a:ext cx="9001156" cy="1569660"/>
          </a:xfrm>
          <a:prstGeom prst="rect">
            <a:avLst/>
          </a:prstGeom>
          <a:noFill/>
        </p:spPr>
        <p:txBody>
          <a:bodyPr wrap="square">
            <a:spAutoFit/>
          </a:bodyPr>
          <a:lstStyle/>
          <a:p>
            <a:pPr algn="just"/>
            <a:r>
              <a:rPr lang="fr-FR" sz="2400" dirty="0" smtClean="0"/>
              <a:t>Par défaut, un aspect est un singleton :</a:t>
            </a:r>
          </a:p>
          <a:p>
            <a:pPr algn="just"/>
            <a:r>
              <a:rPr lang="fr-FR" sz="2400" dirty="0" smtClean="0"/>
              <a:t> La même instance de l’aspect est utilisée tout au long du programme</a:t>
            </a:r>
          </a:p>
          <a:p>
            <a:pPr algn="just"/>
            <a:r>
              <a:rPr lang="fr-FR" sz="2400" dirty="0" smtClean="0"/>
              <a:t> On peut obtenir l’instance d’un aspect singleton avec la méthode statique « </a:t>
            </a:r>
            <a:r>
              <a:rPr lang="fr-FR" sz="2400" dirty="0" err="1" smtClean="0"/>
              <a:t>MonAspect.aspectOf</a:t>
            </a:r>
            <a:r>
              <a:rPr lang="fr-FR" sz="2400" dirty="0" smtClean="0"/>
              <a:t>() »</a:t>
            </a:r>
            <a:endParaRPr lang="fr-FR" sz="2400" dirty="0"/>
          </a:p>
        </p:txBody>
      </p:sp>
      <p:sp>
        <p:nvSpPr>
          <p:cNvPr id="4" name="Rectangle 3"/>
          <p:cNvSpPr/>
          <p:nvPr/>
        </p:nvSpPr>
        <p:spPr>
          <a:xfrm>
            <a:off x="928662" y="1571612"/>
            <a:ext cx="3571900" cy="461665"/>
          </a:xfrm>
          <a:prstGeom prst="rect">
            <a:avLst/>
          </a:prstGeom>
          <a:solidFill>
            <a:schemeClr val="accent2">
              <a:lumMod val="20000"/>
              <a:lumOff val="80000"/>
            </a:schemeClr>
          </a:solidFill>
        </p:spPr>
        <p:txBody>
          <a:bodyPr wrap="square">
            <a:spAutoFit/>
          </a:bodyPr>
          <a:lstStyle/>
          <a:p>
            <a:r>
              <a:rPr lang="fr-FR" sz="2400" b="1" dirty="0" smtClean="0"/>
              <a:t>Instanciation (</a:t>
            </a:r>
            <a:r>
              <a:rPr lang="fr-FR" sz="2400" b="1" dirty="0" err="1" smtClean="0"/>
              <a:t>AspectJ</a:t>
            </a:r>
            <a:r>
              <a:rPr lang="fr-FR" sz="2400" b="1" dirty="0" smtClean="0"/>
              <a:t>)!</a:t>
            </a:r>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500034" y="2071678"/>
            <a:ext cx="8375650" cy="4486275"/>
          </a:xfrm>
          <a:prstGeom prst="rect">
            <a:avLst/>
          </a:prstGeom>
          <a:solidFill>
            <a:schemeClr val="accent4">
              <a:lumMod val="20000"/>
              <a:lumOff val="80000"/>
            </a:schemeClr>
          </a:solidFill>
          <a:ln w="3175">
            <a:noFill/>
            <a:miter lim="800000"/>
            <a:headEnd/>
            <a:tailEnd/>
          </a:ln>
        </p:spPr>
        <p:txBody>
          <a:bodyPr wrap="none">
            <a:spAutoFit/>
          </a:bodyPr>
          <a:lstStyle/>
          <a:p>
            <a:pPr algn="l" rtl="0" eaLnBrk="0" hangingPunct="0"/>
            <a:r>
              <a:rPr lang="fr-FR" b="1" dirty="0">
                <a:solidFill>
                  <a:srgbClr val="0033CC"/>
                </a:solidFill>
                <a:latin typeface="Courier New" pitchFamily="49" charset="0"/>
              </a:rPr>
              <a:t>class </a:t>
            </a:r>
            <a:r>
              <a:rPr lang="fr-FR" b="1" dirty="0">
                <a:latin typeface="Courier New" pitchFamily="49" charset="0"/>
              </a:rPr>
              <a:t>Figure {</a:t>
            </a:r>
          </a:p>
          <a:p>
            <a:pPr algn="l" rtl="0" eaLnBrk="0" hangingPunct="0"/>
            <a:r>
              <a:rPr lang="fr-FR" b="1" dirty="0">
                <a:solidFill>
                  <a:srgbClr val="0033CC"/>
                </a:solidFill>
                <a:latin typeface="Courier New" pitchFamily="49" charset="0"/>
              </a:rPr>
              <a:t>  public </a:t>
            </a:r>
            <a:r>
              <a:rPr lang="fr-FR" b="1" dirty="0">
                <a:latin typeface="Courier New" pitchFamily="49" charset="0"/>
              </a:rPr>
              <a:t>Line  </a:t>
            </a:r>
            <a:r>
              <a:rPr lang="fr-FR" b="1" dirty="0" err="1">
                <a:latin typeface="Courier New" pitchFamily="49" charset="0"/>
              </a:rPr>
              <a:t>makeLine</a:t>
            </a:r>
            <a:r>
              <a:rPr lang="fr-FR" b="1" dirty="0">
                <a:latin typeface="Courier New" pitchFamily="49" charset="0"/>
              </a:rPr>
              <a:t>(Line p1, Line p2) {</a:t>
            </a:r>
            <a:r>
              <a:rPr lang="fr-FR" b="1" dirty="0">
                <a:solidFill>
                  <a:srgbClr val="0033CC"/>
                </a:solidFill>
                <a:latin typeface="Courier New" pitchFamily="49" charset="0"/>
              </a:rPr>
              <a:t> new </a:t>
            </a:r>
            <a:r>
              <a:rPr lang="fr-FR" b="1" dirty="0">
                <a:latin typeface="Courier New" pitchFamily="49" charset="0"/>
              </a:rPr>
              <a:t>Line...  }</a:t>
            </a:r>
          </a:p>
          <a:p>
            <a:pPr algn="l" rtl="0" eaLnBrk="0" hangingPunct="0"/>
            <a:r>
              <a:rPr lang="fr-FR" b="1" dirty="0">
                <a:solidFill>
                  <a:srgbClr val="0033CC"/>
                </a:solidFill>
                <a:latin typeface="Courier New" pitchFamily="49" charset="0"/>
              </a:rPr>
              <a:t>  public </a:t>
            </a:r>
            <a:r>
              <a:rPr lang="fr-FR" b="1" dirty="0">
                <a:latin typeface="Courier New" pitchFamily="49" charset="0"/>
              </a:rPr>
              <a:t>Point </a:t>
            </a:r>
            <a:r>
              <a:rPr lang="fr-FR" b="1" dirty="0" err="1">
                <a:latin typeface="Courier New" pitchFamily="49" charset="0"/>
              </a:rPr>
              <a:t>makePoint</a:t>
            </a:r>
            <a:r>
              <a:rPr lang="fr-FR" b="1" dirty="0">
                <a:latin typeface="Courier New" pitchFamily="49" charset="0"/>
              </a:rPr>
              <a:t>(</a:t>
            </a:r>
            <a:r>
              <a:rPr lang="fr-FR" b="1" dirty="0" err="1">
                <a:solidFill>
                  <a:srgbClr val="0033CC"/>
                </a:solidFill>
                <a:latin typeface="Courier New" pitchFamily="49" charset="0"/>
              </a:rPr>
              <a:t>int</a:t>
            </a:r>
            <a:r>
              <a:rPr lang="fr-FR" b="1" dirty="0">
                <a:solidFill>
                  <a:srgbClr val="0033CC"/>
                </a:solidFill>
                <a:latin typeface="Courier New" pitchFamily="49" charset="0"/>
              </a:rPr>
              <a:t> </a:t>
            </a:r>
            <a:r>
              <a:rPr lang="fr-FR" b="1" dirty="0">
                <a:latin typeface="Courier New" pitchFamily="49" charset="0"/>
              </a:rPr>
              <a:t>x,</a:t>
            </a:r>
            <a:r>
              <a:rPr lang="fr-FR" b="1" dirty="0">
                <a:solidFill>
                  <a:srgbClr val="0033CC"/>
                </a:solidFill>
                <a:latin typeface="Courier New" pitchFamily="49" charset="0"/>
              </a:rPr>
              <a:t> </a:t>
            </a:r>
            <a:r>
              <a:rPr lang="fr-FR" b="1" dirty="0" err="1">
                <a:solidFill>
                  <a:srgbClr val="0033CC"/>
                </a:solidFill>
                <a:latin typeface="Courier New" pitchFamily="49" charset="0"/>
              </a:rPr>
              <a:t>int</a:t>
            </a:r>
            <a:r>
              <a:rPr lang="fr-FR" b="1" dirty="0">
                <a:solidFill>
                  <a:srgbClr val="0033CC"/>
                </a:solidFill>
                <a:latin typeface="Courier New" pitchFamily="49" charset="0"/>
              </a:rPr>
              <a:t> </a:t>
            </a:r>
            <a:r>
              <a:rPr lang="fr-FR" b="1" dirty="0">
                <a:latin typeface="Courier New" pitchFamily="49" charset="0"/>
              </a:rPr>
              <a:t>y)    {</a:t>
            </a:r>
            <a:r>
              <a:rPr lang="fr-FR" b="1" dirty="0">
                <a:solidFill>
                  <a:srgbClr val="0033CC"/>
                </a:solidFill>
                <a:latin typeface="Courier New" pitchFamily="49" charset="0"/>
              </a:rPr>
              <a:t> new </a:t>
            </a:r>
            <a:r>
              <a:rPr lang="fr-FR" b="1" dirty="0">
                <a:latin typeface="Courier New" pitchFamily="49" charset="0"/>
              </a:rPr>
              <a:t>Point... }</a:t>
            </a:r>
          </a:p>
          <a:p>
            <a:pPr algn="l" rtl="0" eaLnBrk="0" hangingPunct="0"/>
            <a:r>
              <a:rPr lang="fr-FR" b="1" dirty="0">
                <a:solidFill>
                  <a:srgbClr val="0033CC"/>
                </a:solidFill>
                <a:latin typeface="Courier New" pitchFamily="49" charset="0"/>
              </a:rPr>
              <a:t>  ...</a:t>
            </a:r>
          </a:p>
          <a:p>
            <a:pPr algn="l" rtl="0" eaLnBrk="0" hangingPunct="0"/>
            <a:r>
              <a:rPr lang="fr-FR" b="1" dirty="0">
                <a:solidFill>
                  <a:srgbClr val="0033CC"/>
                </a:solidFill>
                <a:latin typeface="Courier New" pitchFamily="49" charset="0"/>
              </a:rPr>
              <a:t>}</a:t>
            </a:r>
          </a:p>
          <a:p>
            <a:pPr algn="l" rtl="0" eaLnBrk="0" hangingPunct="0"/>
            <a:endParaRPr lang="fr-FR" b="1" dirty="0">
              <a:solidFill>
                <a:srgbClr val="0033CC"/>
              </a:solidFill>
              <a:latin typeface="Courier New" pitchFamily="49" charset="0"/>
            </a:endParaRPr>
          </a:p>
          <a:p>
            <a:pPr algn="l" rtl="0" eaLnBrk="0" hangingPunct="0"/>
            <a:endParaRPr lang="fr-FR" b="1" dirty="0">
              <a:solidFill>
                <a:srgbClr val="0033CC"/>
              </a:solidFill>
              <a:latin typeface="Courier New" pitchFamily="49" charset="0"/>
            </a:endParaRPr>
          </a:p>
          <a:p>
            <a:pPr algn="l" rtl="0" eaLnBrk="0" hangingPunct="0"/>
            <a:r>
              <a:rPr lang="fr-FR" b="1" dirty="0">
                <a:solidFill>
                  <a:srgbClr val="0033CC"/>
                </a:solidFill>
                <a:latin typeface="Courier New" pitchFamily="49" charset="0"/>
              </a:rPr>
              <a:t>aspect</a:t>
            </a:r>
            <a:r>
              <a:rPr lang="fr-FR" b="1" dirty="0">
                <a:latin typeface="Courier New" pitchFamily="49" charset="0"/>
              </a:rPr>
              <a:t> </a:t>
            </a:r>
            <a:r>
              <a:rPr lang="fr-FR" b="1" dirty="0" err="1">
                <a:latin typeface="Courier New" pitchFamily="49" charset="0"/>
              </a:rPr>
              <a:t>FactoryEnforcement</a:t>
            </a:r>
            <a:r>
              <a:rPr lang="fr-FR" b="1" dirty="0">
                <a:latin typeface="Courier New" pitchFamily="49" charset="0"/>
              </a:rPr>
              <a:t> {</a:t>
            </a:r>
          </a:p>
          <a:p>
            <a:pPr algn="l" rtl="0" eaLnBrk="0" hangingPunct="0"/>
            <a:r>
              <a:rPr lang="fr-FR" b="1" dirty="0">
                <a:latin typeface="Courier New" pitchFamily="49" charset="0"/>
              </a:rPr>
              <a:t>  </a:t>
            </a:r>
            <a:r>
              <a:rPr lang="fr-FR" b="1" dirty="0" err="1">
                <a:solidFill>
                  <a:srgbClr val="0033CC"/>
                </a:solidFill>
                <a:latin typeface="Courier New" pitchFamily="49" charset="0"/>
              </a:rPr>
              <a:t>pointcut</a:t>
            </a:r>
            <a:r>
              <a:rPr lang="fr-FR" b="1" dirty="0">
                <a:latin typeface="Courier New" pitchFamily="49" charset="0"/>
              </a:rPr>
              <a:t> </a:t>
            </a:r>
            <a:r>
              <a:rPr lang="fr-FR" b="1" dirty="0" err="1">
                <a:latin typeface="Courier New" pitchFamily="49" charset="0"/>
              </a:rPr>
              <a:t>illegalNewFigElt</a:t>
            </a:r>
            <a:r>
              <a:rPr lang="fr-FR" b="1" dirty="0">
                <a:latin typeface="Courier New" pitchFamily="49" charset="0"/>
              </a:rPr>
              <a:t>():</a:t>
            </a:r>
          </a:p>
          <a:p>
            <a:pPr algn="l" rtl="0" eaLnBrk="0" hangingPunct="0"/>
            <a:r>
              <a:rPr lang="fr-FR" b="1" dirty="0">
                <a:latin typeface="Courier New" pitchFamily="49" charset="0"/>
              </a:rPr>
              <a:t>    (call(Point.</a:t>
            </a:r>
            <a:r>
              <a:rPr lang="fr-FR" b="1" dirty="0">
                <a:solidFill>
                  <a:srgbClr val="0033CC"/>
                </a:solidFill>
                <a:latin typeface="Courier New" pitchFamily="49" charset="0"/>
              </a:rPr>
              <a:t>new</a:t>
            </a:r>
            <a:r>
              <a:rPr lang="fr-FR" b="1" dirty="0">
                <a:latin typeface="Courier New" pitchFamily="49" charset="0"/>
              </a:rPr>
              <a:t>(..)) || call(Line.</a:t>
            </a:r>
            <a:r>
              <a:rPr lang="fr-FR" b="1" dirty="0">
                <a:solidFill>
                  <a:srgbClr val="0033CC"/>
                </a:solidFill>
                <a:latin typeface="Courier New" pitchFamily="49" charset="0"/>
              </a:rPr>
              <a:t>new</a:t>
            </a:r>
            <a:r>
              <a:rPr lang="fr-FR" b="1" dirty="0">
                <a:latin typeface="Courier New" pitchFamily="49" charset="0"/>
              </a:rPr>
              <a:t>(..))) </a:t>
            </a:r>
          </a:p>
          <a:p>
            <a:pPr algn="l" rtl="0" eaLnBrk="0" hangingPunct="0"/>
            <a:r>
              <a:rPr lang="fr-FR" b="1" dirty="0">
                <a:latin typeface="Courier New" pitchFamily="49" charset="0"/>
              </a:rPr>
              <a:t>    &amp;&amp; !</a:t>
            </a:r>
            <a:r>
              <a:rPr lang="fr-FR" b="1" dirty="0" err="1">
                <a:latin typeface="Courier New" pitchFamily="49" charset="0"/>
              </a:rPr>
              <a:t>withincode</a:t>
            </a:r>
            <a:r>
              <a:rPr lang="fr-FR" b="1" dirty="0">
                <a:latin typeface="Courier New" pitchFamily="49" charset="0"/>
              </a:rPr>
              <a:t>(* </a:t>
            </a:r>
            <a:r>
              <a:rPr lang="fr-FR" b="1" dirty="0" err="1">
                <a:latin typeface="Courier New" pitchFamily="49" charset="0"/>
              </a:rPr>
              <a:t>Figure.make</a:t>
            </a:r>
            <a:r>
              <a:rPr lang="fr-FR" b="1" dirty="0">
                <a:latin typeface="Courier New" pitchFamily="49" charset="0"/>
              </a:rPr>
              <a:t>*(..));</a:t>
            </a:r>
          </a:p>
          <a:p>
            <a:pPr algn="l" rtl="0" eaLnBrk="0" hangingPunct="0"/>
            <a:endParaRPr lang="fr-FR" b="1" dirty="0">
              <a:latin typeface="Courier New" pitchFamily="49" charset="0"/>
            </a:endParaRPr>
          </a:p>
          <a:p>
            <a:pPr algn="l" rtl="0" eaLnBrk="0" hangingPunct="0"/>
            <a:r>
              <a:rPr lang="fr-FR" b="1" dirty="0">
                <a:solidFill>
                  <a:srgbClr val="0033CC"/>
                </a:solidFill>
                <a:latin typeface="Courier New" pitchFamily="49" charset="0"/>
              </a:rPr>
              <a:t>  </a:t>
            </a:r>
            <a:r>
              <a:rPr lang="fr-FR" b="1" dirty="0" err="1">
                <a:solidFill>
                  <a:srgbClr val="0033CC"/>
                </a:solidFill>
                <a:latin typeface="Courier New" pitchFamily="49" charset="0"/>
              </a:rPr>
              <a:t>before</a:t>
            </a:r>
            <a:r>
              <a:rPr lang="fr-FR" b="1" dirty="0">
                <a:latin typeface="Courier New" pitchFamily="49" charset="0"/>
              </a:rPr>
              <a:t>(): </a:t>
            </a:r>
            <a:r>
              <a:rPr lang="fr-FR" b="1" dirty="0" err="1">
                <a:latin typeface="Courier New" pitchFamily="49" charset="0"/>
              </a:rPr>
              <a:t>illegalNewFigElt</a:t>
            </a:r>
            <a:r>
              <a:rPr lang="fr-FR" b="1" dirty="0">
                <a:latin typeface="Courier New" pitchFamily="49" charset="0"/>
              </a:rPr>
              <a:t>() {</a:t>
            </a:r>
          </a:p>
          <a:p>
            <a:pPr algn="l" rtl="0" eaLnBrk="0" hangingPunct="0"/>
            <a:r>
              <a:rPr lang="fr-FR" b="1" dirty="0">
                <a:latin typeface="Courier New" pitchFamily="49" charset="0"/>
              </a:rPr>
              <a:t>    </a:t>
            </a:r>
            <a:r>
              <a:rPr lang="fr-FR" b="1" dirty="0" err="1">
                <a:latin typeface="Courier New" pitchFamily="49" charset="0"/>
              </a:rPr>
              <a:t>throw</a:t>
            </a:r>
            <a:r>
              <a:rPr lang="fr-FR" b="1" dirty="0">
                <a:latin typeface="Courier New" pitchFamily="49" charset="0"/>
              </a:rPr>
              <a:t> </a:t>
            </a:r>
            <a:r>
              <a:rPr lang="fr-FR" b="1" dirty="0">
                <a:solidFill>
                  <a:srgbClr val="0033CC"/>
                </a:solidFill>
                <a:latin typeface="Courier New" pitchFamily="49" charset="0"/>
              </a:rPr>
              <a:t>new</a:t>
            </a:r>
            <a:r>
              <a:rPr lang="fr-FR" b="1" dirty="0">
                <a:latin typeface="Courier New" pitchFamily="49" charset="0"/>
              </a:rPr>
              <a:t> </a:t>
            </a:r>
            <a:r>
              <a:rPr lang="fr-FR" b="1" dirty="0" err="1">
                <a:latin typeface="Courier New" pitchFamily="49" charset="0"/>
              </a:rPr>
              <a:t>Error</a:t>
            </a:r>
            <a:r>
              <a:rPr lang="fr-FR" b="1" dirty="0">
                <a:latin typeface="Courier New" pitchFamily="49" charset="0"/>
              </a:rPr>
              <a:t>(“Utiliser plutôt une méthode fabrique");</a:t>
            </a:r>
          </a:p>
          <a:p>
            <a:pPr algn="l" rtl="0" eaLnBrk="0" hangingPunct="0"/>
            <a:r>
              <a:rPr lang="fr-FR" b="1" dirty="0">
                <a:latin typeface="Courier New" pitchFamily="49" charset="0"/>
              </a:rPr>
              <a:t>  }</a:t>
            </a:r>
          </a:p>
          <a:p>
            <a:pPr algn="l" rtl="0" eaLnBrk="0" hangingPunct="0"/>
            <a:r>
              <a:rPr lang="fr-FR" b="1" dirty="0">
                <a:latin typeface="Courier New" pitchFamily="49" charset="0"/>
              </a:rPr>
              <a:t>}</a:t>
            </a:r>
          </a:p>
        </p:txBody>
      </p:sp>
      <p:sp>
        <p:nvSpPr>
          <p:cNvPr id="5" name="Text Box 5"/>
          <p:cNvSpPr txBox="1">
            <a:spLocks noChangeArrowheads="1"/>
          </p:cNvSpPr>
          <p:nvPr/>
        </p:nvSpPr>
        <p:spPr bwMode="auto">
          <a:xfrm>
            <a:off x="4286248" y="3286124"/>
            <a:ext cx="4114800" cy="701675"/>
          </a:xfrm>
          <a:prstGeom prst="rect">
            <a:avLst/>
          </a:prstGeom>
          <a:solidFill>
            <a:schemeClr val="accent1"/>
          </a:solidFill>
          <a:ln w="12700">
            <a:noFill/>
            <a:miter lim="800000"/>
            <a:headEnd/>
            <a:tailEnd/>
          </a:ln>
        </p:spPr>
        <p:txBody>
          <a:bodyPr>
            <a:spAutoFit/>
          </a:bodyPr>
          <a:lstStyle/>
          <a:p>
            <a:pPr algn="l" rtl="0" eaLnBrk="0" hangingPunct="0">
              <a:spcBef>
                <a:spcPct val="50000"/>
              </a:spcBef>
            </a:pPr>
            <a:r>
              <a:rPr lang="en-US" sz="2000" b="1" i="1">
                <a:solidFill>
                  <a:srgbClr val="FFFF99"/>
                </a:solidFill>
              </a:rPr>
              <a:t>Obliger la création d’une figure à partir d’une méthode fabrique</a:t>
            </a:r>
          </a:p>
        </p:txBody>
      </p:sp>
      <p:sp>
        <p:nvSpPr>
          <p:cNvPr id="6" name="Rectangle 5"/>
          <p:cNvSpPr/>
          <p:nvPr/>
        </p:nvSpPr>
        <p:spPr>
          <a:xfrm>
            <a:off x="928662" y="1571612"/>
            <a:ext cx="4572032" cy="461665"/>
          </a:xfrm>
          <a:prstGeom prst="rect">
            <a:avLst/>
          </a:prstGeom>
          <a:solidFill>
            <a:schemeClr val="accent2">
              <a:lumMod val="20000"/>
              <a:lumOff val="80000"/>
            </a:schemeClr>
          </a:solidFill>
        </p:spPr>
        <p:txBody>
          <a:bodyPr wrap="square">
            <a:spAutoFit/>
          </a:bodyPr>
          <a:lstStyle/>
          <a:p>
            <a:r>
              <a:rPr lang="fr-FR" sz="2400" b="1" dirty="0" smtClean="0"/>
              <a:t>Protection fine à l’exécution</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571472" y="2157435"/>
            <a:ext cx="8102600" cy="4486275"/>
          </a:xfrm>
          <a:prstGeom prst="rect">
            <a:avLst/>
          </a:prstGeom>
          <a:solidFill>
            <a:schemeClr val="accent1">
              <a:lumMod val="20000"/>
              <a:lumOff val="80000"/>
            </a:schemeClr>
          </a:solidFill>
          <a:ln w="3175" algn="ctr">
            <a:noFill/>
            <a:miter lim="800000"/>
            <a:headEnd/>
            <a:tailEnd/>
          </a:ln>
        </p:spPr>
        <p:txBody>
          <a:bodyPr wrap="none">
            <a:spAutoFit/>
          </a:bodyPr>
          <a:lstStyle/>
          <a:p>
            <a:pPr algn="l" rtl="0" eaLnBrk="0" hangingPunct="0"/>
            <a:r>
              <a:rPr lang="en-US" b="1">
                <a:latin typeface="Courier New" pitchFamily="49" charset="0"/>
              </a:rPr>
              <a:t>class Figure {</a:t>
            </a:r>
          </a:p>
          <a:p>
            <a:pPr algn="l" rtl="0" eaLnBrk="0" hangingPunct="0"/>
            <a:r>
              <a:rPr lang="en-US" b="1">
                <a:latin typeface="Courier New" pitchFamily="49" charset="0"/>
              </a:rPr>
              <a:t>  public Line  makeLine(Line p1, Line p2) { new Line...  }</a:t>
            </a:r>
          </a:p>
          <a:p>
            <a:pPr algn="l" rtl="0" eaLnBrk="0" hangingPunct="0"/>
            <a:r>
              <a:rPr lang="en-US" b="1">
                <a:latin typeface="Courier New" pitchFamily="49" charset="0"/>
              </a:rPr>
              <a:t>  public Point makePoint(int x, int y)    { new Point... }</a:t>
            </a:r>
          </a:p>
          <a:p>
            <a:pPr algn="l" rtl="0" eaLnBrk="0" hangingPunct="0"/>
            <a:r>
              <a:rPr lang="en-US" b="1">
                <a:latin typeface="Courier New" pitchFamily="49" charset="0"/>
              </a:rPr>
              <a:t>  ...</a:t>
            </a:r>
          </a:p>
          <a:p>
            <a:pPr algn="l" rtl="0" eaLnBrk="0" hangingPunct="0"/>
            <a:r>
              <a:rPr lang="en-US" b="1">
                <a:latin typeface="Courier New" pitchFamily="49" charset="0"/>
              </a:rPr>
              <a:t>}</a:t>
            </a:r>
          </a:p>
          <a:p>
            <a:pPr algn="l" rtl="0" eaLnBrk="0" hangingPunct="0"/>
            <a:endParaRPr lang="en-US" b="1">
              <a:latin typeface="Courier New" pitchFamily="49" charset="0"/>
            </a:endParaRPr>
          </a:p>
          <a:p>
            <a:pPr algn="l" rtl="0" eaLnBrk="0" hangingPunct="0"/>
            <a:endParaRPr lang="en-US" b="1">
              <a:latin typeface="Courier New" pitchFamily="49" charset="0"/>
            </a:endParaRPr>
          </a:p>
          <a:p>
            <a:pPr algn="l" rtl="0" eaLnBrk="0" hangingPunct="0"/>
            <a:r>
              <a:rPr lang="en-US" b="1">
                <a:latin typeface="Courier New" pitchFamily="49" charset="0"/>
              </a:rPr>
              <a:t>aspect FactoryEnforcement {</a:t>
            </a:r>
          </a:p>
          <a:p>
            <a:pPr algn="l" rtl="0" eaLnBrk="0" hangingPunct="0"/>
            <a:r>
              <a:rPr lang="en-US" b="1">
                <a:latin typeface="Courier New" pitchFamily="49" charset="0"/>
              </a:rPr>
              <a:t>  pointcut illegalNewFigElt():</a:t>
            </a:r>
          </a:p>
          <a:p>
            <a:pPr algn="l" rtl="0" eaLnBrk="0" hangingPunct="0"/>
            <a:r>
              <a:rPr lang="en-US" b="1">
                <a:latin typeface="Courier New" pitchFamily="49" charset="0"/>
              </a:rPr>
              <a:t>    (call(Point.new(..)) || call(Line.new(..))) </a:t>
            </a:r>
          </a:p>
          <a:p>
            <a:pPr algn="l" rtl="0" eaLnBrk="0" hangingPunct="0"/>
            <a:r>
              <a:rPr lang="en-US" b="1">
                <a:latin typeface="Courier New" pitchFamily="49" charset="0"/>
              </a:rPr>
              <a:t>    &amp;&amp; !withincode(* Figure.make*(..));</a:t>
            </a:r>
          </a:p>
          <a:p>
            <a:pPr algn="l" rtl="0" eaLnBrk="0" hangingPunct="0"/>
            <a:endParaRPr lang="en-US" b="1">
              <a:latin typeface="Courier New" pitchFamily="49" charset="0"/>
            </a:endParaRPr>
          </a:p>
          <a:p>
            <a:pPr algn="l" rtl="0" eaLnBrk="0" hangingPunct="0"/>
            <a:r>
              <a:rPr lang="en-US" b="1">
                <a:latin typeface="Courier New" pitchFamily="49" charset="0"/>
              </a:rPr>
              <a:t>  declare error: illegalNewFigElt():</a:t>
            </a:r>
          </a:p>
          <a:p>
            <a:pPr algn="l" rtl="0" eaLnBrk="0" hangingPunct="0"/>
            <a:r>
              <a:rPr lang="en-US" b="1">
                <a:latin typeface="Courier New" pitchFamily="49" charset="0"/>
              </a:rPr>
              <a:t>    “Utiliser plutôt une méthode fabrique.";</a:t>
            </a:r>
          </a:p>
          <a:p>
            <a:pPr algn="l" rtl="0" eaLnBrk="0" hangingPunct="0"/>
            <a:r>
              <a:rPr lang="en-US" b="1">
                <a:latin typeface="Courier New" pitchFamily="49" charset="0"/>
              </a:rPr>
              <a:t>  }</a:t>
            </a:r>
          </a:p>
          <a:p>
            <a:pPr algn="l" rtl="0" eaLnBrk="0" hangingPunct="0"/>
            <a:r>
              <a:rPr lang="en-US" b="1">
                <a:latin typeface="Courier New" pitchFamily="49" charset="0"/>
              </a:rPr>
              <a:t>}</a:t>
            </a:r>
          </a:p>
        </p:txBody>
      </p:sp>
      <p:sp>
        <p:nvSpPr>
          <p:cNvPr id="5" name="Text Box 4"/>
          <p:cNvSpPr txBox="1">
            <a:spLocks noChangeArrowheads="1"/>
          </p:cNvSpPr>
          <p:nvPr/>
        </p:nvSpPr>
        <p:spPr bwMode="auto">
          <a:xfrm>
            <a:off x="3797272" y="6061097"/>
            <a:ext cx="4495800" cy="396875"/>
          </a:xfrm>
          <a:prstGeom prst="rect">
            <a:avLst/>
          </a:prstGeom>
          <a:solidFill>
            <a:schemeClr val="tx2">
              <a:lumMod val="60000"/>
              <a:lumOff val="40000"/>
            </a:schemeClr>
          </a:solidFill>
          <a:ln w="12700" algn="ctr">
            <a:noFill/>
            <a:miter lim="800000"/>
            <a:headEnd/>
            <a:tailEnd/>
          </a:ln>
        </p:spPr>
        <p:txBody>
          <a:bodyPr>
            <a:spAutoFit/>
          </a:bodyPr>
          <a:lstStyle/>
          <a:p>
            <a:pPr algn="l" rtl="0" eaLnBrk="0" hangingPunct="0">
              <a:spcBef>
                <a:spcPct val="50000"/>
              </a:spcBef>
            </a:pPr>
            <a:r>
              <a:rPr lang="fr-FR" sz="2000" b="1" i="1" dirty="0">
                <a:solidFill>
                  <a:srgbClr val="FFFF99"/>
                </a:solidFill>
              </a:rPr>
              <a:t>Il faut un point de coupure statique</a:t>
            </a:r>
          </a:p>
        </p:txBody>
      </p:sp>
      <p:sp>
        <p:nvSpPr>
          <p:cNvPr id="6" name="Text Box 5"/>
          <p:cNvSpPr txBox="1">
            <a:spLocks noChangeArrowheads="1"/>
          </p:cNvSpPr>
          <p:nvPr/>
        </p:nvSpPr>
        <p:spPr bwMode="auto">
          <a:xfrm>
            <a:off x="4178272" y="3394097"/>
            <a:ext cx="4114800" cy="701675"/>
          </a:xfrm>
          <a:prstGeom prst="rect">
            <a:avLst/>
          </a:prstGeom>
          <a:solidFill>
            <a:schemeClr val="tx2">
              <a:lumMod val="60000"/>
              <a:lumOff val="40000"/>
            </a:schemeClr>
          </a:solidFill>
          <a:ln w="12700">
            <a:noFill/>
            <a:miter lim="800000"/>
            <a:headEnd/>
            <a:tailEnd/>
          </a:ln>
        </p:spPr>
        <p:txBody>
          <a:bodyPr>
            <a:spAutoFit/>
          </a:bodyPr>
          <a:lstStyle/>
          <a:p>
            <a:pPr algn="l" rtl="0" eaLnBrk="0" hangingPunct="0">
              <a:spcBef>
                <a:spcPct val="50000"/>
              </a:spcBef>
            </a:pPr>
            <a:r>
              <a:rPr lang="fr-FR" sz="2000" b="1" i="1" dirty="0">
                <a:solidFill>
                  <a:srgbClr val="FFFF99"/>
                </a:solidFill>
              </a:rPr>
              <a:t>Obliger la création d’une figure à partir d’une méthode fabrique</a:t>
            </a:r>
          </a:p>
        </p:txBody>
      </p:sp>
      <p:sp>
        <p:nvSpPr>
          <p:cNvPr id="7" name="Rectangle 6"/>
          <p:cNvSpPr/>
          <p:nvPr/>
        </p:nvSpPr>
        <p:spPr>
          <a:xfrm>
            <a:off x="928662" y="1571612"/>
            <a:ext cx="4572032" cy="461665"/>
          </a:xfrm>
          <a:prstGeom prst="rect">
            <a:avLst/>
          </a:prstGeom>
          <a:solidFill>
            <a:schemeClr val="accent2">
              <a:lumMod val="20000"/>
              <a:lumOff val="80000"/>
            </a:schemeClr>
          </a:solidFill>
        </p:spPr>
        <p:txBody>
          <a:bodyPr wrap="square">
            <a:spAutoFit/>
          </a:bodyPr>
          <a:lstStyle/>
          <a:p>
            <a:pPr lvl="0"/>
            <a:r>
              <a:rPr lang="fr-FR" sz="2400" b="1" dirty="0" smtClean="0"/>
              <a:t>Protection fine à la compilation</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928662" y="2214554"/>
            <a:ext cx="7556500" cy="4211638"/>
          </a:xfrm>
          <a:prstGeom prst="rect">
            <a:avLst/>
          </a:prstGeom>
          <a:solidFill>
            <a:schemeClr val="accent5">
              <a:lumMod val="20000"/>
              <a:lumOff val="80000"/>
            </a:schemeClr>
          </a:solidFill>
          <a:ln w="3175">
            <a:noFill/>
            <a:miter lim="800000"/>
            <a:headEnd/>
            <a:tailEnd/>
          </a:ln>
        </p:spPr>
        <p:txBody>
          <a:bodyPr wrap="none">
            <a:spAutoFit/>
          </a:bodyPr>
          <a:lstStyle/>
          <a:p>
            <a:pPr algn="l" rtl="0" eaLnBrk="0" hangingPunct="0"/>
            <a:r>
              <a:rPr lang="en-US" b="1">
                <a:solidFill>
                  <a:srgbClr val="0033CC"/>
                </a:solidFill>
                <a:latin typeface="Courier New" pitchFamily="49" charset="0"/>
              </a:rPr>
              <a:t>class</a:t>
            </a:r>
            <a:r>
              <a:rPr lang="en-US" b="1">
                <a:latin typeface="Courier New" pitchFamily="49" charset="0"/>
              </a:rPr>
              <a:t> Line implements FigureElement{</a:t>
            </a:r>
          </a:p>
          <a:p>
            <a:pPr algn="l" rtl="0" eaLnBrk="0" hangingPunct="0"/>
            <a:r>
              <a:rPr lang="en-US" b="1">
                <a:latin typeface="Courier New" pitchFamily="49" charset="0"/>
              </a:rPr>
              <a:t>  </a:t>
            </a:r>
            <a:r>
              <a:rPr lang="en-US" b="1">
                <a:solidFill>
                  <a:srgbClr val="0033CC"/>
                </a:solidFill>
                <a:latin typeface="Courier New" pitchFamily="49" charset="0"/>
              </a:rPr>
              <a:t>private</a:t>
            </a:r>
            <a:r>
              <a:rPr lang="en-US" b="1">
                <a:latin typeface="Courier New" pitchFamily="49" charset="0"/>
              </a:rPr>
              <a:t> Point p1, p2;</a:t>
            </a:r>
          </a:p>
          <a:p>
            <a:pPr algn="l" rtl="0" eaLnBrk="0" hangingPunct="0"/>
            <a:r>
              <a:rPr lang="en-US" b="1">
                <a:latin typeface="Courier New" pitchFamily="49" charset="0"/>
              </a:rPr>
              <a:t>  Point getP1() { </a:t>
            </a:r>
            <a:r>
              <a:rPr lang="en-US" b="1">
                <a:solidFill>
                  <a:srgbClr val="0033CC"/>
                </a:solidFill>
                <a:latin typeface="Courier New" pitchFamily="49" charset="0"/>
              </a:rPr>
              <a:t>return</a:t>
            </a:r>
            <a:r>
              <a:rPr lang="en-US" b="1">
                <a:latin typeface="Courier New" pitchFamily="49" charset="0"/>
              </a:rPr>
              <a:t> p1; }</a:t>
            </a:r>
          </a:p>
          <a:p>
            <a:pPr algn="l" rtl="0" eaLnBrk="0" hangingPunct="0"/>
            <a:r>
              <a:rPr lang="en-US" b="1">
                <a:latin typeface="Courier New" pitchFamily="49" charset="0"/>
              </a:rPr>
              <a:t>  Point getP2() { </a:t>
            </a:r>
            <a:r>
              <a:rPr lang="en-US" b="1">
                <a:solidFill>
                  <a:srgbClr val="0033CC"/>
                </a:solidFill>
                <a:latin typeface="Courier New" pitchFamily="49" charset="0"/>
              </a:rPr>
              <a:t>return</a:t>
            </a:r>
            <a:r>
              <a:rPr lang="en-US" b="1">
                <a:latin typeface="Courier New" pitchFamily="49" charset="0"/>
              </a:rPr>
              <a:t> p2; }</a:t>
            </a:r>
          </a:p>
          <a:p>
            <a:pPr algn="l" rtl="0" eaLnBrk="0" hangingPunct="0"/>
            <a:r>
              <a:rPr lang="en-US" b="1">
                <a:latin typeface="Courier New" pitchFamily="49" charset="0"/>
              </a:rPr>
              <a:t>  </a:t>
            </a:r>
            <a:r>
              <a:rPr lang="en-US" b="1">
                <a:solidFill>
                  <a:srgbClr val="0033CC"/>
                </a:solidFill>
                <a:latin typeface="Courier New" pitchFamily="49" charset="0"/>
              </a:rPr>
              <a:t>void</a:t>
            </a:r>
            <a:r>
              <a:rPr lang="en-US" b="1">
                <a:latin typeface="Courier New" pitchFamily="49" charset="0"/>
              </a:rPr>
              <a:t> setP1(Point p1) { </a:t>
            </a:r>
            <a:r>
              <a:rPr lang="en-US" b="1">
                <a:solidFill>
                  <a:srgbClr val="0033CC"/>
                </a:solidFill>
                <a:latin typeface="Courier New" pitchFamily="49" charset="0"/>
              </a:rPr>
              <a:t>this</a:t>
            </a:r>
            <a:r>
              <a:rPr lang="en-US" b="1">
                <a:latin typeface="Courier New" pitchFamily="49" charset="0"/>
              </a:rPr>
              <a:t>.p1 = p1; }</a:t>
            </a:r>
          </a:p>
          <a:p>
            <a:pPr algn="l" rtl="0" eaLnBrk="0" hangingPunct="0"/>
            <a:r>
              <a:rPr lang="en-US" b="1">
                <a:latin typeface="Courier New" pitchFamily="49" charset="0"/>
              </a:rPr>
              <a:t>  </a:t>
            </a:r>
            <a:r>
              <a:rPr lang="en-US" b="1">
                <a:solidFill>
                  <a:srgbClr val="0033CC"/>
                </a:solidFill>
                <a:latin typeface="Courier New" pitchFamily="49" charset="0"/>
              </a:rPr>
              <a:t>void</a:t>
            </a:r>
            <a:r>
              <a:rPr lang="en-US" b="1">
                <a:latin typeface="Courier New" pitchFamily="49" charset="0"/>
              </a:rPr>
              <a:t> setP2(Point p2) { </a:t>
            </a:r>
            <a:r>
              <a:rPr lang="en-US" b="1">
                <a:solidFill>
                  <a:srgbClr val="0033CC"/>
                </a:solidFill>
                <a:latin typeface="Courier New" pitchFamily="49" charset="0"/>
              </a:rPr>
              <a:t>this</a:t>
            </a:r>
            <a:r>
              <a:rPr lang="en-US" b="1">
                <a:latin typeface="Courier New" pitchFamily="49" charset="0"/>
              </a:rPr>
              <a:t>.p2 = p2; }</a:t>
            </a:r>
          </a:p>
          <a:p>
            <a:pPr algn="l" rtl="0" eaLnBrk="0" hangingPunct="0"/>
            <a:r>
              <a:rPr lang="en-US" b="1">
                <a:latin typeface="Courier New" pitchFamily="49" charset="0"/>
              </a:rPr>
              <a:t>  </a:t>
            </a:r>
            <a:r>
              <a:rPr lang="en-US" b="1">
                <a:solidFill>
                  <a:srgbClr val="0033CC"/>
                </a:solidFill>
                <a:latin typeface="Courier New" pitchFamily="49" charset="0"/>
              </a:rPr>
              <a:t>void</a:t>
            </a:r>
            <a:r>
              <a:rPr lang="en-US" b="1">
                <a:latin typeface="Courier New" pitchFamily="49" charset="0"/>
              </a:rPr>
              <a:t> moveBy(</a:t>
            </a:r>
            <a:r>
              <a:rPr lang="en-US" b="1">
                <a:solidFill>
                  <a:srgbClr val="0033CC"/>
                </a:solidFill>
                <a:latin typeface="Courier New" pitchFamily="49" charset="0"/>
              </a:rPr>
              <a:t>int</a:t>
            </a:r>
            <a:r>
              <a:rPr lang="en-US" b="1">
                <a:latin typeface="Courier New" pitchFamily="49" charset="0"/>
              </a:rPr>
              <a:t> dx, </a:t>
            </a:r>
            <a:r>
              <a:rPr lang="en-US" b="1">
                <a:solidFill>
                  <a:srgbClr val="0033CC"/>
                </a:solidFill>
                <a:latin typeface="Courier New" pitchFamily="49" charset="0"/>
              </a:rPr>
              <a:t>int</a:t>
            </a:r>
            <a:r>
              <a:rPr lang="en-US" b="1">
                <a:latin typeface="Courier New" pitchFamily="49" charset="0"/>
              </a:rPr>
              <a:t> dy) { ... }</a:t>
            </a:r>
          </a:p>
          <a:p>
            <a:pPr algn="l" rtl="0" eaLnBrk="0" hangingPunct="0"/>
            <a:endParaRPr lang="en-US" b="1">
              <a:latin typeface="Courier New" pitchFamily="49" charset="0"/>
            </a:endParaRPr>
          </a:p>
          <a:p>
            <a:pPr algn="l" rtl="0" eaLnBrk="0" hangingPunct="0"/>
            <a:r>
              <a:rPr lang="en-US" b="1">
                <a:latin typeface="Courier New" pitchFamily="49" charset="0"/>
              </a:rPr>
              <a:t>  </a:t>
            </a:r>
            <a:r>
              <a:rPr lang="en-US" b="1">
                <a:solidFill>
                  <a:srgbClr val="0033CC"/>
                </a:solidFill>
                <a:latin typeface="Courier New" pitchFamily="49" charset="0"/>
              </a:rPr>
              <a:t>static aspect</a:t>
            </a:r>
            <a:r>
              <a:rPr lang="en-US" b="1">
                <a:latin typeface="Courier New" pitchFamily="49" charset="0"/>
              </a:rPr>
              <a:t> SetterEnforcement {</a:t>
            </a:r>
          </a:p>
          <a:p>
            <a:pPr algn="l" rtl="0" eaLnBrk="0" hangingPunct="0"/>
            <a:r>
              <a:rPr lang="en-US" b="1">
                <a:latin typeface="Courier New" pitchFamily="49" charset="0"/>
              </a:rPr>
              <a:t>			 // Aspect statique imbriqué</a:t>
            </a:r>
          </a:p>
          <a:p>
            <a:pPr algn="l" rtl="0" eaLnBrk="0" hangingPunct="0"/>
            <a:r>
              <a:rPr lang="en-US" b="1">
                <a:latin typeface="Courier New" pitchFamily="49" charset="0"/>
              </a:rPr>
              <a:t>    </a:t>
            </a:r>
            <a:r>
              <a:rPr lang="en-US" b="1">
                <a:solidFill>
                  <a:srgbClr val="0033CC"/>
                </a:solidFill>
                <a:latin typeface="Courier New" pitchFamily="49" charset="0"/>
              </a:rPr>
              <a:t>declare</a:t>
            </a:r>
            <a:r>
              <a:rPr lang="en-US" b="1">
                <a:latin typeface="Courier New" pitchFamily="49" charset="0"/>
              </a:rPr>
              <a:t> error: set(Point Line.*) &amp;&amp; </a:t>
            </a:r>
          </a:p>
          <a:p>
            <a:pPr algn="l" rtl="0" eaLnBrk="0" hangingPunct="0"/>
            <a:r>
              <a:rPr lang="en-US" b="1">
                <a:latin typeface="Courier New" pitchFamily="49" charset="0"/>
              </a:rPr>
              <a:t>                   !withincode(</a:t>
            </a:r>
            <a:r>
              <a:rPr lang="en-US" b="1">
                <a:solidFill>
                  <a:srgbClr val="0033CC"/>
                </a:solidFill>
                <a:latin typeface="Courier New" pitchFamily="49" charset="0"/>
              </a:rPr>
              <a:t>void</a:t>
            </a:r>
            <a:r>
              <a:rPr lang="en-US" b="1">
                <a:latin typeface="Courier New" pitchFamily="49" charset="0"/>
              </a:rPr>
              <a:t> Line.setP*(Point))</a:t>
            </a:r>
          </a:p>
          <a:p>
            <a:pPr algn="l" rtl="0" eaLnBrk="0" hangingPunct="0"/>
            <a:r>
              <a:rPr lang="en-US" b="1">
                <a:latin typeface="Courier New" pitchFamily="49" charset="0"/>
              </a:rPr>
              <a:t>      “Utiliser plutôt une méthode Setter";</a:t>
            </a:r>
          </a:p>
          <a:p>
            <a:pPr algn="l" rtl="0" eaLnBrk="0" hangingPunct="0"/>
            <a:r>
              <a:rPr lang="en-US" b="1">
                <a:latin typeface="Courier New" pitchFamily="49" charset="0"/>
              </a:rPr>
              <a:t>  }</a:t>
            </a:r>
          </a:p>
          <a:p>
            <a:pPr algn="l" rtl="0" eaLnBrk="0" hangingPunct="0"/>
            <a:r>
              <a:rPr lang="en-US" b="1">
                <a:latin typeface="Courier New" pitchFamily="49" charset="0"/>
              </a:rPr>
              <a:t>}</a:t>
            </a:r>
          </a:p>
        </p:txBody>
      </p:sp>
      <p:sp>
        <p:nvSpPr>
          <p:cNvPr id="5" name="Rectangle 4"/>
          <p:cNvSpPr/>
          <p:nvPr/>
        </p:nvSpPr>
        <p:spPr>
          <a:xfrm>
            <a:off x="928662" y="1571612"/>
            <a:ext cx="4572032" cy="461665"/>
          </a:xfrm>
          <a:prstGeom prst="rect">
            <a:avLst/>
          </a:prstGeom>
          <a:solidFill>
            <a:schemeClr val="accent2">
              <a:lumMod val="20000"/>
              <a:lumOff val="80000"/>
            </a:schemeClr>
          </a:solidFill>
        </p:spPr>
        <p:txBody>
          <a:bodyPr wrap="square">
            <a:spAutoFit/>
          </a:bodyPr>
          <a:lstStyle/>
          <a:p>
            <a:pPr lvl="0"/>
            <a:r>
              <a:rPr lang="fr-FR" sz="2400" b="1" dirty="0" smtClean="0"/>
              <a:t>Protection fine à la compilation</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500034" y="2214554"/>
            <a:ext cx="81534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Génération de la trace</a:t>
            </a:r>
            <a:r>
              <a:rPr kumimoji="0" lang="fr-FR" sz="2800" b="0" i="0" u="none" strike="noStrike" kern="1200" cap="none" spc="0" normalizeH="0" noProof="0" dirty="0" smtClean="0">
                <a:ln>
                  <a:noFill/>
                </a:ln>
                <a:solidFill>
                  <a:schemeClr val="tx1"/>
                </a:solidFill>
                <a:effectLst/>
                <a:uLnTx/>
                <a:uFillTx/>
                <a:latin typeface="+mn-lt"/>
                <a:ea typeface="+mn-ea"/>
                <a:cs typeface="+mn-cs"/>
              </a:rPr>
              <a:t> :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Quelques points de jointure et une consigne</a:t>
            </a:r>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Avec un aspect (</a:t>
            </a:r>
            <a:r>
              <a:rPr kumimoji="0" lang="fr-FR" sz="2800" b="0" i="0" u="none" strike="noStrike" kern="1200" cap="none" spc="0" normalizeH="0" baseline="0" noProof="0" dirty="0" err="1" smtClean="0">
                <a:ln>
                  <a:noFill/>
                </a:ln>
                <a:solidFill>
                  <a:schemeClr val="tx1"/>
                </a:solidFill>
                <a:effectLst/>
                <a:uLnTx/>
                <a:uFillTx/>
                <a:latin typeface="+mn-lt"/>
                <a:ea typeface="+mn-ea"/>
                <a:cs typeface="+mn-cs"/>
              </a:rPr>
              <a:t>plug</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 &amp; </a:t>
            </a:r>
            <a:r>
              <a:rPr kumimoji="0" lang="fr-FR" sz="2800" b="0" i="0" u="none" strike="noStrike" kern="1200" cap="none" spc="0" normalizeH="0" baseline="0" noProof="0" dirty="0" err="1" smtClean="0">
                <a:ln>
                  <a:noFill/>
                </a:ln>
                <a:solidFill>
                  <a:schemeClr val="tx1"/>
                </a:solidFill>
                <a:effectLst/>
                <a:uLnTx/>
                <a:uFillTx/>
                <a:latin typeface="+mn-lt"/>
                <a:ea typeface="+mn-ea"/>
                <a:cs typeface="+mn-cs"/>
              </a:rPr>
              <a:t>play</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Les fonctionnalités de base ne sont pas affectées par l’aspect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A la fin l’aspect est retiré (</a:t>
            </a:r>
            <a:r>
              <a:rPr kumimoji="0" lang="fr-FR" sz="2400" b="0" i="0" u="none" strike="noStrike" kern="1200" cap="none" spc="0" normalizeH="0" baseline="0" noProof="0" dirty="0" err="1" smtClean="0">
                <a:ln>
                  <a:noFill/>
                </a:ln>
                <a:solidFill>
                  <a:schemeClr val="tx1"/>
                </a:solidFill>
                <a:effectLst/>
                <a:uLnTx/>
                <a:uFillTx/>
                <a:latin typeface="+mn-lt"/>
                <a:ea typeface="+mn-ea"/>
                <a:cs typeface="+mn-cs"/>
              </a:rPr>
              <a:t>unpluggable</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Rectangle 4"/>
          <p:cNvSpPr/>
          <p:nvPr/>
        </p:nvSpPr>
        <p:spPr>
          <a:xfrm>
            <a:off x="928662" y="1571612"/>
            <a:ext cx="4572032" cy="461665"/>
          </a:xfrm>
          <a:prstGeom prst="rect">
            <a:avLst/>
          </a:prstGeom>
          <a:solidFill>
            <a:schemeClr val="accent2">
              <a:lumMod val="20000"/>
              <a:lumOff val="80000"/>
            </a:schemeClr>
          </a:solidFill>
        </p:spPr>
        <p:txBody>
          <a:bodyPr wrap="square">
            <a:spAutoFit/>
          </a:bodyPr>
          <a:lstStyle/>
          <a:p>
            <a:pPr lvl="0"/>
            <a:r>
              <a:rPr lang="fr-FR" sz="2400" b="1" dirty="0" smtClean="0"/>
              <a:t>Dernier exemple </a:t>
            </a:r>
            <a:r>
              <a:rPr lang="fr-FR" sz="2400" b="1" dirty="0" smtClean="0">
                <a:solidFill>
                  <a:schemeClr val="tx2"/>
                </a:solidFill>
              </a:rPr>
              <a:t>La trace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pic>
        <p:nvPicPr>
          <p:cNvPr id="1026" name="Picture 2"/>
          <p:cNvPicPr>
            <a:picLocks noChangeAspect="1" noChangeArrowheads="1"/>
          </p:cNvPicPr>
          <p:nvPr/>
        </p:nvPicPr>
        <p:blipFill>
          <a:blip r:embed="rId2"/>
          <a:srcRect/>
          <a:stretch>
            <a:fillRect/>
          </a:stretch>
        </p:blipFill>
        <p:spPr bwMode="auto">
          <a:xfrm>
            <a:off x="1142976" y="2571744"/>
            <a:ext cx="7053629" cy="3338514"/>
          </a:xfrm>
          <a:prstGeom prst="rect">
            <a:avLst/>
          </a:prstGeom>
          <a:noFill/>
          <a:ln w="9525">
            <a:noFill/>
            <a:miter lim="800000"/>
            <a:headEnd/>
            <a:tailEnd/>
          </a:ln>
          <a:effectLst/>
        </p:spPr>
      </p:pic>
      <p:sp>
        <p:nvSpPr>
          <p:cNvPr id="5" name="Rectangle 4"/>
          <p:cNvSpPr/>
          <p:nvPr/>
        </p:nvSpPr>
        <p:spPr>
          <a:xfrm>
            <a:off x="500034" y="1357298"/>
            <a:ext cx="4223657" cy="523220"/>
          </a:xfrm>
          <a:prstGeom prst="rect">
            <a:avLst/>
          </a:prstGeom>
          <a:solidFill>
            <a:schemeClr val="accent4">
              <a:lumMod val="60000"/>
              <a:lumOff val="40000"/>
            </a:schemeClr>
          </a:solidFill>
        </p:spPr>
        <p:txBody>
          <a:bodyPr wrap="none">
            <a:spAutoFit/>
          </a:bodyPr>
          <a:lstStyle/>
          <a:p>
            <a:pPr algn="just"/>
            <a:r>
              <a:rPr lang="fr-FR" sz="2800" b="1" dirty="0" smtClean="0"/>
              <a:t>L'enchevêtrement du code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1295400" y="3429000"/>
            <a:ext cx="609600" cy="304800"/>
          </a:xfrm>
          <a:prstGeom prst="rect">
            <a:avLst/>
          </a:prstGeom>
          <a:noFill/>
          <a:ln w="9525">
            <a:solidFill>
              <a:schemeClr val="tx1"/>
            </a:solidFill>
            <a:miter lim="800000"/>
            <a:headEnd/>
            <a:tailEnd/>
          </a:ln>
        </p:spPr>
        <p:txBody>
          <a:bodyPr wrap="none" anchor="ctr">
            <a:spAutoFit/>
          </a:bodyPr>
          <a:lstStyle/>
          <a:p>
            <a:endParaRPr lang="fr-FR"/>
          </a:p>
        </p:txBody>
      </p:sp>
      <p:sp>
        <p:nvSpPr>
          <p:cNvPr id="6" name="Rectangle 5"/>
          <p:cNvSpPr>
            <a:spLocks noChangeArrowheads="1"/>
          </p:cNvSpPr>
          <p:nvPr/>
        </p:nvSpPr>
        <p:spPr bwMode="auto">
          <a:xfrm>
            <a:off x="533400" y="3810000"/>
            <a:ext cx="609600" cy="304800"/>
          </a:xfrm>
          <a:prstGeom prst="rect">
            <a:avLst/>
          </a:prstGeom>
          <a:noFill/>
          <a:ln w="9525">
            <a:solidFill>
              <a:schemeClr val="tx1"/>
            </a:solidFill>
            <a:miter lim="800000"/>
            <a:headEnd/>
            <a:tailEnd/>
          </a:ln>
        </p:spPr>
        <p:txBody>
          <a:bodyPr wrap="none" anchor="ctr">
            <a:spAutoFit/>
          </a:bodyPr>
          <a:lstStyle/>
          <a:p>
            <a:endParaRPr lang="fr-FR"/>
          </a:p>
        </p:txBody>
      </p:sp>
      <p:sp>
        <p:nvSpPr>
          <p:cNvPr id="7" name="Rectangle 6"/>
          <p:cNvSpPr>
            <a:spLocks noChangeArrowheads="1"/>
          </p:cNvSpPr>
          <p:nvPr/>
        </p:nvSpPr>
        <p:spPr bwMode="auto">
          <a:xfrm>
            <a:off x="1905000" y="4343400"/>
            <a:ext cx="609600" cy="304800"/>
          </a:xfrm>
          <a:prstGeom prst="rect">
            <a:avLst/>
          </a:prstGeom>
          <a:noFill/>
          <a:ln w="9525">
            <a:solidFill>
              <a:schemeClr val="tx1"/>
            </a:solidFill>
            <a:miter lim="800000"/>
            <a:headEnd/>
            <a:tailEnd/>
          </a:ln>
        </p:spPr>
        <p:txBody>
          <a:bodyPr wrap="none" anchor="ctr">
            <a:spAutoFit/>
          </a:bodyPr>
          <a:lstStyle/>
          <a:p>
            <a:endParaRPr lang="fr-FR"/>
          </a:p>
        </p:txBody>
      </p:sp>
      <p:sp>
        <p:nvSpPr>
          <p:cNvPr id="8" name="Rectangle 7"/>
          <p:cNvSpPr>
            <a:spLocks noChangeArrowheads="1"/>
          </p:cNvSpPr>
          <p:nvPr/>
        </p:nvSpPr>
        <p:spPr bwMode="auto">
          <a:xfrm>
            <a:off x="1066800" y="4343400"/>
            <a:ext cx="609600" cy="304800"/>
          </a:xfrm>
          <a:prstGeom prst="rect">
            <a:avLst/>
          </a:prstGeom>
          <a:noFill/>
          <a:ln w="9525">
            <a:solidFill>
              <a:schemeClr val="tx1"/>
            </a:solidFill>
            <a:miter lim="800000"/>
            <a:headEnd/>
            <a:tailEnd/>
          </a:ln>
        </p:spPr>
        <p:txBody>
          <a:bodyPr wrap="none" anchor="ctr">
            <a:spAutoFit/>
          </a:bodyPr>
          <a:lstStyle/>
          <a:p>
            <a:endParaRPr lang="fr-FR"/>
          </a:p>
        </p:txBody>
      </p:sp>
      <p:sp>
        <p:nvSpPr>
          <p:cNvPr id="9" name="Rectangle 8"/>
          <p:cNvSpPr>
            <a:spLocks noChangeArrowheads="1"/>
          </p:cNvSpPr>
          <p:nvPr/>
        </p:nvSpPr>
        <p:spPr bwMode="auto">
          <a:xfrm>
            <a:off x="2309813" y="3733800"/>
            <a:ext cx="609600" cy="304800"/>
          </a:xfrm>
          <a:prstGeom prst="rect">
            <a:avLst/>
          </a:prstGeom>
          <a:noFill/>
          <a:ln w="9525">
            <a:solidFill>
              <a:schemeClr val="tx1"/>
            </a:solidFill>
            <a:miter lim="800000"/>
            <a:headEnd/>
            <a:tailEnd/>
          </a:ln>
        </p:spPr>
        <p:txBody>
          <a:bodyPr wrap="none" anchor="ctr">
            <a:spAutoFit/>
          </a:bodyPr>
          <a:lstStyle/>
          <a:p>
            <a:endParaRPr lang="fr-FR"/>
          </a:p>
        </p:txBody>
      </p:sp>
      <p:sp>
        <p:nvSpPr>
          <p:cNvPr id="10" name="Rectangle 9"/>
          <p:cNvSpPr>
            <a:spLocks noChangeArrowheads="1"/>
          </p:cNvSpPr>
          <p:nvPr/>
        </p:nvSpPr>
        <p:spPr bwMode="auto">
          <a:xfrm>
            <a:off x="3071813" y="3733800"/>
            <a:ext cx="609600" cy="304800"/>
          </a:xfrm>
          <a:prstGeom prst="rect">
            <a:avLst/>
          </a:prstGeom>
          <a:noFill/>
          <a:ln w="9525">
            <a:solidFill>
              <a:schemeClr val="tx1"/>
            </a:solidFill>
            <a:miter lim="800000"/>
            <a:headEnd/>
            <a:tailEnd/>
          </a:ln>
        </p:spPr>
        <p:txBody>
          <a:bodyPr wrap="none" anchor="ctr">
            <a:spAutoFit/>
          </a:bodyPr>
          <a:lstStyle/>
          <a:p>
            <a:endParaRPr lang="fr-FR"/>
          </a:p>
        </p:txBody>
      </p:sp>
      <p:sp>
        <p:nvSpPr>
          <p:cNvPr id="11" name="Rectangle 10"/>
          <p:cNvSpPr>
            <a:spLocks noChangeArrowheads="1"/>
          </p:cNvSpPr>
          <p:nvPr/>
        </p:nvSpPr>
        <p:spPr bwMode="auto">
          <a:xfrm>
            <a:off x="2690813" y="3124200"/>
            <a:ext cx="609600" cy="304800"/>
          </a:xfrm>
          <a:prstGeom prst="rect">
            <a:avLst/>
          </a:prstGeom>
          <a:noFill/>
          <a:ln w="9525">
            <a:solidFill>
              <a:schemeClr val="tx1"/>
            </a:solidFill>
            <a:miter lim="800000"/>
            <a:headEnd/>
            <a:tailEnd/>
          </a:ln>
        </p:spPr>
        <p:txBody>
          <a:bodyPr wrap="none" anchor="ctr">
            <a:spAutoFit/>
          </a:bodyPr>
          <a:lstStyle/>
          <a:p>
            <a:endParaRPr lang="fr-FR"/>
          </a:p>
        </p:txBody>
      </p:sp>
      <p:sp>
        <p:nvSpPr>
          <p:cNvPr id="12" name="Line 11"/>
          <p:cNvSpPr>
            <a:spLocks noChangeShapeType="1"/>
          </p:cNvSpPr>
          <p:nvPr/>
        </p:nvSpPr>
        <p:spPr bwMode="auto">
          <a:xfrm flipH="1">
            <a:off x="1905000" y="3352800"/>
            <a:ext cx="762000" cy="228600"/>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13" name="Line 12"/>
          <p:cNvSpPr>
            <a:spLocks noChangeShapeType="1"/>
          </p:cNvSpPr>
          <p:nvPr/>
        </p:nvSpPr>
        <p:spPr bwMode="auto">
          <a:xfrm flipH="1">
            <a:off x="1447800" y="3733800"/>
            <a:ext cx="76200" cy="609600"/>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14" name="Line 13"/>
          <p:cNvSpPr>
            <a:spLocks noChangeShapeType="1"/>
          </p:cNvSpPr>
          <p:nvPr/>
        </p:nvSpPr>
        <p:spPr bwMode="auto">
          <a:xfrm flipV="1">
            <a:off x="1676400" y="4419600"/>
            <a:ext cx="228600" cy="76200"/>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15" name="Line 14"/>
          <p:cNvSpPr>
            <a:spLocks noChangeShapeType="1"/>
          </p:cNvSpPr>
          <p:nvPr/>
        </p:nvSpPr>
        <p:spPr bwMode="auto">
          <a:xfrm flipH="1" flipV="1">
            <a:off x="838200" y="4114800"/>
            <a:ext cx="228600" cy="381000"/>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16" name="AutoShape 15"/>
          <p:cNvSpPr>
            <a:spLocks noChangeArrowheads="1"/>
          </p:cNvSpPr>
          <p:nvPr/>
        </p:nvSpPr>
        <p:spPr bwMode="auto">
          <a:xfrm>
            <a:off x="2971800" y="3505200"/>
            <a:ext cx="76200" cy="76200"/>
          </a:xfrm>
          <a:prstGeom prst="triangle">
            <a:avLst>
              <a:gd name="adj" fmla="val 50000"/>
            </a:avLst>
          </a:prstGeom>
          <a:noFill/>
          <a:ln w="9525">
            <a:solidFill>
              <a:schemeClr val="tx1"/>
            </a:solidFill>
            <a:miter lim="800000"/>
            <a:headEnd/>
            <a:tailEnd/>
          </a:ln>
        </p:spPr>
        <p:txBody>
          <a:bodyPr wrap="none" anchor="ctr">
            <a:spAutoFit/>
          </a:bodyPr>
          <a:lstStyle/>
          <a:p>
            <a:endParaRPr lang="fr-FR"/>
          </a:p>
        </p:txBody>
      </p:sp>
      <p:sp>
        <p:nvSpPr>
          <p:cNvPr id="17" name="Line 16"/>
          <p:cNvSpPr>
            <a:spLocks noChangeShapeType="1"/>
          </p:cNvSpPr>
          <p:nvPr/>
        </p:nvSpPr>
        <p:spPr bwMode="auto">
          <a:xfrm>
            <a:off x="2590800" y="3581400"/>
            <a:ext cx="762000" cy="0"/>
          </a:xfrm>
          <a:prstGeom prst="line">
            <a:avLst/>
          </a:prstGeom>
          <a:noFill/>
          <a:ln w="9525">
            <a:solidFill>
              <a:schemeClr val="tx1"/>
            </a:solidFill>
            <a:round/>
            <a:headEnd/>
            <a:tailEnd/>
          </a:ln>
        </p:spPr>
        <p:txBody>
          <a:bodyPr wrap="none" anchor="ctr">
            <a:spAutoFit/>
          </a:bodyPr>
          <a:lstStyle/>
          <a:p>
            <a:endParaRPr lang="fr-FR"/>
          </a:p>
        </p:txBody>
      </p:sp>
      <p:sp>
        <p:nvSpPr>
          <p:cNvPr id="18" name="Line 17"/>
          <p:cNvSpPr>
            <a:spLocks noChangeShapeType="1"/>
          </p:cNvSpPr>
          <p:nvPr/>
        </p:nvSpPr>
        <p:spPr bwMode="auto">
          <a:xfrm>
            <a:off x="2590800" y="3581400"/>
            <a:ext cx="0" cy="152400"/>
          </a:xfrm>
          <a:prstGeom prst="line">
            <a:avLst/>
          </a:prstGeom>
          <a:noFill/>
          <a:ln w="9525">
            <a:solidFill>
              <a:schemeClr val="tx1"/>
            </a:solidFill>
            <a:round/>
            <a:headEnd/>
            <a:tailEnd/>
          </a:ln>
        </p:spPr>
        <p:txBody>
          <a:bodyPr wrap="none" anchor="ctr">
            <a:spAutoFit/>
          </a:bodyPr>
          <a:lstStyle/>
          <a:p>
            <a:endParaRPr lang="fr-FR"/>
          </a:p>
        </p:txBody>
      </p:sp>
      <p:sp>
        <p:nvSpPr>
          <p:cNvPr id="19" name="Line 18"/>
          <p:cNvSpPr>
            <a:spLocks noChangeShapeType="1"/>
          </p:cNvSpPr>
          <p:nvPr/>
        </p:nvSpPr>
        <p:spPr bwMode="auto">
          <a:xfrm>
            <a:off x="3352800" y="3581400"/>
            <a:ext cx="0" cy="152400"/>
          </a:xfrm>
          <a:prstGeom prst="line">
            <a:avLst/>
          </a:prstGeom>
          <a:noFill/>
          <a:ln w="9525">
            <a:solidFill>
              <a:schemeClr val="tx1"/>
            </a:solidFill>
            <a:round/>
            <a:headEnd/>
            <a:tailEnd/>
          </a:ln>
        </p:spPr>
        <p:txBody>
          <a:bodyPr wrap="none" anchor="ctr">
            <a:spAutoFit/>
          </a:bodyPr>
          <a:lstStyle/>
          <a:p>
            <a:endParaRPr lang="fr-FR"/>
          </a:p>
        </p:txBody>
      </p:sp>
      <p:sp>
        <p:nvSpPr>
          <p:cNvPr id="20" name="Line 19"/>
          <p:cNvSpPr>
            <a:spLocks noChangeShapeType="1"/>
          </p:cNvSpPr>
          <p:nvPr/>
        </p:nvSpPr>
        <p:spPr bwMode="auto">
          <a:xfrm>
            <a:off x="3003550" y="3429000"/>
            <a:ext cx="0" cy="76200"/>
          </a:xfrm>
          <a:prstGeom prst="line">
            <a:avLst/>
          </a:prstGeom>
          <a:noFill/>
          <a:ln w="9525">
            <a:solidFill>
              <a:schemeClr val="tx1"/>
            </a:solidFill>
            <a:round/>
            <a:headEnd/>
            <a:tailEnd/>
          </a:ln>
        </p:spPr>
        <p:txBody>
          <a:bodyPr wrap="none" anchor="ctr">
            <a:spAutoFit/>
          </a:bodyPr>
          <a:lstStyle/>
          <a:p>
            <a:endParaRPr lang="fr-FR"/>
          </a:p>
        </p:txBody>
      </p:sp>
      <p:sp>
        <p:nvSpPr>
          <p:cNvPr id="21" name="Line 20"/>
          <p:cNvSpPr>
            <a:spLocks noChangeShapeType="1"/>
          </p:cNvSpPr>
          <p:nvPr/>
        </p:nvSpPr>
        <p:spPr bwMode="auto">
          <a:xfrm flipH="1">
            <a:off x="2133600" y="4038600"/>
            <a:ext cx="304800" cy="304800"/>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22" name="Text Box 21"/>
          <p:cNvSpPr txBox="1">
            <a:spLocks noChangeArrowheads="1"/>
          </p:cNvSpPr>
          <p:nvPr/>
        </p:nvSpPr>
        <p:spPr bwMode="auto">
          <a:xfrm>
            <a:off x="1447800" y="1524000"/>
            <a:ext cx="1319015" cy="338554"/>
          </a:xfrm>
          <a:prstGeom prst="rect">
            <a:avLst/>
          </a:prstGeom>
          <a:noFill/>
          <a:ln w="9525">
            <a:solidFill>
              <a:srgbClr val="FFFF99"/>
            </a:solidFill>
            <a:miter lim="800000"/>
            <a:headEnd/>
            <a:tailEnd/>
          </a:ln>
        </p:spPr>
        <p:txBody>
          <a:bodyPr wrap="none">
            <a:spAutoFit/>
          </a:bodyPr>
          <a:lstStyle/>
          <a:p>
            <a:pPr algn="l" rtl="0" eaLnBrk="0" hangingPunct="0"/>
            <a:r>
              <a:rPr lang="en-US" sz="1600" b="1"/>
              <a:t>TraceSupport</a:t>
            </a:r>
          </a:p>
        </p:txBody>
      </p:sp>
      <p:sp>
        <p:nvSpPr>
          <p:cNvPr id="23" name="Line 22"/>
          <p:cNvSpPr>
            <a:spLocks noChangeShapeType="1"/>
          </p:cNvSpPr>
          <p:nvPr/>
        </p:nvSpPr>
        <p:spPr bwMode="auto">
          <a:xfrm flipV="1">
            <a:off x="1524000" y="1905000"/>
            <a:ext cx="457200" cy="1600200"/>
          </a:xfrm>
          <a:prstGeom prst="line">
            <a:avLst/>
          </a:prstGeom>
          <a:noFill/>
          <a:ln w="9525">
            <a:solidFill>
              <a:srgbClr val="FF0000"/>
            </a:solidFill>
            <a:round/>
            <a:headEnd/>
            <a:tailEnd type="arrow" w="med" len="med"/>
          </a:ln>
        </p:spPr>
        <p:txBody>
          <a:bodyPr anchor="ctr">
            <a:spAutoFit/>
          </a:bodyPr>
          <a:lstStyle/>
          <a:p>
            <a:endParaRPr lang="fr-FR"/>
          </a:p>
        </p:txBody>
      </p:sp>
      <p:sp>
        <p:nvSpPr>
          <p:cNvPr id="24" name="Line 23"/>
          <p:cNvSpPr>
            <a:spLocks noChangeShapeType="1"/>
          </p:cNvSpPr>
          <p:nvPr/>
        </p:nvSpPr>
        <p:spPr bwMode="auto">
          <a:xfrm flipH="1" flipV="1">
            <a:off x="2362200" y="1905000"/>
            <a:ext cx="685800" cy="1371600"/>
          </a:xfrm>
          <a:prstGeom prst="line">
            <a:avLst/>
          </a:prstGeom>
          <a:noFill/>
          <a:ln w="9525">
            <a:solidFill>
              <a:srgbClr val="FF0000"/>
            </a:solidFill>
            <a:round/>
            <a:headEnd/>
            <a:tailEnd type="arrow" w="med" len="med"/>
          </a:ln>
        </p:spPr>
        <p:txBody>
          <a:bodyPr anchor="ctr">
            <a:spAutoFit/>
          </a:bodyPr>
          <a:lstStyle/>
          <a:p>
            <a:endParaRPr lang="fr-FR"/>
          </a:p>
        </p:txBody>
      </p:sp>
      <p:sp>
        <p:nvSpPr>
          <p:cNvPr id="25" name="Line 24"/>
          <p:cNvSpPr>
            <a:spLocks noChangeShapeType="1"/>
          </p:cNvSpPr>
          <p:nvPr/>
        </p:nvSpPr>
        <p:spPr bwMode="auto">
          <a:xfrm flipH="1" flipV="1">
            <a:off x="2514600" y="1905000"/>
            <a:ext cx="990600" cy="2057400"/>
          </a:xfrm>
          <a:prstGeom prst="line">
            <a:avLst/>
          </a:prstGeom>
          <a:noFill/>
          <a:ln w="9525">
            <a:solidFill>
              <a:srgbClr val="FF0000"/>
            </a:solidFill>
            <a:round/>
            <a:headEnd/>
            <a:tailEnd type="arrow" w="med" len="med"/>
          </a:ln>
        </p:spPr>
        <p:txBody>
          <a:bodyPr wrap="none" anchor="ctr">
            <a:spAutoFit/>
          </a:bodyPr>
          <a:lstStyle/>
          <a:p>
            <a:endParaRPr lang="fr-FR"/>
          </a:p>
        </p:txBody>
      </p:sp>
      <p:sp>
        <p:nvSpPr>
          <p:cNvPr id="26" name="Line 25"/>
          <p:cNvSpPr>
            <a:spLocks noChangeShapeType="1"/>
          </p:cNvSpPr>
          <p:nvPr/>
        </p:nvSpPr>
        <p:spPr bwMode="auto">
          <a:xfrm flipH="1" flipV="1">
            <a:off x="2286000" y="1905000"/>
            <a:ext cx="381000" cy="1981200"/>
          </a:xfrm>
          <a:prstGeom prst="line">
            <a:avLst/>
          </a:prstGeom>
          <a:noFill/>
          <a:ln w="9525">
            <a:solidFill>
              <a:srgbClr val="FF0000"/>
            </a:solidFill>
            <a:round/>
            <a:headEnd/>
            <a:tailEnd type="arrow" w="med" len="med"/>
          </a:ln>
        </p:spPr>
        <p:txBody>
          <a:bodyPr wrap="none" anchor="ctr">
            <a:spAutoFit/>
          </a:bodyPr>
          <a:lstStyle/>
          <a:p>
            <a:endParaRPr lang="fr-FR"/>
          </a:p>
        </p:txBody>
      </p:sp>
      <p:sp>
        <p:nvSpPr>
          <p:cNvPr id="27" name="Line 26"/>
          <p:cNvSpPr>
            <a:spLocks noChangeShapeType="1"/>
          </p:cNvSpPr>
          <p:nvPr/>
        </p:nvSpPr>
        <p:spPr bwMode="auto">
          <a:xfrm flipH="1" flipV="1">
            <a:off x="2209800" y="1905000"/>
            <a:ext cx="152400" cy="2667000"/>
          </a:xfrm>
          <a:prstGeom prst="line">
            <a:avLst/>
          </a:prstGeom>
          <a:noFill/>
          <a:ln w="9525">
            <a:solidFill>
              <a:srgbClr val="FF0000"/>
            </a:solidFill>
            <a:round/>
            <a:headEnd/>
            <a:tailEnd type="arrow" w="med" len="med"/>
          </a:ln>
        </p:spPr>
        <p:txBody>
          <a:bodyPr wrap="none" anchor="ctr">
            <a:spAutoFit/>
          </a:bodyPr>
          <a:lstStyle/>
          <a:p>
            <a:endParaRPr lang="fr-FR"/>
          </a:p>
        </p:txBody>
      </p:sp>
      <p:sp>
        <p:nvSpPr>
          <p:cNvPr id="28" name="Line 27"/>
          <p:cNvSpPr>
            <a:spLocks noChangeShapeType="1"/>
          </p:cNvSpPr>
          <p:nvPr/>
        </p:nvSpPr>
        <p:spPr bwMode="auto">
          <a:xfrm flipV="1">
            <a:off x="1295400" y="1905000"/>
            <a:ext cx="838200" cy="2667000"/>
          </a:xfrm>
          <a:prstGeom prst="line">
            <a:avLst/>
          </a:prstGeom>
          <a:noFill/>
          <a:ln w="9525">
            <a:solidFill>
              <a:srgbClr val="FF0000"/>
            </a:solidFill>
            <a:round/>
            <a:headEnd/>
            <a:tailEnd type="arrow" w="med" len="med"/>
          </a:ln>
        </p:spPr>
        <p:txBody>
          <a:bodyPr wrap="none" anchor="ctr">
            <a:spAutoFit/>
          </a:bodyPr>
          <a:lstStyle/>
          <a:p>
            <a:endParaRPr lang="fr-FR"/>
          </a:p>
        </p:txBody>
      </p:sp>
      <p:sp>
        <p:nvSpPr>
          <p:cNvPr id="29" name="Line 28"/>
          <p:cNvSpPr>
            <a:spLocks noChangeShapeType="1"/>
          </p:cNvSpPr>
          <p:nvPr/>
        </p:nvSpPr>
        <p:spPr bwMode="auto">
          <a:xfrm flipV="1">
            <a:off x="762000" y="1905000"/>
            <a:ext cx="1066800" cy="2057400"/>
          </a:xfrm>
          <a:prstGeom prst="line">
            <a:avLst/>
          </a:prstGeom>
          <a:noFill/>
          <a:ln w="9525">
            <a:solidFill>
              <a:srgbClr val="FF0000"/>
            </a:solidFill>
            <a:round/>
            <a:headEnd/>
            <a:tailEnd type="arrow" w="med" len="med"/>
          </a:ln>
        </p:spPr>
        <p:txBody>
          <a:bodyPr wrap="none" anchor="ctr">
            <a:spAutoFit/>
          </a:bodyPr>
          <a:lstStyle/>
          <a:p>
            <a:endParaRPr lang="fr-FR"/>
          </a:p>
        </p:txBody>
      </p:sp>
      <p:sp>
        <p:nvSpPr>
          <p:cNvPr id="30" name="Text Box 29"/>
          <p:cNvSpPr txBox="1">
            <a:spLocks noChangeArrowheads="1"/>
          </p:cNvSpPr>
          <p:nvPr/>
        </p:nvSpPr>
        <p:spPr bwMode="auto">
          <a:xfrm>
            <a:off x="533400" y="4779963"/>
            <a:ext cx="5791200" cy="2024062"/>
          </a:xfrm>
          <a:prstGeom prst="rect">
            <a:avLst/>
          </a:prstGeom>
          <a:solidFill>
            <a:srgbClr val="FFFF99"/>
          </a:solidFill>
          <a:ln w="9525">
            <a:solidFill>
              <a:schemeClr val="hlink"/>
            </a:solidFill>
            <a:miter lim="800000"/>
            <a:headEnd/>
            <a:tailEnd/>
          </a:ln>
        </p:spPr>
        <p:txBody>
          <a:bodyPr wrap="none">
            <a:spAutoFit/>
          </a:bodyPr>
          <a:lstStyle/>
          <a:p>
            <a:pPr algn="l" rtl="0" eaLnBrk="0" hangingPunct="0"/>
            <a:r>
              <a:rPr lang="en-US" b="1">
                <a:solidFill>
                  <a:srgbClr val="02354E"/>
                </a:solidFill>
                <a:latin typeface="Courier New" pitchFamily="49" charset="0"/>
              </a:rPr>
              <a:t>class Point {</a:t>
            </a:r>
          </a:p>
          <a:p>
            <a:pPr algn="l" rtl="0" eaLnBrk="0" hangingPunct="0"/>
            <a:r>
              <a:rPr lang="en-US" b="1">
                <a:solidFill>
                  <a:srgbClr val="02354E"/>
                </a:solidFill>
                <a:latin typeface="Courier New" pitchFamily="49" charset="0"/>
              </a:rPr>
              <a:t>  void set(int x, int y) {</a:t>
            </a:r>
          </a:p>
          <a:p>
            <a:pPr algn="l" rtl="0" eaLnBrk="0" hangingPunct="0"/>
            <a:r>
              <a:rPr lang="en-US" b="1">
                <a:solidFill>
                  <a:srgbClr val="02354E"/>
                </a:solidFill>
                <a:latin typeface="Courier New" pitchFamily="49" charset="0"/>
              </a:rPr>
              <a:t>    TraceSupport.traceEntry("Point.set");</a:t>
            </a:r>
          </a:p>
          <a:p>
            <a:pPr algn="l" rtl="0" eaLnBrk="0" hangingPunct="0"/>
            <a:r>
              <a:rPr lang="en-US" b="1">
                <a:solidFill>
                  <a:srgbClr val="02354E"/>
                </a:solidFill>
                <a:latin typeface="Courier New" pitchFamily="49" charset="0"/>
              </a:rPr>
              <a:t>    this.x = x; this.y = y;</a:t>
            </a:r>
          </a:p>
          <a:p>
            <a:pPr algn="l" rtl="0" eaLnBrk="0" hangingPunct="0"/>
            <a:r>
              <a:rPr lang="en-US" b="1">
                <a:solidFill>
                  <a:srgbClr val="02354E"/>
                </a:solidFill>
                <a:latin typeface="Courier New" pitchFamily="49" charset="0"/>
              </a:rPr>
              <a:t>    TraceSupport.traceExit("Point.set");</a:t>
            </a:r>
          </a:p>
          <a:p>
            <a:pPr algn="l" rtl="0" eaLnBrk="0" hangingPunct="0"/>
            <a:r>
              <a:rPr lang="en-US" b="1">
                <a:solidFill>
                  <a:srgbClr val="02354E"/>
                </a:solidFill>
                <a:latin typeface="Courier New" pitchFamily="49" charset="0"/>
              </a:rPr>
              <a:t>  }</a:t>
            </a:r>
          </a:p>
          <a:p>
            <a:pPr algn="l" rtl="0" eaLnBrk="0" hangingPunct="0"/>
            <a:r>
              <a:rPr lang="en-US" b="1">
                <a:solidFill>
                  <a:srgbClr val="02354E"/>
                </a:solidFill>
                <a:latin typeface="Courier New" pitchFamily="49" charset="0"/>
              </a:rPr>
              <a:t>}</a:t>
            </a:r>
          </a:p>
        </p:txBody>
      </p:sp>
      <p:sp>
        <p:nvSpPr>
          <p:cNvPr id="31" name="Text Box 30"/>
          <p:cNvSpPr txBox="1">
            <a:spLocks noChangeArrowheads="1"/>
          </p:cNvSpPr>
          <p:nvPr/>
        </p:nvSpPr>
        <p:spPr bwMode="auto">
          <a:xfrm>
            <a:off x="3875088" y="1187450"/>
            <a:ext cx="5192712" cy="3994150"/>
          </a:xfrm>
          <a:prstGeom prst="rect">
            <a:avLst/>
          </a:prstGeom>
          <a:solidFill>
            <a:srgbClr val="FFFF99"/>
          </a:solidFill>
          <a:ln w="9525">
            <a:solidFill>
              <a:schemeClr val="hlink"/>
            </a:solidFill>
            <a:miter lim="800000"/>
            <a:headEnd/>
            <a:tailEnd/>
          </a:ln>
        </p:spPr>
        <p:txBody>
          <a:bodyPr wrap="none">
            <a:spAutoFit/>
          </a:bodyPr>
          <a:lstStyle/>
          <a:p>
            <a:pPr algn="l" rtl="0" eaLnBrk="0" hangingPunct="0"/>
            <a:r>
              <a:rPr lang="en-US" sz="1600" b="1">
                <a:solidFill>
                  <a:srgbClr val="0033CC"/>
                </a:solidFill>
                <a:latin typeface="Courier New" pitchFamily="49" charset="0"/>
              </a:rPr>
              <a:t>class</a:t>
            </a:r>
            <a:r>
              <a:rPr lang="en-US" sz="1600" b="1">
                <a:latin typeface="Courier New" pitchFamily="49" charset="0"/>
              </a:rPr>
              <a:t> TraceSupport {</a:t>
            </a:r>
          </a:p>
          <a:p>
            <a:pPr algn="l" rtl="0" eaLnBrk="0" hangingPunct="0"/>
            <a:r>
              <a:rPr lang="en-US" sz="1400" b="1">
                <a:latin typeface="Courier New" pitchFamily="49" charset="0"/>
              </a:rPr>
              <a:t>  </a:t>
            </a:r>
            <a:r>
              <a:rPr lang="en-US" sz="1400" b="1">
                <a:solidFill>
                  <a:srgbClr val="0033CC"/>
                </a:solidFill>
                <a:latin typeface="Courier New" pitchFamily="49" charset="0"/>
              </a:rPr>
              <a:t>static</a:t>
            </a:r>
            <a:r>
              <a:rPr lang="en-US" sz="1400" b="1">
                <a:latin typeface="Courier New" pitchFamily="49" charset="0"/>
              </a:rPr>
              <a:t> </a:t>
            </a:r>
            <a:r>
              <a:rPr lang="en-US" sz="1400" b="1">
                <a:solidFill>
                  <a:srgbClr val="0033CC"/>
                </a:solidFill>
                <a:latin typeface="Courier New" pitchFamily="49" charset="0"/>
              </a:rPr>
              <a:t>int</a:t>
            </a:r>
            <a:r>
              <a:rPr lang="en-US" sz="1400" b="1">
                <a:latin typeface="Courier New" pitchFamily="49" charset="0"/>
              </a:rPr>
              <a:t> TRACELEVEL = 0;</a:t>
            </a:r>
          </a:p>
          <a:p>
            <a:pPr algn="l" rtl="0" eaLnBrk="0" hangingPunct="0"/>
            <a:r>
              <a:rPr lang="en-US" sz="1400" b="1">
                <a:latin typeface="Courier New" pitchFamily="49" charset="0"/>
              </a:rPr>
              <a:t>  </a:t>
            </a:r>
            <a:r>
              <a:rPr lang="en-US" sz="1400" b="1">
                <a:solidFill>
                  <a:srgbClr val="0033CC"/>
                </a:solidFill>
                <a:latin typeface="Courier New" pitchFamily="49" charset="0"/>
              </a:rPr>
              <a:t>static protected</a:t>
            </a:r>
            <a:r>
              <a:rPr lang="en-US" sz="1400" b="1">
                <a:latin typeface="Courier New" pitchFamily="49" charset="0"/>
              </a:rPr>
              <a:t> PrintStream stream = null;</a:t>
            </a:r>
          </a:p>
          <a:p>
            <a:pPr algn="l" rtl="0" eaLnBrk="0" hangingPunct="0"/>
            <a:r>
              <a:rPr lang="en-US" sz="1400" b="1">
                <a:latin typeface="Courier New" pitchFamily="49" charset="0"/>
              </a:rPr>
              <a:t>  </a:t>
            </a:r>
            <a:r>
              <a:rPr lang="en-US" sz="1400" b="1">
                <a:solidFill>
                  <a:srgbClr val="0033CC"/>
                </a:solidFill>
                <a:latin typeface="Courier New" pitchFamily="49" charset="0"/>
              </a:rPr>
              <a:t>static protected int</a:t>
            </a:r>
            <a:r>
              <a:rPr lang="en-US" sz="1400" b="1">
                <a:latin typeface="Courier New" pitchFamily="49" charset="0"/>
              </a:rPr>
              <a:t> callDepth = -1; </a:t>
            </a:r>
            <a:endParaRPr lang="en-US" b="1">
              <a:latin typeface="Courier New" pitchFamily="49" charset="0"/>
            </a:endParaRPr>
          </a:p>
          <a:p>
            <a:pPr algn="l" rtl="0" eaLnBrk="0" hangingPunct="0"/>
            <a:endParaRPr lang="en-US" sz="1400" b="1">
              <a:latin typeface="Courier New" pitchFamily="49" charset="0"/>
            </a:endParaRPr>
          </a:p>
          <a:p>
            <a:pPr algn="l" rtl="0" eaLnBrk="0" hangingPunct="0"/>
            <a:r>
              <a:rPr lang="en-US" sz="1400" b="1">
                <a:latin typeface="Courier New" pitchFamily="49" charset="0"/>
              </a:rPr>
              <a:t>  </a:t>
            </a:r>
            <a:r>
              <a:rPr lang="en-US" sz="1400" b="1">
                <a:solidFill>
                  <a:srgbClr val="0033CC"/>
                </a:solidFill>
                <a:latin typeface="Courier New" pitchFamily="49" charset="0"/>
              </a:rPr>
              <a:t>static void</a:t>
            </a:r>
            <a:r>
              <a:rPr lang="en-US" sz="1400" b="1">
                <a:latin typeface="Courier New" pitchFamily="49" charset="0"/>
              </a:rPr>
              <a:t> init(PrintStream _s) {stream=_s;}</a:t>
            </a:r>
          </a:p>
          <a:p>
            <a:pPr algn="l" rtl="0" eaLnBrk="0" hangingPunct="0"/>
            <a:endParaRPr lang="en-US" sz="1400" b="1">
              <a:latin typeface="Courier New" pitchFamily="49" charset="0"/>
            </a:endParaRPr>
          </a:p>
          <a:p>
            <a:pPr algn="l" rtl="0" eaLnBrk="0" hangingPunct="0"/>
            <a:r>
              <a:rPr lang="en-US" sz="1400" b="1">
                <a:latin typeface="Courier New" pitchFamily="49" charset="0"/>
              </a:rPr>
              <a:t>  </a:t>
            </a:r>
            <a:r>
              <a:rPr lang="en-US" sz="1400" b="1">
                <a:solidFill>
                  <a:srgbClr val="0033CC"/>
                </a:solidFill>
                <a:latin typeface="Courier New" pitchFamily="49" charset="0"/>
              </a:rPr>
              <a:t>static void</a:t>
            </a:r>
            <a:r>
              <a:rPr lang="en-US" sz="1400" b="1">
                <a:latin typeface="Courier New" pitchFamily="49" charset="0"/>
              </a:rPr>
              <a:t> traceEntry(String str) {</a:t>
            </a:r>
          </a:p>
          <a:p>
            <a:pPr algn="l" rtl="0" eaLnBrk="0" hangingPunct="0"/>
            <a:r>
              <a:rPr lang="en-US" sz="1400" b="1">
                <a:latin typeface="Courier New" pitchFamily="49" charset="0"/>
              </a:rPr>
              <a:t>    </a:t>
            </a:r>
            <a:r>
              <a:rPr lang="en-US" sz="1400" b="1">
                <a:solidFill>
                  <a:srgbClr val="0033CC"/>
                </a:solidFill>
                <a:latin typeface="Courier New" pitchFamily="49" charset="0"/>
              </a:rPr>
              <a:t>if</a:t>
            </a:r>
            <a:r>
              <a:rPr lang="en-US" sz="1400" b="1">
                <a:latin typeface="Courier New" pitchFamily="49" charset="0"/>
              </a:rPr>
              <a:t> (TRACELEVEL == 0) </a:t>
            </a:r>
            <a:r>
              <a:rPr lang="en-US" sz="1400" b="1">
                <a:solidFill>
                  <a:srgbClr val="0033CC"/>
                </a:solidFill>
                <a:latin typeface="Courier New" pitchFamily="49" charset="0"/>
              </a:rPr>
              <a:t>return</a:t>
            </a:r>
            <a:r>
              <a:rPr lang="en-US" sz="1400" b="1">
                <a:latin typeface="Courier New" pitchFamily="49" charset="0"/>
              </a:rPr>
              <a:t>;</a:t>
            </a:r>
          </a:p>
          <a:p>
            <a:pPr algn="l" rtl="0" eaLnBrk="0" hangingPunct="0"/>
            <a:r>
              <a:rPr lang="en-US" sz="1400" b="1">
                <a:latin typeface="Courier New" pitchFamily="49" charset="0"/>
              </a:rPr>
              <a:t>    callDepth++;</a:t>
            </a:r>
          </a:p>
          <a:p>
            <a:pPr algn="l" rtl="0" eaLnBrk="0" hangingPunct="0"/>
            <a:r>
              <a:rPr lang="en-US" sz="1400" b="1">
                <a:latin typeface="Courier New" pitchFamily="49" charset="0"/>
              </a:rPr>
              <a:t>    printEntering(str);</a:t>
            </a:r>
          </a:p>
          <a:p>
            <a:pPr algn="l" rtl="0" eaLnBrk="0" hangingPunct="0"/>
            <a:r>
              <a:rPr lang="en-US" sz="1400" b="1">
                <a:latin typeface="Courier New" pitchFamily="49" charset="0"/>
              </a:rPr>
              <a:t>  }</a:t>
            </a:r>
          </a:p>
          <a:p>
            <a:pPr algn="l" rtl="0" eaLnBrk="0" hangingPunct="0"/>
            <a:r>
              <a:rPr lang="en-US" sz="1400" b="1">
                <a:latin typeface="Courier New" pitchFamily="49" charset="0"/>
              </a:rPr>
              <a:t>  </a:t>
            </a:r>
            <a:r>
              <a:rPr lang="en-US" sz="1400" b="1">
                <a:solidFill>
                  <a:srgbClr val="0033CC"/>
                </a:solidFill>
                <a:latin typeface="Courier New" pitchFamily="49" charset="0"/>
              </a:rPr>
              <a:t>static</a:t>
            </a:r>
            <a:r>
              <a:rPr lang="en-US" sz="1400" b="1">
                <a:latin typeface="Courier New" pitchFamily="49" charset="0"/>
              </a:rPr>
              <a:t> </a:t>
            </a:r>
            <a:r>
              <a:rPr lang="en-US" sz="1400" b="1">
                <a:solidFill>
                  <a:srgbClr val="0033CC"/>
                </a:solidFill>
                <a:latin typeface="Courier New" pitchFamily="49" charset="0"/>
              </a:rPr>
              <a:t>void</a:t>
            </a:r>
            <a:r>
              <a:rPr lang="en-US" sz="1400" b="1">
                <a:latin typeface="Courier New" pitchFamily="49" charset="0"/>
              </a:rPr>
              <a:t> traceExit(String str) { </a:t>
            </a:r>
          </a:p>
          <a:p>
            <a:pPr algn="l" rtl="0" eaLnBrk="0" hangingPunct="0"/>
            <a:r>
              <a:rPr lang="en-US" sz="1400" b="1">
                <a:latin typeface="Courier New" pitchFamily="49" charset="0"/>
              </a:rPr>
              <a:t>    </a:t>
            </a:r>
            <a:r>
              <a:rPr lang="en-US" sz="1400" b="1">
                <a:solidFill>
                  <a:srgbClr val="0033CC"/>
                </a:solidFill>
                <a:latin typeface="Courier New" pitchFamily="49" charset="0"/>
              </a:rPr>
              <a:t>if</a:t>
            </a:r>
            <a:r>
              <a:rPr lang="en-US" sz="1400" b="1">
                <a:latin typeface="Courier New" pitchFamily="49" charset="0"/>
              </a:rPr>
              <a:t> (TRACELEVEL == 0) </a:t>
            </a:r>
            <a:r>
              <a:rPr lang="en-US" sz="1400" b="1">
                <a:solidFill>
                  <a:srgbClr val="0033CC"/>
                </a:solidFill>
                <a:latin typeface="Courier New" pitchFamily="49" charset="0"/>
              </a:rPr>
              <a:t>return</a:t>
            </a:r>
            <a:r>
              <a:rPr lang="en-US" sz="1400" b="1">
                <a:latin typeface="Courier New" pitchFamily="49" charset="0"/>
              </a:rPr>
              <a:t>;</a:t>
            </a:r>
          </a:p>
          <a:p>
            <a:pPr algn="l" rtl="0" eaLnBrk="0" hangingPunct="0"/>
            <a:r>
              <a:rPr lang="en-US" sz="1400" b="1">
                <a:latin typeface="Courier New" pitchFamily="49" charset="0"/>
              </a:rPr>
              <a:t>    callDepth--;</a:t>
            </a:r>
          </a:p>
          <a:p>
            <a:pPr algn="l" rtl="0" eaLnBrk="0" hangingPunct="0"/>
            <a:r>
              <a:rPr lang="en-US" sz="1400" b="1">
                <a:latin typeface="Courier New" pitchFamily="49" charset="0"/>
              </a:rPr>
              <a:t>    printExiting(str);</a:t>
            </a:r>
          </a:p>
          <a:p>
            <a:pPr algn="l" rtl="0" eaLnBrk="0" hangingPunct="0"/>
            <a:r>
              <a:rPr lang="en-US" sz="1400" b="1">
                <a:latin typeface="Courier New" pitchFamily="49" charset="0"/>
              </a:rPr>
              <a:t>  }</a:t>
            </a:r>
            <a:endParaRPr lang="en-US" sz="1600" b="1">
              <a:latin typeface="Courier New" pitchFamily="49" charset="0"/>
            </a:endParaRPr>
          </a:p>
          <a:p>
            <a:pPr algn="l" rtl="0" eaLnBrk="0" hangingPunct="0"/>
            <a:r>
              <a:rPr lang="en-US" sz="1600" b="1">
                <a:latin typeface="Courier New" pitchFamily="49" charset="0"/>
              </a:rPr>
              <a:t>}</a:t>
            </a:r>
          </a:p>
        </p:txBody>
      </p:sp>
      <p:sp>
        <p:nvSpPr>
          <p:cNvPr id="32" name="AutoShape 31"/>
          <p:cNvSpPr>
            <a:spLocks noChangeArrowheads="1"/>
          </p:cNvSpPr>
          <p:nvPr/>
        </p:nvSpPr>
        <p:spPr bwMode="auto">
          <a:xfrm>
            <a:off x="6705600" y="4343400"/>
            <a:ext cx="2209800" cy="1752600"/>
          </a:xfrm>
          <a:prstGeom prst="wedgeRoundRectCallout">
            <a:avLst>
              <a:gd name="adj1" fmla="val -88435"/>
              <a:gd name="adj2" fmla="val -56250"/>
              <a:gd name="adj3" fmla="val 16667"/>
            </a:avLst>
          </a:prstGeom>
          <a:solidFill>
            <a:srgbClr val="FFFFCC"/>
          </a:solidFill>
          <a:ln w="9525" algn="ctr">
            <a:solidFill>
              <a:srgbClr val="003366"/>
            </a:solidFill>
            <a:miter lim="800000"/>
            <a:headEnd type="none" w="sm" len="sm"/>
            <a:tailEnd type="none" w="sm" len="sm"/>
          </a:ln>
        </p:spPr>
        <p:txBody>
          <a:bodyPr/>
          <a:lstStyle/>
          <a:p>
            <a:pPr algn="ctr"/>
            <a:r>
              <a:rPr lang="fr-FR" sz="1600">
                <a:solidFill>
                  <a:srgbClr val="FF0000"/>
                </a:solidFill>
              </a:rPr>
              <a:t>TRACELEVEL permet de désactiver le mécanisme d’impression mais pas les appels</a:t>
            </a:r>
          </a:p>
        </p:txBody>
      </p:sp>
      <p:sp>
        <p:nvSpPr>
          <p:cNvPr id="33" name="Rectangle 32"/>
          <p:cNvSpPr/>
          <p:nvPr/>
        </p:nvSpPr>
        <p:spPr>
          <a:xfrm>
            <a:off x="2571736" y="428604"/>
            <a:ext cx="5357850" cy="461665"/>
          </a:xfrm>
          <a:prstGeom prst="rect">
            <a:avLst/>
          </a:prstGeom>
          <a:solidFill>
            <a:schemeClr val="accent2">
              <a:lumMod val="20000"/>
              <a:lumOff val="80000"/>
            </a:schemeClr>
          </a:solidFill>
        </p:spPr>
        <p:txBody>
          <a:bodyPr wrap="square">
            <a:spAutoFit/>
          </a:bodyPr>
          <a:lstStyle/>
          <a:p>
            <a:pPr lvl="0"/>
            <a:r>
              <a:rPr lang="fr-FR" sz="2400" b="1" dirty="0" smtClean="0"/>
              <a:t>Dernier exemple </a:t>
            </a:r>
            <a:r>
              <a:rPr lang="fr-FR" sz="2400" b="1" dirty="0" smtClean="0">
                <a:solidFill>
                  <a:schemeClr val="tx2"/>
                </a:solidFill>
              </a:rPr>
              <a:t>La trace(sans </a:t>
            </a:r>
            <a:r>
              <a:rPr lang="fr-FR" sz="2400" b="1" dirty="0" err="1" smtClean="0">
                <a:solidFill>
                  <a:schemeClr val="tx2"/>
                </a:solidFill>
              </a:rPr>
              <a:t>AspectJ</a:t>
            </a:r>
            <a:r>
              <a:rPr lang="fr-FR" sz="2400" b="1" dirty="0" smtClean="0">
                <a:solidFill>
                  <a:schemeClr val="tx2"/>
                </a:solidFill>
              </a:rPr>
              <a:t>)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685800" y="1765300"/>
            <a:ext cx="3733800" cy="3081338"/>
          </a:xfrm>
          <a:prstGeom prst="rect">
            <a:avLst/>
          </a:prstGeom>
          <a:noFill/>
          <a:ln w="9525">
            <a:noFill/>
            <a:miter lim="800000"/>
            <a:headEnd/>
            <a:tailEnd/>
          </a:ln>
        </p:spPr>
        <p:txBody>
          <a:bodyPr>
            <a:spAutoFit/>
          </a:bodyPr>
          <a:lstStyle/>
          <a:p>
            <a:pPr algn="l" rtl="0" eaLnBrk="0" hangingPunct="0"/>
            <a:r>
              <a:rPr lang="en-US" sz="2800">
                <a:solidFill>
                  <a:srgbClr val="02354E"/>
                </a:solidFill>
              </a:rPr>
              <a:t>Tous les modules du système utilisent le module de génération de la trace de manière systématique: à l’entrée et à la sortie d’une méthode</a:t>
            </a:r>
            <a:endParaRPr lang="en-US" sz="1600" b="1">
              <a:solidFill>
                <a:srgbClr val="02354E"/>
              </a:solidFill>
            </a:endParaRPr>
          </a:p>
        </p:txBody>
      </p:sp>
      <p:sp>
        <p:nvSpPr>
          <p:cNvPr id="5" name="Rectangle 4"/>
          <p:cNvSpPr>
            <a:spLocks noChangeArrowheads="1"/>
          </p:cNvSpPr>
          <p:nvPr/>
        </p:nvSpPr>
        <p:spPr bwMode="auto">
          <a:xfrm>
            <a:off x="4875213" y="4184650"/>
            <a:ext cx="973137" cy="420688"/>
          </a:xfrm>
          <a:prstGeom prst="rect">
            <a:avLst/>
          </a:prstGeom>
          <a:noFill/>
          <a:ln w="28575">
            <a:solidFill>
              <a:schemeClr val="tx1"/>
            </a:solidFill>
            <a:miter lim="800000"/>
            <a:headEnd/>
            <a:tailEnd/>
          </a:ln>
        </p:spPr>
        <p:txBody>
          <a:bodyPr wrap="none" anchor="ctr">
            <a:spAutoFit/>
          </a:bodyPr>
          <a:lstStyle/>
          <a:p>
            <a:endParaRPr lang="fr-FR"/>
          </a:p>
        </p:txBody>
      </p:sp>
      <p:sp>
        <p:nvSpPr>
          <p:cNvPr id="6" name="Rectangle 5"/>
          <p:cNvSpPr>
            <a:spLocks noChangeArrowheads="1"/>
          </p:cNvSpPr>
          <p:nvPr/>
        </p:nvSpPr>
        <p:spPr bwMode="auto">
          <a:xfrm>
            <a:off x="3657600" y="4710113"/>
            <a:ext cx="973138" cy="420687"/>
          </a:xfrm>
          <a:prstGeom prst="rect">
            <a:avLst/>
          </a:prstGeom>
          <a:noFill/>
          <a:ln w="28575">
            <a:solidFill>
              <a:schemeClr val="tx1"/>
            </a:solidFill>
            <a:miter lim="800000"/>
            <a:headEnd/>
            <a:tailEnd/>
          </a:ln>
        </p:spPr>
        <p:txBody>
          <a:bodyPr wrap="none" anchor="ctr">
            <a:spAutoFit/>
          </a:bodyPr>
          <a:lstStyle/>
          <a:p>
            <a:endParaRPr lang="fr-FR"/>
          </a:p>
        </p:txBody>
      </p:sp>
      <p:sp>
        <p:nvSpPr>
          <p:cNvPr id="7" name="Rectangle 6"/>
          <p:cNvSpPr>
            <a:spLocks noChangeArrowheads="1"/>
          </p:cNvSpPr>
          <p:nvPr/>
        </p:nvSpPr>
        <p:spPr bwMode="auto">
          <a:xfrm>
            <a:off x="5848350" y="5446713"/>
            <a:ext cx="974725" cy="420687"/>
          </a:xfrm>
          <a:prstGeom prst="rect">
            <a:avLst/>
          </a:prstGeom>
          <a:noFill/>
          <a:ln w="28575">
            <a:solidFill>
              <a:schemeClr val="tx1"/>
            </a:solidFill>
            <a:miter lim="800000"/>
            <a:headEnd/>
            <a:tailEnd/>
          </a:ln>
        </p:spPr>
        <p:txBody>
          <a:bodyPr wrap="none" anchor="ctr">
            <a:spAutoFit/>
          </a:bodyPr>
          <a:lstStyle/>
          <a:p>
            <a:endParaRPr lang="fr-FR"/>
          </a:p>
        </p:txBody>
      </p:sp>
      <p:sp>
        <p:nvSpPr>
          <p:cNvPr id="8" name="Rectangle 7"/>
          <p:cNvSpPr>
            <a:spLocks noChangeArrowheads="1"/>
          </p:cNvSpPr>
          <p:nvPr/>
        </p:nvSpPr>
        <p:spPr bwMode="auto">
          <a:xfrm>
            <a:off x="4510088" y="5446713"/>
            <a:ext cx="973137" cy="420687"/>
          </a:xfrm>
          <a:prstGeom prst="rect">
            <a:avLst/>
          </a:prstGeom>
          <a:noFill/>
          <a:ln w="28575">
            <a:solidFill>
              <a:schemeClr val="tx1"/>
            </a:solidFill>
            <a:miter lim="800000"/>
            <a:headEnd/>
            <a:tailEnd/>
          </a:ln>
        </p:spPr>
        <p:txBody>
          <a:bodyPr wrap="none" anchor="ctr">
            <a:spAutoFit/>
          </a:bodyPr>
          <a:lstStyle/>
          <a:p>
            <a:endParaRPr lang="fr-FR"/>
          </a:p>
        </p:txBody>
      </p:sp>
      <p:sp>
        <p:nvSpPr>
          <p:cNvPr id="9" name="Rectangle 8"/>
          <p:cNvSpPr>
            <a:spLocks noChangeArrowheads="1"/>
          </p:cNvSpPr>
          <p:nvPr/>
        </p:nvSpPr>
        <p:spPr bwMode="auto">
          <a:xfrm>
            <a:off x="6496050" y="4605338"/>
            <a:ext cx="973138" cy="420687"/>
          </a:xfrm>
          <a:prstGeom prst="rect">
            <a:avLst/>
          </a:prstGeom>
          <a:noFill/>
          <a:ln w="28575">
            <a:solidFill>
              <a:schemeClr val="tx1"/>
            </a:solidFill>
            <a:miter lim="800000"/>
            <a:headEnd/>
            <a:tailEnd/>
          </a:ln>
        </p:spPr>
        <p:txBody>
          <a:bodyPr wrap="none" anchor="ctr">
            <a:spAutoFit/>
          </a:bodyPr>
          <a:lstStyle/>
          <a:p>
            <a:endParaRPr lang="fr-FR"/>
          </a:p>
        </p:txBody>
      </p:sp>
      <p:sp>
        <p:nvSpPr>
          <p:cNvPr id="10" name="Rectangle 9"/>
          <p:cNvSpPr>
            <a:spLocks noChangeArrowheads="1"/>
          </p:cNvSpPr>
          <p:nvPr/>
        </p:nvSpPr>
        <p:spPr bwMode="auto">
          <a:xfrm>
            <a:off x="7713663" y="4605338"/>
            <a:ext cx="973137" cy="420687"/>
          </a:xfrm>
          <a:prstGeom prst="rect">
            <a:avLst/>
          </a:prstGeom>
          <a:noFill/>
          <a:ln w="28575">
            <a:solidFill>
              <a:schemeClr val="tx1"/>
            </a:solidFill>
            <a:miter lim="800000"/>
            <a:headEnd/>
            <a:tailEnd/>
          </a:ln>
        </p:spPr>
        <p:txBody>
          <a:bodyPr wrap="none" anchor="ctr">
            <a:spAutoFit/>
          </a:bodyPr>
          <a:lstStyle/>
          <a:p>
            <a:endParaRPr lang="fr-FR"/>
          </a:p>
        </p:txBody>
      </p:sp>
      <p:sp>
        <p:nvSpPr>
          <p:cNvPr id="11" name="Rectangle 10"/>
          <p:cNvSpPr>
            <a:spLocks noChangeArrowheads="1"/>
          </p:cNvSpPr>
          <p:nvPr/>
        </p:nvSpPr>
        <p:spPr bwMode="auto">
          <a:xfrm>
            <a:off x="7104063" y="3763963"/>
            <a:ext cx="974725" cy="420687"/>
          </a:xfrm>
          <a:prstGeom prst="rect">
            <a:avLst/>
          </a:prstGeom>
          <a:noFill/>
          <a:ln w="28575">
            <a:solidFill>
              <a:schemeClr val="tx1"/>
            </a:solidFill>
            <a:miter lim="800000"/>
            <a:headEnd/>
            <a:tailEnd/>
          </a:ln>
        </p:spPr>
        <p:txBody>
          <a:bodyPr wrap="none" anchor="ctr">
            <a:spAutoFit/>
          </a:bodyPr>
          <a:lstStyle/>
          <a:p>
            <a:endParaRPr lang="fr-FR"/>
          </a:p>
        </p:txBody>
      </p:sp>
      <p:sp>
        <p:nvSpPr>
          <p:cNvPr id="12" name="Line 11"/>
          <p:cNvSpPr>
            <a:spLocks noChangeShapeType="1"/>
          </p:cNvSpPr>
          <p:nvPr/>
        </p:nvSpPr>
        <p:spPr bwMode="auto">
          <a:xfrm flipH="1">
            <a:off x="5848350" y="4079875"/>
            <a:ext cx="1217613" cy="315913"/>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13" name="Line 12"/>
          <p:cNvSpPr>
            <a:spLocks noChangeShapeType="1"/>
          </p:cNvSpPr>
          <p:nvPr/>
        </p:nvSpPr>
        <p:spPr bwMode="auto">
          <a:xfrm flipH="1">
            <a:off x="5118100" y="4605338"/>
            <a:ext cx="244475" cy="841375"/>
          </a:xfrm>
          <a:prstGeom prst="line">
            <a:avLst/>
          </a:prstGeom>
          <a:noFill/>
          <a:ln w="9525">
            <a:solidFill>
              <a:schemeClr val="tx1"/>
            </a:solidFill>
            <a:round/>
            <a:headEnd/>
            <a:tailEnd type="triangle" w="med" len="med"/>
          </a:ln>
        </p:spPr>
        <p:txBody>
          <a:bodyPr anchor="ctr">
            <a:spAutoFit/>
          </a:bodyPr>
          <a:lstStyle/>
          <a:p>
            <a:endParaRPr lang="fr-FR"/>
          </a:p>
        </p:txBody>
      </p:sp>
      <p:sp>
        <p:nvSpPr>
          <p:cNvPr id="14" name="Line 13"/>
          <p:cNvSpPr>
            <a:spLocks noChangeShapeType="1"/>
          </p:cNvSpPr>
          <p:nvPr/>
        </p:nvSpPr>
        <p:spPr bwMode="auto">
          <a:xfrm flipV="1">
            <a:off x="5483225" y="5551488"/>
            <a:ext cx="365125" cy="106362"/>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15" name="Line 14"/>
          <p:cNvSpPr>
            <a:spLocks noChangeShapeType="1"/>
          </p:cNvSpPr>
          <p:nvPr/>
        </p:nvSpPr>
        <p:spPr bwMode="auto">
          <a:xfrm flipH="1" flipV="1">
            <a:off x="3962400" y="5105400"/>
            <a:ext cx="547688" cy="552450"/>
          </a:xfrm>
          <a:prstGeom prst="line">
            <a:avLst/>
          </a:prstGeom>
          <a:noFill/>
          <a:ln w="9525">
            <a:solidFill>
              <a:schemeClr val="tx1"/>
            </a:solidFill>
            <a:round/>
            <a:headEnd/>
            <a:tailEnd type="triangle" w="med" len="med"/>
          </a:ln>
        </p:spPr>
        <p:txBody>
          <a:bodyPr anchor="ctr">
            <a:spAutoFit/>
          </a:bodyPr>
          <a:lstStyle/>
          <a:p>
            <a:endParaRPr lang="fr-FR"/>
          </a:p>
        </p:txBody>
      </p:sp>
      <p:sp>
        <p:nvSpPr>
          <p:cNvPr id="16" name="AutoShape 15"/>
          <p:cNvSpPr>
            <a:spLocks noChangeArrowheads="1"/>
          </p:cNvSpPr>
          <p:nvPr/>
        </p:nvSpPr>
        <p:spPr bwMode="auto">
          <a:xfrm>
            <a:off x="7553325" y="4289425"/>
            <a:ext cx="122238" cy="106363"/>
          </a:xfrm>
          <a:prstGeom prst="triangle">
            <a:avLst>
              <a:gd name="adj" fmla="val 50000"/>
            </a:avLst>
          </a:prstGeom>
          <a:noFill/>
          <a:ln w="9525">
            <a:solidFill>
              <a:schemeClr val="tx1"/>
            </a:solidFill>
            <a:miter lim="800000"/>
            <a:headEnd/>
            <a:tailEnd/>
          </a:ln>
        </p:spPr>
        <p:txBody>
          <a:bodyPr wrap="none" anchor="ctr">
            <a:spAutoFit/>
          </a:bodyPr>
          <a:lstStyle/>
          <a:p>
            <a:endParaRPr lang="fr-FR"/>
          </a:p>
        </p:txBody>
      </p:sp>
      <p:sp>
        <p:nvSpPr>
          <p:cNvPr id="17" name="Line 16"/>
          <p:cNvSpPr>
            <a:spLocks noChangeShapeType="1"/>
          </p:cNvSpPr>
          <p:nvPr/>
        </p:nvSpPr>
        <p:spPr bwMode="auto">
          <a:xfrm>
            <a:off x="6943725" y="4395788"/>
            <a:ext cx="1217613" cy="1587"/>
          </a:xfrm>
          <a:prstGeom prst="line">
            <a:avLst/>
          </a:prstGeom>
          <a:noFill/>
          <a:ln w="9525">
            <a:solidFill>
              <a:schemeClr val="tx1"/>
            </a:solidFill>
            <a:round/>
            <a:headEnd/>
            <a:tailEnd/>
          </a:ln>
        </p:spPr>
        <p:txBody>
          <a:bodyPr wrap="none" anchor="ctr">
            <a:spAutoFit/>
          </a:bodyPr>
          <a:lstStyle/>
          <a:p>
            <a:endParaRPr lang="fr-FR"/>
          </a:p>
        </p:txBody>
      </p:sp>
      <p:sp>
        <p:nvSpPr>
          <p:cNvPr id="18" name="Line 17"/>
          <p:cNvSpPr>
            <a:spLocks noChangeShapeType="1"/>
          </p:cNvSpPr>
          <p:nvPr/>
        </p:nvSpPr>
        <p:spPr bwMode="auto">
          <a:xfrm>
            <a:off x="6943725" y="4395788"/>
            <a:ext cx="3175" cy="209550"/>
          </a:xfrm>
          <a:prstGeom prst="line">
            <a:avLst/>
          </a:prstGeom>
          <a:noFill/>
          <a:ln w="9525">
            <a:solidFill>
              <a:schemeClr val="tx1"/>
            </a:solidFill>
            <a:round/>
            <a:headEnd/>
            <a:tailEnd/>
          </a:ln>
        </p:spPr>
        <p:txBody>
          <a:bodyPr wrap="none" anchor="ctr">
            <a:spAutoFit/>
          </a:bodyPr>
          <a:lstStyle/>
          <a:p>
            <a:endParaRPr lang="fr-FR"/>
          </a:p>
        </p:txBody>
      </p:sp>
      <p:sp>
        <p:nvSpPr>
          <p:cNvPr id="19" name="Line 18"/>
          <p:cNvSpPr>
            <a:spLocks noChangeShapeType="1"/>
          </p:cNvSpPr>
          <p:nvPr/>
        </p:nvSpPr>
        <p:spPr bwMode="auto">
          <a:xfrm>
            <a:off x="8161338" y="4395788"/>
            <a:ext cx="3175" cy="209550"/>
          </a:xfrm>
          <a:prstGeom prst="line">
            <a:avLst/>
          </a:prstGeom>
          <a:noFill/>
          <a:ln w="9525">
            <a:solidFill>
              <a:schemeClr val="tx1"/>
            </a:solidFill>
            <a:round/>
            <a:headEnd/>
            <a:tailEnd/>
          </a:ln>
        </p:spPr>
        <p:txBody>
          <a:bodyPr wrap="none" anchor="ctr">
            <a:spAutoFit/>
          </a:bodyPr>
          <a:lstStyle/>
          <a:p>
            <a:endParaRPr lang="fr-FR"/>
          </a:p>
        </p:txBody>
      </p:sp>
      <p:sp>
        <p:nvSpPr>
          <p:cNvPr id="20" name="Line 19"/>
          <p:cNvSpPr>
            <a:spLocks noChangeShapeType="1"/>
          </p:cNvSpPr>
          <p:nvPr/>
        </p:nvSpPr>
        <p:spPr bwMode="auto">
          <a:xfrm>
            <a:off x="7604125" y="4184650"/>
            <a:ext cx="1588" cy="104775"/>
          </a:xfrm>
          <a:prstGeom prst="line">
            <a:avLst/>
          </a:prstGeom>
          <a:noFill/>
          <a:ln w="9525">
            <a:solidFill>
              <a:schemeClr val="tx1"/>
            </a:solidFill>
            <a:round/>
            <a:headEnd/>
            <a:tailEnd/>
          </a:ln>
        </p:spPr>
        <p:txBody>
          <a:bodyPr wrap="none" anchor="ctr">
            <a:spAutoFit/>
          </a:bodyPr>
          <a:lstStyle/>
          <a:p>
            <a:endParaRPr lang="fr-FR"/>
          </a:p>
        </p:txBody>
      </p:sp>
      <p:sp>
        <p:nvSpPr>
          <p:cNvPr id="21" name="Line 20"/>
          <p:cNvSpPr>
            <a:spLocks noChangeShapeType="1"/>
          </p:cNvSpPr>
          <p:nvPr/>
        </p:nvSpPr>
        <p:spPr bwMode="auto">
          <a:xfrm flipH="1">
            <a:off x="6213475" y="5026025"/>
            <a:ext cx="487363" cy="420688"/>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22" name="Line 21"/>
          <p:cNvSpPr>
            <a:spLocks noChangeShapeType="1"/>
          </p:cNvSpPr>
          <p:nvPr/>
        </p:nvSpPr>
        <p:spPr bwMode="auto">
          <a:xfrm flipH="1" flipV="1">
            <a:off x="6781800" y="2057400"/>
            <a:ext cx="1582738" cy="2840038"/>
          </a:xfrm>
          <a:prstGeom prst="line">
            <a:avLst/>
          </a:prstGeom>
          <a:noFill/>
          <a:ln w="28575">
            <a:solidFill>
              <a:srgbClr val="FFFF00"/>
            </a:solidFill>
            <a:round/>
            <a:headEnd/>
            <a:tailEnd type="arrow" w="med" len="med"/>
          </a:ln>
        </p:spPr>
        <p:txBody>
          <a:bodyPr wrap="none" anchor="ctr">
            <a:spAutoFit/>
          </a:bodyPr>
          <a:lstStyle/>
          <a:p>
            <a:endParaRPr lang="fr-FR"/>
          </a:p>
        </p:txBody>
      </p:sp>
      <p:sp>
        <p:nvSpPr>
          <p:cNvPr id="23" name="Line 22"/>
          <p:cNvSpPr>
            <a:spLocks noChangeShapeType="1"/>
          </p:cNvSpPr>
          <p:nvPr/>
        </p:nvSpPr>
        <p:spPr bwMode="auto">
          <a:xfrm flipH="1" flipV="1">
            <a:off x="6335713" y="2081213"/>
            <a:ext cx="679450" cy="2735262"/>
          </a:xfrm>
          <a:prstGeom prst="line">
            <a:avLst/>
          </a:prstGeom>
          <a:noFill/>
          <a:ln w="28575">
            <a:solidFill>
              <a:srgbClr val="FFFF00"/>
            </a:solidFill>
            <a:round/>
            <a:headEnd/>
            <a:tailEnd type="arrow" w="med" len="med"/>
          </a:ln>
        </p:spPr>
        <p:txBody>
          <a:bodyPr anchor="ctr">
            <a:spAutoFit/>
          </a:bodyPr>
          <a:lstStyle/>
          <a:p>
            <a:endParaRPr lang="fr-FR"/>
          </a:p>
        </p:txBody>
      </p:sp>
      <p:sp>
        <p:nvSpPr>
          <p:cNvPr id="24" name="Freeform 23"/>
          <p:cNvSpPr>
            <a:spLocks/>
          </p:cNvSpPr>
          <p:nvPr/>
        </p:nvSpPr>
        <p:spPr bwMode="auto">
          <a:xfrm>
            <a:off x="6149975" y="2124075"/>
            <a:ext cx="377825" cy="3640138"/>
          </a:xfrm>
          <a:custGeom>
            <a:avLst/>
            <a:gdLst>
              <a:gd name="T0" fmla="*/ 2147483647 w 238"/>
              <a:gd name="T1" fmla="*/ 2147483647 h 2293"/>
              <a:gd name="T2" fmla="*/ 0 w 238"/>
              <a:gd name="T3" fmla="*/ 0 h 2293"/>
              <a:gd name="T4" fmla="*/ 0 60000 65536"/>
              <a:gd name="T5" fmla="*/ 0 60000 65536"/>
              <a:gd name="T6" fmla="*/ 0 w 238"/>
              <a:gd name="T7" fmla="*/ 0 h 2293"/>
              <a:gd name="T8" fmla="*/ 238 w 238"/>
              <a:gd name="T9" fmla="*/ 2293 h 2293"/>
            </a:gdLst>
            <a:ahLst/>
            <a:cxnLst>
              <a:cxn ang="T4">
                <a:pos x="T0" y="T1"/>
              </a:cxn>
              <a:cxn ang="T5">
                <a:pos x="T2" y="T3"/>
              </a:cxn>
            </a:cxnLst>
            <a:rect l="T6" t="T7" r="T8" b="T9"/>
            <a:pathLst>
              <a:path w="238" h="2293">
                <a:moveTo>
                  <a:pt x="238" y="2293"/>
                </a:moveTo>
                <a:lnTo>
                  <a:pt x="0" y="0"/>
                </a:lnTo>
              </a:path>
            </a:pathLst>
          </a:custGeom>
          <a:noFill/>
          <a:ln w="28575">
            <a:solidFill>
              <a:srgbClr val="FFFF00"/>
            </a:solidFill>
            <a:round/>
            <a:headEnd/>
            <a:tailEnd type="arrow" w="med" len="med"/>
          </a:ln>
        </p:spPr>
        <p:txBody>
          <a:bodyPr anchor="ctr">
            <a:spAutoFit/>
          </a:bodyPr>
          <a:lstStyle/>
          <a:p>
            <a:endParaRPr lang="fr-FR"/>
          </a:p>
        </p:txBody>
      </p:sp>
      <p:sp>
        <p:nvSpPr>
          <p:cNvPr id="25" name="Freeform 24"/>
          <p:cNvSpPr>
            <a:spLocks/>
          </p:cNvSpPr>
          <p:nvPr/>
        </p:nvSpPr>
        <p:spPr bwMode="auto">
          <a:xfrm>
            <a:off x="4876800" y="2093913"/>
            <a:ext cx="1096963" cy="3617912"/>
          </a:xfrm>
          <a:custGeom>
            <a:avLst/>
            <a:gdLst>
              <a:gd name="T0" fmla="*/ 0 w 691"/>
              <a:gd name="T1" fmla="*/ 2147483647 h 2279"/>
              <a:gd name="T2" fmla="*/ 2147483647 w 691"/>
              <a:gd name="T3" fmla="*/ 0 h 2279"/>
              <a:gd name="T4" fmla="*/ 0 60000 65536"/>
              <a:gd name="T5" fmla="*/ 0 60000 65536"/>
              <a:gd name="T6" fmla="*/ 0 w 691"/>
              <a:gd name="T7" fmla="*/ 0 h 2279"/>
              <a:gd name="T8" fmla="*/ 691 w 691"/>
              <a:gd name="T9" fmla="*/ 2279 h 2279"/>
            </a:gdLst>
            <a:ahLst/>
            <a:cxnLst>
              <a:cxn ang="T4">
                <a:pos x="T0" y="T1"/>
              </a:cxn>
              <a:cxn ang="T5">
                <a:pos x="T2" y="T3"/>
              </a:cxn>
            </a:cxnLst>
            <a:rect l="T6" t="T7" r="T8" b="T9"/>
            <a:pathLst>
              <a:path w="691" h="2279">
                <a:moveTo>
                  <a:pt x="0" y="2279"/>
                </a:moveTo>
                <a:lnTo>
                  <a:pt x="691" y="0"/>
                </a:lnTo>
              </a:path>
            </a:pathLst>
          </a:custGeom>
          <a:noFill/>
          <a:ln w="28575">
            <a:solidFill>
              <a:srgbClr val="FFFF00"/>
            </a:solidFill>
            <a:round/>
            <a:headEnd/>
            <a:tailEnd type="arrow" w="med" len="med"/>
          </a:ln>
        </p:spPr>
        <p:txBody>
          <a:bodyPr anchor="ctr">
            <a:spAutoFit/>
          </a:bodyPr>
          <a:lstStyle/>
          <a:p>
            <a:endParaRPr lang="fr-FR"/>
          </a:p>
        </p:txBody>
      </p:sp>
      <p:sp>
        <p:nvSpPr>
          <p:cNvPr id="26" name="Line 25"/>
          <p:cNvSpPr>
            <a:spLocks noChangeShapeType="1"/>
          </p:cNvSpPr>
          <p:nvPr/>
        </p:nvSpPr>
        <p:spPr bwMode="auto">
          <a:xfrm flipV="1">
            <a:off x="3971925" y="2057400"/>
            <a:ext cx="1514475" cy="2863850"/>
          </a:xfrm>
          <a:prstGeom prst="line">
            <a:avLst/>
          </a:prstGeom>
          <a:noFill/>
          <a:ln w="28575">
            <a:solidFill>
              <a:srgbClr val="FFFF00"/>
            </a:solidFill>
            <a:round/>
            <a:headEnd/>
            <a:tailEnd type="arrow" w="med" len="med"/>
          </a:ln>
        </p:spPr>
        <p:txBody>
          <a:bodyPr anchor="ctr">
            <a:spAutoFit/>
          </a:bodyPr>
          <a:lstStyle/>
          <a:p>
            <a:endParaRPr lang="fr-FR"/>
          </a:p>
        </p:txBody>
      </p:sp>
      <p:sp>
        <p:nvSpPr>
          <p:cNvPr id="27" name="Text Box 26"/>
          <p:cNvSpPr txBox="1">
            <a:spLocks noChangeArrowheads="1"/>
          </p:cNvSpPr>
          <p:nvPr/>
        </p:nvSpPr>
        <p:spPr bwMode="auto">
          <a:xfrm>
            <a:off x="5240338" y="1497013"/>
            <a:ext cx="1865312" cy="425450"/>
          </a:xfrm>
          <a:prstGeom prst="rect">
            <a:avLst/>
          </a:prstGeom>
          <a:noFill/>
          <a:ln w="28575">
            <a:solidFill>
              <a:srgbClr val="FFFF99"/>
            </a:solidFill>
            <a:miter lim="800000"/>
            <a:headEnd/>
            <a:tailEnd/>
          </a:ln>
        </p:spPr>
        <p:txBody>
          <a:bodyPr wrap="none">
            <a:spAutoFit/>
          </a:bodyPr>
          <a:lstStyle/>
          <a:p>
            <a:pPr algn="l" rtl="0" eaLnBrk="0" hangingPunct="0"/>
            <a:r>
              <a:rPr lang="en-US" sz="2000" b="1">
                <a:solidFill>
                  <a:srgbClr val="02354E"/>
                </a:solidFill>
              </a:rPr>
              <a:t>TraceSupport</a:t>
            </a:r>
          </a:p>
        </p:txBody>
      </p:sp>
      <p:sp>
        <p:nvSpPr>
          <p:cNvPr id="28" name="Line 27"/>
          <p:cNvSpPr>
            <a:spLocks noChangeShapeType="1"/>
          </p:cNvSpPr>
          <p:nvPr/>
        </p:nvSpPr>
        <p:spPr bwMode="auto">
          <a:xfrm flipV="1">
            <a:off x="5181600" y="2133600"/>
            <a:ext cx="533400" cy="2209800"/>
          </a:xfrm>
          <a:prstGeom prst="line">
            <a:avLst/>
          </a:prstGeom>
          <a:noFill/>
          <a:ln w="28575">
            <a:solidFill>
              <a:srgbClr val="FFFF00"/>
            </a:solidFill>
            <a:round/>
            <a:headEnd/>
            <a:tailEnd type="arrow" w="med" len="med"/>
          </a:ln>
        </p:spPr>
        <p:txBody>
          <a:bodyPr anchor="ctr">
            <a:spAutoFit/>
          </a:bodyPr>
          <a:lstStyle/>
          <a:p>
            <a:endParaRPr lang="fr-FR"/>
          </a:p>
        </p:txBody>
      </p:sp>
      <p:sp>
        <p:nvSpPr>
          <p:cNvPr id="29" name="Line 28"/>
          <p:cNvSpPr>
            <a:spLocks noChangeShapeType="1"/>
          </p:cNvSpPr>
          <p:nvPr/>
        </p:nvSpPr>
        <p:spPr bwMode="auto">
          <a:xfrm flipH="1" flipV="1">
            <a:off x="6553200" y="2057400"/>
            <a:ext cx="838200" cy="1828800"/>
          </a:xfrm>
          <a:prstGeom prst="line">
            <a:avLst/>
          </a:prstGeom>
          <a:noFill/>
          <a:ln w="28575">
            <a:solidFill>
              <a:srgbClr val="FFFF00"/>
            </a:solidFill>
            <a:round/>
            <a:headEnd/>
            <a:tailEnd type="arrow" w="med" len="med"/>
          </a:ln>
        </p:spPr>
        <p:txBody>
          <a:bodyPr anchor="ctr">
            <a:spAutoFit/>
          </a:bodyPr>
          <a:lstStyle/>
          <a:p>
            <a:endParaRPr lang="fr-FR"/>
          </a:p>
        </p:txBody>
      </p:sp>
      <p:sp>
        <p:nvSpPr>
          <p:cNvPr id="30" name="Freeform 29"/>
          <p:cNvSpPr>
            <a:spLocks/>
          </p:cNvSpPr>
          <p:nvPr/>
        </p:nvSpPr>
        <p:spPr bwMode="auto">
          <a:xfrm>
            <a:off x="3979863" y="3894138"/>
            <a:ext cx="4373562" cy="1868487"/>
          </a:xfrm>
          <a:custGeom>
            <a:avLst/>
            <a:gdLst>
              <a:gd name="T0" fmla="*/ 2147483647 w 2755"/>
              <a:gd name="T1" fmla="*/ 0 h 1177"/>
              <a:gd name="T2" fmla="*/ 2147483647 w 2755"/>
              <a:gd name="T3" fmla="*/ 2147483647 h 1177"/>
              <a:gd name="T4" fmla="*/ 0 w 2755"/>
              <a:gd name="T5" fmla="*/ 2147483647 h 1177"/>
              <a:gd name="T6" fmla="*/ 2147483647 w 2755"/>
              <a:gd name="T7" fmla="*/ 2147483647 h 1177"/>
              <a:gd name="T8" fmla="*/ 2147483647 w 2755"/>
              <a:gd name="T9" fmla="*/ 2147483647 h 1177"/>
              <a:gd name="T10" fmla="*/ 2147483647 w 2755"/>
              <a:gd name="T11" fmla="*/ 2147483647 h 1177"/>
              <a:gd name="T12" fmla="*/ 2147483647 w 2755"/>
              <a:gd name="T13" fmla="*/ 2147483647 h 1177"/>
              <a:gd name="T14" fmla="*/ 2147483647 w 2755"/>
              <a:gd name="T15" fmla="*/ 0 h 1177"/>
              <a:gd name="T16" fmla="*/ 0 60000 65536"/>
              <a:gd name="T17" fmla="*/ 0 60000 65536"/>
              <a:gd name="T18" fmla="*/ 0 60000 65536"/>
              <a:gd name="T19" fmla="*/ 0 60000 65536"/>
              <a:gd name="T20" fmla="*/ 0 60000 65536"/>
              <a:gd name="T21" fmla="*/ 0 60000 65536"/>
              <a:gd name="T22" fmla="*/ 0 60000 65536"/>
              <a:gd name="T23" fmla="*/ 0 60000 65536"/>
              <a:gd name="T24" fmla="*/ 0 w 2755"/>
              <a:gd name="T25" fmla="*/ 0 h 1177"/>
              <a:gd name="T26" fmla="*/ 2755 w 2755"/>
              <a:gd name="T27" fmla="*/ 1177 h 1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5" h="1177">
                <a:moveTo>
                  <a:pt x="2185" y="0"/>
                </a:moveTo>
                <a:lnTo>
                  <a:pt x="770" y="292"/>
                </a:lnTo>
                <a:lnTo>
                  <a:pt x="0" y="668"/>
                </a:lnTo>
                <a:lnTo>
                  <a:pt x="566" y="1177"/>
                </a:lnTo>
                <a:lnTo>
                  <a:pt x="1590" y="1177"/>
                </a:lnTo>
                <a:lnTo>
                  <a:pt x="1902" y="604"/>
                </a:lnTo>
                <a:lnTo>
                  <a:pt x="2755" y="647"/>
                </a:lnTo>
                <a:lnTo>
                  <a:pt x="2185" y="0"/>
                </a:lnTo>
                <a:close/>
              </a:path>
            </a:pathLst>
          </a:custGeom>
          <a:noFill/>
          <a:ln w="38100">
            <a:solidFill>
              <a:schemeClr val="tx1"/>
            </a:solidFill>
            <a:round/>
            <a:headEnd/>
            <a:tailEnd/>
          </a:ln>
        </p:spPr>
        <p:txBody>
          <a:bodyPr wrap="none" anchor="ctr">
            <a:spAutoFit/>
          </a:bodyPr>
          <a:lstStyle/>
          <a:p>
            <a:endParaRPr lang="fr-FR"/>
          </a:p>
        </p:txBody>
      </p:sp>
      <p:sp>
        <p:nvSpPr>
          <p:cNvPr id="31" name="Rectangle 30"/>
          <p:cNvSpPr/>
          <p:nvPr/>
        </p:nvSpPr>
        <p:spPr>
          <a:xfrm>
            <a:off x="2571736" y="428604"/>
            <a:ext cx="5357850" cy="461665"/>
          </a:xfrm>
          <a:prstGeom prst="rect">
            <a:avLst/>
          </a:prstGeom>
          <a:solidFill>
            <a:schemeClr val="accent2">
              <a:lumMod val="20000"/>
              <a:lumOff val="80000"/>
            </a:schemeClr>
          </a:solidFill>
        </p:spPr>
        <p:txBody>
          <a:bodyPr wrap="square">
            <a:spAutoFit/>
          </a:bodyPr>
          <a:lstStyle/>
          <a:p>
            <a:pPr lvl="0"/>
            <a:r>
              <a:rPr lang="fr-FR" sz="2400" b="1" dirty="0" smtClean="0"/>
              <a:t>Dernier exemple </a:t>
            </a:r>
            <a:r>
              <a:rPr lang="fr-FR" sz="2400" b="1" dirty="0" smtClean="0">
                <a:solidFill>
                  <a:schemeClr val="tx2"/>
                </a:solidFill>
              </a:rPr>
              <a:t>La trace(sans </a:t>
            </a:r>
            <a:r>
              <a:rPr lang="fr-FR" sz="2400" b="1" dirty="0" err="1" smtClean="0">
                <a:solidFill>
                  <a:schemeClr val="tx2"/>
                </a:solidFill>
              </a:rPr>
              <a:t>AspectJ</a:t>
            </a:r>
            <a:r>
              <a:rPr lang="fr-FR" sz="2400" b="1" dirty="0" smtClean="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2000" fill="hold"/>
                                        <p:tgtEl>
                                          <p:spTgt spid="2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2000" fill="hold"/>
                                        <p:tgtEl>
                                          <p:spTgt spid="29"/>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2000" fill="hold"/>
                                        <p:tgtEl>
                                          <p:spTgt spid="23"/>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endCondLst>
                                    <p:cond evt="onNext" delay="0">
                                      <p:tgtEl>
                                        <p:sldTgt/>
                                      </p:tgtEl>
                                    </p:cond>
                                  </p:endCondLst>
                                  <p:childTnLst>
                                    <p:anim calcmode="discrete" valueType="str">
                                      <p:cBhvr>
                                        <p:cTn id="12" dur="2000" fill="hold"/>
                                        <p:tgtEl>
                                          <p:spTgt spid="24"/>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endCondLst>
                                    <p:cond evt="onNext" delay="0">
                                      <p:tgtEl>
                                        <p:sldTgt/>
                                      </p:tgtEl>
                                    </p:cond>
                                  </p:endCondLst>
                                  <p:childTnLst>
                                    <p:anim calcmode="discrete" valueType="str">
                                      <p:cBhvr>
                                        <p:cTn id="14" dur="2000" fill="hold"/>
                                        <p:tgtEl>
                                          <p:spTgt spid="2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endCondLst>
                                    <p:cond evt="onNext" delay="0">
                                      <p:tgtEl>
                                        <p:sldTgt/>
                                      </p:tgtEl>
                                    </p:cond>
                                  </p:endCondLst>
                                  <p:childTnLst>
                                    <p:anim calcmode="discrete" valueType="str">
                                      <p:cBhvr>
                                        <p:cTn id="16" dur="2000" fill="hold"/>
                                        <p:tgtEl>
                                          <p:spTgt spid="28"/>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endCondLst>
                                    <p:cond evt="onNext" delay="0">
                                      <p:tgtEl>
                                        <p:sldTgt/>
                                      </p:tgtEl>
                                    </p:cond>
                                  </p:endCondLst>
                                  <p:childTnLst>
                                    <p:anim calcmode="discrete" valueType="str">
                                      <p:cBhvr>
                                        <p:cTn id="18" dur="2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animBg="1"/>
      <p:bldP spid="23" grpId="0" animBg="1"/>
      <p:bldP spid="24" grpId="0" animBg="1"/>
      <p:bldP spid="25" grpId="0" animBg="1"/>
      <p:bldP spid="26" grpId="0" animBg="1"/>
      <p:bldP spid="28" grpId="0" animBg="1"/>
      <p:bldP spid="29" grpId="0" animBg="1"/>
      <p:bldP spid="3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Text Box 3"/>
          <p:cNvSpPr txBox="1">
            <a:spLocks noChangeArrowheads="1"/>
          </p:cNvSpPr>
          <p:nvPr/>
        </p:nvSpPr>
        <p:spPr bwMode="auto">
          <a:xfrm>
            <a:off x="3810000" y="1371600"/>
            <a:ext cx="5029200" cy="3662363"/>
          </a:xfrm>
          <a:prstGeom prst="rect">
            <a:avLst/>
          </a:prstGeom>
          <a:solidFill>
            <a:srgbClr val="FFFF99">
              <a:alpha val="58038"/>
            </a:srgbClr>
          </a:solidFill>
          <a:ln w="9525">
            <a:noFill/>
            <a:miter lim="800000"/>
            <a:headEnd/>
            <a:tailEnd/>
          </a:ln>
        </p:spPr>
        <p:txBody>
          <a:bodyPr>
            <a:spAutoFit/>
          </a:bodyPr>
          <a:lstStyle/>
          <a:p>
            <a:pPr algn="l" rtl="0" eaLnBrk="0" hangingPunct="0"/>
            <a:r>
              <a:rPr lang="en-US" b="1">
                <a:solidFill>
                  <a:schemeClr val="accent2"/>
                </a:solidFill>
                <a:latin typeface="Courier New" pitchFamily="49" charset="0"/>
              </a:rPr>
              <a:t>aspect</a:t>
            </a:r>
            <a:r>
              <a:rPr lang="en-US" b="1">
                <a:solidFill>
                  <a:srgbClr val="02354E"/>
                </a:solidFill>
                <a:latin typeface="Courier New" pitchFamily="49" charset="0"/>
              </a:rPr>
              <a:t> PointTracing {</a:t>
            </a: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pointcut</a:t>
            </a:r>
            <a:r>
              <a:rPr lang="en-US" b="1">
                <a:solidFill>
                  <a:srgbClr val="02354E"/>
                </a:solidFill>
                <a:latin typeface="Courier New" pitchFamily="49" charset="0"/>
              </a:rPr>
              <a:t> trace():</a:t>
            </a:r>
          </a:p>
          <a:p>
            <a:pPr algn="l" rtl="0" eaLnBrk="0" hangingPunct="0"/>
            <a:r>
              <a:rPr lang="en-US" b="1">
                <a:solidFill>
                  <a:srgbClr val="02354E"/>
                </a:solidFill>
                <a:latin typeface="Courier New" pitchFamily="49" charset="0"/>
              </a:rPr>
              <a:t>    within(com.bigboxco.boxes.*) &amp;&amp;</a:t>
            </a:r>
          </a:p>
          <a:p>
            <a:pPr algn="l" rtl="0" eaLnBrk="0" hangingPunct="0"/>
            <a:r>
              <a:rPr lang="en-US" b="1">
                <a:solidFill>
                  <a:srgbClr val="02354E"/>
                </a:solidFill>
                <a:latin typeface="Courier New" pitchFamily="49" charset="0"/>
              </a:rPr>
              <a:t>    execution(* *(..));</a:t>
            </a: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before</a:t>
            </a:r>
            <a:r>
              <a:rPr lang="en-US" b="1">
                <a:solidFill>
                  <a:srgbClr val="02354E"/>
                </a:solidFill>
                <a:latin typeface="Courier New" pitchFamily="49" charset="0"/>
              </a:rPr>
              <a:t>(): trace() {</a:t>
            </a:r>
          </a:p>
          <a:p>
            <a:pPr algn="l" rtl="0" eaLnBrk="0" hangingPunct="0"/>
            <a:r>
              <a:rPr lang="en-US" b="1">
                <a:solidFill>
                  <a:srgbClr val="02354E"/>
                </a:solidFill>
                <a:latin typeface="Courier New" pitchFamily="49" charset="0"/>
              </a:rPr>
              <a:t>    TraceSupport.traceEntry(tjp);</a:t>
            </a:r>
          </a:p>
          <a:p>
            <a:pPr algn="l" rtl="0" eaLnBrk="0" hangingPunct="0"/>
            <a:r>
              <a:rPr lang="en-US" b="1">
                <a:solidFill>
                  <a:srgbClr val="02354E"/>
                </a:solidFill>
                <a:latin typeface="Courier New" pitchFamily="49" charset="0"/>
              </a:rPr>
              <a:t>  }</a:t>
            </a:r>
          </a:p>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after</a:t>
            </a:r>
            <a:r>
              <a:rPr lang="en-US" b="1">
                <a:solidFill>
                  <a:srgbClr val="02354E"/>
                </a:solidFill>
                <a:latin typeface="Courier New" pitchFamily="49" charset="0"/>
              </a:rPr>
              <a:t>(): trace() {</a:t>
            </a:r>
          </a:p>
          <a:p>
            <a:pPr algn="l" rtl="0" eaLnBrk="0" hangingPunct="0"/>
            <a:r>
              <a:rPr lang="en-US" b="1">
                <a:solidFill>
                  <a:srgbClr val="02354E"/>
                </a:solidFill>
                <a:latin typeface="Courier New" pitchFamily="49" charset="0"/>
              </a:rPr>
              <a:t>    TraceSupport.traceExit(tjp);</a:t>
            </a:r>
          </a:p>
          <a:p>
            <a:pPr algn="l" rtl="0" eaLnBrk="0" hangingPunct="0"/>
            <a:r>
              <a:rPr lang="en-US" b="1">
                <a:solidFill>
                  <a:srgbClr val="02354E"/>
                </a:solidFill>
                <a:latin typeface="Courier New" pitchFamily="49" charset="0"/>
              </a:rPr>
              <a:t>  }</a:t>
            </a:r>
          </a:p>
          <a:p>
            <a:pPr algn="l" rtl="0" eaLnBrk="0" hangingPunct="0"/>
            <a:r>
              <a:rPr lang="en-US" b="1">
                <a:solidFill>
                  <a:srgbClr val="02354E"/>
                </a:solidFill>
                <a:latin typeface="Courier New" pitchFamily="49" charset="0"/>
              </a:rPr>
              <a:t>}</a:t>
            </a:r>
          </a:p>
        </p:txBody>
      </p:sp>
      <p:sp>
        <p:nvSpPr>
          <p:cNvPr id="5" name="Rectangle 4"/>
          <p:cNvSpPr>
            <a:spLocks noChangeArrowheads="1"/>
          </p:cNvSpPr>
          <p:nvPr/>
        </p:nvSpPr>
        <p:spPr bwMode="auto">
          <a:xfrm>
            <a:off x="1208088" y="4711700"/>
            <a:ext cx="723900" cy="384175"/>
          </a:xfrm>
          <a:prstGeom prst="rect">
            <a:avLst/>
          </a:prstGeom>
          <a:noFill/>
          <a:ln w="28575">
            <a:solidFill>
              <a:schemeClr val="tx1"/>
            </a:solidFill>
            <a:miter lim="800000"/>
            <a:headEnd/>
            <a:tailEnd/>
          </a:ln>
        </p:spPr>
        <p:txBody>
          <a:bodyPr wrap="none" anchor="ctr">
            <a:spAutoFit/>
          </a:bodyPr>
          <a:lstStyle/>
          <a:p>
            <a:endParaRPr lang="fr-FR"/>
          </a:p>
        </p:txBody>
      </p:sp>
      <p:sp>
        <p:nvSpPr>
          <p:cNvPr id="6" name="Rectangle 5"/>
          <p:cNvSpPr>
            <a:spLocks noChangeArrowheads="1"/>
          </p:cNvSpPr>
          <p:nvPr/>
        </p:nvSpPr>
        <p:spPr bwMode="auto">
          <a:xfrm>
            <a:off x="304800" y="5192713"/>
            <a:ext cx="722313" cy="382587"/>
          </a:xfrm>
          <a:prstGeom prst="rect">
            <a:avLst/>
          </a:prstGeom>
          <a:noFill/>
          <a:ln w="28575">
            <a:solidFill>
              <a:schemeClr val="tx1"/>
            </a:solidFill>
            <a:miter lim="800000"/>
            <a:headEnd/>
            <a:tailEnd/>
          </a:ln>
        </p:spPr>
        <p:txBody>
          <a:bodyPr wrap="none" anchor="ctr">
            <a:spAutoFit/>
          </a:bodyPr>
          <a:lstStyle/>
          <a:p>
            <a:endParaRPr lang="fr-FR"/>
          </a:p>
        </p:txBody>
      </p:sp>
      <p:sp>
        <p:nvSpPr>
          <p:cNvPr id="7" name="Rectangle 6"/>
          <p:cNvSpPr>
            <a:spLocks noChangeArrowheads="1"/>
          </p:cNvSpPr>
          <p:nvPr/>
        </p:nvSpPr>
        <p:spPr bwMode="auto">
          <a:xfrm>
            <a:off x="1931988" y="5864225"/>
            <a:ext cx="722312" cy="384175"/>
          </a:xfrm>
          <a:prstGeom prst="rect">
            <a:avLst/>
          </a:prstGeom>
          <a:noFill/>
          <a:ln w="28575">
            <a:solidFill>
              <a:schemeClr val="tx1"/>
            </a:solidFill>
            <a:miter lim="800000"/>
            <a:headEnd/>
            <a:tailEnd/>
          </a:ln>
        </p:spPr>
        <p:txBody>
          <a:bodyPr wrap="none" anchor="ctr">
            <a:spAutoFit/>
          </a:bodyPr>
          <a:lstStyle/>
          <a:p>
            <a:endParaRPr lang="fr-FR"/>
          </a:p>
        </p:txBody>
      </p:sp>
      <p:sp>
        <p:nvSpPr>
          <p:cNvPr id="8" name="Rectangle 7"/>
          <p:cNvSpPr>
            <a:spLocks noChangeArrowheads="1"/>
          </p:cNvSpPr>
          <p:nvPr/>
        </p:nvSpPr>
        <p:spPr bwMode="auto">
          <a:xfrm>
            <a:off x="938213" y="5864225"/>
            <a:ext cx="722312" cy="384175"/>
          </a:xfrm>
          <a:prstGeom prst="rect">
            <a:avLst/>
          </a:prstGeom>
          <a:noFill/>
          <a:ln w="28575">
            <a:solidFill>
              <a:schemeClr val="tx1"/>
            </a:solidFill>
            <a:miter lim="800000"/>
            <a:headEnd/>
            <a:tailEnd/>
          </a:ln>
        </p:spPr>
        <p:txBody>
          <a:bodyPr wrap="none" anchor="ctr">
            <a:spAutoFit/>
          </a:bodyPr>
          <a:lstStyle/>
          <a:p>
            <a:endParaRPr lang="fr-FR"/>
          </a:p>
        </p:txBody>
      </p:sp>
      <p:sp>
        <p:nvSpPr>
          <p:cNvPr id="9" name="Rectangle 8"/>
          <p:cNvSpPr>
            <a:spLocks noChangeArrowheads="1"/>
          </p:cNvSpPr>
          <p:nvPr/>
        </p:nvSpPr>
        <p:spPr bwMode="auto">
          <a:xfrm>
            <a:off x="2411413" y="5095875"/>
            <a:ext cx="723900" cy="384175"/>
          </a:xfrm>
          <a:prstGeom prst="rect">
            <a:avLst/>
          </a:prstGeom>
          <a:noFill/>
          <a:ln w="28575">
            <a:solidFill>
              <a:schemeClr val="tx1"/>
            </a:solidFill>
            <a:miter lim="800000"/>
            <a:headEnd/>
            <a:tailEnd/>
          </a:ln>
        </p:spPr>
        <p:txBody>
          <a:bodyPr wrap="none" anchor="ctr">
            <a:spAutoFit/>
          </a:bodyPr>
          <a:lstStyle/>
          <a:p>
            <a:endParaRPr lang="fr-FR"/>
          </a:p>
        </p:txBody>
      </p:sp>
      <p:sp>
        <p:nvSpPr>
          <p:cNvPr id="10" name="Rectangle 9"/>
          <p:cNvSpPr>
            <a:spLocks noChangeArrowheads="1"/>
          </p:cNvSpPr>
          <p:nvPr/>
        </p:nvSpPr>
        <p:spPr bwMode="auto">
          <a:xfrm>
            <a:off x="3316288" y="5095875"/>
            <a:ext cx="722312" cy="384175"/>
          </a:xfrm>
          <a:prstGeom prst="rect">
            <a:avLst/>
          </a:prstGeom>
          <a:noFill/>
          <a:ln w="28575">
            <a:solidFill>
              <a:schemeClr val="tx1"/>
            </a:solidFill>
            <a:miter lim="800000"/>
            <a:headEnd/>
            <a:tailEnd/>
          </a:ln>
        </p:spPr>
        <p:txBody>
          <a:bodyPr wrap="none" anchor="ctr">
            <a:spAutoFit/>
          </a:bodyPr>
          <a:lstStyle/>
          <a:p>
            <a:endParaRPr lang="fr-FR"/>
          </a:p>
        </p:txBody>
      </p:sp>
      <p:sp>
        <p:nvSpPr>
          <p:cNvPr id="11" name="Rectangle 10"/>
          <p:cNvSpPr>
            <a:spLocks noChangeArrowheads="1"/>
          </p:cNvSpPr>
          <p:nvPr/>
        </p:nvSpPr>
        <p:spPr bwMode="auto">
          <a:xfrm>
            <a:off x="2863850" y="4329113"/>
            <a:ext cx="723900" cy="382587"/>
          </a:xfrm>
          <a:prstGeom prst="rect">
            <a:avLst/>
          </a:prstGeom>
          <a:noFill/>
          <a:ln w="28575">
            <a:solidFill>
              <a:schemeClr val="tx1"/>
            </a:solidFill>
            <a:miter lim="800000"/>
            <a:headEnd/>
            <a:tailEnd/>
          </a:ln>
        </p:spPr>
        <p:txBody>
          <a:bodyPr wrap="none" anchor="ctr">
            <a:spAutoFit/>
          </a:bodyPr>
          <a:lstStyle/>
          <a:p>
            <a:endParaRPr lang="fr-FR"/>
          </a:p>
        </p:txBody>
      </p:sp>
      <p:sp>
        <p:nvSpPr>
          <p:cNvPr id="12" name="Line 11"/>
          <p:cNvSpPr>
            <a:spLocks noChangeShapeType="1"/>
          </p:cNvSpPr>
          <p:nvPr/>
        </p:nvSpPr>
        <p:spPr bwMode="auto">
          <a:xfrm flipH="1">
            <a:off x="1931988" y="4616450"/>
            <a:ext cx="903287" cy="288925"/>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13" name="Line 12"/>
          <p:cNvSpPr>
            <a:spLocks noChangeShapeType="1"/>
          </p:cNvSpPr>
          <p:nvPr/>
        </p:nvSpPr>
        <p:spPr bwMode="auto">
          <a:xfrm flipH="1">
            <a:off x="1389063" y="5095875"/>
            <a:ext cx="180975" cy="768350"/>
          </a:xfrm>
          <a:prstGeom prst="line">
            <a:avLst/>
          </a:prstGeom>
          <a:noFill/>
          <a:ln w="9525">
            <a:solidFill>
              <a:schemeClr val="tx1"/>
            </a:solidFill>
            <a:round/>
            <a:headEnd/>
            <a:tailEnd type="triangle" w="med" len="med"/>
          </a:ln>
        </p:spPr>
        <p:txBody>
          <a:bodyPr anchor="ctr">
            <a:spAutoFit/>
          </a:bodyPr>
          <a:lstStyle/>
          <a:p>
            <a:endParaRPr lang="fr-FR"/>
          </a:p>
        </p:txBody>
      </p:sp>
      <p:sp>
        <p:nvSpPr>
          <p:cNvPr id="14" name="Line 13"/>
          <p:cNvSpPr>
            <a:spLocks noChangeShapeType="1"/>
          </p:cNvSpPr>
          <p:nvPr/>
        </p:nvSpPr>
        <p:spPr bwMode="auto">
          <a:xfrm flipV="1">
            <a:off x="1660525" y="5959475"/>
            <a:ext cx="271463" cy="98425"/>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15" name="Line 14"/>
          <p:cNvSpPr>
            <a:spLocks noChangeShapeType="1"/>
          </p:cNvSpPr>
          <p:nvPr/>
        </p:nvSpPr>
        <p:spPr bwMode="auto">
          <a:xfrm flipH="1" flipV="1">
            <a:off x="531813" y="5553075"/>
            <a:ext cx="406400" cy="504825"/>
          </a:xfrm>
          <a:prstGeom prst="line">
            <a:avLst/>
          </a:prstGeom>
          <a:noFill/>
          <a:ln w="9525">
            <a:solidFill>
              <a:schemeClr val="tx1"/>
            </a:solidFill>
            <a:round/>
            <a:headEnd/>
            <a:tailEnd type="triangle" w="med" len="med"/>
          </a:ln>
        </p:spPr>
        <p:txBody>
          <a:bodyPr anchor="ctr">
            <a:spAutoFit/>
          </a:bodyPr>
          <a:lstStyle/>
          <a:p>
            <a:endParaRPr lang="fr-FR"/>
          </a:p>
        </p:txBody>
      </p:sp>
      <p:sp>
        <p:nvSpPr>
          <p:cNvPr id="16" name="AutoShape 15"/>
          <p:cNvSpPr>
            <a:spLocks noChangeArrowheads="1"/>
          </p:cNvSpPr>
          <p:nvPr/>
        </p:nvSpPr>
        <p:spPr bwMode="auto">
          <a:xfrm>
            <a:off x="3197225" y="4808538"/>
            <a:ext cx="90488" cy="96837"/>
          </a:xfrm>
          <a:prstGeom prst="triangle">
            <a:avLst>
              <a:gd name="adj" fmla="val 50000"/>
            </a:avLst>
          </a:prstGeom>
          <a:noFill/>
          <a:ln w="9525">
            <a:solidFill>
              <a:schemeClr val="tx1"/>
            </a:solidFill>
            <a:miter lim="800000"/>
            <a:headEnd/>
            <a:tailEnd/>
          </a:ln>
        </p:spPr>
        <p:txBody>
          <a:bodyPr wrap="none" anchor="ctr">
            <a:spAutoFit/>
          </a:bodyPr>
          <a:lstStyle/>
          <a:p>
            <a:endParaRPr lang="fr-FR"/>
          </a:p>
        </p:txBody>
      </p:sp>
      <p:sp>
        <p:nvSpPr>
          <p:cNvPr id="17" name="Line 16"/>
          <p:cNvSpPr>
            <a:spLocks noChangeShapeType="1"/>
          </p:cNvSpPr>
          <p:nvPr/>
        </p:nvSpPr>
        <p:spPr bwMode="auto">
          <a:xfrm>
            <a:off x="2744788" y="4905375"/>
            <a:ext cx="903287" cy="1588"/>
          </a:xfrm>
          <a:prstGeom prst="line">
            <a:avLst/>
          </a:prstGeom>
          <a:noFill/>
          <a:ln w="9525">
            <a:solidFill>
              <a:schemeClr val="tx1"/>
            </a:solidFill>
            <a:round/>
            <a:headEnd/>
            <a:tailEnd/>
          </a:ln>
        </p:spPr>
        <p:txBody>
          <a:bodyPr wrap="none" anchor="ctr">
            <a:spAutoFit/>
          </a:bodyPr>
          <a:lstStyle/>
          <a:p>
            <a:endParaRPr lang="fr-FR"/>
          </a:p>
        </p:txBody>
      </p:sp>
      <p:sp>
        <p:nvSpPr>
          <p:cNvPr id="18" name="Line 17"/>
          <p:cNvSpPr>
            <a:spLocks noChangeShapeType="1"/>
          </p:cNvSpPr>
          <p:nvPr/>
        </p:nvSpPr>
        <p:spPr bwMode="auto">
          <a:xfrm>
            <a:off x="2744788" y="4905375"/>
            <a:ext cx="1587" cy="190500"/>
          </a:xfrm>
          <a:prstGeom prst="line">
            <a:avLst/>
          </a:prstGeom>
          <a:noFill/>
          <a:ln w="9525">
            <a:solidFill>
              <a:schemeClr val="tx1"/>
            </a:solidFill>
            <a:round/>
            <a:headEnd/>
            <a:tailEnd/>
          </a:ln>
        </p:spPr>
        <p:txBody>
          <a:bodyPr wrap="none" anchor="ctr">
            <a:spAutoFit/>
          </a:bodyPr>
          <a:lstStyle/>
          <a:p>
            <a:endParaRPr lang="fr-FR"/>
          </a:p>
        </p:txBody>
      </p:sp>
      <p:sp>
        <p:nvSpPr>
          <p:cNvPr id="19" name="Line 18"/>
          <p:cNvSpPr>
            <a:spLocks noChangeShapeType="1"/>
          </p:cNvSpPr>
          <p:nvPr/>
        </p:nvSpPr>
        <p:spPr bwMode="auto">
          <a:xfrm>
            <a:off x="3648075" y="4905375"/>
            <a:ext cx="3175" cy="190500"/>
          </a:xfrm>
          <a:prstGeom prst="line">
            <a:avLst/>
          </a:prstGeom>
          <a:noFill/>
          <a:ln w="9525">
            <a:solidFill>
              <a:schemeClr val="tx1"/>
            </a:solidFill>
            <a:round/>
            <a:headEnd/>
            <a:tailEnd/>
          </a:ln>
        </p:spPr>
        <p:txBody>
          <a:bodyPr wrap="none" anchor="ctr">
            <a:spAutoFit/>
          </a:bodyPr>
          <a:lstStyle/>
          <a:p>
            <a:endParaRPr lang="fr-FR"/>
          </a:p>
        </p:txBody>
      </p:sp>
      <p:sp>
        <p:nvSpPr>
          <p:cNvPr id="20" name="Line 19"/>
          <p:cNvSpPr>
            <a:spLocks noChangeShapeType="1"/>
          </p:cNvSpPr>
          <p:nvPr/>
        </p:nvSpPr>
        <p:spPr bwMode="auto">
          <a:xfrm>
            <a:off x="3235325" y="4711700"/>
            <a:ext cx="0" cy="96838"/>
          </a:xfrm>
          <a:prstGeom prst="line">
            <a:avLst/>
          </a:prstGeom>
          <a:noFill/>
          <a:ln w="9525">
            <a:solidFill>
              <a:schemeClr val="tx1"/>
            </a:solidFill>
            <a:round/>
            <a:headEnd/>
            <a:tailEnd/>
          </a:ln>
        </p:spPr>
        <p:txBody>
          <a:bodyPr wrap="none" anchor="ctr">
            <a:spAutoFit/>
          </a:bodyPr>
          <a:lstStyle/>
          <a:p>
            <a:endParaRPr lang="fr-FR"/>
          </a:p>
        </p:txBody>
      </p:sp>
      <p:sp>
        <p:nvSpPr>
          <p:cNvPr id="21" name="Line 20"/>
          <p:cNvSpPr>
            <a:spLocks noChangeShapeType="1"/>
          </p:cNvSpPr>
          <p:nvPr/>
        </p:nvSpPr>
        <p:spPr bwMode="auto">
          <a:xfrm flipH="1">
            <a:off x="2201863" y="5480050"/>
            <a:ext cx="361950" cy="384175"/>
          </a:xfrm>
          <a:prstGeom prst="line">
            <a:avLst/>
          </a:prstGeom>
          <a:noFill/>
          <a:ln w="9525">
            <a:solidFill>
              <a:schemeClr val="tx1"/>
            </a:solidFill>
            <a:round/>
            <a:headEnd/>
            <a:tailEnd type="triangle" w="med" len="med"/>
          </a:ln>
        </p:spPr>
        <p:txBody>
          <a:bodyPr wrap="none" anchor="ctr">
            <a:spAutoFit/>
          </a:bodyPr>
          <a:lstStyle/>
          <a:p>
            <a:endParaRPr lang="fr-FR"/>
          </a:p>
        </p:txBody>
      </p:sp>
      <p:sp>
        <p:nvSpPr>
          <p:cNvPr id="22" name="Freeform 21"/>
          <p:cNvSpPr>
            <a:spLocks/>
          </p:cNvSpPr>
          <p:nvPr/>
        </p:nvSpPr>
        <p:spPr bwMode="auto">
          <a:xfrm>
            <a:off x="544513" y="4446588"/>
            <a:ext cx="3246437" cy="1706562"/>
          </a:xfrm>
          <a:custGeom>
            <a:avLst/>
            <a:gdLst>
              <a:gd name="T0" fmla="*/ 2147483647 w 2755"/>
              <a:gd name="T1" fmla="*/ 0 h 1177"/>
              <a:gd name="T2" fmla="*/ 2147483647 w 2755"/>
              <a:gd name="T3" fmla="*/ 2147483647 h 1177"/>
              <a:gd name="T4" fmla="*/ 0 w 2755"/>
              <a:gd name="T5" fmla="*/ 2147483647 h 1177"/>
              <a:gd name="T6" fmla="*/ 2147483647 w 2755"/>
              <a:gd name="T7" fmla="*/ 2147483647 h 1177"/>
              <a:gd name="T8" fmla="*/ 2147483647 w 2755"/>
              <a:gd name="T9" fmla="*/ 2147483647 h 1177"/>
              <a:gd name="T10" fmla="*/ 2147483647 w 2755"/>
              <a:gd name="T11" fmla="*/ 2147483647 h 1177"/>
              <a:gd name="T12" fmla="*/ 2147483647 w 2755"/>
              <a:gd name="T13" fmla="*/ 2147483647 h 1177"/>
              <a:gd name="T14" fmla="*/ 2147483647 w 2755"/>
              <a:gd name="T15" fmla="*/ 0 h 1177"/>
              <a:gd name="T16" fmla="*/ 0 60000 65536"/>
              <a:gd name="T17" fmla="*/ 0 60000 65536"/>
              <a:gd name="T18" fmla="*/ 0 60000 65536"/>
              <a:gd name="T19" fmla="*/ 0 60000 65536"/>
              <a:gd name="T20" fmla="*/ 0 60000 65536"/>
              <a:gd name="T21" fmla="*/ 0 60000 65536"/>
              <a:gd name="T22" fmla="*/ 0 60000 65536"/>
              <a:gd name="T23" fmla="*/ 0 60000 65536"/>
              <a:gd name="T24" fmla="*/ 0 w 2755"/>
              <a:gd name="T25" fmla="*/ 0 h 1177"/>
              <a:gd name="T26" fmla="*/ 2755 w 2755"/>
              <a:gd name="T27" fmla="*/ 1177 h 1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5" h="1177">
                <a:moveTo>
                  <a:pt x="2185" y="0"/>
                </a:moveTo>
                <a:lnTo>
                  <a:pt x="770" y="292"/>
                </a:lnTo>
                <a:lnTo>
                  <a:pt x="0" y="668"/>
                </a:lnTo>
                <a:lnTo>
                  <a:pt x="566" y="1177"/>
                </a:lnTo>
                <a:lnTo>
                  <a:pt x="1590" y="1177"/>
                </a:lnTo>
                <a:lnTo>
                  <a:pt x="1902" y="604"/>
                </a:lnTo>
                <a:lnTo>
                  <a:pt x="2755" y="647"/>
                </a:lnTo>
                <a:lnTo>
                  <a:pt x="2185" y="0"/>
                </a:lnTo>
                <a:close/>
              </a:path>
            </a:pathLst>
          </a:custGeom>
          <a:noFill/>
          <a:ln w="38100">
            <a:solidFill>
              <a:schemeClr val="tx1"/>
            </a:solidFill>
            <a:round/>
            <a:headEnd/>
            <a:tailEnd/>
          </a:ln>
        </p:spPr>
        <p:txBody>
          <a:bodyPr wrap="none" anchor="ctr">
            <a:spAutoFit/>
          </a:bodyPr>
          <a:lstStyle/>
          <a:p>
            <a:endParaRPr lang="fr-FR"/>
          </a:p>
        </p:txBody>
      </p:sp>
      <p:sp>
        <p:nvSpPr>
          <p:cNvPr id="23" name="Line 22"/>
          <p:cNvSpPr>
            <a:spLocks noChangeShapeType="1"/>
          </p:cNvSpPr>
          <p:nvPr/>
        </p:nvSpPr>
        <p:spPr bwMode="auto">
          <a:xfrm flipH="1">
            <a:off x="1524000" y="1752600"/>
            <a:ext cx="2514600" cy="2971800"/>
          </a:xfrm>
          <a:prstGeom prst="line">
            <a:avLst/>
          </a:prstGeom>
          <a:noFill/>
          <a:ln w="28575">
            <a:solidFill>
              <a:srgbClr val="FFFF00"/>
            </a:solidFill>
            <a:round/>
            <a:headEnd type="none" w="sm" len="sm"/>
            <a:tailEnd type="triangle" w="sm" len="sm"/>
          </a:ln>
        </p:spPr>
        <p:txBody>
          <a:bodyPr>
            <a:spAutoFit/>
          </a:bodyPr>
          <a:lstStyle/>
          <a:p>
            <a:endParaRPr lang="fr-FR"/>
          </a:p>
        </p:txBody>
      </p:sp>
      <p:sp>
        <p:nvSpPr>
          <p:cNvPr id="24" name="Line 23"/>
          <p:cNvSpPr>
            <a:spLocks noChangeShapeType="1"/>
          </p:cNvSpPr>
          <p:nvPr/>
        </p:nvSpPr>
        <p:spPr bwMode="auto">
          <a:xfrm flipH="1">
            <a:off x="533400" y="1752600"/>
            <a:ext cx="3505200" cy="3657600"/>
          </a:xfrm>
          <a:prstGeom prst="line">
            <a:avLst/>
          </a:prstGeom>
          <a:noFill/>
          <a:ln w="28575">
            <a:solidFill>
              <a:srgbClr val="FFFF00"/>
            </a:solidFill>
            <a:round/>
            <a:headEnd type="none" w="sm" len="sm"/>
            <a:tailEnd type="triangle" w="sm" len="sm"/>
          </a:ln>
        </p:spPr>
        <p:txBody>
          <a:bodyPr>
            <a:spAutoFit/>
          </a:bodyPr>
          <a:lstStyle/>
          <a:p>
            <a:endParaRPr lang="fr-FR"/>
          </a:p>
        </p:txBody>
      </p:sp>
      <p:sp>
        <p:nvSpPr>
          <p:cNvPr id="25" name="Line 24"/>
          <p:cNvSpPr>
            <a:spLocks noChangeShapeType="1"/>
          </p:cNvSpPr>
          <p:nvPr/>
        </p:nvSpPr>
        <p:spPr bwMode="auto">
          <a:xfrm flipH="1">
            <a:off x="3810000" y="1752600"/>
            <a:ext cx="228600" cy="3581400"/>
          </a:xfrm>
          <a:prstGeom prst="line">
            <a:avLst/>
          </a:prstGeom>
          <a:noFill/>
          <a:ln w="28575">
            <a:solidFill>
              <a:srgbClr val="FFFF00"/>
            </a:solidFill>
            <a:round/>
            <a:headEnd type="none" w="sm" len="sm"/>
            <a:tailEnd type="triangle" w="sm" len="sm"/>
          </a:ln>
        </p:spPr>
        <p:txBody>
          <a:bodyPr>
            <a:spAutoFit/>
          </a:bodyPr>
          <a:lstStyle/>
          <a:p>
            <a:endParaRPr lang="fr-FR"/>
          </a:p>
        </p:txBody>
      </p:sp>
      <p:sp>
        <p:nvSpPr>
          <p:cNvPr id="26" name="Line 25"/>
          <p:cNvSpPr>
            <a:spLocks noChangeShapeType="1"/>
          </p:cNvSpPr>
          <p:nvPr/>
        </p:nvSpPr>
        <p:spPr bwMode="auto">
          <a:xfrm flipH="1">
            <a:off x="1219200" y="1752600"/>
            <a:ext cx="2819400" cy="4419600"/>
          </a:xfrm>
          <a:prstGeom prst="line">
            <a:avLst/>
          </a:prstGeom>
          <a:noFill/>
          <a:ln w="28575">
            <a:solidFill>
              <a:srgbClr val="FFFF00"/>
            </a:solidFill>
            <a:round/>
            <a:headEnd type="none" w="sm" len="sm"/>
            <a:tailEnd type="triangle" w="sm" len="sm"/>
          </a:ln>
        </p:spPr>
        <p:txBody>
          <a:bodyPr>
            <a:spAutoFit/>
          </a:bodyPr>
          <a:lstStyle/>
          <a:p>
            <a:endParaRPr lang="fr-FR"/>
          </a:p>
        </p:txBody>
      </p:sp>
      <p:sp>
        <p:nvSpPr>
          <p:cNvPr id="27" name="Line 26"/>
          <p:cNvSpPr>
            <a:spLocks noChangeShapeType="1"/>
          </p:cNvSpPr>
          <p:nvPr/>
        </p:nvSpPr>
        <p:spPr bwMode="auto">
          <a:xfrm flipH="1">
            <a:off x="3124200" y="1752600"/>
            <a:ext cx="914400" cy="2667000"/>
          </a:xfrm>
          <a:prstGeom prst="line">
            <a:avLst/>
          </a:prstGeom>
          <a:noFill/>
          <a:ln w="28575">
            <a:solidFill>
              <a:srgbClr val="FFFF00"/>
            </a:solidFill>
            <a:round/>
            <a:headEnd type="none" w="sm" len="sm"/>
            <a:tailEnd type="triangle" w="sm" len="sm"/>
          </a:ln>
        </p:spPr>
        <p:txBody>
          <a:bodyPr>
            <a:spAutoFit/>
          </a:bodyPr>
          <a:lstStyle/>
          <a:p>
            <a:endParaRPr lang="fr-FR"/>
          </a:p>
        </p:txBody>
      </p:sp>
      <p:sp>
        <p:nvSpPr>
          <p:cNvPr id="28" name="Line 27"/>
          <p:cNvSpPr>
            <a:spLocks noChangeShapeType="1"/>
          </p:cNvSpPr>
          <p:nvPr/>
        </p:nvSpPr>
        <p:spPr bwMode="auto">
          <a:xfrm flipH="1">
            <a:off x="2743200" y="1752600"/>
            <a:ext cx="1295400" cy="3581400"/>
          </a:xfrm>
          <a:prstGeom prst="line">
            <a:avLst/>
          </a:prstGeom>
          <a:noFill/>
          <a:ln w="28575">
            <a:solidFill>
              <a:srgbClr val="FFFF00"/>
            </a:solidFill>
            <a:round/>
            <a:headEnd type="none" w="sm" len="sm"/>
            <a:tailEnd type="triangle" w="sm" len="sm"/>
          </a:ln>
        </p:spPr>
        <p:txBody>
          <a:bodyPr>
            <a:spAutoFit/>
          </a:bodyPr>
          <a:lstStyle/>
          <a:p>
            <a:endParaRPr lang="fr-FR"/>
          </a:p>
        </p:txBody>
      </p:sp>
      <p:sp>
        <p:nvSpPr>
          <p:cNvPr id="29" name="Text Box 28"/>
          <p:cNvSpPr txBox="1">
            <a:spLocks noChangeArrowheads="1"/>
          </p:cNvSpPr>
          <p:nvPr/>
        </p:nvSpPr>
        <p:spPr bwMode="auto">
          <a:xfrm>
            <a:off x="685800" y="2057400"/>
            <a:ext cx="1865313" cy="425450"/>
          </a:xfrm>
          <a:prstGeom prst="rect">
            <a:avLst/>
          </a:prstGeom>
          <a:noFill/>
          <a:ln w="28575">
            <a:solidFill>
              <a:srgbClr val="FFFF99"/>
            </a:solidFill>
            <a:miter lim="800000"/>
            <a:headEnd/>
            <a:tailEnd/>
          </a:ln>
        </p:spPr>
        <p:txBody>
          <a:bodyPr wrap="none">
            <a:spAutoFit/>
          </a:bodyPr>
          <a:lstStyle/>
          <a:p>
            <a:pPr algn="l" rtl="0" eaLnBrk="0" hangingPunct="0"/>
            <a:r>
              <a:rPr lang="en-US" sz="2000" b="1">
                <a:solidFill>
                  <a:srgbClr val="02354E"/>
                </a:solidFill>
              </a:rPr>
              <a:t>TraceSupport</a:t>
            </a:r>
          </a:p>
        </p:txBody>
      </p:sp>
      <p:sp>
        <p:nvSpPr>
          <p:cNvPr id="30" name="Text Box 29"/>
          <p:cNvSpPr txBox="1">
            <a:spLocks noChangeArrowheads="1"/>
          </p:cNvSpPr>
          <p:nvPr/>
        </p:nvSpPr>
        <p:spPr bwMode="auto">
          <a:xfrm>
            <a:off x="4419600" y="4648200"/>
            <a:ext cx="3870325" cy="1465263"/>
          </a:xfrm>
          <a:prstGeom prst="rect">
            <a:avLst/>
          </a:prstGeom>
          <a:solidFill>
            <a:schemeClr val="tx2">
              <a:lumMod val="40000"/>
              <a:lumOff val="60000"/>
              <a:alpha val="56078"/>
            </a:schemeClr>
          </a:solidFill>
          <a:ln w="9525">
            <a:noFill/>
            <a:miter lim="800000"/>
            <a:headEnd/>
            <a:tailEnd/>
          </a:ln>
        </p:spPr>
        <p:txBody>
          <a:bodyPr wrap="none">
            <a:spAutoFit/>
          </a:bodyPr>
          <a:lstStyle/>
          <a:p>
            <a:pPr algn="l" rtl="0" eaLnBrk="0" hangingPunct="0"/>
            <a:r>
              <a:rPr lang="en-US" b="1">
                <a:solidFill>
                  <a:srgbClr val="02354E"/>
                </a:solidFill>
                <a:latin typeface="Courier New" pitchFamily="49" charset="0"/>
              </a:rPr>
              <a:t>class Point {</a:t>
            </a:r>
          </a:p>
          <a:p>
            <a:pPr algn="l" rtl="0" eaLnBrk="0" hangingPunct="0"/>
            <a:r>
              <a:rPr lang="en-US" b="1">
                <a:solidFill>
                  <a:srgbClr val="02354E"/>
                </a:solidFill>
                <a:latin typeface="Courier New" pitchFamily="49" charset="0"/>
              </a:rPr>
              <a:t>  void set(int x, int y) {</a:t>
            </a:r>
          </a:p>
          <a:p>
            <a:pPr algn="l" rtl="0" eaLnBrk="0" hangingPunct="0"/>
            <a:r>
              <a:rPr lang="en-US" b="1">
                <a:solidFill>
                  <a:srgbClr val="02354E"/>
                </a:solidFill>
                <a:latin typeface="Courier New" pitchFamily="49" charset="0"/>
              </a:rPr>
              <a:t>    this.x = x; this.y = y;</a:t>
            </a:r>
          </a:p>
          <a:p>
            <a:pPr algn="l" rtl="0" eaLnBrk="0" hangingPunct="0"/>
            <a:r>
              <a:rPr lang="en-US" b="1">
                <a:solidFill>
                  <a:srgbClr val="02354E"/>
                </a:solidFill>
                <a:latin typeface="Courier New" pitchFamily="49" charset="0"/>
              </a:rPr>
              <a:t>  }</a:t>
            </a:r>
          </a:p>
          <a:p>
            <a:pPr algn="l" rtl="0" eaLnBrk="0" hangingPunct="0"/>
            <a:r>
              <a:rPr lang="en-US" b="1">
                <a:solidFill>
                  <a:srgbClr val="02354E"/>
                </a:solidFill>
                <a:latin typeface="Courier New" pitchFamily="49" charset="0"/>
              </a:rPr>
              <a:t>}</a:t>
            </a:r>
          </a:p>
        </p:txBody>
      </p:sp>
      <p:sp>
        <p:nvSpPr>
          <p:cNvPr id="31" name="Rectangle 30"/>
          <p:cNvSpPr/>
          <p:nvPr/>
        </p:nvSpPr>
        <p:spPr>
          <a:xfrm>
            <a:off x="2571736" y="428604"/>
            <a:ext cx="5357850" cy="461665"/>
          </a:xfrm>
          <a:prstGeom prst="rect">
            <a:avLst/>
          </a:prstGeom>
          <a:solidFill>
            <a:schemeClr val="accent2">
              <a:lumMod val="20000"/>
              <a:lumOff val="80000"/>
            </a:schemeClr>
          </a:solidFill>
        </p:spPr>
        <p:txBody>
          <a:bodyPr wrap="square">
            <a:spAutoFit/>
          </a:bodyPr>
          <a:lstStyle/>
          <a:p>
            <a:pPr lvl="0"/>
            <a:r>
              <a:rPr lang="fr-FR" sz="2400" b="1" dirty="0" smtClean="0"/>
              <a:t>Dernier exemple </a:t>
            </a:r>
            <a:r>
              <a:rPr lang="fr-FR" sz="2400" b="1" dirty="0" smtClean="0">
                <a:solidFill>
                  <a:schemeClr val="tx2"/>
                </a:solidFill>
              </a:rPr>
              <a:t>La trace(Avec </a:t>
            </a:r>
            <a:r>
              <a:rPr lang="fr-FR" sz="2400" b="1" dirty="0" err="1" smtClean="0">
                <a:solidFill>
                  <a:schemeClr val="tx2"/>
                </a:solidFill>
              </a:rPr>
              <a:t>AspectJ</a:t>
            </a:r>
            <a:r>
              <a:rPr lang="fr-FR" sz="2400" b="1" dirty="0" smtClean="0">
                <a:solidFill>
                  <a:schemeClr val="tx2"/>
                </a:solidFill>
              </a:rPr>
              <a: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395288" y="1557338"/>
            <a:ext cx="8229600" cy="4967287"/>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Avantages(Conception)</a:t>
            </a:r>
          </a:p>
          <a:p>
            <a:pPr marR="0" lvl="0" algn="l"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Les objets ne sont plus responsable de la génération de la trace. C’est l’aspect qui endosse une telle responsabilité</a:t>
            </a:r>
          </a:p>
          <a:p>
            <a:pPr marL="0" marR="0" lvl="1"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 S’il y a des changements sur la manière de générer la trace, ils concerneront l’aspect uniquement</a:t>
            </a:r>
          </a:p>
          <a:p>
            <a:pPr marL="0" marR="0" lvl="1"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L’arrêt de la génération de la trace est trivial, il consiste à retirer l’aspect</a:t>
            </a:r>
          </a:p>
        </p:txBody>
      </p:sp>
      <p:sp>
        <p:nvSpPr>
          <p:cNvPr id="5" name="Rectangle 4"/>
          <p:cNvSpPr/>
          <p:nvPr/>
        </p:nvSpPr>
        <p:spPr>
          <a:xfrm>
            <a:off x="2571736" y="428604"/>
            <a:ext cx="5357850" cy="461665"/>
          </a:xfrm>
          <a:prstGeom prst="rect">
            <a:avLst/>
          </a:prstGeom>
          <a:solidFill>
            <a:schemeClr val="accent2">
              <a:lumMod val="20000"/>
              <a:lumOff val="80000"/>
            </a:schemeClr>
          </a:solidFill>
        </p:spPr>
        <p:txBody>
          <a:bodyPr wrap="square">
            <a:spAutoFit/>
          </a:bodyPr>
          <a:lstStyle/>
          <a:p>
            <a:pPr lvl="0"/>
            <a:r>
              <a:rPr lang="fr-FR" sz="2400" b="1" dirty="0" smtClean="0"/>
              <a:t>Dernier exemple </a:t>
            </a:r>
            <a:r>
              <a:rPr lang="fr-FR" sz="2400" b="1" dirty="0" smtClean="0">
                <a:solidFill>
                  <a:schemeClr val="tx2"/>
                </a:solidFill>
              </a:rPr>
              <a:t>La trace(Avec </a:t>
            </a:r>
            <a:r>
              <a:rPr lang="fr-FR" sz="2400" b="1" dirty="0" err="1" smtClean="0">
                <a:solidFill>
                  <a:schemeClr val="tx2"/>
                </a:solidFill>
              </a:rPr>
              <a:t>AspectJ</a:t>
            </a:r>
            <a:r>
              <a:rPr lang="fr-FR" sz="2400" b="1" dirty="0" smtClean="0">
                <a:solidFill>
                  <a:schemeClr val="tx2"/>
                </a:solidFill>
              </a:rPr>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395288" y="1557338"/>
            <a:ext cx="8229600" cy="4967287"/>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Avantages(Implémentation)</a:t>
            </a:r>
          </a:p>
          <a:p>
            <a:pPr marR="0" lvl="0" algn="l"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lvl="0" fontAlgn="auto">
              <a:spcBef>
                <a:spcPct val="20000"/>
              </a:spcBef>
              <a:spcAft>
                <a:spcPts val="0"/>
              </a:spcAft>
              <a:buFont typeface="Arial" pitchFamily="34" charset="0"/>
              <a:buChar char="•"/>
              <a:defRPr/>
            </a:pPr>
            <a:r>
              <a:rPr lang="fr-FR" sz="2400" dirty="0" smtClean="0">
                <a:latin typeface="+mn-lt"/>
                <a:ea typeface="+mn-ea"/>
              </a:rPr>
              <a:t>Les objets ne contiennent aucun appel pour générer la trace. C’est l’aspect qui effectue les appels pour les objets</a:t>
            </a:r>
          </a:p>
          <a:p>
            <a:pPr lvl="0" fontAlgn="auto">
              <a:spcBef>
                <a:spcPct val="20000"/>
              </a:spcBef>
              <a:spcAft>
                <a:spcPts val="0"/>
              </a:spcAft>
              <a:buFont typeface="Arial" pitchFamily="34" charset="0"/>
              <a:buChar char="•"/>
              <a:defRPr/>
            </a:pPr>
            <a:endParaRPr lang="fr-FR" sz="2400" dirty="0" smtClean="0">
              <a:latin typeface="+mn-lt"/>
              <a:ea typeface="+mn-ea"/>
            </a:endParaRPr>
          </a:p>
          <a:p>
            <a:pPr lvl="0" fontAlgn="auto">
              <a:spcBef>
                <a:spcPct val="20000"/>
              </a:spcBef>
              <a:spcAft>
                <a:spcPts val="0"/>
              </a:spcAft>
              <a:buFont typeface="Arial" pitchFamily="34" charset="0"/>
              <a:buChar char="•"/>
              <a:defRPr/>
            </a:pPr>
            <a:r>
              <a:rPr lang="fr-FR" sz="2400" dirty="0" smtClean="0">
                <a:latin typeface="+mn-lt"/>
                <a:ea typeface="+mn-ea"/>
              </a:rPr>
              <a:t>  S’il y a des changements sur la manière de générer la trace, ils concerneront le code de l’aspect uniquement</a:t>
            </a:r>
          </a:p>
          <a:p>
            <a:pPr lvl="0" fontAlgn="auto">
              <a:spcBef>
                <a:spcPct val="20000"/>
              </a:spcBef>
              <a:spcAft>
                <a:spcPts val="0"/>
              </a:spcAft>
              <a:buFont typeface="Arial" pitchFamily="34" charset="0"/>
              <a:buChar char="•"/>
              <a:defRPr/>
            </a:pPr>
            <a:endParaRPr lang="fr-FR" sz="2400" dirty="0" smtClean="0">
              <a:latin typeface="+mn-lt"/>
              <a:ea typeface="+mn-ea"/>
            </a:endParaRPr>
          </a:p>
          <a:p>
            <a:pPr lvl="0" fontAlgn="auto">
              <a:spcBef>
                <a:spcPct val="20000"/>
              </a:spcBef>
              <a:spcAft>
                <a:spcPts val="0"/>
              </a:spcAft>
              <a:buFont typeface="Arial" pitchFamily="34" charset="0"/>
              <a:buChar char="•"/>
              <a:defRPr/>
            </a:pPr>
            <a:r>
              <a:rPr lang="fr-FR" sz="2400" dirty="0" smtClean="0">
                <a:latin typeface="+mn-lt"/>
                <a:ea typeface="+mn-ea"/>
              </a:rPr>
              <a:t>  L’arrêt de la génération de la trace est trivial, il consiste à compiler sans l’aspect</a:t>
            </a:r>
          </a:p>
        </p:txBody>
      </p:sp>
      <p:sp>
        <p:nvSpPr>
          <p:cNvPr id="5" name="Rectangle 4"/>
          <p:cNvSpPr/>
          <p:nvPr/>
        </p:nvSpPr>
        <p:spPr>
          <a:xfrm>
            <a:off x="2571736" y="428604"/>
            <a:ext cx="5357850" cy="461665"/>
          </a:xfrm>
          <a:prstGeom prst="rect">
            <a:avLst/>
          </a:prstGeom>
          <a:solidFill>
            <a:schemeClr val="accent2">
              <a:lumMod val="20000"/>
              <a:lumOff val="80000"/>
            </a:schemeClr>
          </a:solidFill>
        </p:spPr>
        <p:txBody>
          <a:bodyPr wrap="square">
            <a:spAutoFit/>
          </a:bodyPr>
          <a:lstStyle/>
          <a:p>
            <a:pPr lvl="0"/>
            <a:r>
              <a:rPr lang="fr-FR" sz="2400" b="1" dirty="0" smtClean="0"/>
              <a:t>Dernier exemple </a:t>
            </a:r>
            <a:r>
              <a:rPr lang="fr-FR" sz="2400" b="1" dirty="0" smtClean="0">
                <a:solidFill>
                  <a:schemeClr val="tx2"/>
                </a:solidFill>
              </a:rPr>
              <a:t>La trace(Avec </a:t>
            </a:r>
            <a:r>
              <a:rPr lang="fr-FR" sz="2400" b="1" dirty="0" err="1" smtClean="0">
                <a:solidFill>
                  <a:schemeClr val="tx2"/>
                </a:solidFill>
              </a:rPr>
              <a:t>AspectJ</a:t>
            </a:r>
            <a:r>
              <a:rPr lang="fr-FR" sz="2400" b="1" dirty="0" smtClean="0">
                <a:solidFill>
                  <a:schemeClr val="tx2"/>
                </a:solidFill>
              </a:rPr>
              <a:t>)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3" name="Rectangle 2"/>
          <p:cNvSpPr txBox="1">
            <a:spLocks noChangeArrowheads="1"/>
          </p:cNvSpPr>
          <p:nvPr/>
        </p:nvSpPr>
        <p:spPr>
          <a:xfrm>
            <a:off x="0" y="1428736"/>
            <a:ext cx="8208963" cy="635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1"/>
                </a:solidFill>
                <a:effectLst/>
                <a:uLnTx/>
                <a:uFillTx/>
                <a:latin typeface="+mj-lt"/>
                <a:ea typeface="+mj-ea"/>
                <a:cs typeface="+mj-cs"/>
              </a:rPr>
              <a:t>Vers des aspects réutilisables</a:t>
            </a:r>
          </a:p>
        </p:txBody>
      </p:sp>
      <p:sp>
        <p:nvSpPr>
          <p:cNvPr id="4" name="Text Box 3"/>
          <p:cNvSpPr txBox="1">
            <a:spLocks noChangeArrowheads="1"/>
          </p:cNvSpPr>
          <p:nvPr/>
        </p:nvSpPr>
        <p:spPr bwMode="auto">
          <a:xfrm>
            <a:off x="4343400" y="2227285"/>
            <a:ext cx="4267200" cy="2536825"/>
          </a:xfrm>
          <a:prstGeom prst="rect">
            <a:avLst/>
          </a:prstGeom>
          <a:solidFill>
            <a:schemeClr val="accent6">
              <a:lumMod val="20000"/>
              <a:lumOff val="80000"/>
            </a:schemeClr>
          </a:solidFill>
          <a:ln w="9525">
            <a:noFill/>
            <a:miter lim="800000"/>
            <a:headEnd/>
            <a:tailEnd/>
          </a:ln>
        </p:spPr>
        <p:txBody>
          <a:bodyPr>
            <a:spAutoFit/>
          </a:bodyPr>
          <a:lstStyle/>
          <a:p>
            <a:pPr algn="l" rtl="0" eaLnBrk="0" hangingPunct="0"/>
            <a:r>
              <a:rPr lang="en-US" sz="1600" b="1">
                <a:solidFill>
                  <a:schemeClr val="accent2"/>
                </a:solidFill>
                <a:latin typeface="Courier New" pitchFamily="49" charset="0"/>
              </a:rPr>
              <a:t>abstract aspect</a:t>
            </a:r>
            <a:r>
              <a:rPr lang="en-US" sz="1600" b="1">
                <a:solidFill>
                  <a:srgbClr val="003366"/>
                </a:solidFill>
                <a:latin typeface="Courier New" pitchFamily="49" charset="0"/>
              </a:rPr>
              <a:t> Tracing {                               </a:t>
            </a:r>
          </a:p>
          <a:p>
            <a:pPr algn="l" rtl="0" eaLnBrk="0" hangingPunct="0"/>
            <a:r>
              <a:rPr lang="en-US" sz="1600" b="1">
                <a:solidFill>
                  <a:srgbClr val="003366"/>
                </a:solidFill>
                <a:latin typeface="Courier New" pitchFamily="49" charset="0"/>
              </a:rPr>
              <a:t>  </a:t>
            </a:r>
            <a:r>
              <a:rPr lang="en-US" sz="1600" b="1">
                <a:solidFill>
                  <a:schemeClr val="accent2"/>
                </a:solidFill>
                <a:latin typeface="Courier New" pitchFamily="49" charset="0"/>
              </a:rPr>
              <a:t>abstract</a:t>
            </a:r>
            <a:r>
              <a:rPr lang="en-US" sz="1600" b="1">
                <a:solidFill>
                  <a:srgbClr val="003366"/>
                </a:solidFill>
                <a:latin typeface="Courier New" pitchFamily="49" charset="0"/>
              </a:rPr>
              <a:t> pointcut trace();</a:t>
            </a:r>
          </a:p>
          <a:p>
            <a:pPr algn="l" rtl="0" eaLnBrk="0" hangingPunct="0"/>
            <a:endParaRPr lang="en-US" sz="1600" b="1">
              <a:solidFill>
                <a:srgbClr val="003366"/>
              </a:solidFill>
              <a:latin typeface="Courier New" pitchFamily="49" charset="0"/>
            </a:endParaRPr>
          </a:p>
          <a:p>
            <a:pPr algn="l" rtl="0" eaLnBrk="0" hangingPunct="0"/>
            <a:r>
              <a:rPr lang="en-US" sz="1600" b="1">
                <a:solidFill>
                  <a:srgbClr val="003366"/>
                </a:solidFill>
                <a:latin typeface="Courier New" pitchFamily="49" charset="0"/>
              </a:rPr>
              <a:t>  </a:t>
            </a:r>
            <a:r>
              <a:rPr lang="en-US" sz="1600" b="1">
                <a:solidFill>
                  <a:schemeClr val="accent2"/>
                </a:solidFill>
                <a:latin typeface="Courier New" pitchFamily="49" charset="0"/>
              </a:rPr>
              <a:t>before</a:t>
            </a:r>
            <a:r>
              <a:rPr lang="en-US" sz="1600" b="1">
                <a:solidFill>
                  <a:srgbClr val="003366"/>
                </a:solidFill>
                <a:latin typeface="Courier New" pitchFamily="49" charset="0"/>
              </a:rPr>
              <a:t>(): trace() {</a:t>
            </a:r>
          </a:p>
          <a:p>
            <a:pPr algn="l" rtl="0" eaLnBrk="0" hangingPunct="0"/>
            <a:r>
              <a:rPr lang="en-US" sz="1600" b="1">
                <a:solidFill>
                  <a:srgbClr val="003366"/>
                </a:solidFill>
                <a:latin typeface="Courier New" pitchFamily="49" charset="0"/>
              </a:rPr>
              <a:t>    TraceSupport.traceEntry(tjp);</a:t>
            </a:r>
          </a:p>
          <a:p>
            <a:pPr algn="l" rtl="0" eaLnBrk="0" hangingPunct="0"/>
            <a:r>
              <a:rPr lang="en-US" sz="1600" b="1">
                <a:solidFill>
                  <a:srgbClr val="003366"/>
                </a:solidFill>
                <a:latin typeface="Courier New" pitchFamily="49" charset="0"/>
              </a:rPr>
              <a:t>  }</a:t>
            </a:r>
          </a:p>
          <a:p>
            <a:pPr algn="l" rtl="0" eaLnBrk="0" hangingPunct="0"/>
            <a:r>
              <a:rPr lang="en-US" sz="1600" b="1">
                <a:solidFill>
                  <a:srgbClr val="003366"/>
                </a:solidFill>
                <a:latin typeface="Courier New" pitchFamily="49" charset="0"/>
              </a:rPr>
              <a:t>  </a:t>
            </a:r>
            <a:r>
              <a:rPr lang="en-US" sz="1600" b="1">
                <a:solidFill>
                  <a:schemeClr val="accent2"/>
                </a:solidFill>
                <a:latin typeface="Courier New" pitchFamily="49" charset="0"/>
              </a:rPr>
              <a:t>after</a:t>
            </a:r>
            <a:r>
              <a:rPr lang="en-US" sz="1600" b="1">
                <a:solidFill>
                  <a:srgbClr val="003366"/>
                </a:solidFill>
                <a:latin typeface="Courier New" pitchFamily="49" charset="0"/>
              </a:rPr>
              <a:t>(): trace() {</a:t>
            </a:r>
          </a:p>
          <a:p>
            <a:pPr algn="l" rtl="0" eaLnBrk="0" hangingPunct="0"/>
            <a:r>
              <a:rPr lang="en-US" sz="1600" b="1">
                <a:solidFill>
                  <a:srgbClr val="003366"/>
                </a:solidFill>
                <a:latin typeface="Courier New" pitchFamily="49" charset="0"/>
              </a:rPr>
              <a:t>    TraceSupport.traceExit(tjp);</a:t>
            </a:r>
          </a:p>
          <a:p>
            <a:pPr algn="l" rtl="0" eaLnBrk="0" hangingPunct="0"/>
            <a:r>
              <a:rPr lang="en-US" sz="1600" b="1">
                <a:solidFill>
                  <a:srgbClr val="003366"/>
                </a:solidFill>
                <a:latin typeface="Courier New" pitchFamily="49" charset="0"/>
              </a:rPr>
              <a:t>  }</a:t>
            </a:r>
          </a:p>
          <a:p>
            <a:pPr algn="l" rtl="0" eaLnBrk="0" hangingPunct="0"/>
            <a:r>
              <a:rPr lang="en-US" sz="1600" b="1">
                <a:solidFill>
                  <a:srgbClr val="003366"/>
                </a:solidFill>
                <a:latin typeface="Courier New" pitchFamily="49" charset="0"/>
              </a:rPr>
              <a:t>}</a:t>
            </a:r>
          </a:p>
        </p:txBody>
      </p:sp>
      <p:sp>
        <p:nvSpPr>
          <p:cNvPr id="5" name="Text Box 4"/>
          <p:cNvSpPr txBox="1">
            <a:spLocks noChangeArrowheads="1"/>
          </p:cNvSpPr>
          <p:nvPr/>
        </p:nvSpPr>
        <p:spPr bwMode="auto">
          <a:xfrm>
            <a:off x="4343400" y="4840310"/>
            <a:ext cx="4267200" cy="1803400"/>
          </a:xfrm>
          <a:prstGeom prst="rect">
            <a:avLst/>
          </a:prstGeom>
          <a:solidFill>
            <a:srgbClr val="BBE0E3"/>
          </a:solidFill>
          <a:ln w="9525">
            <a:noFill/>
            <a:miter lim="800000"/>
            <a:headEnd/>
            <a:tailEnd/>
          </a:ln>
        </p:spPr>
        <p:txBody>
          <a:bodyPr>
            <a:spAutoFit/>
          </a:bodyPr>
          <a:lstStyle/>
          <a:p>
            <a:pPr algn="l" rtl="0" eaLnBrk="0" hangingPunct="0"/>
            <a:r>
              <a:rPr lang="en-US" sz="1600" b="1">
                <a:solidFill>
                  <a:schemeClr val="accent2"/>
                </a:solidFill>
                <a:latin typeface="Courier New" pitchFamily="49" charset="0"/>
              </a:rPr>
              <a:t>aspect</a:t>
            </a:r>
            <a:r>
              <a:rPr lang="en-US" sz="1600" b="1">
                <a:solidFill>
                  <a:srgbClr val="003366"/>
                </a:solidFill>
                <a:latin typeface="Courier New" pitchFamily="49" charset="0"/>
              </a:rPr>
              <a:t> BigBoxCoTracing </a:t>
            </a:r>
          </a:p>
          <a:p>
            <a:pPr algn="l" rtl="0" eaLnBrk="0" hangingPunct="0"/>
            <a:r>
              <a:rPr lang="en-US" sz="1600" b="1">
                <a:solidFill>
                  <a:srgbClr val="003366"/>
                </a:solidFill>
                <a:latin typeface="Courier New" pitchFamily="49" charset="0"/>
              </a:rPr>
              <a:t>    </a:t>
            </a:r>
            <a:r>
              <a:rPr lang="en-US" sz="1600" b="1">
                <a:solidFill>
                  <a:schemeClr val="accent2"/>
                </a:solidFill>
                <a:latin typeface="Courier New" pitchFamily="49" charset="0"/>
              </a:rPr>
              <a:t>extends</a:t>
            </a:r>
            <a:r>
              <a:rPr lang="en-US" sz="1600" b="1">
                <a:solidFill>
                  <a:srgbClr val="003366"/>
                </a:solidFill>
                <a:latin typeface="Courier New" pitchFamily="49" charset="0"/>
              </a:rPr>
              <a:t> Tracing {        </a:t>
            </a:r>
          </a:p>
          <a:p>
            <a:pPr algn="l" rtl="0" eaLnBrk="0" hangingPunct="0"/>
            <a:endParaRPr lang="en-US" sz="1600" b="1">
              <a:solidFill>
                <a:srgbClr val="003366"/>
              </a:solidFill>
              <a:latin typeface="Courier New" pitchFamily="49" charset="0"/>
            </a:endParaRPr>
          </a:p>
          <a:p>
            <a:pPr algn="l" rtl="0" eaLnBrk="0" hangingPunct="0"/>
            <a:r>
              <a:rPr lang="en-US" sz="1600" b="1">
                <a:solidFill>
                  <a:srgbClr val="003366"/>
                </a:solidFill>
                <a:latin typeface="Courier New" pitchFamily="49" charset="0"/>
              </a:rPr>
              <a:t>  </a:t>
            </a:r>
            <a:r>
              <a:rPr lang="en-US" sz="1600" b="1">
                <a:solidFill>
                  <a:schemeClr val="accent2"/>
                </a:solidFill>
                <a:latin typeface="Courier New" pitchFamily="49" charset="0"/>
              </a:rPr>
              <a:t>pointcut</a:t>
            </a:r>
            <a:r>
              <a:rPr lang="en-US" sz="1600" b="1">
                <a:solidFill>
                  <a:srgbClr val="003366"/>
                </a:solidFill>
                <a:latin typeface="Courier New" pitchFamily="49" charset="0"/>
              </a:rPr>
              <a:t> trace():</a:t>
            </a:r>
          </a:p>
          <a:p>
            <a:pPr algn="l" rtl="0" eaLnBrk="0" hangingPunct="0"/>
            <a:r>
              <a:rPr lang="en-US" sz="1600" b="1">
                <a:solidFill>
                  <a:srgbClr val="003366"/>
                </a:solidFill>
                <a:latin typeface="Courier New" pitchFamily="49" charset="0"/>
              </a:rPr>
              <a:t>      </a:t>
            </a:r>
            <a:r>
              <a:rPr lang="en-US" sz="1600" b="1">
                <a:solidFill>
                  <a:schemeClr val="accent2"/>
                </a:solidFill>
                <a:latin typeface="Courier New" pitchFamily="49" charset="0"/>
              </a:rPr>
              <a:t>within</a:t>
            </a:r>
            <a:r>
              <a:rPr lang="en-US" sz="1600" b="1">
                <a:solidFill>
                  <a:srgbClr val="003366"/>
                </a:solidFill>
                <a:latin typeface="Courier New" pitchFamily="49" charset="0"/>
              </a:rPr>
              <a:t>(com.bigboxco.*)</a:t>
            </a:r>
          </a:p>
          <a:p>
            <a:pPr algn="l" rtl="0" eaLnBrk="0" hangingPunct="0"/>
            <a:r>
              <a:rPr lang="en-US" sz="1600" b="1">
                <a:solidFill>
                  <a:srgbClr val="003366"/>
                </a:solidFill>
                <a:latin typeface="Courier New" pitchFamily="49" charset="0"/>
              </a:rPr>
              <a:t>      &amp;&amp; </a:t>
            </a:r>
            <a:r>
              <a:rPr lang="en-US" sz="1600" b="1">
                <a:solidFill>
                  <a:schemeClr val="accent2"/>
                </a:solidFill>
                <a:latin typeface="Courier New" pitchFamily="49" charset="0"/>
              </a:rPr>
              <a:t>execution</a:t>
            </a:r>
            <a:r>
              <a:rPr lang="en-US" sz="1600" b="1">
                <a:solidFill>
                  <a:srgbClr val="003366"/>
                </a:solidFill>
                <a:latin typeface="Courier New" pitchFamily="49" charset="0"/>
              </a:rPr>
              <a:t>(* *(..));</a:t>
            </a:r>
          </a:p>
          <a:p>
            <a:pPr algn="l" rtl="0" eaLnBrk="0" hangingPunct="0"/>
            <a:r>
              <a:rPr lang="en-US" sz="1600" b="1">
                <a:solidFill>
                  <a:srgbClr val="003366"/>
                </a:solidFill>
                <a:latin typeface="Courier New" pitchFamily="49" charset="0"/>
              </a:rPr>
              <a:t>}</a:t>
            </a:r>
          </a:p>
        </p:txBody>
      </p:sp>
      <p:sp>
        <p:nvSpPr>
          <p:cNvPr id="6" name="Text Box 5"/>
          <p:cNvSpPr txBox="1">
            <a:spLocks noChangeArrowheads="1"/>
          </p:cNvSpPr>
          <p:nvPr/>
        </p:nvSpPr>
        <p:spPr bwMode="auto">
          <a:xfrm>
            <a:off x="457200" y="2249510"/>
            <a:ext cx="3810000" cy="4211638"/>
          </a:xfrm>
          <a:prstGeom prst="rect">
            <a:avLst/>
          </a:prstGeom>
          <a:solidFill>
            <a:srgbClr val="BBE0E3"/>
          </a:solidFill>
          <a:ln w="9525">
            <a:noFill/>
            <a:miter lim="800000"/>
            <a:headEnd/>
            <a:tailEnd/>
          </a:ln>
        </p:spPr>
        <p:txBody>
          <a:bodyPr>
            <a:spAutoFit/>
          </a:bodyPr>
          <a:lstStyle/>
          <a:p>
            <a:pPr algn="l" rtl="0" eaLnBrk="0" hangingPunct="0"/>
            <a:r>
              <a:rPr lang="en-US" b="1">
                <a:solidFill>
                  <a:schemeClr val="accent2"/>
                </a:solidFill>
                <a:latin typeface="Courier New" pitchFamily="49" charset="0"/>
              </a:rPr>
              <a:t>aspect</a:t>
            </a:r>
            <a:r>
              <a:rPr lang="en-US" b="1">
                <a:solidFill>
                  <a:srgbClr val="003366"/>
                </a:solidFill>
                <a:latin typeface="Courier New" pitchFamily="49" charset="0"/>
              </a:rPr>
              <a:t> BigBoxCoTracing {</a:t>
            </a:r>
          </a:p>
          <a:p>
            <a:pPr algn="l" rtl="0" eaLnBrk="0" hangingPunct="0"/>
            <a:endParaRPr lang="en-US" b="1">
              <a:solidFill>
                <a:srgbClr val="003366"/>
              </a:solidFill>
              <a:latin typeface="Courier New" pitchFamily="49" charset="0"/>
            </a:endParaRPr>
          </a:p>
          <a:p>
            <a:pPr algn="l" rtl="0" eaLnBrk="0" hangingPunct="0"/>
            <a:r>
              <a:rPr lang="en-US" b="1">
                <a:solidFill>
                  <a:srgbClr val="003366"/>
                </a:solidFill>
                <a:latin typeface="Courier New" pitchFamily="49" charset="0"/>
              </a:rPr>
              <a:t> </a:t>
            </a:r>
            <a:r>
              <a:rPr lang="en-US" b="1">
                <a:solidFill>
                  <a:schemeClr val="accent2"/>
                </a:solidFill>
                <a:latin typeface="Courier New" pitchFamily="49" charset="0"/>
              </a:rPr>
              <a:t>pointcut</a:t>
            </a:r>
            <a:r>
              <a:rPr lang="en-US" b="1">
                <a:solidFill>
                  <a:srgbClr val="003366"/>
                </a:solidFill>
                <a:latin typeface="Courier New" pitchFamily="49" charset="0"/>
              </a:rPr>
              <a:t> trace():</a:t>
            </a:r>
          </a:p>
          <a:p>
            <a:pPr algn="l" rtl="0" eaLnBrk="0" hangingPunct="0"/>
            <a:r>
              <a:rPr lang="en-US" b="1">
                <a:solidFill>
                  <a:srgbClr val="003366"/>
                </a:solidFill>
                <a:latin typeface="Courier New" pitchFamily="49" charset="0"/>
              </a:rPr>
              <a:t>   </a:t>
            </a:r>
            <a:r>
              <a:rPr lang="en-US" b="1">
                <a:solidFill>
                  <a:schemeClr val="accent2"/>
                </a:solidFill>
                <a:latin typeface="Courier New" pitchFamily="49" charset="0"/>
              </a:rPr>
              <a:t>within</a:t>
            </a:r>
            <a:r>
              <a:rPr lang="en-US" b="1">
                <a:solidFill>
                  <a:srgbClr val="003366"/>
                </a:solidFill>
                <a:latin typeface="Courier New" pitchFamily="49" charset="0"/>
              </a:rPr>
              <a:t>(com.bigboxco.*) </a:t>
            </a:r>
          </a:p>
          <a:p>
            <a:pPr algn="l" rtl="0" eaLnBrk="0" hangingPunct="0"/>
            <a:r>
              <a:rPr lang="en-US" b="1">
                <a:solidFill>
                  <a:srgbClr val="003366"/>
                </a:solidFill>
                <a:latin typeface="Courier New" pitchFamily="49" charset="0"/>
              </a:rPr>
              <a:t>   &amp;&amp; </a:t>
            </a:r>
            <a:r>
              <a:rPr lang="en-US" b="1">
                <a:solidFill>
                  <a:schemeClr val="accent2"/>
                </a:solidFill>
                <a:latin typeface="Courier New" pitchFamily="49" charset="0"/>
              </a:rPr>
              <a:t>execution</a:t>
            </a:r>
            <a:r>
              <a:rPr lang="en-US" b="1">
                <a:solidFill>
                  <a:srgbClr val="003366"/>
                </a:solidFill>
                <a:latin typeface="Courier New" pitchFamily="49" charset="0"/>
              </a:rPr>
              <a:t>(* *(..));</a:t>
            </a:r>
          </a:p>
          <a:p>
            <a:pPr algn="l" rtl="0" eaLnBrk="0" hangingPunct="0"/>
            <a:endParaRPr lang="en-US" b="1">
              <a:solidFill>
                <a:srgbClr val="003366"/>
              </a:solidFill>
              <a:latin typeface="Courier New" pitchFamily="49" charset="0"/>
            </a:endParaRPr>
          </a:p>
          <a:p>
            <a:pPr algn="l" rtl="0" eaLnBrk="0" hangingPunct="0"/>
            <a:r>
              <a:rPr lang="en-US" b="1">
                <a:solidFill>
                  <a:srgbClr val="003366"/>
                </a:solidFill>
                <a:latin typeface="Courier New" pitchFamily="49" charset="0"/>
              </a:rPr>
              <a:t> </a:t>
            </a:r>
            <a:r>
              <a:rPr lang="en-US" b="1">
                <a:solidFill>
                  <a:schemeClr val="accent2"/>
                </a:solidFill>
                <a:latin typeface="Courier New" pitchFamily="49" charset="0"/>
              </a:rPr>
              <a:t>before</a:t>
            </a:r>
            <a:r>
              <a:rPr lang="en-US" b="1">
                <a:solidFill>
                  <a:srgbClr val="003366"/>
                </a:solidFill>
                <a:latin typeface="Courier New" pitchFamily="49" charset="0"/>
              </a:rPr>
              <a:t>(): trace() {</a:t>
            </a:r>
          </a:p>
          <a:p>
            <a:pPr algn="l" rtl="0" eaLnBrk="0" hangingPunct="0"/>
            <a:r>
              <a:rPr lang="en-US" b="1">
                <a:solidFill>
                  <a:srgbClr val="003366"/>
                </a:solidFill>
                <a:latin typeface="Courier New" pitchFamily="49" charset="0"/>
              </a:rPr>
              <a:t>  TraceSupport.traceEntry(</a:t>
            </a:r>
          </a:p>
          <a:p>
            <a:pPr algn="l" rtl="0" eaLnBrk="0" hangingPunct="0"/>
            <a:r>
              <a:rPr lang="en-US" b="1">
                <a:solidFill>
                  <a:srgbClr val="003366"/>
                </a:solidFill>
                <a:latin typeface="Courier New" pitchFamily="49" charset="0"/>
              </a:rPr>
              <a:t>  tjp);</a:t>
            </a:r>
          </a:p>
          <a:p>
            <a:pPr algn="l" rtl="0" eaLnBrk="0" hangingPunct="0"/>
            <a:r>
              <a:rPr lang="en-US" b="1">
                <a:solidFill>
                  <a:srgbClr val="003366"/>
                </a:solidFill>
                <a:latin typeface="Courier New" pitchFamily="49" charset="0"/>
              </a:rPr>
              <a:t> }</a:t>
            </a:r>
          </a:p>
          <a:p>
            <a:pPr algn="l" rtl="0" eaLnBrk="0" hangingPunct="0"/>
            <a:r>
              <a:rPr lang="en-US" b="1">
                <a:solidFill>
                  <a:srgbClr val="003366"/>
                </a:solidFill>
                <a:latin typeface="Courier New" pitchFamily="49" charset="0"/>
              </a:rPr>
              <a:t> </a:t>
            </a:r>
            <a:r>
              <a:rPr lang="en-US" b="1">
                <a:solidFill>
                  <a:schemeClr val="accent2"/>
                </a:solidFill>
                <a:latin typeface="Courier New" pitchFamily="49" charset="0"/>
              </a:rPr>
              <a:t>after</a:t>
            </a:r>
            <a:r>
              <a:rPr lang="en-US" b="1">
                <a:solidFill>
                  <a:srgbClr val="003366"/>
                </a:solidFill>
                <a:latin typeface="Courier New" pitchFamily="49" charset="0"/>
              </a:rPr>
              <a:t>(): trace() {</a:t>
            </a:r>
          </a:p>
          <a:p>
            <a:pPr algn="l" rtl="0" eaLnBrk="0" hangingPunct="0"/>
            <a:r>
              <a:rPr lang="en-US" b="1">
                <a:solidFill>
                  <a:srgbClr val="003366"/>
                </a:solidFill>
                <a:latin typeface="Courier New" pitchFamily="49" charset="0"/>
              </a:rPr>
              <a:t>  TraceSupport.traceExit(</a:t>
            </a:r>
          </a:p>
          <a:p>
            <a:pPr algn="l" rtl="0" eaLnBrk="0" hangingPunct="0"/>
            <a:r>
              <a:rPr lang="en-US" b="1">
                <a:solidFill>
                  <a:srgbClr val="003366"/>
                </a:solidFill>
                <a:latin typeface="Courier New" pitchFamily="49" charset="0"/>
              </a:rPr>
              <a:t>  tjp);</a:t>
            </a:r>
          </a:p>
          <a:p>
            <a:pPr algn="l" rtl="0" eaLnBrk="0" hangingPunct="0"/>
            <a:r>
              <a:rPr lang="en-US" b="1">
                <a:solidFill>
                  <a:srgbClr val="003366"/>
                </a:solidFill>
                <a:latin typeface="Courier New" pitchFamily="49" charset="0"/>
              </a:rPr>
              <a:t> }</a:t>
            </a:r>
          </a:p>
          <a:p>
            <a:pPr algn="l" rtl="0" eaLnBrk="0" hangingPunct="0"/>
            <a:r>
              <a:rPr lang="en-US" b="1">
                <a:solidFill>
                  <a:srgbClr val="003366"/>
                </a:solidFill>
                <a:latin typeface="Courier New" pitchFamily="49" charset="0"/>
              </a:rPr>
              <a:t>}</a:t>
            </a:r>
          </a:p>
        </p:txBody>
      </p:sp>
      <p:sp>
        <p:nvSpPr>
          <p:cNvPr id="7" name="Rectangle 6"/>
          <p:cNvSpPr/>
          <p:nvPr/>
        </p:nvSpPr>
        <p:spPr>
          <a:xfrm>
            <a:off x="2571736" y="428604"/>
            <a:ext cx="5357850" cy="461665"/>
          </a:xfrm>
          <a:prstGeom prst="rect">
            <a:avLst/>
          </a:prstGeom>
          <a:solidFill>
            <a:schemeClr val="accent2">
              <a:lumMod val="20000"/>
              <a:lumOff val="80000"/>
            </a:schemeClr>
          </a:solidFill>
        </p:spPr>
        <p:txBody>
          <a:bodyPr wrap="square">
            <a:spAutoFit/>
          </a:bodyPr>
          <a:lstStyle/>
          <a:p>
            <a:pPr lvl="0"/>
            <a:r>
              <a:rPr lang="fr-FR" sz="2400" b="1" dirty="0" smtClean="0"/>
              <a:t>Dernier exemple </a:t>
            </a:r>
            <a:r>
              <a:rPr lang="fr-FR" sz="2400" b="1" dirty="0" smtClean="0">
                <a:solidFill>
                  <a:schemeClr val="tx2"/>
                </a:solidFill>
              </a:rPr>
              <a:t>La trace(Avec </a:t>
            </a:r>
            <a:r>
              <a:rPr lang="fr-FR" sz="2400" b="1" dirty="0" err="1" smtClean="0">
                <a:solidFill>
                  <a:schemeClr val="tx2"/>
                </a:solidFill>
              </a:rPr>
              <a:t>AspectJ</a:t>
            </a:r>
            <a:r>
              <a:rPr lang="fr-FR" sz="2400" b="1" dirty="0" smtClean="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5720" y="2857496"/>
            <a:ext cx="8208963" cy="635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err="1" smtClean="0">
                <a:ln>
                  <a:noFill/>
                </a:ln>
                <a:solidFill>
                  <a:schemeClr val="tx1"/>
                </a:solidFill>
                <a:effectLst/>
                <a:uLnTx/>
                <a:uFillTx/>
                <a:latin typeface="+mj-lt"/>
                <a:ea typeface="+mj-ea"/>
                <a:cs typeface="+mj-cs"/>
              </a:rPr>
              <a:t>AspectJ</a:t>
            </a:r>
            <a:r>
              <a:rPr kumimoji="0" lang="fr-FR" sz="4400" b="1" i="0" u="none" strike="noStrike" kern="1200" cap="none" spc="0" normalizeH="0" noProof="0" dirty="0" smtClean="0">
                <a:ln>
                  <a:noFill/>
                </a:ln>
                <a:solidFill>
                  <a:schemeClr val="tx1"/>
                </a:solidFill>
                <a:effectLst/>
                <a:uLnTx/>
                <a:uFillTx/>
                <a:latin typeface="+mj-lt"/>
                <a:ea typeface="+mj-ea"/>
                <a:cs typeface="+mj-cs"/>
              </a:rPr>
              <a:t> et les annotations!!</a:t>
            </a:r>
            <a:endParaRPr kumimoji="0" lang="fr-FR"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2"/>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12" y="2714620"/>
            <a:ext cx="5143536" cy="1015663"/>
          </a:xfrm>
          <a:prstGeom prst="rect">
            <a:avLst/>
          </a:prstGeom>
        </p:spPr>
        <p:txBody>
          <a:bodyPr wrap="square">
            <a:spAutoFit/>
          </a:bodyPr>
          <a:lstStyle/>
          <a:p>
            <a:pPr marL="457200" indent="-457200"/>
            <a:r>
              <a:rPr lang="fr-FR" sz="6000" b="1" dirty="0" smtClean="0">
                <a:effectLst>
                  <a:outerShdw blurRad="38100" dist="38100" dir="2700000" algn="tl">
                    <a:srgbClr val="000000">
                      <a:alpha val="43137"/>
                    </a:srgbClr>
                  </a:outerShdw>
                </a:effectLst>
              </a:rPr>
              <a:t> @</a:t>
            </a:r>
            <a:r>
              <a:rPr lang="fr-FR" sz="6000" b="1" dirty="0" err="1" smtClean="0">
                <a:effectLst>
                  <a:outerShdw blurRad="38100" dist="38100" dir="2700000" algn="tl">
                    <a:srgbClr val="000000">
                      <a:alpha val="43137"/>
                    </a:srgbClr>
                  </a:outerShdw>
                </a:effectLst>
              </a:rPr>
              <a:t>AspectJ</a:t>
            </a:r>
            <a:endParaRPr lang="fr-FR" sz="60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85786" y="1500174"/>
            <a:ext cx="7336991" cy="4593942"/>
          </a:xfrm>
          <a:prstGeom prst="rect">
            <a:avLst/>
          </a:prstGeom>
          <a:noFill/>
          <a:ln w="9525">
            <a:noFill/>
            <a:miter lim="800000"/>
            <a:headEnd/>
            <a:tailEnd/>
          </a:ln>
          <a:effectLst/>
        </p:spPr>
      </p:pic>
      <p:sp>
        <p:nvSpPr>
          <p:cNvPr id="3" name="Rectangle 2"/>
          <p:cNvSpPr/>
          <p:nvPr/>
        </p:nvSpPr>
        <p:spPr>
          <a:xfrm>
            <a:off x="0" y="129581"/>
            <a:ext cx="2778325"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071538" y="2071678"/>
            <a:ext cx="7023197" cy="3014674"/>
          </a:xfrm>
          <a:prstGeom prst="rect">
            <a:avLst/>
          </a:prstGeom>
          <a:noFill/>
          <a:ln w="9525">
            <a:noFill/>
            <a:miter lim="800000"/>
            <a:headEnd/>
            <a:tailEnd/>
          </a:ln>
          <a:effectLst/>
        </p:spPr>
      </p:pic>
      <p:sp>
        <p:nvSpPr>
          <p:cNvPr id="4" name="Rectangle 3"/>
          <p:cNvSpPr/>
          <p:nvPr/>
        </p:nvSpPr>
        <p:spPr>
          <a:xfrm>
            <a:off x="0" y="129581"/>
            <a:ext cx="2778325"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428596" y="2000802"/>
            <a:ext cx="8001056" cy="1569660"/>
          </a:xfrm>
          <a:prstGeom prst="rect">
            <a:avLst/>
          </a:prstGeom>
        </p:spPr>
        <p:txBody>
          <a:bodyPr wrap="square">
            <a:spAutoFit/>
          </a:bodyPr>
          <a:lstStyle/>
          <a:p>
            <a:pPr algn="just"/>
            <a:endParaRPr lang="fr-FR" sz="2400" b="1" dirty="0" smtClean="0"/>
          </a:p>
          <a:p>
            <a:pPr algn="just"/>
            <a:r>
              <a:rPr lang="fr-FR" sz="2400" dirty="0" smtClean="0"/>
              <a:t>La dispersion de code est une autre limite de la programmation orientée objet. </a:t>
            </a:r>
          </a:p>
          <a:p>
            <a:pPr algn="just"/>
            <a:endParaRPr lang="fr-FR" sz="2400" dirty="0" smtClean="0"/>
          </a:p>
        </p:txBody>
      </p:sp>
      <p:sp>
        <p:nvSpPr>
          <p:cNvPr id="4" name="Rectangle 3"/>
          <p:cNvSpPr/>
          <p:nvPr/>
        </p:nvSpPr>
        <p:spPr>
          <a:xfrm>
            <a:off x="214282" y="1214422"/>
            <a:ext cx="4298613" cy="584775"/>
          </a:xfrm>
          <a:prstGeom prst="rect">
            <a:avLst/>
          </a:prstGeom>
          <a:solidFill>
            <a:schemeClr val="accent5">
              <a:lumMod val="60000"/>
              <a:lumOff val="40000"/>
            </a:schemeClr>
          </a:solidFill>
        </p:spPr>
        <p:txBody>
          <a:bodyPr wrap="none">
            <a:spAutoFit/>
          </a:bodyPr>
          <a:lstStyle/>
          <a:p>
            <a:pPr algn="just"/>
            <a:r>
              <a:rPr lang="fr-FR" sz="3200" b="1" dirty="0" smtClean="0"/>
              <a:t>L'éparpillement du code</a:t>
            </a:r>
            <a:endParaRPr lang="fr-FR" sz="3200" b="1" dirty="0"/>
          </a:p>
        </p:txBody>
      </p:sp>
      <p:pic>
        <p:nvPicPr>
          <p:cNvPr id="5" name="Picture 2"/>
          <p:cNvPicPr>
            <a:picLocks noChangeAspect="1" noChangeArrowheads="1"/>
          </p:cNvPicPr>
          <p:nvPr/>
        </p:nvPicPr>
        <p:blipFill>
          <a:blip r:embed="rId2"/>
          <a:srcRect/>
          <a:stretch>
            <a:fillRect/>
          </a:stretch>
        </p:blipFill>
        <p:spPr bwMode="auto">
          <a:xfrm>
            <a:off x="2143108" y="3143248"/>
            <a:ext cx="5686442" cy="34833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928794" y="1142984"/>
            <a:ext cx="5153025" cy="4867275"/>
          </a:xfrm>
          <a:prstGeom prst="rect">
            <a:avLst/>
          </a:prstGeom>
          <a:noFill/>
          <a:ln w="9525">
            <a:noFill/>
            <a:miter lim="800000"/>
            <a:headEnd/>
            <a:tailEnd/>
          </a:ln>
          <a:effectLst/>
        </p:spPr>
      </p:pic>
      <p:sp>
        <p:nvSpPr>
          <p:cNvPr id="3" name="Rectangle 2"/>
          <p:cNvSpPr/>
          <p:nvPr/>
        </p:nvSpPr>
        <p:spPr>
          <a:xfrm>
            <a:off x="0" y="129581"/>
            <a:ext cx="2778325"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39273" y="1614488"/>
            <a:ext cx="5790247" cy="4100528"/>
          </a:xfrm>
          <a:prstGeom prst="rect">
            <a:avLst/>
          </a:prstGeom>
          <a:noFill/>
          <a:ln w="9525">
            <a:noFill/>
            <a:miter lim="800000"/>
            <a:headEnd/>
            <a:tailEnd/>
          </a:ln>
          <a:effectLst/>
        </p:spPr>
      </p:pic>
      <p:sp>
        <p:nvSpPr>
          <p:cNvPr id="3" name="Rectangle 2"/>
          <p:cNvSpPr/>
          <p:nvPr/>
        </p:nvSpPr>
        <p:spPr>
          <a:xfrm>
            <a:off x="0" y="129581"/>
            <a:ext cx="2778325"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928794" y="1595973"/>
            <a:ext cx="5519759" cy="526202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643042" y="1214422"/>
            <a:ext cx="5343525" cy="419100"/>
          </a:xfrm>
          <a:prstGeom prst="rect">
            <a:avLst/>
          </a:prstGeom>
          <a:noFill/>
          <a:ln w="9525">
            <a:noFill/>
            <a:miter lim="800000"/>
            <a:headEnd/>
            <a:tailEnd/>
          </a:ln>
          <a:effectLst/>
        </p:spPr>
      </p:pic>
      <p:sp>
        <p:nvSpPr>
          <p:cNvPr id="5" name="Rectangle 4"/>
          <p:cNvSpPr/>
          <p:nvPr/>
        </p:nvSpPr>
        <p:spPr>
          <a:xfrm>
            <a:off x="0" y="129581"/>
            <a:ext cx="2778325"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285992"/>
            <a:ext cx="8143932" cy="2677656"/>
          </a:xfrm>
          <a:prstGeom prst="rect">
            <a:avLst/>
          </a:prstGeom>
        </p:spPr>
        <p:txBody>
          <a:bodyPr wrap="square">
            <a:spAutoFit/>
          </a:bodyPr>
          <a:lstStyle/>
          <a:p>
            <a:pPr algn="just"/>
            <a:r>
              <a:rPr lang="fr-FR" sz="2400" dirty="0" smtClean="0"/>
              <a:t>Conçu et développé par Bill </a:t>
            </a:r>
            <a:r>
              <a:rPr lang="fr-FR" sz="2400" dirty="0" err="1" smtClean="0"/>
              <a:t>Burck</a:t>
            </a:r>
            <a:r>
              <a:rPr lang="fr-FR" sz="2400" dirty="0" smtClean="0"/>
              <a:t> avec la collaboration de contributeurs, dont Marc Fleury. Il peut s’utiliser de façon autonome ou conjointement avec le serveur d’application J2EE </a:t>
            </a:r>
            <a:r>
              <a:rPr lang="fr-FR" sz="2400" dirty="0" err="1" smtClean="0"/>
              <a:t>JBoss</a:t>
            </a:r>
            <a:r>
              <a:rPr lang="fr-FR" sz="2400" dirty="0" smtClean="0"/>
              <a:t>, dans le premier cas, la version autonome est appelée </a:t>
            </a:r>
            <a:r>
              <a:rPr lang="fr-FR" sz="2400" dirty="0" err="1" smtClean="0"/>
              <a:t>Standalone</a:t>
            </a:r>
            <a:r>
              <a:rPr lang="fr-FR" sz="2400" dirty="0" smtClean="0"/>
              <a:t>. Dans le deuxième cas, à partir de la version 4.0, le serveur d’application </a:t>
            </a:r>
            <a:r>
              <a:rPr lang="fr-FR" sz="2400" dirty="0" err="1" smtClean="0"/>
              <a:t>JBoss</a:t>
            </a:r>
            <a:r>
              <a:rPr lang="fr-FR" sz="2400" dirty="0" smtClean="0"/>
              <a:t> inclut en standard le </a:t>
            </a:r>
            <a:r>
              <a:rPr lang="fr-FR" sz="2400" dirty="0" err="1" smtClean="0"/>
              <a:t>framework</a:t>
            </a:r>
            <a:r>
              <a:rPr lang="fr-FR" sz="2400" dirty="0" smtClean="0"/>
              <a:t> </a:t>
            </a:r>
            <a:r>
              <a:rPr lang="fr-FR" sz="2400" dirty="0" err="1" smtClean="0"/>
              <a:t>JBoss</a:t>
            </a:r>
            <a:r>
              <a:rPr lang="fr-FR" sz="2400" dirty="0" smtClean="0"/>
              <a:t> AOP.</a:t>
            </a:r>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2500306"/>
            <a:ext cx="7286676" cy="1384995"/>
          </a:xfrm>
          <a:prstGeom prst="rect">
            <a:avLst/>
          </a:prstGeom>
        </p:spPr>
        <p:txBody>
          <a:bodyPr wrap="square">
            <a:spAutoFit/>
          </a:bodyPr>
          <a:lstStyle/>
          <a:p>
            <a:pPr algn="just"/>
            <a:r>
              <a:rPr lang="fr-FR" sz="2800" dirty="0" err="1" smtClean="0"/>
              <a:t>JBoss</a:t>
            </a:r>
            <a:r>
              <a:rPr lang="fr-FR" sz="2800" dirty="0" smtClean="0"/>
              <a:t> AOP met en </a:t>
            </a:r>
            <a:r>
              <a:rPr lang="fr-FR" sz="2800" dirty="0" err="1" smtClean="0"/>
              <a:t>oeuvre</a:t>
            </a:r>
            <a:r>
              <a:rPr lang="fr-FR" sz="2800" dirty="0" smtClean="0"/>
              <a:t> les concepts de base de la programmation orientée aspect comme suit </a:t>
            </a:r>
            <a:endParaRPr lang="fr-FR" sz="2800" dirty="0"/>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500306"/>
            <a:ext cx="8001056" cy="2677656"/>
          </a:xfrm>
          <a:prstGeom prst="rect">
            <a:avLst/>
          </a:prstGeom>
        </p:spPr>
        <p:txBody>
          <a:bodyPr wrap="square">
            <a:spAutoFit/>
          </a:bodyPr>
          <a:lstStyle/>
          <a:p>
            <a:pPr algn="just"/>
            <a:r>
              <a:rPr lang="fr-FR" sz="2400" b="1" dirty="0" smtClean="0"/>
              <a:t>Le concept d’aspect</a:t>
            </a:r>
          </a:p>
          <a:p>
            <a:pPr algn="just"/>
            <a:endParaRPr lang="fr-FR" sz="2400" b="1" dirty="0" smtClean="0"/>
          </a:p>
          <a:p>
            <a:pPr algn="just"/>
            <a:r>
              <a:rPr lang="fr-FR" sz="2400" dirty="0" smtClean="0"/>
              <a:t>Le concept aspect en </a:t>
            </a:r>
            <a:r>
              <a:rPr lang="fr-FR" sz="2400" dirty="0" err="1" smtClean="0"/>
              <a:t>JBoss</a:t>
            </a:r>
            <a:r>
              <a:rPr lang="fr-FR" sz="2400" dirty="0" smtClean="0"/>
              <a:t> AOP comporte deux fichiers, le premier est un fichier XML qui définit les différents attachements, les </a:t>
            </a:r>
            <a:r>
              <a:rPr lang="fr-FR" sz="2400" b="1" dirty="0" smtClean="0">
                <a:solidFill>
                  <a:srgbClr val="00B050"/>
                </a:solidFill>
              </a:rPr>
              <a:t>introductions, les coupes et les métadonnées</a:t>
            </a:r>
            <a:r>
              <a:rPr lang="fr-FR" sz="2400" dirty="0" smtClean="0"/>
              <a:t>, et le second est un fichier Java qui fournit les codes </a:t>
            </a:r>
            <a:r>
              <a:rPr lang="fr-FR" sz="2400" dirty="0" err="1" smtClean="0"/>
              <a:t>advice</a:t>
            </a:r>
            <a:r>
              <a:rPr lang="fr-FR" sz="2400" dirty="0" smtClean="0"/>
              <a:t> associés à ces coupes.</a:t>
            </a:r>
            <a:endParaRPr lang="fr-FR" sz="2400" dirty="0"/>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2214554"/>
            <a:ext cx="7786742" cy="1938992"/>
          </a:xfrm>
          <a:prstGeom prst="rect">
            <a:avLst/>
          </a:prstGeom>
        </p:spPr>
        <p:txBody>
          <a:bodyPr wrap="square">
            <a:spAutoFit/>
          </a:bodyPr>
          <a:lstStyle/>
          <a:p>
            <a:pPr algn="just"/>
            <a:r>
              <a:rPr lang="fr-FR" sz="2400" b="1" dirty="0" smtClean="0"/>
              <a:t>Le concept de point de jonction</a:t>
            </a:r>
          </a:p>
          <a:p>
            <a:pPr algn="just"/>
            <a:endParaRPr lang="fr-FR" sz="2400" b="1" dirty="0" smtClean="0"/>
          </a:p>
          <a:p>
            <a:pPr algn="just"/>
            <a:r>
              <a:rPr lang="fr-FR" sz="2400" dirty="0" smtClean="0"/>
              <a:t>Les types de points de jonction fournis par </a:t>
            </a:r>
            <a:r>
              <a:rPr lang="fr-FR" sz="2400" dirty="0" err="1" smtClean="0"/>
              <a:t>JBoss</a:t>
            </a:r>
            <a:r>
              <a:rPr lang="fr-FR" sz="2400" dirty="0" smtClean="0"/>
              <a:t> AOP peuvent concerner des classes, des méthodes, des attributs et des constructeurs.</a:t>
            </a:r>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28794" y="2714620"/>
            <a:ext cx="5000625" cy="2686050"/>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357158" y="1428736"/>
            <a:ext cx="8001056" cy="830997"/>
          </a:xfrm>
          <a:prstGeom prst="rect">
            <a:avLst/>
          </a:prstGeom>
        </p:spPr>
        <p:txBody>
          <a:bodyPr wrap="square">
            <a:spAutoFit/>
          </a:bodyPr>
          <a:lstStyle/>
          <a:p>
            <a:pPr algn="just"/>
            <a:r>
              <a:rPr lang="fr-FR" sz="2400" dirty="0" smtClean="0"/>
              <a:t>Le tableau 2 résume les différents points de jonction dans </a:t>
            </a:r>
            <a:r>
              <a:rPr lang="fr-FR" sz="2400" dirty="0" err="1" smtClean="0"/>
              <a:t>JBoss</a:t>
            </a:r>
            <a:r>
              <a:rPr lang="fr-FR" sz="2400" dirty="0" smtClean="0"/>
              <a:t> AOP</a:t>
            </a:r>
            <a:endParaRPr lang="fr-FR" sz="24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2643182"/>
            <a:ext cx="7786742" cy="1631216"/>
          </a:xfrm>
          <a:prstGeom prst="rect">
            <a:avLst/>
          </a:prstGeom>
        </p:spPr>
        <p:txBody>
          <a:bodyPr wrap="square">
            <a:spAutoFit/>
          </a:bodyPr>
          <a:lstStyle/>
          <a:p>
            <a:r>
              <a:rPr lang="fr-FR" sz="2000" b="1" dirty="0" smtClean="0"/>
              <a:t>Le concept de coupe</a:t>
            </a:r>
          </a:p>
          <a:p>
            <a:r>
              <a:rPr lang="fr-FR" sz="2000" dirty="0" smtClean="0"/>
              <a:t>Si </a:t>
            </a:r>
            <a:r>
              <a:rPr lang="fr-FR" sz="2000" dirty="0" err="1" smtClean="0"/>
              <a:t>AspectJ</a:t>
            </a:r>
            <a:r>
              <a:rPr lang="fr-FR" sz="2000" dirty="0" smtClean="0"/>
              <a:t> définit les coupes à l’aide de mots-clés, la déclaration des coupes en </a:t>
            </a:r>
            <a:r>
              <a:rPr lang="fr-FR" sz="2000" dirty="0" err="1" smtClean="0"/>
              <a:t>JBoss</a:t>
            </a:r>
            <a:r>
              <a:rPr lang="fr-FR" sz="2000" dirty="0" smtClean="0"/>
              <a:t> AOP peut se faire selon deux manières:</a:t>
            </a:r>
          </a:p>
          <a:p>
            <a:r>
              <a:rPr lang="fr-FR" sz="2000" dirty="0" smtClean="0"/>
              <a:t>- Dans un document XML dédie, ou</a:t>
            </a:r>
          </a:p>
          <a:p>
            <a:r>
              <a:rPr lang="fr-FR" sz="2000" dirty="0" smtClean="0"/>
              <a:t>- Dans la classe implémentant l’aspect, en tant qu’annotation.</a:t>
            </a:r>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571744"/>
            <a:ext cx="7786742" cy="1631216"/>
          </a:xfrm>
          <a:prstGeom prst="rect">
            <a:avLst/>
          </a:prstGeom>
        </p:spPr>
        <p:txBody>
          <a:bodyPr wrap="square">
            <a:spAutoFit/>
          </a:bodyPr>
          <a:lstStyle/>
          <a:p>
            <a:pPr algn="just"/>
            <a:r>
              <a:rPr lang="fr-FR" sz="2000" dirty="0" smtClean="0"/>
              <a:t>La première variante est celle qui semble être la manière recommandée par </a:t>
            </a:r>
            <a:r>
              <a:rPr lang="fr-FR" sz="2000" dirty="0" err="1" smtClean="0"/>
              <a:t>JBoss</a:t>
            </a:r>
            <a:r>
              <a:rPr lang="fr-FR" sz="2000" dirty="0" smtClean="0"/>
              <a:t>. L’utilisation d’un fichier de configuration des coupes respecte la philosophie des serveurs d’application ou l’on met en place un maximum de choses dans des fichiers de configuration, pour diminuer la complexité de l’implémentation. </a:t>
            </a:r>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571472" y="1643050"/>
            <a:ext cx="8001056" cy="4893647"/>
          </a:xfrm>
          <a:prstGeom prst="rect">
            <a:avLst/>
          </a:prstGeom>
        </p:spPr>
        <p:txBody>
          <a:bodyPr wrap="square">
            <a:spAutoFit/>
          </a:bodyPr>
          <a:lstStyle/>
          <a:p>
            <a:pPr algn="just"/>
            <a:endParaRPr lang="fr-FR" sz="2400" b="1" dirty="0" smtClean="0"/>
          </a:p>
          <a:p>
            <a:pPr algn="just"/>
            <a:r>
              <a:rPr lang="fr-FR" sz="2400" dirty="0" smtClean="0"/>
              <a:t>Par exemple, dans un système de gestion de base de données il se peut que la performance, la journalisation et la synchronisation concernent toutes les classes accédant à la base de données. </a:t>
            </a:r>
          </a:p>
          <a:p>
            <a:pPr algn="just"/>
            <a:endParaRPr lang="fr-FR" sz="2400" dirty="0" smtClean="0"/>
          </a:p>
          <a:p>
            <a:pPr algn="just"/>
            <a:r>
              <a:rPr lang="fr-FR" sz="2400" dirty="0" smtClean="0"/>
              <a:t>On voit donc que ces aspects seront implémentés dans plusieurs modules sans être bien circonscrits. </a:t>
            </a:r>
          </a:p>
          <a:p>
            <a:pPr algn="just"/>
            <a:endParaRPr lang="fr-FR" sz="2400" dirty="0" smtClean="0"/>
          </a:p>
          <a:p>
            <a:pPr algn="just"/>
            <a:r>
              <a:rPr lang="fr-FR" sz="2400" dirty="0" smtClean="0"/>
              <a:t>Il s'agit très souvent de portions de code très </a:t>
            </a:r>
            <a:r>
              <a:rPr lang="fr-FR" sz="2400" b="1" dirty="0" smtClean="0">
                <a:solidFill>
                  <a:schemeClr val="accent4"/>
                </a:solidFill>
              </a:rPr>
              <a:t>similaires</a:t>
            </a:r>
            <a:r>
              <a:rPr lang="fr-FR" sz="2400" dirty="0" smtClean="0"/>
              <a:t> à ajouter un peu partout dans les modules concernés, ce qui pose des problèmes en termes d'évolutivité et de maintenance du code.</a:t>
            </a:r>
            <a:endParaRPr lang="fr-FR" sz="2400" b="1" dirty="0"/>
          </a:p>
        </p:txBody>
      </p:sp>
      <p:sp>
        <p:nvSpPr>
          <p:cNvPr id="4" name="Rectangle 3"/>
          <p:cNvSpPr/>
          <p:nvPr/>
        </p:nvSpPr>
        <p:spPr>
          <a:xfrm>
            <a:off x="214282" y="1142984"/>
            <a:ext cx="4298613" cy="584775"/>
          </a:xfrm>
          <a:prstGeom prst="rect">
            <a:avLst/>
          </a:prstGeom>
          <a:solidFill>
            <a:schemeClr val="accent5">
              <a:lumMod val="60000"/>
              <a:lumOff val="40000"/>
            </a:schemeClr>
          </a:solidFill>
        </p:spPr>
        <p:txBody>
          <a:bodyPr wrap="none">
            <a:spAutoFit/>
          </a:bodyPr>
          <a:lstStyle/>
          <a:p>
            <a:pPr algn="just"/>
            <a:r>
              <a:rPr lang="fr-FR" sz="3200" b="1" dirty="0" smtClean="0"/>
              <a:t>L'éparpillement du code</a:t>
            </a:r>
            <a:endParaRPr lang="fr-F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2335122"/>
            <a:ext cx="7500990" cy="2308324"/>
          </a:xfrm>
          <a:prstGeom prst="rect">
            <a:avLst/>
          </a:prstGeom>
        </p:spPr>
        <p:txBody>
          <a:bodyPr wrap="square">
            <a:spAutoFit/>
          </a:bodyPr>
          <a:lstStyle/>
          <a:p>
            <a:pPr algn="just"/>
            <a:r>
              <a:rPr lang="fr-FR" sz="2400" dirty="0" smtClean="0"/>
              <a:t>Dans le reste de cette présentation, l’accent sera porté sur la configuration des aspects par XML. D’une part, parce que les possibilités de l’une et de l’autre manière sont les mêmes et d’autre part parce que la technique XML semble être préférée.</a:t>
            </a:r>
          </a:p>
          <a:p>
            <a:pPr algn="just"/>
            <a:endParaRPr lang="fr-FR" sz="2400" dirty="0" smtClean="0"/>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3929066"/>
            <a:ext cx="8360259" cy="1905007"/>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857224" y="1500174"/>
            <a:ext cx="7572428" cy="1323439"/>
          </a:xfrm>
          <a:prstGeom prst="rect">
            <a:avLst/>
          </a:prstGeom>
        </p:spPr>
        <p:txBody>
          <a:bodyPr wrap="square">
            <a:spAutoFit/>
          </a:bodyPr>
          <a:lstStyle/>
          <a:p>
            <a:pPr algn="just"/>
            <a:r>
              <a:rPr lang="fr-FR" sz="2000" dirty="0" smtClean="0"/>
              <a:t>En </a:t>
            </a:r>
            <a:r>
              <a:rPr lang="fr-FR" sz="2000" dirty="0" err="1" smtClean="0"/>
              <a:t>JBoss</a:t>
            </a:r>
            <a:r>
              <a:rPr lang="fr-FR" sz="2000" dirty="0" smtClean="0"/>
              <a:t> AOP Chaque application est associée à un fichier </a:t>
            </a:r>
            <a:r>
              <a:rPr lang="fr-FR" sz="2000" b="1" dirty="0" smtClean="0">
                <a:solidFill>
                  <a:srgbClr val="00B050"/>
                </a:solidFill>
              </a:rPr>
              <a:t>XML</a:t>
            </a:r>
            <a:r>
              <a:rPr lang="fr-FR" sz="2000" dirty="0" smtClean="0"/>
              <a:t> de définition de coupe appelé habituellement </a:t>
            </a:r>
            <a:r>
              <a:rPr lang="fr-FR" sz="2000" b="1" i="1" dirty="0" smtClean="0">
                <a:solidFill>
                  <a:srgbClr val="00B050"/>
                </a:solidFill>
              </a:rPr>
              <a:t>jboss-aop.xml</a:t>
            </a:r>
            <a:r>
              <a:rPr lang="fr-FR" sz="2000" i="1" dirty="0" smtClean="0"/>
              <a:t>.</a:t>
            </a:r>
          </a:p>
          <a:p>
            <a:pPr algn="just"/>
            <a:r>
              <a:rPr lang="fr-FR" sz="2000" dirty="0" smtClean="0"/>
              <a:t>Plusieurs coupes peuvent être définies dans un même fichier </a:t>
            </a:r>
            <a:r>
              <a:rPr lang="fr-FR" sz="2000" i="1" dirty="0" smtClean="0"/>
              <a:t>jboss-aop.xml. La balise principale de ce dernier est &lt;</a:t>
            </a:r>
            <a:r>
              <a:rPr lang="fr-FR" sz="2000" i="1" dirty="0" err="1" smtClean="0"/>
              <a:t>aop</a:t>
            </a:r>
            <a:r>
              <a:rPr lang="fr-FR" sz="2000" i="1" dirty="0" smtClean="0"/>
              <a:t>&gt;.</a:t>
            </a:r>
            <a:endParaRPr lang="fr-FR" sz="20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3929066"/>
            <a:ext cx="8360259" cy="1905007"/>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857224" y="1500174"/>
            <a:ext cx="7572428" cy="1323439"/>
          </a:xfrm>
          <a:prstGeom prst="rect">
            <a:avLst/>
          </a:prstGeom>
        </p:spPr>
        <p:txBody>
          <a:bodyPr wrap="square">
            <a:spAutoFit/>
          </a:bodyPr>
          <a:lstStyle/>
          <a:p>
            <a:pPr algn="just"/>
            <a:r>
              <a:rPr lang="fr-FR" sz="2000" dirty="0" smtClean="0"/>
              <a:t>En </a:t>
            </a:r>
            <a:r>
              <a:rPr lang="fr-FR" sz="2000" dirty="0" err="1" smtClean="0"/>
              <a:t>JBoss</a:t>
            </a:r>
            <a:r>
              <a:rPr lang="fr-FR" sz="2000" dirty="0" smtClean="0"/>
              <a:t> AOP Chaque application est associée à un fichier </a:t>
            </a:r>
            <a:r>
              <a:rPr lang="fr-FR" sz="2000" b="1" dirty="0" smtClean="0">
                <a:solidFill>
                  <a:srgbClr val="00B050"/>
                </a:solidFill>
              </a:rPr>
              <a:t>XML</a:t>
            </a:r>
            <a:r>
              <a:rPr lang="fr-FR" sz="2000" dirty="0" smtClean="0"/>
              <a:t> de définition de coupe appelé habituellement </a:t>
            </a:r>
            <a:r>
              <a:rPr lang="fr-FR" sz="2000" b="1" i="1" dirty="0" smtClean="0">
                <a:solidFill>
                  <a:srgbClr val="00B050"/>
                </a:solidFill>
              </a:rPr>
              <a:t>jboss-aop.xml</a:t>
            </a:r>
            <a:r>
              <a:rPr lang="fr-FR" sz="2000" i="1" dirty="0" smtClean="0"/>
              <a:t>.</a:t>
            </a:r>
          </a:p>
          <a:p>
            <a:pPr algn="just"/>
            <a:r>
              <a:rPr lang="fr-FR" sz="2000" dirty="0" smtClean="0"/>
              <a:t>Plusieurs coupes peuvent être définies dans un même fichier </a:t>
            </a:r>
            <a:r>
              <a:rPr lang="fr-FR" sz="2000" i="1" dirty="0" smtClean="0"/>
              <a:t>jboss-aop.xml. La balise principale de ce dernier est &lt;</a:t>
            </a:r>
            <a:r>
              <a:rPr lang="fr-FR" sz="2000" i="1" dirty="0" err="1" smtClean="0"/>
              <a:t>aop</a:t>
            </a:r>
            <a:r>
              <a:rPr lang="fr-FR" sz="2000" i="1" dirty="0" smtClean="0"/>
              <a:t>&gt;.</a:t>
            </a:r>
            <a:endParaRPr lang="fr-FR" sz="2000" dirty="0"/>
          </a:p>
        </p:txBody>
      </p:sp>
      <p:sp>
        <p:nvSpPr>
          <p:cNvPr id="5" name="Rectangle 4"/>
          <p:cNvSpPr/>
          <p:nvPr/>
        </p:nvSpPr>
        <p:spPr>
          <a:xfrm>
            <a:off x="4000496" y="3000372"/>
            <a:ext cx="4572000" cy="646331"/>
          </a:xfrm>
          <a:prstGeom prst="wedgeRectCallout">
            <a:avLst>
              <a:gd name="adj1" fmla="val -34258"/>
              <a:gd name="adj2" fmla="val 147773"/>
            </a:avLst>
          </a:prstGeom>
          <a:solidFill>
            <a:schemeClr val="accent3">
              <a:lumMod val="20000"/>
              <a:lumOff val="80000"/>
            </a:schemeClr>
          </a:solidFill>
        </p:spPr>
        <p:txBody>
          <a:bodyPr>
            <a:spAutoFit/>
          </a:bodyPr>
          <a:lstStyle/>
          <a:p>
            <a:r>
              <a:rPr lang="fr-FR" dirty="0" smtClean="0"/>
              <a:t>La première ligne est un en-tête standard en XML.</a:t>
            </a:r>
            <a:endParaRPr lang="fr-FR"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3929066"/>
            <a:ext cx="8360259" cy="1905007"/>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857224" y="1500174"/>
            <a:ext cx="7572428" cy="1323439"/>
          </a:xfrm>
          <a:prstGeom prst="rect">
            <a:avLst/>
          </a:prstGeom>
        </p:spPr>
        <p:txBody>
          <a:bodyPr wrap="square">
            <a:spAutoFit/>
          </a:bodyPr>
          <a:lstStyle/>
          <a:p>
            <a:pPr algn="just"/>
            <a:r>
              <a:rPr lang="fr-FR" sz="2000" dirty="0" smtClean="0"/>
              <a:t>En </a:t>
            </a:r>
            <a:r>
              <a:rPr lang="fr-FR" sz="2000" dirty="0" err="1" smtClean="0"/>
              <a:t>JBoss</a:t>
            </a:r>
            <a:r>
              <a:rPr lang="fr-FR" sz="2000" dirty="0" smtClean="0"/>
              <a:t> AOP Chaque application est associée à un fichier </a:t>
            </a:r>
            <a:r>
              <a:rPr lang="fr-FR" sz="2000" b="1" dirty="0" smtClean="0">
                <a:solidFill>
                  <a:srgbClr val="00B050"/>
                </a:solidFill>
              </a:rPr>
              <a:t>XML</a:t>
            </a:r>
            <a:r>
              <a:rPr lang="fr-FR" sz="2000" dirty="0" smtClean="0"/>
              <a:t> de définition de coupe appelé habituellement </a:t>
            </a:r>
            <a:r>
              <a:rPr lang="fr-FR" sz="2000" b="1" i="1" dirty="0" smtClean="0">
                <a:solidFill>
                  <a:srgbClr val="00B050"/>
                </a:solidFill>
              </a:rPr>
              <a:t>jboss-aop.xml</a:t>
            </a:r>
            <a:r>
              <a:rPr lang="fr-FR" sz="2000" i="1" dirty="0" smtClean="0"/>
              <a:t>.</a:t>
            </a:r>
          </a:p>
          <a:p>
            <a:pPr algn="just"/>
            <a:r>
              <a:rPr lang="fr-FR" sz="2000" dirty="0" smtClean="0"/>
              <a:t>Plusieurs coupes peuvent être définies dans un même fichier </a:t>
            </a:r>
            <a:r>
              <a:rPr lang="fr-FR" sz="2000" i="1" dirty="0" smtClean="0"/>
              <a:t>jboss-aop.xml. La balise principale de ce dernier est &lt;</a:t>
            </a:r>
            <a:r>
              <a:rPr lang="fr-FR" sz="2000" i="1" dirty="0" err="1" smtClean="0"/>
              <a:t>aop</a:t>
            </a:r>
            <a:r>
              <a:rPr lang="fr-FR" sz="2000" i="1" dirty="0" smtClean="0"/>
              <a:t>&gt;.</a:t>
            </a:r>
            <a:endParaRPr lang="fr-FR" sz="2000" dirty="0"/>
          </a:p>
        </p:txBody>
      </p:sp>
      <p:sp>
        <p:nvSpPr>
          <p:cNvPr id="5" name="Rectangle 4"/>
          <p:cNvSpPr/>
          <p:nvPr/>
        </p:nvSpPr>
        <p:spPr>
          <a:xfrm>
            <a:off x="4000496" y="3000372"/>
            <a:ext cx="4572000" cy="646331"/>
          </a:xfrm>
          <a:prstGeom prst="wedgeRectCallout">
            <a:avLst>
              <a:gd name="adj1" fmla="val -98642"/>
              <a:gd name="adj2" fmla="val 213666"/>
            </a:avLst>
          </a:prstGeom>
          <a:solidFill>
            <a:schemeClr val="accent3">
              <a:lumMod val="60000"/>
              <a:lumOff val="40000"/>
            </a:schemeClr>
          </a:solidFill>
        </p:spPr>
        <p:txBody>
          <a:bodyPr>
            <a:spAutoFit/>
          </a:bodyPr>
          <a:lstStyle/>
          <a:p>
            <a:r>
              <a:rPr lang="fr-FR" dirty="0" smtClean="0"/>
              <a:t>Les définitions de coupe sont comprises entre les balises </a:t>
            </a:r>
            <a:r>
              <a:rPr lang="fr-FR" i="1" dirty="0" smtClean="0"/>
              <a:t>&lt;</a:t>
            </a:r>
            <a:r>
              <a:rPr lang="fr-FR" i="1" dirty="0" err="1" smtClean="0"/>
              <a:t>aop</a:t>
            </a:r>
            <a:r>
              <a:rPr lang="fr-FR" i="1" dirty="0" smtClean="0"/>
              <a:t>&gt; et &lt;/</a:t>
            </a:r>
            <a:r>
              <a:rPr lang="fr-FR" i="1" dirty="0" err="1" smtClean="0"/>
              <a:t>aop</a:t>
            </a:r>
            <a:r>
              <a:rPr lang="fr-FR" i="1" dirty="0" smtClean="0"/>
              <a:t>&gt;.</a:t>
            </a:r>
            <a:endParaRPr lang="fr-FR"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3929066"/>
            <a:ext cx="8360259" cy="1905007"/>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857224" y="1500174"/>
            <a:ext cx="7572428" cy="1323439"/>
          </a:xfrm>
          <a:prstGeom prst="rect">
            <a:avLst/>
          </a:prstGeom>
        </p:spPr>
        <p:txBody>
          <a:bodyPr wrap="square">
            <a:spAutoFit/>
          </a:bodyPr>
          <a:lstStyle/>
          <a:p>
            <a:pPr algn="just"/>
            <a:r>
              <a:rPr lang="fr-FR" sz="2000" dirty="0" smtClean="0"/>
              <a:t>En </a:t>
            </a:r>
            <a:r>
              <a:rPr lang="fr-FR" sz="2000" dirty="0" err="1" smtClean="0"/>
              <a:t>JBoss</a:t>
            </a:r>
            <a:r>
              <a:rPr lang="fr-FR" sz="2000" dirty="0" smtClean="0"/>
              <a:t> AOP Chaque application est associée à un fichier </a:t>
            </a:r>
            <a:r>
              <a:rPr lang="fr-FR" sz="2000" b="1" dirty="0" smtClean="0">
                <a:solidFill>
                  <a:srgbClr val="00B050"/>
                </a:solidFill>
              </a:rPr>
              <a:t>XML</a:t>
            </a:r>
            <a:r>
              <a:rPr lang="fr-FR" sz="2000" dirty="0" smtClean="0"/>
              <a:t> de définition de coupe appelé habituellement </a:t>
            </a:r>
            <a:r>
              <a:rPr lang="fr-FR" sz="2000" b="1" i="1" dirty="0" smtClean="0">
                <a:solidFill>
                  <a:srgbClr val="00B050"/>
                </a:solidFill>
              </a:rPr>
              <a:t>jboss-aop.xml</a:t>
            </a:r>
            <a:r>
              <a:rPr lang="fr-FR" sz="2000" i="1" dirty="0" smtClean="0"/>
              <a:t>.</a:t>
            </a:r>
          </a:p>
          <a:p>
            <a:pPr algn="just"/>
            <a:r>
              <a:rPr lang="fr-FR" sz="2000" dirty="0" smtClean="0"/>
              <a:t>Plusieurs coupes peuvent être définies dans un même fichier </a:t>
            </a:r>
            <a:r>
              <a:rPr lang="fr-FR" sz="2000" i="1" dirty="0" smtClean="0"/>
              <a:t>jboss-aop.xml. La balise principale de ce dernier est &lt;</a:t>
            </a:r>
            <a:r>
              <a:rPr lang="fr-FR" sz="2000" i="1" dirty="0" err="1" smtClean="0"/>
              <a:t>aop</a:t>
            </a:r>
            <a:r>
              <a:rPr lang="fr-FR" sz="2000" i="1" dirty="0" smtClean="0"/>
              <a:t>&gt;.</a:t>
            </a:r>
            <a:endParaRPr lang="fr-FR" sz="2000" dirty="0"/>
          </a:p>
        </p:txBody>
      </p:sp>
      <p:sp>
        <p:nvSpPr>
          <p:cNvPr id="5" name="Rectangle 4"/>
          <p:cNvSpPr/>
          <p:nvPr/>
        </p:nvSpPr>
        <p:spPr>
          <a:xfrm>
            <a:off x="4000496" y="3000372"/>
            <a:ext cx="4572000" cy="646331"/>
          </a:xfrm>
          <a:prstGeom prst="wedgeRectCallout">
            <a:avLst>
              <a:gd name="adj1" fmla="val -45765"/>
              <a:gd name="adj2" fmla="val 217542"/>
            </a:avLst>
          </a:prstGeom>
          <a:solidFill>
            <a:schemeClr val="accent3">
              <a:lumMod val="60000"/>
              <a:lumOff val="40000"/>
            </a:schemeClr>
          </a:solidFill>
        </p:spPr>
        <p:txBody>
          <a:bodyPr>
            <a:spAutoFit/>
          </a:bodyPr>
          <a:lstStyle/>
          <a:p>
            <a:r>
              <a:rPr lang="fr-FR" i="1" dirty="0" smtClean="0"/>
              <a:t>La balise &lt;</a:t>
            </a:r>
            <a:r>
              <a:rPr lang="fr-FR" i="1" dirty="0" err="1" smtClean="0"/>
              <a:t>bind</a:t>
            </a:r>
            <a:r>
              <a:rPr lang="fr-FR" i="1" dirty="0" smtClean="0"/>
              <a:t>&gt; définit une coupe à l’aide d’une expression fournie par l’attribut </a:t>
            </a:r>
            <a:r>
              <a:rPr lang="fr-FR" i="1" dirty="0" err="1" smtClean="0"/>
              <a:t>pointcut</a:t>
            </a:r>
            <a:r>
              <a:rPr lang="fr-FR" i="1" dirty="0" smtClean="0"/>
              <a:t>.</a:t>
            </a:r>
            <a:endParaRPr lang="fr-FR"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3929066"/>
            <a:ext cx="8360259" cy="1905007"/>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857224" y="1500174"/>
            <a:ext cx="7572428" cy="1323439"/>
          </a:xfrm>
          <a:prstGeom prst="rect">
            <a:avLst/>
          </a:prstGeom>
        </p:spPr>
        <p:txBody>
          <a:bodyPr wrap="square">
            <a:spAutoFit/>
          </a:bodyPr>
          <a:lstStyle/>
          <a:p>
            <a:pPr algn="just"/>
            <a:r>
              <a:rPr lang="fr-FR" sz="2000" dirty="0" smtClean="0"/>
              <a:t>En </a:t>
            </a:r>
            <a:r>
              <a:rPr lang="fr-FR" sz="2000" dirty="0" err="1" smtClean="0"/>
              <a:t>JBoss</a:t>
            </a:r>
            <a:r>
              <a:rPr lang="fr-FR" sz="2000" dirty="0" smtClean="0"/>
              <a:t> AOP Chaque application est associée à un fichier </a:t>
            </a:r>
            <a:r>
              <a:rPr lang="fr-FR" sz="2000" b="1" dirty="0" smtClean="0">
                <a:solidFill>
                  <a:srgbClr val="00B050"/>
                </a:solidFill>
              </a:rPr>
              <a:t>XML</a:t>
            </a:r>
            <a:r>
              <a:rPr lang="fr-FR" sz="2000" dirty="0" smtClean="0"/>
              <a:t> de définition de coupe appelé habituellement </a:t>
            </a:r>
            <a:r>
              <a:rPr lang="fr-FR" sz="2000" b="1" i="1" dirty="0" smtClean="0">
                <a:solidFill>
                  <a:srgbClr val="00B050"/>
                </a:solidFill>
              </a:rPr>
              <a:t>jboss-aop.xml</a:t>
            </a:r>
            <a:r>
              <a:rPr lang="fr-FR" sz="2000" i="1" dirty="0" smtClean="0"/>
              <a:t>.</a:t>
            </a:r>
          </a:p>
          <a:p>
            <a:pPr algn="just"/>
            <a:r>
              <a:rPr lang="fr-FR" sz="2000" dirty="0" smtClean="0"/>
              <a:t>Plusieurs coupes peuvent être définies dans un même fichier </a:t>
            </a:r>
            <a:r>
              <a:rPr lang="fr-FR" sz="2000" i="1" dirty="0" smtClean="0"/>
              <a:t>jboss-aop.xml. La balise principale de ce dernier est &lt;</a:t>
            </a:r>
            <a:r>
              <a:rPr lang="fr-FR" sz="2000" i="1" dirty="0" err="1" smtClean="0"/>
              <a:t>aop</a:t>
            </a:r>
            <a:r>
              <a:rPr lang="fr-FR" sz="2000" i="1" dirty="0" smtClean="0"/>
              <a:t>&gt;.</a:t>
            </a:r>
            <a:endParaRPr lang="fr-FR" sz="2000" dirty="0"/>
          </a:p>
        </p:txBody>
      </p:sp>
      <p:sp>
        <p:nvSpPr>
          <p:cNvPr id="5" name="Rectangle 4"/>
          <p:cNvSpPr/>
          <p:nvPr/>
        </p:nvSpPr>
        <p:spPr>
          <a:xfrm>
            <a:off x="6143636" y="3000372"/>
            <a:ext cx="2428860" cy="1200329"/>
          </a:xfrm>
          <a:prstGeom prst="wedgeRectCallout">
            <a:avLst>
              <a:gd name="adj1" fmla="val -215436"/>
              <a:gd name="adj2" fmla="val 99621"/>
            </a:avLst>
          </a:prstGeom>
          <a:solidFill>
            <a:schemeClr val="accent3">
              <a:lumMod val="60000"/>
              <a:lumOff val="40000"/>
            </a:schemeClr>
          </a:solidFill>
        </p:spPr>
        <p:txBody>
          <a:bodyPr wrap="square">
            <a:spAutoFit/>
          </a:bodyPr>
          <a:lstStyle/>
          <a:p>
            <a:r>
              <a:rPr lang="fr-FR" i="1" dirty="0" smtClean="0"/>
              <a:t>La balise &lt;</a:t>
            </a:r>
            <a:r>
              <a:rPr lang="fr-FR" i="1" dirty="0" err="1" smtClean="0"/>
              <a:t>bind</a:t>
            </a:r>
            <a:r>
              <a:rPr lang="fr-FR" i="1" dirty="0" smtClean="0"/>
              <a:t>&gt; définit une coupe à l’aide d’une expression fournie par l’attribut </a:t>
            </a:r>
            <a:r>
              <a:rPr lang="fr-FR" i="1" dirty="0" err="1" smtClean="0"/>
              <a:t>pointcut</a:t>
            </a:r>
            <a:r>
              <a:rPr lang="fr-FR" i="1" dirty="0" smtClean="0"/>
              <a:t>.</a:t>
            </a:r>
            <a:endParaRPr lang="fr-FR" dirty="0"/>
          </a:p>
        </p:txBody>
      </p:sp>
      <p:sp>
        <p:nvSpPr>
          <p:cNvPr id="6" name="Rectangle 5"/>
          <p:cNvSpPr/>
          <p:nvPr/>
        </p:nvSpPr>
        <p:spPr>
          <a:xfrm>
            <a:off x="428596" y="2928934"/>
            <a:ext cx="4572000" cy="923330"/>
          </a:xfrm>
          <a:prstGeom prst="rect">
            <a:avLst/>
          </a:prstGeom>
          <a:solidFill>
            <a:schemeClr val="accent3">
              <a:lumMod val="60000"/>
              <a:lumOff val="40000"/>
            </a:schemeClr>
          </a:solidFill>
        </p:spPr>
        <p:txBody>
          <a:bodyPr>
            <a:spAutoFit/>
          </a:bodyPr>
          <a:lstStyle/>
          <a:p>
            <a:pPr algn="just"/>
            <a:r>
              <a:rPr lang="fr-FR" i="1" dirty="0" smtClean="0"/>
              <a:t>Un fichier jboss-aop.xml contient autant de balises &lt;</a:t>
            </a:r>
            <a:r>
              <a:rPr lang="fr-FR" i="1" dirty="0" err="1" smtClean="0"/>
              <a:t>bind</a:t>
            </a:r>
            <a:r>
              <a:rPr lang="fr-FR" i="1" dirty="0" smtClean="0"/>
              <a:t>&gt; qu’il y a de coupes dans l’application.</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3929066"/>
            <a:ext cx="8360259" cy="1905007"/>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857224" y="1500174"/>
            <a:ext cx="7572428" cy="1323439"/>
          </a:xfrm>
          <a:prstGeom prst="rect">
            <a:avLst/>
          </a:prstGeom>
        </p:spPr>
        <p:txBody>
          <a:bodyPr wrap="square">
            <a:spAutoFit/>
          </a:bodyPr>
          <a:lstStyle/>
          <a:p>
            <a:pPr algn="just"/>
            <a:r>
              <a:rPr lang="fr-FR" sz="2000" dirty="0" smtClean="0"/>
              <a:t>En </a:t>
            </a:r>
            <a:r>
              <a:rPr lang="fr-FR" sz="2000" dirty="0" err="1" smtClean="0"/>
              <a:t>JBoss</a:t>
            </a:r>
            <a:r>
              <a:rPr lang="fr-FR" sz="2000" dirty="0" smtClean="0"/>
              <a:t> AOP Chaque application est associée à un fichier </a:t>
            </a:r>
            <a:r>
              <a:rPr lang="fr-FR" sz="2000" b="1" dirty="0" smtClean="0">
                <a:solidFill>
                  <a:srgbClr val="00B050"/>
                </a:solidFill>
              </a:rPr>
              <a:t>XML</a:t>
            </a:r>
            <a:r>
              <a:rPr lang="fr-FR" sz="2000" dirty="0" smtClean="0"/>
              <a:t> de définition de coupe appelé habituellement </a:t>
            </a:r>
            <a:r>
              <a:rPr lang="fr-FR" sz="2000" b="1" i="1" dirty="0" smtClean="0">
                <a:solidFill>
                  <a:srgbClr val="00B050"/>
                </a:solidFill>
              </a:rPr>
              <a:t>jboss-aop.xml</a:t>
            </a:r>
            <a:r>
              <a:rPr lang="fr-FR" sz="2000" i="1" dirty="0" smtClean="0"/>
              <a:t>.</a:t>
            </a:r>
          </a:p>
          <a:p>
            <a:pPr algn="just"/>
            <a:r>
              <a:rPr lang="fr-FR" sz="2000" dirty="0" smtClean="0"/>
              <a:t>Plusieurs coupes peuvent être définies dans un même fichier </a:t>
            </a:r>
            <a:r>
              <a:rPr lang="fr-FR" sz="2000" i="1" dirty="0" smtClean="0"/>
              <a:t>jboss-aop.xml. La balise principale de ce dernier est &lt;</a:t>
            </a:r>
            <a:r>
              <a:rPr lang="fr-FR" sz="2000" i="1" dirty="0" err="1" smtClean="0"/>
              <a:t>aop</a:t>
            </a:r>
            <a:r>
              <a:rPr lang="fr-FR" sz="2000" i="1" dirty="0" smtClean="0"/>
              <a:t>&gt;.</a:t>
            </a:r>
            <a:endParaRPr lang="fr-FR" sz="2000" dirty="0"/>
          </a:p>
        </p:txBody>
      </p:sp>
      <p:sp>
        <p:nvSpPr>
          <p:cNvPr id="6" name="Rectangle 5"/>
          <p:cNvSpPr/>
          <p:nvPr/>
        </p:nvSpPr>
        <p:spPr>
          <a:xfrm>
            <a:off x="428596" y="2928934"/>
            <a:ext cx="5357850" cy="923330"/>
          </a:xfrm>
          <a:prstGeom prst="rect">
            <a:avLst/>
          </a:prstGeom>
          <a:solidFill>
            <a:schemeClr val="accent3">
              <a:lumMod val="60000"/>
              <a:lumOff val="40000"/>
            </a:schemeClr>
          </a:solidFill>
        </p:spPr>
        <p:txBody>
          <a:bodyPr wrap="square">
            <a:spAutoFit/>
          </a:bodyPr>
          <a:lstStyle/>
          <a:p>
            <a:pPr algn="just"/>
            <a:r>
              <a:rPr lang="fr-FR" dirty="0" smtClean="0"/>
              <a:t>À l’intérieur d’une balise </a:t>
            </a:r>
            <a:r>
              <a:rPr lang="fr-FR" i="1" dirty="0" smtClean="0"/>
              <a:t>&lt;</a:t>
            </a:r>
            <a:r>
              <a:rPr lang="fr-FR" i="1" dirty="0" err="1" smtClean="0"/>
              <a:t>bind</a:t>
            </a:r>
            <a:r>
              <a:rPr lang="fr-FR" i="1" dirty="0" smtClean="0"/>
              <a:t>&gt; on trouve la balise &lt;</a:t>
            </a:r>
            <a:r>
              <a:rPr lang="fr-FR" i="1" dirty="0" err="1" smtClean="0"/>
              <a:t>interceptor</a:t>
            </a:r>
            <a:r>
              <a:rPr lang="fr-FR" i="1" dirty="0" smtClean="0"/>
              <a:t>&gt; ou &lt;aspect&gt; qui définit l’intercepteur ou la classe aspect associé à la coupe.</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285992"/>
            <a:ext cx="7786742" cy="3170099"/>
          </a:xfrm>
          <a:prstGeom prst="rect">
            <a:avLst/>
          </a:prstGeom>
        </p:spPr>
        <p:txBody>
          <a:bodyPr wrap="square">
            <a:spAutoFit/>
          </a:bodyPr>
          <a:lstStyle/>
          <a:p>
            <a:pPr algn="just"/>
            <a:r>
              <a:rPr lang="fr-FR" sz="2000" b="1" dirty="0" smtClean="0"/>
              <a:t>Le concept de consigne (</a:t>
            </a:r>
            <a:r>
              <a:rPr lang="fr-FR" sz="2000" b="1" dirty="0" err="1" smtClean="0"/>
              <a:t>Advice</a:t>
            </a:r>
            <a:r>
              <a:rPr lang="fr-FR" sz="2000" b="1" dirty="0" smtClean="0"/>
              <a:t>)</a:t>
            </a:r>
          </a:p>
          <a:p>
            <a:pPr algn="just"/>
            <a:endParaRPr lang="fr-FR" sz="2000" b="1" dirty="0" smtClean="0"/>
          </a:p>
          <a:p>
            <a:pPr algn="just"/>
            <a:r>
              <a:rPr lang="fr-FR" sz="2000" dirty="0" smtClean="0"/>
              <a:t>Dans </a:t>
            </a:r>
            <a:r>
              <a:rPr lang="fr-FR" sz="2000" dirty="0" err="1" smtClean="0"/>
              <a:t>JBoss</a:t>
            </a:r>
            <a:r>
              <a:rPr lang="fr-FR" sz="2000" dirty="0" smtClean="0"/>
              <a:t> AOP, l’aspect est une classe java. Les méthodes de la classe sont les </a:t>
            </a:r>
            <a:r>
              <a:rPr lang="fr-FR" sz="2000" b="1" dirty="0" err="1" smtClean="0">
                <a:solidFill>
                  <a:srgbClr val="00B050"/>
                </a:solidFill>
              </a:rPr>
              <a:t>Advices</a:t>
            </a:r>
            <a:r>
              <a:rPr lang="fr-FR" sz="2000" dirty="0" smtClean="0"/>
              <a:t> ; ces méthodes sont appelées lorsqu’un certain point de jonction est exécuté. </a:t>
            </a:r>
          </a:p>
          <a:p>
            <a:pPr algn="just"/>
            <a:endParaRPr lang="fr-FR" sz="2000" dirty="0" smtClean="0"/>
          </a:p>
          <a:p>
            <a:pPr algn="just"/>
            <a:r>
              <a:rPr lang="en-US" sz="2000" dirty="0" err="1" smtClean="0"/>
              <a:t>JBoss</a:t>
            </a:r>
            <a:r>
              <a:rPr lang="en-US" sz="2000" dirty="0" smtClean="0"/>
              <a:t> AOP </a:t>
            </a:r>
            <a:r>
              <a:rPr lang="en-US" sz="2000" dirty="0" err="1" smtClean="0"/>
              <a:t>fournit</a:t>
            </a:r>
            <a:r>
              <a:rPr lang="en-US" sz="2000" dirty="0" smtClean="0"/>
              <a:t> </a:t>
            </a:r>
            <a:r>
              <a:rPr lang="en-US" sz="2000" dirty="0" err="1" smtClean="0"/>
              <a:t>cinq</a:t>
            </a:r>
            <a:r>
              <a:rPr lang="en-US" sz="2000" dirty="0" smtClean="0"/>
              <a:t> types </a:t>
            </a:r>
            <a:r>
              <a:rPr lang="en-US" sz="2000" dirty="0" err="1" smtClean="0"/>
              <a:t>d’advices</a:t>
            </a:r>
            <a:r>
              <a:rPr lang="en-US" sz="2000" dirty="0" smtClean="0"/>
              <a:t>: Around, before, after, after-throwing et finally.</a:t>
            </a:r>
          </a:p>
          <a:p>
            <a:pPr algn="just"/>
            <a:r>
              <a:rPr lang="fr-FR" sz="2000" dirty="0" smtClean="0"/>
              <a:t>On trouve aussi un autre type d’</a:t>
            </a:r>
            <a:r>
              <a:rPr lang="fr-FR" sz="2000" dirty="0" err="1" smtClean="0"/>
              <a:t>advice</a:t>
            </a:r>
            <a:r>
              <a:rPr lang="fr-FR" sz="2000" dirty="0" smtClean="0"/>
              <a:t> dans </a:t>
            </a:r>
            <a:r>
              <a:rPr lang="fr-FR" sz="2000" dirty="0" err="1" smtClean="0"/>
              <a:t>JBoss</a:t>
            </a:r>
            <a:r>
              <a:rPr lang="fr-FR" sz="2000" dirty="0" smtClean="0"/>
              <a:t> AOP qui est l’intercepteur.</a:t>
            </a:r>
            <a:endParaRPr lang="fr-FR" sz="2000" dirty="0"/>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2551837"/>
            <a:ext cx="7786742" cy="1631216"/>
          </a:xfrm>
          <a:prstGeom prst="rect">
            <a:avLst/>
          </a:prstGeom>
        </p:spPr>
        <p:txBody>
          <a:bodyPr wrap="square">
            <a:spAutoFit/>
          </a:bodyPr>
          <a:lstStyle/>
          <a:p>
            <a:pPr algn="just"/>
            <a:r>
              <a:rPr lang="fr-FR" sz="2000" b="1" dirty="0" smtClean="0"/>
              <a:t>Les intercepteurs</a:t>
            </a:r>
          </a:p>
          <a:p>
            <a:pPr algn="just"/>
            <a:endParaRPr lang="fr-FR" sz="2000" b="1" dirty="0" smtClean="0"/>
          </a:p>
          <a:p>
            <a:pPr algn="just"/>
            <a:r>
              <a:rPr lang="fr-FR" sz="2000" dirty="0" smtClean="0"/>
              <a:t>Un intercepteur est un type particulier d'aspect qui ne contient qu'une seule consigne. La signature de cette consigne est définie par une interface, </a:t>
            </a:r>
            <a:r>
              <a:rPr lang="fr-FR" sz="2000" dirty="0" err="1" smtClean="0"/>
              <a:t>org.jboss.aop.advice.Interceptor</a:t>
            </a:r>
            <a:r>
              <a:rPr lang="fr-FR" sz="2000" dirty="0" smtClean="0"/>
              <a:t>:</a:t>
            </a:r>
            <a:endParaRPr lang="fr-FR" sz="2000" dirty="0"/>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0513" y="2224088"/>
            <a:ext cx="8562975" cy="2409825"/>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pic>
        <p:nvPicPr>
          <p:cNvPr id="2050" name="Picture 2"/>
          <p:cNvPicPr>
            <a:picLocks noChangeAspect="1" noChangeArrowheads="1"/>
          </p:cNvPicPr>
          <p:nvPr/>
        </p:nvPicPr>
        <p:blipFill>
          <a:blip r:embed="rId2"/>
          <a:srcRect/>
          <a:stretch>
            <a:fillRect/>
          </a:stretch>
        </p:blipFill>
        <p:spPr bwMode="auto">
          <a:xfrm>
            <a:off x="1314450" y="2224107"/>
            <a:ext cx="6515100" cy="3990975"/>
          </a:xfrm>
          <a:prstGeom prst="rect">
            <a:avLst/>
          </a:prstGeom>
          <a:noFill/>
          <a:ln w="9525">
            <a:noFill/>
            <a:miter lim="800000"/>
            <a:headEnd/>
            <a:tailEnd/>
          </a:ln>
          <a:effectLst/>
        </p:spPr>
      </p:pic>
      <p:sp>
        <p:nvSpPr>
          <p:cNvPr id="5" name="Rectangle 4"/>
          <p:cNvSpPr/>
          <p:nvPr/>
        </p:nvSpPr>
        <p:spPr>
          <a:xfrm>
            <a:off x="428596" y="1500174"/>
            <a:ext cx="4298613" cy="584775"/>
          </a:xfrm>
          <a:prstGeom prst="rect">
            <a:avLst/>
          </a:prstGeom>
          <a:solidFill>
            <a:schemeClr val="accent5">
              <a:lumMod val="60000"/>
              <a:lumOff val="40000"/>
            </a:schemeClr>
          </a:solidFill>
        </p:spPr>
        <p:txBody>
          <a:bodyPr wrap="none">
            <a:spAutoFit/>
          </a:bodyPr>
          <a:lstStyle/>
          <a:p>
            <a:pPr algn="just"/>
            <a:r>
              <a:rPr lang="fr-FR" sz="3200" b="1" dirty="0" smtClean="0"/>
              <a:t>L'éparpillement du code</a:t>
            </a:r>
            <a:endParaRPr lang="fr-FR" sz="3200" b="1"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0513" y="2224088"/>
            <a:ext cx="8562975" cy="2409825"/>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4929190" y="4429132"/>
            <a:ext cx="2428860" cy="1200329"/>
          </a:xfrm>
          <a:prstGeom prst="wedgeRectCallout">
            <a:avLst>
              <a:gd name="adj1" fmla="val -158192"/>
              <a:gd name="adj2" fmla="val -199878"/>
            </a:avLst>
          </a:prstGeom>
          <a:solidFill>
            <a:schemeClr val="accent3">
              <a:lumMod val="60000"/>
              <a:lumOff val="40000"/>
            </a:schemeClr>
          </a:solidFill>
        </p:spPr>
        <p:txBody>
          <a:bodyPr wrap="square">
            <a:spAutoFit/>
          </a:bodyPr>
          <a:lstStyle/>
          <a:p>
            <a:pPr algn="just"/>
            <a:r>
              <a:rPr lang="fr-FR" dirty="0" smtClean="0"/>
              <a:t>L’interface </a:t>
            </a:r>
            <a:r>
              <a:rPr lang="fr-FR" i="1" dirty="0" err="1" smtClean="0"/>
              <a:t>org.jboss.aop.advice.Interceptor</a:t>
            </a:r>
            <a:r>
              <a:rPr lang="fr-FR" i="1" dirty="0" smtClean="0"/>
              <a:t> définit deux méthodes</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0513" y="2224088"/>
            <a:ext cx="8562975" cy="2409825"/>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4572000" y="4714884"/>
            <a:ext cx="4572000" cy="1754326"/>
          </a:xfrm>
          <a:prstGeom prst="wedgeRectCallout">
            <a:avLst>
              <a:gd name="adj1" fmla="val -77918"/>
              <a:gd name="adj2" fmla="val -133475"/>
            </a:avLst>
          </a:prstGeom>
          <a:solidFill>
            <a:schemeClr val="accent3">
              <a:lumMod val="60000"/>
              <a:lumOff val="40000"/>
            </a:schemeClr>
          </a:solidFill>
        </p:spPr>
        <p:txBody>
          <a:bodyPr wrap="square">
            <a:spAutoFit/>
          </a:bodyPr>
          <a:lstStyle/>
          <a:p>
            <a:pPr algn="just"/>
            <a:r>
              <a:rPr lang="fr-FR" dirty="0" err="1" smtClean="0"/>
              <a:t>getName</a:t>
            </a:r>
            <a:r>
              <a:rPr lang="fr-FR" dirty="0" smtClean="0"/>
              <a:t>. retourne une chaîne de caractères, cette dernière représente le nom qu’on souhaite attribuer à l’intercepteur. Par convention, il s’agit souvent du nom de la classe, mais n’importe quelle autre valeur peut être choisie.</a:t>
            </a:r>
            <a:endParaRPr lang="fr-FR" i="1" dirty="0"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5720" y="2071678"/>
            <a:ext cx="8562975" cy="2409825"/>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
        <p:nvSpPr>
          <p:cNvPr id="4" name="Rectangle 3"/>
          <p:cNvSpPr/>
          <p:nvPr/>
        </p:nvSpPr>
        <p:spPr>
          <a:xfrm>
            <a:off x="5143504" y="4272677"/>
            <a:ext cx="3786182" cy="2585323"/>
          </a:xfrm>
          <a:prstGeom prst="wedgeRectCallout">
            <a:avLst>
              <a:gd name="adj1" fmla="val -101950"/>
              <a:gd name="adj2" fmla="val -80205"/>
            </a:avLst>
          </a:prstGeom>
          <a:solidFill>
            <a:schemeClr val="accent3">
              <a:lumMod val="60000"/>
              <a:lumOff val="40000"/>
            </a:schemeClr>
          </a:solidFill>
        </p:spPr>
        <p:txBody>
          <a:bodyPr wrap="square">
            <a:spAutoFit/>
          </a:bodyPr>
          <a:lstStyle/>
          <a:p>
            <a:pPr algn="just"/>
            <a:r>
              <a:rPr lang="fr-FR" dirty="0" err="1" smtClean="0"/>
              <a:t>Invoke</a:t>
            </a:r>
            <a:r>
              <a:rPr lang="fr-FR" dirty="0" smtClean="0"/>
              <a:t>. est appelée par le Framework </a:t>
            </a:r>
            <a:r>
              <a:rPr lang="fr-FR" dirty="0" err="1" smtClean="0"/>
              <a:t>JBoss</a:t>
            </a:r>
            <a:r>
              <a:rPr lang="fr-FR" dirty="0" smtClean="0"/>
              <a:t> AOP juste avant un des points de jonction de la coupe associée à l’intercepteur. La signature de la méthode </a:t>
            </a:r>
            <a:r>
              <a:rPr lang="fr-FR" i="1" dirty="0" err="1" smtClean="0"/>
              <a:t>invoke</a:t>
            </a:r>
            <a:r>
              <a:rPr lang="fr-FR" i="1" dirty="0" smtClean="0"/>
              <a:t> est imposée : un seul paramètre de type Invocation est autorisé et le type de retour est Object. Le type d’exception </a:t>
            </a:r>
            <a:r>
              <a:rPr lang="fr-FR" i="1" dirty="0" err="1" smtClean="0"/>
              <a:t>Throwable</a:t>
            </a:r>
            <a:r>
              <a:rPr lang="fr-FR" i="1" dirty="0" smtClean="0"/>
              <a:t> doit être présent.</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786190"/>
            <a:ext cx="8143932" cy="2308324"/>
          </a:xfrm>
          <a:prstGeom prst="rect">
            <a:avLst/>
          </a:prstGeom>
          <a:solidFill>
            <a:schemeClr val="accent3">
              <a:lumMod val="60000"/>
              <a:lumOff val="40000"/>
            </a:schemeClr>
          </a:solidFill>
        </p:spPr>
        <p:txBody>
          <a:bodyPr wrap="square">
            <a:spAutoFit/>
          </a:bodyPr>
          <a:lstStyle/>
          <a:p>
            <a:pPr algn="just"/>
            <a:r>
              <a:rPr lang="fr-FR" dirty="0" smtClean="0"/>
              <a:t>Dans un intercepteur, l’appel de la méthode </a:t>
            </a:r>
            <a:r>
              <a:rPr lang="fr-FR" i="1" dirty="0" err="1" smtClean="0"/>
              <a:t>invokeNext</a:t>
            </a:r>
            <a:r>
              <a:rPr lang="fr-FR" i="1" dirty="0" smtClean="0"/>
              <a:t> permet de délimiter les parties de code qui s’exécutent avant et après le point de jonction. La méthode </a:t>
            </a:r>
            <a:r>
              <a:rPr lang="fr-FR" i="1" dirty="0" err="1" smtClean="0"/>
              <a:t>invokeNext</a:t>
            </a:r>
            <a:r>
              <a:rPr lang="fr-FR" i="1" dirty="0" smtClean="0"/>
              <a:t> doit être appelée sur l’objet de type Invocation passé en paramètre de la méthode </a:t>
            </a:r>
            <a:r>
              <a:rPr lang="fr-FR" i="1" dirty="0" err="1" smtClean="0"/>
              <a:t>invoke</a:t>
            </a:r>
            <a:r>
              <a:rPr lang="fr-FR" i="1" dirty="0" smtClean="0"/>
              <a:t>. La méthode </a:t>
            </a:r>
            <a:r>
              <a:rPr lang="fr-FR" i="1" dirty="0" err="1" smtClean="0"/>
              <a:t>invokeNext</a:t>
            </a:r>
            <a:r>
              <a:rPr lang="fr-FR" i="1" dirty="0" smtClean="0"/>
              <a:t> joue pour </a:t>
            </a:r>
            <a:r>
              <a:rPr lang="fr-FR" i="1" dirty="0" err="1" smtClean="0"/>
              <a:t>JBoss</a:t>
            </a:r>
            <a:r>
              <a:rPr lang="fr-FR" i="1" dirty="0" smtClean="0"/>
              <a:t> AOP le même rôle que </a:t>
            </a:r>
            <a:r>
              <a:rPr lang="fr-FR" i="1" dirty="0" err="1" smtClean="0"/>
              <a:t>proceed</a:t>
            </a:r>
            <a:r>
              <a:rPr lang="fr-FR" i="1" dirty="0" smtClean="0"/>
              <a:t> pour </a:t>
            </a:r>
            <a:r>
              <a:rPr lang="fr-FR" i="1" dirty="0" err="1" smtClean="0"/>
              <a:t>AspectJ</a:t>
            </a:r>
            <a:r>
              <a:rPr lang="fr-FR" i="1" dirty="0" smtClean="0"/>
              <a:t>.</a:t>
            </a:r>
          </a:p>
          <a:p>
            <a:pPr algn="just"/>
            <a:r>
              <a:rPr lang="fr-FR" dirty="0" smtClean="0"/>
              <a:t>Lorsqu’un point de jonction ne comporte qu’un seul intercepteur, la méthode </a:t>
            </a:r>
            <a:r>
              <a:rPr lang="fr-FR" i="1" dirty="0" err="1" smtClean="0"/>
              <a:t>invokeNext</a:t>
            </a:r>
            <a:r>
              <a:rPr lang="fr-FR" i="1" dirty="0" smtClean="0"/>
              <a:t> exécute le code correspondant au point de jonction. Lorsque plusieurs intercepteurs sont greffés autour du même point de jonction, </a:t>
            </a:r>
            <a:r>
              <a:rPr lang="fr-FR" i="1" dirty="0" err="1" smtClean="0"/>
              <a:t>invokeNext</a:t>
            </a:r>
            <a:r>
              <a:rPr lang="fr-FR" i="1" dirty="0" smtClean="0"/>
              <a:t> invoque</a:t>
            </a:r>
            <a:endParaRPr lang="fr-FR" dirty="0"/>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pic>
        <p:nvPicPr>
          <p:cNvPr id="4" name="Picture 2"/>
          <p:cNvPicPr>
            <a:picLocks noChangeAspect="1" noChangeArrowheads="1"/>
          </p:cNvPicPr>
          <p:nvPr/>
        </p:nvPicPr>
        <p:blipFill>
          <a:blip r:embed="rId2"/>
          <a:srcRect/>
          <a:stretch>
            <a:fillRect/>
          </a:stretch>
        </p:blipFill>
        <p:spPr bwMode="auto">
          <a:xfrm>
            <a:off x="428596" y="1071546"/>
            <a:ext cx="856297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214554"/>
            <a:ext cx="7786742" cy="2862322"/>
          </a:xfrm>
          <a:prstGeom prst="rect">
            <a:avLst/>
          </a:prstGeom>
        </p:spPr>
        <p:txBody>
          <a:bodyPr wrap="square">
            <a:spAutoFit/>
          </a:bodyPr>
          <a:lstStyle/>
          <a:p>
            <a:pPr algn="just"/>
            <a:r>
              <a:rPr lang="fr-FR" sz="2000" b="1" dirty="0" smtClean="0"/>
              <a:t>Le concept d’introduction</a:t>
            </a:r>
          </a:p>
          <a:p>
            <a:pPr algn="just"/>
            <a:endParaRPr lang="fr-FR" sz="2000" b="1" dirty="0" smtClean="0"/>
          </a:p>
          <a:p>
            <a:pPr algn="just"/>
            <a:r>
              <a:rPr lang="fr-FR" sz="2000" dirty="0" smtClean="0"/>
              <a:t>Le mécanisme mix-in de </a:t>
            </a:r>
            <a:r>
              <a:rPr lang="fr-FR" sz="2000" dirty="0" err="1" smtClean="0"/>
              <a:t>JBoss</a:t>
            </a:r>
            <a:r>
              <a:rPr lang="fr-FR" sz="2000" dirty="0" smtClean="0"/>
              <a:t> AOP permet d’étendre le comportement d’une application. Ce mécanisme est identique au mécanisme d’introduction d’</a:t>
            </a:r>
            <a:r>
              <a:rPr lang="fr-FR" sz="2000" dirty="0" err="1" smtClean="0"/>
              <a:t>AspectJ</a:t>
            </a:r>
            <a:r>
              <a:rPr lang="fr-FR" sz="2000" dirty="0" smtClean="0"/>
              <a:t>. </a:t>
            </a:r>
          </a:p>
          <a:p>
            <a:pPr algn="just"/>
            <a:endParaRPr lang="fr-FR" sz="2000" dirty="0" smtClean="0"/>
          </a:p>
          <a:p>
            <a:pPr algn="just"/>
            <a:r>
              <a:rPr lang="fr-FR" sz="2000" dirty="0" smtClean="0"/>
              <a:t>Concrètement le mécanisme mix-in consiste à ajouter aux classes existantes de l’application des interfaces ou des attributs et des méthodes provenant d’une classe.</a:t>
            </a:r>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285992"/>
            <a:ext cx="7786742" cy="2585323"/>
          </a:xfrm>
          <a:prstGeom prst="rect">
            <a:avLst/>
          </a:prstGeom>
        </p:spPr>
        <p:txBody>
          <a:bodyPr wrap="square">
            <a:spAutoFit/>
          </a:bodyPr>
          <a:lstStyle/>
          <a:p>
            <a:pPr algn="just"/>
            <a:r>
              <a:rPr lang="fr-FR" dirty="0" smtClean="0"/>
              <a:t>Le mécanisme mix-in atteint donc, par d’autres biais, le même objectif que l’héritage : il permet d’étendre une classe. Contrairement à l’héritage, cependant, il ne permet pas de redéfinir ou de surcharger des méthodes existantes.</a:t>
            </a:r>
          </a:p>
          <a:p>
            <a:pPr algn="just"/>
            <a:endParaRPr lang="fr-FR" dirty="0" smtClean="0"/>
          </a:p>
          <a:p>
            <a:pPr algn="just"/>
            <a:endParaRPr lang="fr-FR" dirty="0" smtClean="0"/>
          </a:p>
          <a:p>
            <a:pPr algn="just"/>
            <a:r>
              <a:rPr lang="fr-FR" dirty="0" smtClean="0"/>
              <a:t>Le mécanisme mix-in se définit dans le fichier </a:t>
            </a:r>
            <a:r>
              <a:rPr lang="fr-FR" b="1" i="1" dirty="0" smtClean="0"/>
              <a:t>jboss-aop.xml</a:t>
            </a:r>
            <a:r>
              <a:rPr lang="fr-FR" i="1" dirty="0" smtClean="0"/>
              <a:t> au moyen de la balise &lt;introduction&gt; associée à l’attribut class. Cet attribut est une expression régulière Java qui indique la ou les classes étendues par le mécanisme mix-in. La balise est suivie d’une balise &lt;</a:t>
            </a:r>
            <a:r>
              <a:rPr lang="fr-FR" i="1" dirty="0" err="1" smtClean="0"/>
              <a:t>mixin</a:t>
            </a:r>
            <a:r>
              <a:rPr lang="fr-FR" i="1" dirty="0" smtClean="0"/>
              <a:t>&gt;.</a:t>
            </a:r>
            <a:endParaRPr lang="fr-FR" dirty="0"/>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0292" y="2714620"/>
            <a:ext cx="9003708" cy="1819282"/>
          </a:xfrm>
          <a:prstGeom prst="rect">
            <a:avLst/>
          </a:prstGeom>
          <a:noFill/>
          <a:ln w="9525">
            <a:noFill/>
            <a:miter lim="800000"/>
            <a:headEnd/>
            <a:tailEnd/>
          </a:ln>
          <a:effectLst/>
        </p:spPr>
      </p:pic>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500306"/>
            <a:ext cx="8215370" cy="1938992"/>
          </a:xfrm>
          <a:prstGeom prst="rect">
            <a:avLst/>
          </a:prstGeom>
        </p:spPr>
        <p:txBody>
          <a:bodyPr wrap="square">
            <a:spAutoFit/>
          </a:bodyPr>
          <a:lstStyle/>
          <a:p>
            <a:pPr algn="just"/>
            <a:r>
              <a:rPr lang="fr-FR" sz="2000" dirty="0" smtClean="0"/>
              <a:t>Les balises </a:t>
            </a:r>
            <a:r>
              <a:rPr lang="fr-FR" sz="2000" i="1" dirty="0" smtClean="0"/>
              <a:t>&lt;introduction&gt; cohabitent au sein des fichiers jboss-aop.xml avec les balises de définition de coupe que nous avons vues jusqu’à présent. Elles sont écrites entre les balises &lt;</a:t>
            </a:r>
            <a:r>
              <a:rPr lang="fr-FR" sz="2000" i="1" dirty="0" err="1" smtClean="0"/>
              <a:t>aop</a:t>
            </a:r>
            <a:r>
              <a:rPr lang="fr-FR" sz="2000" i="1" dirty="0" smtClean="0"/>
              <a:t>&gt; et &lt;/</a:t>
            </a:r>
            <a:r>
              <a:rPr lang="fr-FR" sz="2000" i="1" dirty="0" err="1" smtClean="0"/>
              <a:t>aop</a:t>
            </a:r>
            <a:r>
              <a:rPr lang="fr-FR" sz="2000" i="1" dirty="0" smtClean="0"/>
              <a:t>&gt;, qui délimitent le début et la fin d’un fichier jboss-aop.xml.</a:t>
            </a:r>
          </a:p>
          <a:p>
            <a:pPr algn="just"/>
            <a:r>
              <a:rPr lang="fr-FR" sz="2000" dirty="0" smtClean="0"/>
              <a:t>Deux types d’éléments peuvent être ajoutés : des interfaces et des classes. Chacun de ces éléments est associé à une balise XML.</a:t>
            </a:r>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928802"/>
            <a:ext cx="8215370" cy="3477875"/>
          </a:xfrm>
          <a:prstGeom prst="rect">
            <a:avLst/>
          </a:prstGeom>
        </p:spPr>
        <p:txBody>
          <a:bodyPr wrap="square">
            <a:spAutoFit/>
          </a:bodyPr>
          <a:lstStyle/>
          <a:p>
            <a:pPr algn="just"/>
            <a:r>
              <a:rPr lang="fr-FR" sz="2000" dirty="0" smtClean="0"/>
              <a:t>La balise </a:t>
            </a:r>
            <a:r>
              <a:rPr lang="fr-FR" sz="2000" i="1" dirty="0" smtClean="0"/>
              <a:t>&lt;interfaces&gt; fournit les noms de la ou des interfaces ajoutées. Lorsqu’il y a plusieurs interfaces, leurs noms sont séparés par une virgule.</a:t>
            </a:r>
          </a:p>
          <a:p>
            <a:pPr algn="just"/>
            <a:r>
              <a:rPr lang="fr-FR" sz="2000" dirty="0" smtClean="0"/>
              <a:t>La balise </a:t>
            </a:r>
            <a:r>
              <a:rPr lang="fr-FR" sz="2000" i="1" dirty="0" smtClean="0"/>
              <a:t>&lt;class&gt; donne le nom de la classe à ajouter. Tous les attributs et toutes les méthodes de cette classe sont ajoutés à la ou aux classes initiales.</a:t>
            </a:r>
          </a:p>
          <a:p>
            <a:pPr algn="just"/>
            <a:r>
              <a:rPr lang="fr-FR" sz="2000" dirty="0" smtClean="0"/>
              <a:t>Conceptuellement, le mécanisme mix-in étend une classe existante. Cependant, en pratique, deux instances subsistent lorsque le programme s’exécute : celle de la classe initiale, non étendue, et celle de la classe correspondant à l’extension.</a:t>
            </a:r>
          </a:p>
          <a:p>
            <a:pPr algn="just"/>
            <a:r>
              <a:rPr lang="fr-FR" sz="2000" dirty="0" smtClean="0"/>
              <a:t>Une troisième balise </a:t>
            </a:r>
            <a:r>
              <a:rPr lang="fr-FR" sz="2000" i="1" dirty="0" smtClean="0"/>
              <a:t>&lt;construction&gt; est disponible dans la définition d’un mécanisme mix-in pour indiquer comment cette seconde instance doit être créée.</a:t>
            </a:r>
            <a:endParaRPr lang="fr-FR" sz="2000" dirty="0"/>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928802"/>
            <a:ext cx="7786742" cy="3693319"/>
          </a:xfrm>
          <a:prstGeom prst="rect">
            <a:avLst/>
          </a:prstGeom>
        </p:spPr>
        <p:txBody>
          <a:bodyPr wrap="square">
            <a:spAutoFit/>
          </a:bodyPr>
          <a:lstStyle/>
          <a:p>
            <a:pPr algn="just"/>
            <a:r>
              <a:rPr lang="fr-FR" dirty="0" smtClean="0"/>
              <a:t>Concrètement, cette balise fournit, à l’aide de l’instruction </a:t>
            </a:r>
            <a:r>
              <a:rPr lang="fr-FR" i="1" dirty="0" smtClean="0"/>
              <a:t>new, la ligne de code qui permet de créer l’instance.</a:t>
            </a:r>
          </a:p>
          <a:p>
            <a:pPr algn="just"/>
            <a:r>
              <a:rPr lang="fr-FR" dirty="0" smtClean="0"/>
              <a:t>Par exemple, le fragment XML suivant </a:t>
            </a:r>
          </a:p>
          <a:p>
            <a:pPr algn="just"/>
            <a:endParaRPr lang="fr-FR" b="1" dirty="0" smtClean="0"/>
          </a:p>
          <a:p>
            <a:pPr algn="just"/>
            <a:r>
              <a:rPr lang="fr-FR" b="1" dirty="0" smtClean="0"/>
              <a:t>&lt;construction&gt; new </a:t>
            </a:r>
            <a:r>
              <a:rPr lang="fr-FR" b="1" dirty="0" err="1" smtClean="0"/>
              <a:t>aop.jboss.Calendar</a:t>
            </a:r>
            <a:r>
              <a:rPr lang="fr-FR" b="1" dirty="0" smtClean="0"/>
              <a:t>(</a:t>
            </a:r>
            <a:r>
              <a:rPr lang="fr-FR" b="1" dirty="0" err="1" smtClean="0"/>
              <a:t>this</a:t>
            </a:r>
            <a:r>
              <a:rPr lang="fr-FR" b="1" dirty="0" smtClean="0"/>
              <a:t>) &lt;/construction&gt;</a:t>
            </a:r>
          </a:p>
          <a:p>
            <a:pPr algn="just"/>
            <a:endParaRPr lang="fr-FR" dirty="0" smtClean="0"/>
          </a:p>
          <a:p>
            <a:pPr algn="just"/>
            <a:r>
              <a:rPr lang="fr-FR" dirty="0" smtClean="0"/>
              <a:t>Ce code indique que l’instance étendue doit être créée en appelant le constructeur de la classe </a:t>
            </a:r>
            <a:r>
              <a:rPr lang="fr-FR" i="1" dirty="0" err="1" smtClean="0"/>
              <a:t>aop.jboss.Calendar</a:t>
            </a:r>
            <a:r>
              <a:rPr lang="fr-FR" i="1" dirty="0" smtClean="0"/>
              <a:t> et en lui passant en paramètre la référence </a:t>
            </a:r>
            <a:r>
              <a:rPr lang="fr-FR" i="1" dirty="0" err="1" smtClean="0"/>
              <a:t>this</a:t>
            </a:r>
            <a:r>
              <a:rPr lang="fr-FR" i="1" dirty="0" smtClean="0"/>
              <a:t>.</a:t>
            </a:r>
          </a:p>
          <a:p>
            <a:pPr algn="just"/>
            <a:r>
              <a:rPr lang="fr-FR" dirty="0" smtClean="0"/>
              <a:t>La création de l’instance étendue s’effectue dans le contexte de l’instance initiale. La référence </a:t>
            </a:r>
            <a:r>
              <a:rPr lang="fr-FR" i="1" dirty="0" err="1" smtClean="0"/>
              <a:t>this</a:t>
            </a:r>
            <a:r>
              <a:rPr lang="fr-FR" i="1" dirty="0" smtClean="0"/>
              <a:t> correspond à la référence de l’instance initiale. Nous sommes de la sorte à même de transmettre à l’instance étendue la référence de l’instance initiale. L’instance étendue connaît la référence de l’instance qu’elle étend.</a:t>
            </a:r>
            <a:endParaRPr lang="fr-FR" dirty="0"/>
          </a:p>
        </p:txBody>
      </p:sp>
      <p:sp>
        <p:nvSpPr>
          <p:cNvPr id="3" name="Rectangle 2"/>
          <p:cNvSpPr/>
          <p:nvPr/>
        </p:nvSpPr>
        <p:spPr>
          <a:xfrm>
            <a:off x="0" y="129581"/>
            <a:ext cx="2984278"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JBOSS AOP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214282" y="1285860"/>
            <a:ext cx="8572560" cy="4154984"/>
          </a:xfrm>
          <a:prstGeom prst="rect">
            <a:avLst/>
          </a:prstGeom>
        </p:spPr>
        <p:txBody>
          <a:bodyPr wrap="square">
            <a:spAutoFit/>
          </a:bodyPr>
          <a:lstStyle/>
          <a:p>
            <a:pPr algn="just"/>
            <a:r>
              <a:rPr lang="fr-FR" sz="2800" b="1" dirty="0" smtClean="0"/>
              <a:t>Conséquences</a:t>
            </a:r>
          </a:p>
          <a:p>
            <a:pPr algn="just"/>
            <a:endParaRPr lang="fr-FR" sz="2400" dirty="0" smtClean="0"/>
          </a:p>
          <a:p>
            <a:pPr algn="just"/>
            <a:r>
              <a:rPr lang="fr-FR" sz="2400" dirty="0" smtClean="0"/>
              <a:t>Les deux problèmes cités auparavant, entraînent des conséquences négatives sur le développement d'un logiciel :</a:t>
            </a:r>
          </a:p>
          <a:p>
            <a:pPr algn="just"/>
            <a:endParaRPr lang="fr-FR" sz="2400" b="1" dirty="0" smtClean="0"/>
          </a:p>
          <a:p>
            <a:pPr algn="just"/>
            <a:r>
              <a:rPr lang="fr-FR" sz="2000" b="1" dirty="0" smtClean="0"/>
              <a:t>Traçage difficile. </a:t>
            </a:r>
            <a:r>
              <a:rPr lang="fr-FR" sz="2000" dirty="0" smtClean="0"/>
              <a:t>Les différentes préoccupations d'un logiciel deviennent difficilement identifiables dans l'implémentation. Il en résulte une correspondance assez obscure entre les </a:t>
            </a:r>
            <a:r>
              <a:rPr lang="fr-FR" sz="2000" b="1" dirty="0" smtClean="0">
                <a:solidFill>
                  <a:schemeClr val="accent4"/>
                </a:solidFill>
              </a:rPr>
              <a:t>exigences</a:t>
            </a:r>
            <a:r>
              <a:rPr lang="fr-FR" sz="2000" dirty="0" smtClean="0"/>
              <a:t> et leurs </a:t>
            </a:r>
            <a:r>
              <a:rPr lang="fr-FR" sz="2000" b="1" dirty="0" smtClean="0">
                <a:solidFill>
                  <a:schemeClr val="accent4"/>
                </a:solidFill>
              </a:rPr>
              <a:t>implémentations</a:t>
            </a:r>
            <a:r>
              <a:rPr lang="fr-FR" sz="2000" dirty="0" smtClean="0"/>
              <a:t>.</a:t>
            </a:r>
          </a:p>
          <a:p>
            <a:pPr algn="just"/>
            <a:endParaRPr lang="fr-FR" sz="2000" b="1" dirty="0" smtClean="0"/>
          </a:p>
          <a:p>
            <a:pPr algn="just"/>
            <a:r>
              <a:rPr lang="fr-FR" sz="2000" b="1" dirty="0" smtClean="0"/>
              <a:t>Diminution de la productivité. </a:t>
            </a:r>
            <a:r>
              <a:rPr lang="fr-FR" sz="2000" dirty="0" smtClean="0"/>
              <a:t>La prise en considération de plusieurs </a:t>
            </a:r>
            <a:r>
              <a:rPr lang="fr-FR" sz="2000" b="1" dirty="0" smtClean="0">
                <a:solidFill>
                  <a:schemeClr val="accent4"/>
                </a:solidFill>
              </a:rPr>
              <a:t>exigences</a:t>
            </a:r>
            <a:r>
              <a:rPr lang="fr-FR" sz="2000" dirty="0" smtClean="0"/>
              <a:t> au sein d'un même module empêche le programmeur de se focaliser uniquement sur son but premier.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0298" y="2857496"/>
            <a:ext cx="3786214" cy="1446550"/>
          </a:xfrm>
          <a:prstGeom prst="rect">
            <a:avLst/>
          </a:prstGeom>
        </p:spPr>
        <p:txBody>
          <a:bodyPr wrap="square">
            <a:spAutoFit/>
          </a:bodyPr>
          <a:lstStyle/>
          <a:p>
            <a:pPr marL="457200" indent="-457200"/>
            <a:r>
              <a:rPr lang="fr-FR" sz="4400" b="1" dirty="0" smtClean="0">
                <a:effectLst>
                  <a:outerShdw blurRad="38100" dist="38100" dir="2700000" algn="tl">
                    <a:srgbClr val="000000">
                      <a:alpha val="43137"/>
                    </a:srgbClr>
                  </a:outerShdw>
                </a:effectLst>
              </a:rPr>
              <a:t>2.1.3 </a:t>
            </a:r>
            <a:r>
              <a:rPr lang="fr-FR" sz="4400" b="1" dirty="0" err="1" smtClean="0">
                <a:effectLst>
                  <a:outerShdw blurRad="38100" dist="38100" dir="2700000" algn="tl">
                    <a:srgbClr val="000000">
                      <a:alpha val="43137"/>
                    </a:srgbClr>
                  </a:outerShdw>
                </a:effectLst>
              </a:rPr>
              <a:t>CaesarJ</a:t>
            </a:r>
            <a:endParaRPr lang="fr-FR" sz="4400" b="1" dirty="0" smtClean="0">
              <a:effectLst>
                <a:outerShdw blurRad="38100" dist="38100" dir="2700000" algn="tl">
                  <a:srgbClr val="000000">
                    <a:alpha val="43137"/>
                  </a:srgbClr>
                </a:outerShdw>
              </a:effectLst>
            </a:endParaRPr>
          </a:p>
          <a:p>
            <a:pPr marL="457200" indent="-457200"/>
            <a:endParaRPr lang="fr-FR" sz="44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857364"/>
            <a:ext cx="7715304" cy="4216539"/>
          </a:xfrm>
          <a:prstGeom prst="rect">
            <a:avLst/>
          </a:prstGeom>
        </p:spPr>
        <p:txBody>
          <a:bodyPr wrap="square">
            <a:spAutoFit/>
          </a:bodyPr>
          <a:lstStyle/>
          <a:p>
            <a:pPr algn="just"/>
            <a:r>
              <a:rPr lang="fr-FR" sz="2800" b="1" dirty="0" err="1" smtClean="0"/>
              <a:t>CaesarJ</a:t>
            </a:r>
            <a:endParaRPr lang="fr-FR" sz="2400" b="1" dirty="0" smtClean="0"/>
          </a:p>
          <a:p>
            <a:pPr algn="just"/>
            <a:endParaRPr lang="fr-FR" sz="2400" b="1" dirty="0" smtClean="0"/>
          </a:p>
          <a:p>
            <a:pPr algn="just"/>
            <a:r>
              <a:rPr lang="fr-FR" sz="2400" dirty="0" err="1" smtClean="0">
                <a:solidFill>
                  <a:srgbClr val="FF0000"/>
                </a:solidFill>
              </a:rPr>
              <a:t>CaesarJ</a:t>
            </a:r>
            <a:r>
              <a:rPr lang="fr-FR" sz="2400" dirty="0" smtClean="0"/>
              <a:t>, conçu et développé par l'université de technologie de Darmstadt en Allemagne, il suit une nouvelle démarche de programmation qui combine les nouveaux concepts de la programmation orientée aspect, comme les points de coupure et les </a:t>
            </a:r>
            <a:r>
              <a:rPr lang="fr-FR" sz="2400" dirty="0" err="1" smtClean="0"/>
              <a:t>advices</a:t>
            </a:r>
            <a:r>
              <a:rPr lang="fr-FR" sz="2400" dirty="0" smtClean="0"/>
              <a:t>, avec les mécanismes avancés de la programmation objet.</a:t>
            </a:r>
          </a:p>
          <a:p>
            <a:pPr algn="just"/>
            <a:endParaRPr lang="fr-FR" sz="2400" dirty="0" smtClean="0"/>
          </a:p>
          <a:p>
            <a:pPr algn="just"/>
            <a:r>
              <a:rPr lang="fr-FR" sz="2400" dirty="0" err="1" smtClean="0"/>
              <a:t>CaesarJ</a:t>
            </a:r>
            <a:r>
              <a:rPr lang="fr-FR" sz="2400" dirty="0" smtClean="0"/>
              <a:t> prend en charge des concepts supplémentaires tels que des classes virtuelles, la composition </a:t>
            </a:r>
            <a:r>
              <a:rPr lang="fr-FR" sz="2400" dirty="0" err="1" smtClean="0"/>
              <a:t>mixin</a:t>
            </a:r>
            <a:r>
              <a:rPr lang="fr-FR" sz="2400" dirty="0" smtClean="0"/>
              <a:t> et le </a:t>
            </a:r>
            <a:r>
              <a:rPr lang="fr-FR" sz="2400" dirty="0" err="1" smtClean="0"/>
              <a:t>binding</a:t>
            </a:r>
            <a:r>
              <a:rPr lang="fr-FR" sz="2400" dirty="0" smtClean="0"/>
              <a:t>.</a:t>
            </a:r>
            <a:endParaRPr lang="fr-FR" sz="24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2571744"/>
            <a:ext cx="7643866" cy="1938992"/>
          </a:xfrm>
          <a:prstGeom prst="rect">
            <a:avLst/>
          </a:prstGeom>
        </p:spPr>
        <p:txBody>
          <a:bodyPr wrap="square">
            <a:spAutoFit/>
          </a:bodyPr>
          <a:lstStyle/>
          <a:p>
            <a:pPr algn="just">
              <a:buFontTx/>
              <a:buChar char="-"/>
            </a:pPr>
            <a:r>
              <a:rPr lang="fr-FR" sz="2400" dirty="0" err="1" smtClean="0"/>
              <a:t>CaesarJ</a:t>
            </a:r>
            <a:r>
              <a:rPr lang="fr-FR" sz="2400" dirty="0" smtClean="0"/>
              <a:t> utilise les mêmes syntaxes de points de jonctions et de coupures d’</a:t>
            </a:r>
            <a:r>
              <a:rPr lang="fr-FR" sz="2400" dirty="0" err="1" smtClean="0"/>
              <a:t>AspectJ</a:t>
            </a:r>
            <a:r>
              <a:rPr lang="fr-FR" sz="2400" dirty="0" smtClean="0"/>
              <a:t>.</a:t>
            </a:r>
          </a:p>
          <a:p>
            <a:pPr algn="just"/>
            <a:endParaRPr lang="fr-FR" sz="2400" dirty="0" smtClean="0"/>
          </a:p>
          <a:p>
            <a:pPr algn="just"/>
            <a:r>
              <a:rPr lang="fr-FR" sz="2400" dirty="0" smtClean="0"/>
              <a:t>- </a:t>
            </a:r>
            <a:r>
              <a:rPr lang="fr-FR" sz="2400" dirty="0" err="1" smtClean="0"/>
              <a:t>CaesarJ</a:t>
            </a:r>
            <a:r>
              <a:rPr lang="fr-FR" sz="2400" dirty="0" smtClean="0"/>
              <a:t> a des nouveaux mécanismes et concepts propre à lui-même, et qui sont la base de son fonctionnement.</a:t>
            </a:r>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1857356" y="2104306"/>
            <a:ext cx="4680000" cy="396000"/>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des classes virtuelles</a:t>
            </a:r>
          </a:p>
        </p:txBody>
      </p:sp>
      <p:sp>
        <p:nvSpPr>
          <p:cNvPr id="5" name="Rectangle 4"/>
          <p:cNvSpPr/>
          <p:nvPr/>
        </p:nvSpPr>
        <p:spPr>
          <a:xfrm>
            <a:off x="1857356" y="2643182"/>
            <a:ext cx="4680000" cy="396000"/>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d’héritage implicite</a:t>
            </a:r>
          </a:p>
        </p:txBody>
      </p:sp>
      <p:sp>
        <p:nvSpPr>
          <p:cNvPr id="6" name="Rectangle 5"/>
          <p:cNvSpPr/>
          <p:nvPr/>
        </p:nvSpPr>
        <p:spPr>
          <a:xfrm>
            <a:off x="1857356" y="3286124"/>
            <a:ext cx="4680000" cy="396000"/>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concept de polymorphisme des familles</a:t>
            </a:r>
          </a:p>
        </p:txBody>
      </p:sp>
      <p:sp>
        <p:nvSpPr>
          <p:cNvPr id="7" name="Rectangle 6"/>
          <p:cNvSpPr/>
          <p:nvPr/>
        </p:nvSpPr>
        <p:spPr>
          <a:xfrm>
            <a:off x="1857356" y="3929066"/>
            <a:ext cx="4680000" cy="396000"/>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
        <p:nvSpPr>
          <p:cNvPr id="8" name="Rectangle 7"/>
          <p:cNvSpPr/>
          <p:nvPr/>
        </p:nvSpPr>
        <p:spPr>
          <a:xfrm>
            <a:off x="1857356" y="4500570"/>
            <a:ext cx="4680000" cy="396000"/>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Déploiement d’aspect</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3000372"/>
            <a:ext cx="7500990" cy="1631216"/>
          </a:xfrm>
          <a:prstGeom prst="rect">
            <a:avLst/>
          </a:prstGeom>
        </p:spPr>
        <p:txBody>
          <a:bodyPr wrap="square">
            <a:spAutoFit/>
          </a:bodyPr>
          <a:lstStyle/>
          <a:p>
            <a:pPr algn="just"/>
            <a:endParaRPr lang="fr-FR" sz="2000" b="1" dirty="0" smtClean="0"/>
          </a:p>
          <a:p>
            <a:pPr algn="just"/>
            <a:r>
              <a:rPr lang="fr-FR" sz="2000" dirty="0" err="1" smtClean="0"/>
              <a:t>CaesarJ</a:t>
            </a:r>
            <a:r>
              <a:rPr lang="fr-FR" sz="2000" dirty="0" smtClean="0"/>
              <a:t> prend en charge deux types de classes : des classes Java et des classes </a:t>
            </a:r>
            <a:r>
              <a:rPr lang="fr-FR" sz="2000" dirty="0" err="1" smtClean="0"/>
              <a:t>CaesarJ</a:t>
            </a:r>
            <a:r>
              <a:rPr lang="fr-FR" sz="2000" dirty="0" smtClean="0"/>
              <a:t>, ces dernières offrent des fonctionnalités supplémentaires et spécifiques à </a:t>
            </a:r>
            <a:r>
              <a:rPr lang="fr-FR" sz="2000" dirty="0" err="1" smtClean="0"/>
              <a:t>CaesarJ</a:t>
            </a:r>
            <a:r>
              <a:rPr lang="fr-FR" sz="2000" dirty="0" smtClean="0"/>
              <a:t>, et elles ont une sémantique légèrement différente des anciennes classes.</a:t>
            </a:r>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785786" y="1643050"/>
            <a:ext cx="3236335"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des classes virtuelles</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571744"/>
            <a:ext cx="7500990" cy="2554545"/>
          </a:xfrm>
          <a:prstGeom prst="rect">
            <a:avLst/>
          </a:prstGeom>
        </p:spPr>
        <p:txBody>
          <a:bodyPr wrap="square">
            <a:spAutoFit/>
          </a:bodyPr>
          <a:lstStyle/>
          <a:p>
            <a:pPr algn="just"/>
            <a:endParaRPr lang="fr-FR" sz="2000" b="1" dirty="0" smtClean="0"/>
          </a:p>
          <a:p>
            <a:pPr algn="just"/>
            <a:r>
              <a:rPr lang="fr-FR" sz="2000" dirty="0" smtClean="0"/>
              <a:t>Les classes </a:t>
            </a:r>
            <a:r>
              <a:rPr lang="fr-FR" sz="2000" dirty="0" err="1" smtClean="0"/>
              <a:t>CaesarJ</a:t>
            </a:r>
            <a:r>
              <a:rPr lang="fr-FR" sz="2000" dirty="0" smtClean="0"/>
              <a:t> sont déclarées en utilisant le nouveau mot clé </a:t>
            </a:r>
            <a:r>
              <a:rPr lang="fr-FR" sz="2000" i="1" dirty="0" err="1" smtClean="0">
                <a:solidFill>
                  <a:srgbClr val="FF0000"/>
                </a:solidFill>
              </a:rPr>
              <a:t>cclass</a:t>
            </a:r>
            <a:r>
              <a:rPr lang="fr-FR" sz="2000" i="1" dirty="0" smtClean="0"/>
              <a:t>. Ces classes ont la capacité de traiter des classes internes (i.e. classes virtuelles) de la même manière que les méthodes et les attributs dans les classes Java, cette capacité permet à ces classes d’êtres </a:t>
            </a:r>
            <a:r>
              <a:rPr lang="fr-FR" sz="2000" i="1" dirty="0" err="1" smtClean="0"/>
              <a:t>polymorphiquement</a:t>
            </a:r>
            <a:r>
              <a:rPr lang="fr-FR" sz="2000" i="1" dirty="0" smtClean="0"/>
              <a:t> redéfinies par ses sous-classes, ainsi on peut avoir une préoccupation très importante en assemblant plusieurs ensembles de </a:t>
            </a:r>
            <a:r>
              <a:rPr lang="fr-FR" sz="2000" i="1" dirty="0" err="1" smtClean="0"/>
              <a:t>cclasses</a:t>
            </a:r>
            <a:r>
              <a:rPr lang="fr-FR" sz="2000" i="1" dirty="0" smtClean="0"/>
              <a:t>.</a:t>
            </a:r>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785786" y="1643050"/>
            <a:ext cx="3236335"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des classes virtuelles</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42976" y="3143248"/>
            <a:ext cx="7172325" cy="1504950"/>
          </a:xfrm>
          <a:prstGeom prst="rect">
            <a:avLst/>
          </a:prstGeom>
          <a:noFill/>
          <a:ln w="9525">
            <a:noFill/>
            <a:miter lim="800000"/>
            <a:headEnd/>
            <a:tailEnd/>
          </a:ln>
          <a:effectLst/>
        </p:spPr>
      </p:pic>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714348" y="2214554"/>
            <a:ext cx="7858180" cy="707886"/>
          </a:xfrm>
          <a:prstGeom prst="rect">
            <a:avLst/>
          </a:prstGeom>
        </p:spPr>
        <p:txBody>
          <a:bodyPr wrap="square">
            <a:spAutoFit/>
          </a:bodyPr>
          <a:lstStyle/>
          <a:p>
            <a:pPr algn="just"/>
            <a:r>
              <a:rPr lang="fr-FR" sz="2000" dirty="0" smtClean="0"/>
              <a:t>Dans l’exemple suivant les deux classes internes </a:t>
            </a:r>
            <a:r>
              <a:rPr lang="fr-FR" sz="2000" i="1" dirty="0" err="1" smtClean="0"/>
              <a:t>Noeuds</a:t>
            </a:r>
            <a:r>
              <a:rPr lang="fr-FR" sz="2000" i="1" dirty="0" smtClean="0"/>
              <a:t> et Arêtes sont imbriquées dans la classe </a:t>
            </a:r>
            <a:r>
              <a:rPr lang="fr-FR" sz="2000" i="1" dirty="0" err="1" smtClean="0"/>
              <a:t>CaesarJ</a:t>
            </a:r>
            <a:r>
              <a:rPr lang="fr-FR" sz="2000" i="1" dirty="0" smtClean="0"/>
              <a:t> Graphes :</a:t>
            </a:r>
            <a:endParaRPr lang="fr-FR" sz="2000" dirty="0"/>
          </a:p>
        </p:txBody>
      </p:sp>
      <p:sp>
        <p:nvSpPr>
          <p:cNvPr id="5" name="Rectangle 4"/>
          <p:cNvSpPr/>
          <p:nvPr/>
        </p:nvSpPr>
        <p:spPr>
          <a:xfrm>
            <a:off x="785786" y="1643050"/>
            <a:ext cx="3236335"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des classes virtuelles</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500306"/>
            <a:ext cx="7929618" cy="2554545"/>
          </a:xfrm>
          <a:prstGeom prst="rect">
            <a:avLst/>
          </a:prstGeom>
        </p:spPr>
        <p:txBody>
          <a:bodyPr wrap="square">
            <a:spAutoFit/>
          </a:bodyPr>
          <a:lstStyle/>
          <a:p>
            <a:r>
              <a:rPr lang="fr-FR" sz="2000" dirty="0" smtClean="0"/>
              <a:t>Toutefois, la relation entre les classes </a:t>
            </a:r>
            <a:r>
              <a:rPr lang="fr-FR" sz="2000" dirty="0" err="1" smtClean="0"/>
              <a:t>CaesarJ</a:t>
            </a:r>
            <a:r>
              <a:rPr lang="fr-FR" sz="2000" dirty="0" smtClean="0"/>
              <a:t> et celles de Java n’est pas très ouverte, où on trouve plusieurs restrictions comme :</a:t>
            </a:r>
          </a:p>
          <a:p>
            <a:endParaRPr lang="fr-FR" sz="2000" dirty="0" smtClean="0"/>
          </a:p>
          <a:p>
            <a:r>
              <a:rPr lang="fr-FR" sz="2000" dirty="0" smtClean="0"/>
              <a:t>- Une classe Java ne peut pas être imbriquée dans une classe </a:t>
            </a:r>
            <a:r>
              <a:rPr lang="fr-FR" sz="2000" dirty="0" err="1" smtClean="0"/>
              <a:t>CaesarJ</a:t>
            </a:r>
            <a:r>
              <a:rPr lang="fr-FR" sz="2000" dirty="0" smtClean="0"/>
              <a:t> (Le contraire est vrai aussi),</a:t>
            </a:r>
          </a:p>
          <a:p>
            <a:r>
              <a:rPr lang="fr-FR" sz="2000" dirty="0" smtClean="0"/>
              <a:t>- Les interfaces ne peuvent pas être imbriquées dans une classe </a:t>
            </a:r>
            <a:r>
              <a:rPr lang="fr-FR" sz="2000" dirty="0" err="1" smtClean="0"/>
              <a:t>CaesarJ</a:t>
            </a:r>
            <a:r>
              <a:rPr lang="fr-FR" sz="2000" dirty="0" smtClean="0"/>
              <a:t>,</a:t>
            </a:r>
          </a:p>
          <a:p>
            <a:r>
              <a:rPr lang="fr-FR" sz="2000" dirty="0" smtClean="0"/>
              <a:t>- Une classe Java ne peut pas étendre une classe </a:t>
            </a:r>
            <a:r>
              <a:rPr lang="fr-FR" sz="2000" dirty="0" err="1" smtClean="0"/>
              <a:t>CaesarJ</a:t>
            </a:r>
            <a:r>
              <a:rPr lang="fr-FR" sz="2000" dirty="0" smtClean="0"/>
              <a:t> (Le contraire est vrai aussi)</a:t>
            </a:r>
            <a:endParaRPr lang="fr-FR" sz="20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785786" y="1643050"/>
            <a:ext cx="3236335"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des classes virtuelles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643182"/>
            <a:ext cx="7643866" cy="1938992"/>
          </a:xfrm>
          <a:prstGeom prst="rect">
            <a:avLst/>
          </a:prstGeom>
        </p:spPr>
        <p:txBody>
          <a:bodyPr wrap="square">
            <a:spAutoFit/>
          </a:bodyPr>
          <a:lstStyle/>
          <a:p>
            <a:pPr algn="just"/>
            <a:endParaRPr lang="fr-FR" sz="2000" b="1" dirty="0" smtClean="0"/>
          </a:p>
          <a:p>
            <a:pPr algn="just"/>
            <a:r>
              <a:rPr lang="fr-FR" sz="2000" dirty="0" smtClean="0"/>
              <a:t>Les familles des classes détiennent un ensemble de collaborations entre leurs classes internes (virtuelles), ces collaborations doivent être assurées et accessibles par les objets de ces classes.</a:t>
            </a:r>
          </a:p>
          <a:p>
            <a:pPr algn="just"/>
            <a:endParaRPr lang="fr-FR" sz="2000" dirty="0" smtClean="0"/>
          </a:p>
          <a:p>
            <a:pPr algn="just"/>
            <a:r>
              <a:rPr lang="fr-FR" sz="2000" dirty="0" smtClean="0"/>
              <a:t> </a:t>
            </a:r>
            <a:endParaRPr lang="fr-FR" sz="20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571472" y="1785926"/>
            <a:ext cx="3110147"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d’héritage implicite</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357430"/>
            <a:ext cx="7643866" cy="2862322"/>
          </a:xfrm>
          <a:prstGeom prst="rect">
            <a:avLst/>
          </a:prstGeom>
        </p:spPr>
        <p:txBody>
          <a:bodyPr wrap="square">
            <a:spAutoFit/>
          </a:bodyPr>
          <a:lstStyle/>
          <a:p>
            <a:pPr algn="just"/>
            <a:endParaRPr lang="fr-FR" sz="2000" dirty="0" smtClean="0"/>
          </a:p>
          <a:p>
            <a:pPr algn="just"/>
            <a:r>
              <a:rPr lang="fr-FR" sz="2000" dirty="0" smtClean="0"/>
              <a:t> </a:t>
            </a:r>
            <a:r>
              <a:rPr lang="fr-FR" sz="2000" dirty="0" err="1" smtClean="0"/>
              <a:t>CaesarJ</a:t>
            </a:r>
            <a:r>
              <a:rPr lang="fr-FR" sz="2000" dirty="0" smtClean="0"/>
              <a:t> permet de définir une variation d’abstractions représentées comme des classes virtuelles en raffinant les supers classes dans les sous-classes de la famille. </a:t>
            </a:r>
          </a:p>
          <a:p>
            <a:pPr algn="just"/>
            <a:endParaRPr lang="fr-FR" sz="2000" dirty="0" smtClean="0"/>
          </a:p>
          <a:p>
            <a:pPr algn="just"/>
            <a:r>
              <a:rPr lang="fr-FR" sz="2000" dirty="0" smtClean="0"/>
              <a:t>La différence entre le raffinement des classes virtuelles dans </a:t>
            </a:r>
            <a:r>
              <a:rPr lang="fr-FR" sz="2000" dirty="0" err="1" smtClean="0"/>
              <a:t>CaesarJ</a:t>
            </a:r>
            <a:r>
              <a:rPr lang="fr-FR" sz="2000" dirty="0" smtClean="0"/>
              <a:t> et le raffinement conventionnel des sous-classes, est que les références relatives à une classe virtuelle sont liées dynamiquement par les objets des familles. </a:t>
            </a:r>
            <a:endParaRPr lang="fr-FR" sz="20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571472" y="1785926"/>
            <a:ext cx="3110147"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d’héritage implicite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214282" y="1142984"/>
            <a:ext cx="8643998" cy="4585871"/>
          </a:xfrm>
          <a:prstGeom prst="rect">
            <a:avLst/>
          </a:prstGeom>
        </p:spPr>
        <p:txBody>
          <a:bodyPr wrap="square">
            <a:spAutoFit/>
          </a:bodyPr>
          <a:lstStyle/>
          <a:p>
            <a:pPr algn="just"/>
            <a:r>
              <a:rPr lang="fr-FR" sz="2800" b="1" dirty="0" smtClean="0"/>
              <a:t>Conséquences</a:t>
            </a:r>
            <a:endParaRPr lang="fr-FR" sz="2400" b="1" dirty="0" smtClean="0"/>
          </a:p>
          <a:p>
            <a:pPr algn="just"/>
            <a:endParaRPr lang="fr-FR" sz="2400" b="1" dirty="0" smtClean="0"/>
          </a:p>
          <a:p>
            <a:pPr algn="just"/>
            <a:r>
              <a:rPr lang="fr-FR" sz="2000" b="1" dirty="0" smtClean="0"/>
              <a:t>Diminution de la réutilisation du code</a:t>
            </a:r>
            <a:r>
              <a:rPr lang="fr-FR" sz="2000" dirty="0" smtClean="0"/>
              <a:t>. Dans les conditions actuelles, un module implémente de multiples exigences. D'autres systèmes nécessitant des fonctionnalités similaires pourraient ne pas pouvoir réutiliser le module tel qu’il est, entraînant de nouveau une diminution de la productivité.</a:t>
            </a:r>
          </a:p>
          <a:p>
            <a:pPr algn="just"/>
            <a:endParaRPr lang="fr-FR" sz="2000" b="1" dirty="0" smtClean="0"/>
          </a:p>
          <a:p>
            <a:pPr algn="just"/>
            <a:r>
              <a:rPr lang="fr-FR" sz="2000" b="1" dirty="0" smtClean="0"/>
              <a:t>Diminution de la qualité du code</a:t>
            </a:r>
            <a:r>
              <a:rPr lang="fr-FR" sz="2000" dirty="0" smtClean="0"/>
              <a:t>. Les programmeurs ne peuvent pas se concentrer sur toutes les contraintes à la fois. L'implémentation varié de certaines préoccupations peut entraîner des effets de bords non-désirés, (i.e. des bugs).</a:t>
            </a:r>
          </a:p>
          <a:p>
            <a:pPr algn="just"/>
            <a:endParaRPr lang="fr-FR" sz="2000" dirty="0" smtClean="0"/>
          </a:p>
          <a:p>
            <a:pPr algn="just"/>
            <a:r>
              <a:rPr lang="fr-FR" sz="2000" b="1" dirty="0" smtClean="0"/>
              <a:t>Maintenance et évolutivité du code difficile</a:t>
            </a:r>
            <a:r>
              <a:rPr lang="fr-FR" sz="2000" dirty="0" smtClean="0"/>
              <a:t>. Lorsqu’on veut faire évoluer le système, on doit modifier de </a:t>
            </a:r>
            <a:r>
              <a:rPr lang="fr-FR" sz="2000" b="1" dirty="0" smtClean="0">
                <a:solidFill>
                  <a:schemeClr val="accent4"/>
                </a:solidFill>
              </a:rPr>
              <a:t>nombreux modules</a:t>
            </a:r>
            <a:r>
              <a:rPr lang="fr-FR" sz="2000" dirty="0" smtClean="0"/>
              <a:t>. Modifier chaque sous-système pour répercuter les modifications souhaitées peut conduire à des incohérences.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071670" y="3286124"/>
            <a:ext cx="5019675" cy="2200275"/>
          </a:xfrm>
          <a:prstGeom prst="rect">
            <a:avLst/>
          </a:prstGeom>
          <a:noFill/>
          <a:ln w="9525">
            <a:noFill/>
            <a:miter lim="800000"/>
            <a:headEnd/>
            <a:tailEnd/>
          </a:ln>
          <a:effectLst/>
        </p:spPr>
      </p:pic>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571472" y="2428868"/>
            <a:ext cx="8358246" cy="707886"/>
          </a:xfrm>
          <a:prstGeom prst="rect">
            <a:avLst/>
          </a:prstGeom>
        </p:spPr>
        <p:txBody>
          <a:bodyPr wrap="square">
            <a:spAutoFit/>
          </a:bodyPr>
          <a:lstStyle/>
          <a:p>
            <a:r>
              <a:rPr lang="fr-FR" sz="2000" dirty="0" smtClean="0"/>
              <a:t>La figure suivante illustre un exemple d’héritage entre deux classes virtuelles de </a:t>
            </a:r>
            <a:r>
              <a:rPr lang="fr-FR" sz="2000" dirty="0" err="1" smtClean="0"/>
              <a:t>CaesarJ</a:t>
            </a:r>
            <a:r>
              <a:rPr lang="fr-FR" sz="2000" dirty="0" smtClean="0"/>
              <a:t>.</a:t>
            </a:r>
            <a:endParaRPr lang="fr-FR" sz="2000" dirty="0"/>
          </a:p>
        </p:txBody>
      </p:sp>
      <p:sp>
        <p:nvSpPr>
          <p:cNvPr id="5" name="Rectangle 4"/>
          <p:cNvSpPr/>
          <p:nvPr/>
        </p:nvSpPr>
        <p:spPr>
          <a:xfrm>
            <a:off x="571472" y="1785926"/>
            <a:ext cx="3110147"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d’héritage implicite</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062163" y="2328863"/>
            <a:ext cx="5019675" cy="2200275"/>
          </a:xfrm>
          <a:prstGeom prst="rect">
            <a:avLst/>
          </a:prstGeom>
          <a:noFill/>
          <a:ln w="9525">
            <a:noFill/>
            <a:miter lim="800000"/>
            <a:headEnd/>
            <a:tailEnd/>
          </a:ln>
          <a:effectLst/>
        </p:spPr>
      </p:pic>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1500166" y="5072074"/>
            <a:ext cx="3143272" cy="1200329"/>
          </a:xfrm>
          <a:prstGeom prst="wedgeRectCallout">
            <a:avLst>
              <a:gd name="adj1" fmla="val 46571"/>
              <a:gd name="adj2" fmla="val -101850"/>
            </a:avLst>
          </a:prstGeom>
          <a:solidFill>
            <a:schemeClr val="accent4">
              <a:lumMod val="20000"/>
              <a:lumOff val="80000"/>
            </a:schemeClr>
          </a:solidFill>
        </p:spPr>
        <p:txBody>
          <a:bodyPr wrap="square">
            <a:spAutoFit/>
          </a:bodyPr>
          <a:lstStyle/>
          <a:p>
            <a:pPr algn="just"/>
            <a:r>
              <a:rPr lang="fr-FR" dirty="0" smtClean="0"/>
              <a:t>deux classes de la même famille, la super classe </a:t>
            </a:r>
            <a:r>
              <a:rPr lang="fr-FR" b="1" i="1" dirty="0" err="1" smtClean="0"/>
              <a:t>SuperFamilyClass</a:t>
            </a:r>
            <a:r>
              <a:rPr lang="fr-FR" i="1" dirty="0" smtClean="0"/>
              <a:t> et sa sous classe </a:t>
            </a:r>
            <a:r>
              <a:rPr lang="fr-FR" b="1" i="1" dirty="0" err="1" smtClean="0"/>
              <a:t>SubFamilyClass</a:t>
            </a:r>
            <a:endParaRPr lang="fr-FR" b="1" i="1" dirty="0" smtClean="0"/>
          </a:p>
        </p:txBody>
      </p:sp>
      <p:sp>
        <p:nvSpPr>
          <p:cNvPr id="5" name="Rectangle 4"/>
          <p:cNvSpPr/>
          <p:nvPr/>
        </p:nvSpPr>
        <p:spPr>
          <a:xfrm>
            <a:off x="571472" y="1785926"/>
            <a:ext cx="3110147"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d’héritage implicite</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062163" y="2328863"/>
            <a:ext cx="5019675" cy="2200275"/>
          </a:xfrm>
          <a:prstGeom prst="rect">
            <a:avLst/>
          </a:prstGeom>
          <a:noFill/>
          <a:ln w="9525">
            <a:noFill/>
            <a:miter lim="800000"/>
            <a:headEnd/>
            <a:tailEnd/>
          </a:ln>
          <a:effectLst/>
        </p:spPr>
      </p:pic>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1500166" y="5072074"/>
            <a:ext cx="3857652" cy="1200329"/>
          </a:xfrm>
          <a:prstGeom prst="wedgeRectCallout">
            <a:avLst>
              <a:gd name="adj1" fmla="val 10371"/>
              <a:gd name="adj2" fmla="val -181551"/>
            </a:avLst>
          </a:prstGeom>
          <a:solidFill>
            <a:schemeClr val="accent4">
              <a:lumMod val="20000"/>
              <a:lumOff val="80000"/>
            </a:schemeClr>
          </a:solidFill>
        </p:spPr>
        <p:txBody>
          <a:bodyPr wrap="square">
            <a:spAutoFit/>
          </a:bodyPr>
          <a:lstStyle/>
          <a:p>
            <a:pPr algn="just"/>
            <a:r>
              <a:rPr lang="fr-FR" i="1" dirty="0" smtClean="0"/>
              <a:t>Dans </a:t>
            </a:r>
            <a:r>
              <a:rPr lang="fr-FR" b="1" i="1" dirty="0" err="1" smtClean="0"/>
              <a:t>SuperFamilyClass</a:t>
            </a:r>
            <a:r>
              <a:rPr lang="fr-FR" i="1" dirty="0" smtClean="0"/>
              <a:t> on trouve deux classes virtuelles, </a:t>
            </a:r>
            <a:r>
              <a:rPr lang="fr-FR" b="1" i="1" dirty="0" err="1" smtClean="0"/>
              <a:t>VirtualClassA</a:t>
            </a:r>
            <a:r>
              <a:rPr lang="fr-FR" i="1" dirty="0" smtClean="0"/>
              <a:t> et </a:t>
            </a:r>
            <a:r>
              <a:rPr lang="fr-FR" b="1" i="1" dirty="0" err="1" smtClean="0"/>
              <a:t>VirtualClassB</a:t>
            </a:r>
            <a:r>
              <a:rPr lang="fr-FR" i="1" dirty="0" smtClean="0"/>
              <a:t> où </a:t>
            </a:r>
            <a:r>
              <a:rPr lang="fr-FR" b="1" i="1" dirty="0" err="1" smtClean="0"/>
              <a:t>VirtualClassB</a:t>
            </a:r>
            <a:r>
              <a:rPr lang="fr-FR" i="1" dirty="0" smtClean="0"/>
              <a:t> fait une référence à </a:t>
            </a:r>
            <a:r>
              <a:rPr lang="fr-FR" b="1" i="1" dirty="0" err="1" smtClean="0"/>
              <a:t>VirtualClassA</a:t>
            </a:r>
            <a:r>
              <a:rPr lang="fr-FR" i="1" dirty="0" smtClean="0"/>
              <a:t>.</a:t>
            </a:r>
          </a:p>
        </p:txBody>
      </p:sp>
      <p:sp>
        <p:nvSpPr>
          <p:cNvPr id="5" name="Rectangle 4"/>
          <p:cNvSpPr/>
          <p:nvPr/>
        </p:nvSpPr>
        <p:spPr>
          <a:xfrm>
            <a:off x="571472" y="1785926"/>
            <a:ext cx="3110147"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d’héritage implicite</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062163" y="2328863"/>
            <a:ext cx="5019675" cy="2200275"/>
          </a:xfrm>
          <a:prstGeom prst="rect">
            <a:avLst/>
          </a:prstGeom>
          <a:noFill/>
          <a:ln w="9525">
            <a:noFill/>
            <a:miter lim="800000"/>
            <a:headEnd/>
            <a:tailEnd/>
          </a:ln>
          <a:effectLst/>
        </p:spPr>
      </p:pic>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857224" y="4786322"/>
            <a:ext cx="7643866" cy="1754326"/>
          </a:xfrm>
          <a:prstGeom prst="wedgeRectCallout">
            <a:avLst>
              <a:gd name="adj1" fmla="val 7913"/>
              <a:gd name="adj2" fmla="val -89444"/>
            </a:avLst>
          </a:prstGeom>
          <a:solidFill>
            <a:schemeClr val="accent4">
              <a:lumMod val="20000"/>
              <a:lumOff val="80000"/>
            </a:schemeClr>
          </a:solidFill>
        </p:spPr>
        <p:txBody>
          <a:bodyPr wrap="square">
            <a:spAutoFit/>
          </a:bodyPr>
          <a:lstStyle/>
          <a:p>
            <a:r>
              <a:rPr lang="fr-FR" i="1" dirty="0" smtClean="0"/>
              <a:t>Dans la sous classe </a:t>
            </a:r>
            <a:r>
              <a:rPr lang="fr-FR" i="1" dirty="0" err="1" smtClean="0"/>
              <a:t>SubFamilyClass</a:t>
            </a:r>
            <a:r>
              <a:rPr lang="fr-FR" i="1" dirty="0" smtClean="0"/>
              <a:t> il ya une seule classe virtuelle </a:t>
            </a:r>
            <a:r>
              <a:rPr lang="fr-FR" b="1" i="1" dirty="0" err="1" smtClean="0"/>
              <a:t>VirtualClassA</a:t>
            </a:r>
            <a:r>
              <a:rPr lang="fr-FR" i="1" dirty="0" smtClean="0"/>
              <a:t> qui raffine </a:t>
            </a:r>
            <a:r>
              <a:rPr lang="fr-FR" b="1" i="1" dirty="0" err="1" smtClean="0"/>
              <a:t>VirtualClassA</a:t>
            </a:r>
            <a:r>
              <a:rPr lang="fr-FR" i="1" dirty="0" smtClean="0"/>
              <a:t> définie dans </a:t>
            </a:r>
            <a:r>
              <a:rPr lang="fr-FR" b="1" i="1" dirty="0" err="1" smtClean="0"/>
              <a:t>SuperFamilyClass</a:t>
            </a:r>
            <a:r>
              <a:rPr lang="fr-FR" i="1" dirty="0" smtClean="0"/>
              <a:t>.</a:t>
            </a:r>
          </a:p>
          <a:p>
            <a:r>
              <a:rPr lang="fr-FR" dirty="0" smtClean="0"/>
              <a:t>A la différence des mécanismes d'héritage classiques, toutes les références relatives à </a:t>
            </a:r>
            <a:r>
              <a:rPr lang="fr-FR" b="1" i="1" dirty="0" err="1" smtClean="0"/>
              <a:t>VirtualClassA</a:t>
            </a:r>
            <a:r>
              <a:rPr lang="fr-FR" i="1" dirty="0" smtClean="0"/>
              <a:t> des </a:t>
            </a:r>
            <a:r>
              <a:rPr lang="fr-FR" b="1" i="1" dirty="0" err="1" smtClean="0"/>
              <a:t>VirtualClassB</a:t>
            </a:r>
            <a:r>
              <a:rPr lang="fr-FR" i="1" dirty="0" smtClean="0"/>
              <a:t> des objets de </a:t>
            </a:r>
            <a:r>
              <a:rPr lang="fr-FR" b="1" i="1" dirty="0" err="1" smtClean="0"/>
              <a:t>SubFamilyClass</a:t>
            </a:r>
            <a:r>
              <a:rPr lang="fr-FR" i="1" dirty="0" smtClean="0"/>
              <a:t> sont liées à la </a:t>
            </a:r>
            <a:r>
              <a:rPr lang="fr-FR" b="1" i="1" dirty="0" err="1" smtClean="0"/>
              <a:t>VirtualClassA</a:t>
            </a:r>
            <a:r>
              <a:rPr lang="fr-FR" i="1" dirty="0" smtClean="0"/>
              <a:t> </a:t>
            </a:r>
            <a:r>
              <a:rPr lang="fr-FR" b="1" i="1" dirty="0" smtClean="0">
                <a:solidFill>
                  <a:srgbClr val="FF0000"/>
                </a:solidFill>
              </a:rPr>
              <a:t>raffinée</a:t>
            </a:r>
            <a:r>
              <a:rPr lang="fr-FR" i="1" dirty="0" smtClean="0"/>
              <a:t>. Cet effet est indiqué par les ombres grises dans </a:t>
            </a:r>
            <a:r>
              <a:rPr lang="fr-FR" i="1" dirty="0" err="1" smtClean="0"/>
              <a:t>VirtualClassB</a:t>
            </a:r>
            <a:r>
              <a:rPr lang="fr-FR" i="1" dirty="0" smtClean="0"/>
              <a:t>.</a:t>
            </a:r>
          </a:p>
        </p:txBody>
      </p:sp>
      <p:sp>
        <p:nvSpPr>
          <p:cNvPr id="5" name="Rectangle 4"/>
          <p:cNvSpPr/>
          <p:nvPr/>
        </p:nvSpPr>
        <p:spPr>
          <a:xfrm>
            <a:off x="571472" y="1785926"/>
            <a:ext cx="3110147"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d’héritage implicite</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335386"/>
            <a:ext cx="8358246" cy="2308324"/>
          </a:xfrm>
          <a:prstGeom prst="rect">
            <a:avLst/>
          </a:prstGeom>
          <a:solidFill>
            <a:schemeClr val="accent4">
              <a:lumMod val="20000"/>
              <a:lumOff val="80000"/>
            </a:schemeClr>
          </a:solidFill>
        </p:spPr>
        <p:txBody>
          <a:bodyPr wrap="square">
            <a:spAutoFit/>
          </a:bodyPr>
          <a:lstStyle/>
          <a:p>
            <a:r>
              <a:rPr lang="fr-FR" dirty="0" smtClean="0"/>
              <a:t>La classe </a:t>
            </a:r>
            <a:r>
              <a:rPr lang="fr-FR" b="1" i="1" dirty="0" err="1" smtClean="0"/>
              <a:t>VirtualClassA</a:t>
            </a:r>
            <a:r>
              <a:rPr lang="fr-FR" i="1" dirty="0" smtClean="0"/>
              <a:t> est aussi raffinée et reflète un autre mécanisme prévu par les classes virtuelles, c’est l’héritage implicite, en effet, les deux classes </a:t>
            </a:r>
            <a:r>
              <a:rPr lang="fr-FR" b="1" i="1" dirty="0" err="1" smtClean="0"/>
              <a:t>SuperFamilyClass</a:t>
            </a:r>
            <a:r>
              <a:rPr lang="fr-FR" i="1" dirty="0" smtClean="0"/>
              <a:t> et </a:t>
            </a:r>
            <a:r>
              <a:rPr lang="fr-FR" b="1" i="1" dirty="0" err="1" smtClean="0"/>
              <a:t>SubFamilyClass</a:t>
            </a:r>
            <a:r>
              <a:rPr lang="fr-FR" i="1" dirty="0" smtClean="0"/>
              <a:t> définissent une classe virtuelle nommée </a:t>
            </a:r>
            <a:r>
              <a:rPr lang="fr-FR" b="1" i="1" dirty="0" err="1" smtClean="0"/>
              <a:t>VirtualClassA</a:t>
            </a:r>
            <a:r>
              <a:rPr lang="fr-FR" i="1" dirty="0" smtClean="0"/>
              <a:t>, et </a:t>
            </a:r>
            <a:r>
              <a:rPr lang="fr-FR" b="1" i="1" dirty="0" err="1" smtClean="0"/>
              <a:t>SubFamilyClass</a:t>
            </a:r>
            <a:r>
              <a:rPr lang="fr-FR" i="1" dirty="0" smtClean="0"/>
              <a:t> étends </a:t>
            </a:r>
            <a:r>
              <a:rPr lang="fr-FR" b="1" i="1" dirty="0" err="1" smtClean="0"/>
              <a:t>SuperFamilyClass</a:t>
            </a:r>
            <a:r>
              <a:rPr lang="fr-FR" i="1" dirty="0" smtClean="0"/>
              <a:t>, ce qui crée une relation d'héritage implicite entre les deux classes de la famille. </a:t>
            </a:r>
          </a:p>
          <a:p>
            <a:r>
              <a:rPr lang="fr-FR" b="1" i="1" dirty="0" err="1" smtClean="0"/>
              <a:t>VirtualClassA</a:t>
            </a:r>
            <a:r>
              <a:rPr lang="fr-FR" i="1" dirty="0" smtClean="0"/>
              <a:t> dans </a:t>
            </a:r>
            <a:r>
              <a:rPr lang="fr-FR" b="1" i="1" dirty="0" err="1" smtClean="0"/>
              <a:t>SubFamilyClass</a:t>
            </a:r>
            <a:r>
              <a:rPr lang="fr-FR" i="1" dirty="0" smtClean="0"/>
              <a:t> remplace la </a:t>
            </a:r>
            <a:r>
              <a:rPr lang="fr-FR" b="1" i="1" dirty="0" err="1" smtClean="0"/>
              <a:t>VirtualClassA</a:t>
            </a:r>
            <a:r>
              <a:rPr lang="fr-FR" i="1" dirty="0" smtClean="0"/>
              <a:t> dans </a:t>
            </a:r>
            <a:r>
              <a:rPr lang="fr-FR" b="1" i="1" dirty="0" err="1" smtClean="0"/>
              <a:t>SuperFamilyClass</a:t>
            </a:r>
            <a:r>
              <a:rPr lang="fr-FR" i="1" dirty="0" smtClean="0"/>
              <a:t>, cela rend l'instanciation de </a:t>
            </a:r>
            <a:r>
              <a:rPr lang="fr-FR" b="1" i="1" dirty="0" err="1" smtClean="0"/>
              <a:t>VirtualClassA</a:t>
            </a:r>
            <a:r>
              <a:rPr lang="fr-FR" i="1" dirty="0" smtClean="0"/>
              <a:t> dépends de la famille des objets dans laquelle elle a été consultée.</a:t>
            </a:r>
            <a:endParaRPr lang="fr-FR"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srcRect/>
          <a:stretch>
            <a:fillRect/>
          </a:stretch>
        </p:blipFill>
        <p:spPr bwMode="auto">
          <a:xfrm>
            <a:off x="1857356" y="2085981"/>
            <a:ext cx="5019675" cy="2200275"/>
          </a:xfrm>
          <a:prstGeom prst="rect">
            <a:avLst/>
          </a:prstGeom>
          <a:noFill/>
          <a:ln w="9525">
            <a:noFill/>
            <a:miter lim="800000"/>
            <a:headEnd/>
            <a:tailEnd/>
          </a:ln>
          <a:effectLst/>
        </p:spPr>
      </p:pic>
      <p:sp>
        <p:nvSpPr>
          <p:cNvPr id="5" name="Rectangle 4"/>
          <p:cNvSpPr/>
          <p:nvPr/>
        </p:nvSpPr>
        <p:spPr>
          <a:xfrm>
            <a:off x="571472" y="1500174"/>
            <a:ext cx="3110147"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pPr algn="just"/>
            <a:r>
              <a:rPr lang="fr-FR" b="1" dirty="0" smtClean="0"/>
              <a:t>Le concept d’héritage implicite</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056686"/>
            <a:ext cx="7858180" cy="3477875"/>
          </a:xfrm>
          <a:prstGeom prst="rect">
            <a:avLst/>
          </a:prstGeom>
        </p:spPr>
        <p:txBody>
          <a:bodyPr wrap="square">
            <a:spAutoFit/>
          </a:bodyPr>
          <a:lstStyle/>
          <a:p>
            <a:pPr algn="just"/>
            <a:endParaRPr lang="fr-FR" sz="2000" b="1" dirty="0" smtClean="0"/>
          </a:p>
          <a:p>
            <a:pPr algn="just"/>
            <a:r>
              <a:rPr lang="fr-FR" sz="2000" dirty="0" smtClean="0"/>
              <a:t>Le paradigme objet manque de mécanismes pour représenter les familles des classes liées explicitement, cela pose des problèmes de cohérence, car les objets issus de familles des classes indépendantes peuvent être mélangés, cette limitation force les développeurs à prendre une décision entre la flexibilité et la sécurité. </a:t>
            </a:r>
          </a:p>
          <a:p>
            <a:pPr algn="just"/>
            <a:endParaRPr lang="fr-FR" sz="2000" dirty="0" smtClean="0"/>
          </a:p>
          <a:p>
            <a:pPr algn="just"/>
            <a:r>
              <a:rPr lang="fr-FR" sz="2000" dirty="0" smtClean="0"/>
              <a:t>En conséquence, il arrive qu’un grand nombre de combinaisons incompatibles soient autorisées, alors que, plusieurs combinaisons correctes soient bloquées. Pour faire face à cette limitation, le patron Fabrication abstraite est parfois utilisé.</a:t>
            </a:r>
            <a:endParaRPr lang="fr-FR" sz="20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5" name="Rectangle 4"/>
          <p:cNvSpPr/>
          <p:nvPr/>
        </p:nvSpPr>
        <p:spPr>
          <a:xfrm>
            <a:off x="214282" y="1285860"/>
            <a:ext cx="4236096"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concept de polymorphisme des familles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571744"/>
            <a:ext cx="7858180" cy="1938992"/>
          </a:xfrm>
          <a:prstGeom prst="rect">
            <a:avLst/>
          </a:prstGeom>
        </p:spPr>
        <p:txBody>
          <a:bodyPr wrap="square">
            <a:spAutoFit/>
          </a:bodyPr>
          <a:lstStyle/>
          <a:p>
            <a:pPr algn="just"/>
            <a:endParaRPr lang="fr-FR" sz="2000" b="1" dirty="0" smtClean="0"/>
          </a:p>
          <a:p>
            <a:pPr algn="just"/>
            <a:r>
              <a:rPr lang="fr-FR" sz="2000" dirty="0" smtClean="0"/>
              <a:t>Le polymorphisme des familles traite le problème d’expression des familles des classes virtuelles et la gestion de leurs relations polymorphes, il permet aux développeurs la flexibilité de redéfinir les classes en garantissant que celles des différentes familles ne seront pas mélangées.</a:t>
            </a:r>
          </a:p>
          <a:p>
            <a:pPr algn="just"/>
            <a:endParaRPr lang="fr-FR" sz="2000" dirty="0" smtClean="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5" name="Rectangle 4"/>
          <p:cNvSpPr/>
          <p:nvPr/>
        </p:nvSpPr>
        <p:spPr>
          <a:xfrm>
            <a:off x="214282" y="1285860"/>
            <a:ext cx="4236096"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concept de polymorphisme des familles</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500306"/>
            <a:ext cx="6929486" cy="3785652"/>
          </a:xfrm>
          <a:prstGeom prst="rect">
            <a:avLst/>
          </a:prstGeom>
        </p:spPr>
        <p:txBody>
          <a:bodyPr wrap="square">
            <a:spAutoFit/>
          </a:bodyPr>
          <a:lstStyle/>
          <a:p>
            <a:pPr algn="just"/>
            <a:r>
              <a:rPr lang="fr-FR" sz="2000" dirty="0" smtClean="0"/>
              <a:t>Conceptuellement, un programme en </a:t>
            </a:r>
            <a:r>
              <a:rPr lang="fr-FR" sz="2000" dirty="0" err="1" smtClean="0"/>
              <a:t>CaesarJ</a:t>
            </a:r>
            <a:r>
              <a:rPr lang="fr-FR" sz="2000" dirty="0" smtClean="0"/>
              <a:t> peut être vu comme un </a:t>
            </a:r>
            <a:r>
              <a:rPr lang="fr-FR" sz="2000" b="1" dirty="0" smtClean="0"/>
              <a:t>composant</a:t>
            </a:r>
            <a:r>
              <a:rPr lang="fr-FR" sz="2000" dirty="0" smtClean="0"/>
              <a:t> comportant plusieurs modules qui interagissent les un avec les autres pour réaliser une tâche particulière. </a:t>
            </a:r>
          </a:p>
          <a:p>
            <a:pPr algn="just"/>
            <a:endParaRPr lang="fr-FR" sz="2000" dirty="0" smtClean="0"/>
          </a:p>
          <a:p>
            <a:pPr algn="just"/>
            <a:r>
              <a:rPr lang="fr-FR" sz="2000" dirty="0" smtClean="0"/>
              <a:t>Ces modules sont : </a:t>
            </a:r>
          </a:p>
          <a:p>
            <a:pPr marL="914400" lvl="1" indent="-457200" algn="just">
              <a:buFont typeface="+mj-lt"/>
              <a:buAutoNum type="arabicPeriod"/>
            </a:pPr>
            <a:r>
              <a:rPr lang="fr-FR" sz="2000" b="1" dirty="0" smtClean="0"/>
              <a:t>l’interface de collaboration, </a:t>
            </a:r>
          </a:p>
          <a:p>
            <a:pPr marL="914400" lvl="1" indent="-457200" algn="just">
              <a:buFont typeface="+mj-lt"/>
              <a:buAutoNum type="arabicPeriod"/>
            </a:pPr>
            <a:r>
              <a:rPr lang="fr-FR" sz="2000" b="1" dirty="0" smtClean="0"/>
              <a:t>la partie implémentation, </a:t>
            </a:r>
          </a:p>
          <a:p>
            <a:pPr marL="914400" lvl="1" indent="-457200" algn="just">
              <a:buFont typeface="+mj-lt"/>
              <a:buAutoNum type="arabicPeriod"/>
            </a:pPr>
            <a:r>
              <a:rPr lang="fr-FR" sz="2000" b="1" dirty="0" err="1" smtClean="0"/>
              <a:t>CaesarJ</a:t>
            </a:r>
            <a:r>
              <a:rPr lang="fr-FR" sz="2000" b="1" dirty="0" smtClean="0"/>
              <a:t> </a:t>
            </a:r>
            <a:r>
              <a:rPr lang="fr-FR" sz="2000" b="1" dirty="0" err="1" smtClean="0"/>
              <a:t>Binding</a:t>
            </a:r>
            <a:r>
              <a:rPr lang="fr-FR" sz="2000" b="1" dirty="0" smtClean="0"/>
              <a:t> </a:t>
            </a:r>
          </a:p>
          <a:p>
            <a:pPr marL="914400" lvl="1" indent="-457200" algn="just">
              <a:buFont typeface="+mj-lt"/>
              <a:buAutoNum type="arabicPeriod"/>
            </a:pPr>
            <a:r>
              <a:rPr lang="fr-FR" sz="2000" b="1" dirty="0" smtClean="0"/>
              <a:t>et </a:t>
            </a:r>
            <a:r>
              <a:rPr lang="fr-FR" sz="2000" b="1" dirty="0" err="1" smtClean="0"/>
              <a:t>Weavelets</a:t>
            </a:r>
            <a:r>
              <a:rPr lang="fr-FR" sz="2000" b="1" dirty="0" smtClean="0"/>
              <a:t>. </a:t>
            </a:r>
          </a:p>
          <a:p>
            <a:pPr algn="just"/>
            <a:r>
              <a:rPr lang="fr-FR" sz="2000" dirty="0" smtClean="0"/>
              <a:t>Chacune de ces parties à un rôle et un niveau d’abstraction différent des autres. </a:t>
            </a:r>
            <a:endParaRPr lang="fr-FR" sz="20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1714488"/>
            <a:ext cx="2278124"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srcRect/>
          <a:stretch>
            <a:fillRect/>
          </a:stretch>
        </p:blipFill>
        <p:spPr bwMode="auto">
          <a:xfrm>
            <a:off x="1357290" y="1285860"/>
            <a:ext cx="6524625" cy="5248275"/>
          </a:xfrm>
          <a:prstGeom prst="rect">
            <a:avLst/>
          </a:prstGeom>
          <a:noFill/>
          <a:ln w="9525">
            <a:noFill/>
            <a:miter lim="800000"/>
            <a:headEnd/>
            <a:tailEnd/>
          </a:ln>
          <a:effectLst/>
        </p:spPr>
      </p:pic>
      <p:sp>
        <p:nvSpPr>
          <p:cNvPr id="6" name="Rectangle à coins arrondis 5"/>
          <p:cNvSpPr/>
          <p:nvPr/>
        </p:nvSpPr>
        <p:spPr>
          <a:xfrm>
            <a:off x="1428728" y="1214422"/>
            <a:ext cx="6643734" cy="1928826"/>
          </a:xfrm>
          <a:prstGeom prst="roundRect">
            <a:avLst/>
          </a:prstGeom>
          <a:solidFill>
            <a:srgbClr val="FFFF00">
              <a:alpha val="23922"/>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3143248"/>
            <a:ext cx="6929486" cy="1631216"/>
          </a:xfrm>
          <a:prstGeom prst="rect">
            <a:avLst/>
          </a:prstGeom>
        </p:spPr>
        <p:txBody>
          <a:bodyPr wrap="square">
            <a:spAutoFit/>
          </a:bodyPr>
          <a:lstStyle/>
          <a:p>
            <a:pPr algn="just"/>
            <a:r>
              <a:rPr lang="fr-FR" sz="2000" dirty="0" smtClean="0"/>
              <a:t>L’interface de collaboration, représente le niveau le plus abstrait dans le composant </a:t>
            </a:r>
            <a:r>
              <a:rPr lang="fr-FR" sz="2000" dirty="0" err="1" smtClean="0"/>
              <a:t>CaesarJ</a:t>
            </a:r>
            <a:r>
              <a:rPr lang="fr-FR" sz="2000" dirty="0" smtClean="0"/>
              <a:t>, elle contient les déclarations des rôles abstraits des participants ainsi que leurs opérations, ce qui définit la façon que ces participants doivent suivre pour interagir et collaborer entre eux.</a:t>
            </a:r>
            <a:endParaRPr lang="fr-FR" sz="20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1714488"/>
            <a:ext cx="2278124"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
        <p:nvSpPr>
          <p:cNvPr id="5" name="Rectangle 4"/>
          <p:cNvSpPr/>
          <p:nvPr/>
        </p:nvSpPr>
        <p:spPr>
          <a:xfrm>
            <a:off x="2000232" y="2285992"/>
            <a:ext cx="2943050" cy="369332"/>
          </a:xfrm>
          <a:prstGeom prst="rect">
            <a:avLst/>
          </a:prstGeom>
          <a:solidFill>
            <a:schemeClr val="accent2">
              <a:lumMod val="40000"/>
              <a:lumOff val="60000"/>
            </a:schemeClr>
          </a:solidFill>
        </p:spPr>
        <p:txBody>
          <a:bodyPr wrap="none">
            <a:spAutoFit/>
          </a:bodyPr>
          <a:lstStyle/>
          <a:p>
            <a:r>
              <a:rPr lang="fr-FR" b="1" dirty="0" smtClean="0"/>
              <a:t>1-l’interface de collaboration</a:t>
            </a:r>
            <a:endParaRPr lang="fr-F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214282" y="1142984"/>
            <a:ext cx="8643998" cy="5029069"/>
          </a:xfrm>
          <a:prstGeom prst="rect">
            <a:avLst/>
          </a:prstGeom>
        </p:spPr>
        <p:txBody>
          <a:bodyPr wrap="square">
            <a:spAutoFit/>
          </a:bodyPr>
          <a:lstStyle/>
          <a:p>
            <a:pPr algn="just"/>
            <a:r>
              <a:rPr lang="fr-FR" sz="2800" b="1" dirty="0" smtClean="0"/>
              <a:t>Résumé </a:t>
            </a:r>
          </a:p>
          <a:p>
            <a:pPr algn="just"/>
            <a:endParaRPr lang="fr-FR" sz="2400" b="1" dirty="0" smtClean="0"/>
          </a:p>
          <a:p>
            <a:pPr>
              <a:lnSpc>
                <a:spcPct val="80000"/>
              </a:lnSpc>
            </a:pPr>
            <a:r>
              <a:rPr lang="fr-FR" sz="2000" dirty="0" smtClean="0"/>
              <a:t>Les aspects critiques des systèmes de grandes taille ne peuvent être localisés dans des modules classiques</a:t>
            </a:r>
          </a:p>
          <a:p>
            <a:pPr>
              <a:lnSpc>
                <a:spcPct val="80000"/>
              </a:lnSpc>
            </a:pPr>
            <a:endParaRPr lang="fr-FR" sz="2000" dirty="0" smtClean="0"/>
          </a:p>
          <a:p>
            <a:pPr lvl="2">
              <a:lnSpc>
                <a:spcPct val="80000"/>
              </a:lnSpc>
              <a:buFont typeface="Arial" pitchFamily="34" charset="0"/>
              <a:buChar char="•"/>
            </a:pPr>
            <a:r>
              <a:rPr lang="fr-FR" sz="2000" dirty="0" smtClean="0"/>
              <a:t>  </a:t>
            </a:r>
            <a:r>
              <a:rPr lang="fr-FR" sz="2000" dirty="0" err="1" smtClean="0"/>
              <a:t>Logging</a:t>
            </a:r>
            <a:r>
              <a:rPr lang="fr-FR" sz="2000" dirty="0" smtClean="0"/>
              <a:t>, gestion des erreurs</a:t>
            </a:r>
          </a:p>
          <a:p>
            <a:pPr lvl="2">
              <a:lnSpc>
                <a:spcPct val="80000"/>
              </a:lnSpc>
              <a:buFont typeface="Arial" pitchFamily="34" charset="0"/>
              <a:buChar char="•"/>
            </a:pPr>
            <a:r>
              <a:rPr lang="fr-FR" sz="2000" dirty="0" smtClean="0"/>
              <a:t>  Synchronisation</a:t>
            </a:r>
          </a:p>
          <a:p>
            <a:pPr lvl="2">
              <a:lnSpc>
                <a:spcPct val="80000"/>
              </a:lnSpc>
              <a:buFont typeface="Arial" pitchFamily="34" charset="0"/>
              <a:buChar char="•"/>
            </a:pPr>
            <a:r>
              <a:rPr lang="fr-FR" sz="2000" dirty="0" smtClean="0"/>
              <a:t>  Sécurité</a:t>
            </a:r>
          </a:p>
          <a:p>
            <a:pPr lvl="2">
              <a:lnSpc>
                <a:spcPct val="80000"/>
              </a:lnSpc>
              <a:buFont typeface="Arial" pitchFamily="34" charset="0"/>
              <a:buChar char="•"/>
            </a:pPr>
            <a:r>
              <a:rPr lang="fr-FR" sz="2000" dirty="0" smtClean="0"/>
              <a:t>  Gestion de la mémoire</a:t>
            </a:r>
          </a:p>
          <a:p>
            <a:pPr lvl="2">
              <a:lnSpc>
                <a:spcPct val="80000"/>
              </a:lnSpc>
              <a:buFont typeface="Arial" pitchFamily="34" charset="0"/>
              <a:buChar char="•"/>
            </a:pPr>
            <a:r>
              <a:rPr lang="fr-FR" sz="2000" dirty="0" smtClean="0"/>
              <a:t>  Optimisation des performances</a:t>
            </a:r>
          </a:p>
          <a:p>
            <a:pPr lvl="1" eaLnBrk="1" hangingPunct="1">
              <a:lnSpc>
                <a:spcPct val="80000"/>
              </a:lnSpc>
              <a:buFontTx/>
              <a:buNone/>
            </a:pPr>
            <a:endParaRPr lang="fr-FR" dirty="0" smtClean="0"/>
          </a:p>
          <a:p>
            <a:pPr>
              <a:lnSpc>
                <a:spcPct val="80000"/>
              </a:lnSpc>
            </a:pPr>
            <a:r>
              <a:rPr lang="fr-FR" sz="2400" dirty="0" smtClean="0">
                <a:sym typeface="Wingdings" pitchFamily="2" charset="2"/>
              </a:rPr>
              <a:t></a:t>
            </a:r>
            <a:r>
              <a:rPr lang="fr-FR" sz="2000" dirty="0" smtClean="0"/>
              <a:t>Conséquences de </a:t>
            </a:r>
            <a:r>
              <a:rPr lang="fr-FR" sz="2000" b="1" dirty="0" smtClean="0"/>
              <a:t>l’enchevêtrement</a:t>
            </a:r>
            <a:r>
              <a:rPr lang="fr-FR" sz="2000" dirty="0" smtClean="0"/>
              <a:t> et </a:t>
            </a:r>
            <a:r>
              <a:rPr lang="fr-FR" sz="2000" b="1" dirty="0" smtClean="0"/>
              <a:t>l’éparpillement</a:t>
            </a:r>
          </a:p>
          <a:p>
            <a:pPr>
              <a:lnSpc>
                <a:spcPct val="80000"/>
              </a:lnSpc>
            </a:pPr>
            <a:endParaRPr lang="fr-FR" sz="2400" b="1" dirty="0" smtClean="0"/>
          </a:p>
          <a:p>
            <a:pPr lvl="2">
              <a:lnSpc>
                <a:spcPct val="80000"/>
              </a:lnSpc>
              <a:buFont typeface="Arial" pitchFamily="34" charset="0"/>
              <a:buChar char="•"/>
            </a:pPr>
            <a:r>
              <a:rPr lang="fr-FR" sz="2000" dirty="0" smtClean="0"/>
              <a:t>  Compréhension difficile</a:t>
            </a:r>
          </a:p>
          <a:p>
            <a:pPr lvl="2">
              <a:lnSpc>
                <a:spcPct val="80000"/>
              </a:lnSpc>
              <a:buFont typeface="Arial" pitchFamily="34" charset="0"/>
              <a:buChar char="•"/>
            </a:pPr>
            <a:r>
              <a:rPr lang="fr-FR" sz="2000" dirty="0" smtClean="0"/>
              <a:t>  Changement long et difficile</a:t>
            </a:r>
          </a:p>
          <a:p>
            <a:pPr lvl="2">
              <a:lnSpc>
                <a:spcPct val="80000"/>
              </a:lnSpc>
              <a:buFont typeface="Arial" pitchFamily="34" charset="0"/>
              <a:buChar char="•"/>
            </a:pPr>
            <a:r>
              <a:rPr lang="fr-FR" sz="2000" dirty="0" smtClean="0"/>
              <a:t>  Les problèmes s’accentuent avec la taille des systèmes</a:t>
            </a:r>
          </a:p>
          <a:p>
            <a:pPr lvl="2">
              <a:lnSpc>
                <a:spcPct val="80000"/>
              </a:lnSpc>
              <a:buFont typeface="Arial" pitchFamily="34" charset="0"/>
              <a:buChar char="•"/>
            </a:pPr>
            <a:r>
              <a:rPr lang="fr-FR" sz="2000" dirty="0" smtClean="0"/>
              <a:t>  Coût de maintenance très important</a:t>
            </a:r>
          </a:p>
          <a:p>
            <a:pPr algn="just"/>
            <a:endParaRPr lang="fr-FR"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srcRect/>
          <a:stretch>
            <a:fillRect/>
          </a:stretch>
        </p:blipFill>
        <p:spPr bwMode="auto">
          <a:xfrm>
            <a:off x="1357290" y="1285860"/>
            <a:ext cx="6524625" cy="5248275"/>
          </a:xfrm>
          <a:prstGeom prst="rect">
            <a:avLst/>
          </a:prstGeom>
          <a:noFill/>
          <a:ln w="9525">
            <a:noFill/>
            <a:miter lim="800000"/>
            <a:headEnd/>
            <a:tailEnd/>
          </a:ln>
          <a:effectLst/>
        </p:spPr>
      </p:pic>
      <p:sp>
        <p:nvSpPr>
          <p:cNvPr id="7" name="Rectangle à coins arrondis 6"/>
          <p:cNvSpPr/>
          <p:nvPr/>
        </p:nvSpPr>
        <p:spPr>
          <a:xfrm>
            <a:off x="1357290" y="3071810"/>
            <a:ext cx="2714644" cy="1928826"/>
          </a:xfrm>
          <a:prstGeom prst="roundRect">
            <a:avLst/>
          </a:prstGeom>
          <a:solidFill>
            <a:srgbClr val="FFFF00">
              <a:alpha val="23922"/>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928934"/>
            <a:ext cx="8143932" cy="3170099"/>
          </a:xfrm>
          <a:prstGeom prst="rect">
            <a:avLst/>
          </a:prstGeom>
        </p:spPr>
        <p:txBody>
          <a:bodyPr wrap="square">
            <a:spAutoFit/>
          </a:bodyPr>
          <a:lstStyle/>
          <a:p>
            <a:pPr algn="just"/>
            <a:r>
              <a:rPr lang="fr-FR" sz="2000" dirty="0" err="1" smtClean="0"/>
              <a:t>CaesarJ</a:t>
            </a:r>
            <a:r>
              <a:rPr lang="fr-FR" sz="2000" dirty="0" smtClean="0"/>
              <a:t> implémentations mettent en </a:t>
            </a:r>
            <a:r>
              <a:rPr lang="fr-FR" sz="2000" dirty="0" err="1" smtClean="0"/>
              <a:t>oeuvre</a:t>
            </a:r>
            <a:r>
              <a:rPr lang="fr-FR" sz="2000" dirty="0" smtClean="0"/>
              <a:t> les méthodes contextuelles héritées de l’interface de collaboration. </a:t>
            </a:r>
          </a:p>
          <a:p>
            <a:pPr algn="just"/>
            <a:endParaRPr lang="fr-FR" sz="2000" dirty="0" smtClean="0"/>
          </a:p>
          <a:p>
            <a:pPr algn="just"/>
            <a:r>
              <a:rPr lang="fr-FR" sz="2000" dirty="0" smtClean="0"/>
              <a:t>Elles correspondent aux aspects abstraits d’</a:t>
            </a:r>
            <a:r>
              <a:rPr lang="fr-FR" sz="2000" dirty="0" err="1" smtClean="0"/>
              <a:t>AspectJ</a:t>
            </a:r>
            <a:r>
              <a:rPr lang="fr-FR" sz="2000" dirty="0" smtClean="0"/>
              <a:t>, car elles sont indépendantes de tout cas particulier.</a:t>
            </a:r>
          </a:p>
          <a:p>
            <a:pPr algn="just"/>
            <a:endParaRPr lang="fr-FR" sz="2000" dirty="0" smtClean="0"/>
          </a:p>
          <a:p>
            <a:pPr algn="just"/>
            <a:r>
              <a:rPr lang="fr-FR" sz="2000" dirty="0" smtClean="0"/>
              <a:t>Les classes virtuelles de </a:t>
            </a:r>
            <a:r>
              <a:rPr lang="fr-FR" sz="2000" dirty="0" err="1" smtClean="0"/>
              <a:t>CaesarJ</a:t>
            </a:r>
            <a:r>
              <a:rPr lang="fr-FR" sz="2000" dirty="0" smtClean="0"/>
              <a:t> implémentation peuvent étendre et affiner les classes virtuelles définies dans l’interface de collaboration en ajoutant des données ou méthodes nécessaires pour la mise en </a:t>
            </a:r>
            <a:r>
              <a:rPr lang="fr-FR" sz="2000" dirty="0" err="1" smtClean="0"/>
              <a:t>oeuvre</a:t>
            </a:r>
            <a:r>
              <a:rPr lang="fr-FR" sz="2000" dirty="0" smtClean="0"/>
              <a:t> de la facette fournie.</a:t>
            </a:r>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1714488"/>
            <a:ext cx="2278124"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
        <p:nvSpPr>
          <p:cNvPr id="5" name="Rectangle 4"/>
          <p:cNvSpPr/>
          <p:nvPr/>
        </p:nvSpPr>
        <p:spPr>
          <a:xfrm>
            <a:off x="2000232" y="2285992"/>
            <a:ext cx="2807115" cy="369332"/>
          </a:xfrm>
          <a:prstGeom prst="rect">
            <a:avLst/>
          </a:prstGeom>
          <a:solidFill>
            <a:schemeClr val="accent2">
              <a:lumMod val="40000"/>
              <a:lumOff val="60000"/>
            </a:schemeClr>
          </a:solidFill>
        </p:spPr>
        <p:txBody>
          <a:bodyPr wrap="none">
            <a:spAutoFit/>
          </a:bodyPr>
          <a:lstStyle/>
          <a:p>
            <a:r>
              <a:rPr lang="fr-FR" b="1" dirty="0" smtClean="0"/>
              <a:t>2- la partie implémentation</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143248"/>
            <a:ext cx="8143932" cy="1631216"/>
          </a:xfrm>
          <a:prstGeom prst="rect">
            <a:avLst/>
          </a:prstGeom>
        </p:spPr>
        <p:txBody>
          <a:bodyPr wrap="square">
            <a:spAutoFit/>
          </a:bodyPr>
          <a:lstStyle/>
          <a:p>
            <a:pPr algn="just"/>
            <a:r>
              <a:rPr lang="fr-FR" sz="2000" dirty="0" smtClean="0"/>
              <a:t>Le caractère réutilisable des implémentations vient du fait qu'elles ne sont pas liées à un scénario particulier, de sorte qu'elles ont un certain niveau d'abstraction du système où on peut crée plusieurs implémentations avec différents membres de données et méthodes, selon les besoins et les objectifs du développeur, ainsi que les caractéristiques des systèmes.</a:t>
            </a:r>
            <a:endParaRPr lang="fr-FR" sz="20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1714488"/>
            <a:ext cx="2278124"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
        <p:nvSpPr>
          <p:cNvPr id="5" name="Rectangle 4"/>
          <p:cNvSpPr/>
          <p:nvPr/>
        </p:nvSpPr>
        <p:spPr>
          <a:xfrm>
            <a:off x="2000232" y="2285992"/>
            <a:ext cx="2807115" cy="369332"/>
          </a:xfrm>
          <a:prstGeom prst="rect">
            <a:avLst/>
          </a:prstGeom>
          <a:solidFill>
            <a:schemeClr val="accent2">
              <a:lumMod val="40000"/>
              <a:lumOff val="60000"/>
            </a:schemeClr>
          </a:solidFill>
        </p:spPr>
        <p:txBody>
          <a:bodyPr wrap="none">
            <a:spAutoFit/>
          </a:bodyPr>
          <a:lstStyle/>
          <a:p>
            <a:r>
              <a:rPr lang="fr-FR" b="1" dirty="0" smtClean="0"/>
              <a:t>2- la partie implémentation</a:t>
            </a:r>
            <a:endParaRPr lang="fr-FR" b="1"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srcRect/>
          <a:stretch>
            <a:fillRect/>
          </a:stretch>
        </p:blipFill>
        <p:spPr bwMode="auto">
          <a:xfrm>
            <a:off x="1357290" y="1285860"/>
            <a:ext cx="6524625" cy="5248275"/>
          </a:xfrm>
          <a:prstGeom prst="rect">
            <a:avLst/>
          </a:prstGeom>
          <a:noFill/>
          <a:ln w="9525">
            <a:noFill/>
            <a:miter lim="800000"/>
            <a:headEnd/>
            <a:tailEnd/>
          </a:ln>
          <a:effectLst/>
        </p:spPr>
      </p:pic>
      <p:sp>
        <p:nvSpPr>
          <p:cNvPr id="7" name="Rectangle à coins arrondis 6"/>
          <p:cNvSpPr/>
          <p:nvPr/>
        </p:nvSpPr>
        <p:spPr>
          <a:xfrm>
            <a:off x="4286248" y="3071810"/>
            <a:ext cx="3429024" cy="1928826"/>
          </a:xfrm>
          <a:prstGeom prst="roundRect">
            <a:avLst/>
          </a:prstGeom>
          <a:solidFill>
            <a:srgbClr val="FFFF00">
              <a:alpha val="23922"/>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143248"/>
            <a:ext cx="8143932" cy="1015663"/>
          </a:xfrm>
          <a:prstGeom prst="rect">
            <a:avLst/>
          </a:prstGeom>
        </p:spPr>
        <p:txBody>
          <a:bodyPr wrap="square">
            <a:spAutoFit/>
          </a:bodyPr>
          <a:lstStyle/>
          <a:p>
            <a:pPr algn="just"/>
            <a:r>
              <a:rPr lang="fr-FR" sz="2000" dirty="0" smtClean="0"/>
              <a:t>La partie </a:t>
            </a:r>
            <a:r>
              <a:rPr lang="fr-FR" sz="2000" dirty="0" err="1" smtClean="0"/>
              <a:t>Binding</a:t>
            </a:r>
            <a:r>
              <a:rPr lang="fr-FR" sz="2000" dirty="0" smtClean="0"/>
              <a:t> représente la colle qui relie le composant </a:t>
            </a:r>
            <a:r>
              <a:rPr lang="fr-FR" sz="2000" dirty="0" err="1" smtClean="0"/>
              <a:t>CaesarJ</a:t>
            </a:r>
            <a:r>
              <a:rPr lang="fr-FR" sz="2000" dirty="0" smtClean="0"/>
              <a:t> à une application spécifique. Elle correspond à la partie attendue du composant et joue le même rôle que les aspects concrets d’</a:t>
            </a:r>
            <a:r>
              <a:rPr lang="fr-FR" sz="2000" dirty="0" err="1" smtClean="0"/>
              <a:t>AspectJ</a:t>
            </a:r>
            <a:r>
              <a:rPr lang="fr-FR" sz="2000" dirty="0" smtClean="0"/>
              <a:t>.</a:t>
            </a:r>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1714488"/>
            <a:ext cx="2278124"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
        <p:nvSpPr>
          <p:cNvPr id="5" name="Rectangle 4"/>
          <p:cNvSpPr/>
          <p:nvPr/>
        </p:nvSpPr>
        <p:spPr>
          <a:xfrm>
            <a:off x="2000232" y="2285992"/>
            <a:ext cx="1967205" cy="369332"/>
          </a:xfrm>
          <a:prstGeom prst="rect">
            <a:avLst/>
          </a:prstGeom>
          <a:solidFill>
            <a:schemeClr val="accent2">
              <a:lumMod val="40000"/>
              <a:lumOff val="60000"/>
            </a:schemeClr>
          </a:solidFill>
        </p:spPr>
        <p:txBody>
          <a:bodyPr wrap="none">
            <a:spAutoFit/>
          </a:bodyPr>
          <a:lstStyle/>
          <a:p>
            <a:pPr marL="0" lvl="1"/>
            <a:r>
              <a:rPr lang="fr-FR" b="1" dirty="0" smtClean="0"/>
              <a:t>3- </a:t>
            </a:r>
            <a:r>
              <a:rPr lang="fr-FR" b="1" dirty="0" err="1" smtClean="0"/>
              <a:t>CaesarJ</a:t>
            </a:r>
            <a:r>
              <a:rPr lang="fr-FR" b="1" dirty="0" smtClean="0"/>
              <a:t> </a:t>
            </a:r>
            <a:r>
              <a:rPr lang="fr-FR" b="1" dirty="0" err="1" smtClean="0"/>
              <a:t>Binding</a:t>
            </a:r>
            <a:r>
              <a:rPr lang="fr-FR" b="1" dirty="0" smtClean="0"/>
              <a:t> </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143248"/>
            <a:ext cx="8143932" cy="2554545"/>
          </a:xfrm>
          <a:prstGeom prst="rect">
            <a:avLst/>
          </a:prstGeom>
        </p:spPr>
        <p:txBody>
          <a:bodyPr wrap="square">
            <a:spAutoFit/>
          </a:bodyPr>
          <a:lstStyle/>
          <a:p>
            <a:pPr algn="just"/>
            <a:r>
              <a:rPr lang="fr-FR" sz="2000" dirty="0" smtClean="0"/>
              <a:t>La partie </a:t>
            </a:r>
            <a:r>
              <a:rPr lang="fr-FR" sz="2000" dirty="0" err="1" smtClean="0"/>
              <a:t>Binding</a:t>
            </a:r>
            <a:r>
              <a:rPr lang="fr-FR" sz="2000" dirty="0" smtClean="0"/>
              <a:t> complète la partie implémentation, bien que cette dernière implémente la partie abstraite de l’interface, </a:t>
            </a:r>
            <a:r>
              <a:rPr lang="fr-FR" sz="2000" dirty="0" err="1" smtClean="0"/>
              <a:t>binding</a:t>
            </a:r>
            <a:r>
              <a:rPr lang="fr-FR" sz="2000" dirty="0" smtClean="0"/>
              <a:t> implémente les méthodes qui enveloppent la logique spécifique du contexte du composant en concrétisant les différents rôles abstraits déclarés précédemment. Pour achever son travail, </a:t>
            </a:r>
            <a:r>
              <a:rPr lang="fr-FR" sz="2000" dirty="0" err="1" smtClean="0"/>
              <a:t>binding</a:t>
            </a:r>
            <a:r>
              <a:rPr lang="fr-FR" sz="2000" dirty="0" smtClean="0"/>
              <a:t> peut utiliser les points de coupure et les </a:t>
            </a:r>
            <a:r>
              <a:rPr lang="fr-FR" sz="2000" dirty="0" err="1" smtClean="0"/>
              <a:t>advices</a:t>
            </a:r>
            <a:r>
              <a:rPr lang="fr-FR" sz="2000" dirty="0" smtClean="0"/>
              <a:t> d’</a:t>
            </a:r>
            <a:r>
              <a:rPr lang="fr-FR" sz="2000" dirty="0" err="1" smtClean="0"/>
              <a:t>AspectJ</a:t>
            </a:r>
            <a:r>
              <a:rPr lang="fr-FR" sz="2000" dirty="0" smtClean="0"/>
              <a:t>, elle peut aussi envelopper les classes d’application pour assurer la correspondance entre les classes virtuelles déclarées dans l’interface de collaboration et les classes concrètes de l'application.</a:t>
            </a:r>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1714488"/>
            <a:ext cx="2278124"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
        <p:nvSpPr>
          <p:cNvPr id="5" name="Rectangle 4"/>
          <p:cNvSpPr/>
          <p:nvPr/>
        </p:nvSpPr>
        <p:spPr>
          <a:xfrm>
            <a:off x="2000232" y="2285992"/>
            <a:ext cx="1967205" cy="369332"/>
          </a:xfrm>
          <a:prstGeom prst="rect">
            <a:avLst/>
          </a:prstGeom>
          <a:solidFill>
            <a:schemeClr val="accent2">
              <a:lumMod val="40000"/>
              <a:lumOff val="60000"/>
            </a:schemeClr>
          </a:solidFill>
        </p:spPr>
        <p:txBody>
          <a:bodyPr wrap="none">
            <a:spAutoFit/>
          </a:bodyPr>
          <a:lstStyle/>
          <a:p>
            <a:pPr marL="0" lvl="1"/>
            <a:r>
              <a:rPr lang="fr-FR" b="1" dirty="0" smtClean="0"/>
              <a:t>3- </a:t>
            </a:r>
            <a:r>
              <a:rPr lang="fr-FR" b="1" dirty="0" err="1" smtClean="0"/>
              <a:t>CaesarJ</a:t>
            </a:r>
            <a:r>
              <a:rPr lang="fr-FR" b="1" dirty="0" smtClean="0"/>
              <a:t> </a:t>
            </a:r>
            <a:r>
              <a:rPr lang="fr-FR" b="1" dirty="0" err="1" smtClean="0"/>
              <a:t>Binding</a:t>
            </a:r>
            <a:r>
              <a:rPr lang="fr-FR" b="1" dirty="0" smtClean="0"/>
              <a:t> </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143248"/>
            <a:ext cx="8143932" cy="2554545"/>
          </a:xfrm>
          <a:prstGeom prst="rect">
            <a:avLst/>
          </a:prstGeom>
        </p:spPr>
        <p:txBody>
          <a:bodyPr wrap="square">
            <a:spAutoFit/>
          </a:bodyPr>
          <a:lstStyle/>
          <a:p>
            <a:pPr algn="just"/>
            <a:r>
              <a:rPr lang="fr-FR" sz="2000" dirty="0" smtClean="0"/>
              <a:t>Dans </a:t>
            </a:r>
            <a:r>
              <a:rPr lang="fr-FR" sz="2000" dirty="0" err="1" smtClean="0"/>
              <a:t>CaesarJ</a:t>
            </a:r>
            <a:r>
              <a:rPr lang="fr-FR" sz="2000" dirty="0" smtClean="0"/>
              <a:t>, les mécanismes primaires pour effectuer la correspondance entre les classes virtuelles et les classes concrètes de l’application sont les </a:t>
            </a:r>
            <a:r>
              <a:rPr lang="fr-FR" sz="2000" b="1" dirty="0" err="1" smtClean="0"/>
              <a:t>wrappers</a:t>
            </a:r>
            <a:r>
              <a:rPr lang="fr-FR" sz="2000" dirty="0" smtClean="0"/>
              <a:t> (i.e. en français emballages).</a:t>
            </a:r>
          </a:p>
          <a:p>
            <a:pPr algn="just"/>
            <a:endParaRPr lang="fr-FR" sz="2000" dirty="0" smtClean="0"/>
          </a:p>
          <a:p>
            <a:pPr algn="just"/>
            <a:r>
              <a:rPr lang="fr-FR" sz="2000" dirty="0" smtClean="0"/>
              <a:t>En effet, les classes virtuelles peuvent envelopper un ou plusieurs objets de types arbitraires, et qui deviennent ses </a:t>
            </a:r>
            <a:r>
              <a:rPr lang="fr-FR" sz="2000" b="1" dirty="0" err="1" smtClean="0"/>
              <a:t>wrappees</a:t>
            </a:r>
            <a:r>
              <a:rPr lang="fr-FR" sz="2000" dirty="0" smtClean="0"/>
              <a:t>, en ayant accès aux méthodes et champs publics de ces derniers. </a:t>
            </a:r>
          </a:p>
          <a:p>
            <a:pPr algn="just"/>
            <a:endParaRPr lang="fr-FR" sz="2000" dirty="0" smtClean="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1714488"/>
            <a:ext cx="2278124"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
        <p:nvSpPr>
          <p:cNvPr id="6" name="Rectangle 5"/>
          <p:cNvSpPr/>
          <p:nvPr/>
        </p:nvSpPr>
        <p:spPr>
          <a:xfrm>
            <a:off x="2000232" y="2285992"/>
            <a:ext cx="1967205" cy="369332"/>
          </a:xfrm>
          <a:prstGeom prst="rect">
            <a:avLst/>
          </a:prstGeom>
          <a:solidFill>
            <a:schemeClr val="accent2">
              <a:lumMod val="40000"/>
              <a:lumOff val="60000"/>
            </a:schemeClr>
          </a:solidFill>
        </p:spPr>
        <p:txBody>
          <a:bodyPr wrap="none">
            <a:spAutoFit/>
          </a:bodyPr>
          <a:lstStyle/>
          <a:p>
            <a:pPr marL="0" lvl="1"/>
            <a:r>
              <a:rPr lang="fr-FR" b="1" dirty="0" smtClean="0"/>
              <a:t>3- </a:t>
            </a:r>
            <a:r>
              <a:rPr lang="fr-FR" b="1" dirty="0" err="1" smtClean="0"/>
              <a:t>CaesarJ</a:t>
            </a:r>
            <a:r>
              <a:rPr lang="fr-FR" b="1" dirty="0" smtClean="0"/>
              <a:t> </a:t>
            </a:r>
            <a:r>
              <a:rPr lang="fr-FR" b="1" dirty="0" err="1" smtClean="0"/>
              <a:t>Binding</a:t>
            </a:r>
            <a:r>
              <a:rPr lang="fr-FR" b="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srcRect/>
          <a:stretch>
            <a:fillRect/>
          </a:stretch>
        </p:blipFill>
        <p:spPr bwMode="auto">
          <a:xfrm>
            <a:off x="1357290" y="1285860"/>
            <a:ext cx="6524625" cy="5248275"/>
          </a:xfrm>
          <a:prstGeom prst="rect">
            <a:avLst/>
          </a:prstGeom>
          <a:noFill/>
          <a:ln w="9525">
            <a:noFill/>
            <a:miter lim="800000"/>
            <a:headEnd/>
            <a:tailEnd/>
          </a:ln>
          <a:effectLst/>
        </p:spPr>
      </p:pic>
      <p:sp>
        <p:nvSpPr>
          <p:cNvPr id="7" name="Rectangle à coins arrondis 6"/>
          <p:cNvSpPr/>
          <p:nvPr/>
        </p:nvSpPr>
        <p:spPr>
          <a:xfrm>
            <a:off x="4572000" y="4643446"/>
            <a:ext cx="3429024" cy="1857388"/>
          </a:xfrm>
          <a:prstGeom prst="roundRect">
            <a:avLst/>
          </a:prstGeom>
          <a:solidFill>
            <a:srgbClr val="FFFF00">
              <a:alpha val="23922"/>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143248"/>
            <a:ext cx="8143932" cy="1631216"/>
          </a:xfrm>
          <a:prstGeom prst="rect">
            <a:avLst/>
          </a:prstGeom>
        </p:spPr>
        <p:txBody>
          <a:bodyPr wrap="square">
            <a:spAutoFit/>
          </a:bodyPr>
          <a:lstStyle/>
          <a:p>
            <a:pPr algn="just"/>
            <a:endParaRPr lang="fr-FR" sz="2000" dirty="0" smtClean="0"/>
          </a:p>
          <a:p>
            <a:pPr algn="just"/>
            <a:r>
              <a:rPr lang="fr-FR" sz="2000" dirty="0" smtClean="0"/>
              <a:t>Les classes virtuelles peuvent étendre leur comportement afin de les adapter au composant et les associer à un ou plusieurs rôles définis dans l’interface</a:t>
            </a:r>
          </a:p>
          <a:p>
            <a:pPr algn="just"/>
            <a:r>
              <a:rPr lang="fr-FR" sz="2000" dirty="0" smtClean="0"/>
              <a:t>Les </a:t>
            </a:r>
            <a:r>
              <a:rPr lang="fr-FR" sz="2000" dirty="0" err="1" smtClean="0"/>
              <a:t>wrappers</a:t>
            </a:r>
            <a:r>
              <a:rPr lang="fr-FR" sz="2000" dirty="0" smtClean="0"/>
              <a:t> sont le mécanisme de </a:t>
            </a:r>
            <a:r>
              <a:rPr lang="fr-FR" sz="2000" dirty="0" err="1" smtClean="0"/>
              <a:t>CaesarJ</a:t>
            </a:r>
            <a:r>
              <a:rPr lang="fr-FR" sz="2000" dirty="0" smtClean="0"/>
              <a:t> qui remplace les déclarations inter-type d’</a:t>
            </a:r>
            <a:r>
              <a:rPr lang="fr-FR" sz="2000" dirty="0" err="1" smtClean="0"/>
              <a:t>AspectJ</a:t>
            </a:r>
            <a:r>
              <a:rPr lang="fr-FR" sz="2000" dirty="0" smtClean="0"/>
              <a:t> et qui représente le concept d’introduction.</a:t>
            </a:r>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1714488"/>
            <a:ext cx="2278124"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
        <p:nvSpPr>
          <p:cNvPr id="6" name="Rectangle 5"/>
          <p:cNvSpPr/>
          <p:nvPr/>
        </p:nvSpPr>
        <p:spPr>
          <a:xfrm>
            <a:off x="2000232" y="2285992"/>
            <a:ext cx="1967205" cy="369332"/>
          </a:xfrm>
          <a:prstGeom prst="rect">
            <a:avLst/>
          </a:prstGeom>
          <a:solidFill>
            <a:schemeClr val="accent2">
              <a:lumMod val="40000"/>
              <a:lumOff val="60000"/>
            </a:schemeClr>
          </a:solidFill>
        </p:spPr>
        <p:txBody>
          <a:bodyPr wrap="none">
            <a:spAutoFit/>
          </a:bodyPr>
          <a:lstStyle/>
          <a:p>
            <a:pPr marL="0" lvl="1"/>
            <a:r>
              <a:rPr lang="fr-FR" b="1" dirty="0" smtClean="0"/>
              <a:t>3- </a:t>
            </a:r>
            <a:r>
              <a:rPr lang="fr-FR" b="1" dirty="0" err="1" smtClean="0"/>
              <a:t>CaesarJ</a:t>
            </a:r>
            <a:r>
              <a:rPr lang="fr-FR" b="1" dirty="0" smtClean="0"/>
              <a:t> </a:t>
            </a:r>
            <a:r>
              <a:rPr lang="fr-FR" b="1" dirty="0" err="1" smtClean="0"/>
              <a:t>Binding</a:t>
            </a:r>
            <a:r>
              <a:rPr lang="fr-FR" b="1" dirty="0" smtClean="0"/>
              <a:t> </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srcRect/>
          <a:stretch>
            <a:fillRect/>
          </a:stretch>
        </p:blipFill>
        <p:spPr bwMode="auto">
          <a:xfrm>
            <a:off x="1357290" y="1285860"/>
            <a:ext cx="6524625" cy="5248275"/>
          </a:xfrm>
          <a:prstGeom prst="rect">
            <a:avLst/>
          </a:prstGeom>
          <a:noFill/>
          <a:ln w="9525">
            <a:noFill/>
            <a:miter lim="800000"/>
            <a:headEnd/>
            <a:tailEnd/>
          </a:ln>
          <a:effectLst/>
        </p:spPr>
      </p:pic>
      <p:sp>
        <p:nvSpPr>
          <p:cNvPr id="7" name="Rectangle à coins arrondis 6"/>
          <p:cNvSpPr/>
          <p:nvPr/>
        </p:nvSpPr>
        <p:spPr>
          <a:xfrm>
            <a:off x="2857488" y="4857760"/>
            <a:ext cx="2071702" cy="857256"/>
          </a:xfrm>
          <a:prstGeom prst="roundRect">
            <a:avLst/>
          </a:prstGeom>
          <a:solidFill>
            <a:srgbClr val="FFFF00">
              <a:alpha val="23922"/>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214422"/>
            <a:ext cx="8715404" cy="44627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4000" b="1" dirty="0" smtClean="0">
                <a:solidFill>
                  <a:schemeClr val="bg1"/>
                </a:solidFill>
              </a:rPr>
              <a:t>CONTENU</a:t>
            </a:r>
            <a:r>
              <a:rPr lang="fr-FR" sz="4000" b="1" u="dbl" dirty="0" smtClean="0">
                <a:solidFill>
                  <a:schemeClr val="bg1"/>
                </a:solidFill>
                <a:effectLst>
                  <a:outerShdw blurRad="38100" dist="38100" dir="2700000" algn="tl">
                    <a:srgbClr val="000000">
                      <a:alpha val="43137"/>
                    </a:srgbClr>
                  </a:outerShdw>
                </a:effectLst>
              </a:rPr>
              <a:t> </a:t>
            </a:r>
            <a:endParaRPr lang="fr-FR" sz="2800" b="1" dirty="0" smtClean="0">
              <a:solidFill>
                <a:schemeClr val="bg1"/>
              </a:solidFill>
            </a:endParaRPr>
          </a:p>
          <a:p>
            <a:endParaRPr lang="fr-FR" sz="3200" b="1" dirty="0"/>
          </a:p>
          <a:p>
            <a:pPr marL="457200" indent="-457200">
              <a:buFont typeface="+mj-lt"/>
              <a:buAutoNum type="arabicPeriod"/>
            </a:pPr>
            <a:r>
              <a:rPr lang="fr-FR" sz="2400" b="1" dirty="0" smtClean="0"/>
              <a:t>Les limites de la programmation objet  </a:t>
            </a:r>
          </a:p>
          <a:p>
            <a:pPr marL="457200" indent="-457200">
              <a:buFont typeface="+mj-lt"/>
              <a:buAutoNum type="arabicPeriod"/>
            </a:pPr>
            <a:r>
              <a:rPr lang="fr-FR" sz="2400" b="1" dirty="0" smtClean="0"/>
              <a:t>Les nouvelles approches de séparation avancée des préoccupations</a:t>
            </a:r>
          </a:p>
          <a:p>
            <a:pPr marL="457200" indent="-457200"/>
            <a:r>
              <a:rPr lang="fr-FR" sz="3200" dirty="0" smtClean="0"/>
              <a:t>       </a:t>
            </a:r>
            <a:r>
              <a:rPr lang="fr-FR" sz="2000" b="1" dirty="0" smtClean="0"/>
              <a:t>2.1 La programmation orientée aspect</a:t>
            </a:r>
          </a:p>
          <a:p>
            <a:pPr marL="457200" indent="-457200"/>
            <a:r>
              <a:rPr lang="fr-FR" sz="2000" b="1" dirty="0" smtClean="0"/>
              <a:t>		            </a:t>
            </a:r>
            <a:r>
              <a:rPr lang="fr-FR" sz="1600" b="1" dirty="0" smtClean="0"/>
              <a:t>2.1.1 Les principes de base de la POA</a:t>
            </a:r>
          </a:p>
          <a:p>
            <a:pPr marL="457200" indent="-457200"/>
            <a:r>
              <a:rPr lang="fr-FR" sz="1600" b="1" dirty="0" smtClean="0"/>
              <a:t>                                   2.1.2 </a:t>
            </a:r>
            <a:r>
              <a:rPr lang="fr-FR" sz="1600" b="1" dirty="0" err="1" smtClean="0"/>
              <a:t>AspectJ</a:t>
            </a:r>
            <a:endParaRPr lang="fr-FR" sz="1600" b="1" dirty="0" smtClean="0"/>
          </a:p>
          <a:p>
            <a:pPr marL="457200" indent="-457200"/>
            <a:r>
              <a:rPr lang="fr-FR" sz="1600" b="1" dirty="0" smtClean="0"/>
              <a:t>                                   2.1.3 </a:t>
            </a:r>
            <a:r>
              <a:rPr lang="fr-FR" sz="1600" b="1" dirty="0" err="1" smtClean="0"/>
              <a:t>CaesarJ</a:t>
            </a:r>
            <a:r>
              <a:rPr lang="fr-FR" sz="1600" b="1" dirty="0" smtClean="0"/>
              <a:t> et </a:t>
            </a:r>
            <a:r>
              <a:rPr lang="fr-FR" sz="1600" b="1" dirty="0" err="1" smtClean="0"/>
              <a:t>JBoss</a:t>
            </a:r>
            <a:r>
              <a:rPr lang="fr-FR" sz="1600" b="1" dirty="0" smtClean="0"/>
              <a:t> AOP</a:t>
            </a:r>
          </a:p>
          <a:p>
            <a:pPr marL="457200" indent="-457200"/>
            <a:r>
              <a:rPr lang="fr-FR" sz="1600" b="1" dirty="0" smtClean="0"/>
              <a:t>		               2.1.4 </a:t>
            </a:r>
            <a:r>
              <a:rPr lang="fr-FR" sz="1600" b="1" dirty="0" err="1" smtClean="0"/>
              <a:t>Spring</a:t>
            </a:r>
            <a:r>
              <a:rPr lang="fr-FR" sz="1600" b="1" dirty="0" smtClean="0"/>
              <a:t> AOP</a:t>
            </a:r>
            <a:endParaRPr lang="fr-FR" sz="2000" b="1" dirty="0" smtClean="0"/>
          </a:p>
          <a:p>
            <a:pPr marL="457200" indent="-457200"/>
            <a:r>
              <a:rPr lang="fr-FR" sz="2000" b="1" dirty="0" smtClean="0"/>
              <a:t>          2.2 Composition </a:t>
            </a:r>
            <a:r>
              <a:rPr lang="fr-FR" sz="2000" b="1" dirty="0" err="1" smtClean="0"/>
              <a:t>Filters</a:t>
            </a:r>
            <a:r>
              <a:rPr lang="fr-FR" sz="2000" b="1" dirty="0" smtClean="0"/>
              <a:t> (CF)</a:t>
            </a:r>
          </a:p>
          <a:p>
            <a:pPr marL="457200" indent="-457200"/>
            <a:r>
              <a:rPr lang="fr-FR" sz="2000" b="1" dirty="0" smtClean="0"/>
              <a:t>	  2.3 La séparation multidimensionnelle des préoccupations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38" y="2800175"/>
            <a:ext cx="7072362" cy="1754326"/>
          </a:xfrm>
          <a:prstGeom prst="rect">
            <a:avLst/>
          </a:prstGeom>
        </p:spPr>
        <p:txBody>
          <a:bodyPr wrap="square">
            <a:spAutoFit/>
          </a:bodyPr>
          <a:lstStyle/>
          <a:p>
            <a:pPr marL="457200" indent="-457200" algn="ctr"/>
            <a:r>
              <a:rPr lang="fr-FR" sz="3600" b="1" dirty="0" smtClean="0">
                <a:effectLst>
                  <a:outerShdw blurRad="38100" dist="38100" dir="2700000" algn="tl">
                    <a:srgbClr val="000000">
                      <a:alpha val="43137"/>
                    </a:srgbClr>
                  </a:outerShdw>
                </a:effectLst>
              </a:rPr>
              <a:t>2. </a:t>
            </a:r>
            <a:r>
              <a:rPr lang="fr-FR" sz="3600" b="1" dirty="0" smtClean="0"/>
              <a:t>Les nouvelles approches de séparation avancée des préoccupations</a:t>
            </a:r>
            <a:endParaRPr lang="fr-FR" sz="3600" b="1" dirty="0" smtClean="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143248"/>
            <a:ext cx="8143932" cy="2862322"/>
          </a:xfrm>
          <a:prstGeom prst="rect">
            <a:avLst/>
          </a:prstGeom>
        </p:spPr>
        <p:txBody>
          <a:bodyPr wrap="square">
            <a:spAutoFit/>
          </a:bodyPr>
          <a:lstStyle/>
          <a:p>
            <a:pPr algn="just"/>
            <a:endParaRPr lang="fr-FR" sz="2000" dirty="0" smtClean="0"/>
          </a:p>
          <a:p>
            <a:pPr algn="just"/>
            <a:r>
              <a:rPr lang="fr-FR" sz="2000" dirty="0" smtClean="0"/>
              <a:t>Une classe concrète </a:t>
            </a:r>
            <a:r>
              <a:rPr lang="fr-FR" sz="2000" dirty="0" err="1" smtClean="0"/>
              <a:t>CaesarJ</a:t>
            </a:r>
            <a:r>
              <a:rPr lang="fr-FR" sz="2000" dirty="0" smtClean="0"/>
              <a:t> appelée </a:t>
            </a:r>
            <a:r>
              <a:rPr lang="fr-FR" sz="2000" dirty="0" err="1" smtClean="0"/>
              <a:t>Weavelet</a:t>
            </a:r>
            <a:r>
              <a:rPr lang="fr-FR" sz="2000" dirty="0" smtClean="0"/>
              <a:t> permet de résoudre ce problème en utilisant une composition </a:t>
            </a:r>
            <a:r>
              <a:rPr lang="fr-FR" sz="2000" i="1" dirty="0" err="1" smtClean="0"/>
              <a:t>Mixin</a:t>
            </a:r>
            <a:r>
              <a:rPr lang="fr-FR" sz="2000" i="1" dirty="0" smtClean="0"/>
              <a:t> qui combine les deux parties et termine la création du composant.</a:t>
            </a:r>
          </a:p>
          <a:p>
            <a:pPr algn="just"/>
            <a:r>
              <a:rPr lang="fr-FR" sz="2000" dirty="0" smtClean="0"/>
              <a:t>La composition </a:t>
            </a:r>
            <a:r>
              <a:rPr lang="fr-FR" sz="2000" dirty="0" err="1" smtClean="0"/>
              <a:t>Mixin</a:t>
            </a:r>
            <a:r>
              <a:rPr lang="fr-FR" sz="2000" dirty="0" smtClean="0"/>
              <a:t> peut être considérée comme une forme d'héritage multiple, car elle combine plusieurs modules différents qui mettent en </a:t>
            </a:r>
            <a:r>
              <a:rPr lang="fr-FR" sz="2000" dirty="0" err="1" smtClean="0"/>
              <a:t>oeuvre</a:t>
            </a:r>
            <a:r>
              <a:rPr lang="fr-FR" sz="2000" dirty="0" smtClean="0"/>
              <a:t> des éléments complémentaires d'un composant. Elle est obtenue en utilisant l’opérateur (&amp;) et elle est caractérisée par la syntaxe suivante :</a:t>
            </a:r>
          </a:p>
          <a:p>
            <a:pPr algn="just"/>
            <a:endParaRPr lang="fr-FR" sz="2000" dirty="0" smtClean="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1714488"/>
            <a:ext cx="2278124"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Le composant </a:t>
            </a:r>
            <a:r>
              <a:rPr lang="fr-FR" b="1" dirty="0" err="1" smtClean="0"/>
              <a:t>CaesarJ</a:t>
            </a:r>
            <a:endParaRPr lang="fr-FR" b="1" dirty="0" smtClean="0"/>
          </a:p>
        </p:txBody>
      </p:sp>
      <p:sp>
        <p:nvSpPr>
          <p:cNvPr id="5" name="Rectangle 4"/>
          <p:cNvSpPr/>
          <p:nvPr/>
        </p:nvSpPr>
        <p:spPr>
          <a:xfrm>
            <a:off x="2000232" y="2285992"/>
            <a:ext cx="1469505" cy="369332"/>
          </a:xfrm>
          <a:prstGeom prst="rect">
            <a:avLst/>
          </a:prstGeom>
          <a:solidFill>
            <a:schemeClr val="accent2">
              <a:lumMod val="40000"/>
              <a:lumOff val="60000"/>
            </a:schemeClr>
          </a:solidFill>
        </p:spPr>
        <p:txBody>
          <a:bodyPr wrap="none">
            <a:spAutoFit/>
          </a:bodyPr>
          <a:lstStyle/>
          <a:p>
            <a:pPr marL="0" lvl="1"/>
            <a:r>
              <a:rPr lang="fr-FR" b="1" dirty="0" smtClean="0"/>
              <a:t>4- </a:t>
            </a:r>
            <a:r>
              <a:rPr lang="fr-FR" b="1" dirty="0" err="1" smtClean="0"/>
              <a:t>Weavelets</a:t>
            </a:r>
            <a:r>
              <a:rPr lang="fr-FR" b="1" dirty="0" smtClean="0"/>
              <a:t> </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629627"/>
            <a:ext cx="7643866" cy="3139321"/>
          </a:xfrm>
          <a:prstGeom prst="rect">
            <a:avLst/>
          </a:prstGeom>
        </p:spPr>
        <p:txBody>
          <a:bodyPr wrap="square">
            <a:spAutoFit/>
          </a:bodyPr>
          <a:lstStyle/>
          <a:p>
            <a:pPr algn="just"/>
            <a:r>
              <a:rPr lang="fr-FR" dirty="0" smtClean="0"/>
              <a:t>Après la définition de </a:t>
            </a:r>
            <a:r>
              <a:rPr lang="fr-FR" dirty="0" err="1" smtClean="0"/>
              <a:t>Weavelet</a:t>
            </a:r>
            <a:r>
              <a:rPr lang="fr-FR" dirty="0" smtClean="0"/>
              <a:t> et que les deux facettes fournie et attendue sont composées, la </a:t>
            </a:r>
            <a:r>
              <a:rPr lang="fr-FR" dirty="0" err="1" smtClean="0"/>
              <a:t>Weavelet</a:t>
            </a:r>
            <a:r>
              <a:rPr lang="fr-FR" dirty="0" smtClean="0"/>
              <a:t> doit encore être instanciée et déployée afin d'activer ses points de coupure et ses </a:t>
            </a:r>
            <a:r>
              <a:rPr lang="fr-FR" dirty="0" err="1" smtClean="0"/>
              <a:t>advices</a:t>
            </a:r>
            <a:r>
              <a:rPr lang="fr-FR" dirty="0" smtClean="0"/>
              <a:t>. </a:t>
            </a:r>
          </a:p>
          <a:p>
            <a:pPr algn="just"/>
            <a:endParaRPr lang="fr-FR" dirty="0" smtClean="0"/>
          </a:p>
          <a:p>
            <a:pPr algn="just"/>
            <a:r>
              <a:rPr lang="fr-FR" dirty="0" smtClean="0"/>
              <a:t>En effet, et contrairement à </a:t>
            </a:r>
            <a:r>
              <a:rPr lang="fr-FR" dirty="0" err="1" smtClean="0"/>
              <a:t>AspectJ</a:t>
            </a:r>
            <a:r>
              <a:rPr lang="fr-FR" dirty="0" smtClean="0"/>
              <a:t>, les aspects en </a:t>
            </a:r>
            <a:r>
              <a:rPr lang="fr-FR" dirty="0" err="1" smtClean="0"/>
              <a:t>CaesarJ</a:t>
            </a:r>
            <a:r>
              <a:rPr lang="fr-FR" dirty="0" smtClean="0"/>
              <a:t> peuvent être instanciés explicitement, cela correspond à l'instanciation de plusieurs </a:t>
            </a:r>
            <a:r>
              <a:rPr lang="fr-FR" dirty="0" err="1" smtClean="0"/>
              <a:t>Weavelets</a:t>
            </a:r>
            <a:r>
              <a:rPr lang="fr-FR" dirty="0" smtClean="0"/>
              <a:t>. </a:t>
            </a:r>
          </a:p>
          <a:p>
            <a:pPr algn="just"/>
            <a:endParaRPr lang="fr-FR" dirty="0" smtClean="0"/>
          </a:p>
          <a:p>
            <a:pPr algn="just"/>
            <a:r>
              <a:rPr lang="fr-FR" dirty="0" smtClean="0"/>
              <a:t>De cette façon, il est possible de créer des instances de plusieurs aspects dans la même application et de les gérer comme des objets ayant des responsabilités particulières.</a:t>
            </a:r>
            <a:endParaRPr lang="fr-FR"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714348" y="1700933"/>
            <a:ext cx="2266711"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Déploiement d’aspect</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786058"/>
            <a:ext cx="7643866" cy="1200329"/>
          </a:xfrm>
          <a:prstGeom prst="rect">
            <a:avLst/>
          </a:prstGeom>
        </p:spPr>
        <p:txBody>
          <a:bodyPr wrap="square">
            <a:spAutoFit/>
          </a:bodyPr>
          <a:lstStyle/>
          <a:p>
            <a:pPr algn="just"/>
            <a:endParaRPr lang="fr-FR" i="1" dirty="0" smtClean="0"/>
          </a:p>
          <a:p>
            <a:pPr algn="just"/>
            <a:r>
              <a:rPr lang="fr-FR" i="1" dirty="0" smtClean="0"/>
              <a:t>Dans déploiement dynamique un aspect doit d'abord être instancié par l'instanciation d'une </a:t>
            </a:r>
            <a:r>
              <a:rPr lang="fr-FR" i="1" dirty="0" err="1" smtClean="0"/>
              <a:t>Weavelet</a:t>
            </a:r>
            <a:r>
              <a:rPr lang="fr-FR" i="1" dirty="0" smtClean="0"/>
              <a:t> puis utiliser l'instruction de </a:t>
            </a:r>
            <a:r>
              <a:rPr lang="fr-FR" b="1" i="1" dirty="0" err="1" smtClean="0"/>
              <a:t>deploy</a:t>
            </a:r>
            <a:r>
              <a:rPr lang="fr-FR" i="1" dirty="0" smtClean="0"/>
              <a:t> pour préciser la portée de cet aspect.</a:t>
            </a:r>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714348" y="1214422"/>
            <a:ext cx="2266711" cy="369332"/>
          </a:xfrm>
          <a:prstGeom prst="rect">
            <a:avLst/>
          </a:prstGeom>
          <a:solidFill>
            <a:schemeClr val="accent6">
              <a:lumMod val="40000"/>
              <a:lumOff val="60000"/>
            </a:schemeClr>
          </a:solidFill>
          <a:ln>
            <a:solidFill>
              <a:schemeClr val="accent6">
                <a:lumMod val="75000"/>
              </a:schemeClr>
            </a:solidFill>
          </a:ln>
        </p:spPr>
        <p:txBody>
          <a:bodyPr wrap="none">
            <a:spAutoFit/>
          </a:bodyPr>
          <a:lstStyle/>
          <a:p>
            <a:r>
              <a:rPr lang="fr-FR" b="1" dirty="0" smtClean="0"/>
              <a:t>Déploiement d’aspect</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928662" y="2967335"/>
            <a:ext cx="7072362" cy="1015663"/>
          </a:xfrm>
          <a:prstGeom prst="rect">
            <a:avLst/>
          </a:prstGeom>
        </p:spPr>
        <p:txBody>
          <a:bodyPr wrap="square">
            <a:spAutoFit/>
          </a:bodyPr>
          <a:lstStyle/>
          <a:p>
            <a:pPr algn="just"/>
            <a:r>
              <a:rPr lang="fr-FR" sz="2000" dirty="0" smtClean="0"/>
              <a:t>la structure générale du composant </a:t>
            </a:r>
            <a:r>
              <a:rPr lang="fr-FR" sz="2000" dirty="0" err="1" smtClean="0"/>
              <a:t>CaesarJ</a:t>
            </a:r>
            <a:r>
              <a:rPr lang="fr-FR" sz="2000" dirty="0" smtClean="0"/>
              <a:t>, ainsi que la relation entre ses modules et les classes de base d’une application particulière:</a:t>
            </a:r>
            <a:endParaRPr lang="fr-FR" sz="2000"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357290" y="1285860"/>
            <a:ext cx="6524625" cy="5248275"/>
          </a:xfrm>
          <a:prstGeom prst="rect">
            <a:avLst/>
          </a:prstGeom>
          <a:noFill/>
          <a:ln w="9525">
            <a:noFill/>
            <a:miter lim="800000"/>
            <a:headEnd/>
            <a:tailEnd/>
          </a:ln>
          <a:effectLst/>
        </p:spPr>
      </p:pic>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643182"/>
            <a:ext cx="7643866" cy="1323439"/>
          </a:xfrm>
          <a:prstGeom prst="rect">
            <a:avLst/>
          </a:prstGeom>
        </p:spPr>
        <p:txBody>
          <a:bodyPr wrap="square">
            <a:spAutoFit/>
          </a:bodyPr>
          <a:lstStyle/>
          <a:p>
            <a:pPr algn="just"/>
            <a:r>
              <a:rPr lang="fr-FR" sz="2000" dirty="0" smtClean="0"/>
              <a:t>Il est intéressant de noter que la présence de toutes les parties n’est pas toujours nécessaire, à part la partie </a:t>
            </a:r>
            <a:r>
              <a:rPr lang="fr-FR" sz="2000" b="1" dirty="0" err="1" smtClean="0"/>
              <a:t>binding</a:t>
            </a:r>
            <a:r>
              <a:rPr lang="fr-FR" sz="2000" dirty="0" smtClean="0"/>
              <a:t> car c’est elle qui assure la liaison entre la partie la plus concrète de l'application et la plus abstraite qui est </a:t>
            </a:r>
            <a:r>
              <a:rPr lang="fr-FR" sz="2000" b="1" dirty="0" smtClean="0"/>
              <a:t>l’interface de collaboration</a:t>
            </a:r>
            <a:r>
              <a:rPr lang="fr-FR" sz="2000" dirty="0" smtClean="0"/>
              <a:t>.</a:t>
            </a:r>
            <a:endParaRPr lang="fr-FR" sz="20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2.1.3 </a:t>
            </a:r>
            <a:r>
              <a:rPr lang="fr-FR" sz="3200" b="1" dirty="0" err="1" smtClean="0">
                <a:solidFill>
                  <a:schemeClr val="bg1"/>
                </a:solidFill>
                <a:effectLst>
                  <a:outerShdw blurRad="38100" dist="38100" dir="2700000" algn="tl">
                    <a:srgbClr val="000000">
                      <a:alpha val="43137"/>
                    </a:srgbClr>
                  </a:outerShdw>
                </a:effectLst>
              </a:rPr>
              <a:t>CaesarJ</a:t>
            </a:r>
            <a:endParaRPr lang="fr-FR" sz="3200" b="1" dirty="0" smtClean="0">
              <a:solidFill>
                <a:schemeClr val="bg1"/>
              </a:solidFill>
              <a:effectLst>
                <a:outerShdw blurRad="38100" dist="38100" dir="2700000" algn="tl">
                  <a:srgbClr val="000000">
                    <a:alpha val="43137"/>
                  </a:srgbClr>
                </a:outerShdw>
              </a:effectLst>
            </a:endParaRP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8926" y="2643182"/>
            <a:ext cx="2928926" cy="1569660"/>
          </a:xfrm>
          <a:prstGeom prst="rect">
            <a:avLst/>
          </a:prstGeom>
        </p:spPr>
        <p:txBody>
          <a:bodyPr wrap="square">
            <a:spAutoFit/>
          </a:bodyPr>
          <a:lstStyle/>
          <a:p>
            <a:pPr marL="457200" indent="-457200"/>
            <a:r>
              <a:rPr lang="fr-FR" sz="4800" b="1" dirty="0" smtClean="0">
                <a:effectLst>
                  <a:outerShdw blurRad="38100" dist="38100" dir="2700000" algn="tl">
                    <a:srgbClr val="000000">
                      <a:alpha val="43137"/>
                    </a:srgbClr>
                  </a:outerShdw>
                </a:effectLst>
              </a:rPr>
              <a:t>2.1.4 Bilan</a:t>
            </a:r>
          </a:p>
          <a:p>
            <a:pPr marL="457200" indent="-457200"/>
            <a:endParaRPr lang="fr-FR" sz="4800" b="1" dirty="0" smtClean="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8974" y="3571876"/>
            <a:ext cx="4384662" cy="369332"/>
          </a:xfrm>
          <a:prstGeom prst="rect">
            <a:avLst/>
          </a:prstGeom>
        </p:spPr>
        <p:txBody>
          <a:bodyPr wrap="none">
            <a:spAutoFit/>
          </a:bodyPr>
          <a:lstStyle/>
          <a:p>
            <a:r>
              <a:rPr lang="fr-FR" b="1" dirty="0" smtClean="0"/>
              <a:t>Le tisseur statique (Tissage à la compilation)</a:t>
            </a:r>
            <a:endParaRPr lang="fr-FR" dirty="0"/>
          </a:p>
        </p:txBody>
      </p:sp>
      <p:sp>
        <p:nvSpPr>
          <p:cNvPr id="4" name="Rectangle 3"/>
          <p:cNvSpPr/>
          <p:nvPr/>
        </p:nvSpPr>
        <p:spPr>
          <a:xfrm>
            <a:off x="285720" y="2000240"/>
            <a:ext cx="7786742" cy="369332"/>
          </a:xfrm>
          <a:prstGeom prst="rect">
            <a:avLst/>
          </a:prstGeom>
        </p:spPr>
        <p:txBody>
          <a:bodyPr wrap="square">
            <a:spAutoFit/>
          </a:bodyPr>
          <a:lstStyle/>
          <a:p>
            <a:r>
              <a:rPr lang="fr-FR" dirty="0" smtClean="0"/>
              <a:t>On distingue deux types de tisseurs, en fonction du moment de leur utilisation. </a:t>
            </a:r>
            <a:endParaRPr lang="fr-FR" dirty="0"/>
          </a:p>
        </p:txBody>
      </p:sp>
      <p:sp>
        <p:nvSpPr>
          <p:cNvPr id="5" name="Rectangle 4"/>
          <p:cNvSpPr/>
          <p:nvPr/>
        </p:nvSpPr>
        <p:spPr>
          <a:xfrm>
            <a:off x="1789239" y="4071942"/>
            <a:ext cx="4354397" cy="369332"/>
          </a:xfrm>
          <a:prstGeom prst="rect">
            <a:avLst/>
          </a:prstGeom>
        </p:spPr>
        <p:txBody>
          <a:bodyPr wrap="none">
            <a:spAutoFit/>
          </a:bodyPr>
          <a:lstStyle/>
          <a:p>
            <a:r>
              <a:rPr lang="fr-FR" b="1" dirty="0" smtClean="0"/>
              <a:t>Le tisseur dynamique (Tissage à l’exécution)</a:t>
            </a:r>
            <a:endParaRPr lang="fr-FR" dirty="0"/>
          </a:p>
        </p:txBody>
      </p:sp>
      <p:sp>
        <p:nvSpPr>
          <p:cNvPr id="7" name="Rectangle 6"/>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214554"/>
            <a:ext cx="8286808" cy="3139321"/>
          </a:xfrm>
          <a:prstGeom prst="rect">
            <a:avLst/>
          </a:prstGeom>
        </p:spPr>
        <p:txBody>
          <a:bodyPr wrap="square">
            <a:spAutoFit/>
          </a:bodyPr>
          <a:lstStyle/>
          <a:p>
            <a:r>
              <a:rPr lang="fr-FR" dirty="0" smtClean="0"/>
              <a:t>L’opération de tissage en </a:t>
            </a:r>
            <a:r>
              <a:rPr lang="fr-FR" dirty="0" err="1" smtClean="0"/>
              <a:t>AspectJ</a:t>
            </a:r>
            <a:r>
              <a:rPr lang="fr-FR" dirty="0" smtClean="0"/>
              <a:t> peut être effectuée en trois étapes différentes dans le processus de développement d’une application. </a:t>
            </a:r>
          </a:p>
          <a:p>
            <a:endParaRPr lang="fr-FR" dirty="0" smtClean="0"/>
          </a:p>
          <a:p>
            <a:endParaRPr lang="fr-FR" dirty="0" smtClean="0"/>
          </a:p>
          <a:p>
            <a:pPr algn="just"/>
            <a:r>
              <a:rPr lang="fr-FR" b="1" dirty="0" smtClean="0"/>
              <a:t>1-Lors de la compilation (Compile-time </a:t>
            </a:r>
            <a:r>
              <a:rPr lang="fr-FR" b="1" dirty="0" err="1" smtClean="0"/>
              <a:t>weaving</a:t>
            </a:r>
            <a:r>
              <a:rPr lang="fr-FR" b="1" dirty="0" smtClean="0"/>
              <a:t>) </a:t>
            </a:r>
            <a:r>
              <a:rPr lang="fr-FR" dirty="0" smtClean="0"/>
              <a:t>Cette méthode est la plus simple à mettre en œuvre c’est une méthode statique qui utilise uniquement les fichiers sources du programme. </a:t>
            </a:r>
          </a:p>
          <a:p>
            <a:pPr algn="just"/>
            <a:endParaRPr lang="fr-FR" dirty="0" smtClean="0"/>
          </a:p>
          <a:p>
            <a:pPr algn="just"/>
            <a:r>
              <a:rPr lang="fr-FR" dirty="0" smtClean="0"/>
              <a:t>Le compilateur </a:t>
            </a:r>
            <a:r>
              <a:rPr lang="fr-FR" b="1" dirty="0" err="1" smtClean="0"/>
              <a:t>ajc</a:t>
            </a:r>
            <a:r>
              <a:rPr lang="fr-FR" b="1" dirty="0" smtClean="0"/>
              <a:t> </a:t>
            </a:r>
            <a:r>
              <a:rPr lang="fr-FR" dirty="0" smtClean="0"/>
              <a:t>d’</a:t>
            </a:r>
            <a:r>
              <a:rPr lang="fr-FR" dirty="0" err="1" smtClean="0"/>
              <a:t>AspectJ</a:t>
            </a:r>
            <a:r>
              <a:rPr lang="fr-FR" dirty="0" smtClean="0"/>
              <a:t> procède en deux opérations, la première consistant à compiler l’application, la deuxième consistant à effectuer l’opération d’injection du code correspondant aux aspects.</a:t>
            </a:r>
          </a:p>
        </p:txBody>
      </p:sp>
      <p:sp>
        <p:nvSpPr>
          <p:cNvPr id="4" name="Rectangle 3"/>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5" name="Rectangle 4"/>
          <p:cNvSpPr/>
          <p:nvPr/>
        </p:nvSpPr>
        <p:spPr>
          <a:xfrm>
            <a:off x="428596" y="1357298"/>
            <a:ext cx="2603983" cy="400110"/>
          </a:xfrm>
          <a:prstGeom prst="rect">
            <a:avLst/>
          </a:prstGeom>
          <a:solidFill>
            <a:schemeClr val="accent4">
              <a:lumMod val="40000"/>
              <a:lumOff val="60000"/>
            </a:schemeClr>
          </a:solidFill>
        </p:spPr>
        <p:txBody>
          <a:bodyPr wrap="none">
            <a:spAutoFit/>
          </a:bodyPr>
          <a:lstStyle/>
          <a:p>
            <a:r>
              <a:rPr lang="fr-FR" sz="2000" b="1" dirty="0" smtClean="0"/>
              <a:t>TISSAGE AVEC </a:t>
            </a:r>
            <a:r>
              <a:rPr lang="fr-FR" sz="2000" b="1" dirty="0" smtClean="0">
                <a:solidFill>
                  <a:schemeClr val="accent4">
                    <a:lumMod val="75000"/>
                  </a:schemeClr>
                </a:solidFill>
              </a:rPr>
              <a:t>ASPECTJ</a:t>
            </a:r>
            <a:endParaRPr lang="fr-FR" sz="20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214554"/>
            <a:ext cx="8286808" cy="2585323"/>
          </a:xfrm>
          <a:prstGeom prst="rect">
            <a:avLst/>
          </a:prstGeom>
        </p:spPr>
        <p:txBody>
          <a:bodyPr wrap="square">
            <a:spAutoFit/>
          </a:bodyPr>
          <a:lstStyle/>
          <a:p>
            <a:r>
              <a:rPr lang="fr-FR" dirty="0" smtClean="0"/>
              <a:t>L’opération de tissage en </a:t>
            </a:r>
            <a:r>
              <a:rPr lang="fr-FR" dirty="0" err="1" smtClean="0"/>
              <a:t>AspectJ</a:t>
            </a:r>
            <a:r>
              <a:rPr lang="fr-FR" dirty="0" smtClean="0"/>
              <a:t> peut être effectuée en trois étapes différentes dans le processus de développement d’une application. </a:t>
            </a:r>
          </a:p>
          <a:p>
            <a:endParaRPr lang="fr-FR" dirty="0" smtClean="0"/>
          </a:p>
          <a:p>
            <a:pPr algn="just"/>
            <a:endParaRPr lang="fr-FR" dirty="0" smtClean="0"/>
          </a:p>
          <a:p>
            <a:pPr algn="just"/>
            <a:r>
              <a:rPr lang="fr-FR" b="1" dirty="0" smtClean="0"/>
              <a:t>2-Après la compilation (Post-compile </a:t>
            </a:r>
            <a:r>
              <a:rPr lang="fr-FR" b="1" dirty="0" err="1" smtClean="0"/>
              <a:t>weaving</a:t>
            </a:r>
            <a:r>
              <a:rPr lang="fr-FR" b="1" dirty="0" smtClean="0"/>
              <a:t>) </a:t>
            </a:r>
            <a:r>
              <a:rPr lang="fr-FR" dirty="0" smtClean="0"/>
              <a:t>Cette méthode permet d’injecter du code associé à un aspect lorsque les fichiers sont déjà compilés. </a:t>
            </a:r>
          </a:p>
          <a:p>
            <a:pPr algn="just"/>
            <a:endParaRPr lang="fr-FR" dirty="0" smtClean="0"/>
          </a:p>
          <a:p>
            <a:pPr algn="just"/>
            <a:r>
              <a:rPr lang="fr-FR" dirty="0" smtClean="0"/>
              <a:t>Les fichiers peuvent êtres contenus soit dans des </a:t>
            </a:r>
            <a:r>
              <a:rPr lang="fr-FR" b="1" dirty="0" smtClean="0"/>
              <a:t>.class </a:t>
            </a:r>
            <a:r>
              <a:rPr lang="fr-FR" dirty="0" smtClean="0"/>
              <a:t>soit dans des fichiers </a:t>
            </a:r>
            <a:r>
              <a:rPr lang="fr-FR" b="1" dirty="0" smtClean="0"/>
              <a:t>.jar.</a:t>
            </a:r>
          </a:p>
          <a:p>
            <a:pPr algn="just"/>
            <a:endParaRPr lang="fr-FR" dirty="0"/>
          </a:p>
        </p:txBody>
      </p:sp>
      <p:sp>
        <p:nvSpPr>
          <p:cNvPr id="4" name="Rectangle 3"/>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
        <p:nvSpPr>
          <p:cNvPr id="5" name="Rectangle 4"/>
          <p:cNvSpPr/>
          <p:nvPr/>
        </p:nvSpPr>
        <p:spPr>
          <a:xfrm>
            <a:off x="428596" y="1357298"/>
            <a:ext cx="2603983" cy="400110"/>
          </a:xfrm>
          <a:prstGeom prst="rect">
            <a:avLst/>
          </a:prstGeom>
          <a:solidFill>
            <a:schemeClr val="accent4">
              <a:lumMod val="40000"/>
              <a:lumOff val="60000"/>
            </a:schemeClr>
          </a:solidFill>
        </p:spPr>
        <p:txBody>
          <a:bodyPr wrap="none">
            <a:spAutoFit/>
          </a:bodyPr>
          <a:lstStyle/>
          <a:p>
            <a:r>
              <a:rPr lang="fr-FR" sz="2000" b="1" dirty="0" smtClean="0"/>
              <a:t>TISSAGE AVEC </a:t>
            </a:r>
            <a:r>
              <a:rPr lang="fr-FR" sz="2000" b="1" dirty="0" smtClean="0">
                <a:solidFill>
                  <a:schemeClr val="accent4">
                    <a:lumMod val="75000"/>
                  </a:schemeClr>
                </a:solidFill>
              </a:rPr>
              <a:t>ASPECTJ</a:t>
            </a:r>
            <a:endParaRPr lang="fr-FR" sz="20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1019"/>
            <a:ext cx="8903784"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 Les approches de séparation avancée de préoccupations</a:t>
            </a:r>
          </a:p>
        </p:txBody>
      </p:sp>
      <p:sp>
        <p:nvSpPr>
          <p:cNvPr id="5" name="Rectangle 4"/>
          <p:cNvSpPr/>
          <p:nvPr/>
        </p:nvSpPr>
        <p:spPr>
          <a:xfrm>
            <a:off x="571472" y="2239400"/>
            <a:ext cx="7929618" cy="3046988"/>
          </a:xfrm>
          <a:prstGeom prst="rect">
            <a:avLst/>
          </a:prstGeom>
        </p:spPr>
        <p:txBody>
          <a:bodyPr wrap="square">
            <a:spAutoFit/>
          </a:bodyPr>
          <a:lstStyle/>
          <a:p>
            <a:pPr algn="just"/>
            <a:r>
              <a:rPr lang="fr-FR" sz="2400" dirty="0" smtClean="0"/>
              <a:t>Comme nous avons dit, le principal problème des approches classiques revient à la mauvaise </a:t>
            </a:r>
            <a:r>
              <a:rPr lang="fr-FR" sz="2400" dirty="0" err="1" smtClean="0"/>
              <a:t>modularisation</a:t>
            </a:r>
            <a:r>
              <a:rPr lang="fr-FR" sz="2400" dirty="0" smtClean="0"/>
              <a:t> des </a:t>
            </a:r>
            <a:r>
              <a:rPr lang="fr-FR" sz="2400" b="1" dirty="0" smtClean="0"/>
              <a:t>préoccupations transversales</a:t>
            </a:r>
            <a:r>
              <a:rPr lang="fr-FR" sz="2400" dirty="0" smtClean="0"/>
              <a:t>, pour cette raison plusieurs nouvelles approches sont proposées pour garantir une meilleure séparation et composition de tout type de préoccupations, ces approches sont connues sous la désignation plus générale </a:t>
            </a:r>
            <a:r>
              <a:rPr lang="fr-FR" sz="2400" b="1" dirty="0" smtClean="0"/>
              <a:t>d’approches de séparation des préoccupations.</a:t>
            </a:r>
            <a:endParaRPr lang="fr-FR" sz="2400" b="1"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357298"/>
            <a:ext cx="2603983" cy="400110"/>
          </a:xfrm>
          <a:prstGeom prst="rect">
            <a:avLst/>
          </a:prstGeom>
          <a:solidFill>
            <a:schemeClr val="accent4">
              <a:lumMod val="40000"/>
              <a:lumOff val="60000"/>
            </a:schemeClr>
          </a:solidFill>
        </p:spPr>
        <p:txBody>
          <a:bodyPr wrap="none">
            <a:spAutoFit/>
          </a:bodyPr>
          <a:lstStyle/>
          <a:p>
            <a:r>
              <a:rPr lang="fr-FR" sz="2000" b="1" dirty="0" smtClean="0"/>
              <a:t>TISSAGE AVEC </a:t>
            </a:r>
            <a:r>
              <a:rPr lang="fr-FR" sz="2000" b="1" dirty="0" smtClean="0">
                <a:solidFill>
                  <a:schemeClr val="accent4">
                    <a:lumMod val="75000"/>
                  </a:schemeClr>
                </a:solidFill>
              </a:rPr>
              <a:t>ASPECTJ</a:t>
            </a:r>
            <a:endParaRPr lang="fr-FR" sz="2000" dirty="0">
              <a:solidFill>
                <a:schemeClr val="accent4">
                  <a:lumMod val="75000"/>
                </a:schemeClr>
              </a:solidFill>
            </a:endParaRPr>
          </a:p>
        </p:txBody>
      </p:sp>
      <p:sp>
        <p:nvSpPr>
          <p:cNvPr id="3" name="Rectangle 2"/>
          <p:cNvSpPr/>
          <p:nvPr/>
        </p:nvSpPr>
        <p:spPr>
          <a:xfrm>
            <a:off x="500034" y="2214554"/>
            <a:ext cx="8286808" cy="3970318"/>
          </a:xfrm>
          <a:prstGeom prst="rect">
            <a:avLst/>
          </a:prstGeom>
        </p:spPr>
        <p:txBody>
          <a:bodyPr wrap="square">
            <a:spAutoFit/>
          </a:bodyPr>
          <a:lstStyle/>
          <a:p>
            <a:pPr algn="just"/>
            <a:r>
              <a:rPr lang="fr-FR" b="1" dirty="0" smtClean="0"/>
              <a:t>3-Lors du chargement du programme (</a:t>
            </a:r>
            <a:r>
              <a:rPr lang="fr-FR" b="1" dirty="0" err="1" smtClean="0"/>
              <a:t>Load</a:t>
            </a:r>
            <a:r>
              <a:rPr lang="fr-FR" b="1" dirty="0" smtClean="0"/>
              <a:t> time </a:t>
            </a:r>
            <a:r>
              <a:rPr lang="fr-FR" b="1" dirty="0" err="1" smtClean="0"/>
              <a:t>weaving</a:t>
            </a:r>
            <a:r>
              <a:rPr lang="fr-FR" b="1" dirty="0" smtClean="0"/>
              <a:t>) </a:t>
            </a:r>
            <a:r>
              <a:rPr lang="fr-FR" dirty="0" smtClean="0"/>
              <a:t>Cette méthode permet d’injecter le code associé aux aspects, durant la phase de chargement de classe dans le class loader. </a:t>
            </a:r>
          </a:p>
          <a:p>
            <a:pPr algn="just"/>
            <a:endParaRPr lang="fr-FR" dirty="0" smtClean="0"/>
          </a:p>
          <a:p>
            <a:pPr algn="just"/>
            <a:r>
              <a:rPr lang="fr-FR" dirty="0" smtClean="0"/>
              <a:t>Le chargeur de classe est adapté par un </a:t>
            </a:r>
            <a:r>
              <a:rPr lang="fr-FR" b="1" dirty="0" smtClean="0"/>
              <a:t>agent</a:t>
            </a:r>
            <a:r>
              <a:rPr lang="fr-FR" dirty="0" smtClean="0"/>
              <a:t> gérant la </a:t>
            </a:r>
            <a:r>
              <a:rPr lang="fr-FR" b="1" dirty="0" smtClean="0"/>
              <a:t>modification des classes </a:t>
            </a:r>
            <a:r>
              <a:rPr lang="fr-FR" dirty="0" smtClean="0"/>
              <a:t>lorsqu’elles sont chargées. </a:t>
            </a:r>
            <a:r>
              <a:rPr lang="fr-FR" dirty="0" err="1" smtClean="0"/>
              <a:t>AspectJ</a:t>
            </a:r>
            <a:r>
              <a:rPr lang="fr-FR" dirty="0" smtClean="0"/>
              <a:t> a toujours supporté un mode </a:t>
            </a:r>
            <a:r>
              <a:rPr lang="fr-FR" dirty="0" err="1" smtClean="0"/>
              <a:t>loadtime</a:t>
            </a:r>
            <a:r>
              <a:rPr lang="fr-FR" dirty="0" smtClean="0"/>
              <a:t> </a:t>
            </a:r>
            <a:r>
              <a:rPr lang="fr-FR" dirty="0" err="1" smtClean="0"/>
              <a:t>weaving</a:t>
            </a:r>
            <a:r>
              <a:rPr lang="fr-FR" dirty="0" smtClean="0"/>
              <a:t> dans son </a:t>
            </a:r>
            <a:r>
              <a:rPr lang="fr-FR" dirty="0" err="1" smtClean="0"/>
              <a:t>framework</a:t>
            </a:r>
            <a:r>
              <a:rPr lang="fr-FR" dirty="0" smtClean="0"/>
              <a:t>, cependant depuis la version 1.5, l’intégration est plus aisée et le développement se base uniquement sur un fichier de configuration aop.xml. </a:t>
            </a:r>
          </a:p>
          <a:p>
            <a:pPr algn="just"/>
            <a:endParaRPr lang="fr-FR" dirty="0" smtClean="0"/>
          </a:p>
          <a:p>
            <a:pPr algn="just"/>
            <a:r>
              <a:rPr lang="fr-FR" dirty="0" smtClean="0"/>
              <a:t>Ce fichier contient la déclaration des aspects devants êtres appliqués sur les classes. Il est aussi possible de réaliser des aspects abstraits directement dans le fichier XML.</a:t>
            </a:r>
          </a:p>
          <a:p>
            <a:pPr algn="just"/>
            <a:endParaRPr lang="fr-FR" dirty="0" smtClean="0"/>
          </a:p>
          <a:p>
            <a:pPr algn="just"/>
            <a:r>
              <a:rPr lang="fr-FR" dirty="0" smtClean="0"/>
              <a:t>Cette fonctionnalité permet par exemple d’adapter un aspect en modifiant uniquement la définition des </a:t>
            </a:r>
            <a:r>
              <a:rPr lang="fr-FR" b="1" dirty="0" err="1" smtClean="0"/>
              <a:t>Pointcut</a:t>
            </a:r>
            <a:r>
              <a:rPr lang="fr-FR" dirty="0" smtClean="0"/>
              <a:t> dans le fichier XML, sans toucher au code Java.</a:t>
            </a:r>
            <a:endParaRPr lang="fr-FR" dirty="0"/>
          </a:p>
        </p:txBody>
      </p:sp>
      <p:sp>
        <p:nvSpPr>
          <p:cNvPr id="4" name="Rectangle 3"/>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357298"/>
            <a:ext cx="2894254" cy="400110"/>
          </a:xfrm>
          <a:prstGeom prst="rect">
            <a:avLst/>
          </a:prstGeom>
          <a:solidFill>
            <a:schemeClr val="accent4">
              <a:lumMod val="40000"/>
              <a:lumOff val="60000"/>
            </a:schemeClr>
          </a:solidFill>
        </p:spPr>
        <p:txBody>
          <a:bodyPr wrap="none">
            <a:spAutoFit/>
          </a:bodyPr>
          <a:lstStyle/>
          <a:p>
            <a:r>
              <a:rPr lang="fr-FR" sz="2000" b="1" dirty="0" smtClean="0"/>
              <a:t>TISSAGE AVEC </a:t>
            </a:r>
            <a:r>
              <a:rPr lang="fr-FR" sz="2000" b="1" dirty="0" smtClean="0">
                <a:solidFill>
                  <a:schemeClr val="accent4">
                    <a:lumMod val="75000"/>
                  </a:schemeClr>
                </a:solidFill>
              </a:rPr>
              <a:t>JBOSS AOP</a:t>
            </a:r>
            <a:endParaRPr lang="fr-FR" sz="2000" dirty="0">
              <a:solidFill>
                <a:schemeClr val="accent4">
                  <a:lumMod val="75000"/>
                </a:schemeClr>
              </a:solidFill>
            </a:endParaRPr>
          </a:p>
        </p:txBody>
      </p:sp>
      <p:sp>
        <p:nvSpPr>
          <p:cNvPr id="3" name="Rectangle 2"/>
          <p:cNvSpPr/>
          <p:nvPr/>
        </p:nvSpPr>
        <p:spPr>
          <a:xfrm>
            <a:off x="500034" y="2214554"/>
            <a:ext cx="8286808" cy="3970318"/>
          </a:xfrm>
          <a:prstGeom prst="rect">
            <a:avLst/>
          </a:prstGeom>
        </p:spPr>
        <p:txBody>
          <a:bodyPr wrap="square">
            <a:spAutoFit/>
          </a:bodyPr>
          <a:lstStyle/>
          <a:p>
            <a:pPr algn="just"/>
            <a:r>
              <a:rPr lang="fr-FR" dirty="0" err="1" smtClean="0"/>
              <a:t>JBoss</a:t>
            </a:r>
            <a:r>
              <a:rPr lang="fr-FR" dirty="0" smtClean="0"/>
              <a:t> AOP applique les aspects au code du programme en modifiant le </a:t>
            </a:r>
            <a:r>
              <a:rPr lang="fr-FR" b="1" dirty="0" err="1" smtClean="0"/>
              <a:t>bytecode</a:t>
            </a:r>
            <a:r>
              <a:rPr lang="fr-FR" dirty="0" smtClean="0"/>
              <a:t> java. Cette opération peut avoir lieu à trois moments:</a:t>
            </a:r>
          </a:p>
          <a:p>
            <a:pPr algn="just"/>
            <a:endParaRPr lang="fr-FR" dirty="0" smtClean="0"/>
          </a:p>
          <a:p>
            <a:pPr algn="just"/>
            <a:r>
              <a:rPr lang="fr-FR" b="1" dirty="0" smtClean="0"/>
              <a:t>1- Lors de la compilation. </a:t>
            </a:r>
            <a:r>
              <a:rPr lang="fr-FR" dirty="0" smtClean="0"/>
              <a:t>Les classes sont instrumentées préalablement à l’exécution par un compilateur d’aspect.</a:t>
            </a:r>
          </a:p>
          <a:p>
            <a:pPr algn="just"/>
            <a:endParaRPr lang="fr-FR" dirty="0" smtClean="0"/>
          </a:p>
          <a:p>
            <a:pPr algn="just"/>
            <a:r>
              <a:rPr lang="fr-FR" b="1" dirty="0" smtClean="0"/>
              <a:t>2- Lors du chargement du programme</a:t>
            </a:r>
            <a:r>
              <a:rPr lang="fr-FR" dirty="0" smtClean="0"/>
              <a:t>. Les classes sont instrumentées lors du premier chargement de celles-ci.</a:t>
            </a:r>
          </a:p>
          <a:p>
            <a:pPr algn="just"/>
            <a:endParaRPr lang="fr-FR" dirty="0" smtClean="0"/>
          </a:p>
          <a:p>
            <a:pPr algn="just"/>
            <a:r>
              <a:rPr lang="fr-FR" b="1" dirty="0" smtClean="0"/>
              <a:t>3- Durant l’exécution (Hot </a:t>
            </a:r>
            <a:r>
              <a:rPr lang="fr-FR" b="1" dirty="0" err="1" smtClean="0"/>
              <a:t>Deployment</a:t>
            </a:r>
            <a:r>
              <a:rPr lang="fr-FR" b="1" dirty="0" smtClean="0"/>
              <a:t>). </a:t>
            </a:r>
            <a:r>
              <a:rPr lang="fr-FR" dirty="0" err="1" smtClean="0"/>
              <a:t>JBoss</a:t>
            </a:r>
            <a:r>
              <a:rPr lang="fr-FR" dirty="0" smtClean="0"/>
              <a:t> AOP permet d’ajouter et de supprimer des </a:t>
            </a:r>
            <a:r>
              <a:rPr lang="fr-FR" dirty="0" err="1" smtClean="0"/>
              <a:t>advices</a:t>
            </a:r>
            <a:r>
              <a:rPr lang="fr-FR" dirty="0" smtClean="0"/>
              <a:t> de manière dynamique, lors de l’exécution. Cette possibilité peut s’avérer très </a:t>
            </a:r>
            <a:r>
              <a:rPr lang="fr-FR" b="1" dirty="0" smtClean="0"/>
              <a:t>intéressante</a:t>
            </a:r>
            <a:r>
              <a:rPr lang="fr-FR" dirty="0" smtClean="0"/>
              <a:t> pour appliquer des aspects de test sur un système en production. Il est particulièrement simple de procéder de la sorte dans le cadre du serveur d’application.</a:t>
            </a:r>
          </a:p>
        </p:txBody>
      </p:sp>
      <p:sp>
        <p:nvSpPr>
          <p:cNvPr id="4" name="Rectangle 3"/>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357298"/>
            <a:ext cx="2894254" cy="400110"/>
          </a:xfrm>
          <a:prstGeom prst="rect">
            <a:avLst/>
          </a:prstGeom>
          <a:solidFill>
            <a:schemeClr val="accent4">
              <a:lumMod val="40000"/>
              <a:lumOff val="60000"/>
            </a:schemeClr>
          </a:solidFill>
        </p:spPr>
        <p:txBody>
          <a:bodyPr wrap="none">
            <a:spAutoFit/>
          </a:bodyPr>
          <a:lstStyle/>
          <a:p>
            <a:r>
              <a:rPr lang="fr-FR" sz="2000" b="1" dirty="0" smtClean="0"/>
              <a:t>TISSAGE AVEC </a:t>
            </a:r>
            <a:r>
              <a:rPr lang="fr-FR" sz="2000" b="1" dirty="0" smtClean="0">
                <a:solidFill>
                  <a:schemeClr val="accent4">
                    <a:lumMod val="75000"/>
                  </a:schemeClr>
                </a:solidFill>
              </a:rPr>
              <a:t>JBOSS AOP</a:t>
            </a:r>
            <a:endParaRPr lang="fr-FR" sz="2000" dirty="0">
              <a:solidFill>
                <a:schemeClr val="accent4">
                  <a:lumMod val="75000"/>
                </a:schemeClr>
              </a:solidFill>
            </a:endParaRPr>
          </a:p>
        </p:txBody>
      </p:sp>
      <p:sp>
        <p:nvSpPr>
          <p:cNvPr id="3" name="Rectangle 2"/>
          <p:cNvSpPr/>
          <p:nvPr/>
        </p:nvSpPr>
        <p:spPr>
          <a:xfrm>
            <a:off x="500034" y="2285992"/>
            <a:ext cx="8286808" cy="4247317"/>
          </a:xfrm>
          <a:prstGeom prst="rect">
            <a:avLst/>
          </a:prstGeom>
        </p:spPr>
        <p:txBody>
          <a:bodyPr wrap="square">
            <a:spAutoFit/>
          </a:bodyPr>
          <a:lstStyle/>
          <a:p>
            <a:pPr algn="just"/>
            <a:r>
              <a:rPr lang="fr-FR" dirty="0" smtClean="0"/>
              <a:t>Les points de jointure sont “</a:t>
            </a:r>
            <a:r>
              <a:rPr lang="fr-FR" b="1" dirty="0" smtClean="0"/>
              <a:t>détectés</a:t>
            </a:r>
            <a:r>
              <a:rPr lang="fr-FR" dirty="0" smtClean="0"/>
              <a:t>” lors de l’exécution et le programme et alors modifié à ce moment là. </a:t>
            </a:r>
          </a:p>
          <a:p>
            <a:pPr algn="just"/>
            <a:endParaRPr lang="fr-FR" dirty="0" smtClean="0"/>
          </a:p>
          <a:p>
            <a:pPr algn="just"/>
            <a:r>
              <a:rPr lang="fr-FR" dirty="0" smtClean="0"/>
              <a:t>Cette manière de faire a évidemment des incidences sur les performances d’exécution, en revanche, elle ouvre la voie au déploiement “à chaud” des aspects. </a:t>
            </a:r>
          </a:p>
          <a:p>
            <a:pPr algn="just"/>
            <a:endParaRPr lang="fr-FR" dirty="0" smtClean="0"/>
          </a:p>
          <a:p>
            <a:pPr algn="just"/>
            <a:r>
              <a:rPr lang="fr-FR" dirty="0" smtClean="0"/>
              <a:t>Ce mode de fonctionnement fait probablement partie d’un des objectifs initiaux de l’implémentation AOP de </a:t>
            </a:r>
            <a:r>
              <a:rPr lang="fr-FR" dirty="0" err="1" smtClean="0"/>
              <a:t>JBoss</a:t>
            </a:r>
            <a:r>
              <a:rPr lang="fr-FR" dirty="0" smtClean="0"/>
              <a:t>, car elle a tout son sens dans le cadre de l’utilisation des aspects dans le serveur d’application J2EE </a:t>
            </a:r>
            <a:r>
              <a:rPr lang="fr-FR" dirty="0" err="1" smtClean="0"/>
              <a:t>JBoss</a:t>
            </a:r>
            <a:r>
              <a:rPr lang="fr-FR" dirty="0" smtClean="0"/>
              <a:t> AS. On peut ainsi enclencher et déclencher des aspects sur un service en production.</a:t>
            </a:r>
          </a:p>
          <a:p>
            <a:pPr algn="just"/>
            <a:endParaRPr lang="fr-FR" dirty="0" smtClean="0"/>
          </a:p>
          <a:p>
            <a:pPr algn="just"/>
            <a:r>
              <a:rPr lang="fr-FR" dirty="0" smtClean="0"/>
              <a:t>Pour la modification du </a:t>
            </a:r>
            <a:r>
              <a:rPr lang="fr-FR" dirty="0" err="1" smtClean="0"/>
              <a:t>bytecode</a:t>
            </a:r>
            <a:r>
              <a:rPr lang="fr-FR" dirty="0" smtClean="0"/>
              <a:t>, c’est la librairie </a:t>
            </a:r>
            <a:r>
              <a:rPr lang="fr-FR" b="1" dirty="0" err="1" smtClean="0"/>
              <a:t>Javassist</a:t>
            </a:r>
            <a:r>
              <a:rPr lang="fr-FR" dirty="0" smtClean="0"/>
              <a:t> qui est utilisée par le tisseur pour manipuler la classe compilée. Cet environnement permet de manipuler du </a:t>
            </a:r>
            <a:r>
              <a:rPr lang="fr-FR" b="1" dirty="0" err="1" smtClean="0"/>
              <a:t>bytecode</a:t>
            </a:r>
            <a:r>
              <a:rPr lang="fr-FR" dirty="0" smtClean="0"/>
              <a:t> sans jamais devoir se préoccuper de sa forme. En effet, le programme est abstrait dans une structure de données que l’on peut manipuler à l’aide d’une API.</a:t>
            </a:r>
            <a:endParaRPr lang="fr-FR" dirty="0"/>
          </a:p>
        </p:txBody>
      </p:sp>
      <p:sp>
        <p:nvSpPr>
          <p:cNvPr id="4" name="Rectangle 3"/>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357298"/>
            <a:ext cx="2646878" cy="400110"/>
          </a:xfrm>
          <a:prstGeom prst="rect">
            <a:avLst/>
          </a:prstGeom>
          <a:solidFill>
            <a:schemeClr val="accent4">
              <a:lumMod val="40000"/>
              <a:lumOff val="60000"/>
            </a:schemeClr>
          </a:solidFill>
        </p:spPr>
        <p:txBody>
          <a:bodyPr wrap="none">
            <a:spAutoFit/>
          </a:bodyPr>
          <a:lstStyle/>
          <a:p>
            <a:r>
              <a:rPr lang="fr-FR" sz="2000" b="1" dirty="0" smtClean="0"/>
              <a:t>TISSAGE AVEC </a:t>
            </a:r>
            <a:r>
              <a:rPr lang="fr-FR" sz="2000" b="1" dirty="0" smtClean="0">
                <a:solidFill>
                  <a:schemeClr val="accent4">
                    <a:lumMod val="75000"/>
                  </a:schemeClr>
                </a:solidFill>
              </a:rPr>
              <a:t>CAESARJ</a:t>
            </a:r>
            <a:endParaRPr lang="fr-FR" sz="2000" dirty="0">
              <a:solidFill>
                <a:schemeClr val="accent4">
                  <a:lumMod val="75000"/>
                </a:schemeClr>
              </a:solidFill>
            </a:endParaRPr>
          </a:p>
        </p:txBody>
      </p:sp>
      <p:sp>
        <p:nvSpPr>
          <p:cNvPr id="3" name="Rectangle 2"/>
          <p:cNvSpPr/>
          <p:nvPr/>
        </p:nvSpPr>
        <p:spPr>
          <a:xfrm>
            <a:off x="500034" y="2643182"/>
            <a:ext cx="8286808" cy="3416320"/>
          </a:xfrm>
          <a:prstGeom prst="rect">
            <a:avLst/>
          </a:prstGeom>
        </p:spPr>
        <p:txBody>
          <a:bodyPr wrap="square">
            <a:spAutoFit/>
          </a:bodyPr>
          <a:lstStyle/>
          <a:p>
            <a:pPr algn="just"/>
            <a:r>
              <a:rPr lang="fr-FR" dirty="0" smtClean="0"/>
              <a:t>Le tissage en </a:t>
            </a:r>
            <a:r>
              <a:rPr lang="fr-FR" dirty="0" err="1" smtClean="0"/>
              <a:t>CaesarJ</a:t>
            </a:r>
            <a:r>
              <a:rPr lang="fr-FR" dirty="0" smtClean="0"/>
              <a:t>, est comme la plupart des approches supportant </a:t>
            </a:r>
            <a:r>
              <a:rPr lang="fr-FR" b="1" dirty="0" smtClean="0"/>
              <a:t>l’activation</a:t>
            </a:r>
            <a:r>
              <a:rPr lang="fr-FR" dirty="0" smtClean="0"/>
              <a:t> </a:t>
            </a:r>
            <a:r>
              <a:rPr lang="fr-FR" b="1" dirty="0" smtClean="0"/>
              <a:t>dynamique</a:t>
            </a:r>
            <a:r>
              <a:rPr lang="fr-FR" dirty="0" smtClean="0"/>
              <a:t> des aspects, tels que JAC, </a:t>
            </a:r>
            <a:r>
              <a:rPr lang="fr-FR" dirty="0" err="1" smtClean="0"/>
              <a:t>JBoss</a:t>
            </a:r>
            <a:r>
              <a:rPr lang="fr-FR" dirty="0" smtClean="0"/>
              <a:t> AOP  et </a:t>
            </a:r>
            <a:r>
              <a:rPr lang="fr-FR" dirty="0" err="1" smtClean="0"/>
              <a:t>AspectWerkz</a:t>
            </a:r>
            <a:r>
              <a:rPr lang="fr-FR" dirty="0" smtClean="0"/>
              <a:t>, doit être précédé d’une phase d’adaptation. Cette dernière a pour rôle de préparer l’application en vue de l’exécution des aspects.</a:t>
            </a:r>
          </a:p>
          <a:p>
            <a:pPr algn="just"/>
            <a:endParaRPr lang="fr-FR" dirty="0" smtClean="0"/>
          </a:p>
          <a:p>
            <a:pPr algn="just"/>
            <a:r>
              <a:rPr lang="fr-FR" dirty="0" smtClean="0"/>
              <a:t>Il y a deux possibilités pour la préparation : soit </a:t>
            </a:r>
            <a:r>
              <a:rPr lang="fr-FR" b="1" dirty="0" smtClean="0"/>
              <a:t>d'insérer des crochets </a:t>
            </a:r>
            <a:r>
              <a:rPr lang="fr-FR" dirty="0" smtClean="0"/>
              <a:t>qui se joignent à tous les points d'une classe chargée ou </a:t>
            </a:r>
            <a:r>
              <a:rPr lang="fr-FR" b="1" dirty="0" smtClean="0"/>
              <a:t>de limiter la zone d’activation </a:t>
            </a:r>
            <a:r>
              <a:rPr lang="fr-FR" dirty="0" smtClean="0"/>
              <a:t>à un ensemble fixe de points de jointure connus. </a:t>
            </a:r>
          </a:p>
          <a:p>
            <a:pPr algn="just"/>
            <a:endParaRPr lang="fr-FR" dirty="0" smtClean="0"/>
          </a:p>
          <a:p>
            <a:pPr algn="just"/>
            <a:r>
              <a:rPr lang="fr-FR" dirty="0" smtClean="0"/>
              <a:t>Alors que la première option provoque une surcharge significative sur les performances, la seconde option nécessite une connaissance initiale sur les aspects, qui peuvent êtres activés.</a:t>
            </a:r>
            <a:endParaRPr lang="fr-FR" dirty="0"/>
          </a:p>
        </p:txBody>
      </p:sp>
      <p:sp>
        <p:nvSpPr>
          <p:cNvPr id="4" name="Rectangle 3"/>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28662" y="1142984"/>
            <a:ext cx="7286625" cy="5486400"/>
          </a:xfrm>
          <a:prstGeom prst="rect">
            <a:avLst/>
          </a:prstGeom>
          <a:noFill/>
          <a:ln w="9525">
            <a:noFill/>
            <a:miter lim="800000"/>
            <a:headEnd/>
            <a:tailEnd/>
          </a:ln>
          <a:effectLst/>
        </p:spPr>
      </p:pic>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571744"/>
            <a:ext cx="7858180" cy="2246769"/>
          </a:xfrm>
          <a:prstGeom prst="rect">
            <a:avLst/>
          </a:prstGeom>
        </p:spPr>
        <p:txBody>
          <a:bodyPr wrap="square">
            <a:spAutoFit/>
          </a:bodyPr>
          <a:lstStyle/>
          <a:p>
            <a:pPr algn="just"/>
            <a:r>
              <a:rPr lang="fr-FR" sz="2000" dirty="0" smtClean="0"/>
              <a:t>Après avoir présenté les différents concepts d’</a:t>
            </a:r>
            <a:r>
              <a:rPr lang="fr-FR" sz="2000" dirty="0" err="1" smtClean="0"/>
              <a:t>AspectJ</a:t>
            </a:r>
            <a:r>
              <a:rPr lang="fr-FR" sz="2000" dirty="0" smtClean="0"/>
              <a:t>, </a:t>
            </a:r>
            <a:r>
              <a:rPr lang="fr-FR" sz="2000" dirty="0" err="1" smtClean="0"/>
              <a:t>JBoss</a:t>
            </a:r>
            <a:r>
              <a:rPr lang="fr-FR" sz="2000" dirty="0" smtClean="0"/>
              <a:t> AOP et </a:t>
            </a:r>
            <a:r>
              <a:rPr lang="fr-FR" sz="2000" dirty="0" err="1" smtClean="0"/>
              <a:t>CaesarJ</a:t>
            </a:r>
            <a:r>
              <a:rPr lang="fr-FR" sz="2000" dirty="0" smtClean="0"/>
              <a:t> nous pouvons montrer la méthode suivie par chacun d’entre eux afin de définir et exécuter les différentes préoccupations.</a:t>
            </a:r>
          </a:p>
          <a:p>
            <a:pPr algn="just"/>
            <a:endParaRPr lang="fr-FR" sz="2000" dirty="0" smtClean="0"/>
          </a:p>
          <a:p>
            <a:pPr algn="just"/>
            <a:r>
              <a:rPr lang="fr-FR" sz="2000" dirty="0" smtClean="0"/>
              <a:t>Le schéma suivant illustre d’une façon générale la procédure de travail des trois approches. Noter que suivant l’IDE supporté, le tissage peut prendre place dans</a:t>
            </a:r>
            <a:endParaRPr lang="fr-FR" sz="2000" dirty="0"/>
          </a:p>
        </p:txBody>
      </p:sp>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srcRect/>
          <a:stretch>
            <a:fillRect/>
          </a:stretch>
        </p:blipFill>
        <p:spPr bwMode="auto">
          <a:xfrm>
            <a:off x="2000232" y="142852"/>
            <a:ext cx="6858048" cy="6500858"/>
          </a:xfrm>
          <a:prstGeom prst="rect">
            <a:avLst/>
          </a:prstGeom>
          <a:noFill/>
          <a:ln w="9525">
            <a:noFill/>
            <a:miter lim="800000"/>
            <a:headEnd/>
            <a:tailEnd/>
          </a:ln>
          <a:effectLst/>
        </p:spPr>
      </p:pic>
      <p:sp>
        <p:nvSpPr>
          <p:cNvPr id="3" name="Rectangle 2"/>
          <p:cNvSpPr/>
          <p:nvPr/>
        </p:nvSpPr>
        <p:spPr>
          <a:xfrm>
            <a:off x="0" y="129581"/>
            <a:ext cx="2928926" cy="1077218"/>
          </a:xfrm>
          <a:prstGeom prst="rect">
            <a:avLst/>
          </a:prstGeom>
        </p:spPr>
        <p:txBody>
          <a:bodyPr wrap="squar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2.1.4 Bilan</a:t>
            </a:r>
          </a:p>
          <a:p>
            <a:pPr marL="457200" indent="-457200"/>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3042" y="3000372"/>
            <a:ext cx="5631735" cy="769441"/>
          </a:xfrm>
          <a:prstGeom prst="rect">
            <a:avLst/>
          </a:prstGeom>
        </p:spPr>
        <p:txBody>
          <a:bodyPr wrap="none">
            <a:spAutoFit/>
          </a:bodyPr>
          <a:lstStyle/>
          <a:p>
            <a:pPr marL="457200" indent="-457200"/>
            <a:r>
              <a:rPr lang="fr-FR" sz="4400" b="1" dirty="0" smtClean="0">
                <a:effectLst>
                  <a:outerShdw blurRad="38100" dist="38100" dir="2700000" algn="tl">
                    <a:srgbClr val="000000">
                      <a:alpha val="43137"/>
                    </a:srgbClr>
                  </a:outerShdw>
                </a:effectLst>
              </a:rPr>
              <a:t>2.2. Composition filtres</a:t>
            </a:r>
          </a:p>
        </p:txBody>
      </p:sp>
    </p:spTree>
  </p:cSld>
  <p:clrMapOvr>
    <a:masterClrMapping/>
  </p:clrMapOvr>
  <p:transition>
    <p:dissolv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642910" y="2714620"/>
            <a:ext cx="7715304" cy="2677656"/>
          </a:xfrm>
          <a:prstGeom prst="rect">
            <a:avLst/>
          </a:prstGeom>
        </p:spPr>
        <p:txBody>
          <a:bodyPr wrap="square">
            <a:spAutoFit/>
          </a:bodyPr>
          <a:lstStyle/>
          <a:p>
            <a:pPr algn="just"/>
            <a:r>
              <a:rPr lang="fr-FR" sz="2400" dirty="0" smtClean="0"/>
              <a:t>A l’intérieur d’un système, les entités interagissent pour réaliser une ou plusieurs </a:t>
            </a:r>
            <a:r>
              <a:rPr lang="fr-FR" sz="2400" b="1" dirty="0" smtClean="0">
                <a:solidFill>
                  <a:schemeClr val="accent6">
                    <a:lumMod val="75000"/>
                  </a:schemeClr>
                </a:solidFill>
              </a:rPr>
              <a:t>préoccupations</a:t>
            </a:r>
            <a:r>
              <a:rPr lang="fr-FR" sz="2400" dirty="0" smtClean="0"/>
              <a:t> particulières. </a:t>
            </a:r>
          </a:p>
          <a:p>
            <a:pPr algn="just"/>
            <a:r>
              <a:rPr lang="fr-FR" sz="2400" dirty="0" smtClean="0"/>
              <a:t> </a:t>
            </a:r>
          </a:p>
          <a:p>
            <a:pPr algn="just"/>
            <a:endParaRPr lang="fr-FR" sz="2400" dirty="0" smtClean="0"/>
          </a:p>
          <a:p>
            <a:pPr algn="just"/>
            <a:r>
              <a:rPr lang="fr-FR" sz="2400" dirty="0" smtClean="0"/>
              <a:t>Dans le modèle objet, les interactions ont lieu par </a:t>
            </a:r>
            <a:r>
              <a:rPr lang="fr-FR" sz="2400" b="1" dirty="0" smtClean="0">
                <a:solidFill>
                  <a:schemeClr val="accent6">
                    <a:lumMod val="75000"/>
                  </a:schemeClr>
                </a:solidFill>
              </a:rPr>
              <a:t>envoi</a:t>
            </a:r>
            <a:r>
              <a:rPr lang="fr-FR" sz="2400" dirty="0" smtClean="0"/>
              <a:t> et </a:t>
            </a:r>
            <a:r>
              <a:rPr lang="fr-FR" sz="2400" b="1" dirty="0" smtClean="0">
                <a:solidFill>
                  <a:schemeClr val="accent6">
                    <a:lumMod val="75000"/>
                  </a:schemeClr>
                </a:solidFill>
              </a:rPr>
              <a:t>réception</a:t>
            </a:r>
            <a:r>
              <a:rPr lang="fr-FR" sz="2400" dirty="0" smtClean="0"/>
              <a:t> de </a:t>
            </a:r>
            <a:r>
              <a:rPr lang="fr-FR" sz="2400" b="1" dirty="0" smtClean="0">
                <a:solidFill>
                  <a:schemeClr val="accent6">
                    <a:lumMod val="75000"/>
                  </a:schemeClr>
                </a:solidFill>
              </a:rPr>
              <a:t>messages </a:t>
            </a:r>
          </a:p>
          <a:p>
            <a:pPr algn="just"/>
            <a:endParaRPr lang="fr-FR" sz="2400" b="1" dirty="0" smtClean="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642910" y="2643182"/>
            <a:ext cx="7715304" cy="3046988"/>
          </a:xfrm>
          <a:prstGeom prst="rect">
            <a:avLst/>
          </a:prstGeom>
        </p:spPr>
        <p:txBody>
          <a:bodyPr wrap="square">
            <a:spAutoFit/>
          </a:bodyPr>
          <a:lstStyle/>
          <a:p>
            <a:pPr algn="just"/>
            <a:r>
              <a:rPr lang="fr-FR" sz="2400" dirty="0" smtClean="0"/>
              <a:t>La composition de filtres est une technique de séparation des préoccupations qui a été introduite par M. </a:t>
            </a:r>
            <a:r>
              <a:rPr lang="fr-FR" sz="2400" dirty="0" err="1" smtClean="0"/>
              <a:t>Aksit</a:t>
            </a:r>
            <a:r>
              <a:rPr lang="fr-FR" sz="2400" dirty="0" smtClean="0"/>
              <a:t> et L. </a:t>
            </a:r>
            <a:r>
              <a:rPr lang="fr-FR" sz="2400" dirty="0" err="1" smtClean="0"/>
              <a:t>Bergmans</a:t>
            </a:r>
            <a:r>
              <a:rPr lang="fr-FR" sz="2400" dirty="0" smtClean="0"/>
              <a:t> . Son principe de base consiste à </a:t>
            </a:r>
            <a:r>
              <a:rPr lang="fr-FR" sz="2400" b="1" dirty="0" smtClean="0">
                <a:solidFill>
                  <a:schemeClr val="accent6">
                    <a:lumMod val="75000"/>
                  </a:schemeClr>
                </a:solidFill>
              </a:rPr>
              <a:t>ressortir hors de l’objet, tout comportement de manipulation des messages. </a:t>
            </a:r>
          </a:p>
          <a:p>
            <a:pPr algn="just"/>
            <a:endParaRPr lang="fr-FR" sz="2400" b="1" dirty="0" smtClean="0">
              <a:solidFill>
                <a:schemeClr val="accent6">
                  <a:lumMod val="75000"/>
                </a:schemeClr>
              </a:solidFill>
            </a:endParaRPr>
          </a:p>
          <a:p>
            <a:pPr algn="just"/>
            <a:r>
              <a:rPr lang="fr-FR" sz="2400" dirty="0" smtClean="0"/>
              <a:t>Ceci va à l’encontre du modèle objet conventionnel où la manipulation des messages se réalise par le noyau de l’objet lui-même.</a:t>
            </a:r>
            <a:endParaRPr lang="fr-FR" sz="24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1019"/>
            <a:ext cx="8903784"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 Les approches de séparation avancée de préoccupations</a:t>
            </a:r>
          </a:p>
        </p:txBody>
      </p:sp>
      <p:sp>
        <p:nvSpPr>
          <p:cNvPr id="5" name="Rectangle 4"/>
          <p:cNvSpPr/>
          <p:nvPr/>
        </p:nvSpPr>
        <p:spPr>
          <a:xfrm>
            <a:off x="571472" y="2239400"/>
            <a:ext cx="7929618" cy="3010055"/>
          </a:xfrm>
          <a:prstGeom prst="rect">
            <a:avLst/>
          </a:prstGeom>
        </p:spPr>
        <p:txBody>
          <a:bodyPr wrap="square">
            <a:spAutoFit/>
          </a:bodyPr>
          <a:lstStyle/>
          <a:p>
            <a:pPr eaLnBrk="1" hangingPunct="1">
              <a:lnSpc>
                <a:spcPct val="75000"/>
              </a:lnSpc>
              <a:buFontTx/>
              <a:buNone/>
            </a:pPr>
            <a:r>
              <a:rPr lang="fr-FR" sz="2400" b="1" dirty="0" smtClean="0"/>
              <a:t>Objectifs</a:t>
            </a:r>
          </a:p>
          <a:p>
            <a:pPr eaLnBrk="1" hangingPunct="1">
              <a:lnSpc>
                <a:spcPct val="75000"/>
              </a:lnSpc>
              <a:buFontTx/>
              <a:buNone/>
            </a:pPr>
            <a:endParaRPr lang="fr-FR" sz="2400" b="1" dirty="0" smtClean="0"/>
          </a:p>
          <a:p>
            <a:pPr lvl="3">
              <a:lnSpc>
                <a:spcPct val="160000"/>
              </a:lnSpc>
              <a:buFont typeface="Arial" pitchFamily="34" charset="0"/>
              <a:buChar char="•"/>
            </a:pPr>
            <a:r>
              <a:rPr lang="fr-FR" sz="2400" dirty="0" smtClean="0"/>
              <a:t>  Réduire l’enchevêtrement</a:t>
            </a:r>
          </a:p>
          <a:p>
            <a:pPr lvl="3">
              <a:lnSpc>
                <a:spcPct val="160000"/>
              </a:lnSpc>
              <a:buFont typeface="Arial" pitchFamily="34" charset="0"/>
              <a:buChar char="•"/>
            </a:pPr>
            <a:r>
              <a:rPr lang="fr-FR" sz="2400" dirty="0" smtClean="0"/>
              <a:t>  Réduire l’éparpillement</a:t>
            </a:r>
          </a:p>
          <a:p>
            <a:pPr lvl="3">
              <a:lnSpc>
                <a:spcPct val="160000"/>
              </a:lnSpc>
              <a:buFont typeface="Arial" pitchFamily="34" charset="0"/>
              <a:buChar char="•"/>
            </a:pPr>
            <a:r>
              <a:rPr lang="fr-FR" sz="2400" dirty="0" smtClean="0"/>
              <a:t>  Faciliter le développement</a:t>
            </a:r>
          </a:p>
          <a:p>
            <a:pPr lvl="3">
              <a:lnSpc>
                <a:spcPct val="160000"/>
              </a:lnSpc>
              <a:buFont typeface="Arial" pitchFamily="34" charset="0"/>
              <a:buChar char="•"/>
            </a:pPr>
            <a:r>
              <a:rPr lang="fr-FR" sz="2400" dirty="0" smtClean="0"/>
              <a:t>  Faciliter la maintenance</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4" name="Rectangle 3"/>
          <p:cNvSpPr/>
          <p:nvPr/>
        </p:nvSpPr>
        <p:spPr>
          <a:xfrm>
            <a:off x="500034" y="2357430"/>
            <a:ext cx="8001056" cy="2677656"/>
          </a:xfrm>
          <a:prstGeom prst="rect">
            <a:avLst/>
          </a:prstGeom>
        </p:spPr>
        <p:txBody>
          <a:bodyPr wrap="square">
            <a:spAutoFit/>
          </a:bodyPr>
          <a:lstStyle/>
          <a:p>
            <a:pPr algn="just"/>
            <a:endParaRPr lang="fr-FR" sz="2400" dirty="0" smtClean="0"/>
          </a:p>
          <a:p>
            <a:pPr algn="just"/>
            <a:r>
              <a:rPr lang="fr-FR" sz="2400" dirty="0" smtClean="0"/>
              <a:t>Partant de ce constat, </a:t>
            </a:r>
            <a:r>
              <a:rPr lang="fr-FR" sz="2400" dirty="0" err="1" smtClean="0"/>
              <a:t>Aksit</a:t>
            </a:r>
            <a:r>
              <a:rPr lang="fr-FR" sz="2400" dirty="0" smtClean="0"/>
              <a:t> et al. proposent d’étendre le paradigme Objet en ajoutant le concept de </a:t>
            </a:r>
            <a:r>
              <a:rPr lang="fr-FR" sz="2400" b="1" dirty="0" smtClean="0">
                <a:solidFill>
                  <a:schemeClr val="accent6">
                    <a:lumMod val="75000"/>
                  </a:schemeClr>
                </a:solidFill>
              </a:rPr>
              <a:t>filtre</a:t>
            </a:r>
            <a:r>
              <a:rPr lang="fr-FR" sz="2400" dirty="0" smtClean="0">
                <a:solidFill>
                  <a:schemeClr val="accent6">
                    <a:lumMod val="75000"/>
                  </a:schemeClr>
                </a:solidFill>
              </a:rPr>
              <a:t> </a:t>
            </a:r>
            <a:r>
              <a:rPr lang="fr-FR" sz="2400" b="1" dirty="0" smtClean="0">
                <a:solidFill>
                  <a:schemeClr val="accent6">
                    <a:lumMod val="75000"/>
                  </a:schemeClr>
                </a:solidFill>
              </a:rPr>
              <a:t>de messages</a:t>
            </a:r>
            <a:r>
              <a:rPr lang="fr-FR" sz="2400" dirty="0" smtClean="0"/>
              <a:t>, qui intercepte l'envoi et la réception de tout message envoyé ou reçu par un objet.</a:t>
            </a:r>
          </a:p>
          <a:p>
            <a:pPr algn="just"/>
            <a:endParaRPr lang="fr-FR" sz="2400" dirty="0" smtClean="0"/>
          </a:p>
          <a:p>
            <a:pPr algn="just"/>
            <a:endParaRPr lang="fr-FR" sz="2400" dirty="0"/>
          </a:p>
        </p:txBody>
      </p:sp>
      <p:sp>
        <p:nvSpPr>
          <p:cNvPr id="5" name="Rectangle 4"/>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642910" y="2285992"/>
            <a:ext cx="7715304" cy="1200329"/>
          </a:xfrm>
          <a:prstGeom prst="rect">
            <a:avLst/>
          </a:prstGeom>
        </p:spPr>
        <p:txBody>
          <a:bodyPr wrap="square">
            <a:spAutoFit/>
          </a:bodyPr>
          <a:lstStyle/>
          <a:p>
            <a:r>
              <a:rPr lang="fr-FR" sz="2400" dirty="0" smtClean="0"/>
              <a:t>Afin d’assurer la séparation de la manipulation des message du comportement de l’objet, le noyau de l’objet est entouré par une couche qui l’englobe appelé </a:t>
            </a:r>
            <a:r>
              <a:rPr lang="fr-FR" sz="2400" b="1" dirty="0" smtClean="0">
                <a:solidFill>
                  <a:schemeClr val="accent6">
                    <a:lumMod val="75000"/>
                  </a:schemeClr>
                </a:solidFill>
              </a:rPr>
              <a:t>interface</a:t>
            </a:r>
            <a:r>
              <a:rPr lang="fr-FR" sz="2400" dirty="0" smtClean="0"/>
              <a:t>..</a:t>
            </a:r>
            <a:endParaRPr lang="fr-FR" sz="2400" b="1" dirty="0" smtClean="0"/>
          </a:p>
        </p:txBody>
      </p:sp>
      <p:pic>
        <p:nvPicPr>
          <p:cNvPr id="1026" name="Picture 2"/>
          <p:cNvPicPr>
            <a:picLocks noChangeAspect="1" noChangeArrowheads="1"/>
          </p:cNvPicPr>
          <p:nvPr/>
        </p:nvPicPr>
        <p:blipFill>
          <a:blip r:embed="rId2"/>
          <a:srcRect/>
          <a:stretch>
            <a:fillRect/>
          </a:stretch>
        </p:blipFill>
        <p:spPr bwMode="auto">
          <a:xfrm>
            <a:off x="2643174" y="3643314"/>
            <a:ext cx="3714220" cy="2767019"/>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4" name="Rectangle 3"/>
          <p:cNvSpPr/>
          <p:nvPr/>
        </p:nvSpPr>
        <p:spPr>
          <a:xfrm>
            <a:off x="500034" y="1785926"/>
            <a:ext cx="8001056" cy="3170099"/>
          </a:xfrm>
          <a:prstGeom prst="rect">
            <a:avLst/>
          </a:prstGeom>
        </p:spPr>
        <p:txBody>
          <a:bodyPr wrap="square">
            <a:spAutoFit/>
          </a:bodyPr>
          <a:lstStyle/>
          <a:p>
            <a:pPr algn="just"/>
            <a:endParaRPr lang="fr-FR" sz="2000" dirty="0" smtClean="0"/>
          </a:p>
          <a:p>
            <a:pPr algn="just"/>
            <a:endParaRPr lang="fr-FR" sz="2000" dirty="0" smtClean="0"/>
          </a:p>
          <a:p>
            <a:pPr algn="just"/>
            <a:r>
              <a:rPr lang="fr-FR" sz="2000" dirty="0" smtClean="0"/>
              <a:t>Un objet est alors encapsulé avec une couche d'emballage appelée </a:t>
            </a:r>
            <a:r>
              <a:rPr lang="fr-FR" sz="2000" b="1" dirty="0" smtClean="0">
                <a:solidFill>
                  <a:schemeClr val="accent6">
                    <a:lumMod val="75000"/>
                  </a:schemeClr>
                </a:solidFill>
              </a:rPr>
              <a:t>interface</a:t>
            </a:r>
            <a:r>
              <a:rPr lang="fr-FR" sz="2000" dirty="0" smtClean="0"/>
              <a:t> qui intercepte et gère les appels entrants et sortants au moyen de filtres. </a:t>
            </a:r>
          </a:p>
          <a:p>
            <a:pPr algn="just"/>
            <a:endParaRPr lang="fr-FR" sz="2000" dirty="0" smtClean="0"/>
          </a:p>
          <a:p>
            <a:pPr algn="just"/>
            <a:r>
              <a:rPr lang="fr-FR" sz="2000" dirty="0" smtClean="0"/>
              <a:t>Les appels entrants passent à travers une séquence de filtres appelés </a:t>
            </a:r>
            <a:r>
              <a:rPr lang="fr-FR" sz="2000" b="1" dirty="0" smtClean="0">
                <a:solidFill>
                  <a:schemeClr val="accent6">
                    <a:lumMod val="75000"/>
                  </a:schemeClr>
                </a:solidFill>
              </a:rPr>
              <a:t>filtres d'entrée</a:t>
            </a:r>
            <a:r>
              <a:rPr lang="fr-FR" b="1" dirty="0" smtClean="0"/>
              <a:t> </a:t>
            </a:r>
            <a:r>
              <a:rPr lang="fr-FR" sz="2000" dirty="0" smtClean="0"/>
              <a:t>et les appels sortants passent à travers une séquence de filtres appelés </a:t>
            </a:r>
            <a:r>
              <a:rPr lang="fr-FR" sz="2000" b="1" dirty="0" smtClean="0">
                <a:solidFill>
                  <a:schemeClr val="accent6">
                    <a:lumMod val="75000"/>
                  </a:schemeClr>
                </a:solidFill>
              </a:rPr>
              <a:t>filtres de sortie</a:t>
            </a:r>
            <a:r>
              <a:rPr lang="fr-FR" sz="2000" dirty="0" smtClean="0"/>
              <a:t>.</a:t>
            </a:r>
          </a:p>
          <a:p>
            <a:pPr algn="just"/>
            <a:endParaRPr lang="fr-FR" sz="2000" dirty="0"/>
          </a:p>
        </p:txBody>
      </p:sp>
      <p:sp>
        <p:nvSpPr>
          <p:cNvPr id="5" name="Rectangle 4"/>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357158" y="2357430"/>
            <a:ext cx="8358246" cy="3785652"/>
          </a:xfrm>
          <a:prstGeom prst="rect">
            <a:avLst/>
          </a:prstGeom>
        </p:spPr>
        <p:txBody>
          <a:bodyPr wrap="square">
            <a:spAutoFit/>
          </a:bodyPr>
          <a:lstStyle/>
          <a:p>
            <a:pPr algn="just"/>
            <a:r>
              <a:rPr lang="fr-FR" sz="2000" dirty="0" smtClean="0"/>
              <a:t>Ce nouveau modèle vise le développement de l’abstraction de l’objet conventionnel par la modularité et l’orthogonalité :</a:t>
            </a:r>
          </a:p>
          <a:p>
            <a:pPr algn="just"/>
            <a:endParaRPr lang="fr-FR" sz="2000" b="1" dirty="0" smtClean="0"/>
          </a:p>
          <a:p>
            <a:pPr algn="just"/>
            <a:r>
              <a:rPr lang="fr-FR" sz="2000" b="1" dirty="0" smtClean="0">
                <a:solidFill>
                  <a:schemeClr val="accent6">
                    <a:lumMod val="75000"/>
                  </a:schemeClr>
                </a:solidFill>
              </a:rPr>
              <a:t>La modularité : </a:t>
            </a:r>
            <a:r>
              <a:rPr lang="fr-FR" sz="2000" dirty="0" smtClean="0"/>
              <a:t>Signifie qu’un ou plusieurs filtres peuvent être attachés aux objets sans aucune modification de leurs définitions dans les langages. Elle assure aussi l’indépendance, entre la spécification des filtres et leurs implémentation.</a:t>
            </a:r>
          </a:p>
          <a:p>
            <a:pPr algn="just"/>
            <a:r>
              <a:rPr lang="fr-FR" sz="2000" b="1" dirty="0" smtClean="0">
                <a:solidFill>
                  <a:schemeClr val="accent6">
                    <a:lumMod val="75000"/>
                  </a:schemeClr>
                </a:solidFill>
              </a:rPr>
              <a:t>L’orthogonalité : </a:t>
            </a:r>
            <a:r>
              <a:rPr lang="fr-FR" sz="2000" dirty="0" smtClean="0"/>
              <a:t>Signifie que la sémantique de chaque filtre est indépendante aux autres, ce qui facilite leurs composition.</a:t>
            </a:r>
          </a:p>
          <a:p>
            <a:pPr algn="just"/>
            <a:endParaRPr lang="fr-FR" sz="2000" dirty="0" smtClean="0"/>
          </a:p>
          <a:p>
            <a:pPr algn="just"/>
            <a:r>
              <a:rPr lang="fr-FR" sz="2000" dirty="0" smtClean="0"/>
              <a:t>Ces deux propriétés distinguent l’approche CF des autres approches des séparation de préoccupations.</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357158" y="2071678"/>
            <a:ext cx="8358246" cy="3170099"/>
          </a:xfrm>
          <a:prstGeom prst="rect">
            <a:avLst/>
          </a:prstGeom>
        </p:spPr>
        <p:txBody>
          <a:bodyPr wrap="square">
            <a:spAutoFit/>
          </a:bodyPr>
          <a:lstStyle/>
          <a:p>
            <a:pPr algn="just"/>
            <a:r>
              <a:rPr lang="fr-FR" sz="2000" dirty="0" smtClean="0"/>
              <a:t>Un modèle CF se compose de deux partie : une partie noyau, et une partie</a:t>
            </a:r>
          </a:p>
          <a:p>
            <a:pPr algn="just"/>
            <a:r>
              <a:rPr lang="fr-FR" sz="2000" dirty="0" smtClean="0"/>
              <a:t>interface.</a:t>
            </a:r>
          </a:p>
          <a:p>
            <a:pPr algn="just"/>
            <a:endParaRPr lang="fr-FR" sz="2000" b="1" dirty="0" smtClean="0">
              <a:solidFill>
                <a:schemeClr val="accent6">
                  <a:lumMod val="75000"/>
                </a:schemeClr>
              </a:solidFill>
            </a:endParaRPr>
          </a:p>
          <a:p>
            <a:pPr algn="just"/>
            <a:r>
              <a:rPr lang="fr-FR" sz="2000" b="1" dirty="0" smtClean="0">
                <a:solidFill>
                  <a:schemeClr val="accent6">
                    <a:lumMod val="75000"/>
                  </a:schemeClr>
                </a:solidFill>
              </a:rPr>
              <a:t>1. La partie noyau</a:t>
            </a:r>
          </a:p>
          <a:p>
            <a:pPr algn="just"/>
            <a:r>
              <a:rPr lang="fr-FR" sz="2000" dirty="0" smtClean="0"/>
              <a:t>Cette partie est identique au modèle objet conventionnel. Cela signifie que la</a:t>
            </a:r>
          </a:p>
          <a:p>
            <a:pPr algn="just"/>
            <a:r>
              <a:rPr lang="fr-FR" sz="2000" dirty="0" smtClean="0"/>
              <a:t>partie noyau englobe des méthodes et des variables d’instances. Les méthodes apparaissent à l’extrémité du noyau pour permettre leur accès par les autres objets du système; en revanche, les variables d’instances sont totalement encapsulées dans le noyau, elles ne sont pas visibles aux autres objets de système.</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4" name="Rectangle 3"/>
          <p:cNvSpPr/>
          <p:nvPr/>
        </p:nvSpPr>
        <p:spPr>
          <a:xfrm>
            <a:off x="500034" y="2214554"/>
            <a:ext cx="8001056" cy="1938992"/>
          </a:xfrm>
          <a:prstGeom prst="rect">
            <a:avLst/>
          </a:prstGeom>
        </p:spPr>
        <p:txBody>
          <a:bodyPr wrap="square">
            <a:spAutoFit/>
          </a:bodyPr>
          <a:lstStyle/>
          <a:p>
            <a:pPr algn="just"/>
            <a:endParaRPr lang="fr-FR" sz="2000" dirty="0" smtClean="0"/>
          </a:p>
          <a:p>
            <a:pPr algn="just"/>
            <a:r>
              <a:rPr lang="fr-FR" sz="2000" dirty="0" smtClean="0"/>
              <a:t>Un filtre correspond à un </a:t>
            </a:r>
            <a:r>
              <a:rPr lang="fr-FR" sz="2000" b="1" dirty="0" smtClean="0"/>
              <a:t>aspect</a:t>
            </a:r>
            <a:r>
              <a:rPr lang="fr-FR" sz="2000" dirty="0" smtClean="0"/>
              <a:t> qui enveloppe un objet et décide d'accepter ou de rejeter des appels </a:t>
            </a:r>
            <a:r>
              <a:rPr lang="fr-FR" sz="2000" dirty="0" smtClean="0">
                <a:sym typeface="Wingdings" pitchFamily="2" charset="2"/>
              </a:rPr>
              <a:t> </a:t>
            </a:r>
            <a:r>
              <a:rPr lang="fr-FR" sz="2000" b="1" dirty="0" smtClean="0">
                <a:solidFill>
                  <a:schemeClr val="accent6">
                    <a:lumMod val="75000"/>
                  </a:schemeClr>
                </a:solidFill>
              </a:rPr>
              <a:t>Chaque filtre représente une préoccupation particulière. </a:t>
            </a:r>
          </a:p>
          <a:p>
            <a:pPr algn="just"/>
            <a:endParaRPr lang="fr-FR" sz="2000" dirty="0" smtClean="0"/>
          </a:p>
          <a:p>
            <a:pPr algn="just"/>
            <a:endParaRPr lang="fr-FR" sz="2000" dirty="0"/>
          </a:p>
        </p:txBody>
      </p:sp>
      <p:sp>
        <p:nvSpPr>
          <p:cNvPr id="5" name="Rectangle 4"/>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7" name="Rectangle 6"/>
          <p:cNvSpPr/>
          <p:nvPr/>
        </p:nvSpPr>
        <p:spPr>
          <a:xfrm>
            <a:off x="571472" y="4071942"/>
            <a:ext cx="7715304" cy="707886"/>
          </a:xfrm>
          <a:prstGeom prst="rect">
            <a:avLst/>
          </a:prstGeom>
        </p:spPr>
        <p:txBody>
          <a:bodyPr wrap="square">
            <a:spAutoFit/>
          </a:bodyPr>
          <a:lstStyle/>
          <a:p>
            <a:pPr algn="just"/>
            <a:r>
              <a:rPr lang="fr-FR" sz="2000" dirty="0" smtClean="0"/>
              <a:t>Chaque </a:t>
            </a:r>
            <a:r>
              <a:rPr lang="fr-FR" sz="2000" b="1" dirty="0" smtClean="0"/>
              <a:t>filtre</a:t>
            </a:r>
            <a:r>
              <a:rPr lang="fr-FR" sz="2000" dirty="0" smtClean="0"/>
              <a:t> a un </a:t>
            </a:r>
            <a:r>
              <a:rPr lang="fr-FR" sz="2000" b="1" dirty="0" smtClean="0">
                <a:solidFill>
                  <a:schemeClr val="accent6">
                    <a:lumMod val="75000"/>
                  </a:schemeClr>
                </a:solidFill>
              </a:rPr>
              <a:t>type</a:t>
            </a:r>
            <a:r>
              <a:rPr lang="fr-FR" sz="2000" dirty="0" smtClean="0"/>
              <a:t> qui a à son tour  une sémantique bien définie d'acceptation et de rejet des appels. </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357158" y="2071678"/>
            <a:ext cx="8358246" cy="1938992"/>
          </a:xfrm>
          <a:prstGeom prst="rect">
            <a:avLst/>
          </a:prstGeom>
        </p:spPr>
        <p:txBody>
          <a:bodyPr wrap="square">
            <a:spAutoFit/>
          </a:bodyPr>
          <a:lstStyle/>
          <a:p>
            <a:pPr algn="just"/>
            <a:r>
              <a:rPr lang="fr-FR" sz="2000" dirty="0" smtClean="0"/>
              <a:t>Un modèle CF se compose de deux partie : une partie noyau, et une partie</a:t>
            </a:r>
          </a:p>
          <a:p>
            <a:pPr algn="just"/>
            <a:r>
              <a:rPr lang="fr-FR" sz="2000" dirty="0" smtClean="0"/>
              <a:t>interface.</a:t>
            </a:r>
          </a:p>
          <a:p>
            <a:pPr algn="just"/>
            <a:endParaRPr lang="fr-FR" sz="2000" b="1" dirty="0" smtClean="0">
              <a:solidFill>
                <a:schemeClr val="accent6">
                  <a:lumMod val="75000"/>
                </a:schemeClr>
              </a:solidFill>
            </a:endParaRPr>
          </a:p>
          <a:p>
            <a:pPr algn="just"/>
            <a:r>
              <a:rPr lang="fr-FR" sz="2000" b="1" dirty="0" smtClean="0">
                <a:solidFill>
                  <a:schemeClr val="accent6">
                    <a:lumMod val="75000"/>
                  </a:schemeClr>
                </a:solidFill>
              </a:rPr>
              <a:t>1. La partie noyau</a:t>
            </a:r>
          </a:p>
          <a:p>
            <a:pPr algn="just"/>
            <a:r>
              <a:rPr lang="fr-FR" sz="2000" dirty="0" smtClean="0"/>
              <a:t>La partie noyau peut être implémenter en utilisant n’importe quel langage</a:t>
            </a:r>
          </a:p>
          <a:p>
            <a:pPr algn="just"/>
            <a:r>
              <a:rPr lang="fr-FR" sz="2000" dirty="0" smtClean="0"/>
              <a:t>orienté objets conventionnel comme: Java, C++, </a:t>
            </a:r>
            <a:r>
              <a:rPr lang="fr-FR" sz="2000" dirty="0" err="1" smtClean="0"/>
              <a:t>Smalltalk</a:t>
            </a:r>
            <a:r>
              <a:rPr lang="fr-FR" sz="2000" dirty="0" smtClean="0"/>
              <a:t> ou C#.</a:t>
            </a:r>
          </a:p>
        </p:txBody>
      </p:sp>
      <p:pic>
        <p:nvPicPr>
          <p:cNvPr id="2050" name="Picture 2"/>
          <p:cNvPicPr>
            <a:picLocks noChangeAspect="1" noChangeArrowheads="1"/>
          </p:cNvPicPr>
          <p:nvPr/>
        </p:nvPicPr>
        <p:blipFill>
          <a:blip r:embed="rId2"/>
          <a:srcRect/>
          <a:stretch>
            <a:fillRect/>
          </a:stretch>
        </p:blipFill>
        <p:spPr bwMode="auto">
          <a:xfrm>
            <a:off x="2500298" y="4000504"/>
            <a:ext cx="3786214" cy="2640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142873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357158" y="2643182"/>
            <a:ext cx="8358246" cy="1323439"/>
          </a:xfrm>
          <a:prstGeom prst="rect">
            <a:avLst/>
          </a:prstGeom>
        </p:spPr>
        <p:txBody>
          <a:bodyPr wrap="square">
            <a:spAutoFit/>
          </a:bodyPr>
          <a:lstStyle/>
          <a:p>
            <a:pPr algn="just"/>
            <a:r>
              <a:rPr lang="fr-FR" sz="2000" b="1" dirty="0" smtClean="0">
                <a:solidFill>
                  <a:schemeClr val="accent6">
                    <a:lumMod val="75000"/>
                  </a:schemeClr>
                </a:solidFill>
              </a:rPr>
              <a:t>2. La partie interface</a:t>
            </a:r>
          </a:p>
          <a:p>
            <a:pPr algn="just"/>
            <a:r>
              <a:rPr lang="fr-FR" sz="2000" dirty="0" smtClean="0"/>
              <a:t>La partie interface c’est la deuxième partie de modèle de CF, ses composants sont : les objets internes, les objets externes, les filtres d’entées et les filtres de sorties.</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074" name="Picture 2"/>
          <p:cNvPicPr>
            <a:picLocks noChangeAspect="1" noChangeArrowheads="1"/>
          </p:cNvPicPr>
          <p:nvPr/>
        </p:nvPicPr>
        <p:blipFill>
          <a:blip r:embed="rId2"/>
          <a:srcRect/>
          <a:stretch>
            <a:fillRect/>
          </a:stretch>
        </p:blipFill>
        <p:spPr bwMode="auto">
          <a:xfrm>
            <a:off x="214282" y="1500174"/>
            <a:ext cx="7058025" cy="5019675"/>
          </a:xfrm>
          <a:prstGeom prst="rect">
            <a:avLst/>
          </a:prstGeom>
          <a:noFill/>
          <a:ln w="9525">
            <a:noFill/>
            <a:miter lim="800000"/>
            <a:headEnd/>
            <a:tailEnd/>
          </a:ln>
          <a:effectLst/>
        </p:spPr>
      </p:pic>
      <p:sp>
        <p:nvSpPr>
          <p:cNvPr id="7" name="Rectangle 6"/>
          <p:cNvSpPr/>
          <p:nvPr/>
        </p:nvSpPr>
        <p:spPr>
          <a:xfrm>
            <a:off x="4429124" y="3429000"/>
            <a:ext cx="1000132" cy="92869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357686" y="214290"/>
            <a:ext cx="4572000" cy="2585323"/>
          </a:xfrm>
          <a:prstGeom prst="rect">
            <a:avLst/>
          </a:prstGeom>
          <a:solidFill>
            <a:schemeClr val="accent6">
              <a:lumMod val="20000"/>
              <a:lumOff val="80000"/>
            </a:schemeClr>
          </a:solidFill>
        </p:spPr>
        <p:txBody>
          <a:bodyPr>
            <a:spAutoFit/>
          </a:bodyPr>
          <a:lstStyle/>
          <a:p>
            <a:pPr algn="just"/>
            <a:r>
              <a:rPr lang="fr-FR" b="1" dirty="0" smtClean="0"/>
              <a:t>Les objets internes. </a:t>
            </a:r>
            <a:r>
              <a:rPr lang="fr-FR" dirty="0" smtClean="0"/>
              <a:t>Sont totalement encapsulés dans l’interface du modèle et sont utilisés pour composer ses comportements avec le comportement de la partie noyau. A la réception d’un message par la partie interface de l’objet, il sera éventuellement redirigé vers un des objets internes. Ces objets sont automatiquement créés et encapsulés dès que l’objet CF est crée.</a:t>
            </a:r>
            <a:endParaRPr lang="fr-FR"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074" name="Picture 2"/>
          <p:cNvPicPr>
            <a:picLocks noChangeAspect="1" noChangeArrowheads="1"/>
          </p:cNvPicPr>
          <p:nvPr/>
        </p:nvPicPr>
        <p:blipFill>
          <a:blip r:embed="rId2"/>
          <a:srcRect/>
          <a:stretch>
            <a:fillRect/>
          </a:stretch>
        </p:blipFill>
        <p:spPr bwMode="auto">
          <a:xfrm>
            <a:off x="214282" y="1500174"/>
            <a:ext cx="7058025" cy="5019675"/>
          </a:xfrm>
          <a:prstGeom prst="rect">
            <a:avLst/>
          </a:prstGeom>
          <a:noFill/>
          <a:ln w="9525">
            <a:noFill/>
            <a:miter lim="800000"/>
            <a:headEnd/>
            <a:tailEnd/>
          </a:ln>
          <a:effectLst/>
        </p:spPr>
      </p:pic>
      <p:sp>
        <p:nvSpPr>
          <p:cNvPr id="5" name="Rectangle 4"/>
          <p:cNvSpPr/>
          <p:nvPr/>
        </p:nvSpPr>
        <p:spPr>
          <a:xfrm>
            <a:off x="214282" y="714356"/>
            <a:ext cx="4572000" cy="2308324"/>
          </a:xfrm>
          <a:prstGeom prst="rect">
            <a:avLst/>
          </a:prstGeom>
          <a:solidFill>
            <a:schemeClr val="accent6">
              <a:lumMod val="20000"/>
              <a:lumOff val="80000"/>
            </a:schemeClr>
          </a:solidFill>
        </p:spPr>
        <p:txBody>
          <a:bodyPr>
            <a:spAutoFit/>
          </a:bodyPr>
          <a:lstStyle/>
          <a:p>
            <a:pPr algn="just"/>
            <a:r>
              <a:rPr lang="fr-FR" b="1" dirty="0" smtClean="0"/>
              <a:t>Le objets externes. </a:t>
            </a:r>
            <a:r>
              <a:rPr lang="fr-FR" dirty="0" smtClean="0"/>
              <a:t>sont situés à l’extérieur de le l’objet CF comme des objets globaux dont les références sont disponibles dans la partie interface. Ils sont utilisés généralement pour partager la responsabilité entre plusieurs entités. Des références aux objets externes doivent être transmises à l’objet CF au moment de sa création.</a:t>
            </a:r>
            <a:endParaRPr lang="fr-FR" dirty="0"/>
          </a:p>
        </p:txBody>
      </p:sp>
      <p:sp>
        <p:nvSpPr>
          <p:cNvPr id="6" name="Rectangle 5"/>
          <p:cNvSpPr/>
          <p:nvPr/>
        </p:nvSpPr>
        <p:spPr>
          <a:xfrm>
            <a:off x="6000760" y="3000372"/>
            <a:ext cx="1357322" cy="278608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1019"/>
            <a:ext cx="8903784"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 Les approches de séparation avancée de préoccupations</a:t>
            </a:r>
          </a:p>
        </p:txBody>
      </p:sp>
      <p:sp>
        <p:nvSpPr>
          <p:cNvPr id="5" name="Rectangle 4"/>
          <p:cNvSpPr/>
          <p:nvPr/>
        </p:nvSpPr>
        <p:spPr>
          <a:xfrm>
            <a:off x="571472" y="2239400"/>
            <a:ext cx="8358246" cy="3046988"/>
          </a:xfrm>
          <a:prstGeom prst="rect">
            <a:avLst/>
          </a:prstGeom>
        </p:spPr>
        <p:txBody>
          <a:bodyPr wrap="square">
            <a:spAutoFit/>
          </a:bodyPr>
          <a:lstStyle/>
          <a:p>
            <a:r>
              <a:rPr lang="fr-FR" sz="2400" dirty="0" smtClean="0"/>
              <a:t>Les principales approches pour la séparation des préoccupations sont :</a:t>
            </a:r>
          </a:p>
          <a:p>
            <a:endParaRPr lang="fr-FR" sz="2400" dirty="0" smtClean="0"/>
          </a:p>
          <a:p>
            <a:pPr>
              <a:buFont typeface="Arial" pitchFamily="34" charset="0"/>
              <a:buChar char="•"/>
            </a:pPr>
            <a:r>
              <a:rPr lang="fr-FR" sz="2400" dirty="0" smtClean="0"/>
              <a:t>La programmation orienté aspect,</a:t>
            </a:r>
          </a:p>
          <a:p>
            <a:pPr>
              <a:buFont typeface="Arial" pitchFamily="34" charset="0"/>
              <a:buChar char="•"/>
            </a:pPr>
            <a:r>
              <a:rPr lang="fr-FR" sz="2400" dirty="0" smtClean="0"/>
              <a:t>Les filtres de composition,</a:t>
            </a:r>
          </a:p>
          <a:p>
            <a:pPr>
              <a:buFont typeface="Arial" pitchFamily="34" charset="0"/>
              <a:buChar char="•"/>
            </a:pPr>
            <a:r>
              <a:rPr lang="fr-FR" sz="2400" dirty="0" smtClean="0"/>
              <a:t>La séparation multidimensionnelle des préoccupations,</a:t>
            </a:r>
          </a:p>
          <a:p>
            <a:pPr>
              <a:buFont typeface="Arial" pitchFamily="34" charset="0"/>
              <a:buChar char="•"/>
            </a:pPr>
            <a:r>
              <a:rPr lang="fr-FR" sz="2400" dirty="0" smtClean="0"/>
              <a:t>Programmation par rôles ou points de vue,</a:t>
            </a:r>
          </a:p>
          <a:p>
            <a:pPr algn="just">
              <a:buFont typeface="Arial" pitchFamily="34" charset="0"/>
              <a:buChar char="•"/>
            </a:pPr>
            <a:r>
              <a:rPr lang="fr-FR" sz="2400" dirty="0" smtClean="0"/>
              <a:t>Programmation adaptative.</a:t>
            </a:r>
            <a:endParaRPr lang="fr-FR" sz="2400" b="1"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074" name="Picture 2"/>
          <p:cNvPicPr>
            <a:picLocks noChangeAspect="1" noChangeArrowheads="1"/>
          </p:cNvPicPr>
          <p:nvPr/>
        </p:nvPicPr>
        <p:blipFill>
          <a:blip r:embed="rId2"/>
          <a:srcRect/>
          <a:stretch>
            <a:fillRect/>
          </a:stretch>
        </p:blipFill>
        <p:spPr bwMode="auto">
          <a:xfrm>
            <a:off x="214282" y="1500174"/>
            <a:ext cx="7058025" cy="5019675"/>
          </a:xfrm>
          <a:prstGeom prst="rect">
            <a:avLst/>
          </a:prstGeom>
          <a:noFill/>
          <a:ln w="9525">
            <a:noFill/>
            <a:miter lim="800000"/>
            <a:headEnd/>
            <a:tailEnd/>
          </a:ln>
          <a:effectLst/>
        </p:spPr>
      </p:pic>
      <p:sp>
        <p:nvSpPr>
          <p:cNvPr id="5" name="Rectangle 4"/>
          <p:cNvSpPr/>
          <p:nvPr/>
        </p:nvSpPr>
        <p:spPr>
          <a:xfrm>
            <a:off x="5643570" y="1142984"/>
            <a:ext cx="3000364" cy="3970318"/>
          </a:xfrm>
          <a:prstGeom prst="rect">
            <a:avLst/>
          </a:prstGeom>
          <a:solidFill>
            <a:schemeClr val="accent6">
              <a:lumMod val="20000"/>
              <a:lumOff val="80000"/>
            </a:schemeClr>
          </a:solidFill>
        </p:spPr>
        <p:txBody>
          <a:bodyPr wrap="square">
            <a:spAutoFit/>
          </a:bodyPr>
          <a:lstStyle/>
          <a:p>
            <a:pPr algn="just"/>
            <a:r>
              <a:rPr lang="fr-FR" b="1" dirty="0" smtClean="0"/>
              <a:t>Les filtres d’entrée et les filtres de sortie. </a:t>
            </a:r>
            <a:r>
              <a:rPr lang="fr-FR" dirty="0" smtClean="0"/>
              <a:t>Les filtres sont des structures de données définissant un comportement observable d’objets où chaque filtre spécifie un comportement particulier de manipulation des messages. Les filtres d’entrée (respectivement les filtres de sortie) se chargent de manipuler les messages reçus (respectivement émis) par l’objet CF..</a:t>
            </a:r>
            <a:endParaRPr lang="fr-FR" dirty="0"/>
          </a:p>
        </p:txBody>
      </p:sp>
      <p:sp>
        <p:nvSpPr>
          <p:cNvPr id="6" name="Rectangle 5"/>
          <p:cNvSpPr/>
          <p:nvPr/>
        </p:nvSpPr>
        <p:spPr>
          <a:xfrm>
            <a:off x="2928926" y="1571612"/>
            <a:ext cx="2214578" cy="128588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857488" y="5143512"/>
            <a:ext cx="2214578" cy="135732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5" name="Rectangle 4"/>
          <p:cNvSpPr/>
          <p:nvPr/>
        </p:nvSpPr>
        <p:spPr>
          <a:xfrm>
            <a:off x="500034" y="2571744"/>
            <a:ext cx="8001056" cy="1938992"/>
          </a:xfrm>
          <a:prstGeom prst="rect">
            <a:avLst/>
          </a:prstGeom>
        </p:spPr>
        <p:txBody>
          <a:bodyPr wrap="square">
            <a:spAutoFit/>
          </a:bodyPr>
          <a:lstStyle/>
          <a:p>
            <a:pPr algn="just"/>
            <a:endParaRPr lang="fr-FR" sz="2000" dirty="0" smtClean="0"/>
          </a:p>
          <a:p>
            <a:pPr algn="just"/>
            <a:r>
              <a:rPr lang="fr-FR" sz="2000" dirty="0" smtClean="0"/>
              <a:t>Il existe différents types de filtres et à chaque type il est associé une spécification propre qui lui permet de déterminer les actions qui doivent être effectuées pour un message particulier. En général il existe cinq types de filtres:.</a:t>
            </a:r>
          </a:p>
          <a:p>
            <a:pPr algn="just"/>
            <a:endParaRPr lang="fr-FR" sz="2000" dirty="0" smtClean="0"/>
          </a:p>
        </p:txBody>
      </p:sp>
      <p:sp>
        <p:nvSpPr>
          <p:cNvPr id="6" name="Rectangle 5"/>
          <p:cNvSpPr/>
          <p:nvPr/>
        </p:nvSpPr>
        <p:spPr>
          <a:xfrm>
            <a:off x="500034" y="1928802"/>
            <a:ext cx="4088555" cy="461665"/>
          </a:xfrm>
          <a:prstGeom prst="rect">
            <a:avLst/>
          </a:prstGeom>
        </p:spPr>
        <p:txBody>
          <a:bodyPr wrap="none">
            <a:spAutoFit/>
          </a:bodyPr>
          <a:lstStyle/>
          <a:p>
            <a:r>
              <a:rPr lang="fr-FR" sz="2400" b="1" dirty="0" smtClean="0"/>
              <a:t>L’aspect sémantique des filtres</a:t>
            </a:r>
            <a:endParaRPr lang="fr-FR" sz="2400"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285720" y="1428736"/>
            <a:ext cx="4088555" cy="461665"/>
          </a:xfrm>
          <a:prstGeom prst="rect">
            <a:avLst/>
          </a:prstGeom>
        </p:spPr>
        <p:txBody>
          <a:bodyPr wrap="none">
            <a:spAutoFit/>
          </a:bodyPr>
          <a:lstStyle/>
          <a:p>
            <a:r>
              <a:rPr lang="fr-FR" sz="2400" b="1" dirty="0" smtClean="0"/>
              <a:t>L’aspect sémantique des filtres</a:t>
            </a:r>
            <a:endParaRPr lang="fr-FR" sz="2400" dirty="0"/>
          </a:p>
        </p:txBody>
      </p:sp>
      <p:graphicFrame>
        <p:nvGraphicFramePr>
          <p:cNvPr id="7" name="Tableau 6"/>
          <p:cNvGraphicFramePr>
            <a:graphicFrameLocks noGrp="1"/>
          </p:cNvGraphicFramePr>
          <p:nvPr/>
        </p:nvGraphicFramePr>
        <p:xfrm>
          <a:off x="142844" y="2000240"/>
          <a:ext cx="8858312" cy="3730050"/>
        </p:xfrm>
        <a:graphic>
          <a:graphicData uri="http://schemas.openxmlformats.org/drawingml/2006/table">
            <a:tbl>
              <a:tblPr firstRow="1" bandRow="1">
                <a:tableStyleId>{E8B1032C-EA38-4F05-BA0D-38AFFFC7BED3}</a:tableStyleId>
              </a:tblPr>
              <a:tblGrid>
                <a:gridCol w="1764755"/>
                <a:gridCol w="7093557"/>
              </a:tblGrid>
              <a:tr h="1500198">
                <a:tc>
                  <a:txBody>
                    <a:bodyPr/>
                    <a:lstStyle/>
                    <a:p>
                      <a:r>
                        <a:rPr lang="fr-FR" sz="1800" b="1" kern="1200" baseline="0" dirty="0" err="1" smtClean="0">
                          <a:solidFill>
                            <a:schemeClr val="tx1"/>
                          </a:solidFill>
                          <a:latin typeface="+mn-lt"/>
                          <a:ea typeface="+mn-ea"/>
                          <a:cs typeface="+mn-cs"/>
                        </a:rPr>
                        <a:t>Dispatch</a:t>
                      </a:r>
                      <a:endParaRPr lang="fr-FR" dirty="0"/>
                    </a:p>
                  </a:txBody>
                  <a:tcPr/>
                </a:tc>
                <a:tc>
                  <a:txBody>
                    <a:bodyPr/>
                    <a:lstStyle/>
                    <a:p>
                      <a:pPr algn="just"/>
                      <a:r>
                        <a:rPr lang="fr-FR" sz="1800" b="1" kern="1200" baseline="0" dirty="0" smtClean="0">
                          <a:solidFill>
                            <a:schemeClr val="tx1"/>
                          </a:solidFill>
                          <a:latin typeface="+mn-lt"/>
                          <a:ea typeface="+mn-ea"/>
                          <a:cs typeface="+mn-cs"/>
                        </a:rPr>
                        <a:t>Quand le message est accepté, le filtre décide vers quel objet doit être redirigé ce message, par contre, si le message est rejeté le message passe au filtre suivant. Ce type de filtre fournit au modèle CF des techniques d’abstractions des données comme l’héritage simple, multiple et dynamique ainsi que la délégation.</a:t>
                      </a:r>
                      <a:endParaRPr lang="fr-FR" sz="1800" b="1" dirty="0"/>
                    </a:p>
                  </a:txBody>
                  <a:tcPr/>
                </a:tc>
              </a:tr>
              <a:tr h="557463">
                <a:tc>
                  <a:txBody>
                    <a:bodyPr/>
                    <a:lstStyle/>
                    <a:p>
                      <a:r>
                        <a:rPr lang="fr-FR" sz="1800" b="1" kern="1200" baseline="0" dirty="0" err="1" smtClean="0">
                          <a:solidFill>
                            <a:schemeClr val="tx1"/>
                          </a:solidFill>
                          <a:latin typeface="+mn-lt"/>
                          <a:ea typeface="+mn-ea"/>
                          <a:cs typeface="+mn-cs"/>
                        </a:rPr>
                        <a:t>Error</a:t>
                      </a:r>
                      <a:endParaRPr lang="fr-FR" dirty="0"/>
                    </a:p>
                  </a:txBody>
                  <a:tcPr/>
                </a:tc>
                <a:tc>
                  <a:txBody>
                    <a:bodyPr/>
                    <a:lstStyle/>
                    <a:p>
                      <a:endParaRPr lang="fr-FR" dirty="0"/>
                    </a:p>
                  </a:txBody>
                  <a:tcPr/>
                </a:tc>
              </a:tr>
              <a:tr h="557463">
                <a:tc>
                  <a:txBody>
                    <a:bodyPr/>
                    <a:lstStyle/>
                    <a:p>
                      <a:r>
                        <a:rPr lang="fr-FR" sz="1800" b="1" kern="1200" baseline="0" dirty="0" err="1" smtClean="0">
                          <a:solidFill>
                            <a:schemeClr val="tx1"/>
                          </a:solidFill>
                          <a:latin typeface="+mn-lt"/>
                          <a:ea typeface="+mn-ea"/>
                          <a:cs typeface="+mn-cs"/>
                        </a:rPr>
                        <a:t>Wait</a:t>
                      </a:r>
                      <a:endParaRPr lang="fr-FR" dirty="0"/>
                    </a:p>
                  </a:txBody>
                  <a:tcPr/>
                </a:tc>
                <a:tc>
                  <a:txBody>
                    <a:bodyPr/>
                    <a:lstStyle/>
                    <a:p>
                      <a:endParaRPr lang="fr-FR" dirty="0"/>
                    </a:p>
                  </a:txBody>
                  <a:tcPr/>
                </a:tc>
              </a:tr>
              <a:tr h="557463">
                <a:tc>
                  <a:txBody>
                    <a:bodyPr/>
                    <a:lstStyle/>
                    <a:p>
                      <a:r>
                        <a:rPr lang="fr-FR" sz="1800" b="1" kern="1200" baseline="0" dirty="0" smtClean="0">
                          <a:solidFill>
                            <a:schemeClr val="tx1"/>
                          </a:solidFill>
                          <a:latin typeface="+mn-lt"/>
                          <a:ea typeface="+mn-ea"/>
                          <a:cs typeface="+mn-cs"/>
                        </a:rPr>
                        <a:t>Meta</a:t>
                      </a:r>
                      <a:endParaRPr lang="fr-FR" dirty="0"/>
                    </a:p>
                  </a:txBody>
                  <a:tcPr/>
                </a:tc>
                <a:tc>
                  <a:txBody>
                    <a:bodyPr/>
                    <a:lstStyle/>
                    <a:p>
                      <a:endParaRPr lang="fr-FR" dirty="0"/>
                    </a:p>
                  </a:txBody>
                  <a:tcPr/>
                </a:tc>
              </a:tr>
              <a:tr h="557463">
                <a:tc>
                  <a:txBody>
                    <a:bodyPr/>
                    <a:lstStyle/>
                    <a:p>
                      <a:r>
                        <a:rPr lang="fr-FR" sz="1800" b="1" kern="1200" baseline="0" dirty="0" smtClean="0">
                          <a:solidFill>
                            <a:schemeClr val="tx1"/>
                          </a:solidFill>
                          <a:latin typeface="+mn-lt"/>
                          <a:ea typeface="+mn-ea"/>
                          <a:cs typeface="+mn-cs"/>
                        </a:rPr>
                        <a:t>Substitute</a:t>
                      </a:r>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285720" y="1428736"/>
            <a:ext cx="4088555" cy="461665"/>
          </a:xfrm>
          <a:prstGeom prst="rect">
            <a:avLst/>
          </a:prstGeom>
        </p:spPr>
        <p:txBody>
          <a:bodyPr wrap="none">
            <a:spAutoFit/>
          </a:bodyPr>
          <a:lstStyle/>
          <a:p>
            <a:r>
              <a:rPr lang="fr-FR" sz="2400" b="1" dirty="0" smtClean="0"/>
              <a:t>L’aspect sémantique des filtres</a:t>
            </a:r>
            <a:endParaRPr lang="fr-FR" sz="2400" dirty="0"/>
          </a:p>
        </p:txBody>
      </p:sp>
      <p:graphicFrame>
        <p:nvGraphicFramePr>
          <p:cNvPr id="7" name="Tableau 6"/>
          <p:cNvGraphicFramePr>
            <a:graphicFrameLocks noGrp="1"/>
          </p:cNvGraphicFramePr>
          <p:nvPr/>
        </p:nvGraphicFramePr>
        <p:xfrm>
          <a:off x="142844" y="2000240"/>
          <a:ext cx="8858312" cy="3575489"/>
        </p:xfrm>
        <a:graphic>
          <a:graphicData uri="http://schemas.openxmlformats.org/drawingml/2006/table">
            <a:tbl>
              <a:tblPr firstRow="1" bandRow="1">
                <a:tableStyleId>{E8B1032C-EA38-4F05-BA0D-38AFFFC7BED3}</a:tableStyleId>
              </a:tblPr>
              <a:tblGrid>
                <a:gridCol w="1764755"/>
                <a:gridCol w="7093557"/>
              </a:tblGrid>
              <a:tr h="714380">
                <a:tc>
                  <a:txBody>
                    <a:bodyPr/>
                    <a:lstStyle/>
                    <a:p>
                      <a:r>
                        <a:rPr lang="fr-FR" sz="1800" b="1" kern="1200" baseline="0" dirty="0" err="1" smtClean="0">
                          <a:solidFill>
                            <a:schemeClr val="tx1"/>
                          </a:solidFill>
                          <a:latin typeface="+mn-lt"/>
                          <a:ea typeface="+mn-ea"/>
                          <a:cs typeface="+mn-cs"/>
                        </a:rPr>
                        <a:t>Dispatch</a:t>
                      </a:r>
                      <a:endParaRPr lang="fr-FR" dirty="0"/>
                    </a:p>
                  </a:txBody>
                  <a:tcPr/>
                </a:tc>
                <a:tc>
                  <a:txBody>
                    <a:bodyPr/>
                    <a:lstStyle/>
                    <a:p>
                      <a:pPr algn="just"/>
                      <a:r>
                        <a:rPr lang="fr-FR" sz="1200" b="0" kern="1200" baseline="0" dirty="0" smtClean="0">
                          <a:solidFill>
                            <a:schemeClr val="tx1"/>
                          </a:solidFill>
                          <a:latin typeface="+mn-lt"/>
                          <a:ea typeface="+mn-ea"/>
                          <a:cs typeface="+mn-cs"/>
                        </a:rPr>
                        <a:t>Quand le message est accepté, le filtre décide vers quel objet doit être redirigé ce message, par contre, si le message est rejeté le message passe au filtre suivant. Ce type de filtre fournit au modèle CF des techniques d’abstractions des données comme l’héritage simple, multiple et dynamique ainsi que la délégation.</a:t>
                      </a:r>
                      <a:endParaRPr lang="fr-FR" sz="1200" b="0" dirty="0"/>
                    </a:p>
                  </a:txBody>
                  <a:tcPr/>
                </a:tc>
              </a:tr>
              <a:tr h="557463">
                <a:tc>
                  <a:txBody>
                    <a:bodyPr/>
                    <a:lstStyle/>
                    <a:p>
                      <a:r>
                        <a:rPr lang="fr-FR" sz="1800" b="1" kern="1200" baseline="0" dirty="0" err="1" smtClean="0">
                          <a:solidFill>
                            <a:schemeClr val="tx1"/>
                          </a:solidFill>
                          <a:latin typeface="+mn-lt"/>
                          <a:ea typeface="+mn-ea"/>
                          <a:cs typeface="+mn-cs"/>
                        </a:rPr>
                        <a:t>Error</a:t>
                      </a:r>
                      <a:endParaRPr lang="fr-FR" dirty="0"/>
                    </a:p>
                  </a:txBody>
                  <a:tcPr/>
                </a:tc>
                <a:tc>
                  <a:txBody>
                    <a:bodyPr/>
                    <a:lstStyle/>
                    <a:p>
                      <a:pPr algn="just"/>
                      <a:r>
                        <a:rPr lang="fr-FR" sz="1800" b="1" kern="1200" baseline="0" dirty="0" smtClean="0">
                          <a:solidFill>
                            <a:schemeClr val="tx1"/>
                          </a:solidFill>
                          <a:latin typeface="+mn-lt"/>
                          <a:ea typeface="+mn-ea"/>
                          <a:cs typeface="+mn-cs"/>
                        </a:rPr>
                        <a:t>Quand le message est accepté par un filtre, il lui permet de continuer vers le filtre suivant, sinon, le message doit être bloqué ; ce type de filtres fournit au modèle CF les techniques de contrôle multiples et des pré-conditions.</a:t>
                      </a:r>
                      <a:endParaRPr lang="fr-FR" sz="1800" b="1" dirty="0"/>
                    </a:p>
                  </a:txBody>
                  <a:tcPr/>
                </a:tc>
              </a:tr>
              <a:tr h="557463">
                <a:tc>
                  <a:txBody>
                    <a:bodyPr/>
                    <a:lstStyle/>
                    <a:p>
                      <a:r>
                        <a:rPr lang="fr-FR" sz="1800" b="1" kern="1200" baseline="0" dirty="0" err="1" smtClean="0">
                          <a:solidFill>
                            <a:schemeClr val="tx1"/>
                          </a:solidFill>
                          <a:latin typeface="+mn-lt"/>
                          <a:ea typeface="+mn-ea"/>
                          <a:cs typeface="+mn-cs"/>
                        </a:rPr>
                        <a:t>Wait</a:t>
                      </a:r>
                      <a:endParaRPr lang="fr-FR" dirty="0"/>
                    </a:p>
                  </a:txBody>
                  <a:tcPr/>
                </a:tc>
                <a:tc>
                  <a:txBody>
                    <a:bodyPr/>
                    <a:lstStyle/>
                    <a:p>
                      <a:endParaRPr lang="fr-FR" dirty="0"/>
                    </a:p>
                  </a:txBody>
                  <a:tcPr/>
                </a:tc>
              </a:tr>
              <a:tr h="557463">
                <a:tc>
                  <a:txBody>
                    <a:bodyPr/>
                    <a:lstStyle/>
                    <a:p>
                      <a:r>
                        <a:rPr lang="fr-FR" sz="1800" b="1" kern="1200" baseline="0" dirty="0" smtClean="0">
                          <a:solidFill>
                            <a:schemeClr val="tx1"/>
                          </a:solidFill>
                          <a:latin typeface="+mn-lt"/>
                          <a:ea typeface="+mn-ea"/>
                          <a:cs typeface="+mn-cs"/>
                        </a:rPr>
                        <a:t>Meta</a:t>
                      </a:r>
                      <a:endParaRPr lang="fr-FR" dirty="0"/>
                    </a:p>
                  </a:txBody>
                  <a:tcPr/>
                </a:tc>
                <a:tc>
                  <a:txBody>
                    <a:bodyPr/>
                    <a:lstStyle/>
                    <a:p>
                      <a:endParaRPr lang="fr-FR" dirty="0"/>
                    </a:p>
                  </a:txBody>
                  <a:tcPr/>
                </a:tc>
              </a:tr>
              <a:tr h="557463">
                <a:tc>
                  <a:txBody>
                    <a:bodyPr/>
                    <a:lstStyle/>
                    <a:p>
                      <a:r>
                        <a:rPr lang="fr-FR" sz="1800" b="1" kern="1200" baseline="0" dirty="0" smtClean="0">
                          <a:solidFill>
                            <a:schemeClr val="tx1"/>
                          </a:solidFill>
                          <a:latin typeface="+mn-lt"/>
                          <a:ea typeface="+mn-ea"/>
                          <a:cs typeface="+mn-cs"/>
                        </a:rPr>
                        <a:t>Substitute</a:t>
                      </a:r>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285720" y="1428736"/>
            <a:ext cx="4088555" cy="461665"/>
          </a:xfrm>
          <a:prstGeom prst="rect">
            <a:avLst/>
          </a:prstGeom>
        </p:spPr>
        <p:txBody>
          <a:bodyPr wrap="none">
            <a:spAutoFit/>
          </a:bodyPr>
          <a:lstStyle/>
          <a:p>
            <a:r>
              <a:rPr lang="fr-FR" sz="2400" b="1" dirty="0" smtClean="0"/>
              <a:t>L’aspect sémantique des filtres</a:t>
            </a:r>
            <a:endParaRPr lang="fr-FR" sz="2400" dirty="0"/>
          </a:p>
        </p:txBody>
      </p:sp>
      <p:graphicFrame>
        <p:nvGraphicFramePr>
          <p:cNvPr id="7" name="Tableau 6"/>
          <p:cNvGraphicFramePr>
            <a:graphicFrameLocks noGrp="1"/>
          </p:cNvGraphicFramePr>
          <p:nvPr/>
        </p:nvGraphicFramePr>
        <p:xfrm>
          <a:off x="142844" y="2000240"/>
          <a:ext cx="8858312" cy="3383786"/>
        </p:xfrm>
        <a:graphic>
          <a:graphicData uri="http://schemas.openxmlformats.org/drawingml/2006/table">
            <a:tbl>
              <a:tblPr firstRow="1" bandRow="1">
                <a:tableStyleId>{E8B1032C-EA38-4F05-BA0D-38AFFFC7BED3}</a:tableStyleId>
              </a:tblPr>
              <a:tblGrid>
                <a:gridCol w="1764755"/>
                <a:gridCol w="7093557"/>
              </a:tblGrid>
              <a:tr h="714380">
                <a:tc>
                  <a:txBody>
                    <a:bodyPr/>
                    <a:lstStyle/>
                    <a:p>
                      <a:r>
                        <a:rPr lang="fr-FR" sz="1800" b="1" kern="1200" baseline="0" dirty="0" err="1" smtClean="0">
                          <a:solidFill>
                            <a:schemeClr val="tx1"/>
                          </a:solidFill>
                          <a:latin typeface="+mn-lt"/>
                          <a:ea typeface="+mn-ea"/>
                          <a:cs typeface="+mn-cs"/>
                        </a:rPr>
                        <a:t>Dispatch</a:t>
                      </a:r>
                      <a:endParaRPr lang="fr-FR" dirty="0"/>
                    </a:p>
                  </a:txBody>
                  <a:tcPr/>
                </a:tc>
                <a:tc>
                  <a:txBody>
                    <a:bodyPr/>
                    <a:lstStyle/>
                    <a:p>
                      <a:pPr algn="just"/>
                      <a:r>
                        <a:rPr lang="fr-FR" sz="1200" b="0" kern="1200" baseline="0" dirty="0" smtClean="0">
                          <a:solidFill>
                            <a:schemeClr val="tx1"/>
                          </a:solidFill>
                          <a:latin typeface="+mn-lt"/>
                          <a:ea typeface="+mn-ea"/>
                          <a:cs typeface="+mn-cs"/>
                        </a:rPr>
                        <a:t>Quand le message est accepté, le filtre décide vers quel objet doit être redirigé ce message, par contre, si le message est rejeté le message passe au filtre suivant. Ce type de filtre fournit au modèle CF des techniques d’abstractions des données comme l’héritage simple, multiple et dynamique ainsi que la délégation.</a:t>
                      </a:r>
                      <a:endParaRPr lang="fr-FR" sz="1200" b="0" dirty="0"/>
                    </a:p>
                  </a:txBody>
                  <a:tcPr/>
                </a:tc>
              </a:tr>
              <a:tr h="557463">
                <a:tc>
                  <a:txBody>
                    <a:bodyPr/>
                    <a:lstStyle/>
                    <a:p>
                      <a:r>
                        <a:rPr lang="fr-FR" sz="1800" b="1" kern="1200" baseline="0" dirty="0" err="1" smtClean="0">
                          <a:solidFill>
                            <a:schemeClr val="tx1"/>
                          </a:solidFill>
                          <a:latin typeface="+mn-lt"/>
                          <a:ea typeface="+mn-ea"/>
                          <a:cs typeface="+mn-cs"/>
                        </a:rPr>
                        <a:t>Error</a:t>
                      </a:r>
                      <a:endParaRPr lang="fr-FR" dirty="0"/>
                    </a:p>
                  </a:txBody>
                  <a:tcPr/>
                </a:tc>
                <a:tc>
                  <a:txBody>
                    <a:bodyPr/>
                    <a:lstStyle/>
                    <a:p>
                      <a:pPr algn="just"/>
                      <a:r>
                        <a:rPr lang="fr-FR" sz="1200" kern="1200" baseline="0" dirty="0" smtClean="0">
                          <a:solidFill>
                            <a:schemeClr val="tx1"/>
                          </a:solidFill>
                          <a:latin typeface="+mn-lt"/>
                          <a:ea typeface="+mn-ea"/>
                          <a:cs typeface="+mn-cs"/>
                        </a:rPr>
                        <a:t>Quand le message est accepté par un filtre, il lui permet de continuer vers le filtre suivant, sinon, le message doit être bloqué ; ce type de filtres fournit au modèle CF les techniques de contrôle multiples et des pré-conditions.</a:t>
                      </a:r>
                      <a:endParaRPr lang="fr-FR" sz="1200" dirty="0"/>
                    </a:p>
                  </a:txBody>
                  <a:tcPr/>
                </a:tc>
              </a:tr>
              <a:tr h="557463">
                <a:tc>
                  <a:txBody>
                    <a:bodyPr/>
                    <a:lstStyle/>
                    <a:p>
                      <a:r>
                        <a:rPr lang="fr-FR" sz="1800" b="1" kern="1200" baseline="0" dirty="0" err="1" smtClean="0">
                          <a:solidFill>
                            <a:schemeClr val="tx1"/>
                          </a:solidFill>
                          <a:latin typeface="+mn-lt"/>
                          <a:ea typeface="+mn-ea"/>
                          <a:cs typeface="+mn-cs"/>
                        </a:rPr>
                        <a:t>Wait</a:t>
                      </a:r>
                      <a:endParaRPr lang="fr-FR" dirty="0"/>
                    </a:p>
                  </a:txBody>
                  <a:tcPr/>
                </a:tc>
                <a:tc>
                  <a:txBody>
                    <a:bodyPr/>
                    <a:lstStyle/>
                    <a:p>
                      <a:pPr algn="just"/>
                      <a:r>
                        <a:rPr lang="fr-FR" sz="1800" b="1" kern="1200" baseline="0" dirty="0" smtClean="0">
                          <a:solidFill>
                            <a:schemeClr val="tx1"/>
                          </a:solidFill>
                          <a:latin typeface="+mn-lt"/>
                          <a:ea typeface="+mn-ea"/>
                          <a:cs typeface="+mn-cs"/>
                        </a:rPr>
                        <a:t>Quand le message est accepté il passe au filtre suivant, sinon, l’objet CF le mette dans la queue d’une file d’attente jusqu'à la satisfaction des conditions qui le bloquent.</a:t>
                      </a:r>
                      <a:endParaRPr lang="fr-FR" b="1" dirty="0"/>
                    </a:p>
                  </a:txBody>
                  <a:tcPr/>
                </a:tc>
              </a:tr>
              <a:tr h="557463">
                <a:tc>
                  <a:txBody>
                    <a:bodyPr/>
                    <a:lstStyle/>
                    <a:p>
                      <a:r>
                        <a:rPr lang="fr-FR" sz="1800" b="1" kern="1200" baseline="0" dirty="0" smtClean="0">
                          <a:solidFill>
                            <a:schemeClr val="tx1"/>
                          </a:solidFill>
                          <a:latin typeface="+mn-lt"/>
                          <a:ea typeface="+mn-ea"/>
                          <a:cs typeface="+mn-cs"/>
                        </a:rPr>
                        <a:t>Meta</a:t>
                      </a:r>
                      <a:endParaRPr lang="fr-FR" dirty="0"/>
                    </a:p>
                  </a:txBody>
                  <a:tcPr/>
                </a:tc>
                <a:tc>
                  <a:txBody>
                    <a:bodyPr/>
                    <a:lstStyle/>
                    <a:p>
                      <a:endParaRPr lang="fr-FR" dirty="0"/>
                    </a:p>
                  </a:txBody>
                  <a:tcPr/>
                </a:tc>
              </a:tr>
              <a:tr h="557463">
                <a:tc>
                  <a:txBody>
                    <a:bodyPr/>
                    <a:lstStyle/>
                    <a:p>
                      <a:r>
                        <a:rPr lang="fr-FR" sz="1800" b="1" kern="1200" baseline="0" dirty="0" smtClean="0">
                          <a:solidFill>
                            <a:schemeClr val="tx1"/>
                          </a:solidFill>
                          <a:latin typeface="+mn-lt"/>
                          <a:ea typeface="+mn-ea"/>
                          <a:cs typeface="+mn-cs"/>
                        </a:rPr>
                        <a:t>Substitute</a:t>
                      </a:r>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285720" y="1428736"/>
            <a:ext cx="4088555" cy="461665"/>
          </a:xfrm>
          <a:prstGeom prst="rect">
            <a:avLst/>
          </a:prstGeom>
        </p:spPr>
        <p:txBody>
          <a:bodyPr wrap="none">
            <a:spAutoFit/>
          </a:bodyPr>
          <a:lstStyle/>
          <a:p>
            <a:r>
              <a:rPr lang="fr-FR" sz="2400" b="1" dirty="0" smtClean="0"/>
              <a:t>L’aspect sémantique des filtres</a:t>
            </a:r>
            <a:endParaRPr lang="fr-FR" sz="2400" dirty="0"/>
          </a:p>
        </p:txBody>
      </p:sp>
      <p:graphicFrame>
        <p:nvGraphicFramePr>
          <p:cNvPr id="7" name="Tableau 6"/>
          <p:cNvGraphicFramePr>
            <a:graphicFrameLocks noGrp="1"/>
          </p:cNvGraphicFramePr>
          <p:nvPr/>
        </p:nvGraphicFramePr>
        <p:xfrm>
          <a:off x="142844" y="2000240"/>
          <a:ext cx="8858312" cy="3383786"/>
        </p:xfrm>
        <a:graphic>
          <a:graphicData uri="http://schemas.openxmlformats.org/drawingml/2006/table">
            <a:tbl>
              <a:tblPr firstRow="1" bandRow="1">
                <a:tableStyleId>{E8B1032C-EA38-4F05-BA0D-38AFFFC7BED3}</a:tableStyleId>
              </a:tblPr>
              <a:tblGrid>
                <a:gridCol w="1764755"/>
                <a:gridCol w="7093557"/>
              </a:tblGrid>
              <a:tr h="714380">
                <a:tc>
                  <a:txBody>
                    <a:bodyPr/>
                    <a:lstStyle/>
                    <a:p>
                      <a:r>
                        <a:rPr lang="fr-FR" sz="1800" b="1" kern="1200" baseline="0" dirty="0" err="1" smtClean="0">
                          <a:solidFill>
                            <a:schemeClr val="tx1"/>
                          </a:solidFill>
                          <a:latin typeface="+mn-lt"/>
                          <a:ea typeface="+mn-ea"/>
                          <a:cs typeface="+mn-cs"/>
                        </a:rPr>
                        <a:t>Dispatch</a:t>
                      </a:r>
                      <a:endParaRPr lang="fr-FR" dirty="0"/>
                    </a:p>
                  </a:txBody>
                  <a:tcPr/>
                </a:tc>
                <a:tc>
                  <a:txBody>
                    <a:bodyPr/>
                    <a:lstStyle/>
                    <a:p>
                      <a:pPr algn="just"/>
                      <a:r>
                        <a:rPr lang="fr-FR" sz="1200" b="0" kern="1200" baseline="0" dirty="0" smtClean="0">
                          <a:solidFill>
                            <a:schemeClr val="tx1"/>
                          </a:solidFill>
                          <a:latin typeface="+mn-lt"/>
                          <a:ea typeface="+mn-ea"/>
                          <a:cs typeface="+mn-cs"/>
                        </a:rPr>
                        <a:t>Quand le message est accepté, le filtre décide vers quel objet doit être redirigé ce message, par contre, si le message est rejeté le message passe au filtre suivant. Ce type de filtre fournit au modèle CF des techniques d’abstractions des données comme l’héritage simple, multiple et dynamique ainsi que la délégation.</a:t>
                      </a:r>
                      <a:endParaRPr lang="fr-FR" sz="1200" b="0" dirty="0"/>
                    </a:p>
                  </a:txBody>
                  <a:tcPr/>
                </a:tc>
              </a:tr>
              <a:tr h="557463">
                <a:tc>
                  <a:txBody>
                    <a:bodyPr/>
                    <a:lstStyle/>
                    <a:p>
                      <a:r>
                        <a:rPr lang="fr-FR" sz="1800" b="1" kern="1200" baseline="0" dirty="0" err="1" smtClean="0">
                          <a:solidFill>
                            <a:schemeClr val="tx1"/>
                          </a:solidFill>
                          <a:latin typeface="+mn-lt"/>
                          <a:ea typeface="+mn-ea"/>
                          <a:cs typeface="+mn-cs"/>
                        </a:rPr>
                        <a:t>Error</a:t>
                      </a:r>
                      <a:endParaRPr lang="fr-FR" dirty="0"/>
                    </a:p>
                  </a:txBody>
                  <a:tcPr/>
                </a:tc>
                <a:tc>
                  <a:txBody>
                    <a:bodyPr/>
                    <a:lstStyle/>
                    <a:p>
                      <a:pPr algn="just"/>
                      <a:r>
                        <a:rPr lang="fr-FR" sz="1200" kern="1200" baseline="0" dirty="0" smtClean="0">
                          <a:solidFill>
                            <a:schemeClr val="tx1"/>
                          </a:solidFill>
                          <a:latin typeface="+mn-lt"/>
                          <a:ea typeface="+mn-ea"/>
                          <a:cs typeface="+mn-cs"/>
                        </a:rPr>
                        <a:t>Quand le message est accepté par un filtre, il lui permet de continuer vers le filtre suivant, sinon, le message doit être bloqué ; ce type de filtres fournit au modèle CF les techniques de contrôle multiples et des pré-conditions.</a:t>
                      </a:r>
                      <a:endParaRPr lang="fr-FR" sz="1200" dirty="0"/>
                    </a:p>
                  </a:txBody>
                  <a:tcPr/>
                </a:tc>
              </a:tr>
              <a:tr h="557463">
                <a:tc>
                  <a:txBody>
                    <a:bodyPr/>
                    <a:lstStyle/>
                    <a:p>
                      <a:r>
                        <a:rPr lang="fr-FR" sz="1800" b="1" kern="1200" baseline="0" dirty="0" err="1" smtClean="0">
                          <a:solidFill>
                            <a:schemeClr val="tx1"/>
                          </a:solidFill>
                          <a:latin typeface="+mn-lt"/>
                          <a:ea typeface="+mn-ea"/>
                          <a:cs typeface="+mn-cs"/>
                        </a:rPr>
                        <a:t>Wait</a:t>
                      </a:r>
                      <a:endParaRPr lang="fr-FR" dirty="0"/>
                    </a:p>
                  </a:txBody>
                  <a:tcPr/>
                </a:tc>
                <a:tc>
                  <a:txBody>
                    <a:bodyPr/>
                    <a:lstStyle/>
                    <a:p>
                      <a:pPr algn="just"/>
                      <a:r>
                        <a:rPr lang="fr-FR" sz="1200" b="0" kern="1200" baseline="0" dirty="0" smtClean="0">
                          <a:solidFill>
                            <a:schemeClr val="tx1"/>
                          </a:solidFill>
                          <a:latin typeface="+mn-lt"/>
                          <a:ea typeface="+mn-ea"/>
                          <a:cs typeface="+mn-cs"/>
                        </a:rPr>
                        <a:t>Quand le message est accepté il passe au filtre suivant, sinon, l’objet CF le mette dans la queue d’une file d’attente jusqu'à la satisfaction des conditions qui le bloquent.</a:t>
                      </a:r>
                      <a:endParaRPr lang="fr-FR" sz="1200" b="0" dirty="0"/>
                    </a:p>
                  </a:txBody>
                  <a:tcPr/>
                </a:tc>
              </a:tr>
              <a:tr h="557463">
                <a:tc>
                  <a:txBody>
                    <a:bodyPr/>
                    <a:lstStyle/>
                    <a:p>
                      <a:r>
                        <a:rPr lang="fr-FR" sz="1800" b="1" kern="1200" baseline="0" dirty="0" smtClean="0">
                          <a:solidFill>
                            <a:schemeClr val="tx1"/>
                          </a:solidFill>
                          <a:latin typeface="+mn-lt"/>
                          <a:ea typeface="+mn-ea"/>
                          <a:cs typeface="+mn-cs"/>
                        </a:rPr>
                        <a:t>Meta</a:t>
                      </a:r>
                      <a:endParaRPr lang="fr-FR" dirty="0"/>
                    </a:p>
                  </a:txBody>
                  <a:tcPr/>
                </a:tc>
                <a:tc>
                  <a:txBody>
                    <a:bodyPr/>
                    <a:lstStyle/>
                    <a:p>
                      <a:pPr algn="just"/>
                      <a:r>
                        <a:rPr lang="fr-FR" sz="1800" b="1" kern="1200" baseline="0" dirty="0" smtClean="0">
                          <a:solidFill>
                            <a:schemeClr val="tx1"/>
                          </a:solidFill>
                          <a:latin typeface="+mn-lt"/>
                          <a:ea typeface="+mn-ea"/>
                          <a:cs typeface="+mn-cs"/>
                        </a:rPr>
                        <a:t>Quand un message est rejeté par un filtre, il passe au filtre suivant, sinon, il le doit être réifié d’abord et envoyé à un autre objet pour le manipuler.</a:t>
                      </a:r>
                      <a:endParaRPr lang="fr-FR" b="1" dirty="0"/>
                    </a:p>
                  </a:txBody>
                  <a:tcPr/>
                </a:tc>
              </a:tr>
              <a:tr h="557463">
                <a:tc>
                  <a:txBody>
                    <a:bodyPr/>
                    <a:lstStyle/>
                    <a:p>
                      <a:r>
                        <a:rPr lang="fr-FR" sz="1800" b="1" kern="1200" baseline="0" dirty="0" smtClean="0">
                          <a:solidFill>
                            <a:schemeClr val="tx1"/>
                          </a:solidFill>
                          <a:latin typeface="+mn-lt"/>
                          <a:ea typeface="+mn-ea"/>
                          <a:cs typeface="+mn-cs"/>
                        </a:rPr>
                        <a:t>Substitute</a:t>
                      </a:r>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285720" y="1428736"/>
            <a:ext cx="4088555" cy="461665"/>
          </a:xfrm>
          <a:prstGeom prst="rect">
            <a:avLst/>
          </a:prstGeom>
        </p:spPr>
        <p:txBody>
          <a:bodyPr wrap="none">
            <a:spAutoFit/>
          </a:bodyPr>
          <a:lstStyle/>
          <a:p>
            <a:r>
              <a:rPr lang="fr-FR" sz="2400" b="1" dirty="0" smtClean="0"/>
              <a:t>L’aspect sémantique des filtres</a:t>
            </a:r>
            <a:endParaRPr lang="fr-FR" sz="2400" dirty="0"/>
          </a:p>
        </p:txBody>
      </p:sp>
      <p:graphicFrame>
        <p:nvGraphicFramePr>
          <p:cNvPr id="7" name="Tableau 6"/>
          <p:cNvGraphicFramePr>
            <a:graphicFrameLocks noGrp="1"/>
          </p:cNvGraphicFramePr>
          <p:nvPr/>
        </p:nvGraphicFramePr>
        <p:xfrm>
          <a:off x="142844" y="2000240"/>
          <a:ext cx="8858312" cy="3383786"/>
        </p:xfrm>
        <a:graphic>
          <a:graphicData uri="http://schemas.openxmlformats.org/drawingml/2006/table">
            <a:tbl>
              <a:tblPr firstRow="1" bandRow="1">
                <a:tableStyleId>{E8B1032C-EA38-4F05-BA0D-38AFFFC7BED3}</a:tableStyleId>
              </a:tblPr>
              <a:tblGrid>
                <a:gridCol w="1764755"/>
                <a:gridCol w="7093557"/>
              </a:tblGrid>
              <a:tr h="714380">
                <a:tc>
                  <a:txBody>
                    <a:bodyPr/>
                    <a:lstStyle/>
                    <a:p>
                      <a:r>
                        <a:rPr lang="fr-FR" sz="1800" b="1" kern="1200" baseline="0" dirty="0" err="1" smtClean="0">
                          <a:solidFill>
                            <a:schemeClr val="tx1"/>
                          </a:solidFill>
                          <a:latin typeface="+mn-lt"/>
                          <a:ea typeface="+mn-ea"/>
                          <a:cs typeface="+mn-cs"/>
                        </a:rPr>
                        <a:t>Dispatch</a:t>
                      </a:r>
                      <a:endParaRPr lang="fr-FR" dirty="0"/>
                    </a:p>
                  </a:txBody>
                  <a:tcPr/>
                </a:tc>
                <a:tc>
                  <a:txBody>
                    <a:bodyPr/>
                    <a:lstStyle/>
                    <a:p>
                      <a:pPr algn="just"/>
                      <a:r>
                        <a:rPr lang="fr-FR" sz="1200" b="0" kern="1200" baseline="0" dirty="0" smtClean="0">
                          <a:solidFill>
                            <a:schemeClr val="tx1"/>
                          </a:solidFill>
                          <a:latin typeface="+mn-lt"/>
                          <a:ea typeface="+mn-ea"/>
                          <a:cs typeface="+mn-cs"/>
                        </a:rPr>
                        <a:t>Quand le message est accepté, le filtre décide vers quel objet doit être redirigé ce message, par contre, si le message est rejeté le message passe au filtre suivant. Ce type de filtre fournit au modèle CF des techniques d’abstractions des données comme l’héritage simple, multiple et dynamique ainsi que la délégation.</a:t>
                      </a:r>
                      <a:endParaRPr lang="fr-FR" sz="1200" b="0" dirty="0"/>
                    </a:p>
                  </a:txBody>
                  <a:tcPr/>
                </a:tc>
              </a:tr>
              <a:tr h="557463">
                <a:tc>
                  <a:txBody>
                    <a:bodyPr/>
                    <a:lstStyle/>
                    <a:p>
                      <a:r>
                        <a:rPr lang="fr-FR" sz="1800" b="1" kern="1200" baseline="0" dirty="0" err="1" smtClean="0">
                          <a:solidFill>
                            <a:schemeClr val="tx1"/>
                          </a:solidFill>
                          <a:latin typeface="+mn-lt"/>
                          <a:ea typeface="+mn-ea"/>
                          <a:cs typeface="+mn-cs"/>
                        </a:rPr>
                        <a:t>Error</a:t>
                      </a:r>
                      <a:endParaRPr lang="fr-FR" dirty="0"/>
                    </a:p>
                  </a:txBody>
                  <a:tcPr/>
                </a:tc>
                <a:tc>
                  <a:txBody>
                    <a:bodyPr/>
                    <a:lstStyle/>
                    <a:p>
                      <a:pPr algn="just"/>
                      <a:r>
                        <a:rPr lang="fr-FR" sz="1200" kern="1200" baseline="0" dirty="0" smtClean="0">
                          <a:solidFill>
                            <a:schemeClr val="tx1"/>
                          </a:solidFill>
                          <a:latin typeface="+mn-lt"/>
                          <a:ea typeface="+mn-ea"/>
                          <a:cs typeface="+mn-cs"/>
                        </a:rPr>
                        <a:t>Quand le message est accepté par un filtre, il lui permet de continuer vers le filtre suivant, sinon, le message doit être bloqué ; ce type de filtres fournit au modèle CF les techniques de contrôle multiples et des pré-conditions.</a:t>
                      </a:r>
                      <a:endParaRPr lang="fr-FR" sz="1200" dirty="0"/>
                    </a:p>
                  </a:txBody>
                  <a:tcPr/>
                </a:tc>
              </a:tr>
              <a:tr h="557463">
                <a:tc>
                  <a:txBody>
                    <a:bodyPr/>
                    <a:lstStyle/>
                    <a:p>
                      <a:r>
                        <a:rPr lang="fr-FR" sz="1800" b="1" kern="1200" baseline="0" dirty="0" err="1" smtClean="0">
                          <a:solidFill>
                            <a:schemeClr val="tx1"/>
                          </a:solidFill>
                          <a:latin typeface="+mn-lt"/>
                          <a:ea typeface="+mn-ea"/>
                          <a:cs typeface="+mn-cs"/>
                        </a:rPr>
                        <a:t>Wait</a:t>
                      </a:r>
                      <a:endParaRPr lang="fr-FR" dirty="0"/>
                    </a:p>
                  </a:txBody>
                  <a:tcPr/>
                </a:tc>
                <a:tc>
                  <a:txBody>
                    <a:bodyPr/>
                    <a:lstStyle/>
                    <a:p>
                      <a:pPr algn="just"/>
                      <a:r>
                        <a:rPr lang="fr-FR" sz="1200" b="0" kern="1200" baseline="0" dirty="0" smtClean="0">
                          <a:solidFill>
                            <a:schemeClr val="tx1"/>
                          </a:solidFill>
                          <a:latin typeface="+mn-lt"/>
                          <a:ea typeface="+mn-ea"/>
                          <a:cs typeface="+mn-cs"/>
                        </a:rPr>
                        <a:t>Quand le message est accepté il passe au filtre suivant, sinon, l’objet CF le mette dans la queue d’une file d’attente jusqu'à la satisfaction des conditions qui le bloquent.</a:t>
                      </a:r>
                      <a:endParaRPr lang="fr-FR" sz="1200" b="0" dirty="0"/>
                    </a:p>
                  </a:txBody>
                  <a:tcPr/>
                </a:tc>
              </a:tr>
              <a:tr h="557463">
                <a:tc>
                  <a:txBody>
                    <a:bodyPr/>
                    <a:lstStyle/>
                    <a:p>
                      <a:r>
                        <a:rPr lang="fr-FR" sz="1800" b="1" kern="1200" baseline="0" dirty="0" smtClean="0">
                          <a:solidFill>
                            <a:schemeClr val="tx1"/>
                          </a:solidFill>
                          <a:latin typeface="+mn-lt"/>
                          <a:ea typeface="+mn-ea"/>
                          <a:cs typeface="+mn-cs"/>
                        </a:rPr>
                        <a:t>Meta</a:t>
                      </a:r>
                      <a:endParaRPr lang="fr-FR" dirty="0"/>
                    </a:p>
                  </a:txBody>
                  <a:tcPr/>
                </a:tc>
                <a:tc>
                  <a:txBody>
                    <a:bodyPr/>
                    <a:lstStyle/>
                    <a:p>
                      <a:pPr algn="just"/>
                      <a:r>
                        <a:rPr lang="fr-FR" sz="1200" b="0" kern="1200" baseline="0" dirty="0" smtClean="0">
                          <a:solidFill>
                            <a:schemeClr val="tx1"/>
                          </a:solidFill>
                          <a:latin typeface="+mn-lt"/>
                          <a:ea typeface="+mn-ea"/>
                          <a:cs typeface="+mn-cs"/>
                        </a:rPr>
                        <a:t>Quand un message est rejeté par un filtre, il passe au filtre suivant, sinon, il le doit être réifié d’abord et envoyé à un autre objet pour le manipuler.</a:t>
                      </a:r>
                      <a:endParaRPr lang="fr-FR" sz="1200" b="0" dirty="0"/>
                    </a:p>
                  </a:txBody>
                  <a:tcPr/>
                </a:tc>
              </a:tr>
              <a:tr h="557463">
                <a:tc>
                  <a:txBody>
                    <a:bodyPr/>
                    <a:lstStyle/>
                    <a:p>
                      <a:r>
                        <a:rPr lang="fr-FR" sz="1800" b="1" kern="1200" baseline="0" dirty="0" smtClean="0">
                          <a:solidFill>
                            <a:schemeClr val="tx1"/>
                          </a:solidFill>
                          <a:latin typeface="+mn-lt"/>
                          <a:ea typeface="+mn-ea"/>
                          <a:cs typeface="+mn-cs"/>
                        </a:rPr>
                        <a:t>Substitute</a:t>
                      </a:r>
                      <a:endParaRPr lang="fr-FR" dirty="0"/>
                    </a:p>
                  </a:txBody>
                  <a:tcPr/>
                </a:tc>
                <a:tc>
                  <a:txBody>
                    <a:bodyPr/>
                    <a:lstStyle/>
                    <a:p>
                      <a:r>
                        <a:rPr lang="fr-FR" sz="1800" b="1" kern="1200" baseline="0" dirty="0" smtClean="0">
                          <a:solidFill>
                            <a:schemeClr val="tx1"/>
                          </a:solidFill>
                          <a:latin typeface="+mn-lt"/>
                          <a:ea typeface="+mn-ea"/>
                          <a:cs typeface="+mn-cs"/>
                        </a:rPr>
                        <a:t>Quand un message est accepté, sa cible ou/et son sélecteur doit être substitué par d’autre valeurs, dans le cas contraire le message est passé au filtre suivant.</a:t>
                      </a:r>
                      <a:endParaRPr lang="fr-FR" b="1" dirty="0"/>
                    </a:p>
                  </a:txBody>
                  <a:tcPr/>
                </a:tc>
              </a:tr>
            </a:tbl>
          </a:graphicData>
        </a:graphic>
      </p:graphicFrame>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071546"/>
            <a:ext cx="2713884" cy="395173"/>
          </a:xfrm>
          <a:prstGeom prst="rect">
            <a:avLst/>
          </a:prstGeom>
          <a:solidFill>
            <a:schemeClr val="accent6">
              <a:lumMod val="20000"/>
              <a:lumOff val="80000"/>
            </a:schemeClr>
          </a:solidFill>
        </p:spPr>
        <p:txBody>
          <a:bodyPr wrap="none">
            <a:spAutoFit/>
          </a:bodyPr>
          <a:lstStyle/>
          <a:p>
            <a:pPr eaLnBrk="1" hangingPunct="1">
              <a:lnSpc>
                <a:spcPct val="80000"/>
              </a:lnSpc>
              <a:buFontTx/>
              <a:buNone/>
            </a:pPr>
            <a:r>
              <a:rPr lang="fr-FR" sz="2400" b="1" dirty="0" smtClean="0"/>
              <a:t>Principe et objectifs</a:t>
            </a:r>
          </a:p>
        </p:txBody>
      </p:sp>
      <p:sp>
        <p:nvSpPr>
          <p:cNvPr id="4" name="Rectangle 3"/>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5" name="Rectangle 4"/>
          <p:cNvSpPr/>
          <p:nvPr/>
        </p:nvSpPr>
        <p:spPr>
          <a:xfrm>
            <a:off x="500034" y="1785926"/>
            <a:ext cx="8001056" cy="3785652"/>
          </a:xfrm>
          <a:prstGeom prst="rect">
            <a:avLst/>
          </a:prstGeom>
        </p:spPr>
        <p:txBody>
          <a:bodyPr wrap="square">
            <a:spAutoFit/>
          </a:bodyPr>
          <a:lstStyle/>
          <a:p>
            <a:pPr algn="just"/>
            <a:endParaRPr lang="fr-FR" sz="2000" dirty="0" smtClean="0"/>
          </a:p>
          <a:p>
            <a:pPr algn="just"/>
            <a:r>
              <a:rPr lang="fr-FR" sz="2000" dirty="0" smtClean="0"/>
              <a:t>La </a:t>
            </a:r>
            <a:r>
              <a:rPr lang="fr-FR" sz="2000" b="1" dirty="0" err="1" smtClean="0">
                <a:solidFill>
                  <a:schemeClr val="accent6">
                    <a:lumMod val="75000"/>
                  </a:schemeClr>
                </a:solidFill>
              </a:rPr>
              <a:t>superimposition</a:t>
            </a:r>
            <a:r>
              <a:rPr lang="fr-FR" sz="2000" dirty="0" smtClean="0"/>
              <a:t> est une technique qui consiste à adjoindre systématiquement de nouveaux comportements à un objet à des endroits</a:t>
            </a:r>
          </a:p>
          <a:p>
            <a:pPr algn="just"/>
            <a:r>
              <a:rPr lang="fr-FR" sz="2000" dirty="0" smtClean="0"/>
              <a:t>spécifiques .</a:t>
            </a:r>
          </a:p>
          <a:p>
            <a:pPr algn="just"/>
            <a:r>
              <a:rPr lang="fr-FR" sz="2000" dirty="0" smtClean="0"/>
              <a:t>Quatre concepts clés qui doivent être pris en considération pour satisfaire la </a:t>
            </a:r>
            <a:r>
              <a:rPr lang="fr-FR" sz="2000" dirty="0" err="1" smtClean="0"/>
              <a:t>superimposition</a:t>
            </a:r>
            <a:r>
              <a:rPr lang="fr-FR" sz="2000" dirty="0" smtClean="0"/>
              <a:t> :</a:t>
            </a:r>
          </a:p>
          <a:p>
            <a:pPr algn="just"/>
            <a:endParaRPr lang="fr-FR" sz="2000" dirty="0" smtClean="0"/>
          </a:p>
          <a:p>
            <a:pPr algn="just"/>
            <a:r>
              <a:rPr lang="fr-FR" sz="2000" dirty="0" smtClean="0"/>
              <a:t>• </a:t>
            </a:r>
            <a:r>
              <a:rPr lang="fr-FR" sz="2000" b="1" dirty="0" smtClean="0">
                <a:solidFill>
                  <a:schemeClr val="accent6">
                    <a:lumMod val="75000"/>
                  </a:schemeClr>
                </a:solidFill>
              </a:rPr>
              <a:t>Qui</a:t>
            </a:r>
            <a:r>
              <a:rPr lang="fr-FR" sz="2000" b="1" dirty="0" smtClean="0"/>
              <a:t>. </a:t>
            </a:r>
            <a:r>
              <a:rPr lang="fr-FR" sz="2000" dirty="0" smtClean="0"/>
              <a:t>Le module du système qui sera </a:t>
            </a:r>
            <a:r>
              <a:rPr lang="fr-FR" sz="2000" dirty="0" err="1" smtClean="0"/>
              <a:t>superimposé</a:t>
            </a:r>
            <a:endParaRPr lang="fr-FR" sz="2000" dirty="0" smtClean="0"/>
          </a:p>
          <a:p>
            <a:pPr algn="just"/>
            <a:r>
              <a:rPr lang="fr-FR" sz="2000" dirty="0" smtClean="0"/>
              <a:t>• </a:t>
            </a:r>
            <a:r>
              <a:rPr lang="fr-FR" sz="2000" b="1" dirty="0" smtClean="0">
                <a:solidFill>
                  <a:schemeClr val="accent6">
                    <a:lumMod val="75000"/>
                  </a:schemeClr>
                </a:solidFill>
              </a:rPr>
              <a:t>Quoi</a:t>
            </a:r>
            <a:r>
              <a:rPr lang="fr-FR" sz="2000" b="1" dirty="0" smtClean="0"/>
              <a:t>. </a:t>
            </a:r>
            <a:r>
              <a:rPr lang="fr-FR" sz="2000" dirty="0" smtClean="0"/>
              <a:t>Le nouveau comportement à </a:t>
            </a:r>
            <a:r>
              <a:rPr lang="fr-FR" sz="2000" dirty="0" err="1" smtClean="0"/>
              <a:t>superimposé</a:t>
            </a:r>
            <a:endParaRPr lang="fr-FR" sz="2000" dirty="0" smtClean="0"/>
          </a:p>
          <a:p>
            <a:pPr algn="just"/>
            <a:r>
              <a:rPr lang="fr-FR" sz="2000" dirty="0" smtClean="0"/>
              <a:t>• </a:t>
            </a:r>
            <a:r>
              <a:rPr lang="fr-FR" sz="2000" b="1" dirty="0" smtClean="0">
                <a:solidFill>
                  <a:schemeClr val="accent6">
                    <a:lumMod val="75000"/>
                  </a:schemeClr>
                </a:solidFill>
              </a:rPr>
              <a:t>Où</a:t>
            </a:r>
            <a:r>
              <a:rPr lang="fr-FR" sz="2000" b="1" dirty="0" smtClean="0"/>
              <a:t>. </a:t>
            </a:r>
            <a:r>
              <a:rPr lang="fr-FR" sz="2000" dirty="0" smtClean="0"/>
              <a:t>Les endroits où le nouveau comportement sera </a:t>
            </a:r>
            <a:r>
              <a:rPr lang="fr-FR" sz="2000" dirty="0" err="1" smtClean="0"/>
              <a:t>superimposé</a:t>
            </a:r>
            <a:endParaRPr lang="fr-FR" sz="2000" dirty="0" smtClean="0"/>
          </a:p>
          <a:p>
            <a:pPr algn="just"/>
            <a:r>
              <a:rPr lang="fr-FR" sz="2000" dirty="0" smtClean="0"/>
              <a:t>• </a:t>
            </a:r>
            <a:r>
              <a:rPr lang="fr-FR" sz="2000" b="1" dirty="0" smtClean="0">
                <a:solidFill>
                  <a:schemeClr val="accent6">
                    <a:lumMod val="75000"/>
                  </a:schemeClr>
                </a:solidFill>
              </a:rPr>
              <a:t>Quand</a:t>
            </a:r>
            <a:r>
              <a:rPr lang="fr-FR" sz="2000" b="1" dirty="0" smtClean="0"/>
              <a:t>. </a:t>
            </a:r>
            <a:r>
              <a:rPr lang="fr-FR" sz="2000" dirty="0" smtClean="0"/>
              <a:t>Le moment dans lequel la </a:t>
            </a:r>
            <a:r>
              <a:rPr lang="fr-FR" sz="2000" dirty="0" err="1" smtClean="0"/>
              <a:t>superimposition</a:t>
            </a:r>
            <a:r>
              <a:rPr lang="fr-FR" sz="2000" dirty="0" smtClean="0"/>
              <a:t> doit être accomplie</a:t>
            </a:r>
            <a:r>
              <a:rPr lang="fr-FR" sz="2000" b="1" dirty="0" smtClean="0"/>
              <a:t>.</a:t>
            </a:r>
            <a:r>
              <a:rPr lang="fr-FR" sz="2000" dirty="0" smtClean="0"/>
              <a:t>.</a:t>
            </a:r>
          </a:p>
          <a:p>
            <a:pPr algn="just"/>
            <a:endParaRPr lang="fr-FR" sz="2000" dirty="0"/>
          </a:p>
        </p:txBody>
      </p:sp>
      <p:sp>
        <p:nvSpPr>
          <p:cNvPr id="6" name="Rectangle 5"/>
          <p:cNvSpPr/>
          <p:nvPr/>
        </p:nvSpPr>
        <p:spPr>
          <a:xfrm>
            <a:off x="285720" y="1428736"/>
            <a:ext cx="4833183" cy="461665"/>
          </a:xfrm>
          <a:prstGeom prst="rect">
            <a:avLst/>
          </a:prstGeom>
        </p:spPr>
        <p:txBody>
          <a:bodyPr wrap="none">
            <a:spAutoFit/>
          </a:bodyPr>
          <a:lstStyle/>
          <a:p>
            <a:r>
              <a:rPr lang="fr-FR" sz="2400" b="1" dirty="0" smtClean="0"/>
              <a:t>Le mécanisme de la </a:t>
            </a:r>
            <a:r>
              <a:rPr lang="fr-FR" sz="2400" b="1" dirty="0" err="1" smtClean="0"/>
              <a:t>superimposition</a:t>
            </a:r>
            <a:endParaRPr lang="fr-FR" sz="2400"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58800" y="2247900"/>
            <a:ext cx="8102600" cy="3797300"/>
          </a:xfrm>
          <a:prstGeom prst="rect">
            <a:avLst/>
          </a:prstGeom>
          <a:solidFill>
            <a:srgbClr val="000066"/>
          </a:solidFill>
          <a:ln w="28575" algn="ctr">
            <a:noFill/>
            <a:miter lim="800000"/>
            <a:headEnd type="none" w="sm" len="sm"/>
            <a:tailEnd type="none" w="sm" len="sm"/>
          </a:ln>
        </p:spPr>
        <p:txBody>
          <a:bodyPr anchor="ctr">
            <a:spAutoFit/>
          </a:bodyPr>
          <a:lstStyle/>
          <a:p>
            <a:endParaRPr lang="fr-FR"/>
          </a:p>
        </p:txBody>
      </p:sp>
      <p:grpSp>
        <p:nvGrpSpPr>
          <p:cNvPr id="2" name="Group 5"/>
          <p:cNvGrpSpPr>
            <a:grpSpLocks/>
          </p:cNvGrpSpPr>
          <p:nvPr/>
        </p:nvGrpSpPr>
        <p:grpSpPr bwMode="auto">
          <a:xfrm>
            <a:off x="663575" y="2247900"/>
            <a:ext cx="2087563" cy="3284538"/>
            <a:chOff x="431" y="1661"/>
            <a:chExt cx="1315" cy="2069"/>
          </a:xfrm>
        </p:grpSpPr>
        <p:sp>
          <p:nvSpPr>
            <p:cNvPr id="5" name="Rectangle 6"/>
            <p:cNvSpPr>
              <a:spLocks noChangeArrowheads="1"/>
            </p:cNvSpPr>
            <p:nvPr/>
          </p:nvSpPr>
          <p:spPr bwMode="auto">
            <a:xfrm>
              <a:off x="599" y="2042"/>
              <a:ext cx="1134" cy="1315"/>
            </a:xfrm>
            <a:prstGeom prst="rect">
              <a:avLst/>
            </a:prstGeom>
            <a:solidFill>
              <a:srgbClr val="FF3300">
                <a:alpha val="47058"/>
              </a:srgbClr>
            </a:solidFill>
            <a:ln w="19050">
              <a:solidFill>
                <a:srgbClr val="000000"/>
              </a:solidFill>
              <a:miter lim="800000"/>
              <a:headEnd/>
              <a:tailEnd/>
            </a:ln>
          </p:spPr>
          <p:txBody>
            <a:bodyPr/>
            <a:lstStyle/>
            <a:p>
              <a:pPr rtl="0"/>
              <a:r>
                <a:rPr lang="fr-FR" sz="1400" b="1">
                  <a:solidFill>
                    <a:srgbClr val="66FFFF"/>
                  </a:solidFill>
                  <a:latin typeface="Times New Roman" pitchFamily="18" charset="0"/>
                </a:rPr>
                <a:t>Noyau</a:t>
              </a:r>
              <a:endParaRPr lang="fr-FR" sz="2400">
                <a:solidFill>
                  <a:srgbClr val="66FFFF"/>
                </a:solidFill>
              </a:endParaRPr>
            </a:p>
          </p:txBody>
        </p:sp>
        <p:sp>
          <p:nvSpPr>
            <p:cNvPr id="6" name="AutoShape 7"/>
            <p:cNvSpPr>
              <a:spLocks noChangeArrowheads="1"/>
            </p:cNvSpPr>
            <p:nvPr/>
          </p:nvSpPr>
          <p:spPr bwMode="auto">
            <a:xfrm>
              <a:off x="1098" y="2461"/>
              <a:ext cx="513" cy="299"/>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Variable </a:t>
              </a:r>
            </a:p>
            <a:p>
              <a:pPr algn="ctr" rtl="0"/>
              <a:r>
                <a:rPr lang="fr-FR" sz="1400">
                  <a:solidFill>
                    <a:srgbClr val="66FFFF"/>
                  </a:solidFill>
                  <a:latin typeface="Times New Roman" pitchFamily="18" charset="0"/>
                </a:rPr>
                <a:t>d’instance</a:t>
              </a:r>
            </a:p>
          </p:txBody>
        </p:sp>
        <p:sp>
          <p:nvSpPr>
            <p:cNvPr id="7" name="AutoShape 8"/>
            <p:cNvSpPr>
              <a:spLocks noChangeArrowheads="1"/>
            </p:cNvSpPr>
            <p:nvPr/>
          </p:nvSpPr>
          <p:spPr bwMode="auto">
            <a:xfrm>
              <a:off x="431" y="2745"/>
              <a:ext cx="576" cy="168"/>
            </a:xfrm>
            <a:prstGeom prst="roundRect">
              <a:avLst>
                <a:gd name="adj" fmla="val 50000"/>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Méthode</a:t>
              </a:r>
            </a:p>
          </p:txBody>
        </p:sp>
        <p:sp>
          <p:nvSpPr>
            <p:cNvPr id="8" name="AutoShape 9"/>
            <p:cNvSpPr>
              <a:spLocks noChangeArrowheads="1"/>
            </p:cNvSpPr>
            <p:nvPr/>
          </p:nvSpPr>
          <p:spPr bwMode="auto">
            <a:xfrm>
              <a:off x="431" y="2507"/>
              <a:ext cx="576" cy="168"/>
            </a:xfrm>
            <a:prstGeom prst="roundRect">
              <a:avLst>
                <a:gd name="adj" fmla="val 50000"/>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Méthode</a:t>
              </a:r>
            </a:p>
          </p:txBody>
        </p:sp>
        <p:sp>
          <p:nvSpPr>
            <p:cNvPr id="9" name="AutoShape 10"/>
            <p:cNvSpPr>
              <a:spLocks noChangeArrowheads="1"/>
            </p:cNvSpPr>
            <p:nvPr/>
          </p:nvSpPr>
          <p:spPr bwMode="auto">
            <a:xfrm>
              <a:off x="431" y="2269"/>
              <a:ext cx="576" cy="168"/>
            </a:xfrm>
            <a:prstGeom prst="roundRect">
              <a:avLst>
                <a:gd name="adj" fmla="val 50000"/>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Méthode</a:t>
              </a:r>
            </a:p>
          </p:txBody>
        </p:sp>
        <p:sp>
          <p:nvSpPr>
            <p:cNvPr id="10" name="Text Box 11"/>
            <p:cNvSpPr txBox="1">
              <a:spLocks noChangeArrowheads="1"/>
            </p:cNvSpPr>
            <p:nvPr/>
          </p:nvSpPr>
          <p:spPr bwMode="auto">
            <a:xfrm>
              <a:off x="612" y="1661"/>
              <a:ext cx="817" cy="136"/>
            </a:xfrm>
            <a:prstGeom prst="rect">
              <a:avLst/>
            </a:prstGeom>
            <a:noFill/>
            <a:ln w="9525" algn="ctr">
              <a:noFill/>
              <a:miter lim="800000"/>
              <a:headEnd/>
              <a:tailEnd/>
            </a:ln>
          </p:spPr>
          <p:txBody>
            <a:bodyPr lIns="0" tIns="36000" rIns="0" bIns="0"/>
            <a:lstStyle/>
            <a:p>
              <a:pPr algn="ctr" rtl="0"/>
              <a:r>
                <a:rPr lang="fr-FR" sz="1400">
                  <a:solidFill>
                    <a:srgbClr val="66FFFF"/>
                  </a:solidFill>
                  <a:latin typeface="Times New Roman" pitchFamily="18" charset="0"/>
                </a:rPr>
                <a:t>Appels entrants</a:t>
              </a:r>
              <a:endParaRPr lang="fr-FR" sz="3200">
                <a:solidFill>
                  <a:srgbClr val="66FFFF"/>
                </a:solidFill>
              </a:endParaRPr>
            </a:p>
          </p:txBody>
        </p:sp>
        <p:sp>
          <p:nvSpPr>
            <p:cNvPr id="11" name="Text Box 12"/>
            <p:cNvSpPr txBox="1">
              <a:spLocks noChangeArrowheads="1"/>
            </p:cNvSpPr>
            <p:nvPr/>
          </p:nvSpPr>
          <p:spPr bwMode="auto">
            <a:xfrm>
              <a:off x="793" y="3521"/>
              <a:ext cx="953" cy="209"/>
            </a:xfrm>
            <a:prstGeom prst="rect">
              <a:avLst/>
            </a:prstGeom>
            <a:noFill/>
            <a:ln w="9525" algn="ctr">
              <a:noFill/>
              <a:miter lim="800000"/>
              <a:headEnd/>
              <a:tailEnd/>
            </a:ln>
          </p:spPr>
          <p:txBody>
            <a:bodyPr lIns="0" tIns="36000" rIns="0" bIns="0"/>
            <a:lstStyle/>
            <a:p>
              <a:pPr algn="ctr" rtl="0"/>
              <a:r>
                <a:rPr lang="fr-FR" sz="1400">
                  <a:solidFill>
                    <a:srgbClr val="66FFFF"/>
                  </a:solidFill>
                  <a:latin typeface="Times New Roman" pitchFamily="18" charset="0"/>
                </a:rPr>
                <a:t>Appels sortants</a:t>
              </a:r>
            </a:p>
          </p:txBody>
        </p:sp>
        <p:cxnSp>
          <p:nvCxnSpPr>
            <p:cNvPr id="12" name="AutoShape 13"/>
            <p:cNvCxnSpPr>
              <a:cxnSpLocks noChangeShapeType="1"/>
              <a:stCxn id="5" idx="2"/>
              <a:endCxn id="11" idx="0"/>
            </p:cNvCxnSpPr>
            <p:nvPr/>
          </p:nvCxnSpPr>
          <p:spPr bwMode="auto">
            <a:xfrm>
              <a:off x="1166" y="3363"/>
              <a:ext cx="104" cy="158"/>
            </a:xfrm>
            <a:prstGeom prst="straightConnector1">
              <a:avLst/>
            </a:prstGeom>
            <a:noFill/>
            <a:ln w="28575">
              <a:solidFill>
                <a:srgbClr val="FFCCCC"/>
              </a:solidFill>
              <a:round/>
              <a:headEnd/>
              <a:tailEnd type="triangle" w="med" len="med"/>
            </a:ln>
          </p:spPr>
        </p:cxnSp>
        <p:sp>
          <p:nvSpPr>
            <p:cNvPr id="13" name="AutoShape 14"/>
            <p:cNvSpPr>
              <a:spLocks noChangeArrowheads="1"/>
            </p:cNvSpPr>
            <p:nvPr/>
          </p:nvSpPr>
          <p:spPr bwMode="auto">
            <a:xfrm>
              <a:off x="1098" y="2813"/>
              <a:ext cx="513" cy="299"/>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Variable </a:t>
              </a:r>
            </a:p>
            <a:p>
              <a:pPr algn="ctr" rtl="0"/>
              <a:r>
                <a:rPr lang="fr-FR" sz="1400">
                  <a:solidFill>
                    <a:srgbClr val="66FFFF"/>
                  </a:solidFill>
                  <a:latin typeface="Times New Roman" pitchFamily="18" charset="0"/>
                </a:rPr>
                <a:t>d’instance</a:t>
              </a:r>
            </a:p>
          </p:txBody>
        </p:sp>
        <p:cxnSp>
          <p:nvCxnSpPr>
            <p:cNvPr id="14" name="AutoShape 15"/>
            <p:cNvCxnSpPr>
              <a:cxnSpLocks noChangeShapeType="1"/>
              <a:stCxn id="10" idx="2"/>
              <a:endCxn id="5" idx="0"/>
            </p:cNvCxnSpPr>
            <p:nvPr/>
          </p:nvCxnSpPr>
          <p:spPr bwMode="auto">
            <a:xfrm>
              <a:off x="1021" y="1797"/>
              <a:ext cx="145" cy="239"/>
            </a:xfrm>
            <a:prstGeom prst="straightConnector1">
              <a:avLst/>
            </a:prstGeom>
            <a:noFill/>
            <a:ln w="28575">
              <a:solidFill>
                <a:srgbClr val="FFCCCC"/>
              </a:solidFill>
              <a:round/>
              <a:headEnd/>
              <a:tailEnd type="triangle" w="med" len="med"/>
            </a:ln>
          </p:spPr>
        </p:cxnSp>
      </p:grpSp>
      <p:sp>
        <p:nvSpPr>
          <p:cNvPr id="15" name="Text Box 16"/>
          <p:cNvSpPr txBox="1">
            <a:spLocks noChangeArrowheads="1"/>
          </p:cNvSpPr>
          <p:nvPr/>
        </p:nvSpPr>
        <p:spPr bwMode="auto">
          <a:xfrm>
            <a:off x="950913" y="5703888"/>
            <a:ext cx="1550987" cy="320675"/>
          </a:xfrm>
          <a:prstGeom prst="rect">
            <a:avLst/>
          </a:prstGeom>
          <a:noFill/>
          <a:ln w="9525" algn="ctr">
            <a:noFill/>
            <a:miter lim="800000"/>
            <a:headEnd/>
            <a:tailEnd/>
          </a:ln>
        </p:spPr>
        <p:txBody>
          <a:bodyPr lIns="0" tIns="36000" rIns="0" bIns="0"/>
          <a:lstStyle/>
          <a:p>
            <a:pPr algn="ctr" rtl="0"/>
            <a:r>
              <a:rPr lang="fr-FR" sz="1400">
                <a:solidFill>
                  <a:srgbClr val="FFCCCC"/>
                </a:solidFill>
                <a:latin typeface="Times New Roman" pitchFamily="18" charset="0"/>
              </a:rPr>
              <a:t>Objet sans filtres</a:t>
            </a:r>
          </a:p>
        </p:txBody>
      </p:sp>
      <p:sp>
        <p:nvSpPr>
          <p:cNvPr id="16" name="Text Box 17"/>
          <p:cNvSpPr txBox="1">
            <a:spLocks noChangeArrowheads="1"/>
          </p:cNvSpPr>
          <p:nvPr/>
        </p:nvSpPr>
        <p:spPr bwMode="auto">
          <a:xfrm>
            <a:off x="3830638" y="5703888"/>
            <a:ext cx="1323975" cy="314325"/>
          </a:xfrm>
          <a:prstGeom prst="rect">
            <a:avLst/>
          </a:prstGeom>
          <a:noFill/>
          <a:ln w="9525" algn="ctr">
            <a:noFill/>
            <a:miter lim="800000"/>
            <a:headEnd/>
            <a:tailEnd/>
          </a:ln>
        </p:spPr>
        <p:txBody>
          <a:bodyPr lIns="0" tIns="36000" rIns="0" bIns="0"/>
          <a:lstStyle/>
          <a:p>
            <a:pPr algn="ctr" rtl="0"/>
            <a:r>
              <a:rPr lang="fr-FR" sz="1400">
                <a:solidFill>
                  <a:srgbClr val="FFCCCC"/>
                </a:solidFill>
                <a:latin typeface="Times New Roman" pitchFamily="18" charset="0"/>
              </a:rPr>
              <a:t>Objet avec filtres</a:t>
            </a:r>
          </a:p>
        </p:txBody>
      </p:sp>
      <p:grpSp>
        <p:nvGrpSpPr>
          <p:cNvPr id="4" name="Group 18"/>
          <p:cNvGrpSpPr>
            <a:grpSpLocks/>
          </p:cNvGrpSpPr>
          <p:nvPr/>
        </p:nvGrpSpPr>
        <p:grpSpPr bwMode="auto">
          <a:xfrm>
            <a:off x="3471863" y="2319338"/>
            <a:ext cx="5040312" cy="3384550"/>
            <a:chOff x="2200" y="1706"/>
            <a:chExt cx="3175" cy="2132"/>
          </a:xfrm>
        </p:grpSpPr>
        <p:sp>
          <p:nvSpPr>
            <p:cNvPr id="18" name="Rectangle 19"/>
            <p:cNvSpPr>
              <a:spLocks noChangeArrowheads="1"/>
            </p:cNvSpPr>
            <p:nvPr/>
          </p:nvSpPr>
          <p:spPr bwMode="auto">
            <a:xfrm>
              <a:off x="2200" y="2024"/>
              <a:ext cx="2494" cy="1470"/>
            </a:xfrm>
            <a:prstGeom prst="rect">
              <a:avLst/>
            </a:prstGeom>
            <a:noFill/>
            <a:ln w="9525">
              <a:solidFill>
                <a:srgbClr val="00FF99"/>
              </a:solidFill>
              <a:miter lim="800000"/>
              <a:headEnd/>
              <a:tailEnd/>
            </a:ln>
          </p:spPr>
          <p:txBody>
            <a:bodyPr/>
            <a:lstStyle/>
            <a:p>
              <a:pPr algn="l" rtl="0"/>
              <a:r>
                <a:rPr lang="fr-FR" sz="1400" b="1">
                  <a:solidFill>
                    <a:srgbClr val="66FFFF"/>
                  </a:solidFill>
                  <a:latin typeface="Times New Roman" pitchFamily="18" charset="0"/>
                </a:rPr>
                <a:t>Interface CF</a:t>
              </a:r>
              <a:endParaRPr lang="fr-FR" sz="1400">
                <a:solidFill>
                  <a:srgbClr val="66FFFF"/>
                </a:solidFill>
              </a:endParaRPr>
            </a:p>
          </p:txBody>
        </p:sp>
        <p:sp>
          <p:nvSpPr>
            <p:cNvPr id="19" name="Rectangle 20"/>
            <p:cNvSpPr>
              <a:spLocks noChangeArrowheads="1"/>
            </p:cNvSpPr>
            <p:nvPr/>
          </p:nvSpPr>
          <p:spPr bwMode="auto">
            <a:xfrm>
              <a:off x="2426" y="2288"/>
              <a:ext cx="964" cy="1006"/>
            </a:xfrm>
            <a:prstGeom prst="rect">
              <a:avLst/>
            </a:prstGeom>
            <a:solidFill>
              <a:srgbClr val="FF3300">
                <a:alpha val="47058"/>
              </a:srgbClr>
            </a:solidFill>
            <a:ln w="19050" algn="ctr">
              <a:solidFill>
                <a:srgbClr val="000000"/>
              </a:solidFill>
              <a:miter lim="800000"/>
              <a:headEnd/>
              <a:tailEnd/>
            </a:ln>
          </p:spPr>
          <p:txBody>
            <a:bodyPr/>
            <a:lstStyle/>
            <a:p>
              <a:pPr rtl="0"/>
              <a:r>
                <a:rPr lang="fr-FR" sz="1400" b="1">
                  <a:solidFill>
                    <a:srgbClr val="66FFFF"/>
                  </a:solidFill>
                  <a:latin typeface="Times New Roman" pitchFamily="18" charset="0"/>
                </a:rPr>
                <a:t>Noyau</a:t>
              </a:r>
            </a:p>
          </p:txBody>
        </p:sp>
        <p:sp>
          <p:nvSpPr>
            <p:cNvPr id="20" name="AutoShape 21"/>
            <p:cNvSpPr>
              <a:spLocks noChangeArrowheads="1"/>
            </p:cNvSpPr>
            <p:nvPr/>
          </p:nvSpPr>
          <p:spPr bwMode="auto">
            <a:xfrm>
              <a:off x="2245" y="2705"/>
              <a:ext cx="545" cy="144"/>
            </a:xfrm>
            <a:prstGeom prst="roundRect">
              <a:avLst>
                <a:gd name="adj" fmla="val 50000"/>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Méthode</a:t>
              </a:r>
            </a:p>
          </p:txBody>
        </p:sp>
        <p:sp>
          <p:nvSpPr>
            <p:cNvPr id="21" name="AutoShape 22"/>
            <p:cNvSpPr>
              <a:spLocks noChangeArrowheads="1"/>
            </p:cNvSpPr>
            <p:nvPr/>
          </p:nvSpPr>
          <p:spPr bwMode="auto">
            <a:xfrm>
              <a:off x="2245" y="2523"/>
              <a:ext cx="545" cy="144"/>
            </a:xfrm>
            <a:prstGeom prst="roundRect">
              <a:avLst>
                <a:gd name="adj" fmla="val 50000"/>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Méthode</a:t>
              </a:r>
            </a:p>
          </p:txBody>
        </p:sp>
        <p:sp>
          <p:nvSpPr>
            <p:cNvPr id="22" name="AutoShape 23"/>
            <p:cNvSpPr>
              <a:spLocks noChangeArrowheads="1"/>
            </p:cNvSpPr>
            <p:nvPr/>
          </p:nvSpPr>
          <p:spPr bwMode="auto">
            <a:xfrm>
              <a:off x="2245" y="2342"/>
              <a:ext cx="545" cy="144"/>
            </a:xfrm>
            <a:prstGeom prst="roundRect">
              <a:avLst>
                <a:gd name="adj" fmla="val 50000"/>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Méthode</a:t>
              </a:r>
            </a:p>
          </p:txBody>
        </p:sp>
        <p:sp>
          <p:nvSpPr>
            <p:cNvPr id="23" name="AutoShape 24"/>
            <p:cNvSpPr>
              <a:spLocks noChangeArrowheads="1"/>
            </p:cNvSpPr>
            <p:nvPr/>
          </p:nvSpPr>
          <p:spPr bwMode="auto">
            <a:xfrm>
              <a:off x="2245" y="2886"/>
              <a:ext cx="545" cy="144"/>
            </a:xfrm>
            <a:prstGeom prst="roundRect">
              <a:avLst>
                <a:gd name="adj" fmla="val 50000"/>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Condition</a:t>
              </a:r>
            </a:p>
          </p:txBody>
        </p:sp>
        <p:sp>
          <p:nvSpPr>
            <p:cNvPr id="24" name="AutoShape 25"/>
            <p:cNvSpPr>
              <a:spLocks noChangeArrowheads="1"/>
            </p:cNvSpPr>
            <p:nvPr/>
          </p:nvSpPr>
          <p:spPr bwMode="auto">
            <a:xfrm>
              <a:off x="2245" y="3068"/>
              <a:ext cx="545" cy="144"/>
            </a:xfrm>
            <a:prstGeom prst="roundRect">
              <a:avLst>
                <a:gd name="adj" fmla="val 50000"/>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Condition</a:t>
              </a:r>
            </a:p>
          </p:txBody>
        </p:sp>
        <p:grpSp>
          <p:nvGrpSpPr>
            <p:cNvPr id="17" name="Group 26"/>
            <p:cNvGrpSpPr>
              <a:grpSpLocks/>
            </p:cNvGrpSpPr>
            <p:nvPr/>
          </p:nvGrpSpPr>
          <p:grpSpPr bwMode="auto">
            <a:xfrm>
              <a:off x="3923" y="2840"/>
              <a:ext cx="545" cy="424"/>
              <a:chOff x="13065" y="10815"/>
              <a:chExt cx="1080" cy="825"/>
            </a:xfrm>
          </p:grpSpPr>
          <p:sp>
            <p:nvSpPr>
              <p:cNvPr id="59" name="Rectangle 27"/>
              <p:cNvSpPr>
                <a:spLocks noChangeArrowheads="1"/>
              </p:cNvSpPr>
              <p:nvPr/>
            </p:nvSpPr>
            <p:spPr bwMode="auto">
              <a:xfrm>
                <a:off x="13065" y="10815"/>
                <a:ext cx="870" cy="600"/>
              </a:xfrm>
              <a:prstGeom prst="rect">
                <a:avLst/>
              </a:prstGeom>
              <a:solidFill>
                <a:srgbClr val="FFCCCC"/>
              </a:solidFill>
              <a:ln w="19050" algn="ctr">
                <a:solidFill>
                  <a:srgbClr val="000000"/>
                </a:solidFill>
                <a:miter lim="800000"/>
                <a:headEnd/>
                <a:tailEnd/>
              </a:ln>
            </p:spPr>
            <p:txBody>
              <a:bodyPr/>
              <a:lstStyle/>
              <a:p>
                <a:pPr rtl="0"/>
                <a:r>
                  <a:rPr lang="fr-FR" sz="1000" b="1">
                    <a:solidFill>
                      <a:schemeClr val="accent2"/>
                    </a:solidFill>
                    <a:latin typeface="Times New Roman" pitchFamily="18" charset="0"/>
                  </a:rPr>
                  <a:t>Objet</a:t>
                </a:r>
              </a:p>
              <a:p>
                <a:pPr rtl="0"/>
                <a:r>
                  <a:rPr lang="fr-FR" sz="1000" b="1">
                    <a:solidFill>
                      <a:schemeClr val="accent2"/>
                    </a:solidFill>
                    <a:latin typeface="Times New Roman" pitchFamily="18" charset="0"/>
                  </a:rPr>
                  <a:t>Interne</a:t>
                </a:r>
              </a:p>
            </p:txBody>
          </p:sp>
          <p:sp>
            <p:nvSpPr>
              <p:cNvPr id="60" name="Rectangle 28"/>
              <p:cNvSpPr>
                <a:spLocks noChangeArrowheads="1"/>
              </p:cNvSpPr>
              <p:nvPr/>
            </p:nvSpPr>
            <p:spPr bwMode="auto">
              <a:xfrm>
                <a:off x="13275" y="10920"/>
                <a:ext cx="870" cy="600"/>
              </a:xfrm>
              <a:prstGeom prst="rect">
                <a:avLst/>
              </a:prstGeom>
              <a:solidFill>
                <a:srgbClr val="FFCCCC"/>
              </a:solidFill>
              <a:ln w="19050" algn="ctr">
                <a:solidFill>
                  <a:srgbClr val="000000"/>
                </a:solidFill>
                <a:miter lim="800000"/>
                <a:headEnd/>
                <a:tailEnd/>
              </a:ln>
            </p:spPr>
            <p:txBody>
              <a:bodyPr/>
              <a:lstStyle/>
              <a:p>
                <a:pPr rtl="0"/>
                <a:r>
                  <a:rPr lang="fr-FR" sz="1200" b="1">
                    <a:solidFill>
                      <a:schemeClr val="accent2"/>
                    </a:solidFill>
                    <a:latin typeface="Times New Roman" pitchFamily="18" charset="0"/>
                  </a:rPr>
                  <a:t>Objet</a:t>
                </a:r>
              </a:p>
              <a:p>
                <a:pPr rtl="0"/>
                <a:r>
                  <a:rPr lang="fr-FR" sz="1200" b="1">
                    <a:solidFill>
                      <a:schemeClr val="accent2"/>
                    </a:solidFill>
                    <a:latin typeface="Times New Roman" pitchFamily="18" charset="0"/>
                  </a:rPr>
                  <a:t>Interne</a:t>
                </a:r>
              </a:p>
            </p:txBody>
          </p:sp>
          <p:sp>
            <p:nvSpPr>
              <p:cNvPr id="61" name="Rectangle 29"/>
              <p:cNvSpPr>
                <a:spLocks noChangeArrowheads="1"/>
              </p:cNvSpPr>
              <p:nvPr/>
            </p:nvSpPr>
            <p:spPr bwMode="auto">
              <a:xfrm>
                <a:off x="13185" y="11130"/>
                <a:ext cx="870" cy="510"/>
              </a:xfrm>
              <a:prstGeom prst="rect">
                <a:avLst/>
              </a:prstGeom>
              <a:solidFill>
                <a:srgbClr val="FFCCCC"/>
              </a:solidFill>
              <a:ln w="19050" algn="ctr">
                <a:solidFill>
                  <a:srgbClr val="000000"/>
                </a:solidFill>
                <a:miter lim="800000"/>
                <a:headEnd/>
                <a:tailEnd/>
              </a:ln>
            </p:spPr>
            <p:txBody>
              <a:bodyPr/>
              <a:lstStyle/>
              <a:p>
                <a:pPr rtl="0"/>
                <a:r>
                  <a:rPr lang="fr-FR" sz="1200" b="1">
                    <a:solidFill>
                      <a:schemeClr val="accent2"/>
                    </a:solidFill>
                    <a:latin typeface="Times New Roman" pitchFamily="18" charset="0"/>
                  </a:rPr>
                  <a:t>Objet</a:t>
                </a:r>
              </a:p>
              <a:p>
                <a:pPr rtl="0"/>
                <a:r>
                  <a:rPr lang="fr-FR" sz="1200" b="1">
                    <a:solidFill>
                      <a:schemeClr val="accent2"/>
                    </a:solidFill>
                    <a:latin typeface="Times New Roman" pitchFamily="18" charset="0"/>
                  </a:rPr>
                  <a:t>Interne</a:t>
                </a:r>
              </a:p>
            </p:txBody>
          </p:sp>
        </p:grpSp>
        <p:sp>
          <p:nvSpPr>
            <p:cNvPr id="26" name="Rectangle 30"/>
            <p:cNvSpPr>
              <a:spLocks noChangeArrowheads="1"/>
            </p:cNvSpPr>
            <p:nvPr/>
          </p:nvSpPr>
          <p:spPr bwMode="auto">
            <a:xfrm>
              <a:off x="4824" y="2156"/>
              <a:ext cx="460" cy="308"/>
            </a:xfrm>
            <a:prstGeom prst="rect">
              <a:avLst/>
            </a:prstGeom>
            <a:solidFill>
              <a:srgbClr val="FFCCCC"/>
            </a:solidFill>
            <a:ln w="19050" algn="ctr">
              <a:solidFill>
                <a:srgbClr val="000000"/>
              </a:solidFill>
              <a:miter lim="800000"/>
              <a:headEnd/>
              <a:tailEnd/>
            </a:ln>
          </p:spPr>
          <p:txBody>
            <a:bodyPr/>
            <a:lstStyle/>
            <a:p>
              <a:pPr rtl="0"/>
              <a:r>
                <a:rPr lang="fr-FR" sz="1200" b="1">
                  <a:solidFill>
                    <a:schemeClr val="accent2"/>
                  </a:solidFill>
                  <a:latin typeface="Times New Roman" pitchFamily="18" charset="0"/>
                </a:rPr>
                <a:t>Objet</a:t>
              </a:r>
            </a:p>
            <a:p>
              <a:pPr rtl="0"/>
              <a:r>
                <a:rPr lang="fr-FR" sz="1200" b="1">
                  <a:solidFill>
                    <a:schemeClr val="accent2"/>
                  </a:solidFill>
                  <a:latin typeface="Times New Roman" pitchFamily="18" charset="0"/>
                </a:rPr>
                <a:t>Externe</a:t>
              </a:r>
            </a:p>
          </p:txBody>
        </p:sp>
        <p:sp>
          <p:nvSpPr>
            <p:cNvPr id="27" name="Rectangle 31"/>
            <p:cNvSpPr>
              <a:spLocks noChangeArrowheads="1"/>
            </p:cNvSpPr>
            <p:nvPr/>
          </p:nvSpPr>
          <p:spPr bwMode="auto">
            <a:xfrm>
              <a:off x="4876" y="2432"/>
              <a:ext cx="499" cy="308"/>
            </a:xfrm>
            <a:prstGeom prst="rect">
              <a:avLst/>
            </a:prstGeom>
            <a:solidFill>
              <a:srgbClr val="FFCCCC"/>
            </a:solidFill>
            <a:ln w="19050" algn="ctr">
              <a:solidFill>
                <a:srgbClr val="000000"/>
              </a:solidFill>
              <a:miter lim="800000"/>
              <a:headEnd/>
              <a:tailEnd/>
            </a:ln>
          </p:spPr>
          <p:txBody>
            <a:bodyPr/>
            <a:lstStyle/>
            <a:p>
              <a:pPr rtl="0"/>
              <a:r>
                <a:rPr lang="fr-FR" sz="1200" b="1">
                  <a:solidFill>
                    <a:schemeClr val="accent2"/>
                  </a:solidFill>
                  <a:latin typeface="Times New Roman" pitchFamily="18" charset="0"/>
                </a:rPr>
                <a:t>Objet</a:t>
              </a:r>
            </a:p>
            <a:p>
              <a:pPr rtl="0"/>
              <a:r>
                <a:rPr lang="fr-FR" sz="1200" b="1">
                  <a:solidFill>
                    <a:schemeClr val="accent2"/>
                  </a:solidFill>
                  <a:latin typeface="Times New Roman" pitchFamily="18" charset="0"/>
                </a:rPr>
                <a:t>Externe</a:t>
              </a:r>
            </a:p>
          </p:txBody>
        </p:sp>
        <p:sp>
          <p:nvSpPr>
            <p:cNvPr id="28" name="Rectangle 32"/>
            <p:cNvSpPr>
              <a:spLocks noChangeArrowheads="1"/>
            </p:cNvSpPr>
            <p:nvPr/>
          </p:nvSpPr>
          <p:spPr bwMode="auto">
            <a:xfrm>
              <a:off x="4830" y="2704"/>
              <a:ext cx="454" cy="318"/>
            </a:xfrm>
            <a:prstGeom prst="rect">
              <a:avLst/>
            </a:prstGeom>
            <a:solidFill>
              <a:srgbClr val="FFCCCC"/>
            </a:solidFill>
            <a:ln w="19050" algn="ctr">
              <a:solidFill>
                <a:srgbClr val="000000"/>
              </a:solidFill>
              <a:miter lim="800000"/>
              <a:headEnd/>
              <a:tailEnd/>
            </a:ln>
          </p:spPr>
          <p:txBody>
            <a:bodyPr/>
            <a:lstStyle/>
            <a:p>
              <a:pPr rtl="0"/>
              <a:r>
                <a:rPr lang="fr-FR" sz="1200" b="1">
                  <a:solidFill>
                    <a:schemeClr val="accent2"/>
                  </a:solidFill>
                  <a:latin typeface="Times New Roman" pitchFamily="18" charset="0"/>
                </a:rPr>
                <a:t>Objet</a:t>
              </a:r>
            </a:p>
            <a:p>
              <a:pPr rtl="0"/>
              <a:r>
                <a:rPr lang="fr-FR" sz="1200" b="1">
                  <a:solidFill>
                    <a:schemeClr val="accent2"/>
                  </a:solidFill>
                  <a:latin typeface="Times New Roman" pitchFamily="18" charset="0"/>
                </a:rPr>
                <a:t>Externe</a:t>
              </a:r>
            </a:p>
          </p:txBody>
        </p:sp>
        <p:grpSp>
          <p:nvGrpSpPr>
            <p:cNvPr id="25" name="Group 33"/>
            <p:cNvGrpSpPr>
              <a:grpSpLocks/>
            </p:cNvGrpSpPr>
            <p:nvPr/>
          </p:nvGrpSpPr>
          <p:grpSpPr bwMode="auto">
            <a:xfrm rot="5400000">
              <a:off x="3776" y="1577"/>
              <a:ext cx="396" cy="897"/>
              <a:chOff x="8093" y="10340"/>
              <a:chExt cx="990" cy="1380"/>
            </a:xfrm>
          </p:grpSpPr>
          <p:sp>
            <p:nvSpPr>
              <p:cNvPr id="56" name="AutoShape 34"/>
              <p:cNvSpPr>
                <a:spLocks noChangeArrowheads="1"/>
              </p:cNvSpPr>
              <p:nvPr/>
            </p:nvSpPr>
            <p:spPr bwMode="auto">
              <a:xfrm rot="-5400000">
                <a:off x="7553" y="10880"/>
                <a:ext cx="1380" cy="300"/>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Filtre d’entrée</a:t>
                </a:r>
              </a:p>
            </p:txBody>
          </p:sp>
          <p:sp>
            <p:nvSpPr>
              <p:cNvPr id="57" name="AutoShape 35"/>
              <p:cNvSpPr>
                <a:spLocks noChangeArrowheads="1"/>
              </p:cNvSpPr>
              <p:nvPr/>
            </p:nvSpPr>
            <p:spPr bwMode="auto">
              <a:xfrm rot="-5400000">
                <a:off x="7898" y="10880"/>
                <a:ext cx="1380" cy="300"/>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Filtre d’entrée</a:t>
                </a:r>
              </a:p>
            </p:txBody>
          </p:sp>
          <p:sp>
            <p:nvSpPr>
              <p:cNvPr id="58" name="AutoShape 36"/>
              <p:cNvSpPr>
                <a:spLocks noChangeArrowheads="1"/>
              </p:cNvSpPr>
              <p:nvPr/>
            </p:nvSpPr>
            <p:spPr bwMode="auto">
              <a:xfrm rot="-5400000">
                <a:off x="8243" y="10880"/>
                <a:ext cx="1380" cy="300"/>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Filtre d’entrée</a:t>
                </a:r>
              </a:p>
            </p:txBody>
          </p:sp>
        </p:grpSp>
        <p:grpSp>
          <p:nvGrpSpPr>
            <p:cNvPr id="29" name="Group 37"/>
            <p:cNvGrpSpPr>
              <a:grpSpLocks/>
            </p:cNvGrpSpPr>
            <p:nvPr/>
          </p:nvGrpSpPr>
          <p:grpSpPr bwMode="auto">
            <a:xfrm rot="5400000">
              <a:off x="3784" y="3040"/>
              <a:ext cx="390" cy="936"/>
              <a:chOff x="13808" y="10310"/>
              <a:chExt cx="975" cy="1440"/>
            </a:xfrm>
          </p:grpSpPr>
          <p:sp>
            <p:nvSpPr>
              <p:cNvPr id="53" name="AutoShape 38"/>
              <p:cNvSpPr>
                <a:spLocks noChangeArrowheads="1"/>
              </p:cNvSpPr>
              <p:nvPr/>
            </p:nvSpPr>
            <p:spPr bwMode="auto">
              <a:xfrm rot="-5400000">
                <a:off x="13231" y="10887"/>
                <a:ext cx="1440" cy="285"/>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Filtre de sortie</a:t>
                </a:r>
              </a:p>
            </p:txBody>
          </p:sp>
          <p:sp>
            <p:nvSpPr>
              <p:cNvPr id="54" name="AutoShape 39"/>
              <p:cNvSpPr>
                <a:spLocks noChangeArrowheads="1"/>
              </p:cNvSpPr>
              <p:nvPr/>
            </p:nvSpPr>
            <p:spPr bwMode="auto">
              <a:xfrm rot="-5400000">
                <a:off x="13576" y="10887"/>
                <a:ext cx="1440" cy="285"/>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Filtre de sortie</a:t>
                </a:r>
              </a:p>
            </p:txBody>
          </p:sp>
          <p:sp>
            <p:nvSpPr>
              <p:cNvPr id="55" name="AutoShape 40"/>
              <p:cNvSpPr>
                <a:spLocks noChangeArrowheads="1"/>
              </p:cNvSpPr>
              <p:nvPr/>
            </p:nvSpPr>
            <p:spPr bwMode="auto">
              <a:xfrm rot="-5400000">
                <a:off x="13921" y="10887"/>
                <a:ext cx="1440" cy="285"/>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400">
                    <a:solidFill>
                      <a:srgbClr val="66FFFF"/>
                    </a:solidFill>
                    <a:latin typeface="Times New Roman" pitchFamily="18" charset="0"/>
                  </a:rPr>
                  <a:t>Filtre de sortie</a:t>
                </a:r>
              </a:p>
            </p:txBody>
          </p:sp>
        </p:grpSp>
        <p:sp>
          <p:nvSpPr>
            <p:cNvPr id="31" name="Text Box 41"/>
            <p:cNvSpPr txBox="1">
              <a:spLocks noChangeArrowheads="1"/>
            </p:cNvSpPr>
            <p:nvPr/>
          </p:nvSpPr>
          <p:spPr bwMode="auto">
            <a:xfrm>
              <a:off x="2426" y="1706"/>
              <a:ext cx="778" cy="166"/>
            </a:xfrm>
            <a:prstGeom prst="rect">
              <a:avLst/>
            </a:prstGeom>
            <a:noFill/>
            <a:ln w="9525" algn="ctr">
              <a:noFill/>
              <a:miter lim="800000"/>
              <a:headEnd/>
              <a:tailEnd/>
            </a:ln>
          </p:spPr>
          <p:txBody>
            <a:bodyPr lIns="0" tIns="36000" rIns="0" bIns="0"/>
            <a:lstStyle/>
            <a:p>
              <a:pPr algn="ctr" rtl="0"/>
              <a:r>
                <a:rPr lang="fr-FR" sz="1400">
                  <a:solidFill>
                    <a:srgbClr val="66FFFF"/>
                  </a:solidFill>
                  <a:latin typeface="Times New Roman" pitchFamily="18" charset="0"/>
                </a:rPr>
                <a:t>Appels entrants</a:t>
              </a:r>
            </a:p>
          </p:txBody>
        </p:sp>
        <p:cxnSp>
          <p:nvCxnSpPr>
            <p:cNvPr id="32" name="AutoShape 42"/>
            <p:cNvCxnSpPr>
              <a:cxnSpLocks noChangeShapeType="1"/>
              <a:stCxn id="31" idx="3"/>
              <a:endCxn id="56" idx="1"/>
            </p:cNvCxnSpPr>
            <p:nvPr/>
          </p:nvCxnSpPr>
          <p:spPr bwMode="auto">
            <a:xfrm>
              <a:off x="3204" y="1789"/>
              <a:ext cx="321" cy="99"/>
            </a:xfrm>
            <a:prstGeom prst="bentConnector3">
              <a:avLst>
                <a:gd name="adj1" fmla="val 49843"/>
              </a:avLst>
            </a:prstGeom>
            <a:noFill/>
            <a:ln w="28575">
              <a:solidFill>
                <a:srgbClr val="FFCCCC"/>
              </a:solidFill>
              <a:miter lim="800000"/>
              <a:headEnd/>
              <a:tailEnd type="triangle" w="med" len="med"/>
            </a:ln>
          </p:spPr>
        </p:cxnSp>
        <p:sp>
          <p:nvSpPr>
            <p:cNvPr id="33" name="Text Box 43"/>
            <p:cNvSpPr txBox="1">
              <a:spLocks noChangeArrowheads="1"/>
            </p:cNvSpPr>
            <p:nvPr/>
          </p:nvSpPr>
          <p:spPr bwMode="auto">
            <a:xfrm>
              <a:off x="4785" y="3566"/>
              <a:ext cx="499" cy="272"/>
            </a:xfrm>
            <a:prstGeom prst="rect">
              <a:avLst/>
            </a:prstGeom>
            <a:noFill/>
            <a:ln w="9525" algn="ctr">
              <a:noFill/>
              <a:miter lim="800000"/>
              <a:headEnd/>
              <a:tailEnd/>
            </a:ln>
          </p:spPr>
          <p:txBody>
            <a:bodyPr lIns="0" tIns="36000" rIns="0" bIns="0"/>
            <a:lstStyle/>
            <a:p>
              <a:pPr algn="ctr" rtl="0"/>
              <a:r>
                <a:rPr lang="fr-FR" sz="1400">
                  <a:solidFill>
                    <a:srgbClr val="66FFFF"/>
                  </a:solidFill>
                  <a:latin typeface="Times New Roman" pitchFamily="18" charset="0"/>
                </a:rPr>
                <a:t>Appels sortants</a:t>
              </a:r>
            </a:p>
          </p:txBody>
        </p:sp>
        <p:cxnSp>
          <p:nvCxnSpPr>
            <p:cNvPr id="34" name="AutoShape 44"/>
            <p:cNvCxnSpPr>
              <a:cxnSpLocks noChangeShapeType="1"/>
              <a:stCxn id="55" idx="3"/>
              <a:endCxn id="33" idx="1"/>
            </p:cNvCxnSpPr>
            <p:nvPr/>
          </p:nvCxnSpPr>
          <p:spPr bwMode="auto">
            <a:xfrm>
              <a:off x="4447" y="3645"/>
              <a:ext cx="338" cy="57"/>
            </a:xfrm>
            <a:prstGeom prst="bentConnector3">
              <a:avLst>
                <a:gd name="adj1" fmla="val 50000"/>
              </a:avLst>
            </a:prstGeom>
            <a:noFill/>
            <a:ln w="28575">
              <a:solidFill>
                <a:srgbClr val="FFCCCC"/>
              </a:solidFill>
              <a:miter lim="800000"/>
              <a:headEnd/>
              <a:tailEnd type="triangle" w="med" len="med"/>
            </a:ln>
          </p:spPr>
        </p:cxnSp>
        <p:sp>
          <p:nvSpPr>
            <p:cNvPr id="35" name="Line 45"/>
            <p:cNvSpPr>
              <a:spLocks noChangeShapeType="1"/>
            </p:cNvSpPr>
            <p:nvPr/>
          </p:nvSpPr>
          <p:spPr bwMode="auto">
            <a:xfrm>
              <a:off x="3560" y="1886"/>
              <a:ext cx="1" cy="138"/>
            </a:xfrm>
            <a:prstGeom prst="line">
              <a:avLst/>
            </a:prstGeom>
            <a:noFill/>
            <a:ln w="28575">
              <a:solidFill>
                <a:srgbClr val="FFCCCC"/>
              </a:solidFill>
              <a:round/>
              <a:headEnd/>
              <a:tailEnd type="triangle" w="med" len="med"/>
            </a:ln>
          </p:spPr>
          <p:txBody>
            <a:bodyPr/>
            <a:lstStyle/>
            <a:p>
              <a:endParaRPr lang="fr-FR"/>
            </a:p>
          </p:txBody>
        </p:sp>
        <p:sp>
          <p:nvSpPr>
            <p:cNvPr id="36" name="Line 46"/>
            <p:cNvSpPr>
              <a:spLocks noChangeShapeType="1"/>
            </p:cNvSpPr>
            <p:nvPr/>
          </p:nvSpPr>
          <p:spPr bwMode="auto">
            <a:xfrm>
              <a:off x="3606" y="2024"/>
              <a:ext cx="0" cy="162"/>
            </a:xfrm>
            <a:prstGeom prst="line">
              <a:avLst/>
            </a:prstGeom>
            <a:noFill/>
            <a:ln w="28575">
              <a:solidFill>
                <a:srgbClr val="FFCCCC"/>
              </a:solidFill>
              <a:round/>
              <a:headEnd/>
              <a:tailEnd type="triangle" w="med" len="med"/>
            </a:ln>
          </p:spPr>
          <p:txBody>
            <a:bodyPr/>
            <a:lstStyle/>
            <a:p>
              <a:endParaRPr lang="fr-FR"/>
            </a:p>
          </p:txBody>
        </p:sp>
        <p:sp>
          <p:nvSpPr>
            <p:cNvPr id="37" name="Line 47"/>
            <p:cNvSpPr>
              <a:spLocks noChangeShapeType="1"/>
            </p:cNvSpPr>
            <p:nvPr/>
          </p:nvSpPr>
          <p:spPr bwMode="auto">
            <a:xfrm>
              <a:off x="3560" y="3362"/>
              <a:ext cx="1" cy="138"/>
            </a:xfrm>
            <a:prstGeom prst="line">
              <a:avLst/>
            </a:prstGeom>
            <a:noFill/>
            <a:ln w="28575">
              <a:solidFill>
                <a:srgbClr val="FFCCCC"/>
              </a:solidFill>
              <a:round/>
              <a:headEnd/>
              <a:tailEnd type="triangle" w="med" len="med"/>
            </a:ln>
          </p:spPr>
          <p:txBody>
            <a:bodyPr/>
            <a:lstStyle/>
            <a:p>
              <a:endParaRPr lang="fr-FR"/>
            </a:p>
          </p:txBody>
        </p:sp>
        <p:sp>
          <p:nvSpPr>
            <p:cNvPr id="38" name="Line 48"/>
            <p:cNvSpPr>
              <a:spLocks noChangeShapeType="1"/>
            </p:cNvSpPr>
            <p:nvPr/>
          </p:nvSpPr>
          <p:spPr bwMode="auto">
            <a:xfrm>
              <a:off x="3612" y="3500"/>
              <a:ext cx="1" cy="162"/>
            </a:xfrm>
            <a:prstGeom prst="line">
              <a:avLst/>
            </a:prstGeom>
            <a:noFill/>
            <a:ln w="28575">
              <a:solidFill>
                <a:srgbClr val="FFCCCC"/>
              </a:solidFill>
              <a:round/>
              <a:headEnd/>
              <a:tailEnd type="triangle" w="med" len="med"/>
            </a:ln>
          </p:spPr>
          <p:txBody>
            <a:bodyPr/>
            <a:lstStyle/>
            <a:p>
              <a:endParaRPr lang="fr-FR"/>
            </a:p>
          </p:txBody>
        </p:sp>
        <p:cxnSp>
          <p:nvCxnSpPr>
            <p:cNvPr id="39" name="AutoShape 49"/>
            <p:cNvCxnSpPr>
              <a:cxnSpLocks noChangeShapeType="1"/>
              <a:stCxn id="58" idx="1"/>
              <a:endCxn id="19" idx="0"/>
            </p:cNvCxnSpPr>
            <p:nvPr/>
          </p:nvCxnSpPr>
          <p:spPr bwMode="auto">
            <a:xfrm rot="10800000" flipV="1">
              <a:off x="2908" y="2164"/>
              <a:ext cx="617" cy="118"/>
            </a:xfrm>
            <a:prstGeom prst="bentConnector2">
              <a:avLst/>
            </a:prstGeom>
            <a:noFill/>
            <a:ln w="28575">
              <a:solidFill>
                <a:srgbClr val="FFCCCC"/>
              </a:solidFill>
              <a:miter lim="800000"/>
              <a:headEnd/>
              <a:tailEnd type="triangle" w="med" len="med"/>
            </a:ln>
          </p:spPr>
        </p:cxnSp>
        <p:sp>
          <p:nvSpPr>
            <p:cNvPr id="40" name="AutoShape 50"/>
            <p:cNvSpPr>
              <a:spLocks noChangeArrowheads="1"/>
            </p:cNvSpPr>
            <p:nvPr/>
          </p:nvSpPr>
          <p:spPr bwMode="auto">
            <a:xfrm>
              <a:off x="2856" y="2520"/>
              <a:ext cx="478" cy="275"/>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200">
                  <a:solidFill>
                    <a:srgbClr val="00FFFF"/>
                  </a:solidFill>
                  <a:latin typeface="Times New Roman" pitchFamily="18" charset="0"/>
                </a:rPr>
                <a:t>Variable </a:t>
              </a:r>
            </a:p>
            <a:p>
              <a:pPr algn="ctr" rtl="0"/>
              <a:r>
                <a:rPr lang="fr-FR" sz="1200">
                  <a:solidFill>
                    <a:srgbClr val="00FFFF"/>
                  </a:solidFill>
                  <a:latin typeface="Times New Roman" pitchFamily="18" charset="0"/>
                </a:rPr>
                <a:t>d’instance</a:t>
              </a:r>
            </a:p>
          </p:txBody>
        </p:sp>
        <p:sp>
          <p:nvSpPr>
            <p:cNvPr id="41" name="AutoShape 51"/>
            <p:cNvSpPr>
              <a:spLocks noChangeArrowheads="1"/>
            </p:cNvSpPr>
            <p:nvPr/>
          </p:nvSpPr>
          <p:spPr bwMode="auto">
            <a:xfrm>
              <a:off x="2856" y="2838"/>
              <a:ext cx="478" cy="275"/>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200">
                  <a:solidFill>
                    <a:srgbClr val="66FFFF"/>
                  </a:solidFill>
                  <a:latin typeface="Times New Roman" pitchFamily="18" charset="0"/>
                </a:rPr>
                <a:t>Variable </a:t>
              </a:r>
            </a:p>
            <a:p>
              <a:pPr algn="ctr" rtl="0"/>
              <a:r>
                <a:rPr lang="fr-FR" sz="1200">
                  <a:solidFill>
                    <a:srgbClr val="66FFFF"/>
                  </a:solidFill>
                  <a:latin typeface="Times New Roman" pitchFamily="18" charset="0"/>
                </a:rPr>
                <a:t>d’instance</a:t>
              </a:r>
            </a:p>
          </p:txBody>
        </p:sp>
        <p:cxnSp>
          <p:nvCxnSpPr>
            <p:cNvPr id="42" name="AutoShape 52"/>
            <p:cNvCxnSpPr>
              <a:cxnSpLocks noChangeShapeType="1"/>
              <a:stCxn id="19" idx="2"/>
              <a:endCxn id="53" idx="1"/>
            </p:cNvCxnSpPr>
            <p:nvPr/>
          </p:nvCxnSpPr>
          <p:spPr bwMode="auto">
            <a:xfrm rot="16200000" flipH="1">
              <a:off x="3175" y="3033"/>
              <a:ext cx="70" cy="603"/>
            </a:xfrm>
            <a:prstGeom prst="bentConnector2">
              <a:avLst/>
            </a:prstGeom>
            <a:noFill/>
            <a:ln w="28575">
              <a:solidFill>
                <a:srgbClr val="FFCCCC"/>
              </a:solidFill>
              <a:miter lim="800000"/>
              <a:headEnd/>
              <a:tailEnd type="triangle" w="med" len="med"/>
            </a:ln>
          </p:spPr>
        </p:cxnSp>
        <p:sp>
          <p:nvSpPr>
            <p:cNvPr id="43" name="AutoShape 53"/>
            <p:cNvSpPr>
              <a:spLocks noChangeArrowheads="1"/>
            </p:cNvSpPr>
            <p:nvPr/>
          </p:nvSpPr>
          <p:spPr bwMode="auto">
            <a:xfrm>
              <a:off x="3724" y="2295"/>
              <a:ext cx="744" cy="137"/>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000">
                  <a:solidFill>
                    <a:srgbClr val="66FFFF"/>
                  </a:solidFill>
                  <a:latin typeface="Times New Roman" pitchFamily="18" charset="0"/>
                </a:rPr>
                <a:t>Variable d’instance</a:t>
              </a:r>
            </a:p>
          </p:txBody>
        </p:sp>
        <p:sp>
          <p:nvSpPr>
            <p:cNvPr id="44" name="AutoShape 54"/>
            <p:cNvSpPr>
              <a:spLocks noChangeArrowheads="1"/>
            </p:cNvSpPr>
            <p:nvPr/>
          </p:nvSpPr>
          <p:spPr bwMode="auto">
            <a:xfrm>
              <a:off x="3696" y="2341"/>
              <a:ext cx="744" cy="106"/>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000">
                  <a:solidFill>
                    <a:srgbClr val="66FFFF"/>
                  </a:solidFill>
                  <a:latin typeface="Times New Roman" pitchFamily="18" charset="0"/>
                </a:rPr>
                <a:t>Variable d’instance</a:t>
              </a:r>
            </a:p>
          </p:txBody>
        </p:sp>
        <p:sp>
          <p:nvSpPr>
            <p:cNvPr id="45" name="AutoShape 55"/>
            <p:cNvSpPr>
              <a:spLocks noChangeArrowheads="1"/>
            </p:cNvSpPr>
            <p:nvPr/>
          </p:nvSpPr>
          <p:spPr bwMode="auto">
            <a:xfrm>
              <a:off x="3651" y="2387"/>
              <a:ext cx="765" cy="176"/>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000">
                  <a:solidFill>
                    <a:srgbClr val="66FFFF"/>
                  </a:solidFill>
                  <a:latin typeface="Times New Roman" pitchFamily="18" charset="0"/>
                </a:rPr>
                <a:t>Variable d’instance</a:t>
              </a:r>
            </a:p>
          </p:txBody>
        </p:sp>
        <p:sp>
          <p:nvSpPr>
            <p:cNvPr id="46" name="AutoShape 56"/>
            <p:cNvSpPr>
              <a:spLocks noChangeArrowheads="1"/>
            </p:cNvSpPr>
            <p:nvPr/>
          </p:nvSpPr>
          <p:spPr bwMode="auto">
            <a:xfrm>
              <a:off x="3598" y="2614"/>
              <a:ext cx="734" cy="136"/>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000">
                  <a:solidFill>
                    <a:srgbClr val="66FFFF"/>
                  </a:solidFill>
                  <a:latin typeface="Times New Roman" pitchFamily="18" charset="0"/>
                </a:rPr>
                <a:t>Variable d’instance</a:t>
              </a:r>
            </a:p>
          </p:txBody>
        </p:sp>
        <p:cxnSp>
          <p:nvCxnSpPr>
            <p:cNvPr id="47" name="AutoShape 57"/>
            <p:cNvCxnSpPr>
              <a:cxnSpLocks noChangeShapeType="1"/>
              <a:stCxn id="43" idx="3"/>
              <a:endCxn id="26" idx="1"/>
            </p:cNvCxnSpPr>
            <p:nvPr/>
          </p:nvCxnSpPr>
          <p:spPr bwMode="auto">
            <a:xfrm flipV="1">
              <a:off x="4468" y="2310"/>
              <a:ext cx="350" cy="54"/>
            </a:xfrm>
            <a:prstGeom prst="curvedConnector3">
              <a:avLst>
                <a:gd name="adj1" fmla="val 50856"/>
              </a:avLst>
            </a:prstGeom>
            <a:noFill/>
            <a:ln w="28575">
              <a:solidFill>
                <a:srgbClr val="00FF99"/>
              </a:solidFill>
              <a:round/>
              <a:headEnd/>
              <a:tailEnd type="triangle" w="sm" len="sm"/>
            </a:ln>
          </p:spPr>
        </p:cxnSp>
        <p:cxnSp>
          <p:nvCxnSpPr>
            <p:cNvPr id="48" name="AutoShape 58"/>
            <p:cNvCxnSpPr>
              <a:cxnSpLocks noChangeShapeType="1"/>
              <a:stCxn id="45" idx="3"/>
              <a:endCxn id="28" idx="1"/>
            </p:cNvCxnSpPr>
            <p:nvPr/>
          </p:nvCxnSpPr>
          <p:spPr bwMode="auto">
            <a:xfrm>
              <a:off x="4416" y="2475"/>
              <a:ext cx="408" cy="388"/>
            </a:xfrm>
            <a:prstGeom prst="curvedConnector3">
              <a:avLst>
                <a:gd name="adj1" fmla="val 50736"/>
              </a:avLst>
            </a:prstGeom>
            <a:noFill/>
            <a:ln w="28575">
              <a:solidFill>
                <a:srgbClr val="00FF99"/>
              </a:solidFill>
              <a:round/>
              <a:headEnd/>
              <a:tailEnd type="triangle" w="sm" len="sm"/>
            </a:ln>
          </p:spPr>
        </p:cxnSp>
        <p:sp>
          <p:nvSpPr>
            <p:cNvPr id="49" name="AutoShape 59"/>
            <p:cNvSpPr>
              <a:spLocks noChangeArrowheads="1"/>
            </p:cNvSpPr>
            <p:nvPr/>
          </p:nvSpPr>
          <p:spPr bwMode="auto">
            <a:xfrm>
              <a:off x="3546" y="2704"/>
              <a:ext cx="734" cy="122"/>
            </a:xfrm>
            <a:prstGeom prst="roundRect">
              <a:avLst>
                <a:gd name="adj" fmla="val 13912"/>
              </a:avLst>
            </a:prstGeom>
            <a:solidFill>
              <a:srgbClr val="0099FF"/>
            </a:solidFill>
            <a:ln w="9525">
              <a:round/>
              <a:headEnd/>
              <a:tailEnd/>
            </a:ln>
            <a:scene3d>
              <a:camera prst="legacyObliqueTopRight"/>
              <a:lightRig rig="legacyFlat3" dir="b"/>
            </a:scene3d>
            <a:sp3d extrusionH="125400" prstMaterial="legacyMatte">
              <a:bevelT w="13500" h="13500" prst="angle"/>
              <a:bevelB w="13500" h="13500" prst="angle"/>
              <a:extrusionClr>
                <a:srgbClr val="0099FF"/>
              </a:extrusionClr>
            </a:sp3d>
          </p:spPr>
          <p:txBody>
            <a:bodyPr lIns="0" tIns="0" rIns="0" bIns="0" anchor="ctr" anchorCtr="1">
              <a:flatTx/>
            </a:bodyPr>
            <a:lstStyle/>
            <a:p>
              <a:pPr algn="ctr" rtl="0"/>
              <a:r>
                <a:rPr lang="fr-FR" sz="1000">
                  <a:solidFill>
                    <a:srgbClr val="66FFFF"/>
                  </a:solidFill>
                  <a:latin typeface="Times New Roman" pitchFamily="18" charset="0"/>
                </a:rPr>
                <a:t>Variable d’instance</a:t>
              </a:r>
            </a:p>
          </p:txBody>
        </p:sp>
        <p:cxnSp>
          <p:nvCxnSpPr>
            <p:cNvPr id="50" name="AutoShape 60"/>
            <p:cNvCxnSpPr>
              <a:cxnSpLocks noChangeShapeType="1"/>
              <a:stCxn id="49" idx="3"/>
              <a:endCxn id="60" idx="3"/>
            </p:cNvCxnSpPr>
            <p:nvPr/>
          </p:nvCxnSpPr>
          <p:spPr bwMode="auto">
            <a:xfrm>
              <a:off x="4280" y="2765"/>
              <a:ext cx="194" cy="283"/>
            </a:xfrm>
            <a:prstGeom prst="curvedConnector3">
              <a:avLst>
                <a:gd name="adj1" fmla="val 171134"/>
              </a:avLst>
            </a:prstGeom>
            <a:noFill/>
            <a:ln w="28575">
              <a:solidFill>
                <a:srgbClr val="00FF99"/>
              </a:solidFill>
              <a:round/>
              <a:headEnd/>
              <a:tailEnd type="triangle" w="sm" len="sm"/>
            </a:ln>
          </p:spPr>
        </p:cxnSp>
        <p:cxnSp>
          <p:nvCxnSpPr>
            <p:cNvPr id="51" name="AutoShape 61"/>
            <p:cNvCxnSpPr>
              <a:cxnSpLocks noChangeShapeType="1"/>
            </p:cNvCxnSpPr>
            <p:nvPr/>
          </p:nvCxnSpPr>
          <p:spPr bwMode="auto">
            <a:xfrm rot="10800000" flipH="1" flipV="1">
              <a:off x="3333" y="2164"/>
              <a:ext cx="521" cy="826"/>
            </a:xfrm>
            <a:prstGeom prst="bentConnector3">
              <a:avLst>
                <a:gd name="adj1" fmla="val 26130"/>
              </a:avLst>
            </a:prstGeom>
            <a:noFill/>
            <a:ln w="28575">
              <a:solidFill>
                <a:srgbClr val="FFCCCC"/>
              </a:solidFill>
              <a:miter lim="800000"/>
              <a:headEnd/>
              <a:tailEnd type="triangle" w="med" len="med"/>
            </a:ln>
          </p:spPr>
        </p:cxnSp>
        <p:cxnSp>
          <p:nvCxnSpPr>
            <p:cNvPr id="52" name="AutoShape 62"/>
            <p:cNvCxnSpPr>
              <a:cxnSpLocks noChangeShapeType="1"/>
              <a:stCxn id="58" idx="3"/>
            </p:cNvCxnSpPr>
            <p:nvPr/>
          </p:nvCxnSpPr>
          <p:spPr bwMode="auto">
            <a:xfrm>
              <a:off x="4422" y="2164"/>
              <a:ext cx="374" cy="35"/>
            </a:xfrm>
            <a:prstGeom prst="straightConnector1">
              <a:avLst/>
            </a:prstGeom>
            <a:noFill/>
            <a:ln w="28575">
              <a:solidFill>
                <a:srgbClr val="FFCCCC"/>
              </a:solidFill>
              <a:round/>
              <a:headEnd/>
              <a:tailEnd type="triangle" w="med" len="med"/>
            </a:ln>
          </p:spPr>
        </p:cxnSp>
      </p:grpSp>
      <p:sp>
        <p:nvSpPr>
          <p:cNvPr id="62" name="Oval 63"/>
          <p:cNvSpPr>
            <a:spLocks noChangeArrowheads="1"/>
          </p:cNvSpPr>
          <p:nvPr/>
        </p:nvSpPr>
        <p:spPr bwMode="auto">
          <a:xfrm>
            <a:off x="5056188" y="2392363"/>
            <a:ext cx="144462" cy="144462"/>
          </a:xfrm>
          <a:prstGeom prst="ellipse">
            <a:avLst/>
          </a:prstGeom>
          <a:solidFill>
            <a:srgbClr val="FF3300"/>
          </a:solidFill>
          <a:ln w="9525">
            <a:solidFill>
              <a:srgbClr val="FF3300"/>
            </a:solidFill>
            <a:round/>
            <a:headEnd/>
            <a:tailEnd/>
          </a:ln>
        </p:spPr>
        <p:txBody>
          <a:bodyPr wrap="none" anchor="ctr"/>
          <a:lstStyle/>
          <a:p>
            <a:endParaRPr lang="fr-FR"/>
          </a:p>
        </p:txBody>
      </p:sp>
      <p:sp>
        <p:nvSpPr>
          <p:cNvPr id="63" name="Oval 64"/>
          <p:cNvSpPr>
            <a:spLocks noChangeArrowheads="1"/>
          </p:cNvSpPr>
          <p:nvPr/>
        </p:nvSpPr>
        <p:spPr bwMode="auto">
          <a:xfrm>
            <a:off x="5056188" y="2392363"/>
            <a:ext cx="144462" cy="144462"/>
          </a:xfrm>
          <a:prstGeom prst="ellipse">
            <a:avLst/>
          </a:prstGeom>
          <a:solidFill>
            <a:srgbClr val="FF3300"/>
          </a:solidFill>
          <a:ln w="9525">
            <a:solidFill>
              <a:srgbClr val="FF3300"/>
            </a:solidFill>
            <a:round/>
            <a:headEnd/>
            <a:tailEnd/>
          </a:ln>
        </p:spPr>
        <p:txBody>
          <a:bodyPr wrap="none" anchor="ctr"/>
          <a:lstStyle/>
          <a:p>
            <a:endParaRPr lang="fr-FR"/>
          </a:p>
        </p:txBody>
      </p:sp>
      <p:sp>
        <p:nvSpPr>
          <p:cNvPr id="64" name="Oval 65"/>
          <p:cNvSpPr>
            <a:spLocks noChangeArrowheads="1"/>
          </p:cNvSpPr>
          <p:nvPr/>
        </p:nvSpPr>
        <p:spPr bwMode="auto">
          <a:xfrm>
            <a:off x="5056188" y="2392363"/>
            <a:ext cx="144462" cy="144462"/>
          </a:xfrm>
          <a:prstGeom prst="ellipse">
            <a:avLst/>
          </a:prstGeom>
          <a:solidFill>
            <a:srgbClr val="FF3300"/>
          </a:solidFill>
          <a:ln w="9525">
            <a:solidFill>
              <a:srgbClr val="FF3300"/>
            </a:solidFill>
            <a:round/>
            <a:headEnd/>
            <a:tailEnd/>
          </a:ln>
        </p:spPr>
        <p:txBody>
          <a:bodyPr wrap="none" anchor="ctr"/>
          <a:lstStyle/>
          <a:p>
            <a:endParaRPr lang="fr-FR"/>
          </a:p>
        </p:txBody>
      </p:sp>
      <p:sp>
        <p:nvSpPr>
          <p:cNvPr id="65" name="Oval 66"/>
          <p:cNvSpPr>
            <a:spLocks noChangeArrowheads="1"/>
          </p:cNvSpPr>
          <p:nvPr/>
        </p:nvSpPr>
        <p:spPr bwMode="auto">
          <a:xfrm>
            <a:off x="5056188" y="2392363"/>
            <a:ext cx="144462" cy="144462"/>
          </a:xfrm>
          <a:prstGeom prst="ellipse">
            <a:avLst/>
          </a:prstGeom>
          <a:solidFill>
            <a:srgbClr val="FF3300"/>
          </a:solidFill>
          <a:ln w="9525">
            <a:solidFill>
              <a:srgbClr val="FF3300"/>
            </a:solidFill>
            <a:round/>
            <a:headEnd/>
            <a:tailEnd/>
          </a:ln>
        </p:spPr>
        <p:txBody>
          <a:bodyPr wrap="none" anchor="ctr"/>
          <a:lstStyle/>
          <a:p>
            <a:endParaRPr lang="fr-FR"/>
          </a:p>
        </p:txBody>
      </p:sp>
      <p:sp>
        <p:nvSpPr>
          <p:cNvPr id="66" name="Rectangle 65"/>
          <p:cNvSpPr/>
          <p:nvPr/>
        </p:nvSpPr>
        <p:spPr>
          <a:xfrm>
            <a:off x="285720" y="1428736"/>
            <a:ext cx="1356846"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Concepts</a:t>
            </a:r>
          </a:p>
        </p:txBody>
      </p:sp>
      <p:sp>
        <p:nvSpPr>
          <p:cNvPr id="67" name="Rectangle 66"/>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Effect transition="in" filter="fade">
                                      <p:cBhvr>
                                        <p:cTn id="27" dur="500"/>
                                        <p:tgtEl>
                                          <p:spTgt spid="63"/>
                                        </p:tgtEl>
                                      </p:cBhvr>
                                    </p:animEffect>
                                  </p:childTnLst>
                                </p:cTn>
                              </p:par>
                              <p:par>
                                <p:cTn id="28" presetID="0" presetClass="path" presetSubtype="0" accel="50000" decel="50000" fill="hold" grpId="1" nodeType="withEffect">
                                  <p:stCondLst>
                                    <p:cond delay="0"/>
                                  </p:stCondLst>
                                  <p:childTnLst>
                                    <p:animMotion origin="layout" path="M -0.00052 -0.00069 C 0.01372 0.00209 0.06997 0.00718 0.0849 0.01597 C 0.09983 0.02477 0.0875 0.04121 0.08906 0.05209 C 0.09063 0.06297 0.11823 0.07084 0.09427 0.08125 C 0.07031 0.09167 -0.02361 0.10764 -0.05469 0.11459 " pathEditMode="relative" rAng="0" ptsTypes="aaaaa">
                                      <p:cBhvr>
                                        <p:cTn id="29" dur="2000" fill="hold"/>
                                        <p:tgtEl>
                                          <p:spTgt spid="63"/>
                                        </p:tgtEl>
                                        <p:attrNameLst>
                                          <p:attrName>ppt_x</p:attrName>
                                          <p:attrName>ppt_y</p:attrName>
                                        </p:attrNameLst>
                                      </p:cBhvr>
                                      <p:rCtr x="32" y="58"/>
                                    </p:animMotion>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par>
                                <p:cTn id="37" presetID="0" presetClass="path" presetSubtype="0" accel="50000" decel="50000" fill="hold" grpId="1" nodeType="withEffect">
                                  <p:stCondLst>
                                    <p:cond delay="0"/>
                                  </p:stCondLst>
                                  <p:childTnLst>
                                    <p:animMotion origin="layout" path="M -0.00052 -0.00069 C 0.00451 0.00278 0.01493 0.01644 0.02969 0.02014 C 0.04445 0.02384 0.08073 0.01667 0.08802 0.02153 C 0.09531 0.02639 0.07465 0.03982 0.07344 0.04931 C 0.07222 0.0588 0.08507 0.04977 0.08073 0.07847 C 0.07639 0.10718 0.0408 0.19028 0.0474 0.22153 C 0.05399 0.25278 0.10521 0.25672 0.12031 0.26597 " pathEditMode="relative" rAng="0" ptsTypes="aaaaaaa">
                                      <p:cBhvr>
                                        <p:cTn id="38" dur="2000" fill="hold"/>
                                        <p:tgtEl>
                                          <p:spTgt spid="64"/>
                                        </p:tgtEl>
                                        <p:attrNameLst>
                                          <p:attrName>ppt_x</p:attrName>
                                          <p:attrName>ppt_y</p:attrName>
                                        </p:attrNameLst>
                                      </p:cBhvr>
                                      <p:rCtr x="60" y="133"/>
                                    </p:animMotion>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par>
                                <p:cTn id="46" presetID="0" presetClass="path" presetSubtype="0" accel="50000" decel="50000" fill="hold" grpId="1" nodeType="withEffect">
                                  <p:stCondLst>
                                    <p:cond delay="0"/>
                                  </p:stCondLst>
                                  <p:childTnLst>
                                    <p:animMotion origin="layout" path="M -8.33333E-7 -0.00555 C 0.00764 -0.00208 0.02639 0.01111 0.04583 0.01528 C 0.06528 0.01945 0.10573 0.01459 0.11719 0.02014 C 0.12865 0.0257 0.11545 0.03889 0.11511 0.04931 C 0.11476 0.05972 0.10226 0.07709 0.11511 0.08264 C 0.12795 0.0882 0.16511 0.08125 0.19219 0.08264 C 0.21927 0.08403 0.2599 0.08935 0.27761 0.09097 " pathEditMode="relative" rAng="0" ptsTypes="aaaaaaa">
                                      <p:cBhvr>
                                        <p:cTn id="47" dur="2000" fill="hold"/>
                                        <p:tgtEl>
                                          <p:spTgt spid="62"/>
                                        </p:tgtEl>
                                        <p:attrNameLst>
                                          <p:attrName>ppt_x</p:attrName>
                                          <p:attrName>ppt_y</p:attrName>
                                        </p:attrNameLst>
                                      </p:cBhvr>
                                      <p:rCtr x="139" y="48"/>
                                    </p:animMotion>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par>
                                <p:cTn id="55" presetID="0" presetClass="path" presetSubtype="0" accel="50000" decel="50000" fill="hold" grpId="1" nodeType="withEffect">
                                  <p:stCondLst>
                                    <p:cond delay="0"/>
                                  </p:stCondLst>
                                  <p:childTnLst>
                                    <p:animMotion origin="layout" path="M -0.00052 -0.00069 C 0.00417 0.00139 0.01441 0.0088 0.02761 0.01181 C 0.0408 0.01482 0.06667 0.01065 0.07865 0.01736 C 0.09063 0.02408 0.09688 0.04051 0.09948 0.05209 C 0.10208 0.06366 0.08802 0.08148 0.09427 0.08681 C 0.10052 0.09213 0.12483 0.09259 0.13698 0.08403 C 0.14913 0.07547 0.16302 0.05093 0.16719 0.03542 C 0.17136 0.01991 0.17031 0.00209 0.16198 -0.00903 C 0.15365 -0.02014 0.14445 -0.02477 0.11719 -0.03125 C 0.08993 -0.03773 0.02309 -0.04444 -0.00156 -0.04791 " pathEditMode="relative" rAng="0" ptsTypes="aaaaaaaaaa">
                                      <p:cBhvr>
                                        <p:cTn id="56" dur="2000" fill="hold"/>
                                        <p:tgtEl>
                                          <p:spTgt spid="65"/>
                                        </p:tgtEl>
                                        <p:attrNameLst>
                                          <p:attrName>ppt_x</p:attrName>
                                          <p:attrName>ppt_y</p:attrName>
                                        </p:attrNameLst>
                                      </p:cBhvr>
                                      <p:rCtr x="8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62" grpId="0" animBg="1"/>
      <p:bldP spid="62" grpId="1" animBg="1"/>
      <p:bldP spid="63" grpId="0" animBg="1"/>
      <p:bldP spid="63" grpId="1" animBg="1"/>
      <p:bldP spid="64" grpId="0" animBg="1"/>
      <p:bldP spid="64" grpId="1" animBg="1"/>
      <p:bldP spid="65" grpId="0" animBg="1"/>
      <p:bldP spid="65" grpId="1"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4" name="Rectangle 3"/>
          <p:cNvSpPr/>
          <p:nvPr/>
        </p:nvSpPr>
        <p:spPr>
          <a:xfrm>
            <a:off x="357158" y="1571612"/>
            <a:ext cx="8358246" cy="4893647"/>
          </a:xfrm>
          <a:prstGeom prst="rect">
            <a:avLst/>
          </a:prstGeom>
        </p:spPr>
        <p:txBody>
          <a:bodyPr wrap="square">
            <a:spAutoFit/>
          </a:bodyPr>
          <a:lstStyle/>
          <a:p>
            <a:pPr algn="just"/>
            <a:r>
              <a:rPr lang="fr-FR" sz="2400" dirty="0" smtClean="0"/>
              <a:t>Les filtres sont orthogonaux ce qui signifie qu'ils sont indépendants et qu'ils peuvent être facilement composés en formant une chaîne. </a:t>
            </a:r>
          </a:p>
          <a:p>
            <a:pPr algn="just"/>
            <a:endParaRPr lang="fr-FR" sz="2400" dirty="0" smtClean="0"/>
          </a:p>
          <a:p>
            <a:pPr algn="just"/>
            <a:r>
              <a:rPr lang="fr-FR" sz="2400" dirty="0" smtClean="0"/>
              <a:t>Les filtres sont des entités réutilisables qui peuvent être instanciées en spécifiant leurs éléments. </a:t>
            </a:r>
          </a:p>
          <a:p>
            <a:pPr algn="just"/>
            <a:endParaRPr lang="fr-FR" sz="2400" dirty="0" smtClean="0"/>
          </a:p>
          <a:p>
            <a:pPr algn="just"/>
            <a:r>
              <a:rPr lang="fr-FR" sz="2400" dirty="0" smtClean="0"/>
              <a:t>Un élément de filtre correspond à un </a:t>
            </a:r>
            <a:r>
              <a:rPr lang="fr-FR" sz="2400" b="1" dirty="0" err="1" smtClean="0"/>
              <a:t>pointcut</a:t>
            </a:r>
            <a:r>
              <a:rPr lang="fr-FR" sz="2400" dirty="0" smtClean="0"/>
              <a:t> dans AOP, si le message intercepté correspond à un élément de filtre, le message est accepté, sinon il est apparié à l'élément de filtre suivant; s'il ne correspond pas au dernier élément du filtre, le message est rejeté. </a:t>
            </a:r>
          </a:p>
          <a:p>
            <a:pPr algn="just"/>
            <a:endParaRPr lang="fr-F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1019"/>
            <a:ext cx="8903784"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 Les approches de séparation avancée de préoccupations</a:t>
            </a:r>
          </a:p>
        </p:txBody>
      </p:sp>
      <p:sp>
        <p:nvSpPr>
          <p:cNvPr id="5" name="Rectangle 4"/>
          <p:cNvSpPr/>
          <p:nvPr/>
        </p:nvSpPr>
        <p:spPr>
          <a:xfrm>
            <a:off x="571472" y="2239400"/>
            <a:ext cx="8358246" cy="3046988"/>
          </a:xfrm>
          <a:prstGeom prst="rect">
            <a:avLst/>
          </a:prstGeom>
        </p:spPr>
        <p:txBody>
          <a:bodyPr wrap="square">
            <a:spAutoFit/>
          </a:bodyPr>
          <a:lstStyle/>
          <a:p>
            <a:r>
              <a:rPr lang="fr-FR" sz="2400" dirty="0" smtClean="0"/>
              <a:t>Les principales approches pour la séparation des préoccupations sont :</a:t>
            </a:r>
          </a:p>
          <a:p>
            <a:endParaRPr lang="fr-FR" sz="2400" dirty="0" smtClean="0"/>
          </a:p>
          <a:p>
            <a:pPr>
              <a:buFont typeface="Arial" pitchFamily="34" charset="0"/>
              <a:buChar char="•"/>
            </a:pPr>
            <a:r>
              <a:rPr lang="fr-FR" sz="2400" dirty="0" smtClean="0">
                <a:solidFill>
                  <a:srgbClr val="FF0000"/>
                </a:solidFill>
              </a:rPr>
              <a:t>La programmation orienté aspect,</a:t>
            </a:r>
          </a:p>
          <a:p>
            <a:pPr>
              <a:buFont typeface="Arial" pitchFamily="34" charset="0"/>
              <a:buChar char="•"/>
            </a:pPr>
            <a:r>
              <a:rPr lang="fr-FR" sz="2400" dirty="0" smtClean="0">
                <a:solidFill>
                  <a:srgbClr val="FF0000"/>
                </a:solidFill>
              </a:rPr>
              <a:t>Les filtres de composition,</a:t>
            </a:r>
          </a:p>
          <a:p>
            <a:pPr>
              <a:buFont typeface="Arial" pitchFamily="34" charset="0"/>
              <a:buChar char="•"/>
            </a:pPr>
            <a:r>
              <a:rPr lang="fr-FR" sz="2400" dirty="0" smtClean="0">
                <a:solidFill>
                  <a:srgbClr val="FF0000"/>
                </a:solidFill>
              </a:rPr>
              <a:t>La séparation multidimensionnelle des préoccupations,</a:t>
            </a:r>
          </a:p>
          <a:p>
            <a:pPr>
              <a:buFont typeface="Arial" pitchFamily="34" charset="0"/>
              <a:buChar char="•"/>
            </a:pPr>
            <a:r>
              <a:rPr lang="fr-FR" sz="2400" dirty="0" smtClean="0"/>
              <a:t>Programmation par rôles ou points de vue,</a:t>
            </a:r>
          </a:p>
          <a:p>
            <a:pPr algn="just">
              <a:buFont typeface="Arial" pitchFamily="34" charset="0"/>
              <a:buChar char="•"/>
            </a:pPr>
            <a:r>
              <a:rPr lang="fr-FR" sz="2400" dirty="0" smtClean="0"/>
              <a:t>Programmation adaptative.</a:t>
            </a:r>
            <a:endParaRPr lang="fr-FR" sz="2400" b="1"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4" name="Rectangle 3"/>
          <p:cNvSpPr/>
          <p:nvPr/>
        </p:nvSpPr>
        <p:spPr>
          <a:xfrm>
            <a:off x="214282" y="1500174"/>
            <a:ext cx="8572560" cy="4893647"/>
          </a:xfrm>
          <a:prstGeom prst="rect">
            <a:avLst/>
          </a:prstGeom>
        </p:spPr>
        <p:txBody>
          <a:bodyPr wrap="square">
            <a:spAutoFit/>
          </a:bodyPr>
          <a:lstStyle/>
          <a:p>
            <a:pPr algn="just"/>
            <a:r>
              <a:rPr lang="fr-FR" sz="2400" dirty="0" smtClean="0"/>
              <a:t>Ceci dépend du message même et de quelques conditions qui portent sur l’état interne de l’objet augmente par le filtre. </a:t>
            </a:r>
          </a:p>
          <a:p>
            <a:pPr algn="just"/>
            <a:endParaRPr lang="fr-FR" sz="2400" dirty="0" smtClean="0"/>
          </a:p>
          <a:p>
            <a:pPr algn="just"/>
            <a:r>
              <a:rPr lang="fr-FR" sz="2400" dirty="0" smtClean="0"/>
              <a:t>Les filtres peuvent, par exemple, modifier les messages en changeant </a:t>
            </a:r>
            <a:r>
              <a:rPr lang="fr-FR" sz="2400" b="1" dirty="0" smtClean="0"/>
              <a:t>leurs destinataires</a:t>
            </a:r>
            <a:r>
              <a:rPr lang="fr-FR" sz="2400" dirty="0" smtClean="0"/>
              <a:t>. Ils peuvent être utilises pour rediriger les messages vers des objets internes, qui sont encapsules dans L’interface, ou vers des objets externes références par la même interface. </a:t>
            </a:r>
          </a:p>
          <a:p>
            <a:pPr algn="just"/>
            <a:endParaRPr lang="fr-FR" sz="2400" dirty="0" smtClean="0"/>
          </a:p>
          <a:p>
            <a:pPr algn="just"/>
            <a:r>
              <a:rPr lang="fr-FR" sz="2400" dirty="0" smtClean="0"/>
              <a:t>Un message ne peut être reçu par un objet destinataire qu’</a:t>
            </a:r>
            <a:r>
              <a:rPr lang="fr-FR" sz="2400" dirty="0" err="1" smtClean="0"/>
              <a:t>aprés</a:t>
            </a:r>
            <a:r>
              <a:rPr lang="fr-FR" sz="2400" dirty="0" smtClean="0"/>
              <a:t> avoir passe tous les filtres d’entrée augmentant cet objet. De la même façon, un message ne peut être envoyé qu’</a:t>
            </a:r>
            <a:r>
              <a:rPr lang="fr-FR" sz="2400" dirty="0" err="1" smtClean="0"/>
              <a:t>aprés</a:t>
            </a:r>
            <a:r>
              <a:rPr lang="fr-FR" sz="2400" dirty="0" smtClean="0"/>
              <a:t> avoir passe tous les filtres de sortie appliques à l’objet émettant ce message.</a:t>
            </a:r>
            <a:endParaRPr lang="fr-FR" sz="2400"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5" name="Rectangle 4"/>
          <p:cNvSpPr/>
          <p:nvPr/>
        </p:nvSpPr>
        <p:spPr>
          <a:xfrm>
            <a:off x="285720" y="1428736"/>
            <a:ext cx="1270541"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a:t>
            </a:r>
          </a:p>
        </p:txBody>
      </p:sp>
      <p:sp>
        <p:nvSpPr>
          <p:cNvPr id="6" name="Rectangle 5"/>
          <p:cNvSpPr/>
          <p:nvPr/>
        </p:nvSpPr>
        <p:spPr>
          <a:xfrm>
            <a:off x="428596" y="2214554"/>
            <a:ext cx="8143932" cy="3416320"/>
          </a:xfrm>
          <a:prstGeom prst="rect">
            <a:avLst/>
          </a:prstGeom>
        </p:spPr>
        <p:txBody>
          <a:bodyPr wrap="square">
            <a:spAutoFit/>
          </a:bodyPr>
          <a:lstStyle/>
          <a:p>
            <a:pPr algn="just"/>
            <a:r>
              <a:rPr lang="fr-FR" dirty="0" smtClean="0"/>
              <a:t>Notre exemple décrit un contrôleur de logiciel d'une grue qui peut soulever et transporter des conteneurs des camions arrivants à une zone tampon et vice versa.  Le système de grue est composé</a:t>
            </a:r>
          </a:p>
          <a:p>
            <a:pPr algn="just"/>
            <a:endParaRPr lang="fr-FR" dirty="0" smtClean="0"/>
          </a:p>
          <a:p>
            <a:pPr lvl="1" algn="just">
              <a:buFont typeface="Arial" pitchFamily="34" charset="0"/>
              <a:buChar char="•"/>
            </a:pPr>
            <a:r>
              <a:rPr lang="fr-FR" dirty="0" smtClean="0"/>
              <a:t> d'un </a:t>
            </a:r>
            <a:r>
              <a:rPr lang="fr-FR" b="1" dirty="0" smtClean="0"/>
              <a:t>moteur</a:t>
            </a:r>
            <a:r>
              <a:rPr lang="fr-FR" dirty="0" smtClean="0"/>
              <a:t> (</a:t>
            </a:r>
            <a:r>
              <a:rPr lang="fr-FR" b="1" dirty="0" err="1" smtClean="0"/>
              <a:t>engine</a:t>
            </a:r>
            <a:r>
              <a:rPr lang="fr-FR" dirty="0" smtClean="0"/>
              <a:t>)qui déplace la grue gauche vers le camion et à droite vers la zone tampon, </a:t>
            </a:r>
          </a:p>
          <a:p>
            <a:pPr lvl="1" algn="just">
              <a:buFont typeface="Arial" pitchFamily="34" charset="0"/>
              <a:buChar char="•"/>
            </a:pPr>
            <a:r>
              <a:rPr lang="fr-FR" dirty="0" smtClean="0"/>
              <a:t>un </a:t>
            </a:r>
            <a:r>
              <a:rPr lang="fr-FR" b="1" dirty="0" smtClean="0"/>
              <a:t>bras (arm)</a:t>
            </a:r>
            <a:r>
              <a:rPr lang="fr-FR" dirty="0" smtClean="0"/>
              <a:t> mécanique qui monte et descend, </a:t>
            </a:r>
          </a:p>
          <a:p>
            <a:pPr lvl="1" algn="just">
              <a:buFont typeface="Arial" pitchFamily="34" charset="0"/>
              <a:buChar char="•"/>
            </a:pPr>
            <a:r>
              <a:rPr lang="fr-FR" dirty="0" smtClean="0"/>
              <a:t>et un </a:t>
            </a:r>
            <a:r>
              <a:rPr lang="fr-FR" b="1" dirty="0" smtClean="0"/>
              <a:t>aimant</a:t>
            </a:r>
            <a:r>
              <a:rPr lang="fr-FR" dirty="0" smtClean="0"/>
              <a:t> (</a:t>
            </a:r>
            <a:r>
              <a:rPr lang="fr-FR" b="1" dirty="0" err="1" smtClean="0"/>
              <a:t>magnet</a:t>
            </a:r>
            <a:r>
              <a:rPr lang="fr-FR" b="1" dirty="0" smtClean="0"/>
              <a:t>)</a:t>
            </a:r>
            <a:r>
              <a:rPr lang="fr-FR" dirty="0" smtClean="0"/>
              <a:t>pour verrouiller et libérer des conteneurs (activer et désactiver son champ magnétique). </a:t>
            </a:r>
          </a:p>
          <a:p>
            <a:pPr algn="just"/>
            <a:endParaRPr lang="fr-FR" dirty="0" smtClean="0"/>
          </a:p>
          <a:p>
            <a:pPr algn="just"/>
            <a:r>
              <a:rPr lang="fr-FR" dirty="0" smtClean="0"/>
              <a:t>Le </a:t>
            </a:r>
            <a:r>
              <a:rPr lang="fr-FR" b="1" dirty="0" smtClean="0"/>
              <a:t>moteur</a:t>
            </a:r>
            <a:r>
              <a:rPr lang="fr-FR" dirty="0" smtClean="0"/>
              <a:t> et le </a:t>
            </a:r>
            <a:r>
              <a:rPr lang="fr-FR" b="1" dirty="0" smtClean="0"/>
              <a:t>bras</a:t>
            </a:r>
            <a:r>
              <a:rPr lang="fr-FR" dirty="0" smtClean="0"/>
              <a:t> peuvent fonctionner deux modes différents: </a:t>
            </a:r>
            <a:r>
              <a:rPr lang="fr-FR" b="1" dirty="0" smtClean="0"/>
              <a:t>lent(SLOW)</a:t>
            </a:r>
            <a:r>
              <a:rPr lang="fr-FR" dirty="0" smtClean="0"/>
              <a:t> et </a:t>
            </a:r>
            <a:r>
              <a:rPr lang="fr-FR" b="1" dirty="0" smtClean="0"/>
              <a:t>rapide(FAST)</a:t>
            </a:r>
            <a:endParaRPr lang="fr-FR" b="1"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5" name="Rectangle 4"/>
          <p:cNvSpPr/>
          <p:nvPr/>
        </p:nvSpPr>
        <p:spPr>
          <a:xfrm>
            <a:off x="285720" y="1428736"/>
            <a:ext cx="1270541"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a:t>
            </a:r>
          </a:p>
        </p:txBody>
      </p:sp>
      <p:sp>
        <p:nvSpPr>
          <p:cNvPr id="8" name="Rectangle 7"/>
          <p:cNvSpPr/>
          <p:nvPr/>
        </p:nvSpPr>
        <p:spPr>
          <a:xfrm>
            <a:off x="571472" y="1928802"/>
            <a:ext cx="8286808" cy="4524315"/>
          </a:xfrm>
          <a:prstGeom prst="rect">
            <a:avLst/>
          </a:prstGeom>
        </p:spPr>
        <p:txBody>
          <a:bodyPr wrap="square">
            <a:spAutoFit/>
          </a:bodyPr>
          <a:lstStyle/>
          <a:p>
            <a:pPr algn="just"/>
            <a:r>
              <a:rPr lang="fr-FR" dirty="0" smtClean="0"/>
              <a:t>trois composants principaux: contrôleur, grue et aimant. </a:t>
            </a:r>
          </a:p>
          <a:p>
            <a:pPr algn="just"/>
            <a:endParaRPr lang="fr-FR" dirty="0" smtClean="0"/>
          </a:p>
          <a:p>
            <a:pPr algn="just"/>
            <a:r>
              <a:rPr lang="fr-FR" b="1" dirty="0" smtClean="0">
                <a:solidFill>
                  <a:schemeClr val="accent6">
                    <a:lumMod val="75000"/>
                  </a:schemeClr>
                </a:solidFill>
              </a:rPr>
              <a:t>Le contrôleur</a:t>
            </a:r>
            <a:r>
              <a:rPr lang="fr-FR" dirty="0" smtClean="0"/>
              <a:t> permet de définir le mode de fonctionnement de la grue et de démarrer chargement et déchargement des conteneurs. A la réception des commandes de l'utilisateur, le contrôleur transforme ces commandes en signaux et exige que la </a:t>
            </a:r>
            <a:r>
              <a:rPr lang="fr-FR" b="1" i="1" dirty="0" smtClean="0"/>
              <a:t>grue</a:t>
            </a:r>
            <a:r>
              <a:rPr lang="fr-FR" dirty="0" smtClean="0"/>
              <a:t> agisse suivant ces signaux à travers son interface requise.</a:t>
            </a:r>
          </a:p>
          <a:p>
            <a:pPr algn="just"/>
            <a:endParaRPr lang="fr-FR" dirty="0" smtClean="0"/>
          </a:p>
          <a:p>
            <a:pPr algn="just"/>
            <a:r>
              <a:rPr lang="fr-FR" b="1" dirty="0" smtClean="0">
                <a:solidFill>
                  <a:schemeClr val="accent6">
                    <a:lumMod val="75000"/>
                  </a:schemeClr>
                </a:solidFill>
              </a:rPr>
              <a:t>Le grue </a:t>
            </a:r>
            <a:r>
              <a:rPr lang="fr-FR" dirty="0" smtClean="0"/>
              <a:t>est un composite d'un </a:t>
            </a:r>
            <a:r>
              <a:rPr lang="fr-FR" b="1" i="1" dirty="0" smtClean="0"/>
              <a:t>moteur</a:t>
            </a:r>
            <a:r>
              <a:rPr lang="fr-FR" dirty="0" smtClean="0"/>
              <a:t> et d'un </a:t>
            </a:r>
            <a:r>
              <a:rPr lang="fr-FR" b="1" i="1" dirty="0" smtClean="0"/>
              <a:t>bras</a:t>
            </a:r>
            <a:r>
              <a:rPr lang="fr-FR" dirty="0" smtClean="0"/>
              <a:t>. Le moteur permet de déplacer la grue vers la gauche et vers la droite en suivant un mode de fonctionnement et nécessite une interface pour appeler le </a:t>
            </a:r>
            <a:r>
              <a:rPr lang="fr-FR" b="1" dirty="0" smtClean="0"/>
              <a:t>bras</a:t>
            </a:r>
            <a:r>
              <a:rPr lang="fr-FR" dirty="0" smtClean="0"/>
              <a:t> pour monter et descendre. Le bras, à son tour, fournit une interface pour se déplacer vers le haut et le bas suivant un mode de fonctionnement et nécessite une interface pour demander à </a:t>
            </a:r>
            <a:r>
              <a:rPr lang="fr-FR" b="1" i="1" dirty="0" smtClean="0"/>
              <a:t>l'aimant</a:t>
            </a:r>
            <a:r>
              <a:rPr lang="fr-FR" dirty="0" smtClean="0"/>
              <a:t> de verrouiller ou de libérer un conteneur. </a:t>
            </a:r>
          </a:p>
          <a:p>
            <a:pPr algn="just"/>
            <a:endParaRPr lang="fr-FR" dirty="0" smtClean="0"/>
          </a:p>
          <a:p>
            <a:pPr algn="just"/>
            <a:r>
              <a:rPr lang="fr-FR" dirty="0" smtClean="0"/>
              <a:t>Enfin, </a:t>
            </a:r>
            <a:r>
              <a:rPr lang="fr-FR" b="1" dirty="0" smtClean="0">
                <a:solidFill>
                  <a:schemeClr val="accent6">
                    <a:lumMod val="75000"/>
                  </a:schemeClr>
                </a:solidFill>
              </a:rPr>
              <a:t>l'aimant</a:t>
            </a:r>
            <a:r>
              <a:rPr lang="fr-FR" dirty="0" smtClean="0"/>
              <a:t> le composant fournit simplement une interface pour verrouiller et libérer des conteneurs. </a:t>
            </a:r>
            <a:endParaRPr lang="fr-FR"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5" name="Rectangle 4"/>
          <p:cNvSpPr/>
          <p:nvPr/>
        </p:nvSpPr>
        <p:spPr>
          <a:xfrm>
            <a:off x="285720" y="1428736"/>
            <a:ext cx="1270541"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a:t>
            </a:r>
          </a:p>
        </p:txBody>
      </p:sp>
      <p:sp>
        <p:nvSpPr>
          <p:cNvPr id="10" name="Rectangle 9"/>
          <p:cNvSpPr/>
          <p:nvPr/>
        </p:nvSpPr>
        <p:spPr>
          <a:xfrm>
            <a:off x="571472" y="2786059"/>
            <a:ext cx="8286808" cy="1938992"/>
          </a:xfrm>
          <a:prstGeom prst="rect">
            <a:avLst/>
          </a:prstGeom>
        </p:spPr>
        <p:txBody>
          <a:bodyPr wrap="square">
            <a:spAutoFit/>
          </a:bodyPr>
          <a:lstStyle/>
          <a:p>
            <a:pPr algn="just"/>
            <a:r>
              <a:rPr lang="fr-FR" sz="2000" b="1" dirty="0" smtClean="0"/>
              <a:t>OBJECTIFS :</a:t>
            </a:r>
          </a:p>
          <a:p>
            <a:pPr algn="just">
              <a:buFont typeface="Arial" pitchFamily="34" charset="0"/>
              <a:buChar char="•"/>
            </a:pPr>
            <a:endParaRPr lang="fr-FR" sz="2000" b="1" dirty="0" smtClean="0"/>
          </a:p>
          <a:p>
            <a:pPr algn="just">
              <a:buFont typeface="Arial" pitchFamily="34" charset="0"/>
              <a:buChar char="•"/>
            </a:pPr>
            <a:r>
              <a:rPr lang="fr-FR" sz="2000" b="1" dirty="0" smtClean="0"/>
              <a:t> Incrémenter le nombre de conteneurs avant tout chargement</a:t>
            </a:r>
          </a:p>
          <a:p>
            <a:pPr algn="just"/>
            <a:endParaRPr lang="fr-FR" sz="2000" dirty="0" smtClean="0"/>
          </a:p>
          <a:p>
            <a:pPr algn="just">
              <a:buFont typeface="Arial" pitchFamily="34" charset="0"/>
              <a:buChar char="•"/>
            </a:pPr>
            <a:r>
              <a:rPr lang="fr-FR" sz="2000" b="1" dirty="0" smtClean="0"/>
              <a:t> Si le nombre de conteneurs transportés atteint le 100 on doit ralentir le travail (SLOW)</a:t>
            </a:r>
            <a:endParaRPr lang="fr-FR" sz="2000"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642910" y="2571744"/>
            <a:ext cx="7991033" cy="3643328"/>
          </a:xfrm>
          <a:prstGeom prst="rect">
            <a:avLst/>
          </a:prstGeom>
          <a:noFill/>
          <a:ln w="9525">
            <a:noFill/>
            <a:miter lim="800000"/>
            <a:headEnd/>
            <a:tailEnd/>
          </a:ln>
          <a:effectLst/>
        </p:spPr>
      </p:pic>
      <p:sp>
        <p:nvSpPr>
          <p:cNvPr id="3" name="Rectangle 2"/>
          <p:cNvSpPr/>
          <p:nvPr/>
        </p:nvSpPr>
        <p:spPr>
          <a:xfrm>
            <a:off x="500034" y="2000240"/>
            <a:ext cx="2706062" cy="369332"/>
          </a:xfrm>
          <a:prstGeom prst="rect">
            <a:avLst/>
          </a:prstGeom>
        </p:spPr>
        <p:txBody>
          <a:bodyPr wrap="none">
            <a:spAutoFit/>
          </a:bodyPr>
          <a:lstStyle/>
          <a:p>
            <a:r>
              <a:rPr lang="fr-FR" b="1" dirty="0" smtClean="0"/>
              <a:t>deux coupes sont définies </a:t>
            </a:r>
            <a:endParaRPr lang="fr-FR" b="1" dirty="0"/>
          </a:p>
        </p:txBody>
      </p:sp>
      <p:sp>
        <p:nvSpPr>
          <p:cNvPr id="4" name="Rectangle 3"/>
          <p:cNvSpPr/>
          <p:nvPr/>
        </p:nvSpPr>
        <p:spPr>
          <a:xfrm>
            <a:off x="285720" y="1428736"/>
            <a:ext cx="3174139"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a:t>
            </a:r>
            <a:r>
              <a:rPr lang="fr-FR" sz="2400" b="1" dirty="0" err="1" smtClean="0"/>
              <a:t>AspectJ</a:t>
            </a:r>
            <a:r>
              <a:rPr lang="fr-FR" sz="2400" b="1" dirty="0" smtClean="0"/>
              <a:t>)</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642910" y="2857496"/>
            <a:ext cx="7991033" cy="3643328"/>
          </a:xfrm>
          <a:prstGeom prst="rect">
            <a:avLst/>
          </a:prstGeom>
          <a:noFill/>
          <a:ln w="9525">
            <a:noFill/>
            <a:miter lim="800000"/>
            <a:headEnd/>
            <a:tailEnd/>
          </a:ln>
          <a:effectLst/>
        </p:spPr>
      </p:pic>
      <p:sp>
        <p:nvSpPr>
          <p:cNvPr id="3" name="Rectangle 2"/>
          <p:cNvSpPr/>
          <p:nvPr/>
        </p:nvSpPr>
        <p:spPr>
          <a:xfrm>
            <a:off x="500034" y="2214554"/>
            <a:ext cx="2998834" cy="400110"/>
          </a:xfrm>
          <a:prstGeom prst="rect">
            <a:avLst/>
          </a:prstGeom>
        </p:spPr>
        <p:txBody>
          <a:bodyPr wrap="none">
            <a:spAutoFit/>
          </a:bodyPr>
          <a:lstStyle/>
          <a:p>
            <a:r>
              <a:rPr lang="fr-FR" sz="2000" b="1" dirty="0" smtClean="0"/>
              <a:t>deux coupes sont définies </a:t>
            </a:r>
            <a:endParaRPr lang="fr-FR" sz="2000" b="1" dirty="0"/>
          </a:p>
        </p:txBody>
      </p:sp>
      <p:sp>
        <p:nvSpPr>
          <p:cNvPr id="4" name="Rectangle 3"/>
          <p:cNvSpPr/>
          <p:nvPr/>
        </p:nvSpPr>
        <p:spPr>
          <a:xfrm>
            <a:off x="285720" y="1428736"/>
            <a:ext cx="3174139"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a:t>
            </a:r>
            <a:r>
              <a:rPr lang="fr-FR" sz="2400" b="1" dirty="0" err="1" smtClean="0"/>
              <a:t>AspectJ</a:t>
            </a:r>
            <a:r>
              <a:rPr lang="fr-FR" sz="2400" b="1" dirty="0" smtClean="0"/>
              <a:t>)</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6" name="Rectangle 5"/>
          <p:cNvSpPr/>
          <p:nvPr/>
        </p:nvSpPr>
        <p:spPr>
          <a:xfrm>
            <a:off x="5500694" y="2000240"/>
            <a:ext cx="3000396" cy="1143008"/>
          </a:xfrm>
          <a:prstGeom prst="wedgeRectCallout">
            <a:avLst>
              <a:gd name="adj1" fmla="val -75523"/>
              <a:gd name="adj2" fmla="val 89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smtClean="0">
                <a:solidFill>
                  <a:schemeClr val="bg1"/>
                </a:solidFill>
                <a:latin typeface="inherit" charset="0"/>
                <a:ea typeface="Times New Roman" pitchFamily="18" charset="0"/>
                <a:cs typeface="Courier New" pitchFamily="49" charset="0"/>
              </a:rPr>
              <a:t>Capture toutes les méthodes dont les noms se terminent avec la charge(</a:t>
            </a:r>
            <a:r>
              <a:rPr lang="fr-FR" sz="1400" b="1" dirty="0" err="1" smtClean="0">
                <a:solidFill>
                  <a:schemeClr val="bg1"/>
                </a:solidFill>
                <a:latin typeface="inherit" charset="0"/>
                <a:ea typeface="Times New Roman" pitchFamily="18" charset="0"/>
                <a:cs typeface="Courier New" pitchFamily="49" charset="0"/>
              </a:rPr>
              <a:t>load</a:t>
            </a:r>
            <a:r>
              <a:rPr lang="fr-FR" sz="1400" b="1" dirty="0" smtClean="0">
                <a:solidFill>
                  <a:schemeClr val="bg1"/>
                </a:solidFill>
                <a:latin typeface="inherit" charset="0"/>
                <a:ea typeface="Times New Roman" pitchFamily="18" charset="0"/>
                <a:cs typeface="Courier New" pitchFamily="49" charset="0"/>
              </a:rPr>
              <a:t>) dans la </a:t>
            </a:r>
            <a:r>
              <a:rPr lang="fr-FR" sz="1400" b="1" dirty="0" smtClean="0">
                <a:solidFill>
                  <a:schemeClr val="bg1"/>
                </a:solidFill>
                <a:latin typeface="inherit" charset="0"/>
                <a:ea typeface="Times New Roman" pitchFamily="18" charset="0"/>
                <a:cs typeface="Arial" pitchFamily="34" charset="0"/>
              </a:rPr>
              <a:t>Classe de contrôleur </a:t>
            </a:r>
            <a:endParaRPr lang="fr-FR" sz="1400" b="1" dirty="0" smtClean="0">
              <a:solidFill>
                <a:schemeClr val="bg1"/>
              </a:solidFill>
              <a:latin typeface="Arial" pitchFamily="34" charset="0"/>
              <a:cs typeface="Arial" pitchFamily="34" charset="0"/>
            </a:endParaRPr>
          </a:p>
          <a:p>
            <a:pPr algn="ctr"/>
            <a:endParaRPr lang="fr-FR" dirty="0"/>
          </a:p>
        </p:txBody>
      </p:sp>
      <p:sp>
        <p:nvSpPr>
          <p:cNvPr id="10" name="Rectangle 9"/>
          <p:cNvSpPr/>
          <p:nvPr/>
        </p:nvSpPr>
        <p:spPr>
          <a:xfrm>
            <a:off x="5715008" y="3786190"/>
            <a:ext cx="3000396" cy="928694"/>
          </a:xfrm>
          <a:prstGeom prst="wedgeRectCallout">
            <a:avLst>
              <a:gd name="adj1" fmla="val -144407"/>
              <a:gd name="adj2" fmla="val 10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incrémente le nombre de conteneurs transportés</a:t>
            </a:r>
            <a:endParaRPr lang="fr-FR" b="1"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642910" y="2857496"/>
            <a:ext cx="7991033" cy="3643328"/>
          </a:xfrm>
          <a:prstGeom prst="rect">
            <a:avLst/>
          </a:prstGeom>
          <a:noFill/>
          <a:ln w="9525">
            <a:noFill/>
            <a:miter lim="800000"/>
            <a:headEnd/>
            <a:tailEnd/>
          </a:ln>
          <a:effectLst/>
        </p:spPr>
      </p:pic>
      <p:sp>
        <p:nvSpPr>
          <p:cNvPr id="3" name="Rectangle 2"/>
          <p:cNvSpPr/>
          <p:nvPr/>
        </p:nvSpPr>
        <p:spPr>
          <a:xfrm>
            <a:off x="500034" y="2214554"/>
            <a:ext cx="2998834" cy="400110"/>
          </a:xfrm>
          <a:prstGeom prst="rect">
            <a:avLst/>
          </a:prstGeom>
        </p:spPr>
        <p:txBody>
          <a:bodyPr wrap="none">
            <a:spAutoFit/>
          </a:bodyPr>
          <a:lstStyle/>
          <a:p>
            <a:r>
              <a:rPr lang="fr-FR" sz="2000" b="1" dirty="0" smtClean="0"/>
              <a:t>deux coupes sont définies </a:t>
            </a:r>
            <a:endParaRPr lang="fr-FR" sz="2000" b="1" dirty="0"/>
          </a:p>
        </p:txBody>
      </p:sp>
      <p:sp>
        <p:nvSpPr>
          <p:cNvPr id="4" name="Rectangle 3"/>
          <p:cNvSpPr/>
          <p:nvPr/>
        </p:nvSpPr>
        <p:spPr>
          <a:xfrm>
            <a:off x="285720" y="1428736"/>
            <a:ext cx="3174139"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a:t>
            </a:r>
            <a:r>
              <a:rPr lang="fr-FR" sz="2400" b="1" dirty="0" err="1" smtClean="0"/>
              <a:t>AspectJ</a:t>
            </a:r>
            <a:r>
              <a:rPr lang="fr-FR" sz="2400" b="1" dirty="0" smtClean="0"/>
              <a:t>)</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sp>
        <p:nvSpPr>
          <p:cNvPr id="9" name="Rectangle 8"/>
          <p:cNvSpPr/>
          <p:nvPr/>
        </p:nvSpPr>
        <p:spPr>
          <a:xfrm>
            <a:off x="6143604" y="3857628"/>
            <a:ext cx="3000396" cy="2357454"/>
          </a:xfrm>
          <a:prstGeom prst="wedgeRectCallout">
            <a:avLst>
              <a:gd name="adj1" fmla="val -149418"/>
              <a:gd name="adj2" fmla="val -100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b="1" dirty="0" smtClean="0"/>
              <a:t>vérifie  si le nombre de conteneurs transportés atteint 100. Si c'est le cas, il appelle une méthode locale </a:t>
            </a:r>
            <a:r>
              <a:rPr lang="fr-FR" b="1" dirty="0" err="1" smtClean="0"/>
              <a:t>setSpeedParameter</a:t>
            </a:r>
            <a:r>
              <a:rPr lang="fr-FR" b="1" dirty="0" smtClean="0"/>
              <a:t> pour modifier le paramètre de vitesse de la point de jointure capturé à la valeur SLOW.</a:t>
            </a:r>
            <a:endParaRPr lang="fr-FR" sz="2400" b="1" dirty="0"/>
          </a:p>
        </p:txBody>
      </p:sp>
      <p:sp>
        <p:nvSpPr>
          <p:cNvPr id="8" name="Rectangle 7"/>
          <p:cNvSpPr/>
          <p:nvPr/>
        </p:nvSpPr>
        <p:spPr>
          <a:xfrm>
            <a:off x="5857884" y="2071678"/>
            <a:ext cx="3000396" cy="1143008"/>
          </a:xfrm>
          <a:prstGeom prst="wedgeRectCallout">
            <a:avLst>
              <a:gd name="adj1" fmla="val -81368"/>
              <a:gd name="adj2" fmla="val 11181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b="1" dirty="0" smtClean="0">
                <a:solidFill>
                  <a:schemeClr val="bg1"/>
                </a:solidFill>
                <a:latin typeface="inherit" charset="0"/>
                <a:ea typeface="Times New Roman" pitchFamily="18" charset="0"/>
                <a:cs typeface="Courier New" pitchFamily="49" charset="0"/>
              </a:rPr>
              <a:t>toutes les méthodes dont les noms commencent par se déplacer(move) dans la classe Bras. </a:t>
            </a:r>
            <a:endParaRPr lang="fr-FR"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428736"/>
            <a:ext cx="5031890"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Filtres de composition)</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9938" name="Picture 2"/>
          <p:cNvPicPr>
            <a:picLocks noChangeAspect="1" noChangeArrowheads="1"/>
          </p:cNvPicPr>
          <p:nvPr/>
        </p:nvPicPr>
        <p:blipFill>
          <a:blip r:embed="rId2"/>
          <a:srcRect/>
          <a:stretch>
            <a:fillRect/>
          </a:stretch>
        </p:blipFill>
        <p:spPr bwMode="auto">
          <a:xfrm>
            <a:off x="0" y="1971675"/>
            <a:ext cx="5629275" cy="4886325"/>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5781675" y="1928802"/>
            <a:ext cx="3362325" cy="1943100"/>
          </a:xfrm>
          <a:prstGeom prst="rect">
            <a:avLst/>
          </a:prstGeom>
          <a:noFill/>
          <a:ln w="9525">
            <a:noFill/>
            <a:miter lim="800000"/>
            <a:headEnd/>
            <a:tailEnd/>
          </a:ln>
          <a:effectLst/>
        </p:spPr>
      </p:pic>
      <p:sp>
        <p:nvSpPr>
          <p:cNvPr id="39940" name="Rectangle 4"/>
          <p:cNvSpPr>
            <a:spLocks noChangeArrowheads="1"/>
          </p:cNvSpPr>
          <p:nvPr/>
        </p:nvSpPr>
        <p:spPr bwMode="auto">
          <a:xfrm>
            <a:off x="5857884" y="4214818"/>
            <a:ext cx="3143272" cy="2308324"/>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L'aspect définit deux couches d'interface </a:t>
            </a:r>
            <a:r>
              <a:rPr kumimoji="0" lang="fr-FR" sz="16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leftModule</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et </a:t>
            </a:r>
            <a:r>
              <a:rPr kumimoji="0" lang="fr-FR" sz="16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rightModule</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1600" dirty="0" smtClean="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 premier utilise un </a:t>
            </a: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Meta</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et un </a:t>
            </a:r>
            <a:r>
              <a:rPr kumimoji="0" lang="fr-FR" sz="16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Dispatch</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en tant que </a:t>
            </a: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filtres d'entrée</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et le dernier utilise un </a:t>
            </a: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Substitute</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et un </a:t>
            </a:r>
            <a:r>
              <a:rPr kumimoji="0" lang="fr-FR" sz="16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Send</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en tant que </a:t>
            </a:r>
            <a:r>
              <a:rPr lang="fr-FR" sz="1600" b="1" dirty="0" smtClean="0">
                <a:ea typeface="Times New Roman" pitchFamily="18" charset="0"/>
                <a:cs typeface="Arial" pitchFamily="34" charset="0"/>
              </a:rPr>
              <a:t>filtres de sortie</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Connecteur droit avec flèche 7"/>
          <p:cNvCxnSpPr>
            <a:stCxn id="39940" idx="1"/>
            <a:endCxn id="39940" idx="1"/>
          </p:cNvCxnSpPr>
          <p:nvPr/>
        </p:nvCxnSpPr>
        <p:spPr>
          <a:xfrm rot="10800000">
            <a:off x="5857884" y="536898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a:off x="2428860" y="2357430"/>
            <a:ext cx="3357586" cy="2286016"/>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0800000">
            <a:off x="2500298" y="3857628"/>
            <a:ext cx="3357586" cy="857256"/>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428736"/>
            <a:ext cx="5031890"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Filtres de composition)</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9938" name="Picture 2"/>
          <p:cNvPicPr>
            <a:picLocks noChangeAspect="1" noChangeArrowheads="1"/>
          </p:cNvPicPr>
          <p:nvPr/>
        </p:nvPicPr>
        <p:blipFill>
          <a:blip r:embed="rId2"/>
          <a:srcRect/>
          <a:stretch>
            <a:fillRect/>
          </a:stretch>
        </p:blipFill>
        <p:spPr bwMode="auto">
          <a:xfrm>
            <a:off x="0" y="1971675"/>
            <a:ext cx="5629275" cy="4886325"/>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5781675" y="1928802"/>
            <a:ext cx="3362325" cy="1943100"/>
          </a:xfrm>
          <a:prstGeom prst="rect">
            <a:avLst/>
          </a:prstGeom>
          <a:noFill/>
          <a:ln w="9525">
            <a:noFill/>
            <a:miter lim="800000"/>
            <a:headEnd/>
            <a:tailEnd/>
          </a:ln>
          <a:effectLst/>
        </p:spPr>
      </p:pic>
      <p:sp>
        <p:nvSpPr>
          <p:cNvPr id="39940" name="Rectangle 4"/>
          <p:cNvSpPr>
            <a:spLocks noChangeArrowheads="1"/>
          </p:cNvSpPr>
          <p:nvPr/>
        </p:nvSpPr>
        <p:spPr bwMode="auto">
          <a:xfrm>
            <a:off x="5857884" y="3985819"/>
            <a:ext cx="3143272" cy="2308324"/>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1600" dirty="0" smtClean="0"/>
              <a:t>Le </a:t>
            </a:r>
            <a:r>
              <a:rPr lang="fr-FR" sz="1600" b="1" dirty="0" smtClean="0"/>
              <a:t>méta</a:t>
            </a:r>
            <a:r>
              <a:rPr lang="fr-FR" sz="1600" dirty="0" smtClean="0"/>
              <a:t>-filtre (ligne 9) réifie chaque appel entrant dont le nom se termine par </a:t>
            </a:r>
            <a:r>
              <a:rPr lang="fr-FR" sz="1600" b="1" dirty="0" err="1" smtClean="0"/>
              <a:t>load</a:t>
            </a:r>
            <a:r>
              <a:rPr lang="fr-FR" sz="1600" dirty="0" smtClean="0"/>
              <a:t> et le transmet à un objet externe (</a:t>
            </a:r>
            <a:r>
              <a:rPr lang="fr-FR" sz="1600" b="1" dirty="0" err="1" smtClean="0"/>
              <a:t>saveEnergy</a:t>
            </a:r>
            <a:r>
              <a:rPr lang="fr-FR" sz="1600" dirty="0" smtClean="0"/>
              <a:t>) pour exécuter sa méthode </a:t>
            </a:r>
            <a:r>
              <a:rPr lang="fr-FR" sz="1600" b="1" dirty="0" err="1" smtClean="0"/>
              <a:t>maintainNbContainer</a:t>
            </a:r>
            <a:r>
              <a:rPr lang="fr-FR" sz="1600" dirty="0" smtClean="0"/>
              <a:t>. </a:t>
            </a:r>
          </a:p>
          <a:p>
            <a:pPr algn="just"/>
            <a:r>
              <a:rPr lang="fr-FR" sz="1600" dirty="0" smtClean="0"/>
              <a:t>Ce dernier incrémente le nombre de conteneurs transportés (ligne 39).</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Connecteur droit avec flèche 10"/>
          <p:cNvCxnSpPr/>
          <p:nvPr/>
        </p:nvCxnSpPr>
        <p:spPr>
          <a:xfrm rot="10800000">
            <a:off x="2928926" y="3357562"/>
            <a:ext cx="2928958" cy="1357322"/>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428736"/>
            <a:ext cx="5031890"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Filtres de composition)</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9938" name="Picture 2"/>
          <p:cNvPicPr>
            <a:picLocks noChangeAspect="1" noChangeArrowheads="1"/>
          </p:cNvPicPr>
          <p:nvPr/>
        </p:nvPicPr>
        <p:blipFill>
          <a:blip r:embed="rId3"/>
          <a:srcRect/>
          <a:stretch>
            <a:fillRect/>
          </a:stretch>
        </p:blipFill>
        <p:spPr bwMode="auto">
          <a:xfrm>
            <a:off x="0" y="1971675"/>
            <a:ext cx="5629275" cy="4886325"/>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a:srcRect/>
          <a:stretch>
            <a:fillRect/>
          </a:stretch>
        </p:blipFill>
        <p:spPr bwMode="auto">
          <a:xfrm>
            <a:off x="5781675" y="1928802"/>
            <a:ext cx="3362325" cy="1943100"/>
          </a:xfrm>
          <a:prstGeom prst="rect">
            <a:avLst/>
          </a:prstGeom>
          <a:noFill/>
          <a:ln w="9525">
            <a:noFill/>
            <a:miter lim="800000"/>
            <a:headEnd/>
            <a:tailEnd/>
          </a:ln>
          <a:effectLst/>
        </p:spPr>
      </p:pic>
      <p:sp>
        <p:nvSpPr>
          <p:cNvPr id="39940" name="Rectangle 4"/>
          <p:cNvSpPr>
            <a:spLocks noChangeArrowheads="1"/>
          </p:cNvSpPr>
          <p:nvPr/>
        </p:nvSpPr>
        <p:spPr bwMode="auto">
          <a:xfrm>
            <a:off x="5857884" y="3985819"/>
            <a:ext cx="3143272" cy="830997"/>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600" dirty="0" smtClean="0"/>
              <a:t>Le filtre </a:t>
            </a:r>
            <a:r>
              <a:rPr lang="fr-FR" sz="1600" b="1" dirty="0" err="1" smtClean="0"/>
              <a:t>Dispatch</a:t>
            </a:r>
            <a:r>
              <a:rPr lang="fr-FR" sz="1600" dirty="0" smtClean="0"/>
              <a:t> dis (ligne 10) accepte tous les appels à l'instance d'objet interne. </a:t>
            </a:r>
            <a:endParaRPr lang="fr-FR" sz="1600" dirty="0"/>
          </a:p>
        </p:txBody>
      </p:sp>
      <p:cxnSp>
        <p:nvCxnSpPr>
          <p:cNvPr id="11" name="Connecteur droit avec flèche 10"/>
          <p:cNvCxnSpPr>
            <a:stCxn id="39940" idx="1"/>
          </p:cNvCxnSpPr>
          <p:nvPr/>
        </p:nvCxnSpPr>
        <p:spPr>
          <a:xfrm rot="10800000">
            <a:off x="2500298" y="3357562"/>
            <a:ext cx="3357586" cy="1043756"/>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4414" y="2786058"/>
            <a:ext cx="7072362" cy="1200329"/>
          </a:xfrm>
          <a:prstGeom prst="rect">
            <a:avLst/>
          </a:prstGeom>
        </p:spPr>
        <p:txBody>
          <a:bodyPr wrap="square">
            <a:spAutoFit/>
          </a:bodyPr>
          <a:lstStyle/>
          <a:p>
            <a:pPr marL="457200" indent="-457200" algn="ctr"/>
            <a:r>
              <a:rPr lang="fr-FR" sz="3600" b="1" dirty="0" smtClean="0">
                <a:effectLst>
                  <a:outerShdw blurRad="38100" dist="38100" dir="2700000" algn="tl">
                    <a:srgbClr val="000000">
                      <a:alpha val="43137"/>
                    </a:srgbClr>
                  </a:outerShdw>
                </a:effectLst>
              </a:rPr>
              <a:t>2.1 </a:t>
            </a:r>
            <a:r>
              <a:rPr lang="fr-FR" sz="3600" b="1" dirty="0" smtClean="0"/>
              <a:t>La programmation orientée aspect</a:t>
            </a:r>
            <a:endParaRPr lang="fr-FR" sz="3600" b="1" dirty="0" smtClean="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428736"/>
            <a:ext cx="5031890"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Filtres de composition)</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9938" name="Picture 2"/>
          <p:cNvPicPr>
            <a:picLocks noChangeAspect="1" noChangeArrowheads="1"/>
          </p:cNvPicPr>
          <p:nvPr/>
        </p:nvPicPr>
        <p:blipFill>
          <a:blip r:embed="rId3"/>
          <a:srcRect/>
          <a:stretch>
            <a:fillRect/>
          </a:stretch>
        </p:blipFill>
        <p:spPr bwMode="auto">
          <a:xfrm>
            <a:off x="0" y="1971675"/>
            <a:ext cx="5629275" cy="4886325"/>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a:srcRect/>
          <a:stretch>
            <a:fillRect/>
          </a:stretch>
        </p:blipFill>
        <p:spPr bwMode="auto">
          <a:xfrm>
            <a:off x="5781675" y="1928802"/>
            <a:ext cx="3362325" cy="1943100"/>
          </a:xfrm>
          <a:prstGeom prst="rect">
            <a:avLst/>
          </a:prstGeom>
          <a:noFill/>
          <a:ln w="9525">
            <a:noFill/>
            <a:miter lim="800000"/>
            <a:headEnd/>
            <a:tailEnd/>
          </a:ln>
          <a:effectLst/>
        </p:spPr>
      </p:pic>
      <p:sp>
        <p:nvSpPr>
          <p:cNvPr id="39940" name="Rectangle 4"/>
          <p:cNvSpPr>
            <a:spLocks noChangeArrowheads="1"/>
          </p:cNvSpPr>
          <p:nvPr/>
        </p:nvSpPr>
        <p:spPr bwMode="auto">
          <a:xfrm>
            <a:off x="5857884" y="3985819"/>
            <a:ext cx="3143272" cy="2554545"/>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600" dirty="0" smtClean="0"/>
              <a:t>Le sous-filtre </a:t>
            </a:r>
            <a:r>
              <a:rPr lang="fr-FR" sz="1600" b="1" dirty="0" smtClean="0"/>
              <a:t>Substituer</a:t>
            </a:r>
            <a:r>
              <a:rPr lang="fr-FR" sz="1600" dirty="0" smtClean="0"/>
              <a:t> (ligne 19-22) change la valeur du paramètre des messages </a:t>
            </a:r>
            <a:r>
              <a:rPr lang="fr-FR" sz="1600" b="1" dirty="0" err="1" smtClean="0"/>
              <a:t>moveLeft</a:t>
            </a:r>
            <a:r>
              <a:rPr lang="fr-FR" sz="1600" dirty="0" smtClean="0"/>
              <a:t> et </a:t>
            </a:r>
            <a:r>
              <a:rPr lang="fr-FR" sz="1600" b="1" dirty="0" err="1" smtClean="0"/>
              <a:t>moveRight</a:t>
            </a:r>
            <a:r>
              <a:rPr lang="fr-FR" sz="1600" dirty="0" smtClean="0"/>
              <a:t> en SLOW chaque fois que le nombre de conteneurs transportés atteint un nombre seuil (par exemple, 100 dans ce cas); ceci est vérifié en appelant la méthode </a:t>
            </a:r>
            <a:r>
              <a:rPr lang="fr-FR" sz="1600" b="1" dirty="0" err="1" smtClean="0"/>
              <a:t>isThresholdNbReached</a:t>
            </a:r>
            <a:r>
              <a:rPr lang="fr-FR" sz="1600" dirty="0" smtClean="0"/>
              <a:t> de l'objet externe (ligne 42-44). </a:t>
            </a:r>
            <a:endParaRPr lang="fr-FR" sz="1600" dirty="0"/>
          </a:p>
        </p:txBody>
      </p:sp>
      <p:cxnSp>
        <p:nvCxnSpPr>
          <p:cNvPr id="11" name="Connecteur droit avec flèche 10"/>
          <p:cNvCxnSpPr>
            <a:stCxn id="39940" idx="1"/>
          </p:cNvCxnSpPr>
          <p:nvPr/>
        </p:nvCxnSpPr>
        <p:spPr>
          <a:xfrm rot="10800000">
            <a:off x="2143108" y="4714884"/>
            <a:ext cx="3714776" cy="548208"/>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428736"/>
            <a:ext cx="5031890"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Filtres de composition)</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9938" name="Picture 2"/>
          <p:cNvPicPr>
            <a:picLocks noChangeAspect="1" noChangeArrowheads="1"/>
          </p:cNvPicPr>
          <p:nvPr/>
        </p:nvPicPr>
        <p:blipFill>
          <a:blip r:embed="rId3"/>
          <a:srcRect/>
          <a:stretch>
            <a:fillRect/>
          </a:stretch>
        </p:blipFill>
        <p:spPr bwMode="auto">
          <a:xfrm>
            <a:off x="0" y="1971675"/>
            <a:ext cx="5629275" cy="4886325"/>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a:srcRect/>
          <a:stretch>
            <a:fillRect/>
          </a:stretch>
        </p:blipFill>
        <p:spPr bwMode="auto">
          <a:xfrm>
            <a:off x="5781675" y="1928802"/>
            <a:ext cx="3362325" cy="1943100"/>
          </a:xfrm>
          <a:prstGeom prst="rect">
            <a:avLst/>
          </a:prstGeom>
          <a:noFill/>
          <a:ln w="9525">
            <a:noFill/>
            <a:miter lim="800000"/>
            <a:headEnd/>
            <a:tailEnd/>
          </a:ln>
          <a:effectLst/>
        </p:spPr>
      </p:pic>
      <p:sp>
        <p:nvSpPr>
          <p:cNvPr id="39940" name="Rectangle 4"/>
          <p:cNvSpPr>
            <a:spLocks noChangeArrowheads="1"/>
          </p:cNvSpPr>
          <p:nvPr/>
        </p:nvSpPr>
        <p:spPr bwMode="auto">
          <a:xfrm>
            <a:off x="5857884" y="3985819"/>
            <a:ext cx="3143272" cy="156966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600" dirty="0" smtClean="0"/>
              <a:t>Notez que les filtres </a:t>
            </a:r>
            <a:r>
              <a:rPr lang="fr-FR" sz="1600" b="1" dirty="0" err="1" smtClean="0"/>
              <a:t>Dispatch</a:t>
            </a:r>
            <a:r>
              <a:rPr lang="fr-FR" sz="1600" dirty="0" smtClean="0"/>
              <a:t> et </a:t>
            </a:r>
            <a:r>
              <a:rPr lang="fr-FR" sz="1600" b="1" dirty="0" err="1" smtClean="0"/>
              <a:t>Send</a:t>
            </a:r>
            <a:r>
              <a:rPr lang="fr-FR" sz="1600" dirty="0" smtClean="0"/>
              <a:t> doivent être utilisés comme les derniers filtres des ensembles </a:t>
            </a:r>
            <a:r>
              <a:rPr lang="fr-FR" sz="1600" b="1" dirty="0" err="1" smtClean="0"/>
              <a:t>inputfilters</a:t>
            </a:r>
            <a:r>
              <a:rPr lang="fr-FR" sz="1600" dirty="0" smtClean="0"/>
              <a:t> et </a:t>
            </a:r>
            <a:r>
              <a:rPr lang="fr-FR" sz="1600" b="1" dirty="0" err="1" smtClean="0"/>
              <a:t>outputfilters</a:t>
            </a:r>
            <a:r>
              <a:rPr lang="fr-FR" sz="1600" dirty="0" smtClean="0"/>
              <a:t>, respectivement, pour transmettre des messages à leurs objets cibles. </a:t>
            </a:r>
            <a:endParaRPr lang="fr-FR" sz="1600" dirty="0"/>
          </a:p>
        </p:txBody>
      </p:sp>
      <p:cxnSp>
        <p:nvCxnSpPr>
          <p:cNvPr id="11" name="Connecteur droit avec flèche 10"/>
          <p:cNvCxnSpPr>
            <a:stCxn id="39940" idx="1"/>
          </p:cNvCxnSpPr>
          <p:nvPr/>
        </p:nvCxnSpPr>
        <p:spPr>
          <a:xfrm rot="10800000">
            <a:off x="2571736" y="3429001"/>
            <a:ext cx="3286148" cy="1341649"/>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39940" idx="1"/>
          </p:cNvCxnSpPr>
          <p:nvPr/>
        </p:nvCxnSpPr>
        <p:spPr>
          <a:xfrm rot="10800000" flipV="1">
            <a:off x="2143108" y="4770649"/>
            <a:ext cx="3714776" cy="515738"/>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428736"/>
            <a:ext cx="5031890"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Filtres de composition)</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9938" name="Picture 2"/>
          <p:cNvPicPr>
            <a:picLocks noChangeAspect="1" noChangeArrowheads="1"/>
          </p:cNvPicPr>
          <p:nvPr/>
        </p:nvPicPr>
        <p:blipFill>
          <a:blip r:embed="rId3"/>
          <a:srcRect/>
          <a:stretch>
            <a:fillRect/>
          </a:stretch>
        </p:blipFill>
        <p:spPr bwMode="auto">
          <a:xfrm>
            <a:off x="0" y="1971675"/>
            <a:ext cx="5629275" cy="4886325"/>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a:srcRect/>
          <a:stretch>
            <a:fillRect/>
          </a:stretch>
        </p:blipFill>
        <p:spPr bwMode="auto">
          <a:xfrm>
            <a:off x="5781675" y="1785926"/>
            <a:ext cx="3362325" cy="1943100"/>
          </a:xfrm>
          <a:prstGeom prst="rect">
            <a:avLst/>
          </a:prstGeom>
          <a:noFill/>
          <a:ln w="9525">
            <a:noFill/>
            <a:miter lim="800000"/>
            <a:headEnd/>
            <a:tailEnd/>
          </a:ln>
          <a:effectLst/>
        </p:spPr>
      </p:pic>
      <p:sp>
        <p:nvSpPr>
          <p:cNvPr id="39940" name="Rectangle 4"/>
          <p:cNvSpPr>
            <a:spLocks noChangeArrowheads="1"/>
          </p:cNvSpPr>
          <p:nvPr/>
        </p:nvSpPr>
        <p:spPr bwMode="auto">
          <a:xfrm>
            <a:off x="5929322" y="3786190"/>
            <a:ext cx="3143272" cy="3046988"/>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600" dirty="0" smtClean="0"/>
              <a:t>La partie de </a:t>
            </a:r>
            <a:r>
              <a:rPr lang="fr-FR" sz="1600" b="1" dirty="0" smtClean="0"/>
              <a:t>superposition</a:t>
            </a:r>
            <a:r>
              <a:rPr lang="fr-FR" sz="1600" dirty="0" smtClean="0"/>
              <a:t> (lignes 26 à 33) spécifie un ensemble de sélecteurs qui spécifient un ensemble d'objets qui doivent être encapsulés avec une couche d'interface spécifique. Dans la liste, deux sélecteurs sont définis à gauche et à droite (ligne 28-29). Le premier inclut toutes les instances de la classe Controller tandis que le second inclut toutes les instances de la classe </a:t>
            </a:r>
            <a:r>
              <a:rPr lang="fr-FR" sz="1600" dirty="0" err="1" smtClean="0"/>
              <a:t>Engine</a:t>
            </a:r>
            <a:r>
              <a:rPr lang="fr-FR" sz="1600" dirty="0" smtClean="0"/>
              <a:t>.</a:t>
            </a:r>
            <a:endParaRPr lang="fr-FR" sz="1600" dirty="0"/>
          </a:p>
        </p:txBody>
      </p:sp>
      <p:sp>
        <p:nvSpPr>
          <p:cNvPr id="9" name="Accolade fermante 8"/>
          <p:cNvSpPr/>
          <p:nvPr/>
        </p:nvSpPr>
        <p:spPr>
          <a:xfrm>
            <a:off x="2357422" y="5715016"/>
            <a:ext cx="500066" cy="928694"/>
          </a:xfrm>
          <a:prstGeom prst="righ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 name="Connecteur droit avec flèche 9"/>
          <p:cNvCxnSpPr/>
          <p:nvPr/>
        </p:nvCxnSpPr>
        <p:spPr>
          <a:xfrm rot="10800000" flipV="1">
            <a:off x="2928926" y="5572139"/>
            <a:ext cx="2928958" cy="571503"/>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428736"/>
            <a:ext cx="5031890" cy="395173"/>
          </a:xfrm>
          <a:prstGeom prst="rect">
            <a:avLst/>
          </a:prstGeom>
          <a:solidFill>
            <a:schemeClr val="accent6">
              <a:lumMod val="20000"/>
              <a:lumOff val="80000"/>
            </a:schemeClr>
          </a:solidFill>
        </p:spPr>
        <p:txBody>
          <a:bodyPr wrap="none">
            <a:spAutoFit/>
          </a:bodyPr>
          <a:lstStyle/>
          <a:p>
            <a:pPr>
              <a:lnSpc>
                <a:spcPct val="80000"/>
              </a:lnSpc>
            </a:pPr>
            <a:r>
              <a:rPr lang="fr-FR" sz="2400" b="1" dirty="0" smtClean="0"/>
              <a:t>Exemple (Avec Filtres de composition)</a:t>
            </a:r>
          </a:p>
        </p:txBody>
      </p:sp>
      <p:sp>
        <p:nvSpPr>
          <p:cNvPr id="5" name="Rectangle 4"/>
          <p:cNvSpPr/>
          <p:nvPr/>
        </p:nvSpPr>
        <p:spPr>
          <a:xfrm>
            <a:off x="0" y="129581"/>
            <a:ext cx="415389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2.2. Composition filtres</a:t>
            </a:r>
          </a:p>
        </p:txBody>
      </p:sp>
      <p:pic>
        <p:nvPicPr>
          <p:cNvPr id="39938" name="Picture 2"/>
          <p:cNvPicPr>
            <a:picLocks noChangeAspect="1" noChangeArrowheads="1"/>
          </p:cNvPicPr>
          <p:nvPr/>
        </p:nvPicPr>
        <p:blipFill>
          <a:blip r:embed="rId3"/>
          <a:srcRect/>
          <a:stretch>
            <a:fillRect/>
          </a:stretch>
        </p:blipFill>
        <p:spPr bwMode="auto">
          <a:xfrm>
            <a:off x="0" y="1971675"/>
            <a:ext cx="5629275" cy="4886325"/>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a:srcRect/>
          <a:stretch>
            <a:fillRect/>
          </a:stretch>
        </p:blipFill>
        <p:spPr bwMode="auto">
          <a:xfrm>
            <a:off x="5781675" y="1928802"/>
            <a:ext cx="3362325" cy="1943100"/>
          </a:xfrm>
          <a:prstGeom prst="rect">
            <a:avLst/>
          </a:prstGeom>
          <a:noFill/>
          <a:ln w="9525">
            <a:noFill/>
            <a:miter lim="800000"/>
            <a:headEnd/>
            <a:tailEnd/>
          </a:ln>
          <a:effectLst/>
        </p:spPr>
      </p:pic>
      <p:sp>
        <p:nvSpPr>
          <p:cNvPr id="39940" name="Rectangle 4"/>
          <p:cNvSpPr>
            <a:spLocks noChangeArrowheads="1"/>
          </p:cNvSpPr>
          <p:nvPr/>
        </p:nvSpPr>
        <p:spPr bwMode="auto">
          <a:xfrm>
            <a:off x="5857884" y="3985819"/>
            <a:ext cx="3143272" cy="156966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600" dirty="0" smtClean="0"/>
              <a:t>La partie </a:t>
            </a:r>
            <a:r>
              <a:rPr lang="fr-FR" sz="1600" b="1" dirty="0" err="1" smtClean="0"/>
              <a:t>filtermodules</a:t>
            </a:r>
            <a:r>
              <a:rPr lang="fr-FR" sz="1600" dirty="0" smtClean="0"/>
              <a:t> (ligne 41-42) indique que </a:t>
            </a:r>
            <a:r>
              <a:rPr lang="fr-FR" sz="1600" dirty="0" err="1" smtClean="0"/>
              <a:t>leftModule</a:t>
            </a:r>
            <a:r>
              <a:rPr lang="fr-FR" sz="1600" dirty="0" smtClean="0"/>
              <a:t> et </a:t>
            </a:r>
            <a:r>
              <a:rPr lang="fr-FR" sz="1600" dirty="0" err="1" smtClean="0"/>
              <a:t>rightModule</a:t>
            </a:r>
            <a:r>
              <a:rPr lang="fr-FR" sz="1600" dirty="0" smtClean="0"/>
              <a:t> enveloppent tous les objets définis par les couches d'interface gauche et droite, respectivement.</a:t>
            </a:r>
            <a:endParaRPr lang="fr-FR" sz="1600" dirty="0"/>
          </a:p>
        </p:txBody>
      </p:sp>
      <p:sp>
        <p:nvSpPr>
          <p:cNvPr id="9" name="Accolade fermante 8"/>
          <p:cNvSpPr/>
          <p:nvPr/>
        </p:nvSpPr>
        <p:spPr>
          <a:xfrm>
            <a:off x="2143108" y="6143644"/>
            <a:ext cx="500066" cy="571504"/>
          </a:xfrm>
          <a:prstGeom prst="rightBrace">
            <a:avLst>
              <a:gd name="adj1" fmla="val 28571"/>
              <a:gd name="adj2" fmla="val 50000"/>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 name="Connecteur droit avec flèche 9"/>
          <p:cNvCxnSpPr>
            <a:stCxn id="39940" idx="1"/>
          </p:cNvCxnSpPr>
          <p:nvPr/>
        </p:nvCxnSpPr>
        <p:spPr>
          <a:xfrm rot="10800000" flipV="1">
            <a:off x="2714612" y="4770648"/>
            <a:ext cx="3143272" cy="1587309"/>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1670" y="2786058"/>
            <a:ext cx="5072098" cy="1754326"/>
          </a:xfrm>
          <a:prstGeom prst="rect">
            <a:avLst/>
          </a:prstGeom>
        </p:spPr>
        <p:txBody>
          <a:bodyPr wrap="square">
            <a:spAutoFit/>
          </a:bodyPr>
          <a:lstStyle/>
          <a:p>
            <a:pPr marL="457200" indent="-457200" algn="ctr"/>
            <a:r>
              <a:rPr lang="fr-FR" sz="3600" b="1" dirty="0" smtClean="0">
                <a:effectLst>
                  <a:outerShdw blurRad="38100" dist="38100" dir="2700000" algn="tl">
                    <a:srgbClr val="000000">
                      <a:alpha val="43137"/>
                    </a:srgbClr>
                  </a:outerShdw>
                </a:effectLst>
              </a:rPr>
              <a:t>2.3 La séparation multidimensionnelle des préoccupations</a:t>
            </a:r>
          </a:p>
        </p:txBody>
      </p:sp>
    </p:spTree>
  </p:cSld>
  <p:clrMapOvr>
    <a:masterClrMapping/>
  </p:clrMapOvr>
  <p:transition>
    <p:dissolv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357158" y="2357430"/>
            <a:ext cx="8358246" cy="2308324"/>
          </a:xfrm>
          <a:prstGeom prst="rect">
            <a:avLst/>
          </a:prstGeom>
        </p:spPr>
        <p:txBody>
          <a:bodyPr wrap="square">
            <a:spAutoFit/>
          </a:bodyPr>
          <a:lstStyle/>
          <a:p>
            <a:pPr algn="just"/>
            <a:r>
              <a:rPr lang="fr-FR" sz="2400" dirty="0" smtClean="0"/>
              <a:t>Dans les paradigmes actuels, les concepts sont limités, la description de certaines préoccupations ne pourra pas se faire par des entités de première classe (i.e. </a:t>
            </a:r>
            <a:r>
              <a:rPr lang="fr-FR" sz="2400" i="1" dirty="0" smtClean="0"/>
              <a:t>la préoccupation n’est pas matérialisée par un concept dédié mais par plusieurs concepts, et donc ne peut être manipulée comme un tout</a:t>
            </a:r>
            <a:r>
              <a:rPr lang="fr-FR" sz="2400" dirty="0" smtClean="0"/>
              <a:t>)</a:t>
            </a:r>
          </a:p>
          <a:p>
            <a:pPr algn="just"/>
            <a:r>
              <a:rPr lang="fr-FR" sz="2400" dirty="0" smtClean="0"/>
              <a:t> </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428596" y="1928802"/>
            <a:ext cx="8358246" cy="3477875"/>
          </a:xfrm>
          <a:prstGeom prst="rect">
            <a:avLst/>
          </a:prstGeom>
        </p:spPr>
        <p:txBody>
          <a:bodyPr wrap="square">
            <a:spAutoFit/>
          </a:bodyPr>
          <a:lstStyle/>
          <a:p>
            <a:pPr algn="just"/>
            <a:r>
              <a:rPr lang="fr-FR" sz="2000" dirty="0" smtClean="0"/>
              <a:t>Par conséquent, la préoccupation sera éparpillée sur plusieurs éléments de la décomposition dominante</a:t>
            </a:r>
          </a:p>
          <a:p>
            <a:pPr algn="just"/>
            <a:r>
              <a:rPr lang="fr-FR" sz="2000" dirty="0" smtClean="0"/>
              <a:t>  </a:t>
            </a:r>
          </a:p>
          <a:p>
            <a:pPr lvl="1" algn="just">
              <a:buFont typeface="Arial" pitchFamily="34" charset="0"/>
              <a:buChar char="•"/>
            </a:pPr>
            <a:r>
              <a:rPr lang="fr-FR" sz="2000" dirty="0" smtClean="0"/>
              <a:t> Par exemple, dans Java, le concept de classe impose une </a:t>
            </a:r>
            <a:r>
              <a:rPr lang="fr-FR" sz="2000" b="1" i="1" dirty="0" smtClean="0"/>
              <a:t>description dominante </a:t>
            </a:r>
            <a:r>
              <a:rPr lang="fr-FR" sz="2000" dirty="0" smtClean="0"/>
              <a:t>où le système apparaît comme une </a:t>
            </a:r>
            <a:r>
              <a:rPr lang="fr-FR" sz="2000" b="1" i="1" dirty="0" smtClean="0"/>
              <a:t>collection de classes</a:t>
            </a:r>
          </a:p>
          <a:p>
            <a:pPr lvl="1" algn="just">
              <a:buFont typeface="Arial" pitchFamily="34" charset="0"/>
              <a:buChar char="•"/>
            </a:pPr>
            <a:r>
              <a:rPr lang="fr-FR" sz="2000" dirty="0" smtClean="0"/>
              <a:t>  Briser une préoccupation sur plusieurs éléments de la décomposition dominante conduit à l’enchevêtrement dans ces éléments et l’éparpillement de celle-ci sur les différents éléments</a:t>
            </a:r>
          </a:p>
          <a:p>
            <a:pPr algn="just"/>
            <a:r>
              <a:rPr lang="fr-FR" sz="2000" dirty="0" smtClean="0"/>
              <a:t> </a:t>
            </a:r>
          </a:p>
          <a:p>
            <a:pPr algn="just"/>
            <a:r>
              <a:rPr lang="fr-FR" sz="2000" dirty="0" smtClean="0"/>
              <a:t> De plus, vu que l’ensemble des préoccupations est appelé à changer dans le temps, il devrait être possible de réorganiser le système pour en tenir compte.</a:t>
            </a:r>
            <a:endParaRPr lang="fr-FR" sz="2000"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2"/>
          <p:cNvSpPr txBox="1">
            <a:spLocks noChangeArrowheads="1"/>
          </p:cNvSpPr>
          <p:nvPr/>
        </p:nvSpPr>
        <p:spPr>
          <a:xfrm>
            <a:off x="500034" y="1928802"/>
            <a:ext cx="8229600" cy="1087431"/>
          </a:xfrm>
          <a:prstGeom prst="rect">
            <a:avLst/>
          </a:prstGeom>
        </p:spPr>
        <p:txBody>
          <a:bodyPr/>
          <a:lstStyle/>
          <a:p>
            <a:pPr marR="0" lvl="0" algn="just" defTabSz="914400" rtl="0" eaLnBrk="1" fontAlgn="auto" latinLnBrk="0" hangingPunct="1">
              <a:lnSpc>
                <a:spcPct val="80000"/>
              </a:lnSpc>
              <a:spcBef>
                <a:spcPct val="20000"/>
              </a:spcBef>
              <a:spcAft>
                <a:spcPts val="0"/>
              </a:spcAft>
              <a:buClrTx/>
              <a:buSzTx/>
              <a:buFontTx/>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Approche multidimensionnelle : Un système logiciel existe dans un hyperespace multidimensionnel de préoccupations</a:t>
            </a:r>
          </a:p>
          <a:p>
            <a:pPr marR="0" lvl="0" algn="just" defTabSz="914400" rtl="0" eaLnBrk="1" fontAlgn="auto" latinLnBrk="0" hangingPunct="1">
              <a:lnSpc>
                <a:spcPct val="80000"/>
              </a:lnSpc>
              <a:spcBef>
                <a:spcPct val="20000"/>
              </a:spcBef>
              <a:spcAft>
                <a:spcPts val="0"/>
              </a:spcAft>
              <a:buClrTx/>
              <a:buSzTx/>
              <a:buFontTx/>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Possibilité de décomposer et recomposer un système donné selon les préoccupations avec des dimensions multiples (</a:t>
            </a:r>
            <a:r>
              <a:rPr kumimoji="0" lang="fr-FR" sz="1800" b="0" i="0" u="none" strike="noStrike" kern="1200" cap="none" spc="0" normalizeH="0" baseline="0" noProof="0" dirty="0" err="1" smtClean="0">
                <a:ln>
                  <a:noFill/>
                </a:ln>
                <a:solidFill>
                  <a:schemeClr val="tx1"/>
                </a:solidFill>
                <a:effectLst/>
                <a:uLnTx/>
                <a:uFillTx/>
                <a:latin typeface="+mn-lt"/>
                <a:ea typeface="+mn-ea"/>
                <a:cs typeface="+mn-cs"/>
              </a:rPr>
              <a:t>remodularisation</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 à la demande)</a:t>
            </a:r>
          </a:p>
        </p:txBody>
      </p:sp>
      <p:sp>
        <p:nvSpPr>
          <p:cNvPr id="5" name="Freeform 4"/>
          <p:cNvSpPr>
            <a:spLocks/>
          </p:cNvSpPr>
          <p:nvPr/>
        </p:nvSpPr>
        <p:spPr bwMode="auto">
          <a:xfrm>
            <a:off x="2436813" y="3906838"/>
            <a:ext cx="990600" cy="1595437"/>
          </a:xfrm>
          <a:custGeom>
            <a:avLst/>
            <a:gdLst>
              <a:gd name="T0" fmla="*/ 2147483647 w 1560"/>
              <a:gd name="T1" fmla="*/ 0 h 2512"/>
              <a:gd name="T2" fmla="*/ 0 w 1560"/>
              <a:gd name="T3" fmla="*/ 2147483647 h 2512"/>
              <a:gd name="T4" fmla="*/ 2147483647 w 1560"/>
              <a:gd name="T5" fmla="*/ 2147483647 h 2512"/>
              <a:gd name="T6" fmla="*/ 2147483647 w 1560"/>
              <a:gd name="T7" fmla="*/ 2147483647 h 2512"/>
              <a:gd name="T8" fmla="*/ 2147483647 w 1560"/>
              <a:gd name="T9" fmla="*/ 0 h 2512"/>
              <a:gd name="T10" fmla="*/ 0 60000 65536"/>
              <a:gd name="T11" fmla="*/ 0 60000 65536"/>
              <a:gd name="T12" fmla="*/ 0 60000 65536"/>
              <a:gd name="T13" fmla="*/ 0 60000 65536"/>
              <a:gd name="T14" fmla="*/ 0 60000 65536"/>
              <a:gd name="T15" fmla="*/ 0 w 1560"/>
              <a:gd name="T16" fmla="*/ 0 h 2512"/>
              <a:gd name="T17" fmla="*/ 1560 w 1560"/>
              <a:gd name="T18" fmla="*/ 2512 h 2512"/>
            </a:gdLst>
            <a:ahLst/>
            <a:cxnLst>
              <a:cxn ang="T10">
                <a:pos x="T0" y="T1"/>
              </a:cxn>
              <a:cxn ang="T11">
                <a:pos x="T2" y="T3"/>
              </a:cxn>
              <a:cxn ang="T12">
                <a:pos x="T4" y="T5"/>
              </a:cxn>
              <a:cxn ang="T13">
                <a:pos x="T6" y="T7"/>
              </a:cxn>
              <a:cxn ang="T14">
                <a:pos x="T8" y="T9"/>
              </a:cxn>
            </a:cxnLst>
            <a:rect l="T15" t="T16" r="T17" b="T18"/>
            <a:pathLst>
              <a:path w="1560" h="2512">
                <a:moveTo>
                  <a:pt x="1560" y="0"/>
                </a:moveTo>
                <a:lnTo>
                  <a:pt x="0" y="1207"/>
                </a:lnTo>
                <a:lnTo>
                  <a:pt x="2" y="2512"/>
                </a:lnTo>
                <a:lnTo>
                  <a:pt x="1540" y="1222"/>
                </a:lnTo>
                <a:lnTo>
                  <a:pt x="1560" y="0"/>
                </a:lnTo>
                <a:close/>
              </a:path>
            </a:pathLst>
          </a:custGeom>
          <a:noFill/>
          <a:ln w="9525">
            <a:solidFill>
              <a:srgbClr val="000000"/>
            </a:solidFill>
            <a:round/>
            <a:headEnd/>
            <a:tailEnd/>
          </a:ln>
        </p:spPr>
        <p:txBody>
          <a:bodyPr/>
          <a:lstStyle/>
          <a:p>
            <a:endParaRPr lang="fr-FR"/>
          </a:p>
        </p:txBody>
      </p:sp>
      <p:sp>
        <p:nvSpPr>
          <p:cNvPr id="6" name="Line 5"/>
          <p:cNvSpPr>
            <a:spLocks noChangeShapeType="1"/>
          </p:cNvSpPr>
          <p:nvPr/>
        </p:nvSpPr>
        <p:spPr bwMode="auto">
          <a:xfrm flipH="1">
            <a:off x="2254250" y="4695825"/>
            <a:ext cx="1165225" cy="950913"/>
          </a:xfrm>
          <a:prstGeom prst="line">
            <a:avLst/>
          </a:prstGeom>
          <a:noFill/>
          <a:ln w="19050">
            <a:solidFill>
              <a:srgbClr val="000000"/>
            </a:solidFill>
            <a:round/>
            <a:headEnd/>
            <a:tailEnd type="triangle" w="med" len="med"/>
          </a:ln>
        </p:spPr>
        <p:txBody>
          <a:bodyPr/>
          <a:lstStyle/>
          <a:p>
            <a:endParaRPr lang="fr-FR"/>
          </a:p>
        </p:txBody>
      </p:sp>
      <p:sp>
        <p:nvSpPr>
          <p:cNvPr id="7" name="Line 6"/>
          <p:cNvSpPr>
            <a:spLocks noChangeShapeType="1"/>
          </p:cNvSpPr>
          <p:nvPr/>
        </p:nvSpPr>
        <p:spPr bwMode="auto">
          <a:xfrm flipV="1">
            <a:off x="3419475" y="3141663"/>
            <a:ext cx="0" cy="1554162"/>
          </a:xfrm>
          <a:prstGeom prst="line">
            <a:avLst/>
          </a:prstGeom>
          <a:noFill/>
          <a:ln w="19050">
            <a:solidFill>
              <a:srgbClr val="000000"/>
            </a:solidFill>
            <a:round/>
            <a:headEnd/>
            <a:tailEnd type="triangle" w="med" len="med"/>
          </a:ln>
        </p:spPr>
        <p:txBody>
          <a:bodyPr/>
          <a:lstStyle/>
          <a:p>
            <a:endParaRPr lang="fr-FR"/>
          </a:p>
        </p:txBody>
      </p:sp>
      <p:sp>
        <p:nvSpPr>
          <p:cNvPr id="8" name="Line 7"/>
          <p:cNvSpPr>
            <a:spLocks noChangeShapeType="1"/>
          </p:cNvSpPr>
          <p:nvPr/>
        </p:nvSpPr>
        <p:spPr bwMode="auto">
          <a:xfrm>
            <a:off x="3419475" y="4695825"/>
            <a:ext cx="1814513" cy="604838"/>
          </a:xfrm>
          <a:prstGeom prst="line">
            <a:avLst/>
          </a:prstGeom>
          <a:noFill/>
          <a:ln w="19050">
            <a:solidFill>
              <a:srgbClr val="000000"/>
            </a:solidFill>
            <a:round/>
            <a:headEnd/>
            <a:tailEnd type="triangle" w="med" len="med"/>
          </a:ln>
        </p:spPr>
        <p:txBody>
          <a:bodyPr/>
          <a:lstStyle/>
          <a:p>
            <a:endParaRPr lang="fr-FR"/>
          </a:p>
        </p:txBody>
      </p:sp>
      <p:sp>
        <p:nvSpPr>
          <p:cNvPr id="9" name="Oval 8"/>
          <p:cNvSpPr>
            <a:spLocks noChangeArrowheads="1"/>
          </p:cNvSpPr>
          <p:nvPr/>
        </p:nvSpPr>
        <p:spPr bwMode="auto">
          <a:xfrm rot="13820573">
            <a:off x="3005138" y="4954587"/>
            <a:ext cx="65088" cy="87313"/>
          </a:xfrm>
          <a:prstGeom prst="ellipse">
            <a:avLst/>
          </a:prstGeom>
          <a:solidFill>
            <a:srgbClr val="FFFFFF"/>
          </a:solidFill>
          <a:ln w="9525">
            <a:solidFill>
              <a:srgbClr val="000000"/>
            </a:solidFill>
            <a:round/>
            <a:headEnd/>
            <a:tailEnd/>
          </a:ln>
        </p:spPr>
        <p:txBody>
          <a:bodyPr/>
          <a:lstStyle/>
          <a:p>
            <a:endParaRPr lang="fr-FR"/>
          </a:p>
        </p:txBody>
      </p:sp>
      <p:sp>
        <p:nvSpPr>
          <p:cNvPr id="10" name="Oval 9"/>
          <p:cNvSpPr>
            <a:spLocks noChangeArrowheads="1"/>
          </p:cNvSpPr>
          <p:nvPr/>
        </p:nvSpPr>
        <p:spPr bwMode="auto">
          <a:xfrm>
            <a:off x="3390900" y="3613150"/>
            <a:ext cx="65088" cy="85725"/>
          </a:xfrm>
          <a:prstGeom prst="ellipse">
            <a:avLst/>
          </a:prstGeom>
          <a:solidFill>
            <a:srgbClr val="FFFFFF"/>
          </a:solidFill>
          <a:ln w="9525">
            <a:solidFill>
              <a:srgbClr val="000000"/>
            </a:solidFill>
            <a:round/>
            <a:headEnd/>
            <a:tailEnd/>
          </a:ln>
        </p:spPr>
        <p:txBody>
          <a:bodyPr/>
          <a:lstStyle/>
          <a:p>
            <a:endParaRPr lang="fr-FR"/>
          </a:p>
        </p:txBody>
      </p:sp>
      <p:sp>
        <p:nvSpPr>
          <p:cNvPr id="11" name="Text Box 10"/>
          <p:cNvSpPr txBox="1">
            <a:spLocks noChangeArrowheads="1"/>
          </p:cNvSpPr>
          <p:nvPr/>
        </p:nvSpPr>
        <p:spPr bwMode="auto">
          <a:xfrm>
            <a:off x="3484563" y="3141663"/>
            <a:ext cx="388937" cy="173037"/>
          </a:xfrm>
          <a:prstGeom prst="rect">
            <a:avLst/>
          </a:prstGeom>
          <a:noFill/>
          <a:ln w="9525">
            <a:noFill/>
            <a:miter lim="800000"/>
            <a:headEnd/>
            <a:tailEnd/>
          </a:ln>
        </p:spPr>
        <p:txBody>
          <a:bodyPr lIns="0" tIns="0" rIns="0" bIns="0"/>
          <a:lstStyle/>
          <a:p>
            <a:endParaRPr lang="fr-FR"/>
          </a:p>
        </p:txBody>
      </p:sp>
      <p:sp>
        <p:nvSpPr>
          <p:cNvPr id="12" name="Text Box 11"/>
          <p:cNvSpPr txBox="1">
            <a:spLocks noChangeArrowheads="1"/>
          </p:cNvSpPr>
          <p:nvPr/>
        </p:nvSpPr>
        <p:spPr bwMode="auto">
          <a:xfrm>
            <a:off x="4973638" y="5300663"/>
            <a:ext cx="388937" cy="173037"/>
          </a:xfrm>
          <a:prstGeom prst="rect">
            <a:avLst/>
          </a:prstGeom>
          <a:noFill/>
          <a:ln w="9525">
            <a:noFill/>
            <a:miter lim="800000"/>
            <a:headEnd/>
            <a:tailEnd/>
          </a:ln>
        </p:spPr>
        <p:txBody>
          <a:bodyPr lIns="0" tIns="0" rIns="0" bIns="0"/>
          <a:lstStyle/>
          <a:p>
            <a:pPr algn="l" rtl="0">
              <a:spcAft>
                <a:spcPts val="1000"/>
              </a:spcAft>
            </a:pPr>
            <a:r>
              <a:rPr lang="fr-FR" sz="1000" b="1">
                <a:latin typeface="Calibri" pitchFamily="34" charset="0"/>
              </a:rPr>
              <a:t>Dim 2</a:t>
            </a:r>
            <a:endParaRPr lang="fr-FR"/>
          </a:p>
        </p:txBody>
      </p:sp>
      <p:sp>
        <p:nvSpPr>
          <p:cNvPr id="13" name="Text Box 12"/>
          <p:cNvSpPr txBox="1">
            <a:spLocks noChangeArrowheads="1"/>
          </p:cNvSpPr>
          <p:nvPr/>
        </p:nvSpPr>
        <p:spPr bwMode="auto">
          <a:xfrm>
            <a:off x="2058988" y="5646738"/>
            <a:ext cx="388937" cy="173037"/>
          </a:xfrm>
          <a:prstGeom prst="rect">
            <a:avLst/>
          </a:prstGeom>
          <a:noFill/>
          <a:ln w="9525">
            <a:noFill/>
            <a:miter lim="800000"/>
            <a:headEnd/>
            <a:tailEnd/>
          </a:ln>
        </p:spPr>
        <p:txBody>
          <a:bodyPr lIns="0" tIns="0" rIns="0" bIns="0"/>
          <a:lstStyle/>
          <a:p>
            <a:pPr algn="l" rtl="0">
              <a:spcAft>
                <a:spcPts val="1000"/>
              </a:spcAft>
            </a:pPr>
            <a:r>
              <a:rPr lang="fr-FR" sz="1000" b="1">
                <a:latin typeface="Calibri" pitchFamily="34" charset="0"/>
              </a:rPr>
              <a:t>Dim 3</a:t>
            </a:r>
            <a:endParaRPr lang="fr-FR"/>
          </a:p>
        </p:txBody>
      </p:sp>
      <p:sp>
        <p:nvSpPr>
          <p:cNvPr id="14" name="Text Box 13"/>
          <p:cNvSpPr txBox="1">
            <a:spLocks noChangeArrowheads="1"/>
          </p:cNvSpPr>
          <p:nvPr/>
        </p:nvSpPr>
        <p:spPr bwMode="auto">
          <a:xfrm>
            <a:off x="3160713" y="3573463"/>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C3</a:t>
            </a:r>
            <a:endParaRPr lang="fr-FR"/>
          </a:p>
        </p:txBody>
      </p:sp>
      <p:sp>
        <p:nvSpPr>
          <p:cNvPr id="15" name="Text Box 14"/>
          <p:cNvSpPr txBox="1">
            <a:spLocks noChangeArrowheads="1"/>
          </p:cNvSpPr>
          <p:nvPr/>
        </p:nvSpPr>
        <p:spPr bwMode="auto">
          <a:xfrm>
            <a:off x="3160713" y="3832225"/>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C2</a:t>
            </a:r>
            <a:endParaRPr lang="fr-FR"/>
          </a:p>
        </p:txBody>
      </p:sp>
      <p:sp>
        <p:nvSpPr>
          <p:cNvPr id="16" name="Text Box 15"/>
          <p:cNvSpPr txBox="1">
            <a:spLocks noChangeArrowheads="1"/>
          </p:cNvSpPr>
          <p:nvPr/>
        </p:nvSpPr>
        <p:spPr bwMode="auto">
          <a:xfrm>
            <a:off x="3160713" y="4092575"/>
            <a:ext cx="193675" cy="171450"/>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C1</a:t>
            </a:r>
            <a:endParaRPr lang="fr-FR"/>
          </a:p>
        </p:txBody>
      </p:sp>
      <p:sp>
        <p:nvSpPr>
          <p:cNvPr id="17" name="Text Box 16"/>
          <p:cNvSpPr txBox="1">
            <a:spLocks noChangeArrowheads="1"/>
          </p:cNvSpPr>
          <p:nvPr/>
        </p:nvSpPr>
        <p:spPr bwMode="auto">
          <a:xfrm>
            <a:off x="3000375" y="4357688"/>
            <a:ext cx="354013" cy="166687"/>
          </a:xfrm>
          <a:prstGeom prst="rect">
            <a:avLst/>
          </a:prstGeom>
          <a:noFill/>
          <a:ln w="9525">
            <a:noFill/>
            <a:miter lim="800000"/>
            <a:headEnd/>
            <a:tailEnd/>
          </a:ln>
        </p:spPr>
        <p:txBody>
          <a:bodyPr lIns="0" tIns="0" rIns="0" bIns="0"/>
          <a:lstStyle/>
          <a:p>
            <a:pPr rtl="0">
              <a:spcAft>
                <a:spcPts val="1000"/>
              </a:spcAft>
            </a:pPr>
            <a:r>
              <a:rPr lang="fr-FR" sz="1000">
                <a:latin typeface="Calibri" pitchFamily="34" charset="0"/>
              </a:rPr>
              <a:t>none</a:t>
            </a:r>
            <a:endParaRPr lang="fr-FR"/>
          </a:p>
        </p:txBody>
      </p:sp>
      <p:sp>
        <p:nvSpPr>
          <p:cNvPr id="18" name="Text Box 17"/>
          <p:cNvSpPr txBox="1">
            <a:spLocks noChangeArrowheads="1"/>
          </p:cNvSpPr>
          <p:nvPr/>
        </p:nvSpPr>
        <p:spPr bwMode="auto">
          <a:xfrm>
            <a:off x="3873500" y="4670425"/>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C1</a:t>
            </a:r>
            <a:endParaRPr lang="fr-FR"/>
          </a:p>
        </p:txBody>
      </p:sp>
      <p:sp>
        <p:nvSpPr>
          <p:cNvPr id="19" name="Text Box 18"/>
          <p:cNvSpPr txBox="1">
            <a:spLocks noChangeArrowheads="1"/>
          </p:cNvSpPr>
          <p:nvPr/>
        </p:nvSpPr>
        <p:spPr bwMode="auto">
          <a:xfrm>
            <a:off x="4103688" y="4760913"/>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C2</a:t>
            </a:r>
            <a:endParaRPr lang="fr-FR"/>
          </a:p>
        </p:txBody>
      </p:sp>
      <p:sp>
        <p:nvSpPr>
          <p:cNvPr id="20" name="Text Box 19"/>
          <p:cNvSpPr txBox="1">
            <a:spLocks noChangeArrowheads="1"/>
          </p:cNvSpPr>
          <p:nvPr/>
        </p:nvSpPr>
        <p:spPr bwMode="auto">
          <a:xfrm>
            <a:off x="4643438" y="4938713"/>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C4</a:t>
            </a:r>
            <a:endParaRPr lang="fr-FR"/>
          </a:p>
        </p:txBody>
      </p:sp>
      <p:sp>
        <p:nvSpPr>
          <p:cNvPr id="21" name="Text Box 20"/>
          <p:cNvSpPr txBox="1">
            <a:spLocks noChangeArrowheads="1"/>
          </p:cNvSpPr>
          <p:nvPr/>
        </p:nvSpPr>
        <p:spPr bwMode="auto">
          <a:xfrm>
            <a:off x="2927350" y="4802188"/>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C1</a:t>
            </a:r>
            <a:endParaRPr lang="fr-FR"/>
          </a:p>
        </p:txBody>
      </p:sp>
      <p:sp>
        <p:nvSpPr>
          <p:cNvPr id="22" name="Text Box 21"/>
          <p:cNvSpPr txBox="1">
            <a:spLocks noChangeArrowheads="1"/>
          </p:cNvSpPr>
          <p:nvPr/>
        </p:nvSpPr>
        <p:spPr bwMode="auto">
          <a:xfrm>
            <a:off x="2928938" y="4643438"/>
            <a:ext cx="361950" cy="139700"/>
          </a:xfrm>
          <a:prstGeom prst="rect">
            <a:avLst/>
          </a:prstGeom>
          <a:noFill/>
          <a:ln w="9525">
            <a:noFill/>
            <a:miter lim="800000"/>
            <a:headEnd/>
            <a:tailEnd/>
          </a:ln>
        </p:spPr>
        <p:txBody>
          <a:bodyPr lIns="0" tIns="0" rIns="0" bIns="0"/>
          <a:lstStyle/>
          <a:p>
            <a:pPr rtl="0">
              <a:spcAft>
                <a:spcPts val="1000"/>
              </a:spcAft>
            </a:pPr>
            <a:r>
              <a:rPr lang="fr-FR" sz="1000">
                <a:latin typeface="Calibri" pitchFamily="34" charset="0"/>
              </a:rPr>
              <a:t>none</a:t>
            </a:r>
            <a:endParaRPr lang="fr-FR"/>
          </a:p>
        </p:txBody>
      </p:sp>
      <p:sp>
        <p:nvSpPr>
          <p:cNvPr id="23" name="Text Box 22"/>
          <p:cNvSpPr txBox="1">
            <a:spLocks noChangeArrowheads="1"/>
          </p:cNvSpPr>
          <p:nvPr/>
        </p:nvSpPr>
        <p:spPr bwMode="auto">
          <a:xfrm>
            <a:off x="3500438" y="4565650"/>
            <a:ext cx="314325" cy="149225"/>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none</a:t>
            </a:r>
            <a:endParaRPr lang="fr-FR"/>
          </a:p>
        </p:txBody>
      </p:sp>
      <p:sp>
        <p:nvSpPr>
          <p:cNvPr id="24" name="Text Box 23"/>
          <p:cNvSpPr txBox="1">
            <a:spLocks noChangeArrowheads="1"/>
          </p:cNvSpPr>
          <p:nvPr/>
        </p:nvSpPr>
        <p:spPr bwMode="auto">
          <a:xfrm>
            <a:off x="4857750" y="5016500"/>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C5</a:t>
            </a:r>
            <a:endParaRPr lang="fr-FR"/>
          </a:p>
        </p:txBody>
      </p:sp>
      <p:sp>
        <p:nvSpPr>
          <p:cNvPr id="25" name="Oval 24"/>
          <p:cNvSpPr>
            <a:spLocks noChangeArrowheads="1"/>
          </p:cNvSpPr>
          <p:nvPr/>
        </p:nvSpPr>
        <p:spPr bwMode="auto">
          <a:xfrm rot="17311802">
            <a:off x="4868863" y="5153025"/>
            <a:ext cx="65087" cy="87313"/>
          </a:xfrm>
          <a:prstGeom prst="ellipse">
            <a:avLst/>
          </a:prstGeom>
          <a:solidFill>
            <a:srgbClr val="FFFFFF"/>
          </a:solidFill>
          <a:ln w="9525">
            <a:solidFill>
              <a:srgbClr val="000000"/>
            </a:solidFill>
            <a:round/>
            <a:headEnd/>
            <a:tailEnd/>
          </a:ln>
        </p:spPr>
        <p:txBody>
          <a:bodyPr/>
          <a:lstStyle/>
          <a:p>
            <a:endParaRPr lang="fr-FR"/>
          </a:p>
        </p:txBody>
      </p:sp>
      <p:cxnSp>
        <p:nvCxnSpPr>
          <p:cNvPr id="26" name="AutoShape 25"/>
          <p:cNvCxnSpPr>
            <a:cxnSpLocks noChangeShapeType="1"/>
          </p:cNvCxnSpPr>
          <p:nvPr/>
        </p:nvCxnSpPr>
        <p:spPr bwMode="auto">
          <a:xfrm flipH="1" flipV="1">
            <a:off x="2438400" y="5502275"/>
            <a:ext cx="969963" cy="357188"/>
          </a:xfrm>
          <a:prstGeom prst="straightConnector1">
            <a:avLst/>
          </a:prstGeom>
          <a:noFill/>
          <a:ln w="9525">
            <a:solidFill>
              <a:srgbClr val="000000"/>
            </a:solidFill>
            <a:round/>
            <a:headEnd/>
            <a:tailEnd/>
          </a:ln>
        </p:spPr>
      </p:cxnSp>
      <p:sp>
        <p:nvSpPr>
          <p:cNvPr id="27" name="Oval 26"/>
          <p:cNvSpPr>
            <a:spLocks noChangeArrowheads="1"/>
          </p:cNvSpPr>
          <p:nvPr/>
        </p:nvSpPr>
        <p:spPr bwMode="auto">
          <a:xfrm rot="6510851">
            <a:off x="4604544" y="5058569"/>
            <a:ext cx="65087" cy="85725"/>
          </a:xfrm>
          <a:prstGeom prst="ellipse">
            <a:avLst/>
          </a:prstGeom>
          <a:solidFill>
            <a:srgbClr val="FFFFFF"/>
          </a:solidFill>
          <a:ln w="9525">
            <a:solidFill>
              <a:srgbClr val="000000"/>
            </a:solidFill>
            <a:round/>
            <a:headEnd/>
            <a:tailEnd/>
          </a:ln>
        </p:spPr>
        <p:txBody>
          <a:bodyPr/>
          <a:lstStyle/>
          <a:p>
            <a:endParaRPr lang="fr-FR"/>
          </a:p>
        </p:txBody>
      </p:sp>
      <p:sp>
        <p:nvSpPr>
          <p:cNvPr id="28" name="Oval 27"/>
          <p:cNvSpPr>
            <a:spLocks noChangeArrowheads="1"/>
          </p:cNvSpPr>
          <p:nvPr/>
        </p:nvSpPr>
        <p:spPr bwMode="auto">
          <a:xfrm rot="6510851">
            <a:off x="4122738" y="4897437"/>
            <a:ext cx="65088" cy="87313"/>
          </a:xfrm>
          <a:prstGeom prst="ellipse">
            <a:avLst/>
          </a:prstGeom>
          <a:solidFill>
            <a:srgbClr val="FFFFFF"/>
          </a:solidFill>
          <a:ln w="9525">
            <a:solidFill>
              <a:srgbClr val="000000"/>
            </a:solidFill>
            <a:round/>
            <a:headEnd/>
            <a:tailEnd/>
          </a:ln>
        </p:spPr>
        <p:txBody>
          <a:bodyPr/>
          <a:lstStyle/>
          <a:p>
            <a:endParaRPr lang="fr-FR"/>
          </a:p>
        </p:txBody>
      </p:sp>
      <p:sp>
        <p:nvSpPr>
          <p:cNvPr id="29" name="Oval 28"/>
          <p:cNvSpPr>
            <a:spLocks noChangeArrowheads="1"/>
          </p:cNvSpPr>
          <p:nvPr/>
        </p:nvSpPr>
        <p:spPr bwMode="auto">
          <a:xfrm rot="6510851">
            <a:off x="3879057" y="4817269"/>
            <a:ext cx="65087" cy="85725"/>
          </a:xfrm>
          <a:prstGeom prst="ellipse">
            <a:avLst/>
          </a:prstGeom>
          <a:solidFill>
            <a:srgbClr val="FFFFFF"/>
          </a:solidFill>
          <a:ln w="9525">
            <a:solidFill>
              <a:srgbClr val="000000"/>
            </a:solidFill>
            <a:round/>
            <a:headEnd/>
            <a:tailEnd/>
          </a:ln>
        </p:spPr>
        <p:txBody>
          <a:bodyPr/>
          <a:lstStyle/>
          <a:p>
            <a:endParaRPr lang="fr-FR"/>
          </a:p>
        </p:txBody>
      </p:sp>
      <p:sp>
        <p:nvSpPr>
          <p:cNvPr id="30" name="Oval 29"/>
          <p:cNvSpPr>
            <a:spLocks noChangeArrowheads="1"/>
          </p:cNvSpPr>
          <p:nvPr/>
        </p:nvSpPr>
        <p:spPr bwMode="auto">
          <a:xfrm rot="6510851">
            <a:off x="3625851" y="4732337"/>
            <a:ext cx="63500" cy="85725"/>
          </a:xfrm>
          <a:prstGeom prst="ellipse">
            <a:avLst/>
          </a:prstGeom>
          <a:solidFill>
            <a:srgbClr val="FFFFFF"/>
          </a:solidFill>
          <a:ln w="9525">
            <a:solidFill>
              <a:srgbClr val="000000"/>
            </a:solidFill>
            <a:round/>
            <a:headEnd/>
            <a:tailEnd/>
          </a:ln>
        </p:spPr>
        <p:txBody>
          <a:bodyPr/>
          <a:lstStyle/>
          <a:p>
            <a:endParaRPr lang="fr-FR"/>
          </a:p>
        </p:txBody>
      </p:sp>
      <p:sp>
        <p:nvSpPr>
          <p:cNvPr id="31" name="Oval 30"/>
          <p:cNvSpPr>
            <a:spLocks noChangeArrowheads="1"/>
          </p:cNvSpPr>
          <p:nvPr/>
        </p:nvSpPr>
        <p:spPr bwMode="auto">
          <a:xfrm rot="13820573">
            <a:off x="3210719" y="4785519"/>
            <a:ext cx="65087" cy="85725"/>
          </a:xfrm>
          <a:prstGeom prst="ellipse">
            <a:avLst/>
          </a:prstGeom>
          <a:solidFill>
            <a:srgbClr val="FFFFFF"/>
          </a:solidFill>
          <a:ln w="9525">
            <a:solidFill>
              <a:srgbClr val="000000"/>
            </a:solidFill>
            <a:round/>
            <a:headEnd/>
            <a:tailEnd/>
          </a:ln>
        </p:spPr>
        <p:txBody>
          <a:bodyPr/>
          <a:lstStyle/>
          <a:p>
            <a:endParaRPr lang="fr-FR"/>
          </a:p>
        </p:txBody>
      </p:sp>
      <p:sp>
        <p:nvSpPr>
          <p:cNvPr id="32" name="Text Box 31"/>
          <p:cNvSpPr txBox="1">
            <a:spLocks noChangeArrowheads="1"/>
          </p:cNvSpPr>
          <p:nvPr/>
        </p:nvSpPr>
        <p:spPr bwMode="auto">
          <a:xfrm>
            <a:off x="5929313" y="4500563"/>
            <a:ext cx="2378075" cy="928687"/>
          </a:xfrm>
          <a:prstGeom prst="rect">
            <a:avLst/>
          </a:prstGeom>
          <a:noFill/>
          <a:ln w="9525">
            <a:noFill/>
            <a:miter lim="800000"/>
            <a:headEnd/>
            <a:tailEnd/>
          </a:ln>
        </p:spPr>
        <p:txBody>
          <a:bodyPr lIns="0" tIns="0" rIns="0" bIns="0"/>
          <a:lstStyle/>
          <a:p>
            <a:pPr algn="just" rtl="0">
              <a:spcAft>
                <a:spcPts val="1000"/>
              </a:spcAft>
            </a:pPr>
            <a:r>
              <a:rPr lang="fr-FR" sz="1200">
                <a:latin typeface="Calibri" pitchFamily="34" charset="0"/>
              </a:rPr>
              <a:t>L’unité 5 affecte la préoccupation C2 de la dimension Dim1, C4 de la dimension Dim3 et C3 de la dimension Dim2.</a:t>
            </a:r>
            <a:endParaRPr lang="fr-FR" sz="2800"/>
          </a:p>
        </p:txBody>
      </p:sp>
      <p:cxnSp>
        <p:nvCxnSpPr>
          <p:cNvPr id="33" name="AutoShape 32"/>
          <p:cNvCxnSpPr>
            <a:cxnSpLocks noChangeShapeType="1"/>
          </p:cNvCxnSpPr>
          <p:nvPr/>
        </p:nvCxnSpPr>
        <p:spPr bwMode="auto">
          <a:xfrm>
            <a:off x="2424113" y="4678363"/>
            <a:ext cx="969962" cy="347662"/>
          </a:xfrm>
          <a:prstGeom prst="straightConnector1">
            <a:avLst/>
          </a:prstGeom>
          <a:noFill/>
          <a:ln w="9525">
            <a:solidFill>
              <a:srgbClr val="000000"/>
            </a:solidFill>
            <a:round/>
            <a:headEnd/>
            <a:tailEnd/>
          </a:ln>
        </p:spPr>
      </p:cxnSp>
      <p:cxnSp>
        <p:nvCxnSpPr>
          <p:cNvPr id="34" name="AutoShape 33"/>
          <p:cNvCxnSpPr>
            <a:cxnSpLocks noChangeShapeType="1"/>
          </p:cNvCxnSpPr>
          <p:nvPr/>
        </p:nvCxnSpPr>
        <p:spPr bwMode="auto">
          <a:xfrm>
            <a:off x="3427413" y="3906838"/>
            <a:ext cx="952500" cy="295275"/>
          </a:xfrm>
          <a:prstGeom prst="straightConnector1">
            <a:avLst/>
          </a:prstGeom>
          <a:noFill/>
          <a:ln w="9525">
            <a:solidFill>
              <a:srgbClr val="000000"/>
            </a:solidFill>
            <a:round/>
            <a:headEnd/>
            <a:tailEnd/>
          </a:ln>
        </p:spPr>
      </p:cxnSp>
      <p:sp>
        <p:nvSpPr>
          <p:cNvPr id="35" name="Freeform 34"/>
          <p:cNvSpPr>
            <a:spLocks/>
          </p:cNvSpPr>
          <p:nvPr/>
        </p:nvSpPr>
        <p:spPr bwMode="auto">
          <a:xfrm>
            <a:off x="2932113" y="3663950"/>
            <a:ext cx="1784350" cy="2628900"/>
          </a:xfrm>
          <a:custGeom>
            <a:avLst/>
            <a:gdLst>
              <a:gd name="T0" fmla="*/ 2147483647 w 2810"/>
              <a:gd name="T1" fmla="*/ 2147483647 h 4140"/>
              <a:gd name="T2" fmla="*/ 0 w 2810"/>
              <a:gd name="T3" fmla="*/ 2147483647 h 4140"/>
              <a:gd name="T4" fmla="*/ 0 w 2810"/>
              <a:gd name="T5" fmla="*/ 2147483647 h 4140"/>
              <a:gd name="T6" fmla="*/ 2147483647 w 2810"/>
              <a:gd name="T7" fmla="*/ 2147483647 h 4140"/>
              <a:gd name="T8" fmla="*/ 2147483647 w 2810"/>
              <a:gd name="T9" fmla="*/ 2147483647 h 4140"/>
              <a:gd name="T10" fmla="*/ 2147483647 w 2810"/>
              <a:gd name="T11" fmla="*/ 2147483647 h 4140"/>
              <a:gd name="T12" fmla="*/ 2147483647 w 2810"/>
              <a:gd name="T13" fmla="*/ 2147483647 h 4140"/>
              <a:gd name="T14" fmla="*/ 2147483647 w 2810"/>
              <a:gd name="T15" fmla="*/ 0 h 4140"/>
              <a:gd name="T16" fmla="*/ 2147483647 w 2810"/>
              <a:gd name="T17" fmla="*/ 2147483647 h 4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0"/>
              <a:gd name="T28" fmla="*/ 0 h 4140"/>
              <a:gd name="T29" fmla="*/ 2810 w 2810"/>
              <a:gd name="T30" fmla="*/ 4140 h 4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0" h="4140">
                <a:moveTo>
                  <a:pt x="150" y="1920"/>
                </a:moveTo>
                <a:lnTo>
                  <a:pt x="0" y="2330"/>
                </a:lnTo>
                <a:lnTo>
                  <a:pt x="0" y="3990"/>
                </a:lnTo>
                <a:lnTo>
                  <a:pt x="250" y="4140"/>
                </a:lnTo>
                <a:lnTo>
                  <a:pt x="2604" y="2170"/>
                </a:lnTo>
                <a:lnTo>
                  <a:pt x="2808" y="1626"/>
                </a:lnTo>
                <a:lnTo>
                  <a:pt x="2810" y="160"/>
                </a:lnTo>
                <a:lnTo>
                  <a:pt x="2480" y="0"/>
                </a:lnTo>
                <a:lnTo>
                  <a:pt x="150" y="1920"/>
                </a:lnTo>
                <a:close/>
              </a:path>
            </a:pathLst>
          </a:custGeom>
          <a:solidFill>
            <a:srgbClr val="0070C0">
              <a:alpha val="39999"/>
            </a:srgbClr>
          </a:solidFill>
          <a:ln w="9525">
            <a:solidFill>
              <a:srgbClr val="000000"/>
            </a:solidFill>
            <a:round/>
            <a:headEnd/>
            <a:tailEnd/>
          </a:ln>
        </p:spPr>
        <p:txBody>
          <a:bodyPr/>
          <a:lstStyle/>
          <a:p>
            <a:endParaRPr lang="fr-FR"/>
          </a:p>
        </p:txBody>
      </p:sp>
      <p:sp>
        <p:nvSpPr>
          <p:cNvPr id="36" name="Freeform 35"/>
          <p:cNvSpPr>
            <a:spLocks/>
          </p:cNvSpPr>
          <p:nvPr/>
        </p:nvSpPr>
        <p:spPr bwMode="auto">
          <a:xfrm>
            <a:off x="3394075" y="4208463"/>
            <a:ext cx="981075" cy="1638300"/>
          </a:xfrm>
          <a:custGeom>
            <a:avLst/>
            <a:gdLst>
              <a:gd name="T0" fmla="*/ 2147483647 w 1545"/>
              <a:gd name="T1" fmla="*/ 0 h 2580"/>
              <a:gd name="T2" fmla="*/ 0 w 1545"/>
              <a:gd name="T3" fmla="*/ 2147483647 h 2580"/>
              <a:gd name="T4" fmla="*/ 2147483647 w 1545"/>
              <a:gd name="T5" fmla="*/ 2147483647 h 2580"/>
              <a:gd name="T6" fmla="*/ 2147483647 w 1545"/>
              <a:gd name="T7" fmla="*/ 2147483647 h 2580"/>
              <a:gd name="T8" fmla="*/ 2147483647 w 1545"/>
              <a:gd name="T9" fmla="*/ 0 h 2580"/>
              <a:gd name="T10" fmla="*/ 0 60000 65536"/>
              <a:gd name="T11" fmla="*/ 0 60000 65536"/>
              <a:gd name="T12" fmla="*/ 0 60000 65536"/>
              <a:gd name="T13" fmla="*/ 0 60000 65536"/>
              <a:gd name="T14" fmla="*/ 0 60000 65536"/>
              <a:gd name="T15" fmla="*/ 0 w 1545"/>
              <a:gd name="T16" fmla="*/ 0 h 2580"/>
              <a:gd name="T17" fmla="*/ 1545 w 1545"/>
              <a:gd name="T18" fmla="*/ 2580 h 2580"/>
            </a:gdLst>
            <a:ahLst/>
            <a:cxnLst>
              <a:cxn ang="T10">
                <a:pos x="T0" y="T1"/>
              </a:cxn>
              <a:cxn ang="T11">
                <a:pos x="T2" y="T3"/>
              </a:cxn>
              <a:cxn ang="T12">
                <a:pos x="T4" y="T5"/>
              </a:cxn>
              <a:cxn ang="T13">
                <a:pos x="T6" y="T7"/>
              </a:cxn>
              <a:cxn ang="T14">
                <a:pos x="T8" y="T9"/>
              </a:cxn>
            </a:cxnLst>
            <a:rect l="T15" t="T16" r="T17" b="T18"/>
            <a:pathLst>
              <a:path w="1545" h="2580">
                <a:moveTo>
                  <a:pt x="1537" y="0"/>
                </a:moveTo>
                <a:lnTo>
                  <a:pt x="0" y="1267"/>
                </a:lnTo>
                <a:lnTo>
                  <a:pt x="7" y="2580"/>
                </a:lnTo>
                <a:lnTo>
                  <a:pt x="1545" y="1290"/>
                </a:lnTo>
                <a:lnTo>
                  <a:pt x="1537" y="0"/>
                </a:lnTo>
                <a:close/>
              </a:path>
            </a:pathLst>
          </a:custGeom>
          <a:noFill/>
          <a:ln w="19050">
            <a:solidFill>
              <a:srgbClr val="000000"/>
            </a:solidFill>
            <a:round/>
            <a:headEnd/>
            <a:tailEnd/>
          </a:ln>
        </p:spPr>
        <p:txBody>
          <a:bodyPr/>
          <a:lstStyle/>
          <a:p>
            <a:endParaRPr lang="fr-FR"/>
          </a:p>
        </p:txBody>
      </p:sp>
      <p:sp>
        <p:nvSpPr>
          <p:cNvPr id="37" name="Oval 36"/>
          <p:cNvSpPr>
            <a:spLocks noChangeArrowheads="1"/>
          </p:cNvSpPr>
          <p:nvPr/>
        </p:nvSpPr>
        <p:spPr bwMode="auto">
          <a:xfrm rot="6510851">
            <a:off x="4354513" y="4979987"/>
            <a:ext cx="63500" cy="85725"/>
          </a:xfrm>
          <a:prstGeom prst="ellipse">
            <a:avLst/>
          </a:prstGeom>
          <a:solidFill>
            <a:srgbClr val="FFFFFF"/>
          </a:solidFill>
          <a:ln w="9525">
            <a:solidFill>
              <a:srgbClr val="000000"/>
            </a:solidFill>
            <a:round/>
            <a:headEnd/>
            <a:tailEnd/>
          </a:ln>
        </p:spPr>
        <p:txBody>
          <a:bodyPr/>
          <a:lstStyle/>
          <a:p>
            <a:endParaRPr lang="fr-FR"/>
          </a:p>
        </p:txBody>
      </p:sp>
      <p:sp>
        <p:nvSpPr>
          <p:cNvPr id="38" name="Text Box 37"/>
          <p:cNvSpPr txBox="1">
            <a:spLocks noChangeArrowheads="1"/>
          </p:cNvSpPr>
          <p:nvPr/>
        </p:nvSpPr>
        <p:spPr bwMode="auto">
          <a:xfrm>
            <a:off x="4427538" y="4868863"/>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C3</a:t>
            </a:r>
            <a:endParaRPr lang="fr-FR"/>
          </a:p>
        </p:txBody>
      </p:sp>
      <p:sp>
        <p:nvSpPr>
          <p:cNvPr id="39" name="Text Box 38"/>
          <p:cNvSpPr txBox="1">
            <a:spLocks noChangeArrowheads="1"/>
          </p:cNvSpPr>
          <p:nvPr/>
        </p:nvSpPr>
        <p:spPr bwMode="auto">
          <a:xfrm>
            <a:off x="2243138" y="5356225"/>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C4</a:t>
            </a:r>
            <a:endParaRPr lang="fr-FR"/>
          </a:p>
        </p:txBody>
      </p:sp>
      <p:sp>
        <p:nvSpPr>
          <p:cNvPr id="40" name="Text Box 39"/>
          <p:cNvSpPr txBox="1">
            <a:spLocks noChangeArrowheads="1"/>
          </p:cNvSpPr>
          <p:nvPr/>
        </p:nvSpPr>
        <p:spPr bwMode="auto">
          <a:xfrm>
            <a:off x="2506663" y="5140325"/>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C3</a:t>
            </a:r>
            <a:endParaRPr lang="fr-FR"/>
          </a:p>
        </p:txBody>
      </p:sp>
      <p:sp>
        <p:nvSpPr>
          <p:cNvPr id="41" name="Text Box 40"/>
          <p:cNvSpPr txBox="1">
            <a:spLocks noChangeArrowheads="1"/>
          </p:cNvSpPr>
          <p:nvPr/>
        </p:nvSpPr>
        <p:spPr bwMode="auto">
          <a:xfrm>
            <a:off x="2719388" y="4975225"/>
            <a:ext cx="195262" cy="171450"/>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C2</a:t>
            </a:r>
            <a:endParaRPr lang="fr-FR"/>
          </a:p>
        </p:txBody>
      </p:sp>
      <p:sp>
        <p:nvSpPr>
          <p:cNvPr id="42" name="Oval 41"/>
          <p:cNvSpPr>
            <a:spLocks noChangeArrowheads="1"/>
          </p:cNvSpPr>
          <p:nvPr/>
        </p:nvSpPr>
        <p:spPr bwMode="auto">
          <a:xfrm rot="13820573">
            <a:off x="2409826" y="5446712"/>
            <a:ext cx="63500" cy="85725"/>
          </a:xfrm>
          <a:prstGeom prst="ellipse">
            <a:avLst/>
          </a:prstGeom>
          <a:solidFill>
            <a:srgbClr val="FFFFFF"/>
          </a:solidFill>
          <a:ln w="9525">
            <a:solidFill>
              <a:srgbClr val="000000"/>
            </a:solidFill>
            <a:round/>
            <a:headEnd/>
            <a:tailEnd/>
          </a:ln>
        </p:spPr>
        <p:txBody>
          <a:bodyPr/>
          <a:lstStyle/>
          <a:p>
            <a:endParaRPr lang="fr-FR"/>
          </a:p>
        </p:txBody>
      </p:sp>
      <p:sp>
        <p:nvSpPr>
          <p:cNvPr id="43" name="Oval 42"/>
          <p:cNvSpPr>
            <a:spLocks noChangeArrowheads="1"/>
          </p:cNvSpPr>
          <p:nvPr/>
        </p:nvSpPr>
        <p:spPr bwMode="auto">
          <a:xfrm rot="13820573">
            <a:off x="2609057" y="5283994"/>
            <a:ext cx="65087" cy="85725"/>
          </a:xfrm>
          <a:prstGeom prst="ellipse">
            <a:avLst/>
          </a:prstGeom>
          <a:solidFill>
            <a:srgbClr val="FFFFFF"/>
          </a:solidFill>
          <a:ln w="9525">
            <a:solidFill>
              <a:srgbClr val="000000"/>
            </a:solidFill>
            <a:round/>
            <a:headEnd/>
            <a:tailEnd/>
          </a:ln>
        </p:spPr>
        <p:txBody>
          <a:bodyPr/>
          <a:lstStyle/>
          <a:p>
            <a:endParaRPr lang="fr-FR"/>
          </a:p>
        </p:txBody>
      </p:sp>
      <p:sp>
        <p:nvSpPr>
          <p:cNvPr id="44" name="Oval 43"/>
          <p:cNvSpPr>
            <a:spLocks noChangeArrowheads="1"/>
          </p:cNvSpPr>
          <p:nvPr/>
        </p:nvSpPr>
        <p:spPr bwMode="auto">
          <a:xfrm rot="13820573">
            <a:off x="2807494" y="5118894"/>
            <a:ext cx="63500" cy="87312"/>
          </a:xfrm>
          <a:prstGeom prst="ellipse">
            <a:avLst/>
          </a:prstGeom>
          <a:solidFill>
            <a:srgbClr val="FFFFFF"/>
          </a:solidFill>
          <a:ln w="9525">
            <a:solidFill>
              <a:srgbClr val="000000"/>
            </a:solidFill>
            <a:round/>
            <a:headEnd/>
            <a:tailEnd/>
          </a:ln>
        </p:spPr>
        <p:txBody>
          <a:bodyPr/>
          <a:lstStyle/>
          <a:p>
            <a:endParaRPr lang="fr-FR"/>
          </a:p>
        </p:txBody>
      </p:sp>
      <p:sp>
        <p:nvSpPr>
          <p:cNvPr id="45" name="Oval 44"/>
          <p:cNvSpPr>
            <a:spLocks noChangeArrowheads="1"/>
          </p:cNvSpPr>
          <p:nvPr/>
        </p:nvSpPr>
        <p:spPr bwMode="auto">
          <a:xfrm>
            <a:off x="3390900" y="3870325"/>
            <a:ext cx="65088" cy="85725"/>
          </a:xfrm>
          <a:prstGeom prst="ellipse">
            <a:avLst/>
          </a:prstGeom>
          <a:solidFill>
            <a:srgbClr val="FFFFFF"/>
          </a:solidFill>
          <a:ln w="9525">
            <a:solidFill>
              <a:srgbClr val="000000"/>
            </a:solidFill>
            <a:round/>
            <a:headEnd/>
            <a:tailEnd/>
          </a:ln>
        </p:spPr>
        <p:txBody>
          <a:bodyPr/>
          <a:lstStyle/>
          <a:p>
            <a:endParaRPr lang="fr-FR"/>
          </a:p>
        </p:txBody>
      </p:sp>
      <p:sp>
        <p:nvSpPr>
          <p:cNvPr id="46" name="Oval 45"/>
          <p:cNvSpPr>
            <a:spLocks noChangeArrowheads="1"/>
          </p:cNvSpPr>
          <p:nvPr/>
        </p:nvSpPr>
        <p:spPr bwMode="auto">
          <a:xfrm>
            <a:off x="3390900" y="4127500"/>
            <a:ext cx="65088" cy="85725"/>
          </a:xfrm>
          <a:prstGeom prst="ellipse">
            <a:avLst/>
          </a:prstGeom>
          <a:solidFill>
            <a:srgbClr val="FFFFFF"/>
          </a:solidFill>
          <a:ln w="9525">
            <a:solidFill>
              <a:srgbClr val="000000"/>
            </a:solidFill>
            <a:round/>
            <a:headEnd/>
            <a:tailEnd/>
          </a:ln>
        </p:spPr>
        <p:txBody>
          <a:bodyPr/>
          <a:lstStyle/>
          <a:p>
            <a:endParaRPr lang="fr-FR"/>
          </a:p>
        </p:txBody>
      </p:sp>
      <p:sp>
        <p:nvSpPr>
          <p:cNvPr id="47" name="Line 46"/>
          <p:cNvSpPr>
            <a:spLocks noChangeShapeType="1"/>
          </p:cNvSpPr>
          <p:nvPr/>
        </p:nvSpPr>
        <p:spPr bwMode="auto">
          <a:xfrm flipV="1">
            <a:off x="4649788" y="4095750"/>
            <a:ext cx="273050" cy="255588"/>
          </a:xfrm>
          <a:prstGeom prst="line">
            <a:avLst/>
          </a:prstGeom>
          <a:noFill/>
          <a:ln w="9525">
            <a:solidFill>
              <a:srgbClr val="000000"/>
            </a:solidFill>
            <a:round/>
            <a:headEnd type="oval" w="sm" len="sm"/>
            <a:tailEnd/>
          </a:ln>
        </p:spPr>
        <p:txBody>
          <a:bodyPr/>
          <a:lstStyle/>
          <a:p>
            <a:endParaRPr lang="fr-FR"/>
          </a:p>
        </p:txBody>
      </p:sp>
      <p:sp>
        <p:nvSpPr>
          <p:cNvPr id="48" name="Text Box 47"/>
          <p:cNvSpPr txBox="1">
            <a:spLocks noChangeArrowheads="1"/>
          </p:cNvSpPr>
          <p:nvPr/>
        </p:nvSpPr>
        <p:spPr bwMode="auto">
          <a:xfrm>
            <a:off x="4978400" y="4017963"/>
            <a:ext cx="1684338"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Un hyperplan pour C3 de Dim2</a:t>
            </a:r>
            <a:endParaRPr lang="fr-FR"/>
          </a:p>
        </p:txBody>
      </p:sp>
      <p:sp>
        <p:nvSpPr>
          <p:cNvPr id="49" name="Freeform 48"/>
          <p:cNvSpPr>
            <a:spLocks/>
          </p:cNvSpPr>
          <p:nvPr/>
        </p:nvSpPr>
        <p:spPr bwMode="auto">
          <a:xfrm>
            <a:off x="3395663" y="4495800"/>
            <a:ext cx="984250" cy="1060450"/>
          </a:xfrm>
          <a:custGeom>
            <a:avLst/>
            <a:gdLst>
              <a:gd name="T0" fmla="*/ 2147483647 w 1550"/>
              <a:gd name="T1" fmla="*/ 0 h 1670"/>
              <a:gd name="T2" fmla="*/ 0 w 1550"/>
              <a:gd name="T3" fmla="*/ 2147483647 h 1670"/>
              <a:gd name="T4" fmla="*/ 0 w 1550"/>
              <a:gd name="T5" fmla="*/ 2147483647 h 1670"/>
              <a:gd name="T6" fmla="*/ 2147483647 w 1550"/>
              <a:gd name="T7" fmla="*/ 2147483647 h 1670"/>
              <a:gd name="T8" fmla="*/ 2147483647 w 1550"/>
              <a:gd name="T9" fmla="*/ 0 h 1670"/>
              <a:gd name="T10" fmla="*/ 0 60000 65536"/>
              <a:gd name="T11" fmla="*/ 0 60000 65536"/>
              <a:gd name="T12" fmla="*/ 0 60000 65536"/>
              <a:gd name="T13" fmla="*/ 0 60000 65536"/>
              <a:gd name="T14" fmla="*/ 0 60000 65536"/>
              <a:gd name="T15" fmla="*/ 0 w 1550"/>
              <a:gd name="T16" fmla="*/ 0 h 1670"/>
              <a:gd name="T17" fmla="*/ 1550 w 1550"/>
              <a:gd name="T18" fmla="*/ 1670 h 1670"/>
            </a:gdLst>
            <a:ahLst/>
            <a:cxnLst>
              <a:cxn ang="T10">
                <a:pos x="T0" y="T1"/>
              </a:cxn>
              <a:cxn ang="T11">
                <a:pos x="T2" y="T3"/>
              </a:cxn>
              <a:cxn ang="T12">
                <a:pos x="T4" y="T5"/>
              </a:cxn>
              <a:cxn ang="T13">
                <a:pos x="T6" y="T7"/>
              </a:cxn>
              <a:cxn ang="T14">
                <a:pos x="T8" y="T9"/>
              </a:cxn>
            </a:cxnLst>
            <a:rect l="T15" t="T16" r="T17" b="T18"/>
            <a:pathLst>
              <a:path w="1550" h="1670">
                <a:moveTo>
                  <a:pt x="1550" y="0"/>
                </a:moveTo>
                <a:lnTo>
                  <a:pt x="0" y="1270"/>
                </a:lnTo>
                <a:lnTo>
                  <a:pt x="0" y="1670"/>
                </a:lnTo>
                <a:lnTo>
                  <a:pt x="1550" y="410"/>
                </a:lnTo>
                <a:lnTo>
                  <a:pt x="1550" y="0"/>
                </a:lnTo>
                <a:close/>
              </a:path>
            </a:pathLst>
          </a:custGeom>
          <a:noFill/>
          <a:ln w="9525">
            <a:solidFill>
              <a:srgbClr val="000000"/>
            </a:solidFill>
            <a:round/>
            <a:headEnd/>
            <a:tailEnd/>
          </a:ln>
        </p:spPr>
        <p:txBody>
          <a:bodyPr/>
          <a:lstStyle/>
          <a:p>
            <a:endParaRPr lang="fr-FR"/>
          </a:p>
        </p:txBody>
      </p:sp>
      <p:sp>
        <p:nvSpPr>
          <p:cNvPr id="50" name="Freeform 49"/>
          <p:cNvSpPr>
            <a:spLocks/>
          </p:cNvSpPr>
          <p:nvPr/>
        </p:nvSpPr>
        <p:spPr bwMode="auto">
          <a:xfrm>
            <a:off x="3592513" y="4368800"/>
            <a:ext cx="603250" cy="1320800"/>
          </a:xfrm>
          <a:custGeom>
            <a:avLst/>
            <a:gdLst>
              <a:gd name="T0" fmla="*/ 2147483647 w 950"/>
              <a:gd name="T1" fmla="*/ 2147483647 h 2080"/>
              <a:gd name="T2" fmla="*/ 0 w 950"/>
              <a:gd name="T3" fmla="*/ 2147483647 h 2080"/>
              <a:gd name="T4" fmla="*/ 2147483647 w 950"/>
              <a:gd name="T5" fmla="*/ 2147483647 h 2080"/>
              <a:gd name="T6" fmla="*/ 2147483647 w 950"/>
              <a:gd name="T7" fmla="*/ 2147483647 h 2080"/>
              <a:gd name="T8" fmla="*/ 2147483647 w 950"/>
              <a:gd name="T9" fmla="*/ 2147483647 h 2080"/>
              <a:gd name="T10" fmla="*/ 2147483647 w 950"/>
              <a:gd name="T11" fmla="*/ 2147483647 h 2080"/>
              <a:gd name="T12" fmla="*/ 2147483647 w 950"/>
              <a:gd name="T13" fmla="*/ 0 h 2080"/>
              <a:gd name="T14" fmla="*/ 2147483647 w 950"/>
              <a:gd name="T15" fmla="*/ 2147483647 h 2080"/>
              <a:gd name="T16" fmla="*/ 0 60000 65536"/>
              <a:gd name="T17" fmla="*/ 0 60000 65536"/>
              <a:gd name="T18" fmla="*/ 0 60000 65536"/>
              <a:gd name="T19" fmla="*/ 0 60000 65536"/>
              <a:gd name="T20" fmla="*/ 0 60000 65536"/>
              <a:gd name="T21" fmla="*/ 0 60000 65536"/>
              <a:gd name="T22" fmla="*/ 0 60000 65536"/>
              <a:gd name="T23" fmla="*/ 0 60000 65536"/>
              <a:gd name="T24" fmla="*/ 0 w 950"/>
              <a:gd name="T25" fmla="*/ 0 h 2080"/>
              <a:gd name="T26" fmla="*/ 950 w 950"/>
              <a:gd name="T27" fmla="*/ 2080 h 20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0" h="2080">
                <a:moveTo>
                  <a:pt x="20" y="2080"/>
                </a:moveTo>
                <a:lnTo>
                  <a:pt x="0" y="770"/>
                </a:lnTo>
                <a:lnTo>
                  <a:pt x="310" y="510"/>
                </a:lnTo>
                <a:lnTo>
                  <a:pt x="330" y="1790"/>
                </a:lnTo>
                <a:lnTo>
                  <a:pt x="640" y="1560"/>
                </a:lnTo>
                <a:lnTo>
                  <a:pt x="610" y="250"/>
                </a:lnTo>
                <a:lnTo>
                  <a:pt x="940" y="0"/>
                </a:lnTo>
                <a:lnTo>
                  <a:pt x="950" y="1280"/>
                </a:lnTo>
              </a:path>
            </a:pathLst>
          </a:custGeom>
          <a:noFill/>
          <a:ln w="9525">
            <a:solidFill>
              <a:srgbClr val="000000"/>
            </a:solidFill>
            <a:round/>
            <a:headEnd/>
            <a:tailEnd/>
          </a:ln>
        </p:spPr>
        <p:txBody>
          <a:bodyPr/>
          <a:lstStyle/>
          <a:p>
            <a:endParaRPr lang="fr-FR"/>
          </a:p>
        </p:txBody>
      </p:sp>
      <p:sp>
        <p:nvSpPr>
          <p:cNvPr id="51" name="Oval 50"/>
          <p:cNvSpPr>
            <a:spLocks noChangeArrowheads="1"/>
          </p:cNvSpPr>
          <p:nvPr/>
        </p:nvSpPr>
        <p:spPr bwMode="auto">
          <a:xfrm>
            <a:off x="3390900" y="4394200"/>
            <a:ext cx="65088" cy="85725"/>
          </a:xfrm>
          <a:prstGeom prst="ellipse">
            <a:avLst/>
          </a:prstGeom>
          <a:solidFill>
            <a:srgbClr val="FFFFFF"/>
          </a:solidFill>
          <a:ln w="9525">
            <a:solidFill>
              <a:srgbClr val="000000"/>
            </a:solidFill>
            <a:round/>
            <a:headEnd/>
            <a:tailEnd/>
          </a:ln>
        </p:spPr>
        <p:txBody>
          <a:bodyPr/>
          <a:lstStyle/>
          <a:p>
            <a:endParaRPr lang="fr-FR"/>
          </a:p>
        </p:txBody>
      </p:sp>
      <p:sp>
        <p:nvSpPr>
          <p:cNvPr id="52" name="Oval 51"/>
          <p:cNvSpPr>
            <a:spLocks noChangeArrowheads="1"/>
          </p:cNvSpPr>
          <p:nvPr/>
        </p:nvSpPr>
        <p:spPr bwMode="auto">
          <a:xfrm>
            <a:off x="4157663" y="4606925"/>
            <a:ext cx="65087" cy="87313"/>
          </a:xfrm>
          <a:prstGeom prst="ellipse">
            <a:avLst/>
          </a:prstGeom>
          <a:solidFill>
            <a:srgbClr val="FFFF00"/>
          </a:solidFill>
          <a:ln w="9525">
            <a:solidFill>
              <a:srgbClr val="000000"/>
            </a:solidFill>
            <a:round/>
            <a:headEnd/>
            <a:tailEnd/>
          </a:ln>
        </p:spPr>
        <p:txBody>
          <a:bodyPr/>
          <a:lstStyle/>
          <a:p>
            <a:endParaRPr lang="fr-FR"/>
          </a:p>
        </p:txBody>
      </p:sp>
      <p:sp>
        <p:nvSpPr>
          <p:cNvPr id="53" name="Oval 52"/>
          <p:cNvSpPr>
            <a:spLocks noChangeArrowheads="1"/>
          </p:cNvSpPr>
          <p:nvPr/>
        </p:nvSpPr>
        <p:spPr bwMode="auto">
          <a:xfrm>
            <a:off x="3360738" y="4975225"/>
            <a:ext cx="65087" cy="85725"/>
          </a:xfrm>
          <a:prstGeom prst="ellipse">
            <a:avLst/>
          </a:prstGeom>
          <a:solidFill>
            <a:srgbClr val="FFFF00"/>
          </a:solidFill>
          <a:ln w="9525">
            <a:solidFill>
              <a:srgbClr val="000000"/>
            </a:solidFill>
            <a:round/>
            <a:headEnd/>
            <a:tailEnd/>
          </a:ln>
        </p:spPr>
        <p:txBody>
          <a:bodyPr/>
          <a:lstStyle/>
          <a:p>
            <a:endParaRPr lang="fr-FR"/>
          </a:p>
        </p:txBody>
      </p:sp>
      <p:sp>
        <p:nvSpPr>
          <p:cNvPr id="54" name="Text Box 53"/>
          <p:cNvSpPr txBox="1">
            <a:spLocks noChangeArrowheads="1"/>
          </p:cNvSpPr>
          <p:nvPr/>
        </p:nvSpPr>
        <p:spPr bwMode="auto">
          <a:xfrm>
            <a:off x="2155825" y="4229100"/>
            <a:ext cx="454025" cy="173038"/>
          </a:xfrm>
          <a:prstGeom prst="rect">
            <a:avLst/>
          </a:prstGeom>
          <a:noFill/>
          <a:ln w="9525">
            <a:noFill/>
            <a:miter lim="800000"/>
            <a:headEnd/>
            <a:tailEnd/>
          </a:ln>
        </p:spPr>
        <p:txBody>
          <a:bodyPr lIns="0" tIns="0" rIns="0" bIns="0"/>
          <a:lstStyle/>
          <a:p>
            <a:pPr algn="l" rtl="0">
              <a:spcAft>
                <a:spcPts val="1000"/>
              </a:spcAft>
            </a:pPr>
            <a:r>
              <a:rPr lang="fr-FR" sz="1000" b="1">
                <a:latin typeface="Calibri" pitchFamily="34" charset="0"/>
              </a:rPr>
              <a:t>Unité 5</a:t>
            </a:r>
            <a:endParaRPr lang="fr-FR"/>
          </a:p>
        </p:txBody>
      </p:sp>
      <p:sp>
        <p:nvSpPr>
          <p:cNvPr id="55" name="Oval 54"/>
          <p:cNvSpPr>
            <a:spLocks noChangeArrowheads="1"/>
          </p:cNvSpPr>
          <p:nvPr/>
        </p:nvSpPr>
        <p:spPr bwMode="auto">
          <a:xfrm>
            <a:off x="3373438" y="5508625"/>
            <a:ext cx="65087" cy="85725"/>
          </a:xfrm>
          <a:prstGeom prst="ellipse">
            <a:avLst/>
          </a:prstGeom>
          <a:solidFill>
            <a:srgbClr val="FFFF00"/>
          </a:solidFill>
          <a:ln w="9525">
            <a:solidFill>
              <a:srgbClr val="000000"/>
            </a:solidFill>
            <a:round/>
            <a:headEnd/>
            <a:tailEnd/>
          </a:ln>
        </p:spPr>
        <p:txBody>
          <a:bodyPr/>
          <a:lstStyle/>
          <a:p>
            <a:endParaRPr lang="fr-FR"/>
          </a:p>
        </p:txBody>
      </p:sp>
      <p:sp>
        <p:nvSpPr>
          <p:cNvPr id="56" name="Oval 55"/>
          <p:cNvSpPr>
            <a:spLocks noChangeArrowheads="1"/>
          </p:cNvSpPr>
          <p:nvPr/>
        </p:nvSpPr>
        <p:spPr bwMode="auto">
          <a:xfrm>
            <a:off x="3963988" y="5038725"/>
            <a:ext cx="65087" cy="85725"/>
          </a:xfrm>
          <a:prstGeom prst="ellipse">
            <a:avLst/>
          </a:prstGeom>
          <a:solidFill>
            <a:srgbClr val="FFFF00"/>
          </a:solidFill>
          <a:ln w="9525">
            <a:solidFill>
              <a:srgbClr val="000000"/>
            </a:solidFill>
            <a:round/>
            <a:headEnd/>
            <a:tailEnd/>
          </a:ln>
        </p:spPr>
        <p:txBody>
          <a:bodyPr/>
          <a:lstStyle/>
          <a:p>
            <a:endParaRPr lang="fr-FR"/>
          </a:p>
        </p:txBody>
      </p:sp>
      <p:cxnSp>
        <p:nvCxnSpPr>
          <p:cNvPr id="57" name="AutoShape 56"/>
          <p:cNvCxnSpPr>
            <a:cxnSpLocks noChangeShapeType="1"/>
          </p:cNvCxnSpPr>
          <p:nvPr/>
        </p:nvCxnSpPr>
        <p:spPr bwMode="auto">
          <a:xfrm>
            <a:off x="2609850" y="4314825"/>
            <a:ext cx="784225" cy="660400"/>
          </a:xfrm>
          <a:prstGeom prst="curvedConnector2">
            <a:avLst/>
          </a:prstGeom>
          <a:noFill/>
          <a:ln w="9525">
            <a:solidFill>
              <a:srgbClr val="000000"/>
            </a:solidFill>
            <a:round/>
            <a:headEnd/>
            <a:tailEnd type="stealth" w="sm" len="sm"/>
          </a:ln>
        </p:spPr>
      </p:cxnSp>
      <p:sp>
        <p:nvSpPr>
          <p:cNvPr id="58" name="Text Box 57"/>
          <p:cNvSpPr txBox="1">
            <a:spLocks noChangeArrowheads="1"/>
          </p:cNvSpPr>
          <p:nvPr/>
        </p:nvSpPr>
        <p:spPr bwMode="auto">
          <a:xfrm>
            <a:off x="4171950" y="5700713"/>
            <a:ext cx="738188"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Autres unités</a:t>
            </a:r>
            <a:endParaRPr lang="fr-FR"/>
          </a:p>
        </p:txBody>
      </p:sp>
      <p:cxnSp>
        <p:nvCxnSpPr>
          <p:cNvPr id="59" name="AutoShape 58"/>
          <p:cNvCxnSpPr>
            <a:cxnSpLocks noChangeShapeType="1"/>
          </p:cNvCxnSpPr>
          <p:nvPr/>
        </p:nvCxnSpPr>
        <p:spPr bwMode="auto">
          <a:xfrm rot="5400000" flipH="1">
            <a:off x="3856831" y="5017294"/>
            <a:ext cx="1049338" cy="317500"/>
          </a:xfrm>
          <a:prstGeom prst="curvedConnector2">
            <a:avLst/>
          </a:prstGeom>
          <a:noFill/>
          <a:ln w="9525">
            <a:solidFill>
              <a:srgbClr val="000000"/>
            </a:solidFill>
            <a:round/>
            <a:headEnd/>
            <a:tailEnd type="stealth" w="sm" len="sm"/>
          </a:ln>
        </p:spPr>
      </p:cxnSp>
      <p:cxnSp>
        <p:nvCxnSpPr>
          <p:cNvPr id="60" name="AutoShape 59"/>
          <p:cNvCxnSpPr>
            <a:cxnSpLocks noChangeShapeType="1"/>
          </p:cNvCxnSpPr>
          <p:nvPr/>
        </p:nvCxnSpPr>
        <p:spPr bwMode="auto">
          <a:xfrm rot="5400000" flipH="1">
            <a:off x="3975100" y="5135563"/>
            <a:ext cx="619125" cy="511175"/>
          </a:xfrm>
          <a:prstGeom prst="curvedConnector2">
            <a:avLst/>
          </a:prstGeom>
          <a:noFill/>
          <a:ln w="9525">
            <a:solidFill>
              <a:srgbClr val="000000"/>
            </a:solidFill>
            <a:round/>
            <a:headEnd/>
            <a:tailEnd type="stealth" w="sm" len="sm"/>
          </a:ln>
        </p:spPr>
      </p:cxnSp>
      <p:cxnSp>
        <p:nvCxnSpPr>
          <p:cNvPr id="61" name="AutoShape 60"/>
          <p:cNvCxnSpPr>
            <a:cxnSpLocks noChangeShapeType="1"/>
          </p:cNvCxnSpPr>
          <p:nvPr/>
        </p:nvCxnSpPr>
        <p:spPr bwMode="auto">
          <a:xfrm rot="5400000" flipH="1">
            <a:off x="3914775" y="5075238"/>
            <a:ext cx="149225" cy="1101725"/>
          </a:xfrm>
          <a:prstGeom prst="curvedConnector2">
            <a:avLst/>
          </a:prstGeom>
          <a:noFill/>
          <a:ln w="9525">
            <a:solidFill>
              <a:srgbClr val="000000"/>
            </a:solidFill>
            <a:round/>
            <a:headEnd/>
            <a:tailEnd type="stealth" w="sm" len="sm"/>
          </a:ln>
        </p:spPr>
      </p:cxnSp>
      <p:sp>
        <p:nvSpPr>
          <p:cNvPr id="62" name="Text Box 11"/>
          <p:cNvSpPr txBox="1">
            <a:spLocks noChangeArrowheads="1"/>
          </p:cNvSpPr>
          <p:nvPr/>
        </p:nvSpPr>
        <p:spPr bwMode="auto">
          <a:xfrm>
            <a:off x="3500438" y="3143250"/>
            <a:ext cx="388937" cy="173038"/>
          </a:xfrm>
          <a:prstGeom prst="rect">
            <a:avLst/>
          </a:prstGeom>
          <a:noFill/>
          <a:ln w="9525">
            <a:noFill/>
            <a:miter lim="800000"/>
            <a:headEnd/>
            <a:tailEnd/>
          </a:ln>
        </p:spPr>
        <p:txBody>
          <a:bodyPr lIns="0" tIns="0" rIns="0" bIns="0"/>
          <a:lstStyle/>
          <a:p>
            <a:pPr algn="l" rtl="0">
              <a:spcAft>
                <a:spcPts val="1000"/>
              </a:spcAft>
            </a:pPr>
            <a:r>
              <a:rPr lang="fr-FR" sz="1000" b="1">
                <a:latin typeface="Calibri" pitchFamily="34" charset="0"/>
              </a:rPr>
              <a:t>Dim 1</a:t>
            </a:r>
            <a:endParaRPr lang="fr-FR"/>
          </a:p>
        </p:txBody>
      </p:sp>
      <p:sp>
        <p:nvSpPr>
          <p:cNvPr id="63" name="Rectangle 62"/>
          <p:cNvSpPr/>
          <p:nvPr/>
        </p:nvSpPr>
        <p:spPr>
          <a:xfrm>
            <a:off x="642910" y="1285860"/>
            <a:ext cx="1928826" cy="395173"/>
          </a:xfrm>
          <a:prstGeom prst="rect">
            <a:avLst/>
          </a:prstGeom>
          <a:solidFill>
            <a:schemeClr val="accent3">
              <a:lumMod val="60000"/>
              <a:lumOff val="40000"/>
            </a:schemeClr>
          </a:solidFill>
        </p:spPr>
        <p:txBody>
          <a:bodyPr wrap="square">
            <a:spAutoFit/>
          </a:bodyPr>
          <a:lstStyle/>
          <a:p>
            <a:pPr marL="342900" lvl="0" indent="-342900" algn="just" fontAlgn="auto">
              <a:lnSpc>
                <a:spcPct val="80000"/>
              </a:lnSpc>
              <a:spcBef>
                <a:spcPct val="20000"/>
              </a:spcBef>
              <a:spcAft>
                <a:spcPts val="0"/>
              </a:spcAft>
              <a:defRPr/>
            </a:pPr>
            <a:r>
              <a:rPr lang="fr-FR" sz="2400" b="1" dirty="0" smtClean="0"/>
              <a:t>Principe</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Line 5"/>
          <p:cNvSpPr>
            <a:spLocks noChangeShapeType="1"/>
          </p:cNvSpPr>
          <p:nvPr/>
        </p:nvSpPr>
        <p:spPr bwMode="auto">
          <a:xfrm flipH="1">
            <a:off x="3878263" y="3760788"/>
            <a:ext cx="1165225" cy="950912"/>
          </a:xfrm>
          <a:prstGeom prst="line">
            <a:avLst/>
          </a:prstGeom>
          <a:noFill/>
          <a:ln w="19050">
            <a:solidFill>
              <a:srgbClr val="000000"/>
            </a:solidFill>
            <a:round/>
            <a:headEnd/>
            <a:tailEnd type="triangle" w="med" len="med"/>
          </a:ln>
        </p:spPr>
        <p:txBody>
          <a:bodyPr/>
          <a:lstStyle/>
          <a:p>
            <a:endParaRPr lang="fr-FR"/>
          </a:p>
        </p:txBody>
      </p:sp>
      <p:sp>
        <p:nvSpPr>
          <p:cNvPr id="5" name="Line 6"/>
          <p:cNvSpPr>
            <a:spLocks noChangeShapeType="1"/>
          </p:cNvSpPr>
          <p:nvPr/>
        </p:nvSpPr>
        <p:spPr bwMode="auto">
          <a:xfrm flipV="1">
            <a:off x="5043488" y="2206625"/>
            <a:ext cx="0" cy="1554163"/>
          </a:xfrm>
          <a:prstGeom prst="line">
            <a:avLst/>
          </a:prstGeom>
          <a:noFill/>
          <a:ln w="19050">
            <a:solidFill>
              <a:srgbClr val="000000"/>
            </a:solidFill>
            <a:round/>
            <a:headEnd/>
            <a:tailEnd type="triangle" w="med" len="med"/>
          </a:ln>
        </p:spPr>
        <p:txBody>
          <a:bodyPr/>
          <a:lstStyle/>
          <a:p>
            <a:endParaRPr lang="fr-FR"/>
          </a:p>
        </p:txBody>
      </p:sp>
      <p:sp>
        <p:nvSpPr>
          <p:cNvPr id="6" name="Line 7"/>
          <p:cNvSpPr>
            <a:spLocks noChangeShapeType="1"/>
          </p:cNvSpPr>
          <p:nvPr/>
        </p:nvSpPr>
        <p:spPr bwMode="auto">
          <a:xfrm>
            <a:off x="5043488" y="3760788"/>
            <a:ext cx="1814512" cy="604837"/>
          </a:xfrm>
          <a:prstGeom prst="line">
            <a:avLst/>
          </a:prstGeom>
          <a:noFill/>
          <a:ln w="19050">
            <a:solidFill>
              <a:srgbClr val="000000"/>
            </a:solidFill>
            <a:round/>
            <a:headEnd/>
            <a:tailEnd type="triangle" w="med" len="med"/>
          </a:ln>
        </p:spPr>
        <p:txBody>
          <a:bodyPr/>
          <a:lstStyle/>
          <a:p>
            <a:endParaRPr lang="fr-FR"/>
          </a:p>
        </p:txBody>
      </p:sp>
      <p:sp>
        <p:nvSpPr>
          <p:cNvPr id="7" name="Oval 8"/>
          <p:cNvSpPr>
            <a:spLocks noChangeArrowheads="1"/>
          </p:cNvSpPr>
          <p:nvPr/>
        </p:nvSpPr>
        <p:spPr bwMode="auto">
          <a:xfrm rot="13820573">
            <a:off x="4629150" y="4019551"/>
            <a:ext cx="65087" cy="87312"/>
          </a:xfrm>
          <a:prstGeom prst="ellipse">
            <a:avLst/>
          </a:prstGeom>
          <a:solidFill>
            <a:srgbClr val="FFFFFF"/>
          </a:solidFill>
          <a:ln w="9525">
            <a:solidFill>
              <a:srgbClr val="000000"/>
            </a:solidFill>
            <a:round/>
            <a:headEnd/>
            <a:tailEnd/>
          </a:ln>
        </p:spPr>
        <p:txBody>
          <a:bodyPr/>
          <a:lstStyle/>
          <a:p>
            <a:endParaRPr lang="fr-FR"/>
          </a:p>
        </p:txBody>
      </p:sp>
      <p:sp>
        <p:nvSpPr>
          <p:cNvPr id="8" name="Oval 9"/>
          <p:cNvSpPr>
            <a:spLocks noChangeArrowheads="1"/>
          </p:cNvSpPr>
          <p:nvPr/>
        </p:nvSpPr>
        <p:spPr bwMode="auto">
          <a:xfrm>
            <a:off x="5014913" y="2678113"/>
            <a:ext cx="65087" cy="85725"/>
          </a:xfrm>
          <a:prstGeom prst="ellipse">
            <a:avLst/>
          </a:prstGeom>
          <a:solidFill>
            <a:srgbClr val="FFFFFF"/>
          </a:solidFill>
          <a:ln w="9525">
            <a:solidFill>
              <a:srgbClr val="000000"/>
            </a:solidFill>
            <a:round/>
            <a:headEnd/>
            <a:tailEnd/>
          </a:ln>
        </p:spPr>
        <p:txBody>
          <a:bodyPr/>
          <a:lstStyle/>
          <a:p>
            <a:endParaRPr lang="fr-FR"/>
          </a:p>
        </p:txBody>
      </p:sp>
      <p:sp>
        <p:nvSpPr>
          <p:cNvPr id="9" name="Text Box 10"/>
          <p:cNvSpPr txBox="1">
            <a:spLocks noChangeArrowheads="1"/>
          </p:cNvSpPr>
          <p:nvPr/>
        </p:nvSpPr>
        <p:spPr bwMode="auto">
          <a:xfrm>
            <a:off x="5108575" y="2206625"/>
            <a:ext cx="388938" cy="173038"/>
          </a:xfrm>
          <a:prstGeom prst="rect">
            <a:avLst/>
          </a:prstGeom>
          <a:noFill/>
          <a:ln w="9525">
            <a:noFill/>
            <a:miter lim="800000"/>
            <a:headEnd/>
            <a:tailEnd/>
          </a:ln>
        </p:spPr>
        <p:txBody>
          <a:bodyPr lIns="0" tIns="0" rIns="0" bIns="0"/>
          <a:lstStyle/>
          <a:p>
            <a:endParaRPr lang="fr-FR"/>
          </a:p>
        </p:txBody>
      </p:sp>
      <p:sp>
        <p:nvSpPr>
          <p:cNvPr id="10" name="Text Box 11"/>
          <p:cNvSpPr txBox="1">
            <a:spLocks noChangeArrowheads="1"/>
          </p:cNvSpPr>
          <p:nvPr/>
        </p:nvSpPr>
        <p:spPr bwMode="auto">
          <a:xfrm>
            <a:off x="6715125" y="4429125"/>
            <a:ext cx="857250" cy="285750"/>
          </a:xfrm>
          <a:prstGeom prst="rect">
            <a:avLst/>
          </a:prstGeom>
          <a:noFill/>
          <a:ln w="9525">
            <a:noFill/>
            <a:miter lim="800000"/>
            <a:headEnd/>
            <a:tailEnd/>
          </a:ln>
        </p:spPr>
        <p:txBody>
          <a:bodyPr lIns="0" tIns="0" rIns="0" bIns="0"/>
          <a:lstStyle/>
          <a:p>
            <a:pPr algn="ctr" rtl="0">
              <a:spcAft>
                <a:spcPts val="1000"/>
              </a:spcAft>
            </a:pPr>
            <a:r>
              <a:rPr lang="fr-FR" sz="1600" b="1">
                <a:latin typeface="Calibri" pitchFamily="34" charset="0"/>
              </a:rPr>
              <a:t>Sécurité</a:t>
            </a:r>
            <a:endParaRPr lang="fr-FR" sz="3600"/>
          </a:p>
        </p:txBody>
      </p:sp>
      <p:sp>
        <p:nvSpPr>
          <p:cNvPr id="11" name="Text Box 13"/>
          <p:cNvSpPr txBox="1">
            <a:spLocks noChangeArrowheads="1"/>
          </p:cNvSpPr>
          <p:nvPr/>
        </p:nvSpPr>
        <p:spPr bwMode="auto">
          <a:xfrm>
            <a:off x="4784725" y="2638425"/>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C3</a:t>
            </a:r>
            <a:endParaRPr lang="fr-FR"/>
          </a:p>
        </p:txBody>
      </p:sp>
      <p:sp>
        <p:nvSpPr>
          <p:cNvPr id="12" name="Text Box 14"/>
          <p:cNvSpPr txBox="1">
            <a:spLocks noChangeArrowheads="1"/>
          </p:cNvSpPr>
          <p:nvPr/>
        </p:nvSpPr>
        <p:spPr bwMode="auto">
          <a:xfrm>
            <a:off x="4784725" y="2897188"/>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C2</a:t>
            </a:r>
            <a:endParaRPr lang="fr-FR"/>
          </a:p>
        </p:txBody>
      </p:sp>
      <p:sp>
        <p:nvSpPr>
          <p:cNvPr id="13" name="Text Box 15"/>
          <p:cNvSpPr txBox="1">
            <a:spLocks noChangeArrowheads="1"/>
          </p:cNvSpPr>
          <p:nvPr/>
        </p:nvSpPr>
        <p:spPr bwMode="auto">
          <a:xfrm>
            <a:off x="4784725" y="3157538"/>
            <a:ext cx="193675" cy="171450"/>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C1</a:t>
            </a:r>
            <a:endParaRPr lang="fr-FR"/>
          </a:p>
        </p:txBody>
      </p:sp>
      <p:sp>
        <p:nvSpPr>
          <p:cNvPr id="14" name="Text Box 16"/>
          <p:cNvSpPr txBox="1">
            <a:spLocks noChangeArrowheads="1"/>
          </p:cNvSpPr>
          <p:nvPr/>
        </p:nvSpPr>
        <p:spPr bwMode="auto">
          <a:xfrm>
            <a:off x="4624388" y="3422650"/>
            <a:ext cx="354012" cy="166688"/>
          </a:xfrm>
          <a:prstGeom prst="rect">
            <a:avLst/>
          </a:prstGeom>
          <a:noFill/>
          <a:ln w="9525">
            <a:noFill/>
            <a:miter lim="800000"/>
            <a:headEnd/>
            <a:tailEnd/>
          </a:ln>
        </p:spPr>
        <p:txBody>
          <a:bodyPr lIns="0" tIns="0" rIns="0" bIns="0"/>
          <a:lstStyle/>
          <a:p>
            <a:pPr rtl="0">
              <a:spcAft>
                <a:spcPts val="1000"/>
              </a:spcAft>
            </a:pPr>
            <a:r>
              <a:rPr lang="fr-FR" sz="1000">
                <a:latin typeface="Calibri" pitchFamily="34" charset="0"/>
              </a:rPr>
              <a:t>none</a:t>
            </a:r>
            <a:endParaRPr lang="fr-FR"/>
          </a:p>
        </p:txBody>
      </p:sp>
      <p:sp>
        <p:nvSpPr>
          <p:cNvPr id="15" name="Text Box 17"/>
          <p:cNvSpPr txBox="1">
            <a:spLocks noChangeArrowheads="1"/>
          </p:cNvSpPr>
          <p:nvPr/>
        </p:nvSpPr>
        <p:spPr bwMode="auto">
          <a:xfrm>
            <a:off x="5497513" y="3735388"/>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C1</a:t>
            </a:r>
            <a:endParaRPr lang="fr-FR"/>
          </a:p>
        </p:txBody>
      </p:sp>
      <p:sp>
        <p:nvSpPr>
          <p:cNvPr id="16" name="Text Box 18"/>
          <p:cNvSpPr txBox="1">
            <a:spLocks noChangeArrowheads="1"/>
          </p:cNvSpPr>
          <p:nvPr/>
        </p:nvSpPr>
        <p:spPr bwMode="auto">
          <a:xfrm>
            <a:off x="5727700" y="3825875"/>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C2</a:t>
            </a:r>
            <a:endParaRPr lang="fr-FR"/>
          </a:p>
        </p:txBody>
      </p:sp>
      <p:sp>
        <p:nvSpPr>
          <p:cNvPr id="17" name="Text Box 19"/>
          <p:cNvSpPr txBox="1">
            <a:spLocks noChangeArrowheads="1"/>
          </p:cNvSpPr>
          <p:nvPr/>
        </p:nvSpPr>
        <p:spPr bwMode="auto">
          <a:xfrm>
            <a:off x="6267450" y="4003675"/>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C4</a:t>
            </a:r>
            <a:endParaRPr lang="fr-FR"/>
          </a:p>
        </p:txBody>
      </p:sp>
      <p:sp>
        <p:nvSpPr>
          <p:cNvPr id="18" name="Text Box 20"/>
          <p:cNvSpPr txBox="1">
            <a:spLocks noChangeArrowheads="1"/>
          </p:cNvSpPr>
          <p:nvPr/>
        </p:nvSpPr>
        <p:spPr bwMode="auto">
          <a:xfrm>
            <a:off x="4551363" y="3867150"/>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C1</a:t>
            </a:r>
            <a:endParaRPr lang="fr-FR"/>
          </a:p>
        </p:txBody>
      </p:sp>
      <p:sp>
        <p:nvSpPr>
          <p:cNvPr id="19" name="Text Box 21"/>
          <p:cNvSpPr txBox="1">
            <a:spLocks noChangeArrowheads="1"/>
          </p:cNvSpPr>
          <p:nvPr/>
        </p:nvSpPr>
        <p:spPr bwMode="auto">
          <a:xfrm>
            <a:off x="4552950" y="3708400"/>
            <a:ext cx="361950" cy="139700"/>
          </a:xfrm>
          <a:prstGeom prst="rect">
            <a:avLst/>
          </a:prstGeom>
          <a:noFill/>
          <a:ln w="9525">
            <a:noFill/>
            <a:miter lim="800000"/>
            <a:headEnd/>
            <a:tailEnd/>
          </a:ln>
        </p:spPr>
        <p:txBody>
          <a:bodyPr lIns="0" tIns="0" rIns="0" bIns="0"/>
          <a:lstStyle/>
          <a:p>
            <a:pPr rtl="0">
              <a:spcAft>
                <a:spcPts val="1000"/>
              </a:spcAft>
            </a:pPr>
            <a:r>
              <a:rPr lang="fr-FR" sz="1000">
                <a:latin typeface="Calibri" pitchFamily="34" charset="0"/>
              </a:rPr>
              <a:t>none</a:t>
            </a:r>
            <a:endParaRPr lang="fr-FR"/>
          </a:p>
        </p:txBody>
      </p:sp>
      <p:sp>
        <p:nvSpPr>
          <p:cNvPr id="20" name="Text Box 22"/>
          <p:cNvSpPr txBox="1">
            <a:spLocks noChangeArrowheads="1"/>
          </p:cNvSpPr>
          <p:nvPr/>
        </p:nvSpPr>
        <p:spPr bwMode="auto">
          <a:xfrm>
            <a:off x="5124450" y="3630613"/>
            <a:ext cx="314325" cy="149225"/>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none</a:t>
            </a:r>
            <a:endParaRPr lang="fr-FR"/>
          </a:p>
        </p:txBody>
      </p:sp>
      <p:sp>
        <p:nvSpPr>
          <p:cNvPr id="21" name="Text Box 23"/>
          <p:cNvSpPr txBox="1">
            <a:spLocks noChangeArrowheads="1"/>
          </p:cNvSpPr>
          <p:nvPr/>
        </p:nvSpPr>
        <p:spPr bwMode="auto">
          <a:xfrm>
            <a:off x="6481763" y="4081463"/>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C5</a:t>
            </a:r>
            <a:endParaRPr lang="fr-FR"/>
          </a:p>
        </p:txBody>
      </p:sp>
      <p:sp>
        <p:nvSpPr>
          <p:cNvPr id="22" name="Oval 24"/>
          <p:cNvSpPr>
            <a:spLocks noChangeArrowheads="1"/>
          </p:cNvSpPr>
          <p:nvPr/>
        </p:nvSpPr>
        <p:spPr bwMode="auto">
          <a:xfrm rot="17311802">
            <a:off x="6492875" y="4217988"/>
            <a:ext cx="65088" cy="87312"/>
          </a:xfrm>
          <a:prstGeom prst="ellipse">
            <a:avLst/>
          </a:prstGeom>
          <a:solidFill>
            <a:srgbClr val="FFFFFF"/>
          </a:solidFill>
          <a:ln w="9525">
            <a:solidFill>
              <a:srgbClr val="000000"/>
            </a:solidFill>
            <a:round/>
            <a:headEnd/>
            <a:tailEnd/>
          </a:ln>
        </p:spPr>
        <p:txBody>
          <a:bodyPr/>
          <a:lstStyle/>
          <a:p>
            <a:endParaRPr lang="fr-FR"/>
          </a:p>
        </p:txBody>
      </p:sp>
      <p:sp>
        <p:nvSpPr>
          <p:cNvPr id="23" name="Oval 26"/>
          <p:cNvSpPr>
            <a:spLocks noChangeArrowheads="1"/>
          </p:cNvSpPr>
          <p:nvPr/>
        </p:nvSpPr>
        <p:spPr bwMode="auto">
          <a:xfrm rot="6510851">
            <a:off x="6228557" y="4123531"/>
            <a:ext cx="65088" cy="85725"/>
          </a:xfrm>
          <a:prstGeom prst="ellipse">
            <a:avLst/>
          </a:prstGeom>
          <a:solidFill>
            <a:srgbClr val="FFFFFF"/>
          </a:solidFill>
          <a:ln w="9525">
            <a:solidFill>
              <a:srgbClr val="000000"/>
            </a:solidFill>
            <a:round/>
            <a:headEnd/>
            <a:tailEnd/>
          </a:ln>
        </p:spPr>
        <p:txBody>
          <a:bodyPr/>
          <a:lstStyle/>
          <a:p>
            <a:endParaRPr lang="fr-FR"/>
          </a:p>
        </p:txBody>
      </p:sp>
      <p:sp>
        <p:nvSpPr>
          <p:cNvPr id="24" name="Oval 27"/>
          <p:cNvSpPr>
            <a:spLocks noChangeArrowheads="1"/>
          </p:cNvSpPr>
          <p:nvPr/>
        </p:nvSpPr>
        <p:spPr bwMode="auto">
          <a:xfrm rot="6510851">
            <a:off x="5746750" y="3962401"/>
            <a:ext cx="65087" cy="87312"/>
          </a:xfrm>
          <a:prstGeom prst="ellipse">
            <a:avLst/>
          </a:prstGeom>
          <a:solidFill>
            <a:srgbClr val="FFFFFF"/>
          </a:solidFill>
          <a:ln w="9525">
            <a:solidFill>
              <a:srgbClr val="000000"/>
            </a:solidFill>
            <a:round/>
            <a:headEnd/>
            <a:tailEnd/>
          </a:ln>
        </p:spPr>
        <p:txBody>
          <a:bodyPr/>
          <a:lstStyle/>
          <a:p>
            <a:endParaRPr lang="fr-FR"/>
          </a:p>
        </p:txBody>
      </p:sp>
      <p:sp>
        <p:nvSpPr>
          <p:cNvPr id="25" name="Oval 28"/>
          <p:cNvSpPr>
            <a:spLocks noChangeArrowheads="1"/>
          </p:cNvSpPr>
          <p:nvPr/>
        </p:nvSpPr>
        <p:spPr bwMode="auto">
          <a:xfrm rot="6510851">
            <a:off x="5503069" y="3882231"/>
            <a:ext cx="65088" cy="85725"/>
          </a:xfrm>
          <a:prstGeom prst="ellipse">
            <a:avLst/>
          </a:prstGeom>
          <a:solidFill>
            <a:srgbClr val="FFFFFF"/>
          </a:solidFill>
          <a:ln w="9525">
            <a:solidFill>
              <a:srgbClr val="000000"/>
            </a:solidFill>
            <a:round/>
            <a:headEnd/>
            <a:tailEnd/>
          </a:ln>
        </p:spPr>
        <p:txBody>
          <a:bodyPr/>
          <a:lstStyle/>
          <a:p>
            <a:endParaRPr lang="fr-FR"/>
          </a:p>
        </p:txBody>
      </p:sp>
      <p:sp>
        <p:nvSpPr>
          <p:cNvPr id="26" name="Oval 29"/>
          <p:cNvSpPr>
            <a:spLocks noChangeArrowheads="1"/>
          </p:cNvSpPr>
          <p:nvPr/>
        </p:nvSpPr>
        <p:spPr bwMode="auto">
          <a:xfrm rot="6510851">
            <a:off x="5249863" y="3797300"/>
            <a:ext cx="63500" cy="85725"/>
          </a:xfrm>
          <a:prstGeom prst="ellipse">
            <a:avLst/>
          </a:prstGeom>
          <a:solidFill>
            <a:srgbClr val="FFFFFF"/>
          </a:solidFill>
          <a:ln w="9525">
            <a:solidFill>
              <a:srgbClr val="000000"/>
            </a:solidFill>
            <a:round/>
            <a:headEnd/>
            <a:tailEnd/>
          </a:ln>
        </p:spPr>
        <p:txBody>
          <a:bodyPr/>
          <a:lstStyle/>
          <a:p>
            <a:endParaRPr lang="fr-FR"/>
          </a:p>
        </p:txBody>
      </p:sp>
      <p:sp>
        <p:nvSpPr>
          <p:cNvPr id="27" name="Oval 30"/>
          <p:cNvSpPr>
            <a:spLocks noChangeArrowheads="1"/>
          </p:cNvSpPr>
          <p:nvPr/>
        </p:nvSpPr>
        <p:spPr bwMode="auto">
          <a:xfrm rot="13820573">
            <a:off x="4834732" y="3850481"/>
            <a:ext cx="65088" cy="85725"/>
          </a:xfrm>
          <a:prstGeom prst="ellipse">
            <a:avLst/>
          </a:prstGeom>
          <a:solidFill>
            <a:srgbClr val="FFFFFF"/>
          </a:solidFill>
          <a:ln w="9525">
            <a:solidFill>
              <a:srgbClr val="000000"/>
            </a:solidFill>
            <a:round/>
            <a:headEnd/>
            <a:tailEnd/>
          </a:ln>
        </p:spPr>
        <p:txBody>
          <a:bodyPr/>
          <a:lstStyle/>
          <a:p>
            <a:endParaRPr lang="fr-FR"/>
          </a:p>
        </p:txBody>
      </p:sp>
      <p:sp>
        <p:nvSpPr>
          <p:cNvPr id="28" name="Oval 36"/>
          <p:cNvSpPr>
            <a:spLocks noChangeArrowheads="1"/>
          </p:cNvSpPr>
          <p:nvPr/>
        </p:nvSpPr>
        <p:spPr bwMode="auto">
          <a:xfrm rot="6510851">
            <a:off x="5978526" y="4044950"/>
            <a:ext cx="63500" cy="85725"/>
          </a:xfrm>
          <a:prstGeom prst="ellipse">
            <a:avLst/>
          </a:prstGeom>
          <a:solidFill>
            <a:srgbClr val="FFFFFF"/>
          </a:solidFill>
          <a:ln w="9525">
            <a:solidFill>
              <a:srgbClr val="000000"/>
            </a:solidFill>
            <a:round/>
            <a:headEnd/>
            <a:tailEnd/>
          </a:ln>
        </p:spPr>
        <p:txBody>
          <a:bodyPr/>
          <a:lstStyle/>
          <a:p>
            <a:endParaRPr lang="fr-FR"/>
          </a:p>
        </p:txBody>
      </p:sp>
      <p:sp>
        <p:nvSpPr>
          <p:cNvPr id="29" name="Text Box 37"/>
          <p:cNvSpPr txBox="1">
            <a:spLocks noChangeArrowheads="1"/>
          </p:cNvSpPr>
          <p:nvPr/>
        </p:nvSpPr>
        <p:spPr bwMode="auto">
          <a:xfrm>
            <a:off x="6051550" y="3933825"/>
            <a:ext cx="193675" cy="173038"/>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C3</a:t>
            </a:r>
            <a:endParaRPr lang="fr-FR"/>
          </a:p>
        </p:txBody>
      </p:sp>
      <p:sp>
        <p:nvSpPr>
          <p:cNvPr id="30" name="Text Box 38"/>
          <p:cNvSpPr txBox="1">
            <a:spLocks noChangeArrowheads="1"/>
          </p:cNvSpPr>
          <p:nvPr/>
        </p:nvSpPr>
        <p:spPr bwMode="auto">
          <a:xfrm>
            <a:off x="3867150" y="4421188"/>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C4</a:t>
            </a:r>
            <a:endParaRPr lang="fr-FR"/>
          </a:p>
        </p:txBody>
      </p:sp>
      <p:sp>
        <p:nvSpPr>
          <p:cNvPr id="31" name="Text Box 39"/>
          <p:cNvSpPr txBox="1">
            <a:spLocks noChangeArrowheads="1"/>
          </p:cNvSpPr>
          <p:nvPr/>
        </p:nvSpPr>
        <p:spPr bwMode="auto">
          <a:xfrm>
            <a:off x="4130675" y="4205288"/>
            <a:ext cx="193675" cy="173037"/>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C3</a:t>
            </a:r>
            <a:endParaRPr lang="fr-FR"/>
          </a:p>
        </p:txBody>
      </p:sp>
      <p:sp>
        <p:nvSpPr>
          <p:cNvPr id="32" name="Text Box 40"/>
          <p:cNvSpPr txBox="1">
            <a:spLocks noChangeArrowheads="1"/>
          </p:cNvSpPr>
          <p:nvPr/>
        </p:nvSpPr>
        <p:spPr bwMode="auto">
          <a:xfrm>
            <a:off x="4343400" y="4040188"/>
            <a:ext cx="195263" cy="171450"/>
          </a:xfrm>
          <a:prstGeom prst="rect">
            <a:avLst/>
          </a:prstGeom>
          <a:noFill/>
          <a:ln w="9525">
            <a:noFill/>
            <a:miter lim="800000"/>
            <a:headEnd/>
            <a:tailEnd/>
          </a:ln>
        </p:spPr>
        <p:txBody>
          <a:bodyPr lIns="0" tIns="0" rIns="0" bIns="0"/>
          <a:lstStyle/>
          <a:p>
            <a:pPr algn="l" rtl="0">
              <a:spcAft>
                <a:spcPts val="1000"/>
              </a:spcAft>
            </a:pPr>
            <a:r>
              <a:rPr lang="fr-FR" sz="1000">
                <a:latin typeface="Calibri" pitchFamily="34" charset="0"/>
              </a:rPr>
              <a:t>C2</a:t>
            </a:r>
            <a:endParaRPr lang="fr-FR"/>
          </a:p>
        </p:txBody>
      </p:sp>
      <p:sp>
        <p:nvSpPr>
          <p:cNvPr id="33" name="Oval 41"/>
          <p:cNvSpPr>
            <a:spLocks noChangeArrowheads="1"/>
          </p:cNvSpPr>
          <p:nvPr/>
        </p:nvSpPr>
        <p:spPr bwMode="auto">
          <a:xfrm rot="13820573">
            <a:off x="4033838" y="4511675"/>
            <a:ext cx="63500" cy="85725"/>
          </a:xfrm>
          <a:prstGeom prst="ellipse">
            <a:avLst/>
          </a:prstGeom>
          <a:solidFill>
            <a:srgbClr val="FFFFFF"/>
          </a:solidFill>
          <a:ln w="9525">
            <a:solidFill>
              <a:srgbClr val="000000"/>
            </a:solidFill>
            <a:round/>
            <a:headEnd/>
            <a:tailEnd/>
          </a:ln>
        </p:spPr>
        <p:txBody>
          <a:bodyPr/>
          <a:lstStyle/>
          <a:p>
            <a:endParaRPr lang="fr-FR"/>
          </a:p>
        </p:txBody>
      </p:sp>
      <p:sp>
        <p:nvSpPr>
          <p:cNvPr id="34" name="Oval 42"/>
          <p:cNvSpPr>
            <a:spLocks noChangeArrowheads="1"/>
          </p:cNvSpPr>
          <p:nvPr/>
        </p:nvSpPr>
        <p:spPr bwMode="auto">
          <a:xfrm rot="13820573">
            <a:off x="4233069" y="4348956"/>
            <a:ext cx="65088" cy="85725"/>
          </a:xfrm>
          <a:prstGeom prst="ellipse">
            <a:avLst/>
          </a:prstGeom>
          <a:solidFill>
            <a:srgbClr val="FFFFFF"/>
          </a:solidFill>
          <a:ln w="9525">
            <a:solidFill>
              <a:srgbClr val="000000"/>
            </a:solidFill>
            <a:round/>
            <a:headEnd/>
            <a:tailEnd/>
          </a:ln>
        </p:spPr>
        <p:txBody>
          <a:bodyPr/>
          <a:lstStyle/>
          <a:p>
            <a:endParaRPr lang="fr-FR"/>
          </a:p>
        </p:txBody>
      </p:sp>
      <p:sp>
        <p:nvSpPr>
          <p:cNvPr id="35" name="Oval 43"/>
          <p:cNvSpPr>
            <a:spLocks noChangeArrowheads="1"/>
          </p:cNvSpPr>
          <p:nvPr/>
        </p:nvSpPr>
        <p:spPr bwMode="auto">
          <a:xfrm rot="13820573">
            <a:off x="4431507" y="4183856"/>
            <a:ext cx="63500" cy="87313"/>
          </a:xfrm>
          <a:prstGeom prst="ellipse">
            <a:avLst/>
          </a:prstGeom>
          <a:solidFill>
            <a:srgbClr val="FFFFFF"/>
          </a:solidFill>
          <a:ln w="9525">
            <a:solidFill>
              <a:srgbClr val="000000"/>
            </a:solidFill>
            <a:round/>
            <a:headEnd/>
            <a:tailEnd/>
          </a:ln>
        </p:spPr>
        <p:txBody>
          <a:bodyPr/>
          <a:lstStyle/>
          <a:p>
            <a:endParaRPr lang="fr-FR"/>
          </a:p>
        </p:txBody>
      </p:sp>
      <p:sp>
        <p:nvSpPr>
          <p:cNvPr id="36" name="Oval 44"/>
          <p:cNvSpPr>
            <a:spLocks noChangeArrowheads="1"/>
          </p:cNvSpPr>
          <p:nvPr/>
        </p:nvSpPr>
        <p:spPr bwMode="auto">
          <a:xfrm>
            <a:off x="5014913" y="2935288"/>
            <a:ext cx="65087" cy="85725"/>
          </a:xfrm>
          <a:prstGeom prst="ellipse">
            <a:avLst/>
          </a:prstGeom>
          <a:solidFill>
            <a:srgbClr val="FFFFFF"/>
          </a:solidFill>
          <a:ln w="9525">
            <a:solidFill>
              <a:srgbClr val="000000"/>
            </a:solidFill>
            <a:round/>
            <a:headEnd/>
            <a:tailEnd/>
          </a:ln>
        </p:spPr>
        <p:txBody>
          <a:bodyPr/>
          <a:lstStyle/>
          <a:p>
            <a:endParaRPr lang="fr-FR"/>
          </a:p>
        </p:txBody>
      </p:sp>
      <p:sp>
        <p:nvSpPr>
          <p:cNvPr id="37" name="Oval 45"/>
          <p:cNvSpPr>
            <a:spLocks noChangeArrowheads="1"/>
          </p:cNvSpPr>
          <p:nvPr/>
        </p:nvSpPr>
        <p:spPr bwMode="auto">
          <a:xfrm>
            <a:off x="5014913" y="3192463"/>
            <a:ext cx="65087" cy="85725"/>
          </a:xfrm>
          <a:prstGeom prst="ellipse">
            <a:avLst/>
          </a:prstGeom>
          <a:solidFill>
            <a:srgbClr val="FFFFFF"/>
          </a:solidFill>
          <a:ln w="9525">
            <a:solidFill>
              <a:srgbClr val="000000"/>
            </a:solidFill>
            <a:round/>
            <a:headEnd/>
            <a:tailEnd/>
          </a:ln>
        </p:spPr>
        <p:txBody>
          <a:bodyPr/>
          <a:lstStyle/>
          <a:p>
            <a:endParaRPr lang="fr-FR"/>
          </a:p>
        </p:txBody>
      </p:sp>
      <p:sp>
        <p:nvSpPr>
          <p:cNvPr id="38" name="Line 46"/>
          <p:cNvSpPr>
            <a:spLocks noChangeShapeType="1"/>
          </p:cNvSpPr>
          <p:nvPr/>
        </p:nvSpPr>
        <p:spPr bwMode="auto">
          <a:xfrm flipV="1">
            <a:off x="6592888" y="3286125"/>
            <a:ext cx="407987" cy="714375"/>
          </a:xfrm>
          <a:prstGeom prst="line">
            <a:avLst/>
          </a:prstGeom>
          <a:noFill/>
          <a:ln w="9525">
            <a:solidFill>
              <a:srgbClr val="000000"/>
            </a:solidFill>
            <a:round/>
            <a:headEnd type="oval" w="sm" len="sm"/>
            <a:tailEnd/>
          </a:ln>
        </p:spPr>
        <p:txBody>
          <a:bodyPr/>
          <a:lstStyle/>
          <a:p>
            <a:endParaRPr lang="fr-FR"/>
          </a:p>
        </p:txBody>
      </p:sp>
      <p:sp>
        <p:nvSpPr>
          <p:cNvPr id="39" name="Text Box 47"/>
          <p:cNvSpPr txBox="1">
            <a:spLocks noChangeArrowheads="1"/>
          </p:cNvSpPr>
          <p:nvPr/>
        </p:nvSpPr>
        <p:spPr bwMode="auto">
          <a:xfrm>
            <a:off x="6602413" y="3082925"/>
            <a:ext cx="1684337" cy="274638"/>
          </a:xfrm>
          <a:prstGeom prst="rect">
            <a:avLst/>
          </a:prstGeom>
          <a:noFill/>
          <a:ln w="9525">
            <a:noFill/>
            <a:miter lim="800000"/>
            <a:headEnd/>
            <a:tailEnd/>
          </a:ln>
        </p:spPr>
        <p:txBody>
          <a:bodyPr lIns="0" tIns="0" rIns="0" bIns="0"/>
          <a:lstStyle/>
          <a:p>
            <a:pPr algn="l" rtl="0">
              <a:spcAft>
                <a:spcPts val="1000"/>
              </a:spcAft>
            </a:pPr>
            <a:r>
              <a:rPr lang="fr-FR" sz="1200">
                <a:latin typeface="Calibri" pitchFamily="34" charset="0"/>
              </a:rPr>
              <a:t>Lutte contre intrusion</a:t>
            </a:r>
            <a:endParaRPr lang="fr-FR" sz="2800"/>
          </a:p>
        </p:txBody>
      </p:sp>
      <p:sp>
        <p:nvSpPr>
          <p:cNvPr id="40" name="Oval 50"/>
          <p:cNvSpPr>
            <a:spLocks noChangeArrowheads="1"/>
          </p:cNvSpPr>
          <p:nvPr/>
        </p:nvSpPr>
        <p:spPr bwMode="auto">
          <a:xfrm>
            <a:off x="5014913" y="3459163"/>
            <a:ext cx="65087" cy="85725"/>
          </a:xfrm>
          <a:prstGeom prst="ellipse">
            <a:avLst/>
          </a:prstGeom>
          <a:solidFill>
            <a:srgbClr val="FFFFFF"/>
          </a:solidFill>
          <a:ln w="9525">
            <a:solidFill>
              <a:srgbClr val="000000"/>
            </a:solidFill>
            <a:round/>
            <a:headEnd/>
            <a:tailEnd/>
          </a:ln>
        </p:spPr>
        <p:txBody>
          <a:bodyPr/>
          <a:lstStyle/>
          <a:p>
            <a:endParaRPr lang="fr-FR"/>
          </a:p>
        </p:txBody>
      </p:sp>
      <p:sp>
        <p:nvSpPr>
          <p:cNvPr id="41" name="Oval 51"/>
          <p:cNvSpPr>
            <a:spLocks noChangeArrowheads="1"/>
          </p:cNvSpPr>
          <p:nvPr/>
        </p:nvSpPr>
        <p:spPr bwMode="auto">
          <a:xfrm>
            <a:off x="5286375" y="3929063"/>
            <a:ext cx="65088" cy="87312"/>
          </a:xfrm>
          <a:prstGeom prst="ellipse">
            <a:avLst/>
          </a:prstGeom>
          <a:solidFill>
            <a:srgbClr val="FFFF00"/>
          </a:solidFill>
          <a:ln w="9525">
            <a:solidFill>
              <a:srgbClr val="000000"/>
            </a:solidFill>
            <a:round/>
            <a:headEnd/>
            <a:tailEnd/>
          </a:ln>
        </p:spPr>
        <p:txBody>
          <a:bodyPr/>
          <a:lstStyle/>
          <a:p>
            <a:endParaRPr lang="fr-FR"/>
          </a:p>
        </p:txBody>
      </p:sp>
      <p:sp>
        <p:nvSpPr>
          <p:cNvPr id="42" name="Oval 52"/>
          <p:cNvSpPr>
            <a:spLocks noChangeArrowheads="1"/>
          </p:cNvSpPr>
          <p:nvPr/>
        </p:nvSpPr>
        <p:spPr bwMode="auto">
          <a:xfrm>
            <a:off x="4984750" y="4040188"/>
            <a:ext cx="65088" cy="85725"/>
          </a:xfrm>
          <a:prstGeom prst="ellipse">
            <a:avLst/>
          </a:prstGeom>
          <a:solidFill>
            <a:srgbClr val="FFFF00"/>
          </a:solidFill>
          <a:ln w="9525">
            <a:solidFill>
              <a:srgbClr val="000000"/>
            </a:solidFill>
            <a:round/>
            <a:headEnd/>
            <a:tailEnd/>
          </a:ln>
        </p:spPr>
        <p:txBody>
          <a:bodyPr/>
          <a:lstStyle/>
          <a:p>
            <a:endParaRPr lang="fr-FR"/>
          </a:p>
        </p:txBody>
      </p:sp>
      <p:sp>
        <p:nvSpPr>
          <p:cNvPr id="43" name="Oval 54"/>
          <p:cNvSpPr>
            <a:spLocks noChangeArrowheads="1"/>
          </p:cNvSpPr>
          <p:nvPr/>
        </p:nvSpPr>
        <p:spPr bwMode="auto">
          <a:xfrm>
            <a:off x="4997450" y="4573588"/>
            <a:ext cx="65088" cy="85725"/>
          </a:xfrm>
          <a:prstGeom prst="ellipse">
            <a:avLst/>
          </a:prstGeom>
          <a:solidFill>
            <a:srgbClr val="FFFF00"/>
          </a:solidFill>
          <a:ln w="9525">
            <a:solidFill>
              <a:srgbClr val="000000"/>
            </a:solidFill>
            <a:round/>
            <a:headEnd/>
            <a:tailEnd/>
          </a:ln>
        </p:spPr>
        <p:txBody>
          <a:bodyPr/>
          <a:lstStyle/>
          <a:p>
            <a:endParaRPr lang="fr-FR"/>
          </a:p>
        </p:txBody>
      </p:sp>
      <p:sp>
        <p:nvSpPr>
          <p:cNvPr id="44" name="Oval 55"/>
          <p:cNvSpPr>
            <a:spLocks noChangeArrowheads="1"/>
          </p:cNvSpPr>
          <p:nvPr/>
        </p:nvSpPr>
        <p:spPr bwMode="auto">
          <a:xfrm>
            <a:off x="5588000" y="4103688"/>
            <a:ext cx="65088" cy="85725"/>
          </a:xfrm>
          <a:prstGeom prst="ellipse">
            <a:avLst/>
          </a:prstGeom>
          <a:solidFill>
            <a:srgbClr val="FFFF00"/>
          </a:solidFill>
          <a:ln w="9525">
            <a:solidFill>
              <a:srgbClr val="000000"/>
            </a:solidFill>
            <a:round/>
            <a:headEnd/>
            <a:tailEnd/>
          </a:ln>
        </p:spPr>
        <p:txBody>
          <a:bodyPr/>
          <a:lstStyle/>
          <a:p>
            <a:endParaRPr lang="fr-FR"/>
          </a:p>
        </p:txBody>
      </p:sp>
      <p:sp>
        <p:nvSpPr>
          <p:cNvPr id="45" name="Line 46"/>
          <p:cNvSpPr>
            <a:spLocks noChangeShapeType="1"/>
          </p:cNvSpPr>
          <p:nvPr/>
        </p:nvSpPr>
        <p:spPr bwMode="auto">
          <a:xfrm flipV="1">
            <a:off x="5786438" y="2989263"/>
            <a:ext cx="255587" cy="796925"/>
          </a:xfrm>
          <a:prstGeom prst="line">
            <a:avLst/>
          </a:prstGeom>
          <a:noFill/>
          <a:ln w="9525">
            <a:solidFill>
              <a:srgbClr val="000000"/>
            </a:solidFill>
            <a:round/>
            <a:headEnd type="oval" w="sm" len="sm"/>
            <a:tailEnd/>
          </a:ln>
        </p:spPr>
        <p:txBody>
          <a:bodyPr/>
          <a:lstStyle/>
          <a:p>
            <a:endParaRPr lang="fr-FR"/>
          </a:p>
        </p:txBody>
      </p:sp>
      <p:sp>
        <p:nvSpPr>
          <p:cNvPr id="46" name="Text Box 47"/>
          <p:cNvSpPr txBox="1">
            <a:spLocks noChangeArrowheads="1"/>
          </p:cNvSpPr>
          <p:nvPr/>
        </p:nvSpPr>
        <p:spPr bwMode="auto">
          <a:xfrm>
            <a:off x="5643563" y="2786063"/>
            <a:ext cx="1684337" cy="274637"/>
          </a:xfrm>
          <a:prstGeom prst="rect">
            <a:avLst/>
          </a:prstGeom>
          <a:noFill/>
          <a:ln w="9525">
            <a:noFill/>
            <a:miter lim="800000"/>
            <a:headEnd/>
            <a:tailEnd/>
          </a:ln>
        </p:spPr>
        <p:txBody>
          <a:bodyPr lIns="0" tIns="0" rIns="0" bIns="0"/>
          <a:lstStyle/>
          <a:p>
            <a:pPr algn="l" rtl="0">
              <a:spcAft>
                <a:spcPts val="1000"/>
              </a:spcAft>
            </a:pPr>
            <a:r>
              <a:rPr lang="fr-FR" sz="1200">
                <a:latin typeface="Calibri" pitchFamily="34" charset="0"/>
              </a:rPr>
              <a:t>Fuite des informations</a:t>
            </a:r>
            <a:endParaRPr lang="fr-FR" sz="2800"/>
          </a:p>
        </p:txBody>
      </p:sp>
      <p:sp>
        <p:nvSpPr>
          <p:cNvPr id="47" name="Text Box 11"/>
          <p:cNvSpPr txBox="1">
            <a:spLocks noChangeArrowheads="1"/>
          </p:cNvSpPr>
          <p:nvPr/>
        </p:nvSpPr>
        <p:spPr bwMode="auto">
          <a:xfrm>
            <a:off x="3643313" y="2071688"/>
            <a:ext cx="1285875" cy="285750"/>
          </a:xfrm>
          <a:prstGeom prst="rect">
            <a:avLst/>
          </a:prstGeom>
          <a:noFill/>
          <a:ln w="9525">
            <a:noFill/>
            <a:miter lim="800000"/>
            <a:headEnd/>
            <a:tailEnd/>
          </a:ln>
        </p:spPr>
        <p:txBody>
          <a:bodyPr lIns="0" tIns="0" rIns="0" bIns="0"/>
          <a:lstStyle/>
          <a:p>
            <a:pPr algn="ctr" rtl="0">
              <a:spcAft>
                <a:spcPts val="1000"/>
              </a:spcAft>
            </a:pPr>
            <a:r>
              <a:rPr lang="fr-FR" sz="1600" b="1">
                <a:latin typeface="Calibri" pitchFamily="34" charset="0"/>
              </a:rPr>
              <a:t>Optimisation</a:t>
            </a:r>
            <a:endParaRPr lang="fr-FR" sz="3600"/>
          </a:p>
        </p:txBody>
      </p:sp>
      <p:sp>
        <p:nvSpPr>
          <p:cNvPr id="48" name="Line 46"/>
          <p:cNvSpPr>
            <a:spLocks noChangeShapeType="1"/>
          </p:cNvSpPr>
          <p:nvPr/>
        </p:nvSpPr>
        <p:spPr bwMode="auto">
          <a:xfrm flipH="1" flipV="1">
            <a:off x="4214813" y="2643188"/>
            <a:ext cx="500062" cy="71437"/>
          </a:xfrm>
          <a:prstGeom prst="line">
            <a:avLst/>
          </a:prstGeom>
          <a:noFill/>
          <a:ln w="9525">
            <a:solidFill>
              <a:srgbClr val="000000"/>
            </a:solidFill>
            <a:round/>
            <a:headEnd type="oval" w="sm" len="sm"/>
            <a:tailEnd/>
          </a:ln>
        </p:spPr>
        <p:txBody>
          <a:bodyPr/>
          <a:lstStyle/>
          <a:p>
            <a:endParaRPr lang="fr-FR"/>
          </a:p>
        </p:txBody>
      </p:sp>
      <p:sp>
        <p:nvSpPr>
          <p:cNvPr id="49" name="Text Box 47"/>
          <p:cNvSpPr txBox="1">
            <a:spLocks noChangeArrowheads="1"/>
          </p:cNvSpPr>
          <p:nvPr/>
        </p:nvSpPr>
        <p:spPr bwMode="auto">
          <a:xfrm>
            <a:off x="2928938" y="2428875"/>
            <a:ext cx="1684337" cy="274638"/>
          </a:xfrm>
          <a:prstGeom prst="rect">
            <a:avLst/>
          </a:prstGeom>
          <a:noFill/>
          <a:ln w="9525">
            <a:noFill/>
            <a:miter lim="800000"/>
            <a:headEnd/>
            <a:tailEnd/>
          </a:ln>
        </p:spPr>
        <p:txBody>
          <a:bodyPr lIns="0" tIns="0" rIns="0" bIns="0"/>
          <a:lstStyle/>
          <a:p>
            <a:pPr algn="l" rtl="0">
              <a:spcAft>
                <a:spcPts val="1000"/>
              </a:spcAft>
            </a:pPr>
            <a:r>
              <a:rPr lang="fr-FR" sz="1200">
                <a:latin typeface="Calibri" pitchFamily="34" charset="0"/>
              </a:rPr>
              <a:t>Optimisation par cache</a:t>
            </a:r>
            <a:endParaRPr lang="fr-FR" sz="2800"/>
          </a:p>
        </p:txBody>
      </p:sp>
      <p:sp>
        <p:nvSpPr>
          <p:cNvPr id="50" name="Line 46"/>
          <p:cNvSpPr>
            <a:spLocks noChangeShapeType="1"/>
          </p:cNvSpPr>
          <p:nvPr/>
        </p:nvSpPr>
        <p:spPr bwMode="auto">
          <a:xfrm flipH="1" flipV="1">
            <a:off x="3929063" y="3214688"/>
            <a:ext cx="785812" cy="46037"/>
          </a:xfrm>
          <a:prstGeom prst="line">
            <a:avLst/>
          </a:prstGeom>
          <a:noFill/>
          <a:ln w="9525">
            <a:solidFill>
              <a:srgbClr val="000000"/>
            </a:solidFill>
            <a:round/>
            <a:headEnd type="oval" w="sm" len="sm"/>
            <a:tailEnd/>
          </a:ln>
        </p:spPr>
        <p:txBody>
          <a:bodyPr/>
          <a:lstStyle/>
          <a:p>
            <a:endParaRPr lang="fr-FR"/>
          </a:p>
        </p:txBody>
      </p:sp>
      <p:sp>
        <p:nvSpPr>
          <p:cNvPr id="51" name="Text Box 47"/>
          <p:cNvSpPr txBox="1">
            <a:spLocks noChangeArrowheads="1"/>
          </p:cNvSpPr>
          <p:nvPr/>
        </p:nvSpPr>
        <p:spPr bwMode="auto">
          <a:xfrm>
            <a:off x="2652713" y="3000375"/>
            <a:ext cx="1684337" cy="274638"/>
          </a:xfrm>
          <a:prstGeom prst="rect">
            <a:avLst/>
          </a:prstGeom>
          <a:noFill/>
          <a:ln w="9525">
            <a:noFill/>
            <a:miter lim="800000"/>
            <a:headEnd/>
            <a:tailEnd/>
          </a:ln>
        </p:spPr>
        <p:txBody>
          <a:bodyPr lIns="0" tIns="0" rIns="0" bIns="0"/>
          <a:lstStyle/>
          <a:p>
            <a:pPr algn="l" rtl="0">
              <a:spcAft>
                <a:spcPts val="1000"/>
              </a:spcAft>
            </a:pPr>
            <a:r>
              <a:rPr lang="fr-FR" sz="1200">
                <a:latin typeface="Calibri" pitchFamily="34" charset="0"/>
              </a:rPr>
              <a:t>Lutte contre intrusion</a:t>
            </a:r>
            <a:endParaRPr lang="fr-FR" sz="2800"/>
          </a:p>
        </p:txBody>
      </p:sp>
      <p:sp>
        <p:nvSpPr>
          <p:cNvPr id="52" name="Text Box 11"/>
          <p:cNvSpPr txBox="1">
            <a:spLocks noChangeArrowheads="1"/>
          </p:cNvSpPr>
          <p:nvPr/>
        </p:nvSpPr>
        <p:spPr bwMode="auto">
          <a:xfrm>
            <a:off x="3143250" y="4786313"/>
            <a:ext cx="1571625" cy="500062"/>
          </a:xfrm>
          <a:prstGeom prst="rect">
            <a:avLst/>
          </a:prstGeom>
          <a:noFill/>
          <a:ln w="9525">
            <a:noFill/>
            <a:miter lim="800000"/>
            <a:headEnd/>
            <a:tailEnd/>
          </a:ln>
        </p:spPr>
        <p:txBody>
          <a:bodyPr lIns="0" tIns="0" rIns="0" bIns="0"/>
          <a:lstStyle/>
          <a:p>
            <a:pPr algn="ctr" rtl="0"/>
            <a:r>
              <a:rPr lang="fr-FR" sz="1600" b="1">
                <a:latin typeface="Calibri" pitchFamily="34" charset="0"/>
              </a:rPr>
              <a:t>Fonctionnalités </a:t>
            </a:r>
          </a:p>
          <a:p>
            <a:pPr algn="ctr" rtl="0"/>
            <a:r>
              <a:rPr lang="fr-FR" sz="1600" b="1">
                <a:latin typeface="Calibri" pitchFamily="34" charset="0"/>
              </a:rPr>
              <a:t>de base</a:t>
            </a:r>
            <a:endParaRPr lang="fr-FR" sz="3600"/>
          </a:p>
        </p:txBody>
      </p:sp>
      <p:sp>
        <p:nvSpPr>
          <p:cNvPr id="53" name="Line 46"/>
          <p:cNvSpPr>
            <a:spLocks noChangeShapeType="1"/>
          </p:cNvSpPr>
          <p:nvPr/>
        </p:nvSpPr>
        <p:spPr bwMode="auto">
          <a:xfrm flipH="1">
            <a:off x="3571875" y="4332288"/>
            <a:ext cx="490538" cy="96837"/>
          </a:xfrm>
          <a:prstGeom prst="line">
            <a:avLst/>
          </a:prstGeom>
          <a:noFill/>
          <a:ln w="9525">
            <a:solidFill>
              <a:srgbClr val="000000"/>
            </a:solidFill>
            <a:round/>
            <a:headEnd type="oval" w="sm" len="sm"/>
            <a:tailEnd/>
          </a:ln>
        </p:spPr>
        <p:txBody>
          <a:bodyPr/>
          <a:lstStyle/>
          <a:p>
            <a:endParaRPr lang="fr-FR"/>
          </a:p>
        </p:txBody>
      </p:sp>
      <p:sp>
        <p:nvSpPr>
          <p:cNvPr id="54" name="Text Box 47"/>
          <p:cNvSpPr txBox="1">
            <a:spLocks noChangeArrowheads="1"/>
          </p:cNvSpPr>
          <p:nvPr/>
        </p:nvSpPr>
        <p:spPr bwMode="auto">
          <a:xfrm>
            <a:off x="2000250" y="4214813"/>
            <a:ext cx="1857375" cy="285750"/>
          </a:xfrm>
          <a:prstGeom prst="rect">
            <a:avLst/>
          </a:prstGeom>
          <a:noFill/>
          <a:ln w="9525">
            <a:noFill/>
            <a:miter lim="800000"/>
            <a:headEnd/>
            <a:tailEnd/>
          </a:ln>
        </p:spPr>
        <p:txBody>
          <a:bodyPr lIns="0" tIns="0" rIns="0" bIns="0"/>
          <a:lstStyle/>
          <a:p>
            <a:pPr algn="l" rtl="0">
              <a:spcAft>
                <a:spcPts val="1000"/>
              </a:spcAft>
            </a:pPr>
            <a:r>
              <a:rPr lang="fr-FR" sz="1200">
                <a:latin typeface="Calibri" pitchFamily="34" charset="0"/>
              </a:rPr>
              <a:t>Projection deux dimensions</a:t>
            </a:r>
            <a:endParaRPr lang="fr-FR" sz="2800"/>
          </a:p>
        </p:txBody>
      </p:sp>
      <p:sp>
        <p:nvSpPr>
          <p:cNvPr id="55" name="Line 46"/>
          <p:cNvSpPr>
            <a:spLocks noChangeShapeType="1"/>
          </p:cNvSpPr>
          <p:nvPr/>
        </p:nvSpPr>
        <p:spPr bwMode="auto">
          <a:xfrm flipH="1" flipV="1">
            <a:off x="3490913" y="4000500"/>
            <a:ext cx="785812" cy="46038"/>
          </a:xfrm>
          <a:prstGeom prst="line">
            <a:avLst/>
          </a:prstGeom>
          <a:noFill/>
          <a:ln w="9525">
            <a:solidFill>
              <a:srgbClr val="000000"/>
            </a:solidFill>
            <a:round/>
            <a:headEnd type="oval" w="sm" len="sm"/>
            <a:tailEnd/>
          </a:ln>
        </p:spPr>
        <p:txBody>
          <a:bodyPr/>
          <a:lstStyle/>
          <a:p>
            <a:endParaRPr lang="fr-FR"/>
          </a:p>
        </p:txBody>
      </p:sp>
      <p:sp>
        <p:nvSpPr>
          <p:cNvPr id="56" name="Text Box 47"/>
          <p:cNvSpPr txBox="1">
            <a:spLocks noChangeArrowheads="1"/>
          </p:cNvSpPr>
          <p:nvPr/>
        </p:nvSpPr>
        <p:spPr bwMode="auto">
          <a:xfrm>
            <a:off x="2214563" y="3786188"/>
            <a:ext cx="2143125" cy="274637"/>
          </a:xfrm>
          <a:prstGeom prst="rect">
            <a:avLst/>
          </a:prstGeom>
          <a:noFill/>
          <a:ln w="9525">
            <a:noFill/>
            <a:miter lim="800000"/>
            <a:headEnd/>
            <a:tailEnd/>
          </a:ln>
        </p:spPr>
        <p:txBody>
          <a:bodyPr lIns="0" tIns="0" rIns="0" bIns="0"/>
          <a:lstStyle/>
          <a:p>
            <a:pPr algn="l" rtl="0">
              <a:spcAft>
                <a:spcPts val="1000"/>
              </a:spcAft>
            </a:pPr>
            <a:r>
              <a:rPr lang="fr-FR" sz="1200">
                <a:latin typeface="Calibri" pitchFamily="34" charset="0"/>
              </a:rPr>
              <a:t>Elimination des parties cachées</a:t>
            </a:r>
            <a:endParaRPr lang="fr-FR" sz="2800"/>
          </a:p>
        </p:txBody>
      </p:sp>
      <p:sp>
        <p:nvSpPr>
          <p:cNvPr id="57" name="Rectangle 56"/>
          <p:cNvSpPr/>
          <p:nvPr/>
        </p:nvSpPr>
        <p:spPr>
          <a:xfrm>
            <a:off x="642910" y="1285860"/>
            <a:ext cx="1928826" cy="395173"/>
          </a:xfrm>
          <a:prstGeom prst="rect">
            <a:avLst/>
          </a:prstGeom>
          <a:solidFill>
            <a:schemeClr val="accent3">
              <a:lumMod val="60000"/>
              <a:lumOff val="40000"/>
            </a:schemeClr>
          </a:solidFill>
        </p:spPr>
        <p:txBody>
          <a:bodyPr wrap="square">
            <a:spAutoFit/>
          </a:bodyPr>
          <a:lstStyle/>
          <a:p>
            <a:pPr marL="342900" lvl="0" indent="-342900" algn="just" fontAlgn="auto">
              <a:lnSpc>
                <a:spcPct val="80000"/>
              </a:lnSpc>
              <a:spcBef>
                <a:spcPct val="20000"/>
              </a:spcBef>
              <a:spcAft>
                <a:spcPts val="0"/>
              </a:spcAft>
              <a:defRPr/>
            </a:pPr>
            <a:r>
              <a:rPr lang="fr-FR" sz="2400" b="1" dirty="0" smtClean="0"/>
              <a:t>Principe</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2"/>
          <p:cNvSpPr txBox="1">
            <a:spLocks noChangeArrowheads="1"/>
          </p:cNvSpPr>
          <p:nvPr/>
        </p:nvSpPr>
        <p:spPr>
          <a:xfrm>
            <a:off x="500034" y="2000240"/>
            <a:ext cx="8229600" cy="3744912"/>
          </a:xfrm>
          <a:prstGeom prst="rect">
            <a:avLst/>
          </a:prstGeom>
        </p:spPr>
        <p:txBody>
          <a:bodyPr/>
          <a:lstStyle/>
          <a:p>
            <a:pPr marL="342900" marR="0" lvl="0" indent="-342900" algn="just" defTabSz="914400" rtl="0" eaLnBrk="1" fontAlgn="auto" latinLnBrk="0" hangingPunct="1">
              <a:lnSpc>
                <a:spcPct val="80000"/>
              </a:lnSpc>
              <a:spcBef>
                <a:spcPct val="20000"/>
              </a:spcBef>
              <a:spcAft>
                <a:spcPts val="0"/>
              </a:spcAft>
              <a:buClrTx/>
              <a:buSzTx/>
              <a:buFontTx/>
              <a:buNone/>
              <a:tabLst/>
              <a:defRPr/>
            </a:pP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a:p>
            <a:pPr marR="0" lvl="0" algn="just" defTabSz="914400" rtl="0" eaLnBrk="1" fontAlgn="auto" latinLnBrk="0" hangingPunct="1">
              <a:lnSpc>
                <a:spcPct val="120000"/>
              </a:lnSpc>
              <a:spcBef>
                <a:spcPct val="20000"/>
              </a:spcBef>
              <a:spcAft>
                <a:spcPts val="0"/>
              </a:spcAft>
              <a:buClrTx/>
              <a:buSzTx/>
              <a:buFontTx/>
              <a:buNone/>
              <a:tabLst/>
              <a:defRPr/>
            </a:pPr>
            <a:r>
              <a:rPr kumimoji="0" lang="fr-FR" sz="2800" b="0" i="0" u="none" strike="noStrike" kern="1200" cap="none" spc="0" normalizeH="0" baseline="0" noProof="0" dirty="0" smtClean="0">
                <a:ln>
                  <a:noFill/>
                </a:ln>
                <a:solidFill>
                  <a:schemeClr val="tx1"/>
                </a:solidFill>
                <a:effectLst/>
                <a:uLnTx/>
                <a:uFillTx/>
                <a:latin typeface="+mn-lt"/>
                <a:ea typeface="+mn-ea"/>
                <a:cs typeface="+mn-cs"/>
              </a:rPr>
              <a:t>L’approche vise à:</a:t>
            </a:r>
          </a:p>
          <a:p>
            <a:pPr marR="0" lvl="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 Fournir un modèle global d’espace de préoccupation qui inclut les préoccupations et leurs relations</a:t>
            </a:r>
          </a:p>
          <a:p>
            <a:pPr marR="0" lvl="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 Permettre une représentation systématique des espaces des préoccupations indépendamment des formalismes, outils et méthodes</a:t>
            </a:r>
          </a:p>
          <a:p>
            <a:pPr marR="0" lvl="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 Permettre une représentation consistante et compréhensible des préoccupations</a:t>
            </a:r>
          </a:p>
        </p:txBody>
      </p:sp>
      <p:sp>
        <p:nvSpPr>
          <p:cNvPr id="5" name="Rectangle 4"/>
          <p:cNvSpPr/>
          <p:nvPr/>
        </p:nvSpPr>
        <p:spPr>
          <a:xfrm>
            <a:off x="642910" y="1285860"/>
            <a:ext cx="1928826" cy="395173"/>
          </a:xfrm>
          <a:prstGeom prst="rect">
            <a:avLst/>
          </a:prstGeom>
          <a:solidFill>
            <a:schemeClr val="accent3">
              <a:lumMod val="60000"/>
              <a:lumOff val="40000"/>
            </a:schemeClr>
          </a:solidFill>
        </p:spPr>
        <p:txBody>
          <a:bodyPr wrap="square">
            <a:spAutoFit/>
          </a:bodyPr>
          <a:lstStyle/>
          <a:p>
            <a:pPr marL="342900" lvl="0" indent="-342900" algn="just" fontAlgn="auto">
              <a:lnSpc>
                <a:spcPct val="80000"/>
              </a:lnSpc>
              <a:spcBef>
                <a:spcPct val="20000"/>
              </a:spcBef>
              <a:spcAft>
                <a:spcPts val="0"/>
              </a:spcAft>
              <a:defRPr/>
            </a:pPr>
            <a:r>
              <a:rPr lang="fr-FR" sz="2400" b="1" dirty="0" smtClean="0"/>
              <a:t>Objectifs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666945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 La programmation orientée aspect</a:t>
            </a:r>
          </a:p>
        </p:txBody>
      </p:sp>
      <p:sp>
        <p:nvSpPr>
          <p:cNvPr id="4" name="Rectangle 3"/>
          <p:cNvSpPr/>
          <p:nvPr/>
        </p:nvSpPr>
        <p:spPr>
          <a:xfrm>
            <a:off x="428596" y="2012098"/>
            <a:ext cx="8001056" cy="1323439"/>
          </a:xfrm>
          <a:prstGeom prst="rect">
            <a:avLst/>
          </a:prstGeom>
        </p:spPr>
        <p:txBody>
          <a:bodyPr wrap="square">
            <a:spAutoFit/>
          </a:bodyPr>
          <a:lstStyle/>
          <a:p>
            <a:pPr algn="just"/>
            <a:r>
              <a:rPr lang="fr-FR" sz="2000" dirty="0" smtClean="0"/>
              <a:t>Parmi les approches les plus connues de séparation des préoccupations, on trouve la </a:t>
            </a:r>
            <a:r>
              <a:rPr lang="fr-FR" sz="2000" b="1" dirty="0" smtClean="0"/>
              <a:t>programmation par aspects</a:t>
            </a:r>
            <a:r>
              <a:rPr lang="fr-FR" sz="2000" dirty="0" smtClean="0"/>
              <a:t>, Les fondements de ce paradigme ont été définis au centre de recherche (PARC) de Xerox, à </a:t>
            </a:r>
            <a:r>
              <a:rPr lang="fr-FR" sz="2000" dirty="0" err="1" smtClean="0"/>
              <a:t>Palo</a:t>
            </a:r>
            <a:r>
              <a:rPr lang="fr-FR" sz="2000" dirty="0" smtClean="0"/>
              <a:t> Alto au milieu des années </a:t>
            </a:r>
            <a:r>
              <a:rPr lang="fr-FR" sz="2000" b="1" dirty="0" smtClean="0"/>
              <a:t>90</a:t>
            </a:r>
            <a:endParaRPr lang="fr-FR" sz="2000" b="1" dirty="0"/>
          </a:p>
        </p:txBody>
      </p:sp>
      <p:sp>
        <p:nvSpPr>
          <p:cNvPr id="6" name="Rectangle 5"/>
          <p:cNvSpPr/>
          <p:nvPr/>
        </p:nvSpPr>
        <p:spPr>
          <a:xfrm>
            <a:off x="428596" y="3512296"/>
            <a:ext cx="8072494" cy="1938992"/>
          </a:xfrm>
          <a:prstGeom prst="rect">
            <a:avLst/>
          </a:prstGeom>
        </p:spPr>
        <p:txBody>
          <a:bodyPr wrap="square">
            <a:spAutoFit/>
          </a:bodyPr>
          <a:lstStyle/>
          <a:p>
            <a:pPr algn="just"/>
            <a:r>
              <a:rPr lang="fr-FR" sz="2000" dirty="0" smtClean="0"/>
              <a:t>Le principe de la programmation orientée aspect est de coder chaque problématique séparément et de définir leurs règles d'intégration pour les combiner en vue de former un système final. </a:t>
            </a:r>
          </a:p>
          <a:p>
            <a:pPr algn="just"/>
            <a:endParaRPr lang="fr-FR" sz="2000" dirty="0" smtClean="0"/>
          </a:p>
          <a:p>
            <a:pPr algn="just"/>
            <a:r>
              <a:rPr lang="fr-FR" sz="2000" dirty="0" smtClean="0"/>
              <a:t>Le tisseur (Weaver) est l’infrastructure qui permet de greffer le code des aspects dans le code des méthodes des classes</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2"/>
          <p:cNvSpPr txBox="1">
            <a:spLocks noChangeArrowheads="1"/>
          </p:cNvSpPr>
          <p:nvPr/>
        </p:nvSpPr>
        <p:spPr>
          <a:xfrm>
            <a:off x="571472" y="2285992"/>
            <a:ext cx="8229600" cy="3071834"/>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A travers le niveau programmation</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Tx/>
              <a:buNone/>
              <a:tabLst/>
              <a:defRPr/>
            </a:pPr>
            <a:r>
              <a:rPr kumimoji="0" lang="fr-FR" sz="3200" b="1" i="0" u="none" strike="noStrike" kern="1200" cap="none" spc="0" normalizeH="0" baseline="0" noProof="0" dirty="0" err="1" smtClean="0">
                <a:ln>
                  <a:noFill/>
                </a:ln>
                <a:solidFill>
                  <a:schemeClr val="tx1"/>
                </a:solidFill>
                <a:effectLst/>
                <a:uLnTx/>
                <a:uFillTx/>
                <a:latin typeface="+mn-lt"/>
                <a:ea typeface="+mn-ea"/>
                <a:cs typeface="+mn-cs"/>
              </a:rPr>
              <a:t>HyperJ</a:t>
            </a:r>
            <a:endParaRPr lang="fr-FR" sz="3200" b="1" dirty="0" smtClean="0">
              <a:latin typeface="+mn-lt"/>
              <a:ea typeface="+mn-ea"/>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Extension de Java</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Implémente le principe des hyperespaces</a:t>
            </a:r>
          </a:p>
          <a:p>
            <a:pPr marL="342900" marR="0" lvl="0" indent="-342900" algn="l" defTabSz="914400" rtl="0" eaLnBrk="1" fontAlgn="auto" latinLnBrk="0" hangingPunct="1">
              <a:lnSpc>
                <a:spcPct val="17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Opère au niveau </a:t>
            </a:r>
            <a:r>
              <a:rPr kumimoji="0" lang="fr-FR" sz="2000" b="0" i="0" u="none" strike="noStrike" kern="1200" cap="none" spc="0" normalizeH="0" baseline="0" noProof="0" dirty="0" err="1" smtClean="0">
                <a:ln>
                  <a:noFill/>
                </a:ln>
                <a:solidFill>
                  <a:schemeClr val="tx1"/>
                </a:solidFill>
                <a:effectLst/>
                <a:uLnTx/>
                <a:uFillTx/>
                <a:latin typeface="+mn-lt"/>
                <a:ea typeface="+mn-ea"/>
                <a:cs typeface="+mn-cs"/>
              </a:rPr>
              <a:t>bytecode</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de Java</a:t>
            </a:r>
          </a:p>
        </p:txBody>
      </p:sp>
      <p:sp>
        <p:nvSpPr>
          <p:cNvPr id="5" name="Rectangle 4"/>
          <p:cNvSpPr/>
          <p:nvPr/>
        </p:nvSpPr>
        <p:spPr>
          <a:xfrm>
            <a:off x="642910" y="1285860"/>
            <a:ext cx="3857652" cy="395173"/>
          </a:xfrm>
          <a:prstGeom prst="rect">
            <a:avLst/>
          </a:prstGeom>
          <a:solidFill>
            <a:schemeClr val="accent3">
              <a:lumMod val="60000"/>
              <a:lumOff val="40000"/>
            </a:schemeClr>
          </a:solidFill>
        </p:spPr>
        <p:txBody>
          <a:bodyPr wrap="square">
            <a:spAutoFit/>
          </a:bodyPr>
          <a:lstStyle/>
          <a:p>
            <a:pPr marL="342900" indent="-342900" algn="just" fontAlgn="auto">
              <a:lnSpc>
                <a:spcPct val="80000"/>
              </a:lnSpc>
              <a:spcBef>
                <a:spcPct val="20000"/>
              </a:spcBef>
              <a:spcAft>
                <a:spcPts val="0"/>
              </a:spcAft>
              <a:defRPr/>
            </a:pPr>
            <a:r>
              <a:rPr lang="fr-FR" sz="2400" b="1" dirty="0" smtClean="0"/>
              <a:t>Concepts de 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2143116"/>
            <a:ext cx="7072362" cy="3170099"/>
          </a:xfrm>
          <a:prstGeom prst="rect">
            <a:avLst/>
          </a:prstGeom>
        </p:spPr>
        <p:txBody>
          <a:bodyPr wrap="square">
            <a:spAutoFit/>
          </a:bodyPr>
          <a:lstStyle/>
          <a:p>
            <a:pPr algn="just"/>
            <a:r>
              <a:rPr lang="fr-FR" sz="2000" dirty="0" smtClean="0"/>
              <a:t>Hyper/J est une extension du langage Java, supportant la </a:t>
            </a:r>
            <a:r>
              <a:rPr lang="fr-FR" sz="2000" dirty="0" err="1" smtClean="0"/>
              <a:t>separation</a:t>
            </a:r>
            <a:r>
              <a:rPr lang="fr-FR" sz="2000" dirty="0" smtClean="0"/>
              <a:t> multidimensionnelle des </a:t>
            </a:r>
            <a:r>
              <a:rPr lang="fr-FR" sz="2000" dirty="0" err="1" smtClean="0"/>
              <a:t>preoccupations</a:t>
            </a:r>
            <a:r>
              <a:rPr lang="fr-FR" sz="2000" dirty="0" smtClean="0"/>
              <a:t>. Il offre en plus des concepts fondamentaux du langage Java, de nouveaux </a:t>
            </a:r>
            <a:r>
              <a:rPr lang="fr-FR" sz="2000" dirty="0" err="1" smtClean="0"/>
              <a:t>mecanismes</a:t>
            </a:r>
            <a:r>
              <a:rPr lang="fr-FR" sz="2000" dirty="0" smtClean="0"/>
              <a:t> et concepts permettant de décomposer les programmes en </a:t>
            </a:r>
            <a:r>
              <a:rPr lang="fr-FR" sz="2000" dirty="0" err="1" smtClean="0"/>
              <a:t>hyperslices</a:t>
            </a:r>
            <a:r>
              <a:rPr lang="fr-FR" sz="2000" dirty="0" smtClean="0"/>
              <a:t>, et d’</a:t>
            </a:r>
            <a:r>
              <a:rPr lang="fr-FR" sz="2000" dirty="0" err="1" smtClean="0"/>
              <a:t>integrer</a:t>
            </a:r>
            <a:r>
              <a:rPr lang="fr-FR" sz="2000" dirty="0" smtClean="0"/>
              <a:t> ceux-ci. </a:t>
            </a:r>
          </a:p>
          <a:p>
            <a:pPr algn="just"/>
            <a:endParaRPr lang="fr-FR" sz="2000" dirty="0" smtClean="0"/>
          </a:p>
          <a:p>
            <a:pPr algn="just"/>
            <a:r>
              <a:rPr lang="fr-FR" sz="2000" dirty="0" smtClean="0"/>
              <a:t>L’ensemble des relations et </a:t>
            </a:r>
            <a:r>
              <a:rPr lang="fr-FR" sz="2000" dirty="0" err="1" smtClean="0"/>
              <a:t>regles</a:t>
            </a:r>
            <a:r>
              <a:rPr lang="fr-FR" sz="2000" dirty="0" smtClean="0"/>
              <a:t> utiles a l’</a:t>
            </a:r>
            <a:r>
              <a:rPr lang="fr-FR" sz="2000" dirty="0" err="1" smtClean="0"/>
              <a:t>integration</a:t>
            </a:r>
            <a:r>
              <a:rPr lang="fr-FR" sz="2000" dirty="0" smtClean="0"/>
              <a:t> de deux ou plusieurs </a:t>
            </a:r>
            <a:r>
              <a:rPr lang="fr-FR" sz="2000" dirty="0" err="1" smtClean="0"/>
              <a:t>hyperslices</a:t>
            </a:r>
            <a:r>
              <a:rPr lang="fr-FR" sz="2000" dirty="0" smtClean="0"/>
              <a:t> est </a:t>
            </a:r>
            <a:r>
              <a:rPr lang="fr-FR" sz="2000" dirty="0" err="1" smtClean="0"/>
              <a:t>precise</a:t>
            </a:r>
            <a:r>
              <a:rPr lang="fr-FR" sz="2000" dirty="0" smtClean="0"/>
              <a:t> dans un fichier de </a:t>
            </a:r>
            <a:r>
              <a:rPr lang="fr-FR" sz="2000" dirty="0" err="1" smtClean="0"/>
              <a:t>specification</a:t>
            </a:r>
            <a:r>
              <a:rPr lang="fr-FR" sz="2000" dirty="0" smtClean="0"/>
              <a:t> contenant deux parties importantes, il s’agit du fichier correspondant a l’</a:t>
            </a:r>
            <a:r>
              <a:rPr lang="fr-FR" sz="2000" dirty="0" err="1" smtClean="0"/>
              <a:t>hypermodule</a:t>
            </a:r>
            <a:r>
              <a:rPr lang="fr-FR" sz="2000" dirty="0" smtClean="0"/>
              <a:t> (</a:t>
            </a:r>
            <a:r>
              <a:rPr lang="fr-FR" sz="2000" dirty="0" err="1" smtClean="0"/>
              <a:t>hypermodule</a:t>
            </a:r>
            <a:r>
              <a:rPr lang="fr-FR" sz="2000" dirty="0" smtClean="0"/>
              <a:t> file).</a:t>
            </a:r>
            <a:endParaRPr lang="fr-FR" sz="2000" dirty="0"/>
          </a:p>
        </p:txBody>
      </p:sp>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357158" y="2071678"/>
            <a:ext cx="8215370" cy="2862322"/>
          </a:xfrm>
          <a:prstGeom prst="rect">
            <a:avLst/>
          </a:prstGeom>
        </p:spPr>
        <p:txBody>
          <a:bodyPr wrap="square">
            <a:spAutoFit/>
          </a:bodyPr>
          <a:lstStyle/>
          <a:p>
            <a:pPr algn="just"/>
            <a:endParaRPr lang="fr-FR" dirty="0" smtClean="0"/>
          </a:p>
          <a:p>
            <a:pPr algn="just"/>
            <a:r>
              <a:rPr lang="fr-FR" dirty="0" smtClean="0"/>
              <a:t>Le processus de construction d’un système comprend trois étapes : </a:t>
            </a:r>
          </a:p>
          <a:p>
            <a:pPr algn="just"/>
            <a:endParaRPr lang="fr-FR" dirty="0" smtClean="0"/>
          </a:p>
          <a:p>
            <a:pPr algn="just">
              <a:buFont typeface="Arial" pitchFamily="34" charset="0"/>
              <a:buChar char="•"/>
            </a:pPr>
            <a:r>
              <a:rPr lang="fr-FR" dirty="0" smtClean="0"/>
              <a:t> </a:t>
            </a:r>
            <a:r>
              <a:rPr lang="fr-FR" b="1" dirty="0" smtClean="0"/>
              <a:t>Identification</a:t>
            </a:r>
            <a:r>
              <a:rPr lang="fr-FR" dirty="0" smtClean="0"/>
              <a:t> : c’est le processus de sélection de préoccupations ainsi que les unités que renferment ces préoccupations. </a:t>
            </a:r>
          </a:p>
          <a:p>
            <a:pPr algn="just">
              <a:buFont typeface="Arial" pitchFamily="34" charset="0"/>
              <a:buChar char="•"/>
            </a:pPr>
            <a:r>
              <a:rPr lang="fr-FR" dirty="0" smtClean="0"/>
              <a:t> </a:t>
            </a:r>
            <a:r>
              <a:rPr lang="fr-FR" b="1" dirty="0" smtClean="0"/>
              <a:t>Encapsulation</a:t>
            </a:r>
            <a:r>
              <a:rPr lang="fr-FR" dirty="0" smtClean="0"/>
              <a:t> : consiste à regrouper des unités pour former des préoccupations manipulables en tant qu’entités de première classe. Une classe Java est un exemple d’une préoccupation encapsulée.</a:t>
            </a:r>
          </a:p>
          <a:p>
            <a:pPr algn="just">
              <a:buFont typeface="Arial" pitchFamily="34" charset="0"/>
              <a:buChar char="•"/>
            </a:pPr>
            <a:r>
              <a:rPr lang="fr-FR" dirty="0" smtClean="0"/>
              <a:t> </a:t>
            </a:r>
            <a:r>
              <a:rPr lang="fr-FR" b="1" dirty="0" smtClean="0"/>
              <a:t>Intégration</a:t>
            </a:r>
            <a:r>
              <a:rPr lang="fr-FR" dirty="0" smtClean="0"/>
              <a:t> : une fois les préoccupations encapsulées, on les intègre pour créer le système final. </a:t>
            </a:r>
            <a:endParaRPr lang="fr-FR" dirty="0"/>
          </a:p>
        </p:txBody>
      </p:sp>
      <p:sp>
        <p:nvSpPr>
          <p:cNvPr id="5" name="Rectangle 4"/>
          <p:cNvSpPr/>
          <p:nvPr/>
        </p:nvSpPr>
        <p:spPr>
          <a:xfrm>
            <a:off x="642910" y="1285860"/>
            <a:ext cx="3857652" cy="395173"/>
          </a:xfrm>
          <a:prstGeom prst="rect">
            <a:avLst/>
          </a:prstGeom>
          <a:solidFill>
            <a:schemeClr val="accent3">
              <a:lumMod val="60000"/>
              <a:lumOff val="40000"/>
            </a:schemeClr>
          </a:solidFill>
        </p:spPr>
        <p:txBody>
          <a:bodyPr wrap="square">
            <a:spAutoFit/>
          </a:bodyPr>
          <a:lstStyle/>
          <a:p>
            <a:pPr marL="342900" indent="-342900" algn="just" fontAlgn="auto">
              <a:lnSpc>
                <a:spcPct val="80000"/>
              </a:lnSpc>
              <a:spcBef>
                <a:spcPct val="20000"/>
              </a:spcBef>
              <a:spcAft>
                <a:spcPts val="0"/>
              </a:spcAft>
              <a:defRPr/>
            </a:pPr>
            <a:r>
              <a:rPr lang="fr-FR" sz="2400" b="1" dirty="0" smtClean="0"/>
              <a:t>Concepts de base</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642910" y="2471815"/>
            <a:ext cx="6215090" cy="1754326"/>
          </a:xfrm>
          <a:prstGeom prst="rect">
            <a:avLst/>
          </a:prstGeom>
        </p:spPr>
        <p:txBody>
          <a:bodyPr wrap="square">
            <a:spAutoFit/>
          </a:bodyPr>
          <a:lstStyle/>
          <a:p>
            <a:r>
              <a:rPr lang="fr-FR" dirty="0" smtClean="0"/>
              <a:t>Quatre concepts principaux</a:t>
            </a:r>
          </a:p>
          <a:p>
            <a:endParaRPr lang="fr-FR" dirty="0" smtClean="0"/>
          </a:p>
          <a:p>
            <a:pPr lvl="1">
              <a:buFont typeface="Arial" pitchFamily="34" charset="0"/>
              <a:buChar char="•"/>
            </a:pPr>
            <a:r>
              <a:rPr lang="fr-FR" dirty="0" smtClean="0"/>
              <a:t>  </a:t>
            </a:r>
            <a:r>
              <a:rPr lang="fr-FR" b="1" dirty="0" smtClean="0"/>
              <a:t>Préoccupation (</a:t>
            </a:r>
            <a:r>
              <a:rPr lang="fr-FR" b="1" dirty="0" err="1" smtClean="0"/>
              <a:t>Concern</a:t>
            </a:r>
            <a:r>
              <a:rPr lang="fr-FR" b="1" dirty="0" smtClean="0"/>
              <a:t>)</a:t>
            </a:r>
          </a:p>
          <a:p>
            <a:pPr lvl="1">
              <a:buFont typeface="Arial" pitchFamily="34" charset="0"/>
              <a:buChar char="•"/>
            </a:pPr>
            <a:r>
              <a:rPr lang="fr-FR" b="1" dirty="0" smtClean="0"/>
              <a:t>  Hyperespace (</a:t>
            </a:r>
            <a:r>
              <a:rPr lang="fr-FR" b="1" dirty="0" err="1" smtClean="0"/>
              <a:t>Hyperspace</a:t>
            </a:r>
            <a:r>
              <a:rPr lang="fr-FR" b="1" dirty="0" smtClean="0"/>
              <a:t>)</a:t>
            </a:r>
          </a:p>
          <a:p>
            <a:pPr lvl="1">
              <a:buFont typeface="Arial" pitchFamily="34" charset="0"/>
              <a:buChar char="•"/>
            </a:pPr>
            <a:r>
              <a:rPr lang="fr-FR" b="1" dirty="0" smtClean="0"/>
              <a:t>  </a:t>
            </a:r>
            <a:r>
              <a:rPr lang="fr-FR" b="1" dirty="0" err="1" smtClean="0"/>
              <a:t>Hypertranche</a:t>
            </a:r>
            <a:r>
              <a:rPr lang="fr-FR" b="1" dirty="0" smtClean="0"/>
              <a:t> (</a:t>
            </a:r>
            <a:r>
              <a:rPr lang="fr-FR" b="1" dirty="0" err="1" smtClean="0"/>
              <a:t>Hyperslice</a:t>
            </a:r>
            <a:r>
              <a:rPr lang="fr-FR" b="1" dirty="0" smtClean="0"/>
              <a:t>)</a:t>
            </a:r>
          </a:p>
          <a:p>
            <a:pPr lvl="1">
              <a:buFont typeface="Arial" pitchFamily="34" charset="0"/>
              <a:buChar char="•"/>
            </a:pPr>
            <a:r>
              <a:rPr lang="fr-FR" b="1" dirty="0" smtClean="0"/>
              <a:t>  </a:t>
            </a:r>
            <a:r>
              <a:rPr lang="fr-FR" b="1" dirty="0" err="1" smtClean="0"/>
              <a:t>Hypermodule</a:t>
            </a:r>
            <a:r>
              <a:rPr lang="fr-FR" b="1" dirty="0" smtClean="0"/>
              <a:t>  (</a:t>
            </a:r>
            <a:r>
              <a:rPr lang="fr-FR" b="1" dirty="0" err="1" smtClean="0"/>
              <a:t>Hypermodule</a:t>
            </a:r>
            <a:r>
              <a:rPr lang="fr-FR" b="1" dirty="0" smtClean="0"/>
              <a:t>)</a:t>
            </a:r>
          </a:p>
        </p:txBody>
      </p:sp>
      <p:sp>
        <p:nvSpPr>
          <p:cNvPr id="5" name="Rectangle 4"/>
          <p:cNvSpPr/>
          <p:nvPr/>
        </p:nvSpPr>
        <p:spPr>
          <a:xfrm>
            <a:off x="642910" y="1285860"/>
            <a:ext cx="3857652" cy="395173"/>
          </a:xfrm>
          <a:prstGeom prst="rect">
            <a:avLst/>
          </a:prstGeom>
          <a:solidFill>
            <a:schemeClr val="accent3">
              <a:lumMod val="60000"/>
              <a:lumOff val="40000"/>
            </a:schemeClr>
          </a:solidFill>
        </p:spPr>
        <p:txBody>
          <a:bodyPr wrap="square">
            <a:spAutoFit/>
          </a:bodyPr>
          <a:lstStyle/>
          <a:p>
            <a:pPr marL="342900" indent="-342900" algn="just" fontAlgn="auto">
              <a:lnSpc>
                <a:spcPct val="80000"/>
              </a:lnSpc>
              <a:spcBef>
                <a:spcPct val="20000"/>
              </a:spcBef>
              <a:spcAft>
                <a:spcPts val="0"/>
              </a:spcAft>
              <a:defRPr/>
            </a:pPr>
            <a:r>
              <a:rPr lang="fr-FR" sz="2400" b="1" dirty="0" smtClean="0"/>
              <a:t>Concepts de base</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642910" y="2357430"/>
            <a:ext cx="7643866" cy="3330142"/>
          </a:xfrm>
          <a:prstGeom prst="rect">
            <a:avLst/>
          </a:prstGeom>
        </p:spPr>
        <p:txBody>
          <a:bodyPr wrap="square">
            <a:spAutoFit/>
          </a:bodyPr>
          <a:lstStyle/>
          <a:p>
            <a:pPr algn="just" eaLnBrk="1" hangingPunct="1">
              <a:lnSpc>
                <a:spcPct val="80000"/>
              </a:lnSpc>
              <a:buFontTx/>
              <a:buNone/>
            </a:pPr>
            <a:r>
              <a:rPr lang="fr-FR" dirty="0" smtClean="0"/>
              <a:t>Un système logiciel se compose de plusieurs parties qui sont formulées dans un langage donné. Une </a:t>
            </a:r>
            <a:r>
              <a:rPr lang="fr-FR" b="1" dirty="0" smtClean="0">
                <a:solidFill>
                  <a:srgbClr val="00B050"/>
                </a:solidFill>
              </a:rPr>
              <a:t>unité</a:t>
            </a:r>
            <a:r>
              <a:rPr lang="fr-FR" dirty="0" smtClean="0"/>
              <a:t> est une construction syntaxique dérivée d’un tel langage</a:t>
            </a:r>
          </a:p>
          <a:p>
            <a:pPr algn="just" eaLnBrk="1" hangingPunct="1">
              <a:lnSpc>
                <a:spcPct val="80000"/>
              </a:lnSpc>
              <a:buFontTx/>
              <a:buNone/>
            </a:pPr>
            <a:endParaRPr lang="fr-FR" sz="1100" dirty="0" smtClean="0"/>
          </a:p>
          <a:p>
            <a:pPr algn="just" eaLnBrk="1" hangingPunct="1">
              <a:lnSpc>
                <a:spcPct val="110000"/>
              </a:lnSpc>
            </a:pPr>
            <a:r>
              <a:rPr lang="fr-FR" dirty="0" smtClean="0"/>
              <a:t>  Elle peut être, par exemple, une </a:t>
            </a:r>
            <a:r>
              <a:rPr lang="fr-FR" b="1" i="1" dirty="0" smtClean="0"/>
              <a:t>méthode</a:t>
            </a:r>
            <a:r>
              <a:rPr lang="fr-FR" dirty="0" smtClean="0"/>
              <a:t>, une </a:t>
            </a:r>
            <a:r>
              <a:rPr lang="fr-FR" b="1" i="1" dirty="0" smtClean="0"/>
              <a:t>variable d’instance</a:t>
            </a:r>
            <a:r>
              <a:rPr lang="fr-FR" dirty="0" smtClean="0"/>
              <a:t>, une </a:t>
            </a:r>
            <a:r>
              <a:rPr lang="fr-FR" b="1" i="1" dirty="0" smtClean="0"/>
              <a:t>procédure</a:t>
            </a:r>
            <a:r>
              <a:rPr lang="fr-FR" dirty="0" smtClean="0"/>
              <a:t>, une </a:t>
            </a:r>
            <a:r>
              <a:rPr lang="fr-FR" b="1" i="1" dirty="0" smtClean="0"/>
              <a:t>fonction</a:t>
            </a:r>
            <a:r>
              <a:rPr lang="fr-FR" dirty="0" smtClean="0"/>
              <a:t>, une </a:t>
            </a:r>
            <a:r>
              <a:rPr lang="fr-FR" b="1" i="1" dirty="0" smtClean="0"/>
              <a:t>règle</a:t>
            </a:r>
            <a:r>
              <a:rPr lang="fr-FR" dirty="0" smtClean="0"/>
              <a:t>, une </a:t>
            </a:r>
            <a:r>
              <a:rPr lang="fr-FR" b="1" i="1" dirty="0" smtClean="0"/>
              <a:t>classe</a:t>
            </a:r>
            <a:r>
              <a:rPr lang="fr-FR" dirty="0" smtClean="0"/>
              <a:t>, une </a:t>
            </a:r>
            <a:r>
              <a:rPr lang="fr-FR" b="1" i="1" dirty="0" smtClean="0"/>
              <a:t>interface</a:t>
            </a:r>
            <a:r>
              <a:rPr lang="fr-FR" dirty="0" smtClean="0"/>
              <a:t>, etc. </a:t>
            </a:r>
          </a:p>
          <a:p>
            <a:pPr algn="just" eaLnBrk="1" hangingPunct="1">
              <a:lnSpc>
                <a:spcPct val="110000"/>
              </a:lnSpc>
            </a:pPr>
            <a:r>
              <a:rPr lang="fr-FR" dirty="0" smtClean="0"/>
              <a:t>  </a:t>
            </a:r>
          </a:p>
          <a:p>
            <a:pPr algn="just" eaLnBrk="1" hangingPunct="1">
              <a:lnSpc>
                <a:spcPct val="110000"/>
              </a:lnSpc>
            </a:pPr>
            <a:r>
              <a:rPr lang="fr-FR" b="1" i="1" dirty="0" smtClean="0"/>
              <a:t>Unités simples </a:t>
            </a:r>
            <a:r>
              <a:rPr lang="fr-FR" dirty="0" smtClean="0"/>
              <a:t>qui sont  considérées comme étant atomiques</a:t>
            </a:r>
          </a:p>
          <a:p>
            <a:pPr algn="just" eaLnBrk="1" hangingPunct="1">
              <a:lnSpc>
                <a:spcPct val="110000"/>
              </a:lnSpc>
            </a:pPr>
            <a:r>
              <a:rPr lang="fr-FR" b="1" i="1" dirty="0" smtClean="0"/>
              <a:t>Unités composées </a:t>
            </a:r>
            <a:r>
              <a:rPr lang="fr-FR" dirty="0" smtClean="0"/>
              <a:t>qui sont des regroupements d’unités simples</a:t>
            </a:r>
          </a:p>
          <a:p>
            <a:pPr algn="just" eaLnBrk="1" hangingPunct="1">
              <a:lnSpc>
                <a:spcPct val="110000"/>
              </a:lnSpc>
            </a:pPr>
            <a:r>
              <a:rPr lang="fr-FR" dirty="0" smtClean="0"/>
              <a:t> </a:t>
            </a:r>
          </a:p>
          <a:p>
            <a:pPr algn="just" eaLnBrk="1" hangingPunct="1">
              <a:lnSpc>
                <a:spcPct val="110000"/>
              </a:lnSpc>
            </a:pPr>
            <a:r>
              <a:rPr lang="fr-FR" dirty="0" smtClean="0"/>
              <a:t>Les méthodes, les variables d’instance et les fonctions sont toutes des </a:t>
            </a:r>
            <a:r>
              <a:rPr lang="fr-FR" b="1" i="1" dirty="0" smtClean="0"/>
              <a:t>unités</a:t>
            </a:r>
            <a:r>
              <a:rPr lang="fr-FR" dirty="0" smtClean="0"/>
              <a:t> </a:t>
            </a:r>
            <a:r>
              <a:rPr lang="fr-FR" b="1" i="1" dirty="0" smtClean="0"/>
              <a:t>simples</a:t>
            </a:r>
            <a:r>
              <a:rPr lang="fr-FR" dirty="0" smtClean="0"/>
              <a:t> tandis que les classes et les paquets de Java sont des </a:t>
            </a:r>
            <a:r>
              <a:rPr lang="fr-FR" b="1" i="1" dirty="0" smtClean="0"/>
              <a:t>unités composées</a:t>
            </a:r>
          </a:p>
        </p:txBody>
      </p:sp>
      <p:sp>
        <p:nvSpPr>
          <p:cNvPr id="5" name="Rectangle 4"/>
          <p:cNvSpPr/>
          <p:nvPr/>
        </p:nvSpPr>
        <p:spPr>
          <a:xfrm>
            <a:off x="642910" y="1285860"/>
            <a:ext cx="3857652" cy="395173"/>
          </a:xfrm>
          <a:prstGeom prst="rect">
            <a:avLst/>
          </a:prstGeom>
          <a:solidFill>
            <a:schemeClr val="accent3">
              <a:lumMod val="60000"/>
              <a:lumOff val="40000"/>
            </a:schemeClr>
          </a:solidFill>
        </p:spPr>
        <p:txBody>
          <a:bodyPr wrap="square">
            <a:spAutoFit/>
          </a:bodyPr>
          <a:lstStyle/>
          <a:p>
            <a:pPr marL="342900" indent="-342900" algn="just" fontAlgn="auto">
              <a:lnSpc>
                <a:spcPct val="80000"/>
              </a:lnSpc>
              <a:spcBef>
                <a:spcPct val="20000"/>
              </a:spcBef>
              <a:spcAft>
                <a:spcPts val="0"/>
              </a:spcAft>
              <a:defRPr/>
            </a:pPr>
            <a:r>
              <a:rPr lang="fr-FR" sz="2400" b="1" dirty="0" smtClean="0"/>
              <a:t>Concepts de base</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928662" y="2143116"/>
            <a:ext cx="3020763" cy="400110"/>
          </a:xfrm>
          <a:prstGeom prst="rect">
            <a:avLst/>
          </a:prstGeom>
          <a:solidFill>
            <a:schemeClr val="accent3">
              <a:lumMod val="20000"/>
              <a:lumOff val="80000"/>
            </a:schemeClr>
          </a:solidFill>
        </p:spPr>
        <p:txBody>
          <a:bodyPr wrap="none">
            <a:spAutoFit/>
          </a:bodyPr>
          <a:lstStyle/>
          <a:p>
            <a:r>
              <a:rPr lang="fr-FR" sz="2000" b="1" dirty="0" smtClean="0"/>
              <a:t>Hyperespace (</a:t>
            </a:r>
            <a:r>
              <a:rPr lang="fr-FR" sz="2000" b="1" dirty="0" err="1" smtClean="0"/>
              <a:t>Hyperspace</a:t>
            </a:r>
            <a:r>
              <a:rPr lang="fr-FR" sz="2000" b="1" dirty="0" smtClean="0"/>
              <a:t>)</a:t>
            </a:r>
            <a:endParaRPr lang="fr-FR" sz="2000" dirty="0"/>
          </a:p>
        </p:txBody>
      </p:sp>
      <p:sp>
        <p:nvSpPr>
          <p:cNvPr id="5" name="Rectangle 4"/>
          <p:cNvSpPr/>
          <p:nvPr/>
        </p:nvSpPr>
        <p:spPr>
          <a:xfrm>
            <a:off x="857224" y="2857496"/>
            <a:ext cx="7572428" cy="707886"/>
          </a:xfrm>
          <a:prstGeom prst="rect">
            <a:avLst/>
          </a:prstGeom>
        </p:spPr>
        <p:txBody>
          <a:bodyPr wrap="square">
            <a:spAutoFit/>
          </a:bodyPr>
          <a:lstStyle/>
          <a:p>
            <a:r>
              <a:rPr lang="fr-FR" sz="2000" dirty="0" smtClean="0"/>
              <a:t>L’espace des préoccupations renferme toutes les unités d’un système logiciel donné</a:t>
            </a:r>
            <a:endParaRPr lang="fr-FR" sz="2000" dirty="0"/>
          </a:p>
        </p:txBody>
      </p:sp>
      <p:sp>
        <p:nvSpPr>
          <p:cNvPr id="6" name="Rectangle 5"/>
          <p:cNvSpPr/>
          <p:nvPr/>
        </p:nvSpPr>
        <p:spPr>
          <a:xfrm>
            <a:off x="642910" y="1285860"/>
            <a:ext cx="3857652" cy="395173"/>
          </a:xfrm>
          <a:prstGeom prst="rect">
            <a:avLst/>
          </a:prstGeom>
          <a:solidFill>
            <a:schemeClr val="accent3">
              <a:lumMod val="60000"/>
              <a:lumOff val="40000"/>
            </a:schemeClr>
          </a:solidFill>
        </p:spPr>
        <p:txBody>
          <a:bodyPr wrap="square">
            <a:spAutoFit/>
          </a:bodyPr>
          <a:lstStyle/>
          <a:p>
            <a:pPr marL="342900" indent="-342900" algn="just" fontAlgn="auto">
              <a:lnSpc>
                <a:spcPct val="80000"/>
              </a:lnSpc>
              <a:spcBef>
                <a:spcPct val="20000"/>
              </a:spcBef>
              <a:spcAft>
                <a:spcPts val="0"/>
              </a:spcAft>
              <a:defRPr/>
            </a:pPr>
            <a:r>
              <a:rPr lang="fr-FR" sz="2400" b="1" dirty="0" smtClean="0"/>
              <a:t>Concepts de base</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928662" y="2143116"/>
            <a:ext cx="3020763" cy="400110"/>
          </a:xfrm>
          <a:prstGeom prst="rect">
            <a:avLst/>
          </a:prstGeom>
          <a:solidFill>
            <a:schemeClr val="accent3">
              <a:lumMod val="20000"/>
              <a:lumOff val="80000"/>
            </a:schemeClr>
          </a:solidFill>
        </p:spPr>
        <p:txBody>
          <a:bodyPr wrap="none">
            <a:spAutoFit/>
          </a:bodyPr>
          <a:lstStyle/>
          <a:p>
            <a:r>
              <a:rPr lang="fr-FR" sz="2000" b="1" dirty="0" smtClean="0"/>
              <a:t>Hyperespace (</a:t>
            </a:r>
            <a:r>
              <a:rPr lang="fr-FR" sz="2000" b="1" dirty="0" err="1" smtClean="0"/>
              <a:t>Hyperspace</a:t>
            </a:r>
            <a:r>
              <a:rPr lang="fr-FR" sz="2000" b="1" dirty="0" smtClean="0"/>
              <a:t>)</a:t>
            </a:r>
            <a:endParaRPr lang="fr-FR" sz="2000" dirty="0"/>
          </a:p>
        </p:txBody>
      </p:sp>
      <p:sp>
        <p:nvSpPr>
          <p:cNvPr id="6" name="Rectangle 5"/>
          <p:cNvSpPr/>
          <p:nvPr/>
        </p:nvSpPr>
        <p:spPr>
          <a:xfrm>
            <a:off x="642910" y="1285860"/>
            <a:ext cx="3857652" cy="395173"/>
          </a:xfrm>
          <a:prstGeom prst="rect">
            <a:avLst/>
          </a:prstGeom>
          <a:solidFill>
            <a:schemeClr val="accent3">
              <a:lumMod val="60000"/>
              <a:lumOff val="40000"/>
            </a:schemeClr>
          </a:solidFill>
        </p:spPr>
        <p:txBody>
          <a:bodyPr wrap="square">
            <a:spAutoFit/>
          </a:bodyPr>
          <a:lstStyle/>
          <a:p>
            <a:pPr marL="342900" indent="-342900" algn="just" fontAlgn="auto">
              <a:lnSpc>
                <a:spcPct val="80000"/>
              </a:lnSpc>
              <a:spcBef>
                <a:spcPct val="20000"/>
              </a:spcBef>
              <a:spcAft>
                <a:spcPts val="0"/>
              </a:spcAft>
              <a:defRPr/>
            </a:pPr>
            <a:r>
              <a:rPr lang="fr-FR" sz="2400" b="1" dirty="0" smtClean="0"/>
              <a:t>Concepts de base</a:t>
            </a:r>
          </a:p>
        </p:txBody>
      </p:sp>
      <p:pic>
        <p:nvPicPr>
          <p:cNvPr id="7" name="Picture 2"/>
          <p:cNvPicPr>
            <a:picLocks noChangeAspect="1" noChangeArrowheads="1"/>
          </p:cNvPicPr>
          <p:nvPr/>
        </p:nvPicPr>
        <p:blipFill>
          <a:blip r:embed="rId2"/>
          <a:srcRect/>
          <a:stretch>
            <a:fillRect/>
          </a:stretch>
        </p:blipFill>
        <p:spPr bwMode="auto">
          <a:xfrm>
            <a:off x="500034" y="2928934"/>
            <a:ext cx="8198755" cy="3357586"/>
          </a:xfrm>
          <a:prstGeom prst="rect">
            <a:avLst/>
          </a:prstGeom>
          <a:noFill/>
          <a:ln w="9525">
            <a:noFill/>
            <a:miter lim="800000"/>
            <a:headEnd/>
            <a:tailEnd/>
          </a:ln>
          <a:effectLst/>
        </p:spPr>
      </p:pic>
      <p:sp>
        <p:nvSpPr>
          <p:cNvPr id="8" name="Rectangle 7"/>
          <p:cNvSpPr/>
          <p:nvPr/>
        </p:nvSpPr>
        <p:spPr>
          <a:xfrm>
            <a:off x="357158" y="2857496"/>
            <a:ext cx="7858180" cy="928694"/>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428596" y="1428736"/>
            <a:ext cx="2934842" cy="400110"/>
          </a:xfrm>
          <a:prstGeom prst="rect">
            <a:avLst/>
          </a:prstGeom>
          <a:solidFill>
            <a:schemeClr val="accent3">
              <a:lumMod val="20000"/>
              <a:lumOff val="80000"/>
            </a:schemeClr>
          </a:solidFill>
        </p:spPr>
        <p:txBody>
          <a:bodyPr wrap="none">
            <a:spAutoFit/>
          </a:bodyPr>
          <a:lstStyle/>
          <a:p>
            <a:r>
              <a:rPr lang="fr-FR" sz="2000" b="1" dirty="0" err="1" smtClean="0"/>
              <a:t>hypertranche</a:t>
            </a:r>
            <a:r>
              <a:rPr lang="fr-FR" sz="2000" b="1" dirty="0" smtClean="0"/>
              <a:t> (</a:t>
            </a:r>
            <a:r>
              <a:rPr lang="fr-FR" sz="2000" b="1" dirty="0" err="1" smtClean="0"/>
              <a:t>Hyperslice</a:t>
            </a:r>
            <a:r>
              <a:rPr lang="fr-FR" sz="2000" b="1" dirty="0" smtClean="0"/>
              <a:t>)</a:t>
            </a:r>
          </a:p>
        </p:txBody>
      </p:sp>
      <p:sp>
        <p:nvSpPr>
          <p:cNvPr id="6" name="Rectangle 5"/>
          <p:cNvSpPr/>
          <p:nvPr/>
        </p:nvSpPr>
        <p:spPr>
          <a:xfrm>
            <a:off x="357158" y="1857364"/>
            <a:ext cx="8643998" cy="4801314"/>
          </a:xfrm>
          <a:prstGeom prst="rect">
            <a:avLst/>
          </a:prstGeom>
        </p:spPr>
        <p:txBody>
          <a:bodyPr wrap="square">
            <a:spAutoFit/>
          </a:bodyPr>
          <a:lstStyle/>
          <a:p>
            <a:pPr algn="just"/>
            <a:endParaRPr lang="fr-FR" dirty="0" smtClean="0"/>
          </a:p>
          <a:p>
            <a:pPr algn="just"/>
            <a:r>
              <a:rPr lang="fr-FR" dirty="0" smtClean="0"/>
              <a:t>Les unités d’une même préoccupation sont identifiées et regroupées dans un </a:t>
            </a:r>
            <a:r>
              <a:rPr lang="fr-FR" dirty="0" err="1" smtClean="0"/>
              <a:t>hyperslice</a:t>
            </a:r>
            <a:r>
              <a:rPr lang="fr-FR" dirty="0" smtClean="0"/>
              <a:t> (hyperslice1 … </a:t>
            </a:r>
            <a:r>
              <a:rPr lang="fr-FR" dirty="0" err="1" smtClean="0"/>
              <a:t>hyperslicem</a:t>
            </a:r>
            <a:r>
              <a:rPr lang="fr-FR" dirty="0" smtClean="0"/>
              <a:t>), encapsulant la préoccupation considérée.</a:t>
            </a:r>
          </a:p>
          <a:p>
            <a:pPr algn="just"/>
            <a:endParaRPr lang="fr-FR" dirty="0" smtClean="0"/>
          </a:p>
          <a:p>
            <a:pPr algn="just"/>
            <a:r>
              <a:rPr lang="fr-FR" dirty="0" smtClean="0"/>
              <a:t> Chaque unité appartient a un </a:t>
            </a:r>
            <a:r>
              <a:rPr lang="fr-FR" dirty="0" err="1" smtClean="0"/>
              <a:t>hyperslice</a:t>
            </a:r>
            <a:r>
              <a:rPr lang="fr-FR" dirty="0" smtClean="0"/>
              <a:t>, et chaque </a:t>
            </a:r>
            <a:r>
              <a:rPr lang="fr-FR" dirty="0" err="1" smtClean="0"/>
              <a:t>hyperslice</a:t>
            </a:r>
            <a:r>
              <a:rPr lang="fr-FR" dirty="0" smtClean="0"/>
              <a:t> appartient a une dimension donnée de l’</a:t>
            </a:r>
            <a:r>
              <a:rPr lang="fr-FR" dirty="0" err="1" smtClean="0"/>
              <a:t>hyperspace</a:t>
            </a:r>
            <a:r>
              <a:rPr lang="fr-FR" dirty="0" smtClean="0"/>
              <a:t> (dimensions des classes de base, des fonctionnalités transversales, etc.).</a:t>
            </a:r>
          </a:p>
          <a:p>
            <a:pPr algn="just"/>
            <a:endParaRPr lang="fr-FR" dirty="0" smtClean="0"/>
          </a:p>
          <a:p>
            <a:pPr algn="just"/>
            <a:r>
              <a:rPr lang="fr-FR" dirty="0" smtClean="0"/>
              <a:t>Les unités des différents </a:t>
            </a:r>
            <a:r>
              <a:rPr lang="fr-FR" dirty="0" err="1" smtClean="0"/>
              <a:t>hyperslices</a:t>
            </a:r>
            <a:r>
              <a:rPr lang="fr-FR" dirty="0" smtClean="0"/>
              <a:t> sont destinées a être intégrées grâce a diverses relations de composition et règles d’</a:t>
            </a:r>
            <a:r>
              <a:rPr lang="fr-FR" dirty="0" err="1" smtClean="0"/>
              <a:t>integration</a:t>
            </a:r>
            <a:r>
              <a:rPr lang="fr-FR" dirty="0" smtClean="0"/>
              <a:t> </a:t>
            </a:r>
            <a:r>
              <a:rPr lang="fr-FR" dirty="0" err="1" smtClean="0"/>
              <a:t>specifiques</a:t>
            </a:r>
            <a:r>
              <a:rPr lang="fr-FR" dirty="0" smtClean="0"/>
              <a:t>.</a:t>
            </a:r>
          </a:p>
          <a:p>
            <a:pPr algn="just"/>
            <a:endParaRPr lang="fr-FR" dirty="0" smtClean="0"/>
          </a:p>
          <a:p>
            <a:pPr algn="just"/>
            <a:r>
              <a:rPr lang="fr-FR" dirty="0" smtClean="0"/>
              <a:t> Les relations de composition sont au nombre de trois ; chacune précise une manière particulière dont les unités de deux ou plusieurs </a:t>
            </a:r>
            <a:r>
              <a:rPr lang="fr-FR" dirty="0" err="1" smtClean="0"/>
              <a:t>hyperslices</a:t>
            </a:r>
            <a:r>
              <a:rPr lang="fr-FR" dirty="0" smtClean="0"/>
              <a:t> doivent être composées (fusion par noms, fusion mais pas par noms, redéfinition par noms). Plusieurs autres </a:t>
            </a:r>
            <a:r>
              <a:rPr lang="fr-FR" dirty="0" err="1" smtClean="0"/>
              <a:t>regles</a:t>
            </a:r>
            <a:r>
              <a:rPr lang="fr-FR" dirty="0" smtClean="0"/>
              <a:t> d’</a:t>
            </a:r>
            <a:r>
              <a:rPr lang="fr-FR" dirty="0" err="1" smtClean="0"/>
              <a:t>integration</a:t>
            </a:r>
            <a:r>
              <a:rPr lang="fr-FR" dirty="0" smtClean="0"/>
              <a:t> </a:t>
            </a:r>
            <a:r>
              <a:rPr lang="fr-FR" dirty="0" err="1" smtClean="0"/>
              <a:t>specifiques</a:t>
            </a:r>
            <a:r>
              <a:rPr lang="fr-FR" dirty="0" smtClean="0"/>
              <a:t> sont </a:t>
            </a:r>
            <a:r>
              <a:rPr lang="fr-FR" dirty="0" err="1" smtClean="0"/>
              <a:t>definies</a:t>
            </a:r>
            <a:r>
              <a:rPr lang="fr-FR" dirty="0" smtClean="0"/>
              <a:t> ; elles permettent de </a:t>
            </a:r>
            <a:r>
              <a:rPr lang="fr-FR" dirty="0" err="1" smtClean="0"/>
              <a:t>completer</a:t>
            </a:r>
            <a:r>
              <a:rPr lang="fr-FR" dirty="0" smtClean="0"/>
              <a:t> et de </a:t>
            </a:r>
            <a:r>
              <a:rPr lang="fr-FR" dirty="0" err="1" smtClean="0"/>
              <a:t>preciser</a:t>
            </a:r>
            <a:r>
              <a:rPr lang="fr-FR" dirty="0" smtClean="0"/>
              <a:t> en </a:t>
            </a:r>
            <a:r>
              <a:rPr lang="fr-FR" dirty="0" err="1" smtClean="0"/>
              <a:t>detail</a:t>
            </a:r>
            <a:r>
              <a:rPr lang="fr-FR" dirty="0" smtClean="0"/>
              <a:t> la </a:t>
            </a:r>
            <a:r>
              <a:rPr lang="fr-FR" dirty="0" err="1" smtClean="0"/>
              <a:t>maniere</a:t>
            </a:r>
            <a:r>
              <a:rPr lang="fr-FR" dirty="0" smtClean="0"/>
              <a:t> dont les </a:t>
            </a:r>
            <a:r>
              <a:rPr lang="fr-FR" dirty="0" err="1" smtClean="0"/>
              <a:t>unites</a:t>
            </a:r>
            <a:r>
              <a:rPr lang="fr-FR" dirty="0" smtClean="0"/>
              <a:t> </a:t>
            </a:r>
            <a:r>
              <a:rPr lang="fr-FR" dirty="0" err="1" smtClean="0"/>
              <a:t>integrables</a:t>
            </a:r>
            <a:r>
              <a:rPr lang="fr-FR" dirty="0" smtClean="0"/>
              <a:t> des </a:t>
            </a:r>
            <a:r>
              <a:rPr lang="fr-FR" dirty="0" err="1" smtClean="0"/>
              <a:t>hyperslices</a:t>
            </a:r>
            <a:r>
              <a:rPr lang="fr-FR" dirty="0" smtClean="0"/>
              <a:t> a composer doivent </a:t>
            </a:r>
            <a:r>
              <a:rPr lang="fr-FR" dirty="0" err="1" smtClean="0"/>
              <a:t>etre</a:t>
            </a:r>
            <a:r>
              <a:rPr lang="fr-FR" dirty="0" smtClean="0"/>
              <a:t> </a:t>
            </a:r>
            <a:r>
              <a:rPr lang="fr-FR" dirty="0" err="1" smtClean="0"/>
              <a:t>integrees</a:t>
            </a:r>
            <a:r>
              <a:rPr lang="fr-FR" dirty="0" smtClean="0"/>
              <a:t>.</a:t>
            </a:r>
            <a:endParaRPr lang="fr-FR"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428596" y="1428736"/>
            <a:ext cx="2934842" cy="400110"/>
          </a:xfrm>
          <a:prstGeom prst="rect">
            <a:avLst/>
          </a:prstGeom>
          <a:solidFill>
            <a:schemeClr val="accent3">
              <a:lumMod val="20000"/>
              <a:lumOff val="80000"/>
            </a:schemeClr>
          </a:solidFill>
        </p:spPr>
        <p:txBody>
          <a:bodyPr wrap="none">
            <a:spAutoFit/>
          </a:bodyPr>
          <a:lstStyle/>
          <a:p>
            <a:r>
              <a:rPr lang="fr-FR" sz="2000" b="1" dirty="0" err="1" smtClean="0"/>
              <a:t>hypertranche</a:t>
            </a:r>
            <a:r>
              <a:rPr lang="fr-FR" sz="2000" b="1" dirty="0" smtClean="0"/>
              <a:t> (</a:t>
            </a:r>
            <a:r>
              <a:rPr lang="fr-FR" sz="2000" b="1" dirty="0" err="1" smtClean="0"/>
              <a:t>Hyperslice</a:t>
            </a:r>
            <a:r>
              <a:rPr lang="fr-FR" sz="2000" b="1" dirty="0" smtClean="0"/>
              <a:t>)</a:t>
            </a:r>
          </a:p>
        </p:txBody>
      </p:sp>
      <p:sp>
        <p:nvSpPr>
          <p:cNvPr id="5" name="Rectangle 4"/>
          <p:cNvSpPr/>
          <p:nvPr/>
        </p:nvSpPr>
        <p:spPr>
          <a:xfrm>
            <a:off x="357158" y="2857496"/>
            <a:ext cx="8501090" cy="1015663"/>
          </a:xfrm>
          <a:prstGeom prst="rect">
            <a:avLst/>
          </a:prstGeom>
        </p:spPr>
        <p:txBody>
          <a:bodyPr wrap="square">
            <a:spAutoFit/>
          </a:bodyPr>
          <a:lstStyle/>
          <a:p>
            <a:pPr marL="446088" lvl="1" indent="-1588" algn="justLow" eaLnBrk="1" hangingPunct="1"/>
            <a:endParaRPr lang="fr-FR" sz="2000" dirty="0" smtClean="0"/>
          </a:p>
          <a:p>
            <a:pPr marL="446088" lvl="1" indent="-1588" algn="justLow" eaLnBrk="1" hangingPunct="1"/>
            <a:r>
              <a:rPr lang="fr-FR" sz="2000" dirty="0" smtClean="0"/>
              <a:t>En conclusion, une </a:t>
            </a:r>
            <a:r>
              <a:rPr lang="fr-FR" sz="2000" b="1" dirty="0" err="1" smtClean="0">
                <a:solidFill>
                  <a:srgbClr val="00B050"/>
                </a:solidFill>
              </a:rPr>
              <a:t>hypertranche</a:t>
            </a:r>
            <a:r>
              <a:rPr lang="fr-FR" sz="2000" dirty="0" smtClean="0"/>
              <a:t> est une </a:t>
            </a:r>
            <a:r>
              <a:rPr lang="fr-FR" sz="2000" b="1" i="1" dirty="0" smtClean="0"/>
              <a:t>préoccupation</a:t>
            </a:r>
            <a:r>
              <a:rPr lang="fr-FR" sz="2000" dirty="0" smtClean="0"/>
              <a:t> et un ensemble de </a:t>
            </a:r>
            <a:r>
              <a:rPr lang="fr-FR" sz="2000" b="1" i="1" dirty="0" smtClean="0"/>
              <a:t>déclarations abstraites</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785786" y="1714488"/>
            <a:ext cx="2727798" cy="369332"/>
          </a:xfrm>
          <a:prstGeom prst="rect">
            <a:avLst/>
          </a:prstGeom>
          <a:solidFill>
            <a:schemeClr val="accent3">
              <a:lumMod val="20000"/>
              <a:lumOff val="80000"/>
            </a:schemeClr>
          </a:solidFill>
        </p:spPr>
        <p:txBody>
          <a:bodyPr wrap="none">
            <a:spAutoFit/>
          </a:bodyPr>
          <a:lstStyle/>
          <a:p>
            <a:r>
              <a:rPr lang="fr-FR" b="1" dirty="0" err="1" smtClean="0"/>
              <a:t>hypertranche</a:t>
            </a:r>
            <a:r>
              <a:rPr lang="fr-FR" b="1" dirty="0" smtClean="0"/>
              <a:t> (</a:t>
            </a:r>
            <a:r>
              <a:rPr lang="fr-FR" b="1" dirty="0" err="1" smtClean="0"/>
              <a:t>Hyperslice</a:t>
            </a:r>
            <a:r>
              <a:rPr lang="fr-FR" b="1" dirty="0" smtClean="0"/>
              <a:t>)</a:t>
            </a:r>
          </a:p>
        </p:txBody>
      </p:sp>
      <p:pic>
        <p:nvPicPr>
          <p:cNvPr id="6" name="Picture 2"/>
          <p:cNvPicPr>
            <a:picLocks noChangeAspect="1" noChangeArrowheads="1"/>
          </p:cNvPicPr>
          <p:nvPr/>
        </p:nvPicPr>
        <p:blipFill>
          <a:blip r:embed="rId2"/>
          <a:srcRect/>
          <a:stretch>
            <a:fillRect/>
          </a:stretch>
        </p:blipFill>
        <p:spPr bwMode="auto">
          <a:xfrm>
            <a:off x="214282" y="2357430"/>
            <a:ext cx="8780210" cy="3595705"/>
          </a:xfrm>
          <a:prstGeom prst="rect">
            <a:avLst/>
          </a:prstGeom>
          <a:noFill/>
          <a:ln w="9525">
            <a:noFill/>
            <a:miter lim="800000"/>
            <a:headEnd/>
            <a:tailEnd/>
          </a:ln>
          <a:effectLst/>
        </p:spPr>
      </p:pic>
      <p:sp>
        <p:nvSpPr>
          <p:cNvPr id="7" name="Rectangle 6"/>
          <p:cNvSpPr/>
          <p:nvPr/>
        </p:nvSpPr>
        <p:spPr>
          <a:xfrm>
            <a:off x="428596" y="3214686"/>
            <a:ext cx="6286544" cy="1714512"/>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666945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 La programmation orientée aspect</a:t>
            </a:r>
          </a:p>
        </p:txBody>
      </p:sp>
      <p:sp>
        <p:nvSpPr>
          <p:cNvPr id="4" name="Rectangle 3"/>
          <p:cNvSpPr/>
          <p:nvPr/>
        </p:nvSpPr>
        <p:spPr>
          <a:xfrm>
            <a:off x="500034" y="1785926"/>
            <a:ext cx="8001056" cy="3785652"/>
          </a:xfrm>
          <a:prstGeom prst="rect">
            <a:avLst/>
          </a:prstGeom>
        </p:spPr>
        <p:txBody>
          <a:bodyPr wrap="square">
            <a:spAutoFit/>
          </a:bodyPr>
          <a:lstStyle/>
          <a:p>
            <a:pPr algn="just"/>
            <a:r>
              <a:rPr lang="fr-FR" sz="2000" dirty="0" smtClean="0"/>
              <a:t>Et pour mieux comprendre ce principe, nous pouvons reprendre la description originale faite par </a:t>
            </a:r>
            <a:r>
              <a:rPr lang="fr-FR" sz="2000" b="1" dirty="0" smtClean="0"/>
              <a:t>Gregor </a:t>
            </a:r>
            <a:r>
              <a:rPr lang="fr-FR" sz="2000" b="1" dirty="0" err="1" smtClean="0"/>
              <a:t>Kiczales</a:t>
            </a:r>
            <a:r>
              <a:rPr lang="fr-FR" sz="2000" dirty="0" smtClean="0"/>
              <a:t> et ses collègues. Une préoccupation qui doit être implémentée est soit:</a:t>
            </a:r>
          </a:p>
          <a:p>
            <a:pPr algn="just"/>
            <a:endParaRPr lang="fr-FR" sz="2000" b="1" dirty="0" smtClean="0"/>
          </a:p>
          <a:p>
            <a:pPr lvl="2" algn="just"/>
            <a:r>
              <a:rPr lang="fr-FR" sz="2000" b="1" dirty="0" smtClean="0"/>
              <a:t>Un composant. </a:t>
            </a:r>
            <a:r>
              <a:rPr lang="fr-FR" sz="2000" dirty="0" smtClean="0"/>
              <a:t>Si elle peut être clairement encapsulée dans un objet, ou un module. Les composants sont donc, par définition, des </a:t>
            </a:r>
            <a:r>
              <a:rPr lang="fr-FR" sz="2000" b="1" dirty="0" smtClean="0">
                <a:solidFill>
                  <a:schemeClr val="accent3">
                    <a:lumMod val="75000"/>
                  </a:schemeClr>
                </a:solidFill>
              </a:rPr>
              <a:t>unités fonctionnelles </a:t>
            </a:r>
            <a:r>
              <a:rPr lang="fr-FR" sz="2000" dirty="0" smtClean="0"/>
              <a:t>d'un système. </a:t>
            </a:r>
          </a:p>
          <a:p>
            <a:pPr lvl="2" algn="just"/>
            <a:endParaRPr lang="fr-FR" sz="2000" b="1" dirty="0" smtClean="0"/>
          </a:p>
          <a:p>
            <a:pPr lvl="2" algn="just"/>
            <a:r>
              <a:rPr lang="fr-FR" sz="2000" b="1" dirty="0" smtClean="0"/>
              <a:t>Un aspect. </a:t>
            </a:r>
            <a:r>
              <a:rPr lang="fr-FR" sz="2000" dirty="0" smtClean="0"/>
              <a:t>Si elle ne peut pas être clairement encapsulée dans un composant. Les aspects correspondent donc souvent aux exigences </a:t>
            </a:r>
            <a:r>
              <a:rPr lang="fr-FR" sz="2000" b="1" dirty="0" smtClean="0">
                <a:solidFill>
                  <a:schemeClr val="accent3">
                    <a:lumMod val="75000"/>
                  </a:schemeClr>
                </a:solidFill>
              </a:rPr>
              <a:t>non-fonctionnelles</a:t>
            </a:r>
            <a:r>
              <a:rPr lang="fr-FR" sz="2000" dirty="0" smtClean="0"/>
              <a:t> d'un système. Par exemple, la synchronisation, la performance et la </a:t>
            </a:r>
            <a:r>
              <a:rPr lang="fr-FR" sz="2000" dirty="0" err="1" smtClean="0"/>
              <a:t>securité</a:t>
            </a:r>
            <a:r>
              <a:rPr lang="fr-FR" sz="2000" dirty="0" smtClean="0"/>
              <a:t>.</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571472" y="1857364"/>
            <a:ext cx="3070712" cy="369332"/>
          </a:xfrm>
          <a:prstGeom prst="rect">
            <a:avLst/>
          </a:prstGeom>
          <a:solidFill>
            <a:schemeClr val="accent3">
              <a:lumMod val="20000"/>
              <a:lumOff val="80000"/>
            </a:schemeClr>
          </a:solidFill>
        </p:spPr>
        <p:txBody>
          <a:bodyPr wrap="none">
            <a:spAutoFit/>
          </a:bodyPr>
          <a:lstStyle/>
          <a:p>
            <a:r>
              <a:rPr lang="fr-FR" b="1" dirty="0" smtClean="0"/>
              <a:t> </a:t>
            </a:r>
            <a:r>
              <a:rPr lang="fr-FR" b="1" dirty="0" err="1" smtClean="0"/>
              <a:t>hypermodule</a:t>
            </a:r>
            <a:r>
              <a:rPr lang="fr-FR" b="1" dirty="0" smtClean="0"/>
              <a:t>  (</a:t>
            </a:r>
            <a:r>
              <a:rPr lang="fr-FR" b="1" dirty="0" err="1" smtClean="0"/>
              <a:t>Hypermodule</a:t>
            </a:r>
            <a:r>
              <a:rPr lang="fr-FR" b="1" dirty="0" smtClean="0"/>
              <a:t>)</a:t>
            </a:r>
            <a:endParaRPr lang="fr-FR" dirty="0"/>
          </a:p>
        </p:txBody>
      </p:sp>
      <p:sp>
        <p:nvSpPr>
          <p:cNvPr id="5" name="Rectangle 4"/>
          <p:cNvSpPr/>
          <p:nvPr/>
        </p:nvSpPr>
        <p:spPr>
          <a:xfrm>
            <a:off x="500002" y="3000372"/>
            <a:ext cx="8643998" cy="2308324"/>
          </a:xfrm>
          <a:prstGeom prst="rect">
            <a:avLst/>
          </a:prstGeom>
        </p:spPr>
        <p:txBody>
          <a:bodyPr wrap="square">
            <a:spAutoFit/>
          </a:bodyPr>
          <a:lstStyle/>
          <a:p>
            <a:pPr algn="just">
              <a:buFont typeface="Arial" pitchFamily="34" charset="0"/>
              <a:buChar char="•"/>
            </a:pPr>
            <a:r>
              <a:rPr lang="fr-FR" b="1" dirty="0" smtClean="0"/>
              <a:t>L’intégration</a:t>
            </a:r>
            <a:r>
              <a:rPr lang="fr-FR" dirty="0" smtClean="0"/>
              <a:t> se fait à l’aide des </a:t>
            </a:r>
            <a:r>
              <a:rPr lang="fr-FR" b="1" dirty="0" err="1" smtClean="0">
                <a:solidFill>
                  <a:srgbClr val="00B050"/>
                </a:solidFill>
              </a:rPr>
              <a:t>hypermodules</a:t>
            </a:r>
            <a:r>
              <a:rPr lang="fr-FR" dirty="0" smtClean="0"/>
              <a:t>. Un </a:t>
            </a:r>
            <a:r>
              <a:rPr lang="fr-FR" dirty="0" err="1" smtClean="0"/>
              <a:t>hypermodule</a:t>
            </a:r>
            <a:r>
              <a:rPr lang="fr-FR" dirty="0" smtClean="0"/>
              <a:t> est une spécification qui indique un ensemble </a:t>
            </a:r>
            <a:r>
              <a:rPr lang="fr-FR" b="1" i="1" dirty="0" smtClean="0"/>
              <a:t>d’</a:t>
            </a:r>
            <a:r>
              <a:rPr lang="fr-FR" b="1" i="1" dirty="0" err="1" smtClean="0"/>
              <a:t>hypertranches</a:t>
            </a:r>
            <a:r>
              <a:rPr lang="fr-FR" dirty="0" smtClean="0"/>
              <a:t> et les relations qui servent à les intégrer (</a:t>
            </a:r>
            <a:r>
              <a:rPr lang="fr-FR" b="1" i="1" dirty="0" smtClean="0"/>
              <a:t>les règles de composition</a:t>
            </a:r>
            <a:r>
              <a:rPr lang="fr-FR" dirty="0" smtClean="0"/>
              <a:t>)</a:t>
            </a:r>
          </a:p>
          <a:p>
            <a:pPr algn="just"/>
            <a:endParaRPr lang="fr-FR" dirty="0" smtClean="0"/>
          </a:p>
          <a:p>
            <a:pPr algn="just">
              <a:buFont typeface="Arial" pitchFamily="34" charset="0"/>
              <a:buChar char="•"/>
            </a:pPr>
            <a:r>
              <a:rPr lang="fr-FR" dirty="0" smtClean="0"/>
              <a:t> Certains détails sont alors précisés, par exemple, si deux méthodes ont le même nom, leur intégration peut être interprétée par: l’une doit couvrir l’autre, ou l’une complète l’autre et dans quel ordre doivent elles s’exécuter et comment calculer la valeur à retourner</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pic>
        <p:nvPicPr>
          <p:cNvPr id="1026" name="Picture 2"/>
          <p:cNvPicPr>
            <a:picLocks noChangeAspect="1" noChangeArrowheads="1"/>
          </p:cNvPicPr>
          <p:nvPr/>
        </p:nvPicPr>
        <p:blipFill>
          <a:blip r:embed="rId2"/>
          <a:srcRect/>
          <a:stretch>
            <a:fillRect/>
          </a:stretch>
        </p:blipFill>
        <p:spPr bwMode="auto">
          <a:xfrm>
            <a:off x="857224" y="2200270"/>
            <a:ext cx="5786478" cy="514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57224" y="2667014"/>
            <a:ext cx="5429288" cy="2762250"/>
          </a:xfrm>
          <a:prstGeom prst="rect">
            <a:avLst/>
          </a:prstGeom>
          <a:noFill/>
          <a:ln w="9525">
            <a:noFill/>
            <a:miter lim="800000"/>
            <a:headEnd/>
            <a:tailEnd/>
          </a:ln>
          <a:effectLst/>
        </p:spPr>
      </p:pic>
      <p:sp>
        <p:nvSpPr>
          <p:cNvPr id="6" name="Rectangle 5"/>
          <p:cNvSpPr/>
          <p:nvPr/>
        </p:nvSpPr>
        <p:spPr>
          <a:xfrm>
            <a:off x="428596" y="1142984"/>
            <a:ext cx="4572000" cy="523220"/>
          </a:xfrm>
          <a:prstGeom prst="wedgeRectCallout">
            <a:avLst>
              <a:gd name="adj1" fmla="val -20285"/>
              <a:gd name="adj2" fmla="val 191777"/>
            </a:avLst>
          </a:prstGeom>
          <a:solidFill>
            <a:schemeClr val="accent3">
              <a:lumMod val="20000"/>
              <a:lumOff val="80000"/>
            </a:schemeClr>
          </a:solidFill>
          <a:ln>
            <a:solidFill>
              <a:schemeClr val="tx1"/>
            </a:solidFill>
          </a:ln>
        </p:spPr>
        <p:txBody>
          <a:bodyPr>
            <a:spAutoFit/>
          </a:bodyPr>
          <a:lstStyle/>
          <a:p>
            <a:r>
              <a:rPr lang="fr-FR" sz="1400" dirty="0" smtClean="0"/>
              <a:t>L’ensemble de tous les types de préoccupation a composer est déterminé avec le mot clé </a:t>
            </a:r>
            <a:r>
              <a:rPr lang="fr-FR" sz="1400" b="1" dirty="0" err="1" smtClean="0"/>
              <a:t>hyperslices</a:t>
            </a:r>
            <a:r>
              <a:rPr lang="fr-FR" sz="1400" dirty="0" smtClean="0"/>
              <a:t> </a:t>
            </a:r>
            <a:endParaRPr lang="fr-FR" sz="1400" dirty="0"/>
          </a:p>
        </p:txBody>
      </p:sp>
      <p:sp>
        <p:nvSpPr>
          <p:cNvPr id="7" name="Rectangle 6"/>
          <p:cNvSpPr/>
          <p:nvPr/>
        </p:nvSpPr>
        <p:spPr>
          <a:xfrm>
            <a:off x="4286248" y="2285992"/>
            <a:ext cx="4572000" cy="523220"/>
          </a:xfrm>
          <a:prstGeom prst="wedgeRectCallout">
            <a:avLst>
              <a:gd name="adj1" fmla="val -98367"/>
              <a:gd name="adj2" fmla="val 67287"/>
            </a:avLst>
          </a:prstGeom>
          <a:solidFill>
            <a:schemeClr val="accent3">
              <a:lumMod val="20000"/>
              <a:lumOff val="80000"/>
            </a:schemeClr>
          </a:solidFill>
          <a:ln>
            <a:solidFill>
              <a:schemeClr val="tx1"/>
            </a:solidFill>
          </a:ln>
        </p:spPr>
        <p:txBody>
          <a:bodyPr>
            <a:spAutoFit/>
          </a:bodyPr>
          <a:lstStyle/>
          <a:p>
            <a:r>
              <a:rPr lang="fr-FR" sz="1400" dirty="0" smtClean="0"/>
              <a:t>les règles de composition sont définies dans les mot clé de </a:t>
            </a:r>
            <a:r>
              <a:rPr lang="fr-FR" sz="1400" b="1" dirty="0" err="1" smtClean="0"/>
              <a:t>relationships</a:t>
            </a:r>
            <a:endParaRPr lang="fr-FR" sz="1400" dirty="0"/>
          </a:p>
        </p:txBody>
      </p:sp>
      <p:sp>
        <p:nvSpPr>
          <p:cNvPr id="8" name="Rectangle 7"/>
          <p:cNvSpPr/>
          <p:nvPr/>
        </p:nvSpPr>
        <p:spPr>
          <a:xfrm>
            <a:off x="4572000" y="4429132"/>
            <a:ext cx="4572000" cy="1815882"/>
          </a:xfrm>
          <a:prstGeom prst="wedgeRectCallout">
            <a:avLst>
              <a:gd name="adj1" fmla="val -76723"/>
              <a:gd name="adj2" fmla="val -127928"/>
            </a:avLst>
          </a:prstGeom>
          <a:solidFill>
            <a:schemeClr val="accent3">
              <a:lumMod val="20000"/>
              <a:lumOff val="80000"/>
            </a:schemeClr>
          </a:solidFill>
          <a:ln>
            <a:solidFill>
              <a:schemeClr val="tx1"/>
            </a:solidFill>
          </a:ln>
        </p:spPr>
        <p:txBody>
          <a:bodyPr>
            <a:spAutoFit/>
          </a:bodyPr>
          <a:lstStyle/>
          <a:p>
            <a:pPr algn="just"/>
            <a:r>
              <a:rPr lang="fr-FR" sz="1400" dirty="0" smtClean="0"/>
              <a:t>La seule la règle de composition des parementées est utilisée pour ordonner l’exécution de méthodes de types différents par exemple la règle de </a:t>
            </a:r>
            <a:r>
              <a:rPr lang="fr-FR" sz="1400" b="1" dirty="0" err="1" smtClean="0"/>
              <a:t>bracket</a:t>
            </a:r>
            <a:r>
              <a:rPr lang="fr-FR" sz="1400" dirty="0" smtClean="0"/>
              <a:t> a la ligne 22 24 indique que a chaque fois qu'une méthode dont le nom se termine par </a:t>
            </a:r>
            <a:r>
              <a:rPr lang="fr-FR" sz="1400" b="1" dirty="0" err="1" smtClean="0"/>
              <a:t>load</a:t>
            </a:r>
            <a:r>
              <a:rPr lang="fr-FR" sz="1400" dirty="0" smtClean="0"/>
              <a:t> est appelle deux méthodes de type optimisation doivent être exécuter avant</a:t>
            </a:r>
          </a:p>
          <a:p>
            <a:pPr algn="just"/>
            <a:r>
              <a:rPr lang="fr-FR" sz="1400" dirty="0" smtClean="0"/>
              <a:t>Que sont </a:t>
            </a:r>
            <a:r>
              <a:rPr lang="fr-FR" sz="1400" b="1" i="1" dirty="0" err="1" smtClean="0"/>
              <a:t>setloadingstate</a:t>
            </a:r>
            <a:r>
              <a:rPr lang="fr-FR" sz="1400" dirty="0" smtClean="0"/>
              <a:t> et préoccupation </a:t>
            </a:r>
            <a:r>
              <a:rPr lang="fr-FR" sz="1400" b="1" i="1" dirty="0" err="1" smtClean="0"/>
              <a:t>trucksafety</a:t>
            </a:r>
            <a:r>
              <a:rPr lang="fr-FR" sz="1400" b="1" i="1" dirty="0" smtClean="0"/>
              <a:t> </a:t>
            </a:r>
            <a:r>
              <a:rPr lang="fr-FR" sz="1400" dirty="0" smtClean="0"/>
              <a:t>et de maintenir </a:t>
            </a:r>
            <a:r>
              <a:rPr lang="fr-FR" sz="1400" b="1" i="1" dirty="0" err="1" smtClean="0"/>
              <a:t>nbContainair</a:t>
            </a:r>
            <a:r>
              <a:rPr lang="fr-FR" sz="1400" dirty="0" smtClean="0"/>
              <a:t> de </a:t>
            </a:r>
            <a:r>
              <a:rPr lang="fr-FR" sz="1400" b="1" i="1" dirty="0" err="1" smtClean="0"/>
              <a:t>SaveEnergy</a:t>
            </a:r>
            <a:r>
              <a:rPr lang="fr-FR" sz="1400" dirty="0" smtClean="0"/>
              <a:t> dans un tel ordre</a:t>
            </a:r>
            <a:endParaRPr lang="fr-FR" sz="1400" dirty="0"/>
          </a:p>
        </p:txBody>
      </p:sp>
      <p:sp>
        <p:nvSpPr>
          <p:cNvPr id="9" name="Rectangle 8"/>
          <p:cNvSpPr/>
          <p:nvPr/>
        </p:nvSpPr>
        <p:spPr>
          <a:xfrm>
            <a:off x="642910" y="6357958"/>
            <a:ext cx="5857916" cy="338554"/>
          </a:xfrm>
          <a:prstGeom prst="rect">
            <a:avLst/>
          </a:prstGeom>
        </p:spPr>
        <p:txBody>
          <a:bodyPr wrap="square">
            <a:spAutoFit/>
          </a:bodyPr>
          <a:lstStyle/>
          <a:p>
            <a:pPr algn="just"/>
            <a:r>
              <a:rPr lang="fr-FR" sz="1600" dirty="0" smtClean="0"/>
              <a:t>Les autres règles sont interprété de la même manière </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3"/>
          <p:cNvSpPr/>
          <p:nvPr/>
        </p:nvSpPr>
        <p:spPr>
          <a:xfrm>
            <a:off x="642910" y="1857364"/>
            <a:ext cx="7786742" cy="4247317"/>
          </a:xfrm>
          <a:prstGeom prst="rect">
            <a:avLst/>
          </a:prstGeom>
        </p:spPr>
        <p:txBody>
          <a:bodyPr wrap="square">
            <a:spAutoFit/>
          </a:bodyPr>
          <a:lstStyle/>
          <a:p>
            <a:pPr algn="just"/>
            <a:r>
              <a:rPr lang="fr-FR" dirty="0" smtClean="0"/>
              <a:t>Il existe trois stratégies de compositions différentes: </a:t>
            </a:r>
            <a:r>
              <a:rPr lang="fr-FR" b="1" i="1" dirty="0" err="1" smtClean="0"/>
              <a:t>mergeByName</a:t>
            </a:r>
            <a:r>
              <a:rPr lang="fr-FR" dirty="0" smtClean="0"/>
              <a:t>, </a:t>
            </a:r>
            <a:r>
              <a:rPr lang="fr-FR" b="1" i="1" dirty="0" err="1" smtClean="0"/>
              <a:t>overrideByName</a:t>
            </a:r>
            <a:r>
              <a:rPr lang="fr-FR" dirty="0" smtClean="0"/>
              <a:t> et </a:t>
            </a:r>
            <a:r>
              <a:rPr lang="fr-FR" b="1" i="1" dirty="0" err="1" smtClean="0"/>
              <a:t>noncorrespondingMerge</a:t>
            </a:r>
            <a:r>
              <a:rPr lang="fr-FR" dirty="0" smtClean="0"/>
              <a:t>. Dans un </a:t>
            </a:r>
            <a:r>
              <a:rPr lang="fr-FR" dirty="0" err="1" smtClean="0"/>
              <a:t>hypermodule</a:t>
            </a:r>
            <a:r>
              <a:rPr lang="fr-FR" dirty="0" smtClean="0"/>
              <a:t> donné, on utilisera une seule stratégie.</a:t>
            </a:r>
          </a:p>
          <a:p>
            <a:pPr algn="just"/>
            <a:endParaRPr lang="fr-FR" dirty="0" smtClean="0"/>
          </a:p>
          <a:p>
            <a:pPr algn="just">
              <a:buFont typeface="Arial" pitchFamily="34" charset="0"/>
              <a:buChar char="•"/>
            </a:pPr>
            <a:r>
              <a:rPr lang="fr-FR" dirty="0" smtClean="0"/>
              <a:t> </a:t>
            </a:r>
            <a:r>
              <a:rPr lang="fr-FR" b="1" i="1" dirty="0" err="1" smtClean="0"/>
              <a:t>mergeByName</a:t>
            </a:r>
            <a:r>
              <a:rPr lang="fr-FR" dirty="0" smtClean="0"/>
              <a:t>. Cette stratégie spécifie que les unités, portant le même nom, définies dans différentes </a:t>
            </a:r>
            <a:r>
              <a:rPr lang="fr-FR" dirty="0" err="1" smtClean="0"/>
              <a:t>hypertranches</a:t>
            </a:r>
            <a:r>
              <a:rPr lang="fr-FR" dirty="0" smtClean="0"/>
              <a:t> se correspondent et seront fusionnées. Cela conduit à la création d’une nouvelle unité qui intègre les autres.</a:t>
            </a:r>
          </a:p>
          <a:p>
            <a:pPr algn="just"/>
            <a:endParaRPr lang="fr-FR" dirty="0" smtClean="0"/>
          </a:p>
          <a:p>
            <a:pPr algn="just">
              <a:buFont typeface="Arial" pitchFamily="34" charset="0"/>
              <a:buChar char="•"/>
            </a:pPr>
            <a:r>
              <a:rPr lang="fr-FR" dirty="0" smtClean="0"/>
              <a:t> </a:t>
            </a:r>
            <a:r>
              <a:rPr lang="fr-FR" b="1" i="1" dirty="0" err="1" smtClean="0"/>
              <a:t>overrideByName</a:t>
            </a:r>
            <a:r>
              <a:rPr lang="fr-FR" dirty="0" smtClean="0"/>
              <a:t>. La dernière unité spécifiée sera l’unité créée (c’est une surcharge)</a:t>
            </a:r>
          </a:p>
          <a:p>
            <a:pPr algn="just"/>
            <a:endParaRPr lang="fr-FR" dirty="0" smtClean="0"/>
          </a:p>
          <a:p>
            <a:pPr algn="just">
              <a:buFont typeface="Arial" pitchFamily="34" charset="0"/>
              <a:buChar char="•"/>
            </a:pPr>
            <a:r>
              <a:rPr lang="fr-FR" dirty="0" smtClean="0"/>
              <a:t> </a:t>
            </a:r>
            <a:r>
              <a:rPr lang="fr-FR" b="1" i="1" dirty="0" err="1" smtClean="0"/>
              <a:t>noncorrespondingMerge</a:t>
            </a:r>
            <a:r>
              <a:rPr lang="fr-FR" b="1" i="1" dirty="0" smtClean="0"/>
              <a:t>. </a:t>
            </a:r>
            <a:r>
              <a:rPr lang="fr-FR" dirty="0" smtClean="0"/>
              <a:t>Cette stratégie spécifie que les unités, portant le même nom, définies dans différentes </a:t>
            </a:r>
            <a:r>
              <a:rPr lang="fr-FR" dirty="0" err="1" smtClean="0"/>
              <a:t>hypertranches</a:t>
            </a:r>
            <a:r>
              <a:rPr lang="fr-FR" dirty="0" smtClean="0"/>
              <a:t>, ne sont pas reliées par une relation de fusion ou de surcharge. Ceci est utile si les unités ont involontairement le même nom mais n’ont aucune relation de correspondance.</a:t>
            </a:r>
            <a:endParaRPr lang="fr-FR"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357430"/>
            <a:ext cx="8072494" cy="3170099"/>
          </a:xfrm>
          <a:prstGeom prst="rect">
            <a:avLst/>
          </a:prstGeom>
        </p:spPr>
        <p:txBody>
          <a:bodyPr wrap="square">
            <a:spAutoFit/>
          </a:bodyPr>
          <a:lstStyle/>
          <a:p>
            <a:pPr algn="just"/>
            <a:r>
              <a:rPr lang="fr-FR" sz="2000" dirty="0" smtClean="0"/>
              <a:t>Certaines règles de composition offertes par Hyper/J peuvent spécifier en même temps les correspondances entre unités, et la manière dont celles-ci doivent être intégrées. </a:t>
            </a:r>
          </a:p>
          <a:p>
            <a:pPr algn="just"/>
            <a:endParaRPr lang="fr-FR" sz="2000" dirty="0" smtClean="0"/>
          </a:p>
          <a:p>
            <a:pPr algn="just"/>
            <a:r>
              <a:rPr lang="fr-FR" sz="2000" dirty="0" smtClean="0"/>
              <a:t>La relation </a:t>
            </a:r>
            <a:r>
              <a:rPr lang="fr-FR" sz="2000" b="1" i="1" dirty="0" err="1" smtClean="0"/>
              <a:t>mergeByName</a:t>
            </a:r>
            <a:r>
              <a:rPr lang="fr-FR" sz="2000" dirty="0" smtClean="0"/>
              <a:t> indique, par exemple, que les unités ayant les mêmes noms correspondent et doivent être fusionnées. </a:t>
            </a:r>
          </a:p>
          <a:p>
            <a:pPr algn="just"/>
            <a:endParaRPr lang="fr-FR" sz="2000" dirty="0" smtClean="0"/>
          </a:p>
          <a:p>
            <a:pPr algn="just"/>
            <a:r>
              <a:rPr lang="fr-FR" sz="2000" dirty="0" smtClean="0"/>
              <a:t>D’autres règles sont utilisées uniquement pour indiquer les correspondances entre unités, alors que d’autres servent seulement a spécifier la manière dont ces unités seront intégrées.</a:t>
            </a:r>
            <a:endParaRPr lang="fr-FR" sz="2000" dirty="0"/>
          </a:p>
        </p:txBody>
      </p:sp>
      <p:sp>
        <p:nvSpPr>
          <p:cNvPr id="4" name="Rectangle 3"/>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357430"/>
            <a:ext cx="8001056" cy="2286016"/>
          </a:xfrm>
          <a:prstGeom prst="rect">
            <a:avLst/>
          </a:prstGeom>
        </p:spPr>
        <p:txBody>
          <a:bodyPr wrap="square">
            <a:spAutoFit/>
          </a:bodyPr>
          <a:lstStyle/>
          <a:p>
            <a:pPr algn="just"/>
            <a:r>
              <a:rPr lang="fr-FR" sz="2000" dirty="0" smtClean="0"/>
              <a:t>Le tableau suivant donne les trois règles de </a:t>
            </a:r>
            <a:r>
              <a:rPr lang="fr-FR" sz="2000" b="1" dirty="0" smtClean="0"/>
              <a:t>composition</a:t>
            </a:r>
            <a:r>
              <a:rPr lang="fr-FR" sz="2000" dirty="0" smtClean="0"/>
              <a:t> générales offertes par Hyper/J, ainsi que l’ensemble des règles d’intégration pouvant être utilisées conjointement avec celles-ci (si nécessaire). </a:t>
            </a:r>
          </a:p>
          <a:p>
            <a:pPr algn="just"/>
            <a:endParaRPr lang="fr-FR" sz="2000" dirty="0" smtClean="0"/>
          </a:p>
          <a:p>
            <a:pPr algn="just"/>
            <a:r>
              <a:rPr lang="fr-FR" sz="2000" dirty="0" smtClean="0"/>
              <a:t>En effet, dans le cas ou la règle de composition générale n’est pas applicable a une ou plusieurs unités intégrables, il est nécessaire d’indiquer ces exceptions grâce aux règles d’intégration.</a:t>
            </a:r>
            <a:endParaRPr lang="fr-FR" sz="2000" dirty="0"/>
          </a:p>
        </p:txBody>
      </p:sp>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285992"/>
            <a:ext cx="9286907" cy="2467850"/>
          </a:xfrm>
          <a:prstGeom prst="rect">
            <a:avLst/>
          </a:prstGeom>
          <a:noFill/>
          <a:ln w="9525">
            <a:noFill/>
            <a:miter lim="800000"/>
            <a:headEnd/>
            <a:tailEnd/>
          </a:ln>
          <a:effectLst/>
        </p:spPr>
      </p:pic>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44540" y="1632435"/>
            <a:ext cx="8799460" cy="257176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57158" y="4204203"/>
            <a:ext cx="8786842" cy="1367937"/>
          </a:xfrm>
          <a:prstGeom prst="rect">
            <a:avLst/>
          </a:prstGeom>
          <a:noFill/>
          <a:ln w="9525">
            <a:noFill/>
            <a:miter lim="800000"/>
            <a:headEnd/>
            <a:tailEnd/>
          </a:ln>
          <a:effectLst/>
        </p:spPr>
      </p:pic>
      <p:sp>
        <p:nvSpPr>
          <p:cNvPr id="5" name="Rectangle 4"/>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2"/>
          <p:cNvSpPr txBox="1">
            <a:spLocks noChangeArrowheads="1"/>
          </p:cNvSpPr>
          <p:nvPr/>
        </p:nvSpPr>
        <p:spPr>
          <a:xfrm>
            <a:off x="447675" y="1484313"/>
            <a:ext cx="8229600" cy="4873625"/>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Exemple</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Evaluer des objets expressions arithmétiques simples telles que « </a:t>
            </a:r>
            <a:r>
              <a:rPr kumimoji="0" lang="fr-FR" sz="1600" b="0" i="1" u="none" strike="noStrike" kern="1200" cap="none" spc="0" normalizeH="0" baseline="0" noProof="0" dirty="0" smtClean="0">
                <a:ln>
                  <a:noFill/>
                </a:ln>
                <a:solidFill>
                  <a:schemeClr val="tx1"/>
                </a:solidFill>
                <a:effectLst/>
                <a:uLnTx/>
                <a:uFillTx/>
                <a:latin typeface="+mn-lt"/>
                <a:ea typeface="+mn-ea"/>
                <a:cs typeface="+mn-cs"/>
              </a:rPr>
              <a:t>2</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 ou « </a:t>
            </a:r>
            <a:r>
              <a:rPr kumimoji="0" lang="fr-FR" sz="1600" b="0" i="1" u="none" strike="noStrike" kern="1200" cap="none" spc="0" normalizeH="0" baseline="0" noProof="0" dirty="0" smtClean="0">
                <a:ln>
                  <a:noFill/>
                </a:ln>
                <a:solidFill>
                  <a:schemeClr val="tx1"/>
                </a:solidFill>
                <a:effectLst/>
                <a:uLnTx/>
                <a:uFillTx/>
                <a:latin typeface="+mn-lt"/>
                <a:ea typeface="+mn-ea"/>
                <a:cs typeface="+mn-cs"/>
              </a:rPr>
              <a:t>3 + 4</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 sous forme d’arbres syntaxiques abstraits. </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L’opération d’affichage (</a:t>
            </a:r>
            <a:r>
              <a:rPr kumimoji="0" lang="fr-FR" sz="1600" b="0" i="1" u="none" strike="noStrike" kern="1200" cap="none" spc="0" normalizeH="0" baseline="0" noProof="0" dirty="0" smtClean="0">
                <a:ln>
                  <a:noFill/>
                </a:ln>
                <a:solidFill>
                  <a:schemeClr val="tx1"/>
                </a:solidFill>
                <a:effectLst/>
                <a:uLnTx/>
                <a:uFillTx/>
                <a:latin typeface="+mn-lt"/>
                <a:ea typeface="+mn-ea"/>
                <a:cs typeface="+mn-cs"/>
              </a:rPr>
              <a:t>display</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renvoie une représentation textuelle d’une expression, alors que l’opération d’évaluation (</a:t>
            </a:r>
            <a:r>
              <a:rPr kumimoji="0" lang="fr-FR" sz="1600" b="0" i="1" u="none" strike="noStrike" kern="1200" cap="none" spc="0" normalizeH="0" baseline="0" noProof="0" dirty="0" err="1" smtClean="0">
                <a:ln>
                  <a:noFill/>
                </a:ln>
                <a:solidFill>
                  <a:schemeClr val="tx1"/>
                </a:solidFill>
                <a:effectLst/>
                <a:uLnTx/>
                <a:uFillTx/>
                <a:latin typeface="+mn-lt"/>
                <a:ea typeface="+mn-ea"/>
                <a:cs typeface="+mn-cs"/>
              </a:rPr>
              <a:t>eval</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renvoie la valeur d’une expression</a:t>
            </a:r>
            <a:endParaRPr kumimoji="0" lang="fr-FR" sz="1600" b="1"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2" name="Group 2"/>
          <p:cNvGrpSpPr>
            <a:grpSpLocks/>
          </p:cNvGrpSpPr>
          <p:nvPr/>
        </p:nvGrpSpPr>
        <p:grpSpPr bwMode="auto">
          <a:xfrm>
            <a:off x="3000375" y="2357438"/>
            <a:ext cx="4143375" cy="3214687"/>
            <a:chOff x="4860" y="3240"/>
            <a:chExt cx="4500" cy="4680"/>
          </a:xfrm>
          <a:solidFill>
            <a:schemeClr val="accent3">
              <a:lumMod val="20000"/>
              <a:lumOff val="80000"/>
            </a:schemeClr>
          </a:solidFill>
        </p:grpSpPr>
        <p:grpSp>
          <p:nvGrpSpPr>
            <p:cNvPr id="5" name="Group 3"/>
            <p:cNvGrpSpPr>
              <a:grpSpLocks/>
            </p:cNvGrpSpPr>
            <p:nvPr/>
          </p:nvGrpSpPr>
          <p:grpSpPr bwMode="auto">
            <a:xfrm>
              <a:off x="5940" y="3240"/>
              <a:ext cx="1800" cy="1260"/>
              <a:chOff x="5220" y="2340"/>
              <a:chExt cx="1620" cy="1193"/>
            </a:xfrm>
            <a:grpFill/>
          </p:grpSpPr>
          <p:sp>
            <p:nvSpPr>
              <p:cNvPr id="26" name="Rectangle 4"/>
              <p:cNvSpPr>
                <a:spLocks noChangeArrowheads="1"/>
              </p:cNvSpPr>
              <p:nvPr/>
            </p:nvSpPr>
            <p:spPr bwMode="auto">
              <a:xfrm>
                <a:off x="5220" y="2340"/>
                <a:ext cx="1620" cy="500"/>
              </a:xfrm>
              <a:prstGeom prst="rect">
                <a:avLst/>
              </a:prstGeom>
              <a:grpFill/>
              <a:ln w="9525">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Exp</a:t>
                </a:r>
              </a:p>
              <a:p>
                <a:pPr algn="l" rtl="0"/>
                <a:endParaRPr lang="fr-FR" sz="1100" b="1"/>
              </a:p>
              <a:p>
                <a:endParaRPr lang="fr-FR" b="1"/>
              </a:p>
            </p:txBody>
          </p:sp>
          <p:sp>
            <p:nvSpPr>
              <p:cNvPr id="27" name="Rectangle 5"/>
              <p:cNvSpPr>
                <a:spLocks noChangeArrowheads="1"/>
              </p:cNvSpPr>
              <p:nvPr/>
            </p:nvSpPr>
            <p:spPr bwMode="auto">
              <a:xfrm>
                <a:off x="5220" y="2700"/>
                <a:ext cx="1620" cy="833"/>
              </a:xfrm>
              <a:prstGeom prst="rect">
                <a:avLst/>
              </a:prstGeom>
              <a:grp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eval()</a:t>
                </a:r>
              </a:p>
              <a:p>
                <a:pPr algn="just" rtl="0"/>
                <a:r>
                  <a:rPr lang="fr-FR" sz="1000" b="1">
                    <a:solidFill>
                      <a:srgbClr val="000000"/>
                    </a:solidFill>
                    <a:latin typeface="Courier New" pitchFamily="49" charset="0"/>
                  </a:rPr>
                  <a:t>display()</a:t>
                </a:r>
              </a:p>
              <a:p>
                <a:pPr algn="just" rtl="0"/>
                <a:r>
                  <a:rPr lang="fr-FR" sz="1000" b="1">
                    <a:solidFill>
                      <a:srgbClr val="000000"/>
                    </a:solidFill>
                    <a:latin typeface="Courier New" pitchFamily="49" charset="0"/>
                  </a:rPr>
                  <a:t>process()</a:t>
                </a:r>
                <a:endParaRPr lang="fr-FR" b="1"/>
              </a:p>
            </p:txBody>
          </p:sp>
        </p:grpSp>
        <p:grpSp>
          <p:nvGrpSpPr>
            <p:cNvPr id="6" name="Group 6"/>
            <p:cNvGrpSpPr>
              <a:grpSpLocks/>
            </p:cNvGrpSpPr>
            <p:nvPr/>
          </p:nvGrpSpPr>
          <p:grpSpPr bwMode="auto">
            <a:xfrm>
              <a:off x="4860" y="5220"/>
              <a:ext cx="1620" cy="1063"/>
              <a:chOff x="3780" y="4860"/>
              <a:chExt cx="1620" cy="1063"/>
            </a:xfrm>
            <a:grpFill/>
          </p:grpSpPr>
          <p:sp>
            <p:nvSpPr>
              <p:cNvPr id="24" name="Rectangle 7"/>
              <p:cNvSpPr>
                <a:spLocks noChangeArrowheads="1"/>
              </p:cNvSpPr>
              <p:nvPr/>
            </p:nvSpPr>
            <p:spPr bwMode="auto">
              <a:xfrm>
                <a:off x="3780" y="4860"/>
                <a:ext cx="1620" cy="422"/>
              </a:xfrm>
              <a:prstGeom prst="rect">
                <a:avLst/>
              </a:prstGeom>
              <a:grp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Number</a:t>
                </a:r>
                <a:endParaRPr lang="fr-FR" b="1"/>
              </a:p>
            </p:txBody>
          </p:sp>
          <p:sp>
            <p:nvSpPr>
              <p:cNvPr id="25" name="Rectangle 8"/>
              <p:cNvSpPr>
                <a:spLocks noChangeArrowheads="1"/>
              </p:cNvSpPr>
              <p:nvPr/>
            </p:nvSpPr>
            <p:spPr bwMode="auto">
              <a:xfrm>
                <a:off x="3780" y="5220"/>
                <a:ext cx="1620" cy="703"/>
              </a:xfrm>
              <a:prstGeom prst="rect">
                <a:avLst/>
              </a:prstGeom>
              <a:grp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eval()</a:t>
                </a:r>
              </a:p>
              <a:p>
                <a:pPr algn="just" rtl="0"/>
                <a:r>
                  <a:rPr lang="fr-FR" sz="1000" b="1">
                    <a:solidFill>
                      <a:srgbClr val="000000"/>
                    </a:solidFill>
                    <a:latin typeface="Courier New" pitchFamily="49" charset="0"/>
                  </a:rPr>
                  <a:t>display()</a:t>
                </a:r>
                <a:endParaRPr lang="fr-FR" b="1"/>
              </a:p>
            </p:txBody>
          </p:sp>
        </p:grpSp>
        <p:grpSp>
          <p:nvGrpSpPr>
            <p:cNvPr id="7" name="Group 9"/>
            <p:cNvGrpSpPr>
              <a:grpSpLocks/>
            </p:cNvGrpSpPr>
            <p:nvPr/>
          </p:nvGrpSpPr>
          <p:grpSpPr bwMode="auto">
            <a:xfrm>
              <a:off x="7020" y="5223"/>
              <a:ext cx="2340" cy="2697"/>
              <a:chOff x="6300" y="4143"/>
              <a:chExt cx="2340" cy="2697"/>
            </a:xfrm>
            <a:grpFill/>
          </p:grpSpPr>
          <p:grpSp>
            <p:nvGrpSpPr>
              <p:cNvPr id="8" name="Group 10"/>
              <p:cNvGrpSpPr>
                <a:grpSpLocks/>
              </p:cNvGrpSpPr>
              <p:nvPr/>
            </p:nvGrpSpPr>
            <p:grpSpPr bwMode="auto">
              <a:xfrm>
                <a:off x="6300" y="4143"/>
                <a:ext cx="2340" cy="1081"/>
                <a:chOff x="7200" y="3420"/>
                <a:chExt cx="2340" cy="1063"/>
              </a:xfrm>
              <a:grpFill/>
            </p:grpSpPr>
            <p:sp>
              <p:nvSpPr>
                <p:cNvPr id="22" name="Rectangle 11"/>
                <p:cNvSpPr>
                  <a:spLocks noChangeArrowheads="1"/>
                </p:cNvSpPr>
                <p:nvPr/>
              </p:nvSpPr>
              <p:spPr bwMode="auto">
                <a:xfrm>
                  <a:off x="7200" y="3420"/>
                  <a:ext cx="2340" cy="422"/>
                </a:xfrm>
                <a:prstGeom prst="rect">
                  <a:avLst/>
                </a:prstGeom>
                <a:grp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BinaryOperator</a:t>
                  </a:r>
                  <a:endParaRPr lang="fr-FR" b="1"/>
                </a:p>
              </p:txBody>
            </p:sp>
            <p:sp>
              <p:nvSpPr>
                <p:cNvPr id="23" name="Rectangle 12"/>
                <p:cNvSpPr>
                  <a:spLocks noChangeArrowheads="1"/>
                </p:cNvSpPr>
                <p:nvPr/>
              </p:nvSpPr>
              <p:spPr bwMode="auto">
                <a:xfrm>
                  <a:off x="7200" y="3780"/>
                  <a:ext cx="2340" cy="703"/>
                </a:xfrm>
                <a:prstGeom prst="rect">
                  <a:avLst/>
                </a:prstGeom>
                <a:grp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setLeftExp(Exp)</a:t>
                  </a:r>
                </a:p>
                <a:p>
                  <a:pPr algn="just" rtl="0"/>
                  <a:r>
                    <a:rPr lang="fr-FR" sz="1000" b="1">
                      <a:solidFill>
                        <a:srgbClr val="000000"/>
                      </a:solidFill>
                      <a:latin typeface="Courier New" pitchFamily="49" charset="0"/>
                    </a:rPr>
                    <a:t>setRightExp(Exp)</a:t>
                  </a:r>
                  <a:endParaRPr lang="fr-FR" b="1"/>
                </a:p>
              </p:txBody>
            </p:sp>
          </p:grpSp>
          <p:grpSp>
            <p:nvGrpSpPr>
              <p:cNvPr id="9" name="Group 13"/>
              <p:cNvGrpSpPr>
                <a:grpSpLocks/>
              </p:cNvGrpSpPr>
              <p:nvPr/>
            </p:nvGrpSpPr>
            <p:grpSpPr bwMode="auto">
              <a:xfrm>
                <a:off x="6840" y="5760"/>
                <a:ext cx="1620" cy="1080"/>
                <a:chOff x="6660" y="6075"/>
                <a:chExt cx="1620" cy="1125"/>
              </a:xfrm>
              <a:grpFill/>
            </p:grpSpPr>
            <p:sp>
              <p:nvSpPr>
                <p:cNvPr id="20" name="Rectangle 14"/>
                <p:cNvSpPr>
                  <a:spLocks noChangeArrowheads="1"/>
                </p:cNvSpPr>
                <p:nvPr/>
              </p:nvSpPr>
              <p:spPr bwMode="auto">
                <a:xfrm>
                  <a:off x="6660" y="6075"/>
                  <a:ext cx="1620" cy="422"/>
                </a:xfrm>
                <a:prstGeom prst="rect">
                  <a:avLst/>
                </a:prstGeom>
                <a:grp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Plus</a:t>
                  </a:r>
                  <a:endParaRPr lang="fr-FR" b="1"/>
                </a:p>
              </p:txBody>
            </p:sp>
            <p:sp>
              <p:nvSpPr>
                <p:cNvPr id="21" name="Rectangle 15"/>
                <p:cNvSpPr>
                  <a:spLocks noChangeArrowheads="1"/>
                </p:cNvSpPr>
                <p:nvPr/>
              </p:nvSpPr>
              <p:spPr bwMode="auto">
                <a:xfrm>
                  <a:off x="6660" y="6497"/>
                  <a:ext cx="1620" cy="703"/>
                </a:xfrm>
                <a:prstGeom prst="rect">
                  <a:avLst/>
                </a:prstGeom>
                <a:grp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eval()</a:t>
                  </a:r>
                </a:p>
                <a:p>
                  <a:pPr algn="just" rtl="0"/>
                  <a:r>
                    <a:rPr lang="fr-FR" sz="1000" b="1">
                      <a:solidFill>
                        <a:srgbClr val="000000"/>
                      </a:solidFill>
                      <a:latin typeface="Courier New" pitchFamily="49" charset="0"/>
                    </a:rPr>
                    <a:t>display()</a:t>
                  </a:r>
                  <a:endParaRPr lang="fr-FR" b="1"/>
                </a:p>
              </p:txBody>
            </p:sp>
          </p:grpSp>
          <p:grpSp>
            <p:nvGrpSpPr>
              <p:cNvPr id="14" name="Group 16"/>
              <p:cNvGrpSpPr>
                <a:grpSpLocks/>
              </p:cNvGrpSpPr>
              <p:nvPr/>
            </p:nvGrpSpPr>
            <p:grpSpPr bwMode="auto">
              <a:xfrm>
                <a:off x="7380" y="5229"/>
                <a:ext cx="360" cy="541"/>
                <a:chOff x="7380" y="5400"/>
                <a:chExt cx="360" cy="641"/>
              </a:xfrm>
              <a:grpFill/>
            </p:grpSpPr>
            <p:sp>
              <p:nvSpPr>
                <p:cNvPr id="17" name="AutoShape 17"/>
                <p:cNvSpPr>
                  <a:spLocks noChangeArrowheads="1"/>
                </p:cNvSpPr>
                <p:nvPr/>
              </p:nvSpPr>
              <p:spPr bwMode="auto">
                <a:xfrm>
                  <a:off x="7380" y="5580"/>
                  <a:ext cx="360" cy="180"/>
                </a:xfrm>
                <a:prstGeom prst="triangle">
                  <a:avLst>
                    <a:gd name="adj" fmla="val 50000"/>
                  </a:avLst>
                </a:prstGeom>
                <a:grpFill/>
                <a:ln w="9525">
                  <a:solidFill>
                    <a:srgbClr val="000000"/>
                  </a:solidFill>
                  <a:miter lim="800000"/>
                  <a:headEnd/>
                  <a:tailEnd/>
                </a:ln>
              </p:spPr>
              <p:txBody>
                <a:bodyPr/>
                <a:lstStyle/>
                <a:p>
                  <a:endParaRPr lang="fr-FR" b="1"/>
                </a:p>
              </p:txBody>
            </p:sp>
            <p:sp>
              <p:nvSpPr>
                <p:cNvPr id="18" name="Line 18"/>
                <p:cNvSpPr>
                  <a:spLocks noChangeShapeType="1"/>
                </p:cNvSpPr>
                <p:nvPr/>
              </p:nvSpPr>
              <p:spPr bwMode="auto">
                <a:xfrm>
                  <a:off x="7560" y="5760"/>
                  <a:ext cx="0" cy="281"/>
                </a:xfrm>
                <a:prstGeom prst="line">
                  <a:avLst/>
                </a:prstGeom>
                <a:grpFill/>
                <a:ln w="9525">
                  <a:solidFill>
                    <a:srgbClr val="000000"/>
                  </a:solidFill>
                  <a:round/>
                  <a:headEnd/>
                  <a:tailEnd/>
                </a:ln>
              </p:spPr>
              <p:txBody>
                <a:bodyPr/>
                <a:lstStyle/>
                <a:p>
                  <a:endParaRPr lang="fr-FR" b="1"/>
                </a:p>
              </p:txBody>
            </p:sp>
            <p:sp>
              <p:nvSpPr>
                <p:cNvPr id="19" name="Line 19"/>
                <p:cNvSpPr>
                  <a:spLocks noChangeShapeType="1"/>
                </p:cNvSpPr>
                <p:nvPr/>
              </p:nvSpPr>
              <p:spPr bwMode="auto">
                <a:xfrm flipV="1">
                  <a:off x="7560" y="5400"/>
                  <a:ext cx="0" cy="180"/>
                </a:xfrm>
                <a:prstGeom prst="line">
                  <a:avLst/>
                </a:prstGeom>
                <a:grpFill/>
                <a:ln w="9525">
                  <a:solidFill>
                    <a:srgbClr val="000000"/>
                  </a:solidFill>
                  <a:round/>
                  <a:headEnd/>
                  <a:tailEnd/>
                </a:ln>
              </p:spPr>
              <p:txBody>
                <a:bodyPr/>
                <a:lstStyle/>
                <a:p>
                  <a:endParaRPr lang="fr-FR" b="1"/>
                </a:p>
              </p:txBody>
            </p:sp>
          </p:grpSp>
        </p:grpSp>
        <p:grpSp>
          <p:nvGrpSpPr>
            <p:cNvPr id="15" name="Group 20"/>
            <p:cNvGrpSpPr>
              <a:grpSpLocks/>
            </p:cNvGrpSpPr>
            <p:nvPr/>
          </p:nvGrpSpPr>
          <p:grpSpPr bwMode="auto">
            <a:xfrm>
              <a:off x="5580" y="4500"/>
              <a:ext cx="2700" cy="720"/>
              <a:chOff x="4500" y="3780"/>
              <a:chExt cx="2700" cy="642"/>
            </a:xfrm>
            <a:grpFill/>
          </p:grpSpPr>
          <p:sp>
            <p:nvSpPr>
              <p:cNvPr id="10" name="Line 21"/>
              <p:cNvSpPr>
                <a:spLocks noChangeShapeType="1"/>
              </p:cNvSpPr>
              <p:nvPr/>
            </p:nvSpPr>
            <p:spPr bwMode="auto">
              <a:xfrm flipH="1">
                <a:off x="4500" y="4140"/>
                <a:ext cx="1260" cy="282"/>
              </a:xfrm>
              <a:prstGeom prst="line">
                <a:avLst/>
              </a:prstGeom>
              <a:grpFill/>
              <a:ln w="9525">
                <a:solidFill>
                  <a:srgbClr val="000000"/>
                </a:solidFill>
                <a:round/>
                <a:headEnd/>
                <a:tailEnd/>
              </a:ln>
            </p:spPr>
            <p:txBody>
              <a:bodyPr/>
              <a:lstStyle/>
              <a:p>
                <a:endParaRPr lang="fr-FR" b="1"/>
              </a:p>
            </p:txBody>
          </p:sp>
          <p:sp>
            <p:nvSpPr>
              <p:cNvPr id="11" name="Line 22"/>
              <p:cNvSpPr>
                <a:spLocks noChangeShapeType="1"/>
              </p:cNvSpPr>
              <p:nvPr/>
            </p:nvSpPr>
            <p:spPr bwMode="auto">
              <a:xfrm>
                <a:off x="5760" y="4140"/>
                <a:ext cx="1440" cy="282"/>
              </a:xfrm>
              <a:prstGeom prst="line">
                <a:avLst/>
              </a:prstGeom>
              <a:grpFill/>
              <a:ln w="9525">
                <a:solidFill>
                  <a:srgbClr val="000000"/>
                </a:solidFill>
                <a:round/>
                <a:headEnd/>
                <a:tailEnd/>
              </a:ln>
            </p:spPr>
            <p:txBody>
              <a:bodyPr/>
              <a:lstStyle/>
              <a:p>
                <a:endParaRPr lang="fr-FR" b="1"/>
              </a:p>
            </p:txBody>
          </p:sp>
          <p:sp>
            <p:nvSpPr>
              <p:cNvPr id="12" name="AutoShape 23"/>
              <p:cNvSpPr>
                <a:spLocks noChangeArrowheads="1"/>
              </p:cNvSpPr>
              <p:nvPr/>
            </p:nvSpPr>
            <p:spPr bwMode="auto">
              <a:xfrm>
                <a:off x="5580" y="3960"/>
                <a:ext cx="360" cy="180"/>
              </a:xfrm>
              <a:prstGeom prst="triangle">
                <a:avLst>
                  <a:gd name="adj" fmla="val 50000"/>
                </a:avLst>
              </a:prstGeom>
              <a:grpFill/>
              <a:ln w="9525">
                <a:solidFill>
                  <a:srgbClr val="000000"/>
                </a:solidFill>
                <a:miter lim="800000"/>
                <a:headEnd/>
                <a:tailEnd/>
              </a:ln>
            </p:spPr>
            <p:txBody>
              <a:bodyPr/>
              <a:lstStyle/>
              <a:p>
                <a:endParaRPr lang="fr-FR" b="1"/>
              </a:p>
            </p:txBody>
          </p:sp>
          <p:sp>
            <p:nvSpPr>
              <p:cNvPr id="13" name="Line 24"/>
              <p:cNvSpPr>
                <a:spLocks noChangeShapeType="1"/>
              </p:cNvSpPr>
              <p:nvPr/>
            </p:nvSpPr>
            <p:spPr bwMode="auto">
              <a:xfrm flipV="1">
                <a:off x="5760" y="3780"/>
                <a:ext cx="0" cy="180"/>
              </a:xfrm>
              <a:prstGeom prst="line">
                <a:avLst/>
              </a:prstGeom>
              <a:grpFill/>
              <a:ln w="9525">
                <a:solidFill>
                  <a:srgbClr val="000000"/>
                </a:solidFill>
                <a:round/>
                <a:headEnd/>
                <a:tailEnd/>
              </a:ln>
            </p:spPr>
            <p:txBody>
              <a:bodyPr/>
              <a:lstStyle/>
              <a:p>
                <a:endParaRPr lang="fr-FR" b="1"/>
              </a:p>
            </p:txBody>
          </p:sp>
        </p:grpSp>
      </p:gr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graphicFrame>
        <p:nvGraphicFramePr>
          <p:cNvPr id="4" name="Tableau 3"/>
          <p:cNvGraphicFramePr>
            <a:graphicFrameLocks noGrp="1"/>
          </p:cNvGraphicFramePr>
          <p:nvPr/>
        </p:nvGraphicFramePr>
        <p:xfrm>
          <a:off x="714375" y="1857375"/>
          <a:ext cx="7786742" cy="4689180"/>
        </p:xfrm>
        <a:graphic>
          <a:graphicData uri="http://schemas.openxmlformats.org/drawingml/2006/table">
            <a:tbl>
              <a:tblPr/>
              <a:tblGrid>
                <a:gridCol w="3071834"/>
                <a:gridCol w="4714908"/>
              </a:tblGrid>
              <a:tr h="171107">
                <a:tc>
                  <a:txBody>
                    <a:bodyPr/>
                    <a:lstStyle/>
                    <a:p>
                      <a:pPr>
                        <a:spcAft>
                          <a:spcPts val="0"/>
                        </a:spcAft>
                      </a:pPr>
                      <a:r>
                        <a:rPr lang="fr-FR" sz="1000" b="1" dirty="0">
                          <a:latin typeface="Tahoma"/>
                          <a:ea typeface="Times New Roman"/>
                        </a:rPr>
                        <a:t>Programme</a:t>
                      </a:r>
                      <a:endParaRPr lang="fr-FR" sz="1000" dirty="0">
                        <a:latin typeface="Times New Roman"/>
                        <a:ea typeface="Times New Roman"/>
                      </a:endParaRPr>
                    </a:p>
                  </a:txBody>
                  <a:tcPr marL="31925" marR="31925" marT="15682" marB="15682">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fr-FR" sz="1000" b="1">
                          <a:latin typeface="Tahoma"/>
                          <a:ea typeface="Times New Roman"/>
                        </a:rPr>
                        <a:t>Commentaires</a:t>
                      </a:r>
                      <a:endParaRPr lang="fr-FR" sz="1000">
                        <a:latin typeface="Times New Roman"/>
                        <a:ea typeface="Times New Roman"/>
                      </a:endParaRPr>
                    </a:p>
                  </a:txBody>
                  <a:tcPr marL="31925" marR="31925" marT="15682" marB="15682">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19941">
                <a:tc>
                  <a:txBody>
                    <a:bodyPr/>
                    <a:lstStyle/>
                    <a:p>
                      <a:pPr algn="l">
                        <a:spcAft>
                          <a:spcPts val="0"/>
                        </a:spcAft>
                      </a:pPr>
                      <a:r>
                        <a:rPr lang="en-US" sz="1000" b="1" dirty="0">
                          <a:latin typeface="Courier New"/>
                          <a:ea typeface="Times New Roman"/>
                        </a:rPr>
                        <a:t>public</a:t>
                      </a:r>
                      <a:r>
                        <a:rPr lang="en-US" sz="1000" dirty="0">
                          <a:latin typeface="Courier New"/>
                          <a:ea typeface="Times New Roman"/>
                        </a:rPr>
                        <a:t> </a:t>
                      </a:r>
                      <a:r>
                        <a:rPr lang="en-US" sz="1000" b="1" dirty="0">
                          <a:latin typeface="Courier New"/>
                          <a:ea typeface="Times New Roman"/>
                        </a:rPr>
                        <a:t>abstract</a:t>
                      </a:r>
                      <a:r>
                        <a:rPr lang="en-US" sz="1000" dirty="0">
                          <a:latin typeface="Courier New"/>
                          <a:ea typeface="Times New Roman"/>
                        </a:rPr>
                        <a:t> </a:t>
                      </a:r>
                      <a:r>
                        <a:rPr lang="en-US" sz="1000" b="1" dirty="0">
                          <a:latin typeface="Courier New"/>
                          <a:ea typeface="Times New Roman"/>
                        </a:rPr>
                        <a:t>class</a:t>
                      </a:r>
                      <a:r>
                        <a:rPr lang="en-US" sz="1000" dirty="0">
                          <a:latin typeface="Courier New"/>
                          <a:ea typeface="Times New Roman"/>
                        </a:rPr>
                        <a:t> Exp{</a:t>
                      </a:r>
                      <a:endParaRPr lang="fr-FR" sz="1000" dirty="0">
                        <a:latin typeface="Courier New"/>
                        <a:ea typeface="Times New Roman"/>
                      </a:endParaRPr>
                    </a:p>
                    <a:p>
                      <a:pPr algn="l">
                        <a:spcAft>
                          <a:spcPts val="0"/>
                        </a:spcAft>
                      </a:pPr>
                      <a:r>
                        <a:rPr lang="en-US" sz="1000" dirty="0">
                          <a:latin typeface="Courier New"/>
                          <a:ea typeface="Times New Roman"/>
                        </a:rPr>
                        <a:t> </a:t>
                      </a:r>
                      <a:r>
                        <a:rPr lang="en-US" sz="1000" b="1" dirty="0">
                          <a:latin typeface="Courier New"/>
                          <a:ea typeface="Times New Roman"/>
                        </a:rPr>
                        <a:t>public</a:t>
                      </a:r>
                      <a:r>
                        <a:rPr lang="en-US" sz="1000" dirty="0">
                          <a:latin typeface="Courier New"/>
                          <a:ea typeface="Times New Roman"/>
                        </a:rPr>
                        <a:t> </a:t>
                      </a:r>
                      <a:r>
                        <a:rPr lang="en-US" sz="1000" b="1" dirty="0">
                          <a:latin typeface="Courier New"/>
                          <a:ea typeface="Times New Roman"/>
                        </a:rPr>
                        <a:t>abstract</a:t>
                      </a:r>
                      <a:r>
                        <a:rPr lang="en-US" sz="1000" dirty="0">
                          <a:latin typeface="Courier New"/>
                          <a:ea typeface="Times New Roman"/>
                        </a:rPr>
                        <a:t> float </a:t>
                      </a:r>
                      <a:r>
                        <a:rPr lang="en-US" sz="1000" dirty="0" err="1">
                          <a:latin typeface="Courier New"/>
                          <a:ea typeface="Times New Roman"/>
                        </a:rPr>
                        <a:t>eval</a:t>
                      </a:r>
                      <a:r>
                        <a:rPr lang="en-US" sz="1000" dirty="0">
                          <a:latin typeface="Courier New"/>
                          <a:ea typeface="Times New Roman"/>
                        </a:rPr>
                        <a:t>();</a:t>
                      </a:r>
                      <a:endParaRPr lang="fr-FR" sz="1000" dirty="0">
                        <a:latin typeface="Courier New"/>
                        <a:ea typeface="Times New Roman"/>
                      </a:endParaRPr>
                    </a:p>
                    <a:p>
                      <a:pPr algn="l">
                        <a:spcAft>
                          <a:spcPts val="0"/>
                        </a:spcAft>
                      </a:pPr>
                      <a:r>
                        <a:rPr lang="en-US" sz="1000" dirty="0">
                          <a:latin typeface="Courier New"/>
                          <a:ea typeface="Times New Roman"/>
                        </a:rPr>
                        <a:t> </a:t>
                      </a:r>
                      <a:r>
                        <a:rPr lang="en-US" sz="1000" b="1" dirty="0">
                          <a:latin typeface="Courier New"/>
                          <a:ea typeface="Times New Roman"/>
                        </a:rPr>
                        <a:t>public</a:t>
                      </a:r>
                      <a:r>
                        <a:rPr lang="en-US" sz="1000" dirty="0">
                          <a:latin typeface="Courier New"/>
                          <a:ea typeface="Times New Roman"/>
                        </a:rPr>
                        <a:t> </a:t>
                      </a:r>
                      <a:r>
                        <a:rPr lang="en-US" sz="1000" b="1" dirty="0">
                          <a:latin typeface="Courier New"/>
                          <a:ea typeface="Times New Roman"/>
                        </a:rPr>
                        <a:t>abstract</a:t>
                      </a:r>
                      <a:r>
                        <a:rPr lang="en-US" sz="1000" dirty="0">
                          <a:latin typeface="Courier New"/>
                          <a:ea typeface="Times New Roman"/>
                        </a:rPr>
                        <a:t> String display();</a:t>
                      </a:r>
                      <a:endParaRPr lang="fr-FR" sz="1000" dirty="0">
                        <a:latin typeface="Courier New"/>
                        <a:ea typeface="Times New Roman"/>
                      </a:endParaRPr>
                    </a:p>
                    <a:p>
                      <a:pPr algn="l">
                        <a:spcAft>
                          <a:spcPts val="0"/>
                        </a:spcAft>
                      </a:pPr>
                      <a:r>
                        <a:rPr lang="en-US" sz="1000" dirty="0">
                          <a:latin typeface="Courier New"/>
                          <a:ea typeface="Times New Roman"/>
                        </a:rPr>
                        <a:t> </a:t>
                      </a:r>
                      <a:r>
                        <a:rPr lang="en-US" sz="1000" b="1" dirty="0">
                          <a:latin typeface="Courier New"/>
                          <a:ea typeface="Times New Roman"/>
                        </a:rPr>
                        <a:t>public</a:t>
                      </a:r>
                      <a:r>
                        <a:rPr lang="en-US" sz="1000" dirty="0">
                          <a:latin typeface="Courier New"/>
                          <a:ea typeface="Times New Roman"/>
                        </a:rPr>
                        <a:t> void process(){}</a:t>
                      </a:r>
                      <a:endParaRPr lang="fr-FR" sz="1000" dirty="0">
                        <a:latin typeface="Courier New"/>
                        <a:ea typeface="Times New Roman"/>
                      </a:endParaRPr>
                    </a:p>
                    <a:p>
                      <a:pPr algn="l">
                        <a:spcAft>
                          <a:spcPts val="0"/>
                        </a:spcAft>
                      </a:pPr>
                      <a:r>
                        <a:rPr lang="fr-FR" sz="1000" dirty="0">
                          <a:latin typeface="Courier New"/>
                          <a:ea typeface="Times New Roman"/>
                        </a:rPr>
                        <a:t>}</a:t>
                      </a:r>
                    </a:p>
                  </a:txBody>
                  <a:tcPr marL="31925" marR="31925" marT="31925" marB="31925">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accent3">
                        <a:lumMod val="20000"/>
                        <a:lumOff val="80000"/>
                      </a:schemeClr>
                    </a:solidFill>
                  </a:tcPr>
                </a:tc>
                <a:tc>
                  <a:txBody>
                    <a:bodyPr/>
                    <a:lstStyle/>
                    <a:p>
                      <a:pPr algn="justLow">
                        <a:spcAft>
                          <a:spcPts val="0"/>
                        </a:spcAft>
                      </a:pPr>
                      <a:r>
                        <a:rPr lang="fr-FR" sz="1000" i="1" dirty="0" err="1">
                          <a:latin typeface="Courier New"/>
                          <a:ea typeface="Times New Roman"/>
                          <a:cs typeface="Times New Roman"/>
                        </a:rPr>
                        <a:t>Exp</a:t>
                      </a:r>
                      <a:r>
                        <a:rPr lang="fr-FR" sz="1000" dirty="0">
                          <a:latin typeface="Tahoma"/>
                          <a:ea typeface="Times New Roman"/>
                        </a:rPr>
                        <a:t> est la classe supérieure de la hiérarchie. C’est une classe abstraite qui définit seulement les méthodes manipulant une expression. Les sous-classes d’</a:t>
                      </a:r>
                      <a:r>
                        <a:rPr lang="fr-FR" sz="1000" i="1" dirty="0" err="1">
                          <a:latin typeface="Courier New"/>
                          <a:ea typeface="Times New Roman"/>
                          <a:cs typeface="Times New Roman"/>
                        </a:rPr>
                        <a:t>Exp</a:t>
                      </a:r>
                      <a:r>
                        <a:rPr lang="fr-FR" sz="1000" dirty="0">
                          <a:latin typeface="Tahoma"/>
                          <a:ea typeface="Times New Roman"/>
                        </a:rPr>
                        <a:t> sont prévues pour supporter la définition des méthodes pour évaluer et afficher les expressions. </a:t>
                      </a:r>
                      <a:endParaRPr lang="fr-FR" sz="1000" dirty="0">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accent3">
                        <a:lumMod val="20000"/>
                        <a:lumOff val="80000"/>
                      </a:schemeClr>
                    </a:solidFill>
                  </a:tcPr>
                </a:tc>
              </a:tr>
              <a:tr h="807562">
                <a:tc>
                  <a:txBody>
                    <a:bodyPr/>
                    <a:lstStyle/>
                    <a:p>
                      <a:pPr algn="l">
                        <a:spcAft>
                          <a:spcPts val="0"/>
                        </a:spcAft>
                      </a:pPr>
                      <a:r>
                        <a:rPr lang="en-US" sz="1000" b="1">
                          <a:latin typeface="Courier New"/>
                          <a:ea typeface="Times New Roman"/>
                        </a:rPr>
                        <a:t>public</a:t>
                      </a:r>
                      <a:r>
                        <a:rPr lang="en-US" sz="1000">
                          <a:latin typeface="Courier New"/>
                          <a:ea typeface="Times New Roman"/>
                        </a:rPr>
                        <a:t> </a:t>
                      </a:r>
                      <a:r>
                        <a:rPr lang="en-US" sz="1000" b="1">
                          <a:latin typeface="Courier New"/>
                          <a:ea typeface="Times New Roman"/>
                        </a:rPr>
                        <a:t>class</a:t>
                      </a:r>
                      <a:r>
                        <a:rPr lang="en-US" sz="1000">
                          <a:latin typeface="Courier New"/>
                          <a:ea typeface="Times New Roman"/>
                        </a:rPr>
                        <a:t> Number </a:t>
                      </a:r>
                      <a:r>
                        <a:rPr lang="en-US" sz="1000" b="1">
                          <a:latin typeface="Courier New"/>
                          <a:ea typeface="Times New Roman"/>
                        </a:rPr>
                        <a:t>extends</a:t>
                      </a:r>
                      <a:r>
                        <a:rPr lang="en-US" sz="1000">
                          <a:latin typeface="Courier New"/>
                          <a:ea typeface="Times New Roman"/>
                        </a:rPr>
                        <a:t> Exp{</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private</a:t>
                      </a:r>
                      <a:r>
                        <a:rPr lang="en-US" sz="1000">
                          <a:latin typeface="Courier New"/>
                          <a:ea typeface="Times New Roman"/>
                        </a:rPr>
                        <a:t> float number;</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public</a:t>
                      </a:r>
                      <a:r>
                        <a:rPr lang="en-US" sz="1000">
                          <a:latin typeface="Courier New"/>
                          <a:ea typeface="Times New Roman"/>
                        </a:rPr>
                        <a:t> Number(float number){}</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public</a:t>
                      </a:r>
                      <a:r>
                        <a:rPr lang="en-US" sz="1000">
                          <a:latin typeface="Courier New"/>
                          <a:ea typeface="Times New Roman"/>
                        </a:rPr>
                        <a:t> float eval(){}</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public</a:t>
                      </a:r>
                      <a:r>
                        <a:rPr lang="en-US" sz="1000">
                          <a:latin typeface="Courier New"/>
                          <a:ea typeface="Times New Roman"/>
                        </a:rPr>
                        <a:t> String display(){}</a:t>
                      </a:r>
                      <a:endParaRPr lang="fr-FR" sz="1000">
                        <a:latin typeface="Courier New"/>
                        <a:ea typeface="Times New Roman"/>
                      </a:endParaRPr>
                    </a:p>
                    <a:p>
                      <a:pPr algn="l">
                        <a:spcAft>
                          <a:spcPts val="0"/>
                        </a:spcAft>
                      </a:pPr>
                      <a:r>
                        <a:rPr lang="fr-FR" sz="1000">
                          <a:latin typeface="Courier New"/>
                          <a:ea typeface="Times New Roman"/>
                        </a:rPr>
                        <a:t>}</a:t>
                      </a:r>
                    </a:p>
                  </a:txBody>
                  <a:tcPr marL="31925" marR="31925" marT="31925" marB="31925">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3">
                        <a:lumMod val="20000"/>
                        <a:lumOff val="80000"/>
                      </a:schemeClr>
                    </a:solidFill>
                  </a:tcPr>
                </a:tc>
                <a:tc>
                  <a:txBody>
                    <a:bodyPr/>
                    <a:lstStyle/>
                    <a:p>
                      <a:pPr algn="justLow">
                        <a:spcAft>
                          <a:spcPts val="0"/>
                        </a:spcAft>
                      </a:pPr>
                      <a:r>
                        <a:rPr lang="fr-FR" sz="1000" i="1" dirty="0" err="1">
                          <a:latin typeface="Courier New"/>
                          <a:ea typeface="Times New Roman"/>
                          <a:cs typeface="Times New Roman"/>
                        </a:rPr>
                        <a:t>Number</a:t>
                      </a:r>
                      <a:r>
                        <a:rPr lang="fr-FR" sz="1000" dirty="0">
                          <a:latin typeface="Tahoma"/>
                          <a:ea typeface="Times New Roman"/>
                        </a:rPr>
                        <a:t> est une sous-classe concrète d’</a:t>
                      </a:r>
                      <a:r>
                        <a:rPr lang="fr-FR" sz="1000" i="1" dirty="0" err="1">
                          <a:latin typeface="Courier New"/>
                          <a:ea typeface="Times New Roman"/>
                          <a:cs typeface="Times New Roman"/>
                        </a:rPr>
                        <a:t>Exp</a:t>
                      </a:r>
                      <a:r>
                        <a:rPr lang="fr-FR" sz="1000" dirty="0">
                          <a:latin typeface="Tahoma"/>
                          <a:ea typeface="Times New Roman"/>
                        </a:rPr>
                        <a:t> qui implémente les méthodes</a:t>
                      </a:r>
                      <a:r>
                        <a:rPr lang="fr-FR" sz="1000" i="1" dirty="0">
                          <a:latin typeface="Courier New"/>
                          <a:ea typeface="Times New Roman"/>
                          <a:cs typeface="Times New Roman"/>
                        </a:rPr>
                        <a:t> </a:t>
                      </a:r>
                      <a:r>
                        <a:rPr lang="fr-FR" sz="1000" i="1" dirty="0" err="1">
                          <a:latin typeface="Courier New"/>
                          <a:ea typeface="Times New Roman"/>
                          <a:cs typeface="Times New Roman"/>
                        </a:rPr>
                        <a:t>eval</a:t>
                      </a:r>
                      <a:r>
                        <a:rPr lang="fr-FR" sz="1000" i="1" dirty="0">
                          <a:latin typeface="Courier New"/>
                          <a:ea typeface="Times New Roman"/>
                          <a:cs typeface="Times New Roman"/>
                        </a:rPr>
                        <a:t>()</a:t>
                      </a:r>
                      <a:r>
                        <a:rPr lang="fr-FR" sz="1000" dirty="0">
                          <a:latin typeface="Tahoma"/>
                          <a:ea typeface="Times New Roman"/>
                        </a:rPr>
                        <a:t> et </a:t>
                      </a:r>
                      <a:r>
                        <a:rPr lang="fr-FR" sz="1000" i="1" dirty="0">
                          <a:latin typeface="Courier New"/>
                          <a:ea typeface="Times New Roman"/>
                          <a:cs typeface="Times New Roman"/>
                        </a:rPr>
                        <a:t>display()</a:t>
                      </a:r>
                      <a:r>
                        <a:rPr lang="fr-FR" sz="1000" dirty="0">
                          <a:latin typeface="Tahoma"/>
                          <a:ea typeface="Times New Roman"/>
                        </a:rPr>
                        <a:t>. </a:t>
                      </a:r>
                      <a:r>
                        <a:rPr lang="fr-FR" sz="1000" i="1" dirty="0" err="1">
                          <a:latin typeface="Courier New"/>
                          <a:ea typeface="Times New Roman"/>
                          <a:cs typeface="Times New Roman"/>
                        </a:rPr>
                        <a:t>Number</a:t>
                      </a:r>
                      <a:r>
                        <a:rPr lang="fr-FR" sz="1000" dirty="0">
                          <a:latin typeface="Tahoma"/>
                          <a:ea typeface="Times New Roman"/>
                        </a:rPr>
                        <a:t> contient l’attribut </a:t>
                      </a:r>
                      <a:r>
                        <a:rPr lang="fr-FR" sz="1000" i="1" dirty="0" err="1">
                          <a:latin typeface="Courier New"/>
                          <a:ea typeface="Times New Roman"/>
                          <a:cs typeface="Times New Roman"/>
                        </a:rPr>
                        <a:t>number</a:t>
                      </a:r>
                      <a:r>
                        <a:rPr lang="fr-FR" sz="1000" dirty="0">
                          <a:latin typeface="Tahoma"/>
                          <a:ea typeface="Times New Roman"/>
                        </a:rPr>
                        <a:t>, qui mémorise la valeur d’une expression consistant en un nombre. La méthode </a:t>
                      </a:r>
                      <a:r>
                        <a:rPr lang="fr-FR" sz="1000" i="1" dirty="0" err="1">
                          <a:latin typeface="Courier New"/>
                          <a:ea typeface="Times New Roman"/>
                          <a:cs typeface="Times New Roman"/>
                        </a:rPr>
                        <a:t>eval</a:t>
                      </a:r>
                      <a:r>
                        <a:rPr lang="fr-FR" sz="1000" i="1" dirty="0">
                          <a:latin typeface="Courier New"/>
                          <a:ea typeface="Times New Roman"/>
                          <a:cs typeface="Times New Roman"/>
                        </a:rPr>
                        <a:t>()</a:t>
                      </a:r>
                      <a:r>
                        <a:rPr lang="fr-FR" sz="1000" dirty="0">
                          <a:latin typeface="Tahoma"/>
                          <a:ea typeface="Times New Roman"/>
                        </a:rPr>
                        <a:t> renvoie la valeur de </a:t>
                      </a:r>
                      <a:r>
                        <a:rPr lang="fr-FR" sz="1000" i="1" dirty="0" err="1">
                          <a:latin typeface="Courier New"/>
                          <a:ea typeface="Times New Roman"/>
                          <a:cs typeface="Times New Roman"/>
                        </a:rPr>
                        <a:t>number</a:t>
                      </a:r>
                      <a:r>
                        <a:rPr lang="fr-FR" sz="1000" dirty="0">
                          <a:latin typeface="Tahoma"/>
                          <a:ea typeface="Times New Roman"/>
                        </a:rPr>
                        <a:t>, et </a:t>
                      </a:r>
                      <a:r>
                        <a:rPr lang="fr-FR" sz="1000" i="1" dirty="0">
                          <a:latin typeface="Courier New"/>
                          <a:ea typeface="Times New Roman"/>
                          <a:cs typeface="Times New Roman"/>
                        </a:rPr>
                        <a:t>display() </a:t>
                      </a:r>
                      <a:r>
                        <a:rPr lang="fr-FR" sz="1000" dirty="0">
                          <a:latin typeface="Tahoma"/>
                          <a:ea typeface="Times New Roman"/>
                        </a:rPr>
                        <a:t>sa représentation  textuelle.</a:t>
                      </a:r>
                      <a:endParaRPr lang="fr-FR" sz="1000" dirty="0">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3">
                        <a:lumMod val="20000"/>
                        <a:lumOff val="80000"/>
                      </a:schemeClr>
                    </a:solidFill>
                  </a:tcPr>
                </a:tc>
              </a:tr>
              <a:tr h="1178928">
                <a:tc>
                  <a:txBody>
                    <a:bodyPr/>
                    <a:lstStyle/>
                    <a:p>
                      <a:pPr algn="l">
                        <a:spcAft>
                          <a:spcPts val="0"/>
                        </a:spcAft>
                      </a:pPr>
                      <a:r>
                        <a:rPr lang="en-US" sz="1000" b="1">
                          <a:latin typeface="Courier New"/>
                          <a:ea typeface="Times New Roman"/>
                        </a:rPr>
                        <a:t>public</a:t>
                      </a:r>
                      <a:r>
                        <a:rPr lang="en-US" sz="1000">
                          <a:latin typeface="Courier New"/>
                          <a:ea typeface="Times New Roman"/>
                        </a:rPr>
                        <a:t> </a:t>
                      </a:r>
                      <a:r>
                        <a:rPr lang="en-US" sz="1000" b="1">
                          <a:latin typeface="Courier New"/>
                          <a:ea typeface="Times New Roman"/>
                        </a:rPr>
                        <a:t>abstract</a:t>
                      </a:r>
                      <a:r>
                        <a:rPr lang="en-US" sz="1000">
                          <a:latin typeface="Courier New"/>
                          <a:ea typeface="Times New Roman"/>
                        </a:rPr>
                        <a:t> class BinaryOperator </a:t>
                      </a:r>
                      <a:endParaRPr lang="fr-FR" sz="1000">
                        <a:latin typeface="Courier New"/>
                        <a:ea typeface="Times New Roman"/>
                      </a:endParaRPr>
                    </a:p>
                    <a:p>
                      <a:pPr algn="l">
                        <a:spcAft>
                          <a:spcPts val="0"/>
                        </a:spcAft>
                      </a:pPr>
                      <a:r>
                        <a:rPr lang="en-US" sz="1000" b="1">
                          <a:latin typeface="Courier New"/>
                          <a:ea typeface="Times New Roman"/>
                        </a:rPr>
                        <a:t>extends</a:t>
                      </a:r>
                      <a:r>
                        <a:rPr lang="en-US" sz="1000">
                          <a:latin typeface="Courier New"/>
                          <a:ea typeface="Times New Roman"/>
                        </a:rPr>
                        <a:t> Exp{</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protected</a:t>
                      </a:r>
                      <a:r>
                        <a:rPr lang="en-US" sz="1000">
                          <a:latin typeface="Courier New"/>
                          <a:ea typeface="Times New Roman"/>
                        </a:rPr>
                        <a:t> Exp leftExp;</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protected</a:t>
                      </a:r>
                      <a:r>
                        <a:rPr lang="en-US" sz="1000">
                          <a:latin typeface="Courier New"/>
                          <a:ea typeface="Times New Roman"/>
                        </a:rPr>
                        <a:t> Exp rightExp;</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public</a:t>
                      </a:r>
                      <a:r>
                        <a:rPr lang="en-US" sz="1000">
                          <a:latin typeface="Courier New"/>
                          <a:ea typeface="Times New Roman"/>
                        </a:rPr>
                        <a:t> BinaryOperator(Exp leftExp,</a:t>
                      </a:r>
                      <a:endParaRPr lang="fr-FR" sz="1000">
                        <a:latin typeface="Courier New"/>
                        <a:ea typeface="Times New Roman"/>
                      </a:endParaRPr>
                    </a:p>
                    <a:p>
                      <a:pPr algn="l">
                        <a:spcAft>
                          <a:spcPts val="0"/>
                        </a:spcAft>
                      </a:pPr>
                      <a:r>
                        <a:rPr lang="en-US" sz="1000">
                          <a:latin typeface="Courier New"/>
                          <a:ea typeface="Times New Roman"/>
                        </a:rPr>
                        <a:t> Exp rightExp){}</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public</a:t>
                      </a:r>
                      <a:r>
                        <a:rPr lang="en-US" sz="1000">
                          <a:latin typeface="Courier New"/>
                          <a:ea typeface="Times New Roman"/>
                        </a:rPr>
                        <a:t> void setLeftExp(Exp left){}</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public</a:t>
                      </a:r>
                      <a:r>
                        <a:rPr lang="en-US" sz="1000">
                          <a:latin typeface="Courier New"/>
                          <a:ea typeface="Times New Roman"/>
                        </a:rPr>
                        <a:t> void setRightExp(Exp right){}</a:t>
                      </a:r>
                      <a:endParaRPr lang="fr-FR" sz="1000">
                        <a:latin typeface="Courier New"/>
                        <a:ea typeface="Times New Roman"/>
                      </a:endParaRPr>
                    </a:p>
                    <a:p>
                      <a:pPr algn="l">
                        <a:spcAft>
                          <a:spcPts val="0"/>
                        </a:spcAft>
                      </a:pPr>
                      <a:r>
                        <a:rPr lang="fr-FR" sz="1000">
                          <a:latin typeface="Courier New"/>
                          <a:ea typeface="Times New Roman"/>
                        </a:rPr>
                        <a:t>}</a:t>
                      </a:r>
                    </a:p>
                  </a:txBody>
                  <a:tcPr marL="31925" marR="31925" marT="31925" marB="31925">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3">
                        <a:lumMod val="20000"/>
                        <a:lumOff val="80000"/>
                      </a:schemeClr>
                    </a:solidFill>
                  </a:tcPr>
                </a:tc>
                <a:tc>
                  <a:txBody>
                    <a:bodyPr/>
                    <a:lstStyle/>
                    <a:p>
                      <a:pPr algn="justLow">
                        <a:spcAft>
                          <a:spcPts val="0"/>
                        </a:spcAft>
                      </a:pPr>
                      <a:r>
                        <a:rPr lang="fr-FR" sz="1000" i="1" dirty="0" err="1">
                          <a:latin typeface="Courier New"/>
                          <a:ea typeface="Times New Roman"/>
                          <a:cs typeface="Times New Roman"/>
                        </a:rPr>
                        <a:t>BinaryOperator</a:t>
                      </a:r>
                      <a:r>
                        <a:rPr lang="fr-FR" sz="1000" dirty="0">
                          <a:latin typeface="Tahoma"/>
                          <a:ea typeface="Times New Roman"/>
                        </a:rPr>
                        <a:t> est une sous-classe abstraite de la classe </a:t>
                      </a:r>
                      <a:r>
                        <a:rPr lang="fr-FR" sz="1000" dirty="0" err="1">
                          <a:latin typeface="Tahoma"/>
                          <a:ea typeface="Times New Roman"/>
                        </a:rPr>
                        <a:t>Exp</a:t>
                      </a:r>
                      <a:r>
                        <a:rPr lang="fr-FR" sz="1000" dirty="0">
                          <a:latin typeface="Tahoma"/>
                          <a:ea typeface="Times New Roman"/>
                        </a:rPr>
                        <a:t>. Elle contient un constructeur qui prend des expressions gauches et droites d’une opération binaire comme arguments. Dans cette classe, nous avons les méthodes </a:t>
                      </a:r>
                      <a:r>
                        <a:rPr lang="fr-FR" sz="1000" i="1" dirty="0" err="1">
                          <a:latin typeface="Courier New"/>
                          <a:ea typeface="Times New Roman"/>
                          <a:cs typeface="Times New Roman"/>
                        </a:rPr>
                        <a:t>setLeftExp</a:t>
                      </a:r>
                      <a:r>
                        <a:rPr lang="fr-FR" sz="1000" i="1" dirty="0">
                          <a:latin typeface="Courier New"/>
                          <a:ea typeface="Times New Roman"/>
                          <a:cs typeface="Times New Roman"/>
                        </a:rPr>
                        <a:t>(</a:t>
                      </a:r>
                      <a:r>
                        <a:rPr lang="fr-FR" sz="1000" i="1" dirty="0" err="1">
                          <a:latin typeface="Courier New"/>
                          <a:ea typeface="Times New Roman"/>
                          <a:cs typeface="Times New Roman"/>
                        </a:rPr>
                        <a:t>Exp</a:t>
                      </a:r>
                      <a:r>
                        <a:rPr lang="fr-FR" sz="1000" i="1" dirty="0">
                          <a:latin typeface="Courier New"/>
                          <a:ea typeface="Times New Roman"/>
                          <a:cs typeface="Times New Roman"/>
                        </a:rPr>
                        <a:t>)</a:t>
                      </a:r>
                      <a:r>
                        <a:rPr lang="fr-FR" sz="1000" dirty="0">
                          <a:latin typeface="Tahoma"/>
                          <a:ea typeface="Times New Roman"/>
                        </a:rPr>
                        <a:t>  et </a:t>
                      </a:r>
                      <a:r>
                        <a:rPr lang="fr-FR" sz="1000" i="1" dirty="0" err="1">
                          <a:latin typeface="Courier New"/>
                          <a:ea typeface="Times New Roman"/>
                          <a:cs typeface="Times New Roman"/>
                        </a:rPr>
                        <a:t>setRightExp</a:t>
                      </a:r>
                      <a:r>
                        <a:rPr lang="fr-FR" sz="1000" i="1" dirty="0">
                          <a:latin typeface="Courier New"/>
                          <a:ea typeface="Times New Roman"/>
                          <a:cs typeface="Times New Roman"/>
                        </a:rPr>
                        <a:t>(</a:t>
                      </a:r>
                      <a:r>
                        <a:rPr lang="fr-FR" sz="1000" i="1" dirty="0" err="1">
                          <a:latin typeface="Courier New"/>
                          <a:ea typeface="Times New Roman"/>
                          <a:cs typeface="Times New Roman"/>
                        </a:rPr>
                        <a:t>Exp</a:t>
                      </a:r>
                      <a:r>
                        <a:rPr lang="fr-FR" sz="1000" i="1" dirty="0">
                          <a:latin typeface="Courier New"/>
                          <a:ea typeface="Times New Roman"/>
                          <a:cs typeface="Times New Roman"/>
                        </a:rPr>
                        <a:t>)</a:t>
                      </a:r>
                      <a:r>
                        <a:rPr lang="fr-FR" sz="1000" dirty="0">
                          <a:latin typeface="Tahoma"/>
                          <a:ea typeface="Times New Roman"/>
                        </a:rPr>
                        <a:t> pour changer les expressions gauches et droites impliquées dans une expression binaire.</a:t>
                      </a:r>
                      <a:endParaRPr lang="fr-FR" sz="1000" dirty="0">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3">
                        <a:lumMod val="20000"/>
                        <a:lumOff val="80000"/>
                      </a:schemeClr>
                    </a:solidFill>
                  </a:tcPr>
                </a:tc>
              </a:tr>
              <a:tr h="1265866">
                <a:tc>
                  <a:txBody>
                    <a:bodyPr/>
                    <a:lstStyle/>
                    <a:p>
                      <a:pPr algn="l">
                        <a:spcAft>
                          <a:spcPts val="0"/>
                        </a:spcAft>
                      </a:pPr>
                      <a:r>
                        <a:rPr lang="en-US" sz="1000" b="1">
                          <a:latin typeface="Courier New"/>
                          <a:ea typeface="Times New Roman"/>
                        </a:rPr>
                        <a:t>public</a:t>
                      </a:r>
                      <a:r>
                        <a:rPr lang="en-US" sz="1000">
                          <a:latin typeface="Courier New"/>
                          <a:ea typeface="Times New Roman"/>
                        </a:rPr>
                        <a:t> </a:t>
                      </a:r>
                      <a:r>
                        <a:rPr lang="en-US" sz="1000" b="1">
                          <a:latin typeface="Courier New"/>
                          <a:ea typeface="Times New Roman"/>
                        </a:rPr>
                        <a:t>class</a:t>
                      </a:r>
                      <a:r>
                        <a:rPr lang="en-US" sz="1000">
                          <a:latin typeface="Courier New"/>
                          <a:ea typeface="Times New Roman"/>
                        </a:rPr>
                        <a:t> Plus</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extends</a:t>
                      </a:r>
                      <a:r>
                        <a:rPr lang="en-US" sz="1000">
                          <a:latin typeface="Courier New"/>
                          <a:ea typeface="Times New Roman"/>
                        </a:rPr>
                        <a:t> BinaryOperator{</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public</a:t>
                      </a:r>
                      <a:r>
                        <a:rPr lang="en-US" sz="1000">
                          <a:latin typeface="Courier New"/>
                          <a:ea typeface="Times New Roman"/>
                        </a:rPr>
                        <a:t> Plus(Exp leftExp, Exp</a:t>
                      </a:r>
                      <a:endParaRPr lang="fr-FR" sz="1000">
                        <a:latin typeface="Courier New"/>
                        <a:ea typeface="Times New Roman"/>
                      </a:endParaRPr>
                    </a:p>
                    <a:p>
                      <a:pPr algn="l">
                        <a:spcAft>
                          <a:spcPts val="0"/>
                        </a:spcAft>
                      </a:pPr>
                      <a:r>
                        <a:rPr lang="en-US" sz="1000">
                          <a:latin typeface="Courier New"/>
                          <a:ea typeface="Times New Roman"/>
                        </a:rPr>
                        <a:t> rightExp){}</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public</a:t>
                      </a:r>
                      <a:r>
                        <a:rPr lang="en-US" sz="1000">
                          <a:latin typeface="Courier New"/>
                          <a:ea typeface="Times New Roman"/>
                        </a:rPr>
                        <a:t> float eval(){}</a:t>
                      </a:r>
                      <a:endParaRPr lang="fr-FR" sz="1000">
                        <a:latin typeface="Courier New"/>
                        <a:ea typeface="Times New Roman"/>
                      </a:endParaRPr>
                    </a:p>
                    <a:p>
                      <a:pPr algn="l">
                        <a:spcAft>
                          <a:spcPts val="0"/>
                        </a:spcAft>
                      </a:pPr>
                      <a:r>
                        <a:rPr lang="en-US" sz="1000">
                          <a:latin typeface="Courier New"/>
                          <a:ea typeface="Times New Roman"/>
                        </a:rPr>
                        <a:t> </a:t>
                      </a:r>
                      <a:r>
                        <a:rPr lang="en-US" sz="1000" b="1">
                          <a:latin typeface="Courier New"/>
                          <a:ea typeface="Times New Roman"/>
                        </a:rPr>
                        <a:t>public</a:t>
                      </a:r>
                      <a:r>
                        <a:rPr lang="en-US" sz="1000">
                          <a:latin typeface="Courier New"/>
                          <a:ea typeface="Times New Roman"/>
                        </a:rPr>
                        <a:t> String display(){}</a:t>
                      </a:r>
                      <a:endParaRPr lang="fr-FR" sz="1000">
                        <a:latin typeface="Courier New"/>
                        <a:ea typeface="Times New Roman"/>
                      </a:endParaRPr>
                    </a:p>
                    <a:p>
                      <a:pPr algn="l">
                        <a:spcAft>
                          <a:spcPts val="0"/>
                        </a:spcAft>
                      </a:pPr>
                      <a:r>
                        <a:rPr lang="fr-FR" sz="1000">
                          <a:latin typeface="Courier New"/>
                          <a:ea typeface="Times New Roman"/>
                        </a:rPr>
                        <a:t>}</a:t>
                      </a:r>
                    </a:p>
                  </a:txBody>
                  <a:tcPr marL="31925" marR="31925" marT="31925" marB="31925">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Low">
                        <a:spcAft>
                          <a:spcPts val="0"/>
                        </a:spcAft>
                      </a:pPr>
                      <a:r>
                        <a:rPr lang="fr-FR" sz="1000" i="1" dirty="0">
                          <a:latin typeface="Courier New"/>
                          <a:ea typeface="Times New Roman"/>
                          <a:cs typeface="Times New Roman"/>
                        </a:rPr>
                        <a:t>Plus</a:t>
                      </a:r>
                      <a:r>
                        <a:rPr lang="fr-FR" sz="1000" dirty="0">
                          <a:latin typeface="Tahoma"/>
                          <a:ea typeface="Times New Roman"/>
                        </a:rPr>
                        <a:t> est une sous-classe concrète de la classe </a:t>
                      </a:r>
                      <a:r>
                        <a:rPr lang="fr-FR" sz="1000" i="1" dirty="0" err="1">
                          <a:latin typeface="Courier New"/>
                          <a:ea typeface="Times New Roman"/>
                          <a:cs typeface="Times New Roman"/>
                        </a:rPr>
                        <a:t>BinaryOperator</a:t>
                      </a:r>
                      <a:r>
                        <a:rPr lang="fr-FR" sz="1000" dirty="0">
                          <a:latin typeface="Tahoma"/>
                          <a:ea typeface="Times New Roman"/>
                        </a:rPr>
                        <a:t>. Elle a un constructeur qui prend l’expression gauche et l’expression droite de l’opérateur d’addition comme arguments. Son constructeur appelle le constructeur de la </a:t>
                      </a:r>
                      <a:r>
                        <a:rPr lang="fr-FR" sz="1000" dirty="0" err="1">
                          <a:latin typeface="Tahoma"/>
                          <a:ea typeface="Times New Roman"/>
                        </a:rPr>
                        <a:t>super-classe</a:t>
                      </a:r>
                      <a:r>
                        <a:rPr lang="fr-FR" sz="1000" dirty="0">
                          <a:latin typeface="Tahoma"/>
                          <a:ea typeface="Times New Roman"/>
                        </a:rPr>
                        <a:t>, </a:t>
                      </a:r>
                      <a:r>
                        <a:rPr lang="fr-FR" sz="1000" i="1" dirty="0" err="1">
                          <a:latin typeface="Courier New"/>
                          <a:ea typeface="Times New Roman"/>
                          <a:cs typeface="Times New Roman"/>
                        </a:rPr>
                        <a:t>BinaryOperator</a:t>
                      </a:r>
                      <a:r>
                        <a:rPr lang="fr-FR" sz="1000" dirty="0">
                          <a:latin typeface="Tahoma"/>
                          <a:ea typeface="Times New Roman"/>
                        </a:rPr>
                        <a:t>, avec ces arguments. Les méthodes</a:t>
                      </a:r>
                      <a:r>
                        <a:rPr lang="fr-FR" sz="1000" i="1" dirty="0">
                          <a:latin typeface="Courier New"/>
                          <a:ea typeface="Times New Roman"/>
                          <a:cs typeface="Times New Roman"/>
                        </a:rPr>
                        <a:t> </a:t>
                      </a:r>
                      <a:r>
                        <a:rPr lang="fr-FR" sz="1000" i="1" dirty="0" err="1">
                          <a:latin typeface="Courier New"/>
                          <a:ea typeface="Times New Roman"/>
                          <a:cs typeface="Times New Roman"/>
                        </a:rPr>
                        <a:t>eval</a:t>
                      </a:r>
                      <a:r>
                        <a:rPr lang="fr-FR" sz="1000" i="1" dirty="0">
                          <a:latin typeface="Courier New"/>
                          <a:ea typeface="Times New Roman"/>
                          <a:cs typeface="Times New Roman"/>
                        </a:rPr>
                        <a:t>()</a:t>
                      </a:r>
                      <a:r>
                        <a:rPr lang="fr-FR" sz="1000" dirty="0">
                          <a:latin typeface="Tahoma"/>
                          <a:ea typeface="Times New Roman"/>
                        </a:rPr>
                        <a:t> et </a:t>
                      </a:r>
                      <a:r>
                        <a:rPr lang="fr-FR" sz="1000" i="1" dirty="0">
                          <a:latin typeface="Courier New"/>
                          <a:ea typeface="Times New Roman"/>
                          <a:cs typeface="Times New Roman"/>
                        </a:rPr>
                        <a:t>display()</a:t>
                      </a:r>
                      <a:r>
                        <a:rPr lang="fr-FR" sz="1000" dirty="0">
                          <a:latin typeface="Tahoma"/>
                          <a:ea typeface="Times New Roman"/>
                        </a:rPr>
                        <a:t> sont implémentées dans cette classe. La méthode </a:t>
                      </a:r>
                      <a:r>
                        <a:rPr lang="fr-FR" sz="1000" i="1" dirty="0" err="1">
                          <a:latin typeface="Courier New"/>
                          <a:ea typeface="Times New Roman"/>
                          <a:cs typeface="Times New Roman"/>
                        </a:rPr>
                        <a:t>eval</a:t>
                      </a:r>
                      <a:r>
                        <a:rPr lang="fr-FR" sz="1000" i="1" dirty="0">
                          <a:latin typeface="Courier New"/>
                          <a:ea typeface="Times New Roman"/>
                          <a:cs typeface="Times New Roman"/>
                        </a:rPr>
                        <a:t>()</a:t>
                      </a:r>
                      <a:r>
                        <a:rPr lang="fr-FR" sz="1000" dirty="0">
                          <a:latin typeface="Tahoma"/>
                          <a:ea typeface="Times New Roman"/>
                        </a:rPr>
                        <a:t> renvoie la somme des expressions gauches et droites, et  </a:t>
                      </a:r>
                      <a:r>
                        <a:rPr lang="fr-FR" sz="1000" i="1" dirty="0">
                          <a:latin typeface="Courier New"/>
                          <a:ea typeface="Times New Roman"/>
                          <a:cs typeface="Times New Roman"/>
                        </a:rPr>
                        <a:t>display()</a:t>
                      </a:r>
                      <a:r>
                        <a:rPr lang="fr-FR" sz="1000" dirty="0">
                          <a:latin typeface="Tahoma"/>
                          <a:ea typeface="Times New Roman"/>
                        </a:rPr>
                        <a:t> renvoie la représentation textuelle  de l’expression.</a:t>
                      </a:r>
                      <a:endParaRPr lang="fr-FR" sz="1000" dirty="0">
                        <a:latin typeface="Times New Roman"/>
                        <a:ea typeface="Times New Roman"/>
                      </a:endParaRPr>
                    </a:p>
                  </a:txBody>
                  <a:tcPr marL="45720" marR="4572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23" name="Rectangle 2"/>
          <p:cNvSpPr txBox="1">
            <a:spLocks noChangeArrowheads="1"/>
          </p:cNvSpPr>
          <p:nvPr/>
        </p:nvSpPr>
        <p:spPr>
          <a:xfrm>
            <a:off x="447675" y="1142984"/>
            <a:ext cx="8229600" cy="514350"/>
          </a:xfrm>
          <a:prstGeom prst="rect">
            <a:avLst/>
          </a:prstGeom>
        </p:spPr>
        <p:txBody>
          <a:bodyPr/>
          <a:lstStyle/>
          <a:p>
            <a:pPr marL="177800" marR="0" lvl="0" indent="0" algn="justLow" defTabSz="914400" rtl="0" eaLnBrk="1" fontAlgn="auto" latinLnBrk="0" hangingPunct="1">
              <a:lnSpc>
                <a:spcPct val="100000"/>
              </a:lnSpc>
              <a:spcBef>
                <a:spcPct val="2000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Exemple</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2"/>
          <p:cNvSpPr txBox="1">
            <a:spLocks noChangeArrowheads="1"/>
          </p:cNvSpPr>
          <p:nvPr/>
        </p:nvSpPr>
        <p:spPr>
          <a:xfrm>
            <a:off x="447675" y="1484313"/>
            <a:ext cx="8229600" cy="4873625"/>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fr-FR" sz="3200" b="1" i="0" u="none" strike="noStrike" kern="1200" cap="none" spc="0" normalizeH="0" baseline="0" noProof="0" smtClean="0">
                <a:ln>
                  <a:noFill/>
                </a:ln>
                <a:solidFill>
                  <a:schemeClr val="tx1"/>
                </a:solidFill>
                <a:effectLst/>
                <a:uLnTx/>
                <a:uFillTx/>
                <a:latin typeface="+mn-lt"/>
                <a:ea typeface="+mn-ea"/>
                <a:cs typeface="+mn-cs"/>
              </a:rPr>
              <a:t>Exemple</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1400" b="0" i="0" u="none" strike="noStrike" kern="1200" cap="none" spc="0" normalizeH="0" baseline="0" noProof="0" smtClean="0">
                <a:ln>
                  <a:noFill/>
                </a:ln>
                <a:solidFill>
                  <a:schemeClr val="tx1"/>
                </a:solidFill>
                <a:effectLst/>
                <a:uLnTx/>
                <a:uFillTx/>
                <a:latin typeface="+mn-lt"/>
                <a:ea typeface="+mn-ea"/>
                <a:cs typeface="+mn-cs"/>
              </a:rPr>
              <a:t>On souhaite optimiser le calcul des expressions par utilisation d’un cache. A chaque fois que la méthode </a:t>
            </a:r>
            <a:r>
              <a:rPr kumimoji="0" lang="fr-FR" sz="1400" b="0" i="1" u="none" strike="noStrike" kern="1200" cap="none" spc="0" normalizeH="0" baseline="0" noProof="0" smtClean="0">
                <a:ln>
                  <a:noFill/>
                </a:ln>
                <a:solidFill>
                  <a:schemeClr val="tx1"/>
                </a:solidFill>
                <a:effectLst/>
                <a:uLnTx/>
                <a:uFillTx/>
                <a:latin typeface="+mn-lt"/>
                <a:ea typeface="+mn-ea"/>
                <a:cs typeface="+mn-cs"/>
              </a:rPr>
              <a:t>eval()</a:t>
            </a:r>
            <a:r>
              <a:rPr kumimoji="0" lang="fr-FR" sz="1400" b="0" i="0" u="none" strike="noStrike" kern="1200" cap="none" spc="0" normalizeH="0" baseline="0" noProof="0" smtClean="0">
                <a:ln>
                  <a:noFill/>
                </a:ln>
                <a:solidFill>
                  <a:schemeClr val="tx1"/>
                </a:solidFill>
                <a:effectLst/>
                <a:uLnTx/>
                <a:uFillTx/>
                <a:latin typeface="+mn-lt"/>
                <a:ea typeface="+mn-ea"/>
                <a:cs typeface="+mn-cs"/>
              </a:rPr>
              <a:t> est appelée, nous vérifions si le résultat est dans le cache et retournons sa valeur au lieu de refaire les calculs.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1400" b="0" i="0" u="none" strike="noStrike" kern="1200" cap="none" spc="0" normalizeH="0" baseline="0" noProof="0" smtClean="0">
                <a:ln>
                  <a:noFill/>
                </a:ln>
                <a:solidFill>
                  <a:schemeClr val="tx1"/>
                </a:solidFill>
                <a:effectLst/>
                <a:uLnTx/>
                <a:uFillTx/>
                <a:latin typeface="+mn-lt"/>
                <a:ea typeface="+mn-ea"/>
                <a:cs typeface="+mn-cs"/>
              </a:rPr>
              <a:t>Une approche classique, consiste à ajouter à la classe principale </a:t>
            </a:r>
            <a:r>
              <a:rPr kumimoji="0" lang="fr-FR" sz="1400" b="0" i="1" u="none" strike="noStrike" kern="1200" cap="none" spc="0" normalizeH="0" baseline="0" noProof="0" smtClean="0">
                <a:ln>
                  <a:noFill/>
                </a:ln>
                <a:solidFill>
                  <a:schemeClr val="tx1"/>
                </a:solidFill>
                <a:effectLst/>
                <a:uLnTx/>
                <a:uFillTx/>
                <a:latin typeface="+mn-lt"/>
                <a:ea typeface="+mn-ea"/>
                <a:cs typeface="+mn-cs"/>
              </a:rPr>
              <a:t>Exp</a:t>
            </a:r>
            <a:r>
              <a:rPr kumimoji="0" lang="fr-FR" sz="1400" b="0" i="0" u="none" strike="noStrike" kern="1200" cap="none" spc="0" normalizeH="0" baseline="0" noProof="0" smtClean="0">
                <a:ln>
                  <a:noFill/>
                </a:ln>
                <a:solidFill>
                  <a:schemeClr val="tx1"/>
                </a:solidFill>
                <a:effectLst/>
                <a:uLnTx/>
                <a:uFillTx/>
                <a:latin typeface="+mn-lt"/>
                <a:ea typeface="+mn-ea"/>
                <a:cs typeface="+mn-cs"/>
              </a:rPr>
              <a:t> une variable </a:t>
            </a:r>
            <a:r>
              <a:rPr kumimoji="0" lang="fr-FR" sz="1400" b="0" i="1" u="none" strike="noStrike" kern="1200" cap="none" spc="0" normalizeH="0" baseline="0" noProof="0" smtClean="0">
                <a:ln>
                  <a:noFill/>
                </a:ln>
                <a:solidFill>
                  <a:schemeClr val="tx1"/>
                </a:solidFill>
                <a:effectLst/>
                <a:uLnTx/>
                <a:uFillTx/>
                <a:latin typeface="+mn-lt"/>
                <a:ea typeface="+mn-ea"/>
                <a:cs typeface="+mn-cs"/>
              </a:rPr>
              <a:t>ValueInCache</a:t>
            </a:r>
            <a:r>
              <a:rPr kumimoji="0" lang="fr-FR" sz="1400" b="0" i="0" u="none" strike="noStrike" kern="1200" cap="none" spc="0" normalizeH="0" baseline="0" noProof="0" smtClean="0">
                <a:ln>
                  <a:noFill/>
                </a:ln>
                <a:solidFill>
                  <a:schemeClr val="tx1"/>
                </a:solidFill>
                <a:effectLst/>
                <a:uLnTx/>
                <a:uFillTx/>
                <a:latin typeface="+mn-lt"/>
                <a:ea typeface="+mn-ea"/>
                <a:cs typeface="+mn-cs"/>
              </a:rPr>
              <a:t>, et des méthodes pour accéder à cette variable.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1400" b="0" i="0" u="none" strike="noStrike" kern="1200" cap="none" spc="0" normalizeH="0" baseline="0" noProof="0" smtClean="0">
                <a:ln>
                  <a:noFill/>
                </a:ln>
                <a:solidFill>
                  <a:schemeClr val="tx1"/>
                </a:solidFill>
                <a:effectLst/>
                <a:uLnTx/>
                <a:uFillTx/>
                <a:latin typeface="+mn-lt"/>
                <a:ea typeface="+mn-ea"/>
                <a:cs typeface="+mn-cs"/>
              </a:rPr>
              <a:t>Nous devons également modifier toutes les méthodes </a:t>
            </a:r>
            <a:r>
              <a:rPr kumimoji="0" lang="fr-FR" sz="1400" b="0" i="1" u="none" strike="noStrike" kern="1200" cap="none" spc="0" normalizeH="0" baseline="0" noProof="0" smtClean="0">
                <a:ln>
                  <a:noFill/>
                </a:ln>
                <a:solidFill>
                  <a:schemeClr val="tx1"/>
                </a:solidFill>
                <a:effectLst/>
                <a:uLnTx/>
                <a:uFillTx/>
                <a:latin typeface="+mn-lt"/>
                <a:ea typeface="+mn-ea"/>
                <a:cs typeface="+mn-cs"/>
              </a:rPr>
              <a:t>eval() </a:t>
            </a:r>
            <a:r>
              <a:rPr kumimoji="0" lang="fr-FR" sz="1400" b="0" i="0" u="none" strike="noStrike" kern="1200" cap="none" spc="0" normalizeH="0" baseline="0" noProof="0" smtClean="0">
                <a:ln>
                  <a:noFill/>
                </a:ln>
                <a:solidFill>
                  <a:schemeClr val="tx1"/>
                </a:solidFill>
                <a:effectLst/>
                <a:uLnTx/>
                <a:uFillTx/>
                <a:latin typeface="+mn-lt"/>
                <a:ea typeface="+mn-ea"/>
                <a:cs typeface="+mn-cs"/>
              </a:rPr>
              <a:t>pour renvoyer le résultat en cache, s’il est valide. De même, si une sous expression est modifiée, on doit propager une information indiquant que la valeur dans le cache n’est plus correcte, aux objets représentant les expressions englobantes.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1400" b="0" i="0" u="none" strike="noStrike" kern="1200" cap="none" spc="0" normalizeH="0" baseline="0" noProof="0" smtClean="0">
                <a:ln>
                  <a:noFill/>
                </a:ln>
                <a:solidFill>
                  <a:schemeClr val="tx1"/>
                </a:solidFill>
                <a:effectLst/>
                <a:uLnTx/>
                <a:uFillTx/>
                <a:latin typeface="+mn-lt"/>
                <a:ea typeface="+mn-ea"/>
                <a:cs typeface="+mn-cs"/>
              </a:rPr>
              <a:t>Supposons que nous avons changé le nœud 5 par la valeur 4. Dans ce cas, il sera inutile d’évaluer l’arbre d’expression dans sa totalité une seconde fois car c’est seulement le côté gauche de l’arbre qui n’est plus valide</a:t>
            </a:r>
            <a:endParaRPr kumimoji="0" lang="fr-FR" sz="1600" b="1" i="0" u="none" strike="noStrike" kern="1200" cap="none" spc="0" normalizeH="0" baseline="0" noProof="0" smtClean="0">
              <a:ln>
                <a:noFill/>
              </a:ln>
              <a:solidFill>
                <a:schemeClr val="tx1"/>
              </a:solidFill>
              <a:effectLst/>
              <a:uLnTx/>
              <a:uFillTx/>
              <a:latin typeface="+mn-lt"/>
              <a:ea typeface="+mn-ea"/>
              <a:cs typeface="+mn-cs"/>
            </a:endParaRPr>
          </a:p>
        </p:txBody>
      </p:sp>
      <p:grpSp>
        <p:nvGrpSpPr>
          <p:cNvPr id="2" name="Group 60"/>
          <p:cNvGrpSpPr>
            <a:grpSpLocks noChangeAspect="1"/>
          </p:cNvGrpSpPr>
          <p:nvPr/>
        </p:nvGrpSpPr>
        <p:grpSpPr bwMode="auto">
          <a:xfrm>
            <a:off x="857250" y="3857625"/>
            <a:ext cx="7639050" cy="1873250"/>
            <a:chOff x="8715" y="8507"/>
            <a:chExt cx="12030" cy="2950"/>
          </a:xfrm>
        </p:grpSpPr>
        <p:sp>
          <p:nvSpPr>
            <p:cNvPr id="6" name="AutoShape 98"/>
            <p:cNvSpPr>
              <a:spLocks noChangeAspect="1" noChangeArrowheads="1" noTextEdit="1"/>
            </p:cNvSpPr>
            <p:nvPr/>
          </p:nvSpPr>
          <p:spPr bwMode="auto">
            <a:xfrm>
              <a:off x="8715" y="8507"/>
              <a:ext cx="12030" cy="2950"/>
            </a:xfrm>
            <a:prstGeom prst="rect">
              <a:avLst/>
            </a:prstGeom>
            <a:noFill/>
            <a:ln w="9525">
              <a:noFill/>
              <a:miter lim="800000"/>
              <a:headEnd/>
              <a:tailEnd/>
            </a:ln>
          </p:spPr>
          <p:txBody>
            <a:bodyPr/>
            <a:lstStyle/>
            <a:p>
              <a:endParaRPr lang="fr-FR"/>
            </a:p>
          </p:txBody>
        </p:sp>
        <p:sp>
          <p:nvSpPr>
            <p:cNvPr id="7" name="Freeform 97"/>
            <p:cNvSpPr>
              <a:spLocks/>
            </p:cNvSpPr>
            <p:nvPr/>
          </p:nvSpPr>
          <p:spPr bwMode="auto">
            <a:xfrm>
              <a:off x="15505" y="8575"/>
              <a:ext cx="3207" cy="1872"/>
            </a:xfrm>
            <a:custGeom>
              <a:avLst/>
              <a:gdLst>
                <a:gd name="T0" fmla="*/ 2420 w 3207"/>
                <a:gd name="T1" fmla="*/ 37 h 1872"/>
                <a:gd name="T2" fmla="*/ 1865 w 3207"/>
                <a:gd name="T3" fmla="*/ 277 h 1872"/>
                <a:gd name="T4" fmla="*/ 1190 w 3207"/>
                <a:gd name="T5" fmla="*/ 494 h 1872"/>
                <a:gd name="T6" fmla="*/ 650 w 3207"/>
                <a:gd name="T7" fmla="*/ 1027 h 1872"/>
                <a:gd name="T8" fmla="*/ 140 w 3207"/>
                <a:gd name="T9" fmla="*/ 1312 h 1872"/>
                <a:gd name="T10" fmla="*/ 50 w 3207"/>
                <a:gd name="T11" fmla="*/ 1642 h 1872"/>
                <a:gd name="T12" fmla="*/ 440 w 3207"/>
                <a:gd name="T13" fmla="*/ 1837 h 1872"/>
                <a:gd name="T14" fmla="*/ 1160 w 3207"/>
                <a:gd name="T15" fmla="*/ 1432 h 1872"/>
                <a:gd name="T16" fmla="*/ 1625 w 3207"/>
                <a:gd name="T17" fmla="*/ 1237 h 1872"/>
                <a:gd name="T18" fmla="*/ 1880 w 3207"/>
                <a:gd name="T19" fmla="*/ 862 h 1872"/>
                <a:gd name="T20" fmla="*/ 2300 w 3207"/>
                <a:gd name="T21" fmla="*/ 667 h 1872"/>
                <a:gd name="T22" fmla="*/ 3080 w 3207"/>
                <a:gd name="T23" fmla="*/ 532 h 1872"/>
                <a:gd name="T24" fmla="*/ 3065 w 3207"/>
                <a:gd name="T25" fmla="*/ 82 h 1872"/>
                <a:gd name="T26" fmla="*/ 2420 w 3207"/>
                <a:gd name="T27" fmla="*/ 37 h 18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07"/>
                <a:gd name="T43" fmla="*/ 0 h 1872"/>
                <a:gd name="T44" fmla="*/ 3207 w 3207"/>
                <a:gd name="T45" fmla="*/ 1872 h 18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07" h="1872">
                  <a:moveTo>
                    <a:pt x="2420" y="37"/>
                  </a:moveTo>
                  <a:cubicBezTo>
                    <a:pt x="2220" y="70"/>
                    <a:pt x="2070" y="201"/>
                    <a:pt x="1865" y="277"/>
                  </a:cubicBezTo>
                  <a:cubicBezTo>
                    <a:pt x="1660" y="353"/>
                    <a:pt x="1392" y="369"/>
                    <a:pt x="1190" y="494"/>
                  </a:cubicBezTo>
                  <a:cubicBezTo>
                    <a:pt x="988" y="619"/>
                    <a:pt x="825" y="891"/>
                    <a:pt x="650" y="1027"/>
                  </a:cubicBezTo>
                  <a:cubicBezTo>
                    <a:pt x="475" y="1163"/>
                    <a:pt x="240" y="1210"/>
                    <a:pt x="140" y="1312"/>
                  </a:cubicBezTo>
                  <a:cubicBezTo>
                    <a:pt x="40" y="1414"/>
                    <a:pt x="0" y="1554"/>
                    <a:pt x="50" y="1642"/>
                  </a:cubicBezTo>
                  <a:cubicBezTo>
                    <a:pt x="100" y="1730"/>
                    <a:pt x="255" y="1872"/>
                    <a:pt x="440" y="1837"/>
                  </a:cubicBezTo>
                  <a:cubicBezTo>
                    <a:pt x="625" y="1802"/>
                    <a:pt x="963" y="1532"/>
                    <a:pt x="1160" y="1432"/>
                  </a:cubicBezTo>
                  <a:cubicBezTo>
                    <a:pt x="1357" y="1332"/>
                    <a:pt x="1505" y="1332"/>
                    <a:pt x="1625" y="1237"/>
                  </a:cubicBezTo>
                  <a:cubicBezTo>
                    <a:pt x="1745" y="1142"/>
                    <a:pt x="1768" y="957"/>
                    <a:pt x="1880" y="862"/>
                  </a:cubicBezTo>
                  <a:cubicBezTo>
                    <a:pt x="1992" y="767"/>
                    <a:pt x="2100" y="722"/>
                    <a:pt x="2300" y="667"/>
                  </a:cubicBezTo>
                  <a:cubicBezTo>
                    <a:pt x="2500" y="612"/>
                    <a:pt x="2953" y="629"/>
                    <a:pt x="3080" y="532"/>
                  </a:cubicBezTo>
                  <a:cubicBezTo>
                    <a:pt x="3207" y="435"/>
                    <a:pt x="3175" y="164"/>
                    <a:pt x="3065" y="82"/>
                  </a:cubicBezTo>
                  <a:cubicBezTo>
                    <a:pt x="2955" y="0"/>
                    <a:pt x="2624" y="18"/>
                    <a:pt x="2420" y="37"/>
                  </a:cubicBezTo>
                  <a:close/>
                </a:path>
              </a:pathLst>
            </a:custGeom>
            <a:solidFill>
              <a:srgbClr val="FFFF99"/>
            </a:solidFill>
            <a:ln w="9525">
              <a:solidFill>
                <a:srgbClr val="000000"/>
              </a:solidFill>
              <a:round/>
              <a:headEnd/>
              <a:tailEnd/>
            </a:ln>
          </p:spPr>
          <p:txBody>
            <a:bodyPr/>
            <a:lstStyle/>
            <a:p>
              <a:endParaRPr lang="fr-FR"/>
            </a:p>
          </p:txBody>
        </p:sp>
        <p:sp>
          <p:nvSpPr>
            <p:cNvPr id="8" name="Oval 96"/>
            <p:cNvSpPr>
              <a:spLocks noChangeArrowheads="1"/>
            </p:cNvSpPr>
            <p:nvPr/>
          </p:nvSpPr>
          <p:spPr bwMode="auto">
            <a:xfrm>
              <a:off x="11647" y="8713"/>
              <a:ext cx="561" cy="360"/>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22</a:t>
              </a:r>
              <a:endParaRPr lang="en-US"/>
            </a:p>
          </p:txBody>
        </p:sp>
        <p:sp>
          <p:nvSpPr>
            <p:cNvPr id="9" name="Oval 95"/>
            <p:cNvSpPr>
              <a:spLocks noChangeArrowheads="1"/>
            </p:cNvSpPr>
            <p:nvPr/>
          </p:nvSpPr>
          <p:spPr bwMode="auto">
            <a:xfrm>
              <a:off x="10300" y="9238"/>
              <a:ext cx="471" cy="360"/>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9</a:t>
              </a:r>
              <a:endParaRPr lang="en-US"/>
            </a:p>
          </p:txBody>
        </p:sp>
        <p:sp>
          <p:nvSpPr>
            <p:cNvPr id="10" name="Oval 94"/>
            <p:cNvSpPr>
              <a:spLocks noChangeArrowheads="1"/>
            </p:cNvSpPr>
            <p:nvPr/>
          </p:nvSpPr>
          <p:spPr bwMode="auto">
            <a:xfrm>
              <a:off x="13024" y="9238"/>
              <a:ext cx="470" cy="360"/>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13</a:t>
              </a:r>
              <a:endParaRPr lang="en-US"/>
            </a:p>
          </p:txBody>
        </p:sp>
        <p:sp>
          <p:nvSpPr>
            <p:cNvPr id="11" name="Oval 93"/>
            <p:cNvSpPr>
              <a:spLocks noChangeArrowheads="1"/>
            </p:cNvSpPr>
            <p:nvPr/>
          </p:nvSpPr>
          <p:spPr bwMode="auto">
            <a:xfrm>
              <a:off x="12276" y="9838"/>
              <a:ext cx="471" cy="375"/>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7</a:t>
              </a:r>
              <a:endParaRPr lang="en-US"/>
            </a:p>
          </p:txBody>
        </p:sp>
        <p:sp>
          <p:nvSpPr>
            <p:cNvPr id="12" name="Oval 92"/>
            <p:cNvSpPr>
              <a:spLocks noChangeArrowheads="1"/>
            </p:cNvSpPr>
            <p:nvPr/>
          </p:nvSpPr>
          <p:spPr bwMode="auto">
            <a:xfrm>
              <a:off x="13689" y="9838"/>
              <a:ext cx="471" cy="375"/>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6</a:t>
              </a:r>
              <a:endParaRPr lang="en-US"/>
            </a:p>
          </p:txBody>
        </p:sp>
        <p:sp>
          <p:nvSpPr>
            <p:cNvPr id="13" name="Oval 91"/>
            <p:cNvSpPr>
              <a:spLocks noChangeArrowheads="1"/>
            </p:cNvSpPr>
            <p:nvPr/>
          </p:nvSpPr>
          <p:spPr bwMode="auto">
            <a:xfrm>
              <a:off x="9553" y="9823"/>
              <a:ext cx="470" cy="375"/>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8</a:t>
              </a:r>
              <a:endParaRPr lang="en-US"/>
            </a:p>
          </p:txBody>
        </p:sp>
        <p:sp>
          <p:nvSpPr>
            <p:cNvPr id="14" name="Oval 90"/>
            <p:cNvSpPr>
              <a:spLocks noChangeArrowheads="1"/>
            </p:cNvSpPr>
            <p:nvPr/>
          </p:nvSpPr>
          <p:spPr bwMode="auto">
            <a:xfrm>
              <a:off x="8805" y="10708"/>
              <a:ext cx="471" cy="375"/>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5</a:t>
              </a:r>
              <a:endParaRPr lang="en-US"/>
            </a:p>
          </p:txBody>
        </p:sp>
        <p:sp>
          <p:nvSpPr>
            <p:cNvPr id="15" name="Oval 89"/>
            <p:cNvSpPr>
              <a:spLocks noChangeArrowheads="1"/>
            </p:cNvSpPr>
            <p:nvPr/>
          </p:nvSpPr>
          <p:spPr bwMode="auto">
            <a:xfrm>
              <a:off x="10212" y="10708"/>
              <a:ext cx="470" cy="375"/>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3</a:t>
              </a:r>
              <a:endParaRPr lang="en-US"/>
            </a:p>
          </p:txBody>
        </p:sp>
        <p:sp>
          <p:nvSpPr>
            <p:cNvPr id="16" name="Oval 88"/>
            <p:cNvSpPr>
              <a:spLocks noChangeArrowheads="1"/>
            </p:cNvSpPr>
            <p:nvPr/>
          </p:nvSpPr>
          <p:spPr bwMode="auto">
            <a:xfrm>
              <a:off x="11048" y="9823"/>
              <a:ext cx="471" cy="375"/>
            </a:xfrm>
            <a:prstGeom prst="ellipse">
              <a:avLst/>
            </a:prstGeom>
            <a:solidFill>
              <a:srgbClr val="FFB9B9"/>
            </a:solidFill>
            <a:ln w="9525">
              <a:solidFill>
                <a:srgbClr val="003300"/>
              </a:solidFill>
              <a:round/>
              <a:headEnd/>
              <a:tailEnd/>
            </a:ln>
          </p:spPr>
          <p:txBody>
            <a:bodyPr lIns="0" tIns="0" rIns="0" bIns="0"/>
            <a:lstStyle/>
            <a:p>
              <a:pPr algn="ctr"/>
              <a:r>
                <a:rPr lang="fr-FR" sz="1000">
                  <a:cs typeface="Times New Roman" pitchFamily="18" charset="0"/>
                </a:rPr>
                <a:t>1</a:t>
              </a:r>
              <a:endParaRPr lang="fr-FR"/>
            </a:p>
          </p:txBody>
        </p:sp>
        <p:cxnSp>
          <p:nvCxnSpPr>
            <p:cNvPr id="17" name="AutoShape 87"/>
            <p:cNvCxnSpPr>
              <a:cxnSpLocks noChangeShapeType="1"/>
            </p:cNvCxnSpPr>
            <p:nvPr/>
          </p:nvCxnSpPr>
          <p:spPr bwMode="auto">
            <a:xfrm flipH="1">
              <a:off x="10702" y="9020"/>
              <a:ext cx="1027" cy="271"/>
            </a:xfrm>
            <a:prstGeom prst="straightConnector1">
              <a:avLst/>
            </a:prstGeom>
            <a:noFill/>
            <a:ln w="9525">
              <a:solidFill>
                <a:srgbClr val="000000"/>
              </a:solidFill>
              <a:round/>
              <a:headEnd/>
              <a:tailEnd/>
            </a:ln>
          </p:spPr>
        </p:cxnSp>
        <p:cxnSp>
          <p:nvCxnSpPr>
            <p:cNvPr id="18" name="AutoShape 86"/>
            <p:cNvCxnSpPr>
              <a:cxnSpLocks noChangeShapeType="1"/>
            </p:cNvCxnSpPr>
            <p:nvPr/>
          </p:nvCxnSpPr>
          <p:spPr bwMode="auto">
            <a:xfrm flipH="1">
              <a:off x="9788" y="9545"/>
              <a:ext cx="581" cy="278"/>
            </a:xfrm>
            <a:prstGeom prst="straightConnector1">
              <a:avLst/>
            </a:prstGeom>
            <a:noFill/>
            <a:ln w="9525">
              <a:solidFill>
                <a:srgbClr val="000000"/>
              </a:solidFill>
              <a:round/>
              <a:headEnd/>
              <a:tailEnd/>
            </a:ln>
          </p:spPr>
        </p:cxnSp>
        <p:cxnSp>
          <p:nvCxnSpPr>
            <p:cNvPr id="19" name="AutoShape 85"/>
            <p:cNvCxnSpPr>
              <a:cxnSpLocks noChangeShapeType="1"/>
            </p:cNvCxnSpPr>
            <p:nvPr/>
          </p:nvCxnSpPr>
          <p:spPr bwMode="auto">
            <a:xfrm>
              <a:off x="10702" y="9545"/>
              <a:ext cx="582" cy="278"/>
            </a:xfrm>
            <a:prstGeom prst="straightConnector1">
              <a:avLst/>
            </a:prstGeom>
            <a:noFill/>
            <a:ln w="9525">
              <a:solidFill>
                <a:srgbClr val="000000"/>
              </a:solidFill>
              <a:round/>
              <a:headEnd/>
              <a:tailEnd/>
            </a:ln>
          </p:spPr>
        </p:cxnSp>
        <p:cxnSp>
          <p:nvCxnSpPr>
            <p:cNvPr id="20" name="AutoShape 84"/>
            <p:cNvCxnSpPr>
              <a:cxnSpLocks noChangeShapeType="1"/>
            </p:cNvCxnSpPr>
            <p:nvPr/>
          </p:nvCxnSpPr>
          <p:spPr bwMode="auto">
            <a:xfrm flipH="1">
              <a:off x="9041" y="10143"/>
              <a:ext cx="581" cy="565"/>
            </a:xfrm>
            <a:prstGeom prst="straightConnector1">
              <a:avLst/>
            </a:prstGeom>
            <a:noFill/>
            <a:ln w="9525">
              <a:solidFill>
                <a:srgbClr val="000000"/>
              </a:solidFill>
              <a:round/>
              <a:headEnd/>
              <a:tailEnd/>
            </a:ln>
          </p:spPr>
        </p:cxnSp>
        <p:cxnSp>
          <p:nvCxnSpPr>
            <p:cNvPr id="21" name="AutoShape 83"/>
            <p:cNvCxnSpPr>
              <a:cxnSpLocks noChangeShapeType="1"/>
            </p:cNvCxnSpPr>
            <p:nvPr/>
          </p:nvCxnSpPr>
          <p:spPr bwMode="auto">
            <a:xfrm>
              <a:off x="9954" y="10143"/>
              <a:ext cx="493" cy="565"/>
            </a:xfrm>
            <a:prstGeom prst="straightConnector1">
              <a:avLst/>
            </a:prstGeom>
            <a:noFill/>
            <a:ln w="9525">
              <a:solidFill>
                <a:srgbClr val="000000"/>
              </a:solidFill>
              <a:round/>
              <a:headEnd/>
              <a:tailEnd/>
            </a:ln>
          </p:spPr>
        </p:cxnSp>
        <p:cxnSp>
          <p:nvCxnSpPr>
            <p:cNvPr id="22" name="AutoShape 82"/>
            <p:cNvCxnSpPr>
              <a:cxnSpLocks noChangeShapeType="1"/>
            </p:cNvCxnSpPr>
            <p:nvPr/>
          </p:nvCxnSpPr>
          <p:spPr bwMode="auto">
            <a:xfrm flipH="1">
              <a:off x="12512" y="9545"/>
              <a:ext cx="581" cy="293"/>
            </a:xfrm>
            <a:prstGeom prst="straightConnector1">
              <a:avLst/>
            </a:prstGeom>
            <a:noFill/>
            <a:ln w="9525">
              <a:solidFill>
                <a:srgbClr val="000000"/>
              </a:solidFill>
              <a:round/>
              <a:headEnd/>
              <a:tailEnd/>
            </a:ln>
          </p:spPr>
        </p:cxnSp>
        <p:cxnSp>
          <p:nvCxnSpPr>
            <p:cNvPr id="23" name="AutoShape 81"/>
            <p:cNvCxnSpPr>
              <a:cxnSpLocks noChangeShapeType="1"/>
            </p:cNvCxnSpPr>
            <p:nvPr/>
          </p:nvCxnSpPr>
          <p:spPr bwMode="auto">
            <a:xfrm>
              <a:off x="13425" y="9545"/>
              <a:ext cx="500" cy="293"/>
            </a:xfrm>
            <a:prstGeom prst="straightConnector1">
              <a:avLst/>
            </a:prstGeom>
            <a:noFill/>
            <a:ln w="9525">
              <a:solidFill>
                <a:srgbClr val="000000"/>
              </a:solidFill>
              <a:round/>
              <a:headEnd/>
              <a:tailEnd/>
            </a:ln>
          </p:spPr>
        </p:cxnSp>
        <p:cxnSp>
          <p:nvCxnSpPr>
            <p:cNvPr id="24" name="AutoShape 80"/>
            <p:cNvCxnSpPr>
              <a:cxnSpLocks noChangeShapeType="1"/>
            </p:cNvCxnSpPr>
            <p:nvPr/>
          </p:nvCxnSpPr>
          <p:spPr bwMode="auto">
            <a:xfrm flipH="1" flipV="1">
              <a:off x="12126" y="9020"/>
              <a:ext cx="1133" cy="218"/>
            </a:xfrm>
            <a:prstGeom prst="straightConnector1">
              <a:avLst/>
            </a:prstGeom>
            <a:noFill/>
            <a:ln w="9525">
              <a:solidFill>
                <a:srgbClr val="000000"/>
              </a:solidFill>
              <a:round/>
              <a:headEnd/>
              <a:tailEnd/>
            </a:ln>
          </p:spPr>
        </p:cxnSp>
        <p:sp>
          <p:nvSpPr>
            <p:cNvPr id="25" name="Oval 79"/>
            <p:cNvSpPr>
              <a:spLocks noChangeArrowheads="1"/>
            </p:cNvSpPr>
            <p:nvPr/>
          </p:nvSpPr>
          <p:spPr bwMode="auto">
            <a:xfrm>
              <a:off x="17947" y="8713"/>
              <a:ext cx="561" cy="360"/>
            </a:xfrm>
            <a:prstGeom prst="ellipse">
              <a:avLst/>
            </a:prstGeom>
            <a:solidFill>
              <a:srgbClr val="FFB9B9"/>
            </a:solidFill>
            <a:ln w="9525">
              <a:solidFill>
                <a:srgbClr val="FF0000"/>
              </a:solidFill>
              <a:round/>
              <a:headEnd/>
              <a:tailEnd/>
            </a:ln>
          </p:spPr>
          <p:txBody>
            <a:bodyPr lIns="0" tIns="0" rIns="0" bIns="0"/>
            <a:lstStyle/>
            <a:p>
              <a:pPr algn="ctr"/>
              <a:r>
                <a:rPr lang="en-US" sz="1000">
                  <a:cs typeface="Times New Roman" pitchFamily="18" charset="0"/>
                </a:rPr>
                <a:t>22</a:t>
              </a:r>
              <a:endParaRPr lang="en-US"/>
            </a:p>
          </p:txBody>
        </p:sp>
        <p:sp>
          <p:nvSpPr>
            <p:cNvPr id="26" name="Oval 78"/>
            <p:cNvSpPr>
              <a:spLocks noChangeArrowheads="1"/>
            </p:cNvSpPr>
            <p:nvPr/>
          </p:nvSpPr>
          <p:spPr bwMode="auto">
            <a:xfrm>
              <a:off x="16600" y="9238"/>
              <a:ext cx="471" cy="360"/>
            </a:xfrm>
            <a:prstGeom prst="ellipse">
              <a:avLst/>
            </a:prstGeom>
            <a:solidFill>
              <a:srgbClr val="FFB9B9"/>
            </a:solidFill>
            <a:ln w="9525">
              <a:solidFill>
                <a:srgbClr val="FF0000"/>
              </a:solidFill>
              <a:round/>
              <a:headEnd/>
              <a:tailEnd/>
            </a:ln>
          </p:spPr>
          <p:txBody>
            <a:bodyPr lIns="0" tIns="0" rIns="0" bIns="0"/>
            <a:lstStyle/>
            <a:p>
              <a:pPr algn="ctr"/>
              <a:r>
                <a:rPr lang="en-US" sz="1000">
                  <a:cs typeface="Times New Roman" pitchFamily="18" charset="0"/>
                </a:rPr>
                <a:t>9</a:t>
              </a:r>
              <a:endParaRPr lang="en-US"/>
            </a:p>
          </p:txBody>
        </p:sp>
        <p:sp>
          <p:nvSpPr>
            <p:cNvPr id="27" name="Oval 77"/>
            <p:cNvSpPr>
              <a:spLocks noChangeArrowheads="1"/>
            </p:cNvSpPr>
            <p:nvPr/>
          </p:nvSpPr>
          <p:spPr bwMode="auto">
            <a:xfrm>
              <a:off x="19324" y="9238"/>
              <a:ext cx="470" cy="360"/>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13</a:t>
              </a:r>
              <a:endParaRPr lang="en-US"/>
            </a:p>
          </p:txBody>
        </p:sp>
        <p:sp>
          <p:nvSpPr>
            <p:cNvPr id="28" name="Oval 76"/>
            <p:cNvSpPr>
              <a:spLocks noChangeArrowheads="1"/>
            </p:cNvSpPr>
            <p:nvPr/>
          </p:nvSpPr>
          <p:spPr bwMode="auto">
            <a:xfrm>
              <a:off x="18576" y="9838"/>
              <a:ext cx="471" cy="375"/>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7</a:t>
              </a:r>
              <a:endParaRPr lang="en-US"/>
            </a:p>
          </p:txBody>
        </p:sp>
        <p:sp>
          <p:nvSpPr>
            <p:cNvPr id="29" name="Oval 75"/>
            <p:cNvSpPr>
              <a:spLocks noChangeArrowheads="1"/>
            </p:cNvSpPr>
            <p:nvPr/>
          </p:nvSpPr>
          <p:spPr bwMode="auto">
            <a:xfrm>
              <a:off x="19989" y="9838"/>
              <a:ext cx="471" cy="375"/>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6</a:t>
              </a:r>
              <a:endParaRPr lang="en-US"/>
            </a:p>
          </p:txBody>
        </p:sp>
        <p:sp>
          <p:nvSpPr>
            <p:cNvPr id="30" name="Oval 74"/>
            <p:cNvSpPr>
              <a:spLocks noChangeArrowheads="1"/>
            </p:cNvSpPr>
            <p:nvPr/>
          </p:nvSpPr>
          <p:spPr bwMode="auto">
            <a:xfrm>
              <a:off x="15853" y="9823"/>
              <a:ext cx="470" cy="375"/>
            </a:xfrm>
            <a:prstGeom prst="ellipse">
              <a:avLst/>
            </a:prstGeom>
            <a:solidFill>
              <a:srgbClr val="FFB9B9"/>
            </a:solidFill>
            <a:ln w="9525">
              <a:solidFill>
                <a:srgbClr val="FF0000"/>
              </a:solidFill>
              <a:round/>
              <a:headEnd/>
              <a:tailEnd/>
            </a:ln>
          </p:spPr>
          <p:txBody>
            <a:bodyPr lIns="0" tIns="0" rIns="0" bIns="0"/>
            <a:lstStyle/>
            <a:p>
              <a:pPr algn="ctr"/>
              <a:r>
                <a:rPr lang="en-US" sz="1000">
                  <a:cs typeface="Times New Roman" pitchFamily="18" charset="0"/>
                </a:rPr>
                <a:t>8</a:t>
              </a:r>
              <a:endParaRPr lang="en-US"/>
            </a:p>
          </p:txBody>
        </p:sp>
        <p:sp>
          <p:nvSpPr>
            <p:cNvPr id="31" name="Oval 73"/>
            <p:cNvSpPr>
              <a:spLocks noChangeArrowheads="1"/>
            </p:cNvSpPr>
            <p:nvPr/>
          </p:nvSpPr>
          <p:spPr bwMode="auto">
            <a:xfrm>
              <a:off x="15105" y="10708"/>
              <a:ext cx="471" cy="375"/>
            </a:xfrm>
            <a:prstGeom prst="ellipse">
              <a:avLst/>
            </a:prstGeom>
            <a:solidFill>
              <a:srgbClr val="FFB9B9"/>
            </a:solidFill>
            <a:ln w="9525">
              <a:solidFill>
                <a:srgbClr val="003300"/>
              </a:solidFill>
              <a:round/>
              <a:headEnd/>
              <a:tailEnd/>
            </a:ln>
          </p:spPr>
          <p:txBody>
            <a:bodyPr lIns="0" tIns="0" rIns="0" bIns="0"/>
            <a:lstStyle/>
            <a:p>
              <a:pPr algn="ctr"/>
              <a:r>
                <a:rPr lang="fr-FR" sz="1000">
                  <a:cs typeface="Times New Roman" pitchFamily="18" charset="0"/>
                </a:rPr>
                <a:t>4</a:t>
              </a:r>
              <a:endParaRPr lang="fr-FR"/>
            </a:p>
          </p:txBody>
        </p:sp>
        <p:sp>
          <p:nvSpPr>
            <p:cNvPr id="32" name="Oval 72"/>
            <p:cNvSpPr>
              <a:spLocks noChangeArrowheads="1"/>
            </p:cNvSpPr>
            <p:nvPr/>
          </p:nvSpPr>
          <p:spPr bwMode="auto">
            <a:xfrm>
              <a:off x="16512" y="10708"/>
              <a:ext cx="470" cy="375"/>
            </a:xfrm>
            <a:prstGeom prst="ellipse">
              <a:avLst/>
            </a:prstGeom>
            <a:solidFill>
              <a:srgbClr val="FFB9B9"/>
            </a:solidFill>
            <a:ln w="9525">
              <a:solidFill>
                <a:srgbClr val="003300"/>
              </a:solidFill>
              <a:round/>
              <a:headEnd/>
              <a:tailEnd/>
            </a:ln>
          </p:spPr>
          <p:txBody>
            <a:bodyPr lIns="0" tIns="0" rIns="0" bIns="0"/>
            <a:lstStyle/>
            <a:p>
              <a:pPr algn="ctr"/>
              <a:r>
                <a:rPr lang="en-US" sz="1000">
                  <a:cs typeface="Times New Roman" pitchFamily="18" charset="0"/>
                </a:rPr>
                <a:t>3</a:t>
              </a:r>
              <a:endParaRPr lang="en-US"/>
            </a:p>
          </p:txBody>
        </p:sp>
        <p:sp>
          <p:nvSpPr>
            <p:cNvPr id="33" name="Oval 71"/>
            <p:cNvSpPr>
              <a:spLocks noChangeArrowheads="1"/>
            </p:cNvSpPr>
            <p:nvPr/>
          </p:nvSpPr>
          <p:spPr bwMode="auto">
            <a:xfrm>
              <a:off x="17348" y="9823"/>
              <a:ext cx="471" cy="375"/>
            </a:xfrm>
            <a:prstGeom prst="ellipse">
              <a:avLst/>
            </a:prstGeom>
            <a:solidFill>
              <a:srgbClr val="FFB9B9"/>
            </a:solidFill>
            <a:ln w="9525">
              <a:solidFill>
                <a:srgbClr val="003300"/>
              </a:solidFill>
              <a:round/>
              <a:headEnd/>
              <a:tailEnd/>
            </a:ln>
          </p:spPr>
          <p:txBody>
            <a:bodyPr lIns="0" tIns="0" rIns="0" bIns="0"/>
            <a:lstStyle/>
            <a:p>
              <a:pPr algn="ctr"/>
              <a:r>
                <a:rPr lang="fr-FR" sz="1000">
                  <a:cs typeface="Times New Roman" pitchFamily="18" charset="0"/>
                </a:rPr>
                <a:t>1</a:t>
              </a:r>
              <a:endParaRPr lang="fr-FR"/>
            </a:p>
          </p:txBody>
        </p:sp>
        <p:cxnSp>
          <p:nvCxnSpPr>
            <p:cNvPr id="34" name="AutoShape 70"/>
            <p:cNvCxnSpPr>
              <a:cxnSpLocks noChangeShapeType="1"/>
            </p:cNvCxnSpPr>
            <p:nvPr/>
          </p:nvCxnSpPr>
          <p:spPr bwMode="auto">
            <a:xfrm flipH="1">
              <a:off x="17002" y="9020"/>
              <a:ext cx="1027" cy="271"/>
            </a:xfrm>
            <a:prstGeom prst="straightConnector1">
              <a:avLst/>
            </a:prstGeom>
            <a:noFill/>
            <a:ln w="9525">
              <a:solidFill>
                <a:srgbClr val="000000"/>
              </a:solidFill>
              <a:round/>
              <a:headEnd/>
              <a:tailEnd/>
            </a:ln>
          </p:spPr>
        </p:cxnSp>
        <p:cxnSp>
          <p:nvCxnSpPr>
            <p:cNvPr id="35" name="AutoShape 69"/>
            <p:cNvCxnSpPr>
              <a:cxnSpLocks noChangeShapeType="1"/>
            </p:cNvCxnSpPr>
            <p:nvPr/>
          </p:nvCxnSpPr>
          <p:spPr bwMode="auto">
            <a:xfrm flipH="1">
              <a:off x="16088" y="9545"/>
              <a:ext cx="581" cy="278"/>
            </a:xfrm>
            <a:prstGeom prst="straightConnector1">
              <a:avLst/>
            </a:prstGeom>
            <a:noFill/>
            <a:ln w="9525">
              <a:solidFill>
                <a:srgbClr val="000000"/>
              </a:solidFill>
              <a:round/>
              <a:headEnd/>
              <a:tailEnd/>
            </a:ln>
          </p:spPr>
        </p:cxnSp>
        <p:cxnSp>
          <p:nvCxnSpPr>
            <p:cNvPr id="36" name="AutoShape 68"/>
            <p:cNvCxnSpPr>
              <a:cxnSpLocks noChangeShapeType="1"/>
            </p:cNvCxnSpPr>
            <p:nvPr/>
          </p:nvCxnSpPr>
          <p:spPr bwMode="auto">
            <a:xfrm>
              <a:off x="17002" y="9545"/>
              <a:ext cx="582" cy="278"/>
            </a:xfrm>
            <a:prstGeom prst="straightConnector1">
              <a:avLst/>
            </a:prstGeom>
            <a:noFill/>
            <a:ln w="9525">
              <a:solidFill>
                <a:srgbClr val="000000"/>
              </a:solidFill>
              <a:round/>
              <a:headEnd/>
              <a:tailEnd/>
            </a:ln>
          </p:spPr>
        </p:cxnSp>
        <p:cxnSp>
          <p:nvCxnSpPr>
            <p:cNvPr id="37" name="AutoShape 67"/>
            <p:cNvCxnSpPr>
              <a:cxnSpLocks noChangeShapeType="1"/>
            </p:cNvCxnSpPr>
            <p:nvPr/>
          </p:nvCxnSpPr>
          <p:spPr bwMode="auto">
            <a:xfrm flipH="1">
              <a:off x="15341" y="10143"/>
              <a:ext cx="581" cy="565"/>
            </a:xfrm>
            <a:prstGeom prst="straightConnector1">
              <a:avLst/>
            </a:prstGeom>
            <a:noFill/>
            <a:ln w="9525">
              <a:solidFill>
                <a:srgbClr val="000000"/>
              </a:solidFill>
              <a:round/>
              <a:headEnd/>
              <a:tailEnd/>
            </a:ln>
          </p:spPr>
        </p:cxnSp>
        <p:cxnSp>
          <p:nvCxnSpPr>
            <p:cNvPr id="38" name="AutoShape 66"/>
            <p:cNvCxnSpPr>
              <a:cxnSpLocks noChangeShapeType="1"/>
            </p:cNvCxnSpPr>
            <p:nvPr/>
          </p:nvCxnSpPr>
          <p:spPr bwMode="auto">
            <a:xfrm>
              <a:off x="16254" y="10143"/>
              <a:ext cx="493" cy="565"/>
            </a:xfrm>
            <a:prstGeom prst="straightConnector1">
              <a:avLst/>
            </a:prstGeom>
            <a:noFill/>
            <a:ln w="9525">
              <a:solidFill>
                <a:srgbClr val="000000"/>
              </a:solidFill>
              <a:round/>
              <a:headEnd/>
              <a:tailEnd/>
            </a:ln>
          </p:spPr>
        </p:cxnSp>
        <p:cxnSp>
          <p:nvCxnSpPr>
            <p:cNvPr id="39" name="AutoShape 65"/>
            <p:cNvCxnSpPr>
              <a:cxnSpLocks noChangeShapeType="1"/>
            </p:cNvCxnSpPr>
            <p:nvPr/>
          </p:nvCxnSpPr>
          <p:spPr bwMode="auto">
            <a:xfrm flipH="1">
              <a:off x="18812" y="9545"/>
              <a:ext cx="581" cy="293"/>
            </a:xfrm>
            <a:prstGeom prst="straightConnector1">
              <a:avLst/>
            </a:prstGeom>
            <a:noFill/>
            <a:ln w="9525">
              <a:solidFill>
                <a:srgbClr val="000000"/>
              </a:solidFill>
              <a:round/>
              <a:headEnd/>
              <a:tailEnd/>
            </a:ln>
          </p:spPr>
        </p:cxnSp>
        <p:cxnSp>
          <p:nvCxnSpPr>
            <p:cNvPr id="40" name="AutoShape 64"/>
            <p:cNvCxnSpPr>
              <a:cxnSpLocks noChangeShapeType="1"/>
            </p:cNvCxnSpPr>
            <p:nvPr/>
          </p:nvCxnSpPr>
          <p:spPr bwMode="auto">
            <a:xfrm>
              <a:off x="19725" y="9545"/>
              <a:ext cx="500" cy="293"/>
            </a:xfrm>
            <a:prstGeom prst="straightConnector1">
              <a:avLst/>
            </a:prstGeom>
            <a:noFill/>
            <a:ln w="9525">
              <a:solidFill>
                <a:srgbClr val="000000"/>
              </a:solidFill>
              <a:round/>
              <a:headEnd/>
              <a:tailEnd/>
            </a:ln>
          </p:spPr>
        </p:cxnSp>
        <p:cxnSp>
          <p:nvCxnSpPr>
            <p:cNvPr id="41" name="AutoShape 63"/>
            <p:cNvCxnSpPr>
              <a:cxnSpLocks noChangeShapeType="1"/>
            </p:cNvCxnSpPr>
            <p:nvPr/>
          </p:nvCxnSpPr>
          <p:spPr bwMode="auto">
            <a:xfrm flipH="1" flipV="1">
              <a:off x="18426" y="9020"/>
              <a:ext cx="1133" cy="218"/>
            </a:xfrm>
            <a:prstGeom prst="straightConnector1">
              <a:avLst/>
            </a:prstGeom>
            <a:noFill/>
            <a:ln w="9525">
              <a:solidFill>
                <a:srgbClr val="000000"/>
              </a:solidFill>
              <a:round/>
              <a:headEnd/>
              <a:tailEnd/>
            </a:ln>
          </p:spPr>
        </p:cxnSp>
        <p:cxnSp>
          <p:nvCxnSpPr>
            <p:cNvPr id="42" name="AutoShape 62"/>
            <p:cNvCxnSpPr>
              <a:cxnSpLocks noChangeShapeType="1"/>
            </p:cNvCxnSpPr>
            <p:nvPr/>
          </p:nvCxnSpPr>
          <p:spPr bwMode="auto">
            <a:xfrm flipH="1" flipV="1">
              <a:off x="16665" y="10007"/>
              <a:ext cx="810" cy="810"/>
            </a:xfrm>
            <a:prstGeom prst="straightConnector1">
              <a:avLst/>
            </a:prstGeom>
            <a:noFill/>
            <a:ln w="9525">
              <a:solidFill>
                <a:srgbClr val="000000"/>
              </a:solidFill>
              <a:round/>
              <a:headEnd/>
              <a:tailEnd type="oval" w="med" len="med"/>
            </a:ln>
          </p:spPr>
        </p:cxnSp>
        <p:sp>
          <p:nvSpPr>
            <p:cNvPr id="43" name="Text Box 61"/>
            <p:cNvSpPr txBox="1">
              <a:spLocks noChangeArrowheads="1"/>
            </p:cNvSpPr>
            <p:nvPr/>
          </p:nvSpPr>
          <p:spPr bwMode="auto">
            <a:xfrm>
              <a:off x="17475" y="10502"/>
              <a:ext cx="2595" cy="630"/>
            </a:xfrm>
            <a:prstGeom prst="rect">
              <a:avLst/>
            </a:prstGeom>
            <a:noFill/>
            <a:ln w="9525">
              <a:noFill/>
              <a:miter lim="800000"/>
              <a:headEnd/>
              <a:tailEnd/>
            </a:ln>
          </p:spPr>
          <p:txBody>
            <a:bodyPr/>
            <a:lstStyle/>
            <a:p>
              <a:r>
                <a:rPr lang="fr-FR" sz="1000">
                  <a:cs typeface="Times New Roman" pitchFamily="18" charset="0"/>
                </a:rPr>
                <a:t>Partie non valide nécessitant un nouveau calcul</a:t>
              </a:r>
              <a:endParaRPr lang="fr-F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666945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 La programmation orientée aspect</a:t>
            </a:r>
          </a:p>
        </p:txBody>
      </p:sp>
      <p:sp>
        <p:nvSpPr>
          <p:cNvPr id="4" name="Rectangle 3"/>
          <p:cNvSpPr/>
          <p:nvPr/>
        </p:nvSpPr>
        <p:spPr>
          <a:xfrm>
            <a:off x="571472" y="2357430"/>
            <a:ext cx="8001056" cy="2677656"/>
          </a:xfrm>
          <a:prstGeom prst="rect">
            <a:avLst/>
          </a:prstGeom>
        </p:spPr>
        <p:txBody>
          <a:bodyPr wrap="square">
            <a:spAutoFit/>
          </a:bodyPr>
          <a:lstStyle/>
          <a:p>
            <a:pPr algn="just"/>
            <a:r>
              <a:rPr lang="fr-FR" sz="2400" dirty="0" smtClean="0"/>
              <a:t>En général, le cycle de développement dans la programmation orientée aspect se fait en trois étapes :</a:t>
            </a:r>
          </a:p>
          <a:p>
            <a:pPr algn="just"/>
            <a:endParaRPr lang="fr-FR" sz="2400" b="1" dirty="0" smtClean="0"/>
          </a:p>
          <a:p>
            <a:pPr algn="just"/>
            <a:endParaRPr lang="fr-FR" sz="2400" b="1" dirty="0" smtClean="0"/>
          </a:p>
          <a:p>
            <a:pPr marL="1828800" lvl="3" indent="-457200" algn="just">
              <a:buFont typeface="+mj-lt"/>
              <a:buAutoNum type="arabicPeriod"/>
            </a:pPr>
            <a:r>
              <a:rPr lang="fr-FR" sz="2400" b="1" dirty="0" smtClean="0"/>
              <a:t>La décomposition aspectuelle. </a:t>
            </a:r>
          </a:p>
          <a:p>
            <a:pPr marL="1828800" lvl="3" indent="-457200" algn="just">
              <a:buFont typeface="+mj-lt"/>
              <a:buAutoNum type="arabicPeriod"/>
            </a:pPr>
            <a:r>
              <a:rPr lang="fr-FR" sz="2400" b="1" dirty="0" smtClean="0"/>
              <a:t>Implantation des préoccupations. </a:t>
            </a:r>
          </a:p>
          <a:p>
            <a:pPr marL="1828800" lvl="3" indent="-457200" algn="just">
              <a:buFont typeface="+mj-lt"/>
              <a:buAutoNum type="arabicPeriod"/>
            </a:pPr>
            <a:r>
              <a:rPr lang="fr-FR" sz="2400" b="1" dirty="0" smtClean="0"/>
              <a:t>Recomposition aspectuelle. </a:t>
            </a:r>
            <a:endParaRPr lang="fr-FR" sz="2400"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2"/>
          <p:cNvSpPr txBox="1">
            <a:spLocks noChangeArrowheads="1"/>
          </p:cNvSpPr>
          <p:nvPr/>
        </p:nvSpPr>
        <p:spPr>
          <a:xfrm>
            <a:off x="447675" y="1484313"/>
            <a:ext cx="8229600" cy="1087437"/>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fr-FR" sz="3200" b="1" i="0" u="none" strike="noStrike" kern="1200" cap="none" spc="0" normalizeH="0" baseline="0" noProof="0" smtClean="0">
                <a:ln>
                  <a:noFill/>
                </a:ln>
                <a:solidFill>
                  <a:schemeClr val="tx1"/>
                </a:solidFill>
                <a:effectLst/>
                <a:uLnTx/>
                <a:uFillTx/>
                <a:latin typeface="+mn-lt"/>
                <a:ea typeface="+mn-ea"/>
                <a:cs typeface="+mn-cs"/>
              </a:rPr>
              <a:t>Exemple</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1400" b="0" i="0" u="none" strike="noStrike" kern="1200" cap="none" spc="0" normalizeH="0" baseline="0" noProof="0" smtClean="0">
                <a:ln>
                  <a:noFill/>
                </a:ln>
                <a:solidFill>
                  <a:schemeClr val="tx1"/>
                </a:solidFill>
                <a:effectLst/>
                <a:uLnTx/>
                <a:uFillTx/>
                <a:latin typeface="+mn-lt"/>
                <a:ea typeface="+mn-ea"/>
                <a:cs typeface="+mn-cs"/>
              </a:rPr>
              <a:t>Nous allons modifier le programme donné précedement en utilisant l’approche HyperJ. Pour cela, nous effectuons une composition entre la préoccupation de calcul avec la préoccupation d’optimisation :</a:t>
            </a:r>
          </a:p>
        </p:txBody>
      </p:sp>
      <p:sp>
        <p:nvSpPr>
          <p:cNvPr id="5" name="AutoShape 3"/>
          <p:cNvSpPr>
            <a:spLocks noChangeArrowheads="1"/>
          </p:cNvSpPr>
          <p:nvPr/>
        </p:nvSpPr>
        <p:spPr bwMode="auto">
          <a:xfrm>
            <a:off x="5214938" y="2643188"/>
            <a:ext cx="2143125" cy="3933825"/>
          </a:xfrm>
          <a:prstGeom prst="roundRect">
            <a:avLst>
              <a:gd name="adj" fmla="val 1838"/>
            </a:avLst>
          </a:prstGeom>
          <a:gradFill rotWithShape="1">
            <a:gsLst>
              <a:gs pos="0">
                <a:srgbClr val="FFCDAB"/>
              </a:gs>
              <a:gs pos="100000">
                <a:srgbClr val="E5FFE5"/>
              </a:gs>
            </a:gsLst>
            <a:lin ang="2700000" scaled="1"/>
          </a:gradFill>
          <a:ln w="9525">
            <a:noFill/>
            <a:round/>
            <a:headEnd/>
            <a:tailEnd/>
          </a:ln>
        </p:spPr>
        <p:txBody>
          <a:bodyPr/>
          <a:lstStyle/>
          <a:p>
            <a:pPr algn="l" rtl="0"/>
            <a:r>
              <a:rPr lang="fr-FR" sz="1100" b="1">
                <a:latin typeface="Calibri" pitchFamily="34" charset="0"/>
              </a:rPr>
              <a:t>Préoccupation d’optimisation</a:t>
            </a:r>
          </a:p>
          <a:p>
            <a:pPr algn="ctr" rtl="0"/>
            <a:r>
              <a:rPr lang="fr-FR" sz="1100" b="1">
                <a:latin typeface="Calibri" pitchFamily="34" charset="0"/>
              </a:rPr>
              <a:t>Caching</a:t>
            </a:r>
            <a:endParaRPr lang="fr-FR" sz="1100" b="1"/>
          </a:p>
        </p:txBody>
      </p:sp>
      <p:sp>
        <p:nvSpPr>
          <p:cNvPr id="6" name="AutoShape 4"/>
          <p:cNvSpPr>
            <a:spLocks noChangeArrowheads="1"/>
          </p:cNvSpPr>
          <p:nvPr/>
        </p:nvSpPr>
        <p:spPr bwMode="auto">
          <a:xfrm>
            <a:off x="785813" y="2643188"/>
            <a:ext cx="3071812" cy="3933825"/>
          </a:xfrm>
          <a:prstGeom prst="roundRect">
            <a:avLst>
              <a:gd name="adj" fmla="val 2435"/>
            </a:avLst>
          </a:prstGeom>
          <a:gradFill rotWithShape="1">
            <a:gsLst>
              <a:gs pos="0">
                <a:srgbClr val="FFD1D1"/>
              </a:gs>
              <a:gs pos="100000">
                <a:srgbClr val="D9FFFF"/>
              </a:gs>
            </a:gsLst>
            <a:lin ang="2700000" scaled="1"/>
          </a:gradFill>
          <a:ln w="9525">
            <a:noFill/>
            <a:round/>
            <a:headEnd/>
            <a:tailEnd/>
          </a:ln>
        </p:spPr>
        <p:txBody>
          <a:bodyPr/>
          <a:lstStyle/>
          <a:p>
            <a:pPr algn="ctr" rtl="0"/>
            <a:r>
              <a:rPr lang="fr-FR" sz="1100" b="1">
                <a:latin typeface="Calibri" pitchFamily="34" charset="0"/>
              </a:rPr>
              <a:t>Préoccupation de calcul</a:t>
            </a:r>
          </a:p>
          <a:p>
            <a:pPr algn="ctr" rtl="0"/>
            <a:r>
              <a:rPr lang="fr-FR" sz="1100" b="1">
                <a:latin typeface="Calibri" pitchFamily="34" charset="0"/>
              </a:rPr>
              <a:t>Computing</a:t>
            </a:r>
            <a:endParaRPr lang="fr-FR"/>
          </a:p>
        </p:txBody>
      </p:sp>
      <p:grpSp>
        <p:nvGrpSpPr>
          <p:cNvPr id="2" name="Group 8"/>
          <p:cNvGrpSpPr>
            <a:grpSpLocks/>
          </p:cNvGrpSpPr>
          <p:nvPr/>
        </p:nvGrpSpPr>
        <p:grpSpPr bwMode="auto">
          <a:xfrm>
            <a:off x="947738" y="4719638"/>
            <a:ext cx="1020762" cy="676275"/>
            <a:chOff x="3780" y="4860"/>
            <a:chExt cx="1620" cy="1063"/>
          </a:xfrm>
        </p:grpSpPr>
        <p:sp>
          <p:nvSpPr>
            <p:cNvPr id="8" name="Rectangle 9"/>
            <p:cNvSpPr>
              <a:spLocks noChangeArrowheads="1"/>
            </p:cNvSpPr>
            <p:nvPr/>
          </p:nvSpPr>
          <p:spPr bwMode="auto">
            <a:xfrm>
              <a:off x="3780" y="4860"/>
              <a:ext cx="1620" cy="422"/>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Number</a:t>
              </a:r>
              <a:endParaRPr lang="fr-FR"/>
            </a:p>
          </p:txBody>
        </p:sp>
        <p:sp>
          <p:nvSpPr>
            <p:cNvPr id="9" name="Rectangle 10"/>
            <p:cNvSpPr>
              <a:spLocks noChangeArrowheads="1"/>
            </p:cNvSpPr>
            <p:nvPr/>
          </p:nvSpPr>
          <p:spPr bwMode="auto">
            <a:xfrm>
              <a:off x="3780" y="5220"/>
              <a:ext cx="1620" cy="703"/>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a:solidFill>
                    <a:srgbClr val="000000"/>
                  </a:solidFill>
                  <a:latin typeface="Courier New" pitchFamily="49" charset="0"/>
                </a:rPr>
                <a:t>eval()</a:t>
              </a:r>
            </a:p>
            <a:p>
              <a:pPr algn="just" rtl="0"/>
              <a:r>
                <a:rPr lang="fr-FR" sz="1000">
                  <a:solidFill>
                    <a:srgbClr val="000000"/>
                  </a:solidFill>
                  <a:latin typeface="Courier New" pitchFamily="49" charset="0"/>
                </a:rPr>
                <a:t>display()</a:t>
              </a:r>
              <a:endParaRPr lang="fr-FR"/>
            </a:p>
          </p:txBody>
        </p:sp>
      </p:grpSp>
      <p:sp>
        <p:nvSpPr>
          <p:cNvPr id="10" name="Rectangle 11"/>
          <p:cNvSpPr>
            <a:spLocks noChangeArrowheads="1"/>
          </p:cNvSpPr>
          <p:nvPr/>
        </p:nvSpPr>
        <p:spPr bwMode="auto">
          <a:xfrm>
            <a:off x="2168525" y="4719638"/>
            <a:ext cx="1474788" cy="273050"/>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BinaryOperator</a:t>
            </a:r>
            <a:endParaRPr lang="fr-FR"/>
          </a:p>
        </p:txBody>
      </p:sp>
      <p:sp>
        <p:nvSpPr>
          <p:cNvPr id="11" name="Rectangle 12"/>
          <p:cNvSpPr>
            <a:spLocks noChangeArrowheads="1"/>
          </p:cNvSpPr>
          <p:nvPr/>
        </p:nvSpPr>
        <p:spPr bwMode="auto">
          <a:xfrm>
            <a:off x="2168525" y="4953000"/>
            <a:ext cx="1474788" cy="452438"/>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a:solidFill>
                  <a:srgbClr val="000000"/>
                </a:solidFill>
                <a:latin typeface="Courier New" pitchFamily="49" charset="0"/>
              </a:rPr>
              <a:t>setLeftExp(Exp)</a:t>
            </a:r>
          </a:p>
          <a:p>
            <a:pPr algn="just" rtl="0"/>
            <a:r>
              <a:rPr lang="fr-FR" sz="1000">
                <a:solidFill>
                  <a:srgbClr val="000000"/>
                </a:solidFill>
                <a:latin typeface="Courier New" pitchFamily="49" charset="0"/>
              </a:rPr>
              <a:t>setRightExp(Exp)</a:t>
            </a:r>
            <a:endParaRPr lang="fr-FR"/>
          </a:p>
        </p:txBody>
      </p:sp>
      <p:grpSp>
        <p:nvGrpSpPr>
          <p:cNvPr id="7" name="Group 13"/>
          <p:cNvGrpSpPr>
            <a:grpSpLocks/>
          </p:cNvGrpSpPr>
          <p:nvPr/>
        </p:nvGrpSpPr>
        <p:grpSpPr bwMode="auto">
          <a:xfrm>
            <a:off x="2147888" y="5748338"/>
            <a:ext cx="1020762" cy="685800"/>
            <a:chOff x="6660" y="6075"/>
            <a:chExt cx="1620" cy="1125"/>
          </a:xfrm>
        </p:grpSpPr>
        <p:sp>
          <p:nvSpPr>
            <p:cNvPr id="13" name="Rectangle 14"/>
            <p:cNvSpPr>
              <a:spLocks noChangeArrowheads="1"/>
            </p:cNvSpPr>
            <p:nvPr/>
          </p:nvSpPr>
          <p:spPr bwMode="auto">
            <a:xfrm>
              <a:off x="6660" y="6075"/>
              <a:ext cx="1620" cy="422"/>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Plus</a:t>
              </a:r>
              <a:endParaRPr lang="fr-FR"/>
            </a:p>
          </p:txBody>
        </p:sp>
        <p:sp>
          <p:nvSpPr>
            <p:cNvPr id="14" name="Rectangle 15"/>
            <p:cNvSpPr>
              <a:spLocks noChangeArrowheads="1"/>
            </p:cNvSpPr>
            <p:nvPr/>
          </p:nvSpPr>
          <p:spPr bwMode="auto">
            <a:xfrm>
              <a:off x="6660" y="6497"/>
              <a:ext cx="1620" cy="703"/>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a:solidFill>
                    <a:srgbClr val="000000"/>
                  </a:solidFill>
                  <a:latin typeface="Courier New" pitchFamily="49" charset="0"/>
                </a:rPr>
                <a:t>eval()</a:t>
              </a:r>
            </a:p>
            <a:p>
              <a:pPr algn="just" rtl="0"/>
              <a:r>
                <a:rPr lang="fr-FR" sz="1000">
                  <a:solidFill>
                    <a:srgbClr val="000000"/>
                  </a:solidFill>
                  <a:latin typeface="Courier New" pitchFamily="49" charset="0"/>
                </a:rPr>
                <a:t>display()</a:t>
              </a:r>
              <a:endParaRPr lang="fr-FR"/>
            </a:p>
          </p:txBody>
        </p:sp>
      </p:grpSp>
      <p:grpSp>
        <p:nvGrpSpPr>
          <p:cNvPr id="12" name="Group 16"/>
          <p:cNvGrpSpPr>
            <a:grpSpLocks/>
          </p:cNvGrpSpPr>
          <p:nvPr/>
        </p:nvGrpSpPr>
        <p:grpSpPr bwMode="auto">
          <a:xfrm>
            <a:off x="2447925" y="5405438"/>
            <a:ext cx="227013" cy="342900"/>
            <a:chOff x="7380" y="5400"/>
            <a:chExt cx="360" cy="641"/>
          </a:xfrm>
        </p:grpSpPr>
        <p:sp>
          <p:nvSpPr>
            <p:cNvPr id="16" name="AutoShape 17"/>
            <p:cNvSpPr>
              <a:spLocks noChangeArrowheads="1"/>
            </p:cNvSpPr>
            <p:nvPr/>
          </p:nvSpPr>
          <p:spPr bwMode="auto">
            <a:xfrm>
              <a:off x="7380" y="5580"/>
              <a:ext cx="360" cy="180"/>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17" name="Line 18"/>
            <p:cNvSpPr>
              <a:spLocks noChangeShapeType="1"/>
            </p:cNvSpPr>
            <p:nvPr/>
          </p:nvSpPr>
          <p:spPr bwMode="auto">
            <a:xfrm>
              <a:off x="7560" y="5760"/>
              <a:ext cx="0" cy="281"/>
            </a:xfrm>
            <a:prstGeom prst="line">
              <a:avLst/>
            </a:prstGeom>
            <a:noFill/>
            <a:ln w="9525">
              <a:solidFill>
                <a:srgbClr val="000000"/>
              </a:solidFill>
              <a:round/>
              <a:headEnd/>
              <a:tailEnd/>
            </a:ln>
          </p:spPr>
          <p:txBody>
            <a:bodyPr/>
            <a:lstStyle/>
            <a:p>
              <a:endParaRPr lang="fr-FR"/>
            </a:p>
          </p:txBody>
        </p:sp>
        <p:sp>
          <p:nvSpPr>
            <p:cNvPr id="18" name="Line 19"/>
            <p:cNvSpPr>
              <a:spLocks noChangeShapeType="1"/>
            </p:cNvSpPr>
            <p:nvPr/>
          </p:nvSpPr>
          <p:spPr bwMode="auto">
            <a:xfrm flipV="1">
              <a:off x="7560" y="5400"/>
              <a:ext cx="0" cy="180"/>
            </a:xfrm>
            <a:prstGeom prst="line">
              <a:avLst/>
            </a:prstGeom>
            <a:noFill/>
            <a:ln w="9525">
              <a:solidFill>
                <a:srgbClr val="000000"/>
              </a:solidFill>
              <a:round/>
              <a:headEnd/>
              <a:tailEnd/>
            </a:ln>
          </p:spPr>
          <p:txBody>
            <a:bodyPr/>
            <a:lstStyle/>
            <a:p>
              <a:endParaRPr lang="fr-FR"/>
            </a:p>
          </p:txBody>
        </p:sp>
      </p:grpSp>
      <p:sp>
        <p:nvSpPr>
          <p:cNvPr id="19" name="Line 20"/>
          <p:cNvSpPr>
            <a:spLocks noChangeShapeType="1"/>
          </p:cNvSpPr>
          <p:nvPr/>
        </p:nvSpPr>
        <p:spPr bwMode="auto">
          <a:xfrm flipH="1">
            <a:off x="1290638" y="4519613"/>
            <a:ext cx="793750" cy="200025"/>
          </a:xfrm>
          <a:prstGeom prst="line">
            <a:avLst/>
          </a:prstGeom>
          <a:noFill/>
          <a:ln w="9525">
            <a:solidFill>
              <a:srgbClr val="000000"/>
            </a:solidFill>
            <a:round/>
            <a:headEnd/>
            <a:tailEnd/>
          </a:ln>
        </p:spPr>
        <p:txBody>
          <a:bodyPr/>
          <a:lstStyle/>
          <a:p>
            <a:endParaRPr lang="fr-FR"/>
          </a:p>
        </p:txBody>
      </p:sp>
      <p:sp>
        <p:nvSpPr>
          <p:cNvPr id="20" name="Line 21"/>
          <p:cNvSpPr>
            <a:spLocks noChangeShapeType="1"/>
          </p:cNvSpPr>
          <p:nvPr/>
        </p:nvSpPr>
        <p:spPr bwMode="auto">
          <a:xfrm>
            <a:off x="2082800" y="4519613"/>
            <a:ext cx="908050" cy="200025"/>
          </a:xfrm>
          <a:prstGeom prst="line">
            <a:avLst/>
          </a:prstGeom>
          <a:noFill/>
          <a:ln w="9525">
            <a:solidFill>
              <a:srgbClr val="000000"/>
            </a:solidFill>
            <a:round/>
            <a:headEnd/>
            <a:tailEnd/>
          </a:ln>
        </p:spPr>
        <p:txBody>
          <a:bodyPr/>
          <a:lstStyle/>
          <a:p>
            <a:endParaRPr lang="fr-FR"/>
          </a:p>
        </p:txBody>
      </p:sp>
      <p:sp>
        <p:nvSpPr>
          <p:cNvPr id="21" name="AutoShape 22"/>
          <p:cNvSpPr>
            <a:spLocks noChangeArrowheads="1"/>
          </p:cNvSpPr>
          <p:nvPr/>
        </p:nvSpPr>
        <p:spPr bwMode="auto">
          <a:xfrm>
            <a:off x="1987550" y="4391025"/>
            <a:ext cx="227013" cy="128588"/>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22" name="Line 23"/>
          <p:cNvSpPr>
            <a:spLocks noChangeShapeType="1"/>
          </p:cNvSpPr>
          <p:nvPr/>
        </p:nvSpPr>
        <p:spPr bwMode="auto">
          <a:xfrm flipV="1">
            <a:off x="2097088" y="3714750"/>
            <a:ext cx="46037" cy="676275"/>
          </a:xfrm>
          <a:prstGeom prst="line">
            <a:avLst/>
          </a:prstGeom>
          <a:noFill/>
          <a:ln w="9525">
            <a:solidFill>
              <a:srgbClr val="000000"/>
            </a:solidFill>
            <a:round/>
            <a:headEnd/>
            <a:tailEnd/>
          </a:ln>
        </p:spPr>
        <p:txBody>
          <a:bodyPr/>
          <a:lstStyle/>
          <a:p>
            <a:endParaRPr lang="fr-FR"/>
          </a:p>
        </p:txBody>
      </p:sp>
      <p:sp>
        <p:nvSpPr>
          <p:cNvPr id="23" name="AutoShape 31"/>
          <p:cNvSpPr>
            <a:spLocks noChangeArrowheads="1"/>
          </p:cNvSpPr>
          <p:nvPr/>
        </p:nvSpPr>
        <p:spPr bwMode="auto">
          <a:xfrm>
            <a:off x="3760788" y="4038600"/>
            <a:ext cx="1525587" cy="819150"/>
          </a:xfrm>
          <a:prstGeom prst="leftRightArrow">
            <a:avLst>
              <a:gd name="adj1" fmla="val 50000"/>
              <a:gd name="adj2" fmla="val 28152"/>
            </a:avLst>
          </a:prstGeom>
          <a:solidFill>
            <a:srgbClr val="CCFFCC"/>
          </a:solidFill>
          <a:ln w="9525">
            <a:solidFill>
              <a:srgbClr val="003366"/>
            </a:solidFill>
            <a:miter lim="800000"/>
            <a:headEnd/>
            <a:tailEnd/>
          </a:ln>
        </p:spPr>
        <p:txBody>
          <a:bodyPr lIns="72000" tIns="72000" rIns="72000" bIns="72000"/>
          <a:lstStyle/>
          <a:p>
            <a:endParaRPr lang="fr-FR"/>
          </a:p>
        </p:txBody>
      </p:sp>
      <p:sp>
        <p:nvSpPr>
          <p:cNvPr id="24" name="Text Box 32"/>
          <p:cNvSpPr txBox="1">
            <a:spLocks noChangeArrowheads="1"/>
          </p:cNvSpPr>
          <p:nvPr/>
        </p:nvSpPr>
        <p:spPr bwMode="auto">
          <a:xfrm>
            <a:off x="3786188" y="4357688"/>
            <a:ext cx="1411287" cy="323850"/>
          </a:xfrm>
          <a:prstGeom prst="rect">
            <a:avLst/>
          </a:prstGeom>
          <a:noFill/>
          <a:ln w="9525">
            <a:noFill/>
            <a:miter lim="800000"/>
            <a:headEnd/>
            <a:tailEnd/>
          </a:ln>
        </p:spPr>
        <p:txBody>
          <a:bodyPr lIns="0" tIns="0" rIns="0" bIns="0"/>
          <a:lstStyle/>
          <a:p>
            <a:pPr algn="ctr" rtl="0"/>
            <a:r>
              <a:rPr lang="fr-FR" sz="1400">
                <a:solidFill>
                  <a:srgbClr val="003366"/>
                </a:solidFill>
                <a:latin typeface="Calibri" pitchFamily="34" charset="0"/>
              </a:rPr>
              <a:t>Composition</a:t>
            </a:r>
            <a:endParaRPr lang="fr-FR"/>
          </a:p>
        </p:txBody>
      </p:sp>
      <p:sp>
        <p:nvSpPr>
          <p:cNvPr id="25" name="Line 33"/>
          <p:cNvSpPr>
            <a:spLocks noChangeShapeType="1"/>
          </p:cNvSpPr>
          <p:nvPr/>
        </p:nvSpPr>
        <p:spPr bwMode="auto">
          <a:xfrm>
            <a:off x="6145213" y="3714750"/>
            <a:ext cx="46037" cy="2357438"/>
          </a:xfrm>
          <a:prstGeom prst="line">
            <a:avLst/>
          </a:prstGeom>
          <a:noFill/>
          <a:ln w="9525">
            <a:solidFill>
              <a:srgbClr val="000000"/>
            </a:solidFill>
            <a:round/>
            <a:headEnd/>
            <a:tailEnd/>
          </a:ln>
        </p:spPr>
        <p:txBody>
          <a:bodyPr lIns="36000" tIns="36000" rIns="36000" bIns="36000"/>
          <a:lstStyle/>
          <a:p>
            <a:endParaRPr lang="fr-FR"/>
          </a:p>
        </p:txBody>
      </p:sp>
      <p:grpSp>
        <p:nvGrpSpPr>
          <p:cNvPr id="15" name="Group 5"/>
          <p:cNvGrpSpPr>
            <a:grpSpLocks/>
          </p:cNvGrpSpPr>
          <p:nvPr/>
        </p:nvGrpSpPr>
        <p:grpSpPr bwMode="auto">
          <a:xfrm>
            <a:off x="1579563" y="3357563"/>
            <a:ext cx="1135062" cy="800100"/>
            <a:chOff x="5220" y="2340"/>
            <a:chExt cx="1620" cy="1193"/>
          </a:xfrm>
        </p:grpSpPr>
        <p:sp>
          <p:nvSpPr>
            <p:cNvPr id="27" name="Rectangle 6"/>
            <p:cNvSpPr>
              <a:spLocks noChangeArrowheads="1"/>
            </p:cNvSpPr>
            <p:nvPr/>
          </p:nvSpPr>
          <p:spPr bwMode="auto">
            <a:xfrm>
              <a:off x="5220" y="2340"/>
              <a:ext cx="1620" cy="500"/>
            </a:xfrm>
            <a:prstGeom prst="rect">
              <a:avLst/>
            </a:prstGeom>
            <a:solidFill>
              <a:srgbClr val="FFFFFF"/>
            </a:solidFill>
            <a:ln w="9525">
              <a:solidFill>
                <a:srgbClr val="000000"/>
              </a:solidFill>
              <a:miter lim="800000"/>
              <a:headEnd/>
              <a:tailEnd/>
            </a:ln>
          </p:spPr>
          <p:txBody>
            <a:bodyPr lIns="36000" tIns="36000" rIns="36000" bIns="36000"/>
            <a:lstStyle/>
            <a:p>
              <a:pPr algn="l" rtl="0"/>
              <a:r>
                <a:rPr lang="fr-FR" sz="1000" b="1">
                  <a:latin typeface="Calibri" pitchFamily="34" charset="0"/>
                </a:rPr>
                <a:t>Exp</a:t>
              </a:r>
              <a:endParaRPr lang="fr-FR"/>
            </a:p>
          </p:txBody>
        </p:sp>
        <p:sp>
          <p:nvSpPr>
            <p:cNvPr id="28" name="Rectangle 7"/>
            <p:cNvSpPr>
              <a:spLocks noChangeArrowheads="1"/>
            </p:cNvSpPr>
            <p:nvPr/>
          </p:nvSpPr>
          <p:spPr bwMode="auto">
            <a:xfrm>
              <a:off x="5220" y="2700"/>
              <a:ext cx="1620" cy="833"/>
            </a:xfrm>
            <a:prstGeom prst="rect">
              <a:avLst/>
            </a:prstGeom>
            <a:solidFill>
              <a:srgbClr val="FFFFFF"/>
            </a:solidFill>
            <a:ln w="9525" algn="ctr">
              <a:solidFill>
                <a:srgbClr val="000000"/>
              </a:solidFill>
              <a:miter lim="800000"/>
              <a:headEnd/>
              <a:tailEnd/>
            </a:ln>
          </p:spPr>
          <p:txBody>
            <a:bodyPr lIns="36000" tIns="36000" rIns="36000" bIns="36000"/>
            <a:lstStyle/>
            <a:p>
              <a:pPr algn="l" rtl="0"/>
              <a:r>
                <a:rPr lang="fr-FR" sz="1000">
                  <a:latin typeface="Calibri" pitchFamily="34" charset="0"/>
                </a:rPr>
                <a:t>eval()</a:t>
              </a:r>
            </a:p>
            <a:p>
              <a:pPr algn="l" rtl="0"/>
              <a:r>
                <a:rPr lang="fr-FR" sz="1000">
                  <a:latin typeface="Calibri" pitchFamily="34" charset="0"/>
                </a:rPr>
                <a:t>display()</a:t>
              </a:r>
            </a:p>
            <a:p>
              <a:pPr algn="l" rtl="0"/>
              <a:r>
                <a:rPr lang="fr-FR" sz="1000">
                  <a:latin typeface="Calibri" pitchFamily="34" charset="0"/>
                </a:rPr>
                <a:t>process()</a:t>
              </a:r>
              <a:endParaRPr lang="fr-FR"/>
            </a:p>
          </p:txBody>
        </p:sp>
      </p:grpSp>
      <p:sp>
        <p:nvSpPr>
          <p:cNvPr id="29" name="Rectangle 24"/>
          <p:cNvSpPr>
            <a:spLocks noChangeArrowheads="1"/>
          </p:cNvSpPr>
          <p:nvPr/>
        </p:nvSpPr>
        <p:spPr bwMode="auto">
          <a:xfrm>
            <a:off x="5562600" y="3143250"/>
            <a:ext cx="1512888" cy="441325"/>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Exp</a:t>
            </a:r>
            <a:endParaRPr lang="fr-FR"/>
          </a:p>
        </p:txBody>
      </p:sp>
      <p:sp>
        <p:nvSpPr>
          <p:cNvPr id="30" name="Rectangle 25"/>
          <p:cNvSpPr>
            <a:spLocks noChangeArrowheads="1"/>
          </p:cNvSpPr>
          <p:nvPr/>
        </p:nvSpPr>
        <p:spPr bwMode="auto">
          <a:xfrm>
            <a:off x="5562600" y="3397250"/>
            <a:ext cx="1512888" cy="1117600"/>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en-GB" sz="1000">
                <a:solidFill>
                  <a:srgbClr val="000000"/>
                </a:solidFill>
                <a:latin typeface="Courier New" pitchFamily="49" charset="0"/>
              </a:rPr>
              <a:t>eval() setCache(float) getCache() setAncestor(Exp) validateCache()</a:t>
            </a:r>
          </a:p>
          <a:p>
            <a:pPr algn="just" rtl="0"/>
            <a:r>
              <a:rPr lang="fr-FR" sz="1000">
                <a:solidFill>
                  <a:srgbClr val="000000"/>
                </a:solidFill>
                <a:latin typeface="Courier New" pitchFamily="49" charset="0"/>
              </a:rPr>
              <a:t>invalidateCache()</a:t>
            </a:r>
          </a:p>
          <a:p>
            <a:pPr algn="just" rtl="0"/>
            <a:r>
              <a:rPr lang="fr-FR" sz="1000">
                <a:solidFill>
                  <a:srgbClr val="000000"/>
                </a:solidFill>
                <a:latin typeface="Courier New" pitchFamily="49" charset="0"/>
              </a:rPr>
              <a:t>isCacheValid()</a:t>
            </a:r>
            <a:endParaRPr lang="fr-FR"/>
          </a:p>
        </p:txBody>
      </p:sp>
      <p:sp>
        <p:nvSpPr>
          <p:cNvPr id="31" name="AutoShape 35"/>
          <p:cNvSpPr>
            <a:spLocks noChangeArrowheads="1"/>
          </p:cNvSpPr>
          <p:nvPr/>
        </p:nvSpPr>
        <p:spPr bwMode="auto">
          <a:xfrm>
            <a:off x="6019800" y="4602163"/>
            <a:ext cx="303213" cy="114300"/>
          </a:xfrm>
          <a:prstGeom prst="triangle">
            <a:avLst>
              <a:gd name="adj" fmla="val 50000"/>
            </a:avLst>
          </a:prstGeom>
          <a:solidFill>
            <a:srgbClr val="FFFFFF"/>
          </a:solidFill>
          <a:ln w="9525" algn="ctr">
            <a:solidFill>
              <a:srgbClr val="000000"/>
            </a:solidFill>
            <a:miter lim="800000"/>
            <a:headEnd/>
            <a:tailEnd/>
          </a:ln>
        </p:spPr>
        <p:txBody>
          <a:bodyPr lIns="36000" tIns="36000" rIns="36000" bIns="36000"/>
          <a:lstStyle/>
          <a:p>
            <a:endParaRPr lang="fr-FR"/>
          </a:p>
        </p:txBody>
      </p:sp>
      <p:sp>
        <p:nvSpPr>
          <p:cNvPr id="32" name="Rectangle 26"/>
          <p:cNvSpPr>
            <a:spLocks noChangeArrowheads="1"/>
          </p:cNvSpPr>
          <p:nvPr/>
        </p:nvSpPr>
        <p:spPr bwMode="auto">
          <a:xfrm>
            <a:off x="5562600" y="4867275"/>
            <a:ext cx="1512888" cy="271463"/>
          </a:xfrm>
          <a:prstGeom prst="rect">
            <a:avLst/>
          </a:prstGeom>
          <a:solidFill>
            <a:srgbClr val="FFFFFF"/>
          </a:solidFill>
          <a:ln w="9525" algn="ctr">
            <a:solidFill>
              <a:srgbClr val="000000"/>
            </a:solidFill>
            <a:miter lim="800000"/>
            <a:headEnd/>
            <a:tailEnd/>
          </a:ln>
        </p:spPr>
        <p:txBody>
          <a:bodyPr lIns="36000" tIns="36000" rIns="36000" bIns="36000"/>
          <a:lstStyle/>
          <a:p>
            <a:pPr algn="l" rtl="0"/>
            <a:r>
              <a:rPr lang="fr-FR" sz="1000" b="1">
                <a:solidFill>
                  <a:srgbClr val="000000"/>
                </a:solidFill>
                <a:latin typeface="Times New Roman" pitchFamily="18" charset="0"/>
              </a:rPr>
              <a:t>BinarOperator</a:t>
            </a:r>
            <a:endParaRPr lang="fr-FR"/>
          </a:p>
        </p:txBody>
      </p:sp>
      <p:sp>
        <p:nvSpPr>
          <p:cNvPr id="33" name="Rectangle 27"/>
          <p:cNvSpPr>
            <a:spLocks noChangeArrowheads="1"/>
          </p:cNvSpPr>
          <p:nvPr/>
        </p:nvSpPr>
        <p:spPr bwMode="auto">
          <a:xfrm>
            <a:off x="5562600" y="5099050"/>
            <a:ext cx="1512888" cy="454025"/>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a:solidFill>
                  <a:srgbClr val="000000"/>
                </a:solidFill>
                <a:latin typeface="Courier New" pitchFamily="49" charset="0"/>
              </a:rPr>
              <a:t>setLeftExp(Exp)</a:t>
            </a:r>
          </a:p>
          <a:p>
            <a:pPr algn="just" rtl="0"/>
            <a:r>
              <a:rPr lang="fr-FR" sz="1000">
                <a:solidFill>
                  <a:srgbClr val="000000"/>
                </a:solidFill>
                <a:latin typeface="Courier New" pitchFamily="49" charset="0"/>
              </a:rPr>
              <a:t>setRightExp(Exp)</a:t>
            </a:r>
            <a:endParaRPr lang="fr-FR"/>
          </a:p>
        </p:txBody>
      </p:sp>
      <p:sp>
        <p:nvSpPr>
          <p:cNvPr id="34" name="Rectangle 28"/>
          <p:cNvSpPr>
            <a:spLocks noChangeArrowheads="1"/>
          </p:cNvSpPr>
          <p:nvPr/>
        </p:nvSpPr>
        <p:spPr bwMode="auto">
          <a:xfrm>
            <a:off x="5738813" y="5867400"/>
            <a:ext cx="1046162" cy="257175"/>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Plus</a:t>
            </a:r>
            <a:endParaRPr lang="fr-FR"/>
          </a:p>
        </p:txBody>
      </p:sp>
      <p:sp>
        <p:nvSpPr>
          <p:cNvPr id="35" name="Rectangle 29"/>
          <p:cNvSpPr>
            <a:spLocks noChangeArrowheads="1"/>
          </p:cNvSpPr>
          <p:nvPr/>
        </p:nvSpPr>
        <p:spPr bwMode="auto">
          <a:xfrm>
            <a:off x="5738813" y="6124575"/>
            <a:ext cx="1046162" cy="314325"/>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a:solidFill>
                  <a:srgbClr val="000000"/>
                </a:solidFill>
                <a:latin typeface="Courier New" pitchFamily="49" charset="0"/>
              </a:rPr>
              <a:t>eval()</a:t>
            </a:r>
            <a:endParaRPr lang="fr-FR"/>
          </a:p>
        </p:txBody>
      </p:sp>
      <p:sp>
        <p:nvSpPr>
          <p:cNvPr id="36" name="AutoShape 35"/>
          <p:cNvSpPr>
            <a:spLocks noChangeArrowheads="1"/>
          </p:cNvSpPr>
          <p:nvPr/>
        </p:nvSpPr>
        <p:spPr bwMode="auto">
          <a:xfrm>
            <a:off x="6030913" y="5672138"/>
            <a:ext cx="303212" cy="114300"/>
          </a:xfrm>
          <a:prstGeom prst="triangle">
            <a:avLst>
              <a:gd name="adj" fmla="val 50000"/>
            </a:avLst>
          </a:prstGeom>
          <a:solidFill>
            <a:srgbClr val="FFFFFF"/>
          </a:solidFill>
          <a:ln w="9525" algn="ctr">
            <a:solidFill>
              <a:srgbClr val="000000"/>
            </a:solidFill>
            <a:miter lim="800000"/>
            <a:headEnd/>
            <a:tailEnd/>
          </a:ln>
        </p:spPr>
        <p:txBody>
          <a:bodyPr lIns="36000" tIns="36000" rIns="36000" bIns="36000"/>
          <a:lstStyle/>
          <a:p>
            <a:endParaRPr lang="fr-FR"/>
          </a:p>
        </p:txBody>
      </p:sp>
      <p:sp>
        <p:nvSpPr>
          <p:cNvPr id="37" name="Text Box 32"/>
          <p:cNvSpPr txBox="1">
            <a:spLocks noChangeArrowheads="1"/>
          </p:cNvSpPr>
          <p:nvPr/>
        </p:nvSpPr>
        <p:spPr bwMode="auto">
          <a:xfrm>
            <a:off x="7429500" y="4357688"/>
            <a:ext cx="1714500" cy="714375"/>
          </a:xfrm>
          <a:prstGeom prst="rect">
            <a:avLst/>
          </a:prstGeom>
          <a:noFill/>
          <a:ln w="9525">
            <a:noFill/>
            <a:miter lim="800000"/>
            <a:headEnd/>
            <a:tailEnd/>
          </a:ln>
        </p:spPr>
        <p:txBody>
          <a:bodyPr lIns="0" tIns="0" rIns="0" bIns="0"/>
          <a:lstStyle/>
          <a:p>
            <a:pPr algn="l" rtl="0">
              <a:defRPr/>
            </a:pPr>
            <a:r>
              <a:rPr lang="fr-FR" sz="1400" dirty="0">
                <a:latin typeface="Calibri" pitchFamily="34" charset="0"/>
              </a:rPr>
              <a:t>NB: </a:t>
            </a:r>
            <a:r>
              <a:rPr lang="fr-FR" sz="1400" dirty="0" err="1">
                <a:latin typeface="Calibri" pitchFamily="34" charset="0"/>
              </a:rPr>
              <a:t>process</a:t>
            </a:r>
            <a:r>
              <a:rPr lang="fr-FR" sz="1400" dirty="0">
                <a:latin typeface="Calibri" pitchFamily="34" charset="0"/>
              </a:rPr>
              <a:t>(), display() et </a:t>
            </a:r>
            <a:r>
              <a:rPr lang="fr-FR" sz="1400" dirty="0" err="1">
                <a:latin typeface="Calibri" pitchFamily="34" charset="0"/>
              </a:rPr>
              <a:t>Number</a:t>
            </a:r>
            <a:r>
              <a:rPr lang="fr-FR" sz="1400" dirty="0">
                <a:latin typeface="Calibri" pitchFamily="34" charset="0"/>
              </a:rPr>
              <a:t>  ne sont pas concernés </a:t>
            </a:r>
            <a:endParaRPr lang="fr-FR" dirty="0"/>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graphicFrame>
        <p:nvGraphicFramePr>
          <p:cNvPr id="4" name="Tableau 3"/>
          <p:cNvGraphicFramePr>
            <a:graphicFrameLocks noGrp="1"/>
          </p:cNvGraphicFramePr>
          <p:nvPr/>
        </p:nvGraphicFramePr>
        <p:xfrm>
          <a:off x="357158" y="1237398"/>
          <a:ext cx="8113831" cy="5210759"/>
        </p:xfrm>
        <a:graphic>
          <a:graphicData uri="http://schemas.openxmlformats.org/drawingml/2006/table">
            <a:tbl>
              <a:tblPr/>
              <a:tblGrid>
                <a:gridCol w="4402567"/>
                <a:gridCol w="3711264"/>
              </a:tblGrid>
              <a:tr h="135994">
                <a:tc>
                  <a:txBody>
                    <a:bodyPr/>
                    <a:lstStyle/>
                    <a:p>
                      <a:pPr>
                        <a:spcAft>
                          <a:spcPts val="0"/>
                        </a:spcAft>
                      </a:pPr>
                      <a:r>
                        <a:rPr lang="fr-FR" sz="1000" b="1" dirty="0">
                          <a:latin typeface="Tahoma"/>
                          <a:ea typeface="Times New Roman"/>
                        </a:rPr>
                        <a:t>Programme</a:t>
                      </a:r>
                      <a:endParaRPr lang="fr-FR" sz="1000" dirty="0">
                        <a:latin typeface="Times New Roman"/>
                        <a:ea typeface="Times New Roman"/>
                      </a:endParaRPr>
                    </a:p>
                  </a:txBody>
                  <a:tcPr marL="24791" marR="24791" marT="12178" marB="12178">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b="1">
                          <a:latin typeface="Tahoma"/>
                          <a:ea typeface="Times New Roman"/>
                        </a:rPr>
                        <a:t>Commentaires</a:t>
                      </a:r>
                      <a:endParaRPr lang="fr-FR" sz="1000">
                        <a:latin typeface="Times New Roman"/>
                        <a:ea typeface="Times New Roman"/>
                      </a:endParaRPr>
                    </a:p>
                  </a:txBody>
                  <a:tcPr marL="24791" marR="24791" marT="12178" marB="12178">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057">
                <a:tc>
                  <a:txBody>
                    <a:bodyPr/>
                    <a:lstStyle/>
                    <a:p>
                      <a:pPr algn="l">
                        <a:spcAft>
                          <a:spcPts val="0"/>
                        </a:spcAft>
                      </a:pPr>
                      <a:r>
                        <a:rPr lang="en-US" sz="1000" b="1">
                          <a:highlight>
                            <a:srgbClr val="FFFFFF"/>
                          </a:highlight>
                          <a:latin typeface="Courier New"/>
                          <a:ea typeface="Times New Roman"/>
                        </a:rPr>
                        <a:t>public</a:t>
                      </a:r>
                      <a:r>
                        <a:rPr lang="en-US" sz="1000">
                          <a:highlight>
                            <a:srgbClr val="FFFFFF"/>
                          </a:highlight>
                          <a:latin typeface="Courier New"/>
                          <a:ea typeface="Times New Roman"/>
                        </a:rPr>
                        <a:t> </a:t>
                      </a:r>
                      <a:r>
                        <a:rPr lang="en-US" sz="1000" b="1">
                          <a:highlight>
                            <a:srgbClr val="FFFFFF"/>
                          </a:highlight>
                          <a:latin typeface="Courier New"/>
                          <a:ea typeface="Times New Roman"/>
                        </a:rPr>
                        <a:t>abstract</a:t>
                      </a:r>
                      <a:r>
                        <a:rPr lang="en-US" sz="1000">
                          <a:highlight>
                            <a:srgbClr val="FFFFFF"/>
                          </a:highlight>
                          <a:latin typeface="Courier New"/>
                          <a:ea typeface="Times New Roman"/>
                        </a:rPr>
                        <a:t> </a:t>
                      </a:r>
                      <a:r>
                        <a:rPr lang="en-US" sz="1000" b="1">
                          <a:highlight>
                            <a:srgbClr val="FFFFFF"/>
                          </a:highlight>
                          <a:latin typeface="Courier New"/>
                          <a:ea typeface="Times New Roman"/>
                        </a:rPr>
                        <a:t>class</a:t>
                      </a:r>
                      <a:r>
                        <a:rPr lang="en-US" sz="1000">
                          <a:highlight>
                            <a:srgbClr val="FFFFFF"/>
                          </a:highlight>
                          <a:latin typeface="Courier New"/>
                          <a:ea typeface="Times New Roman"/>
                        </a:rPr>
                        <a:t> Exp {</a:t>
                      </a:r>
                      <a:endParaRPr lang="fr-FR" sz="1000">
                        <a:latin typeface="Courier New"/>
                        <a:ea typeface="Times New Roman"/>
                      </a:endParaRPr>
                    </a:p>
                    <a:p>
                      <a:pPr algn="l">
                        <a:spcAft>
                          <a:spcPts val="0"/>
                        </a:spcAft>
                      </a:pPr>
                      <a:r>
                        <a:rPr lang="en-US" sz="1000" b="1">
                          <a:highlight>
                            <a:srgbClr val="FFFFFF"/>
                          </a:highlight>
                          <a:latin typeface="Courier New"/>
                          <a:ea typeface="Times New Roman"/>
                        </a:rPr>
                        <a:t> protected</a:t>
                      </a:r>
                      <a:r>
                        <a:rPr lang="en-US" sz="1000">
                          <a:highlight>
                            <a:srgbClr val="FFFFFF"/>
                          </a:highlight>
                          <a:latin typeface="Courier New"/>
                          <a:ea typeface="Times New Roman"/>
                        </a:rPr>
                        <a:t> float cache;</a:t>
                      </a:r>
                      <a:endParaRPr lang="fr-FR" sz="1000">
                        <a:latin typeface="Courier New"/>
                        <a:ea typeface="Times New Roman"/>
                      </a:endParaRPr>
                    </a:p>
                    <a:p>
                      <a:pPr algn="l">
                        <a:spcAft>
                          <a:spcPts val="0"/>
                        </a:spcAft>
                      </a:pPr>
                      <a:r>
                        <a:rPr lang="en-US" sz="1000" b="1">
                          <a:highlight>
                            <a:srgbClr val="FFFFFF"/>
                          </a:highlight>
                          <a:latin typeface="Courier New"/>
                          <a:ea typeface="Times New Roman"/>
                        </a:rPr>
                        <a:t> protected</a:t>
                      </a:r>
                      <a:r>
                        <a:rPr lang="en-US" sz="1000">
                          <a:highlight>
                            <a:srgbClr val="FFFFFF"/>
                          </a:highlight>
                          <a:latin typeface="Courier New"/>
                          <a:ea typeface="Times New Roman"/>
                        </a:rPr>
                        <a:t> Boolean valid = false;</a:t>
                      </a:r>
                      <a:endParaRPr lang="fr-FR" sz="1000">
                        <a:latin typeface="Courier New"/>
                        <a:ea typeface="Times New Roman"/>
                      </a:endParaRPr>
                    </a:p>
                    <a:p>
                      <a:pPr algn="l">
                        <a:spcAft>
                          <a:spcPts val="0"/>
                        </a:spcAft>
                      </a:pPr>
                      <a:r>
                        <a:rPr lang="en-US" sz="1000" b="1">
                          <a:highlight>
                            <a:srgbClr val="FFFFFF"/>
                          </a:highlight>
                          <a:latin typeface="Courier New"/>
                          <a:ea typeface="Times New Roman"/>
                        </a:rPr>
                        <a:t> protected</a:t>
                      </a:r>
                      <a:r>
                        <a:rPr lang="en-US" sz="1000">
                          <a:highlight>
                            <a:srgbClr val="FFFFFF"/>
                          </a:highlight>
                          <a:latin typeface="Courier New"/>
                          <a:ea typeface="Times New Roman"/>
                        </a:rPr>
                        <a:t> Exp ancestor = null;</a:t>
                      </a:r>
                      <a:endParaRPr lang="fr-FR" sz="1000">
                        <a:latin typeface="Courier New"/>
                        <a:ea typeface="Times New Roman"/>
                      </a:endParaRPr>
                    </a:p>
                    <a:p>
                      <a:pPr algn="l">
                        <a:spcAft>
                          <a:spcPts val="0"/>
                        </a:spcAft>
                      </a:pPr>
                      <a:r>
                        <a:rPr lang="en-US" sz="1000" b="1">
                          <a:highlight>
                            <a:srgbClr val="FFFFFF"/>
                          </a:highlight>
                          <a:latin typeface="Courier New"/>
                          <a:ea typeface="Times New Roman"/>
                        </a:rPr>
                        <a:t> public</a:t>
                      </a:r>
                      <a:r>
                        <a:rPr lang="en-US" sz="1000">
                          <a:highlight>
                            <a:srgbClr val="FFFFFF"/>
                          </a:highlight>
                          <a:latin typeface="Courier New"/>
                          <a:ea typeface="Times New Roman"/>
                        </a:rPr>
                        <a:t> </a:t>
                      </a:r>
                      <a:r>
                        <a:rPr lang="en-US" sz="1000" b="1">
                          <a:highlight>
                            <a:srgbClr val="FFFFFF"/>
                          </a:highlight>
                          <a:latin typeface="Courier New"/>
                          <a:ea typeface="Times New Roman"/>
                        </a:rPr>
                        <a:t>abstract</a:t>
                      </a:r>
                      <a:r>
                        <a:rPr lang="en-US" sz="1000">
                          <a:highlight>
                            <a:srgbClr val="FFFFFF"/>
                          </a:highlight>
                          <a:latin typeface="Courier New"/>
                          <a:ea typeface="Times New Roman"/>
                        </a:rPr>
                        <a:t> foat eval();</a:t>
                      </a:r>
                      <a:endParaRPr lang="fr-FR" sz="1000">
                        <a:latin typeface="Courier New"/>
                        <a:ea typeface="Times New Roman"/>
                      </a:endParaRPr>
                    </a:p>
                    <a:p>
                      <a:pPr algn="l">
                        <a:spcAft>
                          <a:spcPts val="0"/>
                        </a:spcAft>
                      </a:pPr>
                      <a:r>
                        <a:rPr lang="en-US" sz="1000" b="1">
                          <a:highlight>
                            <a:srgbClr val="FFFFFF"/>
                          </a:highlight>
                          <a:latin typeface="Courier New"/>
                          <a:ea typeface="Times New Roman"/>
                        </a:rPr>
                        <a:t> protected</a:t>
                      </a:r>
                      <a:r>
                        <a:rPr lang="en-US" sz="1000">
                          <a:highlight>
                            <a:srgbClr val="FFFFFF"/>
                          </a:highlight>
                          <a:latin typeface="Courier New"/>
                          <a:ea typeface="Times New Roman"/>
                        </a:rPr>
                        <a:t> void setAncestor(Exp ancestor){}</a:t>
                      </a:r>
                      <a:endParaRPr lang="fr-FR" sz="1000">
                        <a:latin typeface="Courier New"/>
                        <a:ea typeface="Times New Roman"/>
                      </a:endParaRPr>
                    </a:p>
                    <a:p>
                      <a:pPr algn="l">
                        <a:spcAft>
                          <a:spcPts val="0"/>
                        </a:spcAft>
                      </a:pPr>
                      <a:r>
                        <a:rPr lang="en-US" sz="1000">
                          <a:highlight>
                            <a:srgbClr val="FFFFFF"/>
                          </a:highlight>
                          <a:latin typeface="Courier New"/>
                          <a:ea typeface="Times New Roman"/>
                        </a:rPr>
                        <a:t> </a:t>
                      </a:r>
                      <a:r>
                        <a:rPr lang="en-US" sz="1000" b="1">
                          <a:highlight>
                            <a:srgbClr val="FFFFFF"/>
                          </a:highlight>
                          <a:latin typeface="Courier New"/>
                          <a:ea typeface="Times New Roman"/>
                        </a:rPr>
                        <a:t>protected</a:t>
                      </a:r>
                      <a:r>
                        <a:rPr lang="en-US" sz="1000">
                          <a:highlight>
                            <a:srgbClr val="FFFFFF"/>
                          </a:highlight>
                          <a:latin typeface="Courier New"/>
                          <a:ea typeface="Times New Roman"/>
                        </a:rPr>
                        <a:t> float getCache(){}</a:t>
                      </a:r>
                      <a:endParaRPr lang="fr-FR" sz="1000">
                        <a:latin typeface="Courier New"/>
                        <a:ea typeface="Times New Roman"/>
                      </a:endParaRPr>
                    </a:p>
                    <a:p>
                      <a:pPr algn="l">
                        <a:spcAft>
                          <a:spcPts val="0"/>
                        </a:spcAft>
                      </a:pPr>
                      <a:r>
                        <a:rPr lang="en-US" sz="1000">
                          <a:highlight>
                            <a:srgbClr val="FFFFFF"/>
                          </a:highlight>
                          <a:latin typeface="Courier New"/>
                          <a:ea typeface="Times New Roman"/>
                        </a:rPr>
                        <a:t> </a:t>
                      </a:r>
                      <a:r>
                        <a:rPr lang="en-US" sz="1000" b="1">
                          <a:highlight>
                            <a:srgbClr val="FFFFFF"/>
                          </a:highlight>
                          <a:latin typeface="Courier New"/>
                          <a:ea typeface="Times New Roman"/>
                        </a:rPr>
                        <a:t>protected</a:t>
                      </a:r>
                      <a:r>
                        <a:rPr lang="en-US" sz="1000">
                          <a:highlight>
                            <a:srgbClr val="FFFFFF"/>
                          </a:highlight>
                          <a:latin typeface="Courier New"/>
                          <a:ea typeface="Times New Roman"/>
                        </a:rPr>
                        <a:t> void setCache(float cache){}</a:t>
                      </a:r>
                      <a:endParaRPr lang="fr-FR" sz="1000">
                        <a:latin typeface="Courier New"/>
                        <a:ea typeface="Times New Roman"/>
                      </a:endParaRPr>
                    </a:p>
                    <a:p>
                      <a:pPr algn="l">
                        <a:spcAft>
                          <a:spcPts val="0"/>
                        </a:spcAft>
                      </a:pPr>
                      <a:r>
                        <a:rPr lang="en-US" sz="1000">
                          <a:highlight>
                            <a:srgbClr val="FFFFFF"/>
                          </a:highlight>
                          <a:latin typeface="Courier New"/>
                          <a:ea typeface="Times New Roman"/>
                        </a:rPr>
                        <a:t> </a:t>
                      </a:r>
                      <a:r>
                        <a:rPr lang="en-US" sz="1000" b="1">
                          <a:highlight>
                            <a:srgbClr val="FFFFFF"/>
                          </a:highlight>
                          <a:latin typeface="Courier New"/>
                          <a:ea typeface="Times New Roman"/>
                        </a:rPr>
                        <a:t>protected</a:t>
                      </a:r>
                      <a:r>
                        <a:rPr lang="en-US" sz="1000">
                          <a:highlight>
                            <a:srgbClr val="FFFFFF"/>
                          </a:highlight>
                          <a:latin typeface="Courier New"/>
                          <a:ea typeface="Times New Roman"/>
                        </a:rPr>
                        <a:t> Boolean isCacheValid(){}</a:t>
                      </a:r>
                      <a:endParaRPr lang="fr-FR" sz="1000">
                        <a:latin typeface="Courier New"/>
                        <a:ea typeface="Times New Roman"/>
                      </a:endParaRPr>
                    </a:p>
                    <a:p>
                      <a:pPr algn="l">
                        <a:spcAft>
                          <a:spcPts val="0"/>
                        </a:spcAft>
                      </a:pPr>
                      <a:r>
                        <a:rPr lang="en-US" sz="1000">
                          <a:highlight>
                            <a:srgbClr val="FFFFFF"/>
                          </a:highlight>
                          <a:latin typeface="Courier New"/>
                          <a:ea typeface="Times New Roman"/>
                        </a:rPr>
                        <a:t> </a:t>
                      </a:r>
                      <a:r>
                        <a:rPr lang="en-US" sz="1000" b="1">
                          <a:highlight>
                            <a:srgbClr val="FFFFFF"/>
                          </a:highlight>
                          <a:latin typeface="Courier New"/>
                          <a:ea typeface="Times New Roman"/>
                        </a:rPr>
                        <a:t>protected</a:t>
                      </a:r>
                      <a:r>
                        <a:rPr lang="en-US" sz="1000">
                          <a:highlight>
                            <a:srgbClr val="FFFFFF"/>
                          </a:highlight>
                          <a:latin typeface="Courier New"/>
                          <a:ea typeface="Times New Roman"/>
                        </a:rPr>
                        <a:t> void validateCache(){}</a:t>
                      </a:r>
                      <a:endParaRPr lang="fr-FR" sz="1000">
                        <a:latin typeface="Courier New"/>
                        <a:ea typeface="Times New Roman"/>
                      </a:endParaRPr>
                    </a:p>
                    <a:p>
                      <a:pPr algn="l">
                        <a:spcAft>
                          <a:spcPts val="0"/>
                        </a:spcAft>
                      </a:pPr>
                      <a:r>
                        <a:rPr lang="en-US" sz="1000">
                          <a:highlight>
                            <a:srgbClr val="FFFFFF"/>
                          </a:highlight>
                          <a:latin typeface="Courier New"/>
                          <a:ea typeface="Times New Roman"/>
                        </a:rPr>
                        <a:t> </a:t>
                      </a:r>
                      <a:r>
                        <a:rPr lang="fr-FR" sz="1000" b="1">
                          <a:highlight>
                            <a:srgbClr val="FFFFFF"/>
                          </a:highlight>
                          <a:latin typeface="Courier New"/>
                          <a:ea typeface="Times New Roman"/>
                        </a:rPr>
                        <a:t>protected</a:t>
                      </a:r>
                      <a:r>
                        <a:rPr lang="fr-FR" sz="1000">
                          <a:highlight>
                            <a:srgbClr val="FFFFFF"/>
                          </a:highlight>
                          <a:latin typeface="Courier New"/>
                          <a:ea typeface="Times New Roman"/>
                        </a:rPr>
                        <a:t> void invalidateCache(){}</a:t>
                      </a:r>
                      <a:endParaRPr lang="fr-FR" sz="1000">
                        <a:latin typeface="Courier New"/>
                        <a:ea typeface="Times New Roman"/>
                      </a:endParaRPr>
                    </a:p>
                    <a:p>
                      <a:pPr algn="l">
                        <a:spcAft>
                          <a:spcPts val="0"/>
                        </a:spcAft>
                      </a:pPr>
                      <a:r>
                        <a:rPr lang="fr-FR" sz="1000">
                          <a:highlight>
                            <a:srgbClr val="FFFFFF"/>
                          </a:highlight>
                          <a:latin typeface="Courier New"/>
                          <a:ea typeface="Times New Roman"/>
                        </a:rPr>
                        <a:t>}</a:t>
                      </a:r>
                      <a:endParaRPr lang="fr-FR" sz="1000">
                        <a:latin typeface="Courier New"/>
                        <a:ea typeface="Times New Roman"/>
                      </a:endParaRPr>
                    </a:p>
                  </a:txBody>
                  <a:tcPr marL="24791" marR="24791" marT="24791" marB="24791">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fr-FR" sz="1000">
                          <a:latin typeface="Tahoma"/>
                          <a:ea typeface="Times New Roman"/>
                        </a:rPr>
                        <a:t>Dans la classe </a:t>
                      </a:r>
                      <a:r>
                        <a:rPr lang="fr-FR" sz="1000" i="1">
                          <a:latin typeface="Courier New"/>
                          <a:ea typeface="Times New Roman"/>
                          <a:cs typeface="Times New Roman"/>
                        </a:rPr>
                        <a:t>Exp</a:t>
                      </a:r>
                      <a:r>
                        <a:rPr lang="fr-FR" sz="1000">
                          <a:latin typeface="Tahoma"/>
                          <a:ea typeface="Times New Roman"/>
                        </a:rPr>
                        <a:t>, on ajoute une méthode pour mettre à jour l’ancêtre d’un nœud. De même, on ajoute des méthodes pour consulter, mettre à jour, valider   et  invalider la valeur du noeud dans le  cache. La méthode </a:t>
                      </a:r>
                      <a:r>
                        <a:rPr lang="fr-FR" sz="1000" i="1">
                          <a:latin typeface="Courier New"/>
                          <a:ea typeface="Times New Roman"/>
                          <a:cs typeface="Times New Roman"/>
                        </a:rPr>
                        <a:t>invalidateCache()</a:t>
                      </a:r>
                      <a:r>
                        <a:rPr lang="fr-FR" sz="1000" i="1">
                          <a:latin typeface="Tahoma"/>
                          <a:ea typeface="Times New Roman"/>
                        </a:rPr>
                        <a:t> </a:t>
                      </a:r>
                      <a:r>
                        <a:rPr lang="fr-FR" sz="1000">
                          <a:latin typeface="Tahoma"/>
                          <a:ea typeface="Times New Roman"/>
                        </a:rPr>
                        <a:t>effectue cette opération récursivement pour impliquer tous les ancêtres.</a:t>
                      </a:r>
                      <a:endParaRPr lang="fr-FR" sz="1000">
                        <a:latin typeface="Times New Roman"/>
                        <a:ea typeface="Times New Roman"/>
                      </a:endParaRPr>
                    </a:p>
                  </a:txBody>
                  <a:tcPr marL="24791" marR="24791" marT="24791" marB="24791">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937191">
                <a:tc>
                  <a:txBody>
                    <a:bodyPr/>
                    <a:lstStyle/>
                    <a:p>
                      <a:pPr algn="l">
                        <a:spcAft>
                          <a:spcPts val="0"/>
                        </a:spcAft>
                      </a:pPr>
                      <a:r>
                        <a:rPr lang="en-US" sz="1000" b="1" dirty="0">
                          <a:highlight>
                            <a:srgbClr val="FFFFFF"/>
                          </a:highlight>
                          <a:latin typeface="Courier New"/>
                          <a:ea typeface="Times New Roman"/>
                        </a:rPr>
                        <a:t>public</a:t>
                      </a:r>
                      <a:r>
                        <a:rPr lang="en-US" sz="1000" dirty="0">
                          <a:highlight>
                            <a:srgbClr val="FFFFFF"/>
                          </a:highlight>
                          <a:latin typeface="Courier New"/>
                          <a:ea typeface="Times New Roman"/>
                        </a:rPr>
                        <a:t> </a:t>
                      </a:r>
                      <a:r>
                        <a:rPr lang="en-US" sz="1000" b="1" dirty="0">
                          <a:highlight>
                            <a:srgbClr val="FFFFFF"/>
                          </a:highlight>
                          <a:latin typeface="Courier New"/>
                          <a:ea typeface="Times New Roman"/>
                        </a:rPr>
                        <a:t>abstract</a:t>
                      </a:r>
                      <a:r>
                        <a:rPr lang="en-US" sz="1000" dirty="0">
                          <a:highlight>
                            <a:srgbClr val="FFFFFF"/>
                          </a:highlight>
                          <a:latin typeface="Courier New"/>
                          <a:ea typeface="Times New Roman"/>
                        </a:rPr>
                        <a:t> </a:t>
                      </a:r>
                      <a:r>
                        <a:rPr lang="en-US" sz="1000" b="1" dirty="0" smtClean="0">
                          <a:highlight>
                            <a:srgbClr val="FFFFFF"/>
                          </a:highlight>
                          <a:latin typeface="Courier New"/>
                          <a:ea typeface="Times New Roman"/>
                        </a:rPr>
                        <a:t>class </a:t>
                      </a:r>
                      <a:r>
                        <a:rPr lang="en-US" sz="1000" dirty="0" err="1" smtClean="0">
                          <a:highlight>
                            <a:srgbClr val="FFFFFF"/>
                          </a:highlight>
                          <a:latin typeface="Courier New"/>
                          <a:ea typeface="Times New Roman"/>
                        </a:rPr>
                        <a:t>BinaryOperator</a:t>
                      </a:r>
                      <a:r>
                        <a:rPr lang="en-US" sz="1000" dirty="0" smtClean="0">
                          <a:highlight>
                            <a:srgbClr val="FFFFFF"/>
                          </a:highlight>
                          <a:latin typeface="Courier New"/>
                          <a:ea typeface="Times New Roman"/>
                        </a:rPr>
                        <a:t> </a:t>
                      </a:r>
                      <a:r>
                        <a:rPr lang="en-US" sz="1000" b="1" dirty="0">
                          <a:highlight>
                            <a:srgbClr val="FFFFFF"/>
                          </a:highlight>
                          <a:latin typeface="Courier New"/>
                          <a:ea typeface="Times New Roman"/>
                        </a:rPr>
                        <a:t>extends</a:t>
                      </a:r>
                      <a:r>
                        <a:rPr lang="en-US" sz="1000" dirty="0">
                          <a:highlight>
                            <a:srgbClr val="FFFFFF"/>
                          </a:highlight>
                          <a:latin typeface="Courier New"/>
                          <a:ea typeface="Times New Roman"/>
                        </a:rPr>
                        <a:t> Exp{ </a:t>
                      </a:r>
                      <a:endParaRPr lang="fr-FR" sz="1000" dirty="0">
                        <a:latin typeface="Courier New"/>
                        <a:ea typeface="Times New Roman"/>
                      </a:endParaRPr>
                    </a:p>
                    <a:p>
                      <a:pPr algn="l">
                        <a:spcAft>
                          <a:spcPts val="0"/>
                        </a:spcAft>
                      </a:pPr>
                      <a:r>
                        <a:rPr lang="en-US" sz="1000" dirty="0">
                          <a:highlight>
                            <a:srgbClr val="FFFFFF"/>
                          </a:highlight>
                          <a:latin typeface="Courier New"/>
                          <a:ea typeface="Times New Roman"/>
                        </a:rPr>
                        <a:t> </a:t>
                      </a:r>
                      <a:r>
                        <a:rPr lang="en-US" sz="1000" b="1" dirty="0">
                          <a:highlight>
                            <a:srgbClr val="FFFFFF"/>
                          </a:highlight>
                          <a:latin typeface="Courier New"/>
                          <a:ea typeface="Times New Roman"/>
                        </a:rPr>
                        <a:t>protected</a:t>
                      </a:r>
                      <a:r>
                        <a:rPr lang="en-US" sz="1000" dirty="0">
                          <a:highlight>
                            <a:srgbClr val="FFFFFF"/>
                          </a:highlight>
                          <a:latin typeface="Courier New"/>
                          <a:ea typeface="Times New Roman"/>
                        </a:rPr>
                        <a:t> Exp </a:t>
                      </a:r>
                      <a:r>
                        <a:rPr lang="en-US" sz="1000" dirty="0" err="1">
                          <a:highlight>
                            <a:srgbClr val="FFFFFF"/>
                          </a:highlight>
                          <a:latin typeface="Courier New"/>
                          <a:ea typeface="Times New Roman"/>
                        </a:rPr>
                        <a:t>leftExp,rightExp</a:t>
                      </a:r>
                      <a:r>
                        <a:rPr lang="en-US" sz="1000" dirty="0">
                          <a:highlight>
                            <a:srgbClr val="FFFFFF"/>
                          </a:highlight>
                          <a:latin typeface="Courier New"/>
                          <a:ea typeface="Times New Roman"/>
                        </a:rPr>
                        <a:t>;</a:t>
                      </a:r>
                      <a:endParaRPr lang="fr-FR" sz="1000" dirty="0">
                        <a:latin typeface="Courier New"/>
                        <a:ea typeface="Times New Roman"/>
                      </a:endParaRPr>
                    </a:p>
                    <a:p>
                      <a:pPr algn="l">
                        <a:spcAft>
                          <a:spcPts val="0"/>
                        </a:spcAft>
                      </a:pPr>
                      <a:r>
                        <a:rPr lang="en-US" sz="1000" dirty="0">
                          <a:highlight>
                            <a:srgbClr val="FFFFFF"/>
                          </a:highlight>
                          <a:latin typeface="Courier New"/>
                          <a:ea typeface="Times New Roman"/>
                        </a:rPr>
                        <a:t> </a:t>
                      </a:r>
                      <a:r>
                        <a:rPr lang="en-US" sz="1000" b="1" dirty="0">
                          <a:highlight>
                            <a:srgbClr val="FFFFFF"/>
                          </a:highlight>
                          <a:latin typeface="Courier New"/>
                          <a:ea typeface="Times New Roman"/>
                        </a:rPr>
                        <a:t>public</a:t>
                      </a:r>
                      <a:r>
                        <a:rPr lang="en-US" sz="1000" dirty="0">
                          <a:highlight>
                            <a:srgbClr val="FFFFFF"/>
                          </a:highlight>
                          <a:latin typeface="Courier New"/>
                          <a:ea typeface="Times New Roman"/>
                        </a:rPr>
                        <a:t> </a:t>
                      </a:r>
                      <a:r>
                        <a:rPr lang="en-US" sz="1000" dirty="0" err="1">
                          <a:highlight>
                            <a:srgbClr val="FFFFFF"/>
                          </a:highlight>
                          <a:latin typeface="Courier New"/>
                          <a:ea typeface="Times New Roman"/>
                        </a:rPr>
                        <a:t>BinaryOperator</a:t>
                      </a:r>
                      <a:endParaRPr lang="fr-FR" sz="1000" dirty="0">
                        <a:latin typeface="Courier New"/>
                        <a:ea typeface="Times New Roman"/>
                      </a:endParaRPr>
                    </a:p>
                    <a:p>
                      <a:pPr algn="l">
                        <a:spcAft>
                          <a:spcPts val="0"/>
                        </a:spcAft>
                      </a:pPr>
                      <a:r>
                        <a:rPr lang="en-US" sz="1000" dirty="0">
                          <a:highlight>
                            <a:srgbClr val="FFFFFF"/>
                          </a:highlight>
                          <a:latin typeface="Courier New"/>
                          <a:ea typeface="Times New Roman"/>
                        </a:rPr>
                        <a:t>(Exp </a:t>
                      </a:r>
                      <a:r>
                        <a:rPr lang="en-US" sz="1000" dirty="0" err="1">
                          <a:highlight>
                            <a:srgbClr val="FFFFFF"/>
                          </a:highlight>
                          <a:latin typeface="Courier New"/>
                          <a:ea typeface="Times New Roman"/>
                        </a:rPr>
                        <a:t>leftExp,Exp</a:t>
                      </a:r>
                      <a:r>
                        <a:rPr lang="en-US" sz="1000" dirty="0">
                          <a:highlight>
                            <a:srgbClr val="FFFFFF"/>
                          </a:highlight>
                          <a:latin typeface="Courier New"/>
                          <a:ea typeface="Times New Roman"/>
                        </a:rPr>
                        <a:t> </a:t>
                      </a:r>
                      <a:r>
                        <a:rPr lang="en-US" sz="1000" dirty="0" err="1">
                          <a:highlight>
                            <a:srgbClr val="FFFFFF"/>
                          </a:highlight>
                          <a:latin typeface="Courier New"/>
                          <a:ea typeface="Times New Roman"/>
                        </a:rPr>
                        <a:t>rightExp</a:t>
                      </a:r>
                      <a:r>
                        <a:rPr lang="en-US" sz="1000" dirty="0">
                          <a:highlight>
                            <a:srgbClr val="FFFFFF"/>
                          </a:highlight>
                          <a:latin typeface="Courier New"/>
                          <a:ea typeface="Times New Roman"/>
                        </a:rPr>
                        <a:t>){}</a:t>
                      </a:r>
                      <a:endParaRPr lang="fr-FR" sz="1000" dirty="0">
                        <a:latin typeface="Courier New"/>
                        <a:ea typeface="Times New Roman"/>
                      </a:endParaRPr>
                    </a:p>
                    <a:p>
                      <a:pPr algn="l">
                        <a:spcAft>
                          <a:spcPts val="0"/>
                        </a:spcAft>
                      </a:pPr>
                      <a:r>
                        <a:rPr lang="en-US" sz="1000" dirty="0">
                          <a:highlight>
                            <a:srgbClr val="FFFFFF"/>
                          </a:highlight>
                          <a:latin typeface="Courier New"/>
                          <a:ea typeface="Times New Roman"/>
                        </a:rPr>
                        <a:t> </a:t>
                      </a:r>
                      <a:r>
                        <a:rPr lang="en-US" sz="1000" b="1" dirty="0">
                          <a:highlight>
                            <a:srgbClr val="FFFFFF"/>
                          </a:highlight>
                          <a:latin typeface="Courier New"/>
                          <a:ea typeface="Times New Roman"/>
                        </a:rPr>
                        <a:t>public</a:t>
                      </a:r>
                      <a:r>
                        <a:rPr lang="en-US" sz="1000" dirty="0">
                          <a:highlight>
                            <a:srgbClr val="FFFFFF"/>
                          </a:highlight>
                          <a:latin typeface="Courier New"/>
                          <a:ea typeface="Times New Roman"/>
                        </a:rPr>
                        <a:t> void </a:t>
                      </a:r>
                      <a:r>
                        <a:rPr lang="en-US" sz="1000" dirty="0" err="1">
                          <a:highlight>
                            <a:srgbClr val="FFFFFF"/>
                          </a:highlight>
                          <a:latin typeface="Courier New"/>
                          <a:ea typeface="Times New Roman"/>
                        </a:rPr>
                        <a:t>setLeftExp</a:t>
                      </a:r>
                      <a:r>
                        <a:rPr lang="en-US" sz="1000" dirty="0">
                          <a:highlight>
                            <a:srgbClr val="FFFFFF"/>
                          </a:highlight>
                          <a:latin typeface="Courier New"/>
                          <a:ea typeface="Times New Roman"/>
                        </a:rPr>
                        <a:t>(Exp left){}</a:t>
                      </a:r>
                      <a:endParaRPr lang="fr-FR" sz="1000" dirty="0">
                        <a:latin typeface="Courier New"/>
                        <a:ea typeface="Times New Roman"/>
                      </a:endParaRPr>
                    </a:p>
                    <a:p>
                      <a:pPr algn="l">
                        <a:spcAft>
                          <a:spcPts val="0"/>
                        </a:spcAft>
                      </a:pPr>
                      <a:r>
                        <a:rPr lang="en-US" sz="1000" dirty="0">
                          <a:highlight>
                            <a:srgbClr val="FFFFFF"/>
                          </a:highlight>
                          <a:latin typeface="Courier New"/>
                          <a:ea typeface="Times New Roman"/>
                        </a:rPr>
                        <a:t> </a:t>
                      </a:r>
                      <a:r>
                        <a:rPr lang="en-US" sz="1000" b="1" dirty="0">
                          <a:highlight>
                            <a:srgbClr val="FFFFFF"/>
                          </a:highlight>
                          <a:latin typeface="Courier New"/>
                          <a:ea typeface="Times New Roman"/>
                        </a:rPr>
                        <a:t>public</a:t>
                      </a:r>
                      <a:r>
                        <a:rPr lang="en-US" sz="1000" dirty="0">
                          <a:highlight>
                            <a:srgbClr val="FFFFFF"/>
                          </a:highlight>
                          <a:latin typeface="Courier New"/>
                          <a:ea typeface="Times New Roman"/>
                        </a:rPr>
                        <a:t> void </a:t>
                      </a:r>
                      <a:r>
                        <a:rPr lang="en-US" sz="1000" dirty="0" err="1">
                          <a:highlight>
                            <a:srgbClr val="FFFFFF"/>
                          </a:highlight>
                          <a:latin typeface="Courier New"/>
                          <a:ea typeface="Times New Roman"/>
                        </a:rPr>
                        <a:t>setRightExp</a:t>
                      </a:r>
                      <a:r>
                        <a:rPr lang="en-US" sz="1000" dirty="0">
                          <a:highlight>
                            <a:srgbClr val="FFFFFF"/>
                          </a:highlight>
                          <a:latin typeface="Courier New"/>
                          <a:ea typeface="Times New Roman"/>
                        </a:rPr>
                        <a:t>(Exp right){}</a:t>
                      </a:r>
                      <a:endParaRPr lang="fr-FR" sz="1000" dirty="0">
                        <a:latin typeface="Courier New"/>
                        <a:ea typeface="Times New Roman"/>
                      </a:endParaRPr>
                    </a:p>
                    <a:p>
                      <a:pPr algn="l">
                        <a:spcAft>
                          <a:spcPts val="0"/>
                        </a:spcAft>
                      </a:pPr>
                      <a:r>
                        <a:rPr lang="fr-FR" sz="1000" dirty="0">
                          <a:highlight>
                            <a:srgbClr val="FFFFFF"/>
                          </a:highlight>
                          <a:latin typeface="Courier New"/>
                          <a:ea typeface="Times New Roman"/>
                        </a:rPr>
                        <a:t>}</a:t>
                      </a:r>
                      <a:endParaRPr lang="fr-FR" sz="1000" dirty="0">
                        <a:latin typeface="Courier New"/>
                        <a:ea typeface="Times New Roman"/>
                      </a:endParaRPr>
                    </a:p>
                  </a:txBody>
                  <a:tcPr marL="24791" marR="24791" marT="24791" marB="24791">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fr-FR" sz="1000">
                          <a:latin typeface="Tahoma"/>
                          <a:ea typeface="Times New Roman"/>
                        </a:rPr>
                        <a:t>Lorsqu’on initialise un objet </a:t>
                      </a:r>
                      <a:r>
                        <a:rPr lang="fr-FR" sz="1000" i="1">
                          <a:latin typeface="Courier New"/>
                          <a:ea typeface="Times New Roman"/>
                          <a:cs typeface="Times New Roman"/>
                        </a:rPr>
                        <a:t>BinaryOperator</a:t>
                      </a:r>
                      <a:r>
                        <a:rPr lang="fr-FR" sz="1000">
                          <a:latin typeface="Tahoma"/>
                          <a:ea typeface="Times New Roman"/>
                        </a:rPr>
                        <a:t>, on le rend ancêtre de ses deux fils gauche et droit. Ceci peut se faire dans le constructeur de </a:t>
                      </a:r>
                      <a:r>
                        <a:rPr lang="fr-FR" sz="1000" i="1">
                          <a:latin typeface="Courier New"/>
                          <a:ea typeface="Times New Roman"/>
                          <a:cs typeface="Times New Roman"/>
                        </a:rPr>
                        <a:t>BinaryOperator</a:t>
                      </a:r>
                      <a:r>
                        <a:rPr lang="fr-FR" sz="1000">
                          <a:latin typeface="Tahoma"/>
                          <a:ea typeface="Times New Roman"/>
                        </a:rPr>
                        <a:t>. Quand on change un des fils de l’objet </a:t>
                      </a:r>
                      <a:r>
                        <a:rPr lang="fr-FR" sz="1000" i="1">
                          <a:latin typeface="Courier New"/>
                          <a:ea typeface="Times New Roman"/>
                          <a:cs typeface="Times New Roman"/>
                        </a:rPr>
                        <a:t>BinaryOperator</a:t>
                      </a:r>
                      <a:r>
                        <a:rPr lang="fr-FR" sz="1000">
                          <a:latin typeface="Tahoma"/>
                          <a:ea typeface="Times New Roman"/>
                        </a:rPr>
                        <a:t> par la méthode </a:t>
                      </a:r>
                      <a:r>
                        <a:rPr lang="fr-FR" sz="1000" i="1">
                          <a:latin typeface="Courier New"/>
                          <a:ea typeface="Times New Roman"/>
                          <a:cs typeface="Times New Roman"/>
                        </a:rPr>
                        <a:t>setLeftExp(Exp)</a:t>
                      </a:r>
                      <a:r>
                        <a:rPr lang="fr-FR" sz="1000">
                          <a:latin typeface="Tahoma"/>
                          <a:ea typeface="Times New Roman"/>
                        </a:rPr>
                        <a:t> ou la méthode </a:t>
                      </a:r>
                      <a:r>
                        <a:rPr lang="fr-FR" sz="1000" i="1">
                          <a:latin typeface="Courier New"/>
                          <a:ea typeface="Times New Roman"/>
                          <a:cs typeface="Times New Roman"/>
                        </a:rPr>
                        <a:t>setRightExp(Exp)</a:t>
                      </a:r>
                      <a:r>
                        <a:rPr lang="fr-FR" sz="1000">
                          <a:latin typeface="Tahoma"/>
                          <a:ea typeface="Times New Roman"/>
                        </a:rPr>
                        <a:t>, on rend invalide le cache de l’objet </a:t>
                      </a:r>
                      <a:r>
                        <a:rPr lang="fr-FR" sz="1000" i="1">
                          <a:latin typeface="Courier New"/>
                          <a:ea typeface="Times New Roman"/>
                          <a:cs typeface="Times New Roman"/>
                        </a:rPr>
                        <a:t>BinaryOperator</a:t>
                      </a:r>
                      <a:r>
                        <a:rPr lang="fr-FR" sz="1000">
                          <a:latin typeface="Tahoma"/>
                          <a:ea typeface="Times New Roman"/>
                        </a:rPr>
                        <a:t>.</a:t>
                      </a:r>
                      <a:endParaRPr lang="fr-FR" sz="1000">
                        <a:latin typeface="Times New Roman"/>
                        <a:ea typeface="Times New Roman"/>
                      </a:endParaRPr>
                    </a:p>
                  </a:txBody>
                  <a:tcPr marL="24791" marR="24791" marT="24791" marB="24791">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653632">
                <a:tc>
                  <a:txBody>
                    <a:bodyPr/>
                    <a:lstStyle/>
                    <a:p>
                      <a:pPr algn="l">
                        <a:spcAft>
                          <a:spcPts val="0"/>
                        </a:spcAft>
                      </a:pPr>
                      <a:r>
                        <a:rPr lang="en-US" sz="1000" b="1" dirty="0">
                          <a:highlight>
                            <a:srgbClr val="FFFFFF"/>
                          </a:highlight>
                          <a:latin typeface="Courier New"/>
                          <a:ea typeface="Times New Roman"/>
                        </a:rPr>
                        <a:t>public</a:t>
                      </a:r>
                      <a:r>
                        <a:rPr lang="en-US" sz="1000" dirty="0">
                          <a:latin typeface="Courier New"/>
                          <a:ea typeface="Times New Roman"/>
                        </a:rPr>
                        <a:t> </a:t>
                      </a:r>
                      <a:r>
                        <a:rPr lang="en-US" sz="1000" b="1" dirty="0">
                          <a:highlight>
                            <a:srgbClr val="FFFFFF"/>
                          </a:highlight>
                          <a:latin typeface="Courier New"/>
                          <a:ea typeface="Times New Roman"/>
                        </a:rPr>
                        <a:t>class</a:t>
                      </a:r>
                      <a:r>
                        <a:rPr lang="en-US" sz="1000" dirty="0">
                          <a:latin typeface="Courier New"/>
                          <a:ea typeface="Times New Roman"/>
                        </a:rPr>
                        <a:t> Plus </a:t>
                      </a:r>
                      <a:r>
                        <a:rPr lang="en-US" sz="1000" b="1" dirty="0">
                          <a:highlight>
                            <a:srgbClr val="FFFFFF"/>
                          </a:highlight>
                          <a:latin typeface="Courier New"/>
                          <a:ea typeface="Times New Roman"/>
                        </a:rPr>
                        <a:t>extends</a:t>
                      </a:r>
                      <a:r>
                        <a:rPr lang="en-US" sz="1000" dirty="0">
                          <a:latin typeface="Courier New"/>
                          <a:ea typeface="Times New Roman"/>
                        </a:rPr>
                        <a:t> </a:t>
                      </a:r>
                      <a:r>
                        <a:rPr lang="en-US" sz="1000" dirty="0" err="1">
                          <a:latin typeface="Courier New"/>
                          <a:ea typeface="Times New Roman"/>
                        </a:rPr>
                        <a:t>BinaryOperator</a:t>
                      </a:r>
                      <a:r>
                        <a:rPr lang="en-US" sz="1000" dirty="0">
                          <a:latin typeface="Courier New"/>
                          <a:ea typeface="Times New Roman"/>
                        </a:rPr>
                        <a:t> {</a:t>
                      </a:r>
                      <a:endParaRPr lang="fr-FR" sz="1000" dirty="0">
                        <a:latin typeface="Courier New"/>
                        <a:ea typeface="Times New Roman"/>
                      </a:endParaRPr>
                    </a:p>
                    <a:p>
                      <a:pPr algn="l">
                        <a:spcAft>
                          <a:spcPts val="0"/>
                        </a:spcAft>
                      </a:pPr>
                      <a:r>
                        <a:rPr lang="en-US" sz="1000" dirty="0">
                          <a:latin typeface="Courier New"/>
                          <a:ea typeface="Times New Roman"/>
                        </a:rPr>
                        <a:t> </a:t>
                      </a:r>
                      <a:r>
                        <a:rPr lang="en-US" sz="1000" b="1" dirty="0">
                          <a:highlight>
                            <a:srgbClr val="FFFFFF"/>
                          </a:highlight>
                          <a:latin typeface="Courier New"/>
                          <a:ea typeface="Times New Roman"/>
                        </a:rPr>
                        <a:t>public</a:t>
                      </a:r>
                      <a:r>
                        <a:rPr lang="en-US" sz="1000" dirty="0">
                          <a:latin typeface="Courier New"/>
                          <a:ea typeface="Times New Roman"/>
                        </a:rPr>
                        <a:t> Plus(Exp </a:t>
                      </a:r>
                      <a:r>
                        <a:rPr lang="en-US" sz="1000" dirty="0" err="1">
                          <a:latin typeface="Courier New"/>
                          <a:ea typeface="Times New Roman"/>
                        </a:rPr>
                        <a:t>leftExp</a:t>
                      </a:r>
                      <a:r>
                        <a:rPr lang="en-US" sz="1000" dirty="0">
                          <a:latin typeface="Courier New"/>
                          <a:ea typeface="Times New Roman"/>
                        </a:rPr>
                        <a:t>, Exp </a:t>
                      </a:r>
                      <a:r>
                        <a:rPr lang="en-US" sz="1000" dirty="0" err="1">
                          <a:latin typeface="Courier New"/>
                          <a:ea typeface="Times New Roman"/>
                        </a:rPr>
                        <a:t>rightExp</a:t>
                      </a:r>
                      <a:r>
                        <a:rPr lang="en-US" sz="1000" dirty="0">
                          <a:latin typeface="Courier New"/>
                          <a:ea typeface="Times New Roman"/>
                        </a:rPr>
                        <a:t>){}</a:t>
                      </a:r>
                      <a:endParaRPr lang="fr-FR" sz="1000" dirty="0">
                        <a:latin typeface="Courier New"/>
                        <a:ea typeface="Times New Roman"/>
                      </a:endParaRPr>
                    </a:p>
                    <a:p>
                      <a:pPr algn="l">
                        <a:spcAft>
                          <a:spcPts val="0"/>
                        </a:spcAft>
                      </a:pPr>
                      <a:r>
                        <a:rPr lang="en-US" sz="1000" dirty="0">
                          <a:latin typeface="Courier New"/>
                          <a:ea typeface="Times New Roman"/>
                        </a:rPr>
                        <a:t> </a:t>
                      </a:r>
                      <a:r>
                        <a:rPr lang="fr-FR" sz="1000" b="1" dirty="0">
                          <a:highlight>
                            <a:srgbClr val="FFFFFF"/>
                          </a:highlight>
                          <a:latin typeface="Courier New"/>
                          <a:ea typeface="Times New Roman"/>
                        </a:rPr>
                        <a:t>public</a:t>
                      </a:r>
                      <a:r>
                        <a:rPr lang="fr-FR" sz="1000" dirty="0">
                          <a:latin typeface="Courier New"/>
                          <a:ea typeface="Times New Roman"/>
                        </a:rPr>
                        <a:t> </a:t>
                      </a:r>
                      <a:r>
                        <a:rPr lang="fr-FR" sz="1000" dirty="0" err="1">
                          <a:latin typeface="Courier New"/>
                          <a:ea typeface="Times New Roman"/>
                        </a:rPr>
                        <a:t>float</a:t>
                      </a:r>
                      <a:r>
                        <a:rPr lang="fr-FR" sz="1000" dirty="0">
                          <a:latin typeface="Courier New"/>
                          <a:ea typeface="Times New Roman"/>
                        </a:rPr>
                        <a:t> </a:t>
                      </a:r>
                      <a:r>
                        <a:rPr lang="fr-FR" sz="1000" dirty="0" err="1">
                          <a:latin typeface="Courier New"/>
                          <a:ea typeface="Times New Roman"/>
                        </a:rPr>
                        <a:t>eval</a:t>
                      </a:r>
                      <a:r>
                        <a:rPr lang="fr-FR" sz="1000" dirty="0">
                          <a:latin typeface="Courier New"/>
                          <a:ea typeface="Times New Roman"/>
                        </a:rPr>
                        <a:t>(){}</a:t>
                      </a:r>
                    </a:p>
                    <a:p>
                      <a:pPr algn="l">
                        <a:spcAft>
                          <a:spcPts val="0"/>
                        </a:spcAft>
                      </a:pPr>
                      <a:r>
                        <a:rPr lang="fr-FR" sz="1000">
                          <a:latin typeface="Courier New"/>
                          <a:ea typeface="Times New Roman"/>
                        </a:rPr>
                        <a:t>}</a:t>
                      </a:r>
                    </a:p>
                  </a:txBody>
                  <a:tcPr marL="24791" marR="24791" marT="24791" marB="24791">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fr-FR" sz="1000">
                          <a:latin typeface="Tahoma"/>
                          <a:ea typeface="Times New Roman"/>
                        </a:rPr>
                        <a:t>Lorsqu’on évalue le sous arbre à un nœud </a:t>
                      </a:r>
                      <a:r>
                        <a:rPr lang="fr-FR" sz="1000" i="1">
                          <a:latin typeface="Courier New"/>
                          <a:ea typeface="Times New Roman"/>
                          <a:cs typeface="Times New Roman"/>
                        </a:rPr>
                        <a:t>plus</a:t>
                      </a:r>
                      <a:r>
                        <a:rPr lang="fr-FR" sz="1000">
                          <a:latin typeface="Tahoma"/>
                          <a:ea typeface="Times New Roman"/>
                        </a:rPr>
                        <a:t>, on vérifie d’abord  si le cache de ce nœud  est valide. Si c’est le cas, on  renvoie la valeur du cache, autrement, on évalue le sous arbre et on met à jour le cache.</a:t>
                      </a:r>
                      <a:endParaRPr lang="fr-FR" sz="1000">
                        <a:latin typeface="Times New Roman"/>
                        <a:ea typeface="Times New Roman"/>
                      </a:endParaRPr>
                    </a:p>
                  </a:txBody>
                  <a:tcPr marL="24791" marR="24791" marT="24791" marB="24791">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1380057">
                <a:tc>
                  <a:txBody>
                    <a:bodyPr/>
                    <a:lstStyle/>
                    <a:p>
                      <a:pPr algn="l">
                        <a:spcAft>
                          <a:spcPts val="0"/>
                        </a:spcAft>
                      </a:pPr>
                      <a:r>
                        <a:rPr lang="en-US" sz="1000" b="1" dirty="0" err="1">
                          <a:highlight>
                            <a:srgbClr val="FFFFFF"/>
                          </a:highlight>
                          <a:latin typeface="Courier New"/>
                          <a:ea typeface="Times New Roman"/>
                        </a:rPr>
                        <a:t>hypermodule</a:t>
                      </a:r>
                      <a:r>
                        <a:rPr lang="en-US" sz="1000" dirty="0">
                          <a:highlight>
                            <a:srgbClr val="FFFFFF"/>
                          </a:highlight>
                          <a:latin typeface="Courier New"/>
                          <a:ea typeface="Times New Roman"/>
                        </a:rPr>
                        <a:t> </a:t>
                      </a:r>
                      <a:r>
                        <a:rPr lang="en-US" sz="1000" dirty="0" err="1">
                          <a:highlight>
                            <a:srgbClr val="FFFFFF"/>
                          </a:highlight>
                          <a:latin typeface="Courier New"/>
                          <a:ea typeface="Times New Roman"/>
                        </a:rPr>
                        <a:t>ExpWithCaching</a:t>
                      </a:r>
                      <a:endParaRPr lang="fr-FR" sz="1000" dirty="0">
                        <a:latin typeface="Courier New"/>
                        <a:ea typeface="Times New Roman"/>
                      </a:endParaRPr>
                    </a:p>
                    <a:p>
                      <a:pPr algn="l">
                        <a:spcAft>
                          <a:spcPts val="0"/>
                        </a:spcAft>
                      </a:pPr>
                      <a:r>
                        <a:rPr lang="en-US" sz="1000" dirty="0">
                          <a:highlight>
                            <a:srgbClr val="FFFFFF"/>
                          </a:highlight>
                          <a:latin typeface="Courier New"/>
                          <a:ea typeface="Times New Roman"/>
                        </a:rPr>
                        <a:t> </a:t>
                      </a:r>
                      <a:r>
                        <a:rPr lang="en-US" sz="1000" b="1" dirty="0" err="1">
                          <a:highlight>
                            <a:srgbClr val="FFFFFF"/>
                          </a:highlight>
                          <a:latin typeface="Courier New"/>
                          <a:ea typeface="Times New Roman"/>
                        </a:rPr>
                        <a:t>hyperslices</a:t>
                      </a:r>
                      <a:r>
                        <a:rPr lang="en-US" sz="1000" dirty="0">
                          <a:highlight>
                            <a:srgbClr val="FFFFFF"/>
                          </a:highlight>
                          <a:latin typeface="Courier New"/>
                          <a:ea typeface="Times New Roman"/>
                        </a:rPr>
                        <a:t> </a:t>
                      </a:r>
                      <a:r>
                        <a:rPr lang="en-US" sz="1000" dirty="0" smtClean="0">
                          <a:highlight>
                            <a:srgbClr val="FFFFFF"/>
                          </a:highlight>
                          <a:latin typeface="Courier New"/>
                          <a:ea typeface="Times New Roman"/>
                        </a:rPr>
                        <a:t>:</a:t>
                      </a:r>
                      <a:endParaRPr lang="fr-FR" sz="1000" dirty="0" smtClean="0">
                        <a:latin typeface="Courier New"/>
                        <a:ea typeface="Times New Roman"/>
                      </a:endParaRPr>
                    </a:p>
                    <a:p>
                      <a:pPr algn="l">
                        <a:spcAft>
                          <a:spcPts val="0"/>
                        </a:spcAft>
                      </a:pPr>
                      <a:r>
                        <a:rPr lang="en-US" sz="1000" dirty="0" smtClean="0">
                          <a:highlight>
                            <a:srgbClr val="FFFFFF"/>
                          </a:highlight>
                          <a:latin typeface="Courier New"/>
                          <a:ea typeface="Times New Roman"/>
                        </a:rPr>
                        <a:t>   </a:t>
                      </a:r>
                      <a:r>
                        <a:rPr lang="en-US" sz="1000" dirty="0" err="1" smtClean="0">
                          <a:highlight>
                            <a:srgbClr val="FFFFFF"/>
                          </a:highlight>
                          <a:latin typeface="Courier New"/>
                          <a:ea typeface="Times New Roman"/>
                        </a:rPr>
                        <a:t>dimensionOptimization.caching</a:t>
                      </a:r>
                      <a:r>
                        <a:rPr lang="en-US" sz="1000" dirty="0" smtClean="0">
                          <a:highlight>
                            <a:srgbClr val="FFFFFF"/>
                          </a:highlight>
                          <a:latin typeface="Courier New"/>
                          <a:ea typeface="Times New Roman"/>
                        </a:rPr>
                        <a:t>,</a:t>
                      </a:r>
                      <a:endParaRPr lang="fr-FR" sz="1000" dirty="0" smtClean="0">
                        <a:latin typeface="Courier New"/>
                        <a:ea typeface="Times New Roman"/>
                      </a:endParaRPr>
                    </a:p>
                    <a:p>
                      <a:pPr algn="l">
                        <a:spcAft>
                          <a:spcPts val="0"/>
                        </a:spcAft>
                      </a:pPr>
                      <a:r>
                        <a:rPr lang="en-US" sz="1000" dirty="0" smtClean="0">
                          <a:highlight>
                            <a:srgbClr val="FFFFFF"/>
                          </a:highlight>
                          <a:latin typeface="Courier New"/>
                          <a:ea typeface="Times New Roman"/>
                        </a:rPr>
                        <a:t>   </a:t>
                      </a:r>
                      <a:r>
                        <a:rPr lang="en-US" sz="1000" dirty="0" err="1">
                          <a:highlight>
                            <a:srgbClr val="FFFFFF"/>
                          </a:highlight>
                          <a:latin typeface="Courier New"/>
                          <a:ea typeface="Times New Roman"/>
                        </a:rPr>
                        <a:t>dimensionClass.computing</a:t>
                      </a:r>
                      <a:r>
                        <a:rPr lang="en-US" sz="1000" dirty="0">
                          <a:highlight>
                            <a:srgbClr val="FFFFFF"/>
                          </a:highlight>
                          <a:latin typeface="Courier New"/>
                          <a:ea typeface="Times New Roman"/>
                        </a:rPr>
                        <a:t>;</a:t>
                      </a:r>
                      <a:endParaRPr lang="fr-FR" sz="1000" dirty="0">
                        <a:latin typeface="Courier New"/>
                        <a:ea typeface="Times New Roman"/>
                      </a:endParaRPr>
                    </a:p>
                    <a:p>
                      <a:pPr algn="l">
                        <a:spcAft>
                          <a:spcPts val="0"/>
                        </a:spcAft>
                      </a:pPr>
                      <a:r>
                        <a:rPr lang="en-US" sz="1000" dirty="0">
                          <a:highlight>
                            <a:srgbClr val="FFFFFF"/>
                          </a:highlight>
                          <a:latin typeface="Courier New"/>
                          <a:ea typeface="Times New Roman"/>
                        </a:rPr>
                        <a:t> </a:t>
                      </a:r>
                      <a:r>
                        <a:rPr lang="en-US" sz="1000" b="1" dirty="0">
                          <a:highlight>
                            <a:srgbClr val="FFFFFF"/>
                          </a:highlight>
                          <a:latin typeface="Courier New"/>
                          <a:ea typeface="Times New Roman"/>
                        </a:rPr>
                        <a:t>Relationships</a:t>
                      </a:r>
                      <a:r>
                        <a:rPr lang="en-US" sz="1000" dirty="0" smtClean="0">
                          <a:highlight>
                            <a:srgbClr val="FFFFFF"/>
                          </a:highlight>
                          <a:latin typeface="Courier New"/>
                          <a:ea typeface="Times New Roman"/>
                        </a:rPr>
                        <a:t>: </a:t>
                      </a:r>
                      <a:r>
                        <a:rPr lang="fr-FR" sz="1000" b="1" dirty="0" err="1" smtClean="0">
                          <a:highlight>
                            <a:srgbClr val="FFFFFF"/>
                          </a:highlight>
                          <a:latin typeface="Courier New"/>
                          <a:ea typeface="Times New Roman"/>
                        </a:rPr>
                        <a:t>MergeByName</a:t>
                      </a:r>
                      <a:r>
                        <a:rPr lang="fr-FR" sz="1000" dirty="0">
                          <a:highlight>
                            <a:srgbClr val="FFFFFF"/>
                          </a:highlight>
                          <a:latin typeface="Courier New"/>
                          <a:ea typeface="Times New Roman"/>
                        </a:rPr>
                        <a:t>;</a:t>
                      </a:r>
                      <a:endParaRPr lang="fr-FR" sz="1000" dirty="0">
                        <a:latin typeface="Courier New"/>
                        <a:ea typeface="Times New Roman"/>
                      </a:endParaRPr>
                    </a:p>
                    <a:p>
                      <a:pPr algn="l">
                        <a:spcAft>
                          <a:spcPts val="0"/>
                        </a:spcAft>
                      </a:pPr>
                      <a:r>
                        <a:rPr lang="fr-FR" sz="1000" dirty="0">
                          <a:highlight>
                            <a:srgbClr val="FFFFFF"/>
                          </a:highlight>
                          <a:latin typeface="Courier New"/>
                          <a:ea typeface="Times New Roman"/>
                        </a:rPr>
                        <a:t>  </a:t>
                      </a:r>
                      <a:r>
                        <a:rPr lang="fr-FR" sz="1000" b="1" dirty="0" err="1">
                          <a:highlight>
                            <a:srgbClr val="FFFFFF"/>
                          </a:highlight>
                          <a:latin typeface="Courier New"/>
                          <a:ea typeface="Times New Roman"/>
                        </a:rPr>
                        <a:t>order</a:t>
                      </a:r>
                      <a:r>
                        <a:rPr lang="fr-FR" sz="1000" dirty="0">
                          <a:highlight>
                            <a:srgbClr val="FFFFFF"/>
                          </a:highlight>
                          <a:latin typeface="Courier New"/>
                          <a:ea typeface="Times New Roman"/>
                        </a:rPr>
                        <a:t> </a:t>
                      </a:r>
                      <a:r>
                        <a:rPr lang="fr-FR" sz="1000" b="1" dirty="0">
                          <a:highlight>
                            <a:srgbClr val="FFFFFF"/>
                          </a:highlight>
                          <a:latin typeface="Courier New"/>
                          <a:ea typeface="Times New Roman"/>
                        </a:rPr>
                        <a:t>action</a:t>
                      </a:r>
                      <a:r>
                        <a:rPr lang="fr-FR" sz="1000" dirty="0">
                          <a:highlight>
                            <a:srgbClr val="FFFFFF"/>
                          </a:highlight>
                          <a:latin typeface="Courier New"/>
                          <a:ea typeface="Times New Roman"/>
                        </a:rPr>
                        <a:t> </a:t>
                      </a:r>
                      <a:r>
                        <a:rPr lang="fr-FR" sz="1000" dirty="0" smtClean="0">
                          <a:highlight>
                            <a:srgbClr val="FFFFFF"/>
                          </a:highlight>
                          <a:latin typeface="Courier New"/>
                          <a:ea typeface="Times New Roman"/>
                        </a:rPr>
                        <a:t> </a:t>
                      </a:r>
                      <a:r>
                        <a:rPr lang="fr-FR" sz="1000" dirty="0" err="1" smtClean="0">
                          <a:highlight>
                            <a:srgbClr val="FFFFFF"/>
                          </a:highlight>
                          <a:latin typeface="Courier New"/>
                          <a:ea typeface="Times New Roman"/>
                        </a:rPr>
                        <a:t>dimensionClass.computing.Plus.eval</a:t>
                      </a:r>
                      <a:endParaRPr lang="fr-FR" sz="1000" dirty="0">
                        <a:latin typeface="Courier New"/>
                        <a:ea typeface="Times New Roman"/>
                      </a:endParaRPr>
                    </a:p>
                    <a:p>
                      <a:pPr algn="l">
                        <a:spcAft>
                          <a:spcPts val="0"/>
                        </a:spcAft>
                      </a:pPr>
                      <a:r>
                        <a:rPr lang="fr-FR" sz="1000" dirty="0">
                          <a:highlight>
                            <a:srgbClr val="FFFFFF"/>
                          </a:highlight>
                          <a:latin typeface="Courier New"/>
                          <a:ea typeface="Times New Roman"/>
                        </a:rPr>
                        <a:t>  </a:t>
                      </a:r>
                      <a:r>
                        <a:rPr lang="fr-FR" sz="1000" b="1" dirty="0" err="1">
                          <a:highlight>
                            <a:srgbClr val="FFFFFF"/>
                          </a:highlight>
                          <a:latin typeface="Courier New"/>
                          <a:ea typeface="Times New Roman"/>
                        </a:rPr>
                        <a:t>Before</a:t>
                      </a:r>
                      <a:r>
                        <a:rPr lang="fr-FR" sz="1000" b="1" dirty="0">
                          <a:highlight>
                            <a:srgbClr val="FFFFFF"/>
                          </a:highlight>
                          <a:latin typeface="Courier New"/>
                          <a:ea typeface="Times New Roman"/>
                        </a:rPr>
                        <a:t> </a:t>
                      </a:r>
                      <a:r>
                        <a:rPr lang="fr-FR" sz="1000" b="1" dirty="0" smtClean="0">
                          <a:highlight>
                            <a:srgbClr val="FFFFFF"/>
                          </a:highlight>
                          <a:latin typeface="Courier New"/>
                          <a:ea typeface="Times New Roman"/>
                        </a:rPr>
                        <a:t>action </a:t>
                      </a:r>
                      <a:r>
                        <a:rPr lang="fr-FR" sz="1000" dirty="0" err="1" smtClean="0">
                          <a:highlight>
                            <a:srgbClr val="FFFFFF"/>
                          </a:highlight>
                          <a:latin typeface="Courier New"/>
                          <a:ea typeface="Times New Roman"/>
                        </a:rPr>
                        <a:t>dimensionOptimization.caching.Plus.eval</a:t>
                      </a:r>
                      <a:r>
                        <a:rPr lang="fr-FR" sz="1000" dirty="0" smtClean="0">
                          <a:highlight>
                            <a:srgbClr val="FFFFFF"/>
                          </a:highlight>
                          <a:latin typeface="Courier New"/>
                          <a:ea typeface="Times New Roman"/>
                        </a:rPr>
                        <a:t>;</a:t>
                      </a:r>
                      <a:endParaRPr lang="fr-FR" sz="1000" dirty="0" smtClean="0">
                        <a:latin typeface="Courier New"/>
                        <a:ea typeface="Times New Roman"/>
                      </a:endParaRPr>
                    </a:p>
                    <a:p>
                      <a:pPr algn="l">
                        <a:spcAft>
                          <a:spcPts val="0"/>
                        </a:spcAft>
                      </a:pPr>
                      <a:r>
                        <a:rPr lang="fr-FR" sz="1000" b="1" dirty="0" smtClean="0">
                          <a:highlight>
                            <a:srgbClr val="FFFFFF"/>
                          </a:highlight>
                          <a:latin typeface="Courier New"/>
                          <a:ea typeface="Times New Roman"/>
                        </a:rPr>
                        <a:t>end</a:t>
                      </a:r>
                      <a:r>
                        <a:rPr lang="fr-FR" sz="1000" dirty="0" smtClean="0">
                          <a:highlight>
                            <a:srgbClr val="FFFFFF"/>
                          </a:highlight>
                          <a:latin typeface="Courier New"/>
                          <a:ea typeface="Times New Roman"/>
                        </a:rPr>
                        <a:t> </a:t>
                      </a:r>
                      <a:r>
                        <a:rPr lang="fr-FR" sz="1000" b="1" dirty="0" err="1">
                          <a:highlight>
                            <a:srgbClr val="FFFFFF"/>
                          </a:highlight>
                          <a:latin typeface="Courier New"/>
                          <a:ea typeface="Times New Roman"/>
                        </a:rPr>
                        <a:t>hypermodule</a:t>
                      </a:r>
                      <a:r>
                        <a:rPr lang="fr-FR" sz="1000" dirty="0">
                          <a:highlight>
                            <a:srgbClr val="FFFFFF"/>
                          </a:highlight>
                          <a:latin typeface="Courier New"/>
                          <a:ea typeface="Times New Roman"/>
                        </a:rPr>
                        <a:t>;</a:t>
                      </a:r>
                      <a:endParaRPr lang="fr-FR" sz="1000" dirty="0">
                        <a:latin typeface="Courier New"/>
                        <a:ea typeface="Times New Roman"/>
                      </a:endParaRPr>
                    </a:p>
                  </a:txBody>
                  <a:tcPr marL="24791" marR="24791" marT="24791" marB="24791">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r>
                        <a:rPr lang="fr-FR" sz="1000" dirty="0">
                          <a:latin typeface="Tahoma"/>
                          <a:ea typeface="Times New Roman"/>
                        </a:rPr>
                        <a:t>Cet </a:t>
                      </a:r>
                      <a:r>
                        <a:rPr lang="fr-FR" sz="1000" dirty="0" err="1">
                          <a:latin typeface="Tahoma"/>
                          <a:ea typeface="Times New Roman"/>
                        </a:rPr>
                        <a:t>hypermodule</a:t>
                      </a:r>
                      <a:r>
                        <a:rPr lang="fr-FR" sz="1000" dirty="0">
                          <a:latin typeface="Tahoma"/>
                          <a:ea typeface="Times New Roman"/>
                        </a:rPr>
                        <a:t> spécifie que les deux préoccupations </a:t>
                      </a:r>
                      <a:r>
                        <a:rPr lang="fr-FR" sz="1000" i="1" dirty="0" err="1">
                          <a:latin typeface="Courier New"/>
                          <a:ea typeface="Times New Roman"/>
                          <a:cs typeface="Times New Roman"/>
                        </a:rPr>
                        <a:t>caching</a:t>
                      </a:r>
                      <a:r>
                        <a:rPr lang="fr-FR" sz="1000" dirty="0">
                          <a:latin typeface="Tahoma"/>
                          <a:ea typeface="Times New Roman"/>
                        </a:rPr>
                        <a:t> et </a:t>
                      </a:r>
                      <a:r>
                        <a:rPr lang="fr-FR" sz="1000" i="1" dirty="0" err="1">
                          <a:latin typeface="Courier New"/>
                          <a:ea typeface="Times New Roman"/>
                          <a:cs typeface="Times New Roman"/>
                        </a:rPr>
                        <a:t>computing</a:t>
                      </a:r>
                      <a:r>
                        <a:rPr lang="fr-FR" sz="1000" dirty="0">
                          <a:latin typeface="Tahoma"/>
                          <a:ea typeface="Times New Roman"/>
                        </a:rPr>
                        <a:t> situées respectivement dans les dimensions </a:t>
                      </a:r>
                      <a:r>
                        <a:rPr lang="fr-FR" sz="1000" i="1" dirty="0" err="1">
                          <a:latin typeface="Courier New"/>
                          <a:ea typeface="Times New Roman"/>
                          <a:cs typeface="Times New Roman"/>
                        </a:rPr>
                        <a:t>dimensionOptimization</a:t>
                      </a:r>
                      <a:r>
                        <a:rPr lang="fr-FR" sz="1000" dirty="0">
                          <a:latin typeface="Tahoma"/>
                          <a:ea typeface="Times New Roman"/>
                        </a:rPr>
                        <a:t> et la </a:t>
                      </a:r>
                      <a:r>
                        <a:rPr lang="fr-FR" sz="1000" i="1" dirty="0" err="1">
                          <a:latin typeface="Courier New"/>
                          <a:ea typeface="Times New Roman"/>
                          <a:cs typeface="Times New Roman"/>
                        </a:rPr>
                        <a:t>dimensionClass</a:t>
                      </a:r>
                      <a:r>
                        <a:rPr lang="fr-FR" sz="1000" dirty="0">
                          <a:latin typeface="Tahoma"/>
                          <a:ea typeface="Times New Roman"/>
                        </a:rPr>
                        <a:t>, seront composées par l’opérateur </a:t>
                      </a:r>
                      <a:r>
                        <a:rPr lang="fr-FR" sz="1000" i="1" dirty="0" err="1">
                          <a:latin typeface="Courier New"/>
                          <a:ea typeface="Times New Roman"/>
                          <a:cs typeface="Times New Roman"/>
                        </a:rPr>
                        <a:t>MergeByName</a:t>
                      </a:r>
                      <a:r>
                        <a:rPr lang="fr-FR" sz="1000" dirty="0">
                          <a:latin typeface="Tahoma"/>
                          <a:ea typeface="Times New Roman"/>
                        </a:rPr>
                        <a:t> en mettant le corps de l’opération </a:t>
                      </a:r>
                      <a:r>
                        <a:rPr lang="fr-FR" sz="1000" i="1" dirty="0" err="1">
                          <a:latin typeface="Courier New"/>
                          <a:ea typeface="Times New Roman"/>
                          <a:cs typeface="Times New Roman"/>
                        </a:rPr>
                        <a:t>eval</a:t>
                      </a:r>
                      <a:r>
                        <a:rPr lang="fr-FR" sz="1000" i="1" dirty="0">
                          <a:latin typeface="Courier New"/>
                          <a:ea typeface="Times New Roman"/>
                          <a:cs typeface="Times New Roman"/>
                        </a:rPr>
                        <a:t>() </a:t>
                      </a:r>
                      <a:r>
                        <a:rPr lang="fr-FR" sz="1000" dirty="0">
                          <a:latin typeface="Tahoma"/>
                          <a:ea typeface="Times New Roman"/>
                        </a:rPr>
                        <a:t>de la préoccupation </a:t>
                      </a:r>
                      <a:r>
                        <a:rPr lang="fr-FR" sz="1000" i="1" dirty="0" err="1">
                          <a:latin typeface="Courier New"/>
                          <a:ea typeface="Times New Roman"/>
                          <a:cs typeface="Times New Roman"/>
                        </a:rPr>
                        <a:t>computing</a:t>
                      </a:r>
                      <a:r>
                        <a:rPr lang="fr-FR" sz="1000" dirty="0">
                          <a:latin typeface="Tahoma"/>
                          <a:ea typeface="Times New Roman"/>
                        </a:rPr>
                        <a:t> avant celle de la préoccupation </a:t>
                      </a:r>
                      <a:r>
                        <a:rPr lang="fr-FR" sz="1000" i="1" dirty="0" err="1">
                          <a:latin typeface="Courier New"/>
                          <a:ea typeface="Times New Roman"/>
                          <a:cs typeface="Times New Roman"/>
                        </a:rPr>
                        <a:t>caching</a:t>
                      </a:r>
                      <a:r>
                        <a:rPr lang="fr-FR" sz="1000" dirty="0">
                          <a:latin typeface="Tahoma"/>
                          <a:ea typeface="Times New Roman"/>
                        </a:rPr>
                        <a:t> pour la classe </a:t>
                      </a:r>
                      <a:r>
                        <a:rPr lang="fr-FR" sz="1000" i="1" dirty="0">
                          <a:latin typeface="Courier New"/>
                          <a:ea typeface="Times New Roman"/>
                          <a:cs typeface="Times New Roman"/>
                        </a:rPr>
                        <a:t>Plus</a:t>
                      </a:r>
                      <a:r>
                        <a:rPr lang="fr-FR" sz="1000" dirty="0">
                          <a:latin typeface="Tahoma"/>
                          <a:ea typeface="Times New Roman"/>
                        </a:rPr>
                        <a:t>.</a:t>
                      </a:r>
                      <a:endParaRPr lang="fr-FR" sz="1000" dirty="0">
                        <a:latin typeface="Times New Roman"/>
                        <a:ea typeface="Times New Roman"/>
                      </a:endParaRPr>
                    </a:p>
                  </a:txBody>
                  <a:tcPr marL="24791" marR="24791" marT="24791" marB="24791">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81"/>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
        <p:nvSpPr>
          <p:cNvPr id="4" name="Rectangle 2"/>
          <p:cNvSpPr txBox="1">
            <a:spLocks noChangeArrowheads="1"/>
          </p:cNvSpPr>
          <p:nvPr/>
        </p:nvSpPr>
        <p:spPr>
          <a:xfrm>
            <a:off x="447675" y="1557338"/>
            <a:ext cx="8229600" cy="514350"/>
          </a:xfrm>
          <a:prstGeom prst="rect">
            <a:avLst/>
          </a:prstGeom>
        </p:spPr>
        <p:txBody>
          <a:bodyPr/>
          <a:lstStyle/>
          <a:p>
            <a:pPr marL="177800" marR="0" lvl="0" indent="0" algn="justLow" defTabSz="914400" rtl="0" eaLnBrk="1" fontAlgn="auto" latinLnBrk="0" hangingPunct="1">
              <a:lnSpc>
                <a:spcPct val="100000"/>
              </a:lnSpc>
              <a:spcBef>
                <a:spcPct val="2000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Exemple</a:t>
            </a:r>
          </a:p>
        </p:txBody>
      </p:sp>
      <p:sp>
        <p:nvSpPr>
          <p:cNvPr id="5" name="Line 4"/>
          <p:cNvSpPr>
            <a:spLocks noChangeShapeType="1"/>
          </p:cNvSpPr>
          <p:nvPr/>
        </p:nvSpPr>
        <p:spPr bwMode="auto">
          <a:xfrm rot="5400000" flipV="1">
            <a:off x="4560094" y="4717257"/>
            <a:ext cx="9525" cy="947737"/>
          </a:xfrm>
          <a:prstGeom prst="line">
            <a:avLst/>
          </a:prstGeom>
          <a:noFill/>
          <a:ln w="9525">
            <a:solidFill>
              <a:srgbClr val="000000"/>
            </a:solidFill>
            <a:round/>
            <a:headEnd/>
            <a:tailEnd/>
          </a:ln>
        </p:spPr>
        <p:txBody>
          <a:bodyPr/>
          <a:lstStyle/>
          <a:p>
            <a:endParaRPr lang="fr-FR"/>
          </a:p>
        </p:txBody>
      </p:sp>
      <p:grpSp>
        <p:nvGrpSpPr>
          <p:cNvPr id="2" name="Group 12"/>
          <p:cNvGrpSpPr>
            <a:grpSpLocks/>
          </p:cNvGrpSpPr>
          <p:nvPr/>
        </p:nvGrpSpPr>
        <p:grpSpPr bwMode="auto">
          <a:xfrm>
            <a:off x="4718050" y="5029200"/>
            <a:ext cx="1196975" cy="685800"/>
            <a:chOff x="6660" y="6075"/>
            <a:chExt cx="1620" cy="1125"/>
          </a:xfrm>
        </p:grpSpPr>
        <p:sp>
          <p:nvSpPr>
            <p:cNvPr id="7" name="Rectangle 13"/>
            <p:cNvSpPr>
              <a:spLocks noChangeArrowheads="1"/>
            </p:cNvSpPr>
            <p:nvPr/>
          </p:nvSpPr>
          <p:spPr bwMode="auto">
            <a:xfrm>
              <a:off x="6660" y="6075"/>
              <a:ext cx="1620" cy="422"/>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Plus</a:t>
              </a:r>
              <a:endParaRPr lang="fr-FR"/>
            </a:p>
          </p:txBody>
        </p:sp>
        <p:sp>
          <p:nvSpPr>
            <p:cNvPr id="8" name="Rectangle 14"/>
            <p:cNvSpPr>
              <a:spLocks noChangeArrowheads="1"/>
            </p:cNvSpPr>
            <p:nvPr/>
          </p:nvSpPr>
          <p:spPr bwMode="auto">
            <a:xfrm>
              <a:off x="6660" y="6497"/>
              <a:ext cx="1620" cy="703"/>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a:solidFill>
                    <a:srgbClr val="000000"/>
                  </a:solidFill>
                  <a:latin typeface="Courier New" pitchFamily="49" charset="0"/>
                  <a:sym typeface="Wingdings" pitchFamily="2" charset="2"/>
                </a:rPr>
                <a:t></a:t>
              </a:r>
              <a:r>
                <a:rPr lang="fr-FR" sz="1000">
                  <a:solidFill>
                    <a:srgbClr val="000000"/>
                  </a:solidFill>
                  <a:latin typeface="Courier New" pitchFamily="49" charset="0"/>
                </a:rPr>
                <a:t>eval()</a:t>
              </a:r>
            </a:p>
            <a:p>
              <a:pPr algn="just" rtl="0"/>
              <a:r>
                <a:rPr lang="fr-FR" sz="1000">
                  <a:solidFill>
                    <a:srgbClr val="000000"/>
                  </a:solidFill>
                  <a:latin typeface="Courier New" pitchFamily="49" charset="0"/>
                  <a:sym typeface="Wingdings" pitchFamily="2" charset="2"/>
                </a:rPr>
                <a:t></a:t>
              </a:r>
              <a:r>
                <a:rPr lang="fr-FR" sz="1000">
                  <a:solidFill>
                    <a:srgbClr val="000000"/>
                  </a:solidFill>
                  <a:latin typeface="Courier New" pitchFamily="49" charset="0"/>
                </a:rPr>
                <a:t>display()</a:t>
              </a:r>
              <a:endParaRPr lang="fr-FR"/>
            </a:p>
          </p:txBody>
        </p:sp>
      </p:grpSp>
      <p:sp>
        <p:nvSpPr>
          <p:cNvPr id="9" name="Line 15"/>
          <p:cNvSpPr>
            <a:spLocks noChangeShapeType="1"/>
          </p:cNvSpPr>
          <p:nvPr/>
        </p:nvSpPr>
        <p:spPr bwMode="auto">
          <a:xfrm flipH="1">
            <a:off x="1789113" y="4600575"/>
            <a:ext cx="1214437" cy="342900"/>
          </a:xfrm>
          <a:prstGeom prst="line">
            <a:avLst/>
          </a:prstGeom>
          <a:noFill/>
          <a:ln w="9525">
            <a:solidFill>
              <a:srgbClr val="000000"/>
            </a:solidFill>
            <a:round/>
            <a:headEnd/>
            <a:tailEnd/>
          </a:ln>
        </p:spPr>
        <p:txBody>
          <a:bodyPr/>
          <a:lstStyle/>
          <a:p>
            <a:endParaRPr lang="fr-FR"/>
          </a:p>
        </p:txBody>
      </p:sp>
      <p:sp>
        <p:nvSpPr>
          <p:cNvPr id="10" name="Line 16"/>
          <p:cNvSpPr>
            <a:spLocks noChangeShapeType="1"/>
          </p:cNvSpPr>
          <p:nvPr/>
        </p:nvSpPr>
        <p:spPr bwMode="auto">
          <a:xfrm>
            <a:off x="3003550" y="4600575"/>
            <a:ext cx="571500" cy="357188"/>
          </a:xfrm>
          <a:prstGeom prst="line">
            <a:avLst/>
          </a:prstGeom>
          <a:noFill/>
          <a:ln w="9525">
            <a:solidFill>
              <a:srgbClr val="000000"/>
            </a:solidFill>
            <a:round/>
            <a:headEnd/>
            <a:tailEnd/>
          </a:ln>
        </p:spPr>
        <p:txBody>
          <a:bodyPr/>
          <a:lstStyle/>
          <a:p>
            <a:endParaRPr lang="fr-FR"/>
          </a:p>
        </p:txBody>
      </p:sp>
      <p:sp>
        <p:nvSpPr>
          <p:cNvPr id="11" name="Line 18"/>
          <p:cNvSpPr>
            <a:spLocks noChangeShapeType="1"/>
          </p:cNvSpPr>
          <p:nvPr/>
        </p:nvSpPr>
        <p:spPr bwMode="auto">
          <a:xfrm flipV="1">
            <a:off x="3014663" y="3005138"/>
            <a:ext cx="46037" cy="1571625"/>
          </a:xfrm>
          <a:prstGeom prst="line">
            <a:avLst/>
          </a:prstGeom>
          <a:noFill/>
          <a:ln w="9525">
            <a:solidFill>
              <a:srgbClr val="000000"/>
            </a:solidFill>
            <a:round/>
            <a:headEnd/>
            <a:tailEnd/>
          </a:ln>
        </p:spPr>
        <p:txBody>
          <a:bodyPr/>
          <a:lstStyle/>
          <a:p>
            <a:endParaRPr lang="fr-FR"/>
          </a:p>
        </p:txBody>
      </p:sp>
      <p:sp>
        <p:nvSpPr>
          <p:cNvPr id="12" name="Rectangle 19"/>
          <p:cNvSpPr>
            <a:spLocks noChangeArrowheads="1"/>
          </p:cNvSpPr>
          <p:nvPr/>
        </p:nvSpPr>
        <p:spPr bwMode="auto">
          <a:xfrm>
            <a:off x="5360988" y="3100388"/>
            <a:ext cx="3140075" cy="965200"/>
          </a:xfrm>
          <a:prstGeom prst="rect">
            <a:avLst/>
          </a:prstGeom>
          <a:noFill/>
          <a:ln w="9525" algn="ctr">
            <a:noFill/>
            <a:miter lim="800000"/>
            <a:headEnd/>
            <a:tailEnd/>
          </a:ln>
        </p:spPr>
        <p:txBody>
          <a:bodyPr lIns="36000" tIns="36000" rIns="36000" bIns="36000"/>
          <a:lstStyle/>
          <a:p>
            <a:pPr algn="l" rtl="0"/>
            <a:r>
              <a:rPr lang="fr-FR" sz="1000">
                <a:sym typeface="Wingdings" pitchFamily="2" charset="2"/>
              </a:rPr>
              <a:t></a:t>
            </a:r>
            <a:r>
              <a:rPr lang="fr-FR" sz="1000">
                <a:latin typeface="Calibri" pitchFamily="34" charset="0"/>
              </a:rPr>
              <a:t> Méthodes de la préoccupation </a:t>
            </a:r>
            <a:r>
              <a:rPr lang="fr-FR" sz="1000" i="1">
                <a:latin typeface="Courier New" pitchFamily="49" charset="0"/>
              </a:rPr>
              <a:t>computing</a:t>
            </a:r>
            <a:endParaRPr lang="fr-FR" sz="1000"/>
          </a:p>
          <a:p>
            <a:pPr algn="l" rtl="0"/>
            <a:r>
              <a:rPr lang="fr-FR" sz="1000">
                <a:sym typeface="Wingdings" pitchFamily="2" charset="2"/>
              </a:rPr>
              <a:t></a:t>
            </a:r>
            <a:r>
              <a:rPr lang="fr-FR" sz="1000">
                <a:latin typeface="Calibri" pitchFamily="34" charset="0"/>
              </a:rPr>
              <a:t> Méthodes de la préoccupation </a:t>
            </a:r>
            <a:r>
              <a:rPr lang="fr-FR" sz="1000" i="1">
                <a:latin typeface="Courier New" pitchFamily="49" charset="0"/>
              </a:rPr>
              <a:t>caching</a:t>
            </a:r>
            <a:endParaRPr lang="fr-FR" sz="1000"/>
          </a:p>
          <a:p>
            <a:pPr algn="l" rtl="0"/>
            <a:r>
              <a:rPr lang="en-US" sz="1000">
                <a:latin typeface="Times New Roman" pitchFamily="18" charset="0"/>
                <a:sym typeface="Wingdings" pitchFamily="2" charset="2"/>
              </a:rPr>
              <a:t></a:t>
            </a:r>
            <a:r>
              <a:rPr lang="fr-FR" sz="1000">
                <a:latin typeface="Times New Roman" pitchFamily="18" charset="0"/>
              </a:rPr>
              <a:t> Méthodes obtenues par fusion</a:t>
            </a:r>
          </a:p>
          <a:p>
            <a:endParaRPr lang="fr-FR"/>
          </a:p>
        </p:txBody>
      </p:sp>
      <p:sp>
        <p:nvSpPr>
          <p:cNvPr id="13" name="AutoShape 20"/>
          <p:cNvSpPr>
            <a:spLocks noChangeArrowheads="1"/>
          </p:cNvSpPr>
          <p:nvPr/>
        </p:nvSpPr>
        <p:spPr bwMode="auto">
          <a:xfrm rot="16200000" flipH="1">
            <a:off x="4429919" y="5103019"/>
            <a:ext cx="171450" cy="166688"/>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
        <p:nvSpPr>
          <p:cNvPr id="14" name="Rectangle 5"/>
          <p:cNvSpPr>
            <a:spLocks noChangeArrowheads="1"/>
          </p:cNvSpPr>
          <p:nvPr/>
        </p:nvSpPr>
        <p:spPr bwMode="auto">
          <a:xfrm>
            <a:off x="2146300" y="2428875"/>
            <a:ext cx="2286000" cy="371475"/>
          </a:xfrm>
          <a:prstGeom prst="rect">
            <a:avLst/>
          </a:prstGeom>
          <a:solidFill>
            <a:srgbClr val="FFFFFF"/>
          </a:solidFill>
          <a:ln w="9525">
            <a:solidFill>
              <a:srgbClr val="000000"/>
            </a:solidFill>
            <a:miter lim="800000"/>
            <a:headEnd/>
            <a:tailEnd/>
          </a:ln>
        </p:spPr>
        <p:txBody>
          <a:bodyPr lIns="36000" tIns="36000" rIns="36000" bIns="36000"/>
          <a:lstStyle/>
          <a:p>
            <a:pPr algn="l" rtl="0"/>
            <a:r>
              <a:rPr lang="fr-FR" sz="1000" b="1">
                <a:latin typeface="Calibri" pitchFamily="34" charset="0"/>
              </a:rPr>
              <a:t>Exp</a:t>
            </a:r>
            <a:endParaRPr lang="fr-FR"/>
          </a:p>
        </p:txBody>
      </p:sp>
      <p:sp>
        <p:nvSpPr>
          <p:cNvPr id="15" name="Rectangle 6"/>
          <p:cNvSpPr>
            <a:spLocks noChangeArrowheads="1"/>
          </p:cNvSpPr>
          <p:nvPr/>
        </p:nvSpPr>
        <p:spPr bwMode="auto">
          <a:xfrm>
            <a:off x="2146300" y="2714625"/>
            <a:ext cx="2286000" cy="1671638"/>
          </a:xfrm>
          <a:prstGeom prst="rect">
            <a:avLst/>
          </a:prstGeom>
          <a:solidFill>
            <a:srgbClr val="FFFFFF"/>
          </a:solidFill>
          <a:ln w="9525" algn="ctr">
            <a:solidFill>
              <a:srgbClr val="000000"/>
            </a:solidFill>
            <a:miter lim="800000"/>
            <a:headEnd/>
            <a:tailEnd/>
          </a:ln>
          <a:effectLst/>
        </p:spPr>
        <p:txBody>
          <a:bodyPr lIns="36000" tIns="36000" rIns="36000" bIns="36000"/>
          <a:lstStyle/>
          <a:p>
            <a:pPr algn="l" rtl="0">
              <a:spcBef>
                <a:spcPts val="0"/>
              </a:spcBef>
              <a:spcAft>
                <a:spcPts val="0"/>
              </a:spcAft>
              <a:defRPr/>
            </a:pPr>
            <a:r>
              <a:rPr lang="fr-FR" sz="1100" dirty="0">
                <a:latin typeface="+mn-lt"/>
                <a:ea typeface="Arial" pitchFamily="34" charset="0"/>
                <a:cs typeface="+mj-cs"/>
                <a:sym typeface="Wingdings" pitchFamily="2" charset="2"/>
              </a:rPr>
              <a:t></a:t>
            </a:r>
            <a:r>
              <a:rPr lang="en-GB" sz="1100" dirty="0" err="1">
                <a:latin typeface="+mn-lt"/>
                <a:ea typeface="Arial" pitchFamily="34" charset="0"/>
                <a:cs typeface="+mj-cs"/>
              </a:rPr>
              <a:t>eval</a:t>
            </a:r>
            <a:r>
              <a:rPr lang="en-GB" sz="1100" dirty="0">
                <a:latin typeface="+mn-lt"/>
                <a:ea typeface="Arial" pitchFamily="34" charset="0"/>
                <a:cs typeface="+mj-cs"/>
              </a:rPr>
              <a:t>()</a:t>
            </a:r>
          </a:p>
          <a:p>
            <a:pPr algn="l" rtl="0">
              <a:spcBef>
                <a:spcPts val="0"/>
              </a:spcBef>
              <a:spcAft>
                <a:spcPts val="0"/>
              </a:spcAft>
              <a:defRPr/>
            </a:pPr>
            <a:r>
              <a:rPr lang="fr-FR" sz="1100" dirty="0">
                <a:latin typeface="+mn-lt"/>
                <a:ea typeface="Arial" pitchFamily="34" charset="0"/>
                <a:cs typeface="+mj-cs"/>
                <a:sym typeface="Wingdings" pitchFamily="2" charset="2"/>
              </a:rPr>
              <a:t></a:t>
            </a:r>
            <a:r>
              <a:rPr lang="en-GB" sz="1100" dirty="0">
                <a:latin typeface="+mn-lt"/>
                <a:ea typeface="Arial" pitchFamily="34" charset="0"/>
                <a:cs typeface="+mj-cs"/>
              </a:rPr>
              <a:t>display()</a:t>
            </a:r>
          </a:p>
          <a:p>
            <a:pPr algn="l" rtl="0">
              <a:spcBef>
                <a:spcPts val="0"/>
              </a:spcBef>
              <a:spcAft>
                <a:spcPts val="0"/>
              </a:spcAft>
              <a:defRPr/>
            </a:pPr>
            <a:r>
              <a:rPr lang="fr-FR" sz="1100" dirty="0">
                <a:latin typeface="+mn-lt"/>
                <a:ea typeface="Arial" pitchFamily="34" charset="0"/>
                <a:cs typeface="+mj-cs"/>
                <a:sym typeface="Wingdings" pitchFamily="2" charset="2"/>
              </a:rPr>
              <a:t></a:t>
            </a:r>
            <a:r>
              <a:rPr lang="en-GB" sz="1100" dirty="0">
                <a:latin typeface="+mn-lt"/>
                <a:ea typeface="Arial" pitchFamily="34" charset="0"/>
                <a:cs typeface="+mj-cs"/>
              </a:rPr>
              <a:t>process()</a:t>
            </a:r>
          </a:p>
          <a:p>
            <a:pPr algn="just" rtl="0">
              <a:spcBef>
                <a:spcPts val="0"/>
              </a:spcBef>
              <a:spcAft>
                <a:spcPts val="0"/>
              </a:spcAft>
              <a:defRPr/>
            </a:pPr>
            <a:r>
              <a:rPr lang="fr-FR" sz="1100" dirty="0">
                <a:solidFill>
                  <a:srgbClr val="000000"/>
                </a:solidFill>
                <a:latin typeface="+mn-lt"/>
                <a:ea typeface="Arial" pitchFamily="34" charset="0"/>
                <a:cs typeface="+mj-cs"/>
                <a:sym typeface="Wingdings" pitchFamily="2" charset="2"/>
              </a:rPr>
              <a:t></a:t>
            </a:r>
            <a:r>
              <a:rPr lang="en-GB" sz="1100" dirty="0" err="1">
                <a:solidFill>
                  <a:srgbClr val="000000"/>
                </a:solidFill>
                <a:latin typeface="+mn-lt"/>
                <a:ea typeface="Arial" pitchFamily="34" charset="0"/>
                <a:cs typeface="+mj-cs"/>
              </a:rPr>
              <a:t>setCache</a:t>
            </a:r>
            <a:r>
              <a:rPr lang="en-GB" sz="1100" dirty="0">
                <a:solidFill>
                  <a:srgbClr val="000000"/>
                </a:solidFill>
                <a:latin typeface="+mn-lt"/>
                <a:ea typeface="Arial" pitchFamily="34" charset="0"/>
                <a:cs typeface="+mj-cs"/>
              </a:rPr>
              <a:t>(float) </a:t>
            </a:r>
          </a:p>
          <a:p>
            <a:pPr algn="just" rtl="0">
              <a:spcBef>
                <a:spcPts val="0"/>
              </a:spcBef>
              <a:spcAft>
                <a:spcPts val="0"/>
              </a:spcAft>
              <a:defRPr/>
            </a:pPr>
            <a:r>
              <a:rPr lang="fr-FR" sz="1100" dirty="0">
                <a:solidFill>
                  <a:srgbClr val="000000"/>
                </a:solidFill>
                <a:latin typeface="+mn-lt"/>
                <a:ea typeface="Arial" pitchFamily="34" charset="0"/>
                <a:cs typeface="+mj-cs"/>
                <a:sym typeface="Wingdings" pitchFamily="2" charset="2"/>
              </a:rPr>
              <a:t></a:t>
            </a:r>
            <a:r>
              <a:rPr lang="en-GB" sz="1100" dirty="0" err="1">
                <a:solidFill>
                  <a:srgbClr val="000000"/>
                </a:solidFill>
                <a:latin typeface="+mn-lt"/>
                <a:ea typeface="Arial" pitchFamily="34" charset="0"/>
                <a:cs typeface="+mj-cs"/>
              </a:rPr>
              <a:t>getCache</a:t>
            </a:r>
            <a:r>
              <a:rPr lang="en-GB" sz="1100" dirty="0">
                <a:solidFill>
                  <a:srgbClr val="000000"/>
                </a:solidFill>
                <a:latin typeface="+mn-lt"/>
                <a:ea typeface="Arial" pitchFamily="34" charset="0"/>
                <a:cs typeface="+mj-cs"/>
              </a:rPr>
              <a:t>()</a:t>
            </a:r>
          </a:p>
          <a:p>
            <a:pPr algn="just" rtl="0">
              <a:spcBef>
                <a:spcPts val="0"/>
              </a:spcBef>
              <a:spcAft>
                <a:spcPts val="0"/>
              </a:spcAft>
              <a:defRPr/>
            </a:pPr>
            <a:r>
              <a:rPr lang="fr-FR" sz="1100" dirty="0">
                <a:solidFill>
                  <a:srgbClr val="000000"/>
                </a:solidFill>
                <a:latin typeface="+mn-lt"/>
                <a:ea typeface="Arial" pitchFamily="34" charset="0"/>
                <a:cs typeface="+mj-cs"/>
                <a:sym typeface="Wingdings" pitchFamily="2" charset="2"/>
              </a:rPr>
              <a:t></a:t>
            </a:r>
            <a:r>
              <a:rPr lang="en-GB" sz="1100" dirty="0" err="1">
                <a:solidFill>
                  <a:srgbClr val="000000"/>
                </a:solidFill>
                <a:latin typeface="+mn-lt"/>
                <a:ea typeface="Arial" pitchFamily="34" charset="0"/>
                <a:cs typeface="+mj-cs"/>
              </a:rPr>
              <a:t>setAncestor</a:t>
            </a:r>
            <a:r>
              <a:rPr lang="en-GB" sz="1100" dirty="0">
                <a:solidFill>
                  <a:srgbClr val="000000"/>
                </a:solidFill>
                <a:latin typeface="+mn-lt"/>
                <a:ea typeface="Arial" pitchFamily="34" charset="0"/>
                <a:cs typeface="+mj-cs"/>
              </a:rPr>
              <a:t>(Exp) </a:t>
            </a:r>
            <a:r>
              <a:rPr lang="fr-FR" sz="1100" dirty="0">
                <a:solidFill>
                  <a:srgbClr val="000000"/>
                </a:solidFill>
                <a:latin typeface="+mn-lt"/>
                <a:ea typeface="Arial" pitchFamily="34" charset="0"/>
                <a:cs typeface="+mj-cs"/>
                <a:sym typeface="Wingdings" pitchFamily="2" charset="2"/>
              </a:rPr>
              <a:t></a:t>
            </a:r>
            <a:r>
              <a:rPr lang="en-GB" sz="1100" dirty="0" err="1">
                <a:solidFill>
                  <a:srgbClr val="000000"/>
                </a:solidFill>
                <a:latin typeface="+mn-lt"/>
                <a:ea typeface="Arial" pitchFamily="34" charset="0"/>
                <a:cs typeface="+mj-cs"/>
              </a:rPr>
              <a:t>validateCache</a:t>
            </a:r>
            <a:r>
              <a:rPr lang="en-GB" sz="1100" dirty="0">
                <a:solidFill>
                  <a:srgbClr val="000000"/>
                </a:solidFill>
                <a:latin typeface="+mn-lt"/>
                <a:ea typeface="Arial" pitchFamily="34" charset="0"/>
                <a:cs typeface="+mj-cs"/>
              </a:rPr>
              <a:t>()</a:t>
            </a:r>
          </a:p>
          <a:p>
            <a:pPr algn="just" rtl="0">
              <a:spcBef>
                <a:spcPts val="0"/>
              </a:spcBef>
              <a:spcAft>
                <a:spcPts val="0"/>
              </a:spcAft>
              <a:defRPr/>
            </a:pPr>
            <a:r>
              <a:rPr lang="fr-FR" sz="1100" dirty="0">
                <a:solidFill>
                  <a:srgbClr val="000000"/>
                </a:solidFill>
                <a:latin typeface="+mn-lt"/>
                <a:ea typeface="Arial" pitchFamily="34" charset="0"/>
                <a:cs typeface="+mj-cs"/>
                <a:sym typeface="Wingdings" pitchFamily="2" charset="2"/>
              </a:rPr>
              <a:t></a:t>
            </a:r>
            <a:r>
              <a:rPr lang="fr-FR" sz="1100" dirty="0" err="1">
                <a:solidFill>
                  <a:srgbClr val="000000"/>
                </a:solidFill>
                <a:latin typeface="+mn-lt"/>
                <a:ea typeface="Arial" pitchFamily="34" charset="0"/>
                <a:cs typeface="+mj-cs"/>
              </a:rPr>
              <a:t>isCacheValid</a:t>
            </a:r>
            <a:r>
              <a:rPr lang="fr-FR" sz="1100" dirty="0">
                <a:solidFill>
                  <a:srgbClr val="000000"/>
                </a:solidFill>
                <a:latin typeface="+mn-lt"/>
                <a:ea typeface="Arial" pitchFamily="34" charset="0"/>
                <a:cs typeface="+mj-cs"/>
              </a:rPr>
              <a:t>()</a:t>
            </a:r>
          </a:p>
          <a:p>
            <a:pPr algn="just" rtl="0">
              <a:spcBef>
                <a:spcPts val="0"/>
              </a:spcBef>
              <a:spcAft>
                <a:spcPts val="0"/>
              </a:spcAft>
              <a:defRPr/>
            </a:pPr>
            <a:r>
              <a:rPr lang="fr-FR" sz="1100" dirty="0">
                <a:solidFill>
                  <a:srgbClr val="000000"/>
                </a:solidFill>
                <a:latin typeface="+mn-lt"/>
                <a:ea typeface="Arial" pitchFamily="34" charset="0"/>
                <a:cs typeface="+mj-cs"/>
                <a:sym typeface="Wingdings" pitchFamily="2" charset="2"/>
              </a:rPr>
              <a:t></a:t>
            </a:r>
            <a:r>
              <a:rPr lang="fr-FR" sz="1100" dirty="0" err="1">
                <a:solidFill>
                  <a:srgbClr val="000000"/>
                </a:solidFill>
                <a:latin typeface="+mn-lt"/>
                <a:ea typeface="Arial" pitchFamily="34" charset="0"/>
                <a:cs typeface="+mj-cs"/>
                <a:sym typeface="Wingdings" pitchFamily="2" charset="2"/>
              </a:rPr>
              <a:t>invalidateCache</a:t>
            </a:r>
            <a:r>
              <a:rPr lang="fr-FR" sz="1100" dirty="0">
                <a:solidFill>
                  <a:srgbClr val="000000"/>
                </a:solidFill>
                <a:latin typeface="+mn-lt"/>
                <a:ea typeface="Arial" pitchFamily="34" charset="0"/>
                <a:cs typeface="+mj-cs"/>
                <a:sym typeface="Wingdings" pitchFamily="2" charset="2"/>
              </a:rPr>
              <a:t>()</a:t>
            </a:r>
          </a:p>
          <a:p>
            <a:pPr algn="just" rtl="0">
              <a:spcBef>
                <a:spcPts val="0"/>
              </a:spcBef>
              <a:spcAft>
                <a:spcPts val="0"/>
              </a:spcAft>
              <a:defRPr/>
            </a:pPr>
            <a:endParaRPr lang="fr-FR" sz="1100" dirty="0">
              <a:latin typeface="+mn-lt"/>
              <a:cs typeface="+mj-cs"/>
            </a:endParaRPr>
          </a:p>
        </p:txBody>
      </p:sp>
      <p:grpSp>
        <p:nvGrpSpPr>
          <p:cNvPr id="6" name="Group 7"/>
          <p:cNvGrpSpPr>
            <a:grpSpLocks/>
          </p:cNvGrpSpPr>
          <p:nvPr/>
        </p:nvGrpSpPr>
        <p:grpSpPr bwMode="auto">
          <a:xfrm>
            <a:off x="1217613" y="4886325"/>
            <a:ext cx="1143000" cy="676275"/>
            <a:chOff x="3780" y="4860"/>
            <a:chExt cx="1620" cy="1063"/>
          </a:xfrm>
        </p:grpSpPr>
        <p:sp>
          <p:nvSpPr>
            <p:cNvPr id="17" name="Rectangle 8"/>
            <p:cNvSpPr>
              <a:spLocks noChangeArrowheads="1"/>
            </p:cNvSpPr>
            <p:nvPr/>
          </p:nvSpPr>
          <p:spPr bwMode="auto">
            <a:xfrm>
              <a:off x="3780" y="4860"/>
              <a:ext cx="1620" cy="422"/>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Number</a:t>
              </a:r>
              <a:endParaRPr lang="fr-FR"/>
            </a:p>
          </p:txBody>
        </p:sp>
        <p:sp>
          <p:nvSpPr>
            <p:cNvPr id="18" name="Rectangle 9"/>
            <p:cNvSpPr>
              <a:spLocks noChangeArrowheads="1"/>
            </p:cNvSpPr>
            <p:nvPr/>
          </p:nvSpPr>
          <p:spPr bwMode="auto">
            <a:xfrm>
              <a:off x="3780" y="5220"/>
              <a:ext cx="1620" cy="703"/>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a:solidFill>
                    <a:srgbClr val="000000"/>
                  </a:solidFill>
                  <a:latin typeface="Courier New" pitchFamily="49" charset="0"/>
                  <a:sym typeface="Wingdings" pitchFamily="2" charset="2"/>
                </a:rPr>
                <a:t></a:t>
              </a:r>
              <a:r>
                <a:rPr lang="fr-FR" sz="1000">
                  <a:solidFill>
                    <a:srgbClr val="000000"/>
                  </a:solidFill>
                  <a:latin typeface="Courier New" pitchFamily="49" charset="0"/>
                </a:rPr>
                <a:t>eval()</a:t>
              </a:r>
            </a:p>
            <a:p>
              <a:pPr algn="just" rtl="0"/>
              <a:r>
                <a:rPr lang="fr-FR" sz="1000">
                  <a:solidFill>
                    <a:srgbClr val="000000"/>
                  </a:solidFill>
                  <a:latin typeface="Courier New" pitchFamily="49" charset="0"/>
                  <a:sym typeface="Wingdings" pitchFamily="2" charset="2"/>
                </a:rPr>
                <a:t></a:t>
              </a:r>
              <a:r>
                <a:rPr lang="fr-FR" sz="1000">
                  <a:solidFill>
                    <a:srgbClr val="000000"/>
                  </a:solidFill>
                  <a:latin typeface="Courier New" pitchFamily="49" charset="0"/>
                </a:rPr>
                <a:t>display()</a:t>
              </a:r>
              <a:endParaRPr lang="fr-FR"/>
            </a:p>
          </p:txBody>
        </p:sp>
      </p:grpSp>
      <p:sp>
        <p:nvSpPr>
          <p:cNvPr id="19" name="Rectangle 10"/>
          <p:cNvSpPr>
            <a:spLocks noChangeArrowheads="1"/>
          </p:cNvSpPr>
          <p:nvPr/>
        </p:nvSpPr>
        <p:spPr bwMode="auto">
          <a:xfrm>
            <a:off x="2574925" y="4914900"/>
            <a:ext cx="1628775" cy="273050"/>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b="1">
                <a:solidFill>
                  <a:srgbClr val="000000"/>
                </a:solidFill>
                <a:latin typeface="Courier New" pitchFamily="49" charset="0"/>
              </a:rPr>
              <a:t>BinaryOperator</a:t>
            </a:r>
            <a:endParaRPr lang="fr-FR"/>
          </a:p>
        </p:txBody>
      </p:sp>
      <p:sp>
        <p:nvSpPr>
          <p:cNvPr id="20" name="Rectangle 11"/>
          <p:cNvSpPr>
            <a:spLocks noChangeArrowheads="1"/>
          </p:cNvSpPr>
          <p:nvPr/>
        </p:nvSpPr>
        <p:spPr bwMode="auto">
          <a:xfrm>
            <a:off x="2574925" y="5148263"/>
            <a:ext cx="1628775" cy="452437"/>
          </a:xfrm>
          <a:prstGeom prst="rect">
            <a:avLst/>
          </a:prstGeom>
          <a:solidFill>
            <a:srgbClr val="FFFFFF"/>
          </a:solidFill>
          <a:ln w="9525" algn="ctr">
            <a:solidFill>
              <a:srgbClr val="000000"/>
            </a:solidFill>
            <a:miter lim="800000"/>
            <a:headEnd/>
            <a:tailEnd/>
          </a:ln>
        </p:spPr>
        <p:txBody>
          <a:bodyPr lIns="36000" tIns="36000" rIns="36000" bIns="36000"/>
          <a:lstStyle/>
          <a:p>
            <a:pPr algn="just" rtl="0"/>
            <a:r>
              <a:rPr lang="fr-FR" sz="1000">
                <a:solidFill>
                  <a:srgbClr val="000000"/>
                </a:solidFill>
                <a:latin typeface="Courier New" pitchFamily="49" charset="0"/>
                <a:sym typeface="Wingdings" pitchFamily="2" charset="2"/>
              </a:rPr>
              <a:t></a:t>
            </a:r>
            <a:r>
              <a:rPr lang="fr-FR" sz="1000">
                <a:solidFill>
                  <a:srgbClr val="000000"/>
                </a:solidFill>
                <a:latin typeface="Courier New" pitchFamily="49" charset="0"/>
              </a:rPr>
              <a:t>setLeftExp(Exp)</a:t>
            </a:r>
          </a:p>
          <a:p>
            <a:pPr algn="just" rtl="0"/>
            <a:r>
              <a:rPr lang="fr-FR" sz="1000">
                <a:solidFill>
                  <a:srgbClr val="000000"/>
                </a:solidFill>
                <a:latin typeface="Courier New" pitchFamily="49" charset="0"/>
                <a:sym typeface="Wingdings" pitchFamily="2" charset="2"/>
              </a:rPr>
              <a:t></a:t>
            </a:r>
            <a:r>
              <a:rPr lang="fr-FR" sz="1000">
                <a:solidFill>
                  <a:srgbClr val="000000"/>
                </a:solidFill>
                <a:latin typeface="Courier New" pitchFamily="49" charset="0"/>
              </a:rPr>
              <a:t>setRightExp(Exp)</a:t>
            </a:r>
            <a:endParaRPr lang="fr-FR"/>
          </a:p>
        </p:txBody>
      </p:sp>
      <p:sp>
        <p:nvSpPr>
          <p:cNvPr id="21" name="AutoShape 17"/>
          <p:cNvSpPr>
            <a:spLocks noChangeArrowheads="1"/>
          </p:cNvSpPr>
          <p:nvPr/>
        </p:nvSpPr>
        <p:spPr bwMode="auto">
          <a:xfrm>
            <a:off x="2901950" y="4481513"/>
            <a:ext cx="209550" cy="128587"/>
          </a:xfrm>
          <a:prstGeom prst="triangle">
            <a:avLst>
              <a:gd name="adj" fmla="val 50000"/>
            </a:avLst>
          </a:prstGeom>
          <a:solidFill>
            <a:srgbClr val="FFFFFF"/>
          </a:solidFill>
          <a:ln w="9525">
            <a:solidFill>
              <a:srgbClr val="000000"/>
            </a:solidFill>
            <a:miter lim="800000"/>
            <a:headEnd/>
            <a:tailEnd/>
          </a:ln>
        </p:spPr>
        <p:txBody>
          <a:bodyPr/>
          <a:lstStyle/>
          <a:p>
            <a:endParaRPr lang="fr-F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428604"/>
            <a:ext cx="7200000" cy="6106276"/>
          </a:xfrm>
          <a:prstGeom prst="rect">
            <a:avLst/>
          </a:prstGeom>
          <a:noFill/>
          <a:ln w="9525">
            <a:noFill/>
            <a:miter lim="800000"/>
            <a:headEnd/>
            <a:tailEnd/>
          </a:ln>
          <a:effectLst/>
        </p:spPr>
      </p:pic>
      <p:sp>
        <p:nvSpPr>
          <p:cNvPr id="3" name="Rectangle 2"/>
          <p:cNvSpPr/>
          <p:nvPr/>
        </p:nvSpPr>
        <p:spPr>
          <a:xfrm>
            <a:off x="6000760" y="5072074"/>
            <a:ext cx="3143240" cy="1569660"/>
          </a:xfrm>
          <a:prstGeom prst="wedgeRectCallout">
            <a:avLst>
              <a:gd name="adj1" fmla="val -31169"/>
              <a:gd name="adj2" fmla="val -173241"/>
            </a:avLst>
          </a:prstGeom>
          <a:solidFill>
            <a:schemeClr val="accent3">
              <a:lumMod val="20000"/>
              <a:lumOff val="80000"/>
            </a:schemeClr>
          </a:solidFill>
          <a:ln>
            <a:solidFill>
              <a:schemeClr val="tx1"/>
            </a:solidFill>
          </a:ln>
        </p:spPr>
        <p:txBody>
          <a:bodyPr wrap="square">
            <a:spAutoFit/>
          </a:bodyPr>
          <a:lstStyle/>
          <a:p>
            <a:r>
              <a:rPr lang="fr-FR" sz="1600" dirty="0" smtClean="0"/>
              <a:t>On regroupe dans un premier </a:t>
            </a:r>
            <a:r>
              <a:rPr lang="fr-FR" sz="1600" dirty="0" err="1" smtClean="0"/>
              <a:t>hyperslice</a:t>
            </a:r>
            <a:r>
              <a:rPr lang="fr-FR" sz="1600" dirty="0" smtClean="0"/>
              <a:t> </a:t>
            </a:r>
          </a:p>
          <a:p>
            <a:r>
              <a:rPr lang="fr-FR" sz="1600" b="1" i="1" dirty="0" err="1" smtClean="0"/>
              <a:t>Patterns.kernel</a:t>
            </a:r>
            <a:r>
              <a:rPr lang="fr-FR" sz="1600" dirty="0" smtClean="0"/>
              <a:t> l’ensemble des classes de la structure d’objets considérée (</a:t>
            </a:r>
            <a:r>
              <a:rPr lang="fr-FR" sz="1600" dirty="0" err="1" smtClean="0"/>
              <a:t>Element</a:t>
            </a:r>
            <a:r>
              <a:rPr lang="fr-FR" sz="1600" dirty="0" smtClean="0"/>
              <a:t> et </a:t>
            </a:r>
            <a:r>
              <a:rPr lang="fr-FR" sz="1600" dirty="0" err="1" smtClean="0"/>
              <a:t>ConcreteElementk</a:t>
            </a:r>
            <a:r>
              <a:rPr lang="fr-FR" sz="1600" dirty="0" smtClean="0"/>
              <a:t>).</a:t>
            </a:r>
            <a:endParaRPr lang="fr-FR" sz="1600" dirty="0"/>
          </a:p>
        </p:txBody>
      </p:sp>
      <p:sp>
        <p:nvSpPr>
          <p:cNvPr id="5" name="Rectangle 4"/>
          <p:cNvSpPr/>
          <p:nvPr/>
        </p:nvSpPr>
        <p:spPr>
          <a:xfrm>
            <a:off x="0" y="-24"/>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428604"/>
            <a:ext cx="7200000" cy="6106276"/>
          </a:xfrm>
          <a:prstGeom prst="rect">
            <a:avLst/>
          </a:prstGeom>
          <a:noFill/>
          <a:ln w="9525">
            <a:noFill/>
            <a:miter lim="800000"/>
            <a:headEnd/>
            <a:tailEnd/>
          </a:ln>
          <a:effectLst/>
        </p:spPr>
      </p:pic>
      <p:sp>
        <p:nvSpPr>
          <p:cNvPr id="3" name="Rectangle 2"/>
          <p:cNvSpPr/>
          <p:nvPr/>
        </p:nvSpPr>
        <p:spPr>
          <a:xfrm>
            <a:off x="5357818" y="5500702"/>
            <a:ext cx="3786182" cy="1077218"/>
          </a:xfrm>
          <a:prstGeom prst="wedgeRectCallout">
            <a:avLst>
              <a:gd name="adj1" fmla="val -45863"/>
              <a:gd name="adj2" fmla="val -241711"/>
            </a:avLst>
          </a:prstGeom>
          <a:solidFill>
            <a:schemeClr val="accent3">
              <a:lumMod val="20000"/>
              <a:lumOff val="80000"/>
            </a:schemeClr>
          </a:solidFill>
          <a:ln>
            <a:solidFill>
              <a:schemeClr val="tx1"/>
            </a:solidFill>
          </a:ln>
        </p:spPr>
        <p:txBody>
          <a:bodyPr wrap="square">
            <a:spAutoFit/>
          </a:bodyPr>
          <a:lstStyle/>
          <a:p>
            <a:r>
              <a:rPr lang="fr-FR" sz="1600" dirty="0" smtClean="0"/>
              <a:t>on </a:t>
            </a:r>
            <a:r>
              <a:rPr lang="fr-FR" sz="1600" dirty="0" err="1" smtClean="0"/>
              <a:t>definit</a:t>
            </a:r>
            <a:r>
              <a:rPr lang="fr-FR" sz="1600" dirty="0" smtClean="0"/>
              <a:t> un </a:t>
            </a:r>
            <a:r>
              <a:rPr lang="fr-FR" sz="1600" dirty="0" err="1" smtClean="0"/>
              <a:t>hyperslice</a:t>
            </a:r>
            <a:r>
              <a:rPr lang="fr-FR" sz="1600" dirty="0" smtClean="0"/>
              <a:t> </a:t>
            </a:r>
            <a:r>
              <a:rPr lang="fr-FR" sz="1600" b="1" i="1" dirty="0" err="1" smtClean="0"/>
              <a:t>PatternsVisitork</a:t>
            </a:r>
            <a:r>
              <a:rPr lang="fr-FR" sz="1600" dirty="0" smtClean="0"/>
              <a:t> par imitation spécifique de Visiteur, assurant ainsi la traçabilité de chacune de ces imitations</a:t>
            </a:r>
            <a:endParaRPr lang="fr-FR" sz="1600" dirty="0"/>
          </a:p>
        </p:txBody>
      </p:sp>
      <p:sp>
        <p:nvSpPr>
          <p:cNvPr id="5" name="Rectangle 4"/>
          <p:cNvSpPr/>
          <p:nvPr/>
        </p:nvSpPr>
        <p:spPr>
          <a:xfrm>
            <a:off x="0" y="-24"/>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428604"/>
            <a:ext cx="7200000" cy="6106276"/>
          </a:xfrm>
          <a:prstGeom prst="rect">
            <a:avLst/>
          </a:prstGeom>
          <a:noFill/>
          <a:ln w="9525">
            <a:noFill/>
            <a:miter lim="800000"/>
            <a:headEnd/>
            <a:tailEnd/>
          </a:ln>
          <a:effectLst/>
        </p:spPr>
      </p:pic>
      <p:sp>
        <p:nvSpPr>
          <p:cNvPr id="3" name="Rectangle 2"/>
          <p:cNvSpPr/>
          <p:nvPr/>
        </p:nvSpPr>
        <p:spPr>
          <a:xfrm>
            <a:off x="3571868" y="5288340"/>
            <a:ext cx="5572132" cy="1569660"/>
          </a:xfrm>
          <a:prstGeom prst="wedgeRectCallout">
            <a:avLst>
              <a:gd name="adj1" fmla="val 6740"/>
              <a:gd name="adj2" fmla="val -175476"/>
            </a:avLst>
          </a:prstGeom>
          <a:solidFill>
            <a:schemeClr val="accent3">
              <a:lumMod val="20000"/>
              <a:lumOff val="80000"/>
            </a:schemeClr>
          </a:solidFill>
          <a:ln>
            <a:solidFill>
              <a:schemeClr val="tx1"/>
            </a:solidFill>
          </a:ln>
        </p:spPr>
        <p:txBody>
          <a:bodyPr wrap="square">
            <a:spAutoFit/>
          </a:bodyPr>
          <a:lstStyle/>
          <a:p>
            <a:r>
              <a:rPr lang="fr-FR" sz="1600" dirty="0" smtClean="0"/>
              <a:t>L’</a:t>
            </a:r>
            <a:r>
              <a:rPr lang="fr-FR" sz="1600" dirty="0" err="1" smtClean="0"/>
              <a:t>hyperslice</a:t>
            </a:r>
            <a:r>
              <a:rPr lang="fr-FR" sz="1600" dirty="0" smtClean="0"/>
              <a:t> </a:t>
            </a:r>
            <a:r>
              <a:rPr lang="fr-FR" sz="1600" b="1" i="1" dirty="0" err="1" smtClean="0"/>
              <a:t>PatternsVisitork</a:t>
            </a:r>
            <a:r>
              <a:rPr lang="fr-FR" sz="1600" dirty="0" smtClean="0"/>
              <a:t> déclare pour chaque classe d’</a:t>
            </a:r>
            <a:r>
              <a:rPr lang="fr-FR" sz="1600" dirty="0" err="1" smtClean="0"/>
              <a:t>elements</a:t>
            </a:r>
            <a:r>
              <a:rPr lang="fr-FR" sz="1600" dirty="0" smtClean="0"/>
              <a:t> détenue par l’</a:t>
            </a:r>
            <a:r>
              <a:rPr lang="fr-FR" sz="1600" dirty="0" err="1" smtClean="0"/>
              <a:t>hyperslice</a:t>
            </a:r>
            <a:r>
              <a:rPr lang="fr-FR" sz="1600" dirty="0" smtClean="0"/>
              <a:t> </a:t>
            </a:r>
            <a:r>
              <a:rPr lang="fr-FR" sz="1600" b="1" i="1" dirty="0" err="1" smtClean="0"/>
              <a:t>Patterns.kernel</a:t>
            </a:r>
            <a:r>
              <a:rPr lang="fr-FR" sz="1600" b="1" i="1" dirty="0" smtClean="0"/>
              <a:t> </a:t>
            </a:r>
            <a:r>
              <a:rPr lang="fr-FR" sz="1600" dirty="0" smtClean="0"/>
              <a:t>une nouvelle classe correspondante ayant le même nom, pour reproduire enfin la même structure d’objets. Ces nouvelles classes déclarent et définissent une nouvelle </a:t>
            </a:r>
            <a:r>
              <a:rPr lang="fr-FR" sz="1600" b="1" i="1" dirty="0" err="1" smtClean="0"/>
              <a:t>operation</a:t>
            </a:r>
            <a:r>
              <a:rPr lang="fr-FR" sz="1600" b="1" i="1" dirty="0" smtClean="0"/>
              <a:t> (</a:t>
            </a:r>
            <a:r>
              <a:rPr lang="fr-FR" sz="1600" b="1" i="1" dirty="0" err="1" smtClean="0"/>
              <a:t>opk</a:t>
            </a:r>
            <a:r>
              <a:rPr lang="fr-FR" sz="1600" b="1" i="1" dirty="0" smtClean="0"/>
              <a:t>())</a:t>
            </a:r>
            <a:r>
              <a:rPr lang="fr-FR" sz="1600" dirty="0" smtClean="0"/>
              <a:t> applicable aux éléments de la structure d’objets de base.</a:t>
            </a:r>
            <a:endParaRPr lang="fr-FR" sz="1600" dirty="0"/>
          </a:p>
        </p:txBody>
      </p:sp>
      <p:sp>
        <p:nvSpPr>
          <p:cNvPr id="5" name="Rectangle 4"/>
          <p:cNvSpPr/>
          <p:nvPr/>
        </p:nvSpPr>
        <p:spPr>
          <a:xfrm>
            <a:off x="0" y="-24"/>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428604"/>
            <a:ext cx="7200000" cy="6106276"/>
          </a:xfrm>
          <a:prstGeom prst="rect">
            <a:avLst/>
          </a:prstGeom>
          <a:noFill/>
          <a:ln w="9525">
            <a:noFill/>
            <a:miter lim="800000"/>
            <a:headEnd/>
            <a:tailEnd/>
          </a:ln>
          <a:effectLst/>
        </p:spPr>
      </p:pic>
      <p:sp>
        <p:nvSpPr>
          <p:cNvPr id="3" name="Rectangle 2"/>
          <p:cNvSpPr/>
          <p:nvPr/>
        </p:nvSpPr>
        <p:spPr>
          <a:xfrm>
            <a:off x="3571868" y="5288340"/>
            <a:ext cx="5572132" cy="1077218"/>
          </a:xfrm>
          <a:prstGeom prst="wedgeRectCallout">
            <a:avLst>
              <a:gd name="adj1" fmla="val -13042"/>
              <a:gd name="adj2" fmla="val -74311"/>
            </a:avLst>
          </a:prstGeom>
          <a:solidFill>
            <a:schemeClr val="accent3">
              <a:lumMod val="20000"/>
              <a:lumOff val="80000"/>
            </a:schemeClr>
          </a:solidFill>
          <a:ln>
            <a:solidFill>
              <a:schemeClr val="tx1"/>
            </a:solidFill>
          </a:ln>
        </p:spPr>
        <p:txBody>
          <a:bodyPr wrap="square">
            <a:spAutoFit/>
          </a:bodyPr>
          <a:lstStyle/>
          <a:p>
            <a:r>
              <a:rPr lang="fr-FR" sz="1600" dirty="0" smtClean="0"/>
              <a:t>Chaque </a:t>
            </a:r>
            <a:r>
              <a:rPr lang="fr-FR" sz="1600" dirty="0" err="1" smtClean="0"/>
              <a:t>hyperslice</a:t>
            </a:r>
            <a:r>
              <a:rPr lang="fr-FR" sz="1600" dirty="0" smtClean="0"/>
              <a:t> </a:t>
            </a:r>
            <a:r>
              <a:rPr lang="fr-FR" sz="1600" b="1" i="1" dirty="0" err="1" smtClean="0"/>
              <a:t>Patterns</a:t>
            </a:r>
            <a:r>
              <a:rPr lang="fr-FR" sz="1600" b="1" dirty="0" err="1" smtClean="0"/>
              <a:t>Visitork</a:t>
            </a:r>
            <a:r>
              <a:rPr lang="fr-FR" sz="1600" dirty="0" smtClean="0"/>
              <a:t> est destine a être compose avec l’</a:t>
            </a:r>
            <a:r>
              <a:rPr lang="fr-FR" sz="1600" dirty="0" err="1" smtClean="0"/>
              <a:t>hyperslice</a:t>
            </a:r>
            <a:r>
              <a:rPr lang="fr-FR" sz="1600" dirty="0" smtClean="0"/>
              <a:t> </a:t>
            </a:r>
            <a:r>
              <a:rPr lang="fr-FR" sz="1600" b="1" i="1" dirty="0" err="1" smtClean="0"/>
              <a:t>Patterns.kernel</a:t>
            </a:r>
            <a:r>
              <a:rPr lang="fr-FR" sz="1600" dirty="0" smtClean="0"/>
              <a:t> par respect de la règle de composition </a:t>
            </a:r>
            <a:r>
              <a:rPr lang="fr-FR" sz="1600" dirty="0" err="1" smtClean="0"/>
              <a:t>generale</a:t>
            </a:r>
            <a:r>
              <a:rPr lang="fr-FR" sz="1600" dirty="0" smtClean="0"/>
              <a:t> </a:t>
            </a:r>
            <a:r>
              <a:rPr lang="fr-FR" sz="1600" b="1" dirty="0" err="1" smtClean="0"/>
              <a:t>mergeByName</a:t>
            </a:r>
            <a:r>
              <a:rPr lang="fr-FR" sz="1600" dirty="0" smtClean="0"/>
              <a:t>, spécifiée par l’</a:t>
            </a:r>
            <a:r>
              <a:rPr lang="fr-FR" sz="1600" dirty="0" err="1" smtClean="0"/>
              <a:t>hypermodule</a:t>
            </a:r>
            <a:r>
              <a:rPr lang="fr-FR" sz="1600" dirty="0" smtClean="0"/>
              <a:t> </a:t>
            </a:r>
            <a:r>
              <a:rPr lang="fr-FR" sz="1600" b="1" dirty="0" err="1" smtClean="0"/>
              <a:t>ElementVisitors</a:t>
            </a:r>
            <a:endParaRPr lang="fr-FR" sz="1600" b="1" dirty="0"/>
          </a:p>
        </p:txBody>
      </p:sp>
      <p:sp>
        <p:nvSpPr>
          <p:cNvPr id="5" name="Rectangle 4"/>
          <p:cNvSpPr/>
          <p:nvPr/>
        </p:nvSpPr>
        <p:spPr>
          <a:xfrm>
            <a:off x="0" y="-24"/>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428604"/>
            <a:ext cx="7200000" cy="6106276"/>
          </a:xfrm>
          <a:prstGeom prst="rect">
            <a:avLst/>
          </a:prstGeom>
          <a:noFill/>
          <a:ln w="9525">
            <a:noFill/>
            <a:miter lim="800000"/>
            <a:headEnd/>
            <a:tailEnd/>
          </a:ln>
          <a:effectLst/>
        </p:spPr>
      </p:pic>
      <p:sp>
        <p:nvSpPr>
          <p:cNvPr id="3" name="Rectangle 2"/>
          <p:cNvSpPr/>
          <p:nvPr/>
        </p:nvSpPr>
        <p:spPr>
          <a:xfrm>
            <a:off x="3571868" y="5288340"/>
            <a:ext cx="5572132" cy="1323439"/>
          </a:xfrm>
          <a:prstGeom prst="wedgeRectCallout">
            <a:avLst>
              <a:gd name="adj1" fmla="val -13042"/>
              <a:gd name="adj2" fmla="val -74311"/>
            </a:avLst>
          </a:prstGeom>
          <a:solidFill>
            <a:schemeClr val="accent3">
              <a:lumMod val="20000"/>
              <a:lumOff val="80000"/>
            </a:schemeClr>
          </a:solidFill>
          <a:ln>
            <a:solidFill>
              <a:schemeClr val="tx1"/>
            </a:solidFill>
          </a:ln>
        </p:spPr>
        <p:txBody>
          <a:bodyPr wrap="square">
            <a:spAutoFit/>
          </a:bodyPr>
          <a:lstStyle/>
          <a:p>
            <a:r>
              <a:rPr lang="fr-FR" sz="1600" dirty="0" smtClean="0"/>
              <a:t>Cette </a:t>
            </a:r>
            <a:r>
              <a:rPr lang="fr-FR" sz="1600" dirty="0" err="1" smtClean="0"/>
              <a:t>regle</a:t>
            </a:r>
            <a:r>
              <a:rPr lang="fr-FR" sz="1600" dirty="0" smtClean="0"/>
              <a:t> indique que toutes les classes de noms identiques appartenant aux </a:t>
            </a:r>
            <a:r>
              <a:rPr lang="fr-FR" sz="1600" dirty="0" err="1" smtClean="0"/>
              <a:t>differents</a:t>
            </a:r>
            <a:r>
              <a:rPr lang="fr-FR" sz="1600" dirty="0" smtClean="0"/>
              <a:t> </a:t>
            </a:r>
            <a:r>
              <a:rPr lang="fr-FR" sz="1600" dirty="0" err="1" smtClean="0"/>
              <a:t>hyperslices</a:t>
            </a:r>
            <a:r>
              <a:rPr lang="fr-FR" sz="1600" dirty="0" smtClean="0"/>
              <a:t> sont </a:t>
            </a:r>
            <a:r>
              <a:rPr lang="fr-FR" sz="1600" dirty="0" err="1" smtClean="0"/>
              <a:t>destinees</a:t>
            </a:r>
            <a:r>
              <a:rPr lang="fr-FR" sz="1600" dirty="0" smtClean="0"/>
              <a:t> a </a:t>
            </a:r>
            <a:r>
              <a:rPr lang="fr-FR" sz="1600" dirty="0" err="1" smtClean="0"/>
              <a:t>etre</a:t>
            </a:r>
            <a:r>
              <a:rPr lang="fr-FR" sz="1600" dirty="0" smtClean="0"/>
              <a:t> </a:t>
            </a:r>
            <a:r>
              <a:rPr lang="fr-FR" sz="1600" dirty="0" err="1" smtClean="0"/>
              <a:t>fusionnees</a:t>
            </a:r>
            <a:r>
              <a:rPr lang="fr-FR" sz="1600" dirty="0" smtClean="0"/>
              <a:t>. Ainsi la classe </a:t>
            </a:r>
            <a:r>
              <a:rPr lang="fr-FR" sz="1600" dirty="0" err="1" smtClean="0"/>
              <a:t>resultat</a:t>
            </a:r>
            <a:r>
              <a:rPr lang="fr-FR" sz="1600" dirty="0" smtClean="0"/>
              <a:t> de la composition des </a:t>
            </a:r>
            <a:r>
              <a:rPr lang="fr-FR" sz="1600" dirty="0" err="1" smtClean="0"/>
              <a:t>differentes</a:t>
            </a:r>
            <a:r>
              <a:rPr lang="fr-FR" sz="1600" dirty="0" smtClean="0"/>
              <a:t> classes </a:t>
            </a:r>
            <a:r>
              <a:rPr lang="fr-FR" sz="1600" dirty="0" err="1" smtClean="0"/>
              <a:t>ConcreteElementA</a:t>
            </a:r>
            <a:r>
              <a:rPr lang="fr-FR" sz="1600" dirty="0" smtClean="0"/>
              <a:t>, par exemple, regroupe les </a:t>
            </a:r>
            <a:r>
              <a:rPr lang="fr-FR" sz="1600" dirty="0" err="1" smtClean="0"/>
              <a:t>operations</a:t>
            </a:r>
            <a:r>
              <a:rPr lang="fr-FR" sz="1600" dirty="0" smtClean="0"/>
              <a:t> : </a:t>
            </a:r>
            <a:r>
              <a:rPr lang="fr-FR" sz="1600" dirty="0" err="1" smtClean="0"/>
              <a:t>operationA</a:t>
            </a:r>
            <a:r>
              <a:rPr lang="fr-FR" sz="1600" dirty="0" smtClean="0"/>
              <a:t>(), op1() et op2().</a:t>
            </a:r>
          </a:p>
        </p:txBody>
      </p:sp>
      <p:sp>
        <p:nvSpPr>
          <p:cNvPr id="4" name="Rectangle 3"/>
          <p:cNvSpPr/>
          <p:nvPr/>
        </p:nvSpPr>
        <p:spPr>
          <a:xfrm>
            <a:off x="0" y="-24"/>
            <a:ext cx="8857553" cy="523220"/>
          </a:xfrm>
          <a:prstGeom prst="rect">
            <a:avLst/>
          </a:prstGeom>
        </p:spPr>
        <p:txBody>
          <a:bodyPr wrap="none">
            <a:spAutoFit/>
          </a:bodyPr>
          <a:lstStyle/>
          <a:p>
            <a:pPr marL="457200" indent="-457200"/>
            <a:r>
              <a:rPr lang="fr-FR" sz="2800" b="1" dirty="0" smtClean="0">
                <a:solidFill>
                  <a:schemeClr val="bg1"/>
                </a:solidFill>
                <a:effectLst>
                  <a:outerShdw blurRad="38100" dist="38100" dir="2700000" algn="tl">
                    <a:srgbClr val="000000">
                      <a:alpha val="43137"/>
                    </a:srgbClr>
                  </a:outerShdw>
                </a:effectLst>
              </a:rPr>
              <a:t>2.3 La séparation multidimensionnelle des préoccupations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666945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 La programmation orientée aspect</a:t>
            </a:r>
          </a:p>
        </p:txBody>
      </p:sp>
      <p:pic>
        <p:nvPicPr>
          <p:cNvPr id="3074" name="Picture 2"/>
          <p:cNvPicPr>
            <a:picLocks noChangeAspect="1" noChangeArrowheads="1"/>
          </p:cNvPicPr>
          <p:nvPr/>
        </p:nvPicPr>
        <p:blipFill>
          <a:blip r:embed="rId2"/>
          <a:srcRect/>
          <a:stretch>
            <a:fillRect/>
          </a:stretch>
        </p:blipFill>
        <p:spPr bwMode="auto">
          <a:xfrm>
            <a:off x="285720" y="1612507"/>
            <a:ext cx="4857784" cy="4674013"/>
          </a:xfrm>
          <a:prstGeom prst="rect">
            <a:avLst/>
          </a:prstGeom>
          <a:noFill/>
          <a:ln w="9525">
            <a:noFill/>
            <a:miter lim="800000"/>
            <a:headEnd/>
            <a:tailEnd/>
          </a:ln>
          <a:effectLst/>
        </p:spPr>
      </p:pic>
      <p:sp>
        <p:nvSpPr>
          <p:cNvPr id="6" name="Rectangle 5"/>
          <p:cNvSpPr/>
          <p:nvPr/>
        </p:nvSpPr>
        <p:spPr>
          <a:xfrm>
            <a:off x="5429256" y="1214422"/>
            <a:ext cx="3714744" cy="1477328"/>
          </a:xfrm>
          <a:prstGeom prst="rect">
            <a:avLst/>
          </a:prstGeom>
        </p:spPr>
        <p:txBody>
          <a:bodyPr wrap="square">
            <a:spAutoFit/>
          </a:bodyPr>
          <a:lstStyle/>
          <a:p>
            <a:pPr algn="just"/>
            <a:r>
              <a:rPr lang="fr-FR" b="1" dirty="0" smtClean="0"/>
              <a:t>1- La décomposition aspectuelle. </a:t>
            </a:r>
            <a:r>
              <a:rPr lang="fr-FR" dirty="0" smtClean="0"/>
              <a:t>Consiste à décomposer les besoins afin d’identifier et séparer les problématiques transversales et métiers.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3857628"/>
            <a:ext cx="7999306" cy="646331"/>
          </a:xfrm>
          <a:prstGeom prst="rect">
            <a:avLst/>
          </a:prstGeom>
        </p:spPr>
        <p:txBody>
          <a:bodyPr wrap="none">
            <a:spAutoFit/>
          </a:bodyPr>
          <a:lstStyle/>
          <a:p>
            <a:pPr marL="457200" indent="-457200"/>
            <a:r>
              <a:rPr lang="fr-FR" sz="3600" b="1" dirty="0" smtClean="0">
                <a:effectLst>
                  <a:outerShdw blurRad="38100" dist="38100" dir="2700000" algn="tl">
                    <a:srgbClr val="000000">
                      <a:alpha val="43137"/>
                    </a:srgbClr>
                  </a:outerShdw>
                </a:effectLst>
              </a:rPr>
              <a:t>1. Les limites de la programmation objet </a:t>
            </a:r>
          </a:p>
        </p:txBody>
      </p:sp>
      <p:pic>
        <p:nvPicPr>
          <p:cNvPr id="273412" name="Picture 4" descr="Résultat de recherche d'images pour &quot;limites&quot;"/>
          <p:cNvPicPr>
            <a:picLocks noChangeAspect="1" noChangeArrowheads="1"/>
          </p:cNvPicPr>
          <p:nvPr/>
        </p:nvPicPr>
        <p:blipFill>
          <a:blip r:embed="rId2"/>
          <a:srcRect/>
          <a:stretch>
            <a:fillRect/>
          </a:stretch>
        </p:blipFill>
        <p:spPr bwMode="auto">
          <a:xfrm>
            <a:off x="642910" y="1071546"/>
            <a:ext cx="2857500" cy="2857500"/>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666945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 La programmation orientée aspect</a:t>
            </a:r>
          </a:p>
        </p:txBody>
      </p:sp>
      <p:pic>
        <p:nvPicPr>
          <p:cNvPr id="3074" name="Picture 2"/>
          <p:cNvPicPr>
            <a:picLocks noChangeAspect="1" noChangeArrowheads="1"/>
          </p:cNvPicPr>
          <p:nvPr/>
        </p:nvPicPr>
        <p:blipFill>
          <a:blip r:embed="rId2"/>
          <a:srcRect/>
          <a:stretch>
            <a:fillRect/>
          </a:stretch>
        </p:blipFill>
        <p:spPr bwMode="auto">
          <a:xfrm>
            <a:off x="285720" y="1612507"/>
            <a:ext cx="4857784" cy="4674013"/>
          </a:xfrm>
          <a:prstGeom prst="rect">
            <a:avLst/>
          </a:prstGeom>
          <a:noFill/>
          <a:ln w="9525">
            <a:noFill/>
            <a:miter lim="800000"/>
            <a:headEnd/>
            <a:tailEnd/>
          </a:ln>
          <a:effectLst/>
        </p:spPr>
      </p:pic>
      <p:sp>
        <p:nvSpPr>
          <p:cNvPr id="4" name="Rectangle 3"/>
          <p:cNvSpPr/>
          <p:nvPr/>
        </p:nvSpPr>
        <p:spPr>
          <a:xfrm>
            <a:off x="5143504" y="1428736"/>
            <a:ext cx="3786198" cy="4801314"/>
          </a:xfrm>
          <a:prstGeom prst="rect">
            <a:avLst/>
          </a:prstGeom>
        </p:spPr>
        <p:txBody>
          <a:bodyPr wrap="square">
            <a:spAutoFit/>
          </a:bodyPr>
          <a:lstStyle/>
          <a:p>
            <a:pPr algn="just"/>
            <a:r>
              <a:rPr lang="fr-FR" b="1" dirty="0" smtClean="0"/>
              <a:t>2- Implantation des préoccupations</a:t>
            </a:r>
            <a:r>
              <a:rPr lang="fr-FR" dirty="0" smtClean="0"/>
              <a:t>. Consiste à implanter chaque problématique séparément. </a:t>
            </a:r>
          </a:p>
          <a:p>
            <a:pPr algn="just"/>
            <a:r>
              <a:rPr lang="fr-FR" dirty="0" smtClean="0"/>
              <a:t>Les fonctionnalités métiers ont implantées moyennant les techniques conventionnelles de la programmation orientée objet, alors que les préoccupations transversales, représentées par des aspects, peuvent être exprimés selon deux approches :</a:t>
            </a:r>
          </a:p>
          <a:p>
            <a:pPr lvl="1" algn="just"/>
            <a:r>
              <a:rPr lang="fr-FR" b="1" dirty="0" smtClean="0">
                <a:solidFill>
                  <a:schemeClr val="accent3">
                    <a:lumMod val="75000"/>
                  </a:schemeClr>
                </a:solidFill>
              </a:rPr>
              <a:t>1-</a:t>
            </a:r>
            <a:r>
              <a:rPr lang="fr-FR" dirty="0" smtClean="0"/>
              <a:t> </a:t>
            </a:r>
            <a:r>
              <a:rPr lang="fr-FR" b="1" dirty="0" smtClean="0">
                <a:solidFill>
                  <a:schemeClr val="accent3">
                    <a:lumMod val="75000"/>
                  </a:schemeClr>
                </a:solidFill>
              </a:rPr>
              <a:t>Concevoir un langage spécifique </a:t>
            </a:r>
            <a:r>
              <a:rPr lang="fr-FR" dirty="0" smtClean="0"/>
              <a:t>(ou étendre un langage existant par de nouvelles constructions syntaxiques),</a:t>
            </a:r>
          </a:p>
          <a:p>
            <a:pPr lvl="1" algn="just"/>
            <a:r>
              <a:rPr lang="fr-FR" b="1" dirty="0" smtClean="0">
                <a:solidFill>
                  <a:schemeClr val="accent3">
                    <a:lumMod val="75000"/>
                  </a:schemeClr>
                </a:solidFill>
              </a:rPr>
              <a:t>2-</a:t>
            </a:r>
            <a:r>
              <a:rPr lang="fr-FR" dirty="0" smtClean="0"/>
              <a:t> </a:t>
            </a:r>
            <a:r>
              <a:rPr lang="fr-FR" b="1" dirty="0" smtClean="0">
                <a:solidFill>
                  <a:schemeClr val="accent3">
                    <a:lumMod val="75000"/>
                  </a:schemeClr>
                </a:solidFill>
              </a:rPr>
              <a:t>Fournir un cadre logiciel </a:t>
            </a:r>
            <a:r>
              <a:rPr lang="fr-FR" dirty="0" smtClean="0"/>
              <a:t>(</a:t>
            </a:r>
            <a:r>
              <a:rPr lang="fr-FR" dirty="0" err="1" smtClean="0"/>
              <a:t>framework</a:t>
            </a:r>
            <a:r>
              <a:rPr lang="fr-FR" dirty="0" smtClean="0"/>
              <a:t>) ajoutant le support des paradigmes aspects.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666945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 La programmation orientée aspect</a:t>
            </a:r>
          </a:p>
        </p:txBody>
      </p:sp>
      <p:pic>
        <p:nvPicPr>
          <p:cNvPr id="3074" name="Picture 2"/>
          <p:cNvPicPr>
            <a:picLocks noChangeAspect="1" noChangeArrowheads="1"/>
          </p:cNvPicPr>
          <p:nvPr/>
        </p:nvPicPr>
        <p:blipFill>
          <a:blip r:embed="rId2"/>
          <a:srcRect/>
          <a:stretch>
            <a:fillRect/>
          </a:stretch>
        </p:blipFill>
        <p:spPr bwMode="auto">
          <a:xfrm>
            <a:off x="285720" y="1612507"/>
            <a:ext cx="4857784" cy="4674013"/>
          </a:xfrm>
          <a:prstGeom prst="rect">
            <a:avLst/>
          </a:prstGeom>
          <a:noFill/>
          <a:ln w="9525">
            <a:noFill/>
            <a:miter lim="800000"/>
            <a:headEnd/>
            <a:tailEnd/>
          </a:ln>
          <a:effectLst/>
        </p:spPr>
      </p:pic>
      <p:sp>
        <p:nvSpPr>
          <p:cNvPr id="4" name="Rectangle 3"/>
          <p:cNvSpPr/>
          <p:nvPr/>
        </p:nvSpPr>
        <p:spPr>
          <a:xfrm>
            <a:off x="5500694" y="1643050"/>
            <a:ext cx="3643306" cy="1477328"/>
          </a:xfrm>
          <a:prstGeom prst="rect">
            <a:avLst/>
          </a:prstGeom>
        </p:spPr>
        <p:txBody>
          <a:bodyPr wrap="square">
            <a:spAutoFit/>
          </a:bodyPr>
          <a:lstStyle/>
          <a:p>
            <a:pPr algn="just"/>
            <a:r>
              <a:rPr lang="fr-FR" b="1" dirty="0" smtClean="0"/>
              <a:t>3-Recomposition aspectuelle. </a:t>
            </a:r>
            <a:r>
              <a:rPr lang="fr-FR" dirty="0" smtClean="0"/>
              <a:t>On parle ici du </a:t>
            </a:r>
            <a:r>
              <a:rPr lang="fr-FR" b="1" dirty="0" smtClean="0">
                <a:solidFill>
                  <a:schemeClr val="accent3">
                    <a:lumMod val="75000"/>
                  </a:schemeClr>
                </a:solidFill>
              </a:rPr>
              <a:t>Tissage</a:t>
            </a:r>
            <a:r>
              <a:rPr lang="fr-FR" dirty="0" smtClean="0"/>
              <a:t>, c'est-à-dire la composition du système final comportant les différentes préoccupations</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666945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 La programmation orientée aspect</a:t>
            </a:r>
          </a:p>
        </p:txBody>
      </p:sp>
      <p:sp>
        <p:nvSpPr>
          <p:cNvPr id="39" name="Text Box 2"/>
          <p:cNvSpPr txBox="1">
            <a:spLocks noChangeArrowheads="1"/>
          </p:cNvSpPr>
          <p:nvPr/>
        </p:nvSpPr>
        <p:spPr bwMode="auto">
          <a:xfrm>
            <a:off x="2606675" y="3359150"/>
            <a:ext cx="1773238" cy="581025"/>
          </a:xfrm>
          <a:prstGeom prst="rect">
            <a:avLst/>
          </a:prstGeom>
          <a:noFill/>
          <a:ln w="9525">
            <a:noFill/>
            <a:miter lim="800000"/>
            <a:headEnd/>
            <a:tailEnd/>
          </a:ln>
        </p:spPr>
        <p:txBody>
          <a:bodyPr>
            <a:spAutoFit/>
          </a:bodyPr>
          <a:lstStyle/>
          <a:p>
            <a:pPr algn="l" rtl="0">
              <a:spcBef>
                <a:spcPct val="50000"/>
              </a:spcBef>
            </a:pPr>
            <a:r>
              <a:rPr lang="fr-FR" sz="1600" dirty="0">
                <a:solidFill>
                  <a:schemeClr val="accent2"/>
                </a:solidFill>
              </a:rPr>
              <a:t>Préoccupation de sécurité</a:t>
            </a:r>
          </a:p>
        </p:txBody>
      </p:sp>
      <p:sp>
        <p:nvSpPr>
          <p:cNvPr id="40" name="Text Box 3"/>
          <p:cNvSpPr txBox="1">
            <a:spLocks noChangeArrowheads="1"/>
          </p:cNvSpPr>
          <p:nvPr/>
        </p:nvSpPr>
        <p:spPr bwMode="auto">
          <a:xfrm>
            <a:off x="3349625" y="2216150"/>
            <a:ext cx="1773238" cy="581025"/>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Préoccupation de persistance</a:t>
            </a:r>
          </a:p>
        </p:txBody>
      </p:sp>
      <p:sp>
        <p:nvSpPr>
          <p:cNvPr id="41" name="Rectangle 4"/>
          <p:cNvSpPr>
            <a:spLocks noChangeArrowheads="1"/>
          </p:cNvSpPr>
          <p:nvPr/>
        </p:nvSpPr>
        <p:spPr bwMode="auto">
          <a:xfrm>
            <a:off x="1371600" y="1752600"/>
            <a:ext cx="6410325" cy="3962400"/>
          </a:xfrm>
          <a:prstGeom prst="rect">
            <a:avLst/>
          </a:prstGeom>
          <a:solidFill>
            <a:srgbClr val="FFFF99">
              <a:alpha val="56078"/>
            </a:srgbClr>
          </a:solidFill>
          <a:ln w="9525">
            <a:solidFill>
              <a:schemeClr val="tx1"/>
            </a:solidFill>
            <a:miter lim="800000"/>
            <a:headEnd/>
            <a:tailEnd/>
          </a:ln>
        </p:spPr>
        <p:txBody>
          <a:bodyPr wrap="none"/>
          <a:lstStyle/>
          <a:p>
            <a:pPr algn="ctr" rtl="0"/>
            <a:r>
              <a:rPr lang="fr-FR" sz="2000" b="1" dirty="0">
                <a:solidFill>
                  <a:schemeClr val="accent2"/>
                </a:solidFill>
              </a:rPr>
              <a:t>Décomposition</a:t>
            </a:r>
          </a:p>
        </p:txBody>
      </p:sp>
      <p:sp>
        <p:nvSpPr>
          <p:cNvPr id="42" name="Rectangle 5"/>
          <p:cNvSpPr>
            <a:spLocks noChangeArrowheads="1"/>
          </p:cNvSpPr>
          <p:nvPr/>
        </p:nvSpPr>
        <p:spPr bwMode="auto">
          <a:xfrm>
            <a:off x="1835150" y="2276475"/>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43" name="Rectangle 6"/>
          <p:cNvSpPr>
            <a:spLocks noChangeArrowheads="1"/>
          </p:cNvSpPr>
          <p:nvPr/>
        </p:nvSpPr>
        <p:spPr bwMode="auto">
          <a:xfrm>
            <a:off x="2338388" y="2276475"/>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44" name="Rectangle 7"/>
          <p:cNvSpPr>
            <a:spLocks noChangeArrowheads="1"/>
          </p:cNvSpPr>
          <p:nvPr/>
        </p:nvSpPr>
        <p:spPr bwMode="auto">
          <a:xfrm>
            <a:off x="2843213" y="2276475"/>
            <a:ext cx="419100" cy="171450"/>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45" name="Rectangle 8"/>
          <p:cNvSpPr>
            <a:spLocks noChangeArrowheads="1"/>
          </p:cNvSpPr>
          <p:nvPr/>
        </p:nvSpPr>
        <p:spPr bwMode="auto">
          <a:xfrm>
            <a:off x="3348038" y="2276475"/>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46" name="Rectangle 9"/>
          <p:cNvSpPr>
            <a:spLocks noChangeArrowheads="1"/>
          </p:cNvSpPr>
          <p:nvPr/>
        </p:nvSpPr>
        <p:spPr bwMode="auto">
          <a:xfrm>
            <a:off x="3851275" y="2276475"/>
            <a:ext cx="419100" cy="171450"/>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47" name="Rectangle 10"/>
          <p:cNvSpPr>
            <a:spLocks noChangeArrowheads="1"/>
          </p:cNvSpPr>
          <p:nvPr/>
        </p:nvSpPr>
        <p:spPr bwMode="auto">
          <a:xfrm>
            <a:off x="1835150" y="2565400"/>
            <a:ext cx="419100" cy="171450"/>
          </a:xfrm>
          <a:prstGeom prst="rect">
            <a:avLst/>
          </a:prstGeom>
          <a:solidFill>
            <a:srgbClr val="660066"/>
          </a:solidFill>
          <a:ln w="9525">
            <a:solidFill>
              <a:schemeClr val="tx1"/>
            </a:solidFill>
            <a:miter lim="800000"/>
            <a:headEnd/>
            <a:tailEnd/>
          </a:ln>
        </p:spPr>
        <p:txBody>
          <a:bodyPr wrap="none" anchor="ctr"/>
          <a:lstStyle/>
          <a:p>
            <a:endParaRPr lang="fr-FR"/>
          </a:p>
        </p:txBody>
      </p:sp>
      <p:sp>
        <p:nvSpPr>
          <p:cNvPr id="48" name="Rectangle 11"/>
          <p:cNvSpPr>
            <a:spLocks noChangeArrowheads="1"/>
          </p:cNvSpPr>
          <p:nvPr/>
        </p:nvSpPr>
        <p:spPr bwMode="auto">
          <a:xfrm>
            <a:off x="2338388" y="2565400"/>
            <a:ext cx="419100" cy="171450"/>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49" name="Rectangle 12"/>
          <p:cNvSpPr>
            <a:spLocks noChangeArrowheads="1"/>
          </p:cNvSpPr>
          <p:nvPr/>
        </p:nvSpPr>
        <p:spPr bwMode="auto">
          <a:xfrm>
            <a:off x="2843213" y="2565400"/>
            <a:ext cx="419100" cy="171450"/>
          </a:xfrm>
          <a:prstGeom prst="rect">
            <a:avLst/>
          </a:prstGeom>
          <a:solidFill>
            <a:srgbClr val="00FF99"/>
          </a:solidFill>
          <a:ln w="9525">
            <a:solidFill>
              <a:schemeClr val="tx1"/>
            </a:solidFill>
            <a:miter lim="800000"/>
            <a:headEnd/>
            <a:tailEnd/>
          </a:ln>
        </p:spPr>
        <p:txBody>
          <a:bodyPr wrap="none" anchor="ctr"/>
          <a:lstStyle/>
          <a:p>
            <a:endParaRPr lang="fr-FR"/>
          </a:p>
        </p:txBody>
      </p:sp>
      <p:sp>
        <p:nvSpPr>
          <p:cNvPr id="50" name="Rectangle 13"/>
          <p:cNvSpPr>
            <a:spLocks noChangeArrowheads="1"/>
          </p:cNvSpPr>
          <p:nvPr/>
        </p:nvSpPr>
        <p:spPr bwMode="auto">
          <a:xfrm>
            <a:off x="3348038" y="2565400"/>
            <a:ext cx="419100" cy="171450"/>
          </a:xfrm>
          <a:prstGeom prst="rect">
            <a:avLst/>
          </a:prstGeom>
          <a:solidFill>
            <a:srgbClr val="660066"/>
          </a:solidFill>
          <a:ln w="9525">
            <a:solidFill>
              <a:schemeClr val="tx1"/>
            </a:solidFill>
            <a:miter lim="800000"/>
            <a:headEnd/>
            <a:tailEnd/>
          </a:ln>
        </p:spPr>
        <p:txBody>
          <a:bodyPr wrap="none" anchor="ctr"/>
          <a:lstStyle/>
          <a:p>
            <a:endParaRPr lang="fr-FR"/>
          </a:p>
        </p:txBody>
      </p:sp>
      <p:sp>
        <p:nvSpPr>
          <p:cNvPr id="51" name="Rectangle 14"/>
          <p:cNvSpPr>
            <a:spLocks noChangeArrowheads="1"/>
          </p:cNvSpPr>
          <p:nvPr/>
        </p:nvSpPr>
        <p:spPr bwMode="auto">
          <a:xfrm>
            <a:off x="3851275" y="2565400"/>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52" name="Rectangle 15"/>
          <p:cNvSpPr>
            <a:spLocks noChangeArrowheads="1"/>
          </p:cNvSpPr>
          <p:nvPr/>
        </p:nvSpPr>
        <p:spPr bwMode="auto">
          <a:xfrm>
            <a:off x="1835150" y="2852738"/>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53" name="Rectangle 16"/>
          <p:cNvSpPr>
            <a:spLocks noChangeArrowheads="1"/>
          </p:cNvSpPr>
          <p:nvPr/>
        </p:nvSpPr>
        <p:spPr bwMode="auto">
          <a:xfrm>
            <a:off x="2338388" y="2852738"/>
            <a:ext cx="419100" cy="171450"/>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54" name="Rectangle 17"/>
          <p:cNvSpPr>
            <a:spLocks noChangeArrowheads="1"/>
          </p:cNvSpPr>
          <p:nvPr/>
        </p:nvSpPr>
        <p:spPr bwMode="auto">
          <a:xfrm>
            <a:off x="2843213" y="2852738"/>
            <a:ext cx="419100" cy="171450"/>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55" name="Rectangle 18"/>
          <p:cNvSpPr>
            <a:spLocks noChangeArrowheads="1"/>
          </p:cNvSpPr>
          <p:nvPr/>
        </p:nvSpPr>
        <p:spPr bwMode="auto">
          <a:xfrm>
            <a:off x="3348038" y="2852738"/>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56" name="Rectangle 19"/>
          <p:cNvSpPr>
            <a:spLocks noChangeArrowheads="1"/>
          </p:cNvSpPr>
          <p:nvPr/>
        </p:nvSpPr>
        <p:spPr bwMode="auto">
          <a:xfrm>
            <a:off x="3851275" y="2852738"/>
            <a:ext cx="419100" cy="171450"/>
          </a:xfrm>
          <a:prstGeom prst="rect">
            <a:avLst/>
          </a:prstGeom>
          <a:solidFill>
            <a:srgbClr val="FFFF00"/>
          </a:solidFill>
          <a:ln w="9525">
            <a:solidFill>
              <a:schemeClr val="tx1"/>
            </a:solidFill>
            <a:miter lim="800000"/>
            <a:headEnd/>
            <a:tailEnd/>
          </a:ln>
        </p:spPr>
        <p:txBody>
          <a:bodyPr wrap="none" anchor="ctr"/>
          <a:lstStyle/>
          <a:p>
            <a:endParaRPr lang="fr-FR"/>
          </a:p>
        </p:txBody>
      </p:sp>
      <p:sp>
        <p:nvSpPr>
          <p:cNvPr id="57" name="Rectangle 20"/>
          <p:cNvSpPr>
            <a:spLocks noChangeArrowheads="1"/>
          </p:cNvSpPr>
          <p:nvPr/>
        </p:nvSpPr>
        <p:spPr bwMode="auto">
          <a:xfrm>
            <a:off x="1835150" y="3141663"/>
            <a:ext cx="419100" cy="171450"/>
          </a:xfrm>
          <a:prstGeom prst="rect">
            <a:avLst/>
          </a:prstGeom>
          <a:solidFill>
            <a:srgbClr val="00FF99"/>
          </a:solidFill>
          <a:ln w="9525">
            <a:solidFill>
              <a:schemeClr val="tx1"/>
            </a:solidFill>
            <a:miter lim="800000"/>
            <a:headEnd/>
            <a:tailEnd/>
          </a:ln>
        </p:spPr>
        <p:txBody>
          <a:bodyPr wrap="none" anchor="ctr"/>
          <a:lstStyle/>
          <a:p>
            <a:endParaRPr lang="fr-FR"/>
          </a:p>
        </p:txBody>
      </p:sp>
      <p:sp>
        <p:nvSpPr>
          <p:cNvPr id="58" name="Rectangle 21"/>
          <p:cNvSpPr>
            <a:spLocks noChangeArrowheads="1"/>
          </p:cNvSpPr>
          <p:nvPr/>
        </p:nvSpPr>
        <p:spPr bwMode="auto">
          <a:xfrm>
            <a:off x="2338388" y="3141663"/>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59" name="Rectangle 22"/>
          <p:cNvSpPr>
            <a:spLocks noChangeArrowheads="1"/>
          </p:cNvSpPr>
          <p:nvPr/>
        </p:nvSpPr>
        <p:spPr bwMode="auto">
          <a:xfrm>
            <a:off x="2843213" y="3141663"/>
            <a:ext cx="419100" cy="171450"/>
          </a:xfrm>
          <a:prstGeom prst="rect">
            <a:avLst/>
          </a:prstGeom>
          <a:solidFill>
            <a:srgbClr val="660066"/>
          </a:solidFill>
          <a:ln w="9525">
            <a:solidFill>
              <a:schemeClr val="tx1"/>
            </a:solidFill>
            <a:miter lim="800000"/>
            <a:headEnd/>
            <a:tailEnd/>
          </a:ln>
        </p:spPr>
        <p:txBody>
          <a:bodyPr wrap="none" anchor="ctr"/>
          <a:lstStyle/>
          <a:p>
            <a:endParaRPr lang="fr-FR"/>
          </a:p>
        </p:txBody>
      </p:sp>
      <p:sp>
        <p:nvSpPr>
          <p:cNvPr id="60" name="Rectangle 23"/>
          <p:cNvSpPr>
            <a:spLocks noChangeArrowheads="1"/>
          </p:cNvSpPr>
          <p:nvPr/>
        </p:nvSpPr>
        <p:spPr bwMode="auto">
          <a:xfrm>
            <a:off x="3348038" y="3141663"/>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61" name="Rectangle 24"/>
          <p:cNvSpPr>
            <a:spLocks noChangeArrowheads="1"/>
          </p:cNvSpPr>
          <p:nvPr/>
        </p:nvSpPr>
        <p:spPr bwMode="auto">
          <a:xfrm>
            <a:off x="3851275" y="3141663"/>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62" name="Rectangle 25"/>
          <p:cNvSpPr>
            <a:spLocks noChangeArrowheads="1"/>
          </p:cNvSpPr>
          <p:nvPr/>
        </p:nvSpPr>
        <p:spPr bwMode="auto">
          <a:xfrm>
            <a:off x="1835150" y="3402013"/>
            <a:ext cx="419100" cy="171450"/>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63" name="Rectangle 26"/>
          <p:cNvSpPr>
            <a:spLocks noChangeArrowheads="1"/>
          </p:cNvSpPr>
          <p:nvPr/>
        </p:nvSpPr>
        <p:spPr bwMode="auto">
          <a:xfrm>
            <a:off x="2338388" y="3402013"/>
            <a:ext cx="419100" cy="171450"/>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64" name="Rectangle 27"/>
          <p:cNvSpPr>
            <a:spLocks noChangeArrowheads="1"/>
          </p:cNvSpPr>
          <p:nvPr/>
        </p:nvSpPr>
        <p:spPr bwMode="auto">
          <a:xfrm>
            <a:off x="2843213" y="3402013"/>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65" name="Rectangle 28"/>
          <p:cNvSpPr>
            <a:spLocks noChangeArrowheads="1"/>
          </p:cNvSpPr>
          <p:nvPr/>
        </p:nvSpPr>
        <p:spPr bwMode="auto">
          <a:xfrm>
            <a:off x="3348038" y="3402013"/>
            <a:ext cx="419100" cy="171450"/>
          </a:xfrm>
          <a:prstGeom prst="rect">
            <a:avLst/>
          </a:prstGeom>
          <a:solidFill>
            <a:srgbClr val="3333FF"/>
          </a:solidFill>
          <a:ln w="9525">
            <a:solidFill>
              <a:schemeClr val="tx1"/>
            </a:solidFill>
            <a:miter lim="800000"/>
            <a:headEnd/>
            <a:tailEnd/>
          </a:ln>
        </p:spPr>
        <p:txBody>
          <a:bodyPr wrap="none" anchor="ctr"/>
          <a:lstStyle/>
          <a:p>
            <a:endParaRPr lang="fr-FR"/>
          </a:p>
        </p:txBody>
      </p:sp>
      <p:sp>
        <p:nvSpPr>
          <p:cNvPr id="66" name="Rectangle 29"/>
          <p:cNvSpPr>
            <a:spLocks noChangeArrowheads="1"/>
          </p:cNvSpPr>
          <p:nvPr/>
        </p:nvSpPr>
        <p:spPr bwMode="auto">
          <a:xfrm>
            <a:off x="3851275" y="3402013"/>
            <a:ext cx="419100" cy="171450"/>
          </a:xfrm>
          <a:prstGeom prst="rect">
            <a:avLst/>
          </a:prstGeom>
          <a:solidFill>
            <a:srgbClr val="FF0000"/>
          </a:solidFill>
          <a:ln w="9525">
            <a:solidFill>
              <a:schemeClr val="tx1"/>
            </a:solidFill>
            <a:miter lim="800000"/>
            <a:headEnd/>
            <a:tailEnd/>
          </a:ln>
        </p:spPr>
        <p:txBody>
          <a:bodyPr wrap="none" anchor="ctr"/>
          <a:lstStyle/>
          <a:p>
            <a:endParaRPr lang="fr-FR"/>
          </a:p>
        </p:txBody>
      </p:sp>
      <p:sp>
        <p:nvSpPr>
          <p:cNvPr id="67" name="Text Box 30"/>
          <p:cNvSpPr txBox="1">
            <a:spLocks noChangeArrowheads="1"/>
          </p:cNvSpPr>
          <p:nvPr/>
        </p:nvSpPr>
        <p:spPr bwMode="auto">
          <a:xfrm>
            <a:off x="5038725" y="4953000"/>
            <a:ext cx="1954213" cy="581025"/>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Préoccupation d’optimisation</a:t>
            </a:r>
          </a:p>
        </p:txBody>
      </p:sp>
      <p:sp>
        <p:nvSpPr>
          <p:cNvPr id="68" name="Text Box 31"/>
          <p:cNvSpPr txBox="1">
            <a:spLocks noChangeArrowheads="1"/>
          </p:cNvSpPr>
          <p:nvPr/>
        </p:nvSpPr>
        <p:spPr bwMode="auto">
          <a:xfrm>
            <a:off x="6018213" y="3589338"/>
            <a:ext cx="1773237" cy="581025"/>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Préoccupation de synchronisation</a:t>
            </a:r>
          </a:p>
        </p:txBody>
      </p:sp>
      <p:sp>
        <p:nvSpPr>
          <p:cNvPr id="69" name="Text Box 32"/>
          <p:cNvSpPr txBox="1">
            <a:spLocks noChangeArrowheads="1"/>
          </p:cNvSpPr>
          <p:nvPr/>
        </p:nvSpPr>
        <p:spPr bwMode="auto">
          <a:xfrm>
            <a:off x="1958975" y="4092575"/>
            <a:ext cx="1773238" cy="336550"/>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Logique métier</a:t>
            </a:r>
          </a:p>
        </p:txBody>
      </p:sp>
      <p:grpSp>
        <p:nvGrpSpPr>
          <p:cNvPr id="70" name="Group 34"/>
          <p:cNvGrpSpPr>
            <a:grpSpLocks/>
          </p:cNvGrpSpPr>
          <p:nvPr/>
        </p:nvGrpSpPr>
        <p:grpSpPr bwMode="auto">
          <a:xfrm>
            <a:off x="1643063" y="2162175"/>
            <a:ext cx="5976937" cy="3019425"/>
            <a:chOff x="1035" y="1362"/>
            <a:chExt cx="3765" cy="1902"/>
          </a:xfrm>
        </p:grpSpPr>
        <p:sp>
          <p:nvSpPr>
            <p:cNvPr id="71" name="AutoShape 35"/>
            <p:cNvSpPr>
              <a:spLocks noChangeArrowheads="1"/>
            </p:cNvSpPr>
            <p:nvPr/>
          </p:nvSpPr>
          <p:spPr bwMode="auto">
            <a:xfrm>
              <a:off x="1035" y="1362"/>
              <a:ext cx="1776" cy="960"/>
            </a:xfrm>
            <a:prstGeom prst="roundRect">
              <a:avLst>
                <a:gd name="adj" fmla="val 8023"/>
              </a:avLst>
            </a:prstGeom>
            <a:noFill/>
            <a:ln w="28575" algn="ctr">
              <a:solidFill>
                <a:srgbClr val="007DFA"/>
              </a:solidFill>
              <a:round/>
              <a:headEnd type="none" w="sm" len="sm"/>
              <a:tailEnd type="none" w="sm" len="sm"/>
            </a:ln>
          </p:spPr>
          <p:txBody>
            <a:bodyPr wrap="none" anchor="ctr">
              <a:spAutoFit/>
            </a:bodyPr>
            <a:lstStyle/>
            <a:p>
              <a:endParaRPr lang="fr-FR"/>
            </a:p>
          </p:txBody>
        </p:sp>
        <p:sp>
          <p:nvSpPr>
            <p:cNvPr id="72" name="AutoShape 36"/>
            <p:cNvSpPr>
              <a:spLocks noChangeArrowheads="1"/>
            </p:cNvSpPr>
            <p:nvPr/>
          </p:nvSpPr>
          <p:spPr bwMode="auto">
            <a:xfrm>
              <a:off x="3120" y="2496"/>
              <a:ext cx="1680" cy="768"/>
            </a:xfrm>
            <a:prstGeom prst="wedgeRoundRectCallout">
              <a:avLst>
                <a:gd name="adj1" fmla="val -69046"/>
                <a:gd name="adj2" fmla="val -81903"/>
                <a:gd name="adj3" fmla="val 16667"/>
              </a:avLst>
            </a:prstGeom>
            <a:solidFill>
              <a:srgbClr val="FFFF00">
                <a:alpha val="59999"/>
              </a:srgbClr>
            </a:solidFill>
            <a:ln w="9525" algn="ctr">
              <a:solidFill>
                <a:srgbClr val="003366"/>
              </a:solidFill>
              <a:miter lim="800000"/>
              <a:headEnd type="none" w="sm" len="sm"/>
              <a:tailEnd type="none" w="sm" len="sm"/>
            </a:ln>
          </p:spPr>
          <p:txBody>
            <a:bodyPr/>
            <a:lstStyle/>
            <a:p>
              <a:pPr algn="ctr"/>
              <a:r>
                <a:rPr lang="fr-FR" sz="1400" b="1">
                  <a:solidFill>
                    <a:srgbClr val="FF0000"/>
                  </a:solidFill>
                </a:rPr>
                <a:t>Un système logiciel est un mélange de fonctionnalités et de préoccupations (Business logic &amp; concerns)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0.70"/>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000" fill="hold"/>
                                        <p:tgtEl>
                                          <p:spTgt spid="42"/>
                                        </p:tgtEl>
                                        <p:attrNameLst>
                                          <p:attrName>ppt_w</p:attrName>
                                        </p:attrNameLst>
                                      </p:cBhvr>
                                      <p:tavLst>
                                        <p:tav tm="0">
                                          <p:val>
                                            <p:strVal val="#ppt_w*0.70"/>
                                          </p:val>
                                        </p:tav>
                                        <p:tav tm="100000">
                                          <p:val>
                                            <p:strVal val="#ppt_w"/>
                                          </p:val>
                                        </p:tav>
                                      </p:tavLst>
                                    </p:anim>
                                    <p:anim calcmode="lin" valueType="num">
                                      <p:cBhvr>
                                        <p:cTn id="13" dur="1000" fill="hold"/>
                                        <p:tgtEl>
                                          <p:spTgt spid="42"/>
                                        </p:tgtEl>
                                        <p:attrNameLst>
                                          <p:attrName>ppt_h</p:attrName>
                                        </p:attrNameLst>
                                      </p:cBhvr>
                                      <p:tavLst>
                                        <p:tav tm="0">
                                          <p:val>
                                            <p:strVal val="#ppt_h"/>
                                          </p:val>
                                        </p:tav>
                                        <p:tav tm="100000">
                                          <p:val>
                                            <p:strVal val="#ppt_h"/>
                                          </p:val>
                                        </p:tav>
                                      </p:tavLst>
                                    </p:anim>
                                    <p:animEffect transition="in" filter="fade">
                                      <p:cBhvr>
                                        <p:cTn id="14" dur="1000"/>
                                        <p:tgtEl>
                                          <p:spTgt spid="4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1000" fill="hold"/>
                                        <p:tgtEl>
                                          <p:spTgt spid="43"/>
                                        </p:tgtEl>
                                        <p:attrNameLst>
                                          <p:attrName>ppt_w</p:attrName>
                                        </p:attrNameLst>
                                      </p:cBhvr>
                                      <p:tavLst>
                                        <p:tav tm="0">
                                          <p:val>
                                            <p:strVal val="#ppt_w*0.70"/>
                                          </p:val>
                                        </p:tav>
                                        <p:tav tm="100000">
                                          <p:val>
                                            <p:strVal val="#ppt_w"/>
                                          </p:val>
                                        </p:tav>
                                      </p:tavLst>
                                    </p:anim>
                                    <p:anim calcmode="lin" valueType="num">
                                      <p:cBhvr>
                                        <p:cTn id="18" dur="1000" fill="hold"/>
                                        <p:tgtEl>
                                          <p:spTgt spid="43"/>
                                        </p:tgtEl>
                                        <p:attrNameLst>
                                          <p:attrName>ppt_h</p:attrName>
                                        </p:attrNameLst>
                                      </p:cBhvr>
                                      <p:tavLst>
                                        <p:tav tm="0">
                                          <p:val>
                                            <p:strVal val="#ppt_h"/>
                                          </p:val>
                                        </p:tav>
                                        <p:tav tm="100000">
                                          <p:val>
                                            <p:strVal val="#ppt_h"/>
                                          </p:val>
                                        </p:tav>
                                      </p:tavLst>
                                    </p:anim>
                                    <p:animEffect transition="in" filter="fade">
                                      <p:cBhvr>
                                        <p:cTn id="19" dur="1000"/>
                                        <p:tgtEl>
                                          <p:spTgt spid="4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strVal val="#ppt_w*0.70"/>
                                          </p:val>
                                        </p:tav>
                                        <p:tav tm="100000">
                                          <p:val>
                                            <p:strVal val="#ppt_w"/>
                                          </p:val>
                                        </p:tav>
                                      </p:tavLst>
                                    </p:anim>
                                    <p:anim calcmode="lin" valueType="num">
                                      <p:cBhvr>
                                        <p:cTn id="23" dur="1000" fill="hold"/>
                                        <p:tgtEl>
                                          <p:spTgt spid="44"/>
                                        </p:tgtEl>
                                        <p:attrNameLst>
                                          <p:attrName>ppt_h</p:attrName>
                                        </p:attrNameLst>
                                      </p:cBhvr>
                                      <p:tavLst>
                                        <p:tav tm="0">
                                          <p:val>
                                            <p:strVal val="#ppt_h"/>
                                          </p:val>
                                        </p:tav>
                                        <p:tav tm="100000">
                                          <p:val>
                                            <p:strVal val="#ppt_h"/>
                                          </p:val>
                                        </p:tav>
                                      </p:tavLst>
                                    </p:anim>
                                    <p:animEffect transition="in" filter="fade">
                                      <p:cBhvr>
                                        <p:cTn id="24" dur="1000"/>
                                        <p:tgtEl>
                                          <p:spTgt spid="4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strVal val="#ppt_w*0.70"/>
                                          </p:val>
                                        </p:tav>
                                        <p:tav tm="100000">
                                          <p:val>
                                            <p:strVal val="#ppt_w"/>
                                          </p:val>
                                        </p:tav>
                                      </p:tavLst>
                                    </p:anim>
                                    <p:anim calcmode="lin" valueType="num">
                                      <p:cBhvr>
                                        <p:cTn id="28" dur="1000" fill="hold"/>
                                        <p:tgtEl>
                                          <p:spTgt spid="45"/>
                                        </p:tgtEl>
                                        <p:attrNameLst>
                                          <p:attrName>ppt_h</p:attrName>
                                        </p:attrNameLst>
                                      </p:cBhvr>
                                      <p:tavLst>
                                        <p:tav tm="0">
                                          <p:val>
                                            <p:strVal val="#ppt_h"/>
                                          </p:val>
                                        </p:tav>
                                        <p:tav tm="100000">
                                          <p:val>
                                            <p:strVal val="#ppt_h"/>
                                          </p:val>
                                        </p:tav>
                                      </p:tavLst>
                                    </p:anim>
                                    <p:animEffect transition="in" filter="fade">
                                      <p:cBhvr>
                                        <p:cTn id="29" dur="1000"/>
                                        <p:tgtEl>
                                          <p:spTgt spid="4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1000" fill="hold"/>
                                        <p:tgtEl>
                                          <p:spTgt spid="46"/>
                                        </p:tgtEl>
                                        <p:attrNameLst>
                                          <p:attrName>ppt_w</p:attrName>
                                        </p:attrNameLst>
                                      </p:cBhvr>
                                      <p:tavLst>
                                        <p:tav tm="0">
                                          <p:val>
                                            <p:strVal val="#ppt_w*0.70"/>
                                          </p:val>
                                        </p:tav>
                                        <p:tav tm="100000">
                                          <p:val>
                                            <p:strVal val="#ppt_w"/>
                                          </p:val>
                                        </p:tav>
                                      </p:tavLst>
                                    </p:anim>
                                    <p:anim calcmode="lin" valueType="num">
                                      <p:cBhvr>
                                        <p:cTn id="33" dur="1000" fill="hold"/>
                                        <p:tgtEl>
                                          <p:spTgt spid="46"/>
                                        </p:tgtEl>
                                        <p:attrNameLst>
                                          <p:attrName>ppt_h</p:attrName>
                                        </p:attrNameLst>
                                      </p:cBhvr>
                                      <p:tavLst>
                                        <p:tav tm="0">
                                          <p:val>
                                            <p:strVal val="#ppt_h"/>
                                          </p:val>
                                        </p:tav>
                                        <p:tav tm="100000">
                                          <p:val>
                                            <p:strVal val="#ppt_h"/>
                                          </p:val>
                                        </p:tav>
                                      </p:tavLst>
                                    </p:anim>
                                    <p:animEffect transition="in" filter="fade">
                                      <p:cBhvr>
                                        <p:cTn id="34" dur="1000"/>
                                        <p:tgtEl>
                                          <p:spTgt spid="4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strVal val="#ppt_w*0.70"/>
                                          </p:val>
                                        </p:tav>
                                        <p:tav tm="100000">
                                          <p:val>
                                            <p:strVal val="#ppt_w"/>
                                          </p:val>
                                        </p:tav>
                                      </p:tavLst>
                                    </p:anim>
                                    <p:anim calcmode="lin" valueType="num">
                                      <p:cBhvr>
                                        <p:cTn id="38" dur="1000" fill="hold"/>
                                        <p:tgtEl>
                                          <p:spTgt spid="47"/>
                                        </p:tgtEl>
                                        <p:attrNameLst>
                                          <p:attrName>ppt_h</p:attrName>
                                        </p:attrNameLst>
                                      </p:cBhvr>
                                      <p:tavLst>
                                        <p:tav tm="0">
                                          <p:val>
                                            <p:strVal val="#ppt_h"/>
                                          </p:val>
                                        </p:tav>
                                        <p:tav tm="100000">
                                          <p:val>
                                            <p:strVal val="#ppt_h"/>
                                          </p:val>
                                        </p:tav>
                                      </p:tavLst>
                                    </p:anim>
                                    <p:animEffect transition="in" filter="fade">
                                      <p:cBhvr>
                                        <p:cTn id="39" dur="1000"/>
                                        <p:tgtEl>
                                          <p:spTgt spid="47"/>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1000" fill="hold"/>
                                        <p:tgtEl>
                                          <p:spTgt spid="48"/>
                                        </p:tgtEl>
                                        <p:attrNameLst>
                                          <p:attrName>ppt_w</p:attrName>
                                        </p:attrNameLst>
                                      </p:cBhvr>
                                      <p:tavLst>
                                        <p:tav tm="0">
                                          <p:val>
                                            <p:strVal val="#ppt_w*0.70"/>
                                          </p:val>
                                        </p:tav>
                                        <p:tav tm="100000">
                                          <p:val>
                                            <p:strVal val="#ppt_w"/>
                                          </p:val>
                                        </p:tav>
                                      </p:tavLst>
                                    </p:anim>
                                    <p:anim calcmode="lin" valueType="num">
                                      <p:cBhvr>
                                        <p:cTn id="43" dur="1000" fill="hold"/>
                                        <p:tgtEl>
                                          <p:spTgt spid="48"/>
                                        </p:tgtEl>
                                        <p:attrNameLst>
                                          <p:attrName>ppt_h</p:attrName>
                                        </p:attrNameLst>
                                      </p:cBhvr>
                                      <p:tavLst>
                                        <p:tav tm="0">
                                          <p:val>
                                            <p:strVal val="#ppt_h"/>
                                          </p:val>
                                        </p:tav>
                                        <p:tav tm="100000">
                                          <p:val>
                                            <p:strVal val="#ppt_h"/>
                                          </p:val>
                                        </p:tav>
                                      </p:tavLst>
                                    </p:anim>
                                    <p:animEffect transition="in" filter="fade">
                                      <p:cBhvr>
                                        <p:cTn id="44" dur="1000"/>
                                        <p:tgtEl>
                                          <p:spTgt spid="48"/>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1000" fill="hold"/>
                                        <p:tgtEl>
                                          <p:spTgt spid="49"/>
                                        </p:tgtEl>
                                        <p:attrNameLst>
                                          <p:attrName>ppt_w</p:attrName>
                                        </p:attrNameLst>
                                      </p:cBhvr>
                                      <p:tavLst>
                                        <p:tav tm="0">
                                          <p:val>
                                            <p:strVal val="#ppt_w*0.70"/>
                                          </p:val>
                                        </p:tav>
                                        <p:tav tm="100000">
                                          <p:val>
                                            <p:strVal val="#ppt_w"/>
                                          </p:val>
                                        </p:tav>
                                      </p:tavLst>
                                    </p:anim>
                                    <p:anim calcmode="lin" valueType="num">
                                      <p:cBhvr>
                                        <p:cTn id="48" dur="1000" fill="hold"/>
                                        <p:tgtEl>
                                          <p:spTgt spid="49"/>
                                        </p:tgtEl>
                                        <p:attrNameLst>
                                          <p:attrName>ppt_h</p:attrName>
                                        </p:attrNameLst>
                                      </p:cBhvr>
                                      <p:tavLst>
                                        <p:tav tm="0">
                                          <p:val>
                                            <p:strVal val="#ppt_h"/>
                                          </p:val>
                                        </p:tav>
                                        <p:tav tm="100000">
                                          <p:val>
                                            <p:strVal val="#ppt_h"/>
                                          </p:val>
                                        </p:tav>
                                      </p:tavLst>
                                    </p:anim>
                                    <p:animEffect transition="in" filter="fade">
                                      <p:cBhvr>
                                        <p:cTn id="49" dur="1000"/>
                                        <p:tgtEl>
                                          <p:spTgt spid="49"/>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ppt_w</p:attrName>
                                        </p:attrNameLst>
                                      </p:cBhvr>
                                      <p:tavLst>
                                        <p:tav tm="0">
                                          <p:val>
                                            <p:strVal val="#ppt_w*0.70"/>
                                          </p:val>
                                        </p:tav>
                                        <p:tav tm="100000">
                                          <p:val>
                                            <p:strVal val="#ppt_w"/>
                                          </p:val>
                                        </p:tav>
                                      </p:tavLst>
                                    </p:anim>
                                    <p:anim calcmode="lin" valueType="num">
                                      <p:cBhvr>
                                        <p:cTn id="53" dur="1000" fill="hold"/>
                                        <p:tgtEl>
                                          <p:spTgt spid="50"/>
                                        </p:tgtEl>
                                        <p:attrNameLst>
                                          <p:attrName>ppt_h</p:attrName>
                                        </p:attrNameLst>
                                      </p:cBhvr>
                                      <p:tavLst>
                                        <p:tav tm="0">
                                          <p:val>
                                            <p:strVal val="#ppt_h"/>
                                          </p:val>
                                        </p:tav>
                                        <p:tav tm="100000">
                                          <p:val>
                                            <p:strVal val="#ppt_h"/>
                                          </p:val>
                                        </p:tav>
                                      </p:tavLst>
                                    </p:anim>
                                    <p:animEffect transition="in" filter="fade">
                                      <p:cBhvr>
                                        <p:cTn id="54" dur="1000"/>
                                        <p:tgtEl>
                                          <p:spTgt spid="50"/>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strVal val="#ppt_w*0.70"/>
                                          </p:val>
                                        </p:tav>
                                        <p:tav tm="100000">
                                          <p:val>
                                            <p:strVal val="#ppt_w"/>
                                          </p:val>
                                        </p:tav>
                                      </p:tavLst>
                                    </p:anim>
                                    <p:anim calcmode="lin" valueType="num">
                                      <p:cBhvr>
                                        <p:cTn id="58" dur="1000" fill="hold"/>
                                        <p:tgtEl>
                                          <p:spTgt spid="51"/>
                                        </p:tgtEl>
                                        <p:attrNameLst>
                                          <p:attrName>ppt_h</p:attrName>
                                        </p:attrNameLst>
                                      </p:cBhvr>
                                      <p:tavLst>
                                        <p:tav tm="0">
                                          <p:val>
                                            <p:strVal val="#ppt_h"/>
                                          </p:val>
                                        </p:tav>
                                        <p:tav tm="100000">
                                          <p:val>
                                            <p:strVal val="#ppt_h"/>
                                          </p:val>
                                        </p:tav>
                                      </p:tavLst>
                                    </p:anim>
                                    <p:animEffect transition="in" filter="fade">
                                      <p:cBhvr>
                                        <p:cTn id="59" dur="1000"/>
                                        <p:tgtEl>
                                          <p:spTgt spid="51"/>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1000" fill="hold"/>
                                        <p:tgtEl>
                                          <p:spTgt spid="52"/>
                                        </p:tgtEl>
                                        <p:attrNameLst>
                                          <p:attrName>ppt_w</p:attrName>
                                        </p:attrNameLst>
                                      </p:cBhvr>
                                      <p:tavLst>
                                        <p:tav tm="0">
                                          <p:val>
                                            <p:strVal val="#ppt_w*0.70"/>
                                          </p:val>
                                        </p:tav>
                                        <p:tav tm="100000">
                                          <p:val>
                                            <p:strVal val="#ppt_w"/>
                                          </p:val>
                                        </p:tav>
                                      </p:tavLst>
                                    </p:anim>
                                    <p:anim calcmode="lin" valueType="num">
                                      <p:cBhvr>
                                        <p:cTn id="63" dur="1000" fill="hold"/>
                                        <p:tgtEl>
                                          <p:spTgt spid="52"/>
                                        </p:tgtEl>
                                        <p:attrNameLst>
                                          <p:attrName>ppt_h</p:attrName>
                                        </p:attrNameLst>
                                      </p:cBhvr>
                                      <p:tavLst>
                                        <p:tav tm="0">
                                          <p:val>
                                            <p:strVal val="#ppt_h"/>
                                          </p:val>
                                        </p:tav>
                                        <p:tav tm="100000">
                                          <p:val>
                                            <p:strVal val="#ppt_h"/>
                                          </p:val>
                                        </p:tav>
                                      </p:tavLst>
                                    </p:anim>
                                    <p:animEffect transition="in" filter="fade">
                                      <p:cBhvr>
                                        <p:cTn id="64" dur="1000"/>
                                        <p:tgtEl>
                                          <p:spTgt spid="52"/>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strVal val="#ppt_w*0.70"/>
                                          </p:val>
                                        </p:tav>
                                        <p:tav tm="100000">
                                          <p:val>
                                            <p:strVal val="#ppt_w"/>
                                          </p:val>
                                        </p:tav>
                                      </p:tavLst>
                                    </p:anim>
                                    <p:anim calcmode="lin" valueType="num">
                                      <p:cBhvr>
                                        <p:cTn id="68" dur="1000" fill="hold"/>
                                        <p:tgtEl>
                                          <p:spTgt spid="53"/>
                                        </p:tgtEl>
                                        <p:attrNameLst>
                                          <p:attrName>ppt_h</p:attrName>
                                        </p:attrNameLst>
                                      </p:cBhvr>
                                      <p:tavLst>
                                        <p:tav tm="0">
                                          <p:val>
                                            <p:strVal val="#ppt_h"/>
                                          </p:val>
                                        </p:tav>
                                        <p:tav tm="100000">
                                          <p:val>
                                            <p:strVal val="#ppt_h"/>
                                          </p:val>
                                        </p:tav>
                                      </p:tavLst>
                                    </p:anim>
                                    <p:animEffect transition="in" filter="fade">
                                      <p:cBhvr>
                                        <p:cTn id="69" dur="1000"/>
                                        <p:tgtEl>
                                          <p:spTgt spid="53"/>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p:cTn id="72" dur="1000" fill="hold"/>
                                        <p:tgtEl>
                                          <p:spTgt spid="54"/>
                                        </p:tgtEl>
                                        <p:attrNameLst>
                                          <p:attrName>ppt_w</p:attrName>
                                        </p:attrNameLst>
                                      </p:cBhvr>
                                      <p:tavLst>
                                        <p:tav tm="0">
                                          <p:val>
                                            <p:strVal val="#ppt_w*0.70"/>
                                          </p:val>
                                        </p:tav>
                                        <p:tav tm="100000">
                                          <p:val>
                                            <p:strVal val="#ppt_w"/>
                                          </p:val>
                                        </p:tav>
                                      </p:tavLst>
                                    </p:anim>
                                    <p:anim calcmode="lin" valueType="num">
                                      <p:cBhvr>
                                        <p:cTn id="73" dur="1000" fill="hold"/>
                                        <p:tgtEl>
                                          <p:spTgt spid="54"/>
                                        </p:tgtEl>
                                        <p:attrNameLst>
                                          <p:attrName>ppt_h</p:attrName>
                                        </p:attrNameLst>
                                      </p:cBhvr>
                                      <p:tavLst>
                                        <p:tav tm="0">
                                          <p:val>
                                            <p:strVal val="#ppt_h"/>
                                          </p:val>
                                        </p:tav>
                                        <p:tav tm="100000">
                                          <p:val>
                                            <p:strVal val="#ppt_h"/>
                                          </p:val>
                                        </p:tav>
                                      </p:tavLst>
                                    </p:anim>
                                    <p:animEffect transition="in" filter="fade">
                                      <p:cBhvr>
                                        <p:cTn id="74" dur="1000"/>
                                        <p:tgtEl>
                                          <p:spTgt spid="54"/>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p:cTn id="77" dur="1000" fill="hold"/>
                                        <p:tgtEl>
                                          <p:spTgt spid="55"/>
                                        </p:tgtEl>
                                        <p:attrNameLst>
                                          <p:attrName>ppt_w</p:attrName>
                                        </p:attrNameLst>
                                      </p:cBhvr>
                                      <p:tavLst>
                                        <p:tav tm="0">
                                          <p:val>
                                            <p:strVal val="#ppt_w*0.70"/>
                                          </p:val>
                                        </p:tav>
                                        <p:tav tm="100000">
                                          <p:val>
                                            <p:strVal val="#ppt_w"/>
                                          </p:val>
                                        </p:tav>
                                      </p:tavLst>
                                    </p:anim>
                                    <p:anim calcmode="lin" valueType="num">
                                      <p:cBhvr>
                                        <p:cTn id="78" dur="1000" fill="hold"/>
                                        <p:tgtEl>
                                          <p:spTgt spid="55"/>
                                        </p:tgtEl>
                                        <p:attrNameLst>
                                          <p:attrName>ppt_h</p:attrName>
                                        </p:attrNameLst>
                                      </p:cBhvr>
                                      <p:tavLst>
                                        <p:tav tm="0">
                                          <p:val>
                                            <p:strVal val="#ppt_h"/>
                                          </p:val>
                                        </p:tav>
                                        <p:tav tm="100000">
                                          <p:val>
                                            <p:strVal val="#ppt_h"/>
                                          </p:val>
                                        </p:tav>
                                      </p:tavLst>
                                    </p:anim>
                                    <p:animEffect transition="in" filter="fade">
                                      <p:cBhvr>
                                        <p:cTn id="79" dur="1000"/>
                                        <p:tgtEl>
                                          <p:spTgt spid="55"/>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p:cTn id="82" dur="1000" fill="hold"/>
                                        <p:tgtEl>
                                          <p:spTgt spid="56"/>
                                        </p:tgtEl>
                                        <p:attrNameLst>
                                          <p:attrName>ppt_w</p:attrName>
                                        </p:attrNameLst>
                                      </p:cBhvr>
                                      <p:tavLst>
                                        <p:tav tm="0">
                                          <p:val>
                                            <p:strVal val="#ppt_w*0.70"/>
                                          </p:val>
                                        </p:tav>
                                        <p:tav tm="100000">
                                          <p:val>
                                            <p:strVal val="#ppt_w"/>
                                          </p:val>
                                        </p:tav>
                                      </p:tavLst>
                                    </p:anim>
                                    <p:anim calcmode="lin" valueType="num">
                                      <p:cBhvr>
                                        <p:cTn id="83" dur="1000" fill="hold"/>
                                        <p:tgtEl>
                                          <p:spTgt spid="56"/>
                                        </p:tgtEl>
                                        <p:attrNameLst>
                                          <p:attrName>ppt_h</p:attrName>
                                        </p:attrNameLst>
                                      </p:cBhvr>
                                      <p:tavLst>
                                        <p:tav tm="0">
                                          <p:val>
                                            <p:strVal val="#ppt_h"/>
                                          </p:val>
                                        </p:tav>
                                        <p:tav tm="100000">
                                          <p:val>
                                            <p:strVal val="#ppt_h"/>
                                          </p:val>
                                        </p:tav>
                                      </p:tavLst>
                                    </p:anim>
                                    <p:animEffect transition="in" filter="fade">
                                      <p:cBhvr>
                                        <p:cTn id="84" dur="1000"/>
                                        <p:tgtEl>
                                          <p:spTgt spid="56"/>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1000" fill="hold"/>
                                        <p:tgtEl>
                                          <p:spTgt spid="57"/>
                                        </p:tgtEl>
                                        <p:attrNameLst>
                                          <p:attrName>ppt_w</p:attrName>
                                        </p:attrNameLst>
                                      </p:cBhvr>
                                      <p:tavLst>
                                        <p:tav tm="0">
                                          <p:val>
                                            <p:strVal val="#ppt_w*0.70"/>
                                          </p:val>
                                        </p:tav>
                                        <p:tav tm="100000">
                                          <p:val>
                                            <p:strVal val="#ppt_w"/>
                                          </p:val>
                                        </p:tav>
                                      </p:tavLst>
                                    </p:anim>
                                    <p:anim calcmode="lin" valueType="num">
                                      <p:cBhvr>
                                        <p:cTn id="88" dur="1000" fill="hold"/>
                                        <p:tgtEl>
                                          <p:spTgt spid="57"/>
                                        </p:tgtEl>
                                        <p:attrNameLst>
                                          <p:attrName>ppt_h</p:attrName>
                                        </p:attrNameLst>
                                      </p:cBhvr>
                                      <p:tavLst>
                                        <p:tav tm="0">
                                          <p:val>
                                            <p:strVal val="#ppt_h"/>
                                          </p:val>
                                        </p:tav>
                                        <p:tav tm="100000">
                                          <p:val>
                                            <p:strVal val="#ppt_h"/>
                                          </p:val>
                                        </p:tav>
                                      </p:tavLst>
                                    </p:anim>
                                    <p:animEffect transition="in" filter="fade">
                                      <p:cBhvr>
                                        <p:cTn id="89" dur="1000"/>
                                        <p:tgtEl>
                                          <p:spTgt spid="57"/>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1000" fill="hold"/>
                                        <p:tgtEl>
                                          <p:spTgt spid="58"/>
                                        </p:tgtEl>
                                        <p:attrNameLst>
                                          <p:attrName>ppt_w</p:attrName>
                                        </p:attrNameLst>
                                      </p:cBhvr>
                                      <p:tavLst>
                                        <p:tav tm="0">
                                          <p:val>
                                            <p:strVal val="#ppt_w*0.70"/>
                                          </p:val>
                                        </p:tav>
                                        <p:tav tm="100000">
                                          <p:val>
                                            <p:strVal val="#ppt_w"/>
                                          </p:val>
                                        </p:tav>
                                      </p:tavLst>
                                    </p:anim>
                                    <p:anim calcmode="lin" valueType="num">
                                      <p:cBhvr>
                                        <p:cTn id="93" dur="1000" fill="hold"/>
                                        <p:tgtEl>
                                          <p:spTgt spid="58"/>
                                        </p:tgtEl>
                                        <p:attrNameLst>
                                          <p:attrName>ppt_h</p:attrName>
                                        </p:attrNameLst>
                                      </p:cBhvr>
                                      <p:tavLst>
                                        <p:tav tm="0">
                                          <p:val>
                                            <p:strVal val="#ppt_h"/>
                                          </p:val>
                                        </p:tav>
                                        <p:tav tm="100000">
                                          <p:val>
                                            <p:strVal val="#ppt_h"/>
                                          </p:val>
                                        </p:tav>
                                      </p:tavLst>
                                    </p:anim>
                                    <p:animEffect transition="in" filter="fade">
                                      <p:cBhvr>
                                        <p:cTn id="94" dur="1000"/>
                                        <p:tgtEl>
                                          <p:spTgt spid="58"/>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strVal val="#ppt_w*0.70"/>
                                          </p:val>
                                        </p:tav>
                                        <p:tav tm="100000">
                                          <p:val>
                                            <p:strVal val="#ppt_w"/>
                                          </p:val>
                                        </p:tav>
                                      </p:tavLst>
                                    </p:anim>
                                    <p:anim calcmode="lin" valueType="num">
                                      <p:cBhvr>
                                        <p:cTn id="98" dur="1000" fill="hold"/>
                                        <p:tgtEl>
                                          <p:spTgt spid="59"/>
                                        </p:tgtEl>
                                        <p:attrNameLst>
                                          <p:attrName>ppt_h</p:attrName>
                                        </p:attrNameLst>
                                      </p:cBhvr>
                                      <p:tavLst>
                                        <p:tav tm="0">
                                          <p:val>
                                            <p:strVal val="#ppt_h"/>
                                          </p:val>
                                        </p:tav>
                                        <p:tav tm="100000">
                                          <p:val>
                                            <p:strVal val="#ppt_h"/>
                                          </p:val>
                                        </p:tav>
                                      </p:tavLst>
                                    </p:anim>
                                    <p:animEffect transition="in" filter="fade">
                                      <p:cBhvr>
                                        <p:cTn id="99" dur="1000"/>
                                        <p:tgtEl>
                                          <p:spTgt spid="59"/>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1000" fill="hold"/>
                                        <p:tgtEl>
                                          <p:spTgt spid="60"/>
                                        </p:tgtEl>
                                        <p:attrNameLst>
                                          <p:attrName>ppt_w</p:attrName>
                                        </p:attrNameLst>
                                      </p:cBhvr>
                                      <p:tavLst>
                                        <p:tav tm="0">
                                          <p:val>
                                            <p:strVal val="#ppt_w*0.70"/>
                                          </p:val>
                                        </p:tav>
                                        <p:tav tm="100000">
                                          <p:val>
                                            <p:strVal val="#ppt_w"/>
                                          </p:val>
                                        </p:tav>
                                      </p:tavLst>
                                    </p:anim>
                                    <p:anim calcmode="lin" valueType="num">
                                      <p:cBhvr>
                                        <p:cTn id="103" dur="1000" fill="hold"/>
                                        <p:tgtEl>
                                          <p:spTgt spid="60"/>
                                        </p:tgtEl>
                                        <p:attrNameLst>
                                          <p:attrName>ppt_h</p:attrName>
                                        </p:attrNameLst>
                                      </p:cBhvr>
                                      <p:tavLst>
                                        <p:tav tm="0">
                                          <p:val>
                                            <p:strVal val="#ppt_h"/>
                                          </p:val>
                                        </p:tav>
                                        <p:tav tm="100000">
                                          <p:val>
                                            <p:strVal val="#ppt_h"/>
                                          </p:val>
                                        </p:tav>
                                      </p:tavLst>
                                    </p:anim>
                                    <p:animEffect transition="in" filter="fade">
                                      <p:cBhvr>
                                        <p:cTn id="104" dur="1000"/>
                                        <p:tgtEl>
                                          <p:spTgt spid="60"/>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61"/>
                                        </p:tgtEl>
                                        <p:attrNameLst>
                                          <p:attrName>style.visibility</p:attrName>
                                        </p:attrNameLst>
                                      </p:cBhvr>
                                      <p:to>
                                        <p:strVal val="visible"/>
                                      </p:to>
                                    </p:set>
                                    <p:anim calcmode="lin" valueType="num">
                                      <p:cBhvr>
                                        <p:cTn id="107" dur="1000" fill="hold"/>
                                        <p:tgtEl>
                                          <p:spTgt spid="61"/>
                                        </p:tgtEl>
                                        <p:attrNameLst>
                                          <p:attrName>ppt_w</p:attrName>
                                        </p:attrNameLst>
                                      </p:cBhvr>
                                      <p:tavLst>
                                        <p:tav tm="0">
                                          <p:val>
                                            <p:strVal val="#ppt_w*0.70"/>
                                          </p:val>
                                        </p:tav>
                                        <p:tav tm="100000">
                                          <p:val>
                                            <p:strVal val="#ppt_w"/>
                                          </p:val>
                                        </p:tav>
                                      </p:tavLst>
                                    </p:anim>
                                    <p:anim calcmode="lin" valueType="num">
                                      <p:cBhvr>
                                        <p:cTn id="108" dur="1000" fill="hold"/>
                                        <p:tgtEl>
                                          <p:spTgt spid="61"/>
                                        </p:tgtEl>
                                        <p:attrNameLst>
                                          <p:attrName>ppt_h</p:attrName>
                                        </p:attrNameLst>
                                      </p:cBhvr>
                                      <p:tavLst>
                                        <p:tav tm="0">
                                          <p:val>
                                            <p:strVal val="#ppt_h"/>
                                          </p:val>
                                        </p:tav>
                                        <p:tav tm="100000">
                                          <p:val>
                                            <p:strVal val="#ppt_h"/>
                                          </p:val>
                                        </p:tav>
                                      </p:tavLst>
                                    </p:anim>
                                    <p:animEffect transition="in" filter="fade">
                                      <p:cBhvr>
                                        <p:cTn id="109" dur="1000"/>
                                        <p:tgtEl>
                                          <p:spTgt spid="61"/>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p:cTn id="112" dur="1000" fill="hold"/>
                                        <p:tgtEl>
                                          <p:spTgt spid="62"/>
                                        </p:tgtEl>
                                        <p:attrNameLst>
                                          <p:attrName>ppt_w</p:attrName>
                                        </p:attrNameLst>
                                      </p:cBhvr>
                                      <p:tavLst>
                                        <p:tav tm="0">
                                          <p:val>
                                            <p:strVal val="#ppt_w*0.70"/>
                                          </p:val>
                                        </p:tav>
                                        <p:tav tm="100000">
                                          <p:val>
                                            <p:strVal val="#ppt_w"/>
                                          </p:val>
                                        </p:tav>
                                      </p:tavLst>
                                    </p:anim>
                                    <p:anim calcmode="lin" valueType="num">
                                      <p:cBhvr>
                                        <p:cTn id="113" dur="1000" fill="hold"/>
                                        <p:tgtEl>
                                          <p:spTgt spid="62"/>
                                        </p:tgtEl>
                                        <p:attrNameLst>
                                          <p:attrName>ppt_h</p:attrName>
                                        </p:attrNameLst>
                                      </p:cBhvr>
                                      <p:tavLst>
                                        <p:tav tm="0">
                                          <p:val>
                                            <p:strVal val="#ppt_h"/>
                                          </p:val>
                                        </p:tav>
                                        <p:tav tm="100000">
                                          <p:val>
                                            <p:strVal val="#ppt_h"/>
                                          </p:val>
                                        </p:tav>
                                      </p:tavLst>
                                    </p:anim>
                                    <p:animEffect transition="in" filter="fade">
                                      <p:cBhvr>
                                        <p:cTn id="114" dur="1000"/>
                                        <p:tgtEl>
                                          <p:spTgt spid="62"/>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anim calcmode="lin" valueType="num">
                                      <p:cBhvr>
                                        <p:cTn id="117" dur="1000" fill="hold"/>
                                        <p:tgtEl>
                                          <p:spTgt spid="63"/>
                                        </p:tgtEl>
                                        <p:attrNameLst>
                                          <p:attrName>ppt_w</p:attrName>
                                        </p:attrNameLst>
                                      </p:cBhvr>
                                      <p:tavLst>
                                        <p:tav tm="0">
                                          <p:val>
                                            <p:strVal val="#ppt_w*0.70"/>
                                          </p:val>
                                        </p:tav>
                                        <p:tav tm="100000">
                                          <p:val>
                                            <p:strVal val="#ppt_w"/>
                                          </p:val>
                                        </p:tav>
                                      </p:tavLst>
                                    </p:anim>
                                    <p:anim calcmode="lin" valueType="num">
                                      <p:cBhvr>
                                        <p:cTn id="118" dur="1000" fill="hold"/>
                                        <p:tgtEl>
                                          <p:spTgt spid="63"/>
                                        </p:tgtEl>
                                        <p:attrNameLst>
                                          <p:attrName>ppt_h</p:attrName>
                                        </p:attrNameLst>
                                      </p:cBhvr>
                                      <p:tavLst>
                                        <p:tav tm="0">
                                          <p:val>
                                            <p:strVal val="#ppt_h"/>
                                          </p:val>
                                        </p:tav>
                                        <p:tav tm="100000">
                                          <p:val>
                                            <p:strVal val="#ppt_h"/>
                                          </p:val>
                                        </p:tav>
                                      </p:tavLst>
                                    </p:anim>
                                    <p:animEffect transition="in" filter="fade">
                                      <p:cBhvr>
                                        <p:cTn id="119" dur="1000"/>
                                        <p:tgtEl>
                                          <p:spTgt spid="63"/>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64"/>
                                        </p:tgtEl>
                                        <p:attrNameLst>
                                          <p:attrName>style.visibility</p:attrName>
                                        </p:attrNameLst>
                                      </p:cBhvr>
                                      <p:to>
                                        <p:strVal val="visible"/>
                                      </p:to>
                                    </p:set>
                                    <p:anim calcmode="lin" valueType="num">
                                      <p:cBhvr>
                                        <p:cTn id="122" dur="1000" fill="hold"/>
                                        <p:tgtEl>
                                          <p:spTgt spid="64"/>
                                        </p:tgtEl>
                                        <p:attrNameLst>
                                          <p:attrName>ppt_w</p:attrName>
                                        </p:attrNameLst>
                                      </p:cBhvr>
                                      <p:tavLst>
                                        <p:tav tm="0">
                                          <p:val>
                                            <p:strVal val="#ppt_w*0.70"/>
                                          </p:val>
                                        </p:tav>
                                        <p:tav tm="100000">
                                          <p:val>
                                            <p:strVal val="#ppt_w"/>
                                          </p:val>
                                        </p:tav>
                                      </p:tavLst>
                                    </p:anim>
                                    <p:anim calcmode="lin" valueType="num">
                                      <p:cBhvr>
                                        <p:cTn id="123" dur="1000" fill="hold"/>
                                        <p:tgtEl>
                                          <p:spTgt spid="64"/>
                                        </p:tgtEl>
                                        <p:attrNameLst>
                                          <p:attrName>ppt_h</p:attrName>
                                        </p:attrNameLst>
                                      </p:cBhvr>
                                      <p:tavLst>
                                        <p:tav tm="0">
                                          <p:val>
                                            <p:strVal val="#ppt_h"/>
                                          </p:val>
                                        </p:tav>
                                        <p:tav tm="100000">
                                          <p:val>
                                            <p:strVal val="#ppt_h"/>
                                          </p:val>
                                        </p:tav>
                                      </p:tavLst>
                                    </p:anim>
                                    <p:animEffect transition="in" filter="fade">
                                      <p:cBhvr>
                                        <p:cTn id="124" dur="1000"/>
                                        <p:tgtEl>
                                          <p:spTgt spid="64"/>
                                        </p:tgtEl>
                                      </p:cBhvr>
                                    </p:animEffect>
                                  </p:childTnLst>
                                </p:cTn>
                              </p:par>
                              <p:par>
                                <p:cTn id="125" presetID="55" presetClass="entr" presetSubtype="0" fill="hold" grpId="0"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p:cTn id="127" dur="1000" fill="hold"/>
                                        <p:tgtEl>
                                          <p:spTgt spid="65"/>
                                        </p:tgtEl>
                                        <p:attrNameLst>
                                          <p:attrName>ppt_w</p:attrName>
                                        </p:attrNameLst>
                                      </p:cBhvr>
                                      <p:tavLst>
                                        <p:tav tm="0">
                                          <p:val>
                                            <p:strVal val="#ppt_w*0.70"/>
                                          </p:val>
                                        </p:tav>
                                        <p:tav tm="100000">
                                          <p:val>
                                            <p:strVal val="#ppt_w"/>
                                          </p:val>
                                        </p:tav>
                                      </p:tavLst>
                                    </p:anim>
                                    <p:anim calcmode="lin" valueType="num">
                                      <p:cBhvr>
                                        <p:cTn id="128" dur="1000" fill="hold"/>
                                        <p:tgtEl>
                                          <p:spTgt spid="65"/>
                                        </p:tgtEl>
                                        <p:attrNameLst>
                                          <p:attrName>ppt_h</p:attrName>
                                        </p:attrNameLst>
                                      </p:cBhvr>
                                      <p:tavLst>
                                        <p:tav tm="0">
                                          <p:val>
                                            <p:strVal val="#ppt_h"/>
                                          </p:val>
                                        </p:tav>
                                        <p:tav tm="100000">
                                          <p:val>
                                            <p:strVal val="#ppt_h"/>
                                          </p:val>
                                        </p:tav>
                                      </p:tavLst>
                                    </p:anim>
                                    <p:animEffect transition="in" filter="fade">
                                      <p:cBhvr>
                                        <p:cTn id="129" dur="1000"/>
                                        <p:tgtEl>
                                          <p:spTgt spid="65"/>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66"/>
                                        </p:tgtEl>
                                        <p:attrNameLst>
                                          <p:attrName>style.visibility</p:attrName>
                                        </p:attrNameLst>
                                      </p:cBhvr>
                                      <p:to>
                                        <p:strVal val="visible"/>
                                      </p:to>
                                    </p:set>
                                    <p:anim calcmode="lin" valueType="num">
                                      <p:cBhvr>
                                        <p:cTn id="132" dur="1000" fill="hold"/>
                                        <p:tgtEl>
                                          <p:spTgt spid="66"/>
                                        </p:tgtEl>
                                        <p:attrNameLst>
                                          <p:attrName>ppt_w</p:attrName>
                                        </p:attrNameLst>
                                      </p:cBhvr>
                                      <p:tavLst>
                                        <p:tav tm="0">
                                          <p:val>
                                            <p:strVal val="#ppt_w*0.70"/>
                                          </p:val>
                                        </p:tav>
                                        <p:tav tm="100000">
                                          <p:val>
                                            <p:strVal val="#ppt_w"/>
                                          </p:val>
                                        </p:tav>
                                      </p:tavLst>
                                    </p:anim>
                                    <p:anim calcmode="lin" valueType="num">
                                      <p:cBhvr>
                                        <p:cTn id="133" dur="1000" fill="hold"/>
                                        <p:tgtEl>
                                          <p:spTgt spid="66"/>
                                        </p:tgtEl>
                                        <p:attrNameLst>
                                          <p:attrName>ppt_h</p:attrName>
                                        </p:attrNameLst>
                                      </p:cBhvr>
                                      <p:tavLst>
                                        <p:tav tm="0">
                                          <p:val>
                                            <p:strVal val="#ppt_h"/>
                                          </p:val>
                                        </p:tav>
                                        <p:tav tm="100000">
                                          <p:val>
                                            <p:strVal val="#ppt_h"/>
                                          </p:val>
                                        </p:tav>
                                      </p:tavLst>
                                    </p:anim>
                                    <p:animEffect transition="in" filter="fade">
                                      <p:cBhvr>
                                        <p:cTn id="134" dur="1000"/>
                                        <p:tgtEl>
                                          <p:spTgt spid="66"/>
                                        </p:tgtEl>
                                      </p:cBhvr>
                                    </p:animEffect>
                                  </p:childTnLst>
                                </p:cTn>
                              </p:par>
                            </p:childTnLst>
                          </p:cTn>
                        </p:par>
                        <p:par>
                          <p:cTn id="135" fill="hold">
                            <p:stCondLst>
                              <p:cond delay="1000"/>
                            </p:stCondLst>
                            <p:childTnLst>
                              <p:par>
                                <p:cTn id="136" presetID="53" presetClass="entr" presetSubtype="0" fill="hold" nodeType="afterEffect">
                                  <p:stCondLst>
                                    <p:cond delay="0"/>
                                  </p:stCondLst>
                                  <p:childTnLst>
                                    <p:set>
                                      <p:cBhvr>
                                        <p:cTn id="137" dur="1" fill="hold">
                                          <p:stCondLst>
                                            <p:cond delay="0"/>
                                          </p:stCondLst>
                                        </p:cTn>
                                        <p:tgtEl>
                                          <p:spTgt spid="70"/>
                                        </p:tgtEl>
                                        <p:attrNameLst>
                                          <p:attrName>style.visibility</p:attrName>
                                        </p:attrNameLst>
                                      </p:cBhvr>
                                      <p:to>
                                        <p:strVal val="visible"/>
                                      </p:to>
                                    </p:set>
                                    <p:anim calcmode="lin" valueType="num">
                                      <p:cBhvr>
                                        <p:cTn id="138" dur="500" fill="hold"/>
                                        <p:tgtEl>
                                          <p:spTgt spid="70"/>
                                        </p:tgtEl>
                                        <p:attrNameLst>
                                          <p:attrName>ppt_w</p:attrName>
                                        </p:attrNameLst>
                                      </p:cBhvr>
                                      <p:tavLst>
                                        <p:tav tm="0">
                                          <p:val>
                                            <p:fltVal val="0"/>
                                          </p:val>
                                        </p:tav>
                                        <p:tav tm="100000">
                                          <p:val>
                                            <p:strVal val="#ppt_w"/>
                                          </p:val>
                                        </p:tav>
                                      </p:tavLst>
                                    </p:anim>
                                    <p:anim calcmode="lin" valueType="num">
                                      <p:cBhvr>
                                        <p:cTn id="139" dur="500" fill="hold"/>
                                        <p:tgtEl>
                                          <p:spTgt spid="70"/>
                                        </p:tgtEl>
                                        <p:attrNameLst>
                                          <p:attrName>ppt_h</p:attrName>
                                        </p:attrNameLst>
                                      </p:cBhvr>
                                      <p:tavLst>
                                        <p:tav tm="0">
                                          <p:val>
                                            <p:fltVal val="0"/>
                                          </p:val>
                                        </p:tav>
                                        <p:tav tm="100000">
                                          <p:val>
                                            <p:strVal val="#ppt_h"/>
                                          </p:val>
                                        </p:tav>
                                      </p:tavLst>
                                    </p:anim>
                                    <p:animEffect transition="in" filter="fade">
                                      <p:cBhvr>
                                        <p:cTn id="140" dur="500"/>
                                        <p:tgtEl>
                                          <p:spTgt spid="7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nodeType="clickEffect">
                                  <p:stCondLst>
                                    <p:cond delay="0"/>
                                  </p:stCondLst>
                                  <p:childTnLst>
                                    <p:animEffect transition="out" filter="fade">
                                      <p:cBhvr>
                                        <p:cTn id="144" dur="2000"/>
                                        <p:tgtEl>
                                          <p:spTgt spid="70"/>
                                        </p:tgtEl>
                                      </p:cBhvr>
                                    </p:animEffect>
                                    <p:set>
                                      <p:cBhvr>
                                        <p:cTn id="145" dur="1" fill="hold">
                                          <p:stCondLst>
                                            <p:cond delay="1999"/>
                                          </p:stCondLst>
                                        </p:cTn>
                                        <p:tgtEl>
                                          <p:spTgt spid="70"/>
                                        </p:tgtEl>
                                        <p:attrNameLst>
                                          <p:attrName>style.visibility</p:attrName>
                                        </p:attrNameLst>
                                      </p:cBhvr>
                                      <p:to>
                                        <p:strVal val="hidden"/>
                                      </p:to>
                                    </p:set>
                                  </p:childTnLst>
                                </p:cTn>
                              </p:par>
                            </p:childTnLst>
                          </p:cTn>
                        </p:par>
                        <p:par>
                          <p:cTn id="146" fill="hold">
                            <p:stCondLst>
                              <p:cond delay="2000"/>
                            </p:stCondLst>
                            <p:childTnLst>
                              <p:par>
                                <p:cTn id="147" presetID="42" presetClass="path" presetSubtype="0" accel="50000" decel="50000" fill="hold" grpId="1" nodeType="afterEffect">
                                  <p:stCondLst>
                                    <p:cond delay="0"/>
                                  </p:stCondLst>
                                  <p:childTnLst>
                                    <p:animMotion origin="layout" path="M 0 0  L 0 0.33333  E" pathEditMode="relative" ptsTypes="">
                                      <p:cBhvr>
                                        <p:cTn id="148" dur="2000" fill="hold"/>
                                        <p:tgtEl>
                                          <p:spTgt spid="42"/>
                                        </p:tgtEl>
                                        <p:attrNameLst>
                                          <p:attrName>ppt_x</p:attrName>
                                          <p:attrName>ppt_y</p:attrName>
                                        </p:attrNameLst>
                                      </p:cBhvr>
                                    </p:animMotion>
                                  </p:childTnLst>
                                </p:cTn>
                              </p:par>
                              <p:par>
                                <p:cTn id="149" presetID="42" presetClass="path" presetSubtype="0" accel="50000" decel="50000" fill="hold" grpId="1" nodeType="withEffect">
                                  <p:stCondLst>
                                    <p:cond delay="0"/>
                                  </p:stCondLst>
                                  <p:childTnLst>
                                    <p:animMotion origin="layout" path="M 0 0  L 0 0.33333  E" pathEditMode="relative" ptsTypes="">
                                      <p:cBhvr>
                                        <p:cTn id="150" dur="2000" fill="hold"/>
                                        <p:tgtEl>
                                          <p:spTgt spid="43"/>
                                        </p:tgtEl>
                                        <p:attrNameLst>
                                          <p:attrName>ppt_x</p:attrName>
                                          <p:attrName>ppt_y</p:attrName>
                                        </p:attrNameLst>
                                      </p:cBhvr>
                                    </p:animMotion>
                                  </p:childTnLst>
                                </p:cTn>
                              </p:par>
                              <p:par>
                                <p:cTn id="151" presetID="42" presetClass="path" presetSubtype="0" accel="50000" decel="50000" fill="hold" grpId="1" nodeType="withEffect">
                                  <p:stCondLst>
                                    <p:cond delay="0"/>
                                  </p:stCondLst>
                                  <p:childTnLst>
                                    <p:animMotion origin="layout" path="M 0 0  L 0 0.33333  E" pathEditMode="relative" ptsTypes="">
                                      <p:cBhvr>
                                        <p:cTn id="152" dur="2000" fill="hold"/>
                                        <p:tgtEl>
                                          <p:spTgt spid="45"/>
                                        </p:tgtEl>
                                        <p:attrNameLst>
                                          <p:attrName>ppt_x</p:attrName>
                                          <p:attrName>ppt_y</p:attrName>
                                        </p:attrNameLst>
                                      </p:cBhvr>
                                    </p:animMotion>
                                  </p:childTnLst>
                                </p:cTn>
                              </p:par>
                              <p:par>
                                <p:cTn id="153" presetID="42" presetClass="path" presetSubtype="0" accel="50000" decel="50000" fill="hold" grpId="1" nodeType="withEffect">
                                  <p:stCondLst>
                                    <p:cond delay="0"/>
                                  </p:stCondLst>
                                  <p:childTnLst>
                                    <p:animMotion origin="layout" path="M 2.77778E-6 -4.07407E-6 L -0.11146 0.38241 " pathEditMode="relative" rAng="0" ptsTypes="AA">
                                      <p:cBhvr>
                                        <p:cTn id="154" dur="2000" fill="hold"/>
                                        <p:tgtEl>
                                          <p:spTgt spid="51"/>
                                        </p:tgtEl>
                                        <p:attrNameLst>
                                          <p:attrName>ppt_x</p:attrName>
                                          <p:attrName>ppt_y</p:attrName>
                                        </p:attrNameLst>
                                      </p:cBhvr>
                                      <p:rCtr x="-56" y="191"/>
                                    </p:animMotion>
                                  </p:childTnLst>
                                </p:cTn>
                              </p:par>
                              <p:par>
                                <p:cTn id="155" presetID="42" presetClass="path" presetSubtype="0" accel="50000" decel="50000" fill="hold" grpId="1" nodeType="withEffect">
                                  <p:stCondLst>
                                    <p:cond delay="0"/>
                                  </p:stCondLst>
                                  <p:childTnLst>
                                    <p:animMotion origin="layout" path="M -2.5E-6 -2.22222E-6 L -0.11059 0.34051 " pathEditMode="relative" rAng="0" ptsTypes="AA">
                                      <p:cBhvr>
                                        <p:cTn id="156" dur="2000" fill="hold"/>
                                        <p:tgtEl>
                                          <p:spTgt spid="55"/>
                                        </p:tgtEl>
                                        <p:attrNameLst>
                                          <p:attrName>ppt_x</p:attrName>
                                          <p:attrName>ppt_y</p:attrName>
                                        </p:attrNameLst>
                                      </p:cBhvr>
                                      <p:rCtr x="-55" y="170"/>
                                    </p:animMotion>
                                  </p:childTnLst>
                                </p:cTn>
                              </p:par>
                              <p:par>
                                <p:cTn id="157" presetID="42" presetClass="path" presetSubtype="0" accel="50000" decel="50000" fill="hold" grpId="1" nodeType="withEffect">
                                  <p:stCondLst>
                                    <p:cond delay="0"/>
                                  </p:stCondLst>
                                  <p:childTnLst>
                                    <p:animMotion origin="layout" path="M -1.11111E-6 -2.22222E-6 L 0.0007 0.29468 " pathEditMode="relative" rAng="0" ptsTypes="AA">
                                      <p:cBhvr>
                                        <p:cTn id="158" dur="2000" fill="hold"/>
                                        <p:tgtEl>
                                          <p:spTgt spid="52"/>
                                        </p:tgtEl>
                                        <p:attrNameLst>
                                          <p:attrName>ppt_x</p:attrName>
                                          <p:attrName>ppt_y</p:attrName>
                                        </p:attrNameLst>
                                      </p:cBhvr>
                                      <p:rCtr x="0" y="147"/>
                                    </p:animMotion>
                                  </p:childTnLst>
                                </p:cTn>
                              </p:par>
                              <p:par>
                                <p:cTn id="159" presetID="42" presetClass="path" presetSubtype="0" accel="50000" decel="50000" fill="hold" grpId="1" nodeType="withEffect">
                                  <p:stCondLst>
                                    <p:cond delay="0"/>
                                  </p:stCondLst>
                                  <p:childTnLst>
                                    <p:animMotion origin="layout" path="M 4.16667E-6 -1.85185E-6 L -0.00018 0.25255 " pathEditMode="relative" rAng="0" ptsTypes="AA">
                                      <p:cBhvr>
                                        <p:cTn id="160" dur="2000" fill="hold"/>
                                        <p:tgtEl>
                                          <p:spTgt spid="58"/>
                                        </p:tgtEl>
                                        <p:attrNameLst>
                                          <p:attrName>ppt_x</p:attrName>
                                          <p:attrName>ppt_y</p:attrName>
                                        </p:attrNameLst>
                                      </p:cBhvr>
                                      <p:rCtr x="0" y="126"/>
                                    </p:animMotion>
                                  </p:childTnLst>
                                </p:cTn>
                              </p:par>
                              <p:par>
                                <p:cTn id="161" presetID="42" presetClass="path" presetSubtype="0" accel="50000" decel="50000" fill="hold" grpId="1" nodeType="withEffect">
                                  <p:stCondLst>
                                    <p:cond delay="0"/>
                                  </p:stCondLst>
                                  <p:childTnLst>
                                    <p:animMotion origin="layout" path="M -2.5E-6 -1.85185E-6 L -0.16475 0.29838 " pathEditMode="relative" rAng="0" ptsTypes="AA">
                                      <p:cBhvr>
                                        <p:cTn id="162" dur="2000" fill="hold"/>
                                        <p:tgtEl>
                                          <p:spTgt spid="60"/>
                                        </p:tgtEl>
                                        <p:attrNameLst>
                                          <p:attrName>ppt_x</p:attrName>
                                          <p:attrName>ppt_y</p:attrName>
                                        </p:attrNameLst>
                                      </p:cBhvr>
                                      <p:rCtr x="-82" y="149"/>
                                    </p:animMotion>
                                  </p:childTnLst>
                                </p:cTn>
                              </p:par>
                              <p:par>
                                <p:cTn id="163" presetID="42" presetClass="path" presetSubtype="0" accel="50000" decel="50000" fill="hold" grpId="1" nodeType="withEffect">
                                  <p:stCondLst>
                                    <p:cond delay="0"/>
                                  </p:stCondLst>
                                  <p:childTnLst>
                                    <p:animMotion origin="layout" path="M -4.16667E-6 -4.81481E-6 L -4.16667E-6 0.16991 " pathEditMode="relative" rAng="0" ptsTypes="AA">
                                      <p:cBhvr>
                                        <p:cTn id="164" dur="2000" fill="hold"/>
                                        <p:tgtEl>
                                          <p:spTgt spid="64"/>
                                        </p:tgtEl>
                                        <p:attrNameLst>
                                          <p:attrName>ppt_x</p:attrName>
                                          <p:attrName>ppt_y</p:attrName>
                                        </p:attrNameLst>
                                      </p:cBhvr>
                                      <p:rCtr x="0" y="85"/>
                                    </p:animMotion>
                                  </p:childTnLst>
                                </p:cTn>
                              </p:par>
                              <p:par>
                                <p:cTn id="165" presetID="42" presetClass="path" presetSubtype="0" accel="50000" decel="50000" fill="hold" grpId="1" nodeType="withEffect">
                                  <p:stCondLst>
                                    <p:cond delay="0"/>
                                  </p:stCondLst>
                                  <p:childTnLst>
                                    <p:animMotion origin="layout" path="M -2.5E-6 -4.81481E-6 L -0.05607 0.2169 " pathEditMode="relative" rAng="0" ptsTypes="AA">
                                      <p:cBhvr>
                                        <p:cTn id="166" dur="2000" fill="hold"/>
                                        <p:tgtEl>
                                          <p:spTgt spid="65"/>
                                        </p:tgtEl>
                                        <p:attrNameLst>
                                          <p:attrName>ppt_x</p:attrName>
                                          <p:attrName>ppt_y</p:attrName>
                                        </p:attrNameLst>
                                      </p:cBhvr>
                                      <p:rCtr x="-28" y="108"/>
                                    </p:animMotion>
                                  </p:childTnLst>
                                </p:cTn>
                              </p:par>
                              <p:par>
                                <p:cTn id="167" presetID="42" presetClass="path" presetSubtype="0" accel="50000" decel="50000" fill="hold" grpId="1" nodeType="withEffect">
                                  <p:stCondLst>
                                    <p:cond delay="0"/>
                                  </p:stCondLst>
                                  <p:childTnLst>
                                    <p:animMotion origin="layout" path="M 2.77778E-6 -1.85185E-6 L -0.05625 0.2544 " pathEditMode="relative" rAng="0" ptsTypes="AA">
                                      <p:cBhvr>
                                        <p:cTn id="168" dur="2000" fill="hold"/>
                                        <p:tgtEl>
                                          <p:spTgt spid="61"/>
                                        </p:tgtEl>
                                        <p:attrNameLst>
                                          <p:attrName>ppt_x</p:attrName>
                                          <p:attrName>ppt_y</p:attrName>
                                        </p:attrNameLst>
                                      </p:cBhvr>
                                      <p:rCtr x="-28" y="127"/>
                                    </p:animMotion>
                                  </p:childTnLst>
                                </p:cTn>
                              </p:par>
                            </p:childTnLst>
                          </p:cTn>
                        </p:par>
                        <p:par>
                          <p:cTn id="169" fill="hold">
                            <p:stCondLst>
                              <p:cond delay="4000"/>
                            </p:stCondLst>
                            <p:childTnLst>
                              <p:par>
                                <p:cTn id="170" presetID="55" presetClass="entr" presetSubtype="0" fill="hold" grpId="0" nodeType="afterEffect">
                                  <p:stCondLst>
                                    <p:cond delay="0"/>
                                  </p:stCondLst>
                                  <p:childTnLst>
                                    <p:set>
                                      <p:cBhvr>
                                        <p:cTn id="171" dur="1" fill="hold">
                                          <p:stCondLst>
                                            <p:cond delay="0"/>
                                          </p:stCondLst>
                                        </p:cTn>
                                        <p:tgtEl>
                                          <p:spTgt spid="69"/>
                                        </p:tgtEl>
                                        <p:attrNameLst>
                                          <p:attrName>style.visibility</p:attrName>
                                        </p:attrNameLst>
                                      </p:cBhvr>
                                      <p:to>
                                        <p:strVal val="visible"/>
                                      </p:to>
                                    </p:set>
                                    <p:anim calcmode="lin" valueType="num">
                                      <p:cBhvr>
                                        <p:cTn id="172" dur="1000" fill="hold"/>
                                        <p:tgtEl>
                                          <p:spTgt spid="69"/>
                                        </p:tgtEl>
                                        <p:attrNameLst>
                                          <p:attrName>ppt_w</p:attrName>
                                        </p:attrNameLst>
                                      </p:cBhvr>
                                      <p:tavLst>
                                        <p:tav tm="0">
                                          <p:val>
                                            <p:strVal val="#ppt_w*0.70"/>
                                          </p:val>
                                        </p:tav>
                                        <p:tav tm="100000">
                                          <p:val>
                                            <p:strVal val="#ppt_w"/>
                                          </p:val>
                                        </p:tav>
                                      </p:tavLst>
                                    </p:anim>
                                    <p:anim calcmode="lin" valueType="num">
                                      <p:cBhvr>
                                        <p:cTn id="173" dur="1000" fill="hold"/>
                                        <p:tgtEl>
                                          <p:spTgt spid="69"/>
                                        </p:tgtEl>
                                        <p:attrNameLst>
                                          <p:attrName>ppt_h</p:attrName>
                                        </p:attrNameLst>
                                      </p:cBhvr>
                                      <p:tavLst>
                                        <p:tav tm="0">
                                          <p:val>
                                            <p:strVal val="#ppt_h"/>
                                          </p:val>
                                        </p:tav>
                                        <p:tav tm="100000">
                                          <p:val>
                                            <p:strVal val="#ppt_h"/>
                                          </p:val>
                                        </p:tav>
                                      </p:tavLst>
                                    </p:anim>
                                    <p:animEffect transition="in" filter="fade">
                                      <p:cBhvr>
                                        <p:cTn id="174" dur="1000"/>
                                        <p:tgtEl>
                                          <p:spTgt spid="69"/>
                                        </p:tgtEl>
                                      </p:cBhvr>
                                    </p:animEffect>
                                  </p:childTnLst>
                                </p:cTn>
                              </p:par>
                            </p:childTnLst>
                          </p:cTn>
                        </p:par>
                      </p:childTnLst>
                    </p:cTn>
                  </p:par>
                  <p:par>
                    <p:cTn id="175" fill="hold">
                      <p:stCondLst>
                        <p:cond delay="indefinite"/>
                      </p:stCondLst>
                      <p:childTnLst>
                        <p:par>
                          <p:cTn id="176" fill="hold">
                            <p:stCondLst>
                              <p:cond delay="0"/>
                            </p:stCondLst>
                            <p:childTnLst>
                              <p:par>
                                <p:cTn id="177" presetID="63" presetClass="path" presetSubtype="0" accel="50000" decel="50000" fill="hold" grpId="1" nodeType="clickEffect">
                                  <p:stCondLst>
                                    <p:cond delay="0"/>
                                  </p:stCondLst>
                                  <p:childTnLst>
                                    <p:animMotion origin="layout" path="M -4.16667E-6 -4.44444E-6 L 0.40243 0.00463 " pathEditMode="relative" rAng="0" ptsTypes="AA">
                                      <p:cBhvr>
                                        <p:cTn id="178" dur="2000" fill="hold"/>
                                        <p:tgtEl>
                                          <p:spTgt spid="44"/>
                                        </p:tgtEl>
                                        <p:attrNameLst>
                                          <p:attrName>ppt_x</p:attrName>
                                          <p:attrName>ppt_y</p:attrName>
                                        </p:attrNameLst>
                                      </p:cBhvr>
                                      <p:rCtr x="201" y="2"/>
                                    </p:animMotion>
                                  </p:childTnLst>
                                </p:cTn>
                              </p:par>
                              <p:par>
                                <p:cTn id="179" presetID="63" presetClass="path" presetSubtype="0" accel="50000" decel="50000" fill="hold" grpId="1" nodeType="withEffect">
                                  <p:stCondLst>
                                    <p:cond delay="0"/>
                                  </p:stCondLst>
                                  <p:childTnLst>
                                    <p:animMotion origin="layout" path="M 4.16667E-6 -2.22222E-6 L 0.52152 -0.00069 " pathEditMode="relative" rAng="0" ptsTypes="AA">
                                      <p:cBhvr>
                                        <p:cTn id="180" dur="2000" fill="hold"/>
                                        <p:tgtEl>
                                          <p:spTgt spid="53"/>
                                        </p:tgtEl>
                                        <p:attrNameLst>
                                          <p:attrName>ppt_x</p:attrName>
                                          <p:attrName>ppt_y</p:attrName>
                                        </p:attrNameLst>
                                      </p:cBhvr>
                                      <p:rCtr x="261" y="0"/>
                                    </p:animMotion>
                                  </p:childTnLst>
                                </p:cTn>
                              </p:par>
                              <p:par>
                                <p:cTn id="181" presetID="63" presetClass="path" presetSubtype="0" accel="50000" decel="50000" fill="hold" grpId="1" nodeType="withEffect">
                                  <p:stCondLst>
                                    <p:cond delay="0"/>
                                  </p:stCondLst>
                                  <p:childTnLst>
                                    <p:animMotion origin="layout" path="M 4.16667E-6 -2.22222E-6 L 0.40243 -0.00069 " pathEditMode="relative" rAng="0" ptsTypes="AA">
                                      <p:cBhvr>
                                        <p:cTn id="182" dur="2000" fill="hold"/>
                                        <p:tgtEl>
                                          <p:spTgt spid="54"/>
                                        </p:tgtEl>
                                        <p:attrNameLst>
                                          <p:attrName>ppt_x</p:attrName>
                                          <p:attrName>ppt_y</p:attrName>
                                        </p:attrNameLst>
                                      </p:cBhvr>
                                      <p:rCtr x="201" y="0"/>
                                    </p:animMotion>
                                  </p:childTnLst>
                                </p:cTn>
                              </p:par>
                              <p:par>
                                <p:cTn id="183" presetID="63" presetClass="path" presetSubtype="0" accel="50000" decel="50000" fill="hold" grpId="1" nodeType="withEffect">
                                  <p:stCondLst>
                                    <p:cond delay="0"/>
                                  </p:stCondLst>
                                  <p:childTnLst>
                                    <p:animMotion origin="layout" path="M -1.11111E-6 -4.81481E-6 L 0.57674 -0.00254 " pathEditMode="relative" rAng="0" ptsTypes="AA">
                                      <p:cBhvr>
                                        <p:cTn id="184" dur="2000" fill="hold"/>
                                        <p:tgtEl>
                                          <p:spTgt spid="62"/>
                                        </p:tgtEl>
                                        <p:attrNameLst>
                                          <p:attrName>ppt_x</p:attrName>
                                          <p:attrName>ppt_y</p:attrName>
                                        </p:attrNameLst>
                                      </p:cBhvr>
                                      <p:rCtr x="288" y="-1"/>
                                    </p:animMotion>
                                  </p:childTnLst>
                                </p:cTn>
                              </p:par>
                              <p:par>
                                <p:cTn id="185" presetID="63" presetClass="path" presetSubtype="0" accel="50000" decel="50000" fill="hold" grpId="1" nodeType="withEffect">
                                  <p:stCondLst>
                                    <p:cond delay="0"/>
                                  </p:stCondLst>
                                  <p:childTnLst>
                                    <p:animMotion origin="layout" path="M 2.77778E-6 -4.81481E-6 L 0.29218 -0.00208 " pathEditMode="relative" rAng="0" ptsTypes="AA">
                                      <p:cBhvr>
                                        <p:cTn id="186" dur="2000" fill="hold"/>
                                        <p:tgtEl>
                                          <p:spTgt spid="66"/>
                                        </p:tgtEl>
                                        <p:attrNameLst>
                                          <p:attrName>ppt_x</p:attrName>
                                          <p:attrName>ppt_y</p:attrName>
                                        </p:attrNameLst>
                                      </p:cBhvr>
                                      <p:rCtr x="146" y="-1"/>
                                    </p:animMotion>
                                  </p:childTnLst>
                                </p:cTn>
                              </p:par>
                            </p:childTnLst>
                          </p:cTn>
                        </p:par>
                        <p:par>
                          <p:cTn id="187" fill="hold">
                            <p:stCondLst>
                              <p:cond delay="2000"/>
                            </p:stCondLst>
                            <p:childTnLst>
                              <p:par>
                                <p:cTn id="188" presetID="55"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 calcmode="lin" valueType="num">
                                      <p:cBhvr>
                                        <p:cTn id="190" dur="1000" fill="hold"/>
                                        <p:tgtEl>
                                          <p:spTgt spid="68"/>
                                        </p:tgtEl>
                                        <p:attrNameLst>
                                          <p:attrName>ppt_w</p:attrName>
                                        </p:attrNameLst>
                                      </p:cBhvr>
                                      <p:tavLst>
                                        <p:tav tm="0">
                                          <p:val>
                                            <p:strVal val="#ppt_w*0.70"/>
                                          </p:val>
                                        </p:tav>
                                        <p:tav tm="100000">
                                          <p:val>
                                            <p:strVal val="#ppt_w"/>
                                          </p:val>
                                        </p:tav>
                                      </p:tavLst>
                                    </p:anim>
                                    <p:anim calcmode="lin" valueType="num">
                                      <p:cBhvr>
                                        <p:cTn id="191" dur="1000" fill="hold"/>
                                        <p:tgtEl>
                                          <p:spTgt spid="68"/>
                                        </p:tgtEl>
                                        <p:attrNameLst>
                                          <p:attrName>ppt_h</p:attrName>
                                        </p:attrNameLst>
                                      </p:cBhvr>
                                      <p:tavLst>
                                        <p:tav tm="0">
                                          <p:val>
                                            <p:strVal val="#ppt_h"/>
                                          </p:val>
                                        </p:tav>
                                        <p:tav tm="100000">
                                          <p:val>
                                            <p:strVal val="#ppt_h"/>
                                          </p:val>
                                        </p:tav>
                                      </p:tavLst>
                                    </p:anim>
                                    <p:animEffect transition="in" filter="fade">
                                      <p:cBhvr>
                                        <p:cTn id="192" dur="1000"/>
                                        <p:tgtEl>
                                          <p:spTgt spid="68"/>
                                        </p:tgtEl>
                                      </p:cBhvr>
                                    </p:animEffect>
                                  </p:childTnLst>
                                </p:cTn>
                              </p:par>
                            </p:childTnLst>
                          </p:cTn>
                        </p:par>
                      </p:childTnLst>
                    </p:cTn>
                  </p:par>
                  <p:par>
                    <p:cTn id="193" fill="hold">
                      <p:stCondLst>
                        <p:cond delay="indefinite"/>
                      </p:stCondLst>
                      <p:childTnLst>
                        <p:par>
                          <p:cTn id="194" fill="hold">
                            <p:stCondLst>
                              <p:cond delay="0"/>
                            </p:stCondLst>
                            <p:childTnLst>
                              <p:par>
                                <p:cTn id="195" presetID="49" presetClass="path" presetSubtype="0" accel="50000" decel="50000" fill="hold" grpId="1" nodeType="clickEffect">
                                  <p:stCondLst>
                                    <p:cond delay="0"/>
                                  </p:stCondLst>
                                  <p:childTnLst>
                                    <p:animMotion origin="layout" path="M 4.16667E-6 -1.85185E-6 L 0.32968 0.19352 " pathEditMode="relative" rAng="0" ptsTypes="AA">
                                      <p:cBhvr>
                                        <p:cTn id="196" dur="2000" fill="hold"/>
                                        <p:tgtEl>
                                          <p:spTgt spid="63"/>
                                        </p:tgtEl>
                                        <p:attrNameLst>
                                          <p:attrName>ppt_x</p:attrName>
                                          <p:attrName>ppt_y</p:attrName>
                                        </p:attrNameLst>
                                      </p:cBhvr>
                                      <p:rCtr x="165" y="97"/>
                                    </p:animMotion>
                                  </p:childTnLst>
                                </p:cTn>
                              </p:par>
                              <p:par>
                                <p:cTn id="197" presetID="49" presetClass="path" presetSubtype="0" accel="50000" decel="50000" fill="hold" grpId="1" nodeType="withEffect">
                                  <p:stCondLst>
                                    <p:cond delay="0"/>
                                  </p:stCondLst>
                                  <p:childTnLst>
                                    <p:animMotion origin="layout" path="M 4.16667E-6 -4.07407E-6 L 0.32968 0.25787 " pathEditMode="relative" rAng="0" ptsTypes="AA">
                                      <p:cBhvr>
                                        <p:cTn id="198" dur="2000" fill="hold"/>
                                        <p:tgtEl>
                                          <p:spTgt spid="48"/>
                                        </p:tgtEl>
                                        <p:attrNameLst>
                                          <p:attrName>ppt_x</p:attrName>
                                          <p:attrName>ppt_y</p:attrName>
                                        </p:attrNameLst>
                                      </p:cBhvr>
                                      <p:rCtr x="165" y="129"/>
                                    </p:animMotion>
                                  </p:childTnLst>
                                </p:cTn>
                              </p:par>
                              <p:par>
                                <p:cTn id="199" presetID="49" presetClass="path" presetSubtype="0" accel="50000" decel="50000" fill="hold" grpId="1" nodeType="withEffect">
                                  <p:stCondLst>
                                    <p:cond delay="0"/>
                                  </p:stCondLst>
                                  <p:childTnLst>
                                    <p:animMotion origin="layout" path="M 2.77778E-6 -4.44444E-6 L 0.23628 0.29862 " pathEditMode="relative" rAng="0" ptsTypes="AA">
                                      <p:cBhvr>
                                        <p:cTn id="200" dur="2000" fill="hold"/>
                                        <p:tgtEl>
                                          <p:spTgt spid="46"/>
                                        </p:tgtEl>
                                        <p:attrNameLst>
                                          <p:attrName>ppt_x</p:attrName>
                                          <p:attrName>ppt_y</p:attrName>
                                        </p:attrNameLst>
                                      </p:cBhvr>
                                      <p:rCtr x="118" y="149"/>
                                    </p:animMotion>
                                  </p:childTnLst>
                                </p:cTn>
                              </p:par>
                              <p:par>
                                <p:cTn id="201" presetID="49" presetClass="path" presetSubtype="0" accel="50000" decel="50000" fill="hold" grpId="1" nodeType="withEffect">
                                  <p:stCondLst>
                                    <p:cond delay="0"/>
                                  </p:stCondLst>
                                  <p:childTnLst>
                                    <p:animMotion origin="layout" path="M 2.77778E-6 -2.22222E-6 L 0.23663 0.275 " pathEditMode="relative" rAng="0" ptsTypes="AA">
                                      <p:cBhvr>
                                        <p:cTn id="202" dur="2000" fill="hold"/>
                                        <p:tgtEl>
                                          <p:spTgt spid="56"/>
                                        </p:tgtEl>
                                        <p:attrNameLst>
                                          <p:attrName>ppt_x</p:attrName>
                                          <p:attrName>ppt_y</p:attrName>
                                        </p:attrNameLst>
                                      </p:cBhvr>
                                      <p:rCtr x="118" y="138"/>
                                    </p:animMotion>
                                  </p:childTnLst>
                                </p:cTn>
                              </p:par>
                            </p:childTnLst>
                          </p:cTn>
                        </p:par>
                        <p:par>
                          <p:cTn id="203" fill="hold">
                            <p:stCondLst>
                              <p:cond delay="2000"/>
                            </p:stCondLst>
                            <p:childTnLst>
                              <p:par>
                                <p:cTn id="204" presetID="55" presetClass="entr" presetSubtype="0" fill="hold" grpId="0" nodeType="afterEffect">
                                  <p:stCondLst>
                                    <p:cond delay="0"/>
                                  </p:stCondLst>
                                  <p:childTnLst>
                                    <p:set>
                                      <p:cBhvr>
                                        <p:cTn id="205" dur="1" fill="hold">
                                          <p:stCondLst>
                                            <p:cond delay="0"/>
                                          </p:stCondLst>
                                        </p:cTn>
                                        <p:tgtEl>
                                          <p:spTgt spid="67"/>
                                        </p:tgtEl>
                                        <p:attrNameLst>
                                          <p:attrName>style.visibility</p:attrName>
                                        </p:attrNameLst>
                                      </p:cBhvr>
                                      <p:to>
                                        <p:strVal val="visible"/>
                                      </p:to>
                                    </p:set>
                                    <p:anim calcmode="lin" valueType="num">
                                      <p:cBhvr>
                                        <p:cTn id="206" dur="1000" fill="hold"/>
                                        <p:tgtEl>
                                          <p:spTgt spid="67"/>
                                        </p:tgtEl>
                                        <p:attrNameLst>
                                          <p:attrName>ppt_w</p:attrName>
                                        </p:attrNameLst>
                                      </p:cBhvr>
                                      <p:tavLst>
                                        <p:tav tm="0">
                                          <p:val>
                                            <p:strVal val="#ppt_w*0.70"/>
                                          </p:val>
                                        </p:tav>
                                        <p:tav tm="100000">
                                          <p:val>
                                            <p:strVal val="#ppt_w"/>
                                          </p:val>
                                        </p:tav>
                                      </p:tavLst>
                                    </p:anim>
                                    <p:anim calcmode="lin" valueType="num">
                                      <p:cBhvr>
                                        <p:cTn id="207" dur="1000" fill="hold"/>
                                        <p:tgtEl>
                                          <p:spTgt spid="67"/>
                                        </p:tgtEl>
                                        <p:attrNameLst>
                                          <p:attrName>ppt_h</p:attrName>
                                        </p:attrNameLst>
                                      </p:cBhvr>
                                      <p:tavLst>
                                        <p:tav tm="0">
                                          <p:val>
                                            <p:strVal val="#ppt_h"/>
                                          </p:val>
                                        </p:tav>
                                        <p:tav tm="100000">
                                          <p:val>
                                            <p:strVal val="#ppt_h"/>
                                          </p:val>
                                        </p:tav>
                                      </p:tavLst>
                                    </p:anim>
                                    <p:animEffect transition="in" filter="fade">
                                      <p:cBhvr>
                                        <p:cTn id="208" dur="1000"/>
                                        <p:tgtEl>
                                          <p:spTgt spid="67"/>
                                        </p:tgtEl>
                                      </p:cBhvr>
                                    </p:animEffect>
                                  </p:childTnLst>
                                </p:cTn>
                              </p:par>
                            </p:childTnLst>
                          </p:cTn>
                        </p:par>
                      </p:childTnLst>
                    </p:cTn>
                  </p:par>
                  <p:par>
                    <p:cTn id="209" fill="hold">
                      <p:stCondLst>
                        <p:cond delay="indefinite"/>
                      </p:stCondLst>
                      <p:childTnLst>
                        <p:par>
                          <p:cTn id="210" fill="hold">
                            <p:stCondLst>
                              <p:cond delay="0"/>
                            </p:stCondLst>
                            <p:childTnLst>
                              <p:par>
                                <p:cTn id="211" presetID="35" presetClass="path" presetSubtype="0" accel="50000" decel="50000" fill="hold" grpId="1" nodeType="clickEffect">
                                  <p:stCondLst>
                                    <p:cond delay="0"/>
                                  </p:stCondLst>
                                  <p:childTnLst>
                                    <p:animMotion origin="layout" path="M 0.00121 0.00069 L -0.05521 0.0419 " pathEditMode="relative" rAng="0" ptsTypes="AA">
                                      <p:cBhvr>
                                        <p:cTn id="212" dur="2000" fill="hold"/>
                                        <p:tgtEl>
                                          <p:spTgt spid="50"/>
                                        </p:tgtEl>
                                        <p:attrNameLst>
                                          <p:attrName>ppt_x</p:attrName>
                                          <p:attrName>ppt_y</p:attrName>
                                        </p:attrNameLst>
                                      </p:cBhvr>
                                      <p:rCtr x="-28" y="21"/>
                                    </p:animMotion>
                                  </p:childTnLst>
                                </p:cTn>
                              </p:par>
                              <p:par>
                                <p:cTn id="213" presetID="35" presetClass="path" presetSubtype="0" accel="50000" decel="50000" fill="hold" grpId="1" nodeType="withEffect">
                                  <p:stCondLst>
                                    <p:cond delay="0"/>
                                  </p:stCondLst>
                                  <p:childTnLst>
                                    <p:animMotion origin="layout" path="M 0.00017 0.00347 L 0.05503 0.08403 " pathEditMode="relative" rAng="0" ptsTypes="AA">
                                      <p:cBhvr>
                                        <p:cTn id="214" dur="2000" fill="hold"/>
                                        <p:tgtEl>
                                          <p:spTgt spid="47"/>
                                        </p:tgtEl>
                                        <p:attrNameLst>
                                          <p:attrName>ppt_x</p:attrName>
                                          <p:attrName>ppt_y</p:attrName>
                                        </p:attrNameLst>
                                      </p:cBhvr>
                                      <p:rCtr x="27" y="40"/>
                                    </p:animMotion>
                                  </p:childTnLst>
                                </p:cTn>
                              </p:par>
                            </p:childTnLst>
                          </p:cTn>
                        </p:par>
                        <p:par>
                          <p:cTn id="215" fill="hold">
                            <p:stCondLst>
                              <p:cond delay="2000"/>
                            </p:stCondLst>
                            <p:childTnLst>
                              <p:par>
                                <p:cTn id="216" presetID="55" presetClass="entr" presetSubtype="0" fill="hold" grpId="0" nodeType="afterEffect">
                                  <p:stCondLst>
                                    <p:cond delay="0"/>
                                  </p:stCondLst>
                                  <p:childTnLst>
                                    <p:set>
                                      <p:cBhvr>
                                        <p:cTn id="217" dur="1" fill="hold">
                                          <p:stCondLst>
                                            <p:cond delay="0"/>
                                          </p:stCondLst>
                                        </p:cTn>
                                        <p:tgtEl>
                                          <p:spTgt spid="39"/>
                                        </p:tgtEl>
                                        <p:attrNameLst>
                                          <p:attrName>style.visibility</p:attrName>
                                        </p:attrNameLst>
                                      </p:cBhvr>
                                      <p:to>
                                        <p:strVal val="visible"/>
                                      </p:to>
                                    </p:set>
                                    <p:anim calcmode="lin" valueType="num">
                                      <p:cBhvr>
                                        <p:cTn id="218" dur="1000" fill="hold"/>
                                        <p:tgtEl>
                                          <p:spTgt spid="39"/>
                                        </p:tgtEl>
                                        <p:attrNameLst>
                                          <p:attrName>ppt_w</p:attrName>
                                        </p:attrNameLst>
                                      </p:cBhvr>
                                      <p:tavLst>
                                        <p:tav tm="0">
                                          <p:val>
                                            <p:strVal val="#ppt_w*0.70"/>
                                          </p:val>
                                        </p:tav>
                                        <p:tav tm="100000">
                                          <p:val>
                                            <p:strVal val="#ppt_w"/>
                                          </p:val>
                                        </p:tav>
                                      </p:tavLst>
                                    </p:anim>
                                    <p:anim calcmode="lin" valueType="num">
                                      <p:cBhvr>
                                        <p:cTn id="219" dur="1000" fill="hold"/>
                                        <p:tgtEl>
                                          <p:spTgt spid="39"/>
                                        </p:tgtEl>
                                        <p:attrNameLst>
                                          <p:attrName>ppt_h</p:attrName>
                                        </p:attrNameLst>
                                      </p:cBhvr>
                                      <p:tavLst>
                                        <p:tav tm="0">
                                          <p:val>
                                            <p:strVal val="#ppt_h"/>
                                          </p:val>
                                        </p:tav>
                                        <p:tav tm="100000">
                                          <p:val>
                                            <p:strVal val="#ppt_h"/>
                                          </p:val>
                                        </p:tav>
                                      </p:tavLst>
                                    </p:anim>
                                    <p:animEffect transition="in" filter="fade">
                                      <p:cBhvr>
                                        <p:cTn id="220" dur="1000"/>
                                        <p:tgtEl>
                                          <p:spTgt spid="39"/>
                                        </p:tgtEl>
                                      </p:cBhvr>
                                    </p:animEffect>
                                  </p:childTnLst>
                                </p:cTn>
                              </p:par>
                            </p:childTnLst>
                          </p:cTn>
                        </p:par>
                      </p:childTnLst>
                    </p:cTn>
                  </p:par>
                  <p:par>
                    <p:cTn id="221" fill="hold">
                      <p:stCondLst>
                        <p:cond delay="indefinite"/>
                      </p:stCondLst>
                      <p:childTnLst>
                        <p:par>
                          <p:cTn id="222" fill="hold">
                            <p:stCondLst>
                              <p:cond delay="0"/>
                            </p:stCondLst>
                            <p:childTnLst>
                              <p:par>
                                <p:cTn id="223" presetID="49" presetClass="path" presetSubtype="0" accel="50000" decel="50000" fill="hold" grpId="1" nodeType="clickEffect">
                                  <p:stCondLst>
                                    <p:cond delay="0"/>
                                  </p:stCondLst>
                                  <p:childTnLst>
                                    <p:animMotion origin="layout" path="M 0.00034 0.00185 L 0.05503 -0.12616 " pathEditMode="relative" rAng="0" ptsTypes="AA">
                                      <p:cBhvr>
                                        <p:cTn id="224" dur="2000" fill="hold"/>
                                        <p:tgtEl>
                                          <p:spTgt spid="57"/>
                                        </p:tgtEl>
                                        <p:attrNameLst>
                                          <p:attrName>ppt_x</p:attrName>
                                          <p:attrName>ppt_y</p:attrName>
                                        </p:attrNameLst>
                                      </p:cBhvr>
                                      <p:rCtr x="27" y="-64"/>
                                    </p:animMotion>
                                  </p:childTnLst>
                                </p:cTn>
                              </p:par>
                              <p:par>
                                <p:cTn id="225" presetID="64" presetClass="path" presetSubtype="0" accel="50000" decel="50000" fill="hold" grpId="1" nodeType="withEffect">
                                  <p:stCondLst>
                                    <p:cond delay="0"/>
                                  </p:stCondLst>
                                  <p:childTnLst>
                                    <p:animMotion origin="layout" path="M -4.16667E-6 3.33333E-6 L 0.00053 -0.04306 " pathEditMode="relative" rAng="0" ptsTypes="AA">
                                      <p:cBhvr>
                                        <p:cTn id="226" dur="2000" fill="hold"/>
                                        <p:tgtEl>
                                          <p:spTgt spid="49"/>
                                        </p:tgtEl>
                                        <p:attrNameLst>
                                          <p:attrName>ppt_x</p:attrName>
                                          <p:attrName>ppt_y</p:attrName>
                                        </p:attrNameLst>
                                      </p:cBhvr>
                                      <p:rCtr x="0" y="-22"/>
                                    </p:animMotion>
                                  </p:childTnLst>
                                </p:cTn>
                              </p:par>
                            </p:childTnLst>
                          </p:cTn>
                        </p:par>
                        <p:par>
                          <p:cTn id="227" fill="hold">
                            <p:stCondLst>
                              <p:cond delay="2000"/>
                            </p:stCondLst>
                            <p:childTnLst>
                              <p:par>
                                <p:cTn id="228" presetID="55" presetClass="entr" presetSubtype="0" fill="hold" grpId="0" nodeType="afterEffect">
                                  <p:stCondLst>
                                    <p:cond delay="0"/>
                                  </p:stCondLst>
                                  <p:childTnLst>
                                    <p:set>
                                      <p:cBhvr>
                                        <p:cTn id="229" dur="1" fill="hold">
                                          <p:stCondLst>
                                            <p:cond delay="0"/>
                                          </p:stCondLst>
                                        </p:cTn>
                                        <p:tgtEl>
                                          <p:spTgt spid="40"/>
                                        </p:tgtEl>
                                        <p:attrNameLst>
                                          <p:attrName>style.visibility</p:attrName>
                                        </p:attrNameLst>
                                      </p:cBhvr>
                                      <p:to>
                                        <p:strVal val="visible"/>
                                      </p:to>
                                    </p:set>
                                    <p:anim calcmode="lin" valueType="num">
                                      <p:cBhvr>
                                        <p:cTn id="230" dur="1000" fill="hold"/>
                                        <p:tgtEl>
                                          <p:spTgt spid="40"/>
                                        </p:tgtEl>
                                        <p:attrNameLst>
                                          <p:attrName>ppt_w</p:attrName>
                                        </p:attrNameLst>
                                      </p:cBhvr>
                                      <p:tavLst>
                                        <p:tav tm="0">
                                          <p:val>
                                            <p:strVal val="#ppt_w*0.70"/>
                                          </p:val>
                                        </p:tav>
                                        <p:tav tm="100000">
                                          <p:val>
                                            <p:strVal val="#ppt_w"/>
                                          </p:val>
                                        </p:tav>
                                      </p:tavLst>
                                    </p:anim>
                                    <p:anim calcmode="lin" valueType="num">
                                      <p:cBhvr>
                                        <p:cTn id="231" dur="1000" fill="hold"/>
                                        <p:tgtEl>
                                          <p:spTgt spid="40"/>
                                        </p:tgtEl>
                                        <p:attrNameLst>
                                          <p:attrName>ppt_h</p:attrName>
                                        </p:attrNameLst>
                                      </p:cBhvr>
                                      <p:tavLst>
                                        <p:tav tm="0">
                                          <p:val>
                                            <p:strVal val="#ppt_h"/>
                                          </p:val>
                                        </p:tav>
                                        <p:tav tm="100000">
                                          <p:val>
                                            <p:strVal val="#ppt_h"/>
                                          </p:val>
                                        </p:tav>
                                      </p:tavLst>
                                    </p:anim>
                                    <p:animEffect transition="in" filter="fade">
                                      <p:cBhvr>
                                        <p:cTn id="23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p:bldP spid="68" grpId="0"/>
      <p:bldP spid="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666945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 La programmation orientée aspect</a:t>
            </a:r>
          </a:p>
        </p:txBody>
      </p:sp>
      <p:sp>
        <p:nvSpPr>
          <p:cNvPr id="5" name="Rectangle 4"/>
          <p:cNvSpPr>
            <a:spLocks noChangeArrowheads="1"/>
          </p:cNvSpPr>
          <p:nvPr/>
        </p:nvSpPr>
        <p:spPr bwMode="auto">
          <a:xfrm>
            <a:off x="1371600" y="1752600"/>
            <a:ext cx="6410325" cy="3962400"/>
          </a:xfrm>
          <a:prstGeom prst="rect">
            <a:avLst/>
          </a:prstGeom>
          <a:solidFill>
            <a:srgbClr val="FFFF99">
              <a:alpha val="56078"/>
            </a:srgbClr>
          </a:solidFill>
          <a:ln w="9525">
            <a:solidFill>
              <a:schemeClr val="tx1"/>
            </a:solidFill>
            <a:miter lim="800000"/>
            <a:headEnd/>
            <a:tailEnd/>
          </a:ln>
        </p:spPr>
        <p:txBody>
          <a:bodyPr wrap="none"/>
          <a:lstStyle/>
          <a:p>
            <a:pPr algn="ctr" rtl="0"/>
            <a:endParaRPr lang="fr-FR" sz="2000" b="1" dirty="0">
              <a:solidFill>
                <a:schemeClr val="accent2"/>
              </a:solidFill>
            </a:endParaRPr>
          </a:p>
        </p:txBody>
      </p:sp>
      <p:sp>
        <p:nvSpPr>
          <p:cNvPr id="7" name="Text Box 3"/>
          <p:cNvSpPr txBox="1">
            <a:spLocks noChangeArrowheads="1"/>
          </p:cNvSpPr>
          <p:nvPr/>
        </p:nvSpPr>
        <p:spPr bwMode="auto">
          <a:xfrm>
            <a:off x="2606675" y="3359150"/>
            <a:ext cx="1773238" cy="581025"/>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Préoccupation de sécurité</a:t>
            </a:r>
          </a:p>
        </p:txBody>
      </p:sp>
      <p:sp>
        <p:nvSpPr>
          <p:cNvPr id="8" name="Text Box 4"/>
          <p:cNvSpPr txBox="1">
            <a:spLocks noChangeArrowheads="1"/>
          </p:cNvSpPr>
          <p:nvPr/>
        </p:nvSpPr>
        <p:spPr bwMode="auto">
          <a:xfrm>
            <a:off x="3349625" y="2216150"/>
            <a:ext cx="1773238" cy="581025"/>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Préoccupation de persistance</a:t>
            </a:r>
          </a:p>
        </p:txBody>
      </p:sp>
      <p:sp>
        <p:nvSpPr>
          <p:cNvPr id="9" name="Rectangle 8"/>
          <p:cNvSpPr>
            <a:spLocks noChangeArrowheads="1"/>
          </p:cNvSpPr>
          <p:nvPr/>
        </p:nvSpPr>
        <p:spPr bwMode="auto">
          <a:xfrm>
            <a:off x="1835150" y="2276475"/>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10" name="Rectangle 9"/>
          <p:cNvSpPr>
            <a:spLocks noChangeArrowheads="1"/>
          </p:cNvSpPr>
          <p:nvPr/>
        </p:nvSpPr>
        <p:spPr bwMode="auto">
          <a:xfrm>
            <a:off x="2338388" y="2276475"/>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11" name="Rectangle 10"/>
          <p:cNvSpPr>
            <a:spLocks noChangeArrowheads="1"/>
          </p:cNvSpPr>
          <p:nvPr/>
        </p:nvSpPr>
        <p:spPr bwMode="auto">
          <a:xfrm>
            <a:off x="2843213" y="2276475"/>
            <a:ext cx="419100" cy="171450"/>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12" name="Rectangle 11"/>
          <p:cNvSpPr>
            <a:spLocks noChangeArrowheads="1"/>
          </p:cNvSpPr>
          <p:nvPr/>
        </p:nvSpPr>
        <p:spPr bwMode="auto">
          <a:xfrm>
            <a:off x="3348038" y="2276475"/>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13" name="Rectangle 12"/>
          <p:cNvSpPr>
            <a:spLocks noChangeArrowheads="1"/>
          </p:cNvSpPr>
          <p:nvPr/>
        </p:nvSpPr>
        <p:spPr bwMode="auto">
          <a:xfrm>
            <a:off x="3851275" y="2276475"/>
            <a:ext cx="419100" cy="171450"/>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14" name="Rectangle 13"/>
          <p:cNvSpPr>
            <a:spLocks noChangeArrowheads="1"/>
          </p:cNvSpPr>
          <p:nvPr/>
        </p:nvSpPr>
        <p:spPr bwMode="auto">
          <a:xfrm>
            <a:off x="1835150" y="2565400"/>
            <a:ext cx="419100" cy="171450"/>
          </a:xfrm>
          <a:prstGeom prst="rect">
            <a:avLst/>
          </a:prstGeom>
          <a:solidFill>
            <a:srgbClr val="660066"/>
          </a:solidFill>
          <a:ln w="9525">
            <a:solidFill>
              <a:schemeClr val="tx1"/>
            </a:solidFill>
            <a:miter lim="800000"/>
            <a:headEnd/>
            <a:tailEnd/>
          </a:ln>
        </p:spPr>
        <p:txBody>
          <a:bodyPr wrap="none" anchor="ctr"/>
          <a:lstStyle/>
          <a:p>
            <a:endParaRPr lang="fr-FR"/>
          </a:p>
        </p:txBody>
      </p:sp>
      <p:sp>
        <p:nvSpPr>
          <p:cNvPr id="15" name="Rectangle 14"/>
          <p:cNvSpPr>
            <a:spLocks noChangeArrowheads="1"/>
          </p:cNvSpPr>
          <p:nvPr/>
        </p:nvSpPr>
        <p:spPr bwMode="auto">
          <a:xfrm>
            <a:off x="2338388" y="2565400"/>
            <a:ext cx="419100" cy="171450"/>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16" name="Rectangle 15"/>
          <p:cNvSpPr>
            <a:spLocks noChangeArrowheads="1"/>
          </p:cNvSpPr>
          <p:nvPr/>
        </p:nvSpPr>
        <p:spPr bwMode="auto">
          <a:xfrm>
            <a:off x="2843213" y="2565400"/>
            <a:ext cx="419100" cy="171450"/>
          </a:xfrm>
          <a:prstGeom prst="rect">
            <a:avLst/>
          </a:prstGeom>
          <a:solidFill>
            <a:srgbClr val="00FF99"/>
          </a:solidFill>
          <a:ln w="9525">
            <a:solidFill>
              <a:schemeClr val="tx1"/>
            </a:solidFill>
            <a:miter lim="800000"/>
            <a:headEnd/>
            <a:tailEnd/>
          </a:ln>
        </p:spPr>
        <p:txBody>
          <a:bodyPr wrap="none" anchor="ctr"/>
          <a:lstStyle/>
          <a:p>
            <a:endParaRPr lang="fr-FR"/>
          </a:p>
        </p:txBody>
      </p:sp>
      <p:sp>
        <p:nvSpPr>
          <p:cNvPr id="17" name="Rectangle 16"/>
          <p:cNvSpPr>
            <a:spLocks noChangeArrowheads="1"/>
          </p:cNvSpPr>
          <p:nvPr/>
        </p:nvSpPr>
        <p:spPr bwMode="auto">
          <a:xfrm>
            <a:off x="3348038" y="2565400"/>
            <a:ext cx="419100" cy="171450"/>
          </a:xfrm>
          <a:prstGeom prst="rect">
            <a:avLst/>
          </a:prstGeom>
          <a:solidFill>
            <a:srgbClr val="660066"/>
          </a:solidFill>
          <a:ln w="9525">
            <a:solidFill>
              <a:schemeClr val="tx1"/>
            </a:solidFill>
            <a:miter lim="800000"/>
            <a:headEnd/>
            <a:tailEnd/>
          </a:ln>
        </p:spPr>
        <p:txBody>
          <a:bodyPr wrap="none" anchor="ctr"/>
          <a:lstStyle/>
          <a:p>
            <a:endParaRPr lang="fr-FR"/>
          </a:p>
        </p:txBody>
      </p:sp>
      <p:sp>
        <p:nvSpPr>
          <p:cNvPr id="18" name="Rectangle 17"/>
          <p:cNvSpPr>
            <a:spLocks noChangeArrowheads="1"/>
          </p:cNvSpPr>
          <p:nvPr/>
        </p:nvSpPr>
        <p:spPr bwMode="auto">
          <a:xfrm>
            <a:off x="3851275" y="2565400"/>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19" name="Rectangle 18"/>
          <p:cNvSpPr>
            <a:spLocks noChangeArrowheads="1"/>
          </p:cNvSpPr>
          <p:nvPr/>
        </p:nvSpPr>
        <p:spPr bwMode="auto">
          <a:xfrm>
            <a:off x="1835150" y="2852738"/>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20" name="Rectangle 19"/>
          <p:cNvSpPr>
            <a:spLocks noChangeArrowheads="1"/>
          </p:cNvSpPr>
          <p:nvPr/>
        </p:nvSpPr>
        <p:spPr bwMode="auto">
          <a:xfrm>
            <a:off x="2338388" y="2852738"/>
            <a:ext cx="419100" cy="171450"/>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21" name="Rectangle 20"/>
          <p:cNvSpPr>
            <a:spLocks noChangeArrowheads="1"/>
          </p:cNvSpPr>
          <p:nvPr/>
        </p:nvSpPr>
        <p:spPr bwMode="auto">
          <a:xfrm>
            <a:off x="2843213" y="2852738"/>
            <a:ext cx="419100" cy="171450"/>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22" name="Rectangle 21"/>
          <p:cNvSpPr>
            <a:spLocks noChangeArrowheads="1"/>
          </p:cNvSpPr>
          <p:nvPr/>
        </p:nvSpPr>
        <p:spPr bwMode="auto">
          <a:xfrm>
            <a:off x="3348038" y="2852738"/>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23" name="Rectangle 22"/>
          <p:cNvSpPr>
            <a:spLocks noChangeArrowheads="1"/>
          </p:cNvSpPr>
          <p:nvPr/>
        </p:nvSpPr>
        <p:spPr bwMode="auto">
          <a:xfrm>
            <a:off x="3851275" y="2852738"/>
            <a:ext cx="419100" cy="171450"/>
          </a:xfrm>
          <a:prstGeom prst="rect">
            <a:avLst/>
          </a:prstGeom>
          <a:solidFill>
            <a:srgbClr val="FFFF00"/>
          </a:solidFill>
          <a:ln w="9525">
            <a:solidFill>
              <a:schemeClr val="tx1"/>
            </a:solidFill>
            <a:miter lim="800000"/>
            <a:headEnd/>
            <a:tailEnd/>
          </a:ln>
        </p:spPr>
        <p:txBody>
          <a:bodyPr wrap="none" anchor="ctr"/>
          <a:lstStyle/>
          <a:p>
            <a:endParaRPr lang="fr-FR"/>
          </a:p>
        </p:txBody>
      </p:sp>
      <p:sp>
        <p:nvSpPr>
          <p:cNvPr id="24" name="Rectangle 23"/>
          <p:cNvSpPr>
            <a:spLocks noChangeArrowheads="1"/>
          </p:cNvSpPr>
          <p:nvPr/>
        </p:nvSpPr>
        <p:spPr bwMode="auto">
          <a:xfrm>
            <a:off x="1835150" y="3141663"/>
            <a:ext cx="419100" cy="171450"/>
          </a:xfrm>
          <a:prstGeom prst="rect">
            <a:avLst/>
          </a:prstGeom>
          <a:solidFill>
            <a:srgbClr val="00FF99"/>
          </a:solidFill>
          <a:ln w="9525">
            <a:solidFill>
              <a:schemeClr val="tx1"/>
            </a:solidFill>
            <a:miter lim="800000"/>
            <a:headEnd/>
            <a:tailEnd/>
          </a:ln>
        </p:spPr>
        <p:txBody>
          <a:bodyPr wrap="none" anchor="ctr"/>
          <a:lstStyle/>
          <a:p>
            <a:endParaRPr lang="fr-FR"/>
          </a:p>
        </p:txBody>
      </p:sp>
      <p:sp>
        <p:nvSpPr>
          <p:cNvPr id="25" name="Rectangle 24"/>
          <p:cNvSpPr>
            <a:spLocks noChangeArrowheads="1"/>
          </p:cNvSpPr>
          <p:nvPr/>
        </p:nvSpPr>
        <p:spPr bwMode="auto">
          <a:xfrm>
            <a:off x="2338388" y="3141663"/>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26" name="Rectangle 25"/>
          <p:cNvSpPr>
            <a:spLocks noChangeArrowheads="1"/>
          </p:cNvSpPr>
          <p:nvPr/>
        </p:nvSpPr>
        <p:spPr bwMode="auto">
          <a:xfrm>
            <a:off x="2843213" y="3141663"/>
            <a:ext cx="419100" cy="171450"/>
          </a:xfrm>
          <a:prstGeom prst="rect">
            <a:avLst/>
          </a:prstGeom>
          <a:solidFill>
            <a:srgbClr val="660066"/>
          </a:solidFill>
          <a:ln w="9525">
            <a:solidFill>
              <a:schemeClr val="tx1"/>
            </a:solidFill>
            <a:miter lim="800000"/>
            <a:headEnd/>
            <a:tailEnd/>
          </a:ln>
        </p:spPr>
        <p:txBody>
          <a:bodyPr wrap="none" anchor="ctr"/>
          <a:lstStyle/>
          <a:p>
            <a:endParaRPr lang="fr-FR"/>
          </a:p>
        </p:txBody>
      </p:sp>
      <p:sp>
        <p:nvSpPr>
          <p:cNvPr id="27" name="Rectangle 26"/>
          <p:cNvSpPr>
            <a:spLocks noChangeArrowheads="1"/>
          </p:cNvSpPr>
          <p:nvPr/>
        </p:nvSpPr>
        <p:spPr bwMode="auto">
          <a:xfrm>
            <a:off x="3348038" y="3141663"/>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28" name="Rectangle 27"/>
          <p:cNvSpPr>
            <a:spLocks noChangeArrowheads="1"/>
          </p:cNvSpPr>
          <p:nvPr/>
        </p:nvSpPr>
        <p:spPr bwMode="auto">
          <a:xfrm>
            <a:off x="3851275" y="3141663"/>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29" name="Rectangle 28"/>
          <p:cNvSpPr>
            <a:spLocks noChangeArrowheads="1"/>
          </p:cNvSpPr>
          <p:nvPr/>
        </p:nvSpPr>
        <p:spPr bwMode="auto">
          <a:xfrm>
            <a:off x="1835150" y="3402013"/>
            <a:ext cx="419100" cy="171450"/>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30" name="Rectangle 29"/>
          <p:cNvSpPr>
            <a:spLocks noChangeArrowheads="1"/>
          </p:cNvSpPr>
          <p:nvPr/>
        </p:nvSpPr>
        <p:spPr bwMode="auto">
          <a:xfrm>
            <a:off x="2338388" y="3402013"/>
            <a:ext cx="419100" cy="171450"/>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31" name="Rectangle 30"/>
          <p:cNvSpPr>
            <a:spLocks noChangeArrowheads="1"/>
          </p:cNvSpPr>
          <p:nvPr/>
        </p:nvSpPr>
        <p:spPr bwMode="auto">
          <a:xfrm>
            <a:off x="2843213" y="3402013"/>
            <a:ext cx="419100" cy="171450"/>
          </a:xfrm>
          <a:prstGeom prst="rect">
            <a:avLst/>
          </a:prstGeom>
          <a:solidFill>
            <a:srgbClr val="3333FF"/>
          </a:solidFill>
          <a:ln w="9525" algn="ctr">
            <a:solidFill>
              <a:schemeClr val="tx1"/>
            </a:solidFill>
            <a:miter lim="800000"/>
            <a:headEnd/>
            <a:tailEnd/>
          </a:ln>
        </p:spPr>
        <p:txBody>
          <a:bodyPr wrap="none" anchor="ctr"/>
          <a:lstStyle/>
          <a:p>
            <a:endParaRPr lang="fr-FR"/>
          </a:p>
        </p:txBody>
      </p:sp>
      <p:sp>
        <p:nvSpPr>
          <p:cNvPr id="32" name="Rectangle 31"/>
          <p:cNvSpPr>
            <a:spLocks noChangeArrowheads="1"/>
          </p:cNvSpPr>
          <p:nvPr/>
        </p:nvSpPr>
        <p:spPr bwMode="auto">
          <a:xfrm>
            <a:off x="3348038" y="3402013"/>
            <a:ext cx="419100" cy="171450"/>
          </a:xfrm>
          <a:prstGeom prst="rect">
            <a:avLst/>
          </a:prstGeom>
          <a:solidFill>
            <a:srgbClr val="3333FF"/>
          </a:solidFill>
          <a:ln w="9525">
            <a:solidFill>
              <a:schemeClr val="tx1"/>
            </a:solidFill>
            <a:miter lim="800000"/>
            <a:headEnd/>
            <a:tailEnd/>
          </a:ln>
        </p:spPr>
        <p:txBody>
          <a:bodyPr wrap="none" anchor="ctr"/>
          <a:lstStyle/>
          <a:p>
            <a:endParaRPr lang="fr-FR"/>
          </a:p>
        </p:txBody>
      </p:sp>
      <p:sp>
        <p:nvSpPr>
          <p:cNvPr id="33" name="Rectangle 32"/>
          <p:cNvSpPr>
            <a:spLocks noChangeArrowheads="1"/>
          </p:cNvSpPr>
          <p:nvPr/>
        </p:nvSpPr>
        <p:spPr bwMode="auto">
          <a:xfrm>
            <a:off x="3851275" y="3402013"/>
            <a:ext cx="419100" cy="171450"/>
          </a:xfrm>
          <a:prstGeom prst="rect">
            <a:avLst/>
          </a:prstGeom>
          <a:solidFill>
            <a:srgbClr val="FF0000"/>
          </a:solidFill>
          <a:ln w="9525">
            <a:solidFill>
              <a:schemeClr val="tx1"/>
            </a:solidFill>
            <a:miter lim="800000"/>
            <a:headEnd/>
            <a:tailEnd/>
          </a:ln>
        </p:spPr>
        <p:txBody>
          <a:bodyPr wrap="none" anchor="ctr"/>
          <a:lstStyle/>
          <a:p>
            <a:endParaRPr lang="fr-FR"/>
          </a:p>
        </p:txBody>
      </p:sp>
      <p:sp>
        <p:nvSpPr>
          <p:cNvPr id="34" name="Text Box 30"/>
          <p:cNvSpPr txBox="1">
            <a:spLocks noChangeArrowheads="1"/>
          </p:cNvSpPr>
          <p:nvPr/>
        </p:nvSpPr>
        <p:spPr bwMode="auto">
          <a:xfrm>
            <a:off x="5038725" y="4953000"/>
            <a:ext cx="1954213" cy="581025"/>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Préoccupation d’optimisation</a:t>
            </a:r>
          </a:p>
        </p:txBody>
      </p:sp>
      <p:sp>
        <p:nvSpPr>
          <p:cNvPr id="35" name="Text Box 31"/>
          <p:cNvSpPr txBox="1">
            <a:spLocks noChangeArrowheads="1"/>
          </p:cNvSpPr>
          <p:nvPr/>
        </p:nvSpPr>
        <p:spPr bwMode="auto">
          <a:xfrm>
            <a:off x="5954713" y="3589338"/>
            <a:ext cx="1773237" cy="581025"/>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Préoccupation de synchronisation</a:t>
            </a:r>
          </a:p>
        </p:txBody>
      </p:sp>
      <p:sp>
        <p:nvSpPr>
          <p:cNvPr id="36" name="Text Box 32"/>
          <p:cNvSpPr txBox="1">
            <a:spLocks noChangeArrowheads="1"/>
          </p:cNvSpPr>
          <p:nvPr/>
        </p:nvSpPr>
        <p:spPr bwMode="auto">
          <a:xfrm>
            <a:off x="1958975" y="4092575"/>
            <a:ext cx="1773238" cy="336550"/>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Logique métier</a:t>
            </a:r>
          </a:p>
        </p:txBody>
      </p:sp>
      <p:sp>
        <p:nvSpPr>
          <p:cNvPr id="37" name="AutoShape 34"/>
          <p:cNvSpPr>
            <a:spLocks noChangeArrowheads="1"/>
          </p:cNvSpPr>
          <p:nvPr/>
        </p:nvSpPr>
        <p:spPr bwMode="auto">
          <a:xfrm>
            <a:off x="1452563" y="2085975"/>
            <a:ext cx="6235700" cy="3530600"/>
          </a:xfrm>
          <a:prstGeom prst="roundRect">
            <a:avLst>
              <a:gd name="adj" fmla="val 8023"/>
            </a:avLst>
          </a:prstGeom>
          <a:noFill/>
          <a:ln w="28575" algn="ctr">
            <a:solidFill>
              <a:srgbClr val="007DFA"/>
            </a:solidFill>
            <a:round/>
            <a:headEnd type="none" w="sm" len="sm"/>
            <a:tailEnd type="none" w="sm" len="sm"/>
          </a:ln>
        </p:spPr>
        <p:txBody>
          <a:bodyPr anchor="ctr">
            <a:spAutoFit/>
          </a:bodyPr>
          <a:lstStyle/>
          <a:p>
            <a:endParaRPr lang="fr-FR"/>
          </a:p>
        </p:txBody>
      </p:sp>
      <p:sp>
        <p:nvSpPr>
          <p:cNvPr id="38" name="AutoShape 35"/>
          <p:cNvSpPr>
            <a:spLocks noChangeArrowheads="1"/>
          </p:cNvSpPr>
          <p:nvPr/>
        </p:nvSpPr>
        <p:spPr bwMode="auto">
          <a:xfrm>
            <a:off x="749300" y="5905500"/>
            <a:ext cx="2667000" cy="381000"/>
          </a:xfrm>
          <a:prstGeom prst="wedgeRoundRectCallout">
            <a:avLst>
              <a:gd name="adj1" fmla="val 59523"/>
              <a:gd name="adj2" fmla="val -128750"/>
              <a:gd name="adj3" fmla="val 16667"/>
            </a:avLst>
          </a:prstGeom>
          <a:solidFill>
            <a:srgbClr val="FFFF00">
              <a:alpha val="50195"/>
            </a:srgbClr>
          </a:solidFill>
          <a:ln w="9525" algn="ctr">
            <a:solidFill>
              <a:srgbClr val="003366"/>
            </a:solidFill>
            <a:miter lim="800000"/>
            <a:headEnd type="none" w="sm" len="sm"/>
            <a:tailEnd type="none" w="sm" len="sm"/>
          </a:ln>
        </p:spPr>
        <p:txBody>
          <a:bodyPr/>
          <a:lstStyle/>
          <a:p>
            <a:pPr algn="ctr"/>
            <a:r>
              <a:rPr lang="fr-FR" sz="1400" b="1">
                <a:solidFill>
                  <a:srgbClr val="FF0000"/>
                </a:solidFill>
              </a:rPr>
              <a:t>Système non opérationnel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strVal val="#ppt_w*0.70"/>
                                          </p:val>
                                        </p:tav>
                                        <p:tav tm="100000">
                                          <p:val>
                                            <p:strVal val="#ppt_w"/>
                                          </p:val>
                                        </p:tav>
                                      </p:tavLst>
                                    </p:anim>
                                    <p:anim calcmode="lin" valueType="num">
                                      <p:cBhvr>
                                        <p:cTn id="38" dur="1000" fill="hold"/>
                                        <p:tgtEl>
                                          <p:spTgt spid="14"/>
                                        </p:tgtEl>
                                        <p:attrNameLst>
                                          <p:attrName>ppt_h</p:attrName>
                                        </p:attrNameLst>
                                      </p:cBhvr>
                                      <p:tavLst>
                                        <p:tav tm="0">
                                          <p:val>
                                            <p:strVal val="#ppt_h"/>
                                          </p:val>
                                        </p:tav>
                                        <p:tav tm="100000">
                                          <p:val>
                                            <p:strVal val="#ppt_h"/>
                                          </p:val>
                                        </p:tav>
                                      </p:tavLst>
                                    </p:anim>
                                    <p:animEffect transition="in" filter="fade">
                                      <p:cBhvr>
                                        <p:cTn id="39" dur="1000"/>
                                        <p:tgtEl>
                                          <p:spTgt spid="1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0.70"/>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strVal val="#ppt_w*0.70"/>
                                          </p:val>
                                        </p:tav>
                                        <p:tav tm="100000">
                                          <p:val>
                                            <p:strVal val="#ppt_w"/>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animEffect transition="in" filter="fade">
                                      <p:cBhvr>
                                        <p:cTn id="54" dur="1000"/>
                                        <p:tgtEl>
                                          <p:spTgt spid="17"/>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strVal val="#ppt_w*0.70"/>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Effect transition="in" filter="fade">
                                      <p:cBhvr>
                                        <p:cTn id="59" dur="1000"/>
                                        <p:tgtEl>
                                          <p:spTgt spid="18"/>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strVal val="#ppt_w*0.70"/>
                                          </p:val>
                                        </p:tav>
                                        <p:tav tm="100000">
                                          <p:val>
                                            <p:strVal val="#ppt_w"/>
                                          </p:val>
                                        </p:tav>
                                      </p:tavLst>
                                    </p:anim>
                                    <p:anim calcmode="lin" valueType="num">
                                      <p:cBhvr>
                                        <p:cTn id="63" dur="1000" fill="hold"/>
                                        <p:tgtEl>
                                          <p:spTgt spid="19"/>
                                        </p:tgtEl>
                                        <p:attrNameLst>
                                          <p:attrName>ppt_h</p:attrName>
                                        </p:attrNameLst>
                                      </p:cBhvr>
                                      <p:tavLst>
                                        <p:tav tm="0">
                                          <p:val>
                                            <p:strVal val="#ppt_h"/>
                                          </p:val>
                                        </p:tav>
                                        <p:tav tm="100000">
                                          <p:val>
                                            <p:strVal val="#ppt_h"/>
                                          </p:val>
                                        </p:tav>
                                      </p:tavLst>
                                    </p:anim>
                                    <p:animEffect transition="in" filter="fade">
                                      <p:cBhvr>
                                        <p:cTn id="64" dur="1000"/>
                                        <p:tgtEl>
                                          <p:spTgt spid="19"/>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strVal val="#ppt_w*0.70"/>
                                          </p:val>
                                        </p:tav>
                                        <p:tav tm="100000">
                                          <p:val>
                                            <p:strVal val="#ppt_w"/>
                                          </p:val>
                                        </p:tav>
                                      </p:tavLst>
                                    </p:anim>
                                    <p:anim calcmode="lin" valueType="num">
                                      <p:cBhvr>
                                        <p:cTn id="68" dur="1000" fill="hold"/>
                                        <p:tgtEl>
                                          <p:spTgt spid="20"/>
                                        </p:tgtEl>
                                        <p:attrNameLst>
                                          <p:attrName>ppt_h</p:attrName>
                                        </p:attrNameLst>
                                      </p:cBhvr>
                                      <p:tavLst>
                                        <p:tav tm="0">
                                          <p:val>
                                            <p:strVal val="#ppt_h"/>
                                          </p:val>
                                        </p:tav>
                                        <p:tav tm="100000">
                                          <p:val>
                                            <p:strVal val="#ppt_h"/>
                                          </p:val>
                                        </p:tav>
                                      </p:tavLst>
                                    </p:anim>
                                    <p:animEffect transition="in" filter="fade">
                                      <p:cBhvr>
                                        <p:cTn id="69" dur="1000"/>
                                        <p:tgtEl>
                                          <p:spTgt spid="20"/>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ppt_w</p:attrName>
                                        </p:attrNameLst>
                                      </p:cBhvr>
                                      <p:tavLst>
                                        <p:tav tm="0">
                                          <p:val>
                                            <p:strVal val="#ppt_w*0.70"/>
                                          </p:val>
                                        </p:tav>
                                        <p:tav tm="100000">
                                          <p:val>
                                            <p:strVal val="#ppt_w"/>
                                          </p:val>
                                        </p:tav>
                                      </p:tavLst>
                                    </p:anim>
                                    <p:anim calcmode="lin" valueType="num">
                                      <p:cBhvr>
                                        <p:cTn id="73" dur="1000" fill="hold"/>
                                        <p:tgtEl>
                                          <p:spTgt spid="21"/>
                                        </p:tgtEl>
                                        <p:attrNameLst>
                                          <p:attrName>ppt_h</p:attrName>
                                        </p:attrNameLst>
                                      </p:cBhvr>
                                      <p:tavLst>
                                        <p:tav tm="0">
                                          <p:val>
                                            <p:strVal val="#ppt_h"/>
                                          </p:val>
                                        </p:tav>
                                        <p:tav tm="100000">
                                          <p:val>
                                            <p:strVal val="#ppt_h"/>
                                          </p:val>
                                        </p:tav>
                                      </p:tavLst>
                                    </p:anim>
                                    <p:animEffect transition="in" filter="fade">
                                      <p:cBhvr>
                                        <p:cTn id="74" dur="1000"/>
                                        <p:tgtEl>
                                          <p:spTgt spid="21"/>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1000" fill="hold"/>
                                        <p:tgtEl>
                                          <p:spTgt spid="22"/>
                                        </p:tgtEl>
                                        <p:attrNameLst>
                                          <p:attrName>ppt_w</p:attrName>
                                        </p:attrNameLst>
                                      </p:cBhvr>
                                      <p:tavLst>
                                        <p:tav tm="0">
                                          <p:val>
                                            <p:strVal val="#ppt_w*0.70"/>
                                          </p:val>
                                        </p:tav>
                                        <p:tav tm="100000">
                                          <p:val>
                                            <p:strVal val="#ppt_w"/>
                                          </p:val>
                                        </p:tav>
                                      </p:tavLst>
                                    </p:anim>
                                    <p:anim calcmode="lin" valueType="num">
                                      <p:cBhvr>
                                        <p:cTn id="78" dur="1000" fill="hold"/>
                                        <p:tgtEl>
                                          <p:spTgt spid="22"/>
                                        </p:tgtEl>
                                        <p:attrNameLst>
                                          <p:attrName>ppt_h</p:attrName>
                                        </p:attrNameLst>
                                      </p:cBhvr>
                                      <p:tavLst>
                                        <p:tav tm="0">
                                          <p:val>
                                            <p:strVal val="#ppt_h"/>
                                          </p:val>
                                        </p:tav>
                                        <p:tav tm="100000">
                                          <p:val>
                                            <p:strVal val="#ppt_h"/>
                                          </p:val>
                                        </p:tav>
                                      </p:tavLst>
                                    </p:anim>
                                    <p:animEffect transition="in" filter="fade">
                                      <p:cBhvr>
                                        <p:cTn id="79" dur="1000"/>
                                        <p:tgtEl>
                                          <p:spTgt spid="22"/>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strVal val="#ppt_w*0.70"/>
                                          </p:val>
                                        </p:tav>
                                        <p:tav tm="100000">
                                          <p:val>
                                            <p:strVal val="#ppt_w"/>
                                          </p:val>
                                        </p:tav>
                                      </p:tavLst>
                                    </p:anim>
                                    <p:anim calcmode="lin" valueType="num">
                                      <p:cBhvr>
                                        <p:cTn id="83" dur="1000" fill="hold"/>
                                        <p:tgtEl>
                                          <p:spTgt spid="23"/>
                                        </p:tgtEl>
                                        <p:attrNameLst>
                                          <p:attrName>ppt_h</p:attrName>
                                        </p:attrNameLst>
                                      </p:cBhvr>
                                      <p:tavLst>
                                        <p:tav tm="0">
                                          <p:val>
                                            <p:strVal val="#ppt_h"/>
                                          </p:val>
                                        </p:tav>
                                        <p:tav tm="100000">
                                          <p:val>
                                            <p:strVal val="#ppt_h"/>
                                          </p:val>
                                        </p:tav>
                                      </p:tavLst>
                                    </p:anim>
                                    <p:animEffect transition="in" filter="fade">
                                      <p:cBhvr>
                                        <p:cTn id="84" dur="1000"/>
                                        <p:tgtEl>
                                          <p:spTgt spid="23"/>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1000" fill="hold"/>
                                        <p:tgtEl>
                                          <p:spTgt spid="24"/>
                                        </p:tgtEl>
                                        <p:attrNameLst>
                                          <p:attrName>ppt_w</p:attrName>
                                        </p:attrNameLst>
                                      </p:cBhvr>
                                      <p:tavLst>
                                        <p:tav tm="0">
                                          <p:val>
                                            <p:strVal val="#ppt_w*0.70"/>
                                          </p:val>
                                        </p:tav>
                                        <p:tav tm="100000">
                                          <p:val>
                                            <p:strVal val="#ppt_w"/>
                                          </p:val>
                                        </p:tav>
                                      </p:tavLst>
                                    </p:anim>
                                    <p:anim calcmode="lin" valueType="num">
                                      <p:cBhvr>
                                        <p:cTn id="88" dur="1000" fill="hold"/>
                                        <p:tgtEl>
                                          <p:spTgt spid="24"/>
                                        </p:tgtEl>
                                        <p:attrNameLst>
                                          <p:attrName>ppt_h</p:attrName>
                                        </p:attrNameLst>
                                      </p:cBhvr>
                                      <p:tavLst>
                                        <p:tav tm="0">
                                          <p:val>
                                            <p:strVal val="#ppt_h"/>
                                          </p:val>
                                        </p:tav>
                                        <p:tav tm="100000">
                                          <p:val>
                                            <p:strVal val="#ppt_h"/>
                                          </p:val>
                                        </p:tav>
                                      </p:tavLst>
                                    </p:anim>
                                    <p:animEffect transition="in" filter="fade">
                                      <p:cBhvr>
                                        <p:cTn id="89" dur="1000"/>
                                        <p:tgtEl>
                                          <p:spTgt spid="24"/>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1000" fill="hold"/>
                                        <p:tgtEl>
                                          <p:spTgt spid="25"/>
                                        </p:tgtEl>
                                        <p:attrNameLst>
                                          <p:attrName>ppt_w</p:attrName>
                                        </p:attrNameLst>
                                      </p:cBhvr>
                                      <p:tavLst>
                                        <p:tav tm="0">
                                          <p:val>
                                            <p:strVal val="#ppt_w*0.70"/>
                                          </p:val>
                                        </p:tav>
                                        <p:tav tm="100000">
                                          <p:val>
                                            <p:strVal val="#ppt_w"/>
                                          </p:val>
                                        </p:tav>
                                      </p:tavLst>
                                    </p:anim>
                                    <p:anim calcmode="lin" valueType="num">
                                      <p:cBhvr>
                                        <p:cTn id="93" dur="1000" fill="hold"/>
                                        <p:tgtEl>
                                          <p:spTgt spid="25"/>
                                        </p:tgtEl>
                                        <p:attrNameLst>
                                          <p:attrName>ppt_h</p:attrName>
                                        </p:attrNameLst>
                                      </p:cBhvr>
                                      <p:tavLst>
                                        <p:tav tm="0">
                                          <p:val>
                                            <p:strVal val="#ppt_h"/>
                                          </p:val>
                                        </p:tav>
                                        <p:tav tm="100000">
                                          <p:val>
                                            <p:strVal val="#ppt_h"/>
                                          </p:val>
                                        </p:tav>
                                      </p:tavLst>
                                    </p:anim>
                                    <p:animEffect transition="in" filter="fade">
                                      <p:cBhvr>
                                        <p:cTn id="94" dur="1000"/>
                                        <p:tgtEl>
                                          <p:spTgt spid="25"/>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1000" fill="hold"/>
                                        <p:tgtEl>
                                          <p:spTgt spid="26"/>
                                        </p:tgtEl>
                                        <p:attrNameLst>
                                          <p:attrName>ppt_w</p:attrName>
                                        </p:attrNameLst>
                                      </p:cBhvr>
                                      <p:tavLst>
                                        <p:tav tm="0">
                                          <p:val>
                                            <p:strVal val="#ppt_w*0.70"/>
                                          </p:val>
                                        </p:tav>
                                        <p:tav tm="100000">
                                          <p:val>
                                            <p:strVal val="#ppt_w"/>
                                          </p:val>
                                        </p:tav>
                                      </p:tavLst>
                                    </p:anim>
                                    <p:anim calcmode="lin" valueType="num">
                                      <p:cBhvr>
                                        <p:cTn id="98" dur="1000" fill="hold"/>
                                        <p:tgtEl>
                                          <p:spTgt spid="26"/>
                                        </p:tgtEl>
                                        <p:attrNameLst>
                                          <p:attrName>ppt_h</p:attrName>
                                        </p:attrNameLst>
                                      </p:cBhvr>
                                      <p:tavLst>
                                        <p:tav tm="0">
                                          <p:val>
                                            <p:strVal val="#ppt_h"/>
                                          </p:val>
                                        </p:tav>
                                        <p:tav tm="100000">
                                          <p:val>
                                            <p:strVal val="#ppt_h"/>
                                          </p:val>
                                        </p:tav>
                                      </p:tavLst>
                                    </p:anim>
                                    <p:animEffect transition="in" filter="fade">
                                      <p:cBhvr>
                                        <p:cTn id="99" dur="1000"/>
                                        <p:tgtEl>
                                          <p:spTgt spid="26"/>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1000" fill="hold"/>
                                        <p:tgtEl>
                                          <p:spTgt spid="27"/>
                                        </p:tgtEl>
                                        <p:attrNameLst>
                                          <p:attrName>ppt_w</p:attrName>
                                        </p:attrNameLst>
                                      </p:cBhvr>
                                      <p:tavLst>
                                        <p:tav tm="0">
                                          <p:val>
                                            <p:strVal val="#ppt_w*0.70"/>
                                          </p:val>
                                        </p:tav>
                                        <p:tav tm="100000">
                                          <p:val>
                                            <p:strVal val="#ppt_w"/>
                                          </p:val>
                                        </p:tav>
                                      </p:tavLst>
                                    </p:anim>
                                    <p:anim calcmode="lin" valueType="num">
                                      <p:cBhvr>
                                        <p:cTn id="103" dur="1000" fill="hold"/>
                                        <p:tgtEl>
                                          <p:spTgt spid="27"/>
                                        </p:tgtEl>
                                        <p:attrNameLst>
                                          <p:attrName>ppt_h</p:attrName>
                                        </p:attrNameLst>
                                      </p:cBhvr>
                                      <p:tavLst>
                                        <p:tav tm="0">
                                          <p:val>
                                            <p:strVal val="#ppt_h"/>
                                          </p:val>
                                        </p:tav>
                                        <p:tav tm="100000">
                                          <p:val>
                                            <p:strVal val="#ppt_h"/>
                                          </p:val>
                                        </p:tav>
                                      </p:tavLst>
                                    </p:anim>
                                    <p:animEffect transition="in" filter="fade">
                                      <p:cBhvr>
                                        <p:cTn id="104" dur="1000"/>
                                        <p:tgtEl>
                                          <p:spTgt spid="27"/>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1000" fill="hold"/>
                                        <p:tgtEl>
                                          <p:spTgt spid="28"/>
                                        </p:tgtEl>
                                        <p:attrNameLst>
                                          <p:attrName>ppt_w</p:attrName>
                                        </p:attrNameLst>
                                      </p:cBhvr>
                                      <p:tavLst>
                                        <p:tav tm="0">
                                          <p:val>
                                            <p:strVal val="#ppt_w*0.70"/>
                                          </p:val>
                                        </p:tav>
                                        <p:tav tm="100000">
                                          <p:val>
                                            <p:strVal val="#ppt_w"/>
                                          </p:val>
                                        </p:tav>
                                      </p:tavLst>
                                    </p:anim>
                                    <p:anim calcmode="lin" valueType="num">
                                      <p:cBhvr>
                                        <p:cTn id="108" dur="1000" fill="hold"/>
                                        <p:tgtEl>
                                          <p:spTgt spid="28"/>
                                        </p:tgtEl>
                                        <p:attrNameLst>
                                          <p:attrName>ppt_h</p:attrName>
                                        </p:attrNameLst>
                                      </p:cBhvr>
                                      <p:tavLst>
                                        <p:tav tm="0">
                                          <p:val>
                                            <p:strVal val="#ppt_h"/>
                                          </p:val>
                                        </p:tav>
                                        <p:tav tm="100000">
                                          <p:val>
                                            <p:strVal val="#ppt_h"/>
                                          </p:val>
                                        </p:tav>
                                      </p:tavLst>
                                    </p:anim>
                                    <p:animEffect transition="in" filter="fade">
                                      <p:cBhvr>
                                        <p:cTn id="109" dur="1000"/>
                                        <p:tgtEl>
                                          <p:spTgt spid="28"/>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1000" fill="hold"/>
                                        <p:tgtEl>
                                          <p:spTgt spid="29"/>
                                        </p:tgtEl>
                                        <p:attrNameLst>
                                          <p:attrName>ppt_w</p:attrName>
                                        </p:attrNameLst>
                                      </p:cBhvr>
                                      <p:tavLst>
                                        <p:tav tm="0">
                                          <p:val>
                                            <p:strVal val="#ppt_w*0.70"/>
                                          </p:val>
                                        </p:tav>
                                        <p:tav tm="100000">
                                          <p:val>
                                            <p:strVal val="#ppt_w"/>
                                          </p:val>
                                        </p:tav>
                                      </p:tavLst>
                                    </p:anim>
                                    <p:anim calcmode="lin" valueType="num">
                                      <p:cBhvr>
                                        <p:cTn id="113" dur="1000" fill="hold"/>
                                        <p:tgtEl>
                                          <p:spTgt spid="29"/>
                                        </p:tgtEl>
                                        <p:attrNameLst>
                                          <p:attrName>ppt_h</p:attrName>
                                        </p:attrNameLst>
                                      </p:cBhvr>
                                      <p:tavLst>
                                        <p:tav tm="0">
                                          <p:val>
                                            <p:strVal val="#ppt_h"/>
                                          </p:val>
                                        </p:tav>
                                        <p:tav tm="100000">
                                          <p:val>
                                            <p:strVal val="#ppt_h"/>
                                          </p:val>
                                        </p:tav>
                                      </p:tavLst>
                                    </p:anim>
                                    <p:animEffect transition="in" filter="fade">
                                      <p:cBhvr>
                                        <p:cTn id="114" dur="1000"/>
                                        <p:tgtEl>
                                          <p:spTgt spid="29"/>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1000" fill="hold"/>
                                        <p:tgtEl>
                                          <p:spTgt spid="30"/>
                                        </p:tgtEl>
                                        <p:attrNameLst>
                                          <p:attrName>ppt_w</p:attrName>
                                        </p:attrNameLst>
                                      </p:cBhvr>
                                      <p:tavLst>
                                        <p:tav tm="0">
                                          <p:val>
                                            <p:strVal val="#ppt_w*0.70"/>
                                          </p:val>
                                        </p:tav>
                                        <p:tav tm="100000">
                                          <p:val>
                                            <p:strVal val="#ppt_w"/>
                                          </p:val>
                                        </p:tav>
                                      </p:tavLst>
                                    </p:anim>
                                    <p:anim calcmode="lin" valueType="num">
                                      <p:cBhvr>
                                        <p:cTn id="118" dur="1000" fill="hold"/>
                                        <p:tgtEl>
                                          <p:spTgt spid="30"/>
                                        </p:tgtEl>
                                        <p:attrNameLst>
                                          <p:attrName>ppt_h</p:attrName>
                                        </p:attrNameLst>
                                      </p:cBhvr>
                                      <p:tavLst>
                                        <p:tav tm="0">
                                          <p:val>
                                            <p:strVal val="#ppt_h"/>
                                          </p:val>
                                        </p:tav>
                                        <p:tav tm="100000">
                                          <p:val>
                                            <p:strVal val="#ppt_h"/>
                                          </p:val>
                                        </p:tav>
                                      </p:tavLst>
                                    </p:anim>
                                    <p:animEffect transition="in" filter="fade">
                                      <p:cBhvr>
                                        <p:cTn id="119" dur="1000"/>
                                        <p:tgtEl>
                                          <p:spTgt spid="30"/>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p:cTn id="122" dur="1000" fill="hold"/>
                                        <p:tgtEl>
                                          <p:spTgt spid="31"/>
                                        </p:tgtEl>
                                        <p:attrNameLst>
                                          <p:attrName>ppt_w</p:attrName>
                                        </p:attrNameLst>
                                      </p:cBhvr>
                                      <p:tavLst>
                                        <p:tav tm="0">
                                          <p:val>
                                            <p:strVal val="#ppt_w*0.70"/>
                                          </p:val>
                                        </p:tav>
                                        <p:tav tm="100000">
                                          <p:val>
                                            <p:strVal val="#ppt_w"/>
                                          </p:val>
                                        </p:tav>
                                      </p:tavLst>
                                    </p:anim>
                                    <p:anim calcmode="lin" valueType="num">
                                      <p:cBhvr>
                                        <p:cTn id="123" dur="1000" fill="hold"/>
                                        <p:tgtEl>
                                          <p:spTgt spid="31"/>
                                        </p:tgtEl>
                                        <p:attrNameLst>
                                          <p:attrName>ppt_h</p:attrName>
                                        </p:attrNameLst>
                                      </p:cBhvr>
                                      <p:tavLst>
                                        <p:tav tm="0">
                                          <p:val>
                                            <p:strVal val="#ppt_h"/>
                                          </p:val>
                                        </p:tav>
                                        <p:tav tm="100000">
                                          <p:val>
                                            <p:strVal val="#ppt_h"/>
                                          </p:val>
                                        </p:tav>
                                      </p:tavLst>
                                    </p:anim>
                                    <p:animEffect transition="in" filter="fade">
                                      <p:cBhvr>
                                        <p:cTn id="124" dur="1000"/>
                                        <p:tgtEl>
                                          <p:spTgt spid="31"/>
                                        </p:tgtEl>
                                      </p:cBhvr>
                                    </p:animEffect>
                                  </p:childTnLst>
                                </p:cTn>
                              </p:par>
                              <p:par>
                                <p:cTn id="125" presetID="55" presetClass="entr" presetSubtype="0" fill="hold" grpId="0" nodeType="with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p:cTn id="127" dur="1000" fill="hold"/>
                                        <p:tgtEl>
                                          <p:spTgt spid="32"/>
                                        </p:tgtEl>
                                        <p:attrNameLst>
                                          <p:attrName>ppt_w</p:attrName>
                                        </p:attrNameLst>
                                      </p:cBhvr>
                                      <p:tavLst>
                                        <p:tav tm="0">
                                          <p:val>
                                            <p:strVal val="#ppt_w*0.70"/>
                                          </p:val>
                                        </p:tav>
                                        <p:tav tm="100000">
                                          <p:val>
                                            <p:strVal val="#ppt_w"/>
                                          </p:val>
                                        </p:tav>
                                      </p:tavLst>
                                    </p:anim>
                                    <p:anim calcmode="lin" valueType="num">
                                      <p:cBhvr>
                                        <p:cTn id="128" dur="1000" fill="hold"/>
                                        <p:tgtEl>
                                          <p:spTgt spid="32"/>
                                        </p:tgtEl>
                                        <p:attrNameLst>
                                          <p:attrName>ppt_h</p:attrName>
                                        </p:attrNameLst>
                                      </p:cBhvr>
                                      <p:tavLst>
                                        <p:tav tm="0">
                                          <p:val>
                                            <p:strVal val="#ppt_h"/>
                                          </p:val>
                                        </p:tav>
                                        <p:tav tm="100000">
                                          <p:val>
                                            <p:strVal val="#ppt_h"/>
                                          </p:val>
                                        </p:tav>
                                      </p:tavLst>
                                    </p:anim>
                                    <p:animEffect transition="in" filter="fade">
                                      <p:cBhvr>
                                        <p:cTn id="129" dur="1000"/>
                                        <p:tgtEl>
                                          <p:spTgt spid="32"/>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 calcmode="lin" valueType="num">
                                      <p:cBhvr>
                                        <p:cTn id="132" dur="1000" fill="hold"/>
                                        <p:tgtEl>
                                          <p:spTgt spid="33"/>
                                        </p:tgtEl>
                                        <p:attrNameLst>
                                          <p:attrName>ppt_w</p:attrName>
                                        </p:attrNameLst>
                                      </p:cBhvr>
                                      <p:tavLst>
                                        <p:tav tm="0">
                                          <p:val>
                                            <p:strVal val="#ppt_w*0.70"/>
                                          </p:val>
                                        </p:tav>
                                        <p:tav tm="100000">
                                          <p:val>
                                            <p:strVal val="#ppt_w"/>
                                          </p:val>
                                        </p:tav>
                                      </p:tavLst>
                                    </p:anim>
                                    <p:anim calcmode="lin" valueType="num">
                                      <p:cBhvr>
                                        <p:cTn id="133" dur="1000" fill="hold"/>
                                        <p:tgtEl>
                                          <p:spTgt spid="33"/>
                                        </p:tgtEl>
                                        <p:attrNameLst>
                                          <p:attrName>ppt_h</p:attrName>
                                        </p:attrNameLst>
                                      </p:cBhvr>
                                      <p:tavLst>
                                        <p:tav tm="0">
                                          <p:val>
                                            <p:strVal val="#ppt_h"/>
                                          </p:val>
                                        </p:tav>
                                        <p:tav tm="100000">
                                          <p:val>
                                            <p:strVal val="#ppt_h"/>
                                          </p:val>
                                        </p:tav>
                                      </p:tavLst>
                                    </p:anim>
                                    <p:animEffect transition="in" filter="fade">
                                      <p:cBhvr>
                                        <p:cTn id="134" dur="1000"/>
                                        <p:tgtEl>
                                          <p:spTgt spid="33"/>
                                        </p:tgtEl>
                                      </p:cBhvr>
                                    </p:animEffect>
                                  </p:childTnLst>
                                </p:cTn>
                              </p:par>
                              <p:par>
                                <p:cTn id="135" presetID="42" presetClass="path" presetSubtype="0" accel="50000" decel="50000" fill="hold" grpId="1" nodeType="withEffect">
                                  <p:stCondLst>
                                    <p:cond delay="0"/>
                                  </p:stCondLst>
                                  <p:childTnLst>
                                    <p:animMotion origin="layout" path="M 0 0  L 0 0.33333  E" pathEditMode="relative" ptsTypes="">
                                      <p:cBhvr>
                                        <p:cTn id="136" dur="2000" fill="hold"/>
                                        <p:tgtEl>
                                          <p:spTgt spid="9"/>
                                        </p:tgtEl>
                                        <p:attrNameLst>
                                          <p:attrName>ppt_x</p:attrName>
                                          <p:attrName>ppt_y</p:attrName>
                                        </p:attrNameLst>
                                      </p:cBhvr>
                                    </p:animMotion>
                                  </p:childTnLst>
                                </p:cTn>
                              </p:par>
                              <p:par>
                                <p:cTn id="137" presetID="42" presetClass="path" presetSubtype="0" accel="50000" decel="50000" fill="hold" grpId="1" nodeType="withEffect">
                                  <p:stCondLst>
                                    <p:cond delay="0"/>
                                  </p:stCondLst>
                                  <p:childTnLst>
                                    <p:animMotion origin="layout" path="M 0 0  L 0 0.33333  E" pathEditMode="relative" ptsTypes="">
                                      <p:cBhvr>
                                        <p:cTn id="138" dur="2000" fill="hold"/>
                                        <p:tgtEl>
                                          <p:spTgt spid="10"/>
                                        </p:tgtEl>
                                        <p:attrNameLst>
                                          <p:attrName>ppt_x</p:attrName>
                                          <p:attrName>ppt_y</p:attrName>
                                        </p:attrNameLst>
                                      </p:cBhvr>
                                    </p:animMotion>
                                  </p:childTnLst>
                                </p:cTn>
                              </p:par>
                              <p:par>
                                <p:cTn id="139" presetID="42" presetClass="path" presetSubtype="0" accel="50000" decel="50000" fill="hold" grpId="1" nodeType="withEffect">
                                  <p:stCondLst>
                                    <p:cond delay="0"/>
                                  </p:stCondLst>
                                  <p:childTnLst>
                                    <p:animMotion origin="layout" path="M 0 0  L 0 0.33333  E" pathEditMode="relative" ptsTypes="">
                                      <p:cBhvr>
                                        <p:cTn id="140" dur="2000" fill="hold"/>
                                        <p:tgtEl>
                                          <p:spTgt spid="12"/>
                                        </p:tgtEl>
                                        <p:attrNameLst>
                                          <p:attrName>ppt_x</p:attrName>
                                          <p:attrName>ppt_y</p:attrName>
                                        </p:attrNameLst>
                                      </p:cBhvr>
                                    </p:animMotion>
                                  </p:childTnLst>
                                </p:cTn>
                              </p:par>
                              <p:par>
                                <p:cTn id="141" presetID="42" presetClass="path" presetSubtype="0" accel="50000" decel="50000" fill="hold" grpId="1" nodeType="withEffect">
                                  <p:stCondLst>
                                    <p:cond delay="0"/>
                                  </p:stCondLst>
                                  <p:childTnLst>
                                    <p:animMotion origin="layout" path="M 2.77778E-6 -4.07407E-6 L -0.11146 0.38241 " pathEditMode="relative" rAng="0" ptsTypes="AA">
                                      <p:cBhvr>
                                        <p:cTn id="142" dur="2000" fill="hold"/>
                                        <p:tgtEl>
                                          <p:spTgt spid="18"/>
                                        </p:tgtEl>
                                        <p:attrNameLst>
                                          <p:attrName>ppt_x</p:attrName>
                                          <p:attrName>ppt_y</p:attrName>
                                        </p:attrNameLst>
                                      </p:cBhvr>
                                      <p:rCtr x="-56" y="191"/>
                                    </p:animMotion>
                                  </p:childTnLst>
                                </p:cTn>
                              </p:par>
                              <p:par>
                                <p:cTn id="143" presetID="42" presetClass="path" presetSubtype="0" accel="50000" decel="50000" fill="hold" grpId="1" nodeType="withEffect">
                                  <p:stCondLst>
                                    <p:cond delay="0"/>
                                  </p:stCondLst>
                                  <p:childTnLst>
                                    <p:animMotion origin="layout" path="M -2.5E-6 -2.22222E-6 L -0.11059 0.34051 " pathEditMode="relative" rAng="0" ptsTypes="AA">
                                      <p:cBhvr>
                                        <p:cTn id="144" dur="2000" fill="hold"/>
                                        <p:tgtEl>
                                          <p:spTgt spid="22"/>
                                        </p:tgtEl>
                                        <p:attrNameLst>
                                          <p:attrName>ppt_x</p:attrName>
                                          <p:attrName>ppt_y</p:attrName>
                                        </p:attrNameLst>
                                      </p:cBhvr>
                                      <p:rCtr x="-55" y="170"/>
                                    </p:animMotion>
                                  </p:childTnLst>
                                </p:cTn>
                              </p:par>
                              <p:par>
                                <p:cTn id="145" presetID="42" presetClass="path" presetSubtype="0" accel="50000" decel="50000" fill="hold" grpId="1" nodeType="withEffect">
                                  <p:stCondLst>
                                    <p:cond delay="0"/>
                                  </p:stCondLst>
                                  <p:childTnLst>
                                    <p:animMotion origin="layout" path="M -1.11111E-6 -2.22222E-6 L 0.0007 0.29468 " pathEditMode="relative" rAng="0" ptsTypes="AA">
                                      <p:cBhvr>
                                        <p:cTn id="146" dur="2000" fill="hold"/>
                                        <p:tgtEl>
                                          <p:spTgt spid="19"/>
                                        </p:tgtEl>
                                        <p:attrNameLst>
                                          <p:attrName>ppt_x</p:attrName>
                                          <p:attrName>ppt_y</p:attrName>
                                        </p:attrNameLst>
                                      </p:cBhvr>
                                      <p:rCtr x="0" y="147"/>
                                    </p:animMotion>
                                  </p:childTnLst>
                                </p:cTn>
                              </p:par>
                              <p:par>
                                <p:cTn id="147" presetID="42" presetClass="path" presetSubtype="0" accel="50000" decel="50000" fill="hold" grpId="1" nodeType="withEffect">
                                  <p:stCondLst>
                                    <p:cond delay="0"/>
                                  </p:stCondLst>
                                  <p:childTnLst>
                                    <p:animMotion origin="layout" path="M 4.16667E-6 -1.85185E-6 L -0.00018 0.25255 " pathEditMode="relative" rAng="0" ptsTypes="AA">
                                      <p:cBhvr>
                                        <p:cTn id="148" dur="2000" fill="hold"/>
                                        <p:tgtEl>
                                          <p:spTgt spid="25"/>
                                        </p:tgtEl>
                                        <p:attrNameLst>
                                          <p:attrName>ppt_x</p:attrName>
                                          <p:attrName>ppt_y</p:attrName>
                                        </p:attrNameLst>
                                      </p:cBhvr>
                                      <p:rCtr x="0" y="126"/>
                                    </p:animMotion>
                                  </p:childTnLst>
                                </p:cTn>
                              </p:par>
                              <p:par>
                                <p:cTn id="149" presetID="42" presetClass="path" presetSubtype="0" accel="50000" decel="50000" fill="hold" grpId="1" nodeType="withEffect">
                                  <p:stCondLst>
                                    <p:cond delay="0"/>
                                  </p:stCondLst>
                                  <p:childTnLst>
                                    <p:animMotion origin="layout" path="M -2.5E-6 -1.85185E-6 L -0.16475 0.29838 " pathEditMode="relative" rAng="0" ptsTypes="AA">
                                      <p:cBhvr>
                                        <p:cTn id="150" dur="2000" fill="hold"/>
                                        <p:tgtEl>
                                          <p:spTgt spid="27"/>
                                        </p:tgtEl>
                                        <p:attrNameLst>
                                          <p:attrName>ppt_x</p:attrName>
                                          <p:attrName>ppt_y</p:attrName>
                                        </p:attrNameLst>
                                      </p:cBhvr>
                                      <p:rCtr x="-82" y="149"/>
                                    </p:animMotion>
                                  </p:childTnLst>
                                </p:cTn>
                              </p:par>
                              <p:par>
                                <p:cTn id="151" presetID="42" presetClass="path" presetSubtype="0" accel="50000" decel="50000" fill="hold" grpId="1" nodeType="withEffect">
                                  <p:stCondLst>
                                    <p:cond delay="0"/>
                                  </p:stCondLst>
                                  <p:childTnLst>
                                    <p:animMotion origin="layout" path="M -4.16667E-6 -4.81481E-6 L -4.16667E-6 0.16991 " pathEditMode="relative" rAng="0" ptsTypes="AA">
                                      <p:cBhvr>
                                        <p:cTn id="152" dur="2000" fill="hold"/>
                                        <p:tgtEl>
                                          <p:spTgt spid="31"/>
                                        </p:tgtEl>
                                        <p:attrNameLst>
                                          <p:attrName>ppt_x</p:attrName>
                                          <p:attrName>ppt_y</p:attrName>
                                        </p:attrNameLst>
                                      </p:cBhvr>
                                      <p:rCtr x="0" y="85"/>
                                    </p:animMotion>
                                  </p:childTnLst>
                                </p:cTn>
                              </p:par>
                              <p:par>
                                <p:cTn id="153" presetID="42" presetClass="path" presetSubtype="0" accel="50000" decel="50000" fill="hold" grpId="1" nodeType="withEffect">
                                  <p:stCondLst>
                                    <p:cond delay="0"/>
                                  </p:stCondLst>
                                  <p:childTnLst>
                                    <p:animMotion origin="layout" path="M -2.5E-6 -4.81481E-6 L -0.05607 0.2169 " pathEditMode="relative" rAng="0" ptsTypes="AA">
                                      <p:cBhvr>
                                        <p:cTn id="154" dur="2000" fill="hold"/>
                                        <p:tgtEl>
                                          <p:spTgt spid="32"/>
                                        </p:tgtEl>
                                        <p:attrNameLst>
                                          <p:attrName>ppt_x</p:attrName>
                                          <p:attrName>ppt_y</p:attrName>
                                        </p:attrNameLst>
                                      </p:cBhvr>
                                      <p:rCtr x="-28" y="108"/>
                                    </p:animMotion>
                                  </p:childTnLst>
                                </p:cTn>
                              </p:par>
                              <p:par>
                                <p:cTn id="155" presetID="42" presetClass="path" presetSubtype="0" accel="50000" decel="50000" fill="hold" grpId="1" nodeType="withEffect">
                                  <p:stCondLst>
                                    <p:cond delay="0"/>
                                  </p:stCondLst>
                                  <p:childTnLst>
                                    <p:animMotion origin="layout" path="M 2.77778E-6 -1.85185E-6 L -0.05625 0.2544 " pathEditMode="relative" rAng="0" ptsTypes="AA">
                                      <p:cBhvr>
                                        <p:cTn id="156" dur="2000" fill="hold"/>
                                        <p:tgtEl>
                                          <p:spTgt spid="28"/>
                                        </p:tgtEl>
                                        <p:attrNameLst>
                                          <p:attrName>ppt_x</p:attrName>
                                          <p:attrName>ppt_y</p:attrName>
                                        </p:attrNameLst>
                                      </p:cBhvr>
                                      <p:rCtr x="-28" y="127"/>
                                    </p:animMotion>
                                  </p:childTnLst>
                                </p:cTn>
                              </p:par>
                              <p:par>
                                <p:cTn id="157" presetID="55" presetClass="entr" presetSubtype="0" fill="hold" grpId="0" nodeType="withEffect">
                                  <p:stCondLst>
                                    <p:cond delay="0"/>
                                  </p:stCondLst>
                                  <p:childTnLst>
                                    <p:set>
                                      <p:cBhvr>
                                        <p:cTn id="158" dur="1" fill="hold">
                                          <p:stCondLst>
                                            <p:cond delay="0"/>
                                          </p:stCondLst>
                                        </p:cTn>
                                        <p:tgtEl>
                                          <p:spTgt spid="36"/>
                                        </p:tgtEl>
                                        <p:attrNameLst>
                                          <p:attrName>style.visibility</p:attrName>
                                        </p:attrNameLst>
                                      </p:cBhvr>
                                      <p:to>
                                        <p:strVal val="visible"/>
                                      </p:to>
                                    </p:set>
                                    <p:anim calcmode="lin" valueType="num">
                                      <p:cBhvr>
                                        <p:cTn id="159" dur="1000" fill="hold"/>
                                        <p:tgtEl>
                                          <p:spTgt spid="36"/>
                                        </p:tgtEl>
                                        <p:attrNameLst>
                                          <p:attrName>ppt_w</p:attrName>
                                        </p:attrNameLst>
                                      </p:cBhvr>
                                      <p:tavLst>
                                        <p:tav tm="0">
                                          <p:val>
                                            <p:strVal val="#ppt_w*0.70"/>
                                          </p:val>
                                        </p:tav>
                                        <p:tav tm="100000">
                                          <p:val>
                                            <p:strVal val="#ppt_w"/>
                                          </p:val>
                                        </p:tav>
                                      </p:tavLst>
                                    </p:anim>
                                    <p:anim calcmode="lin" valueType="num">
                                      <p:cBhvr>
                                        <p:cTn id="160" dur="1000" fill="hold"/>
                                        <p:tgtEl>
                                          <p:spTgt spid="36"/>
                                        </p:tgtEl>
                                        <p:attrNameLst>
                                          <p:attrName>ppt_h</p:attrName>
                                        </p:attrNameLst>
                                      </p:cBhvr>
                                      <p:tavLst>
                                        <p:tav tm="0">
                                          <p:val>
                                            <p:strVal val="#ppt_h"/>
                                          </p:val>
                                        </p:tav>
                                        <p:tav tm="100000">
                                          <p:val>
                                            <p:strVal val="#ppt_h"/>
                                          </p:val>
                                        </p:tav>
                                      </p:tavLst>
                                    </p:anim>
                                    <p:animEffect transition="in" filter="fade">
                                      <p:cBhvr>
                                        <p:cTn id="161" dur="1000"/>
                                        <p:tgtEl>
                                          <p:spTgt spid="36"/>
                                        </p:tgtEl>
                                      </p:cBhvr>
                                    </p:animEffect>
                                  </p:childTnLst>
                                </p:cTn>
                              </p:par>
                              <p:par>
                                <p:cTn id="162" presetID="63" presetClass="path" presetSubtype="0" accel="50000" decel="50000" fill="hold" grpId="1" nodeType="withEffect">
                                  <p:stCondLst>
                                    <p:cond delay="0"/>
                                  </p:stCondLst>
                                  <p:childTnLst>
                                    <p:animMotion origin="layout" path="M -4.16667E-6 -4.44444E-6 L 0.40243 0.00463 " pathEditMode="relative" rAng="0" ptsTypes="AA">
                                      <p:cBhvr>
                                        <p:cTn id="163" dur="2000" fill="hold"/>
                                        <p:tgtEl>
                                          <p:spTgt spid="11"/>
                                        </p:tgtEl>
                                        <p:attrNameLst>
                                          <p:attrName>ppt_x</p:attrName>
                                          <p:attrName>ppt_y</p:attrName>
                                        </p:attrNameLst>
                                      </p:cBhvr>
                                      <p:rCtr x="201" y="2"/>
                                    </p:animMotion>
                                  </p:childTnLst>
                                </p:cTn>
                              </p:par>
                              <p:par>
                                <p:cTn id="164" presetID="63" presetClass="path" presetSubtype="0" accel="50000" decel="50000" fill="hold" grpId="1" nodeType="withEffect">
                                  <p:stCondLst>
                                    <p:cond delay="0"/>
                                  </p:stCondLst>
                                  <p:childTnLst>
                                    <p:animMotion origin="layout" path="M 4.16667E-6 -2.22222E-6 L 0.52152 -0.00069 " pathEditMode="relative" rAng="0" ptsTypes="AA">
                                      <p:cBhvr>
                                        <p:cTn id="165" dur="2000" fill="hold"/>
                                        <p:tgtEl>
                                          <p:spTgt spid="20"/>
                                        </p:tgtEl>
                                        <p:attrNameLst>
                                          <p:attrName>ppt_x</p:attrName>
                                          <p:attrName>ppt_y</p:attrName>
                                        </p:attrNameLst>
                                      </p:cBhvr>
                                      <p:rCtr x="261" y="0"/>
                                    </p:animMotion>
                                  </p:childTnLst>
                                </p:cTn>
                              </p:par>
                              <p:par>
                                <p:cTn id="166" presetID="63" presetClass="path" presetSubtype="0" accel="50000" decel="50000" fill="hold" grpId="1" nodeType="withEffect">
                                  <p:stCondLst>
                                    <p:cond delay="0"/>
                                  </p:stCondLst>
                                  <p:childTnLst>
                                    <p:animMotion origin="layout" path="M 4.16667E-6 -2.22222E-6 L 0.40243 -0.00069 " pathEditMode="relative" rAng="0" ptsTypes="AA">
                                      <p:cBhvr>
                                        <p:cTn id="167" dur="2000" fill="hold"/>
                                        <p:tgtEl>
                                          <p:spTgt spid="21"/>
                                        </p:tgtEl>
                                        <p:attrNameLst>
                                          <p:attrName>ppt_x</p:attrName>
                                          <p:attrName>ppt_y</p:attrName>
                                        </p:attrNameLst>
                                      </p:cBhvr>
                                      <p:rCtr x="201" y="0"/>
                                    </p:animMotion>
                                  </p:childTnLst>
                                </p:cTn>
                              </p:par>
                              <p:par>
                                <p:cTn id="168" presetID="63" presetClass="path" presetSubtype="0" accel="50000" decel="50000" fill="hold" grpId="1" nodeType="withEffect">
                                  <p:stCondLst>
                                    <p:cond delay="0"/>
                                  </p:stCondLst>
                                  <p:childTnLst>
                                    <p:animMotion origin="layout" path="M -1.11111E-6 -4.81481E-6 L 0.57674 -0.00254 " pathEditMode="relative" rAng="0" ptsTypes="AA">
                                      <p:cBhvr>
                                        <p:cTn id="169" dur="2000" fill="hold"/>
                                        <p:tgtEl>
                                          <p:spTgt spid="29"/>
                                        </p:tgtEl>
                                        <p:attrNameLst>
                                          <p:attrName>ppt_x</p:attrName>
                                          <p:attrName>ppt_y</p:attrName>
                                        </p:attrNameLst>
                                      </p:cBhvr>
                                      <p:rCtr x="288" y="-1"/>
                                    </p:animMotion>
                                  </p:childTnLst>
                                </p:cTn>
                              </p:par>
                              <p:par>
                                <p:cTn id="170" presetID="63" presetClass="path" presetSubtype="0" accel="50000" decel="50000" fill="hold" grpId="1" nodeType="withEffect">
                                  <p:stCondLst>
                                    <p:cond delay="0"/>
                                  </p:stCondLst>
                                  <p:childTnLst>
                                    <p:animMotion origin="layout" path="M 2.77778E-6 -4.81481E-6 L 0.29218 -0.00208 " pathEditMode="relative" rAng="0" ptsTypes="AA">
                                      <p:cBhvr>
                                        <p:cTn id="171" dur="2000" fill="hold"/>
                                        <p:tgtEl>
                                          <p:spTgt spid="33"/>
                                        </p:tgtEl>
                                        <p:attrNameLst>
                                          <p:attrName>ppt_x</p:attrName>
                                          <p:attrName>ppt_y</p:attrName>
                                        </p:attrNameLst>
                                      </p:cBhvr>
                                      <p:rCtr x="146" y="-1"/>
                                    </p:animMotion>
                                  </p:childTnLst>
                                </p:cTn>
                              </p:par>
                              <p:par>
                                <p:cTn id="172" presetID="55" presetClass="entr" presetSubtype="0" fill="hold" grpId="0" nodeType="withEffect">
                                  <p:stCondLst>
                                    <p:cond delay="0"/>
                                  </p:stCondLst>
                                  <p:childTnLst>
                                    <p:set>
                                      <p:cBhvr>
                                        <p:cTn id="173" dur="1" fill="hold">
                                          <p:stCondLst>
                                            <p:cond delay="0"/>
                                          </p:stCondLst>
                                        </p:cTn>
                                        <p:tgtEl>
                                          <p:spTgt spid="35"/>
                                        </p:tgtEl>
                                        <p:attrNameLst>
                                          <p:attrName>style.visibility</p:attrName>
                                        </p:attrNameLst>
                                      </p:cBhvr>
                                      <p:to>
                                        <p:strVal val="visible"/>
                                      </p:to>
                                    </p:set>
                                    <p:anim calcmode="lin" valueType="num">
                                      <p:cBhvr>
                                        <p:cTn id="174" dur="1000" fill="hold"/>
                                        <p:tgtEl>
                                          <p:spTgt spid="35"/>
                                        </p:tgtEl>
                                        <p:attrNameLst>
                                          <p:attrName>ppt_w</p:attrName>
                                        </p:attrNameLst>
                                      </p:cBhvr>
                                      <p:tavLst>
                                        <p:tav tm="0">
                                          <p:val>
                                            <p:strVal val="#ppt_w*0.70"/>
                                          </p:val>
                                        </p:tav>
                                        <p:tav tm="100000">
                                          <p:val>
                                            <p:strVal val="#ppt_w"/>
                                          </p:val>
                                        </p:tav>
                                      </p:tavLst>
                                    </p:anim>
                                    <p:anim calcmode="lin" valueType="num">
                                      <p:cBhvr>
                                        <p:cTn id="175" dur="1000" fill="hold"/>
                                        <p:tgtEl>
                                          <p:spTgt spid="35"/>
                                        </p:tgtEl>
                                        <p:attrNameLst>
                                          <p:attrName>ppt_h</p:attrName>
                                        </p:attrNameLst>
                                      </p:cBhvr>
                                      <p:tavLst>
                                        <p:tav tm="0">
                                          <p:val>
                                            <p:strVal val="#ppt_h"/>
                                          </p:val>
                                        </p:tav>
                                        <p:tav tm="100000">
                                          <p:val>
                                            <p:strVal val="#ppt_h"/>
                                          </p:val>
                                        </p:tav>
                                      </p:tavLst>
                                    </p:anim>
                                    <p:animEffect transition="in" filter="fade">
                                      <p:cBhvr>
                                        <p:cTn id="176" dur="1000"/>
                                        <p:tgtEl>
                                          <p:spTgt spid="35"/>
                                        </p:tgtEl>
                                      </p:cBhvr>
                                    </p:animEffect>
                                  </p:childTnLst>
                                </p:cTn>
                              </p:par>
                              <p:par>
                                <p:cTn id="177" presetID="49" presetClass="path" presetSubtype="0" accel="50000" decel="50000" fill="hold" grpId="1" nodeType="withEffect">
                                  <p:stCondLst>
                                    <p:cond delay="0"/>
                                  </p:stCondLst>
                                  <p:childTnLst>
                                    <p:animMotion origin="layout" path="M 4.16667E-6 -1.85185E-6 L 0.32968 0.19352 " pathEditMode="relative" rAng="0" ptsTypes="AA">
                                      <p:cBhvr>
                                        <p:cTn id="178" dur="2000" fill="hold"/>
                                        <p:tgtEl>
                                          <p:spTgt spid="30"/>
                                        </p:tgtEl>
                                        <p:attrNameLst>
                                          <p:attrName>ppt_x</p:attrName>
                                          <p:attrName>ppt_y</p:attrName>
                                        </p:attrNameLst>
                                      </p:cBhvr>
                                      <p:rCtr x="165" y="97"/>
                                    </p:animMotion>
                                  </p:childTnLst>
                                </p:cTn>
                              </p:par>
                              <p:par>
                                <p:cTn id="179" presetID="49" presetClass="path" presetSubtype="0" accel="50000" decel="50000" fill="hold" grpId="1" nodeType="withEffect">
                                  <p:stCondLst>
                                    <p:cond delay="0"/>
                                  </p:stCondLst>
                                  <p:childTnLst>
                                    <p:animMotion origin="layout" path="M 4.16667E-6 -4.07407E-6 L 0.32968 0.25787 " pathEditMode="relative" rAng="0" ptsTypes="AA">
                                      <p:cBhvr>
                                        <p:cTn id="180" dur="2000" fill="hold"/>
                                        <p:tgtEl>
                                          <p:spTgt spid="15"/>
                                        </p:tgtEl>
                                        <p:attrNameLst>
                                          <p:attrName>ppt_x</p:attrName>
                                          <p:attrName>ppt_y</p:attrName>
                                        </p:attrNameLst>
                                      </p:cBhvr>
                                      <p:rCtr x="165" y="129"/>
                                    </p:animMotion>
                                  </p:childTnLst>
                                </p:cTn>
                              </p:par>
                              <p:par>
                                <p:cTn id="181" presetID="49" presetClass="path" presetSubtype="0" accel="50000" decel="50000" fill="hold" grpId="1" nodeType="withEffect">
                                  <p:stCondLst>
                                    <p:cond delay="0"/>
                                  </p:stCondLst>
                                  <p:childTnLst>
                                    <p:animMotion origin="layout" path="M 2.77778E-6 -4.44444E-6 L 0.23628 0.29862 " pathEditMode="relative" rAng="0" ptsTypes="AA">
                                      <p:cBhvr>
                                        <p:cTn id="182" dur="2000" fill="hold"/>
                                        <p:tgtEl>
                                          <p:spTgt spid="13"/>
                                        </p:tgtEl>
                                        <p:attrNameLst>
                                          <p:attrName>ppt_x</p:attrName>
                                          <p:attrName>ppt_y</p:attrName>
                                        </p:attrNameLst>
                                      </p:cBhvr>
                                      <p:rCtr x="118" y="149"/>
                                    </p:animMotion>
                                  </p:childTnLst>
                                </p:cTn>
                              </p:par>
                              <p:par>
                                <p:cTn id="183" presetID="49" presetClass="path" presetSubtype="0" accel="50000" decel="50000" fill="hold" grpId="1" nodeType="withEffect">
                                  <p:stCondLst>
                                    <p:cond delay="0"/>
                                  </p:stCondLst>
                                  <p:childTnLst>
                                    <p:animMotion origin="layout" path="M 2.77778E-6 -2.22222E-6 L 0.23663 0.275 " pathEditMode="relative" rAng="0" ptsTypes="AA">
                                      <p:cBhvr>
                                        <p:cTn id="184" dur="2000" fill="hold"/>
                                        <p:tgtEl>
                                          <p:spTgt spid="23"/>
                                        </p:tgtEl>
                                        <p:attrNameLst>
                                          <p:attrName>ppt_x</p:attrName>
                                          <p:attrName>ppt_y</p:attrName>
                                        </p:attrNameLst>
                                      </p:cBhvr>
                                      <p:rCtr x="118" y="138"/>
                                    </p:animMotion>
                                  </p:childTnLst>
                                </p:cTn>
                              </p:par>
                              <p:par>
                                <p:cTn id="185" presetID="55" presetClass="entr" presetSubtype="0" fill="hold" grpId="0" nodeType="withEffect">
                                  <p:stCondLst>
                                    <p:cond delay="0"/>
                                  </p:stCondLst>
                                  <p:childTnLst>
                                    <p:set>
                                      <p:cBhvr>
                                        <p:cTn id="186" dur="1" fill="hold">
                                          <p:stCondLst>
                                            <p:cond delay="0"/>
                                          </p:stCondLst>
                                        </p:cTn>
                                        <p:tgtEl>
                                          <p:spTgt spid="34"/>
                                        </p:tgtEl>
                                        <p:attrNameLst>
                                          <p:attrName>style.visibility</p:attrName>
                                        </p:attrNameLst>
                                      </p:cBhvr>
                                      <p:to>
                                        <p:strVal val="visible"/>
                                      </p:to>
                                    </p:set>
                                    <p:anim calcmode="lin" valueType="num">
                                      <p:cBhvr>
                                        <p:cTn id="187" dur="1000" fill="hold"/>
                                        <p:tgtEl>
                                          <p:spTgt spid="34"/>
                                        </p:tgtEl>
                                        <p:attrNameLst>
                                          <p:attrName>ppt_w</p:attrName>
                                        </p:attrNameLst>
                                      </p:cBhvr>
                                      <p:tavLst>
                                        <p:tav tm="0">
                                          <p:val>
                                            <p:strVal val="#ppt_w*0.70"/>
                                          </p:val>
                                        </p:tav>
                                        <p:tav tm="100000">
                                          <p:val>
                                            <p:strVal val="#ppt_w"/>
                                          </p:val>
                                        </p:tav>
                                      </p:tavLst>
                                    </p:anim>
                                    <p:anim calcmode="lin" valueType="num">
                                      <p:cBhvr>
                                        <p:cTn id="188" dur="1000" fill="hold"/>
                                        <p:tgtEl>
                                          <p:spTgt spid="34"/>
                                        </p:tgtEl>
                                        <p:attrNameLst>
                                          <p:attrName>ppt_h</p:attrName>
                                        </p:attrNameLst>
                                      </p:cBhvr>
                                      <p:tavLst>
                                        <p:tav tm="0">
                                          <p:val>
                                            <p:strVal val="#ppt_h"/>
                                          </p:val>
                                        </p:tav>
                                        <p:tav tm="100000">
                                          <p:val>
                                            <p:strVal val="#ppt_h"/>
                                          </p:val>
                                        </p:tav>
                                      </p:tavLst>
                                    </p:anim>
                                    <p:animEffect transition="in" filter="fade">
                                      <p:cBhvr>
                                        <p:cTn id="189" dur="1000"/>
                                        <p:tgtEl>
                                          <p:spTgt spid="34"/>
                                        </p:tgtEl>
                                      </p:cBhvr>
                                    </p:animEffect>
                                  </p:childTnLst>
                                </p:cTn>
                              </p:par>
                              <p:par>
                                <p:cTn id="190" presetID="35" presetClass="path" presetSubtype="0" accel="50000" decel="50000" fill="hold" grpId="1" nodeType="withEffect">
                                  <p:stCondLst>
                                    <p:cond delay="0"/>
                                  </p:stCondLst>
                                  <p:childTnLst>
                                    <p:animMotion origin="layout" path="M 0.00121 0.00069 L -0.05521 0.0419 " pathEditMode="relative" rAng="0" ptsTypes="AA">
                                      <p:cBhvr>
                                        <p:cTn id="191" dur="2000" fill="hold"/>
                                        <p:tgtEl>
                                          <p:spTgt spid="17"/>
                                        </p:tgtEl>
                                        <p:attrNameLst>
                                          <p:attrName>ppt_x</p:attrName>
                                          <p:attrName>ppt_y</p:attrName>
                                        </p:attrNameLst>
                                      </p:cBhvr>
                                      <p:rCtr x="-28" y="21"/>
                                    </p:animMotion>
                                  </p:childTnLst>
                                </p:cTn>
                              </p:par>
                              <p:par>
                                <p:cTn id="192" presetID="35" presetClass="path" presetSubtype="0" accel="50000" decel="50000" fill="hold" grpId="1" nodeType="withEffect">
                                  <p:stCondLst>
                                    <p:cond delay="0"/>
                                  </p:stCondLst>
                                  <p:childTnLst>
                                    <p:animMotion origin="layout" path="M 0.00017 0.00347 L 0.05503 0.08403 " pathEditMode="relative" rAng="0" ptsTypes="AA">
                                      <p:cBhvr>
                                        <p:cTn id="193" dur="2000" fill="hold"/>
                                        <p:tgtEl>
                                          <p:spTgt spid="14"/>
                                        </p:tgtEl>
                                        <p:attrNameLst>
                                          <p:attrName>ppt_x</p:attrName>
                                          <p:attrName>ppt_y</p:attrName>
                                        </p:attrNameLst>
                                      </p:cBhvr>
                                      <p:rCtr x="27" y="40"/>
                                    </p:animMotion>
                                  </p:childTnLst>
                                </p:cTn>
                              </p:par>
                              <p:par>
                                <p:cTn id="194" presetID="55" presetClass="entr" presetSubtype="0" fill="hold" grpId="0" nodeType="withEffect">
                                  <p:stCondLst>
                                    <p:cond delay="0"/>
                                  </p:stCondLst>
                                  <p:childTnLst>
                                    <p:set>
                                      <p:cBhvr>
                                        <p:cTn id="195" dur="1" fill="hold">
                                          <p:stCondLst>
                                            <p:cond delay="0"/>
                                          </p:stCondLst>
                                        </p:cTn>
                                        <p:tgtEl>
                                          <p:spTgt spid="7"/>
                                        </p:tgtEl>
                                        <p:attrNameLst>
                                          <p:attrName>style.visibility</p:attrName>
                                        </p:attrNameLst>
                                      </p:cBhvr>
                                      <p:to>
                                        <p:strVal val="visible"/>
                                      </p:to>
                                    </p:set>
                                    <p:anim calcmode="lin" valueType="num">
                                      <p:cBhvr>
                                        <p:cTn id="196" dur="1000" fill="hold"/>
                                        <p:tgtEl>
                                          <p:spTgt spid="7"/>
                                        </p:tgtEl>
                                        <p:attrNameLst>
                                          <p:attrName>ppt_w</p:attrName>
                                        </p:attrNameLst>
                                      </p:cBhvr>
                                      <p:tavLst>
                                        <p:tav tm="0">
                                          <p:val>
                                            <p:strVal val="#ppt_w*0.70"/>
                                          </p:val>
                                        </p:tav>
                                        <p:tav tm="100000">
                                          <p:val>
                                            <p:strVal val="#ppt_w"/>
                                          </p:val>
                                        </p:tav>
                                      </p:tavLst>
                                    </p:anim>
                                    <p:anim calcmode="lin" valueType="num">
                                      <p:cBhvr>
                                        <p:cTn id="197" dur="1000" fill="hold"/>
                                        <p:tgtEl>
                                          <p:spTgt spid="7"/>
                                        </p:tgtEl>
                                        <p:attrNameLst>
                                          <p:attrName>ppt_h</p:attrName>
                                        </p:attrNameLst>
                                      </p:cBhvr>
                                      <p:tavLst>
                                        <p:tav tm="0">
                                          <p:val>
                                            <p:strVal val="#ppt_h"/>
                                          </p:val>
                                        </p:tav>
                                        <p:tav tm="100000">
                                          <p:val>
                                            <p:strVal val="#ppt_h"/>
                                          </p:val>
                                        </p:tav>
                                      </p:tavLst>
                                    </p:anim>
                                    <p:animEffect transition="in" filter="fade">
                                      <p:cBhvr>
                                        <p:cTn id="198" dur="1000"/>
                                        <p:tgtEl>
                                          <p:spTgt spid="7"/>
                                        </p:tgtEl>
                                      </p:cBhvr>
                                    </p:animEffect>
                                  </p:childTnLst>
                                </p:cTn>
                              </p:par>
                              <p:par>
                                <p:cTn id="199" presetID="49" presetClass="path" presetSubtype="0" accel="50000" decel="50000" fill="hold" grpId="1" nodeType="withEffect">
                                  <p:stCondLst>
                                    <p:cond delay="0"/>
                                  </p:stCondLst>
                                  <p:childTnLst>
                                    <p:animMotion origin="layout" path="M 0.00034 0.00185 L 0.05503 -0.12616 " pathEditMode="relative" rAng="0" ptsTypes="AA">
                                      <p:cBhvr>
                                        <p:cTn id="200" dur="2000" fill="hold"/>
                                        <p:tgtEl>
                                          <p:spTgt spid="24"/>
                                        </p:tgtEl>
                                        <p:attrNameLst>
                                          <p:attrName>ppt_x</p:attrName>
                                          <p:attrName>ppt_y</p:attrName>
                                        </p:attrNameLst>
                                      </p:cBhvr>
                                      <p:rCtr x="27" y="-64"/>
                                    </p:animMotion>
                                  </p:childTnLst>
                                </p:cTn>
                              </p:par>
                              <p:par>
                                <p:cTn id="201" presetID="64" presetClass="path" presetSubtype="0" accel="50000" decel="50000" fill="hold" grpId="1" nodeType="withEffect">
                                  <p:stCondLst>
                                    <p:cond delay="0"/>
                                  </p:stCondLst>
                                  <p:childTnLst>
                                    <p:animMotion origin="layout" path="M -4.16667E-6 3.33333E-6 L 0.00053 -0.04306 " pathEditMode="relative" rAng="0" ptsTypes="AA">
                                      <p:cBhvr>
                                        <p:cTn id="202" dur="2000" fill="hold"/>
                                        <p:tgtEl>
                                          <p:spTgt spid="16"/>
                                        </p:tgtEl>
                                        <p:attrNameLst>
                                          <p:attrName>ppt_x</p:attrName>
                                          <p:attrName>ppt_y</p:attrName>
                                        </p:attrNameLst>
                                      </p:cBhvr>
                                      <p:rCtr x="0" y="-22"/>
                                    </p:animMotion>
                                  </p:childTnLst>
                                </p:cTn>
                              </p:par>
                              <p:par>
                                <p:cTn id="203" presetID="55" presetClass="entr" presetSubtype="0" fill="hold" grpId="0" nodeType="withEffect">
                                  <p:stCondLst>
                                    <p:cond delay="0"/>
                                  </p:stCondLst>
                                  <p:childTnLst>
                                    <p:set>
                                      <p:cBhvr>
                                        <p:cTn id="204" dur="1" fill="hold">
                                          <p:stCondLst>
                                            <p:cond delay="0"/>
                                          </p:stCondLst>
                                        </p:cTn>
                                        <p:tgtEl>
                                          <p:spTgt spid="8"/>
                                        </p:tgtEl>
                                        <p:attrNameLst>
                                          <p:attrName>style.visibility</p:attrName>
                                        </p:attrNameLst>
                                      </p:cBhvr>
                                      <p:to>
                                        <p:strVal val="visible"/>
                                      </p:to>
                                    </p:set>
                                    <p:anim calcmode="lin" valueType="num">
                                      <p:cBhvr>
                                        <p:cTn id="205" dur="1000" fill="hold"/>
                                        <p:tgtEl>
                                          <p:spTgt spid="8"/>
                                        </p:tgtEl>
                                        <p:attrNameLst>
                                          <p:attrName>ppt_w</p:attrName>
                                        </p:attrNameLst>
                                      </p:cBhvr>
                                      <p:tavLst>
                                        <p:tav tm="0">
                                          <p:val>
                                            <p:strVal val="#ppt_w*0.70"/>
                                          </p:val>
                                        </p:tav>
                                        <p:tav tm="100000">
                                          <p:val>
                                            <p:strVal val="#ppt_w"/>
                                          </p:val>
                                        </p:tav>
                                      </p:tavLst>
                                    </p:anim>
                                    <p:anim calcmode="lin" valueType="num">
                                      <p:cBhvr>
                                        <p:cTn id="206" dur="1000" fill="hold"/>
                                        <p:tgtEl>
                                          <p:spTgt spid="8"/>
                                        </p:tgtEl>
                                        <p:attrNameLst>
                                          <p:attrName>ppt_h</p:attrName>
                                        </p:attrNameLst>
                                      </p:cBhvr>
                                      <p:tavLst>
                                        <p:tav tm="0">
                                          <p:val>
                                            <p:strVal val="#ppt_h"/>
                                          </p:val>
                                        </p:tav>
                                        <p:tav tm="100000">
                                          <p:val>
                                            <p:strVal val="#ppt_h"/>
                                          </p:val>
                                        </p:tav>
                                      </p:tavLst>
                                    </p:anim>
                                    <p:animEffect transition="in" filter="fade">
                                      <p:cBhvr>
                                        <p:cTn id="207" dur="1000"/>
                                        <p:tgtEl>
                                          <p:spTgt spid="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0" fill="hold" grpId="0" nodeType="clickEffect">
                                  <p:stCondLst>
                                    <p:cond delay="0"/>
                                  </p:stCondLst>
                                  <p:childTnLst>
                                    <p:set>
                                      <p:cBhvr>
                                        <p:cTn id="211" dur="1" fill="hold">
                                          <p:stCondLst>
                                            <p:cond delay="0"/>
                                          </p:stCondLst>
                                        </p:cTn>
                                        <p:tgtEl>
                                          <p:spTgt spid="38"/>
                                        </p:tgtEl>
                                        <p:attrNameLst>
                                          <p:attrName>style.visibility</p:attrName>
                                        </p:attrNameLst>
                                      </p:cBhvr>
                                      <p:to>
                                        <p:strVal val="visible"/>
                                      </p:to>
                                    </p:set>
                                    <p:anim calcmode="lin" valueType="num">
                                      <p:cBhvr>
                                        <p:cTn id="212" dur="500" fill="hold"/>
                                        <p:tgtEl>
                                          <p:spTgt spid="38"/>
                                        </p:tgtEl>
                                        <p:attrNameLst>
                                          <p:attrName>ppt_w</p:attrName>
                                        </p:attrNameLst>
                                      </p:cBhvr>
                                      <p:tavLst>
                                        <p:tav tm="0">
                                          <p:val>
                                            <p:fltVal val="0"/>
                                          </p:val>
                                        </p:tav>
                                        <p:tav tm="100000">
                                          <p:val>
                                            <p:strVal val="#ppt_w"/>
                                          </p:val>
                                        </p:tav>
                                      </p:tavLst>
                                    </p:anim>
                                    <p:anim calcmode="lin" valueType="num">
                                      <p:cBhvr>
                                        <p:cTn id="213" dur="500" fill="hold"/>
                                        <p:tgtEl>
                                          <p:spTgt spid="38"/>
                                        </p:tgtEl>
                                        <p:attrNameLst>
                                          <p:attrName>ppt_h</p:attrName>
                                        </p:attrNameLst>
                                      </p:cBhvr>
                                      <p:tavLst>
                                        <p:tav tm="0">
                                          <p:val>
                                            <p:fltVal val="0"/>
                                          </p:val>
                                        </p:tav>
                                        <p:tav tm="100000">
                                          <p:val>
                                            <p:strVal val="#ppt_h"/>
                                          </p:val>
                                        </p:tav>
                                      </p:tavLst>
                                    </p:anim>
                                    <p:animEffect transition="in" filter="fade">
                                      <p:cBhvr>
                                        <p:cTn id="214" dur="500"/>
                                        <p:tgtEl>
                                          <p:spTgt spid="38"/>
                                        </p:tgtEl>
                                      </p:cBhvr>
                                    </p:animEffect>
                                  </p:childTnLst>
                                </p:cTn>
                              </p:par>
                              <p:par>
                                <p:cTn id="215" presetID="53" presetClass="entr" presetSubtype="0" fill="hold" grpId="0" nodeType="withEffect">
                                  <p:stCondLst>
                                    <p:cond delay="0"/>
                                  </p:stCondLst>
                                  <p:childTnLst>
                                    <p:set>
                                      <p:cBhvr>
                                        <p:cTn id="216" dur="1" fill="hold">
                                          <p:stCondLst>
                                            <p:cond delay="0"/>
                                          </p:stCondLst>
                                        </p:cTn>
                                        <p:tgtEl>
                                          <p:spTgt spid="37"/>
                                        </p:tgtEl>
                                        <p:attrNameLst>
                                          <p:attrName>style.visibility</p:attrName>
                                        </p:attrNameLst>
                                      </p:cBhvr>
                                      <p:to>
                                        <p:strVal val="visible"/>
                                      </p:to>
                                    </p:set>
                                    <p:anim calcmode="lin" valueType="num">
                                      <p:cBhvr>
                                        <p:cTn id="217" dur="500" fill="hold"/>
                                        <p:tgtEl>
                                          <p:spTgt spid="37"/>
                                        </p:tgtEl>
                                        <p:attrNameLst>
                                          <p:attrName>ppt_w</p:attrName>
                                        </p:attrNameLst>
                                      </p:cBhvr>
                                      <p:tavLst>
                                        <p:tav tm="0">
                                          <p:val>
                                            <p:fltVal val="0"/>
                                          </p:val>
                                        </p:tav>
                                        <p:tav tm="100000">
                                          <p:val>
                                            <p:strVal val="#ppt_w"/>
                                          </p:val>
                                        </p:tav>
                                      </p:tavLst>
                                    </p:anim>
                                    <p:anim calcmode="lin" valueType="num">
                                      <p:cBhvr>
                                        <p:cTn id="218" dur="500" fill="hold"/>
                                        <p:tgtEl>
                                          <p:spTgt spid="37"/>
                                        </p:tgtEl>
                                        <p:attrNameLst>
                                          <p:attrName>ppt_h</p:attrName>
                                        </p:attrNameLst>
                                      </p:cBhvr>
                                      <p:tavLst>
                                        <p:tav tm="0">
                                          <p:val>
                                            <p:fltVal val="0"/>
                                          </p:val>
                                        </p:tav>
                                        <p:tav tm="100000">
                                          <p:val>
                                            <p:strVal val="#ppt_h"/>
                                          </p:val>
                                        </p:tav>
                                      </p:tavLst>
                                    </p:anim>
                                    <p:animEffect transition="in" filter="fade">
                                      <p:cBhvr>
                                        <p:cTn id="2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5" grpId="0"/>
      <p:bldP spid="36" grpId="0"/>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666945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 La programmation orientée aspect</a:t>
            </a:r>
          </a:p>
        </p:txBody>
      </p:sp>
      <p:sp>
        <p:nvSpPr>
          <p:cNvPr id="5" name="Rectangle 2"/>
          <p:cNvSpPr>
            <a:spLocks noChangeArrowheads="1"/>
          </p:cNvSpPr>
          <p:nvPr/>
        </p:nvSpPr>
        <p:spPr bwMode="auto">
          <a:xfrm>
            <a:off x="685800" y="1476375"/>
            <a:ext cx="7772400" cy="4689475"/>
          </a:xfrm>
          <a:prstGeom prst="rect">
            <a:avLst/>
          </a:prstGeom>
          <a:solidFill>
            <a:srgbClr val="FFFF99">
              <a:alpha val="56078"/>
            </a:srgbClr>
          </a:solidFill>
          <a:ln w="9525">
            <a:solidFill>
              <a:schemeClr val="tx1"/>
            </a:solidFill>
            <a:miter lim="800000"/>
            <a:headEnd/>
            <a:tailEnd/>
          </a:ln>
        </p:spPr>
        <p:txBody>
          <a:bodyPr wrap="none"/>
          <a:lstStyle/>
          <a:p>
            <a:pPr algn="ctr" rtl="0"/>
            <a:r>
              <a:rPr lang="fr-FR" sz="2000" b="1">
                <a:solidFill>
                  <a:schemeClr val="accent2"/>
                </a:solidFill>
              </a:rPr>
              <a:t>Reconstitution du système</a:t>
            </a:r>
          </a:p>
          <a:p>
            <a:pPr algn="ctr" rtl="0"/>
            <a:r>
              <a:rPr lang="fr-FR" sz="2000" b="1">
                <a:solidFill>
                  <a:schemeClr val="accent2"/>
                </a:solidFill>
              </a:rPr>
              <a:t>Tissage (Weaving)</a:t>
            </a:r>
          </a:p>
        </p:txBody>
      </p:sp>
      <p:sp>
        <p:nvSpPr>
          <p:cNvPr id="7" name="Text Box 3"/>
          <p:cNvSpPr txBox="1">
            <a:spLocks noChangeArrowheads="1"/>
          </p:cNvSpPr>
          <p:nvPr/>
        </p:nvSpPr>
        <p:spPr bwMode="auto">
          <a:xfrm>
            <a:off x="3103563" y="2557463"/>
            <a:ext cx="1268412" cy="336550"/>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Otimisation</a:t>
            </a:r>
          </a:p>
        </p:txBody>
      </p:sp>
      <p:sp>
        <p:nvSpPr>
          <p:cNvPr id="8" name="Text Box 4"/>
          <p:cNvSpPr txBox="1">
            <a:spLocks noChangeArrowheads="1"/>
          </p:cNvSpPr>
          <p:nvPr/>
        </p:nvSpPr>
        <p:spPr bwMode="auto">
          <a:xfrm>
            <a:off x="4322763" y="2557463"/>
            <a:ext cx="1697037" cy="336550"/>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Synchronisation</a:t>
            </a:r>
          </a:p>
        </p:txBody>
      </p:sp>
      <p:sp>
        <p:nvSpPr>
          <p:cNvPr id="9" name="Text Box 5"/>
          <p:cNvSpPr txBox="1">
            <a:spLocks noChangeArrowheads="1"/>
          </p:cNvSpPr>
          <p:nvPr/>
        </p:nvSpPr>
        <p:spPr bwMode="auto">
          <a:xfrm>
            <a:off x="1198563" y="2557463"/>
            <a:ext cx="1773237" cy="336550"/>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Logique métier</a:t>
            </a:r>
          </a:p>
        </p:txBody>
      </p:sp>
      <p:sp>
        <p:nvSpPr>
          <p:cNvPr id="10" name="Text Box 6"/>
          <p:cNvSpPr txBox="1">
            <a:spLocks noChangeArrowheads="1"/>
          </p:cNvSpPr>
          <p:nvPr/>
        </p:nvSpPr>
        <p:spPr bwMode="auto">
          <a:xfrm>
            <a:off x="6035675" y="2557463"/>
            <a:ext cx="1050925" cy="336550"/>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Sécurité</a:t>
            </a:r>
          </a:p>
        </p:txBody>
      </p:sp>
      <p:sp>
        <p:nvSpPr>
          <p:cNvPr id="11" name="Text Box 7"/>
          <p:cNvSpPr txBox="1">
            <a:spLocks noChangeArrowheads="1"/>
          </p:cNvSpPr>
          <p:nvPr/>
        </p:nvSpPr>
        <p:spPr bwMode="auto">
          <a:xfrm>
            <a:off x="7086600" y="2557463"/>
            <a:ext cx="1295400" cy="336550"/>
          </a:xfrm>
          <a:prstGeom prst="rect">
            <a:avLst/>
          </a:prstGeom>
          <a:noFill/>
          <a:ln w="9525">
            <a:noFill/>
            <a:miter lim="800000"/>
            <a:headEnd/>
            <a:tailEnd/>
          </a:ln>
        </p:spPr>
        <p:txBody>
          <a:bodyPr>
            <a:spAutoFit/>
          </a:bodyPr>
          <a:lstStyle/>
          <a:p>
            <a:pPr algn="l" rtl="0">
              <a:spcBef>
                <a:spcPct val="50000"/>
              </a:spcBef>
            </a:pPr>
            <a:r>
              <a:rPr lang="fr-FR" sz="1600">
                <a:solidFill>
                  <a:schemeClr val="accent2"/>
                </a:solidFill>
              </a:rPr>
              <a:t>Persistance</a:t>
            </a:r>
          </a:p>
        </p:txBody>
      </p:sp>
      <p:sp>
        <p:nvSpPr>
          <p:cNvPr id="12" name="Rectangle 9"/>
          <p:cNvSpPr>
            <a:spLocks noChangeArrowheads="1"/>
          </p:cNvSpPr>
          <p:nvPr/>
        </p:nvSpPr>
        <p:spPr bwMode="auto">
          <a:xfrm>
            <a:off x="1019175" y="28702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13" name="Rectangle 10"/>
          <p:cNvSpPr>
            <a:spLocks noChangeArrowheads="1"/>
          </p:cNvSpPr>
          <p:nvPr/>
        </p:nvSpPr>
        <p:spPr bwMode="auto">
          <a:xfrm>
            <a:off x="1019175" y="33274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14" name="Rectangle 11"/>
          <p:cNvSpPr>
            <a:spLocks noChangeArrowheads="1"/>
          </p:cNvSpPr>
          <p:nvPr/>
        </p:nvSpPr>
        <p:spPr bwMode="auto">
          <a:xfrm>
            <a:off x="5094288" y="2870200"/>
            <a:ext cx="419100" cy="187325"/>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15" name="Rectangle 12"/>
          <p:cNvSpPr>
            <a:spLocks noChangeArrowheads="1"/>
          </p:cNvSpPr>
          <p:nvPr/>
        </p:nvSpPr>
        <p:spPr bwMode="auto">
          <a:xfrm>
            <a:off x="1933575" y="33274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16" name="Rectangle 13"/>
          <p:cNvSpPr>
            <a:spLocks noChangeArrowheads="1"/>
          </p:cNvSpPr>
          <p:nvPr/>
        </p:nvSpPr>
        <p:spPr bwMode="auto">
          <a:xfrm>
            <a:off x="3695700" y="2870200"/>
            <a:ext cx="419100" cy="187325"/>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17" name="Rectangle 14"/>
          <p:cNvSpPr>
            <a:spLocks noChangeArrowheads="1"/>
          </p:cNvSpPr>
          <p:nvPr/>
        </p:nvSpPr>
        <p:spPr bwMode="auto">
          <a:xfrm>
            <a:off x="6299200" y="3327400"/>
            <a:ext cx="419100" cy="187325"/>
          </a:xfrm>
          <a:prstGeom prst="rect">
            <a:avLst/>
          </a:prstGeom>
          <a:solidFill>
            <a:srgbClr val="660066"/>
          </a:solidFill>
          <a:ln w="9525">
            <a:solidFill>
              <a:schemeClr val="tx1"/>
            </a:solidFill>
            <a:miter lim="800000"/>
            <a:headEnd/>
            <a:tailEnd/>
          </a:ln>
        </p:spPr>
        <p:txBody>
          <a:bodyPr wrap="none" anchor="ctr"/>
          <a:lstStyle/>
          <a:p>
            <a:endParaRPr lang="fr-FR"/>
          </a:p>
        </p:txBody>
      </p:sp>
      <p:sp>
        <p:nvSpPr>
          <p:cNvPr id="18" name="Rectangle 15"/>
          <p:cNvSpPr>
            <a:spLocks noChangeArrowheads="1"/>
          </p:cNvSpPr>
          <p:nvPr/>
        </p:nvSpPr>
        <p:spPr bwMode="auto">
          <a:xfrm>
            <a:off x="3238500" y="2870200"/>
            <a:ext cx="419100" cy="187325"/>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19" name="Rectangle 16"/>
          <p:cNvSpPr>
            <a:spLocks noChangeArrowheads="1"/>
          </p:cNvSpPr>
          <p:nvPr/>
        </p:nvSpPr>
        <p:spPr bwMode="auto">
          <a:xfrm>
            <a:off x="7505700" y="3098800"/>
            <a:ext cx="419100" cy="187325"/>
          </a:xfrm>
          <a:prstGeom prst="rect">
            <a:avLst/>
          </a:prstGeom>
          <a:solidFill>
            <a:srgbClr val="00FF99"/>
          </a:solidFill>
          <a:ln w="9525">
            <a:solidFill>
              <a:schemeClr val="tx1"/>
            </a:solidFill>
            <a:miter lim="800000"/>
            <a:headEnd/>
            <a:tailEnd/>
          </a:ln>
        </p:spPr>
        <p:txBody>
          <a:bodyPr wrap="none" anchor="ctr"/>
          <a:lstStyle/>
          <a:p>
            <a:endParaRPr lang="fr-FR"/>
          </a:p>
        </p:txBody>
      </p:sp>
      <p:sp>
        <p:nvSpPr>
          <p:cNvPr id="20" name="Rectangle 17"/>
          <p:cNvSpPr>
            <a:spLocks noChangeArrowheads="1"/>
          </p:cNvSpPr>
          <p:nvPr/>
        </p:nvSpPr>
        <p:spPr bwMode="auto">
          <a:xfrm>
            <a:off x="6299200" y="3098800"/>
            <a:ext cx="419100" cy="187325"/>
          </a:xfrm>
          <a:prstGeom prst="rect">
            <a:avLst/>
          </a:prstGeom>
          <a:solidFill>
            <a:srgbClr val="660066"/>
          </a:solidFill>
          <a:ln w="9525">
            <a:solidFill>
              <a:schemeClr val="tx1"/>
            </a:solidFill>
            <a:miter lim="800000"/>
            <a:headEnd/>
            <a:tailEnd/>
          </a:ln>
        </p:spPr>
        <p:txBody>
          <a:bodyPr wrap="none" anchor="ctr"/>
          <a:lstStyle/>
          <a:p>
            <a:endParaRPr lang="fr-FR"/>
          </a:p>
        </p:txBody>
      </p:sp>
      <p:sp>
        <p:nvSpPr>
          <p:cNvPr id="21" name="Rectangle 18"/>
          <p:cNvSpPr>
            <a:spLocks noChangeArrowheads="1"/>
          </p:cNvSpPr>
          <p:nvPr/>
        </p:nvSpPr>
        <p:spPr bwMode="auto">
          <a:xfrm>
            <a:off x="2390775" y="28702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22" name="Rectangle 19"/>
          <p:cNvSpPr>
            <a:spLocks noChangeArrowheads="1"/>
          </p:cNvSpPr>
          <p:nvPr/>
        </p:nvSpPr>
        <p:spPr bwMode="auto">
          <a:xfrm>
            <a:off x="1019175" y="30988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23" name="Rectangle 20"/>
          <p:cNvSpPr>
            <a:spLocks noChangeArrowheads="1"/>
          </p:cNvSpPr>
          <p:nvPr/>
        </p:nvSpPr>
        <p:spPr bwMode="auto">
          <a:xfrm>
            <a:off x="4637088" y="2870200"/>
            <a:ext cx="419100" cy="187325"/>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24" name="Rectangle 21"/>
          <p:cNvSpPr>
            <a:spLocks noChangeArrowheads="1"/>
          </p:cNvSpPr>
          <p:nvPr/>
        </p:nvSpPr>
        <p:spPr bwMode="auto">
          <a:xfrm>
            <a:off x="5094288" y="3098800"/>
            <a:ext cx="419100" cy="187325"/>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25" name="Rectangle 22"/>
          <p:cNvSpPr>
            <a:spLocks noChangeArrowheads="1"/>
          </p:cNvSpPr>
          <p:nvPr/>
        </p:nvSpPr>
        <p:spPr bwMode="auto">
          <a:xfrm>
            <a:off x="1476375" y="33274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26" name="Rectangle 23"/>
          <p:cNvSpPr>
            <a:spLocks noChangeArrowheads="1"/>
          </p:cNvSpPr>
          <p:nvPr/>
        </p:nvSpPr>
        <p:spPr bwMode="auto">
          <a:xfrm>
            <a:off x="3695700" y="3079750"/>
            <a:ext cx="419100" cy="187325"/>
          </a:xfrm>
          <a:prstGeom prst="rect">
            <a:avLst/>
          </a:prstGeom>
          <a:solidFill>
            <a:srgbClr val="FFFF00"/>
          </a:solidFill>
          <a:ln w="9525">
            <a:solidFill>
              <a:schemeClr val="tx1"/>
            </a:solidFill>
            <a:miter lim="800000"/>
            <a:headEnd/>
            <a:tailEnd/>
          </a:ln>
        </p:spPr>
        <p:txBody>
          <a:bodyPr wrap="none" anchor="ctr"/>
          <a:lstStyle/>
          <a:p>
            <a:endParaRPr lang="fr-FR"/>
          </a:p>
        </p:txBody>
      </p:sp>
      <p:sp>
        <p:nvSpPr>
          <p:cNvPr id="27" name="Rectangle 24"/>
          <p:cNvSpPr>
            <a:spLocks noChangeArrowheads="1"/>
          </p:cNvSpPr>
          <p:nvPr/>
        </p:nvSpPr>
        <p:spPr bwMode="auto">
          <a:xfrm>
            <a:off x="7505700" y="2870200"/>
            <a:ext cx="419100" cy="187325"/>
          </a:xfrm>
          <a:prstGeom prst="rect">
            <a:avLst/>
          </a:prstGeom>
          <a:solidFill>
            <a:srgbClr val="00FF99"/>
          </a:solidFill>
          <a:ln w="9525">
            <a:solidFill>
              <a:schemeClr val="tx1"/>
            </a:solidFill>
            <a:miter lim="800000"/>
            <a:headEnd/>
            <a:tailEnd/>
          </a:ln>
        </p:spPr>
        <p:txBody>
          <a:bodyPr wrap="none" anchor="ctr"/>
          <a:lstStyle/>
          <a:p>
            <a:endParaRPr lang="fr-FR"/>
          </a:p>
        </p:txBody>
      </p:sp>
      <p:sp>
        <p:nvSpPr>
          <p:cNvPr id="28" name="Rectangle 25"/>
          <p:cNvSpPr>
            <a:spLocks noChangeArrowheads="1"/>
          </p:cNvSpPr>
          <p:nvPr/>
        </p:nvSpPr>
        <p:spPr bwMode="auto">
          <a:xfrm>
            <a:off x="1476375" y="28702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29" name="Rectangle 26"/>
          <p:cNvSpPr>
            <a:spLocks noChangeArrowheads="1"/>
          </p:cNvSpPr>
          <p:nvPr/>
        </p:nvSpPr>
        <p:spPr bwMode="auto">
          <a:xfrm>
            <a:off x="6299200" y="2870200"/>
            <a:ext cx="419100" cy="187325"/>
          </a:xfrm>
          <a:prstGeom prst="rect">
            <a:avLst/>
          </a:prstGeom>
          <a:solidFill>
            <a:srgbClr val="660066"/>
          </a:solidFill>
          <a:ln w="9525">
            <a:solidFill>
              <a:schemeClr val="tx1"/>
            </a:solidFill>
            <a:miter lim="800000"/>
            <a:headEnd/>
            <a:tailEnd/>
          </a:ln>
        </p:spPr>
        <p:txBody>
          <a:bodyPr wrap="none" anchor="ctr"/>
          <a:lstStyle/>
          <a:p>
            <a:endParaRPr lang="fr-FR"/>
          </a:p>
        </p:txBody>
      </p:sp>
      <p:sp>
        <p:nvSpPr>
          <p:cNvPr id="30" name="Rectangle 27"/>
          <p:cNvSpPr>
            <a:spLocks noChangeArrowheads="1"/>
          </p:cNvSpPr>
          <p:nvPr/>
        </p:nvSpPr>
        <p:spPr bwMode="auto">
          <a:xfrm>
            <a:off x="1933575" y="28702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31" name="Rectangle 28"/>
          <p:cNvSpPr>
            <a:spLocks noChangeArrowheads="1"/>
          </p:cNvSpPr>
          <p:nvPr/>
        </p:nvSpPr>
        <p:spPr bwMode="auto">
          <a:xfrm>
            <a:off x="2390775" y="30988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32" name="Rectangle 29"/>
          <p:cNvSpPr>
            <a:spLocks noChangeArrowheads="1"/>
          </p:cNvSpPr>
          <p:nvPr/>
        </p:nvSpPr>
        <p:spPr bwMode="auto">
          <a:xfrm>
            <a:off x="4637088" y="3098800"/>
            <a:ext cx="419100" cy="187325"/>
          </a:xfrm>
          <a:prstGeom prst="rect">
            <a:avLst/>
          </a:prstGeom>
          <a:solidFill>
            <a:srgbClr val="FF0000"/>
          </a:solidFill>
          <a:ln w="9525" algn="ctr">
            <a:solidFill>
              <a:schemeClr val="tx1"/>
            </a:solidFill>
            <a:miter lim="800000"/>
            <a:headEnd/>
            <a:tailEnd/>
          </a:ln>
        </p:spPr>
        <p:txBody>
          <a:bodyPr wrap="none" anchor="ctr"/>
          <a:lstStyle/>
          <a:p>
            <a:endParaRPr lang="fr-FR"/>
          </a:p>
        </p:txBody>
      </p:sp>
      <p:sp>
        <p:nvSpPr>
          <p:cNvPr id="33" name="Rectangle 30"/>
          <p:cNvSpPr>
            <a:spLocks noChangeArrowheads="1"/>
          </p:cNvSpPr>
          <p:nvPr/>
        </p:nvSpPr>
        <p:spPr bwMode="auto">
          <a:xfrm>
            <a:off x="3238500" y="3079750"/>
            <a:ext cx="419100" cy="187325"/>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34" name="Rectangle 31"/>
          <p:cNvSpPr>
            <a:spLocks noChangeArrowheads="1"/>
          </p:cNvSpPr>
          <p:nvPr/>
        </p:nvSpPr>
        <p:spPr bwMode="auto">
          <a:xfrm>
            <a:off x="1476375" y="3098800"/>
            <a:ext cx="419100" cy="187325"/>
          </a:xfrm>
          <a:prstGeom prst="rect">
            <a:avLst/>
          </a:prstGeom>
          <a:solidFill>
            <a:srgbClr val="007DFA"/>
          </a:solidFill>
          <a:ln w="9525" algn="ctr">
            <a:solidFill>
              <a:schemeClr val="tx1"/>
            </a:solidFill>
            <a:miter lim="800000"/>
            <a:headEnd/>
            <a:tailEnd/>
          </a:ln>
        </p:spPr>
        <p:txBody>
          <a:bodyPr wrap="none" anchor="ctr"/>
          <a:lstStyle/>
          <a:p>
            <a:endParaRPr lang="fr-FR"/>
          </a:p>
        </p:txBody>
      </p:sp>
      <p:sp>
        <p:nvSpPr>
          <p:cNvPr id="35" name="Rectangle 32"/>
          <p:cNvSpPr>
            <a:spLocks noChangeArrowheads="1"/>
          </p:cNvSpPr>
          <p:nvPr/>
        </p:nvSpPr>
        <p:spPr bwMode="auto">
          <a:xfrm>
            <a:off x="1933575" y="3098800"/>
            <a:ext cx="419100" cy="187325"/>
          </a:xfrm>
          <a:prstGeom prst="rect">
            <a:avLst/>
          </a:prstGeom>
          <a:solidFill>
            <a:srgbClr val="007DFA"/>
          </a:solidFill>
          <a:ln w="9525">
            <a:solidFill>
              <a:schemeClr val="tx1"/>
            </a:solidFill>
            <a:miter lim="800000"/>
            <a:headEnd/>
            <a:tailEnd/>
          </a:ln>
        </p:spPr>
        <p:txBody>
          <a:bodyPr wrap="none" anchor="ctr"/>
          <a:lstStyle/>
          <a:p>
            <a:endParaRPr lang="fr-FR"/>
          </a:p>
        </p:txBody>
      </p:sp>
      <p:sp>
        <p:nvSpPr>
          <p:cNvPr id="36" name="Rectangle 33"/>
          <p:cNvSpPr>
            <a:spLocks noChangeArrowheads="1"/>
          </p:cNvSpPr>
          <p:nvPr/>
        </p:nvSpPr>
        <p:spPr bwMode="auto">
          <a:xfrm>
            <a:off x="4637088" y="3327400"/>
            <a:ext cx="419100" cy="187325"/>
          </a:xfrm>
          <a:prstGeom prst="rect">
            <a:avLst/>
          </a:prstGeom>
          <a:solidFill>
            <a:srgbClr val="FF0000"/>
          </a:solidFill>
          <a:ln w="9525">
            <a:solidFill>
              <a:schemeClr val="tx1"/>
            </a:solidFill>
            <a:miter lim="800000"/>
            <a:headEnd/>
            <a:tailEnd/>
          </a:ln>
        </p:spPr>
        <p:txBody>
          <a:bodyPr wrap="none" anchor="ctr"/>
          <a:lstStyle/>
          <a:p>
            <a:endParaRPr lang="fr-FR"/>
          </a:p>
        </p:txBody>
      </p:sp>
      <p:sp>
        <p:nvSpPr>
          <p:cNvPr id="37" name="Rectangle 34"/>
          <p:cNvSpPr>
            <a:spLocks noChangeArrowheads="1"/>
          </p:cNvSpPr>
          <p:nvPr/>
        </p:nvSpPr>
        <p:spPr bwMode="auto">
          <a:xfrm>
            <a:off x="1771650" y="3840163"/>
            <a:ext cx="5291138" cy="395287"/>
          </a:xfrm>
          <a:prstGeom prst="rect">
            <a:avLst/>
          </a:prstGeom>
          <a:solidFill>
            <a:srgbClr val="FFFF99"/>
          </a:solidFill>
          <a:ln w="28575" algn="ctr">
            <a:solidFill>
              <a:srgbClr val="CC3300"/>
            </a:solidFill>
            <a:miter lim="800000"/>
            <a:headEnd type="none" w="sm" len="sm"/>
            <a:tailEnd type="none" w="sm" len="sm"/>
          </a:ln>
        </p:spPr>
        <p:txBody>
          <a:bodyPr anchor="ctr">
            <a:spAutoFit/>
          </a:bodyPr>
          <a:lstStyle/>
          <a:p>
            <a:pPr algn="ctr"/>
            <a:r>
              <a:rPr lang="fr-FR">
                <a:solidFill>
                  <a:srgbClr val="FF0000"/>
                </a:solidFill>
              </a:rPr>
              <a:t>Tissage (fonctionnel + non fonctionnel)</a:t>
            </a:r>
          </a:p>
        </p:txBody>
      </p:sp>
      <p:grpSp>
        <p:nvGrpSpPr>
          <p:cNvPr id="38" name="Group 35"/>
          <p:cNvGrpSpPr>
            <a:grpSpLocks/>
          </p:cNvGrpSpPr>
          <p:nvPr/>
        </p:nvGrpSpPr>
        <p:grpSpPr bwMode="auto">
          <a:xfrm>
            <a:off x="2971800" y="4456113"/>
            <a:ext cx="5345113" cy="1524000"/>
            <a:chOff x="1872" y="2807"/>
            <a:chExt cx="3367" cy="960"/>
          </a:xfrm>
        </p:grpSpPr>
        <p:sp>
          <p:nvSpPr>
            <p:cNvPr id="39" name="AutoShape 36"/>
            <p:cNvSpPr>
              <a:spLocks noChangeArrowheads="1"/>
            </p:cNvSpPr>
            <p:nvPr/>
          </p:nvSpPr>
          <p:spPr bwMode="auto">
            <a:xfrm>
              <a:off x="1872" y="2807"/>
              <a:ext cx="1824" cy="960"/>
            </a:xfrm>
            <a:prstGeom prst="roundRect">
              <a:avLst>
                <a:gd name="adj" fmla="val 8023"/>
              </a:avLst>
            </a:prstGeom>
            <a:noFill/>
            <a:ln w="28575" algn="ctr">
              <a:solidFill>
                <a:srgbClr val="007DFA"/>
              </a:solidFill>
              <a:round/>
              <a:headEnd type="none" w="sm" len="sm"/>
              <a:tailEnd type="none" w="sm" len="sm"/>
            </a:ln>
          </p:spPr>
          <p:txBody>
            <a:bodyPr anchor="ctr">
              <a:spAutoFit/>
            </a:bodyPr>
            <a:lstStyle/>
            <a:p>
              <a:endParaRPr lang="fr-FR"/>
            </a:p>
          </p:txBody>
        </p:sp>
        <p:sp>
          <p:nvSpPr>
            <p:cNvPr id="40" name="AutoShape 37"/>
            <p:cNvSpPr>
              <a:spLocks noChangeArrowheads="1"/>
            </p:cNvSpPr>
            <p:nvPr/>
          </p:nvSpPr>
          <p:spPr bwMode="auto">
            <a:xfrm>
              <a:off x="4202" y="3296"/>
              <a:ext cx="1037" cy="406"/>
            </a:xfrm>
            <a:prstGeom prst="wedgeRoundRectCallout">
              <a:avLst>
                <a:gd name="adj1" fmla="val -100144"/>
                <a:gd name="adj2" fmla="val -92611"/>
                <a:gd name="adj3" fmla="val 16667"/>
              </a:avLst>
            </a:prstGeom>
            <a:solidFill>
              <a:srgbClr val="FFFF00">
                <a:alpha val="59999"/>
              </a:srgbClr>
            </a:solidFill>
            <a:ln w="9525" algn="ctr">
              <a:solidFill>
                <a:srgbClr val="003366"/>
              </a:solidFill>
              <a:miter lim="800000"/>
              <a:headEnd type="none" w="sm" len="sm"/>
              <a:tailEnd type="none" w="sm" len="sm"/>
            </a:ln>
          </p:spPr>
          <p:txBody>
            <a:bodyPr/>
            <a:lstStyle/>
            <a:p>
              <a:pPr algn="ctr"/>
              <a:r>
                <a:rPr lang="fr-FR" b="1">
                  <a:solidFill>
                    <a:srgbClr val="FF0000"/>
                  </a:solidFill>
                </a:rPr>
                <a:t>Système exécutable</a:t>
              </a:r>
            </a:p>
          </p:txBody>
        </p:sp>
      </p:grpSp>
      <p:grpSp>
        <p:nvGrpSpPr>
          <p:cNvPr id="41" name="Group 38"/>
          <p:cNvGrpSpPr>
            <a:grpSpLocks/>
          </p:cNvGrpSpPr>
          <p:nvPr/>
        </p:nvGrpSpPr>
        <p:grpSpPr bwMode="auto">
          <a:xfrm>
            <a:off x="800100" y="1557338"/>
            <a:ext cx="7516813" cy="2087562"/>
            <a:chOff x="504" y="981"/>
            <a:chExt cx="4735" cy="1315"/>
          </a:xfrm>
        </p:grpSpPr>
        <p:sp>
          <p:nvSpPr>
            <p:cNvPr id="42" name="AutoShape 39"/>
            <p:cNvSpPr>
              <a:spLocks noChangeArrowheads="1"/>
            </p:cNvSpPr>
            <p:nvPr/>
          </p:nvSpPr>
          <p:spPr bwMode="auto">
            <a:xfrm>
              <a:off x="504" y="1528"/>
              <a:ext cx="4735" cy="768"/>
            </a:xfrm>
            <a:prstGeom prst="roundRect">
              <a:avLst>
                <a:gd name="adj" fmla="val 8023"/>
              </a:avLst>
            </a:prstGeom>
            <a:noFill/>
            <a:ln w="28575" algn="ctr">
              <a:solidFill>
                <a:srgbClr val="FF0066"/>
              </a:solidFill>
              <a:round/>
              <a:headEnd type="none" w="sm" len="sm"/>
              <a:tailEnd type="none" w="sm" len="sm"/>
            </a:ln>
          </p:spPr>
          <p:txBody>
            <a:bodyPr anchor="ctr">
              <a:spAutoFit/>
            </a:bodyPr>
            <a:lstStyle/>
            <a:p>
              <a:endParaRPr lang="fr-FR"/>
            </a:p>
          </p:txBody>
        </p:sp>
        <p:sp>
          <p:nvSpPr>
            <p:cNvPr id="43" name="AutoShape 40"/>
            <p:cNvSpPr>
              <a:spLocks noChangeArrowheads="1"/>
            </p:cNvSpPr>
            <p:nvPr/>
          </p:nvSpPr>
          <p:spPr bwMode="auto">
            <a:xfrm>
              <a:off x="3968" y="981"/>
              <a:ext cx="1271" cy="406"/>
            </a:xfrm>
            <a:prstGeom prst="wedgeRoundRectCallout">
              <a:avLst>
                <a:gd name="adj1" fmla="val -42292"/>
                <a:gd name="adj2" fmla="val 86699"/>
                <a:gd name="adj3" fmla="val 16667"/>
              </a:avLst>
            </a:prstGeom>
            <a:solidFill>
              <a:srgbClr val="FFFF00">
                <a:alpha val="59999"/>
              </a:srgbClr>
            </a:solidFill>
            <a:ln w="9525" algn="ctr">
              <a:solidFill>
                <a:srgbClr val="003366"/>
              </a:solidFill>
              <a:miter lim="800000"/>
              <a:headEnd type="none" w="sm" len="sm"/>
              <a:tailEnd type="none" w="sm" len="sm"/>
            </a:ln>
          </p:spPr>
          <p:txBody>
            <a:bodyPr/>
            <a:lstStyle/>
            <a:p>
              <a:pPr algn="ctr"/>
              <a:r>
                <a:rPr lang="fr-FR" sz="1600" b="1">
                  <a:solidFill>
                    <a:srgbClr val="FF0000"/>
                  </a:solidFill>
                </a:rPr>
                <a:t>Développées séparément</a:t>
              </a:r>
            </a:p>
          </p:txBody>
        </p:sp>
      </p:grpSp>
      <p:sp>
        <p:nvSpPr>
          <p:cNvPr id="44" name="AutoShape 41"/>
          <p:cNvSpPr>
            <a:spLocks noChangeArrowheads="1"/>
          </p:cNvSpPr>
          <p:nvPr/>
        </p:nvSpPr>
        <p:spPr bwMode="auto">
          <a:xfrm>
            <a:off x="4229100" y="3594100"/>
            <a:ext cx="406400" cy="254000"/>
          </a:xfrm>
          <a:prstGeom prst="downArrow">
            <a:avLst>
              <a:gd name="adj1" fmla="val 50000"/>
              <a:gd name="adj2" fmla="val 25000"/>
            </a:avLst>
          </a:prstGeom>
          <a:solidFill>
            <a:schemeClr val="accent1"/>
          </a:solidFill>
          <a:ln w="28575" algn="ctr">
            <a:solidFill>
              <a:srgbClr val="000066"/>
            </a:solidFill>
            <a:miter lim="800000"/>
            <a:headEnd type="none" w="sm" len="sm"/>
            <a:tailEnd type="none" w="sm" len="sm"/>
          </a:ln>
        </p:spPr>
        <p:txBody>
          <a:bodyPr wrap="none" anchor="ctr">
            <a:spAutoFit/>
          </a:bodyPr>
          <a:lstStyle/>
          <a:p>
            <a:endParaRPr lang="fr-FR"/>
          </a:p>
        </p:txBody>
      </p:sp>
      <p:sp>
        <p:nvSpPr>
          <p:cNvPr id="45" name="AutoShape 42"/>
          <p:cNvSpPr>
            <a:spLocks noChangeArrowheads="1"/>
          </p:cNvSpPr>
          <p:nvPr/>
        </p:nvSpPr>
        <p:spPr bwMode="auto">
          <a:xfrm>
            <a:off x="4229100" y="4229100"/>
            <a:ext cx="406400" cy="254000"/>
          </a:xfrm>
          <a:prstGeom prst="downArrow">
            <a:avLst>
              <a:gd name="adj1" fmla="val 50000"/>
              <a:gd name="adj2" fmla="val 25000"/>
            </a:avLst>
          </a:prstGeom>
          <a:solidFill>
            <a:schemeClr val="accent1"/>
          </a:solidFill>
          <a:ln w="28575" algn="ctr">
            <a:solidFill>
              <a:srgbClr val="000066"/>
            </a:solidFill>
            <a:miter lim="800000"/>
            <a:headEnd type="none" w="sm" len="sm"/>
            <a:tailEnd type="none" w="sm" len="sm"/>
          </a:ln>
        </p:spPr>
        <p:txBody>
          <a:bodyPr wrap="none" anchor="ct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0.70"/>
                                          </p:val>
                                        </p:tav>
                                        <p:tav tm="100000">
                                          <p:val>
                                            <p:strVal val="#ppt_w"/>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animEffect transition="in" filter="fade">
                                      <p:cBhvr>
                                        <p:cTn id="40" dur="1000"/>
                                        <p:tgtEl>
                                          <p:spTgt spid="1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strVal val="#ppt_w*0.70"/>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Effect transition="in" filter="fade">
                                      <p:cBhvr>
                                        <p:cTn id="45" dur="1000"/>
                                        <p:tgtEl>
                                          <p:spTgt spid="13"/>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0.70"/>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strVal val="#ppt_w*0.70"/>
                                          </p:val>
                                        </p:tav>
                                        <p:tav tm="100000">
                                          <p:val>
                                            <p:strVal val="#ppt_w"/>
                                          </p:val>
                                        </p:tav>
                                      </p:tavLst>
                                    </p:anim>
                                    <p:anim calcmode="lin" valueType="num">
                                      <p:cBhvr>
                                        <p:cTn id="54" dur="1000" fill="hold"/>
                                        <p:tgtEl>
                                          <p:spTgt spid="15"/>
                                        </p:tgtEl>
                                        <p:attrNameLst>
                                          <p:attrName>ppt_h</p:attrName>
                                        </p:attrNameLst>
                                      </p:cBhvr>
                                      <p:tavLst>
                                        <p:tav tm="0">
                                          <p:val>
                                            <p:strVal val="#ppt_h"/>
                                          </p:val>
                                        </p:tav>
                                        <p:tav tm="100000">
                                          <p:val>
                                            <p:strVal val="#ppt_h"/>
                                          </p:val>
                                        </p:tav>
                                      </p:tavLst>
                                    </p:anim>
                                    <p:animEffect transition="in" filter="fade">
                                      <p:cBhvr>
                                        <p:cTn id="55" dur="1000"/>
                                        <p:tgtEl>
                                          <p:spTgt spid="15"/>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strVal val="#ppt_w*0.70"/>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Effect transition="in" filter="fade">
                                      <p:cBhvr>
                                        <p:cTn id="60" dur="1000"/>
                                        <p:tgtEl>
                                          <p:spTgt spid="16"/>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strVal val="#ppt_w*0.70"/>
                                          </p:val>
                                        </p:tav>
                                        <p:tav tm="100000">
                                          <p:val>
                                            <p:strVal val="#ppt_w"/>
                                          </p:val>
                                        </p:tav>
                                      </p:tavLst>
                                    </p:anim>
                                    <p:anim calcmode="lin" valueType="num">
                                      <p:cBhvr>
                                        <p:cTn id="64" dur="1000" fill="hold"/>
                                        <p:tgtEl>
                                          <p:spTgt spid="17"/>
                                        </p:tgtEl>
                                        <p:attrNameLst>
                                          <p:attrName>ppt_h</p:attrName>
                                        </p:attrNameLst>
                                      </p:cBhvr>
                                      <p:tavLst>
                                        <p:tav tm="0">
                                          <p:val>
                                            <p:strVal val="#ppt_h"/>
                                          </p:val>
                                        </p:tav>
                                        <p:tav tm="100000">
                                          <p:val>
                                            <p:strVal val="#ppt_h"/>
                                          </p:val>
                                        </p:tav>
                                      </p:tavLst>
                                    </p:anim>
                                    <p:animEffect transition="in" filter="fade">
                                      <p:cBhvr>
                                        <p:cTn id="65" dur="1000"/>
                                        <p:tgtEl>
                                          <p:spTgt spid="17"/>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strVal val="#ppt_w*0.70"/>
                                          </p:val>
                                        </p:tav>
                                        <p:tav tm="100000">
                                          <p:val>
                                            <p:strVal val="#ppt_w"/>
                                          </p:val>
                                        </p:tav>
                                      </p:tavLst>
                                    </p:anim>
                                    <p:anim calcmode="lin" valueType="num">
                                      <p:cBhvr>
                                        <p:cTn id="69" dur="1000" fill="hold"/>
                                        <p:tgtEl>
                                          <p:spTgt spid="18"/>
                                        </p:tgtEl>
                                        <p:attrNameLst>
                                          <p:attrName>ppt_h</p:attrName>
                                        </p:attrNameLst>
                                      </p:cBhvr>
                                      <p:tavLst>
                                        <p:tav tm="0">
                                          <p:val>
                                            <p:strVal val="#ppt_h"/>
                                          </p:val>
                                        </p:tav>
                                        <p:tav tm="100000">
                                          <p:val>
                                            <p:strVal val="#ppt_h"/>
                                          </p:val>
                                        </p:tav>
                                      </p:tavLst>
                                    </p:anim>
                                    <p:animEffect transition="in" filter="fade">
                                      <p:cBhvr>
                                        <p:cTn id="70" dur="1000"/>
                                        <p:tgtEl>
                                          <p:spTgt spid="18"/>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1000" fill="hold"/>
                                        <p:tgtEl>
                                          <p:spTgt spid="19"/>
                                        </p:tgtEl>
                                        <p:attrNameLst>
                                          <p:attrName>ppt_w</p:attrName>
                                        </p:attrNameLst>
                                      </p:cBhvr>
                                      <p:tavLst>
                                        <p:tav tm="0">
                                          <p:val>
                                            <p:strVal val="#ppt_w*0.70"/>
                                          </p:val>
                                        </p:tav>
                                        <p:tav tm="100000">
                                          <p:val>
                                            <p:strVal val="#ppt_w"/>
                                          </p:val>
                                        </p:tav>
                                      </p:tavLst>
                                    </p:anim>
                                    <p:anim calcmode="lin" valueType="num">
                                      <p:cBhvr>
                                        <p:cTn id="74" dur="1000" fill="hold"/>
                                        <p:tgtEl>
                                          <p:spTgt spid="19"/>
                                        </p:tgtEl>
                                        <p:attrNameLst>
                                          <p:attrName>ppt_h</p:attrName>
                                        </p:attrNameLst>
                                      </p:cBhvr>
                                      <p:tavLst>
                                        <p:tav tm="0">
                                          <p:val>
                                            <p:strVal val="#ppt_h"/>
                                          </p:val>
                                        </p:tav>
                                        <p:tav tm="100000">
                                          <p:val>
                                            <p:strVal val="#ppt_h"/>
                                          </p:val>
                                        </p:tav>
                                      </p:tavLst>
                                    </p:anim>
                                    <p:animEffect transition="in" filter="fade">
                                      <p:cBhvr>
                                        <p:cTn id="75" dur="1000"/>
                                        <p:tgtEl>
                                          <p:spTgt spid="19"/>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1000" fill="hold"/>
                                        <p:tgtEl>
                                          <p:spTgt spid="20"/>
                                        </p:tgtEl>
                                        <p:attrNameLst>
                                          <p:attrName>ppt_w</p:attrName>
                                        </p:attrNameLst>
                                      </p:cBhvr>
                                      <p:tavLst>
                                        <p:tav tm="0">
                                          <p:val>
                                            <p:strVal val="#ppt_w*0.70"/>
                                          </p:val>
                                        </p:tav>
                                        <p:tav tm="100000">
                                          <p:val>
                                            <p:strVal val="#ppt_w"/>
                                          </p:val>
                                        </p:tav>
                                      </p:tavLst>
                                    </p:anim>
                                    <p:anim calcmode="lin" valueType="num">
                                      <p:cBhvr>
                                        <p:cTn id="79" dur="1000" fill="hold"/>
                                        <p:tgtEl>
                                          <p:spTgt spid="20"/>
                                        </p:tgtEl>
                                        <p:attrNameLst>
                                          <p:attrName>ppt_h</p:attrName>
                                        </p:attrNameLst>
                                      </p:cBhvr>
                                      <p:tavLst>
                                        <p:tav tm="0">
                                          <p:val>
                                            <p:strVal val="#ppt_h"/>
                                          </p:val>
                                        </p:tav>
                                        <p:tav tm="100000">
                                          <p:val>
                                            <p:strVal val="#ppt_h"/>
                                          </p:val>
                                        </p:tav>
                                      </p:tavLst>
                                    </p:anim>
                                    <p:animEffect transition="in" filter="fade">
                                      <p:cBhvr>
                                        <p:cTn id="80" dur="1000"/>
                                        <p:tgtEl>
                                          <p:spTgt spid="20"/>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strVal val="#ppt_w*0.70"/>
                                          </p:val>
                                        </p:tav>
                                        <p:tav tm="100000">
                                          <p:val>
                                            <p:strVal val="#ppt_w"/>
                                          </p:val>
                                        </p:tav>
                                      </p:tavLst>
                                    </p:anim>
                                    <p:anim calcmode="lin" valueType="num">
                                      <p:cBhvr>
                                        <p:cTn id="84" dur="1000" fill="hold"/>
                                        <p:tgtEl>
                                          <p:spTgt spid="21"/>
                                        </p:tgtEl>
                                        <p:attrNameLst>
                                          <p:attrName>ppt_h</p:attrName>
                                        </p:attrNameLst>
                                      </p:cBhvr>
                                      <p:tavLst>
                                        <p:tav tm="0">
                                          <p:val>
                                            <p:strVal val="#ppt_h"/>
                                          </p:val>
                                        </p:tav>
                                        <p:tav tm="100000">
                                          <p:val>
                                            <p:strVal val="#ppt_h"/>
                                          </p:val>
                                        </p:tav>
                                      </p:tavLst>
                                    </p:anim>
                                    <p:animEffect transition="in" filter="fade">
                                      <p:cBhvr>
                                        <p:cTn id="85" dur="1000"/>
                                        <p:tgtEl>
                                          <p:spTgt spid="21"/>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1000" fill="hold"/>
                                        <p:tgtEl>
                                          <p:spTgt spid="22"/>
                                        </p:tgtEl>
                                        <p:attrNameLst>
                                          <p:attrName>ppt_w</p:attrName>
                                        </p:attrNameLst>
                                      </p:cBhvr>
                                      <p:tavLst>
                                        <p:tav tm="0">
                                          <p:val>
                                            <p:strVal val="#ppt_w*0.70"/>
                                          </p:val>
                                        </p:tav>
                                        <p:tav tm="100000">
                                          <p:val>
                                            <p:strVal val="#ppt_w"/>
                                          </p:val>
                                        </p:tav>
                                      </p:tavLst>
                                    </p:anim>
                                    <p:anim calcmode="lin" valueType="num">
                                      <p:cBhvr>
                                        <p:cTn id="89" dur="1000" fill="hold"/>
                                        <p:tgtEl>
                                          <p:spTgt spid="22"/>
                                        </p:tgtEl>
                                        <p:attrNameLst>
                                          <p:attrName>ppt_h</p:attrName>
                                        </p:attrNameLst>
                                      </p:cBhvr>
                                      <p:tavLst>
                                        <p:tav tm="0">
                                          <p:val>
                                            <p:strVal val="#ppt_h"/>
                                          </p:val>
                                        </p:tav>
                                        <p:tav tm="100000">
                                          <p:val>
                                            <p:strVal val="#ppt_h"/>
                                          </p:val>
                                        </p:tav>
                                      </p:tavLst>
                                    </p:anim>
                                    <p:animEffect transition="in" filter="fade">
                                      <p:cBhvr>
                                        <p:cTn id="90" dur="1000"/>
                                        <p:tgtEl>
                                          <p:spTgt spid="22"/>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strVal val="#ppt_w*0.70"/>
                                          </p:val>
                                        </p:tav>
                                        <p:tav tm="100000">
                                          <p:val>
                                            <p:strVal val="#ppt_w"/>
                                          </p:val>
                                        </p:tav>
                                      </p:tavLst>
                                    </p:anim>
                                    <p:anim calcmode="lin" valueType="num">
                                      <p:cBhvr>
                                        <p:cTn id="94" dur="1000" fill="hold"/>
                                        <p:tgtEl>
                                          <p:spTgt spid="23"/>
                                        </p:tgtEl>
                                        <p:attrNameLst>
                                          <p:attrName>ppt_h</p:attrName>
                                        </p:attrNameLst>
                                      </p:cBhvr>
                                      <p:tavLst>
                                        <p:tav tm="0">
                                          <p:val>
                                            <p:strVal val="#ppt_h"/>
                                          </p:val>
                                        </p:tav>
                                        <p:tav tm="100000">
                                          <p:val>
                                            <p:strVal val="#ppt_h"/>
                                          </p:val>
                                        </p:tav>
                                      </p:tavLst>
                                    </p:anim>
                                    <p:animEffect transition="in" filter="fade">
                                      <p:cBhvr>
                                        <p:cTn id="95" dur="1000"/>
                                        <p:tgtEl>
                                          <p:spTgt spid="23"/>
                                        </p:tgtEl>
                                      </p:cBhvr>
                                    </p:animEffect>
                                  </p:childTnLst>
                                </p:cTn>
                              </p:par>
                              <p:par>
                                <p:cTn id="96" presetID="55"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1000" fill="hold"/>
                                        <p:tgtEl>
                                          <p:spTgt spid="24"/>
                                        </p:tgtEl>
                                        <p:attrNameLst>
                                          <p:attrName>ppt_w</p:attrName>
                                        </p:attrNameLst>
                                      </p:cBhvr>
                                      <p:tavLst>
                                        <p:tav tm="0">
                                          <p:val>
                                            <p:strVal val="#ppt_w*0.70"/>
                                          </p:val>
                                        </p:tav>
                                        <p:tav tm="100000">
                                          <p:val>
                                            <p:strVal val="#ppt_w"/>
                                          </p:val>
                                        </p:tav>
                                      </p:tavLst>
                                    </p:anim>
                                    <p:anim calcmode="lin" valueType="num">
                                      <p:cBhvr>
                                        <p:cTn id="99" dur="1000" fill="hold"/>
                                        <p:tgtEl>
                                          <p:spTgt spid="24"/>
                                        </p:tgtEl>
                                        <p:attrNameLst>
                                          <p:attrName>ppt_h</p:attrName>
                                        </p:attrNameLst>
                                      </p:cBhvr>
                                      <p:tavLst>
                                        <p:tav tm="0">
                                          <p:val>
                                            <p:strVal val="#ppt_h"/>
                                          </p:val>
                                        </p:tav>
                                        <p:tav tm="100000">
                                          <p:val>
                                            <p:strVal val="#ppt_h"/>
                                          </p:val>
                                        </p:tav>
                                      </p:tavLst>
                                    </p:anim>
                                    <p:animEffect transition="in" filter="fade">
                                      <p:cBhvr>
                                        <p:cTn id="100" dur="1000"/>
                                        <p:tgtEl>
                                          <p:spTgt spid="24"/>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1000" fill="hold"/>
                                        <p:tgtEl>
                                          <p:spTgt spid="25"/>
                                        </p:tgtEl>
                                        <p:attrNameLst>
                                          <p:attrName>ppt_w</p:attrName>
                                        </p:attrNameLst>
                                      </p:cBhvr>
                                      <p:tavLst>
                                        <p:tav tm="0">
                                          <p:val>
                                            <p:strVal val="#ppt_w*0.70"/>
                                          </p:val>
                                        </p:tav>
                                        <p:tav tm="100000">
                                          <p:val>
                                            <p:strVal val="#ppt_w"/>
                                          </p:val>
                                        </p:tav>
                                      </p:tavLst>
                                    </p:anim>
                                    <p:anim calcmode="lin" valueType="num">
                                      <p:cBhvr>
                                        <p:cTn id="104" dur="1000" fill="hold"/>
                                        <p:tgtEl>
                                          <p:spTgt spid="25"/>
                                        </p:tgtEl>
                                        <p:attrNameLst>
                                          <p:attrName>ppt_h</p:attrName>
                                        </p:attrNameLst>
                                      </p:cBhvr>
                                      <p:tavLst>
                                        <p:tav tm="0">
                                          <p:val>
                                            <p:strVal val="#ppt_h"/>
                                          </p:val>
                                        </p:tav>
                                        <p:tav tm="100000">
                                          <p:val>
                                            <p:strVal val="#ppt_h"/>
                                          </p:val>
                                        </p:tav>
                                      </p:tavLst>
                                    </p:anim>
                                    <p:animEffect transition="in" filter="fade">
                                      <p:cBhvr>
                                        <p:cTn id="105" dur="1000"/>
                                        <p:tgtEl>
                                          <p:spTgt spid="25"/>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1000" fill="hold"/>
                                        <p:tgtEl>
                                          <p:spTgt spid="26"/>
                                        </p:tgtEl>
                                        <p:attrNameLst>
                                          <p:attrName>ppt_w</p:attrName>
                                        </p:attrNameLst>
                                      </p:cBhvr>
                                      <p:tavLst>
                                        <p:tav tm="0">
                                          <p:val>
                                            <p:strVal val="#ppt_w*0.70"/>
                                          </p:val>
                                        </p:tav>
                                        <p:tav tm="100000">
                                          <p:val>
                                            <p:strVal val="#ppt_w"/>
                                          </p:val>
                                        </p:tav>
                                      </p:tavLst>
                                    </p:anim>
                                    <p:anim calcmode="lin" valueType="num">
                                      <p:cBhvr>
                                        <p:cTn id="109" dur="1000" fill="hold"/>
                                        <p:tgtEl>
                                          <p:spTgt spid="26"/>
                                        </p:tgtEl>
                                        <p:attrNameLst>
                                          <p:attrName>ppt_h</p:attrName>
                                        </p:attrNameLst>
                                      </p:cBhvr>
                                      <p:tavLst>
                                        <p:tav tm="0">
                                          <p:val>
                                            <p:strVal val="#ppt_h"/>
                                          </p:val>
                                        </p:tav>
                                        <p:tav tm="100000">
                                          <p:val>
                                            <p:strVal val="#ppt_h"/>
                                          </p:val>
                                        </p:tav>
                                      </p:tavLst>
                                    </p:anim>
                                    <p:animEffect transition="in" filter="fade">
                                      <p:cBhvr>
                                        <p:cTn id="110" dur="1000"/>
                                        <p:tgtEl>
                                          <p:spTgt spid="26"/>
                                        </p:tgtEl>
                                      </p:cBhvr>
                                    </p:animEffect>
                                  </p:childTnLst>
                                </p:cTn>
                              </p:par>
                              <p:par>
                                <p:cTn id="111" presetID="55"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1000" fill="hold"/>
                                        <p:tgtEl>
                                          <p:spTgt spid="27"/>
                                        </p:tgtEl>
                                        <p:attrNameLst>
                                          <p:attrName>ppt_w</p:attrName>
                                        </p:attrNameLst>
                                      </p:cBhvr>
                                      <p:tavLst>
                                        <p:tav tm="0">
                                          <p:val>
                                            <p:strVal val="#ppt_w*0.70"/>
                                          </p:val>
                                        </p:tav>
                                        <p:tav tm="100000">
                                          <p:val>
                                            <p:strVal val="#ppt_w"/>
                                          </p:val>
                                        </p:tav>
                                      </p:tavLst>
                                    </p:anim>
                                    <p:anim calcmode="lin" valueType="num">
                                      <p:cBhvr>
                                        <p:cTn id="114" dur="1000" fill="hold"/>
                                        <p:tgtEl>
                                          <p:spTgt spid="27"/>
                                        </p:tgtEl>
                                        <p:attrNameLst>
                                          <p:attrName>ppt_h</p:attrName>
                                        </p:attrNameLst>
                                      </p:cBhvr>
                                      <p:tavLst>
                                        <p:tav tm="0">
                                          <p:val>
                                            <p:strVal val="#ppt_h"/>
                                          </p:val>
                                        </p:tav>
                                        <p:tav tm="100000">
                                          <p:val>
                                            <p:strVal val="#ppt_h"/>
                                          </p:val>
                                        </p:tav>
                                      </p:tavLst>
                                    </p:anim>
                                    <p:animEffect transition="in" filter="fade">
                                      <p:cBhvr>
                                        <p:cTn id="115" dur="1000"/>
                                        <p:tgtEl>
                                          <p:spTgt spid="27"/>
                                        </p:tgtEl>
                                      </p:cBhvr>
                                    </p:animEffect>
                                  </p:childTnLst>
                                </p:cTn>
                              </p:par>
                              <p:par>
                                <p:cTn id="116" presetID="55" presetClass="entr" presetSubtype="0" fill="hold" grpId="0" nodeType="with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1000" fill="hold"/>
                                        <p:tgtEl>
                                          <p:spTgt spid="28"/>
                                        </p:tgtEl>
                                        <p:attrNameLst>
                                          <p:attrName>ppt_w</p:attrName>
                                        </p:attrNameLst>
                                      </p:cBhvr>
                                      <p:tavLst>
                                        <p:tav tm="0">
                                          <p:val>
                                            <p:strVal val="#ppt_w*0.70"/>
                                          </p:val>
                                        </p:tav>
                                        <p:tav tm="100000">
                                          <p:val>
                                            <p:strVal val="#ppt_w"/>
                                          </p:val>
                                        </p:tav>
                                      </p:tavLst>
                                    </p:anim>
                                    <p:anim calcmode="lin" valueType="num">
                                      <p:cBhvr>
                                        <p:cTn id="119" dur="1000" fill="hold"/>
                                        <p:tgtEl>
                                          <p:spTgt spid="28"/>
                                        </p:tgtEl>
                                        <p:attrNameLst>
                                          <p:attrName>ppt_h</p:attrName>
                                        </p:attrNameLst>
                                      </p:cBhvr>
                                      <p:tavLst>
                                        <p:tav tm="0">
                                          <p:val>
                                            <p:strVal val="#ppt_h"/>
                                          </p:val>
                                        </p:tav>
                                        <p:tav tm="100000">
                                          <p:val>
                                            <p:strVal val="#ppt_h"/>
                                          </p:val>
                                        </p:tav>
                                      </p:tavLst>
                                    </p:anim>
                                    <p:animEffect transition="in" filter="fade">
                                      <p:cBhvr>
                                        <p:cTn id="120" dur="1000"/>
                                        <p:tgtEl>
                                          <p:spTgt spid="28"/>
                                        </p:tgtEl>
                                      </p:cBhvr>
                                    </p:animEffect>
                                  </p:childTnLst>
                                </p:cTn>
                              </p:par>
                              <p:par>
                                <p:cTn id="121" presetID="55"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p:cTn id="123" dur="1000" fill="hold"/>
                                        <p:tgtEl>
                                          <p:spTgt spid="29"/>
                                        </p:tgtEl>
                                        <p:attrNameLst>
                                          <p:attrName>ppt_w</p:attrName>
                                        </p:attrNameLst>
                                      </p:cBhvr>
                                      <p:tavLst>
                                        <p:tav tm="0">
                                          <p:val>
                                            <p:strVal val="#ppt_w*0.70"/>
                                          </p:val>
                                        </p:tav>
                                        <p:tav tm="100000">
                                          <p:val>
                                            <p:strVal val="#ppt_w"/>
                                          </p:val>
                                        </p:tav>
                                      </p:tavLst>
                                    </p:anim>
                                    <p:anim calcmode="lin" valueType="num">
                                      <p:cBhvr>
                                        <p:cTn id="124" dur="1000" fill="hold"/>
                                        <p:tgtEl>
                                          <p:spTgt spid="29"/>
                                        </p:tgtEl>
                                        <p:attrNameLst>
                                          <p:attrName>ppt_h</p:attrName>
                                        </p:attrNameLst>
                                      </p:cBhvr>
                                      <p:tavLst>
                                        <p:tav tm="0">
                                          <p:val>
                                            <p:strVal val="#ppt_h"/>
                                          </p:val>
                                        </p:tav>
                                        <p:tav tm="100000">
                                          <p:val>
                                            <p:strVal val="#ppt_h"/>
                                          </p:val>
                                        </p:tav>
                                      </p:tavLst>
                                    </p:anim>
                                    <p:animEffect transition="in" filter="fade">
                                      <p:cBhvr>
                                        <p:cTn id="125" dur="1000"/>
                                        <p:tgtEl>
                                          <p:spTgt spid="29"/>
                                        </p:tgtEl>
                                      </p:cBhvr>
                                    </p:animEffect>
                                  </p:childTnLst>
                                </p:cTn>
                              </p:par>
                              <p:par>
                                <p:cTn id="126" presetID="55" presetClass="entr" presetSubtype="0" fill="hold" grpId="0" nodeType="withEffect">
                                  <p:stCondLst>
                                    <p:cond delay="0"/>
                                  </p:stCondLst>
                                  <p:childTnLst>
                                    <p:set>
                                      <p:cBhvr>
                                        <p:cTn id="127" dur="1" fill="hold">
                                          <p:stCondLst>
                                            <p:cond delay="0"/>
                                          </p:stCondLst>
                                        </p:cTn>
                                        <p:tgtEl>
                                          <p:spTgt spid="30"/>
                                        </p:tgtEl>
                                        <p:attrNameLst>
                                          <p:attrName>style.visibility</p:attrName>
                                        </p:attrNameLst>
                                      </p:cBhvr>
                                      <p:to>
                                        <p:strVal val="visible"/>
                                      </p:to>
                                    </p:set>
                                    <p:anim calcmode="lin" valueType="num">
                                      <p:cBhvr>
                                        <p:cTn id="128" dur="1000" fill="hold"/>
                                        <p:tgtEl>
                                          <p:spTgt spid="30"/>
                                        </p:tgtEl>
                                        <p:attrNameLst>
                                          <p:attrName>ppt_w</p:attrName>
                                        </p:attrNameLst>
                                      </p:cBhvr>
                                      <p:tavLst>
                                        <p:tav tm="0">
                                          <p:val>
                                            <p:strVal val="#ppt_w*0.70"/>
                                          </p:val>
                                        </p:tav>
                                        <p:tav tm="100000">
                                          <p:val>
                                            <p:strVal val="#ppt_w"/>
                                          </p:val>
                                        </p:tav>
                                      </p:tavLst>
                                    </p:anim>
                                    <p:anim calcmode="lin" valueType="num">
                                      <p:cBhvr>
                                        <p:cTn id="129" dur="1000" fill="hold"/>
                                        <p:tgtEl>
                                          <p:spTgt spid="30"/>
                                        </p:tgtEl>
                                        <p:attrNameLst>
                                          <p:attrName>ppt_h</p:attrName>
                                        </p:attrNameLst>
                                      </p:cBhvr>
                                      <p:tavLst>
                                        <p:tav tm="0">
                                          <p:val>
                                            <p:strVal val="#ppt_h"/>
                                          </p:val>
                                        </p:tav>
                                        <p:tav tm="100000">
                                          <p:val>
                                            <p:strVal val="#ppt_h"/>
                                          </p:val>
                                        </p:tav>
                                      </p:tavLst>
                                    </p:anim>
                                    <p:animEffect transition="in" filter="fade">
                                      <p:cBhvr>
                                        <p:cTn id="130" dur="1000"/>
                                        <p:tgtEl>
                                          <p:spTgt spid="30"/>
                                        </p:tgtEl>
                                      </p:cBhvr>
                                    </p:animEffect>
                                  </p:childTnLst>
                                </p:cTn>
                              </p:par>
                              <p:par>
                                <p:cTn id="131" presetID="55" presetClass="entr" presetSubtype="0"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1000" fill="hold"/>
                                        <p:tgtEl>
                                          <p:spTgt spid="31"/>
                                        </p:tgtEl>
                                        <p:attrNameLst>
                                          <p:attrName>ppt_w</p:attrName>
                                        </p:attrNameLst>
                                      </p:cBhvr>
                                      <p:tavLst>
                                        <p:tav tm="0">
                                          <p:val>
                                            <p:strVal val="#ppt_w*0.70"/>
                                          </p:val>
                                        </p:tav>
                                        <p:tav tm="100000">
                                          <p:val>
                                            <p:strVal val="#ppt_w"/>
                                          </p:val>
                                        </p:tav>
                                      </p:tavLst>
                                    </p:anim>
                                    <p:anim calcmode="lin" valueType="num">
                                      <p:cBhvr>
                                        <p:cTn id="134" dur="1000" fill="hold"/>
                                        <p:tgtEl>
                                          <p:spTgt spid="31"/>
                                        </p:tgtEl>
                                        <p:attrNameLst>
                                          <p:attrName>ppt_h</p:attrName>
                                        </p:attrNameLst>
                                      </p:cBhvr>
                                      <p:tavLst>
                                        <p:tav tm="0">
                                          <p:val>
                                            <p:strVal val="#ppt_h"/>
                                          </p:val>
                                        </p:tav>
                                        <p:tav tm="100000">
                                          <p:val>
                                            <p:strVal val="#ppt_h"/>
                                          </p:val>
                                        </p:tav>
                                      </p:tavLst>
                                    </p:anim>
                                    <p:animEffect transition="in" filter="fade">
                                      <p:cBhvr>
                                        <p:cTn id="135" dur="1000"/>
                                        <p:tgtEl>
                                          <p:spTgt spid="31"/>
                                        </p:tgtEl>
                                      </p:cBhvr>
                                    </p:animEffect>
                                  </p:childTnLst>
                                </p:cTn>
                              </p:par>
                              <p:par>
                                <p:cTn id="136" presetID="55" presetClass="entr" presetSubtype="0"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1000" fill="hold"/>
                                        <p:tgtEl>
                                          <p:spTgt spid="32"/>
                                        </p:tgtEl>
                                        <p:attrNameLst>
                                          <p:attrName>ppt_w</p:attrName>
                                        </p:attrNameLst>
                                      </p:cBhvr>
                                      <p:tavLst>
                                        <p:tav tm="0">
                                          <p:val>
                                            <p:strVal val="#ppt_w*0.70"/>
                                          </p:val>
                                        </p:tav>
                                        <p:tav tm="100000">
                                          <p:val>
                                            <p:strVal val="#ppt_w"/>
                                          </p:val>
                                        </p:tav>
                                      </p:tavLst>
                                    </p:anim>
                                    <p:anim calcmode="lin" valueType="num">
                                      <p:cBhvr>
                                        <p:cTn id="139" dur="1000" fill="hold"/>
                                        <p:tgtEl>
                                          <p:spTgt spid="32"/>
                                        </p:tgtEl>
                                        <p:attrNameLst>
                                          <p:attrName>ppt_h</p:attrName>
                                        </p:attrNameLst>
                                      </p:cBhvr>
                                      <p:tavLst>
                                        <p:tav tm="0">
                                          <p:val>
                                            <p:strVal val="#ppt_h"/>
                                          </p:val>
                                        </p:tav>
                                        <p:tav tm="100000">
                                          <p:val>
                                            <p:strVal val="#ppt_h"/>
                                          </p:val>
                                        </p:tav>
                                      </p:tavLst>
                                    </p:anim>
                                    <p:animEffect transition="in" filter="fade">
                                      <p:cBhvr>
                                        <p:cTn id="140" dur="1000"/>
                                        <p:tgtEl>
                                          <p:spTgt spid="32"/>
                                        </p:tgtEl>
                                      </p:cBhvr>
                                    </p:animEffect>
                                  </p:childTnLst>
                                </p:cTn>
                              </p:par>
                              <p:par>
                                <p:cTn id="141" presetID="55"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 calcmode="lin" valueType="num">
                                      <p:cBhvr>
                                        <p:cTn id="143" dur="1000" fill="hold"/>
                                        <p:tgtEl>
                                          <p:spTgt spid="33"/>
                                        </p:tgtEl>
                                        <p:attrNameLst>
                                          <p:attrName>ppt_w</p:attrName>
                                        </p:attrNameLst>
                                      </p:cBhvr>
                                      <p:tavLst>
                                        <p:tav tm="0">
                                          <p:val>
                                            <p:strVal val="#ppt_w*0.70"/>
                                          </p:val>
                                        </p:tav>
                                        <p:tav tm="100000">
                                          <p:val>
                                            <p:strVal val="#ppt_w"/>
                                          </p:val>
                                        </p:tav>
                                      </p:tavLst>
                                    </p:anim>
                                    <p:anim calcmode="lin" valueType="num">
                                      <p:cBhvr>
                                        <p:cTn id="144" dur="1000" fill="hold"/>
                                        <p:tgtEl>
                                          <p:spTgt spid="33"/>
                                        </p:tgtEl>
                                        <p:attrNameLst>
                                          <p:attrName>ppt_h</p:attrName>
                                        </p:attrNameLst>
                                      </p:cBhvr>
                                      <p:tavLst>
                                        <p:tav tm="0">
                                          <p:val>
                                            <p:strVal val="#ppt_h"/>
                                          </p:val>
                                        </p:tav>
                                        <p:tav tm="100000">
                                          <p:val>
                                            <p:strVal val="#ppt_h"/>
                                          </p:val>
                                        </p:tav>
                                      </p:tavLst>
                                    </p:anim>
                                    <p:animEffect transition="in" filter="fade">
                                      <p:cBhvr>
                                        <p:cTn id="145" dur="1000"/>
                                        <p:tgtEl>
                                          <p:spTgt spid="33"/>
                                        </p:tgtEl>
                                      </p:cBhvr>
                                    </p:animEffect>
                                  </p:childTnLst>
                                </p:cTn>
                              </p:par>
                              <p:par>
                                <p:cTn id="146" presetID="55" presetClass="entr" presetSubtype="0" fill="hold" grpId="0" nodeType="withEffect">
                                  <p:stCondLst>
                                    <p:cond delay="0"/>
                                  </p:stCondLst>
                                  <p:childTnLst>
                                    <p:set>
                                      <p:cBhvr>
                                        <p:cTn id="147" dur="1" fill="hold">
                                          <p:stCondLst>
                                            <p:cond delay="0"/>
                                          </p:stCondLst>
                                        </p:cTn>
                                        <p:tgtEl>
                                          <p:spTgt spid="34"/>
                                        </p:tgtEl>
                                        <p:attrNameLst>
                                          <p:attrName>style.visibility</p:attrName>
                                        </p:attrNameLst>
                                      </p:cBhvr>
                                      <p:to>
                                        <p:strVal val="visible"/>
                                      </p:to>
                                    </p:set>
                                    <p:anim calcmode="lin" valueType="num">
                                      <p:cBhvr>
                                        <p:cTn id="148" dur="1000" fill="hold"/>
                                        <p:tgtEl>
                                          <p:spTgt spid="34"/>
                                        </p:tgtEl>
                                        <p:attrNameLst>
                                          <p:attrName>ppt_w</p:attrName>
                                        </p:attrNameLst>
                                      </p:cBhvr>
                                      <p:tavLst>
                                        <p:tav tm="0">
                                          <p:val>
                                            <p:strVal val="#ppt_w*0.70"/>
                                          </p:val>
                                        </p:tav>
                                        <p:tav tm="100000">
                                          <p:val>
                                            <p:strVal val="#ppt_w"/>
                                          </p:val>
                                        </p:tav>
                                      </p:tavLst>
                                    </p:anim>
                                    <p:anim calcmode="lin" valueType="num">
                                      <p:cBhvr>
                                        <p:cTn id="149" dur="1000" fill="hold"/>
                                        <p:tgtEl>
                                          <p:spTgt spid="34"/>
                                        </p:tgtEl>
                                        <p:attrNameLst>
                                          <p:attrName>ppt_h</p:attrName>
                                        </p:attrNameLst>
                                      </p:cBhvr>
                                      <p:tavLst>
                                        <p:tav tm="0">
                                          <p:val>
                                            <p:strVal val="#ppt_h"/>
                                          </p:val>
                                        </p:tav>
                                        <p:tav tm="100000">
                                          <p:val>
                                            <p:strVal val="#ppt_h"/>
                                          </p:val>
                                        </p:tav>
                                      </p:tavLst>
                                    </p:anim>
                                    <p:animEffect transition="in" filter="fade">
                                      <p:cBhvr>
                                        <p:cTn id="150" dur="1000"/>
                                        <p:tgtEl>
                                          <p:spTgt spid="34"/>
                                        </p:tgtEl>
                                      </p:cBhvr>
                                    </p:animEffect>
                                  </p:childTnLst>
                                </p:cTn>
                              </p:par>
                              <p:par>
                                <p:cTn id="151" presetID="55" presetClass="entr" presetSubtype="0" fill="hold" grpId="0" nodeType="withEffect">
                                  <p:stCondLst>
                                    <p:cond delay="0"/>
                                  </p:stCondLst>
                                  <p:childTnLst>
                                    <p:set>
                                      <p:cBhvr>
                                        <p:cTn id="152" dur="1" fill="hold">
                                          <p:stCondLst>
                                            <p:cond delay="0"/>
                                          </p:stCondLst>
                                        </p:cTn>
                                        <p:tgtEl>
                                          <p:spTgt spid="35"/>
                                        </p:tgtEl>
                                        <p:attrNameLst>
                                          <p:attrName>style.visibility</p:attrName>
                                        </p:attrNameLst>
                                      </p:cBhvr>
                                      <p:to>
                                        <p:strVal val="visible"/>
                                      </p:to>
                                    </p:set>
                                    <p:anim calcmode="lin" valueType="num">
                                      <p:cBhvr>
                                        <p:cTn id="153" dur="1000" fill="hold"/>
                                        <p:tgtEl>
                                          <p:spTgt spid="35"/>
                                        </p:tgtEl>
                                        <p:attrNameLst>
                                          <p:attrName>ppt_w</p:attrName>
                                        </p:attrNameLst>
                                      </p:cBhvr>
                                      <p:tavLst>
                                        <p:tav tm="0">
                                          <p:val>
                                            <p:strVal val="#ppt_w*0.70"/>
                                          </p:val>
                                        </p:tav>
                                        <p:tav tm="100000">
                                          <p:val>
                                            <p:strVal val="#ppt_w"/>
                                          </p:val>
                                        </p:tav>
                                      </p:tavLst>
                                    </p:anim>
                                    <p:anim calcmode="lin" valueType="num">
                                      <p:cBhvr>
                                        <p:cTn id="154" dur="1000" fill="hold"/>
                                        <p:tgtEl>
                                          <p:spTgt spid="35"/>
                                        </p:tgtEl>
                                        <p:attrNameLst>
                                          <p:attrName>ppt_h</p:attrName>
                                        </p:attrNameLst>
                                      </p:cBhvr>
                                      <p:tavLst>
                                        <p:tav tm="0">
                                          <p:val>
                                            <p:strVal val="#ppt_h"/>
                                          </p:val>
                                        </p:tav>
                                        <p:tav tm="100000">
                                          <p:val>
                                            <p:strVal val="#ppt_h"/>
                                          </p:val>
                                        </p:tav>
                                      </p:tavLst>
                                    </p:anim>
                                    <p:animEffect transition="in" filter="fade">
                                      <p:cBhvr>
                                        <p:cTn id="155" dur="1000"/>
                                        <p:tgtEl>
                                          <p:spTgt spid="35"/>
                                        </p:tgtEl>
                                      </p:cBhvr>
                                    </p:animEffect>
                                  </p:childTnLst>
                                </p:cTn>
                              </p:par>
                              <p:par>
                                <p:cTn id="156" presetID="55" presetClass="entr" presetSubtype="0" fill="hold" grpId="0" nodeType="withEffect">
                                  <p:stCondLst>
                                    <p:cond delay="0"/>
                                  </p:stCondLst>
                                  <p:childTnLst>
                                    <p:set>
                                      <p:cBhvr>
                                        <p:cTn id="157" dur="1" fill="hold">
                                          <p:stCondLst>
                                            <p:cond delay="0"/>
                                          </p:stCondLst>
                                        </p:cTn>
                                        <p:tgtEl>
                                          <p:spTgt spid="36"/>
                                        </p:tgtEl>
                                        <p:attrNameLst>
                                          <p:attrName>style.visibility</p:attrName>
                                        </p:attrNameLst>
                                      </p:cBhvr>
                                      <p:to>
                                        <p:strVal val="visible"/>
                                      </p:to>
                                    </p:set>
                                    <p:anim calcmode="lin" valueType="num">
                                      <p:cBhvr>
                                        <p:cTn id="158" dur="1000" fill="hold"/>
                                        <p:tgtEl>
                                          <p:spTgt spid="36"/>
                                        </p:tgtEl>
                                        <p:attrNameLst>
                                          <p:attrName>ppt_w</p:attrName>
                                        </p:attrNameLst>
                                      </p:cBhvr>
                                      <p:tavLst>
                                        <p:tav tm="0">
                                          <p:val>
                                            <p:strVal val="#ppt_w*0.70"/>
                                          </p:val>
                                        </p:tav>
                                        <p:tav tm="100000">
                                          <p:val>
                                            <p:strVal val="#ppt_w"/>
                                          </p:val>
                                        </p:tav>
                                      </p:tavLst>
                                    </p:anim>
                                    <p:anim calcmode="lin" valueType="num">
                                      <p:cBhvr>
                                        <p:cTn id="159" dur="1000" fill="hold"/>
                                        <p:tgtEl>
                                          <p:spTgt spid="36"/>
                                        </p:tgtEl>
                                        <p:attrNameLst>
                                          <p:attrName>ppt_h</p:attrName>
                                        </p:attrNameLst>
                                      </p:cBhvr>
                                      <p:tavLst>
                                        <p:tav tm="0">
                                          <p:val>
                                            <p:strVal val="#ppt_h"/>
                                          </p:val>
                                        </p:tav>
                                        <p:tav tm="100000">
                                          <p:val>
                                            <p:strVal val="#ppt_h"/>
                                          </p:val>
                                        </p:tav>
                                      </p:tavLst>
                                    </p:anim>
                                    <p:animEffect transition="in" filter="fade">
                                      <p:cBhvr>
                                        <p:cTn id="160" dur="1000"/>
                                        <p:tgtEl>
                                          <p:spTgt spid="36"/>
                                        </p:tgtEl>
                                      </p:cBhvr>
                                    </p:animEffect>
                                  </p:childTnLst>
                                </p:cTn>
                              </p:par>
                            </p:childTnLst>
                          </p:cTn>
                        </p:par>
                      </p:childTnLst>
                    </p:cTn>
                  </p:par>
                  <p:par>
                    <p:cTn id="161" fill="hold">
                      <p:stCondLst>
                        <p:cond delay="indefinite"/>
                      </p:stCondLst>
                      <p:childTnLst>
                        <p:par>
                          <p:cTn id="162" fill="hold">
                            <p:stCondLst>
                              <p:cond delay="0"/>
                            </p:stCondLst>
                            <p:childTnLst>
                              <p:par>
                                <p:cTn id="163" presetID="53" presetClass="entr" presetSubtype="0" fill="hold" nodeType="clickEffect">
                                  <p:stCondLst>
                                    <p:cond delay="0"/>
                                  </p:stCondLst>
                                  <p:childTnLst>
                                    <p:set>
                                      <p:cBhvr>
                                        <p:cTn id="164" dur="1" fill="hold">
                                          <p:stCondLst>
                                            <p:cond delay="0"/>
                                          </p:stCondLst>
                                        </p:cTn>
                                        <p:tgtEl>
                                          <p:spTgt spid="41"/>
                                        </p:tgtEl>
                                        <p:attrNameLst>
                                          <p:attrName>style.visibility</p:attrName>
                                        </p:attrNameLst>
                                      </p:cBhvr>
                                      <p:to>
                                        <p:strVal val="visible"/>
                                      </p:to>
                                    </p:set>
                                    <p:anim calcmode="lin" valueType="num">
                                      <p:cBhvr>
                                        <p:cTn id="165" dur="500" fill="hold"/>
                                        <p:tgtEl>
                                          <p:spTgt spid="41"/>
                                        </p:tgtEl>
                                        <p:attrNameLst>
                                          <p:attrName>ppt_w</p:attrName>
                                        </p:attrNameLst>
                                      </p:cBhvr>
                                      <p:tavLst>
                                        <p:tav tm="0">
                                          <p:val>
                                            <p:fltVal val="0"/>
                                          </p:val>
                                        </p:tav>
                                        <p:tav tm="100000">
                                          <p:val>
                                            <p:strVal val="#ppt_w"/>
                                          </p:val>
                                        </p:tav>
                                      </p:tavLst>
                                    </p:anim>
                                    <p:anim calcmode="lin" valueType="num">
                                      <p:cBhvr>
                                        <p:cTn id="166" dur="500" fill="hold"/>
                                        <p:tgtEl>
                                          <p:spTgt spid="41"/>
                                        </p:tgtEl>
                                        <p:attrNameLst>
                                          <p:attrName>ppt_h</p:attrName>
                                        </p:attrNameLst>
                                      </p:cBhvr>
                                      <p:tavLst>
                                        <p:tav tm="0">
                                          <p:val>
                                            <p:fltVal val="0"/>
                                          </p:val>
                                        </p:tav>
                                        <p:tav tm="100000">
                                          <p:val>
                                            <p:strVal val="#ppt_h"/>
                                          </p:val>
                                        </p:tav>
                                      </p:tavLst>
                                    </p:anim>
                                    <p:animEffect transition="in" filter="fade">
                                      <p:cBhvr>
                                        <p:cTn id="167" dur="500"/>
                                        <p:tgtEl>
                                          <p:spTgt spid="41"/>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0" fill="hold" grpId="0" nodeType="clickEffect">
                                  <p:stCondLst>
                                    <p:cond delay="0"/>
                                  </p:stCondLst>
                                  <p:childTnLst>
                                    <p:set>
                                      <p:cBhvr>
                                        <p:cTn id="171" dur="1" fill="hold">
                                          <p:stCondLst>
                                            <p:cond delay="0"/>
                                          </p:stCondLst>
                                        </p:cTn>
                                        <p:tgtEl>
                                          <p:spTgt spid="44"/>
                                        </p:tgtEl>
                                        <p:attrNameLst>
                                          <p:attrName>style.visibility</p:attrName>
                                        </p:attrNameLst>
                                      </p:cBhvr>
                                      <p:to>
                                        <p:strVal val="visible"/>
                                      </p:to>
                                    </p:set>
                                    <p:anim calcmode="lin" valueType="num">
                                      <p:cBhvr>
                                        <p:cTn id="172" dur="500" fill="hold"/>
                                        <p:tgtEl>
                                          <p:spTgt spid="44"/>
                                        </p:tgtEl>
                                        <p:attrNameLst>
                                          <p:attrName>ppt_w</p:attrName>
                                        </p:attrNameLst>
                                      </p:cBhvr>
                                      <p:tavLst>
                                        <p:tav tm="0">
                                          <p:val>
                                            <p:fltVal val="0"/>
                                          </p:val>
                                        </p:tav>
                                        <p:tav tm="100000">
                                          <p:val>
                                            <p:strVal val="#ppt_w"/>
                                          </p:val>
                                        </p:tav>
                                      </p:tavLst>
                                    </p:anim>
                                    <p:anim calcmode="lin" valueType="num">
                                      <p:cBhvr>
                                        <p:cTn id="173" dur="500" fill="hold"/>
                                        <p:tgtEl>
                                          <p:spTgt spid="44"/>
                                        </p:tgtEl>
                                        <p:attrNameLst>
                                          <p:attrName>ppt_h</p:attrName>
                                        </p:attrNameLst>
                                      </p:cBhvr>
                                      <p:tavLst>
                                        <p:tav tm="0">
                                          <p:val>
                                            <p:fltVal val="0"/>
                                          </p:val>
                                        </p:tav>
                                        <p:tav tm="100000">
                                          <p:val>
                                            <p:strVal val="#ppt_h"/>
                                          </p:val>
                                        </p:tav>
                                      </p:tavLst>
                                    </p:anim>
                                    <p:animEffect transition="in" filter="fade">
                                      <p:cBhvr>
                                        <p:cTn id="174" dur="500"/>
                                        <p:tgtEl>
                                          <p:spTgt spid="44"/>
                                        </p:tgtEl>
                                      </p:cBhvr>
                                    </p:animEffect>
                                  </p:childTnLst>
                                </p:cTn>
                              </p:par>
                            </p:childTnLst>
                          </p:cTn>
                        </p:par>
                      </p:childTnLst>
                    </p:cTn>
                  </p:par>
                  <p:par>
                    <p:cTn id="175" fill="hold">
                      <p:stCondLst>
                        <p:cond delay="indefinite"/>
                      </p:stCondLst>
                      <p:childTnLst>
                        <p:par>
                          <p:cTn id="176" fill="hold">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37"/>
                                        </p:tgtEl>
                                        <p:attrNameLst>
                                          <p:attrName>style.visibility</p:attrName>
                                        </p:attrNameLst>
                                      </p:cBhvr>
                                      <p:to>
                                        <p:strVal val="visible"/>
                                      </p:to>
                                    </p:set>
                                    <p:anim calcmode="lin" valueType="num">
                                      <p:cBhvr>
                                        <p:cTn id="179" dur="500" fill="hold"/>
                                        <p:tgtEl>
                                          <p:spTgt spid="37"/>
                                        </p:tgtEl>
                                        <p:attrNameLst>
                                          <p:attrName>ppt_w</p:attrName>
                                        </p:attrNameLst>
                                      </p:cBhvr>
                                      <p:tavLst>
                                        <p:tav tm="0">
                                          <p:val>
                                            <p:fltVal val="0"/>
                                          </p:val>
                                        </p:tav>
                                        <p:tav tm="100000">
                                          <p:val>
                                            <p:strVal val="#ppt_w"/>
                                          </p:val>
                                        </p:tav>
                                      </p:tavLst>
                                    </p:anim>
                                    <p:anim calcmode="lin" valueType="num">
                                      <p:cBhvr>
                                        <p:cTn id="180" dur="500" fill="hold"/>
                                        <p:tgtEl>
                                          <p:spTgt spid="37"/>
                                        </p:tgtEl>
                                        <p:attrNameLst>
                                          <p:attrName>ppt_h</p:attrName>
                                        </p:attrNameLst>
                                      </p:cBhvr>
                                      <p:tavLst>
                                        <p:tav tm="0">
                                          <p:val>
                                            <p:fltVal val="0"/>
                                          </p:val>
                                        </p:tav>
                                        <p:tav tm="100000">
                                          <p:val>
                                            <p:strVal val="#ppt_h"/>
                                          </p:val>
                                        </p:tav>
                                      </p:tavLst>
                                    </p:anim>
                                    <p:animEffect transition="in" filter="fade">
                                      <p:cBhvr>
                                        <p:cTn id="181" dur="500"/>
                                        <p:tgtEl>
                                          <p:spTgt spid="37"/>
                                        </p:tgtEl>
                                      </p:cBhvr>
                                    </p:animEffect>
                                  </p:childTnLst>
                                </p:cTn>
                              </p:par>
                              <p:par>
                                <p:cTn id="182" presetID="53" presetClass="entr" presetSubtype="0" fill="hold" grpId="0" nodeType="withEffect">
                                  <p:stCondLst>
                                    <p:cond delay="0"/>
                                  </p:stCondLst>
                                  <p:childTnLst>
                                    <p:set>
                                      <p:cBhvr>
                                        <p:cTn id="183" dur="1" fill="hold">
                                          <p:stCondLst>
                                            <p:cond delay="0"/>
                                          </p:stCondLst>
                                        </p:cTn>
                                        <p:tgtEl>
                                          <p:spTgt spid="45"/>
                                        </p:tgtEl>
                                        <p:attrNameLst>
                                          <p:attrName>style.visibility</p:attrName>
                                        </p:attrNameLst>
                                      </p:cBhvr>
                                      <p:to>
                                        <p:strVal val="visible"/>
                                      </p:to>
                                    </p:set>
                                    <p:anim calcmode="lin" valueType="num">
                                      <p:cBhvr>
                                        <p:cTn id="184" dur="500" fill="hold"/>
                                        <p:tgtEl>
                                          <p:spTgt spid="45"/>
                                        </p:tgtEl>
                                        <p:attrNameLst>
                                          <p:attrName>ppt_w</p:attrName>
                                        </p:attrNameLst>
                                      </p:cBhvr>
                                      <p:tavLst>
                                        <p:tav tm="0">
                                          <p:val>
                                            <p:fltVal val="0"/>
                                          </p:val>
                                        </p:tav>
                                        <p:tav tm="100000">
                                          <p:val>
                                            <p:strVal val="#ppt_w"/>
                                          </p:val>
                                        </p:tav>
                                      </p:tavLst>
                                    </p:anim>
                                    <p:anim calcmode="lin" valueType="num">
                                      <p:cBhvr>
                                        <p:cTn id="185" dur="500" fill="hold"/>
                                        <p:tgtEl>
                                          <p:spTgt spid="45"/>
                                        </p:tgtEl>
                                        <p:attrNameLst>
                                          <p:attrName>ppt_h</p:attrName>
                                        </p:attrNameLst>
                                      </p:cBhvr>
                                      <p:tavLst>
                                        <p:tav tm="0">
                                          <p:val>
                                            <p:fltVal val="0"/>
                                          </p:val>
                                        </p:tav>
                                        <p:tav tm="100000">
                                          <p:val>
                                            <p:strVal val="#ppt_h"/>
                                          </p:val>
                                        </p:tav>
                                      </p:tavLst>
                                    </p:anim>
                                    <p:animEffect transition="in" filter="fade">
                                      <p:cBhvr>
                                        <p:cTn id="186" dur="500"/>
                                        <p:tgtEl>
                                          <p:spTgt spid="45"/>
                                        </p:tgtEl>
                                      </p:cBhvr>
                                    </p:animEffect>
                                  </p:childTnLst>
                                </p:cTn>
                              </p:par>
                            </p:childTnLst>
                          </p:cTn>
                        </p:par>
                      </p:childTnLst>
                    </p:cTn>
                  </p:par>
                  <p:par>
                    <p:cTn id="187" fill="hold">
                      <p:stCondLst>
                        <p:cond delay="indefinite"/>
                      </p:stCondLst>
                      <p:childTnLst>
                        <p:par>
                          <p:cTn id="188" fill="hold">
                            <p:stCondLst>
                              <p:cond delay="0"/>
                            </p:stCondLst>
                            <p:childTnLst>
                              <p:par>
                                <p:cTn id="189" presetID="42" presetClass="path" presetSubtype="0" accel="50000" decel="50000" fill="hold" grpId="1" nodeType="clickEffect">
                                  <p:stCondLst>
                                    <p:cond delay="0"/>
                                  </p:stCondLst>
                                  <p:childTnLst>
                                    <p:animMotion origin="layout" path="M 5E-6 2.22222E-6 L 0.23959 0.33032 " pathEditMode="relative" rAng="0" ptsTypes="AA">
                                      <p:cBhvr>
                                        <p:cTn id="190" dur="2000" fill="hold"/>
                                        <p:tgtEl>
                                          <p:spTgt spid="12"/>
                                        </p:tgtEl>
                                        <p:attrNameLst>
                                          <p:attrName>ppt_x</p:attrName>
                                          <p:attrName>ppt_y</p:attrName>
                                        </p:attrNameLst>
                                      </p:cBhvr>
                                      <p:rCtr x="120" y="165"/>
                                    </p:animMotion>
                                  </p:childTnLst>
                                </p:cTn>
                              </p:par>
                              <p:par>
                                <p:cTn id="191" presetID="42" presetClass="path" presetSubtype="0" accel="50000" decel="50000" fill="hold" grpId="1" nodeType="withEffect">
                                  <p:stCondLst>
                                    <p:cond delay="0"/>
                                  </p:stCondLst>
                                  <p:childTnLst>
                                    <p:animMotion origin="layout" path="M 5E-6 -4.44444E-6 L 0.34983 0.34746 " pathEditMode="relative" rAng="0" ptsTypes="AA">
                                      <p:cBhvr>
                                        <p:cTn id="192" dur="2000" fill="hold"/>
                                        <p:tgtEl>
                                          <p:spTgt spid="13"/>
                                        </p:tgtEl>
                                        <p:attrNameLst>
                                          <p:attrName>ppt_x</p:attrName>
                                          <p:attrName>ppt_y</p:attrName>
                                        </p:attrNameLst>
                                      </p:cBhvr>
                                      <p:rCtr x="175" y="174"/>
                                    </p:animMotion>
                                  </p:childTnLst>
                                </p:cTn>
                              </p:par>
                              <p:par>
                                <p:cTn id="193" presetID="42" presetClass="path" presetSubtype="0" accel="50000" decel="50000" fill="hold" grpId="1" nodeType="withEffect">
                                  <p:stCondLst>
                                    <p:cond delay="0"/>
                                  </p:stCondLst>
                                  <p:childTnLst>
                                    <p:animMotion origin="layout" path="M 5E-6 -4.44444E-6 L 0.36007 0.30556 " pathEditMode="relative" rAng="0" ptsTypes="AA">
                                      <p:cBhvr>
                                        <p:cTn id="194" dur="2000" fill="hold"/>
                                        <p:tgtEl>
                                          <p:spTgt spid="15"/>
                                        </p:tgtEl>
                                        <p:attrNameLst>
                                          <p:attrName>ppt_x</p:attrName>
                                          <p:attrName>ppt_y</p:attrName>
                                        </p:attrNameLst>
                                      </p:cBhvr>
                                      <p:rCtr x="180" y="153"/>
                                    </p:animMotion>
                                  </p:childTnLst>
                                </p:cTn>
                              </p:par>
                              <p:par>
                                <p:cTn id="195" presetID="42" presetClass="path" presetSubtype="0" accel="50000" decel="50000" fill="hold" grpId="1" nodeType="withEffect">
                                  <p:stCondLst>
                                    <p:cond delay="0"/>
                                  </p:stCondLst>
                                  <p:childTnLst>
                                    <p:animMotion origin="layout" path="M 5E-6 2.22222E-6 L 0.2573 0.24629 " pathEditMode="relative" rAng="0" ptsTypes="AA">
                                      <p:cBhvr>
                                        <p:cTn id="196" dur="2000" fill="hold"/>
                                        <p:tgtEl>
                                          <p:spTgt spid="21"/>
                                        </p:tgtEl>
                                        <p:attrNameLst>
                                          <p:attrName>ppt_x</p:attrName>
                                          <p:attrName>ppt_y</p:attrName>
                                        </p:attrNameLst>
                                      </p:cBhvr>
                                      <p:rCtr x="129" y="123"/>
                                    </p:animMotion>
                                  </p:childTnLst>
                                </p:cTn>
                              </p:par>
                              <p:par>
                                <p:cTn id="197" presetID="42" presetClass="path" presetSubtype="0" accel="50000" decel="50000" fill="hold" grpId="1" nodeType="withEffect">
                                  <p:stCondLst>
                                    <p:cond delay="0"/>
                                  </p:stCondLst>
                                  <p:childTnLst>
                                    <p:animMotion origin="layout" path="M 5E-6 -4.44444E-6 L 0.3573 0.34746 " pathEditMode="relative" rAng="0" ptsTypes="AA">
                                      <p:cBhvr>
                                        <p:cTn id="198" dur="2000" fill="hold"/>
                                        <p:tgtEl>
                                          <p:spTgt spid="25"/>
                                        </p:tgtEl>
                                        <p:attrNameLst>
                                          <p:attrName>ppt_x</p:attrName>
                                          <p:attrName>ppt_y</p:attrName>
                                        </p:attrNameLst>
                                      </p:cBhvr>
                                      <p:rCtr x="179" y="174"/>
                                    </p:animMotion>
                                  </p:childTnLst>
                                </p:cTn>
                              </p:par>
                              <p:par>
                                <p:cTn id="199" presetID="42" presetClass="path" presetSubtype="0" accel="50000" decel="50000" fill="hold" grpId="1" nodeType="withEffect">
                                  <p:stCondLst>
                                    <p:cond delay="0"/>
                                  </p:stCondLst>
                                  <p:childTnLst>
                                    <p:animMotion origin="layout" path="M 5E-6 -1.11111E-6 L 0.2948 0.33889 " pathEditMode="relative" rAng="0" ptsTypes="AA">
                                      <p:cBhvr>
                                        <p:cTn id="200" dur="2000" fill="hold"/>
                                        <p:tgtEl>
                                          <p:spTgt spid="22"/>
                                        </p:tgtEl>
                                        <p:attrNameLst>
                                          <p:attrName>ppt_x</p:attrName>
                                          <p:attrName>ppt_y</p:attrName>
                                        </p:attrNameLst>
                                      </p:cBhvr>
                                      <p:rCtr x="147" y="169"/>
                                    </p:animMotion>
                                  </p:childTnLst>
                                </p:cTn>
                              </p:par>
                              <p:par>
                                <p:cTn id="201" presetID="42" presetClass="path" presetSubtype="0" accel="50000" decel="50000" fill="hold" grpId="1" nodeType="withEffect">
                                  <p:stCondLst>
                                    <p:cond delay="0"/>
                                  </p:stCondLst>
                                  <p:childTnLst>
                                    <p:animMotion origin="layout" path="M 5E-6 2.22222E-6 L 0.18959 0.24629 " pathEditMode="relative" rAng="0" ptsTypes="AA">
                                      <p:cBhvr>
                                        <p:cTn id="202" dur="2000" fill="hold"/>
                                        <p:tgtEl>
                                          <p:spTgt spid="28"/>
                                        </p:tgtEl>
                                        <p:attrNameLst>
                                          <p:attrName>ppt_x</p:attrName>
                                          <p:attrName>ppt_y</p:attrName>
                                        </p:attrNameLst>
                                      </p:cBhvr>
                                      <p:rCtr x="95" y="123"/>
                                    </p:animMotion>
                                  </p:childTnLst>
                                </p:cTn>
                              </p:par>
                              <p:par>
                                <p:cTn id="203" presetID="42" presetClass="path" presetSubtype="0" accel="50000" decel="50000" fill="hold" grpId="1" nodeType="withEffect">
                                  <p:stCondLst>
                                    <p:cond delay="0"/>
                                  </p:stCondLst>
                                  <p:childTnLst>
                                    <p:animMotion origin="layout" path="M 5E-6 2.22222E-6 L 0.1948 0.24629 " pathEditMode="relative" rAng="0" ptsTypes="AA">
                                      <p:cBhvr>
                                        <p:cTn id="204" dur="2000" fill="hold"/>
                                        <p:tgtEl>
                                          <p:spTgt spid="30"/>
                                        </p:tgtEl>
                                        <p:attrNameLst>
                                          <p:attrName>ppt_x</p:attrName>
                                          <p:attrName>ppt_y</p:attrName>
                                        </p:attrNameLst>
                                      </p:cBhvr>
                                      <p:rCtr x="97" y="123"/>
                                    </p:animMotion>
                                  </p:childTnLst>
                                </p:cTn>
                              </p:par>
                              <p:par>
                                <p:cTn id="205" presetID="42" presetClass="path" presetSubtype="0" accel="50000" decel="50000" fill="hold" grpId="1" nodeType="withEffect">
                                  <p:stCondLst>
                                    <p:cond delay="0"/>
                                  </p:stCondLst>
                                  <p:childTnLst>
                                    <p:animMotion origin="layout" path="M 5E-6 -1.11111E-6 L 0.3573 0.33889 " pathEditMode="relative" rAng="0" ptsTypes="AA">
                                      <p:cBhvr>
                                        <p:cTn id="206" dur="2000" fill="hold"/>
                                        <p:tgtEl>
                                          <p:spTgt spid="34"/>
                                        </p:tgtEl>
                                        <p:attrNameLst>
                                          <p:attrName>ppt_x</p:attrName>
                                          <p:attrName>ppt_y</p:attrName>
                                        </p:attrNameLst>
                                      </p:cBhvr>
                                      <p:rCtr x="179" y="169"/>
                                    </p:animMotion>
                                  </p:childTnLst>
                                </p:cTn>
                              </p:par>
                              <p:par>
                                <p:cTn id="207" presetID="42" presetClass="path" presetSubtype="0" accel="50000" decel="50000" fill="hold" grpId="1" nodeType="withEffect">
                                  <p:stCondLst>
                                    <p:cond delay="0"/>
                                  </p:stCondLst>
                                  <p:childTnLst>
                                    <p:animMotion origin="layout" path="M 5E-6 -1.11111E-6 L 0.3073 0.29699 " pathEditMode="relative" rAng="0" ptsTypes="AA">
                                      <p:cBhvr>
                                        <p:cTn id="208" dur="2000" fill="hold"/>
                                        <p:tgtEl>
                                          <p:spTgt spid="35"/>
                                        </p:tgtEl>
                                        <p:attrNameLst>
                                          <p:attrName>ppt_x</p:attrName>
                                          <p:attrName>ppt_y</p:attrName>
                                        </p:attrNameLst>
                                      </p:cBhvr>
                                      <p:rCtr x="154" y="148"/>
                                    </p:animMotion>
                                  </p:childTnLst>
                                </p:cTn>
                              </p:par>
                              <p:par>
                                <p:cTn id="209" presetID="42" presetClass="path" presetSubtype="0" accel="50000" decel="50000" fill="hold" grpId="1" nodeType="withEffect">
                                  <p:stCondLst>
                                    <p:cond delay="0"/>
                                  </p:stCondLst>
                                  <p:childTnLst>
                                    <p:animMotion origin="layout" path="M 5E-6 -1.11111E-6 L 0.31007 0.25417 " pathEditMode="relative" rAng="0" ptsTypes="AA">
                                      <p:cBhvr>
                                        <p:cTn id="210" dur="2000" fill="hold"/>
                                        <p:tgtEl>
                                          <p:spTgt spid="31"/>
                                        </p:tgtEl>
                                        <p:attrNameLst>
                                          <p:attrName>ppt_x</p:attrName>
                                          <p:attrName>ppt_y</p:attrName>
                                        </p:attrNameLst>
                                      </p:cBhvr>
                                      <p:rCtr x="155" y="127"/>
                                    </p:animMotion>
                                  </p:childTnLst>
                                </p:cTn>
                              </p:par>
                              <p:par>
                                <p:cTn id="211" presetID="63" presetClass="path" presetSubtype="0" accel="50000" decel="50000" fill="hold" grpId="1" nodeType="withEffect">
                                  <p:stCondLst>
                                    <p:cond delay="0"/>
                                  </p:stCondLst>
                                  <p:childTnLst>
                                    <p:animMotion origin="layout" path="M -4.72222E-6 2.22222E-6 L 0.01441 0.41412 " pathEditMode="relative" rAng="0" ptsTypes="AA">
                                      <p:cBhvr>
                                        <p:cTn id="212" dur="2000" fill="hold"/>
                                        <p:tgtEl>
                                          <p:spTgt spid="14"/>
                                        </p:tgtEl>
                                        <p:attrNameLst>
                                          <p:attrName>ppt_x</p:attrName>
                                          <p:attrName>ppt_y</p:attrName>
                                        </p:attrNameLst>
                                      </p:cBhvr>
                                      <p:rCtr x="7" y="207"/>
                                    </p:animMotion>
                                  </p:childTnLst>
                                </p:cTn>
                              </p:par>
                              <p:par>
                                <p:cTn id="213" presetID="63" presetClass="path" presetSubtype="0" accel="50000" decel="50000" fill="hold" grpId="1" nodeType="withEffect">
                                  <p:stCondLst>
                                    <p:cond delay="0"/>
                                  </p:stCondLst>
                                  <p:childTnLst>
                                    <p:animMotion origin="layout" path="M -4.72222E-6 2.22222E-6 L -0.04583 0.24629 " pathEditMode="relative" rAng="0" ptsTypes="AA">
                                      <p:cBhvr>
                                        <p:cTn id="214" dur="2000" fill="hold"/>
                                        <p:tgtEl>
                                          <p:spTgt spid="23"/>
                                        </p:tgtEl>
                                        <p:attrNameLst>
                                          <p:attrName>ppt_x</p:attrName>
                                          <p:attrName>ppt_y</p:attrName>
                                        </p:attrNameLst>
                                      </p:cBhvr>
                                      <p:rCtr x="-23" y="123"/>
                                    </p:animMotion>
                                  </p:childTnLst>
                                </p:cTn>
                              </p:par>
                              <p:par>
                                <p:cTn id="215" presetID="63" presetClass="path" presetSubtype="0" accel="50000" decel="50000" fill="hold" grpId="1" nodeType="withEffect">
                                  <p:stCondLst>
                                    <p:cond delay="0"/>
                                  </p:stCondLst>
                                  <p:childTnLst>
                                    <p:animMotion origin="layout" path="M -4.72222E-6 -1.11111E-6 L -0.09583 0.29699 " pathEditMode="relative" rAng="0" ptsTypes="AA">
                                      <p:cBhvr>
                                        <p:cTn id="216" dur="2000" fill="hold"/>
                                        <p:tgtEl>
                                          <p:spTgt spid="24"/>
                                        </p:tgtEl>
                                        <p:attrNameLst>
                                          <p:attrName>ppt_x</p:attrName>
                                          <p:attrName>ppt_y</p:attrName>
                                        </p:attrNameLst>
                                      </p:cBhvr>
                                      <p:rCtr x="-48" y="148"/>
                                    </p:animMotion>
                                  </p:childTnLst>
                                </p:cTn>
                              </p:par>
                              <p:par>
                                <p:cTn id="217" presetID="63" presetClass="path" presetSubtype="0" accel="50000" decel="50000" fill="hold" grpId="1" nodeType="withEffect">
                                  <p:stCondLst>
                                    <p:cond delay="0"/>
                                  </p:stCondLst>
                                  <p:childTnLst>
                                    <p:animMotion origin="layout" path="M -4.72222E-6 -1.11111E-6 L -0.10086 0.29699 " pathEditMode="relative" rAng="0" ptsTypes="AA">
                                      <p:cBhvr>
                                        <p:cTn id="218" dur="2000" fill="hold"/>
                                        <p:tgtEl>
                                          <p:spTgt spid="32"/>
                                        </p:tgtEl>
                                        <p:attrNameLst>
                                          <p:attrName>ppt_x</p:attrName>
                                          <p:attrName>ppt_y</p:attrName>
                                        </p:attrNameLst>
                                      </p:cBhvr>
                                      <p:rCtr x="-51" y="148"/>
                                    </p:animMotion>
                                  </p:childTnLst>
                                </p:cTn>
                              </p:par>
                              <p:par>
                                <p:cTn id="219" presetID="63" presetClass="path" presetSubtype="0" accel="50000" decel="50000" fill="hold" grpId="1" nodeType="withEffect">
                                  <p:stCondLst>
                                    <p:cond delay="0"/>
                                  </p:stCondLst>
                                  <p:childTnLst>
                                    <p:animMotion origin="layout" path="M -4.72222E-6 -4.44444E-6 L -0.15607 0.34746 " pathEditMode="relative" rAng="0" ptsTypes="AA">
                                      <p:cBhvr>
                                        <p:cTn id="220" dur="2000" fill="hold"/>
                                        <p:tgtEl>
                                          <p:spTgt spid="36"/>
                                        </p:tgtEl>
                                        <p:attrNameLst>
                                          <p:attrName>ppt_x</p:attrName>
                                          <p:attrName>ppt_y</p:attrName>
                                        </p:attrNameLst>
                                      </p:cBhvr>
                                      <p:rCtr x="-78" y="174"/>
                                    </p:animMotion>
                                  </p:childTnLst>
                                </p:cTn>
                              </p:par>
                              <p:par>
                                <p:cTn id="221" presetID="49" presetClass="path" presetSubtype="0" accel="50000" decel="50000" fill="hold" grpId="1" nodeType="withEffect">
                                  <p:stCondLst>
                                    <p:cond delay="0"/>
                                  </p:stCondLst>
                                  <p:childTnLst>
                                    <p:animMotion origin="layout" path="M -3.33333E-6 -3.33333E-6 L 0.05209 0.38357 " pathEditMode="relative" rAng="0" ptsTypes="AA">
                                      <p:cBhvr>
                                        <p:cTn id="222" dur="2000" fill="hold"/>
                                        <p:tgtEl>
                                          <p:spTgt spid="33"/>
                                        </p:tgtEl>
                                        <p:attrNameLst>
                                          <p:attrName>ppt_x</p:attrName>
                                          <p:attrName>ppt_y</p:attrName>
                                        </p:attrNameLst>
                                      </p:cBhvr>
                                      <p:rCtr x="26" y="192"/>
                                    </p:animMotion>
                                  </p:childTnLst>
                                </p:cTn>
                              </p:par>
                              <p:par>
                                <p:cTn id="223" presetID="49" presetClass="path" presetSubtype="0" accel="50000" decel="50000" fill="hold" grpId="1" nodeType="withEffect">
                                  <p:stCondLst>
                                    <p:cond delay="0"/>
                                  </p:stCondLst>
                                  <p:childTnLst>
                                    <p:animMotion origin="layout" path="M -3.33333E-6 2.22222E-6 L 0.05209 0.28819 " pathEditMode="relative" rAng="0" ptsTypes="AA">
                                      <p:cBhvr>
                                        <p:cTn id="224" dur="2000" fill="hold"/>
                                        <p:tgtEl>
                                          <p:spTgt spid="18"/>
                                        </p:tgtEl>
                                        <p:attrNameLst>
                                          <p:attrName>ppt_x</p:attrName>
                                          <p:attrName>ppt_y</p:attrName>
                                        </p:attrNameLst>
                                      </p:cBhvr>
                                      <p:rCtr x="26" y="144"/>
                                    </p:animMotion>
                                  </p:childTnLst>
                                </p:cTn>
                              </p:par>
                              <p:par>
                                <p:cTn id="225" presetID="49" presetClass="path" presetSubtype="0" accel="50000" decel="50000" fill="hold" grpId="1" nodeType="withEffect">
                                  <p:stCondLst>
                                    <p:cond delay="0"/>
                                  </p:stCondLst>
                                  <p:childTnLst>
                                    <p:animMotion origin="layout" path="M -3.33333E-6 2.22222E-6 L 0.16736 0.24629 " pathEditMode="relative" rAng="0" ptsTypes="AA">
                                      <p:cBhvr>
                                        <p:cTn id="226" dur="2000" fill="hold"/>
                                        <p:tgtEl>
                                          <p:spTgt spid="16"/>
                                        </p:tgtEl>
                                        <p:attrNameLst>
                                          <p:attrName>ppt_x</p:attrName>
                                          <p:attrName>ppt_y</p:attrName>
                                        </p:attrNameLst>
                                      </p:cBhvr>
                                      <p:rCtr x="84" y="123"/>
                                    </p:animMotion>
                                  </p:childTnLst>
                                </p:cTn>
                              </p:par>
                              <p:par>
                                <p:cTn id="227" presetID="49" presetClass="path" presetSubtype="0" accel="50000" decel="50000" fill="hold" grpId="1" nodeType="withEffect">
                                  <p:stCondLst>
                                    <p:cond delay="0"/>
                                  </p:stCondLst>
                                  <p:childTnLst>
                                    <p:animMotion origin="layout" path="M -3.33333E-6 -3.33333E-6 L 0.16736 0.29977 " pathEditMode="relative" rAng="0" ptsTypes="AA">
                                      <p:cBhvr>
                                        <p:cTn id="228" dur="2000" fill="hold"/>
                                        <p:tgtEl>
                                          <p:spTgt spid="26"/>
                                        </p:tgtEl>
                                        <p:attrNameLst>
                                          <p:attrName>ppt_x</p:attrName>
                                          <p:attrName>ppt_y</p:attrName>
                                        </p:attrNameLst>
                                      </p:cBhvr>
                                      <p:rCtr x="84" y="150"/>
                                    </p:animMotion>
                                  </p:childTnLst>
                                </p:cTn>
                              </p:par>
                              <p:par>
                                <p:cTn id="229" presetID="35" presetClass="path" presetSubtype="0" accel="50000" decel="50000" fill="hold" grpId="1" nodeType="withEffect">
                                  <p:stCondLst>
                                    <p:cond delay="0"/>
                                  </p:stCondLst>
                                  <p:childTnLst>
                                    <p:animMotion origin="layout" path="M 4.44444E-6 -1.11111E-6 L -0.17014 0.25417 " pathEditMode="relative" rAng="0" ptsTypes="AA">
                                      <p:cBhvr>
                                        <p:cTn id="230" dur="2000" fill="hold"/>
                                        <p:tgtEl>
                                          <p:spTgt spid="20"/>
                                        </p:tgtEl>
                                        <p:attrNameLst>
                                          <p:attrName>ppt_x</p:attrName>
                                          <p:attrName>ppt_y</p:attrName>
                                        </p:attrNameLst>
                                      </p:cBhvr>
                                      <p:rCtr x="-85" y="127"/>
                                    </p:animMotion>
                                  </p:childTnLst>
                                </p:cTn>
                              </p:par>
                              <p:par>
                                <p:cTn id="231" presetID="35" presetClass="path" presetSubtype="0" accel="50000" decel="50000" fill="hold" grpId="1" nodeType="withEffect">
                                  <p:stCondLst>
                                    <p:cond delay="0"/>
                                  </p:stCondLst>
                                  <p:childTnLst>
                                    <p:animMotion origin="layout" path="M 4.44444E-6 -4.44444E-6 L -0.22761 0.30556 " pathEditMode="relative" rAng="0" ptsTypes="AA">
                                      <p:cBhvr>
                                        <p:cTn id="232" dur="2000" fill="hold"/>
                                        <p:tgtEl>
                                          <p:spTgt spid="17"/>
                                        </p:tgtEl>
                                        <p:attrNameLst>
                                          <p:attrName>ppt_x</p:attrName>
                                          <p:attrName>ppt_y</p:attrName>
                                        </p:attrNameLst>
                                      </p:cBhvr>
                                      <p:rCtr x="-114" y="153"/>
                                    </p:animMotion>
                                  </p:childTnLst>
                                </p:cTn>
                              </p:par>
                              <p:par>
                                <p:cTn id="233" presetID="42" presetClass="path" presetSubtype="0" accel="50000" decel="50000" fill="hold" grpId="1" nodeType="withEffect">
                                  <p:stCondLst>
                                    <p:cond delay="0"/>
                                  </p:stCondLst>
                                  <p:childTnLst>
                                    <p:animMotion origin="layout" path="M 4.44444E-6 2.22222E-6 L -0.33785 0.28819 " pathEditMode="relative" rAng="0" ptsTypes="AA">
                                      <p:cBhvr>
                                        <p:cTn id="234" dur="2000" fill="hold"/>
                                        <p:tgtEl>
                                          <p:spTgt spid="29"/>
                                        </p:tgtEl>
                                        <p:attrNameLst>
                                          <p:attrName>ppt_x</p:attrName>
                                          <p:attrName>ppt_y</p:attrName>
                                        </p:attrNameLst>
                                      </p:cBhvr>
                                      <p:rCtr x="-169" y="144"/>
                                    </p:animMotion>
                                  </p:childTnLst>
                                </p:cTn>
                              </p:par>
                              <p:par>
                                <p:cTn id="235" presetID="49" presetClass="path" presetSubtype="0" accel="50000" decel="50000" fill="hold" grpId="1" nodeType="withEffect">
                                  <p:stCondLst>
                                    <p:cond delay="0"/>
                                  </p:stCondLst>
                                  <p:childTnLst>
                                    <p:animMotion origin="layout" path="M 1.11022E-16 2.22222E-6 L -0.46979 0.37222 " pathEditMode="relative" rAng="0" ptsTypes="AA">
                                      <p:cBhvr>
                                        <p:cTn id="236" dur="2000" fill="hold"/>
                                        <p:tgtEl>
                                          <p:spTgt spid="27"/>
                                        </p:tgtEl>
                                        <p:attrNameLst>
                                          <p:attrName>ppt_x</p:attrName>
                                          <p:attrName>ppt_y</p:attrName>
                                        </p:attrNameLst>
                                      </p:cBhvr>
                                      <p:rCtr x="-235" y="186"/>
                                    </p:animMotion>
                                  </p:childTnLst>
                                </p:cTn>
                              </p:par>
                              <p:par>
                                <p:cTn id="237" presetID="64" presetClass="path" presetSubtype="0" accel="50000" decel="50000" fill="hold" grpId="1" nodeType="withEffect">
                                  <p:stCondLst>
                                    <p:cond delay="0"/>
                                  </p:stCondLst>
                                  <p:childTnLst>
                                    <p:animMotion origin="layout" path="M 1.11022E-16 -1.11111E-6 L -0.35955 0.25417 " pathEditMode="relative" rAng="0" ptsTypes="AA">
                                      <p:cBhvr>
                                        <p:cTn id="238" dur="2000" fill="hold"/>
                                        <p:tgtEl>
                                          <p:spTgt spid="19"/>
                                        </p:tgtEl>
                                        <p:attrNameLst>
                                          <p:attrName>ppt_x</p:attrName>
                                          <p:attrName>ppt_y</p:attrName>
                                        </p:attrNameLst>
                                      </p:cBhvr>
                                      <p:rCtr x="-180" y="127"/>
                                    </p:animMotion>
                                  </p:childTnLst>
                                </p:cTn>
                              </p:par>
                            </p:childTnLst>
                          </p:cTn>
                        </p:par>
                        <p:par>
                          <p:cTn id="239" fill="hold">
                            <p:stCondLst>
                              <p:cond delay="2000"/>
                            </p:stCondLst>
                            <p:childTnLst>
                              <p:par>
                                <p:cTn id="240" presetID="4" presetClass="entr" presetSubtype="16" fill="hold" nodeType="afterEffect">
                                  <p:stCondLst>
                                    <p:cond delay="0"/>
                                  </p:stCondLst>
                                  <p:childTnLst>
                                    <p:set>
                                      <p:cBhvr>
                                        <p:cTn id="241" dur="1" fill="hold">
                                          <p:stCondLst>
                                            <p:cond delay="0"/>
                                          </p:stCondLst>
                                        </p:cTn>
                                        <p:tgtEl>
                                          <p:spTgt spid="38"/>
                                        </p:tgtEl>
                                        <p:attrNameLst>
                                          <p:attrName>style.visibility</p:attrName>
                                        </p:attrNameLst>
                                      </p:cBhvr>
                                      <p:to>
                                        <p:strVal val="visible"/>
                                      </p:to>
                                    </p:set>
                                    <p:animEffect transition="in" filter="box(in)">
                                      <p:cBhvr>
                                        <p:cTn id="2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44" grpId="0" animBg="1"/>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480" y="2928934"/>
            <a:ext cx="5715040" cy="954107"/>
          </a:xfrm>
          <a:prstGeom prst="rect">
            <a:avLst/>
          </a:prstGeom>
        </p:spPr>
        <p:txBody>
          <a:bodyPr wrap="square">
            <a:spAutoFit/>
          </a:bodyPr>
          <a:lstStyle/>
          <a:p>
            <a:pPr marL="457200" indent="-457200" algn="ctr"/>
            <a:r>
              <a:rPr lang="fr-FR" sz="2800" b="1" dirty="0" smtClean="0">
                <a:effectLst>
                  <a:outerShdw blurRad="38100" dist="38100" dir="2700000" algn="tl">
                    <a:srgbClr val="000000">
                      <a:alpha val="43137"/>
                    </a:srgbClr>
                  </a:outerShdw>
                </a:effectLst>
              </a:rPr>
              <a:t>2.1.1 Les principes de base de la programmation orientée aspect</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00240"/>
            <a:ext cx="8786874" cy="4056495"/>
          </a:xfrm>
          <a:prstGeom prst="rect">
            <a:avLst/>
          </a:prstGeom>
        </p:spPr>
        <p:txBody>
          <a:bodyPr wrap="square">
            <a:spAutoFit/>
          </a:bodyPr>
          <a:lstStyle/>
          <a:p>
            <a:pPr marL="274320" lvl="0" algn="just" fontAlgn="auto">
              <a:spcBef>
                <a:spcPct val="20000"/>
              </a:spcBef>
              <a:spcAft>
                <a:spcPts val="0"/>
              </a:spcAft>
              <a:buClr>
                <a:srgbClr val="F07F09"/>
              </a:buClr>
              <a:buSzPct val="85000"/>
            </a:pPr>
            <a:r>
              <a:rPr lang="fr-FR" sz="2800" dirty="0" smtClean="0"/>
              <a:t>la programmation orientée aspect propose une décomposition des programmes non seulement en unités modulaires représentant les préoccupations fonctionnelles de base, mais aussi en unités modulaires dédiées à la représentation des préoccupations transversales. </a:t>
            </a:r>
          </a:p>
          <a:p>
            <a:pPr marL="274320" lvl="0" algn="just" fontAlgn="auto">
              <a:spcBef>
                <a:spcPct val="20000"/>
              </a:spcBef>
              <a:spcAft>
                <a:spcPts val="0"/>
              </a:spcAft>
              <a:buClr>
                <a:srgbClr val="F07F09"/>
              </a:buClr>
              <a:buSzPct val="85000"/>
            </a:pPr>
            <a:r>
              <a:rPr lang="fr-FR" sz="2800" dirty="0" smtClean="0"/>
              <a:t>Elle offre de plus des solutions adéquates de composition de préoccupations (on parle aussi de tissage), afin de construire des systèmes efficaces.</a:t>
            </a:r>
            <a:endParaRPr lang="fr-FR" sz="2700" i="1" dirty="0">
              <a:solidFill>
                <a:srgbClr val="1B587C">
                  <a:lumMod val="75000"/>
                </a:srgbClr>
              </a:solidFill>
              <a:latin typeface="Georgia"/>
              <a:ea typeface="+mn-ea"/>
            </a:endParaRP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1251774" y="1824327"/>
            <a:ext cx="4320000" cy="461665"/>
          </a:xfrm>
          <a:prstGeom prst="rect">
            <a:avLst/>
          </a:prstGeom>
          <a:solidFill>
            <a:schemeClr val="accent5">
              <a:lumMod val="40000"/>
              <a:lumOff val="60000"/>
            </a:schemeClr>
          </a:solidFill>
        </p:spPr>
        <p:txBody>
          <a:bodyPr wrap="square">
            <a:spAutoFit/>
          </a:bodyPr>
          <a:lstStyle/>
          <a:p>
            <a:r>
              <a:rPr lang="fr-FR" sz="2400" b="1" dirty="0" smtClean="0"/>
              <a:t>Le concept d’Aspect</a:t>
            </a:r>
            <a:endParaRPr lang="fr-FR" sz="2400" dirty="0"/>
          </a:p>
        </p:txBody>
      </p:sp>
      <p:sp>
        <p:nvSpPr>
          <p:cNvPr id="6" name="Rectangle 5"/>
          <p:cNvSpPr/>
          <p:nvPr/>
        </p:nvSpPr>
        <p:spPr>
          <a:xfrm>
            <a:off x="1251774" y="2538707"/>
            <a:ext cx="4320000" cy="461665"/>
          </a:xfrm>
          <a:prstGeom prst="rect">
            <a:avLst/>
          </a:prstGeom>
          <a:solidFill>
            <a:schemeClr val="accent2">
              <a:lumMod val="20000"/>
              <a:lumOff val="80000"/>
            </a:schemeClr>
          </a:solidFill>
        </p:spPr>
        <p:txBody>
          <a:bodyPr wrap="none">
            <a:spAutoFit/>
          </a:bodyPr>
          <a:lstStyle/>
          <a:p>
            <a:r>
              <a:rPr lang="fr-FR" sz="2400" b="1" dirty="0" smtClean="0"/>
              <a:t>Le concept de point de jonction</a:t>
            </a:r>
            <a:endParaRPr lang="fr-FR" sz="2400" dirty="0"/>
          </a:p>
        </p:txBody>
      </p:sp>
      <p:sp>
        <p:nvSpPr>
          <p:cNvPr id="7" name="Rectangle 6"/>
          <p:cNvSpPr/>
          <p:nvPr/>
        </p:nvSpPr>
        <p:spPr>
          <a:xfrm>
            <a:off x="1251774" y="3253087"/>
            <a:ext cx="4320000" cy="461665"/>
          </a:xfrm>
          <a:prstGeom prst="rect">
            <a:avLst/>
          </a:prstGeom>
          <a:solidFill>
            <a:schemeClr val="accent6">
              <a:lumMod val="40000"/>
              <a:lumOff val="60000"/>
            </a:schemeClr>
          </a:solidFill>
        </p:spPr>
        <p:txBody>
          <a:bodyPr wrap="square">
            <a:spAutoFit/>
          </a:bodyPr>
          <a:lstStyle/>
          <a:p>
            <a:r>
              <a:rPr lang="fr-FR" sz="2400" b="1" dirty="0" smtClean="0"/>
              <a:t>Le concept de coupe</a:t>
            </a:r>
            <a:endParaRPr lang="fr-FR" sz="2400" dirty="0"/>
          </a:p>
        </p:txBody>
      </p:sp>
      <p:sp>
        <p:nvSpPr>
          <p:cNvPr id="8" name="Rectangle 7"/>
          <p:cNvSpPr/>
          <p:nvPr/>
        </p:nvSpPr>
        <p:spPr>
          <a:xfrm>
            <a:off x="1251774" y="3967467"/>
            <a:ext cx="4320000" cy="461665"/>
          </a:xfrm>
          <a:prstGeom prst="rect">
            <a:avLst/>
          </a:prstGeom>
          <a:solidFill>
            <a:schemeClr val="accent3">
              <a:lumMod val="60000"/>
              <a:lumOff val="4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9" name="Rectangle 8"/>
          <p:cNvSpPr/>
          <p:nvPr/>
        </p:nvSpPr>
        <p:spPr>
          <a:xfrm>
            <a:off x="1251774" y="4681847"/>
            <a:ext cx="4320000" cy="461665"/>
          </a:xfrm>
          <a:prstGeom prst="rect">
            <a:avLst/>
          </a:prstGeom>
          <a:solidFill>
            <a:schemeClr val="accent4">
              <a:lumMod val="40000"/>
              <a:lumOff val="60000"/>
            </a:schemeClr>
          </a:solidFill>
        </p:spPr>
        <p:txBody>
          <a:bodyPr wrap="square">
            <a:spAutoFit/>
          </a:bodyPr>
          <a:lstStyle/>
          <a:p>
            <a:r>
              <a:rPr lang="fr-FR" sz="2400" b="1" dirty="0" smtClean="0"/>
              <a:t>Le concept d’introduction</a:t>
            </a:r>
            <a:endParaRPr lang="fr-FR" sz="2400" dirty="0"/>
          </a:p>
        </p:txBody>
      </p:sp>
      <p:sp>
        <p:nvSpPr>
          <p:cNvPr id="10" name="Rectangle 9"/>
          <p:cNvSpPr/>
          <p:nvPr/>
        </p:nvSpPr>
        <p:spPr>
          <a:xfrm>
            <a:off x="1214414" y="5324789"/>
            <a:ext cx="4320000" cy="461665"/>
          </a:xfrm>
          <a:prstGeom prst="rect">
            <a:avLst/>
          </a:prstGeom>
          <a:solidFill>
            <a:schemeClr val="accent2">
              <a:lumMod val="60000"/>
              <a:lumOff val="40000"/>
            </a:schemeClr>
          </a:solidFill>
        </p:spPr>
        <p:txBody>
          <a:bodyPr wrap="square">
            <a:spAutoFit/>
          </a:bodyPr>
          <a:lstStyle/>
          <a:p>
            <a:r>
              <a:rPr lang="fr-FR" sz="2400" b="1" dirty="0" smtClean="0"/>
              <a:t>Le concept de tissage</a:t>
            </a:r>
            <a:endParaRPr lang="fr-F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71678"/>
            <a:ext cx="8786874" cy="3785652"/>
          </a:xfrm>
          <a:prstGeom prst="rect">
            <a:avLst/>
          </a:prstGeom>
        </p:spPr>
        <p:txBody>
          <a:bodyPr wrap="square">
            <a:spAutoFit/>
          </a:bodyPr>
          <a:lstStyle/>
          <a:p>
            <a:pPr algn="just"/>
            <a:r>
              <a:rPr lang="fr-FR" sz="2000" dirty="0" smtClean="0"/>
              <a:t>La notion d'aspect est au cœur de la POA. </a:t>
            </a:r>
          </a:p>
          <a:p>
            <a:pPr algn="just"/>
            <a:endParaRPr lang="fr-FR" sz="2000" dirty="0" smtClean="0"/>
          </a:p>
          <a:p>
            <a:pPr algn="just"/>
            <a:r>
              <a:rPr lang="fr-FR" sz="2000" dirty="0" smtClean="0"/>
              <a:t>En programmation </a:t>
            </a:r>
            <a:r>
              <a:rPr lang="fr-FR" sz="2000" b="1" dirty="0" smtClean="0"/>
              <a:t>Procédurale</a:t>
            </a:r>
            <a:r>
              <a:rPr lang="fr-FR" sz="2000" dirty="0" smtClean="0"/>
              <a:t>, un découpage est fait selon les traitements à effectuer (i.e. procédures, fonctions). </a:t>
            </a:r>
          </a:p>
          <a:p>
            <a:pPr algn="just"/>
            <a:endParaRPr lang="fr-FR" sz="2000" dirty="0" smtClean="0"/>
          </a:p>
          <a:p>
            <a:pPr algn="just"/>
            <a:r>
              <a:rPr lang="fr-FR" sz="2000" dirty="0" smtClean="0"/>
              <a:t>En programmation orientée </a:t>
            </a:r>
            <a:r>
              <a:rPr lang="fr-FR" sz="2000" b="1" dirty="0" smtClean="0"/>
              <a:t>Objet</a:t>
            </a:r>
            <a:r>
              <a:rPr lang="fr-FR" sz="2000" dirty="0" smtClean="0"/>
              <a:t>, le découpage se fait en encapsulant les différentes entités manipulées au sein de classes comprenant les données et traitements relatifs à ces entités. </a:t>
            </a:r>
          </a:p>
          <a:p>
            <a:pPr algn="just"/>
            <a:endParaRPr lang="fr-FR" sz="2000" dirty="0" smtClean="0"/>
          </a:p>
          <a:p>
            <a:pPr algn="just"/>
            <a:r>
              <a:rPr lang="fr-FR" sz="2000" dirty="0" smtClean="0"/>
              <a:t>En programmation orientée </a:t>
            </a:r>
            <a:r>
              <a:rPr lang="fr-FR" sz="2000" b="1" dirty="0" smtClean="0"/>
              <a:t>Aspect</a:t>
            </a:r>
            <a:r>
              <a:rPr lang="fr-FR" sz="2000" dirty="0" smtClean="0"/>
              <a:t>, un aspect est une entité logicielle permettant d'encapsuler une </a:t>
            </a:r>
            <a:r>
              <a:rPr lang="fr-FR" sz="2000" b="1" dirty="0" smtClean="0">
                <a:solidFill>
                  <a:srgbClr val="FF0000"/>
                </a:solidFill>
              </a:rPr>
              <a:t>fonctionnalité transversale </a:t>
            </a:r>
            <a:r>
              <a:rPr lang="fr-FR" sz="2000" dirty="0" smtClean="0"/>
              <a:t>d'une application, il comprend les données et les traitements nécessaires à l'exécution de cette fonctionnalité.</a:t>
            </a: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0" y="1000108"/>
            <a:ext cx="4143404" cy="461665"/>
          </a:xfrm>
          <a:prstGeom prst="rect">
            <a:avLst/>
          </a:prstGeom>
          <a:solidFill>
            <a:schemeClr val="accent5">
              <a:lumMod val="40000"/>
              <a:lumOff val="60000"/>
            </a:schemeClr>
          </a:solidFill>
        </p:spPr>
        <p:txBody>
          <a:bodyPr wrap="square">
            <a:spAutoFit/>
          </a:bodyPr>
          <a:lstStyle/>
          <a:p>
            <a:r>
              <a:rPr lang="fr-FR" sz="2400" b="1" dirty="0" smtClean="0"/>
              <a:t>Le concept d’Aspect</a:t>
            </a:r>
            <a:endParaRPr lang="fr-FR"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06" y="2962817"/>
            <a:ext cx="8786874" cy="1631216"/>
          </a:xfrm>
          <a:prstGeom prst="rect">
            <a:avLst/>
          </a:prstGeom>
        </p:spPr>
        <p:txBody>
          <a:bodyPr wrap="square">
            <a:spAutoFit/>
          </a:bodyPr>
          <a:lstStyle/>
          <a:p>
            <a:pPr algn="just"/>
            <a:r>
              <a:rPr lang="fr-FR" sz="2000" dirty="0" smtClean="0"/>
              <a:t>La définition d'un aspect est quasiment identique à celle d'une classe en programmation orientée objet, cependant la différence est que :</a:t>
            </a:r>
          </a:p>
          <a:p>
            <a:pPr algn="just"/>
            <a:endParaRPr lang="fr-FR" sz="2000" dirty="0" smtClean="0"/>
          </a:p>
          <a:p>
            <a:pPr algn="just">
              <a:buFont typeface="Arial" pitchFamily="34" charset="0"/>
              <a:buChar char="•"/>
            </a:pPr>
            <a:r>
              <a:rPr lang="fr-FR" sz="2000" b="1" dirty="0" smtClean="0"/>
              <a:t>Les classes </a:t>
            </a:r>
            <a:r>
              <a:rPr lang="fr-FR" sz="2000" dirty="0" smtClean="0"/>
              <a:t>manipulent des entités techniques, métier et présentation,</a:t>
            </a:r>
          </a:p>
          <a:p>
            <a:pPr algn="just">
              <a:buFont typeface="Arial" pitchFamily="34" charset="0"/>
              <a:buChar char="•"/>
            </a:pPr>
            <a:r>
              <a:rPr lang="fr-FR" sz="2000" b="1" dirty="0" smtClean="0"/>
              <a:t>Les aspects </a:t>
            </a:r>
            <a:r>
              <a:rPr lang="fr-FR" sz="2000" dirty="0" smtClean="0"/>
              <a:t>représentent toutes les fonctionnalités transversales de l'application</a:t>
            </a:r>
            <a:endParaRPr lang="fr-FR" sz="2000" i="1" dirty="0">
              <a:solidFill>
                <a:srgbClr val="1B587C">
                  <a:lumMod val="75000"/>
                </a:srgbClr>
              </a:solidFill>
              <a:latin typeface="Georgia"/>
              <a:ea typeface="+mn-ea"/>
            </a:endParaRP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0" y="1000108"/>
            <a:ext cx="4143404" cy="461665"/>
          </a:xfrm>
          <a:prstGeom prst="rect">
            <a:avLst/>
          </a:prstGeom>
          <a:solidFill>
            <a:schemeClr val="accent5">
              <a:lumMod val="40000"/>
              <a:lumOff val="60000"/>
            </a:schemeClr>
          </a:solidFill>
        </p:spPr>
        <p:txBody>
          <a:bodyPr wrap="square">
            <a:spAutoFit/>
          </a:bodyPr>
          <a:lstStyle/>
          <a:p>
            <a:r>
              <a:rPr lang="fr-FR" sz="2400" b="1" dirty="0" smtClean="0"/>
              <a:t>Le concept d’Aspect</a:t>
            </a: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357158" y="1857364"/>
            <a:ext cx="8143932" cy="2382191"/>
          </a:xfrm>
          <a:prstGeom prst="rect">
            <a:avLst/>
          </a:prstGeom>
        </p:spPr>
        <p:txBody>
          <a:bodyPr wrap="square">
            <a:spAutoFit/>
          </a:bodyPr>
          <a:lstStyle/>
          <a:p>
            <a:pPr marL="274320" lvl="0" algn="just" fontAlgn="auto">
              <a:spcBef>
                <a:spcPct val="20000"/>
              </a:spcBef>
              <a:spcAft>
                <a:spcPts val="0"/>
              </a:spcAft>
              <a:buClr>
                <a:srgbClr val="F07F09"/>
              </a:buClr>
              <a:buSzPct val="85000"/>
            </a:pPr>
            <a:r>
              <a:rPr lang="fr-FR" sz="2400" dirty="0" smtClean="0"/>
              <a:t>La programmation orientée objet vise à structurer les objets de manière intelligente, ses principaux buts sont de rendre les applications plus modulables (i.e. concepts de classes et d’objets), mieux réutilisables et davantage extensibles (i.e. concept d'héritage). </a:t>
            </a:r>
          </a:p>
          <a:p>
            <a:pPr marL="274320" lvl="0" algn="just" fontAlgn="auto">
              <a:spcBef>
                <a:spcPct val="20000"/>
              </a:spcBef>
              <a:spcAft>
                <a:spcPts val="0"/>
              </a:spcAft>
              <a:buClr>
                <a:srgbClr val="F07F09"/>
              </a:buClr>
              <a:buSzPct val="85000"/>
            </a:pPr>
            <a:endParaRPr lang="fr-FR" sz="2400" dirty="0" smtClean="0"/>
          </a:p>
        </p:txBody>
      </p:sp>
      <p:pic>
        <p:nvPicPr>
          <p:cNvPr id="273410" name="Picture 2" descr="Image associée"/>
          <p:cNvPicPr>
            <a:picLocks noChangeAspect="1" noChangeArrowheads="1"/>
          </p:cNvPicPr>
          <p:nvPr/>
        </p:nvPicPr>
        <p:blipFill>
          <a:blip r:embed="rId2"/>
          <a:srcRect/>
          <a:stretch>
            <a:fillRect/>
          </a:stretch>
        </p:blipFill>
        <p:spPr bwMode="auto">
          <a:xfrm>
            <a:off x="4643438" y="3429000"/>
            <a:ext cx="3000396" cy="319140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Espace réservé du numéro de diapositive 5"/>
          <p:cNvSpPr>
            <a:spLocks noGrp="1"/>
          </p:cNvSpPr>
          <p:nvPr>
            <p:ph type="sldNum" sz="quarter" idx="12"/>
          </p:nvPr>
        </p:nvSpPr>
        <p:spPr>
          <a:xfrm>
            <a:off x="6553200" y="6356350"/>
            <a:ext cx="2133600" cy="365125"/>
          </a:xfrm>
        </p:spPr>
        <p:txBody>
          <a:bodyPr/>
          <a:lstStyle/>
          <a:p>
            <a:pPr>
              <a:defRPr/>
            </a:pPr>
            <a:fld id="{30F7D4F1-5BC1-4B71-9F20-989139AE3EF4}" type="slidenum">
              <a:rPr lang="fr-FR"/>
              <a:pPr>
                <a:defRPr/>
              </a:pPr>
              <a:t>40</a:t>
            </a:fld>
            <a:endParaRPr lang="fr-FR"/>
          </a:p>
        </p:txBody>
      </p:sp>
      <p:sp>
        <p:nvSpPr>
          <p:cNvPr id="11" name="Text Box 43"/>
          <p:cNvSpPr txBox="1">
            <a:spLocks noChangeArrowheads="1"/>
          </p:cNvSpPr>
          <p:nvPr/>
        </p:nvSpPr>
        <p:spPr bwMode="auto">
          <a:xfrm>
            <a:off x="4970493" y="3697282"/>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C2</a:t>
            </a:r>
          </a:p>
        </p:txBody>
      </p:sp>
      <p:sp>
        <p:nvSpPr>
          <p:cNvPr id="12" name="Text Box 44"/>
          <p:cNvSpPr txBox="1">
            <a:spLocks noChangeArrowheads="1"/>
          </p:cNvSpPr>
          <p:nvPr/>
        </p:nvSpPr>
        <p:spPr bwMode="auto">
          <a:xfrm>
            <a:off x="4110065" y="2214554"/>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C1</a:t>
            </a:r>
          </a:p>
        </p:txBody>
      </p:sp>
      <p:sp>
        <p:nvSpPr>
          <p:cNvPr id="13" name="Text Box 47"/>
          <p:cNvSpPr txBox="1">
            <a:spLocks noChangeArrowheads="1"/>
          </p:cNvSpPr>
          <p:nvPr/>
        </p:nvSpPr>
        <p:spPr bwMode="auto">
          <a:xfrm>
            <a:off x="4110065" y="2574916"/>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4" name="Text Box 48"/>
          <p:cNvSpPr txBox="1">
            <a:spLocks noChangeArrowheads="1"/>
          </p:cNvSpPr>
          <p:nvPr/>
        </p:nvSpPr>
        <p:spPr bwMode="auto">
          <a:xfrm>
            <a:off x="4970493" y="4057644"/>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21" name="Rectangle 20"/>
          <p:cNvSpPr/>
          <p:nvPr/>
        </p:nvSpPr>
        <p:spPr>
          <a:xfrm>
            <a:off x="4119581" y="2927348"/>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4119581" y="264159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4976837" y="4213232"/>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p:cNvSpPr/>
          <p:nvPr/>
        </p:nvSpPr>
        <p:spPr>
          <a:xfrm>
            <a:off x="4976837" y="442754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Text Box 49"/>
          <p:cNvSpPr txBox="1">
            <a:spLocks noChangeArrowheads="1"/>
          </p:cNvSpPr>
          <p:nvPr/>
        </p:nvSpPr>
        <p:spPr bwMode="auto">
          <a:xfrm>
            <a:off x="3786182" y="3714752"/>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C3</a:t>
            </a:r>
          </a:p>
        </p:txBody>
      </p:sp>
      <p:sp>
        <p:nvSpPr>
          <p:cNvPr id="40" name="Text Box 50"/>
          <p:cNvSpPr txBox="1">
            <a:spLocks noChangeArrowheads="1"/>
          </p:cNvSpPr>
          <p:nvPr/>
        </p:nvSpPr>
        <p:spPr bwMode="auto">
          <a:xfrm>
            <a:off x="3786182" y="4075115"/>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41" name="Rectangle 40"/>
          <p:cNvSpPr/>
          <p:nvPr/>
        </p:nvSpPr>
        <p:spPr>
          <a:xfrm>
            <a:off x="3803628" y="4203715"/>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Espace réservé du numéro de diapositive 5"/>
          <p:cNvSpPr>
            <a:spLocks noGrp="1"/>
          </p:cNvSpPr>
          <p:nvPr>
            <p:ph type="sldNum" sz="quarter" idx="12"/>
          </p:nvPr>
        </p:nvSpPr>
        <p:spPr>
          <a:xfrm>
            <a:off x="6553200" y="6356350"/>
            <a:ext cx="2133600" cy="365125"/>
          </a:xfrm>
        </p:spPr>
        <p:txBody>
          <a:bodyPr/>
          <a:lstStyle/>
          <a:p>
            <a:pPr>
              <a:defRPr/>
            </a:pPr>
            <a:fld id="{30F7D4F1-5BC1-4B71-9F20-989139AE3EF4}" type="slidenum">
              <a:rPr lang="fr-FR"/>
              <a:pPr>
                <a:defRPr/>
              </a:pPr>
              <a:t>41</a:t>
            </a:fld>
            <a:endParaRPr lang="fr-FR"/>
          </a:p>
        </p:txBody>
      </p:sp>
      <p:sp>
        <p:nvSpPr>
          <p:cNvPr id="6" name="ZoneTexte 5"/>
          <p:cNvSpPr txBox="1"/>
          <p:nvPr/>
        </p:nvSpPr>
        <p:spPr>
          <a:xfrm>
            <a:off x="6143636" y="1500174"/>
            <a:ext cx="2714644" cy="584775"/>
          </a:xfrm>
          <a:prstGeom prst="rect">
            <a:avLst/>
          </a:prstGeom>
          <a:noFill/>
        </p:spPr>
        <p:txBody>
          <a:bodyPr wrap="square" rtlCol="0">
            <a:spAutoFit/>
          </a:bodyPr>
          <a:lstStyle/>
          <a:p>
            <a:pPr>
              <a:buFont typeface="Wingdings" pitchFamily="2" charset="2"/>
              <a:buChar char="Ø"/>
            </a:pPr>
            <a:r>
              <a:rPr lang="fr-FR" sz="1600" b="1" dirty="0" smtClean="0">
                <a:solidFill>
                  <a:srgbClr val="0070C0"/>
                </a:solidFill>
                <a:latin typeface="Times New Roman" pitchFamily="18" charset="0"/>
                <a:cs typeface="Times New Roman" pitchFamily="18" charset="0"/>
              </a:rPr>
              <a:t>Les aspects </a:t>
            </a:r>
          </a:p>
          <a:p>
            <a:endParaRPr lang="fr-FR" sz="1600" b="1" dirty="0">
              <a:solidFill>
                <a:srgbClr val="0070C0"/>
              </a:solidFill>
              <a:latin typeface="Times New Roman" pitchFamily="18" charset="0"/>
              <a:cs typeface="Times New Roman" pitchFamily="18" charset="0"/>
            </a:endParaRPr>
          </a:p>
        </p:txBody>
      </p:sp>
      <p:sp>
        <p:nvSpPr>
          <p:cNvPr id="7" name="Text Box 39"/>
          <p:cNvSpPr txBox="1">
            <a:spLocks noChangeArrowheads="1"/>
          </p:cNvSpPr>
          <p:nvPr/>
        </p:nvSpPr>
        <p:spPr bwMode="auto">
          <a:xfrm>
            <a:off x="1660553" y="3219444"/>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A1</a:t>
            </a:r>
          </a:p>
        </p:txBody>
      </p:sp>
      <p:sp>
        <p:nvSpPr>
          <p:cNvPr id="8" name="Text Box 40"/>
          <p:cNvSpPr txBox="1">
            <a:spLocks noChangeArrowheads="1"/>
          </p:cNvSpPr>
          <p:nvPr/>
        </p:nvSpPr>
        <p:spPr bwMode="auto">
          <a:xfrm>
            <a:off x="7637490" y="3940169"/>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A2</a:t>
            </a:r>
          </a:p>
        </p:txBody>
      </p:sp>
      <p:sp>
        <p:nvSpPr>
          <p:cNvPr id="9" name="Text Box 41"/>
          <p:cNvSpPr txBox="1">
            <a:spLocks noChangeArrowheads="1"/>
          </p:cNvSpPr>
          <p:nvPr/>
        </p:nvSpPr>
        <p:spPr bwMode="auto">
          <a:xfrm>
            <a:off x="1660553" y="3579807"/>
            <a:ext cx="863600" cy="376237"/>
          </a:xfrm>
          <a:prstGeom prst="rect">
            <a:avLst/>
          </a:prstGeom>
          <a:solidFill>
            <a:srgbClr val="00B050"/>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10" name="Text Box 42"/>
          <p:cNvSpPr txBox="1">
            <a:spLocks noChangeArrowheads="1"/>
          </p:cNvSpPr>
          <p:nvPr/>
        </p:nvSpPr>
        <p:spPr bwMode="auto">
          <a:xfrm>
            <a:off x="7637490" y="4300532"/>
            <a:ext cx="863600" cy="376237"/>
          </a:xfrm>
          <a:prstGeom prst="rect">
            <a:avLst/>
          </a:prstGeom>
          <a:solidFill>
            <a:schemeClr val="accent6">
              <a:lumMod val="75000"/>
            </a:schemeClr>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11" name="Text Box 43"/>
          <p:cNvSpPr txBox="1">
            <a:spLocks noChangeArrowheads="1"/>
          </p:cNvSpPr>
          <p:nvPr/>
        </p:nvSpPr>
        <p:spPr bwMode="auto">
          <a:xfrm>
            <a:off x="4970493" y="3697282"/>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C2</a:t>
            </a:r>
          </a:p>
        </p:txBody>
      </p:sp>
      <p:sp>
        <p:nvSpPr>
          <p:cNvPr id="12" name="Text Box 44"/>
          <p:cNvSpPr txBox="1">
            <a:spLocks noChangeArrowheads="1"/>
          </p:cNvSpPr>
          <p:nvPr/>
        </p:nvSpPr>
        <p:spPr bwMode="auto">
          <a:xfrm>
            <a:off x="4110065" y="2214554"/>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C1</a:t>
            </a:r>
          </a:p>
        </p:txBody>
      </p:sp>
      <p:sp>
        <p:nvSpPr>
          <p:cNvPr id="13" name="Text Box 47"/>
          <p:cNvSpPr txBox="1">
            <a:spLocks noChangeArrowheads="1"/>
          </p:cNvSpPr>
          <p:nvPr/>
        </p:nvSpPr>
        <p:spPr bwMode="auto">
          <a:xfrm>
            <a:off x="4110065" y="2574916"/>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4" name="Text Box 48"/>
          <p:cNvSpPr txBox="1">
            <a:spLocks noChangeArrowheads="1"/>
          </p:cNvSpPr>
          <p:nvPr/>
        </p:nvSpPr>
        <p:spPr bwMode="auto">
          <a:xfrm>
            <a:off x="4970493" y="4057644"/>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20" name="Oval 57"/>
          <p:cNvSpPr>
            <a:spLocks noChangeArrowheads="1"/>
          </p:cNvSpPr>
          <p:nvPr/>
        </p:nvSpPr>
        <p:spPr bwMode="auto">
          <a:xfrm>
            <a:off x="1301778" y="2932107"/>
            <a:ext cx="1582737" cy="1439862"/>
          </a:xfrm>
          <a:prstGeom prst="ellipse">
            <a:avLst/>
          </a:prstGeom>
          <a:noFill/>
          <a:ln w="25400">
            <a:solidFill>
              <a:schemeClr val="accent1"/>
            </a:solidFill>
            <a:prstDash val="dash"/>
            <a:round/>
            <a:headEnd/>
            <a:tailEnd/>
          </a:ln>
        </p:spPr>
        <p:txBody>
          <a:bodyPr wrap="none" anchor="ctr"/>
          <a:lstStyle/>
          <a:p>
            <a:endParaRPr lang="fr-FR" dirty="0"/>
          </a:p>
        </p:txBody>
      </p:sp>
      <p:sp>
        <p:nvSpPr>
          <p:cNvPr id="39" name="Text Box 49"/>
          <p:cNvSpPr txBox="1">
            <a:spLocks noChangeArrowheads="1"/>
          </p:cNvSpPr>
          <p:nvPr/>
        </p:nvSpPr>
        <p:spPr bwMode="auto">
          <a:xfrm>
            <a:off x="3786182" y="3714752"/>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C3</a:t>
            </a:r>
          </a:p>
        </p:txBody>
      </p:sp>
      <p:sp>
        <p:nvSpPr>
          <p:cNvPr id="40" name="Text Box 50"/>
          <p:cNvSpPr txBox="1">
            <a:spLocks noChangeArrowheads="1"/>
          </p:cNvSpPr>
          <p:nvPr/>
        </p:nvSpPr>
        <p:spPr bwMode="auto">
          <a:xfrm>
            <a:off x="3786182" y="4075115"/>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42" name="Oval 57"/>
          <p:cNvSpPr>
            <a:spLocks noChangeArrowheads="1"/>
          </p:cNvSpPr>
          <p:nvPr/>
        </p:nvSpPr>
        <p:spPr bwMode="auto">
          <a:xfrm>
            <a:off x="7286644" y="3643314"/>
            <a:ext cx="1582737" cy="1439862"/>
          </a:xfrm>
          <a:prstGeom prst="ellipse">
            <a:avLst/>
          </a:prstGeom>
          <a:noFill/>
          <a:ln w="25400">
            <a:solidFill>
              <a:schemeClr val="accent1"/>
            </a:solidFill>
            <a:prstDash val="dash"/>
            <a:round/>
            <a:headEnd/>
            <a:tailEnd/>
          </a:ln>
        </p:spPr>
        <p:txBody>
          <a:bodyPr wrap="none" anchor="ct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animBg="1"/>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2869354"/>
            <a:ext cx="8786874" cy="1938992"/>
          </a:xfrm>
          <a:prstGeom prst="rect">
            <a:avLst/>
          </a:prstGeom>
        </p:spPr>
        <p:txBody>
          <a:bodyPr wrap="square">
            <a:spAutoFit/>
          </a:bodyPr>
          <a:lstStyle/>
          <a:p>
            <a:pPr algn="just"/>
            <a:r>
              <a:rPr lang="fr-FR" sz="2000" dirty="0" smtClean="0"/>
              <a:t>Un point de jonction est un endroit dans le code du programme où seront utilisés un ou plusieurs aspects. </a:t>
            </a:r>
          </a:p>
          <a:p>
            <a:pPr algn="just"/>
            <a:endParaRPr lang="fr-FR" sz="2000" dirty="0" smtClean="0"/>
          </a:p>
          <a:p>
            <a:pPr algn="just"/>
            <a:r>
              <a:rPr lang="fr-FR" sz="2000" dirty="0" smtClean="0"/>
              <a:t>Ce point de jonction est déterminé lors de la programmation par le développeur. L'utilisation d'un aspect pour un point de jonction se fait de manière dynamique, c'est-à-dire une fois le programme en exécution.</a:t>
            </a: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0" y="1000108"/>
            <a:ext cx="4193007" cy="461665"/>
          </a:xfrm>
          <a:prstGeom prst="rect">
            <a:avLst/>
          </a:prstGeom>
          <a:solidFill>
            <a:schemeClr val="accent2">
              <a:lumMod val="20000"/>
              <a:lumOff val="80000"/>
            </a:schemeClr>
          </a:solidFill>
        </p:spPr>
        <p:txBody>
          <a:bodyPr wrap="none">
            <a:spAutoFit/>
          </a:bodyPr>
          <a:lstStyle/>
          <a:p>
            <a:r>
              <a:rPr lang="fr-FR" sz="2400" b="1" dirty="0" smtClean="0"/>
              <a:t>Le concept de point de jonction</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3" name="Espace réservé du numéro de diapositive 5"/>
          <p:cNvSpPr>
            <a:spLocks noGrp="1"/>
          </p:cNvSpPr>
          <p:nvPr>
            <p:ph type="sldNum" sz="quarter" idx="12"/>
          </p:nvPr>
        </p:nvSpPr>
        <p:spPr>
          <a:xfrm>
            <a:off x="6553200" y="6356350"/>
            <a:ext cx="2133600" cy="365125"/>
          </a:xfrm>
        </p:spPr>
        <p:txBody>
          <a:bodyPr/>
          <a:lstStyle/>
          <a:p>
            <a:pPr>
              <a:defRPr/>
            </a:pPr>
            <a:fld id="{30F7D4F1-5BC1-4B71-9F20-989139AE3EF4}" type="slidenum">
              <a:rPr lang="fr-FR"/>
              <a:pPr>
                <a:defRPr/>
              </a:pPr>
              <a:t>43</a:t>
            </a:fld>
            <a:endParaRPr lang="fr-FR"/>
          </a:p>
        </p:txBody>
      </p:sp>
      <p:sp>
        <p:nvSpPr>
          <p:cNvPr id="5" name="ZoneTexte 4"/>
          <p:cNvSpPr txBox="1"/>
          <p:nvPr/>
        </p:nvSpPr>
        <p:spPr>
          <a:xfrm>
            <a:off x="6143636" y="1500174"/>
            <a:ext cx="2714644" cy="584775"/>
          </a:xfrm>
          <a:prstGeom prst="rect">
            <a:avLst/>
          </a:prstGeom>
          <a:noFill/>
        </p:spPr>
        <p:txBody>
          <a:bodyPr wrap="square" rtlCol="0">
            <a:spAutoFit/>
          </a:bodyPr>
          <a:lstStyle/>
          <a:p>
            <a:pPr>
              <a:buFont typeface="Wingdings" pitchFamily="2" charset="2"/>
              <a:buChar char="Ø"/>
            </a:pPr>
            <a:r>
              <a:rPr lang="fr-FR" sz="1600" b="1" dirty="0" smtClean="0">
                <a:solidFill>
                  <a:srgbClr val="0070C0"/>
                </a:solidFill>
                <a:latin typeface="Times New Roman" pitchFamily="18" charset="0"/>
                <a:cs typeface="Times New Roman" pitchFamily="18" charset="0"/>
              </a:rPr>
              <a:t>Les aspects </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points de jonction</a:t>
            </a:r>
          </a:p>
        </p:txBody>
      </p:sp>
      <p:sp>
        <p:nvSpPr>
          <p:cNvPr id="6" name="Text Box 39"/>
          <p:cNvSpPr txBox="1">
            <a:spLocks noChangeArrowheads="1"/>
          </p:cNvSpPr>
          <p:nvPr/>
        </p:nvSpPr>
        <p:spPr bwMode="auto">
          <a:xfrm>
            <a:off x="1660553" y="3219444"/>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A1</a:t>
            </a:r>
          </a:p>
        </p:txBody>
      </p:sp>
      <p:sp>
        <p:nvSpPr>
          <p:cNvPr id="7" name="Text Box 40"/>
          <p:cNvSpPr txBox="1">
            <a:spLocks noChangeArrowheads="1"/>
          </p:cNvSpPr>
          <p:nvPr/>
        </p:nvSpPr>
        <p:spPr bwMode="auto">
          <a:xfrm>
            <a:off x="7637490" y="3940169"/>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A2</a:t>
            </a:r>
          </a:p>
        </p:txBody>
      </p:sp>
      <p:sp>
        <p:nvSpPr>
          <p:cNvPr id="8" name="Text Box 41"/>
          <p:cNvSpPr txBox="1">
            <a:spLocks noChangeArrowheads="1"/>
          </p:cNvSpPr>
          <p:nvPr/>
        </p:nvSpPr>
        <p:spPr bwMode="auto">
          <a:xfrm>
            <a:off x="1660553" y="3579807"/>
            <a:ext cx="863600" cy="376237"/>
          </a:xfrm>
          <a:prstGeom prst="rect">
            <a:avLst/>
          </a:prstGeom>
          <a:solidFill>
            <a:srgbClr val="00B050"/>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9" name="Text Box 42"/>
          <p:cNvSpPr txBox="1">
            <a:spLocks noChangeArrowheads="1"/>
          </p:cNvSpPr>
          <p:nvPr/>
        </p:nvSpPr>
        <p:spPr bwMode="auto">
          <a:xfrm>
            <a:off x="7637490" y="4300532"/>
            <a:ext cx="863600" cy="376237"/>
          </a:xfrm>
          <a:prstGeom prst="rect">
            <a:avLst/>
          </a:prstGeom>
          <a:solidFill>
            <a:schemeClr val="accent6">
              <a:lumMod val="75000"/>
            </a:schemeClr>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10" name="Text Box 43"/>
          <p:cNvSpPr txBox="1">
            <a:spLocks noChangeArrowheads="1"/>
          </p:cNvSpPr>
          <p:nvPr/>
        </p:nvSpPr>
        <p:spPr bwMode="auto">
          <a:xfrm>
            <a:off x="4970493" y="3697282"/>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C2</a:t>
            </a:r>
          </a:p>
        </p:txBody>
      </p:sp>
      <p:sp>
        <p:nvSpPr>
          <p:cNvPr id="11" name="Text Box 44"/>
          <p:cNvSpPr txBox="1">
            <a:spLocks noChangeArrowheads="1"/>
          </p:cNvSpPr>
          <p:nvPr/>
        </p:nvSpPr>
        <p:spPr bwMode="auto">
          <a:xfrm>
            <a:off x="4110065" y="2214554"/>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C1</a:t>
            </a:r>
          </a:p>
        </p:txBody>
      </p:sp>
      <p:sp>
        <p:nvSpPr>
          <p:cNvPr id="12" name="Text Box 47"/>
          <p:cNvSpPr txBox="1">
            <a:spLocks noChangeArrowheads="1"/>
          </p:cNvSpPr>
          <p:nvPr/>
        </p:nvSpPr>
        <p:spPr bwMode="auto">
          <a:xfrm>
            <a:off x="4110065" y="2574916"/>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3" name="Text Box 48"/>
          <p:cNvSpPr txBox="1">
            <a:spLocks noChangeArrowheads="1"/>
          </p:cNvSpPr>
          <p:nvPr/>
        </p:nvSpPr>
        <p:spPr bwMode="auto">
          <a:xfrm>
            <a:off x="4970493" y="4057644"/>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4" name="Line 51"/>
          <p:cNvSpPr>
            <a:spLocks noChangeShapeType="1"/>
          </p:cNvSpPr>
          <p:nvPr/>
        </p:nvSpPr>
        <p:spPr bwMode="auto">
          <a:xfrm flipV="1">
            <a:off x="2525741" y="3000372"/>
            <a:ext cx="1546194" cy="723895"/>
          </a:xfrm>
          <a:prstGeom prst="line">
            <a:avLst/>
          </a:prstGeom>
          <a:noFill/>
          <a:ln w="25400">
            <a:solidFill>
              <a:srgbClr val="00B050"/>
            </a:solidFill>
            <a:round/>
            <a:headEnd/>
            <a:tailEnd type="triangle" w="med" len="med"/>
          </a:ln>
        </p:spPr>
        <p:txBody>
          <a:bodyPr/>
          <a:lstStyle/>
          <a:p>
            <a:endParaRPr lang="fr-FR" dirty="0"/>
          </a:p>
        </p:txBody>
      </p:sp>
      <p:sp>
        <p:nvSpPr>
          <p:cNvPr id="15" name="Line 52"/>
          <p:cNvSpPr>
            <a:spLocks noChangeShapeType="1"/>
          </p:cNvSpPr>
          <p:nvPr/>
        </p:nvSpPr>
        <p:spPr bwMode="auto">
          <a:xfrm>
            <a:off x="2525740" y="3724268"/>
            <a:ext cx="1260442" cy="561988"/>
          </a:xfrm>
          <a:prstGeom prst="line">
            <a:avLst/>
          </a:prstGeom>
          <a:noFill/>
          <a:ln w="25400">
            <a:solidFill>
              <a:srgbClr val="00B050"/>
            </a:solidFill>
            <a:round/>
            <a:headEnd/>
            <a:tailEnd type="triangle" w="med" len="med"/>
          </a:ln>
        </p:spPr>
        <p:txBody>
          <a:bodyPr/>
          <a:lstStyle/>
          <a:p>
            <a:endParaRPr lang="fr-FR" dirty="0"/>
          </a:p>
        </p:txBody>
      </p:sp>
      <p:sp>
        <p:nvSpPr>
          <p:cNvPr id="16" name="Line 53"/>
          <p:cNvSpPr>
            <a:spLocks noChangeShapeType="1"/>
          </p:cNvSpPr>
          <p:nvPr/>
        </p:nvSpPr>
        <p:spPr bwMode="auto">
          <a:xfrm flipH="1" flipV="1">
            <a:off x="5837265" y="4227507"/>
            <a:ext cx="1800225" cy="215900"/>
          </a:xfrm>
          <a:prstGeom prst="line">
            <a:avLst/>
          </a:prstGeom>
          <a:noFill/>
          <a:ln w="25400">
            <a:solidFill>
              <a:srgbClr val="C00000"/>
            </a:solidFill>
            <a:round/>
            <a:headEnd/>
            <a:tailEnd type="triangle" w="med" len="med"/>
          </a:ln>
        </p:spPr>
        <p:txBody>
          <a:bodyPr/>
          <a:lstStyle/>
          <a:p>
            <a:endParaRPr lang="fr-FR" dirty="0"/>
          </a:p>
        </p:txBody>
      </p:sp>
      <p:sp>
        <p:nvSpPr>
          <p:cNvPr id="17" name="Line 54"/>
          <p:cNvSpPr>
            <a:spLocks noChangeShapeType="1"/>
          </p:cNvSpPr>
          <p:nvPr/>
        </p:nvSpPr>
        <p:spPr bwMode="auto">
          <a:xfrm flipH="1">
            <a:off x="5837265" y="4443407"/>
            <a:ext cx="1800225" cy="0"/>
          </a:xfrm>
          <a:prstGeom prst="line">
            <a:avLst/>
          </a:prstGeom>
          <a:noFill/>
          <a:ln w="25400">
            <a:solidFill>
              <a:srgbClr val="C00000"/>
            </a:solidFill>
            <a:round/>
            <a:headEnd/>
            <a:tailEnd type="triangle" w="med" len="med"/>
          </a:ln>
        </p:spPr>
        <p:txBody>
          <a:bodyPr/>
          <a:lstStyle/>
          <a:p>
            <a:endParaRPr lang="fr-FR" dirty="0"/>
          </a:p>
        </p:txBody>
      </p:sp>
      <p:sp>
        <p:nvSpPr>
          <p:cNvPr id="18" name="Line 55"/>
          <p:cNvSpPr>
            <a:spLocks noChangeShapeType="1"/>
          </p:cNvSpPr>
          <p:nvPr/>
        </p:nvSpPr>
        <p:spPr bwMode="auto">
          <a:xfrm flipH="1" flipV="1">
            <a:off x="5000627" y="2714620"/>
            <a:ext cx="2636862" cy="1657349"/>
          </a:xfrm>
          <a:prstGeom prst="line">
            <a:avLst/>
          </a:prstGeom>
          <a:noFill/>
          <a:ln w="25400">
            <a:solidFill>
              <a:srgbClr val="C00000"/>
            </a:solidFill>
            <a:round/>
            <a:headEnd/>
            <a:tailEnd type="triangle" w="med" len="med"/>
          </a:ln>
        </p:spPr>
        <p:txBody>
          <a:bodyPr/>
          <a:lstStyle/>
          <a:p>
            <a:endParaRPr lang="fr-FR" dirty="0"/>
          </a:p>
        </p:txBody>
      </p:sp>
      <p:sp>
        <p:nvSpPr>
          <p:cNvPr id="20" name="Rectangle 19"/>
          <p:cNvSpPr/>
          <p:nvPr/>
        </p:nvSpPr>
        <p:spPr>
          <a:xfrm>
            <a:off x="4119581" y="2927348"/>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4119581" y="264159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4976837" y="4213232"/>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4976837" y="442754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Oval 57"/>
          <p:cNvSpPr>
            <a:spLocks noChangeArrowheads="1"/>
          </p:cNvSpPr>
          <p:nvPr/>
        </p:nvSpPr>
        <p:spPr bwMode="auto">
          <a:xfrm>
            <a:off x="6405597" y="3641728"/>
            <a:ext cx="785818" cy="1285884"/>
          </a:xfrm>
          <a:prstGeom prst="ellipse">
            <a:avLst/>
          </a:prstGeom>
          <a:noFill/>
          <a:ln w="25400">
            <a:solidFill>
              <a:schemeClr val="accent1"/>
            </a:solidFill>
            <a:prstDash val="dash"/>
            <a:round/>
            <a:headEnd/>
            <a:tailEnd/>
          </a:ln>
        </p:spPr>
        <p:txBody>
          <a:bodyPr wrap="none" anchor="ctr"/>
          <a:lstStyle/>
          <a:p>
            <a:endParaRPr lang="fr-FR" dirty="0"/>
          </a:p>
        </p:txBody>
      </p:sp>
      <p:sp>
        <p:nvSpPr>
          <p:cNvPr id="25" name="Ellipse 24"/>
          <p:cNvSpPr/>
          <p:nvPr/>
        </p:nvSpPr>
        <p:spPr>
          <a:xfrm>
            <a:off x="4929190" y="264318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p:cNvSpPr/>
          <p:nvPr/>
        </p:nvSpPr>
        <p:spPr>
          <a:xfrm>
            <a:off x="5762655" y="421323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p:cNvSpPr/>
          <p:nvPr/>
        </p:nvSpPr>
        <p:spPr>
          <a:xfrm>
            <a:off x="5762655" y="4356108"/>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Text Box 49"/>
          <p:cNvSpPr txBox="1">
            <a:spLocks noChangeArrowheads="1"/>
          </p:cNvSpPr>
          <p:nvPr/>
        </p:nvSpPr>
        <p:spPr bwMode="auto">
          <a:xfrm>
            <a:off x="3786182" y="3714752"/>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C3</a:t>
            </a:r>
          </a:p>
        </p:txBody>
      </p:sp>
      <p:sp>
        <p:nvSpPr>
          <p:cNvPr id="39" name="Text Box 50"/>
          <p:cNvSpPr txBox="1">
            <a:spLocks noChangeArrowheads="1"/>
          </p:cNvSpPr>
          <p:nvPr/>
        </p:nvSpPr>
        <p:spPr bwMode="auto">
          <a:xfrm>
            <a:off x="3786182" y="4075115"/>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40" name="Rectangle 39"/>
          <p:cNvSpPr/>
          <p:nvPr/>
        </p:nvSpPr>
        <p:spPr>
          <a:xfrm>
            <a:off x="3803628" y="4203715"/>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p:cNvSpPr/>
          <p:nvPr/>
        </p:nvSpPr>
        <p:spPr>
          <a:xfrm>
            <a:off x="0" y="1000108"/>
            <a:ext cx="4193007" cy="461665"/>
          </a:xfrm>
          <a:prstGeom prst="rect">
            <a:avLst/>
          </a:prstGeom>
          <a:solidFill>
            <a:schemeClr val="accent2">
              <a:lumMod val="20000"/>
              <a:lumOff val="80000"/>
            </a:schemeClr>
          </a:solidFill>
        </p:spPr>
        <p:txBody>
          <a:bodyPr wrap="none">
            <a:spAutoFit/>
          </a:bodyPr>
          <a:lstStyle/>
          <a:p>
            <a:r>
              <a:rPr lang="fr-FR" sz="2400" b="1" dirty="0" smtClean="0"/>
              <a:t>Le concept de point de jonction</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00174"/>
            <a:ext cx="8786874" cy="4708981"/>
          </a:xfrm>
          <a:prstGeom prst="rect">
            <a:avLst/>
          </a:prstGeom>
        </p:spPr>
        <p:txBody>
          <a:bodyPr wrap="square">
            <a:spAutoFit/>
          </a:bodyPr>
          <a:lstStyle/>
          <a:p>
            <a:pPr algn="just"/>
            <a:endParaRPr lang="fr-FR" sz="2000" dirty="0" smtClean="0"/>
          </a:p>
          <a:p>
            <a:pPr algn="just"/>
            <a:endParaRPr lang="fr-FR" sz="2000" dirty="0" smtClean="0"/>
          </a:p>
          <a:p>
            <a:pPr algn="just"/>
            <a:r>
              <a:rPr lang="fr-FR" sz="2000" dirty="0" smtClean="0"/>
              <a:t>Il existe plusieurs types de points de jonction, selon ce que le développeur souhaite intercepter. Ainsi, un point de jonction peut intervenir pour:</a:t>
            </a:r>
          </a:p>
          <a:p>
            <a:pPr algn="just"/>
            <a:endParaRPr lang="fr-FR" sz="2000" dirty="0" smtClean="0"/>
          </a:p>
          <a:p>
            <a:pPr lvl="1" algn="just">
              <a:buFont typeface="Arial" pitchFamily="34" charset="0"/>
              <a:buChar char="•"/>
            </a:pPr>
            <a:r>
              <a:rPr lang="fr-FR" sz="2000" dirty="0" smtClean="0"/>
              <a:t>Une classe</a:t>
            </a:r>
          </a:p>
          <a:p>
            <a:pPr lvl="1" algn="just">
              <a:buFont typeface="Arial" pitchFamily="34" charset="0"/>
              <a:buChar char="•"/>
            </a:pPr>
            <a:r>
              <a:rPr lang="fr-FR" sz="2000" dirty="0" smtClean="0"/>
              <a:t>Une interface</a:t>
            </a:r>
          </a:p>
          <a:p>
            <a:pPr lvl="1" algn="just">
              <a:buFont typeface="Arial" pitchFamily="34" charset="0"/>
              <a:buChar char="•"/>
            </a:pPr>
            <a:r>
              <a:rPr lang="fr-FR" sz="2000" dirty="0" smtClean="0"/>
              <a:t>L'exécution d'une méthode</a:t>
            </a:r>
          </a:p>
          <a:p>
            <a:pPr lvl="1" algn="just">
              <a:buFont typeface="Arial" pitchFamily="34" charset="0"/>
              <a:buChar char="•"/>
            </a:pPr>
            <a:r>
              <a:rPr lang="fr-FR" sz="2000" dirty="0" smtClean="0"/>
              <a:t>L'accès à une variable de classe</a:t>
            </a:r>
          </a:p>
          <a:p>
            <a:pPr lvl="1" algn="just">
              <a:buFont typeface="Arial" pitchFamily="34" charset="0"/>
              <a:buChar char="•"/>
            </a:pPr>
            <a:r>
              <a:rPr lang="fr-FR" sz="2000" dirty="0" smtClean="0"/>
              <a:t>L'exécution d'un bloc de code</a:t>
            </a:r>
          </a:p>
          <a:p>
            <a:pPr lvl="1" algn="just">
              <a:buFont typeface="Arial" pitchFamily="34" charset="0"/>
              <a:buChar char="•"/>
            </a:pPr>
            <a:r>
              <a:rPr lang="fr-FR" sz="2000" dirty="0" smtClean="0"/>
              <a:t>L'exécution d'un mot-clé de langage (condition, boucle, ...)</a:t>
            </a:r>
          </a:p>
          <a:p>
            <a:pPr algn="just"/>
            <a:endParaRPr lang="fr-FR" sz="2000" dirty="0" smtClean="0"/>
          </a:p>
          <a:p>
            <a:pPr algn="just"/>
            <a:r>
              <a:rPr lang="fr-FR" sz="2000" dirty="0" smtClean="0"/>
              <a:t>Potentiellement, un programme comporte un nombre important de points de jonction. Il est donc pertinent de sélectionner les plus appropriés au travers de coupes.</a:t>
            </a:r>
            <a:endParaRPr lang="fr-FR" sz="2000" i="1" dirty="0">
              <a:solidFill>
                <a:srgbClr val="1B587C">
                  <a:lumMod val="75000"/>
                </a:srgbClr>
              </a:solidFill>
              <a:latin typeface="Georgia"/>
              <a:ea typeface="+mn-ea"/>
            </a:endParaRP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0" y="1000108"/>
            <a:ext cx="4193007" cy="461665"/>
          </a:xfrm>
          <a:prstGeom prst="rect">
            <a:avLst/>
          </a:prstGeom>
          <a:solidFill>
            <a:schemeClr val="accent2">
              <a:lumMod val="20000"/>
              <a:lumOff val="80000"/>
            </a:schemeClr>
          </a:solidFill>
        </p:spPr>
        <p:txBody>
          <a:bodyPr wrap="none">
            <a:spAutoFit/>
          </a:bodyPr>
          <a:lstStyle/>
          <a:p>
            <a:r>
              <a:rPr lang="fr-FR" sz="2400" b="1" dirty="0" smtClean="0"/>
              <a:t>Le concept de point de jonction</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3797300"/>
            <a:ext cx="1330325" cy="541338"/>
            <a:chOff x="1392" y="2256"/>
            <a:chExt cx="838" cy="341"/>
          </a:xfrm>
        </p:grpSpPr>
        <p:sp useBgFill="1">
          <p:nvSpPr>
            <p:cNvPr id="3" name="Rectangle 3"/>
            <p:cNvSpPr>
              <a:spLocks noChangeArrowheads="1"/>
            </p:cNvSpPr>
            <p:nvPr/>
          </p:nvSpPr>
          <p:spPr bwMode="auto">
            <a:xfrm flipH="1">
              <a:off x="1578" y="2256"/>
              <a:ext cx="652" cy="155"/>
            </a:xfrm>
            <a:prstGeom prst="rect">
              <a:avLst/>
            </a:prstGeom>
            <a:ln w="12700">
              <a:solidFill>
                <a:schemeClr val="tx1"/>
              </a:solidFill>
              <a:miter lim="800000"/>
              <a:headEnd/>
              <a:tailEnd/>
            </a:ln>
          </p:spPr>
          <p:txBody>
            <a:bodyPr wrap="none" anchor="ctr"/>
            <a:lstStyle/>
            <a:p>
              <a:endParaRPr lang="fr-FR"/>
            </a:p>
          </p:txBody>
        </p:sp>
        <p:sp useBgFill="1">
          <p:nvSpPr>
            <p:cNvPr id="4" name="Rectangle 4"/>
            <p:cNvSpPr>
              <a:spLocks noChangeArrowheads="1"/>
            </p:cNvSpPr>
            <p:nvPr/>
          </p:nvSpPr>
          <p:spPr bwMode="auto">
            <a:xfrm flipH="1">
              <a:off x="1488" y="2341"/>
              <a:ext cx="652" cy="155"/>
            </a:xfrm>
            <a:prstGeom prst="rect">
              <a:avLst/>
            </a:prstGeom>
            <a:ln w="12700">
              <a:solidFill>
                <a:schemeClr val="tx1"/>
              </a:solidFill>
              <a:miter lim="800000"/>
              <a:headEnd/>
              <a:tailEnd/>
            </a:ln>
          </p:spPr>
          <p:txBody>
            <a:bodyPr wrap="none" anchor="ctr"/>
            <a:lstStyle/>
            <a:p>
              <a:endParaRPr lang="fr-FR"/>
            </a:p>
          </p:txBody>
        </p:sp>
        <p:sp useBgFill="1">
          <p:nvSpPr>
            <p:cNvPr id="5" name="Rectangle 5"/>
            <p:cNvSpPr>
              <a:spLocks noChangeArrowheads="1"/>
            </p:cNvSpPr>
            <p:nvPr/>
          </p:nvSpPr>
          <p:spPr bwMode="auto">
            <a:xfrm flipH="1">
              <a:off x="1392" y="2442"/>
              <a:ext cx="652" cy="155"/>
            </a:xfrm>
            <a:prstGeom prst="rect">
              <a:avLst/>
            </a:prstGeom>
            <a:ln w="12700">
              <a:solidFill>
                <a:schemeClr val="tx1"/>
              </a:solidFill>
              <a:miter lim="800000"/>
              <a:headEnd/>
              <a:tailEnd/>
            </a:ln>
          </p:spPr>
          <p:txBody>
            <a:bodyPr wrap="none" anchor="ctr"/>
            <a:lstStyle/>
            <a:p>
              <a:endParaRPr lang="fr-FR"/>
            </a:p>
          </p:txBody>
        </p:sp>
      </p:grpSp>
      <p:sp>
        <p:nvSpPr>
          <p:cNvPr id="6" name="Oval 6"/>
          <p:cNvSpPr>
            <a:spLocks noChangeArrowheads="1"/>
          </p:cNvSpPr>
          <p:nvPr/>
        </p:nvSpPr>
        <p:spPr bwMode="auto">
          <a:xfrm flipH="1">
            <a:off x="1643063" y="2379663"/>
            <a:ext cx="2217737" cy="2216150"/>
          </a:xfrm>
          <a:prstGeom prst="ellipse">
            <a:avLst/>
          </a:prstGeom>
          <a:noFill/>
          <a:ln w="19050">
            <a:solidFill>
              <a:srgbClr val="000066"/>
            </a:solidFill>
            <a:round/>
            <a:headEnd/>
            <a:tailEnd/>
          </a:ln>
        </p:spPr>
        <p:txBody>
          <a:bodyPr wrap="none" anchor="ctr"/>
          <a:lstStyle/>
          <a:p>
            <a:endParaRPr lang="fr-FR"/>
          </a:p>
        </p:txBody>
      </p:sp>
      <p:sp>
        <p:nvSpPr>
          <p:cNvPr id="7" name="Text Box 7"/>
          <p:cNvSpPr txBox="1">
            <a:spLocks noChangeArrowheads="1"/>
          </p:cNvSpPr>
          <p:nvPr/>
        </p:nvSpPr>
        <p:spPr bwMode="auto">
          <a:xfrm>
            <a:off x="2092325" y="2630488"/>
            <a:ext cx="1400175" cy="366712"/>
          </a:xfrm>
          <a:prstGeom prst="rect">
            <a:avLst/>
          </a:prstGeom>
          <a:noFill/>
          <a:ln w="12700">
            <a:noFill/>
            <a:miter lim="800000"/>
            <a:headEnd/>
            <a:tailEnd/>
          </a:ln>
        </p:spPr>
        <p:txBody>
          <a:bodyPr>
            <a:spAutoFit/>
          </a:bodyPr>
          <a:lstStyle/>
          <a:p>
            <a:pPr algn="ctr" rtl="0" eaLnBrk="0" hangingPunct="0">
              <a:spcBef>
                <a:spcPct val="50000"/>
              </a:spcBef>
            </a:pPr>
            <a:r>
              <a:rPr lang="en-US" b="1">
                <a:solidFill>
                  <a:srgbClr val="003366"/>
                </a:solidFill>
              </a:rPr>
              <a:t>Une Figure</a:t>
            </a:r>
          </a:p>
        </p:txBody>
      </p:sp>
      <p:grpSp>
        <p:nvGrpSpPr>
          <p:cNvPr id="8" name="Group 8"/>
          <p:cNvGrpSpPr>
            <a:grpSpLocks/>
          </p:cNvGrpSpPr>
          <p:nvPr/>
        </p:nvGrpSpPr>
        <p:grpSpPr bwMode="auto">
          <a:xfrm>
            <a:off x="6761163" y="5378450"/>
            <a:ext cx="1330325" cy="541338"/>
            <a:chOff x="1392" y="2256"/>
            <a:chExt cx="838" cy="341"/>
          </a:xfrm>
        </p:grpSpPr>
        <p:sp useBgFill="1">
          <p:nvSpPr>
            <p:cNvPr id="9" name="Rectangle 9"/>
            <p:cNvSpPr>
              <a:spLocks noChangeArrowheads="1"/>
            </p:cNvSpPr>
            <p:nvPr/>
          </p:nvSpPr>
          <p:spPr bwMode="auto">
            <a:xfrm flipH="1">
              <a:off x="1578" y="2256"/>
              <a:ext cx="652" cy="155"/>
            </a:xfrm>
            <a:prstGeom prst="rect">
              <a:avLst/>
            </a:prstGeom>
            <a:ln w="12700">
              <a:solidFill>
                <a:schemeClr val="tx1"/>
              </a:solidFill>
              <a:miter lim="800000"/>
              <a:headEnd/>
              <a:tailEnd/>
            </a:ln>
          </p:spPr>
          <p:txBody>
            <a:bodyPr wrap="none" anchor="ctr"/>
            <a:lstStyle/>
            <a:p>
              <a:endParaRPr lang="fr-FR"/>
            </a:p>
          </p:txBody>
        </p:sp>
        <p:sp useBgFill="1">
          <p:nvSpPr>
            <p:cNvPr id="10" name="Rectangle 10"/>
            <p:cNvSpPr>
              <a:spLocks noChangeArrowheads="1"/>
            </p:cNvSpPr>
            <p:nvPr/>
          </p:nvSpPr>
          <p:spPr bwMode="auto">
            <a:xfrm flipH="1">
              <a:off x="1488" y="2341"/>
              <a:ext cx="652" cy="155"/>
            </a:xfrm>
            <a:prstGeom prst="rect">
              <a:avLst/>
            </a:prstGeom>
            <a:ln w="12700">
              <a:solidFill>
                <a:schemeClr val="tx1"/>
              </a:solidFill>
              <a:miter lim="800000"/>
              <a:headEnd/>
              <a:tailEnd/>
            </a:ln>
          </p:spPr>
          <p:txBody>
            <a:bodyPr wrap="none" anchor="ctr"/>
            <a:lstStyle/>
            <a:p>
              <a:endParaRPr lang="fr-FR"/>
            </a:p>
          </p:txBody>
        </p:sp>
        <p:sp useBgFill="1">
          <p:nvSpPr>
            <p:cNvPr id="11" name="Rectangle 11"/>
            <p:cNvSpPr>
              <a:spLocks noChangeArrowheads="1"/>
            </p:cNvSpPr>
            <p:nvPr/>
          </p:nvSpPr>
          <p:spPr bwMode="auto">
            <a:xfrm flipH="1">
              <a:off x="1392" y="2442"/>
              <a:ext cx="652" cy="155"/>
            </a:xfrm>
            <a:prstGeom prst="rect">
              <a:avLst/>
            </a:prstGeom>
            <a:ln w="12700">
              <a:solidFill>
                <a:schemeClr val="tx1"/>
              </a:solidFill>
              <a:miter lim="800000"/>
              <a:headEnd/>
              <a:tailEnd/>
            </a:ln>
          </p:spPr>
          <p:txBody>
            <a:bodyPr wrap="none" anchor="ctr"/>
            <a:lstStyle/>
            <a:p>
              <a:endParaRPr lang="fr-FR"/>
            </a:p>
          </p:txBody>
        </p:sp>
      </p:grpSp>
      <p:sp>
        <p:nvSpPr>
          <p:cNvPr id="12" name="Oval 12"/>
          <p:cNvSpPr>
            <a:spLocks noChangeArrowheads="1"/>
          </p:cNvSpPr>
          <p:nvPr/>
        </p:nvSpPr>
        <p:spPr bwMode="auto">
          <a:xfrm flipH="1">
            <a:off x="6194425" y="3960813"/>
            <a:ext cx="2217738" cy="2216150"/>
          </a:xfrm>
          <a:prstGeom prst="ellipse">
            <a:avLst/>
          </a:prstGeom>
          <a:noFill/>
          <a:ln w="19050">
            <a:solidFill>
              <a:srgbClr val="000066"/>
            </a:solidFill>
            <a:round/>
            <a:headEnd/>
            <a:tailEnd/>
          </a:ln>
        </p:spPr>
        <p:txBody>
          <a:bodyPr wrap="none" anchor="ctr"/>
          <a:lstStyle/>
          <a:p>
            <a:endParaRPr lang="fr-FR"/>
          </a:p>
        </p:txBody>
      </p:sp>
      <p:sp>
        <p:nvSpPr>
          <p:cNvPr id="13" name="Text Box 13"/>
          <p:cNvSpPr txBox="1">
            <a:spLocks noChangeArrowheads="1"/>
          </p:cNvSpPr>
          <p:nvPr/>
        </p:nvSpPr>
        <p:spPr bwMode="auto">
          <a:xfrm>
            <a:off x="6688138" y="4141788"/>
            <a:ext cx="1268412" cy="366712"/>
          </a:xfrm>
          <a:prstGeom prst="rect">
            <a:avLst/>
          </a:prstGeom>
          <a:noFill/>
          <a:ln w="12700">
            <a:noFill/>
            <a:miter lim="800000"/>
            <a:headEnd/>
            <a:tailEnd/>
          </a:ln>
        </p:spPr>
        <p:txBody>
          <a:bodyPr>
            <a:spAutoFit/>
          </a:bodyPr>
          <a:lstStyle/>
          <a:p>
            <a:pPr algn="ctr" rtl="0" eaLnBrk="0" hangingPunct="0">
              <a:spcBef>
                <a:spcPct val="50000"/>
              </a:spcBef>
            </a:pPr>
            <a:r>
              <a:rPr lang="en-US" b="1">
                <a:solidFill>
                  <a:srgbClr val="003366"/>
                </a:solidFill>
              </a:rPr>
              <a:t>une Ligne</a:t>
            </a:r>
          </a:p>
        </p:txBody>
      </p:sp>
      <p:sp>
        <p:nvSpPr>
          <p:cNvPr id="14" name="Freeform 15"/>
          <p:cNvSpPr>
            <a:spLocks/>
          </p:cNvSpPr>
          <p:nvPr/>
        </p:nvSpPr>
        <p:spPr bwMode="auto">
          <a:xfrm>
            <a:off x="2905125" y="3194050"/>
            <a:ext cx="2874963" cy="1050925"/>
          </a:xfrm>
          <a:custGeom>
            <a:avLst/>
            <a:gdLst>
              <a:gd name="T0" fmla="*/ 0 w 1811"/>
              <a:gd name="T1" fmla="*/ 2147483647 h 662"/>
              <a:gd name="T2" fmla="*/ 2147483647 w 1811"/>
              <a:gd name="T3" fmla="*/ 0 h 662"/>
              <a:gd name="T4" fmla="*/ 2147483647 w 1811"/>
              <a:gd name="T5" fmla="*/ 2147483647 h 662"/>
              <a:gd name="T6" fmla="*/ 0 60000 65536"/>
              <a:gd name="T7" fmla="*/ 0 60000 65536"/>
              <a:gd name="T8" fmla="*/ 0 60000 65536"/>
              <a:gd name="T9" fmla="*/ 0 w 1811"/>
              <a:gd name="T10" fmla="*/ 0 h 662"/>
              <a:gd name="T11" fmla="*/ 1811 w 1811"/>
              <a:gd name="T12" fmla="*/ 662 h 662"/>
            </a:gdLst>
            <a:ahLst/>
            <a:cxnLst>
              <a:cxn ang="T6">
                <a:pos x="T0" y="T1"/>
              </a:cxn>
              <a:cxn ang="T7">
                <a:pos x="T2" y="T3"/>
              </a:cxn>
              <a:cxn ang="T8">
                <a:pos x="T4" y="T5"/>
              </a:cxn>
            </a:cxnLst>
            <a:rect l="T9" t="T10" r="T11" b="T12"/>
            <a:pathLst>
              <a:path w="1811" h="662">
                <a:moveTo>
                  <a:pt x="0" y="662"/>
                </a:moveTo>
                <a:lnTo>
                  <a:pt x="574" y="0"/>
                </a:lnTo>
                <a:lnTo>
                  <a:pt x="1811" y="586"/>
                </a:lnTo>
              </a:path>
            </a:pathLst>
          </a:custGeom>
          <a:noFill/>
          <a:ln w="19050">
            <a:solidFill>
              <a:schemeClr val="tx1"/>
            </a:solidFill>
            <a:prstDash val="dash"/>
            <a:round/>
            <a:headEnd type="triangle" w="med" len="med"/>
            <a:tailEnd/>
          </a:ln>
        </p:spPr>
        <p:txBody>
          <a:bodyPr wrap="none" anchor="ctr"/>
          <a:lstStyle/>
          <a:p>
            <a:endParaRPr lang="fr-FR"/>
          </a:p>
        </p:txBody>
      </p:sp>
      <p:sp>
        <p:nvSpPr>
          <p:cNvPr id="15" name="Freeform 16"/>
          <p:cNvSpPr>
            <a:spLocks/>
          </p:cNvSpPr>
          <p:nvPr/>
        </p:nvSpPr>
        <p:spPr bwMode="auto">
          <a:xfrm>
            <a:off x="3071813" y="3348038"/>
            <a:ext cx="3267075" cy="1150937"/>
          </a:xfrm>
          <a:custGeom>
            <a:avLst/>
            <a:gdLst>
              <a:gd name="T0" fmla="*/ 0 w 2058"/>
              <a:gd name="T1" fmla="*/ 2147483647 h 725"/>
              <a:gd name="T2" fmla="*/ 2147483647 w 2058"/>
              <a:gd name="T3" fmla="*/ 0 h 725"/>
              <a:gd name="T4" fmla="*/ 2147483647 w 2058"/>
              <a:gd name="T5" fmla="*/ 2147483647 h 725"/>
              <a:gd name="T6" fmla="*/ 0 60000 65536"/>
              <a:gd name="T7" fmla="*/ 0 60000 65536"/>
              <a:gd name="T8" fmla="*/ 0 60000 65536"/>
              <a:gd name="T9" fmla="*/ 0 w 2058"/>
              <a:gd name="T10" fmla="*/ 0 h 725"/>
              <a:gd name="T11" fmla="*/ 2058 w 2058"/>
              <a:gd name="T12" fmla="*/ 725 h 725"/>
            </a:gdLst>
            <a:ahLst/>
            <a:cxnLst>
              <a:cxn ang="T6">
                <a:pos x="T0" y="T1"/>
              </a:cxn>
              <a:cxn ang="T7">
                <a:pos x="T2" y="T3"/>
              </a:cxn>
              <a:cxn ang="T8">
                <a:pos x="T4" y="T5"/>
              </a:cxn>
            </a:cxnLst>
            <a:rect l="T9" t="T10" r="T11" b="T12"/>
            <a:pathLst>
              <a:path w="2058" h="725">
                <a:moveTo>
                  <a:pt x="0" y="568"/>
                </a:moveTo>
                <a:lnTo>
                  <a:pt x="497" y="0"/>
                </a:lnTo>
                <a:lnTo>
                  <a:pt x="2058" y="725"/>
                </a:lnTo>
              </a:path>
            </a:pathLst>
          </a:custGeom>
          <a:noFill/>
          <a:ln w="19050">
            <a:solidFill>
              <a:schemeClr val="tx1"/>
            </a:solidFill>
            <a:round/>
            <a:headEnd/>
            <a:tailEnd type="triangle" w="med" len="med"/>
          </a:ln>
        </p:spPr>
        <p:txBody>
          <a:bodyPr wrap="none" anchor="ctr"/>
          <a:lstStyle/>
          <a:p>
            <a:endParaRPr lang="fr-FR"/>
          </a:p>
        </p:txBody>
      </p:sp>
      <p:sp>
        <p:nvSpPr>
          <p:cNvPr id="16" name="Freeform 17"/>
          <p:cNvSpPr>
            <a:spLocks/>
          </p:cNvSpPr>
          <p:nvPr/>
        </p:nvSpPr>
        <p:spPr bwMode="auto">
          <a:xfrm>
            <a:off x="1003300" y="2508250"/>
            <a:ext cx="1635125" cy="1779588"/>
          </a:xfrm>
          <a:custGeom>
            <a:avLst/>
            <a:gdLst>
              <a:gd name="T0" fmla="*/ 0 w 1030"/>
              <a:gd name="T1" fmla="*/ 0 h 1121"/>
              <a:gd name="T2" fmla="*/ 2147483647 w 1030"/>
              <a:gd name="T3" fmla="*/ 2147483647 h 1121"/>
              <a:gd name="T4" fmla="*/ 2147483647 w 1030"/>
              <a:gd name="T5" fmla="*/ 2147483647 h 1121"/>
              <a:gd name="T6" fmla="*/ 0 60000 65536"/>
              <a:gd name="T7" fmla="*/ 0 60000 65536"/>
              <a:gd name="T8" fmla="*/ 0 60000 65536"/>
              <a:gd name="T9" fmla="*/ 0 w 1030"/>
              <a:gd name="T10" fmla="*/ 0 h 1121"/>
              <a:gd name="T11" fmla="*/ 1030 w 1030"/>
              <a:gd name="T12" fmla="*/ 1121 h 1121"/>
            </a:gdLst>
            <a:ahLst/>
            <a:cxnLst>
              <a:cxn ang="T6">
                <a:pos x="T0" y="T1"/>
              </a:cxn>
              <a:cxn ang="T7">
                <a:pos x="T2" y="T3"/>
              </a:cxn>
              <a:cxn ang="T8">
                <a:pos x="T4" y="T5"/>
              </a:cxn>
            </a:cxnLst>
            <a:rect l="T9" t="T10" r="T11" b="T12"/>
            <a:pathLst>
              <a:path w="1030" h="1121">
                <a:moveTo>
                  <a:pt x="0" y="0"/>
                </a:moveTo>
                <a:lnTo>
                  <a:pt x="644" y="357"/>
                </a:lnTo>
                <a:lnTo>
                  <a:pt x="1030" y="1121"/>
                </a:lnTo>
              </a:path>
            </a:pathLst>
          </a:custGeom>
          <a:noFill/>
          <a:ln w="19050">
            <a:solidFill>
              <a:schemeClr val="tx1"/>
            </a:solidFill>
            <a:round/>
            <a:headEnd/>
            <a:tailEnd type="triangle" w="med" len="med"/>
          </a:ln>
        </p:spPr>
        <p:txBody>
          <a:bodyPr wrap="none" anchor="ctr"/>
          <a:lstStyle/>
          <a:p>
            <a:endParaRPr lang="fr-FR"/>
          </a:p>
        </p:txBody>
      </p:sp>
      <p:sp>
        <p:nvSpPr>
          <p:cNvPr id="17" name="Freeform 18"/>
          <p:cNvSpPr>
            <a:spLocks/>
          </p:cNvSpPr>
          <p:nvPr/>
        </p:nvSpPr>
        <p:spPr bwMode="auto">
          <a:xfrm>
            <a:off x="6346825" y="4489450"/>
            <a:ext cx="992188" cy="1355725"/>
          </a:xfrm>
          <a:custGeom>
            <a:avLst/>
            <a:gdLst>
              <a:gd name="T0" fmla="*/ 0 w 625"/>
              <a:gd name="T1" fmla="*/ 0 h 854"/>
              <a:gd name="T2" fmla="*/ 2147483647 w 625"/>
              <a:gd name="T3" fmla="*/ 2147483647 h 854"/>
              <a:gd name="T4" fmla="*/ 2147483647 w 625"/>
              <a:gd name="T5" fmla="*/ 2147483647 h 854"/>
              <a:gd name="T6" fmla="*/ 0 60000 65536"/>
              <a:gd name="T7" fmla="*/ 0 60000 65536"/>
              <a:gd name="T8" fmla="*/ 0 60000 65536"/>
              <a:gd name="T9" fmla="*/ 0 w 625"/>
              <a:gd name="T10" fmla="*/ 0 h 854"/>
              <a:gd name="T11" fmla="*/ 625 w 625"/>
              <a:gd name="T12" fmla="*/ 854 h 854"/>
            </a:gdLst>
            <a:ahLst/>
            <a:cxnLst>
              <a:cxn ang="T6">
                <a:pos x="T0" y="T1"/>
              </a:cxn>
              <a:cxn ang="T7">
                <a:pos x="T2" y="T3"/>
              </a:cxn>
              <a:cxn ang="T8">
                <a:pos x="T4" y="T5"/>
              </a:cxn>
            </a:cxnLst>
            <a:rect l="T9" t="T10" r="T11" b="T12"/>
            <a:pathLst>
              <a:path w="625" h="854">
                <a:moveTo>
                  <a:pt x="0" y="0"/>
                </a:moveTo>
                <a:lnTo>
                  <a:pt x="156" y="88"/>
                </a:lnTo>
                <a:lnTo>
                  <a:pt x="625" y="854"/>
                </a:lnTo>
              </a:path>
            </a:pathLst>
          </a:custGeom>
          <a:noFill/>
          <a:ln w="19050">
            <a:solidFill>
              <a:schemeClr val="tx1"/>
            </a:solidFill>
            <a:round/>
            <a:headEnd/>
            <a:tailEnd type="triangle" w="med" len="med"/>
          </a:ln>
        </p:spPr>
        <p:txBody>
          <a:bodyPr wrap="none" anchor="ctr"/>
          <a:lstStyle/>
          <a:p>
            <a:endParaRPr lang="fr-FR"/>
          </a:p>
        </p:txBody>
      </p:sp>
      <p:sp>
        <p:nvSpPr>
          <p:cNvPr id="18" name="Freeform 19"/>
          <p:cNvSpPr>
            <a:spLocks/>
          </p:cNvSpPr>
          <p:nvPr/>
        </p:nvSpPr>
        <p:spPr bwMode="auto">
          <a:xfrm>
            <a:off x="1270000" y="2520950"/>
            <a:ext cx="1454150" cy="1690688"/>
          </a:xfrm>
          <a:custGeom>
            <a:avLst/>
            <a:gdLst>
              <a:gd name="T0" fmla="*/ 0 w 916"/>
              <a:gd name="T1" fmla="*/ 0 h 1065"/>
              <a:gd name="T2" fmla="*/ 2147483647 w 916"/>
              <a:gd name="T3" fmla="*/ 2147483647 h 1065"/>
              <a:gd name="T4" fmla="*/ 2147483647 w 916"/>
              <a:gd name="T5" fmla="*/ 2147483647 h 1065"/>
              <a:gd name="T6" fmla="*/ 0 60000 65536"/>
              <a:gd name="T7" fmla="*/ 0 60000 65536"/>
              <a:gd name="T8" fmla="*/ 0 60000 65536"/>
              <a:gd name="T9" fmla="*/ 0 w 916"/>
              <a:gd name="T10" fmla="*/ 0 h 1065"/>
              <a:gd name="T11" fmla="*/ 916 w 916"/>
              <a:gd name="T12" fmla="*/ 1065 h 1065"/>
            </a:gdLst>
            <a:ahLst/>
            <a:cxnLst>
              <a:cxn ang="T6">
                <a:pos x="T0" y="T1"/>
              </a:cxn>
              <a:cxn ang="T7">
                <a:pos x="T2" y="T3"/>
              </a:cxn>
              <a:cxn ang="T8">
                <a:pos x="T4" y="T5"/>
              </a:cxn>
            </a:cxnLst>
            <a:rect l="T9" t="T10" r="T11" b="T12"/>
            <a:pathLst>
              <a:path w="916" h="1065">
                <a:moveTo>
                  <a:pt x="0" y="0"/>
                </a:moveTo>
                <a:lnTo>
                  <a:pt x="520" y="304"/>
                </a:lnTo>
                <a:lnTo>
                  <a:pt x="916" y="1065"/>
                </a:lnTo>
              </a:path>
            </a:pathLst>
          </a:custGeom>
          <a:noFill/>
          <a:ln w="19050">
            <a:solidFill>
              <a:schemeClr val="tx1"/>
            </a:solidFill>
            <a:prstDash val="dash"/>
            <a:round/>
            <a:headEnd type="triangle" w="med" len="med"/>
            <a:tailEnd/>
          </a:ln>
        </p:spPr>
        <p:txBody>
          <a:bodyPr wrap="none" anchor="ctr"/>
          <a:lstStyle/>
          <a:p>
            <a:endParaRPr lang="fr-FR"/>
          </a:p>
        </p:txBody>
      </p:sp>
      <p:sp>
        <p:nvSpPr>
          <p:cNvPr id="19" name="Text Box 20"/>
          <p:cNvSpPr txBox="1">
            <a:spLocks noChangeArrowheads="1"/>
          </p:cNvSpPr>
          <p:nvPr/>
        </p:nvSpPr>
        <p:spPr bwMode="auto">
          <a:xfrm flipH="1">
            <a:off x="6858000" y="2806700"/>
            <a:ext cx="1828800" cy="942975"/>
          </a:xfrm>
          <a:prstGeom prst="rect">
            <a:avLst/>
          </a:prstGeom>
          <a:noFill/>
          <a:ln w="9525">
            <a:noFill/>
            <a:miter lim="800000"/>
            <a:headEnd/>
            <a:tailEnd/>
          </a:ln>
        </p:spPr>
        <p:txBody>
          <a:bodyPr>
            <a:spAutoFit/>
          </a:bodyPr>
          <a:lstStyle/>
          <a:p>
            <a:pPr algn="ctr" rtl="0" eaLnBrk="0" hangingPunct="0"/>
            <a:r>
              <a:rPr lang="fr-FR" sz="1400" b="1" u="sng">
                <a:solidFill>
                  <a:srgbClr val="000066"/>
                </a:solidFill>
              </a:rPr>
              <a:t>après</a:t>
            </a:r>
            <a:r>
              <a:rPr lang="fr-FR" sz="1400" b="1">
                <a:solidFill>
                  <a:srgbClr val="000066"/>
                </a:solidFill>
              </a:rPr>
              <a:t> , il exécute un retour ou génère une exception</a:t>
            </a:r>
          </a:p>
        </p:txBody>
      </p:sp>
      <p:sp>
        <p:nvSpPr>
          <p:cNvPr id="20" name="Freeform 21"/>
          <p:cNvSpPr>
            <a:spLocks/>
          </p:cNvSpPr>
          <p:nvPr/>
        </p:nvSpPr>
        <p:spPr bwMode="auto">
          <a:xfrm>
            <a:off x="5691188" y="4071938"/>
            <a:ext cx="1733550" cy="1720850"/>
          </a:xfrm>
          <a:custGeom>
            <a:avLst/>
            <a:gdLst>
              <a:gd name="T0" fmla="*/ 0 w 1092"/>
              <a:gd name="T1" fmla="*/ 0 h 1084"/>
              <a:gd name="T2" fmla="*/ 2147483647 w 1092"/>
              <a:gd name="T3" fmla="*/ 2147483647 h 1084"/>
              <a:gd name="T4" fmla="*/ 2147483647 w 1092"/>
              <a:gd name="T5" fmla="*/ 2147483647 h 1084"/>
              <a:gd name="T6" fmla="*/ 0 60000 65536"/>
              <a:gd name="T7" fmla="*/ 0 60000 65536"/>
              <a:gd name="T8" fmla="*/ 0 60000 65536"/>
              <a:gd name="T9" fmla="*/ 0 w 1092"/>
              <a:gd name="T10" fmla="*/ 0 h 1084"/>
              <a:gd name="T11" fmla="*/ 1092 w 1092"/>
              <a:gd name="T12" fmla="*/ 1084 h 1084"/>
            </a:gdLst>
            <a:ahLst/>
            <a:cxnLst>
              <a:cxn ang="T6">
                <a:pos x="T0" y="T1"/>
              </a:cxn>
              <a:cxn ang="T7">
                <a:pos x="T2" y="T3"/>
              </a:cxn>
              <a:cxn ang="T8">
                <a:pos x="T4" y="T5"/>
              </a:cxn>
            </a:cxnLst>
            <a:rect l="T9" t="T10" r="T11" b="T12"/>
            <a:pathLst>
              <a:path w="1092" h="1084">
                <a:moveTo>
                  <a:pt x="0" y="0"/>
                </a:moveTo>
                <a:lnTo>
                  <a:pt x="582" y="270"/>
                </a:lnTo>
                <a:lnTo>
                  <a:pt x="1092" y="1084"/>
                </a:lnTo>
              </a:path>
            </a:pathLst>
          </a:custGeom>
          <a:noFill/>
          <a:ln w="19050">
            <a:solidFill>
              <a:schemeClr val="tx1"/>
            </a:solidFill>
            <a:prstDash val="dash"/>
            <a:round/>
            <a:headEnd type="triangle" w="med" len="med"/>
            <a:tailEnd/>
          </a:ln>
        </p:spPr>
        <p:txBody>
          <a:bodyPr wrap="none" anchor="ctr"/>
          <a:lstStyle/>
          <a:p>
            <a:endParaRPr lang="fr-FR"/>
          </a:p>
        </p:txBody>
      </p:sp>
      <p:grpSp>
        <p:nvGrpSpPr>
          <p:cNvPr id="21" name="Group 22"/>
          <p:cNvGrpSpPr>
            <a:grpSpLocks/>
          </p:cNvGrpSpPr>
          <p:nvPr/>
        </p:nvGrpSpPr>
        <p:grpSpPr bwMode="auto">
          <a:xfrm>
            <a:off x="250825" y="2798763"/>
            <a:ext cx="1584325" cy="1206500"/>
            <a:chOff x="204" y="1627"/>
            <a:chExt cx="964" cy="758"/>
          </a:xfrm>
        </p:grpSpPr>
        <p:sp>
          <p:nvSpPr>
            <p:cNvPr id="22" name="Text Box 23"/>
            <p:cNvSpPr txBox="1">
              <a:spLocks noChangeArrowheads="1"/>
            </p:cNvSpPr>
            <p:nvPr/>
          </p:nvSpPr>
          <p:spPr bwMode="auto">
            <a:xfrm flipH="1">
              <a:off x="204" y="1925"/>
              <a:ext cx="853" cy="460"/>
            </a:xfrm>
            <a:prstGeom prst="rect">
              <a:avLst/>
            </a:prstGeom>
            <a:noFill/>
            <a:ln w="9525">
              <a:noFill/>
              <a:miter lim="800000"/>
              <a:headEnd/>
              <a:tailEnd/>
            </a:ln>
          </p:spPr>
          <p:txBody>
            <a:bodyPr>
              <a:spAutoFit/>
            </a:bodyPr>
            <a:lstStyle/>
            <a:p>
              <a:pPr algn="ctr" rtl="0" eaLnBrk="0" hangingPunct="0"/>
              <a:r>
                <a:rPr lang="fr-FR" sz="1400" b="1">
                  <a:solidFill>
                    <a:srgbClr val="000066"/>
                  </a:solidFill>
                </a:rPr>
                <a:t>L’objet reçoit un appel de méthode</a:t>
              </a:r>
              <a:endParaRPr lang="fr-FR" sz="1400" b="1" u="sng">
                <a:solidFill>
                  <a:srgbClr val="000066"/>
                </a:solidFill>
              </a:endParaRPr>
            </a:p>
          </p:txBody>
        </p:sp>
        <p:sp>
          <p:nvSpPr>
            <p:cNvPr id="23" name="Line 24"/>
            <p:cNvSpPr>
              <a:spLocks noChangeShapeType="1"/>
            </p:cNvSpPr>
            <p:nvPr/>
          </p:nvSpPr>
          <p:spPr bwMode="auto">
            <a:xfrm flipV="1">
              <a:off x="720" y="1776"/>
              <a:ext cx="336" cy="144"/>
            </a:xfrm>
            <a:prstGeom prst="line">
              <a:avLst/>
            </a:prstGeom>
            <a:noFill/>
            <a:ln w="19050">
              <a:solidFill>
                <a:srgbClr val="FF0000"/>
              </a:solidFill>
              <a:round/>
              <a:headEnd/>
              <a:tailEnd type="arrow" w="med" len="med"/>
            </a:ln>
          </p:spPr>
          <p:txBody>
            <a:bodyPr wrap="none" anchor="ctr"/>
            <a:lstStyle/>
            <a:p>
              <a:endParaRPr lang="fr-FR"/>
            </a:p>
          </p:txBody>
        </p:sp>
        <p:sp>
          <p:nvSpPr>
            <p:cNvPr id="24" name="Oval 25"/>
            <p:cNvSpPr>
              <a:spLocks noChangeArrowheads="1"/>
            </p:cNvSpPr>
            <p:nvPr/>
          </p:nvSpPr>
          <p:spPr bwMode="auto">
            <a:xfrm rot="1841154" flipH="1">
              <a:off x="1110" y="1627"/>
              <a:ext cx="58" cy="143"/>
            </a:xfrm>
            <a:prstGeom prst="ellipse">
              <a:avLst/>
            </a:prstGeom>
            <a:solidFill>
              <a:srgbClr val="FF0000"/>
            </a:solidFill>
            <a:ln w="9525">
              <a:solidFill>
                <a:srgbClr val="FF0000"/>
              </a:solidFill>
              <a:round/>
              <a:headEnd/>
              <a:tailEnd/>
            </a:ln>
          </p:spPr>
          <p:txBody>
            <a:bodyPr wrap="none" anchor="ctr"/>
            <a:lstStyle/>
            <a:p>
              <a:endParaRPr lang="fr-FR"/>
            </a:p>
          </p:txBody>
        </p:sp>
      </p:grpSp>
      <p:sp useBgFill="1">
        <p:nvSpPr>
          <p:cNvPr id="25" name="Oval 26"/>
          <p:cNvSpPr>
            <a:spLocks noChangeArrowheads="1"/>
          </p:cNvSpPr>
          <p:nvPr/>
        </p:nvSpPr>
        <p:spPr bwMode="auto">
          <a:xfrm flipH="1">
            <a:off x="6321425" y="4595813"/>
            <a:ext cx="1130300" cy="403225"/>
          </a:xfrm>
          <a:prstGeom prst="ellipse">
            <a:avLst/>
          </a:prstGeom>
          <a:ln w="9525">
            <a:solidFill>
              <a:schemeClr val="bg2"/>
            </a:solidFill>
            <a:round/>
            <a:headEnd/>
            <a:tailEnd/>
          </a:ln>
        </p:spPr>
        <p:txBody>
          <a:bodyPr wrap="none">
            <a:spAutoFit/>
          </a:bodyPr>
          <a:lstStyle/>
          <a:p>
            <a:pPr algn="l" rtl="0" eaLnBrk="0" hangingPunct="0"/>
            <a:r>
              <a:rPr lang="en-US" sz="1400"/>
              <a:t>dispatch</a:t>
            </a:r>
            <a:endParaRPr lang="en-US" sz="1400" u="sng"/>
          </a:p>
        </p:txBody>
      </p:sp>
      <p:sp useBgFill="1">
        <p:nvSpPr>
          <p:cNvPr id="26" name="Oval 27"/>
          <p:cNvSpPr>
            <a:spLocks noChangeArrowheads="1"/>
          </p:cNvSpPr>
          <p:nvPr/>
        </p:nvSpPr>
        <p:spPr bwMode="auto">
          <a:xfrm flipH="1">
            <a:off x="1770063" y="3014663"/>
            <a:ext cx="1130300" cy="403225"/>
          </a:xfrm>
          <a:prstGeom prst="ellipse">
            <a:avLst/>
          </a:prstGeom>
          <a:ln w="9525">
            <a:solidFill>
              <a:schemeClr val="bg2"/>
            </a:solidFill>
            <a:round/>
            <a:headEnd/>
            <a:tailEnd/>
          </a:ln>
        </p:spPr>
        <p:txBody>
          <a:bodyPr wrap="none">
            <a:spAutoFit/>
          </a:bodyPr>
          <a:lstStyle/>
          <a:p>
            <a:pPr algn="l" rtl="0" eaLnBrk="0" hangingPunct="0"/>
            <a:r>
              <a:rPr lang="en-US" sz="1400"/>
              <a:t>dispatch</a:t>
            </a:r>
            <a:endParaRPr lang="en-US" sz="1400" u="sng"/>
          </a:p>
        </p:txBody>
      </p:sp>
      <p:grpSp>
        <p:nvGrpSpPr>
          <p:cNvPr id="27" name="Group 28"/>
          <p:cNvGrpSpPr>
            <a:grpSpLocks/>
          </p:cNvGrpSpPr>
          <p:nvPr/>
        </p:nvGrpSpPr>
        <p:grpSpPr bwMode="auto">
          <a:xfrm>
            <a:off x="6351588" y="2276475"/>
            <a:ext cx="2297112" cy="2176463"/>
            <a:chOff x="4001" y="1365"/>
            <a:chExt cx="1447" cy="1371"/>
          </a:xfrm>
        </p:grpSpPr>
        <p:sp>
          <p:nvSpPr>
            <p:cNvPr id="28" name="Oval 29"/>
            <p:cNvSpPr>
              <a:spLocks noChangeArrowheads="1"/>
            </p:cNvSpPr>
            <p:nvPr/>
          </p:nvSpPr>
          <p:spPr bwMode="auto">
            <a:xfrm rot="1783049" flipH="1">
              <a:off x="4001" y="2593"/>
              <a:ext cx="58" cy="143"/>
            </a:xfrm>
            <a:prstGeom prst="ellipse">
              <a:avLst/>
            </a:prstGeom>
            <a:solidFill>
              <a:srgbClr val="FF0000"/>
            </a:solidFill>
            <a:ln w="9525">
              <a:solidFill>
                <a:srgbClr val="FF0000"/>
              </a:solidFill>
              <a:round/>
              <a:headEnd/>
              <a:tailEnd/>
            </a:ln>
          </p:spPr>
          <p:txBody>
            <a:bodyPr wrap="none" anchor="ctr"/>
            <a:lstStyle/>
            <a:p>
              <a:endParaRPr lang="fr-FR"/>
            </a:p>
          </p:txBody>
        </p:sp>
        <p:sp>
          <p:nvSpPr>
            <p:cNvPr id="29" name="Line 30"/>
            <p:cNvSpPr>
              <a:spLocks noChangeShapeType="1"/>
            </p:cNvSpPr>
            <p:nvPr/>
          </p:nvSpPr>
          <p:spPr bwMode="auto">
            <a:xfrm flipH="1">
              <a:off x="4032" y="1680"/>
              <a:ext cx="432" cy="912"/>
            </a:xfrm>
            <a:prstGeom prst="line">
              <a:avLst/>
            </a:prstGeom>
            <a:noFill/>
            <a:ln w="19050">
              <a:solidFill>
                <a:srgbClr val="FF0000"/>
              </a:solidFill>
              <a:round/>
              <a:headEnd/>
              <a:tailEnd type="arrow" w="med" len="med"/>
            </a:ln>
          </p:spPr>
          <p:txBody>
            <a:bodyPr wrap="none" anchor="ctr"/>
            <a:lstStyle/>
            <a:p>
              <a:endParaRPr lang="fr-FR"/>
            </a:p>
          </p:txBody>
        </p:sp>
        <p:sp>
          <p:nvSpPr>
            <p:cNvPr id="30" name="Text Box 31"/>
            <p:cNvSpPr txBox="1">
              <a:spLocks noChangeArrowheads="1"/>
            </p:cNvSpPr>
            <p:nvPr/>
          </p:nvSpPr>
          <p:spPr bwMode="auto">
            <a:xfrm flipH="1">
              <a:off x="4344" y="1365"/>
              <a:ext cx="1104" cy="326"/>
            </a:xfrm>
            <a:prstGeom prst="rect">
              <a:avLst/>
            </a:prstGeom>
            <a:noFill/>
            <a:ln w="9525">
              <a:noFill/>
              <a:miter lim="800000"/>
              <a:headEnd/>
              <a:tailEnd/>
            </a:ln>
          </p:spPr>
          <p:txBody>
            <a:bodyPr>
              <a:spAutoFit/>
            </a:bodyPr>
            <a:lstStyle/>
            <a:p>
              <a:pPr algn="ctr" rtl="0" eaLnBrk="0" hangingPunct="0"/>
              <a:r>
                <a:rPr lang="fr-FR" sz="1400" b="1">
                  <a:solidFill>
                    <a:srgbClr val="000066"/>
                  </a:solidFill>
                </a:rPr>
                <a:t>L’objet reçoit un appel de méthode</a:t>
              </a:r>
              <a:endParaRPr lang="fr-FR" sz="1400" b="1" u="sng">
                <a:solidFill>
                  <a:srgbClr val="000066"/>
                </a:solidFill>
              </a:endParaRPr>
            </a:p>
          </p:txBody>
        </p:sp>
      </p:grpSp>
      <p:sp>
        <p:nvSpPr>
          <p:cNvPr id="31" name="Text Box 32"/>
          <p:cNvSpPr txBox="1">
            <a:spLocks noChangeArrowheads="1"/>
          </p:cNvSpPr>
          <p:nvPr/>
        </p:nvSpPr>
        <p:spPr bwMode="auto">
          <a:xfrm flipH="1">
            <a:off x="2590800" y="5651500"/>
            <a:ext cx="2105025" cy="730250"/>
          </a:xfrm>
          <a:prstGeom prst="rect">
            <a:avLst/>
          </a:prstGeom>
          <a:noFill/>
          <a:ln w="9525">
            <a:noFill/>
            <a:miter lim="800000"/>
            <a:headEnd/>
            <a:tailEnd/>
          </a:ln>
        </p:spPr>
        <p:txBody>
          <a:bodyPr>
            <a:spAutoFit/>
          </a:bodyPr>
          <a:lstStyle/>
          <a:p>
            <a:pPr algn="ctr" rtl="0" eaLnBrk="0" hangingPunct="0"/>
            <a:r>
              <a:rPr lang="fr-FR" sz="1400" b="1" u="sng">
                <a:solidFill>
                  <a:srgbClr val="000066"/>
                </a:solidFill>
              </a:rPr>
              <a:t>après</a:t>
            </a:r>
            <a:r>
              <a:rPr lang="fr-FR" sz="1400" b="1">
                <a:solidFill>
                  <a:srgbClr val="000066"/>
                </a:solidFill>
              </a:rPr>
              <a:t> il y a un retour ou la réception d’une exception</a:t>
            </a:r>
            <a:endParaRPr lang="fr-FR" sz="1400" b="1" u="sng">
              <a:solidFill>
                <a:srgbClr val="000066"/>
              </a:solidFill>
            </a:endParaRPr>
          </a:p>
        </p:txBody>
      </p:sp>
      <p:grpSp>
        <p:nvGrpSpPr>
          <p:cNvPr id="32" name="Group 33"/>
          <p:cNvGrpSpPr>
            <a:grpSpLocks/>
          </p:cNvGrpSpPr>
          <p:nvPr/>
        </p:nvGrpSpPr>
        <p:grpSpPr bwMode="auto">
          <a:xfrm>
            <a:off x="2692400" y="4040188"/>
            <a:ext cx="1903413" cy="1662112"/>
            <a:chOff x="1696" y="2409"/>
            <a:chExt cx="1199" cy="1047"/>
          </a:xfrm>
        </p:grpSpPr>
        <p:sp>
          <p:nvSpPr>
            <p:cNvPr id="33" name="Text Box 34"/>
            <p:cNvSpPr txBox="1">
              <a:spLocks noChangeArrowheads="1"/>
            </p:cNvSpPr>
            <p:nvPr/>
          </p:nvSpPr>
          <p:spPr bwMode="auto">
            <a:xfrm flipH="1">
              <a:off x="1696" y="2996"/>
              <a:ext cx="1199" cy="460"/>
            </a:xfrm>
            <a:prstGeom prst="rect">
              <a:avLst/>
            </a:prstGeom>
            <a:noFill/>
            <a:ln w="9525">
              <a:noFill/>
              <a:miter lim="800000"/>
              <a:headEnd/>
              <a:tailEnd/>
            </a:ln>
          </p:spPr>
          <p:txBody>
            <a:bodyPr>
              <a:spAutoFit/>
            </a:bodyPr>
            <a:lstStyle/>
            <a:p>
              <a:pPr algn="ctr" rtl="0" eaLnBrk="0" hangingPunct="0"/>
              <a:r>
                <a:rPr lang="fr-FR" sz="1400" b="1">
                  <a:solidFill>
                    <a:srgbClr val="000066"/>
                  </a:solidFill>
                </a:rPr>
                <a:t>La méthode appel une méthode d’un autre objet</a:t>
              </a:r>
              <a:endParaRPr lang="fr-FR" sz="1400" b="1" u="sng">
                <a:solidFill>
                  <a:srgbClr val="000066"/>
                </a:solidFill>
              </a:endParaRPr>
            </a:p>
          </p:txBody>
        </p:sp>
        <p:sp>
          <p:nvSpPr>
            <p:cNvPr id="34" name="Oval 35"/>
            <p:cNvSpPr>
              <a:spLocks noChangeArrowheads="1"/>
            </p:cNvSpPr>
            <p:nvPr/>
          </p:nvSpPr>
          <p:spPr bwMode="auto">
            <a:xfrm rot="5677779" flipH="1">
              <a:off x="1939" y="2366"/>
              <a:ext cx="58" cy="143"/>
            </a:xfrm>
            <a:prstGeom prst="ellipse">
              <a:avLst/>
            </a:prstGeom>
            <a:solidFill>
              <a:srgbClr val="FF0000"/>
            </a:solidFill>
            <a:ln w="9525">
              <a:solidFill>
                <a:srgbClr val="FF0000"/>
              </a:solidFill>
              <a:round/>
              <a:headEnd/>
              <a:tailEnd/>
            </a:ln>
          </p:spPr>
          <p:txBody>
            <a:bodyPr wrap="none" anchor="ctr"/>
            <a:lstStyle/>
            <a:p>
              <a:endParaRPr lang="fr-FR"/>
            </a:p>
          </p:txBody>
        </p:sp>
        <p:sp>
          <p:nvSpPr>
            <p:cNvPr id="35" name="Line 36"/>
            <p:cNvSpPr>
              <a:spLocks noChangeShapeType="1"/>
            </p:cNvSpPr>
            <p:nvPr/>
          </p:nvSpPr>
          <p:spPr bwMode="auto">
            <a:xfrm flipH="1" flipV="1">
              <a:off x="2016" y="2544"/>
              <a:ext cx="130" cy="432"/>
            </a:xfrm>
            <a:prstGeom prst="line">
              <a:avLst/>
            </a:prstGeom>
            <a:noFill/>
            <a:ln w="19050">
              <a:solidFill>
                <a:srgbClr val="FF0000"/>
              </a:solidFill>
              <a:round/>
              <a:headEnd/>
              <a:tailEnd type="arrow" w="med" len="med"/>
            </a:ln>
          </p:spPr>
          <p:txBody>
            <a:bodyPr wrap="none" anchor="ctr"/>
            <a:lstStyle/>
            <a:p>
              <a:endParaRPr lang="fr-FR"/>
            </a:p>
          </p:txBody>
        </p:sp>
      </p:grpSp>
      <p:sp>
        <p:nvSpPr>
          <p:cNvPr id="36" name="Text Box 37"/>
          <p:cNvSpPr txBox="1">
            <a:spLocks noChangeArrowheads="1"/>
          </p:cNvSpPr>
          <p:nvPr/>
        </p:nvSpPr>
        <p:spPr bwMode="auto">
          <a:xfrm flipH="1">
            <a:off x="368300" y="4135438"/>
            <a:ext cx="1466850" cy="1155700"/>
          </a:xfrm>
          <a:prstGeom prst="rect">
            <a:avLst/>
          </a:prstGeom>
          <a:noFill/>
          <a:ln w="9525">
            <a:noFill/>
            <a:miter lim="800000"/>
            <a:headEnd/>
            <a:tailEnd/>
          </a:ln>
        </p:spPr>
        <p:txBody>
          <a:bodyPr>
            <a:spAutoFit/>
          </a:bodyPr>
          <a:lstStyle/>
          <a:p>
            <a:pPr algn="ctr" rtl="0" eaLnBrk="0" hangingPunct="0"/>
            <a:r>
              <a:rPr lang="fr-FR" sz="1400" b="1" u="sng">
                <a:solidFill>
                  <a:srgbClr val="000066"/>
                </a:solidFill>
              </a:rPr>
              <a:t>après</a:t>
            </a:r>
            <a:r>
              <a:rPr lang="fr-FR" sz="1400" b="1">
                <a:solidFill>
                  <a:srgbClr val="000066"/>
                </a:solidFill>
              </a:rPr>
              <a:t> , il exécute un retour ou génère une exception</a:t>
            </a:r>
            <a:endParaRPr lang="fr-FR" sz="1400" b="1" u="sng">
              <a:solidFill>
                <a:srgbClr val="000066"/>
              </a:solidFill>
            </a:endParaRPr>
          </a:p>
        </p:txBody>
      </p:sp>
      <p:sp>
        <p:nvSpPr>
          <p:cNvPr id="37" name="Rectangle 36"/>
          <p:cNvSpPr/>
          <p:nvPr/>
        </p:nvSpPr>
        <p:spPr>
          <a:xfrm>
            <a:off x="0" y="1000108"/>
            <a:ext cx="4193007" cy="461665"/>
          </a:xfrm>
          <a:prstGeom prst="rect">
            <a:avLst/>
          </a:prstGeom>
          <a:solidFill>
            <a:schemeClr val="accent2">
              <a:lumMod val="20000"/>
              <a:lumOff val="80000"/>
            </a:schemeClr>
          </a:solidFill>
        </p:spPr>
        <p:txBody>
          <a:bodyPr wrap="none">
            <a:spAutoFit/>
          </a:bodyPr>
          <a:lstStyle/>
          <a:p>
            <a:r>
              <a:rPr lang="fr-FR" sz="2400" b="1" dirty="0" smtClean="0"/>
              <a:t>Le concept de point de jonction</a:t>
            </a:r>
            <a:endParaRPr lang="fr-FR" sz="2400" dirty="0"/>
          </a:p>
        </p:txBody>
      </p:sp>
      <p:sp>
        <p:nvSpPr>
          <p:cNvPr id="38" name="Rectangle 37"/>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499"/>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3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499"/>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utoUpdateAnimBg="0"/>
      <p:bldP spid="20" grpId="0" animBg="1"/>
      <p:bldP spid="31" grpId="0" build="p" autoUpdateAnimBg="0" advAuto="0"/>
      <p:bldP spid="36"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025900" y="3001963"/>
            <a:ext cx="1330325" cy="541337"/>
            <a:chOff x="1392" y="2256"/>
            <a:chExt cx="838" cy="341"/>
          </a:xfrm>
        </p:grpSpPr>
        <p:sp useBgFill="1">
          <p:nvSpPr>
            <p:cNvPr id="3" name="Rectangle 5"/>
            <p:cNvSpPr>
              <a:spLocks noChangeArrowheads="1"/>
            </p:cNvSpPr>
            <p:nvPr/>
          </p:nvSpPr>
          <p:spPr bwMode="auto">
            <a:xfrm flipH="1">
              <a:off x="1578" y="2256"/>
              <a:ext cx="652" cy="155"/>
            </a:xfrm>
            <a:prstGeom prst="rect">
              <a:avLst/>
            </a:prstGeom>
            <a:ln w="12700">
              <a:solidFill>
                <a:schemeClr val="tx1"/>
              </a:solidFill>
              <a:miter lim="800000"/>
              <a:headEnd/>
              <a:tailEnd/>
            </a:ln>
          </p:spPr>
          <p:txBody>
            <a:bodyPr wrap="none" anchor="ctr"/>
            <a:lstStyle/>
            <a:p>
              <a:endParaRPr lang="fr-FR"/>
            </a:p>
          </p:txBody>
        </p:sp>
        <p:sp useBgFill="1">
          <p:nvSpPr>
            <p:cNvPr id="4" name="Rectangle 6"/>
            <p:cNvSpPr>
              <a:spLocks noChangeArrowheads="1"/>
            </p:cNvSpPr>
            <p:nvPr/>
          </p:nvSpPr>
          <p:spPr bwMode="auto">
            <a:xfrm flipH="1">
              <a:off x="1488" y="2341"/>
              <a:ext cx="652" cy="155"/>
            </a:xfrm>
            <a:prstGeom prst="rect">
              <a:avLst/>
            </a:prstGeom>
            <a:ln w="12700">
              <a:solidFill>
                <a:schemeClr val="tx1"/>
              </a:solidFill>
              <a:miter lim="800000"/>
              <a:headEnd/>
              <a:tailEnd/>
            </a:ln>
          </p:spPr>
          <p:txBody>
            <a:bodyPr wrap="none" anchor="ctr"/>
            <a:lstStyle/>
            <a:p>
              <a:endParaRPr lang="fr-FR"/>
            </a:p>
          </p:txBody>
        </p:sp>
        <p:sp useBgFill="1">
          <p:nvSpPr>
            <p:cNvPr id="5" name="Rectangle 7"/>
            <p:cNvSpPr>
              <a:spLocks noChangeArrowheads="1"/>
            </p:cNvSpPr>
            <p:nvPr/>
          </p:nvSpPr>
          <p:spPr bwMode="auto">
            <a:xfrm flipH="1">
              <a:off x="1392" y="2442"/>
              <a:ext cx="652" cy="155"/>
            </a:xfrm>
            <a:prstGeom prst="rect">
              <a:avLst/>
            </a:prstGeom>
            <a:ln w="12700">
              <a:solidFill>
                <a:schemeClr val="tx1"/>
              </a:solidFill>
              <a:miter lim="800000"/>
              <a:headEnd/>
              <a:tailEnd/>
            </a:ln>
          </p:spPr>
          <p:txBody>
            <a:bodyPr wrap="none" anchor="ctr"/>
            <a:lstStyle/>
            <a:p>
              <a:endParaRPr lang="fr-FR"/>
            </a:p>
          </p:txBody>
        </p:sp>
      </p:grpSp>
      <p:sp>
        <p:nvSpPr>
          <p:cNvPr id="6" name="Oval 8"/>
          <p:cNvSpPr>
            <a:spLocks noChangeArrowheads="1"/>
          </p:cNvSpPr>
          <p:nvPr/>
        </p:nvSpPr>
        <p:spPr bwMode="auto">
          <a:xfrm flipH="1">
            <a:off x="3459163" y="1584325"/>
            <a:ext cx="2217737" cy="2216150"/>
          </a:xfrm>
          <a:prstGeom prst="ellipse">
            <a:avLst/>
          </a:prstGeom>
          <a:noFill/>
          <a:ln w="19050">
            <a:solidFill>
              <a:srgbClr val="000066"/>
            </a:solidFill>
            <a:round/>
            <a:headEnd/>
            <a:tailEnd/>
          </a:ln>
        </p:spPr>
        <p:txBody>
          <a:bodyPr wrap="none" anchor="ctr"/>
          <a:lstStyle/>
          <a:p>
            <a:endParaRPr lang="fr-FR"/>
          </a:p>
        </p:txBody>
      </p:sp>
      <p:sp>
        <p:nvSpPr>
          <p:cNvPr id="7" name="Text Box 9"/>
          <p:cNvSpPr txBox="1">
            <a:spLocks noChangeArrowheads="1"/>
          </p:cNvSpPr>
          <p:nvPr/>
        </p:nvSpPr>
        <p:spPr bwMode="auto">
          <a:xfrm>
            <a:off x="3924300" y="1693863"/>
            <a:ext cx="1338263" cy="366712"/>
          </a:xfrm>
          <a:prstGeom prst="rect">
            <a:avLst/>
          </a:prstGeom>
          <a:noFill/>
          <a:ln w="12700">
            <a:noFill/>
            <a:miter lim="800000"/>
            <a:headEnd/>
            <a:tailEnd/>
          </a:ln>
        </p:spPr>
        <p:txBody>
          <a:bodyPr>
            <a:spAutoFit/>
          </a:bodyPr>
          <a:lstStyle/>
          <a:p>
            <a:pPr algn="ctr" rtl="0" eaLnBrk="0" hangingPunct="0">
              <a:spcBef>
                <a:spcPct val="50000"/>
              </a:spcBef>
            </a:pPr>
            <a:r>
              <a:rPr lang="en-US" b="1">
                <a:solidFill>
                  <a:srgbClr val="000066"/>
                </a:solidFill>
              </a:rPr>
              <a:t>une Ligne</a:t>
            </a:r>
          </a:p>
        </p:txBody>
      </p:sp>
      <p:sp>
        <p:nvSpPr>
          <p:cNvPr id="8" name="Freeform 10"/>
          <p:cNvSpPr>
            <a:spLocks/>
          </p:cNvSpPr>
          <p:nvPr/>
        </p:nvSpPr>
        <p:spPr bwMode="auto">
          <a:xfrm>
            <a:off x="2819400" y="1712913"/>
            <a:ext cx="1635125" cy="1779587"/>
          </a:xfrm>
          <a:custGeom>
            <a:avLst/>
            <a:gdLst>
              <a:gd name="T0" fmla="*/ 0 w 1030"/>
              <a:gd name="T1" fmla="*/ 0 h 1121"/>
              <a:gd name="T2" fmla="*/ 2147483647 w 1030"/>
              <a:gd name="T3" fmla="*/ 2147483647 h 1121"/>
              <a:gd name="T4" fmla="*/ 2147483647 w 1030"/>
              <a:gd name="T5" fmla="*/ 2147483647 h 1121"/>
              <a:gd name="T6" fmla="*/ 0 60000 65536"/>
              <a:gd name="T7" fmla="*/ 0 60000 65536"/>
              <a:gd name="T8" fmla="*/ 0 60000 65536"/>
              <a:gd name="T9" fmla="*/ 0 w 1030"/>
              <a:gd name="T10" fmla="*/ 0 h 1121"/>
              <a:gd name="T11" fmla="*/ 1030 w 1030"/>
              <a:gd name="T12" fmla="*/ 1121 h 1121"/>
            </a:gdLst>
            <a:ahLst/>
            <a:cxnLst>
              <a:cxn ang="T6">
                <a:pos x="T0" y="T1"/>
              </a:cxn>
              <a:cxn ang="T7">
                <a:pos x="T2" y="T3"/>
              </a:cxn>
              <a:cxn ang="T8">
                <a:pos x="T4" y="T5"/>
              </a:cxn>
            </a:cxnLst>
            <a:rect l="T9" t="T10" r="T11" b="T12"/>
            <a:pathLst>
              <a:path w="1030" h="1121">
                <a:moveTo>
                  <a:pt x="0" y="0"/>
                </a:moveTo>
                <a:lnTo>
                  <a:pt x="644" y="357"/>
                </a:lnTo>
                <a:lnTo>
                  <a:pt x="1030" y="1121"/>
                </a:lnTo>
              </a:path>
            </a:pathLst>
          </a:custGeom>
          <a:noFill/>
          <a:ln w="19050">
            <a:solidFill>
              <a:srgbClr val="003300"/>
            </a:solidFill>
            <a:round/>
            <a:headEnd/>
            <a:tailEnd type="triangle" w="med" len="med"/>
          </a:ln>
        </p:spPr>
        <p:txBody>
          <a:bodyPr wrap="none" anchor="ctr"/>
          <a:lstStyle/>
          <a:p>
            <a:endParaRPr lang="fr-FR"/>
          </a:p>
        </p:txBody>
      </p:sp>
      <p:sp>
        <p:nvSpPr>
          <p:cNvPr id="9" name="Freeform 11"/>
          <p:cNvSpPr>
            <a:spLocks/>
          </p:cNvSpPr>
          <p:nvPr/>
        </p:nvSpPr>
        <p:spPr bwMode="auto">
          <a:xfrm>
            <a:off x="2876550" y="1622425"/>
            <a:ext cx="1663700" cy="1793875"/>
          </a:xfrm>
          <a:custGeom>
            <a:avLst/>
            <a:gdLst>
              <a:gd name="T0" fmla="*/ 0 w 1048"/>
              <a:gd name="T1" fmla="*/ 0 h 1130"/>
              <a:gd name="T2" fmla="*/ 2147483647 w 1048"/>
              <a:gd name="T3" fmla="*/ 2147483647 h 1130"/>
              <a:gd name="T4" fmla="*/ 2147483647 w 1048"/>
              <a:gd name="T5" fmla="*/ 2147483647 h 1130"/>
              <a:gd name="T6" fmla="*/ 0 60000 65536"/>
              <a:gd name="T7" fmla="*/ 0 60000 65536"/>
              <a:gd name="T8" fmla="*/ 0 60000 65536"/>
              <a:gd name="T9" fmla="*/ 0 w 1048"/>
              <a:gd name="T10" fmla="*/ 0 h 1130"/>
              <a:gd name="T11" fmla="*/ 1048 w 1048"/>
              <a:gd name="T12" fmla="*/ 1130 h 1130"/>
            </a:gdLst>
            <a:ahLst/>
            <a:cxnLst>
              <a:cxn ang="T6">
                <a:pos x="T0" y="T1"/>
              </a:cxn>
              <a:cxn ang="T7">
                <a:pos x="T2" y="T3"/>
              </a:cxn>
              <a:cxn ang="T8">
                <a:pos x="T4" y="T5"/>
              </a:cxn>
            </a:cxnLst>
            <a:rect l="T9" t="T10" r="T11" b="T12"/>
            <a:pathLst>
              <a:path w="1048" h="1130">
                <a:moveTo>
                  <a:pt x="0" y="0"/>
                </a:moveTo>
                <a:lnTo>
                  <a:pt x="652" y="369"/>
                </a:lnTo>
                <a:lnTo>
                  <a:pt x="1048" y="1130"/>
                </a:lnTo>
              </a:path>
            </a:pathLst>
          </a:custGeom>
          <a:noFill/>
          <a:ln w="19050">
            <a:solidFill>
              <a:srgbClr val="003300"/>
            </a:solidFill>
            <a:prstDash val="dash"/>
            <a:round/>
            <a:headEnd type="triangle" w="med" len="med"/>
            <a:tailEnd/>
          </a:ln>
        </p:spPr>
        <p:txBody>
          <a:bodyPr wrap="none" anchor="ctr"/>
          <a:lstStyle/>
          <a:p>
            <a:endParaRPr lang="fr-FR"/>
          </a:p>
        </p:txBody>
      </p:sp>
      <p:sp>
        <p:nvSpPr>
          <p:cNvPr id="10" name="Oval 12"/>
          <p:cNvSpPr>
            <a:spLocks noChangeArrowheads="1"/>
          </p:cNvSpPr>
          <p:nvPr/>
        </p:nvSpPr>
        <p:spPr bwMode="auto">
          <a:xfrm rot="1841154" flipH="1">
            <a:off x="3563938" y="1916113"/>
            <a:ext cx="120650" cy="400050"/>
          </a:xfrm>
          <a:prstGeom prst="ellipse">
            <a:avLst/>
          </a:prstGeom>
          <a:solidFill>
            <a:srgbClr val="FF0000"/>
          </a:solidFill>
          <a:ln w="9525">
            <a:solidFill>
              <a:srgbClr val="FF0000"/>
            </a:solidFill>
            <a:round/>
            <a:headEnd/>
            <a:tailEnd/>
          </a:ln>
        </p:spPr>
        <p:txBody>
          <a:bodyPr wrap="none" anchor="ctr"/>
          <a:lstStyle/>
          <a:p>
            <a:endParaRPr lang="fr-FR"/>
          </a:p>
        </p:txBody>
      </p:sp>
      <p:sp useBgFill="1">
        <p:nvSpPr>
          <p:cNvPr id="11" name="Oval 13"/>
          <p:cNvSpPr>
            <a:spLocks noChangeArrowheads="1"/>
          </p:cNvSpPr>
          <p:nvPr/>
        </p:nvSpPr>
        <p:spPr bwMode="auto">
          <a:xfrm flipH="1">
            <a:off x="3586163" y="2219325"/>
            <a:ext cx="1130300" cy="403225"/>
          </a:xfrm>
          <a:prstGeom prst="ellipse">
            <a:avLst/>
          </a:prstGeom>
          <a:ln w="9525">
            <a:solidFill>
              <a:schemeClr val="bg2"/>
            </a:solidFill>
            <a:round/>
            <a:headEnd/>
            <a:tailEnd/>
          </a:ln>
        </p:spPr>
        <p:txBody>
          <a:bodyPr wrap="none">
            <a:spAutoFit/>
          </a:bodyPr>
          <a:lstStyle/>
          <a:p>
            <a:pPr algn="l" rtl="0" eaLnBrk="0" hangingPunct="0"/>
            <a:r>
              <a:rPr lang="en-US" sz="1400"/>
              <a:t>dispatch</a:t>
            </a:r>
            <a:endParaRPr lang="en-US" sz="1400" u="sng"/>
          </a:p>
        </p:txBody>
      </p:sp>
      <p:sp>
        <p:nvSpPr>
          <p:cNvPr id="12" name="Freeform 14"/>
          <p:cNvSpPr>
            <a:spLocks/>
          </p:cNvSpPr>
          <p:nvPr/>
        </p:nvSpPr>
        <p:spPr bwMode="auto">
          <a:xfrm>
            <a:off x="4727575" y="1843088"/>
            <a:ext cx="1776413" cy="1620837"/>
          </a:xfrm>
          <a:custGeom>
            <a:avLst/>
            <a:gdLst>
              <a:gd name="T0" fmla="*/ 0 w 1119"/>
              <a:gd name="T1" fmla="*/ 2147483647 h 1021"/>
              <a:gd name="T2" fmla="*/ 2147483647 w 1119"/>
              <a:gd name="T3" fmla="*/ 2147483647 h 1021"/>
              <a:gd name="T4" fmla="*/ 2147483647 w 1119"/>
              <a:gd name="T5" fmla="*/ 0 h 1021"/>
              <a:gd name="T6" fmla="*/ 0 60000 65536"/>
              <a:gd name="T7" fmla="*/ 0 60000 65536"/>
              <a:gd name="T8" fmla="*/ 0 60000 65536"/>
              <a:gd name="T9" fmla="*/ 0 w 1119"/>
              <a:gd name="T10" fmla="*/ 0 h 1021"/>
              <a:gd name="T11" fmla="*/ 1119 w 1119"/>
              <a:gd name="T12" fmla="*/ 1021 h 1021"/>
            </a:gdLst>
            <a:ahLst/>
            <a:cxnLst>
              <a:cxn ang="T6">
                <a:pos x="T0" y="T1"/>
              </a:cxn>
              <a:cxn ang="T7">
                <a:pos x="T2" y="T3"/>
              </a:cxn>
              <a:cxn ang="T8">
                <a:pos x="T4" y="T5"/>
              </a:cxn>
            </a:cxnLst>
            <a:rect l="T9" t="T10" r="T11" b="T12"/>
            <a:pathLst>
              <a:path w="1119" h="1021">
                <a:moveTo>
                  <a:pt x="0" y="1021"/>
                </a:moveTo>
                <a:lnTo>
                  <a:pt x="574" y="359"/>
                </a:lnTo>
                <a:lnTo>
                  <a:pt x="1119" y="0"/>
                </a:lnTo>
              </a:path>
            </a:pathLst>
          </a:custGeom>
          <a:noFill/>
          <a:ln w="19050">
            <a:solidFill>
              <a:srgbClr val="003300"/>
            </a:solidFill>
            <a:prstDash val="dash"/>
            <a:round/>
            <a:headEnd type="triangle" w="med" len="med"/>
            <a:tailEnd/>
          </a:ln>
        </p:spPr>
        <p:txBody>
          <a:bodyPr wrap="none" anchor="ctr"/>
          <a:lstStyle/>
          <a:p>
            <a:endParaRPr lang="fr-FR"/>
          </a:p>
        </p:txBody>
      </p:sp>
      <p:sp>
        <p:nvSpPr>
          <p:cNvPr id="13" name="Freeform 15"/>
          <p:cNvSpPr>
            <a:spLocks/>
          </p:cNvSpPr>
          <p:nvPr/>
        </p:nvSpPr>
        <p:spPr bwMode="auto">
          <a:xfrm>
            <a:off x="4894263" y="2005013"/>
            <a:ext cx="1639887" cy="1463675"/>
          </a:xfrm>
          <a:custGeom>
            <a:avLst/>
            <a:gdLst>
              <a:gd name="T0" fmla="*/ 0 w 1033"/>
              <a:gd name="T1" fmla="*/ 2147483647 h 922"/>
              <a:gd name="T2" fmla="*/ 2147483647 w 1033"/>
              <a:gd name="T3" fmla="*/ 2147483647 h 922"/>
              <a:gd name="T4" fmla="*/ 2147483647 w 1033"/>
              <a:gd name="T5" fmla="*/ 0 h 922"/>
              <a:gd name="T6" fmla="*/ 0 60000 65536"/>
              <a:gd name="T7" fmla="*/ 0 60000 65536"/>
              <a:gd name="T8" fmla="*/ 0 60000 65536"/>
              <a:gd name="T9" fmla="*/ 0 w 1033"/>
              <a:gd name="T10" fmla="*/ 0 h 922"/>
              <a:gd name="T11" fmla="*/ 1033 w 1033"/>
              <a:gd name="T12" fmla="*/ 922 h 922"/>
            </a:gdLst>
            <a:ahLst/>
            <a:cxnLst>
              <a:cxn ang="T6">
                <a:pos x="T0" y="T1"/>
              </a:cxn>
              <a:cxn ang="T7">
                <a:pos x="T2" y="T3"/>
              </a:cxn>
              <a:cxn ang="T8">
                <a:pos x="T4" y="T5"/>
              </a:cxn>
            </a:cxnLst>
            <a:rect l="T9" t="T10" r="T11" b="T12"/>
            <a:pathLst>
              <a:path w="1033" h="922">
                <a:moveTo>
                  <a:pt x="0" y="922"/>
                </a:moveTo>
                <a:lnTo>
                  <a:pt x="497" y="354"/>
                </a:lnTo>
                <a:lnTo>
                  <a:pt x="1033" y="0"/>
                </a:lnTo>
              </a:path>
            </a:pathLst>
          </a:custGeom>
          <a:noFill/>
          <a:ln w="19050">
            <a:solidFill>
              <a:srgbClr val="003300"/>
            </a:solidFill>
            <a:round/>
            <a:headEnd/>
            <a:tailEnd type="triangle" w="med" len="med"/>
          </a:ln>
        </p:spPr>
        <p:txBody>
          <a:bodyPr wrap="none" anchor="ctr"/>
          <a:lstStyle/>
          <a:p>
            <a:endParaRPr lang="fr-FR"/>
          </a:p>
        </p:txBody>
      </p:sp>
      <p:sp>
        <p:nvSpPr>
          <p:cNvPr id="14" name="Oval 16"/>
          <p:cNvSpPr>
            <a:spLocks noChangeArrowheads="1"/>
          </p:cNvSpPr>
          <p:nvPr/>
        </p:nvSpPr>
        <p:spPr bwMode="auto">
          <a:xfrm rot="5542293" flipH="1">
            <a:off x="4843463" y="3106738"/>
            <a:ext cx="136525" cy="358775"/>
          </a:xfrm>
          <a:prstGeom prst="ellipse">
            <a:avLst/>
          </a:prstGeom>
          <a:solidFill>
            <a:srgbClr val="FF0000"/>
          </a:solidFill>
          <a:ln w="9525">
            <a:solidFill>
              <a:srgbClr val="FF0000"/>
            </a:solidFill>
            <a:round/>
            <a:headEnd/>
            <a:tailEnd/>
          </a:ln>
        </p:spPr>
        <p:txBody>
          <a:bodyPr wrap="none" anchor="ctr"/>
          <a:lstStyle/>
          <a:p>
            <a:endParaRPr lang="fr-FR"/>
          </a:p>
        </p:txBody>
      </p:sp>
      <p:sp>
        <p:nvSpPr>
          <p:cNvPr id="15" name="AutoShape 17"/>
          <p:cNvSpPr>
            <a:spLocks noChangeArrowheads="1"/>
          </p:cNvSpPr>
          <p:nvPr/>
        </p:nvSpPr>
        <p:spPr bwMode="auto">
          <a:xfrm>
            <a:off x="762000" y="2133600"/>
            <a:ext cx="1752600" cy="1524000"/>
          </a:xfrm>
          <a:prstGeom prst="wedgeRoundRectCallout">
            <a:avLst>
              <a:gd name="adj1" fmla="val 106884"/>
              <a:gd name="adj2" fmla="val -46977"/>
              <a:gd name="adj3" fmla="val 16667"/>
            </a:avLst>
          </a:prstGeom>
          <a:solidFill>
            <a:schemeClr val="accent2">
              <a:lumMod val="40000"/>
              <a:lumOff val="60000"/>
              <a:alpha val="56078"/>
            </a:schemeClr>
          </a:solidFill>
          <a:ln w="9525" algn="ctr">
            <a:solidFill>
              <a:srgbClr val="003366"/>
            </a:solidFill>
            <a:miter lim="800000"/>
            <a:headEnd type="none" w="sm" len="sm"/>
            <a:tailEnd type="none" w="sm" len="sm"/>
          </a:ln>
        </p:spPr>
        <p:txBody>
          <a:bodyPr/>
          <a:lstStyle/>
          <a:p>
            <a:pPr algn="ctr" rtl="0" eaLnBrk="0" hangingPunct="0">
              <a:spcBef>
                <a:spcPct val="50000"/>
              </a:spcBef>
            </a:pPr>
            <a:r>
              <a:rPr lang="fr-FR" b="1">
                <a:solidFill>
                  <a:srgbClr val="FF0000"/>
                </a:solidFill>
              </a:rPr>
              <a:t>point de jointure de réception d’appel de méthode</a:t>
            </a:r>
          </a:p>
        </p:txBody>
      </p:sp>
      <p:sp>
        <p:nvSpPr>
          <p:cNvPr id="16" name="AutoShape 18"/>
          <p:cNvSpPr>
            <a:spLocks noChangeArrowheads="1"/>
          </p:cNvSpPr>
          <p:nvPr/>
        </p:nvSpPr>
        <p:spPr bwMode="auto">
          <a:xfrm>
            <a:off x="6629400" y="2209800"/>
            <a:ext cx="1752600" cy="1524000"/>
          </a:xfrm>
          <a:prstGeom prst="wedgeRoundRectCallout">
            <a:avLst>
              <a:gd name="adj1" fmla="val -137227"/>
              <a:gd name="adj2" fmla="val 20833"/>
              <a:gd name="adj3" fmla="val 16667"/>
            </a:avLst>
          </a:prstGeom>
          <a:solidFill>
            <a:schemeClr val="accent2">
              <a:lumMod val="40000"/>
              <a:lumOff val="60000"/>
              <a:alpha val="56078"/>
            </a:schemeClr>
          </a:solidFill>
          <a:ln w="9525" algn="ctr">
            <a:solidFill>
              <a:srgbClr val="003366"/>
            </a:solidFill>
            <a:miter lim="800000"/>
            <a:headEnd type="none" w="sm" len="sm"/>
            <a:tailEnd type="none" w="sm" len="sm"/>
          </a:ln>
        </p:spPr>
        <p:txBody>
          <a:bodyPr/>
          <a:lstStyle/>
          <a:p>
            <a:pPr algn="ctr" rtl="0" eaLnBrk="0" hangingPunct="0">
              <a:spcBef>
                <a:spcPct val="50000"/>
              </a:spcBef>
            </a:pPr>
            <a:r>
              <a:rPr lang="fr-FR" b="1">
                <a:solidFill>
                  <a:srgbClr val="FF0000"/>
                </a:solidFill>
              </a:rPr>
              <a:t>Point de jointure d’appel de méthode </a:t>
            </a:r>
          </a:p>
        </p:txBody>
      </p:sp>
      <p:sp>
        <p:nvSpPr>
          <p:cNvPr id="17" name="Rectangle 16"/>
          <p:cNvSpPr/>
          <p:nvPr/>
        </p:nvSpPr>
        <p:spPr>
          <a:xfrm>
            <a:off x="1071538" y="4500570"/>
            <a:ext cx="7429552" cy="1846659"/>
          </a:xfrm>
          <a:prstGeom prst="rect">
            <a:avLst/>
          </a:prstGeom>
        </p:spPr>
        <p:txBody>
          <a:bodyPr wrap="square">
            <a:spAutoFit/>
          </a:bodyPr>
          <a:lstStyle/>
          <a:p>
            <a:pPr marL="0" indent="0" eaLnBrk="1" hangingPunct="1">
              <a:buFontTx/>
              <a:buNone/>
            </a:pPr>
            <a:r>
              <a:rPr lang="fr-FR" sz="2400" dirty="0" smtClean="0"/>
              <a:t>(En </a:t>
            </a:r>
            <a:r>
              <a:rPr lang="fr-FR" sz="2400" dirty="0" err="1" smtClean="0"/>
              <a:t>AspectJ</a:t>
            </a:r>
            <a:r>
              <a:rPr lang="fr-FR" sz="2400" dirty="0" smtClean="0"/>
              <a:t>) Il existe neuf sortes de points de jointure</a:t>
            </a:r>
          </a:p>
          <a:p>
            <a:pPr marL="354013" lvl="1" indent="0" eaLnBrk="1" hangingPunct="1">
              <a:buFont typeface="Arial" pitchFamily="34" charset="0"/>
              <a:buChar char="•"/>
            </a:pPr>
            <a:r>
              <a:rPr lang="fr-FR" dirty="0" smtClean="0"/>
              <a:t>  Points de jointure réception d’appel de méthode et constructeur</a:t>
            </a:r>
          </a:p>
          <a:p>
            <a:pPr marL="354013" lvl="1" indent="0" eaLnBrk="1" hangingPunct="1">
              <a:buFont typeface="Arial" pitchFamily="34" charset="0"/>
              <a:buChar char="•"/>
            </a:pPr>
            <a:r>
              <a:rPr lang="fr-FR" dirty="0" smtClean="0"/>
              <a:t>  Points de jointure appel de méthode et constructeur</a:t>
            </a:r>
          </a:p>
          <a:p>
            <a:pPr marL="354013" lvl="1" indent="0" eaLnBrk="1" hangingPunct="1">
              <a:buFont typeface="Arial" pitchFamily="34" charset="0"/>
              <a:buChar char="•"/>
            </a:pPr>
            <a:r>
              <a:rPr lang="fr-FR" dirty="0" smtClean="0"/>
              <a:t>  points de jointure exécution méthode et constructeur</a:t>
            </a:r>
          </a:p>
          <a:p>
            <a:pPr marL="354013" lvl="1" indent="0" eaLnBrk="1" hangingPunct="1">
              <a:buFont typeface="Arial" pitchFamily="34" charset="0"/>
              <a:buChar char="•"/>
            </a:pPr>
            <a:r>
              <a:rPr lang="fr-FR" dirty="0" smtClean="0"/>
              <a:t>  Points de jointure d’accès à un champ (</a:t>
            </a:r>
            <a:r>
              <a:rPr lang="fr-FR" dirty="0" err="1" smtClean="0"/>
              <a:t>get</a:t>
            </a:r>
            <a:r>
              <a:rPr lang="fr-FR" dirty="0" smtClean="0"/>
              <a:t> et set)</a:t>
            </a:r>
          </a:p>
          <a:p>
            <a:pPr marL="354013" lvl="1" indent="0" eaLnBrk="1" hangingPunct="1">
              <a:buFont typeface="Arial" pitchFamily="34" charset="0"/>
              <a:buChar char="•"/>
            </a:pPr>
            <a:r>
              <a:rPr lang="fr-FR" dirty="0" smtClean="0"/>
              <a:t>  Points de jointure exécution d’un </a:t>
            </a:r>
            <a:r>
              <a:rPr lang="fr-FR" dirty="0" err="1" smtClean="0"/>
              <a:t>handler</a:t>
            </a:r>
            <a:r>
              <a:rPr lang="fr-FR" dirty="0" smtClean="0"/>
              <a:t> d’exception </a:t>
            </a:r>
          </a:p>
        </p:txBody>
      </p:sp>
      <p:sp>
        <p:nvSpPr>
          <p:cNvPr id="18" name="Rectangle 17"/>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19" name="Rectangle 18"/>
          <p:cNvSpPr/>
          <p:nvPr/>
        </p:nvSpPr>
        <p:spPr>
          <a:xfrm>
            <a:off x="0" y="1000108"/>
            <a:ext cx="4193007" cy="461665"/>
          </a:xfrm>
          <a:prstGeom prst="rect">
            <a:avLst/>
          </a:prstGeom>
          <a:solidFill>
            <a:schemeClr val="accent2">
              <a:lumMod val="20000"/>
              <a:lumOff val="80000"/>
            </a:schemeClr>
          </a:solidFill>
        </p:spPr>
        <p:txBody>
          <a:bodyPr wrap="none">
            <a:spAutoFit/>
          </a:bodyPr>
          <a:lstStyle/>
          <a:p>
            <a:r>
              <a:rPr lang="fr-FR" sz="2400" b="1" dirty="0" smtClean="0"/>
              <a:t>Le concept de point de jonction</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90600" y="2743200"/>
            <a:ext cx="1708150" cy="1709738"/>
            <a:chOff x="48" y="1680"/>
            <a:chExt cx="1042" cy="1042"/>
          </a:xfrm>
        </p:grpSpPr>
        <p:sp useBgFill="1">
          <p:nvSpPr>
            <p:cNvPr id="3" name="Rectangle 4"/>
            <p:cNvSpPr>
              <a:spLocks noChangeArrowheads="1"/>
            </p:cNvSpPr>
            <p:nvPr/>
          </p:nvSpPr>
          <p:spPr bwMode="auto">
            <a:xfrm flipH="1">
              <a:off x="453" y="2346"/>
              <a:ext cx="487" cy="116"/>
            </a:xfrm>
            <a:prstGeom prst="rect">
              <a:avLst/>
            </a:prstGeom>
            <a:ln w="12700">
              <a:solidFill>
                <a:srgbClr val="7030A0"/>
              </a:solidFill>
              <a:miter lim="800000"/>
              <a:headEnd/>
              <a:tailEnd/>
            </a:ln>
          </p:spPr>
          <p:txBody>
            <a:bodyPr wrap="none" anchor="ctr"/>
            <a:lstStyle/>
            <a:p>
              <a:endParaRPr lang="fr-FR"/>
            </a:p>
          </p:txBody>
        </p:sp>
        <p:sp useBgFill="1">
          <p:nvSpPr>
            <p:cNvPr id="4" name="Rectangle 5"/>
            <p:cNvSpPr>
              <a:spLocks noChangeArrowheads="1"/>
            </p:cNvSpPr>
            <p:nvPr/>
          </p:nvSpPr>
          <p:spPr bwMode="auto">
            <a:xfrm flipH="1">
              <a:off x="386" y="2410"/>
              <a:ext cx="486" cy="116"/>
            </a:xfrm>
            <a:prstGeom prst="rect">
              <a:avLst/>
            </a:prstGeom>
            <a:ln w="12700">
              <a:solidFill>
                <a:srgbClr val="7030A0"/>
              </a:solidFill>
              <a:miter lim="800000"/>
              <a:headEnd/>
              <a:tailEnd/>
            </a:ln>
          </p:spPr>
          <p:txBody>
            <a:bodyPr wrap="none" anchor="ctr"/>
            <a:lstStyle/>
            <a:p>
              <a:endParaRPr lang="fr-FR"/>
            </a:p>
          </p:txBody>
        </p:sp>
        <p:sp useBgFill="1">
          <p:nvSpPr>
            <p:cNvPr id="5" name="Rectangle 6"/>
            <p:cNvSpPr>
              <a:spLocks noChangeArrowheads="1"/>
            </p:cNvSpPr>
            <p:nvPr/>
          </p:nvSpPr>
          <p:spPr bwMode="auto">
            <a:xfrm flipH="1">
              <a:off x="314" y="2485"/>
              <a:ext cx="487" cy="116"/>
            </a:xfrm>
            <a:prstGeom prst="rect">
              <a:avLst/>
            </a:prstGeom>
            <a:ln w="12700">
              <a:solidFill>
                <a:srgbClr val="7030A0"/>
              </a:solidFill>
              <a:miter lim="800000"/>
              <a:headEnd/>
              <a:tailEnd/>
            </a:ln>
          </p:spPr>
          <p:txBody>
            <a:bodyPr wrap="none" anchor="ctr"/>
            <a:lstStyle/>
            <a:p>
              <a:endParaRPr lang="fr-FR"/>
            </a:p>
          </p:txBody>
        </p:sp>
        <p:sp>
          <p:nvSpPr>
            <p:cNvPr id="6" name="Oval 7"/>
            <p:cNvSpPr>
              <a:spLocks noChangeArrowheads="1"/>
            </p:cNvSpPr>
            <p:nvPr/>
          </p:nvSpPr>
          <p:spPr bwMode="auto">
            <a:xfrm flipH="1">
              <a:off x="48" y="1680"/>
              <a:ext cx="1042" cy="1042"/>
            </a:xfrm>
            <a:prstGeom prst="ellipse">
              <a:avLst/>
            </a:prstGeom>
            <a:noFill/>
            <a:ln w="19050">
              <a:solidFill>
                <a:srgbClr val="7030A0"/>
              </a:solidFill>
              <a:round/>
              <a:headEnd/>
              <a:tailEnd/>
            </a:ln>
          </p:spPr>
          <p:txBody>
            <a:bodyPr wrap="none" anchor="ctr"/>
            <a:lstStyle/>
            <a:p>
              <a:endParaRPr lang="fr-FR"/>
            </a:p>
          </p:txBody>
        </p:sp>
      </p:grpSp>
      <p:grpSp>
        <p:nvGrpSpPr>
          <p:cNvPr id="8" name="Group 9"/>
          <p:cNvGrpSpPr>
            <a:grpSpLocks/>
          </p:cNvGrpSpPr>
          <p:nvPr/>
        </p:nvGrpSpPr>
        <p:grpSpPr bwMode="auto">
          <a:xfrm>
            <a:off x="6880225" y="1600200"/>
            <a:ext cx="1708150" cy="1709738"/>
            <a:chOff x="3117" y="1344"/>
            <a:chExt cx="1042" cy="1042"/>
          </a:xfrm>
        </p:grpSpPr>
        <p:sp useBgFill="1">
          <p:nvSpPr>
            <p:cNvPr id="9" name="Rectangle 10"/>
            <p:cNvSpPr>
              <a:spLocks noChangeArrowheads="1"/>
            </p:cNvSpPr>
            <p:nvPr/>
          </p:nvSpPr>
          <p:spPr bwMode="auto">
            <a:xfrm flipH="1">
              <a:off x="3522" y="2010"/>
              <a:ext cx="487" cy="116"/>
            </a:xfrm>
            <a:prstGeom prst="rect">
              <a:avLst/>
            </a:prstGeom>
            <a:ln w="12700">
              <a:solidFill>
                <a:schemeClr val="tx1"/>
              </a:solidFill>
              <a:miter lim="800000"/>
              <a:headEnd/>
              <a:tailEnd/>
            </a:ln>
          </p:spPr>
          <p:txBody>
            <a:bodyPr wrap="none" anchor="ctr"/>
            <a:lstStyle/>
            <a:p>
              <a:endParaRPr lang="fr-FR"/>
            </a:p>
          </p:txBody>
        </p:sp>
        <p:sp useBgFill="1">
          <p:nvSpPr>
            <p:cNvPr id="10" name="Rectangle 11"/>
            <p:cNvSpPr>
              <a:spLocks noChangeArrowheads="1"/>
            </p:cNvSpPr>
            <p:nvPr/>
          </p:nvSpPr>
          <p:spPr bwMode="auto">
            <a:xfrm flipH="1">
              <a:off x="3455" y="2074"/>
              <a:ext cx="486" cy="115"/>
            </a:xfrm>
            <a:prstGeom prst="rect">
              <a:avLst/>
            </a:prstGeom>
            <a:ln w="12700">
              <a:solidFill>
                <a:schemeClr val="tx1"/>
              </a:solidFill>
              <a:miter lim="800000"/>
              <a:headEnd/>
              <a:tailEnd/>
            </a:ln>
          </p:spPr>
          <p:txBody>
            <a:bodyPr wrap="none" anchor="ctr"/>
            <a:lstStyle/>
            <a:p>
              <a:endParaRPr lang="fr-FR"/>
            </a:p>
          </p:txBody>
        </p:sp>
        <p:sp useBgFill="1">
          <p:nvSpPr>
            <p:cNvPr id="11" name="Rectangle 12"/>
            <p:cNvSpPr>
              <a:spLocks noChangeArrowheads="1"/>
            </p:cNvSpPr>
            <p:nvPr/>
          </p:nvSpPr>
          <p:spPr bwMode="auto">
            <a:xfrm flipH="1">
              <a:off x="3383" y="2149"/>
              <a:ext cx="487" cy="116"/>
            </a:xfrm>
            <a:prstGeom prst="rect">
              <a:avLst/>
            </a:prstGeom>
            <a:ln w="12700">
              <a:solidFill>
                <a:schemeClr val="tx1"/>
              </a:solidFill>
              <a:miter lim="800000"/>
              <a:headEnd/>
              <a:tailEnd/>
            </a:ln>
          </p:spPr>
          <p:txBody>
            <a:bodyPr wrap="none" anchor="ctr"/>
            <a:lstStyle/>
            <a:p>
              <a:endParaRPr lang="fr-FR"/>
            </a:p>
          </p:txBody>
        </p:sp>
        <p:sp>
          <p:nvSpPr>
            <p:cNvPr id="12" name="Oval 13"/>
            <p:cNvSpPr>
              <a:spLocks noChangeArrowheads="1"/>
            </p:cNvSpPr>
            <p:nvPr/>
          </p:nvSpPr>
          <p:spPr bwMode="auto">
            <a:xfrm flipH="1">
              <a:off x="3117" y="1344"/>
              <a:ext cx="1042" cy="1042"/>
            </a:xfrm>
            <a:prstGeom prst="ellipse">
              <a:avLst/>
            </a:prstGeom>
            <a:noFill/>
            <a:ln w="19050">
              <a:solidFill>
                <a:srgbClr val="02354E"/>
              </a:solidFill>
              <a:round/>
              <a:headEnd/>
              <a:tailEnd/>
            </a:ln>
          </p:spPr>
          <p:txBody>
            <a:bodyPr wrap="none" anchor="ctr"/>
            <a:lstStyle/>
            <a:p>
              <a:pPr algn="ctr"/>
              <a:endParaRPr lang="fr-FR">
                <a:solidFill>
                  <a:srgbClr val="02354E"/>
                </a:solidFill>
              </a:endParaRPr>
            </a:p>
          </p:txBody>
        </p:sp>
        <p:sp>
          <p:nvSpPr>
            <p:cNvPr id="13" name="Text Box 14"/>
            <p:cNvSpPr txBox="1">
              <a:spLocks noChangeArrowheads="1"/>
            </p:cNvSpPr>
            <p:nvPr/>
          </p:nvSpPr>
          <p:spPr bwMode="auto">
            <a:xfrm>
              <a:off x="3350" y="1381"/>
              <a:ext cx="571" cy="205"/>
            </a:xfrm>
            <a:prstGeom prst="rect">
              <a:avLst/>
            </a:prstGeom>
            <a:noFill/>
            <a:ln w="12700">
              <a:noFill/>
              <a:miter lim="800000"/>
              <a:headEnd/>
              <a:tailEnd/>
            </a:ln>
          </p:spPr>
          <p:txBody>
            <a:bodyPr>
              <a:spAutoFit/>
            </a:bodyPr>
            <a:lstStyle/>
            <a:p>
              <a:pPr algn="ctr" rtl="0" eaLnBrk="0" hangingPunct="0">
                <a:spcBef>
                  <a:spcPct val="50000"/>
                </a:spcBef>
              </a:pPr>
              <a:r>
                <a:rPr lang="en-US" sz="1600" b="1">
                  <a:solidFill>
                    <a:srgbClr val="02354E"/>
                  </a:solidFill>
                </a:rPr>
                <a:t>point1</a:t>
              </a:r>
            </a:p>
          </p:txBody>
        </p:sp>
      </p:grpSp>
      <p:grpSp>
        <p:nvGrpSpPr>
          <p:cNvPr id="14" name="Group 15"/>
          <p:cNvGrpSpPr>
            <a:grpSpLocks/>
          </p:cNvGrpSpPr>
          <p:nvPr/>
        </p:nvGrpSpPr>
        <p:grpSpPr bwMode="auto">
          <a:xfrm>
            <a:off x="3062288" y="2328863"/>
            <a:ext cx="1708150" cy="1709737"/>
            <a:chOff x="733" y="1810"/>
            <a:chExt cx="1042" cy="1042"/>
          </a:xfrm>
        </p:grpSpPr>
        <p:sp useBgFill="1">
          <p:nvSpPr>
            <p:cNvPr id="15" name="Rectangle 16"/>
            <p:cNvSpPr>
              <a:spLocks noChangeArrowheads="1"/>
            </p:cNvSpPr>
            <p:nvPr/>
          </p:nvSpPr>
          <p:spPr bwMode="auto">
            <a:xfrm flipH="1">
              <a:off x="1138" y="2476"/>
              <a:ext cx="487" cy="116"/>
            </a:xfrm>
            <a:prstGeom prst="rect">
              <a:avLst/>
            </a:prstGeom>
            <a:ln w="12700">
              <a:solidFill>
                <a:schemeClr val="tx1"/>
              </a:solidFill>
              <a:miter lim="800000"/>
              <a:headEnd/>
              <a:tailEnd/>
            </a:ln>
          </p:spPr>
          <p:txBody>
            <a:bodyPr wrap="none" anchor="ctr"/>
            <a:lstStyle/>
            <a:p>
              <a:endParaRPr lang="fr-FR"/>
            </a:p>
          </p:txBody>
        </p:sp>
        <p:sp useBgFill="1">
          <p:nvSpPr>
            <p:cNvPr id="16" name="Rectangle 17"/>
            <p:cNvSpPr>
              <a:spLocks noChangeArrowheads="1"/>
            </p:cNvSpPr>
            <p:nvPr/>
          </p:nvSpPr>
          <p:spPr bwMode="auto">
            <a:xfrm flipH="1">
              <a:off x="1071" y="2540"/>
              <a:ext cx="486" cy="116"/>
            </a:xfrm>
            <a:prstGeom prst="rect">
              <a:avLst/>
            </a:prstGeom>
            <a:ln w="12700">
              <a:solidFill>
                <a:schemeClr val="tx1"/>
              </a:solidFill>
              <a:miter lim="800000"/>
              <a:headEnd/>
              <a:tailEnd/>
            </a:ln>
          </p:spPr>
          <p:txBody>
            <a:bodyPr wrap="none" anchor="ctr"/>
            <a:lstStyle/>
            <a:p>
              <a:endParaRPr lang="fr-FR"/>
            </a:p>
          </p:txBody>
        </p:sp>
        <p:sp useBgFill="1">
          <p:nvSpPr>
            <p:cNvPr id="17" name="Rectangle 18"/>
            <p:cNvSpPr>
              <a:spLocks noChangeArrowheads="1"/>
            </p:cNvSpPr>
            <p:nvPr/>
          </p:nvSpPr>
          <p:spPr bwMode="auto">
            <a:xfrm flipH="1">
              <a:off x="999" y="2615"/>
              <a:ext cx="487" cy="116"/>
            </a:xfrm>
            <a:prstGeom prst="rect">
              <a:avLst/>
            </a:prstGeom>
            <a:ln w="12700">
              <a:solidFill>
                <a:schemeClr val="tx1"/>
              </a:solidFill>
              <a:miter lim="800000"/>
              <a:headEnd/>
              <a:tailEnd/>
            </a:ln>
          </p:spPr>
          <p:txBody>
            <a:bodyPr wrap="none" anchor="ctr"/>
            <a:lstStyle/>
            <a:p>
              <a:endParaRPr lang="fr-FR"/>
            </a:p>
          </p:txBody>
        </p:sp>
        <p:sp>
          <p:nvSpPr>
            <p:cNvPr id="18" name="Oval 19"/>
            <p:cNvSpPr>
              <a:spLocks noChangeArrowheads="1"/>
            </p:cNvSpPr>
            <p:nvPr/>
          </p:nvSpPr>
          <p:spPr bwMode="auto">
            <a:xfrm flipH="1">
              <a:off x="733" y="1810"/>
              <a:ext cx="1042" cy="1042"/>
            </a:xfrm>
            <a:prstGeom prst="ellipse">
              <a:avLst/>
            </a:prstGeom>
            <a:noFill/>
            <a:ln w="19050">
              <a:solidFill>
                <a:srgbClr val="02354E"/>
              </a:solidFill>
              <a:round/>
              <a:headEnd/>
              <a:tailEnd/>
            </a:ln>
          </p:spPr>
          <p:txBody>
            <a:bodyPr wrap="none" anchor="ctr"/>
            <a:lstStyle/>
            <a:p>
              <a:endParaRPr lang="fr-FR"/>
            </a:p>
          </p:txBody>
        </p:sp>
        <p:sp>
          <p:nvSpPr>
            <p:cNvPr id="19" name="Text Box 20"/>
            <p:cNvSpPr txBox="1">
              <a:spLocks noChangeArrowheads="1"/>
            </p:cNvSpPr>
            <p:nvPr/>
          </p:nvSpPr>
          <p:spPr bwMode="auto">
            <a:xfrm>
              <a:off x="970" y="1847"/>
              <a:ext cx="537" cy="205"/>
            </a:xfrm>
            <a:prstGeom prst="rect">
              <a:avLst/>
            </a:prstGeom>
            <a:noFill/>
            <a:ln w="12700">
              <a:noFill/>
              <a:miter lim="800000"/>
              <a:headEnd/>
              <a:tailEnd/>
            </a:ln>
          </p:spPr>
          <p:txBody>
            <a:bodyPr>
              <a:spAutoFit/>
            </a:bodyPr>
            <a:lstStyle/>
            <a:p>
              <a:pPr algn="ctr" rtl="0" eaLnBrk="0" hangingPunct="0">
                <a:spcBef>
                  <a:spcPct val="50000"/>
                </a:spcBef>
              </a:pPr>
              <a:r>
                <a:rPr lang="en-US" sz="1600" b="1">
                  <a:solidFill>
                    <a:srgbClr val="02354E"/>
                  </a:solidFill>
                </a:rPr>
                <a:t>ligne1</a:t>
              </a:r>
            </a:p>
          </p:txBody>
        </p:sp>
      </p:grpSp>
      <p:sp>
        <p:nvSpPr>
          <p:cNvPr id="20" name="Freeform 21"/>
          <p:cNvSpPr>
            <a:spLocks/>
          </p:cNvSpPr>
          <p:nvPr/>
        </p:nvSpPr>
        <p:spPr bwMode="auto">
          <a:xfrm>
            <a:off x="1871663" y="3059113"/>
            <a:ext cx="1943100" cy="1068387"/>
          </a:xfrm>
          <a:custGeom>
            <a:avLst/>
            <a:gdLst>
              <a:gd name="T0" fmla="*/ 0 w 1185"/>
              <a:gd name="T1" fmla="*/ 2147483647 h 651"/>
              <a:gd name="T2" fmla="*/ 2147483647 w 1185"/>
              <a:gd name="T3" fmla="*/ 0 h 651"/>
              <a:gd name="T4" fmla="*/ 2147483647 w 1185"/>
              <a:gd name="T5" fmla="*/ 2147483647 h 651"/>
              <a:gd name="T6" fmla="*/ 0 60000 65536"/>
              <a:gd name="T7" fmla="*/ 0 60000 65536"/>
              <a:gd name="T8" fmla="*/ 0 60000 65536"/>
              <a:gd name="T9" fmla="*/ 0 w 1185"/>
              <a:gd name="T10" fmla="*/ 0 h 651"/>
              <a:gd name="T11" fmla="*/ 1185 w 1185"/>
              <a:gd name="T12" fmla="*/ 651 h 651"/>
            </a:gdLst>
            <a:ahLst/>
            <a:cxnLst>
              <a:cxn ang="T6">
                <a:pos x="T0" y="T1"/>
              </a:cxn>
              <a:cxn ang="T7">
                <a:pos x="T2" y="T3"/>
              </a:cxn>
              <a:cxn ang="T8">
                <a:pos x="T4" y="T5"/>
              </a:cxn>
            </a:cxnLst>
            <a:rect l="T9" t="T10" r="T11" b="T12"/>
            <a:pathLst>
              <a:path w="1185" h="651">
                <a:moveTo>
                  <a:pt x="0" y="651"/>
                </a:moveTo>
                <a:lnTo>
                  <a:pt x="762" y="0"/>
                </a:lnTo>
                <a:lnTo>
                  <a:pt x="1185" y="417"/>
                </a:lnTo>
              </a:path>
            </a:pathLst>
          </a:custGeom>
          <a:noFill/>
          <a:ln w="19050">
            <a:solidFill>
              <a:schemeClr val="tx1"/>
            </a:solidFill>
            <a:prstDash val="dash"/>
            <a:round/>
            <a:headEnd type="triangle" w="med" len="med"/>
            <a:tailEnd/>
          </a:ln>
        </p:spPr>
        <p:txBody>
          <a:bodyPr wrap="none" anchor="ctr"/>
          <a:lstStyle/>
          <a:p>
            <a:endParaRPr lang="fr-FR"/>
          </a:p>
        </p:txBody>
      </p:sp>
      <p:sp>
        <p:nvSpPr>
          <p:cNvPr id="21" name="Freeform 22"/>
          <p:cNvSpPr>
            <a:spLocks/>
          </p:cNvSpPr>
          <p:nvPr/>
        </p:nvSpPr>
        <p:spPr bwMode="auto">
          <a:xfrm>
            <a:off x="1941513" y="3179763"/>
            <a:ext cx="1792287" cy="1012825"/>
          </a:xfrm>
          <a:custGeom>
            <a:avLst/>
            <a:gdLst>
              <a:gd name="T0" fmla="*/ 0 w 1093"/>
              <a:gd name="T1" fmla="*/ 2147483647 h 617"/>
              <a:gd name="T2" fmla="*/ 2147483647 w 1093"/>
              <a:gd name="T3" fmla="*/ 0 h 617"/>
              <a:gd name="T4" fmla="*/ 2147483647 w 1093"/>
              <a:gd name="T5" fmla="*/ 2147483647 h 617"/>
              <a:gd name="T6" fmla="*/ 0 60000 65536"/>
              <a:gd name="T7" fmla="*/ 0 60000 65536"/>
              <a:gd name="T8" fmla="*/ 0 60000 65536"/>
              <a:gd name="T9" fmla="*/ 0 w 1093"/>
              <a:gd name="T10" fmla="*/ 0 h 617"/>
              <a:gd name="T11" fmla="*/ 1093 w 1093"/>
              <a:gd name="T12" fmla="*/ 617 h 617"/>
            </a:gdLst>
            <a:ahLst/>
            <a:cxnLst>
              <a:cxn ang="T6">
                <a:pos x="T0" y="T1"/>
              </a:cxn>
              <a:cxn ang="T7">
                <a:pos x="T2" y="T3"/>
              </a:cxn>
              <a:cxn ang="T8">
                <a:pos x="T4" y="T5"/>
              </a:cxn>
            </a:cxnLst>
            <a:rect l="T9" t="T10" r="T11" b="T12"/>
            <a:pathLst>
              <a:path w="1093" h="617">
                <a:moveTo>
                  <a:pt x="0" y="617"/>
                </a:moveTo>
                <a:lnTo>
                  <a:pt x="712" y="0"/>
                </a:lnTo>
                <a:lnTo>
                  <a:pt x="1093" y="351"/>
                </a:lnTo>
              </a:path>
            </a:pathLst>
          </a:custGeom>
          <a:noFill/>
          <a:ln w="19050">
            <a:solidFill>
              <a:schemeClr val="tx1"/>
            </a:solidFill>
            <a:round/>
            <a:headEnd/>
            <a:tailEnd type="triangle" w="med" len="med"/>
          </a:ln>
        </p:spPr>
        <p:txBody>
          <a:bodyPr wrap="none" anchor="ctr"/>
          <a:lstStyle/>
          <a:p>
            <a:endParaRPr lang="fr-FR"/>
          </a:p>
        </p:txBody>
      </p:sp>
      <p:sp>
        <p:nvSpPr>
          <p:cNvPr id="22" name="Freeform 23"/>
          <p:cNvSpPr>
            <a:spLocks/>
          </p:cNvSpPr>
          <p:nvPr/>
        </p:nvSpPr>
        <p:spPr bwMode="auto">
          <a:xfrm>
            <a:off x="3886200" y="2190750"/>
            <a:ext cx="2592388" cy="1598613"/>
          </a:xfrm>
          <a:custGeom>
            <a:avLst/>
            <a:gdLst>
              <a:gd name="T0" fmla="*/ 0 w 1528"/>
              <a:gd name="T1" fmla="*/ 2147483647 h 974"/>
              <a:gd name="T2" fmla="*/ 2147483647 w 1528"/>
              <a:gd name="T3" fmla="*/ 2147483647 h 974"/>
              <a:gd name="T4" fmla="*/ 2147483647 w 1528"/>
              <a:gd name="T5" fmla="*/ 0 h 974"/>
              <a:gd name="T6" fmla="*/ 0 60000 65536"/>
              <a:gd name="T7" fmla="*/ 0 60000 65536"/>
              <a:gd name="T8" fmla="*/ 0 60000 65536"/>
              <a:gd name="T9" fmla="*/ 0 w 1528"/>
              <a:gd name="T10" fmla="*/ 0 h 974"/>
              <a:gd name="T11" fmla="*/ 1528 w 1528"/>
              <a:gd name="T12" fmla="*/ 974 h 974"/>
            </a:gdLst>
            <a:ahLst/>
            <a:cxnLst>
              <a:cxn ang="T6">
                <a:pos x="T0" y="T1"/>
              </a:cxn>
              <a:cxn ang="T7">
                <a:pos x="T2" y="T3"/>
              </a:cxn>
              <a:cxn ang="T8">
                <a:pos x="T4" y="T5"/>
              </a:cxn>
            </a:cxnLst>
            <a:rect l="T9" t="T10" r="T11" b="T12"/>
            <a:pathLst>
              <a:path w="1528" h="974">
                <a:moveTo>
                  <a:pt x="0" y="974"/>
                </a:moveTo>
                <a:lnTo>
                  <a:pt x="441" y="401"/>
                </a:lnTo>
                <a:lnTo>
                  <a:pt x="1528" y="0"/>
                </a:lnTo>
              </a:path>
            </a:pathLst>
          </a:custGeom>
          <a:noFill/>
          <a:ln w="19050">
            <a:solidFill>
              <a:schemeClr val="tx1"/>
            </a:solidFill>
            <a:prstDash val="dash"/>
            <a:round/>
            <a:headEnd type="triangle" w="med" len="med"/>
            <a:tailEnd/>
          </a:ln>
        </p:spPr>
        <p:txBody>
          <a:bodyPr wrap="none" anchor="ctr"/>
          <a:lstStyle/>
          <a:p>
            <a:endParaRPr lang="fr-FR"/>
          </a:p>
        </p:txBody>
      </p:sp>
      <p:sp>
        <p:nvSpPr>
          <p:cNvPr id="23" name="Freeform 24"/>
          <p:cNvSpPr>
            <a:spLocks/>
          </p:cNvSpPr>
          <p:nvPr/>
        </p:nvSpPr>
        <p:spPr bwMode="auto">
          <a:xfrm>
            <a:off x="6399213" y="1924050"/>
            <a:ext cx="1444625" cy="1098550"/>
          </a:xfrm>
          <a:custGeom>
            <a:avLst/>
            <a:gdLst>
              <a:gd name="T0" fmla="*/ 0 w 881"/>
              <a:gd name="T1" fmla="*/ 2147483647 h 669"/>
              <a:gd name="T2" fmla="*/ 2147483647 w 881"/>
              <a:gd name="T3" fmla="*/ 0 h 669"/>
              <a:gd name="T4" fmla="*/ 2147483647 w 881"/>
              <a:gd name="T5" fmla="*/ 2147483647 h 669"/>
              <a:gd name="T6" fmla="*/ 0 60000 65536"/>
              <a:gd name="T7" fmla="*/ 0 60000 65536"/>
              <a:gd name="T8" fmla="*/ 0 60000 65536"/>
              <a:gd name="T9" fmla="*/ 0 w 881"/>
              <a:gd name="T10" fmla="*/ 0 h 669"/>
              <a:gd name="T11" fmla="*/ 881 w 881"/>
              <a:gd name="T12" fmla="*/ 669 h 669"/>
            </a:gdLst>
            <a:ahLst/>
            <a:cxnLst>
              <a:cxn ang="T6">
                <a:pos x="T0" y="T1"/>
              </a:cxn>
              <a:cxn ang="T7">
                <a:pos x="T2" y="T3"/>
              </a:cxn>
              <a:cxn ang="T8">
                <a:pos x="T4" y="T5"/>
              </a:cxn>
            </a:cxnLst>
            <a:rect l="T9" t="T10" r="T11" b="T12"/>
            <a:pathLst>
              <a:path w="881" h="669">
                <a:moveTo>
                  <a:pt x="0" y="174"/>
                </a:moveTo>
                <a:lnTo>
                  <a:pt x="406" y="0"/>
                </a:lnTo>
                <a:lnTo>
                  <a:pt x="881" y="669"/>
                </a:lnTo>
              </a:path>
            </a:pathLst>
          </a:custGeom>
          <a:noFill/>
          <a:ln w="19050">
            <a:solidFill>
              <a:schemeClr val="tx1"/>
            </a:solidFill>
            <a:prstDash val="dash"/>
            <a:round/>
            <a:headEnd type="triangle" w="med" len="med"/>
            <a:tailEnd/>
          </a:ln>
        </p:spPr>
        <p:txBody>
          <a:bodyPr wrap="none" anchor="ctr"/>
          <a:lstStyle/>
          <a:p>
            <a:endParaRPr lang="fr-FR"/>
          </a:p>
        </p:txBody>
      </p:sp>
      <p:sp>
        <p:nvSpPr>
          <p:cNvPr id="24" name="Freeform 25"/>
          <p:cNvSpPr>
            <a:spLocks/>
          </p:cNvSpPr>
          <p:nvPr/>
        </p:nvSpPr>
        <p:spPr bwMode="auto">
          <a:xfrm>
            <a:off x="6992938" y="2014538"/>
            <a:ext cx="765175" cy="1047750"/>
          </a:xfrm>
          <a:custGeom>
            <a:avLst/>
            <a:gdLst>
              <a:gd name="T0" fmla="*/ 0 w 467"/>
              <a:gd name="T1" fmla="*/ 0 h 638"/>
              <a:gd name="T2" fmla="*/ 2147483647 w 467"/>
              <a:gd name="T3" fmla="*/ 2147483647 h 638"/>
              <a:gd name="T4" fmla="*/ 0 60000 65536"/>
              <a:gd name="T5" fmla="*/ 0 60000 65536"/>
              <a:gd name="T6" fmla="*/ 0 w 467"/>
              <a:gd name="T7" fmla="*/ 0 h 638"/>
              <a:gd name="T8" fmla="*/ 467 w 467"/>
              <a:gd name="T9" fmla="*/ 638 h 638"/>
            </a:gdLst>
            <a:ahLst/>
            <a:cxnLst>
              <a:cxn ang="T4">
                <a:pos x="T0" y="T1"/>
              </a:cxn>
              <a:cxn ang="T5">
                <a:pos x="T2" y="T3"/>
              </a:cxn>
            </a:cxnLst>
            <a:rect l="T6" t="T7" r="T8" b="T9"/>
            <a:pathLst>
              <a:path w="467" h="638">
                <a:moveTo>
                  <a:pt x="0" y="0"/>
                </a:moveTo>
                <a:lnTo>
                  <a:pt x="467" y="638"/>
                </a:lnTo>
              </a:path>
            </a:pathLst>
          </a:custGeom>
          <a:noFill/>
          <a:ln w="19050">
            <a:solidFill>
              <a:schemeClr val="tx1"/>
            </a:solidFill>
            <a:round/>
            <a:headEnd/>
            <a:tailEnd type="triangle" w="med" len="med"/>
          </a:ln>
        </p:spPr>
        <p:txBody>
          <a:bodyPr wrap="none" anchor="ctr"/>
          <a:lstStyle/>
          <a:p>
            <a:endParaRPr lang="fr-FR"/>
          </a:p>
        </p:txBody>
      </p:sp>
      <p:sp>
        <p:nvSpPr>
          <p:cNvPr id="25" name="Freeform 26"/>
          <p:cNvSpPr>
            <a:spLocks/>
          </p:cNvSpPr>
          <p:nvPr/>
        </p:nvSpPr>
        <p:spPr bwMode="auto">
          <a:xfrm>
            <a:off x="4038600" y="2043113"/>
            <a:ext cx="3025775" cy="1670050"/>
          </a:xfrm>
          <a:custGeom>
            <a:avLst/>
            <a:gdLst>
              <a:gd name="T0" fmla="*/ 0 w 1798"/>
              <a:gd name="T1" fmla="*/ 2147483647 h 1062"/>
              <a:gd name="T2" fmla="*/ 2147483647 w 1798"/>
              <a:gd name="T3" fmla="*/ 2147483647 h 1062"/>
              <a:gd name="T4" fmla="*/ 2147483647 w 1798"/>
              <a:gd name="T5" fmla="*/ 0 h 1062"/>
              <a:gd name="T6" fmla="*/ 0 60000 65536"/>
              <a:gd name="T7" fmla="*/ 0 60000 65536"/>
              <a:gd name="T8" fmla="*/ 0 60000 65536"/>
              <a:gd name="T9" fmla="*/ 0 w 1798"/>
              <a:gd name="T10" fmla="*/ 0 h 1062"/>
              <a:gd name="T11" fmla="*/ 1798 w 1798"/>
              <a:gd name="T12" fmla="*/ 1062 h 1062"/>
            </a:gdLst>
            <a:ahLst/>
            <a:cxnLst>
              <a:cxn ang="T6">
                <a:pos x="T0" y="T1"/>
              </a:cxn>
              <a:cxn ang="T7">
                <a:pos x="T2" y="T3"/>
              </a:cxn>
              <a:cxn ang="T8">
                <a:pos x="T4" y="T5"/>
              </a:cxn>
            </a:cxnLst>
            <a:rect l="T9" t="T10" r="T11" b="T12"/>
            <a:pathLst>
              <a:path w="1798" h="1062">
                <a:moveTo>
                  <a:pt x="0" y="1062"/>
                </a:moveTo>
                <a:lnTo>
                  <a:pt x="375" y="552"/>
                </a:lnTo>
                <a:lnTo>
                  <a:pt x="1798" y="0"/>
                </a:lnTo>
              </a:path>
            </a:pathLst>
          </a:custGeom>
          <a:noFill/>
          <a:ln w="19050">
            <a:solidFill>
              <a:schemeClr val="tx1"/>
            </a:solidFill>
            <a:round/>
            <a:headEnd/>
            <a:tailEnd type="triangle" w="med" len="med"/>
          </a:ln>
        </p:spPr>
        <p:txBody>
          <a:bodyPr wrap="none" anchor="ctr"/>
          <a:lstStyle/>
          <a:p>
            <a:endParaRPr lang="fr-FR"/>
          </a:p>
        </p:txBody>
      </p:sp>
      <p:sp>
        <p:nvSpPr>
          <p:cNvPr id="26" name="Freeform 27"/>
          <p:cNvSpPr>
            <a:spLocks/>
          </p:cNvSpPr>
          <p:nvPr/>
        </p:nvSpPr>
        <p:spPr bwMode="auto">
          <a:xfrm>
            <a:off x="4114800" y="3186113"/>
            <a:ext cx="2100263" cy="679450"/>
          </a:xfrm>
          <a:custGeom>
            <a:avLst/>
            <a:gdLst>
              <a:gd name="T0" fmla="*/ 0 w 1216"/>
              <a:gd name="T1" fmla="*/ 2147483647 h 402"/>
              <a:gd name="T2" fmla="*/ 2147483647 w 1216"/>
              <a:gd name="T3" fmla="*/ 0 h 402"/>
              <a:gd name="T4" fmla="*/ 2147483647 w 1216"/>
              <a:gd name="T5" fmla="*/ 2147483647 h 402"/>
              <a:gd name="T6" fmla="*/ 0 60000 65536"/>
              <a:gd name="T7" fmla="*/ 0 60000 65536"/>
              <a:gd name="T8" fmla="*/ 0 60000 65536"/>
              <a:gd name="T9" fmla="*/ 0 w 1216"/>
              <a:gd name="T10" fmla="*/ 0 h 402"/>
              <a:gd name="T11" fmla="*/ 1216 w 1216"/>
              <a:gd name="T12" fmla="*/ 402 h 402"/>
            </a:gdLst>
            <a:ahLst/>
            <a:cxnLst>
              <a:cxn ang="T6">
                <a:pos x="T0" y="T1"/>
              </a:cxn>
              <a:cxn ang="T7">
                <a:pos x="T2" y="T3"/>
              </a:cxn>
              <a:cxn ang="T8">
                <a:pos x="T4" y="T5"/>
              </a:cxn>
            </a:cxnLst>
            <a:rect l="T9" t="T10" r="T11" b="T12"/>
            <a:pathLst>
              <a:path w="1216" h="402">
                <a:moveTo>
                  <a:pt x="0" y="335"/>
                </a:moveTo>
                <a:lnTo>
                  <a:pt x="322" y="0"/>
                </a:lnTo>
                <a:lnTo>
                  <a:pt x="1216" y="402"/>
                </a:lnTo>
              </a:path>
            </a:pathLst>
          </a:custGeom>
          <a:noFill/>
          <a:ln w="19050">
            <a:solidFill>
              <a:schemeClr val="tx1"/>
            </a:solidFill>
            <a:prstDash val="dash"/>
            <a:round/>
            <a:headEnd type="triangle" w="med" len="med"/>
            <a:tailEnd/>
          </a:ln>
        </p:spPr>
        <p:txBody>
          <a:bodyPr wrap="none" anchor="ctr"/>
          <a:lstStyle/>
          <a:p>
            <a:endParaRPr lang="fr-FR"/>
          </a:p>
        </p:txBody>
      </p:sp>
      <p:grpSp>
        <p:nvGrpSpPr>
          <p:cNvPr id="27" name="Group 28"/>
          <p:cNvGrpSpPr>
            <a:grpSpLocks/>
          </p:cNvGrpSpPr>
          <p:nvPr/>
        </p:nvGrpSpPr>
        <p:grpSpPr bwMode="auto">
          <a:xfrm>
            <a:off x="6880225" y="3679825"/>
            <a:ext cx="1708150" cy="1709738"/>
            <a:chOff x="3117" y="1344"/>
            <a:chExt cx="1042" cy="1042"/>
          </a:xfrm>
        </p:grpSpPr>
        <p:sp useBgFill="1">
          <p:nvSpPr>
            <p:cNvPr id="28" name="Rectangle 29"/>
            <p:cNvSpPr>
              <a:spLocks noChangeArrowheads="1"/>
            </p:cNvSpPr>
            <p:nvPr/>
          </p:nvSpPr>
          <p:spPr bwMode="auto">
            <a:xfrm flipH="1">
              <a:off x="3522" y="2010"/>
              <a:ext cx="487" cy="116"/>
            </a:xfrm>
            <a:prstGeom prst="rect">
              <a:avLst/>
            </a:prstGeom>
            <a:ln w="12700">
              <a:solidFill>
                <a:schemeClr val="tx1"/>
              </a:solidFill>
              <a:miter lim="800000"/>
              <a:headEnd/>
              <a:tailEnd/>
            </a:ln>
          </p:spPr>
          <p:txBody>
            <a:bodyPr wrap="none" anchor="ctr"/>
            <a:lstStyle/>
            <a:p>
              <a:endParaRPr lang="fr-FR"/>
            </a:p>
          </p:txBody>
        </p:sp>
        <p:sp useBgFill="1">
          <p:nvSpPr>
            <p:cNvPr id="29" name="Rectangle 30"/>
            <p:cNvSpPr>
              <a:spLocks noChangeArrowheads="1"/>
            </p:cNvSpPr>
            <p:nvPr/>
          </p:nvSpPr>
          <p:spPr bwMode="auto">
            <a:xfrm flipH="1">
              <a:off x="3455" y="2074"/>
              <a:ext cx="486" cy="115"/>
            </a:xfrm>
            <a:prstGeom prst="rect">
              <a:avLst/>
            </a:prstGeom>
            <a:ln w="12700">
              <a:solidFill>
                <a:schemeClr val="tx1"/>
              </a:solidFill>
              <a:miter lim="800000"/>
              <a:headEnd/>
              <a:tailEnd/>
            </a:ln>
          </p:spPr>
          <p:txBody>
            <a:bodyPr wrap="none" anchor="ctr"/>
            <a:lstStyle/>
            <a:p>
              <a:endParaRPr lang="fr-FR"/>
            </a:p>
          </p:txBody>
        </p:sp>
        <p:sp useBgFill="1">
          <p:nvSpPr>
            <p:cNvPr id="30" name="Rectangle 31"/>
            <p:cNvSpPr>
              <a:spLocks noChangeArrowheads="1"/>
            </p:cNvSpPr>
            <p:nvPr/>
          </p:nvSpPr>
          <p:spPr bwMode="auto">
            <a:xfrm flipH="1">
              <a:off x="3383" y="2149"/>
              <a:ext cx="487" cy="116"/>
            </a:xfrm>
            <a:prstGeom prst="rect">
              <a:avLst/>
            </a:prstGeom>
            <a:ln w="12700">
              <a:solidFill>
                <a:schemeClr val="tx1"/>
              </a:solidFill>
              <a:miter lim="800000"/>
              <a:headEnd/>
              <a:tailEnd/>
            </a:ln>
          </p:spPr>
          <p:txBody>
            <a:bodyPr wrap="none" anchor="ctr"/>
            <a:lstStyle/>
            <a:p>
              <a:endParaRPr lang="fr-FR"/>
            </a:p>
          </p:txBody>
        </p:sp>
        <p:sp>
          <p:nvSpPr>
            <p:cNvPr id="31" name="Oval 32"/>
            <p:cNvSpPr>
              <a:spLocks noChangeArrowheads="1"/>
            </p:cNvSpPr>
            <p:nvPr/>
          </p:nvSpPr>
          <p:spPr bwMode="auto">
            <a:xfrm flipH="1">
              <a:off x="3117" y="1344"/>
              <a:ext cx="1042" cy="1042"/>
            </a:xfrm>
            <a:prstGeom prst="ellipse">
              <a:avLst/>
            </a:prstGeom>
            <a:noFill/>
            <a:ln w="19050">
              <a:solidFill>
                <a:srgbClr val="02354E"/>
              </a:solidFill>
              <a:round/>
              <a:headEnd/>
              <a:tailEnd/>
            </a:ln>
          </p:spPr>
          <p:txBody>
            <a:bodyPr wrap="none" anchor="ctr"/>
            <a:lstStyle/>
            <a:p>
              <a:pPr algn="ctr"/>
              <a:endParaRPr lang="fr-FR">
                <a:solidFill>
                  <a:srgbClr val="02354E"/>
                </a:solidFill>
              </a:endParaRPr>
            </a:p>
          </p:txBody>
        </p:sp>
        <p:sp>
          <p:nvSpPr>
            <p:cNvPr id="32" name="Text Box 33"/>
            <p:cNvSpPr txBox="1">
              <a:spLocks noChangeArrowheads="1"/>
            </p:cNvSpPr>
            <p:nvPr/>
          </p:nvSpPr>
          <p:spPr bwMode="auto">
            <a:xfrm>
              <a:off x="3350" y="1381"/>
              <a:ext cx="571" cy="205"/>
            </a:xfrm>
            <a:prstGeom prst="rect">
              <a:avLst/>
            </a:prstGeom>
            <a:noFill/>
            <a:ln w="12700">
              <a:noFill/>
              <a:miter lim="800000"/>
              <a:headEnd/>
              <a:tailEnd/>
            </a:ln>
          </p:spPr>
          <p:txBody>
            <a:bodyPr>
              <a:spAutoFit/>
            </a:bodyPr>
            <a:lstStyle/>
            <a:p>
              <a:pPr algn="ctr" rtl="0" eaLnBrk="0" hangingPunct="0">
                <a:spcBef>
                  <a:spcPct val="50000"/>
                </a:spcBef>
              </a:pPr>
              <a:r>
                <a:rPr lang="en-US" sz="1600" b="1">
                  <a:solidFill>
                    <a:srgbClr val="02354E"/>
                  </a:solidFill>
                </a:rPr>
                <a:t>point2</a:t>
              </a:r>
            </a:p>
          </p:txBody>
        </p:sp>
      </p:grpSp>
      <p:sp>
        <p:nvSpPr>
          <p:cNvPr id="33" name="Freeform 34"/>
          <p:cNvSpPr>
            <a:spLocks/>
          </p:cNvSpPr>
          <p:nvPr/>
        </p:nvSpPr>
        <p:spPr bwMode="auto">
          <a:xfrm>
            <a:off x="6057900" y="3756025"/>
            <a:ext cx="1582738" cy="1311275"/>
          </a:xfrm>
          <a:custGeom>
            <a:avLst/>
            <a:gdLst>
              <a:gd name="T0" fmla="*/ 0 w 965"/>
              <a:gd name="T1" fmla="*/ 0 h 799"/>
              <a:gd name="T2" fmla="*/ 2147483647 w 965"/>
              <a:gd name="T3" fmla="*/ 2147483647 h 799"/>
              <a:gd name="T4" fmla="*/ 2147483647 w 965"/>
              <a:gd name="T5" fmla="*/ 2147483647 h 799"/>
              <a:gd name="T6" fmla="*/ 0 60000 65536"/>
              <a:gd name="T7" fmla="*/ 0 60000 65536"/>
              <a:gd name="T8" fmla="*/ 0 60000 65536"/>
              <a:gd name="T9" fmla="*/ 0 w 965"/>
              <a:gd name="T10" fmla="*/ 0 h 799"/>
              <a:gd name="T11" fmla="*/ 965 w 965"/>
              <a:gd name="T12" fmla="*/ 799 h 799"/>
            </a:gdLst>
            <a:ahLst/>
            <a:cxnLst>
              <a:cxn ang="T6">
                <a:pos x="T0" y="T1"/>
              </a:cxn>
              <a:cxn ang="T7">
                <a:pos x="T2" y="T3"/>
              </a:cxn>
              <a:cxn ang="T8">
                <a:pos x="T4" y="T5"/>
              </a:cxn>
            </a:cxnLst>
            <a:rect l="T9" t="T10" r="T11" b="T12"/>
            <a:pathLst>
              <a:path w="965" h="799">
                <a:moveTo>
                  <a:pt x="0" y="0"/>
                </a:moveTo>
                <a:lnTo>
                  <a:pt x="552" y="269"/>
                </a:lnTo>
                <a:lnTo>
                  <a:pt x="965" y="799"/>
                </a:lnTo>
              </a:path>
            </a:pathLst>
          </a:custGeom>
          <a:noFill/>
          <a:ln w="19050">
            <a:solidFill>
              <a:schemeClr val="tx1"/>
            </a:solidFill>
            <a:prstDash val="dash"/>
            <a:round/>
            <a:headEnd type="triangle" w="med" len="med"/>
            <a:tailEnd/>
          </a:ln>
        </p:spPr>
        <p:txBody>
          <a:bodyPr wrap="none" anchor="ctr"/>
          <a:lstStyle/>
          <a:p>
            <a:endParaRPr lang="fr-FR"/>
          </a:p>
        </p:txBody>
      </p:sp>
      <p:sp>
        <p:nvSpPr>
          <p:cNvPr id="34" name="Freeform 35"/>
          <p:cNvSpPr>
            <a:spLocks/>
          </p:cNvSpPr>
          <p:nvPr/>
        </p:nvSpPr>
        <p:spPr bwMode="auto">
          <a:xfrm>
            <a:off x="4200525" y="3243263"/>
            <a:ext cx="3384550" cy="1831975"/>
          </a:xfrm>
          <a:custGeom>
            <a:avLst/>
            <a:gdLst>
              <a:gd name="T0" fmla="*/ 0 w 2064"/>
              <a:gd name="T1" fmla="*/ 2147483647 h 1116"/>
              <a:gd name="T2" fmla="*/ 2147483647 w 2064"/>
              <a:gd name="T3" fmla="*/ 0 h 1116"/>
              <a:gd name="T4" fmla="*/ 2147483647 w 2064"/>
              <a:gd name="T5" fmla="*/ 2147483647 h 1116"/>
              <a:gd name="T6" fmla="*/ 2147483647 w 2064"/>
              <a:gd name="T7" fmla="*/ 2147483647 h 1116"/>
              <a:gd name="T8" fmla="*/ 0 60000 65536"/>
              <a:gd name="T9" fmla="*/ 0 60000 65536"/>
              <a:gd name="T10" fmla="*/ 0 60000 65536"/>
              <a:gd name="T11" fmla="*/ 0 60000 65536"/>
              <a:gd name="T12" fmla="*/ 0 w 2064"/>
              <a:gd name="T13" fmla="*/ 0 h 1116"/>
              <a:gd name="T14" fmla="*/ 2064 w 2064"/>
              <a:gd name="T15" fmla="*/ 1116 h 1116"/>
            </a:gdLst>
            <a:ahLst/>
            <a:cxnLst>
              <a:cxn ang="T8">
                <a:pos x="T0" y="T1"/>
              </a:cxn>
              <a:cxn ang="T9">
                <a:pos x="T2" y="T3"/>
              </a:cxn>
              <a:cxn ang="T10">
                <a:pos x="T4" y="T5"/>
              </a:cxn>
              <a:cxn ang="T11">
                <a:pos x="T6" y="T7"/>
              </a:cxn>
            </a:cxnLst>
            <a:rect l="T12" t="T13" r="T14" b="T15"/>
            <a:pathLst>
              <a:path w="2064" h="1116">
                <a:moveTo>
                  <a:pt x="0" y="294"/>
                </a:moveTo>
                <a:lnTo>
                  <a:pt x="288" y="0"/>
                </a:lnTo>
                <a:lnTo>
                  <a:pt x="1697" y="642"/>
                </a:lnTo>
                <a:lnTo>
                  <a:pt x="2064" y="1116"/>
                </a:lnTo>
              </a:path>
            </a:pathLst>
          </a:custGeom>
          <a:noFill/>
          <a:ln w="19050">
            <a:solidFill>
              <a:schemeClr val="tx1"/>
            </a:solidFill>
            <a:round/>
            <a:headEnd/>
            <a:tailEnd type="triangle" w="med" len="med"/>
          </a:ln>
        </p:spPr>
        <p:txBody>
          <a:bodyPr wrap="none" anchor="ctr"/>
          <a:lstStyle/>
          <a:p>
            <a:endParaRPr lang="fr-FR"/>
          </a:p>
        </p:txBody>
      </p:sp>
      <p:sp>
        <p:nvSpPr>
          <p:cNvPr id="35" name="Oval 36"/>
          <p:cNvSpPr>
            <a:spLocks noChangeArrowheads="1"/>
          </p:cNvSpPr>
          <p:nvPr/>
        </p:nvSpPr>
        <p:spPr bwMode="auto">
          <a:xfrm rot="5358478" flipH="1">
            <a:off x="7650162" y="2841626"/>
            <a:ext cx="74613" cy="176212"/>
          </a:xfrm>
          <a:prstGeom prst="ellipse">
            <a:avLst/>
          </a:prstGeom>
          <a:solidFill>
            <a:srgbClr val="FF0000"/>
          </a:solidFill>
          <a:ln w="9525">
            <a:solidFill>
              <a:srgbClr val="FF0000"/>
            </a:solidFill>
            <a:round/>
            <a:headEnd/>
            <a:tailEnd/>
          </a:ln>
        </p:spPr>
        <p:txBody>
          <a:bodyPr wrap="none" anchor="ctr"/>
          <a:lstStyle/>
          <a:p>
            <a:endParaRPr lang="fr-FR"/>
          </a:p>
        </p:txBody>
      </p:sp>
      <p:sp>
        <p:nvSpPr>
          <p:cNvPr id="36" name="Oval 37"/>
          <p:cNvSpPr>
            <a:spLocks noChangeArrowheads="1"/>
          </p:cNvSpPr>
          <p:nvPr/>
        </p:nvSpPr>
        <p:spPr bwMode="auto">
          <a:xfrm rot="5358478" flipH="1">
            <a:off x="1901825" y="4054475"/>
            <a:ext cx="74613" cy="176213"/>
          </a:xfrm>
          <a:prstGeom prst="ellipse">
            <a:avLst/>
          </a:prstGeom>
          <a:solidFill>
            <a:srgbClr val="FF0000"/>
          </a:solidFill>
          <a:ln w="9525">
            <a:solidFill>
              <a:srgbClr val="FF0000"/>
            </a:solidFill>
            <a:round/>
            <a:headEnd/>
            <a:tailEnd/>
          </a:ln>
        </p:spPr>
        <p:txBody>
          <a:bodyPr wrap="none" anchor="ctr"/>
          <a:lstStyle/>
          <a:p>
            <a:endParaRPr lang="fr-FR"/>
          </a:p>
        </p:txBody>
      </p:sp>
      <p:sp>
        <p:nvSpPr>
          <p:cNvPr id="37" name="Oval 38"/>
          <p:cNvSpPr>
            <a:spLocks noChangeArrowheads="1"/>
          </p:cNvSpPr>
          <p:nvPr/>
        </p:nvSpPr>
        <p:spPr bwMode="auto">
          <a:xfrm rot="5358478" flipH="1">
            <a:off x="3948113" y="3646488"/>
            <a:ext cx="74612" cy="176212"/>
          </a:xfrm>
          <a:prstGeom prst="ellipse">
            <a:avLst/>
          </a:prstGeom>
          <a:solidFill>
            <a:srgbClr val="FF0000"/>
          </a:solidFill>
          <a:ln w="9525">
            <a:solidFill>
              <a:srgbClr val="FF0000"/>
            </a:solidFill>
            <a:round/>
            <a:headEnd/>
            <a:tailEnd/>
          </a:ln>
        </p:spPr>
        <p:txBody>
          <a:bodyPr wrap="none" anchor="ctr"/>
          <a:lstStyle/>
          <a:p>
            <a:endParaRPr lang="fr-FR"/>
          </a:p>
        </p:txBody>
      </p:sp>
      <p:sp>
        <p:nvSpPr>
          <p:cNvPr id="38" name="Oval 39"/>
          <p:cNvSpPr>
            <a:spLocks noChangeArrowheads="1"/>
          </p:cNvSpPr>
          <p:nvPr/>
        </p:nvSpPr>
        <p:spPr bwMode="auto">
          <a:xfrm rot="5358478" flipH="1">
            <a:off x="4164012" y="3654426"/>
            <a:ext cx="74613" cy="176212"/>
          </a:xfrm>
          <a:prstGeom prst="ellipse">
            <a:avLst/>
          </a:prstGeom>
          <a:solidFill>
            <a:schemeClr val="folHlink"/>
          </a:solidFill>
          <a:ln w="9525">
            <a:solidFill>
              <a:schemeClr val="folHlink"/>
            </a:solidFill>
            <a:round/>
            <a:headEnd/>
            <a:tailEnd/>
          </a:ln>
        </p:spPr>
        <p:txBody>
          <a:bodyPr wrap="none" anchor="ctr"/>
          <a:lstStyle/>
          <a:p>
            <a:endParaRPr lang="fr-FR"/>
          </a:p>
        </p:txBody>
      </p:sp>
      <p:sp>
        <p:nvSpPr>
          <p:cNvPr id="39" name="Oval 40"/>
          <p:cNvSpPr>
            <a:spLocks noChangeArrowheads="1"/>
          </p:cNvSpPr>
          <p:nvPr/>
        </p:nvSpPr>
        <p:spPr bwMode="auto">
          <a:xfrm rot="5358478" flipH="1">
            <a:off x="7440612" y="4949826"/>
            <a:ext cx="74613" cy="176212"/>
          </a:xfrm>
          <a:prstGeom prst="ellipse">
            <a:avLst/>
          </a:prstGeom>
          <a:solidFill>
            <a:srgbClr val="FF0000"/>
          </a:solidFill>
          <a:ln w="9525">
            <a:solidFill>
              <a:srgbClr val="FF0000"/>
            </a:solidFill>
            <a:round/>
            <a:headEnd/>
            <a:tailEnd/>
          </a:ln>
        </p:spPr>
        <p:txBody>
          <a:bodyPr wrap="none" anchor="ctr"/>
          <a:lstStyle/>
          <a:p>
            <a:endParaRPr lang="fr-FR"/>
          </a:p>
        </p:txBody>
      </p:sp>
      <p:sp>
        <p:nvSpPr>
          <p:cNvPr id="40" name="Oval 41"/>
          <p:cNvSpPr>
            <a:spLocks noChangeArrowheads="1"/>
          </p:cNvSpPr>
          <p:nvPr/>
        </p:nvSpPr>
        <p:spPr bwMode="auto">
          <a:xfrm rot="5358478" flipH="1">
            <a:off x="3554412" y="3578226"/>
            <a:ext cx="74613" cy="176212"/>
          </a:xfrm>
          <a:prstGeom prst="ellipse">
            <a:avLst/>
          </a:prstGeom>
          <a:solidFill>
            <a:srgbClr val="FF0000"/>
          </a:solidFill>
          <a:ln w="9525">
            <a:solidFill>
              <a:srgbClr val="FF0000"/>
            </a:solidFill>
            <a:round/>
            <a:headEnd/>
            <a:tailEnd/>
          </a:ln>
        </p:spPr>
        <p:txBody>
          <a:bodyPr wrap="none" anchor="ctr"/>
          <a:lstStyle/>
          <a:p>
            <a:endParaRPr lang="fr-FR"/>
          </a:p>
        </p:txBody>
      </p:sp>
      <p:sp>
        <p:nvSpPr>
          <p:cNvPr id="41" name="AutoShape 43"/>
          <p:cNvSpPr>
            <a:spLocks noChangeArrowheads="1"/>
          </p:cNvSpPr>
          <p:nvPr/>
        </p:nvSpPr>
        <p:spPr bwMode="auto">
          <a:xfrm>
            <a:off x="3276600" y="5181600"/>
            <a:ext cx="4648200" cy="990600"/>
          </a:xfrm>
          <a:prstGeom prst="wedgeRoundRectCallout">
            <a:avLst>
              <a:gd name="adj1" fmla="val -76671"/>
              <a:gd name="adj2" fmla="val -146153"/>
              <a:gd name="adj3" fmla="val 16667"/>
            </a:avLst>
          </a:prstGeom>
          <a:solidFill>
            <a:srgbClr val="FFFF99">
              <a:alpha val="56078"/>
            </a:srgbClr>
          </a:solidFill>
          <a:ln w="9525" algn="ctr">
            <a:solidFill>
              <a:srgbClr val="003366"/>
            </a:solidFill>
            <a:miter lim="800000"/>
            <a:headEnd type="none" w="sm" len="sm"/>
            <a:tailEnd type="none" w="sm" len="sm"/>
          </a:ln>
        </p:spPr>
        <p:txBody>
          <a:bodyPr/>
          <a:lstStyle/>
          <a:p>
            <a:pPr algn="ctr" rtl="0" eaLnBrk="0" hangingPunct="0">
              <a:spcBef>
                <a:spcPct val="50000"/>
              </a:spcBef>
            </a:pPr>
            <a:r>
              <a:rPr lang="fr-FR" b="1">
                <a:solidFill>
                  <a:srgbClr val="FF0000"/>
                </a:solidFill>
              </a:rPr>
              <a:t>Tous les autres points de jointure de cet exemple sont dans le flot de contrôle de ce point de jointure</a:t>
            </a:r>
          </a:p>
        </p:txBody>
      </p:sp>
      <p:sp>
        <p:nvSpPr>
          <p:cNvPr id="42" name="Rectangle 41"/>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43" name="Rectangle 42"/>
          <p:cNvSpPr/>
          <p:nvPr/>
        </p:nvSpPr>
        <p:spPr>
          <a:xfrm>
            <a:off x="0" y="1000108"/>
            <a:ext cx="4193007" cy="461665"/>
          </a:xfrm>
          <a:prstGeom prst="rect">
            <a:avLst/>
          </a:prstGeom>
          <a:solidFill>
            <a:schemeClr val="accent2">
              <a:lumMod val="20000"/>
              <a:lumOff val="80000"/>
            </a:schemeClr>
          </a:solidFill>
        </p:spPr>
        <p:txBody>
          <a:bodyPr wrap="none">
            <a:spAutoFit/>
          </a:bodyPr>
          <a:lstStyle/>
          <a:p>
            <a:r>
              <a:rPr lang="fr-FR" sz="2400" b="1" dirty="0" smtClean="0"/>
              <a:t>Le concept de point de jonction</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14554"/>
            <a:ext cx="8786874" cy="2862322"/>
          </a:xfrm>
          <a:prstGeom prst="rect">
            <a:avLst/>
          </a:prstGeom>
        </p:spPr>
        <p:txBody>
          <a:bodyPr wrap="square">
            <a:spAutoFit/>
          </a:bodyPr>
          <a:lstStyle/>
          <a:p>
            <a:pPr algn="just"/>
            <a:r>
              <a:rPr lang="fr-FR" sz="2000" dirty="0" smtClean="0"/>
              <a:t>Une coupe (ou un point de coupure) désigne un ensemble concret de points de jonction à prendre en compte dans une application. </a:t>
            </a:r>
          </a:p>
          <a:p>
            <a:pPr algn="just"/>
            <a:endParaRPr lang="fr-FR" sz="2000" dirty="0" smtClean="0"/>
          </a:p>
          <a:p>
            <a:pPr algn="just"/>
            <a:r>
              <a:rPr lang="fr-FR" sz="2000" dirty="0" smtClean="0"/>
              <a:t>Une coupe est définie à l'intérieur d'un aspect. Un aspect peut contenir une à plusieurs coupes selon la complexité du projet.</a:t>
            </a:r>
          </a:p>
          <a:p>
            <a:pPr algn="just"/>
            <a:endParaRPr lang="fr-FR" sz="2000" dirty="0" smtClean="0"/>
          </a:p>
          <a:p>
            <a:pPr algn="just"/>
            <a:r>
              <a:rPr lang="fr-FR" sz="2000" dirty="0" smtClean="0"/>
              <a:t>Les notions de point de jonction et de coupe sont étroitement liées. Une coupe, de par sa définition, désigne plusieurs points de jonction. Un point de jonction peut quant à lui être référencé par différentes coupes.</a:t>
            </a:r>
            <a:endParaRPr lang="fr-FR" sz="2000" i="1" dirty="0">
              <a:solidFill>
                <a:srgbClr val="1B587C">
                  <a:lumMod val="75000"/>
                </a:srgbClr>
              </a:solidFill>
              <a:latin typeface="Georgia"/>
              <a:ea typeface="+mn-ea"/>
            </a:endParaRP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0" y="1000108"/>
            <a:ext cx="4143404" cy="461665"/>
          </a:xfrm>
          <a:prstGeom prst="rect">
            <a:avLst/>
          </a:prstGeom>
          <a:solidFill>
            <a:schemeClr val="accent6">
              <a:lumMod val="40000"/>
              <a:lumOff val="60000"/>
            </a:schemeClr>
          </a:solidFill>
        </p:spPr>
        <p:txBody>
          <a:bodyPr wrap="square">
            <a:spAutoFit/>
          </a:bodyPr>
          <a:lstStyle/>
          <a:p>
            <a:r>
              <a:rPr lang="fr-FR" sz="2400" b="1" dirty="0" smtClean="0"/>
              <a:t>Le concept de coupe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ZoneTexte 4"/>
          <p:cNvSpPr txBox="1"/>
          <p:nvPr/>
        </p:nvSpPr>
        <p:spPr>
          <a:xfrm>
            <a:off x="6143636" y="1500174"/>
            <a:ext cx="2714644" cy="830997"/>
          </a:xfrm>
          <a:prstGeom prst="rect">
            <a:avLst/>
          </a:prstGeom>
          <a:noFill/>
        </p:spPr>
        <p:txBody>
          <a:bodyPr wrap="square" rtlCol="0">
            <a:spAutoFit/>
          </a:bodyPr>
          <a:lstStyle/>
          <a:p>
            <a:pPr>
              <a:buFont typeface="Wingdings" pitchFamily="2" charset="2"/>
              <a:buChar char="Ø"/>
            </a:pPr>
            <a:r>
              <a:rPr lang="fr-FR" sz="1600" b="1" dirty="0" smtClean="0">
                <a:solidFill>
                  <a:srgbClr val="0070C0"/>
                </a:solidFill>
                <a:latin typeface="Times New Roman" pitchFamily="18" charset="0"/>
                <a:cs typeface="Times New Roman" pitchFamily="18" charset="0"/>
              </a:rPr>
              <a:t>Les aspects </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points de jonction</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points de coupure </a:t>
            </a:r>
          </a:p>
        </p:txBody>
      </p:sp>
      <p:sp>
        <p:nvSpPr>
          <p:cNvPr id="6" name="Text Box 39"/>
          <p:cNvSpPr txBox="1">
            <a:spLocks noChangeArrowheads="1"/>
          </p:cNvSpPr>
          <p:nvPr/>
        </p:nvSpPr>
        <p:spPr bwMode="auto">
          <a:xfrm>
            <a:off x="1660553" y="3219444"/>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A1</a:t>
            </a:r>
          </a:p>
        </p:txBody>
      </p:sp>
      <p:sp>
        <p:nvSpPr>
          <p:cNvPr id="7" name="Text Box 40"/>
          <p:cNvSpPr txBox="1">
            <a:spLocks noChangeArrowheads="1"/>
          </p:cNvSpPr>
          <p:nvPr/>
        </p:nvSpPr>
        <p:spPr bwMode="auto">
          <a:xfrm>
            <a:off x="7637490" y="3940169"/>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A2</a:t>
            </a:r>
          </a:p>
        </p:txBody>
      </p:sp>
      <p:sp>
        <p:nvSpPr>
          <p:cNvPr id="8" name="Text Box 41"/>
          <p:cNvSpPr txBox="1">
            <a:spLocks noChangeArrowheads="1"/>
          </p:cNvSpPr>
          <p:nvPr/>
        </p:nvSpPr>
        <p:spPr bwMode="auto">
          <a:xfrm>
            <a:off x="1660553" y="3579807"/>
            <a:ext cx="863600" cy="376237"/>
          </a:xfrm>
          <a:prstGeom prst="rect">
            <a:avLst/>
          </a:prstGeom>
          <a:solidFill>
            <a:srgbClr val="00B050"/>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9" name="Text Box 42"/>
          <p:cNvSpPr txBox="1">
            <a:spLocks noChangeArrowheads="1"/>
          </p:cNvSpPr>
          <p:nvPr/>
        </p:nvSpPr>
        <p:spPr bwMode="auto">
          <a:xfrm>
            <a:off x="7637490" y="4300532"/>
            <a:ext cx="863600" cy="376237"/>
          </a:xfrm>
          <a:prstGeom prst="rect">
            <a:avLst/>
          </a:prstGeom>
          <a:solidFill>
            <a:schemeClr val="accent6">
              <a:lumMod val="75000"/>
            </a:schemeClr>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10" name="Text Box 43"/>
          <p:cNvSpPr txBox="1">
            <a:spLocks noChangeArrowheads="1"/>
          </p:cNvSpPr>
          <p:nvPr/>
        </p:nvSpPr>
        <p:spPr bwMode="auto">
          <a:xfrm>
            <a:off x="4970493" y="3697282"/>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C2</a:t>
            </a:r>
          </a:p>
        </p:txBody>
      </p:sp>
      <p:sp>
        <p:nvSpPr>
          <p:cNvPr id="11" name="Text Box 44"/>
          <p:cNvSpPr txBox="1">
            <a:spLocks noChangeArrowheads="1"/>
          </p:cNvSpPr>
          <p:nvPr/>
        </p:nvSpPr>
        <p:spPr bwMode="auto">
          <a:xfrm>
            <a:off x="4110065" y="2214554"/>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C1</a:t>
            </a:r>
          </a:p>
        </p:txBody>
      </p:sp>
      <p:sp>
        <p:nvSpPr>
          <p:cNvPr id="12" name="Text Box 47"/>
          <p:cNvSpPr txBox="1">
            <a:spLocks noChangeArrowheads="1"/>
          </p:cNvSpPr>
          <p:nvPr/>
        </p:nvSpPr>
        <p:spPr bwMode="auto">
          <a:xfrm>
            <a:off x="4110065" y="2574916"/>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3" name="Text Box 48"/>
          <p:cNvSpPr txBox="1">
            <a:spLocks noChangeArrowheads="1"/>
          </p:cNvSpPr>
          <p:nvPr/>
        </p:nvSpPr>
        <p:spPr bwMode="auto">
          <a:xfrm>
            <a:off x="4970493" y="4057644"/>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4" name="Line 51"/>
          <p:cNvSpPr>
            <a:spLocks noChangeShapeType="1"/>
          </p:cNvSpPr>
          <p:nvPr/>
        </p:nvSpPr>
        <p:spPr bwMode="auto">
          <a:xfrm flipV="1">
            <a:off x="2525741" y="3000372"/>
            <a:ext cx="1546194" cy="723895"/>
          </a:xfrm>
          <a:prstGeom prst="line">
            <a:avLst/>
          </a:prstGeom>
          <a:noFill/>
          <a:ln w="25400">
            <a:solidFill>
              <a:srgbClr val="00B050"/>
            </a:solidFill>
            <a:round/>
            <a:headEnd/>
            <a:tailEnd type="triangle" w="med" len="med"/>
          </a:ln>
        </p:spPr>
        <p:txBody>
          <a:bodyPr/>
          <a:lstStyle/>
          <a:p>
            <a:endParaRPr lang="fr-FR" dirty="0"/>
          </a:p>
        </p:txBody>
      </p:sp>
      <p:sp>
        <p:nvSpPr>
          <p:cNvPr id="15" name="Line 52"/>
          <p:cNvSpPr>
            <a:spLocks noChangeShapeType="1"/>
          </p:cNvSpPr>
          <p:nvPr/>
        </p:nvSpPr>
        <p:spPr bwMode="auto">
          <a:xfrm>
            <a:off x="2525740" y="3724268"/>
            <a:ext cx="1260442" cy="561988"/>
          </a:xfrm>
          <a:prstGeom prst="line">
            <a:avLst/>
          </a:prstGeom>
          <a:noFill/>
          <a:ln w="25400">
            <a:solidFill>
              <a:srgbClr val="00B050"/>
            </a:solidFill>
            <a:round/>
            <a:headEnd/>
            <a:tailEnd type="triangle" w="med" len="med"/>
          </a:ln>
        </p:spPr>
        <p:txBody>
          <a:bodyPr/>
          <a:lstStyle/>
          <a:p>
            <a:endParaRPr lang="fr-FR" dirty="0"/>
          </a:p>
        </p:txBody>
      </p:sp>
      <p:sp>
        <p:nvSpPr>
          <p:cNvPr id="16" name="Line 53"/>
          <p:cNvSpPr>
            <a:spLocks noChangeShapeType="1"/>
          </p:cNvSpPr>
          <p:nvPr/>
        </p:nvSpPr>
        <p:spPr bwMode="auto">
          <a:xfrm flipH="1" flipV="1">
            <a:off x="5837265" y="4227507"/>
            <a:ext cx="1800225" cy="215900"/>
          </a:xfrm>
          <a:prstGeom prst="line">
            <a:avLst/>
          </a:prstGeom>
          <a:noFill/>
          <a:ln w="25400">
            <a:solidFill>
              <a:srgbClr val="C00000"/>
            </a:solidFill>
            <a:round/>
            <a:headEnd/>
            <a:tailEnd type="triangle" w="med" len="med"/>
          </a:ln>
        </p:spPr>
        <p:txBody>
          <a:bodyPr/>
          <a:lstStyle/>
          <a:p>
            <a:endParaRPr lang="fr-FR" dirty="0"/>
          </a:p>
        </p:txBody>
      </p:sp>
      <p:sp>
        <p:nvSpPr>
          <p:cNvPr id="17" name="Line 54"/>
          <p:cNvSpPr>
            <a:spLocks noChangeShapeType="1"/>
          </p:cNvSpPr>
          <p:nvPr/>
        </p:nvSpPr>
        <p:spPr bwMode="auto">
          <a:xfrm flipH="1">
            <a:off x="5837265" y="4443407"/>
            <a:ext cx="1800225" cy="0"/>
          </a:xfrm>
          <a:prstGeom prst="line">
            <a:avLst/>
          </a:prstGeom>
          <a:noFill/>
          <a:ln w="25400">
            <a:solidFill>
              <a:srgbClr val="C00000"/>
            </a:solidFill>
            <a:round/>
            <a:headEnd/>
            <a:tailEnd type="triangle" w="med" len="med"/>
          </a:ln>
        </p:spPr>
        <p:txBody>
          <a:bodyPr/>
          <a:lstStyle/>
          <a:p>
            <a:endParaRPr lang="fr-FR" dirty="0"/>
          </a:p>
        </p:txBody>
      </p:sp>
      <p:sp>
        <p:nvSpPr>
          <p:cNvPr id="18" name="Line 55"/>
          <p:cNvSpPr>
            <a:spLocks noChangeShapeType="1"/>
          </p:cNvSpPr>
          <p:nvPr/>
        </p:nvSpPr>
        <p:spPr bwMode="auto">
          <a:xfrm flipH="1" flipV="1">
            <a:off x="5000627" y="2714620"/>
            <a:ext cx="2636862" cy="1657349"/>
          </a:xfrm>
          <a:prstGeom prst="line">
            <a:avLst/>
          </a:prstGeom>
          <a:noFill/>
          <a:ln w="25400">
            <a:solidFill>
              <a:srgbClr val="C00000"/>
            </a:solidFill>
            <a:round/>
            <a:headEnd/>
            <a:tailEnd type="triangle" w="med" len="med"/>
          </a:ln>
        </p:spPr>
        <p:txBody>
          <a:bodyPr/>
          <a:lstStyle/>
          <a:p>
            <a:endParaRPr lang="fr-FR" dirty="0"/>
          </a:p>
        </p:txBody>
      </p:sp>
      <p:sp>
        <p:nvSpPr>
          <p:cNvPr id="20" name="Rectangle 19"/>
          <p:cNvSpPr/>
          <p:nvPr/>
        </p:nvSpPr>
        <p:spPr>
          <a:xfrm>
            <a:off x="4119581" y="2927348"/>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4119581" y="264159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4976837" y="4213232"/>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4976837" y="442754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p:cNvSpPr/>
          <p:nvPr/>
        </p:nvSpPr>
        <p:spPr>
          <a:xfrm>
            <a:off x="4929190" y="264318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p:cNvSpPr/>
          <p:nvPr/>
        </p:nvSpPr>
        <p:spPr>
          <a:xfrm>
            <a:off x="5762655" y="421323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p:cNvSpPr/>
          <p:nvPr/>
        </p:nvSpPr>
        <p:spPr>
          <a:xfrm>
            <a:off x="5762655" y="4356108"/>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Oval 57"/>
          <p:cNvSpPr>
            <a:spLocks noChangeArrowheads="1"/>
          </p:cNvSpPr>
          <p:nvPr/>
        </p:nvSpPr>
        <p:spPr bwMode="auto">
          <a:xfrm>
            <a:off x="5691217" y="3998918"/>
            <a:ext cx="357190" cy="714380"/>
          </a:xfrm>
          <a:prstGeom prst="ellipse">
            <a:avLst/>
          </a:prstGeom>
          <a:noFill/>
          <a:ln w="25400">
            <a:solidFill>
              <a:schemeClr val="accent1"/>
            </a:solidFill>
            <a:prstDash val="dash"/>
            <a:round/>
            <a:headEnd/>
            <a:tailEnd/>
          </a:ln>
        </p:spPr>
        <p:txBody>
          <a:bodyPr wrap="none" anchor="ctr"/>
          <a:lstStyle/>
          <a:p>
            <a:endParaRPr lang="fr-FR" dirty="0"/>
          </a:p>
        </p:txBody>
      </p:sp>
      <p:sp>
        <p:nvSpPr>
          <p:cNvPr id="38" name="Text Box 49"/>
          <p:cNvSpPr txBox="1">
            <a:spLocks noChangeArrowheads="1"/>
          </p:cNvSpPr>
          <p:nvPr/>
        </p:nvSpPr>
        <p:spPr bwMode="auto">
          <a:xfrm>
            <a:off x="3786182" y="3714752"/>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C3</a:t>
            </a:r>
          </a:p>
        </p:txBody>
      </p:sp>
      <p:sp>
        <p:nvSpPr>
          <p:cNvPr id="39" name="Text Box 50"/>
          <p:cNvSpPr txBox="1">
            <a:spLocks noChangeArrowheads="1"/>
          </p:cNvSpPr>
          <p:nvPr/>
        </p:nvSpPr>
        <p:spPr bwMode="auto">
          <a:xfrm>
            <a:off x="3786182" y="4075115"/>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40" name="Rectangle 39"/>
          <p:cNvSpPr/>
          <p:nvPr/>
        </p:nvSpPr>
        <p:spPr>
          <a:xfrm>
            <a:off x="3803628" y="4203715"/>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p:cNvSpPr/>
          <p:nvPr/>
        </p:nvSpPr>
        <p:spPr>
          <a:xfrm>
            <a:off x="0" y="1000108"/>
            <a:ext cx="4143404" cy="461665"/>
          </a:xfrm>
          <a:prstGeom prst="rect">
            <a:avLst/>
          </a:prstGeom>
          <a:solidFill>
            <a:schemeClr val="accent6">
              <a:lumMod val="40000"/>
              <a:lumOff val="60000"/>
            </a:schemeClr>
          </a:solidFill>
        </p:spPr>
        <p:txBody>
          <a:bodyPr wrap="square">
            <a:spAutoFit/>
          </a:bodyPr>
          <a:lstStyle/>
          <a:p>
            <a:r>
              <a:rPr lang="fr-FR" sz="2400" b="1" dirty="0" smtClean="0"/>
              <a:t>Le concept de coupe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357158" y="2071678"/>
            <a:ext cx="8143932" cy="2825389"/>
          </a:xfrm>
          <a:prstGeom prst="rect">
            <a:avLst/>
          </a:prstGeom>
        </p:spPr>
        <p:txBody>
          <a:bodyPr wrap="square">
            <a:spAutoFit/>
          </a:bodyPr>
          <a:lstStyle/>
          <a:p>
            <a:pPr marL="274320" lvl="0" algn="just" fontAlgn="auto">
              <a:spcBef>
                <a:spcPct val="20000"/>
              </a:spcBef>
              <a:spcAft>
                <a:spcPts val="0"/>
              </a:spcAft>
              <a:buClr>
                <a:srgbClr val="F07F09"/>
              </a:buClr>
              <a:buSzPct val="85000"/>
            </a:pPr>
            <a:endParaRPr lang="fr-FR" sz="2800" dirty="0" smtClean="0"/>
          </a:p>
          <a:p>
            <a:pPr marL="274320" lvl="0" algn="just" fontAlgn="auto">
              <a:spcBef>
                <a:spcPct val="20000"/>
              </a:spcBef>
              <a:spcAft>
                <a:spcPts val="0"/>
              </a:spcAft>
              <a:buClr>
                <a:srgbClr val="F07F09"/>
              </a:buClr>
              <a:buSzPct val="85000"/>
            </a:pPr>
            <a:r>
              <a:rPr lang="fr-FR" sz="2800" dirty="0" smtClean="0"/>
              <a:t>Néanmoins, nous allons voir que, les solutions fournies par la POO ne sont pas toujours claires et élégantes, et ne sont donc pas très satisfaisantes, surtout en ce qui concerne les problèmes engendrés par les </a:t>
            </a:r>
            <a:r>
              <a:rPr lang="fr-FR" sz="3200" b="1" dirty="0" smtClean="0">
                <a:solidFill>
                  <a:schemeClr val="accent4"/>
                </a:solidFill>
              </a:rPr>
              <a:t>préoccupations transversales</a:t>
            </a:r>
            <a:r>
              <a:rPr lang="fr-FR" sz="2800" dirty="0" smtClean="0"/>
              <a:t>.</a:t>
            </a:r>
            <a:endParaRPr lang="fr-FR" sz="2800" b="1" dirty="0" smtClean="0">
              <a:solidFill>
                <a:schemeClr val="accent1">
                  <a:lumMod val="75000"/>
                </a:schemeClr>
              </a:solidFill>
              <a:latin typeface="Georgia"/>
              <a:ea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28802"/>
            <a:ext cx="8786874" cy="4093428"/>
          </a:xfrm>
          <a:prstGeom prst="rect">
            <a:avLst/>
          </a:prstGeom>
        </p:spPr>
        <p:txBody>
          <a:bodyPr wrap="square">
            <a:spAutoFit/>
          </a:bodyPr>
          <a:lstStyle/>
          <a:p>
            <a:pPr algn="just"/>
            <a:r>
              <a:rPr lang="fr-FR" sz="2000" dirty="0" smtClean="0"/>
              <a:t>Une consigne (</a:t>
            </a:r>
            <a:r>
              <a:rPr lang="fr-FR" sz="2000" dirty="0" err="1" smtClean="0"/>
              <a:t>advice</a:t>
            </a:r>
            <a:r>
              <a:rPr lang="fr-FR" sz="2000" dirty="0" smtClean="0"/>
              <a:t> en anglais) représente un comportement technique particulier d'un aspect. Concrètement, c'est un bloc de code qui sera greffé dans l'application à l'exécution d'un point de jonction définit dans une coupe.</a:t>
            </a:r>
          </a:p>
          <a:p>
            <a:pPr algn="just"/>
            <a:endParaRPr lang="fr-FR" sz="2000" dirty="0" smtClean="0"/>
          </a:p>
          <a:p>
            <a:pPr algn="just"/>
            <a:r>
              <a:rPr lang="fr-FR" sz="2000" dirty="0" smtClean="0"/>
              <a:t>Un aspect peut contenir une à plusieurs consignes. De même qu'un aspect peut être assimilé à une classe en programmation orientée objet, un code de consigne pourra être comparé à une méthode de l'aspect.</a:t>
            </a:r>
          </a:p>
          <a:p>
            <a:pPr algn="just"/>
            <a:endParaRPr lang="fr-FR" sz="2000" dirty="0" smtClean="0"/>
          </a:p>
          <a:p>
            <a:pPr algn="just"/>
            <a:r>
              <a:rPr lang="fr-FR" sz="2000" dirty="0" smtClean="0"/>
              <a:t>Comme nous l'avons vu précédemment, une coupe peut contenir plusieurs points de jonction, qui eux-mêmes peuvent référencer plusieurs aspects. Une consigne est donc susceptible d'être utilisée à plusieurs endroits dans l'application et un point de jonction peut éventuellement greffer plusieurs consignes au moment de l'interception.</a:t>
            </a: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6" name="Rectangle 5"/>
          <p:cNvSpPr/>
          <p:nvPr/>
        </p:nvSpPr>
        <p:spPr>
          <a:xfrm>
            <a:off x="0" y="1000108"/>
            <a:ext cx="4248920" cy="461665"/>
          </a:xfrm>
          <a:prstGeom prst="rect">
            <a:avLst/>
          </a:prstGeom>
          <a:solidFill>
            <a:schemeClr val="accent3">
              <a:lumMod val="60000"/>
              <a:lumOff val="4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28802"/>
            <a:ext cx="8786874" cy="3785652"/>
          </a:xfrm>
          <a:prstGeom prst="rect">
            <a:avLst/>
          </a:prstGeom>
        </p:spPr>
        <p:txBody>
          <a:bodyPr wrap="square">
            <a:spAutoFit/>
          </a:bodyPr>
          <a:lstStyle/>
          <a:p>
            <a:pPr algn="just"/>
            <a:r>
              <a:rPr lang="fr-FR" sz="2000" dirty="0" smtClean="0"/>
              <a:t>Différents types de consignes peuvent être identifiés, selon la manière dont ils sont exécutés à l'apparition d'un point de jonction définit par une coupe.</a:t>
            </a:r>
          </a:p>
          <a:p>
            <a:pPr algn="just"/>
            <a:endParaRPr lang="fr-FR" sz="2000" i="1" dirty="0" smtClean="0">
              <a:solidFill>
                <a:srgbClr val="1B587C">
                  <a:lumMod val="75000"/>
                </a:srgbClr>
              </a:solidFill>
              <a:latin typeface="Georgia"/>
              <a:ea typeface="+mn-ea"/>
            </a:endParaRPr>
          </a:p>
          <a:p>
            <a:pPr algn="just"/>
            <a:r>
              <a:rPr lang="fr-FR" sz="2000" b="1" dirty="0" smtClean="0"/>
              <a:t>Les consignes </a:t>
            </a:r>
            <a:r>
              <a:rPr lang="fr-FR" sz="2000" b="1" dirty="0" err="1" smtClean="0"/>
              <a:t>before</a:t>
            </a:r>
            <a:r>
              <a:rPr lang="fr-FR" sz="2000" b="1" dirty="0" smtClean="0"/>
              <a:t> </a:t>
            </a:r>
            <a:r>
              <a:rPr lang="fr-FR" sz="2000" dirty="0" smtClean="0"/>
              <a:t>Une consigne de type </a:t>
            </a:r>
            <a:r>
              <a:rPr lang="fr-FR" sz="2000" dirty="0" err="1" smtClean="0"/>
              <a:t>before</a:t>
            </a:r>
            <a:r>
              <a:rPr lang="fr-FR" sz="2000" dirty="0" smtClean="0"/>
              <a:t>, exécute son bloc de code avant l'exécution du code intercepté. </a:t>
            </a:r>
          </a:p>
          <a:p>
            <a:pPr algn="just"/>
            <a:endParaRPr lang="fr-FR" sz="2000" dirty="0" smtClean="0">
              <a:solidFill>
                <a:srgbClr val="1B587C">
                  <a:lumMod val="75000"/>
                </a:srgbClr>
              </a:solidFill>
              <a:latin typeface="Georgia"/>
              <a:ea typeface="+mn-ea"/>
            </a:endParaRPr>
          </a:p>
          <a:p>
            <a:pPr algn="just"/>
            <a:r>
              <a:rPr lang="fr-FR" sz="2000" b="1" dirty="0" smtClean="0"/>
              <a:t>Les consignes </a:t>
            </a:r>
            <a:r>
              <a:rPr lang="fr-FR" sz="2000" b="1" dirty="0" err="1" smtClean="0"/>
              <a:t>after</a:t>
            </a:r>
            <a:r>
              <a:rPr lang="fr-FR" sz="2000" b="1" dirty="0" smtClean="0"/>
              <a:t> </a:t>
            </a:r>
            <a:r>
              <a:rPr lang="fr-FR" sz="2000" dirty="0" smtClean="0"/>
              <a:t>Une consigne de type </a:t>
            </a:r>
            <a:r>
              <a:rPr lang="fr-FR" sz="2000" dirty="0" err="1" smtClean="0"/>
              <a:t>before</a:t>
            </a:r>
            <a:r>
              <a:rPr lang="fr-FR" sz="2000" dirty="0" smtClean="0"/>
              <a:t>, exécute son bloc de code après l'exécution du code intercepté. </a:t>
            </a:r>
          </a:p>
          <a:p>
            <a:pPr algn="just"/>
            <a:endParaRPr lang="fr-FR" sz="2000" b="1" dirty="0" smtClean="0"/>
          </a:p>
          <a:p>
            <a:pPr algn="just"/>
            <a:r>
              <a:rPr lang="fr-FR" sz="2000" b="1" dirty="0" smtClean="0"/>
              <a:t>Les consignes </a:t>
            </a:r>
            <a:r>
              <a:rPr lang="fr-FR" sz="2000" b="1" dirty="0" err="1" smtClean="0"/>
              <a:t>around</a:t>
            </a:r>
            <a:r>
              <a:rPr lang="fr-FR" sz="2000" b="1" dirty="0" smtClean="0"/>
              <a:t> </a:t>
            </a:r>
            <a:r>
              <a:rPr lang="fr-FR" sz="2000" dirty="0" smtClean="0"/>
              <a:t>Une consigne de type </a:t>
            </a:r>
            <a:r>
              <a:rPr lang="fr-FR" sz="2000" dirty="0" err="1" smtClean="0"/>
              <a:t>around</a:t>
            </a:r>
            <a:r>
              <a:rPr lang="fr-FR" sz="2000" dirty="0" smtClean="0"/>
              <a:t>, exécute son bloc de code avant et après l'exécution du code intercepté. Ainsi, une consigne </a:t>
            </a:r>
            <a:r>
              <a:rPr lang="fr-FR" sz="2000" dirty="0" err="1" smtClean="0"/>
              <a:t>around</a:t>
            </a:r>
            <a:r>
              <a:rPr lang="fr-FR" sz="2000" dirty="0" smtClean="0"/>
              <a:t> est composée de deux parties avant et après. </a:t>
            </a: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6" name="Rectangle 5"/>
          <p:cNvSpPr/>
          <p:nvPr/>
        </p:nvSpPr>
        <p:spPr>
          <a:xfrm>
            <a:off x="0" y="1000108"/>
            <a:ext cx="4248920" cy="461665"/>
          </a:xfrm>
          <a:prstGeom prst="rect">
            <a:avLst/>
          </a:prstGeom>
          <a:solidFill>
            <a:schemeClr val="accent3">
              <a:lumMod val="60000"/>
              <a:lumOff val="4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ZoneTexte 4"/>
          <p:cNvSpPr txBox="1"/>
          <p:nvPr/>
        </p:nvSpPr>
        <p:spPr>
          <a:xfrm>
            <a:off x="6143636" y="1500174"/>
            <a:ext cx="2714644" cy="1077218"/>
          </a:xfrm>
          <a:prstGeom prst="rect">
            <a:avLst/>
          </a:prstGeom>
          <a:noFill/>
        </p:spPr>
        <p:txBody>
          <a:bodyPr wrap="square" rtlCol="0">
            <a:spAutoFit/>
          </a:bodyPr>
          <a:lstStyle/>
          <a:p>
            <a:pPr>
              <a:buFont typeface="Wingdings" pitchFamily="2" charset="2"/>
              <a:buChar char="Ø"/>
            </a:pPr>
            <a:r>
              <a:rPr lang="fr-FR" sz="1600" b="1" dirty="0" smtClean="0">
                <a:solidFill>
                  <a:srgbClr val="0070C0"/>
                </a:solidFill>
                <a:latin typeface="Times New Roman" pitchFamily="18" charset="0"/>
                <a:cs typeface="Times New Roman" pitchFamily="18" charset="0"/>
              </a:rPr>
              <a:t>Les aspects </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points de jonction</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points de coupure</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a:t>
            </a:r>
            <a:r>
              <a:rPr lang="fr-FR" sz="1600" b="1" dirty="0" err="1" smtClean="0">
                <a:solidFill>
                  <a:srgbClr val="0070C0"/>
                </a:solidFill>
                <a:latin typeface="Times New Roman" pitchFamily="18" charset="0"/>
                <a:cs typeface="Times New Roman" pitchFamily="18" charset="0"/>
              </a:rPr>
              <a:t>advices</a:t>
            </a:r>
            <a:r>
              <a:rPr lang="fr-FR" sz="1600" b="1" dirty="0" smtClean="0">
                <a:solidFill>
                  <a:srgbClr val="0070C0"/>
                </a:solidFill>
                <a:latin typeface="Times New Roman" pitchFamily="18" charset="0"/>
                <a:cs typeface="Times New Roman" pitchFamily="18" charset="0"/>
              </a:rPr>
              <a:t> ( conseils ) </a:t>
            </a:r>
          </a:p>
        </p:txBody>
      </p:sp>
      <p:sp>
        <p:nvSpPr>
          <p:cNvPr id="6" name="Text Box 39"/>
          <p:cNvSpPr txBox="1">
            <a:spLocks noChangeArrowheads="1"/>
          </p:cNvSpPr>
          <p:nvPr/>
        </p:nvSpPr>
        <p:spPr bwMode="auto">
          <a:xfrm>
            <a:off x="1660553" y="3219444"/>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A1</a:t>
            </a:r>
          </a:p>
        </p:txBody>
      </p:sp>
      <p:sp>
        <p:nvSpPr>
          <p:cNvPr id="7" name="Text Box 40"/>
          <p:cNvSpPr txBox="1">
            <a:spLocks noChangeArrowheads="1"/>
          </p:cNvSpPr>
          <p:nvPr/>
        </p:nvSpPr>
        <p:spPr bwMode="auto">
          <a:xfrm>
            <a:off x="7637490" y="3940169"/>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A2</a:t>
            </a:r>
          </a:p>
        </p:txBody>
      </p:sp>
      <p:sp>
        <p:nvSpPr>
          <p:cNvPr id="8" name="Text Box 41"/>
          <p:cNvSpPr txBox="1">
            <a:spLocks noChangeArrowheads="1"/>
          </p:cNvSpPr>
          <p:nvPr/>
        </p:nvSpPr>
        <p:spPr bwMode="auto">
          <a:xfrm>
            <a:off x="1660553" y="3579807"/>
            <a:ext cx="863600" cy="376237"/>
          </a:xfrm>
          <a:prstGeom prst="rect">
            <a:avLst/>
          </a:prstGeom>
          <a:solidFill>
            <a:srgbClr val="00B050"/>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9" name="Text Box 42"/>
          <p:cNvSpPr txBox="1">
            <a:spLocks noChangeArrowheads="1"/>
          </p:cNvSpPr>
          <p:nvPr/>
        </p:nvSpPr>
        <p:spPr bwMode="auto">
          <a:xfrm>
            <a:off x="7637490" y="4300532"/>
            <a:ext cx="863600" cy="376237"/>
          </a:xfrm>
          <a:prstGeom prst="rect">
            <a:avLst/>
          </a:prstGeom>
          <a:solidFill>
            <a:schemeClr val="accent6">
              <a:lumMod val="75000"/>
            </a:schemeClr>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10" name="Text Box 43"/>
          <p:cNvSpPr txBox="1">
            <a:spLocks noChangeArrowheads="1"/>
          </p:cNvSpPr>
          <p:nvPr/>
        </p:nvSpPr>
        <p:spPr bwMode="auto">
          <a:xfrm>
            <a:off x="4970493" y="3697282"/>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C2</a:t>
            </a:r>
          </a:p>
        </p:txBody>
      </p:sp>
      <p:sp>
        <p:nvSpPr>
          <p:cNvPr id="11" name="Text Box 44"/>
          <p:cNvSpPr txBox="1">
            <a:spLocks noChangeArrowheads="1"/>
          </p:cNvSpPr>
          <p:nvPr/>
        </p:nvSpPr>
        <p:spPr bwMode="auto">
          <a:xfrm>
            <a:off x="4110065" y="2214554"/>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C1</a:t>
            </a:r>
          </a:p>
        </p:txBody>
      </p:sp>
      <p:sp>
        <p:nvSpPr>
          <p:cNvPr id="12" name="Text Box 47"/>
          <p:cNvSpPr txBox="1">
            <a:spLocks noChangeArrowheads="1"/>
          </p:cNvSpPr>
          <p:nvPr/>
        </p:nvSpPr>
        <p:spPr bwMode="auto">
          <a:xfrm>
            <a:off x="4110065" y="2574916"/>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3" name="Text Box 48"/>
          <p:cNvSpPr txBox="1">
            <a:spLocks noChangeArrowheads="1"/>
          </p:cNvSpPr>
          <p:nvPr/>
        </p:nvSpPr>
        <p:spPr bwMode="auto">
          <a:xfrm>
            <a:off x="4970493" y="4057644"/>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4" name="Line 51"/>
          <p:cNvSpPr>
            <a:spLocks noChangeShapeType="1"/>
          </p:cNvSpPr>
          <p:nvPr/>
        </p:nvSpPr>
        <p:spPr bwMode="auto">
          <a:xfrm flipV="1">
            <a:off x="2525741" y="3000372"/>
            <a:ext cx="1546194" cy="723895"/>
          </a:xfrm>
          <a:prstGeom prst="line">
            <a:avLst/>
          </a:prstGeom>
          <a:noFill/>
          <a:ln w="25400">
            <a:solidFill>
              <a:srgbClr val="00B050"/>
            </a:solidFill>
            <a:round/>
            <a:headEnd/>
            <a:tailEnd type="triangle" w="med" len="med"/>
          </a:ln>
        </p:spPr>
        <p:txBody>
          <a:bodyPr/>
          <a:lstStyle/>
          <a:p>
            <a:endParaRPr lang="fr-FR" dirty="0"/>
          </a:p>
        </p:txBody>
      </p:sp>
      <p:sp>
        <p:nvSpPr>
          <p:cNvPr id="15" name="Line 52"/>
          <p:cNvSpPr>
            <a:spLocks noChangeShapeType="1"/>
          </p:cNvSpPr>
          <p:nvPr/>
        </p:nvSpPr>
        <p:spPr bwMode="auto">
          <a:xfrm>
            <a:off x="2525740" y="3724268"/>
            <a:ext cx="1260442" cy="561988"/>
          </a:xfrm>
          <a:prstGeom prst="line">
            <a:avLst/>
          </a:prstGeom>
          <a:noFill/>
          <a:ln w="25400">
            <a:solidFill>
              <a:srgbClr val="00B050"/>
            </a:solidFill>
            <a:round/>
            <a:headEnd/>
            <a:tailEnd type="triangle" w="med" len="med"/>
          </a:ln>
        </p:spPr>
        <p:txBody>
          <a:bodyPr/>
          <a:lstStyle/>
          <a:p>
            <a:endParaRPr lang="fr-FR" dirty="0"/>
          </a:p>
        </p:txBody>
      </p:sp>
      <p:sp>
        <p:nvSpPr>
          <p:cNvPr id="16" name="Line 53"/>
          <p:cNvSpPr>
            <a:spLocks noChangeShapeType="1"/>
          </p:cNvSpPr>
          <p:nvPr/>
        </p:nvSpPr>
        <p:spPr bwMode="auto">
          <a:xfrm flipH="1" flipV="1">
            <a:off x="5837265" y="4227507"/>
            <a:ext cx="1800225" cy="215900"/>
          </a:xfrm>
          <a:prstGeom prst="line">
            <a:avLst/>
          </a:prstGeom>
          <a:noFill/>
          <a:ln w="25400">
            <a:solidFill>
              <a:srgbClr val="C00000"/>
            </a:solidFill>
            <a:round/>
            <a:headEnd/>
            <a:tailEnd type="triangle" w="med" len="med"/>
          </a:ln>
        </p:spPr>
        <p:txBody>
          <a:bodyPr/>
          <a:lstStyle/>
          <a:p>
            <a:endParaRPr lang="fr-FR" dirty="0"/>
          </a:p>
        </p:txBody>
      </p:sp>
      <p:sp>
        <p:nvSpPr>
          <p:cNvPr id="17" name="Line 54"/>
          <p:cNvSpPr>
            <a:spLocks noChangeShapeType="1"/>
          </p:cNvSpPr>
          <p:nvPr/>
        </p:nvSpPr>
        <p:spPr bwMode="auto">
          <a:xfrm flipH="1">
            <a:off x="5837265" y="4443407"/>
            <a:ext cx="1800225" cy="0"/>
          </a:xfrm>
          <a:prstGeom prst="line">
            <a:avLst/>
          </a:prstGeom>
          <a:noFill/>
          <a:ln w="25400">
            <a:solidFill>
              <a:srgbClr val="C00000"/>
            </a:solidFill>
            <a:round/>
            <a:headEnd/>
            <a:tailEnd type="triangle" w="med" len="med"/>
          </a:ln>
        </p:spPr>
        <p:txBody>
          <a:bodyPr/>
          <a:lstStyle/>
          <a:p>
            <a:endParaRPr lang="fr-FR" dirty="0"/>
          </a:p>
        </p:txBody>
      </p:sp>
      <p:sp>
        <p:nvSpPr>
          <p:cNvPr id="18" name="Line 55"/>
          <p:cNvSpPr>
            <a:spLocks noChangeShapeType="1"/>
          </p:cNvSpPr>
          <p:nvPr/>
        </p:nvSpPr>
        <p:spPr bwMode="auto">
          <a:xfrm flipH="1" flipV="1">
            <a:off x="5000627" y="2714620"/>
            <a:ext cx="2636862" cy="1657349"/>
          </a:xfrm>
          <a:prstGeom prst="line">
            <a:avLst/>
          </a:prstGeom>
          <a:noFill/>
          <a:ln w="25400">
            <a:solidFill>
              <a:srgbClr val="C00000"/>
            </a:solidFill>
            <a:round/>
            <a:headEnd/>
            <a:tailEnd type="triangle" w="med" len="med"/>
          </a:ln>
        </p:spPr>
        <p:txBody>
          <a:bodyPr/>
          <a:lstStyle/>
          <a:p>
            <a:endParaRPr lang="fr-FR" dirty="0"/>
          </a:p>
        </p:txBody>
      </p:sp>
      <p:sp>
        <p:nvSpPr>
          <p:cNvPr id="20" name="Rectangle 19"/>
          <p:cNvSpPr/>
          <p:nvPr/>
        </p:nvSpPr>
        <p:spPr>
          <a:xfrm>
            <a:off x="4119581" y="2927348"/>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4119581" y="264159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4976837" y="4213232"/>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4976837" y="442754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p:cNvSpPr/>
          <p:nvPr/>
        </p:nvSpPr>
        <p:spPr>
          <a:xfrm>
            <a:off x="4929190" y="264318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p:cNvSpPr/>
          <p:nvPr/>
        </p:nvSpPr>
        <p:spPr>
          <a:xfrm>
            <a:off x="5762655" y="421323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p:cNvSpPr/>
          <p:nvPr/>
        </p:nvSpPr>
        <p:spPr>
          <a:xfrm>
            <a:off x="5762655" y="4356108"/>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Oval 57"/>
          <p:cNvSpPr>
            <a:spLocks noChangeArrowheads="1"/>
          </p:cNvSpPr>
          <p:nvPr/>
        </p:nvSpPr>
        <p:spPr bwMode="auto">
          <a:xfrm>
            <a:off x="5691217" y="3998918"/>
            <a:ext cx="357190" cy="714380"/>
          </a:xfrm>
          <a:prstGeom prst="ellipse">
            <a:avLst/>
          </a:prstGeom>
          <a:noFill/>
          <a:ln w="25400">
            <a:solidFill>
              <a:schemeClr val="accent1"/>
            </a:solidFill>
            <a:prstDash val="dash"/>
            <a:round/>
            <a:headEnd/>
            <a:tailEnd/>
          </a:ln>
        </p:spPr>
        <p:txBody>
          <a:bodyPr wrap="none" anchor="ctr"/>
          <a:lstStyle/>
          <a:p>
            <a:endParaRPr lang="fr-FR" dirty="0"/>
          </a:p>
        </p:txBody>
      </p:sp>
      <p:sp>
        <p:nvSpPr>
          <p:cNvPr id="38" name="Text Box 49"/>
          <p:cNvSpPr txBox="1">
            <a:spLocks noChangeArrowheads="1"/>
          </p:cNvSpPr>
          <p:nvPr/>
        </p:nvSpPr>
        <p:spPr bwMode="auto">
          <a:xfrm>
            <a:off x="3786182" y="3714752"/>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C3</a:t>
            </a:r>
          </a:p>
        </p:txBody>
      </p:sp>
      <p:sp>
        <p:nvSpPr>
          <p:cNvPr id="39" name="Text Box 50"/>
          <p:cNvSpPr txBox="1">
            <a:spLocks noChangeArrowheads="1"/>
          </p:cNvSpPr>
          <p:nvPr/>
        </p:nvSpPr>
        <p:spPr bwMode="auto">
          <a:xfrm>
            <a:off x="3786182" y="4075115"/>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40" name="Rectangle 39"/>
          <p:cNvSpPr/>
          <p:nvPr/>
        </p:nvSpPr>
        <p:spPr>
          <a:xfrm>
            <a:off x="3803628" y="4203715"/>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p:cNvSpPr/>
          <p:nvPr/>
        </p:nvSpPr>
        <p:spPr>
          <a:xfrm>
            <a:off x="0" y="1000108"/>
            <a:ext cx="4248920" cy="461665"/>
          </a:xfrm>
          <a:prstGeom prst="rect">
            <a:avLst/>
          </a:prstGeom>
          <a:solidFill>
            <a:schemeClr val="accent3">
              <a:lumMod val="60000"/>
              <a:lumOff val="4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3810000"/>
            <a:ext cx="6464300" cy="2289175"/>
          </a:xfrm>
          <a:prstGeom prst="rect">
            <a:avLst/>
          </a:prstGeom>
          <a:noFill/>
          <a:ln w="3175">
            <a:noFill/>
            <a:miter lim="800000"/>
            <a:headEnd/>
            <a:tailEnd/>
          </a:ln>
        </p:spPr>
        <p:txBody>
          <a:bodyPr wrap="none">
            <a:spAutoFit/>
          </a:bodyPr>
          <a:lstStyle/>
          <a:p>
            <a:pPr algn="l" rtl="0" eaLnBrk="0" hangingPunct="0"/>
            <a:r>
              <a:rPr lang="en-US" b="1" dirty="0">
                <a:solidFill>
                  <a:srgbClr val="02354E"/>
                </a:solidFill>
                <a:latin typeface="Courier New" pitchFamily="49" charset="0"/>
              </a:rPr>
              <a:t>  </a:t>
            </a:r>
            <a:r>
              <a:rPr lang="en-US" b="1" dirty="0" err="1">
                <a:solidFill>
                  <a:schemeClr val="accent2"/>
                </a:solidFill>
                <a:latin typeface="Courier New" pitchFamily="49" charset="0"/>
              </a:rPr>
              <a:t>pointcut</a:t>
            </a:r>
            <a:r>
              <a:rPr lang="en-US" b="1" dirty="0">
                <a:solidFill>
                  <a:srgbClr val="02354E"/>
                </a:solidFill>
                <a:latin typeface="Courier New" pitchFamily="49" charset="0"/>
              </a:rPr>
              <a:t> move(): </a:t>
            </a:r>
          </a:p>
          <a:p>
            <a:pPr algn="l" rtl="0" eaLnBrk="0" hangingPunct="0"/>
            <a:r>
              <a:rPr lang="en-US" b="1" dirty="0">
                <a:solidFill>
                  <a:srgbClr val="02354E"/>
                </a:solidFill>
                <a:latin typeface="Courier New" pitchFamily="49" charset="0"/>
              </a:rPr>
              <a:t>    call(</a:t>
            </a:r>
            <a:r>
              <a:rPr lang="en-US" b="1" dirty="0">
                <a:solidFill>
                  <a:schemeClr val="accent2"/>
                </a:solidFill>
                <a:latin typeface="Courier New" pitchFamily="49" charset="0"/>
              </a:rPr>
              <a:t>void</a:t>
            </a:r>
            <a:r>
              <a:rPr lang="en-US" b="1" dirty="0">
                <a:solidFill>
                  <a:srgbClr val="02354E"/>
                </a:solidFill>
                <a:latin typeface="Courier New" pitchFamily="49" charset="0"/>
              </a:rPr>
              <a:t> Line.setP1(Point)) || </a:t>
            </a:r>
          </a:p>
          <a:p>
            <a:pPr algn="l" rtl="0" eaLnBrk="0" hangingPunct="0"/>
            <a:r>
              <a:rPr lang="en-US" b="1" dirty="0">
                <a:solidFill>
                  <a:srgbClr val="02354E"/>
                </a:solidFill>
                <a:latin typeface="Courier New" pitchFamily="49" charset="0"/>
              </a:rPr>
              <a:t>    call(void Line.setP2(Point));</a:t>
            </a:r>
          </a:p>
          <a:p>
            <a:pPr algn="l" rtl="0" eaLnBrk="0" hangingPunct="0"/>
            <a:endParaRPr lang="en-US" b="1" dirty="0">
              <a:solidFill>
                <a:srgbClr val="02354E"/>
              </a:solidFill>
              <a:latin typeface="Courier New" pitchFamily="49" charset="0"/>
            </a:endParaRPr>
          </a:p>
          <a:p>
            <a:pPr algn="l" rtl="0" eaLnBrk="0" hangingPunct="0"/>
            <a:r>
              <a:rPr lang="en-US" b="1" dirty="0">
                <a:solidFill>
                  <a:srgbClr val="02354E"/>
                </a:solidFill>
                <a:latin typeface="Courier New" pitchFamily="49" charset="0"/>
              </a:rPr>
              <a:t>  </a:t>
            </a:r>
            <a:r>
              <a:rPr lang="en-US" b="1" dirty="0">
                <a:solidFill>
                  <a:schemeClr val="accent2"/>
                </a:solidFill>
                <a:latin typeface="Courier New" pitchFamily="49" charset="0"/>
              </a:rPr>
              <a:t>after</a:t>
            </a:r>
            <a:r>
              <a:rPr lang="en-US" b="1" dirty="0">
                <a:solidFill>
                  <a:srgbClr val="02354E"/>
                </a:solidFill>
                <a:latin typeface="Courier New" pitchFamily="49" charset="0"/>
              </a:rPr>
              <a:t>() </a:t>
            </a:r>
            <a:r>
              <a:rPr lang="en-US" b="1" dirty="0">
                <a:solidFill>
                  <a:schemeClr val="accent2"/>
                </a:solidFill>
                <a:latin typeface="Courier New" pitchFamily="49" charset="0"/>
              </a:rPr>
              <a:t>returning</a:t>
            </a:r>
            <a:r>
              <a:rPr lang="en-US" b="1" dirty="0">
                <a:solidFill>
                  <a:srgbClr val="02354E"/>
                </a:solidFill>
                <a:latin typeface="Courier New" pitchFamily="49" charset="0"/>
              </a:rPr>
              <a:t>: move() {</a:t>
            </a:r>
          </a:p>
          <a:p>
            <a:pPr algn="l" rtl="0" eaLnBrk="0" hangingPunct="0"/>
            <a:r>
              <a:rPr lang="en-US" b="1" dirty="0">
                <a:solidFill>
                  <a:srgbClr val="02354E"/>
                </a:solidFill>
                <a:latin typeface="Courier New" pitchFamily="49" charset="0"/>
              </a:rPr>
              <a:t>    </a:t>
            </a:r>
            <a:r>
              <a:rPr lang="en-US" b="1" i="1" dirty="0">
                <a:solidFill>
                  <a:srgbClr val="02354E"/>
                </a:solidFill>
                <a:latin typeface="Courier New" pitchFamily="49" charset="0"/>
              </a:rPr>
              <a:t>&lt;code à </a:t>
            </a:r>
            <a:r>
              <a:rPr lang="en-US" b="1" i="1" dirty="0" err="1">
                <a:solidFill>
                  <a:srgbClr val="02354E"/>
                </a:solidFill>
                <a:latin typeface="Courier New" pitchFamily="49" charset="0"/>
              </a:rPr>
              <a:t>exécuter</a:t>
            </a:r>
            <a:r>
              <a:rPr lang="en-US" b="1" i="1" dirty="0">
                <a:solidFill>
                  <a:srgbClr val="02354E"/>
                </a:solidFill>
                <a:latin typeface="Courier New" pitchFamily="49" charset="0"/>
              </a:rPr>
              <a:t> après </a:t>
            </a:r>
            <a:r>
              <a:rPr lang="en-US" b="1" i="1" dirty="0" err="1">
                <a:solidFill>
                  <a:srgbClr val="02354E"/>
                </a:solidFill>
                <a:latin typeface="Courier New" pitchFamily="49" charset="0"/>
              </a:rPr>
              <a:t>chaque</a:t>
            </a:r>
            <a:r>
              <a:rPr lang="en-US" b="1" i="1" dirty="0">
                <a:solidFill>
                  <a:srgbClr val="02354E"/>
                </a:solidFill>
                <a:latin typeface="Courier New" pitchFamily="49" charset="0"/>
              </a:rPr>
              <a:t> </a:t>
            </a:r>
            <a:r>
              <a:rPr lang="en-US" b="1" i="1" dirty="0" err="1">
                <a:solidFill>
                  <a:srgbClr val="02354E"/>
                </a:solidFill>
                <a:latin typeface="Courier New" pitchFamily="49" charset="0"/>
              </a:rPr>
              <a:t>déplacement</a:t>
            </a:r>
            <a:r>
              <a:rPr lang="en-US" b="1" i="1" dirty="0">
                <a:solidFill>
                  <a:srgbClr val="02354E"/>
                </a:solidFill>
                <a:latin typeface="Courier New" pitchFamily="49" charset="0"/>
              </a:rPr>
              <a:t>&gt;</a:t>
            </a:r>
            <a:endParaRPr lang="en-US" b="1" dirty="0">
              <a:solidFill>
                <a:srgbClr val="02354E"/>
              </a:solidFill>
              <a:latin typeface="Courier New" pitchFamily="49" charset="0"/>
            </a:endParaRPr>
          </a:p>
          <a:p>
            <a:pPr algn="l" rtl="0" eaLnBrk="0" hangingPunct="0"/>
            <a:r>
              <a:rPr lang="en-US" b="1" dirty="0">
                <a:solidFill>
                  <a:srgbClr val="02354E"/>
                </a:solidFill>
                <a:latin typeface="Courier New" pitchFamily="49" charset="0"/>
              </a:rPr>
              <a:t>  }</a:t>
            </a:r>
          </a:p>
          <a:p>
            <a:pPr algn="l" rtl="0" eaLnBrk="0" hangingPunct="0"/>
            <a:endParaRPr lang="en-US" b="1" dirty="0">
              <a:solidFill>
                <a:srgbClr val="02354E"/>
              </a:solidFill>
              <a:latin typeface="Courier New" pitchFamily="49" charset="0"/>
            </a:endParaRPr>
          </a:p>
        </p:txBody>
      </p:sp>
      <p:grpSp>
        <p:nvGrpSpPr>
          <p:cNvPr id="3" name="Group 5"/>
          <p:cNvGrpSpPr>
            <a:grpSpLocks/>
          </p:cNvGrpSpPr>
          <p:nvPr/>
        </p:nvGrpSpPr>
        <p:grpSpPr bwMode="auto">
          <a:xfrm>
            <a:off x="6746875" y="3375025"/>
            <a:ext cx="1654175" cy="1654175"/>
            <a:chOff x="3117" y="1344"/>
            <a:chExt cx="1042" cy="1042"/>
          </a:xfrm>
        </p:grpSpPr>
        <p:sp useBgFill="1">
          <p:nvSpPr>
            <p:cNvPr id="4" name="Rectangle 6"/>
            <p:cNvSpPr>
              <a:spLocks noChangeArrowheads="1"/>
            </p:cNvSpPr>
            <p:nvPr/>
          </p:nvSpPr>
          <p:spPr bwMode="auto">
            <a:xfrm flipH="1">
              <a:off x="3522" y="2010"/>
              <a:ext cx="487" cy="116"/>
            </a:xfrm>
            <a:prstGeom prst="rect">
              <a:avLst/>
            </a:prstGeom>
            <a:ln w="12700">
              <a:solidFill>
                <a:schemeClr val="tx1"/>
              </a:solidFill>
              <a:miter lim="800000"/>
              <a:headEnd/>
              <a:tailEnd/>
            </a:ln>
          </p:spPr>
          <p:txBody>
            <a:bodyPr wrap="none" anchor="ctr"/>
            <a:lstStyle/>
            <a:p>
              <a:endParaRPr lang="fr-FR"/>
            </a:p>
          </p:txBody>
        </p:sp>
        <p:sp useBgFill="1">
          <p:nvSpPr>
            <p:cNvPr id="5" name="Rectangle 7"/>
            <p:cNvSpPr>
              <a:spLocks noChangeArrowheads="1"/>
            </p:cNvSpPr>
            <p:nvPr/>
          </p:nvSpPr>
          <p:spPr bwMode="auto">
            <a:xfrm flipH="1">
              <a:off x="3455" y="2074"/>
              <a:ext cx="486" cy="115"/>
            </a:xfrm>
            <a:prstGeom prst="rect">
              <a:avLst/>
            </a:prstGeom>
            <a:ln w="12700">
              <a:solidFill>
                <a:schemeClr val="tx1"/>
              </a:solidFill>
              <a:miter lim="800000"/>
              <a:headEnd/>
              <a:tailEnd/>
            </a:ln>
          </p:spPr>
          <p:txBody>
            <a:bodyPr wrap="none" anchor="ctr"/>
            <a:lstStyle/>
            <a:p>
              <a:endParaRPr lang="fr-FR"/>
            </a:p>
          </p:txBody>
        </p:sp>
        <p:sp useBgFill="1">
          <p:nvSpPr>
            <p:cNvPr id="6" name="Rectangle 8"/>
            <p:cNvSpPr>
              <a:spLocks noChangeArrowheads="1"/>
            </p:cNvSpPr>
            <p:nvPr/>
          </p:nvSpPr>
          <p:spPr bwMode="auto">
            <a:xfrm flipH="1">
              <a:off x="3383" y="2149"/>
              <a:ext cx="487" cy="116"/>
            </a:xfrm>
            <a:prstGeom prst="rect">
              <a:avLst/>
            </a:prstGeom>
            <a:ln w="12700">
              <a:solidFill>
                <a:schemeClr val="tx1"/>
              </a:solidFill>
              <a:miter lim="800000"/>
              <a:headEnd/>
              <a:tailEnd/>
            </a:ln>
          </p:spPr>
          <p:txBody>
            <a:bodyPr wrap="none" anchor="ctr"/>
            <a:lstStyle/>
            <a:p>
              <a:endParaRPr lang="fr-FR"/>
            </a:p>
          </p:txBody>
        </p:sp>
        <p:sp>
          <p:nvSpPr>
            <p:cNvPr id="7" name="Oval 9"/>
            <p:cNvSpPr>
              <a:spLocks noChangeArrowheads="1"/>
            </p:cNvSpPr>
            <p:nvPr/>
          </p:nvSpPr>
          <p:spPr bwMode="auto">
            <a:xfrm flipH="1">
              <a:off x="3117" y="1344"/>
              <a:ext cx="1042" cy="1042"/>
            </a:xfrm>
            <a:prstGeom prst="ellipse">
              <a:avLst/>
            </a:prstGeom>
            <a:noFill/>
            <a:ln w="19050">
              <a:solidFill>
                <a:srgbClr val="02354E"/>
              </a:solidFill>
              <a:round/>
              <a:headEnd/>
              <a:tailEnd/>
            </a:ln>
          </p:spPr>
          <p:txBody>
            <a:bodyPr wrap="none" anchor="ctr"/>
            <a:lstStyle/>
            <a:p>
              <a:endParaRPr lang="fr-FR"/>
            </a:p>
          </p:txBody>
        </p:sp>
        <p:sp>
          <p:nvSpPr>
            <p:cNvPr id="8" name="Text Box 10"/>
            <p:cNvSpPr txBox="1">
              <a:spLocks noChangeArrowheads="1"/>
            </p:cNvSpPr>
            <p:nvPr/>
          </p:nvSpPr>
          <p:spPr bwMode="auto">
            <a:xfrm>
              <a:off x="3350" y="1381"/>
              <a:ext cx="571" cy="212"/>
            </a:xfrm>
            <a:prstGeom prst="rect">
              <a:avLst/>
            </a:prstGeom>
            <a:noFill/>
            <a:ln w="12700">
              <a:noFill/>
              <a:miter lim="800000"/>
              <a:headEnd/>
              <a:tailEnd/>
            </a:ln>
          </p:spPr>
          <p:txBody>
            <a:bodyPr>
              <a:spAutoFit/>
            </a:bodyPr>
            <a:lstStyle/>
            <a:p>
              <a:pPr algn="ctr" rtl="0" eaLnBrk="0" hangingPunct="0">
                <a:spcBef>
                  <a:spcPct val="50000"/>
                </a:spcBef>
              </a:pPr>
              <a:r>
                <a:rPr lang="en-US" sz="1600" b="1">
                  <a:solidFill>
                    <a:srgbClr val="02354E"/>
                  </a:solidFill>
                </a:rPr>
                <a:t>Line</a:t>
              </a:r>
            </a:p>
          </p:txBody>
        </p:sp>
      </p:grpSp>
      <p:sp>
        <p:nvSpPr>
          <p:cNvPr id="9" name="Freeform 11"/>
          <p:cNvSpPr>
            <a:spLocks/>
          </p:cNvSpPr>
          <p:nvPr/>
        </p:nvSpPr>
        <p:spPr bwMode="auto">
          <a:xfrm>
            <a:off x="6053138" y="3665538"/>
            <a:ext cx="1611312" cy="1076325"/>
          </a:xfrm>
          <a:custGeom>
            <a:avLst/>
            <a:gdLst>
              <a:gd name="T0" fmla="*/ 0 w 1015"/>
              <a:gd name="T1" fmla="*/ 2147483647 h 678"/>
              <a:gd name="T2" fmla="*/ 2147483647 w 1015"/>
              <a:gd name="T3" fmla="*/ 0 h 678"/>
              <a:gd name="T4" fmla="*/ 2147483647 w 1015"/>
              <a:gd name="T5" fmla="*/ 2147483647 h 678"/>
              <a:gd name="T6" fmla="*/ 0 60000 65536"/>
              <a:gd name="T7" fmla="*/ 0 60000 65536"/>
              <a:gd name="T8" fmla="*/ 0 60000 65536"/>
              <a:gd name="T9" fmla="*/ 0 w 1015"/>
              <a:gd name="T10" fmla="*/ 0 h 678"/>
              <a:gd name="T11" fmla="*/ 1015 w 1015"/>
              <a:gd name="T12" fmla="*/ 678 h 678"/>
            </a:gdLst>
            <a:ahLst/>
            <a:cxnLst>
              <a:cxn ang="T6">
                <a:pos x="T0" y="T1"/>
              </a:cxn>
              <a:cxn ang="T7">
                <a:pos x="T2" y="T3"/>
              </a:cxn>
              <a:cxn ang="T8">
                <a:pos x="T4" y="T5"/>
              </a:cxn>
            </a:cxnLst>
            <a:rect l="T9" t="T10" r="T11" b="T12"/>
            <a:pathLst>
              <a:path w="1015" h="678">
                <a:moveTo>
                  <a:pt x="0" y="535"/>
                </a:moveTo>
                <a:lnTo>
                  <a:pt x="504" y="0"/>
                </a:lnTo>
                <a:lnTo>
                  <a:pt x="1015" y="678"/>
                </a:lnTo>
              </a:path>
            </a:pathLst>
          </a:custGeom>
          <a:noFill/>
          <a:ln w="19050">
            <a:solidFill>
              <a:schemeClr val="tx1"/>
            </a:solidFill>
            <a:prstDash val="dash"/>
            <a:round/>
            <a:headEnd type="triangle" w="med" len="med"/>
            <a:tailEnd/>
          </a:ln>
        </p:spPr>
        <p:txBody>
          <a:bodyPr wrap="none" anchor="ctr"/>
          <a:lstStyle/>
          <a:p>
            <a:endParaRPr lang="fr-FR"/>
          </a:p>
        </p:txBody>
      </p:sp>
      <p:sp>
        <p:nvSpPr>
          <p:cNvPr id="10" name="Freeform 12"/>
          <p:cNvSpPr>
            <a:spLocks/>
          </p:cNvSpPr>
          <p:nvPr/>
        </p:nvSpPr>
        <p:spPr bwMode="auto">
          <a:xfrm>
            <a:off x="6230938" y="3795713"/>
            <a:ext cx="1370012" cy="985837"/>
          </a:xfrm>
          <a:custGeom>
            <a:avLst/>
            <a:gdLst>
              <a:gd name="T0" fmla="*/ 0 w 863"/>
              <a:gd name="T1" fmla="*/ 2147483647 h 621"/>
              <a:gd name="T2" fmla="*/ 2147483647 w 863"/>
              <a:gd name="T3" fmla="*/ 0 h 621"/>
              <a:gd name="T4" fmla="*/ 2147483647 w 863"/>
              <a:gd name="T5" fmla="*/ 2147483647 h 621"/>
              <a:gd name="T6" fmla="*/ 0 60000 65536"/>
              <a:gd name="T7" fmla="*/ 0 60000 65536"/>
              <a:gd name="T8" fmla="*/ 0 60000 65536"/>
              <a:gd name="T9" fmla="*/ 0 w 863"/>
              <a:gd name="T10" fmla="*/ 0 h 621"/>
              <a:gd name="T11" fmla="*/ 863 w 863"/>
              <a:gd name="T12" fmla="*/ 621 h 621"/>
            </a:gdLst>
            <a:ahLst/>
            <a:cxnLst>
              <a:cxn ang="T6">
                <a:pos x="T0" y="T1"/>
              </a:cxn>
              <a:cxn ang="T7">
                <a:pos x="T2" y="T3"/>
              </a:cxn>
              <a:cxn ang="T8">
                <a:pos x="T4" y="T5"/>
              </a:cxn>
            </a:cxnLst>
            <a:rect l="T9" t="T10" r="T11" b="T12"/>
            <a:pathLst>
              <a:path w="863" h="621">
                <a:moveTo>
                  <a:pt x="0" y="422"/>
                </a:moveTo>
                <a:lnTo>
                  <a:pt x="399" y="0"/>
                </a:lnTo>
                <a:lnTo>
                  <a:pt x="863" y="621"/>
                </a:lnTo>
              </a:path>
            </a:pathLst>
          </a:custGeom>
          <a:noFill/>
          <a:ln w="19050">
            <a:solidFill>
              <a:schemeClr val="tx1"/>
            </a:solidFill>
            <a:round/>
            <a:headEnd/>
            <a:tailEnd type="triangle" w="med" len="med"/>
          </a:ln>
        </p:spPr>
        <p:txBody>
          <a:bodyPr wrap="none" anchor="ctr"/>
          <a:lstStyle/>
          <a:p>
            <a:endParaRPr lang="fr-FR"/>
          </a:p>
        </p:txBody>
      </p:sp>
      <p:sp>
        <p:nvSpPr>
          <p:cNvPr id="11" name="Oval 13"/>
          <p:cNvSpPr>
            <a:spLocks noChangeArrowheads="1"/>
          </p:cNvSpPr>
          <p:nvPr/>
        </p:nvSpPr>
        <p:spPr bwMode="auto">
          <a:xfrm rot="5358478" flipH="1">
            <a:off x="6223000" y="4292600"/>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sp>
        <p:nvSpPr>
          <p:cNvPr id="12" name="Freeform 14"/>
          <p:cNvSpPr>
            <a:spLocks/>
          </p:cNvSpPr>
          <p:nvPr/>
        </p:nvSpPr>
        <p:spPr bwMode="auto">
          <a:xfrm>
            <a:off x="7637463" y="3959225"/>
            <a:ext cx="800100" cy="849313"/>
          </a:xfrm>
          <a:custGeom>
            <a:avLst/>
            <a:gdLst>
              <a:gd name="T0" fmla="*/ 0 w 504"/>
              <a:gd name="T1" fmla="*/ 2147483647 h 535"/>
              <a:gd name="T2" fmla="*/ 2147483647 w 504"/>
              <a:gd name="T3" fmla="*/ 0 h 535"/>
              <a:gd name="T4" fmla="*/ 0 60000 65536"/>
              <a:gd name="T5" fmla="*/ 0 60000 65536"/>
              <a:gd name="T6" fmla="*/ 0 w 504"/>
              <a:gd name="T7" fmla="*/ 0 h 535"/>
              <a:gd name="T8" fmla="*/ 504 w 504"/>
              <a:gd name="T9" fmla="*/ 535 h 535"/>
            </a:gdLst>
            <a:ahLst/>
            <a:cxnLst>
              <a:cxn ang="T4">
                <a:pos x="T0" y="T1"/>
              </a:cxn>
              <a:cxn ang="T5">
                <a:pos x="T2" y="T3"/>
              </a:cxn>
            </a:cxnLst>
            <a:rect l="T6" t="T7" r="T8" b="T9"/>
            <a:pathLst>
              <a:path w="504" h="535">
                <a:moveTo>
                  <a:pt x="0" y="535"/>
                </a:moveTo>
                <a:lnTo>
                  <a:pt x="504" y="0"/>
                </a:lnTo>
              </a:path>
            </a:pathLst>
          </a:custGeom>
          <a:noFill/>
          <a:ln w="19050">
            <a:solidFill>
              <a:schemeClr val="tx1"/>
            </a:solidFill>
            <a:prstDash val="dash"/>
            <a:round/>
            <a:headEnd type="triangle" w="med" len="med"/>
            <a:tailEnd/>
          </a:ln>
        </p:spPr>
        <p:txBody>
          <a:bodyPr wrap="none" anchor="ctr"/>
          <a:lstStyle/>
          <a:p>
            <a:endParaRPr lang="fr-FR"/>
          </a:p>
        </p:txBody>
      </p:sp>
      <p:sp>
        <p:nvSpPr>
          <p:cNvPr id="13" name="Freeform 15"/>
          <p:cNvSpPr>
            <a:spLocks/>
          </p:cNvSpPr>
          <p:nvPr/>
        </p:nvSpPr>
        <p:spPr bwMode="auto">
          <a:xfrm>
            <a:off x="7815263" y="4089400"/>
            <a:ext cx="633412" cy="669925"/>
          </a:xfrm>
          <a:custGeom>
            <a:avLst/>
            <a:gdLst>
              <a:gd name="T0" fmla="*/ 0 w 399"/>
              <a:gd name="T1" fmla="*/ 2147483647 h 422"/>
              <a:gd name="T2" fmla="*/ 2147483647 w 399"/>
              <a:gd name="T3" fmla="*/ 0 h 422"/>
              <a:gd name="T4" fmla="*/ 0 60000 65536"/>
              <a:gd name="T5" fmla="*/ 0 60000 65536"/>
              <a:gd name="T6" fmla="*/ 0 w 399"/>
              <a:gd name="T7" fmla="*/ 0 h 422"/>
              <a:gd name="T8" fmla="*/ 399 w 399"/>
              <a:gd name="T9" fmla="*/ 422 h 422"/>
            </a:gdLst>
            <a:ahLst/>
            <a:cxnLst>
              <a:cxn ang="T4">
                <a:pos x="T0" y="T1"/>
              </a:cxn>
              <a:cxn ang="T5">
                <a:pos x="T2" y="T3"/>
              </a:cxn>
            </a:cxnLst>
            <a:rect l="T6" t="T7" r="T8" b="T9"/>
            <a:pathLst>
              <a:path w="399" h="422">
                <a:moveTo>
                  <a:pt x="0" y="422"/>
                </a:moveTo>
                <a:lnTo>
                  <a:pt x="399" y="0"/>
                </a:lnTo>
              </a:path>
            </a:pathLst>
          </a:custGeom>
          <a:noFill/>
          <a:ln w="19050">
            <a:solidFill>
              <a:schemeClr val="tx1"/>
            </a:solidFill>
            <a:round/>
            <a:headEnd/>
            <a:tailEnd type="triangle" w="med" len="med"/>
          </a:ln>
        </p:spPr>
        <p:txBody>
          <a:bodyPr wrap="none" anchor="ctr"/>
          <a:lstStyle/>
          <a:p>
            <a:endParaRPr lang="fr-FR"/>
          </a:p>
        </p:txBody>
      </p:sp>
      <p:sp>
        <p:nvSpPr>
          <p:cNvPr id="14" name="Oval 16"/>
          <p:cNvSpPr>
            <a:spLocks noChangeArrowheads="1"/>
          </p:cNvSpPr>
          <p:nvPr/>
        </p:nvSpPr>
        <p:spPr bwMode="auto">
          <a:xfrm rot="5358478" flipH="1">
            <a:off x="7778750" y="4619625"/>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sp>
        <p:nvSpPr>
          <p:cNvPr id="15" name="Oval 17"/>
          <p:cNvSpPr>
            <a:spLocks noChangeArrowheads="1"/>
          </p:cNvSpPr>
          <p:nvPr/>
        </p:nvSpPr>
        <p:spPr bwMode="auto">
          <a:xfrm rot="5358478" flipH="1">
            <a:off x="8704262" y="4419601"/>
            <a:ext cx="68263" cy="169862"/>
          </a:xfrm>
          <a:prstGeom prst="ellipse">
            <a:avLst/>
          </a:prstGeom>
          <a:solidFill>
            <a:srgbClr val="FF0000"/>
          </a:solidFill>
          <a:ln w="9525">
            <a:solidFill>
              <a:srgbClr val="FF0000"/>
            </a:solidFill>
            <a:round/>
            <a:headEnd/>
            <a:tailEnd/>
          </a:ln>
        </p:spPr>
        <p:txBody>
          <a:bodyPr wrap="none" anchor="ctr"/>
          <a:lstStyle/>
          <a:p>
            <a:endParaRPr lang="fr-FR"/>
          </a:p>
        </p:txBody>
      </p:sp>
      <p:sp>
        <p:nvSpPr>
          <p:cNvPr id="16" name="Oval 18"/>
          <p:cNvSpPr>
            <a:spLocks noChangeArrowheads="1"/>
          </p:cNvSpPr>
          <p:nvPr/>
        </p:nvSpPr>
        <p:spPr bwMode="auto">
          <a:xfrm rot="5358478" flipH="1">
            <a:off x="8890000" y="4521200"/>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sp>
        <p:nvSpPr>
          <p:cNvPr id="17" name="Oval 19"/>
          <p:cNvSpPr>
            <a:spLocks noChangeArrowheads="1"/>
          </p:cNvSpPr>
          <p:nvPr/>
        </p:nvSpPr>
        <p:spPr bwMode="auto">
          <a:xfrm rot="5358478" flipH="1">
            <a:off x="8585200" y="4140200"/>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sp>
        <p:nvSpPr>
          <p:cNvPr id="18" name="Oval 20"/>
          <p:cNvSpPr>
            <a:spLocks noChangeArrowheads="1"/>
          </p:cNvSpPr>
          <p:nvPr/>
        </p:nvSpPr>
        <p:spPr bwMode="auto">
          <a:xfrm rot="5358478" flipH="1">
            <a:off x="8890000" y="4292600"/>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grpSp>
        <p:nvGrpSpPr>
          <p:cNvPr id="19" name="Group 21"/>
          <p:cNvGrpSpPr>
            <a:grpSpLocks/>
          </p:cNvGrpSpPr>
          <p:nvPr/>
        </p:nvGrpSpPr>
        <p:grpSpPr bwMode="auto">
          <a:xfrm>
            <a:off x="1371600" y="2882900"/>
            <a:ext cx="7354888" cy="2070100"/>
            <a:chOff x="864" y="1816"/>
            <a:chExt cx="4633" cy="1304"/>
          </a:xfrm>
        </p:grpSpPr>
        <p:sp>
          <p:nvSpPr>
            <p:cNvPr id="20" name="Text Box 22"/>
            <p:cNvSpPr txBox="1">
              <a:spLocks noChangeArrowheads="1"/>
            </p:cNvSpPr>
            <p:nvPr/>
          </p:nvSpPr>
          <p:spPr bwMode="auto">
            <a:xfrm>
              <a:off x="1757" y="1816"/>
              <a:ext cx="3740" cy="250"/>
            </a:xfrm>
            <a:prstGeom prst="rect">
              <a:avLst/>
            </a:prstGeom>
            <a:noFill/>
            <a:ln w="9525">
              <a:noFill/>
              <a:miter lim="800000"/>
              <a:headEnd/>
              <a:tailEnd/>
            </a:ln>
          </p:spPr>
          <p:txBody>
            <a:bodyPr wrap="none">
              <a:spAutoFit/>
            </a:bodyPr>
            <a:lstStyle/>
            <a:p>
              <a:pPr algn="ctr" rtl="0" eaLnBrk="0" hangingPunct="0"/>
              <a:r>
                <a:rPr lang="en-US" sz="2000">
                  <a:solidFill>
                    <a:schemeClr val="hlink"/>
                  </a:solidFill>
                </a:rPr>
                <a:t>Après le point de jointure et sur le chemin de retour</a:t>
              </a:r>
            </a:p>
          </p:txBody>
        </p:sp>
        <p:sp>
          <p:nvSpPr>
            <p:cNvPr id="21" name="Line 23"/>
            <p:cNvSpPr>
              <a:spLocks noChangeShapeType="1"/>
            </p:cNvSpPr>
            <p:nvPr/>
          </p:nvSpPr>
          <p:spPr bwMode="auto">
            <a:xfrm flipH="1">
              <a:off x="864" y="2064"/>
              <a:ext cx="2064" cy="1056"/>
            </a:xfrm>
            <a:prstGeom prst="line">
              <a:avLst/>
            </a:prstGeom>
            <a:noFill/>
            <a:ln w="28575">
              <a:solidFill>
                <a:srgbClr val="FF0000"/>
              </a:solidFill>
              <a:round/>
              <a:headEnd type="none" w="sm" len="sm"/>
              <a:tailEnd type="triangle" w="sm" len="sm"/>
            </a:ln>
          </p:spPr>
          <p:txBody>
            <a:bodyPr>
              <a:spAutoFit/>
            </a:bodyPr>
            <a:lstStyle/>
            <a:p>
              <a:endParaRPr lang="fr-FR"/>
            </a:p>
          </p:txBody>
        </p:sp>
        <p:sp>
          <p:nvSpPr>
            <p:cNvPr id="22" name="Line 24"/>
            <p:cNvSpPr>
              <a:spLocks noChangeShapeType="1"/>
            </p:cNvSpPr>
            <p:nvPr/>
          </p:nvSpPr>
          <p:spPr bwMode="auto">
            <a:xfrm flipH="1">
              <a:off x="1728" y="2064"/>
              <a:ext cx="1200" cy="1056"/>
            </a:xfrm>
            <a:prstGeom prst="line">
              <a:avLst/>
            </a:prstGeom>
            <a:noFill/>
            <a:ln w="28575">
              <a:solidFill>
                <a:srgbClr val="FF0000"/>
              </a:solidFill>
              <a:round/>
              <a:headEnd type="none" w="sm" len="sm"/>
              <a:tailEnd type="triangle" w="sm" len="sm"/>
            </a:ln>
          </p:spPr>
          <p:txBody>
            <a:bodyPr>
              <a:spAutoFit/>
            </a:bodyPr>
            <a:lstStyle/>
            <a:p>
              <a:endParaRPr lang="fr-FR"/>
            </a:p>
          </p:txBody>
        </p:sp>
      </p:grpSp>
      <p:sp>
        <p:nvSpPr>
          <p:cNvPr id="23" name="Rectangle 22"/>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24" name="Rectangle 23"/>
          <p:cNvSpPr/>
          <p:nvPr/>
        </p:nvSpPr>
        <p:spPr>
          <a:xfrm>
            <a:off x="0" y="1000108"/>
            <a:ext cx="4248920" cy="461665"/>
          </a:xfrm>
          <a:prstGeom prst="rect">
            <a:avLst/>
          </a:prstGeom>
          <a:solidFill>
            <a:schemeClr val="accent3">
              <a:lumMod val="60000"/>
              <a:lumOff val="4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499"/>
                                          </p:stCondLst>
                                        </p:cTn>
                                        <p:tgtEl>
                                          <p:spTgt spid="13"/>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499"/>
                                          </p:stCondLst>
                                        </p:cTn>
                                        <p:tgtEl>
                                          <p:spTgt spid="17"/>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18"/>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499"/>
                                          </p:stCondLst>
                                        </p:cTn>
                                        <p:tgtEl>
                                          <p:spTgt spid="16"/>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0"/>
                                  </p:stCondLst>
                                  <p:childTnLst>
                                    <p:set>
                                      <p:cBhvr>
                                        <p:cTn id="36" dur="1" fill="hold">
                                          <p:stCondLst>
                                            <p:cond delay="499"/>
                                          </p:stCondLst>
                                        </p:cTn>
                                        <p:tgtEl>
                                          <p:spTgt spid="12"/>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28802"/>
            <a:ext cx="8786874" cy="4093428"/>
          </a:xfrm>
          <a:prstGeom prst="rect">
            <a:avLst/>
          </a:prstGeom>
        </p:spPr>
        <p:txBody>
          <a:bodyPr wrap="square">
            <a:spAutoFit/>
          </a:bodyPr>
          <a:lstStyle/>
          <a:p>
            <a:pPr algn="just"/>
            <a:r>
              <a:rPr lang="fr-FR" sz="2000" dirty="0" smtClean="0"/>
              <a:t>Les mécanismes de coupes et de consignes que nous avons vus jusqu'à présent permettent de définir des aspects qui étendent le comportement d’une application. </a:t>
            </a:r>
          </a:p>
          <a:p>
            <a:pPr algn="just"/>
            <a:endParaRPr lang="fr-FR" sz="2000" dirty="0" smtClean="0"/>
          </a:p>
          <a:p>
            <a:pPr algn="just"/>
            <a:r>
              <a:rPr lang="fr-FR" sz="2000" dirty="0" smtClean="0"/>
              <a:t>Les coupes désignent des points de jonction dans l’exécution de l’application (appel de méthode, exécution, lecture d’un attribut, etc.), tandis que les codes des consignes ajoutent du code avant ou après ce point.</a:t>
            </a:r>
          </a:p>
          <a:p>
            <a:pPr algn="just"/>
            <a:endParaRPr lang="fr-FR" sz="2000" dirty="0" smtClean="0"/>
          </a:p>
          <a:p>
            <a:pPr algn="just"/>
            <a:r>
              <a:rPr lang="fr-FR" sz="2000" dirty="0" smtClean="0"/>
              <a:t>Dans tous les cas, il est nécessaire que les codes correspondant aux points de jonction soient exécutés pour que les codes des consignes le soient également. Si les points de jonction n’apparaissent jamais, les codes des consignes ne sont jamais exécutés, c’est-à-dire ne seront jamais ajoutés à l’application.</a:t>
            </a:r>
          </a:p>
          <a:p>
            <a:pPr algn="just"/>
            <a:endParaRPr lang="fr-FR" sz="2000" i="1" dirty="0">
              <a:solidFill>
                <a:srgbClr val="1B587C">
                  <a:lumMod val="75000"/>
                </a:srgbClr>
              </a:solidFill>
              <a:latin typeface="Georgia"/>
              <a:ea typeface="+mn-ea"/>
            </a:endParaRP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0" y="1000108"/>
            <a:ext cx="4143404" cy="461665"/>
          </a:xfrm>
          <a:prstGeom prst="rect">
            <a:avLst/>
          </a:prstGeom>
          <a:solidFill>
            <a:schemeClr val="accent4">
              <a:lumMod val="40000"/>
              <a:lumOff val="60000"/>
            </a:schemeClr>
          </a:solidFill>
        </p:spPr>
        <p:txBody>
          <a:bodyPr wrap="square">
            <a:spAutoFit/>
          </a:bodyPr>
          <a:lstStyle/>
          <a:p>
            <a:r>
              <a:rPr lang="fr-FR" sz="2400" b="1" dirty="0" smtClean="0"/>
              <a:t>Le concept d’introduction</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06" y="2786058"/>
            <a:ext cx="8786874" cy="2246769"/>
          </a:xfrm>
          <a:prstGeom prst="rect">
            <a:avLst/>
          </a:prstGeom>
        </p:spPr>
        <p:txBody>
          <a:bodyPr wrap="square">
            <a:spAutoFit/>
          </a:bodyPr>
          <a:lstStyle/>
          <a:p>
            <a:pPr algn="just"/>
            <a:r>
              <a:rPr lang="fr-FR" sz="2000" dirty="0" smtClean="0"/>
              <a:t>Le mécanisme d'introduction permet d'étendre le comportement d'une application en lui ajoutant des éléments, essentiellement des attributs ou des méthodes. </a:t>
            </a:r>
          </a:p>
          <a:p>
            <a:pPr algn="just"/>
            <a:endParaRPr lang="fr-FR" sz="2000" dirty="0" smtClean="0"/>
          </a:p>
          <a:p>
            <a:pPr algn="just"/>
            <a:r>
              <a:rPr lang="fr-FR" sz="2000" dirty="0" smtClean="0"/>
              <a:t>Contrairement aux codes des consignes, qui étendent le comportement d’une l’application si et seulement si certains points de jonction sont exécutés. Le mécanisme d’introduction est sans condition : </a:t>
            </a:r>
            <a:r>
              <a:rPr lang="fr-FR" sz="2000" b="1" dirty="0" smtClean="0"/>
              <a:t>l’extension est réalisée dans tous les cas</a:t>
            </a:r>
            <a:r>
              <a:rPr lang="fr-FR" sz="2000" dirty="0" smtClean="0"/>
              <a:t>.</a:t>
            </a:r>
            <a:endParaRPr lang="fr-FR" sz="2000" i="1" dirty="0">
              <a:solidFill>
                <a:srgbClr val="1B587C">
                  <a:lumMod val="75000"/>
                </a:srgbClr>
              </a:solidFill>
              <a:latin typeface="Georgia"/>
              <a:ea typeface="+mn-ea"/>
            </a:endParaRP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0" y="1000108"/>
            <a:ext cx="4143404" cy="461665"/>
          </a:xfrm>
          <a:prstGeom prst="rect">
            <a:avLst/>
          </a:prstGeom>
          <a:solidFill>
            <a:schemeClr val="accent4">
              <a:lumMod val="40000"/>
              <a:lumOff val="60000"/>
            </a:schemeClr>
          </a:solidFill>
        </p:spPr>
        <p:txBody>
          <a:bodyPr wrap="square">
            <a:spAutoFit/>
          </a:bodyPr>
          <a:lstStyle/>
          <a:p>
            <a:r>
              <a:rPr lang="fr-FR" sz="2400" b="1" dirty="0" smtClean="0"/>
              <a:t>Le concept d’introduction</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3" name="Espace réservé du numéro de diapositive 5"/>
          <p:cNvSpPr>
            <a:spLocks noGrp="1"/>
          </p:cNvSpPr>
          <p:nvPr>
            <p:ph type="sldNum" sz="quarter" idx="12"/>
          </p:nvPr>
        </p:nvSpPr>
        <p:spPr>
          <a:xfrm>
            <a:off x="6553200" y="6356350"/>
            <a:ext cx="2133600" cy="365125"/>
          </a:xfrm>
        </p:spPr>
        <p:txBody>
          <a:bodyPr/>
          <a:lstStyle/>
          <a:p>
            <a:pPr>
              <a:defRPr/>
            </a:pPr>
            <a:fld id="{30F7D4F1-5BC1-4B71-9F20-989139AE3EF4}" type="slidenum">
              <a:rPr lang="fr-FR"/>
              <a:pPr>
                <a:defRPr/>
              </a:pPr>
              <a:t>56</a:t>
            </a:fld>
            <a:endParaRPr lang="fr-FR"/>
          </a:p>
        </p:txBody>
      </p:sp>
      <p:sp>
        <p:nvSpPr>
          <p:cNvPr id="5" name="ZoneTexte 4"/>
          <p:cNvSpPr txBox="1"/>
          <p:nvPr/>
        </p:nvSpPr>
        <p:spPr>
          <a:xfrm>
            <a:off x="6143636" y="1500174"/>
            <a:ext cx="2714644" cy="1323439"/>
          </a:xfrm>
          <a:prstGeom prst="rect">
            <a:avLst/>
          </a:prstGeom>
          <a:noFill/>
        </p:spPr>
        <p:txBody>
          <a:bodyPr wrap="square" rtlCol="0">
            <a:spAutoFit/>
          </a:bodyPr>
          <a:lstStyle/>
          <a:p>
            <a:pPr>
              <a:buFont typeface="Wingdings" pitchFamily="2" charset="2"/>
              <a:buChar char="Ø"/>
            </a:pPr>
            <a:r>
              <a:rPr lang="fr-FR" sz="1600" b="1" dirty="0" smtClean="0">
                <a:solidFill>
                  <a:srgbClr val="0070C0"/>
                </a:solidFill>
                <a:latin typeface="Times New Roman" pitchFamily="18" charset="0"/>
                <a:cs typeface="Times New Roman" pitchFamily="18" charset="0"/>
              </a:rPr>
              <a:t>Les aspects </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points de jonction</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points de coupure </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advices ( conseils )</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Introduction</a:t>
            </a:r>
          </a:p>
        </p:txBody>
      </p:sp>
      <p:sp>
        <p:nvSpPr>
          <p:cNvPr id="6" name="Text Box 39"/>
          <p:cNvSpPr txBox="1">
            <a:spLocks noChangeArrowheads="1"/>
          </p:cNvSpPr>
          <p:nvPr/>
        </p:nvSpPr>
        <p:spPr bwMode="auto">
          <a:xfrm>
            <a:off x="1660553" y="3219444"/>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A1</a:t>
            </a:r>
          </a:p>
        </p:txBody>
      </p:sp>
      <p:sp>
        <p:nvSpPr>
          <p:cNvPr id="7" name="Text Box 40"/>
          <p:cNvSpPr txBox="1">
            <a:spLocks noChangeArrowheads="1"/>
          </p:cNvSpPr>
          <p:nvPr/>
        </p:nvSpPr>
        <p:spPr bwMode="auto">
          <a:xfrm>
            <a:off x="7637490" y="3940169"/>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A2</a:t>
            </a:r>
          </a:p>
        </p:txBody>
      </p:sp>
      <p:sp>
        <p:nvSpPr>
          <p:cNvPr id="8" name="Text Box 41"/>
          <p:cNvSpPr txBox="1">
            <a:spLocks noChangeArrowheads="1"/>
          </p:cNvSpPr>
          <p:nvPr/>
        </p:nvSpPr>
        <p:spPr bwMode="auto">
          <a:xfrm>
            <a:off x="1660553" y="3579807"/>
            <a:ext cx="863600" cy="376237"/>
          </a:xfrm>
          <a:prstGeom prst="rect">
            <a:avLst/>
          </a:prstGeom>
          <a:solidFill>
            <a:srgbClr val="00B050"/>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9" name="Text Box 42"/>
          <p:cNvSpPr txBox="1">
            <a:spLocks noChangeArrowheads="1"/>
          </p:cNvSpPr>
          <p:nvPr/>
        </p:nvSpPr>
        <p:spPr bwMode="auto">
          <a:xfrm>
            <a:off x="7637490" y="4300532"/>
            <a:ext cx="863600" cy="376237"/>
          </a:xfrm>
          <a:prstGeom prst="rect">
            <a:avLst/>
          </a:prstGeom>
          <a:solidFill>
            <a:schemeClr val="accent6">
              <a:lumMod val="75000"/>
            </a:schemeClr>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10" name="Text Box 43"/>
          <p:cNvSpPr txBox="1">
            <a:spLocks noChangeArrowheads="1"/>
          </p:cNvSpPr>
          <p:nvPr/>
        </p:nvSpPr>
        <p:spPr bwMode="auto">
          <a:xfrm>
            <a:off x="4970493" y="3697282"/>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C2</a:t>
            </a:r>
          </a:p>
        </p:txBody>
      </p:sp>
      <p:sp>
        <p:nvSpPr>
          <p:cNvPr id="11" name="Text Box 44"/>
          <p:cNvSpPr txBox="1">
            <a:spLocks noChangeArrowheads="1"/>
          </p:cNvSpPr>
          <p:nvPr/>
        </p:nvSpPr>
        <p:spPr bwMode="auto">
          <a:xfrm>
            <a:off x="4110065" y="2214554"/>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C1</a:t>
            </a:r>
          </a:p>
        </p:txBody>
      </p:sp>
      <p:sp>
        <p:nvSpPr>
          <p:cNvPr id="12" name="Text Box 47"/>
          <p:cNvSpPr txBox="1">
            <a:spLocks noChangeArrowheads="1"/>
          </p:cNvSpPr>
          <p:nvPr/>
        </p:nvSpPr>
        <p:spPr bwMode="auto">
          <a:xfrm>
            <a:off x="4110065" y="2574916"/>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3" name="Text Box 48"/>
          <p:cNvSpPr txBox="1">
            <a:spLocks noChangeArrowheads="1"/>
          </p:cNvSpPr>
          <p:nvPr/>
        </p:nvSpPr>
        <p:spPr bwMode="auto">
          <a:xfrm>
            <a:off x="4970493" y="4057644"/>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4" name="Line 51"/>
          <p:cNvSpPr>
            <a:spLocks noChangeShapeType="1"/>
          </p:cNvSpPr>
          <p:nvPr/>
        </p:nvSpPr>
        <p:spPr bwMode="auto">
          <a:xfrm flipV="1">
            <a:off x="2525741" y="3000372"/>
            <a:ext cx="1546194" cy="723895"/>
          </a:xfrm>
          <a:prstGeom prst="line">
            <a:avLst/>
          </a:prstGeom>
          <a:noFill/>
          <a:ln w="25400">
            <a:solidFill>
              <a:srgbClr val="00B050"/>
            </a:solidFill>
            <a:round/>
            <a:headEnd/>
            <a:tailEnd type="triangle" w="med" len="med"/>
          </a:ln>
        </p:spPr>
        <p:txBody>
          <a:bodyPr/>
          <a:lstStyle/>
          <a:p>
            <a:endParaRPr lang="fr-FR" dirty="0"/>
          </a:p>
        </p:txBody>
      </p:sp>
      <p:sp>
        <p:nvSpPr>
          <p:cNvPr id="15" name="Line 52"/>
          <p:cNvSpPr>
            <a:spLocks noChangeShapeType="1"/>
          </p:cNvSpPr>
          <p:nvPr/>
        </p:nvSpPr>
        <p:spPr bwMode="auto">
          <a:xfrm>
            <a:off x="2525740" y="3724268"/>
            <a:ext cx="1260442" cy="561988"/>
          </a:xfrm>
          <a:prstGeom prst="line">
            <a:avLst/>
          </a:prstGeom>
          <a:noFill/>
          <a:ln w="25400">
            <a:solidFill>
              <a:srgbClr val="00B050"/>
            </a:solidFill>
            <a:round/>
            <a:headEnd/>
            <a:tailEnd type="triangle" w="med" len="med"/>
          </a:ln>
        </p:spPr>
        <p:txBody>
          <a:bodyPr/>
          <a:lstStyle/>
          <a:p>
            <a:endParaRPr lang="fr-FR" dirty="0"/>
          </a:p>
        </p:txBody>
      </p:sp>
      <p:sp>
        <p:nvSpPr>
          <p:cNvPr id="16" name="Line 53"/>
          <p:cNvSpPr>
            <a:spLocks noChangeShapeType="1"/>
          </p:cNvSpPr>
          <p:nvPr/>
        </p:nvSpPr>
        <p:spPr bwMode="auto">
          <a:xfrm flipH="1" flipV="1">
            <a:off x="5837265" y="4227507"/>
            <a:ext cx="1800225" cy="215900"/>
          </a:xfrm>
          <a:prstGeom prst="line">
            <a:avLst/>
          </a:prstGeom>
          <a:noFill/>
          <a:ln w="25400">
            <a:solidFill>
              <a:srgbClr val="C00000"/>
            </a:solidFill>
            <a:round/>
            <a:headEnd/>
            <a:tailEnd type="triangle" w="med" len="med"/>
          </a:ln>
        </p:spPr>
        <p:txBody>
          <a:bodyPr/>
          <a:lstStyle/>
          <a:p>
            <a:endParaRPr lang="fr-FR" dirty="0"/>
          </a:p>
        </p:txBody>
      </p:sp>
      <p:sp>
        <p:nvSpPr>
          <p:cNvPr id="17" name="Line 54"/>
          <p:cNvSpPr>
            <a:spLocks noChangeShapeType="1"/>
          </p:cNvSpPr>
          <p:nvPr/>
        </p:nvSpPr>
        <p:spPr bwMode="auto">
          <a:xfrm flipH="1">
            <a:off x="5837265" y="4443407"/>
            <a:ext cx="1800225" cy="0"/>
          </a:xfrm>
          <a:prstGeom prst="line">
            <a:avLst/>
          </a:prstGeom>
          <a:noFill/>
          <a:ln w="25400">
            <a:solidFill>
              <a:srgbClr val="C00000"/>
            </a:solidFill>
            <a:round/>
            <a:headEnd/>
            <a:tailEnd type="triangle" w="med" len="med"/>
          </a:ln>
        </p:spPr>
        <p:txBody>
          <a:bodyPr/>
          <a:lstStyle/>
          <a:p>
            <a:endParaRPr lang="fr-FR" dirty="0"/>
          </a:p>
        </p:txBody>
      </p:sp>
      <p:sp>
        <p:nvSpPr>
          <p:cNvPr id="18" name="Line 55"/>
          <p:cNvSpPr>
            <a:spLocks noChangeShapeType="1"/>
          </p:cNvSpPr>
          <p:nvPr/>
        </p:nvSpPr>
        <p:spPr bwMode="auto">
          <a:xfrm flipH="1" flipV="1">
            <a:off x="5000627" y="2714620"/>
            <a:ext cx="2636862" cy="1657349"/>
          </a:xfrm>
          <a:prstGeom prst="line">
            <a:avLst/>
          </a:prstGeom>
          <a:noFill/>
          <a:ln w="25400">
            <a:solidFill>
              <a:srgbClr val="C00000"/>
            </a:solidFill>
            <a:round/>
            <a:headEnd/>
            <a:tailEnd type="triangle" w="med" len="med"/>
          </a:ln>
        </p:spPr>
        <p:txBody>
          <a:bodyPr/>
          <a:lstStyle/>
          <a:p>
            <a:endParaRPr lang="fr-FR" dirty="0"/>
          </a:p>
        </p:txBody>
      </p:sp>
      <p:sp>
        <p:nvSpPr>
          <p:cNvPr id="20" name="Rectangle 19"/>
          <p:cNvSpPr/>
          <p:nvPr/>
        </p:nvSpPr>
        <p:spPr>
          <a:xfrm>
            <a:off x="4119581" y="2927348"/>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4119581" y="264159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4976837" y="4213232"/>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4976837" y="442754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p:cNvSpPr/>
          <p:nvPr/>
        </p:nvSpPr>
        <p:spPr>
          <a:xfrm>
            <a:off x="4929190" y="264318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p:cNvSpPr/>
          <p:nvPr/>
        </p:nvSpPr>
        <p:spPr>
          <a:xfrm>
            <a:off x="5762655" y="421323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p:cNvSpPr/>
          <p:nvPr/>
        </p:nvSpPr>
        <p:spPr>
          <a:xfrm>
            <a:off x="5762655" y="4356108"/>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Oval 57"/>
          <p:cNvSpPr>
            <a:spLocks noChangeArrowheads="1"/>
          </p:cNvSpPr>
          <p:nvPr/>
        </p:nvSpPr>
        <p:spPr bwMode="auto">
          <a:xfrm>
            <a:off x="5691217" y="3998918"/>
            <a:ext cx="357190" cy="714380"/>
          </a:xfrm>
          <a:prstGeom prst="ellipse">
            <a:avLst/>
          </a:prstGeom>
          <a:noFill/>
          <a:ln w="25400">
            <a:solidFill>
              <a:schemeClr val="accent1"/>
            </a:solidFill>
            <a:prstDash val="dash"/>
            <a:round/>
            <a:headEnd/>
            <a:tailEnd/>
          </a:ln>
        </p:spPr>
        <p:txBody>
          <a:bodyPr wrap="none" anchor="ctr"/>
          <a:lstStyle/>
          <a:p>
            <a:endParaRPr lang="fr-FR" dirty="0"/>
          </a:p>
        </p:txBody>
      </p:sp>
      <p:sp>
        <p:nvSpPr>
          <p:cNvPr id="36" name="Triangle isocèle 35"/>
          <p:cNvSpPr/>
          <p:nvPr/>
        </p:nvSpPr>
        <p:spPr>
          <a:xfrm>
            <a:off x="4214810" y="3143248"/>
            <a:ext cx="285752" cy="214314"/>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p:cNvCxnSpPr>
            <a:stCxn id="36" idx="3"/>
          </p:cNvCxnSpPr>
          <p:nvPr/>
        </p:nvCxnSpPr>
        <p:spPr>
          <a:xfrm rot="5400000">
            <a:off x="4141686" y="3573562"/>
            <a:ext cx="4320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8" name="Text Box 49"/>
          <p:cNvSpPr txBox="1">
            <a:spLocks noChangeArrowheads="1"/>
          </p:cNvSpPr>
          <p:nvPr/>
        </p:nvSpPr>
        <p:spPr bwMode="auto">
          <a:xfrm>
            <a:off x="3786182" y="3714752"/>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C3</a:t>
            </a:r>
          </a:p>
        </p:txBody>
      </p:sp>
      <p:sp>
        <p:nvSpPr>
          <p:cNvPr id="39" name="Text Box 50"/>
          <p:cNvSpPr txBox="1">
            <a:spLocks noChangeArrowheads="1"/>
          </p:cNvSpPr>
          <p:nvPr/>
        </p:nvSpPr>
        <p:spPr bwMode="auto">
          <a:xfrm>
            <a:off x="3786182" y="4075115"/>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40" name="Rectangle 39"/>
          <p:cNvSpPr/>
          <p:nvPr/>
        </p:nvSpPr>
        <p:spPr>
          <a:xfrm>
            <a:off x="3803628" y="4203715"/>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p:cNvSpPr/>
          <p:nvPr/>
        </p:nvSpPr>
        <p:spPr>
          <a:xfrm>
            <a:off x="3786182" y="4572008"/>
            <a:ext cx="864000" cy="35719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786058"/>
            <a:ext cx="8786874" cy="2246769"/>
          </a:xfrm>
          <a:prstGeom prst="rect">
            <a:avLst/>
          </a:prstGeom>
        </p:spPr>
        <p:txBody>
          <a:bodyPr wrap="square">
            <a:spAutoFit/>
          </a:bodyPr>
          <a:lstStyle/>
          <a:p>
            <a:pPr algn="just"/>
            <a:r>
              <a:rPr lang="fr-FR" sz="2000" dirty="0" smtClean="0"/>
              <a:t>Le tissage (</a:t>
            </a:r>
            <a:r>
              <a:rPr lang="fr-FR" sz="2000" dirty="0" err="1" smtClean="0"/>
              <a:t>weaving</a:t>
            </a:r>
            <a:r>
              <a:rPr lang="fr-FR" sz="2000" dirty="0" smtClean="0"/>
              <a:t> en anglais) est une opération automatique qui est absolument nécessaire pour obtenir une application opérationnelle, cette étape sert à intégrer les fonctionnalités des classes et celles des aspects.</a:t>
            </a:r>
          </a:p>
          <a:p>
            <a:pPr algn="just"/>
            <a:endParaRPr lang="fr-FR" sz="2000" dirty="0" smtClean="0"/>
          </a:p>
          <a:p>
            <a:pPr algn="just"/>
            <a:r>
              <a:rPr lang="fr-FR" sz="2000" dirty="0" smtClean="0"/>
              <a:t>Le programme qui réalise cette opération est appelé un tisseur d’aspects. L’application obtenue à l’issue du tissage est dite tissée.</a:t>
            </a:r>
          </a:p>
          <a:p>
            <a:pPr algn="just"/>
            <a:endParaRPr lang="fr-FR" sz="2000" i="1" dirty="0" smtClean="0">
              <a:solidFill>
                <a:srgbClr val="1B587C">
                  <a:lumMod val="75000"/>
                </a:srgbClr>
              </a:solidFill>
              <a:latin typeface="Georgia"/>
              <a:ea typeface="+mn-ea"/>
            </a:endParaRP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0" y="1000108"/>
            <a:ext cx="4320000" cy="461665"/>
          </a:xfrm>
          <a:prstGeom prst="rect">
            <a:avLst/>
          </a:prstGeom>
          <a:solidFill>
            <a:schemeClr val="accent2">
              <a:lumMod val="60000"/>
              <a:lumOff val="40000"/>
            </a:schemeClr>
          </a:solidFill>
        </p:spPr>
        <p:txBody>
          <a:bodyPr wrap="square">
            <a:spAutoFit/>
          </a:bodyPr>
          <a:lstStyle/>
          <a:p>
            <a:r>
              <a:rPr lang="fr-FR" sz="2400" b="1" dirty="0" smtClean="0"/>
              <a:t>Le concept de tissage</a:t>
            </a:r>
            <a:endParaRPr lang="fr-FR"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14488"/>
            <a:ext cx="8786874" cy="4093428"/>
          </a:xfrm>
          <a:prstGeom prst="rect">
            <a:avLst/>
          </a:prstGeom>
        </p:spPr>
        <p:txBody>
          <a:bodyPr wrap="square">
            <a:spAutoFit/>
          </a:bodyPr>
          <a:lstStyle/>
          <a:p>
            <a:pPr algn="just"/>
            <a:endParaRPr lang="fr-FR" sz="2000" i="1" dirty="0" smtClean="0">
              <a:solidFill>
                <a:srgbClr val="1B587C">
                  <a:lumMod val="75000"/>
                </a:srgbClr>
              </a:solidFill>
              <a:latin typeface="Georgia"/>
              <a:ea typeface="+mn-ea"/>
            </a:endParaRPr>
          </a:p>
          <a:p>
            <a:pPr algn="just"/>
            <a:r>
              <a:rPr lang="fr-FR" sz="2000" b="1" dirty="0" smtClean="0"/>
              <a:t>Les règles de tissage</a:t>
            </a:r>
          </a:p>
          <a:p>
            <a:pPr algn="just"/>
            <a:r>
              <a:rPr lang="fr-FR" sz="2000" dirty="0" smtClean="0"/>
              <a:t>Les règles de tissage précisent la façon d'intégrer les préoccupations pour former le système final. Ces règles sont définies dans les aspects et spécifiées par le concepteur de l’application afin de recouper correctement les préoccupations entre-elles.</a:t>
            </a:r>
          </a:p>
          <a:p>
            <a:pPr algn="just"/>
            <a:r>
              <a:rPr lang="fr-FR" sz="2000" dirty="0" smtClean="0"/>
              <a:t>Le langage utilisé pour spécifier ces règles peut être une extension d’un langage standard, ou bien une chose totalement différente. Par exemple utiliser un langage basé sur XML.</a:t>
            </a:r>
          </a:p>
          <a:p>
            <a:pPr algn="just"/>
            <a:endParaRPr lang="fr-FR" sz="2000" b="1" dirty="0" smtClean="0"/>
          </a:p>
          <a:p>
            <a:pPr algn="just"/>
            <a:r>
              <a:rPr lang="fr-FR" sz="2000" b="1" dirty="0" smtClean="0"/>
              <a:t>Exemple :</a:t>
            </a:r>
          </a:p>
          <a:p>
            <a:pPr algn="just"/>
            <a:r>
              <a:rPr lang="fr-FR" sz="2000" b="1" i="1" dirty="0" smtClean="0">
                <a:solidFill>
                  <a:srgbClr val="FF0000"/>
                </a:solidFill>
              </a:rPr>
              <a:t>Avant</a:t>
            </a:r>
            <a:r>
              <a:rPr lang="fr-FR" sz="2000" b="1" i="1" dirty="0" smtClean="0"/>
              <a:t> </a:t>
            </a:r>
            <a:r>
              <a:rPr lang="fr-FR" sz="2000" i="1" dirty="0" smtClean="0"/>
              <a:t>chaque </a:t>
            </a:r>
            <a:r>
              <a:rPr lang="fr-FR" sz="2000" b="1" i="1" dirty="0" smtClean="0">
                <a:solidFill>
                  <a:srgbClr val="00B050"/>
                </a:solidFill>
              </a:rPr>
              <a:t>opération</a:t>
            </a:r>
            <a:r>
              <a:rPr lang="fr-FR" sz="2000" i="1" dirty="0" smtClean="0"/>
              <a:t> sur le système bancaire, le client doit être </a:t>
            </a:r>
            <a:r>
              <a:rPr lang="fr-FR" sz="2000" b="1" i="1" dirty="0" smtClean="0">
                <a:solidFill>
                  <a:schemeClr val="accent1">
                    <a:lumMod val="75000"/>
                  </a:schemeClr>
                </a:solidFill>
              </a:rPr>
              <a:t>authentifié</a:t>
            </a:r>
            <a:r>
              <a:rPr lang="fr-FR" sz="2000" b="1" i="1" dirty="0" smtClean="0"/>
              <a:t>.</a:t>
            </a:r>
          </a:p>
          <a:p>
            <a:pPr algn="just"/>
            <a:r>
              <a:rPr lang="fr-FR" sz="2000" b="1" i="1" dirty="0" smtClean="0">
                <a:solidFill>
                  <a:srgbClr val="FF0000"/>
                </a:solidFill>
              </a:rPr>
              <a:t>Règle de tissage </a:t>
            </a:r>
            <a:r>
              <a:rPr lang="fr-FR" sz="2000" b="1" i="1" dirty="0" smtClean="0">
                <a:solidFill>
                  <a:srgbClr val="00B050"/>
                </a:solidFill>
              </a:rPr>
              <a:t>unité fonctionnelle                                            </a:t>
            </a:r>
            <a:r>
              <a:rPr lang="fr-FR" sz="2000" b="1" i="1" dirty="0" smtClean="0">
                <a:solidFill>
                  <a:schemeClr val="accent1">
                    <a:lumMod val="75000"/>
                  </a:schemeClr>
                </a:solidFill>
              </a:rPr>
              <a:t>une préoccupation</a:t>
            </a:r>
            <a:endParaRPr lang="fr-FR" sz="2000" b="1" i="1" dirty="0">
              <a:solidFill>
                <a:schemeClr val="accent1">
                  <a:lumMod val="75000"/>
                </a:schemeClr>
              </a:solidFill>
              <a:latin typeface="Georgia"/>
              <a:ea typeface="+mn-ea"/>
            </a:endParaRPr>
          </a:p>
        </p:txBody>
      </p:sp>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5" name="Rectangle 4"/>
          <p:cNvSpPr/>
          <p:nvPr/>
        </p:nvSpPr>
        <p:spPr>
          <a:xfrm>
            <a:off x="0" y="1000108"/>
            <a:ext cx="4320000" cy="461665"/>
          </a:xfrm>
          <a:prstGeom prst="rect">
            <a:avLst/>
          </a:prstGeom>
          <a:solidFill>
            <a:schemeClr val="accent2">
              <a:lumMod val="60000"/>
              <a:lumOff val="40000"/>
            </a:schemeClr>
          </a:solidFill>
        </p:spPr>
        <p:txBody>
          <a:bodyPr wrap="square">
            <a:spAutoFit/>
          </a:bodyPr>
          <a:lstStyle/>
          <a:p>
            <a:r>
              <a:rPr lang="fr-FR" sz="2400" b="1" dirty="0" smtClean="0"/>
              <a:t>Le concept de tissage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81"/>
            <a:ext cx="8383192" cy="461665"/>
          </a:xfrm>
          <a:prstGeom prst="rect">
            <a:avLst/>
          </a:prstGeom>
        </p:spPr>
        <p:txBody>
          <a:bodyPr wrap="none">
            <a:spAutoFit/>
          </a:bodyPr>
          <a:lstStyle/>
          <a:p>
            <a:pPr marL="457200" indent="-457200"/>
            <a:r>
              <a:rPr lang="fr-FR" sz="2400" b="1" dirty="0" smtClean="0">
                <a:solidFill>
                  <a:schemeClr val="bg1"/>
                </a:solidFill>
                <a:effectLst>
                  <a:outerShdw blurRad="38100" dist="38100" dir="2700000" algn="tl">
                    <a:srgbClr val="000000">
                      <a:alpha val="43137"/>
                    </a:srgbClr>
                  </a:outerShdw>
                </a:effectLst>
              </a:rPr>
              <a:t>2.1.1 Les principes de base de la programmation orientée aspect</a:t>
            </a:r>
          </a:p>
        </p:txBody>
      </p:sp>
      <p:sp>
        <p:nvSpPr>
          <p:cNvPr id="3" name="Espace réservé du numéro de diapositive 5"/>
          <p:cNvSpPr>
            <a:spLocks noGrp="1"/>
          </p:cNvSpPr>
          <p:nvPr>
            <p:ph type="sldNum" sz="quarter" idx="12"/>
          </p:nvPr>
        </p:nvSpPr>
        <p:spPr>
          <a:xfrm>
            <a:off x="6553200" y="6356350"/>
            <a:ext cx="2133600" cy="365125"/>
          </a:xfrm>
        </p:spPr>
        <p:txBody>
          <a:bodyPr/>
          <a:lstStyle/>
          <a:p>
            <a:pPr>
              <a:defRPr/>
            </a:pPr>
            <a:fld id="{30F7D4F1-5BC1-4B71-9F20-989139AE3EF4}" type="slidenum">
              <a:rPr lang="fr-FR"/>
              <a:pPr>
                <a:defRPr/>
              </a:pPr>
              <a:t>59</a:t>
            </a:fld>
            <a:endParaRPr lang="fr-FR"/>
          </a:p>
        </p:txBody>
      </p:sp>
      <p:sp>
        <p:nvSpPr>
          <p:cNvPr id="5" name="ZoneTexte 4"/>
          <p:cNvSpPr txBox="1"/>
          <p:nvPr/>
        </p:nvSpPr>
        <p:spPr>
          <a:xfrm>
            <a:off x="6143636" y="1500174"/>
            <a:ext cx="2714644" cy="1569660"/>
          </a:xfrm>
          <a:prstGeom prst="rect">
            <a:avLst/>
          </a:prstGeom>
          <a:noFill/>
        </p:spPr>
        <p:txBody>
          <a:bodyPr wrap="square" rtlCol="0">
            <a:spAutoFit/>
          </a:bodyPr>
          <a:lstStyle/>
          <a:p>
            <a:pPr>
              <a:buFont typeface="Wingdings" pitchFamily="2" charset="2"/>
              <a:buChar char="Ø"/>
            </a:pPr>
            <a:r>
              <a:rPr lang="fr-FR" sz="1600" b="1" dirty="0" smtClean="0">
                <a:solidFill>
                  <a:srgbClr val="0070C0"/>
                </a:solidFill>
                <a:latin typeface="Times New Roman" pitchFamily="18" charset="0"/>
                <a:cs typeface="Times New Roman" pitchFamily="18" charset="0"/>
              </a:rPr>
              <a:t>Les aspects </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points de jonction</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points de coupure </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Les advices ( conseils )</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Introduction</a:t>
            </a:r>
          </a:p>
          <a:p>
            <a:pPr>
              <a:buFont typeface="Wingdings" pitchFamily="2" charset="2"/>
              <a:buChar char="Ø"/>
            </a:pPr>
            <a:r>
              <a:rPr lang="fr-FR" sz="1600" b="1" dirty="0" smtClean="0">
                <a:solidFill>
                  <a:srgbClr val="0070C0"/>
                </a:solidFill>
                <a:latin typeface="Times New Roman" pitchFamily="18" charset="0"/>
                <a:cs typeface="Times New Roman" pitchFamily="18" charset="0"/>
              </a:rPr>
              <a:t>Le tissage </a:t>
            </a:r>
            <a:endParaRPr lang="fr-FR" sz="1600" b="1" dirty="0">
              <a:solidFill>
                <a:srgbClr val="0070C0"/>
              </a:solidFill>
              <a:latin typeface="Times New Roman" pitchFamily="18" charset="0"/>
              <a:cs typeface="Times New Roman" pitchFamily="18" charset="0"/>
            </a:endParaRPr>
          </a:p>
        </p:txBody>
      </p:sp>
      <p:sp>
        <p:nvSpPr>
          <p:cNvPr id="6" name="Text Box 39"/>
          <p:cNvSpPr txBox="1">
            <a:spLocks noChangeArrowheads="1"/>
          </p:cNvSpPr>
          <p:nvPr/>
        </p:nvSpPr>
        <p:spPr bwMode="auto">
          <a:xfrm>
            <a:off x="1660553" y="3219444"/>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A1</a:t>
            </a:r>
          </a:p>
        </p:txBody>
      </p:sp>
      <p:sp>
        <p:nvSpPr>
          <p:cNvPr id="7" name="Text Box 40"/>
          <p:cNvSpPr txBox="1">
            <a:spLocks noChangeArrowheads="1"/>
          </p:cNvSpPr>
          <p:nvPr/>
        </p:nvSpPr>
        <p:spPr bwMode="auto">
          <a:xfrm>
            <a:off x="7637490" y="3940169"/>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A2</a:t>
            </a:r>
          </a:p>
        </p:txBody>
      </p:sp>
      <p:sp>
        <p:nvSpPr>
          <p:cNvPr id="8" name="Text Box 41"/>
          <p:cNvSpPr txBox="1">
            <a:spLocks noChangeArrowheads="1"/>
          </p:cNvSpPr>
          <p:nvPr/>
        </p:nvSpPr>
        <p:spPr bwMode="auto">
          <a:xfrm>
            <a:off x="1660553" y="3579807"/>
            <a:ext cx="863600" cy="376237"/>
          </a:xfrm>
          <a:prstGeom prst="rect">
            <a:avLst/>
          </a:prstGeom>
          <a:solidFill>
            <a:srgbClr val="00B050"/>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9" name="Text Box 42"/>
          <p:cNvSpPr txBox="1">
            <a:spLocks noChangeArrowheads="1"/>
          </p:cNvSpPr>
          <p:nvPr/>
        </p:nvSpPr>
        <p:spPr bwMode="auto">
          <a:xfrm>
            <a:off x="7637490" y="4300532"/>
            <a:ext cx="863600" cy="376237"/>
          </a:xfrm>
          <a:prstGeom prst="rect">
            <a:avLst/>
          </a:prstGeom>
          <a:solidFill>
            <a:schemeClr val="accent6">
              <a:lumMod val="75000"/>
            </a:schemeClr>
          </a:solidFill>
          <a:ln w="9525">
            <a:solidFill>
              <a:schemeClr val="tx1"/>
            </a:solidFill>
            <a:miter lim="800000"/>
            <a:headEnd/>
            <a:tailEnd/>
          </a:ln>
        </p:spPr>
        <p:txBody>
          <a:bodyPr>
            <a:spAutoFit/>
          </a:bodyPr>
          <a:lstStyle/>
          <a:p>
            <a:pPr algn="ctr">
              <a:buFontTx/>
              <a:buNone/>
            </a:pPr>
            <a:endParaRPr lang="fr-FR" sz="1800" dirty="0">
              <a:solidFill>
                <a:schemeClr val="tx1"/>
              </a:solidFill>
              <a:latin typeface="Arial" charset="0"/>
            </a:endParaRPr>
          </a:p>
        </p:txBody>
      </p:sp>
      <p:sp>
        <p:nvSpPr>
          <p:cNvPr id="10" name="Text Box 43"/>
          <p:cNvSpPr txBox="1">
            <a:spLocks noChangeArrowheads="1"/>
          </p:cNvSpPr>
          <p:nvPr/>
        </p:nvSpPr>
        <p:spPr bwMode="auto">
          <a:xfrm>
            <a:off x="4970493" y="3697282"/>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C2</a:t>
            </a:r>
          </a:p>
        </p:txBody>
      </p:sp>
      <p:sp>
        <p:nvSpPr>
          <p:cNvPr id="11" name="Text Box 44"/>
          <p:cNvSpPr txBox="1">
            <a:spLocks noChangeArrowheads="1"/>
          </p:cNvSpPr>
          <p:nvPr/>
        </p:nvSpPr>
        <p:spPr bwMode="auto">
          <a:xfrm>
            <a:off x="4110065" y="2214554"/>
            <a:ext cx="863600" cy="376237"/>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C1</a:t>
            </a:r>
          </a:p>
        </p:txBody>
      </p:sp>
      <p:sp>
        <p:nvSpPr>
          <p:cNvPr id="12" name="Text Box 47"/>
          <p:cNvSpPr txBox="1">
            <a:spLocks noChangeArrowheads="1"/>
          </p:cNvSpPr>
          <p:nvPr/>
        </p:nvSpPr>
        <p:spPr bwMode="auto">
          <a:xfrm>
            <a:off x="4110065" y="2574916"/>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3" name="Text Box 48"/>
          <p:cNvSpPr txBox="1">
            <a:spLocks noChangeArrowheads="1"/>
          </p:cNvSpPr>
          <p:nvPr/>
        </p:nvSpPr>
        <p:spPr bwMode="auto">
          <a:xfrm>
            <a:off x="4970493" y="4057644"/>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14" name="Line 51"/>
          <p:cNvSpPr>
            <a:spLocks noChangeShapeType="1"/>
          </p:cNvSpPr>
          <p:nvPr/>
        </p:nvSpPr>
        <p:spPr bwMode="auto">
          <a:xfrm flipV="1">
            <a:off x="2525741" y="3000372"/>
            <a:ext cx="1546194" cy="723895"/>
          </a:xfrm>
          <a:prstGeom prst="line">
            <a:avLst/>
          </a:prstGeom>
          <a:noFill/>
          <a:ln w="25400">
            <a:solidFill>
              <a:srgbClr val="00B050"/>
            </a:solidFill>
            <a:round/>
            <a:headEnd/>
            <a:tailEnd type="triangle" w="med" len="med"/>
          </a:ln>
        </p:spPr>
        <p:txBody>
          <a:bodyPr/>
          <a:lstStyle/>
          <a:p>
            <a:endParaRPr lang="fr-FR" dirty="0"/>
          </a:p>
        </p:txBody>
      </p:sp>
      <p:sp>
        <p:nvSpPr>
          <p:cNvPr id="15" name="Line 52"/>
          <p:cNvSpPr>
            <a:spLocks noChangeShapeType="1"/>
          </p:cNvSpPr>
          <p:nvPr/>
        </p:nvSpPr>
        <p:spPr bwMode="auto">
          <a:xfrm>
            <a:off x="2525740" y="3724268"/>
            <a:ext cx="1260442" cy="561988"/>
          </a:xfrm>
          <a:prstGeom prst="line">
            <a:avLst/>
          </a:prstGeom>
          <a:noFill/>
          <a:ln w="25400">
            <a:solidFill>
              <a:srgbClr val="00B050"/>
            </a:solidFill>
            <a:round/>
            <a:headEnd/>
            <a:tailEnd type="triangle" w="med" len="med"/>
          </a:ln>
        </p:spPr>
        <p:txBody>
          <a:bodyPr/>
          <a:lstStyle/>
          <a:p>
            <a:endParaRPr lang="fr-FR" dirty="0"/>
          </a:p>
        </p:txBody>
      </p:sp>
      <p:sp>
        <p:nvSpPr>
          <p:cNvPr id="16" name="Line 53"/>
          <p:cNvSpPr>
            <a:spLocks noChangeShapeType="1"/>
          </p:cNvSpPr>
          <p:nvPr/>
        </p:nvSpPr>
        <p:spPr bwMode="auto">
          <a:xfrm flipH="1" flipV="1">
            <a:off x="5837265" y="4227507"/>
            <a:ext cx="1800225" cy="215900"/>
          </a:xfrm>
          <a:prstGeom prst="line">
            <a:avLst/>
          </a:prstGeom>
          <a:noFill/>
          <a:ln w="25400">
            <a:solidFill>
              <a:srgbClr val="C00000"/>
            </a:solidFill>
            <a:round/>
            <a:headEnd/>
            <a:tailEnd type="triangle" w="med" len="med"/>
          </a:ln>
        </p:spPr>
        <p:txBody>
          <a:bodyPr/>
          <a:lstStyle/>
          <a:p>
            <a:endParaRPr lang="fr-FR" dirty="0"/>
          </a:p>
        </p:txBody>
      </p:sp>
      <p:sp>
        <p:nvSpPr>
          <p:cNvPr id="17" name="Line 54"/>
          <p:cNvSpPr>
            <a:spLocks noChangeShapeType="1"/>
          </p:cNvSpPr>
          <p:nvPr/>
        </p:nvSpPr>
        <p:spPr bwMode="auto">
          <a:xfrm flipH="1">
            <a:off x="5837265" y="4443407"/>
            <a:ext cx="1800225" cy="0"/>
          </a:xfrm>
          <a:prstGeom prst="line">
            <a:avLst/>
          </a:prstGeom>
          <a:noFill/>
          <a:ln w="25400">
            <a:solidFill>
              <a:srgbClr val="C00000"/>
            </a:solidFill>
            <a:round/>
            <a:headEnd/>
            <a:tailEnd type="triangle" w="med" len="med"/>
          </a:ln>
        </p:spPr>
        <p:txBody>
          <a:bodyPr/>
          <a:lstStyle/>
          <a:p>
            <a:endParaRPr lang="fr-FR" dirty="0"/>
          </a:p>
        </p:txBody>
      </p:sp>
      <p:sp>
        <p:nvSpPr>
          <p:cNvPr id="18" name="Line 55"/>
          <p:cNvSpPr>
            <a:spLocks noChangeShapeType="1"/>
          </p:cNvSpPr>
          <p:nvPr/>
        </p:nvSpPr>
        <p:spPr bwMode="auto">
          <a:xfrm flipH="1" flipV="1">
            <a:off x="5000627" y="2714620"/>
            <a:ext cx="2636862" cy="1657349"/>
          </a:xfrm>
          <a:prstGeom prst="line">
            <a:avLst/>
          </a:prstGeom>
          <a:noFill/>
          <a:ln w="25400">
            <a:solidFill>
              <a:srgbClr val="C00000"/>
            </a:solidFill>
            <a:round/>
            <a:headEnd/>
            <a:tailEnd type="triangle" w="med" len="med"/>
          </a:ln>
        </p:spPr>
        <p:txBody>
          <a:bodyPr/>
          <a:lstStyle/>
          <a:p>
            <a:endParaRPr lang="fr-FR" dirty="0"/>
          </a:p>
        </p:txBody>
      </p:sp>
      <p:sp>
        <p:nvSpPr>
          <p:cNvPr id="20" name="Rectangle 19"/>
          <p:cNvSpPr/>
          <p:nvPr/>
        </p:nvSpPr>
        <p:spPr>
          <a:xfrm>
            <a:off x="4119581" y="2927348"/>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4119581" y="264159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4976837" y="4213232"/>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p:cNvSpPr/>
          <p:nvPr/>
        </p:nvSpPr>
        <p:spPr>
          <a:xfrm>
            <a:off x="4976837" y="4427546"/>
            <a:ext cx="864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p:cNvSpPr/>
          <p:nvPr/>
        </p:nvSpPr>
        <p:spPr>
          <a:xfrm>
            <a:off x="4929190" y="264318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p:cNvSpPr/>
          <p:nvPr/>
        </p:nvSpPr>
        <p:spPr>
          <a:xfrm>
            <a:off x="5762655" y="4213232"/>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p:cNvSpPr/>
          <p:nvPr/>
        </p:nvSpPr>
        <p:spPr>
          <a:xfrm>
            <a:off x="5762655" y="4356108"/>
            <a:ext cx="142876" cy="14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Oval 57"/>
          <p:cNvSpPr>
            <a:spLocks noChangeArrowheads="1"/>
          </p:cNvSpPr>
          <p:nvPr/>
        </p:nvSpPr>
        <p:spPr bwMode="auto">
          <a:xfrm>
            <a:off x="5691217" y="3998918"/>
            <a:ext cx="357190" cy="714380"/>
          </a:xfrm>
          <a:prstGeom prst="ellipse">
            <a:avLst/>
          </a:prstGeom>
          <a:noFill/>
          <a:ln w="25400">
            <a:solidFill>
              <a:schemeClr val="accent1"/>
            </a:solidFill>
            <a:prstDash val="dash"/>
            <a:round/>
            <a:headEnd/>
            <a:tailEnd/>
          </a:ln>
        </p:spPr>
        <p:txBody>
          <a:bodyPr wrap="none" anchor="ctr"/>
          <a:lstStyle/>
          <a:p>
            <a:endParaRPr lang="fr-FR" dirty="0"/>
          </a:p>
        </p:txBody>
      </p:sp>
      <p:sp>
        <p:nvSpPr>
          <p:cNvPr id="29" name="Text Box 48"/>
          <p:cNvSpPr txBox="1">
            <a:spLocks noChangeArrowheads="1"/>
          </p:cNvSpPr>
          <p:nvPr/>
        </p:nvSpPr>
        <p:spPr bwMode="auto">
          <a:xfrm>
            <a:off x="4286248" y="5286388"/>
            <a:ext cx="1152000" cy="1357322"/>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30" name="Rectangle 29"/>
          <p:cNvSpPr/>
          <p:nvPr/>
        </p:nvSpPr>
        <p:spPr>
          <a:xfrm>
            <a:off x="4286248" y="5500702"/>
            <a:ext cx="1152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p:cNvSpPr/>
          <p:nvPr/>
        </p:nvSpPr>
        <p:spPr>
          <a:xfrm>
            <a:off x="4286248" y="5715016"/>
            <a:ext cx="1152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p:cNvSpPr/>
          <p:nvPr/>
        </p:nvSpPr>
        <p:spPr>
          <a:xfrm>
            <a:off x="4286248" y="5929330"/>
            <a:ext cx="1152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p:cNvSpPr/>
          <p:nvPr/>
        </p:nvSpPr>
        <p:spPr>
          <a:xfrm>
            <a:off x="4286248" y="6072206"/>
            <a:ext cx="1152000" cy="71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p:cNvSpPr/>
          <p:nvPr/>
        </p:nvSpPr>
        <p:spPr>
          <a:xfrm>
            <a:off x="4286248" y="6286520"/>
            <a:ext cx="1152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Accolade fermante 34"/>
          <p:cNvSpPr/>
          <p:nvPr/>
        </p:nvSpPr>
        <p:spPr>
          <a:xfrm rot="5400000">
            <a:off x="4648247" y="1258322"/>
            <a:ext cx="432000" cy="7488000"/>
          </a:xfrm>
          <a:prstGeom prst="rightBrace">
            <a:avLst>
              <a:gd name="adj1" fmla="val 0"/>
              <a:gd name="adj2" fmla="val 50177"/>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Triangle isocèle 35"/>
          <p:cNvSpPr/>
          <p:nvPr/>
        </p:nvSpPr>
        <p:spPr>
          <a:xfrm>
            <a:off x="4214810" y="3143248"/>
            <a:ext cx="285752" cy="21431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p:cNvCxnSpPr>
            <a:stCxn id="36" idx="3"/>
          </p:cNvCxnSpPr>
          <p:nvPr/>
        </p:nvCxnSpPr>
        <p:spPr>
          <a:xfrm rot="5400000">
            <a:off x="4141686" y="3573562"/>
            <a:ext cx="432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Text Box 49"/>
          <p:cNvSpPr txBox="1">
            <a:spLocks noChangeArrowheads="1"/>
          </p:cNvSpPr>
          <p:nvPr/>
        </p:nvSpPr>
        <p:spPr bwMode="auto">
          <a:xfrm>
            <a:off x="3786182" y="3714752"/>
            <a:ext cx="863600" cy="376238"/>
          </a:xfrm>
          <a:prstGeom prst="rect">
            <a:avLst/>
          </a:prstGeom>
          <a:solidFill>
            <a:schemeClr val="bg1"/>
          </a:solidFill>
          <a:ln w="9525">
            <a:solidFill>
              <a:schemeClr val="tx1"/>
            </a:solidFill>
            <a:miter lim="800000"/>
            <a:headEnd/>
            <a:tailEnd/>
          </a:ln>
        </p:spPr>
        <p:txBody>
          <a:bodyPr>
            <a:spAutoFit/>
          </a:bodyPr>
          <a:lstStyle/>
          <a:p>
            <a:pPr algn="ctr">
              <a:buFontTx/>
              <a:buNone/>
            </a:pPr>
            <a:r>
              <a:rPr lang="fr-FR" sz="1800" dirty="0">
                <a:solidFill>
                  <a:schemeClr val="tx1"/>
                </a:solidFill>
                <a:latin typeface="Arial" charset="0"/>
              </a:rPr>
              <a:t>C3</a:t>
            </a:r>
          </a:p>
        </p:txBody>
      </p:sp>
      <p:sp>
        <p:nvSpPr>
          <p:cNvPr id="39" name="Text Box 50"/>
          <p:cNvSpPr txBox="1">
            <a:spLocks noChangeArrowheads="1"/>
          </p:cNvSpPr>
          <p:nvPr/>
        </p:nvSpPr>
        <p:spPr bwMode="auto">
          <a:xfrm>
            <a:off x="3786182" y="4075115"/>
            <a:ext cx="863600" cy="539750"/>
          </a:xfrm>
          <a:prstGeom prst="rect">
            <a:avLst/>
          </a:prstGeom>
          <a:solidFill>
            <a:schemeClr val="bg1"/>
          </a:solidFill>
          <a:ln w="9525">
            <a:solidFill>
              <a:schemeClr val="tx1"/>
            </a:solidFill>
            <a:miter lim="800000"/>
            <a:headEnd/>
            <a:tailEnd/>
          </a:ln>
        </p:spPr>
        <p:txBody>
          <a:bodyPr/>
          <a:lstStyle/>
          <a:p>
            <a:pPr algn="ctr">
              <a:buFontTx/>
              <a:buNone/>
            </a:pPr>
            <a:endParaRPr lang="fr-FR" sz="1800" dirty="0">
              <a:solidFill>
                <a:schemeClr val="tx1"/>
              </a:solidFill>
              <a:latin typeface="Arial" charset="0"/>
            </a:endParaRPr>
          </a:p>
        </p:txBody>
      </p:sp>
      <p:sp>
        <p:nvSpPr>
          <p:cNvPr id="40" name="Rectangle 39"/>
          <p:cNvSpPr/>
          <p:nvPr/>
        </p:nvSpPr>
        <p:spPr>
          <a:xfrm>
            <a:off x="3803628" y="4203715"/>
            <a:ext cx="864000" cy="714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214282" y="1643050"/>
            <a:ext cx="8143932" cy="3684085"/>
          </a:xfrm>
          <a:prstGeom prst="rect">
            <a:avLst/>
          </a:prstGeom>
        </p:spPr>
        <p:txBody>
          <a:bodyPr wrap="square">
            <a:spAutoFit/>
          </a:bodyPr>
          <a:lstStyle/>
          <a:p>
            <a:pPr marL="274320" lvl="0" algn="just" fontAlgn="auto">
              <a:spcBef>
                <a:spcPct val="20000"/>
              </a:spcBef>
              <a:spcAft>
                <a:spcPts val="0"/>
              </a:spcAft>
              <a:buClr>
                <a:srgbClr val="F07F09"/>
              </a:buClr>
              <a:buSzPct val="85000"/>
            </a:pPr>
            <a:r>
              <a:rPr lang="fr-FR" sz="2700" b="1" dirty="0" smtClean="0">
                <a:solidFill>
                  <a:schemeClr val="accent1">
                    <a:lumMod val="75000"/>
                  </a:schemeClr>
                </a:solidFill>
                <a:latin typeface="Georgia"/>
                <a:ea typeface="+mn-ea"/>
              </a:rPr>
              <a:t> </a:t>
            </a:r>
            <a:r>
              <a:rPr lang="fr-FR" sz="2400" b="1" dirty="0" smtClean="0"/>
              <a:t>Les préoccupations transversales</a:t>
            </a:r>
          </a:p>
          <a:p>
            <a:pPr marL="274320" lvl="0" algn="just" fontAlgn="auto">
              <a:spcBef>
                <a:spcPct val="20000"/>
              </a:spcBef>
              <a:spcAft>
                <a:spcPts val="0"/>
              </a:spcAft>
              <a:buClr>
                <a:srgbClr val="F07F09"/>
              </a:buClr>
              <a:buSzPct val="85000"/>
            </a:pPr>
            <a:endParaRPr lang="fr-FR" sz="2400" b="1" dirty="0" smtClean="0">
              <a:solidFill>
                <a:schemeClr val="accent1">
                  <a:lumMod val="75000"/>
                </a:schemeClr>
              </a:solidFill>
              <a:latin typeface="Georgia"/>
              <a:ea typeface="+mn-ea"/>
            </a:endParaRPr>
          </a:p>
          <a:p>
            <a:pPr marL="274320" lvl="0" algn="just" fontAlgn="auto">
              <a:spcBef>
                <a:spcPct val="20000"/>
              </a:spcBef>
              <a:spcAft>
                <a:spcPts val="0"/>
              </a:spcAft>
              <a:buClr>
                <a:srgbClr val="F07F09"/>
              </a:buClr>
              <a:buSzPct val="85000"/>
            </a:pPr>
            <a:r>
              <a:rPr lang="fr-FR" sz="2400" dirty="0" smtClean="0"/>
              <a:t>Idéalement, un projet logiciel propose une isolation quasi totale de ses différentes préoccupations, de telle sorte que chacune d'entre elles puisse </a:t>
            </a:r>
            <a:r>
              <a:rPr lang="fr-FR" sz="2400" b="1" dirty="0" smtClean="0"/>
              <a:t>évoluer</a:t>
            </a:r>
            <a:r>
              <a:rPr lang="fr-FR" sz="2400" dirty="0" smtClean="0"/>
              <a:t> </a:t>
            </a:r>
            <a:r>
              <a:rPr lang="fr-FR" sz="2400" b="1" dirty="0" smtClean="0"/>
              <a:t>indépendamment</a:t>
            </a:r>
            <a:r>
              <a:rPr lang="fr-FR" sz="2400" dirty="0" smtClean="0"/>
              <a:t> des autres. </a:t>
            </a:r>
          </a:p>
          <a:p>
            <a:pPr marL="274320" lvl="0" algn="just" fontAlgn="auto">
              <a:spcBef>
                <a:spcPct val="20000"/>
              </a:spcBef>
              <a:spcAft>
                <a:spcPts val="0"/>
              </a:spcAft>
              <a:buClr>
                <a:srgbClr val="F07F09"/>
              </a:buClr>
              <a:buSzPct val="85000"/>
            </a:pPr>
            <a:r>
              <a:rPr lang="fr-FR" sz="2400" dirty="0" smtClean="0"/>
              <a:t>De façon générale, ces différentes préoccupations sont liées à la </a:t>
            </a:r>
            <a:r>
              <a:rPr lang="fr-FR" sz="2400" b="1" dirty="0" smtClean="0"/>
              <a:t>technique</a:t>
            </a:r>
            <a:r>
              <a:rPr lang="fr-FR" sz="2400" dirty="0" smtClean="0"/>
              <a:t> (i.e. configuration, accès aux données, ...), au </a:t>
            </a:r>
            <a:r>
              <a:rPr lang="fr-FR" sz="2400" b="1" dirty="0" smtClean="0"/>
              <a:t>métier</a:t>
            </a:r>
            <a:r>
              <a:rPr lang="fr-FR" sz="2400" dirty="0" smtClean="0"/>
              <a:t> et à la </a:t>
            </a:r>
            <a:r>
              <a:rPr lang="fr-FR" sz="2400" b="1" dirty="0" smtClean="0"/>
              <a:t>présentation</a:t>
            </a:r>
            <a:r>
              <a:rPr lang="fr-FR" sz="2400" dirty="0" smtClean="0"/>
              <a:t>.</a:t>
            </a:r>
            <a:endParaRPr lang="fr-FR" sz="2400" b="1" dirty="0" smtClean="0">
              <a:solidFill>
                <a:schemeClr val="accent1">
                  <a:lumMod val="75000"/>
                </a:schemeClr>
              </a:solidFill>
              <a:latin typeface="Georgi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6050" y="3071810"/>
            <a:ext cx="2690160" cy="646331"/>
          </a:xfrm>
          <a:prstGeom prst="rect">
            <a:avLst/>
          </a:prstGeom>
        </p:spPr>
        <p:txBody>
          <a:bodyPr wrap="none">
            <a:spAutoFit/>
          </a:bodyPr>
          <a:lstStyle/>
          <a:p>
            <a:pPr marL="457200" indent="-457200"/>
            <a:r>
              <a:rPr lang="fr-FR" sz="3600" b="1" dirty="0" smtClean="0">
                <a:effectLst>
                  <a:outerShdw blurRad="38100" dist="38100" dir="2700000" algn="tl">
                    <a:srgbClr val="000000">
                      <a:alpha val="43137"/>
                    </a:srgbClr>
                  </a:outerShdw>
                </a:effectLst>
              </a:rPr>
              <a:t>2.1.2 </a:t>
            </a:r>
            <a:r>
              <a:rPr lang="fr-FR" sz="3600" b="1" dirty="0" err="1" smtClean="0">
                <a:effectLst>
                  <a:outerShdw blurRad="38100" dist="38100" dir="2700000" algn="tl">
                    <a:srgbClr val="000000">
                      <a:alpha val="43137"/>
                    </a:srgbClr>
                  </a:outerShdw>
                </a:effectLst>
              </a:rPr>
              <a:t>AspectJ</a:t>
            </a:r>
            <a:endParaRPr lang="fr-FR" sz="3600" b="1" dirty="0" smtClean="0">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997839"/>
            <a:ext cx="8429684" cy="3416320"/>
          </a:xfrm>
          <a:prstGeom prst="rect">
            <a:avLst/>
          </a:prstGeom>
        </p:spPr>
        <p:txBody>
          <a:bodyPr wrap="square">
            <a:spAutoFit/>
          </a:bodyPr>
          <a:lstStyle/>
          <a:p>
            <a:pPr algn="just"/>
            <a:r>
              <a:rPr lang="fr-FR" sz="2400" dirty="0" smtClean="0"/>
              <a:t>Conçu et développé par Gregor </a:t>
            </a:r>
            <a:r>
              <a:rPr lang="fr-FR" sz="2400" dirty="0" err="1" smtClean="0"/>
              <a:t>Kiczales</a:t>
            </a:r>
            <a:r>
              <a:rPr lang="fr-FR" sz="2400" dirty="0" smtClean="0"/>
              <a:t>, l’inventeur du concept de la programmation orientée aspect, et son équipe du centre de recherche PARC (</a:t>
            </a:r>
            <a:r>
              <a:rPr lang="fr-FR" sz="2400" dirty="0" err="1" smtClean="0"/>
              <a:t>Palo</a:t>
            </a:r>
            <a:r>
              <a:rPr lang="fr-FR" sz="2400" dirty="0" smtClean="0"/>
              <a:t> Alto </a:t>
            </a:r>
            <a:r>
              <a:rPr lang="fr-FR" sz="2400" dirty="0" err="1" smtClean="0"/>
              <a:t>Research</a:t>
            </a:r>
            <a:r>
              <a:rPr lang="fr-FR" sz="2400" dirty="0" smtClean="0"/>
              <a:t> Center) de Xerox. Les premières versions d’</a:t>
            </a:r>
            <a:r>
              <a:rPr lang="fr-FR" sz="2400" dirty="0" err="1" smtClean="0"/>
              <a:t>AspectJ</a:t>
            </a:r>
            <a:r>
              <a:rPr lang="fr-FR" sz="2400" dirty="0" smtClean="0"/>
              <a:t> datent de 1998. </a:t>
            </a:r>
          </a:p>
          <a:p>
            <a:pPr algn="just"/>
            <a:endParaRPr lang="fr-FR" sz="2400" dirty="0" smtClean="0"/>
          </a:p>
          <a:p>
            <a:pPr algn="just"/>
            <a:r>
              <a:rPr lang="fr-FR" sz="2400" dirty="0" smtClean="0"/>
              <a:t>Depuis décembre 2002, le projet </a:t>
            </a:r>
            <a:r>
              <a:rPr lang="fr-FR" sz="2400" dirty="0" err="1" smtClean="0"/>
              <a:t>AspectJ</a:t>
            </a:r>
            <a:r>
              <a:rPr lang="fr-FR" sz="2400" dirty="0" smtClean="0"/>
              <a:t> a quitté le PARC et rejoint la communauté Open Source Eclipse. Il est ainsi devenu un plug-in (AJDT) standard pour la plate-forme de développement Eclipse.</a:t>
            </a:r>
            <a:endParaRPr lang="fr-FR" sz="2400" dirty="0"/>
          </a:p>
        </p:txBody>
      </p:sp>
      <p:sp>
        <p:nvSpPr>
          <p:cNvPr id="3" name="Rectangle 2"/>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774" y="2428868"/>
            <a:ext cx="4320000" cy="461665"/>
          </a:xfrm>
          <a:prstGeom prst="rect">
            <a:avLst/>
          </a:prstGeom>
          <a:solidFill>
            <a:schemeClr val="accent5">
              <a:lumMod val="40000"/>
              <a:lumOff val="60000"/>
            </a:schemeClr>
          </a:solidFill>
        </p:spPr>
        <p:txBody>
          <a:bodyPr wrap="square">
            <a:spAutoFit/>
          </a:bodyPr>
          <a:lstStyle/>
          <a:p>
            <a:r>
              <a:rPr lang="fr-FR" sz="2400" b="1" dirty="0" smtClean="0"/>
              <a:t>Le concept d’Aspect</a:t>
            </a:r>
            <a:endParaRPr lang="fr-FR" sz="2400" dirty="0"/>
          </a:p>
        </p:txBody>
      </p:sp>
      <p:sp>
        <p:nvSpPr>
          <p:cNvPr id="3" name="Rectangle 2"/>
          <p:cNvSpPr/>
          <p:nvPr/>
        </p:nvSpPr>
        <p:spPr>
          <a:xfrm>
            <a:off x="1251774" y="3143248"/>
            <a:ext cx="4320000" cy="461665"/>
          </a:xfrm>
          <a:prstGeom prst="rect">
            <a:avLst/>
          </a:prstGeom>
          <a:solidFill>
            <a:schemeClr val="accent2">
              <a:lumMod val="20000"/>
              <a:lumOff val="80000"/>
            </a:schemeClr>
          </a:solidFill>
        </p:spPr>
        <p:txBody>
          <a:bodyPr wrap="none">
            <a:spAutoFit/>
          </a:bodyPr>
          <a:lstStyle/>
          <a:p>
            <a:r>
              <a:rPr lang="fr-FR" sz="2400" b="1" dirty="0" smtClean="0"/>
              <a:t>Le concept de point de jonction</a:t>
            </a:r>
            <a:endParaRPr lang="fr-FR" sz="2400" dirty="0"/>
          </a:p>
        </p:txBody>
      </p:sp>
      <p:sp>
        <p:nvSpPr>
          <p:cNvPr id="4" name="Rectangle 3"/>
          <p:cNvSpPr/>
          <p:nvPr/>
        </p:nvSpPr>
        <p:spPr>
          <a:xfrm>
            <a:off x="1251774" y="3857628"/>
            <a:ext cx="4320000" cy="461665"/>
          </a:xfrm>
          <a:prstGeom prst="rect">
            <a:avLst/>
          </a:prstGeom>
          <a:solidFill>
            <a:schemeClr val="accent6">
              <a:lumMod val="40000"/>
              <a:lumOff val="60000"/>
            </a:schemeClr>
          </a:solidFill>
        </p:spPr>
        <p:txBody>
          <a:bodyPr wrap="square">
            <a:spAutoFit/>
          </a:bodyPr>
          <a:lstStyle/>
          <a:p>
            <a:r>
              <a:rPr lang="fr-FR" sz="2400" b="1" dirty="0" smtClean="0"/>
              <a:t>Le concept de coupe</a:t>
            </a:r>
            <a:endParaRPr lang="fr-FR" sz="2400" dirty="0"/>
          </a:p>
        </p:txBody>
      </p:sp>
      <p:sp>
        <p:nvSpPr>
          <p:cNvPr id="5" name="Rectangle 4"/>
          <p:cNvSpPr/>
          <p:nvPr/>
        </p:nvSpPr>
        <p:spPr>
          <a:xfrm>
            <a:off x="1251774" y="4572008"/>
            <a:ext cx="4320000" cy="461665"/>
          </a:xfrm>
          <a:prstGeom prst="rect">
            <a:avLst/>
          </a:prstGeom>
          <a:solidFill>
            <a:schemeClr val="accent3">
              <a:lumMod val="60000"/>
              <a:lumOff val="4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6" name="Rectangle 5"/>
          <p:cNvSpPr/>
          <p:nvPr/>
        </p:nvSpPr>
        <p:spPr>
          <a:xfrm>
            <a:off x="1251774" y="5286388"/>
            <a:ext cx="4320000" cy="461665"/>
          </a:xfrm>
          <a:prstGeom prst="rect">
            <a:avLst/>
          </a:prstGeom>
          <a:solidFill>
            <a:schemeClr val="accent4">
              <a:lumMod val="40000"/>
              <a:lumOff val="60000"/>
            </a:schemeClr>
          </a:solidFill>
        </p:spPr>
        <p:txBody>
          <a:bodyPr wrap="square">
            <a:spAutoFit/>
          </a:bodyPr>
          <a:lstStyle/>
          <a:p>
            <a:r>
              <a:rPr lang="fr-FR" sz="2400" b="1" dirty="0" smtClean="0"/>
              <a:t>Le concept d’introduction</a:t>
            </a:r>
            <a:endParaRPr lang="fr-FR" sz="2400" dirty="0"/>
          </a:p>
        </p:txBody>
      </p:sp>
      <p:sp>
        <p:nvSpPr>
          <p:cNvPr id="7" name="Rectangle 6"/>
          <p:cNvSpPr/>
          <p:nvPr/>
        </p:nvSpPr>
        <p:spPr>
          <a:xfrm>
            <a:off x="1214414" y="5929330"/>
            <a:ext cx="4320000" cy="461665"/>
          </a:xfrm>
          <a:prstGeom prst="rect">
            <a:avLst/>
          </a:prstGeom>
          <a:solidFill>
            <a:schemeClr val="accent2">
              <a:lumMod val="60000"/>
              <a:lumOff val="40000"/>
            </a:schemeClr>
          </a:solidFill>
        </p:spPr>
        <p:txBody>
          <a:bodyPr wrap="square">
            <a:spAutoFit/>
          </a:bodyPr>
          <a:lstStyle/>
          <a:p>
            <a:r>
              <a:rPr lang="fr-FR" sz="2400" b="1" dirty="0" smtClean="0"/>
              <a:t>Le concept de tissage</a:t>
            </a:r>
            <a:endParaRPr lang="fr-FR" sz="2400" dirty="0"/>
          </a:p>
        </p:txBody>
      </p:sp>
      <p:sp>
        <p:nvSpPr>
          <p:cNvPr id="8" name="Rectangle 7"/>
          <p:cNvSpPr/>
          <p:nvPr/>
        </p:nvSpPr>
        <p:spPr>
          <a:xfrm>
            <a:off x="285720" y="1428736"/>
            <a:ext cx="8572560" cy="830997"/>
          </a:xfrm>
          <a:prstGeom prst="rect">
            <a:avLst/>
          </a:prstGeom>
        </p:spPr>
        <p:txBody>
          <a:bodyPr wrap="square">
            <a:spAutoFit/>
          </a:bodyPr>
          <a:lstStyle/>
          <a:p>
            <a:r>
              <a:rPr lang="fr-FR" sz="2400" b="1" dirty="0" err="1" smtClean="0"/>
              <a:t>AspectJ</a:t>
            </a:r>
            <a:r>
              <a:rPr lang="fr-FR" sz="2400" dirty="0" smtClean="0"/>
              <a:t> met on œuvre les concepts de base de la programmation orientée aspect comme suit.</a:t>
            </a:r>
            <a:endParaRPr lang="fr-FR" sz="2400" dirty="0"/>
          </a:p>
        </p:txBody>
      </p:sp>
      <p:sp>
        <p:nvSpPr>
          <p:cNvPr id="9" name="Rectangle 8"/>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4320000" cy="461665"/>
          </a:xfrm>
          <a:prstGeom prst="rect">
            <a:avLst/>
          </a:prstGeom>
          <a:solidFill>
            <a:schemeClr val="accent5">
              <a:lumMod val="40000"/>
              <a:lumOff val="60000"/>
            </a:schemeClr>
          </a:solidFill>
        </p:spPr>
        <p:txBody>
          <a:bodyPr wrap="square">
            <a:spAutoFit/>
          </a:bodyPr>
          <a:lstStyle/>
          <a:p>
            <a:r>
              <a:rPr lang="fr-FR" sz="2400" b="1" dirty="0" smtClean="0"/>
              <a:t>Le concept d’Aspect</a:t>
            </a:r>
            <a:endParaRPr lang="fr-FR" sz="2400" dirty="0"/>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9" name="Rectangle 8"/>
          <p:cNvSpPr/>
          <p:nvPr/>
        </p:nvSpPr>
        <p:spPr>
          <a:xfrm>
            <a:off x="357158" y="2143116"/>
            <a:ext cx="8358246" cy="707886"/>
          </a:xfrm>
          <a:prstGeom prst="rect">
            <a:avLst/>
          </a:prstGeom>
        </p:spPr>
        <p:txBody>
          <a:bodyPr wrap="square">
            <a:spAutoFit/>
          </a:bodyPr>
          <a:lstStyle/>
          <a:p>
            <a:pPr algn="just"/>
            <a:r>
              <a:rPr lang="fr-FR" sz="2000" dirty="0" err="1" smtClean="0"/>
              <a:t>AspectJ</a:t>
            </a:r>
            <a:r>
              <a:rPr lang="fr-FR" sz="2000" dirty="0" smtClean="0"/>
              <a:t> étend la syntaxe de Java avec de nouveaux mots-clés. Le premier que nous rencontrons ici est </a:t>
            </a:r>
            <a:r>
              <a:rPr lang="fr-FR" sz="2000" b="1" i="1" dirty="0" smtClean="0"/>
              <a:t>aspect</a:t>
            </a:r>
            <a:r>
              <a:rPr lang="fr-FR" sz="2000" i="1" dirty="0" smtClean="0"/>
              <a:t>.</a:t>
            </a:r>
            <a:endParaRPr lang="fr-FR" sz="2000" dirty="0"/>
          </a:p>
        </p:txBody>
      </p:sp>
      <p:sp>
        <p:nvSpPr>
          <p:cNvPr id="10" name="Rectangle 9"/>
          <p:cNvSpPr/>
          <p:nvPr/>
        </p:nvSpPr>
        <p:spPr>
          <a:xfrm>
            <a:off x="428596" y="3214686"/>
            <a:ext cx="8358246" cy="1015663"/>
          </a:xfrm>
          <a:prstGeom prst="rect">
            <a:avLst/>
          </a:prstGeom>
        </p:spPr>
        <p:txBody>
          <a:bodyPr wrap="square">
            <a:spAutoFit/>
          </a:bodyPr>
          <a:lstStyle/>
          <a:p>
            <a:pPr algn="just"/>
            <a:r>
              <a:rPr lang="fr-FR" sz="2000" dirty="0" smtClean="0"/>
              <a:t>Un aspect a un nom, et peut être définit dans des packages, il peut aussi être étendu par héritage. Son rôle est de définir une préoccupation comme fait une classe.</a:t>
            </a:r>
            <a:endParaRPr lang="fr-FR" sz="2000" dirty="0"/>
          </a:p>
        </p:txBody>
      </p:sp>
      <p:sp>
        <p:nvSpPr>
          <p:cNvPr id="12" name="Rectangle 11"/>
          <p:cNvSpPr/>
          <p:nvPr/>
        </p:nvSpPr>
        <p:spPr>
          <a:xfrm>
            <a:off x="428596" y="4429132"/>
            <a:ext cx="8358246" cy="564001"/>
          </a:xfrm>
          <a:prstGeom prst="rect">
            <a:avLst/>
          </a:prstGeom>
        </p:spPr>
        <p:txBody>
          <a:bodyPr wrap="square">
            <a:spAutoFit/>
          </a:bodyPr>
          <a:lstStyle/>
          <a:p>
            <a:pPr marL="0" lvl="1" algn="just" eaLnBrk="1" hangingPunct="1">
              <a:lnSpc>
                <a:spcPct val="75000"/>
              </a:lnSpc>
            </a:pPr>
            <a:r>
              <a:rPr lang="fr-FR" sz="2000" dirty="0" smtClean="0"/>
              <a:t>Composé de points de coupure, de jonctions, de consignes, d’introductions de champs, de constructeurs et déclarations de méthodes </a:t>
            </a:r>
          </a:p>
        </p:txBody>
      </p:sp>
      <p:sp>
        <p:nvSpPr>
          <p:cNvPr id="13" name="Rectangle 12"/>
          <p:cNvSpPr/>
          <p:nvPr/>
        </p:nvSpPr>
        <p:spPr>
          <a:xfrm>
            <a:off x="500034" y="5214950"/>
            <a:ext cx="8215370" cy="400110"/>
          </a:xfrm>
          <a:prstGeom prst="rect">
            <a:avLst/>
          </a:prstGeom>
        </p:spPr>
        <p:txBody>
          <a:bodyPr wrap="square">
            <a:spAutoFit/>
          </a:bodyPr>
          <a:lstStyle/>
          <a:p>
            <a:pPr algn="just"/>
            <a:r>
              <a:rPr lang="fr-FR" sz="2000" dirty="0" smtClean="0"/>
              <a:t>Les aspects ont une portée sur les classes (l’inverse n’est pas vrai)</a:t>
            </a:r>
            <a:endParaRPr lang="fr-FR"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4320000" cy="461665"/>
          </a:xfrm>
          <a:prstGeom prst="rect">
            <a:avLst/>
          </a:prstGeom>
          <a:solidFill>
            <a:schemeClr val="accent5">
              <a:lumMod val="40000"/>
              <a:lumOff val="60000"/>
            </a:schemeClr>
          </a:solidFill>
        </p:spPr>
        <p:txBody>
          <a:bodyPr wrap="square">
            <a:spAutoFit/>
          </a:bodyPr>
          <a:lstStyle/>
          <a:p>
            <a:r>
              <a:rPr lang="fr-FR" sz="2400" b="1" dirty="0" smtClean="0"/>
              <a:t>Le concept d’Aspect</a:t>
            </a:r>
            <a:endParaRPr lang="fr-FR" sz="2400" dirty="0"/>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pic>
        <p:nvPicPr>
          <p:cNvPr id="1026" name="Picture 2" descr="Résultat de recherche d'images pour &quot;aspectj hello world&quot;"/>
          <p:cNvPicPr>
            <a:picLocks noChangeAspect="1" noChangeArrowheads="1"/>
          </p:cNvPicPr>
          <p:nvPr/>
        </p:nvPicPr>
        <p:blipFill>
          <a:blip r:embed="rId2"/>
          <a:srcRect/>
          <a:stretch>
            <a:fillRect/>
          </a:stretch>
        </p:blipFill>
        <p:spPr bwMode="auto">
          <a:xfrm>
            <a:off x="500034" y="2357430"/>
            <a:ext cx="7724775" cy="2647951"/>
          </a:xfrm>
          <a:prstGeom prst="rect">
            <a:avLst/>
          </a:prstGeom>
          <a:noFill/>
        </p:spPr>
      </p:pic>
      <p:cxnSp>
        <p:nvCxnSpPr>
          <p:cNvPr id="14" name="Connecteur droit avec flèche 13"/>
          <p:cNvCxnSpPr/>
          <p:nvPr/>
        </p:nvCxnSpPr>
        <p:spPr>
          <a:xfrm rot="5400000">
            <a:off x="1857356" y="2214554"/>
            <a:ext cx="1643074" cy="7858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0800000" flipV="1">
            <a:off x="4857752" y="1928802"/>
            <a:ext cx="1071570" cy="9286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00108"/>
            <a:ext cx="4320000" cy="461665"/>
          </a:xfrm>
          <a:prstGeom prst="rect">
            <a:avLst/>
          </a:prstGeom>
          <a:solidFill>
            <a:schemeClr val="accent2">
              <a:lumMod val="20000"/>
              <a:lumOff val="80000"/>
            </a:schemeClr>
          </a:solidFill>
        </p:spPr>
        <p:txBody>
          <a:bodyPr wrap="none">
            <a:spAutoFit/>
          </a:bodyPr>
          <a:lstStyle/>
          <a:p>
            <a:r>
              <a:rPr lang="fr-FR" sz="2400" b="1" dirty="0" smtClean="0"/>
              <a:t>Le concept de point de jonction</a:t>
            </a:r>
            <a:endParaRPr lang="fr-FR" sz="2400" dirty="0"/>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9" name="Rectangle 8"/>
          <p:cNvSpPr/>
          <p:nvPr/>
        </p:nvSpPr>
        <p:spPr>
          <a:xfrm>
            <a:off x="428596" y="2643182"/>
            <a:ext cx="7929618" cy="1938992"/>
          </a:xfrm>
          <a:prstGeom prst="rect">
            <a:avLst/>
          </a:prstGeom>
        </p:spPr>
        <p:txBody>
          <a:bodyPr wrap="square">
            <a:spAutoFit/>
          </a:bodyPr>
          <a:lstStyle/>
          <a:p>
            <a:pPr algn="just"/>
            <a:r>
              <a:rPr lang="fr-FR" sz="2400" dirty="0" smtClean="0"/>
              <a:t>Les types de points de jonction fournis par </a:t>
            </a:r>
            <a:r>
              <a:rPr lang="fr-FR" sz="2400" dirty="0" err="1" smtClean="0"/>
              <a:t>AspectJ</a:t>
            </a:r>
            <a:r>
              <a:rPr lang="fr-FR" sz="2400" dirty="0" smtClean="0"/>
              <a:t> peuvent concerner des méthodes, des attributs, des exceptions, des constructeurs ou des blocs de code statiques. </a:t>
            </a:r>
          </a:p>
          <a:p>
            <a:pPr algn="just"/>
            <a:endParaRPr lang="fr-FR" sz="2400" dirty="0" smtClean="0"/>
          </a:p>
          <a:p>
            <a:pPr algn="just"/>
            <a:r>
              <a:rPr lang="fr-FR" sz="2400" dirty="0" smtClean="0"/>
              <a:t>Un dernier type concerne les exécutions de codes </a:t>
            </a:r>
            <a:r>
              <a:rPr lang="fr-FR" sz="2400" dirty="0" err="1" smtClean="0"/>
              <a:t>advice</a:t>
            </a:r>
            <a:r>
              <a:rPr lang="fr-FR" sz="2400" dirty="0" smtClean="0"/>
              <a:t>.</a:t>
            </a:r>
            <a:endParaRPr lang="fr-FR"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1672330" y="0"/>
            <a:ext cx="5400000" cy="675388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08"/>
            <a:ext cx="4320000" cy="461665"/>
          </a:xfrm>
          <a:prstGeom prst="rect">
            <a:avLst/>
          </a:prstGeom>
          <a:solidFill>
            <a:schemeClr val="accent6">
              <a:lumMod val="40000"/>
              <a:lumOff val="60000"/>
            </a:schemeClr>
          </a:solidFill>
        </p:spPr>
        <p:txBody>
          <a:bodyPr wrap="square">
            <a:spAutoFit/>
          </a:bodyPr>
          <a:lstStyle/>
          <a:p>
            <a:r>
              <a:rPr lang="fr-FR" sz="2400" b="1" dirty="0" smtClean="0"/>
              <a:t>Le concept de coupe</a:t>
            </a:r>
            <a:endParaRPr lang="fr-FR" sz="2400" dirty="0"/>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9" name="Rectangle 8"/>
          <p:cNvSpPr/>
          <p:nvPr/>
        </p:nvSpPr>
        <p:spPr>
          <a:xfrm>
            <a:off x="428596" y="1857364"/>
            <a:ext cx="8072494" cy="461665"/>
          </a:xfrm>
          <a:prstGeom prst="rect">
            <a:avLst/>
          </a:prstGeom>
        </p:spPr>
        <p:txBody>
          <a:bodyPr wrap="square">
            <a:spAutoFit/>
          </a:bodyPr>
          <a:lstStyle/>
          <a:p>
            <a:pPr algn="just"/>
            <a:r>
              <a:rPr lang="fr-FR" sz="2400" dirty="0" smtClean="0"/>
              <a:t>Il s’agit de constructions qui spécifient des points de jointure</a:t>
            </a:r>
            <a:endParaRPr lang="fr-FR" sz="2400" dirty="0"/>
          </a:p>
        </p:txBody>
      </p:sp>
      <p:sp>
        <p:nvSpPr>
          <p:cNvPr id="10" name="Rectangle 9"/>
          <p:cNvSpPr/>
          <p:nvPr/>
        </p:nvSpPr>
        <p:spPr>
          <a:xfrm>
            <a:off x="428596" y="2643182"/>
            <a:ext cx="8215370" cy="1446550"/>
          </a:xfrm>
          <a:prstGeom prst="rect">
            <a:avLst/>
          </a:prstGeom>
        </p:spPr>
        <p:txBody>
          <a:bodyPr wrap="square">
            <a:spAutoFit/>
          </a:bodyPr>
          <a:lstStyle/>
          <a:p>
            <a:pPr marL="0" indent="0" eaLnBrk="1" hangingPunct="1"/>
            <a:r>
              <a:rPr lang="fr-FR" sz="2400" dirty="0" smtClean="0"/>
              <a:t>Un point de coupure est une sorte de prédicat sur les points de jointure</a:t>
            </a:r>
          </a:p>
          <a:p>
            <a:pPr lvl="1">
              <a:buFont typeface="Arial" pitchFamily="34" charset="0"/>
              <a:buChar char="•"/>
            </a:pPr>
            <a:r>
              <a:rPr lang="fr-FR" sz="2000" dirty="0" smtClean="0"/>
              <a:t>Il peut correspondre ou non à un point de jointure quelconque</a:t>
            </a:r>
          </a:p>
          <a:p>
            <a:pPr lvl="1">
              <a:buFont typeface="Arial" pitchFamily="34" charset="0"/>
              <a:buChar char="•"/>
            </a:pPr>
            <a:r>
              <a:rPr lang="fr-FR" sz="2000" dirty="0" smtClean="0"/>
              <a:t>Optionnellement peut récupérer des valeurs à un point de coupure</a:t>
            </a:r>
          </a:p>
        </p:txBody>
      </p:sp>
      <p:sp>
        <p:nvSpPr>
          <p:cNvPr id="11" name="Rectangle 10"/>
          <p:cNvSpPr/>
          <p:nvPr/>
        </p:nvSpPr>
        <p:spPr>
          <a:xfrm>
            <a:off x="428596" y="4572008"/>
            <a:ext cx="7858180" cy="1027974"/>
          </a:xfrm>
          <a:prstGeom prst="rect">
            <a:avLst/>
          </a:prstGeom>
        </p:spPr>
        <p:txBody>
          <a:bodyPr wrap="square">
            <a:spAutoFit/>
          </a:bodyPr>
          <a:lstStyle/>
          <a:p>
            <a:pPr marL="3175" indent="-3175" eaLnBrk="0" hangingPunct="0">
              <a:lnSpc>
                <a:spcPct val="85000"/>
              </a:lnSpc>
              <a:spcBef>
                <a:spcPct val="30000"/>
              </a:spcBef>
              <a:buClr>
                <a:schemeClr val="accent2"/>
              </a:buClr>
            </a:pPr>
            <a:r>
              <a:rPr lang="fr-FR" sz="2400" dirty="0" smtClean="0"/>
              <a:t>Les points de coupure peuvent être composés comme les prédicats par les opérateurs : </a:t>
            </a:r>
            <a:r>
              <a:rPr lang="fr-FR" sz="2400" dirty="0" smtClean="0">
                <a:solidFill>
                  <a:srgbClr val="FF0000"/>
                </a:solidFill>
              </a:rPr>
              <a:t>  &amp;&amp;       ||       !</a:t>
            </a:r>
            <a:endParaRPr lang="en-US" sz="2400" dirty="0" smtClean="0">
              <a:solidFill>
                <a:srgbClr val="FF0000"/>
              </a:solidFill>
            </a:endParaRPr>
          </a:p>
          <a:p>
            <a:pPr eaLnBrk="0" hangingPunct="0"/>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0108"/>
            <a:ext cx="4320000" cy="461665"/>
          </a:xfrm>
          <a:prstGeom prst="rect">
            <a:avLst/>
          </a:prstGeom>
          <a:solidFill>
            <a:schemeClr val="accent6">
              <a:lumMod val="40000"/>
              <a:lumOff val="60000"/>
            </a:schemeClr>
          </a:solidFill>
        </p:spPr>
        <p:txBody>
          <a:bodyPr wrap="square">
            <a:spAutoFit/>
          </a:bodyPr>
          <a:lstStyle/>
          <a:p>
            <a:r>
              <a:rPr lang="fr-FR" sz="2400" b="1" dirty="0" smtClean="0"/>
              <a:t>Le concept de coupe</a:t>
            </a:r>
            <a:endParaRPr lang="fr-FR" sz="2400" dirty="0"/>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10" name="Rectangle 9"/>
          <p:cNvSpPr/>
          <p:nvPr/>
        </p:nvSpPr>
        <p:spPr>
          <a:xfrm>
            <a:off x="428596" y="2643182"/>
            <a:ext cx="8215370" cy="400110"/>
          </a:xfrm>
          <a:prstGeom prst="rect">
            <a:avLst/>
          </a:prstGeom>
        </p:spPr>
        <p:txBody>
          <a:bodyPr wrap="square">
            <a:spAutoFit/>
          </a:bodyPr>
          <a:lstStyle/>
          <a:p>
            <a:pPr marL="0" indent="0" eaLnBrk="1" hangingPunct="1"/>
            <a:endParaRPr lang="fr-FR" sz="2000" dirty="0" smtClean="0"/>
          </a:p>
        </p:txBody>
      </p:sp>
      <p:sp>
        <p:nvSpPr>
          <p:cNvPr id="7" name="Rectangle 6"/>
          <p:cNvSpPr/>
          <p:nvPr/>
        </p:nvSpPr>
        <p:spPr>
          <a:xfrm>
            <a:off x="571472" y="2071678"/>
            <a:ext cx="6019981" cy="461665"/>
          </a:xfrm>
          <a:prstGeom prst="rect">
            <a:avLst/>
          </a:prstGeom>
        </p:spPr>
        <p:txBody>
          <a:bodyPr wrap="none">
            <a:spAutoFit/>
          </a:bodyPr>
          <a:lstStyle/>
          <a:p>
            <a:r>
              <a:rPr lang="fr-FR" sz="2400" dirty="0" smtClean="0"/>
              <a:t>Avec </a:t>
            </a:r>
            <a:r>
              <a:rPr lang="fr-FR" sz="2400" dirty="0" err="1" smtClean="0"/>
              <a:t>AspectJ</a:t>
            </a:r>
            <a:r>
              <a:rPr lang="fr-FR" sz="2400" dirty="0" smtClean="0"/>
              <a:t>, une coupe a la syntaxe suivante :</a:t>
            </a:r>
            <a:endParaRPr lang="fr-FR" sz="2400" dirty="0"/>
          </a:p>
        </p:txBody>
      </p:sp>
      <p:sp>
        <p:nvSpPr>
          <p:cNvPr id="12" name="Rectangle 11"/>
          <p:cNvSpPr/>
          <p:nvPr/>
        </p:nvSpPr>
        <p:spPr>
          <a:xfrm>
            <a:off x="285720" y="2643182"/>
            <a:ext cx="8286808" cy="400110"/>
          </a:xfrm>
          <a:prstGeom prst="rect">
            <a:avLst/>
          </a:prstGeom>
          <a:solidFill>
            <a:schemeClr val="accent5">
              <a:lumMod val="20000"/>
              <a:lumOff val="80000"/>
            </a:schemeClr>
          </a:solidFill>
          <a:ln>
            <a:solidFill>
              <a:schemeClr val="tx1"/>
            </a:solidFill>
            <a:prstDash val="dash"/>
          </a:ln>
        </p:spPr>
        <p:txBody>
          <a:bodyPr wrap="square">
            <a:spAutoFit/>
          </a:bodyPr>
          <a:lstStyle/>
          <a:p>
            <a:r>
              <a:rPr lang="fr-FR" sz="2000" b="1" dirty="0" err="1" smtClean="0"/>
              <a:t>pointcut</a:t>
            </a:r>
            <a:r>
              <a:rPr lang="fr-FR" sz="2000" dirty="0" smtClean="0"/>
              <a:t> </a:t>
            </a:r>
            <a:r>
              <a:rPr lang="fr-FR" sz="2000" i="1" dirty="0" err="1" smtClean="0"/>
              <a:t>nomDeLaCoupe</a:t>
            </a:r>
            <a:r>
              <a:rPr lang="fr-FR" sz="2000" i="1" dirty="0" smtClean="0"/>
              <a:t>(paramètres) </a:t>
            </a:r>
            <a:r>
              <a:rPr lang="fr-FR" sz="2000" dirty="0" smtClean="0"/>
              <a:t>: </a:t>
            </a:r>
            <a:r>
              <a:rPr lang="fr-FR" sz="2000" dirty="0" err="1" smtClean="0"/>
              <a:t>définitionDeLaCoupe</a:t>
            </a:r>
            <a:endParaRPr lang="fr-FR" sz="2000" dirty="0"/>
          </a:p>
        </p:txBody>
      </p:sp>
      <p:sp>
        <p:nvSpPr>
          <p:cNvPr id="13" name="Rectangle 12"/>
          <p:cNvSpPr/>
          <p:nvPr/>
        </p:nvSpPr>
        <p:spPr>
          <a:xfrm>
            <a:off x="571472" y="3286124"/>
            <a:ext cx="8072494" cy="1631216"/>
          </a:xfrm>
          <a:prstGeom prst="rect">
            <a:avLst/>
          </a:prstGeom>
        </p:spPr>
        <p:txBody>
          <a:bodyPr wrap="square">
            <a:spAutoFit/>
          </a:bodyPr>
          <a:lstStyle/>
          <a:p>
            <a:r>
              <a:rPr lang="fr-FR" sz="2000" dirty="0" smtClean="0"/>
              <a:t>Chaque coupe est associée à une expression, qui définit son ensemble de points de jonction. Une expression de coupe peut comporter des points de jonction de types différents.</a:t>
            </a:r>
          </a:p>
          <a:p>
            <a:r>
              <a:rPr lang="fr-FR" sz="2000" dirty="0" smtClean="0"/>
              <a:t>Exemple d’un point de coupure qui contient un seul point de jonction de type </a:t>
            </a:r>
            <a:r>
              <a:rPr lang="fr-FR" sz="2000" b="1" dirty="0" smtClean="0"/>
              <a:t>call</a:t>
            </a:r>
            <a:endParaRPr lang="fr-FR" sz="2000" b="1" dirty="0"/>
          </a:p>
        </p:txBody>
      </p:sp>
      <p:sp>
        <p:nvSpPr>
          <p:cNvPr id="14" name="Rectangle 13"/>
          <p:cNvSpPr/>
          <p:nvPr/>
        </p:nvSpPr>
        <p:spPr>
          <a:xfrm>
            <a:off x="357158" y="5214950"/>
            <a:ext cx="8286808" cy="400110"/>
          </a:xfrm>
          <a:prstGeom prst="rect">
            <a:avLst/>
          </a:prstGeom>
          <a:solidFill>
            <a:schemeClr val="accent5">
              <a:lumMod val="20000"/>
              <a:lumOff val="80000"/>
            </a:schemeClr>
          </a:solidFill>
          <a:ln>
            <a:solidFill>
              <a:schemeClr val="tx1"/>
            </a:solidFill>
            <a:prstDash val="dash"/>
          </a:ln>
        </p:spPr>
        <p:txBody>
          <a:bodyPr wrap="square">
            <a:spAutoFit/>
          </a:bodyPr>
          <a:lstStyle/>
          <a:p>
            <a:r>
              <a:rPr lang="fr-FR" sz="2000" b="1" dirty="0" err="1" smtClean="0"/>
              <a:t>pointcut</a:t>
            </a:r>
            <a:r>
              <a:rPr lang="fr-FR" sz="2000" dirty="0" smtClean="0"/>
              <a:t> </a:t>
            </a:r>
            <a:r>
              <a:rPr lang="fr-FR" sz="2000" dirty="0" err="1" smtClean="0"/>
              <a:t>nomDeLaCoupe</a:t>
            </a:r>
            <a:r>
              <a:rPr lang="fr-FR" sz="2000" dirty="0" smtClean="0"/>
              <a:t> (): call(public </a:t>
            </a:r>
            <a:r>
              <a:rPr lang="fr-FR" sz="2000" dirty="0" err="1" smtClean="0"/>
              <a:t>int</a:t>
            </a:r>
            <a:r>
              <a:rPr lang="fr-FR" sz="2000" dirty="0" smtClean="0"/>
              <a:t> </a:t>
            </a:r>
            <a:r>
              <a:rPr lang="fr-FR" sz="2000" i="1" dirty="0" err="1" smtClean="0"/>
              <a:t>nomClasse.nomMethode</a:t>
            </a:r>
            <a:r>
              <a:rPr lang="fr-FR" sz="2000" dirty="0" smtClean="0"/>
              <a:t>());</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428596" y="1285860"/>
            <a:ext cx="8143932" cy="4893647"/>
          </a:xfrm>
          <a:prstGeom prst="rect">
            <a:avLst/>
          </a:prstGeom>
        </p:spPr>
        <p:txBody>
          <a:bodyPr wrap="square">
            <a:spAutoFit/>
          </a:bodyPr>
          <a:lstStyle/>
          <a:p>
            <a:pPr marL="274320" lvl="0" algn="just" fontAlgn="auto">
              <a:spcBef>
                <a:spcPct val="20000"/>
              </a:spcBef>
              <a:spcAft>
                <a:spcPts val="0"/>
              </a:spcAft>
              <a:buClr>
                <a:srgbClr val="F07F09"/>
              </a:buClr>
              <a:buSzPct val="85000"/>
            </a:pPr>
            <a:endParaRPr lang="fr-FR" sz="2400" b="1" dirty="0" smtClean="0">
              <a:solidFill>
                <a:schemeClr val="accent1">
                  <a:lumMod val="75000"/>
                </a:schemeClr>
              </a:solidFill>
              <a:latin typeface="Georgia"/>
              <a:ea typeface="+mn-ea"/>
            </a:endParaRPr>
          </a:p>
          <a:p>
            <a:pPr algn="just"/>
            <a:r>
              <a:rPr lang="fr-FR" sz="2400" dirty="0" smtClean="0"/>
              <a:t>Cependant, une application dispose de préoccupations dites transversales (</a:t>
            </a:r>
            <a:r>
              <a:rPr lang="fr-FR" sz="2400" dirty="0" err="1" smtClean="0"/>
              <a:t>Crosscutting</a:t>
            </a:r>
            <a:r>
              <a:rPr lang="fr-FR" sz="2400" dirty="0" smtClean="0"/>
              <a:t> </a:t>
            </a:r>
            <a:r>
              <a:rPr lang="fr-FR" sz="2400" dirty="0" err="1" smtClean="0"/>
              <a:t>Concerns</a:t>
            </a:r>
            <a:r>
              <a:rPr lang="fr-FR" sz="2400" dirty="0" smtClean="0"/>
              <a:t>), c'est-à-dire qu'elles sont présentes dans ses différentes couches et fonctionnalités métier. </a:t>
            </a:r>
          </a:p>
          <a:p>
            <a:pPr algn="just"/>
            <a:endParaRPr lang="fr-FR" sz="2400" dirty="0" smtClean="0"/>
          </a:p>
          <a:p>
            <a:pPr algn="just"/>
            <a:r>
              <a:rPr lang="fr-FR" sz="2400" dirty="0" smtClean="0"/>
              <a:t>Classiquement, ces préoccupations transversales sont </a:t>
            </a:r>
            <a:r>
              <a:rPr lang="fr-FR" sz="2400" b="1" dirty="0" smtClean="0"/>
              <a:t>la gestion de la sécurité</a:t>
            </a:r>
            <a:r>
              <a:rPr lang="fr-FR" sz="2400" dirty="0" smtClean="0"/>
              <a:t>, des </a:t>
            </a:r>
            <a:r>
              <a:rPr lang="fr-FR" sz="2400" b="1" dirty="0" smtClean="0"/>
              <a:t>transactions</a:t>
            </a:r>
            <a:r>
              <a:rPr lang="fr-FR" sz="2400" dirty="0" smtClean="0"/>
              <a:t>, des </a:t>
            </a:r>
            <a:r>
              <a:rPr lang="fr-FR" sz="2400" b="1" dirty="0" smtClean="0"/>
              <a:t>traces applicatives </a:t>
            </a:r>
            <a:r>
              <a:rPr lang="fr-FR" sz="2400" dirty="0" smtClean="0"/>
              <a:t>et de la </a:t>
            </a:r>
            <a:r>
              <a:rPr lang="fr-FR" sz="2400" b="1" dirty="0" smtClean="0"/>
              <a:t>cohérence des traitements par rapport aux spécifications métier</a:t>
            </a:r>
            <a:r>
              <a:rPr lang="fr-FR" sz="2400" dirty="0" smtClean="0"/>
              <a:t>. </a:t>
            </a:r>
          </a:p>
          <a:p>
            <a:pPr algn="just"/>
            <a:endParaRPr lang="fr-FR" sz="2400" dirty="0" smtClean="0"/>
          </a:p>
          <a:p>
            <a:pPr algn="just"/>
            <a:r>
              <a:rPr lang="fr-FR" sz="2400" dirty="0" smtClean="0"/>
              <a:t>Ainsi, chaque couche de l'application ou fonctionnalité métier sera éventuellement concernée par ces préoccupations.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00108"/>
            <a:ext cx="4320000" cy="461665"/>
          </a:xfrm>
          <a:prstGeom prst="rect">
            <a:avLst/>
          </a:prstGeom>
          <a:solidFill>
            <a:schemeClr val="accent3">
              <a:lumMod val="60000"/>
              <a:lumOff val="4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9" name="Rectangle 8"/>
          <p:cNvSpPr/>
          <p:nvPr/>
        </p:nvSpPr>
        <p:spPr>
          <a:xfrm>
            <a:off x="428596" y="2274838"/>
            <a:ext cx="8072494" cy="1569660"/>
          </a:xfrm>
          <a:prstGeom prst="rect">
            <a:avLst/>
          </a:prstGeom>
        </p:spPr>
        <p:txBody>
          <a:bodyPr wrap="square">
            <a:spAutoFit/>
          </a:bodyPr>
          <a:lstStyle/>
          <a:p>
            <a:pPr algn="just"/>
            <a:r>
              <a:rPr lang="fr-FR" sz="2400" dirty="0" smtClean="0"/>
              <a:t>De la même façon que les méthodes définissent le comportement d'une classe, les codes </a:t>
            </a:r>
            <a:r>
              <a:rPr lang="fr-FR" sz="2400" dirty="0" err="1" smtClean="0"/>
              <a:t>advice</a:t>
            </a:r>
            <a:r>
              <a:rPr lang="fr-FR" sz="2400" dirty="0" smtClean="0"/>
              <a:t> définissent le comportement d'un aspect. </a:t>
            </a:r>
          </a:p>
          <a:p>
            <a:pPr algn="just"/>
            <a:endParaRPr lang="fr-FR" sz="2400" dirty="0" smtClean="0"/>
          </a:p>
        </p:txBody>
      </p:sp>
      <p:sp>
        <p:nvSpPr>
          <p:cNvPr id="6" name="Rectangle 5"/>
          <p:cNvSpPr/>
          <p:nvPr/>
        </p:nvSpPr>
        <p:spPr>
          <a:xfrm>
            <a:off x="500034" y="3571876"/>
            <a:ext cx="8001056" cy="1569660"/>
          </a:xfrm>
          <a:prstGeom prst="rect">
            <a:avLst/>
          </a:prstGeom>
        </p:spPr>
        <p:txBody>
          <a:bodyPr wrap="square">
            <a:spAutoFit/>
          </a:bodyPr>
          <a:lstStyle/>
          <a:p>
            <a:pPr lvl="0" algn="just"/>
            <a:r>
              <a:rPr lang="fr-FR" sz="2400" dirty="0" smtClean="0">
                <a:solidFill>
                  <a:prstClr val="black"/>
                </a:solidFill>
              </a:rPr>
              <a:t>Plusieurs codes </a:t>
            </a:r>
            <a:r>
              <a:rPr lang="fr-FR" sz="2400" dirty="0" err="1" smtClean="0">
                <a:solidFill>
                  <a:prstClr val="black"/>
                </a:solidFill>
              </a:rPr>
              <a:t>advice</a:t>
            </a:r>
            <a:r>
              <a:rPr lang="fr-FR" sz="2400" dirty="0" smtClean="0">
                <a:solidFill>
                  <a:prstClr val="black"/>
                </a:solidFill>
              </a:rPr>
              <a:t> peuvent être définis dans un aspect. Chaque code </a:t>
            </a:r>
            <a:r>
              <a:rPr lang="fr-FR" sz="2400" dirty="0" err="1" smtClean="0">
                <a:solidFill>
                  <a:prstClr val="black"/>
                </a:solidFill>
              </a:rPr>
              <a:t>advice</a:t>
            </a:r>
            <a:r>
              <a:rPr lang="fr-FR" sz="2400" dirty="0" smtClean="0">
                <a:solidFill>
                  <a:prstClr val="black"/>
                </a:solidFill>
              </a:rPr>
              <a:t> fournit une série d'instructions écrites dans un bloc de code. Il possède également un type et est attaché à une coupe.</a:t>
            </a:r>
            <a:endParaRPr lang="fr-FR" sz="2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00108"/>
            <a:ext cx="4320000" cy="461665"/>
          </a:xfrm>
          <a:prstGeom prst="rect">
            <a:avLst/>
          </a:prstGeom>
          <a:solidFill>
            <a:schemeClr val="accent3">
              <a:lumMod val="60000"/>
              <a:lumOff val="4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9" name="Rectangle 8"/>
          <p:cNvSpPr/>
          <p:nvPr/>
        </p:nvSpPr>
        <p:spPr>
          <a:xfrm>
            <a:off x="357158" y="2571744"/>
            <a:ext cx="8072494" cy="1569660"/>
          </a:xfrm>
          <a:prstGeom prst="rect">
            <a:avLst/>
          </a:prstGeom>
        </p:spPr>
        <p:txBody>
          <a:bodyPr wrap="square">
            <a:spAutoFit/>
          </a:bodyPr>
          <a:lstStyle/>
          <a:p>
            <a:pPr algn="just"/>
            <a:r>
              <a:rPr lang="fr-FR" sz="2400" dirty="0" err="1" smtClean="0"/>
              <a:t>AspectJ</a:t>
            </a:r>
            <a:r>
              <a:rPr lang="fr-FR" sz="2400" dirty="0" smtClean="0"/>
              <a:t> fournit cinq types de code </a:t>
            </a:r>
            <a:r>
              <a:rPr lang="fr-FR" sz="2400" dirty="0" err="1" smtClean="0"/>
              <a:t>advice</a:t>
            </a:r>
            <a:r>
              <a:rPr lang="fr-FR" sz="2400" dirty="0" smtClean="0"/>
              <a:t>, les trois types principaux, </a:t>
            </a:r>
            <a:r>
              <a:rPr lang="fr-FR" sz="2400" i="1" dirty="0" err="1" smtClean="0">
                <a:solidFill>
                  <a:schemeClr val="accent1"/>
                </a:solidFill>
              </a:rPr>
              <a:t>before</a:t>
            </a:r>
            <a:r>
              <a:rPr lang="fr-FR" sz="2400" i="1" dirty="0" smtClean="0"/>
              <a:t>, </a:t>
            </a:r>
            <a:r>
              <a:rPr lang="fr-FR" sz="2400" i="1" dirty="0" err="1" smtClean="0">
                <a:solidFill>
                  <a:schemeClr val="accent1"/>
                </a:solidFill>
              </a:rPr>
              <a:t>after</a:t>
            </a:r>
            <a:r>
              <a:rPr lang="fr-FR" sz="2400" i="1" dirty="0" smtClean="0"/>
              <a:t> et </a:t>
            </a:r>
            <a:r>
              <a:rPr lang="fr-FR" sz="2400" i="1" dirty="0" err="1" smtClean="0">
                <a:solidFill>
                  <a:schemeClr val="accent1"/>
                </a:solidFill>
              </a:rPr>
              <a:t>around</a:t>
            </a:r>
            <a:r>
              <a:rPr lang="fr-FR" sz="2400" i="1" dirty="0" smtClean="0"/>
              <a:t> et deux types supplémentaires, </a:t>
            </a:r>
            <a:r>
              <a:rPr lang="fr-FR" sz="2400" i="1" dirty="0" err="1" smtClean="0">
                <a:solidFill>
                  <a:schemeClr val="accent1"/>
                </a:solidFill>
              </a:rPr>
              <a:t>after</a:t>
            </a:r>
            <a:r>
              <a:rPr lang="fr-FR" sz="2400" i="1" dirty="0" smtClean="0">
                <a:solidFill>
                  <a:schemeClr val="accent1"/>
                </a:solidFill>
              </a:rPr>
              <a:t> </a:t>
            </a:r>
            <a:r>
              <a:rPr lang="fr-FR" sz="2400" i="1" dirty="0" err="1" smtClean="0">
                <a:solidFill>
                  <a:schemeClr val="accent1"/>
                </a:solidFill>
              </a:rPr>
              <a:t>returning</a:t>
            </a:r>
            <a:r>
              <a:rPr lang="fr-FR" sz="2400" i="1" dirty="0" smtClean="0">
                <a:solidFill>
                  <a:schemeClr val="accent1"/>
                </a:solidFill>
              </a:rPr>
              <a:t> </a:t>
            </a:r>
            <a:r>
              <a:rPr lang="fr-FR" sz="2400" i="1" dirty="0" smtClean="0"/>
              <a:t>et </a:t>
            </a:r>
            <a:r>
              <a:rPr lang="fr-FR" sz="2400" i="1" dirty="0" err="1" smtClean="0">
                <a:solidFill>
                  <a:schemeClr val="accent1"/>
                </a:solidFill>
              </a:rPr>
              <a:t>after</a:t>
            </a:r>
            <a:r>
              <a:rPr lang="fr-FR" sz="2400" i="1" dirty="0" smtClean="0">
                <a:solidFill>
                  <a:schemeClr val="accent1"/>
                </a:solidFill>
              </a:rPr>
              <a:t> </a:t>
            </a:r>
            <a:r>
              <a:rPr lang="fr-FR" sz="2400" i="1" dirty="0" err="1" smtClean="0">
                <a:solidFill>
                  <a:schemeClr val="accent1"/>
                </a:solidFill>
              </a:rPr>
              <a:t>throwing</a:t>
            </a:r>
            <a:r>
              <a:rPr lang="fr-FR" sz="2400" i="1" dirty="0" smtClean="0"/>
              <a:t>. Ces derniers sont des raffinements du type </a:t>
            </a:r>
            <a:r>
              <a:rPr lang="fr-FR" sz="2400" i="1" dirty="0" err="1" smtClean="0"/>
              <a:t>after</a:t>
            </a:r>
            <a:r>
              <a:rPr lang="fr-FR" sz="2400" i="1" dirty="0" smtClean="0"/>
              <a:t>.</a:t>
            </a:r>
            <a:endParaRPr lang="fr-FR"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00108"/>
            <a:ext cx="4320000" cy="461665"/>
          </a:xfrm>
          <a:prstGeom prst="rect">
            <a:avLst/>
          </a:prstGeom>
          <a:solidFill>
            <a:schemeClr val="accent3">
              <a:lumMod val="60000"/>
              <a:lumOff val="40000"/>
            </a:schemeClr>
          </a:solidFill>
        </p:spPr>
        <p:txBody>
          <a:bodyPr wrap="none">
            <a:spAutoFit/>
          </a:bodyPr>
          <a:lstStyle/>
          <a:p>
            <a:r>
              <a:rPr lang="fr-FR" sz="2400" b="1" dirty="0" smtClean="0"/>
              <a:t>Le concept de consigne (</a:t>
            </a:r>
            <a:r>
              <a:rPr lang="fr-FR" sz="2400" b="1" dirty="0" err="1" smtClean="0"/>
              <a:t>Advice</a:t>
            </a:r>
            <a:r>
              <a:rPr lang="fr-FR" sz="2400" b="1" dirty="0" smtClean="0"/>
              <a:t>)</a:t>
            </a:r>
            <a:endParaRPr lang="fr-FR" sz="2400" dirty="0"/>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533400" y="1752600"/>
            <a:ext cx="8305800" cy="41148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Tx/>
              <a:buNone/>
              <a:tabLst>
                <a:tab pos="2773363" algn="l"/>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Les consignes permettent d’entreprendre des actions supplémentaires aux points de jointure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2773363" algn="l"/>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400" b="1" i="0" u="none" strike="noStrike" kern="1200" cap="none" spc="0" normalizeH="0" baseline="0" noProof="0" dirty="0" err="1" smtClean="0">
                <a:ln>
                  <a:noFill/>
                </a:ln>
                <a:solidFill>
                  <a:schemeClr val="tx1"/>
                </a:solidFill>
                <a:effectLst/>
                <a:uLnTx/>
                <a:uFillTx/>
                <a:latin typeface="+mn-lt"/>
                <a:ea typeface="+mn-ea"/>
                <a:cs typeface="+mn-cs"/>
              </a:rPr>
              <a:t>before</a:t>
            </a:r>
            <a:r>
              <a:rPr kumimoji="0" lang="fr-FR" sz="24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100" b="0" i="0" u="none" strike="noStrike" kern="1200" cap="none" spc="0" normalizeH="0" baseline="0" noProof="0" dirty="0" smtClean="0">
                <a:ln>
                  <a:noFill/>
                </a:ln>
                <a:solidFill>
                  <a:schemeClr val="tx1"/>
                </a:solidFill>
                <a:effectLst/>
                <a:uLnTx/>
                <a:uFillTx/>
                <a:latin typeface="+mn-lt"/>
                <a:ea typeface="+mn-ea"/>
                <a:cs typeface="+mn-cs"/>
              </a:rPr>
              <a:t>Avant l’exécution des points de jointure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2773363" algn="l"/>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400" b="1" i="0" u="none" strike="noStrike" kern="1200" cap="none" spc="0" normalizeH="0" baseline="0" noProof="0" dirty="0" err="1" smtClean="0">
                <a:ln>
                  <a:noFill/>
                </a:ln>
                <a:solidFill>
                  <a:schemeClr val="tx1"/>
                </a:solidFill>
                <a:effectLst/>
                <a:uLnTx/>
                <a:uFillTx/>
                <a:latin typeface="+mn-lt"/>
                <a:ea typeface="+mn-ea"/>
                <a:cs typeface="+mn-cs"/>
              </a:rPr>
              <a:t>after</a:t>
            </a:r>
            <a:r>
              <a:rPr kumimoji="0" lang="fr-FR" sz="24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400" b="1" i="0" u="none" strike="noStrike" kern="1200" cap="none" spc="0" normalizeH="0" baseline="0" noProof="0" dirty="0" err="1" smtClean="0">
                <a:ln>
                  <a:noFill/>
                </a:ln>
                <a:solidFill>
                  <a:schemeClr val="tx1"/>
                </a:solidFill>
                <a:effectLst/>
                <a:uLnTx/>
                <a:uFillTx/>
                <a:latin typeface="+mn-lt"/>
                <a:ea typeface="+mn-ea"/>
                <a:cs typeface="+mn-cs"/>
              </a:rPr>
              <a:t>returning</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Après avoir retourner </a:t>
            </a:r>
            <a:r>
              <a:rPr kumimoji="0" lang="fr-FR" sz="2100" b="0" i="0" u="none" strike="noStrike" kern="1200" cap="none" spc="0" normalizeH="0" baseline="0" noProof="0" dirty="0" smtClean="0">
                <a:ln>
                  <a:noFill/>
                </a:ln>
                <a:solidFill>
                  <a:schemeClr val="tx1"/>
                </a:solidFill>
                <a:effectLst/>
                <a:uLnTx/>
                <a:uFillTx/>
                <a:latin typeface="+mn-lt"/>
                <a:ea typeface="+mn-ea"/>
                <a:cs typeface="+mn-cs"/>
              </a:rPr>
              <a:t>une valeur au p.j.</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2773363" algn="l"/>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400" b="1" i="0" u="none" strike="noStrike" kern="1200" cap="none" spc="0" normalizeH="0" baseline="0" noProof="0" dirty="0" err="1" smtClean="0">
                <a:ln>
                  <a:noFill/>
                </a:ln>
                <a:solidFill>
                  <a:schemeClr val="tx1"/>
                </a:solidFill>
                <a:effectLst/>
                <a:uLnTx/>
                <a:uFillTx/>
                <a:latin typeface="+mn-lt"/>
                <a:ea typeface="+mn-ea"/>
                <a:cs typeface="+mn-cs"/>
              </a:rPr>
              <a:t>after</a:t>
            </a:r>
            <a:r>
              <a:rPr kumimoji="0" lang="fr-FR" sz="24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400" b="1" i="0" u="none" strike="noStrike" kern="1200" cap="none" spc="0" normalizeH="0" baseline="0" noProof="0" dirty="0" err="1" smtClean="0">
                <a:ln>
                  <a:noFill/>
                </a:ln>
                <a:solidFill>
                  <a:schemeClr val="tx1"/>
                </a:solidFill>
                <a:effectLst/>
                <a:uLnTx/>
                <a:uFillTx/>
                <a:latin typeface="+mn-lt"/>
                <a:ea typeface="+mn-ea"/>
                <a:cs typeface="+mn-cs"/>
              </a:rPr>
              <a:t>throwing</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Après avoir générer </a:t>
            </a:r>
            <a:r>
              <a:rPr kumimoji="0" lang="fr-FR" sz="2100" b="0" i="0" u="none" strike="noStrike" kern="1200" cap="none" spc="0" normalizeH="0" baseline="0" noProof="0" dirty="0" smtClean="0">
                <a:ln>
                  <a:noFill/>
                </a:ln>
                <a:solidFill>
                  <a:schemeClr val="tx1"/>
                </a:solidFill>
                <a:effectLst/>
                <a:uLnTx/>
                <a:uFillTx/>
                <a:latin typeface="+mn-lt"/>
                <a:ea typeface="+mn-ea"/>
                <a:cs typeface="+mn-cs"/>
              </a:rPr>
              <a:t>une exception au p.j.</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2773363" algn="l"/>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400" b="1" i="0" u="none" strike="noStrike" kern="1200" cap="none" spc="0" normalizeH="0" baseline="0" noProof="0" dirty="0" err="1" smtClean="0">
                <a:ln>
                  <a:noFill/>
                </a:ln>
                <a:solidFill>
                  <a:schemeClr val="tx1"/>
                </a:solidFill>
                <a:effectLst/>
                <a:uLnTx/>
                <a:uFillTx/>
                <a:latin typeface="+mn-lt"/>
                <a:ea typeface="+mn-ea"/>
                <a:cs typeface="+mn-cs"/>
              </a:rPr>
              <a:t>after</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100" b="0" i="0" u="none" strike="noStrike" kern="1200" cap="none" spc="0" normalizeH="0" baseline="0" noProof="0" dirty="0" smtClean="0">
                <a:ln>
                  <a:noFill/>
                </a:ln>
                <a:solidFill>
                  <a:schemeClr val="tx1"/>
                </a:solidFill>
                <a:effectLst/>
                <a:uLnTx/>
                <a:uFillTx/>
                <a:latin typeface="+mn-lt"/>
                <a:ea typeface="+mn-ea"/>
                <a:cs typeface="+mn-cs"/>
              </a:rPr>
              <a:t>Après le retour quel que soit sa nature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2773363" algn="l"/>
              </a:tabLst>
              <a:defRPr/>
            </a:pPr>
            <a:endParaRPr kumimoji="0" lang="fr-FR"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2773363" algn="l"/>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400" b="1" i="0" u="none" strike="noStrike" kern="1200" cap="none" spc="0" normalizeH="0" baseline="0" noProof="0" dirty="0" err="1" smtClean="0">
                <a:ln>
                  <a:noFill/>
                </a:ln>
                <a:solidFill>
                  <a:schemeClr val="tx1"/>
                </a:solidFill>
                <a:effectLst/>
                <a:uLnTx/>
                <a:uFillTx/>
                <a:latin typeface="+mn-lt"/>
                <a:ea typeface="+mn-ea"/>
                <a:cs typeface="+mn-cs"/>
              </a:rPr>
              <a:t>around</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A l’arrivée au point de jointure, rendre le contrôle du programme explicit (autorisation de continuer et quand)</a:t>
            </a:r>
            <a:r>
              <a:rPr kumimoji="0" lang="fr-FR" sz="21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71818" y="1454151"/>
            <a:ext cx="6072214" cy="5046683"/>
            <a:chOff x="1440" y="826"/>
            <a:chExt cx="4080" cy="3410"/>
          </a:xfrm>
        </p:grpSpPr>
        <p:sp>
          <p:nvSpPr>
            <p:cNvPr id="3" name="Line 3"/>
            <p:cNvSpPr>
              <a:spLocks noChangeShapeType="1"/>
            </p:cNvSpPr>
            <p:nvPr/>
          </p:nvSpPr>
          <p:spPr bwMode="auto">
            <a:xfrm flipH="1" flipV="1">
              <a:off x="3264" y="2208"/>
              <a:ext cx="912" cy="1056"/>
            </a:xfrm>
            <a:prstGeom prst="line">
              <a:avLst/>
            </a:prstGeom>
            <a:noFill/>
            <a:ln w="19050">
              <a:solidFill>
                <a:srgbClr val="FF0000"/>
              </a:solidFill>
              <a:round/>
              <a:headEnd/>
              <a:tailEnd type="arrow" w="med" len="med"/>
            </a:ln>
          </p:spPr>
          <p:txBody>
            <a:bodyPr/>
            <a:lstStyle/>
            <a:p>
              <a:endParaRPr lang="fr-FR"/>
            </a:p>
          </p:txBody>
        </p:sp>
        <p:sp>
          <p:nvSpPr>
            <p:cNvPr id="4" name="Freeform 4"/>
            <p:cNvSpPr>
              <a:spLocks/>
            </p:cNvSpPr>
            <p:nvPr/>
          </p:nvSpPr>
          <p:spPr bwMode="auto">
            <a:xfrm>
              <a:off x="1551" y="3252"/>
              <a:ext cx="2639" cy="984"/>
            </a:xfrm>
            <a:custGeom>
              <a:avLst/>
              <a:gdLst>
                <a:gd name="T0" fmla="*/ 2639 w 2639"/>
                <a:gd name="T1" fmla="*/ 0 h 984"/>
                <a:gd name="T2" fmla="*/ 1837 w 2639"/>
                <a:gd name="T3" fmla="*/ 979 h 984"/>
                <a:gd name="T4" fmla="*/ 570 w 2639"/>
                <a:gd name="T5" fmla="*/ 984 h 984"/>
                <a:gd name="T6" fmla="*/ 0 w 2639"/>
                <a:gd name="T7" fmla="*/ 836 h 984"/>
                <a:gd name="T8" fmla="*/ 0 60000 65536"/>
                <a:gd name="T9" fmla="*/ 0 60000 65536"/>
                <a:gd name="T10" fmla="*/ 0 60000 65536"/>
                <a:gd name="T11" fmla="*/ 0 60000 65536"/>
                <a:gd name="T12" fmla="*/ 0 w 2639"/>
                <a:gd name="T13" fmla="*/ 0 h 984"/>
                <a:gd name="T14" fmla="*/ 2639 w 2639"/>
                <a:gd name="T15" fmla="*/ 984 h 984"/>
              </a:gdLst>
              <a:ahLst/>
              <a:cxnLst>
                <a:cxn ang="T8">
                  <a:pos x="T0" y="T1"/>
                </a:cxn>
                <a:cxn ang="T9">
                  <a:pos x="T2" y="T3"/>
                </a:cxn>
                <a:cxn ang="T10">
                  <a:pos x="T4" y="T5"/>
                </a:cxn>
                <a:cxn ang="T11">
                  <a:pos x="T6" y="T7"/>
                </a:cxn>
              </a:cxnLst>
              <a:rect l="T12" t="T13" r="T14" b="T15"/>
              <a:pathLst>
                <a:path w="2639" h="984">
                  <a:moveTo>
                    <a:pt x="2639" y="0"/>
                  </a:moveTo>
                  <a:lnTo>
                    <a:pt x="1837" y="979"/>
                  </a:lnTo>
                  <a:lnTo>
                    <a:pt x="570" y="984"/>
                  </a:lnTo>
                  <a:lnTo>
                    <a:pt x="0" y="836"/>
                  </a:lnTo>
                </a:path>
              </a:pathLst>
            </a:custGeom>
            <a:noFill/>
            <a:ln w="19050">
              <a:solidFill>
                <a:srgbClr val="FF0000"/>
              </a:solidFill>
              <a:round/>
              <a:headEnd/>
              <a:tailEnd type="arrow" w="med" len="med"/>
            </a:ln>
          </p:spPr>
          <p:txBody>
            <a:bodyPr/>
            <a:lstStyle/>
            <a:p>
              <a:endParaRPr lang="fr-FR"/>
            </a:p>
          </p:txBody>
        </p:sp>
        <p:sp>
          <p:nvSpPr>
            <p:cNvPr id="5" name="Freeform 5"/>
            <p:cNvSpPr>
              <a:spLocks/>
            </p:cNvSpPr>
            <p:nvPr/>
          </p:nvSpPr>
          <p:spPr bwMode="auto">
            <a:xfrm>
              <a:off x="3241" y="3264"/>
              <a:ext cx="935" cy="600"/>
            </a:xfrm>
            <a:custGeom>
              <a:avLst/>
              <a:gdLst>
                <a:gd name="T0" fmla="*/ 935 w 935"/>
                <a:gd name="T1" fmla="*/ 0 h 120"/>
                <a:gd name="T2" fmla="*/ 0 w 935"/>
                <a:gd name="T3" fmla="*/ 15000 h 120"/>
                <a:gd name="T4" fmla="*/ 0 60000 65536"/>
                <a:gd name="T5" fmla="*/ 0 60000 65536"/>
                <a:gd name="T6" fmla="*/ 0 w 935"/>
                <a:gd name="T7" fmla="*/ 0 h 120"/>
                <a:gd name="T8" fmla="*/ 935 w 935"/>
                <a:gd name="T9" fmla="*/ 120 h 120"/>
              </a:gdLst>
              <a:ahLst/>
              <a:cxnLst>
                <a:cxn ang="T4">
                  <a:pos x="T0" y="T1"/>
                </a:cxn>
                <a:cxn ang="T5">
                  <a:pos x="T2" y="T3"/>
                </a:cxn>
              </a:cxnLst>
              <a:rect l="T6" t="T7" r="T8" b="T9"/>
              <a:pathLst>
                <a:path w="935" h="120">
                  <a:moveTo>
                    <a:pt x="935" y="0"/>
                  </a:moveTo>
                  <a:lnTo>
                    <a:pt x="0" y="120"/>
                  </a:lnTo>
                </a:path>
              </a:pathLst>
            </a:custGeom>
            <a:noFill/>
            <a:ln w="19050">
              <a:solidFill>
                <a:srgbClr val="FF0000"/>
              </a:solidFill>
              <a:round/>
              <a:headEnd/>
              <a:tailEnd type="arrow" w="med" len="med"/>
            </a:ln>
          </p:spPr>
          <p:txBody>
            <a:bodyPr/>
            <a:lstStyle/>
            <a:p>
              <a:endParaRPr lang="fr-FR"/>
            </a:p>
          </p:txBody>
        </p:sp>
        <p:sp>
          <p:nvSpPr>
            <p:cNvPr id="6" name="Text Box 6"/>
            <p:cNvSpPr txBox="1">
              <a:spLocks noChangeArrowheads="1"/>
            </p:cNvSpPr>
            <p:nvPr/>
          </p:nvSpPr>
          <p:spPr bwMode="auto">
            <a:xfrm>
              <a:off x="4128" y="2948"/>
              <a:ext cx="1392" cy="748"/>
            </a:xfrm>
            <a:prstGeom prst="rect">
              <a:avLst/>
            </a:prstGeom>
            <a:noFill/>
            <a:ln w="12700">
              <a:noFill/>
              <a:miter lim="800000"/>
              <a:headEnd/>
              <a:tailEnd/>
            </a:ln>
          </p:spPr>
          <p:txBody>
            <a:bodyPr>
              <a:spAutoFit/>
            </a:bodyPr>
            <a:lstStyle/>
            <a:p>
              <a:pPr algn="l" rtl="0" eaLnBrk="0" hangingPunct="0">
                <a:spcBef>
                  <a:spcPct val="50000"/>
                </a:spcBef>
              </a:pPr>
              <a:r>
                <a:rPr lang="en-US" sz="2400">
                  <a:solidFill>
                    <a:schemeClr val="hlink"/>
                  </a:solidFill>
                </a:rPr>
                <a:t>Opérations qui déplacent un élément</a:t>
              </a:r>
            </a:p>
          </p:txBody>
        </p:sp>
        <p:sp>
          <p:nvSpPr>
            <p:cNvPr id="7" name="Freeform 7"/>
            <p:cNvSpPr>
              <a:spLocks/>
            </p:cNvSpPr>
            <p:nvPr/>
          </p:nvSpPr>
          <p:spPr bwMode="auto">
            <a:xfrm>
              <a:off x="1440" y="1008"/>
              <a:ext cx="1200" cy="1057"/>
            </a:xfrm>
            <a:custGeom>
              <a:avLst/>
              <a:gdLst>
                <a:gd name="T0" fmla="*/ 299 w 2404"/>
                <a:gd name="T1" fmla="*/ 0 h 951"/>
                <a:gd name="T2" fmla="*/ 64 w 2404"/>
                <a:gd name="T3" fmla="*/ 594 h 951"/>
                <a:gd name="T4" fmla="*/ 0 w 2404"/>
                <a:gd name="T5" fmla="*/ 1306 h 951"/>
                <a:gd name="T6" fmla="*/ 0 60000 65536"/>
                <a:gd name="T7" fmla="*/ 0 60000 65536"/>
                <a:gd name="T8" fmla="*/ 0 60000 65536"/>
                <a:gd name="T9" fmla="*/ 0 w 2404"/>
                <a:gd name="T10" fmla="*/ 0 h 951"/>
                <a:gd name="T11" fmla="*/ 2404 w 2404"/>
                <a:gd name="T12" fmla="*/ 951 h 951"/>
              </a:gdLst>
              <a:ahLst/>
              <a:cxnLst>
                <a:cxn ang="T6">
                  <a:pos x="T0" y="T1"/>
                </a:cxn>
                <a:cxn ang="T7">
                  <a:pos x="T2" y="T3"/>
                </a:cxn>
                <a:cxn ang="T8">
                  <a:pos x="T4" y="T5"/>
                </a:cxn>
              </a:cxnLst>
              <a:rect l="T9" t="T10" r="T11" b="T12"/>
              <a:pathLst>
                <a:path w="2404" h="951">
                  <a:moveTo>
                    <a:pt x="2404" y="0"/>
                  </a:moveTo>
                  <a:lnTo>
                    <a:pt x="519" y="432"/>
                  </a:lnTo>
                  <a:lnTo>
                    <a:pt x="0" y="951"/>
                  </a:lnTo>
                </a:path>
              </a:pathLst>
            </a:custGeom>
            <a:noFill/>
            <a:ln w="19050">
              <a:solidFill>
                <a:srgbClr val="FF0000"/>
              </a:solidFill>
              <a:round/>
              <a:headEnd/>
              <a:tailEnd type="arrow" w="med" len="med"/>
            </a:ln>
          </p:spPr>
          <p:txBody>
            <a:bodyPr/>
            <a:lstStyle/>
            <a:p>
              <a:endParaRPr lang="fr-FR"/>
            </a:p>
          </p:txBody>
        </p:sp>
        <p:sp>
          <p:nvSpPr>
            <p:cNvPr id="8" name="Text Box 8"/>
            <p:cNvSpPr txBox="1">
              <a:spLocks noChangeArrowheads="1"/>
            </p:cNvSpPr>
            <p:nvPr/>
          </p:nvSpPr>
          <p:spPr bwMode="auto">
            <a:xfrm>
              <a:off x="2640" y="826"/>
              <a:ext cx="912" cy="518"/>
            </a:xfrm>
            <a:prstGeom prst="rect">
              <a:avLst/>
            </a:prstGeom>
            <a:noFill/>
            <a:ln w="12700">
              <a:noFill/>
              <a:miter lim="800000"/>
              <a:headEnd/>
              <a:tailEnd/>
            </a:ln>
          </p:spPr>
          <p:txBody>
            <a:bodyPr>
              <a:spAutoFit/>
            </a:bodyPr>
            <a:lstStyle/>
            <a:p>
              <a:pPr algn="l" rtl="0" eaLnBrk="0" hangingPunct="0">
                <a:spcBef>
                  <a:spcPct val="50000"/>
                </a:spcBef>
              </a:pPr>
              <a:r>
                <a:rPr lang="en-US" sz="2400">
                  <a:solidFill>
                    <a:schemeClr val="hlink"/>
                  </a:solidFill>
                </a:rPr>
                <a:t>Méthode Fabrique</a:t>
              </a:r>
            </a:p>
          </p:txBody>
        </p:sp>
      </p:grpSp>
      <p:grpSp>
        <p:nvGrpSpPr>
          <p:cNvPr id="9" name="Group 9"/>
          <p:cNvGrpSpPr>
            <a:grpSpLocks/>
          </p:cNvGrpSpPr>
          <p:nvPr/>
        </p:nvGrpSpPr>
        <p:grpSpPr bwMode="auto">
          <a:xfrm>
            <a:off x="1547818" y="1819276"/>
            <a:ext cx="4296687" cy="4617493"/>
            <a:chOff x="473" y="1056"/>
            <a:chExt cx="2887" cy="3120"/>
          </a:xfrm>
        </p:grpSpPr>
        <p:sp>
          <p:nvSpPr>
            <p:cNvPr id="10" name="Rectangle 10"/>
            <p:cNvSpPr>
              <a:spLocks noChangeArrowheads="1"/>
            </p:cNvSpPr>
            <p:nvPr/>
          </p:nvSpPr>
          <p:spPr bwMode="auto">
            <a:xfrm>
              <a:off x="480" y="1056"/>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a:solidFill>
                    <a:srgbClr val="003366"/>
                  </a:solidFill>
                </a:rPr>
                <a:t>Display</a:t>
              </a:r>
            </a:p>
          </p:txBody>
        </p:sp>
        <p:sp>
          <p:nvSpPr>
            <p:cNvPr id="11" name="Line 11"/>
            <p:cNvSpPr>
              <a:spLocks noChangeShapeType="1"/>
            </p:cNvSpPr>
            <p:nvPr/>
          </p:nvSpPr>
          <p:spPr bwMode="auto">
            <a:xfrm>
              <a:off x="1632" y="1727"/>
              <a:ext cx="576" cy="0"/>
            </a:xfrm>
            <a:prstGeom prst="line">
              <a:avLst/>
            </a:prstGeom>
            <a:noFill/>
            <a:ln w="19050">
              <a:solidFill>
                <a:srgbClr val="000066"/>
              </a:solidFill>
              <a:round/>
              <a:headEnd type="none" w="sm" len="sm"/>
              <a:tailEnd type="arrow" w="med" len="sm"/>
            </a:ln>
          </p:spPr>
          <p:txBody>
            <a:bodyPr>
              <a:spAutoFit/>
            </a:bodyPr>
            <a:lstStyle/>
            <a:p>
              <a:endParaRPr lang="fr-FR"/>
            </a:p>
          </p:txBody>
        </p:sp>
        <p:sp>
          <p:nvSpPr>
            <p:cNvPr id="12" name="Text Box 12"/>
            <p:cNvSpPr txBox="1">
              <a:spLocks noChangeArrowheads="1"/>
            </p:cNvSpPr>
            <p:nvPr/>
          </p:nvSpPr>
          <p:spPr bwMode="auto">
            <a:xfrm>
              <a:off x="2030" y="1549"/>
              <a:ext cx="144" cy="250"/>
            </a:xfrm>
            <a:prstGeom prst="rect">
              <a:avLst/>
            </a:prstGeom>
            <a:noFill/>
            <a:ln w="12700">
              <a:noFill/>
              <a:miter lim="800000"/>
              <a:headEnd type="none" w="sm" len="sm"/>
              <a:tailEnd type="none" w="sm" len="sm"/>
            </a:ln>
          </p:spPr>
          <p:txBody>
            <a:bodyPr>
              <a:spAutoFit/>
            </a:bodyPr>
            <a:lstStyle/>
            <a:p>
              <a:pPr algn="ctr" rtl="0" eaLnBrk="0" hangingPunct="0">
                <a:spcBef>
                  <a:spcPct val="50000"/>
                </a:spcBef>
              </a:pPr>
              <a:r>
                <a:rPr lang="en-US" sz="2000">
                  <a:solidFill>
                    <a:srgbClr val="003366"/>
                  </a:solidFill>
                </a:rPr>
                <a:t>*</a:t>
              </a:r>
            </a:p>
          </p:txBody>
        </p:sp>
        <p:sp>
          <p:nvSpPr>
            <p:cNvPr id="13" name="Line 13"/>
            <p:cNvSpPr>
              <a:spLocks noChangeShapeType="1"/>
            </p:cNvSpPr>
            <p:nvPr/>
          </p:nvSpPr>
          <p:spPr bwMode="auto">
            <a:xfrm flipH="1">
              <a:off x="1625" y="3211"/>
              <a:ext cx="576" cy="0"/>
            </a:xfrm>
            <a:prstGeom prst="line">
              <a:avLst/>
            </a:prstGeom>
            <a:noFill/>
            <a:ln w="19050">
              <a:solidFill>
                <a:srgbClr val="000066"/>
              </a:solidFill>
              <a:round/>
              <a:headEnd type="none" w="sm" len="sm"/>
              <a:tailEnd type="arrow" w="med" len="sm"/>
            </a:ln>
          </p:spPr>
          <p:txBody>
            <a:bodyPr>
              <a:spAutoFit/>
            </a:bodyPr>
            <a:lstStyle/>
            <a:p>
              <a:endParaRPr lang="fr-FR"/>
            </a:p>
          </p:txBody>
        </p:sp>
        <p:sp>
          <p:nvSpPr>
            <p:cNvPr id="14" name="Text Box 14"/>
            <p:cNvSpPr txBox="1">
              <a:spLocks noChangeArrowheads="1"/>
            </p:cNvSpPr>
            <p:nvPr/>
          </p:nvSpPr>
          <p:spPr bwMode="auto">
            <a:xfrm>
              <a:off x="1659" y="2961"/>
              <a:ext cx="192" cy="192"/>
            </a:xfrm>
            <a:prstGeom prst="rect">
              <a:avLst/>
            </a:prstGeom>
            <a:noFill/>
            <a:ln w="12700">
              <a:noFill/>
              <a:miter lim="800000"/>
              <a:headEnd type="none" w="sm" len="sm"/>
              <a:tailEnd type="none" w="sm" len="sm"/>
            </a:ln>
          </p:spPr>
          <p:txBody>
            <a:bodyPr>
              <a:spAutoFit/>
            </a:bodyPr>
            <a:lstStyle/>
            <a:p>
              <a:pPr algn="ctr" rtl="0" eaLnBrk="0" hangingPunct="0">
                <a:spcBef>
                  <a:spcPct val="50000"/>
                </a:spcBef>
              </a:pPr>
              <a:r>
                <a:rPr lang="en-US" sz="1400" b="1">
                  <a:solidFill>
                    <a:srgbClr val="003366"/>
                  </a:solidFill>
                </a:rPr>
                <a:t>2</a:t>
              </a:r>
            </a:p>
          </p:txBody>
        </p:sp>
        <p:cxnSp>
          <p:nvCxnSpPr>
            <p:cNvPr id="15" name="AutoShape 15"/>
            <p:cNvCxnSpPr>
              <a:cxnSpLocks noChangeShapeType="1"/>
            </p:cNvCxnSpPr>
            <p:nvPr/>
          </p:nvCxnSpPr>
          <p:spPr bwMode="auto">
            <a:xfrm flipV="1">
              <a:off x="1049" y="2679"/>
              <a:ext cx="0" cy="192"/>
            </a:xfrm>
            <a:prstGeom prst="straightConnector1">
              <a:avLst/>
            </a:prstGeom>
            <a:noFill/>
            <a:ln w="19050">
              <a:solidFill>
                <a:srgbClr val="000066"/>
              </a:solidFill>
              <a:round/>
              <a:headEnd type="none" w="sm" len="sm"/>
              <a:tailEnd type="none" w="sm" len="sm"/>
            </a:ln>
          </p:spPr>
        </p:cxnSp>
        <p:cxnSp>
          <p:nvCxnSpPr>
            <p:cNvPr id="16" name="AutoShape 16"/>
            <p:cNvCxnSpPr>
              <a:cxnSpLocks noChangeShapeType="1"/>
              <a:stCxn id="30" idx="0"/>
            </p:cNvCxnSpPr>
            <p:nvPr/>
          </p:nvCxnSpPr>
          <p:spPr bwMode="auto">
            <a:xfrm flipV="1">
              <a:off x="2777" y="2679"/>
              <a:ext cx="0" cy="191"/>
            </a:xfrm>
            <a:prstGeom prst="straightConnector1">
              <a:avLst/>
            </a:prstGeom>
            <a:noFill/>
            <a:ln w="19050">
              <a:solidFill>
                <a:srgbClr val="000066"/>
              </a:solidFill>
              <a:round/>
              <a:headEnd type="none" w="sm" len="sm"/>
              <a:tailEnd type="none" w="sm" len="sm"/>
            </a:ln>
          </p:spPr>
        </p:cxnSp>
        <p:cxnSp>
          <p:nvCxnSpPr>
            <p:cNvPr id="17" name="AutoShape 17"/>
            <p:cNvCxnSpPr>
              <a:cxnSpLocks noChangeShapeType="1"/>
            </p:cNvCxnSpPr>
            <p:nvPr/>
          </p:nvCxnSpPr>
          <p:spPr bwMode="auto">
            <a:xfrm>
              <a:off x="1049" y="2679"/>
              <a:ext cx="1728" cy="0"/>
            </a:xfrm>
            <a:prstGeom prst="straightConnector1">
              <a:avLst/>
            </a:prstGeom>
            <a:noFill/>
            <a:ln w="19050">
              <a:solidFill>
                <a:srgbClr val="000066"/>
              </a:solidFill>
              <a:round/>
              <a:headEnd type="none" w="sm" len="sm"/>
              <a:tailEnd type="none" w="sm" len="sm"/>
            </a:ln>
          </p:spPr>
        </p:cxnSp>
        <p:cxnSp>
          <p:nvCxnSpPr>
            <p:cNvPr id="18" name="AutoShape 18"/>
            <p:cNvCxnSpPr>
              <a:cxnSpLocks noChangeShapeType="1"/>
            </p:cNvCxnSpPr>
            <p:nvPr/>
          </p:nvCxnSpPr>
          <p:spPr bwMode="auto">
            <a:xfrm flipV="1">
              <a:off x="2777" y="2393"/>
              <a:ext cx="0" cy="288"/>
            </a:xfrm>
            <a:prstGeom prst="straightConnector1">
              <a:avLst/>
            </a:prstGeom>
            <a:noFill/>
            <a:ln w="19050">
              <a:solidFill>
                <a:srgbClr val="000066"/>
              </a:solidFill>
              <a:round/>
              <a:headEnd type="none" w="sm" len="sm"/>
              <a:tailEnd type="none" w="sm" len="sm"/>
            </a:ln>
          </p:spPr>
        </p:cxnSp>
        <p:grpSp>
          <p:nvGrpSpPr>
            <p:cNvPr id="19" name="Group 19"/>
            <p:cNvGrpSpPr>
              <a:grpSpLocks/>
            </p:cNvGrpSpPr>
            <p:nvPr/>
          </p:nvGrpSpPr>
          <p:grpSpPr bwMode="auto">
            <a:xfrm>
              <a:off x="473" y="2878"/>
              <a:ext cx="1152" cy="1298"/>
              <a:chOff x="473" y="2878"/>
              <a:chExt cx="1152" cy="1298"/>
            </a:xfrm>
          </p:grpSpPr>
          <p:sp>
            <p:nvSpPr>
              <p:cNvPr id="33" name="Rectangle 20"/>
              <p:cNvSpPr>
                <a:spLocks noChangeArrowheads="1"/>
              </p:cNvSpPr>
              <p:nvPr/>
            </p:nvSpPr>
            <p:spPr bwMode="auto">
              <a:xfrm>
                <a:off x="473" y="2878"/>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a:solidFill>
                      <a:srgbClr val="003366"/>
                    </a:solidFill>
                  </a:rPr>
                  <a:t>Point</a:t>
                </a:r>
              </a:p>
            </p:txBody>
          </p:sp>
          <p:sp>
            <p:nvSpPr>
              <p:cNvPr id="34" name="Rectangle 21"/>
              <p:cNvSpPr>
                <a:spLocks noChangeArrowheads="1"/>
              </p:cNvSpPr>
              <p:nvPr/>
            </p:nvSpPr>
            <p:spPr bwMode="auto">
              <a:xfrm>
                <a:off x="473" y="3255"/>
                <a:ext cx="1152" cy="921"/>
              </a:xfrm>
              <a:prstGeom prst="rect">
                <a:avLst/>
              </a:prstGeom>
              <a:noFill/>
              <a:ln w="25400">
                <a:solidFill>
                  <a:srgbClr val="000066"/>
                </a:solidFill>
                <a:miter lim="800000"/>
                <a:headEnd/>
                <a:tailEnd/>
              </a:ln>
            </p:spPr>
            <p:txBody>
              <a:bodyPr wrap="none" lIns="92075" tIns="46038" rIns="92075" bIns="46038" anchor="ctr"/>
              <a:lstStyle/>
              <a:p>
                <a:pPr algn="l" rtl="0" eaLnBrk="0" hangingPunct="0"/>
                <a:r>
                  <a:rPr lang="en-US">
                    <a:solidFill>
                      <a:srgbClr val="003366"/>
                    </a:solidFill>
                  </a:rPr>
                  <a:t>getX()</a:t>
                </a:r>
                <a:br>
                  <a:rPr lang="en-US">
                    <a:solidFill>
                      <a:srgbClr val="003366"/>
                    </a:solidFill>
                  </a:rPr>
                </a:br>
                <a:r>
                  <a:rPr lang="en-US">
                    <a:solidFill>
                      <a:srgbClr val="003366"/>
                    </a:solidFill>
                  </a:rPr>
                  <a:t>getY()</a:t>
                </a:r>
                <a:br>
                  <a:rPr lang="en-US">
                    <a:solidFill>
                      <a:srgbClr val="003366"/>
                    </a:solidFill>
                  </a:rPr>
                </a:br>
                <a:r>
                  <a:rPr lang="en-US">
                    <a:solidFill>
                      <a:srgbClr val="003366"/>
                    </a:solidFill>
                  </a:rPr>
                  <a:t>setX(int)</a:t>
                </a:r>
                <a:br>
                  <a:rPr lang="en-US">
                    <a:solidFill>
                      <a:srgbClr val="003366"/>
                    </a:solidFill>
                  </a:rPr>
                </a:br>
                <a:r>
                  <a:rPr lang="en-US">
                    <a:solidFill>
                      <a:srgbClr val="003366"/>
                    </a:solidFill>
                  </a:rPr>
                  <a:t>setY(int)</a:t>
                </a:r>
                <a:br>
                  <a:rPr lang="en-US">
                    <a:solidFill>
                      <a:srgbClr val="003366"/>
                    </a:solidFill>
                  </a:rPr>
                </a:br>
                <a:r>
                  <a:rPr lang="en-US">
                    <a:solidFill>
                      <a:srgbClr val="003366"/>
                    </a:solidFill>
                  </a:rPr>
                  <a:t>moveBy(int, int)</a:t>
                </a:r>
                <a:endParaRPr lang="en-US" b="1">
                  <a:solidFill>
                    <a:srgbClr val="003366"/>
                  </a:solidFill>
                </a:endParaRPr>
              </a:p>
            </p:txBody>
          </p:sp>
          <p:sp>
            <p:nvSpPr>
              <p:cNvPr id="35" name="Rectangle 22"/>
              <p:cNvSpPr>
                <a:spLocks noChangeArrowheads="1"/>
              </p:cNvSpPr>
              <p:nvPr/>
            </p:nvSpPr>
            <p:spPr bwMode="auto">
              <a:xfrm>
                <a:off x="473" y="3159"/>
                <a:ext cx="1152" cy="96"/>
              </a:xfrm>
              <a:prstGeom prst="rect">
                <a:avLst/>
              </a:prstGeom>
              <a:noFill/>
              <a:ln w="25400">
                <a:solidFill>
                  <a:srgbClr val="000066"/>
                </a:solidFill>
                <a:miter lim="800000"/>
                <a:headEnd/>
                <a:tailEnd/>
              </a:ln>
            </p:spPr>
            <p:txBody>
              <a:bodyPr wrap="none" lIns="92075" tIns="46038" rIns="92075" bIns="46038" anchor="ctr"/>
              <a:lstStyle/>
              <a:p>
                <a:pPr algn="ctr" rtl="0" eaLnBrk="0" hangingPunct="0"/>
                <a:endParaRPr lang="fr-FR" b="1">
                  <a:solidFill>
                    <a:srgbClr val="003366"/>
                  </a:solidFill>
                </a:endParaRPr>
              </a:p>
            </p:txBody>
          </p:sp>
        </p:grpSp>
        <p:grpSp>
          <p:nvGrpSpPr>
            <p:cNvPr id="20" name="Group 23"/>
            <p:cNvGrpSpPr>
              <a:grpSpLocks/>
            </p:cNvGrpSpPr>
            <p:nvPr/>
          </p:nvGrpSpPr>
          <p:grpSpPr bwMode="auto">
            <a:xfrm>
              <a:off x="2201" y="2878"/>
              <a:ext cx="1152" cy="1298"/>
              <a:chOff x="2201" y="2878"/>
              <a:chExt cx="1152" cy="1298"/>
            </a:xfrm>
          </p:grpSpPr>
          <p:sp>
            <p:nvSpPr>
              <p:cNvPr id="30" name="Rectangle 24"/>
              <p:cNvSpPr>
                <a:spLocks noChangeArrowheads="1"/>
              </p:cNvSpPr>
              <p:nvPr/>
            </p:nvSpPr>
            <p:spPr bwMode="auto">
              <a:xfrm>
                <a:off x="2201" y="2878"/>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a:solidFill>
                      <a:srgbClr val="003366"/>
                    </a:solidFill>
                  </a:rPr>
                  <a:t>Line</a:t>
                </a:r>
              </a:p>
            </p:txBody>
          </p:sp>
          <p:sp>
            <p:nvSpPr>
              <p:cNvPr id="31" name="Rectangle 25"/>
              <p:cNvSpPr>
                <a:spLocks noChangeArrowheads="1"/>
              </p:cNvSpPr>
              <p:nvPr/>
            </p:nvSpPr>
            <p:spPr bwMode="auto">
              <a:xfrm>
                <a:off x="2201" y="3255"/>
                <a:ext cx="1152" cy="921"/>
              </a:xfrm>
              <a:prstGeom prst="rect">
                <a:avLst/>
              </a:prstGeom>
              <a:noFill/>
              <a:ln w="25400">
                <a:solidFill>
                  <a:srgbClr val="000066"/>
                </a:solidFill>
                <a:miter lim="800000"/>
                <a:headEnd/>
                <a:tailEnd/>
              </a:ln>
            </p:spPr>
            <p:txBody>
              <a:bodyPr wrap="none" lIns="92075" tIns="46038" rIns="92075" bIns="46038" anchor="ctr"/>
              <a:lstStyle/>
              <a:p>
                <a:pPr algn="l" rtl="0" eaLnBrk="0" hangingPunct="0"/>
                <a:r>
                  <a:rPr lang="en-US">
                    <a:solidFill>
                      <a:srgbClr val="003366"/>
                    </a:solidFill>
                  </a:rPr>
                  <a:t>getP1()</a:t>
                </a:r>
                <a:br>
                  <a:rPr lang="en-US">
                    <a:solidFill>
                      <a:srgbClr val="003366"/>
                    </a:solidFill>
                  </a:rPr>
                </a:br>
                <a:r>
                  <a:rPr lang="en-US">
                    <a:solidFill>
                      <a:srgbClr val="003366"/>
                    </a:solidFill>
                  </a:rPr>
                  <a:t>getP2()</a:t>
                </a:r>
                <a:br>
                  <a:rPr lang="en-US">
                    <a:solidFill>
                      <a:srgbClr val="003366"/>
                    </a:solidFill>
                  </a:rPr>
                </a:br>
                <a:r>
                  <a:rPr lang="en-US">
                    <a:solidFill>
                      <a:srgbClr val="003366"/>
                    </a:solidFill>
                  </a:rPr>
                  <a:t>setP1(Point)</a:t>
                </a:r>
                <a:br>
                  <a:rPr lang="en-US">
                    <a:solidFill>
                      <a:srgbClr val="003366"/>
                    </a:solidFill>
                  </a:rPr>
                </a:br>
                <a:r>
                  <a:rPr lang="en-US">
                    <a:solidFill>
                      <a:srgbClr val="003366"/>
                    </a:solidFill>
                  </a:rPr>
                  <a:t>setP2(Point)</a:t>
                </a:r>
                <a:br>
                  <a:rPr lang="en-US">
                    <a:solidFill>
                      <a:srgbClr val="003366"/>
                    </a:solidFill>
                  </a:rPr>
                </a:br>
                <a:r>
                  <a:rPr lang="en-US">
                    <a:solidFill>
                      <a:srgbClr val="003366"/>
                    </a:solidFill>
                  </a:rPr>
                  <a:t>moveBy(int, int)</a:t>
                </a:r>
                <a:endParaRPr lang="en-US" b="1">
                  <a:solidFill>
                    <a:srgbClr val="003366"/>
                  </a:solidFill>
                </a:endParaRPr>
              </a:p>
            </p:txBody>
          </p:sp>
          <p:sp>
            <p:nvSpPr>
              <p:cNvPr id="32" name="Rectangle 26"/>
              <p:cNvSpPr>
                <a:spLocks noChangeArrowheads="1"/>
              </p:cNvSpPr>
              <p:nvPr/>
            </p:nvSpPr>
            <p:spPr bwMode="auto">
              <a:xfrm>
                <a:off x="2201" y="3159"/>
                <a:ext cx="1152" cy="96"/>
              </a:xfrm>
              <a:prstGeom prst="rect">
                <a:avLst/>
              </a:prstGeom>
              <a:noFill/>
              <a:ln w="25400">
                <a:solidFill>
                  <a:srgbClr val="000066"/>
                </a:solidFill>
                <a:miter lim="800000"/>
                <a:headEnd/>
                <a:tailEnd/>
              </a:ln>
            </p:spPr>
            <p:txBody>
              <a:bodyPr wrap="none" lIns="92075" tIns="46038" rIns="92075" bIns="46038" anchor="ctr"/>
              <a:lstStyle/>
              <a:p>
                <a:pPr algn="ctr" rtl="0" eaLnBrk="0" hangingPunct="0"/>
                <a:endParaRPr lang="fr-FR" b="1">
                  <a:solidFill>
                    <a:srgbClr val="003366"/>
                  </a:solidFill>
                </a:endParaRPr>
              </a:p>
            </p:txBody>
          </p:sp>
        </p:grpSp>
        <p:grpSp>
          <p:nvGrpSpPr>
            <p:cNvPr id="21" name="Group 27"/>
            <p:cNvGrpSpPr>
              <a:grpSpLocks/>
            </p:cNvGrpSpPr>
            <p:nvPr/>
          </p:nvGrpSpPr>
          <p:grpSpPr bwMode="auto">
            <a:xfrm>
              <a:off x="480" y="1590"/>
              <a:ext cx="1152" cy="859"/>
              <a:chOff x="480" y="1590"/>
              <a:chExt cx="1152" cy="859"/>
            </a:xfrm>
          </p:grpSpPr>
          <p:sp>
            <p:nvSpPr>
              <p:cNvPr id="27" name="Rectangle 28"/>
              <p:cNvSpPr>
                <a:spLocks noChangeArrowheads="1"/>
              </p:cNvSpPr>
              <p:nvPr/>
            </p:nvSpPr>
            <p:spPr bwMode="auto">
              <a:xfrm>
                <a:off x="480" y="1590"/>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a:solidFill>
                      <a:srgbClr val="003366"/>
                    </a:solidFill>
                  </a:rPr>
                  <a:t>Figure</a:t>
                </a:r>
              </a:p>
            </p:txBody>
          </p:sp>
          <p:sp>
            <p:nvSpPr>
              <p:cNvPr id="28" name="Rectangle 29"/>
              <p:cNvSpPr>
                <a:spLocks noChangeArrowheads="1"/>
              </p:cNvSpPr>
              <p:nvPr/>
            </p:nvSpPr>
            <p:spPr bwMode="auto">
              <a:xfrm>
                <a:off x="480" y="1871"/>
                <a:ext cx="1152" cy="578"/>
              </a:xfrm>
              <a:prstGeom prst="rect">
                <a:avLst/>
              </a:prstGeom>
              <a:noFill/>
              <a:ln w="25400">
                <a:solidFill>
                  <a:srgbClr val="000066"/>
                </a:solidFill>
                <a:miter lim="800000"/>
                <a:headEnd/>
                <a:tailEnd/>
              </a:ln>
            </p:spPr>
            <p:txBody>
              <a:bodyPr wrap="none" lIns="92075" tIns="46038" rIns="92075" bIns="46038" anchor="ctr"/>
              <a:lstStyle/>
              <a:p>
                <a:pPr algn="l" rtl="0" eaLnBrk="0" hangingPunct="0"/>
                <a:r>
                  <a:rPr lang="en-US">
                    <a:solidFill>
                      <a:srgbClr val="003366"/>
                    </a:solidFill>
                  </a:rPr>
                  <a:t>makePoint(..)</a:t>
                </a:r>
                <a:br>
                  <a:rPr lang="en-US">
                    <a:solidFill>
                      <a:srgbClr val="003366"/>
                    </a:solidFill>
                  </a:rPr>
                </a:br>
                <a:r>
                  <a:rPr lang="en-US">
                    <a:solidFill>
                      <a:srgbClr val="003366"/>
                    </a:solidFill>
                  </a:rPr>
                  <a:t>makeLine(..)</a:t>
                </a:r>
                <a:endParaRPr lang="en-US" b="1">
                  <a:solidFill>
                    <a:srgbClr val="003366"/>
                  </a:solidFill>
                </a:endParaRPr>
              </a:p>
            </p:txBody>
          </p:sp>
          <p:sp>
            <p:nvSpPr>
              <p:cNvPr id="29" name="Rectangle 30"/>
              <p:cNvSpPr>
                <a:spLocks noChangeArrowheads="1"/>
              </p:cNvSpPr>
              <p:nvPr/>
            </p:nvSpPr>
            <p:spPr bwMode="auto">
              <a:xfrm>
                <a:off x="480" y="1869"/>
                <a:ext cx="1152" cy="90"/>
              </a:xfrm>
              <a:prstGeom prst="rect">
                <a:avLst/>
              </a:prstGeom>
              <a:noFill/>
              <a:ln w="25400">
                <a:solidFill>
                  <a:srgbClr val="000066"/>
                </a:solidFill>
                <a:miter lim="800000"/>
                <a:headEnd/>
                <a:tailEnd/>
              </a:ln>
            </p:spPr>
            <p:txBody>
              <a:bodyPr wrap="none" lIns="92075" tIns="46038" rIns="92075" bIns="46038" anchor="ctr"/>
              <a:lstStyle/>
              <a:p>
                <a:pPr algn="ctr" rtl="0" eaLnBrk="0" hangingPunct="0"/>
                <a:endParaRPr lang="fr-FR" b="1">
                  <a:solidFill>
                    <a:srgbClr val="003366"/>
                  </a:solidFill>
                </a:endParaRPr>
              </a:p>
            </p:txBody>
          </p:sp>
        </p:grpSp>
        <p:grpSp>
          <p:nvGrpSpPr>
            <p:cNvPr id="22" name="Group 31"/>
            <p:cNvGrpSpPr>
              <a:grpSpLocks/>
            </p:cNvGrpSpPr>
            <p:nvPr/>
          </p:nvGrpSpPr>
          <p:grpSpPr bwMode="auto">
            <a:xfrm>
              <a:off x="2208" y="1590"/>
              <a:ext cx="1152" cy="810"/>
              <a:chOff x="2208" y="1590"/>
              <a:chExt cx="1152" cy="810"/>
            </a:xfrm>
          </p:grpSpPr>
          <p:sp>
            <p:nvSpPr>
              <p:cNvPr id="23" name="Rectangle 32"/>
              <p:cNvSpPr>
                <a:spLocks noChangeArrowheads="1"/>
              </p:cNvSpPr>
              <p:nvPr/>
            </p:nvSpPr>
            <p:spPr bwMode="auto">
              <a:xfrm>
                <a:off x="2208" y="1590"/>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i="1" dirty="0" err="1">
                    <a:solidFill>
                      <a:srgbClr val="003366"/>
                    </a:solidFill>
                  </a:rPr>
                  <a:t>FigureElement</a:t>
                </a:r>
                <a:endParaRPr lang="en-US" b="1" i="1" dirty="0">
                  <a:solidFill>
                    <a:srgbClr val="003366"/>
                  </a:solidFill>
                </a:endParaRPr>
              </a:p>
            </p:txBody>
          </p:sp>
          <p:sp>
            <p:nvSpPr>
              <p:cNvPr id="24" name="AutoShape 33"/>
              <p:cNvSpPr>
                <a:spLocks noChangeArrowheads="1"/>
              </p:cNvSpPr>
              <p:nvPr/>
            </p:nvSpPr>
            <p:spPr bwMode="auto">
              <a:xfrm>
                <a:off x="2736" y="2304"/>
                <a:ext cx="96" cy="96"/>
              </a:xfrm>
              <a:prstGeom prst="triangle">
                <a:avLst>
                  <a:gd name="adj" fmla="val 50000"/>
                </a:avLst>
              </a:prstGeom>
              <a:noFill/>
              <a:ln w="12700">
                <a:solidFill>
                  <a:srgbClr val="000066"/>
                </a:solidFill>
                <a:miter lim="800000"/>
                <a:headEnd type="none" w="sm" len="sm"/>
                <a:tailEnd type="none" w="sm" len="sm"/>
              </a:ln>
            </p:spPr>
            <p:txBody>
              <a:bodyPr wrap="none" anchor="ctr">
                <a:spAutoFit/>
              </a:bodyPr>
              <a:lstStyle/>
              <a:p>
                <a:endParaRPr lang="fr-FR"/>
              </a:p>
            </p:txBody>
          </p:sp>
          <p:sp>
            <p:nvSpPr>
              <p:cNvPr id="25" name="Rectangle 34"/>
              <p:cNvSpPr>
                <a:spLocks noChangeArrowheads="1"/>
              </p:cNvSpPr>
              <p:nvPr/>
            </p:nvSpPr>
            <p:spPr bwMode="auto">
              <a:xfrm>
                <a:off x="2208" y="1870"/>
                <a:ext cx="1152" cy="434"/>
              </a:xfrm>
              <a:prstGeom prst="rect">
                <a:avLst/>
              </a:prstGeom>
              <a:noFill/>
              <a:ln w="25400">
                <a:solidFill>
                  <a:srgbClr val="000066"/>
                </a:solidFill>
                <a:miter lim="800000"/>
                <a:headEnd/>
                <a:tailEnd/>
              </a:ln>
            </p:spPr>
            <p:txBody>
              <a:bodyPr wrap="none" lIns="92075" tIns="46038" rIns="92075" bIns="46038" anchor="ctr"/>
              <a:lstStyle/>
              <a:p>
                <a:pPr algn="l" rtl="0" eaLnBrk="0" hangingPunct="0"/>
                <a:r>
                  <a:rPr lang="en-US" dirty="0" err="1">
                    <a:solidFill>
                      <a:srgbClr val="003366"/>
                    </a:solidFill>
                  </a:rPr>
                  <a:t>moveBy</a:t>
                </a:r>
                <a:r>
                  <a:rPr lang="en-US" dirty="0">
                    <a:solidFill>
                      <a:srgbClr val="003366"/>
                    </a:solidFill>
                  </a:rPr>
                  <a:t>(</a:t>
                </a:r>
                <a:r>
                  <a:rPr lang="en-US" dirty="0" err="1">
                    <a:solidFill>
                      <a:srgbClr val="003366"/>
                    </a:solidFill>
                  </a:rPr>
                  <a:t>int</a:t>
                </a:r>
                <a:r>
                  <a:rPr lang="en-US" dirty="0">
                    <a:solidFill>
                      <a:srgbClr val="003366"/>
                    </a:solidFill>
                  </a:rPr>
                  <a:t>, </a:t>
                </a:r>
                <a:r>
                  <a:rPr lang="en-US" dirty="0" err="1">
                    <a:solidFill>
                      <a:srgbClr val="003366"/>
                    </a:solidFill>
                  </a:rPr>
                  <a:t>int</a:t>
                </a:r>
                <a:r>
                  <a:rPr lang="en-US" dirty="0">
                    <a:solidFill>
                      <a:srgbClr val="003366"/>
                    </a:solidFill>
                  </a:rPr>
                  <a:t>)</a:t>
                </a:r>
                <a:endParaRPr lang="en-US" b="1" dirty="0">
                  <a:solidFill>
                    <a:srgbClr val="003366"/>
                  </a:solidFill>
                </a:endParaRPr>
              </a:p>
            </p:txBody>
          </p:sp>
          <p:sp>
            <p:nvSpPr>
              <p:cNvPr id="26" name="Rectangle 35"/>
              <p:cNvSpPr>
                <a:spLocks noChangeArrowheads="1"/>
              </p:cNvSpPr>
              <p:nvPr/>
            </p:nvSpPr>
            <p:spPr bwMode="auto">
              <a:xfrm>
                <a:off x="2208" y="1867"/>
                <a:ext cx="1152" cy="90"/>
              </a:xfrm>
              <a:prstGeom prst="rect">
                <a:avLst/>
              </a:prstGeom>
              <a:noFill/>
              <a:ln w="25400">
                <a:solidFill>
                  <a:srgbClr val="000066"/>
                </a:solidFill>
                <a:miter lim="800000"/>
                <a:headEnd/>
                <a:tailEnd/>
              </a:ln>
            </p:spPr>
            <p:txBody>
              <a:bodyPr wrap="none" lIns="92075" tIns="46038" rIns="92075" bIns="46038" anchor="ctr"/>
              <a:lstStyle/>
              <a:p>
                <a:pPr algn="ctr" rtl="0" eaLnBrk="0" hangingPunct="0"/>
                <a:endParaRPr lang="fr-FR" b="1">
                  <a:solidFill>
                    <a:srgbClr val="003366"/>
                  </a:solidFill>
                </a:endParaRPr>
              </a:p>
            </p:txBody>
          </p:sp>
        </p:grpSp>
      </p:grpSp>
      <p:grpSp>
        <p:nvGrpSpPr>
          <p:cNvPr id="36" name="Group 36"/>
          <p:cNvGrpSpPr>
            <a:grpSpLocks/>
          </p:cNvGrpSpPr>
          <p:nvPr/>
        </p:nvGrpSpPr>
        <p:grpSpPr bwMode="auto">
          <a:xfrm>
            <a:off x="6958018" y="2276476"/>
            <a:ext cx="2092533" cy="1440007"/>
            <a:chOff x="816" y="1248"/>
            <a:chExt cx="1728" cy="1200"/>
          </a:xfrm>
        </p:grpSpPr>
        <p:sp>
          <p:nvSpPr>
            <p:cNvPr id="37" name="Rectangle 37"/>
            <p:cNvSpPr>
              <a:spLocks noChangeArrowheads="1"/>
            </p:cNvSpPr>
            <p:nvPr/>
          </p:nvSpPr>
          <p:spPr bwMode="auto">
            <a:xfrm>
              <a:off x="816" y="1248"/>
              <a:ext cx="1728" cy="1200"/>
            </a:xfrm>
            <a:prstGeom prst="rect">
              <a:avLst/>
            </a:prstGeom>
            <a:solidFill>
              <a:srgbClr val="0F1E00"/>
            </a:solidFill>
            <a:ln w="12700">
              <a:solidFill>
                <a:schemeClr val="tx1"/>
              </a:solidFill>
              <a:miter lim="800000"/>
              <a:headEnd/>
              <a:tailEnd/>
            </a:ln>
          </p:spPr>
          <p:txBody>
            <a:bodyPr wrap="none" anchor="ctr">
              <a:spAutoFit/>
            </a:bodyPr>
            <a:lstStyle/>
            <a:p>
              <a:endParaRPr lang="fr-FR"/>
            </a:p>
          </p:txBody>
        </p:sp>
        <p:sp>
          <p:nvSpPr>
            <p:cNvPr id="38" name="Oval 38"/>
            <p:cNvSpPr>
              <a:spLocks noChangeArrowheads="1"/>
            </p:cNvSpPr>
            <p:nvPr/>
          </p:nvSpPr>
          <p:spPr bwMode="auto">
            <a:xfrm>
              <a:off x="1296" y="1584"/>
              <a:ext cx="48" cy="48"/>
            </a:xfrm>
            <a:prstGeom prst="ellipse">
              <a:avLst/>
            </a:prstGeom>
            <a:solidFill>
              <a:schemeClr val="accent1"/>
            </a:solidFill>
            <a:ln w="12700">
              <a:solidFill>
                <a:schemeClr val="accent1"/>
              </a:solidFill>
              <a:round/>
              <a:headEnd/>
              <a:tailEnd/>
            </a:ln>
          </p:spPr>
          <p:txBody>
            <a:bodyPr wrap="none" anchor="ctr">
              <a:spAutoFit/>
            </a:bodyPr>
            <a:lstStyle/>
            <a:p>
              <a:endParaRPr lang="fr-FR"/>
            </a:p>
          </p:txBody>
        </p:sp>
        <p:sp>
          <p:nvSpPr>
            <p:cNvPr id="39" name="Oval 39"/>
            <p:cNvSpPr>
              <a:spLocks noChangeArrowheads="1"/>
            </p:cNvSpPr>
            <p:nvPr/>
          </p:nvSpPr>
          <p:spPr bwMode="auto">
            <a:xfrm>
              <a:off x="1008" y="1440"/>
              <a:ext cx="48" cy="48"/>
            </a:xfrm>
            <a:prstGeom prst="ellipse">
              <a:avLst/>
            </a:prstGeom>
            <a:solidFill>
              <a:schemeClr val="accent1"/>
            </a:solidFill>
            <a:ln w="12700">
              <a:solidFill>
                <a:schemeClr val="accent1"/>
              </a:solidFill>
              <a:round/>
              <a:headEnd/>
              <a:tailEnd/>
            </a:ln>
          </p:spPr>
          <p:txBody>
            <a:bodyPr wrap="none" anchor="ctr">
              <a:spAutoFit/>
            </a:bodyPr>
            <a:lstStyle/>
            <a:p>
              <a:endParaRPr lang="fr-FR"/>
            </a:p>
          </p:txBody>
        </p:sp>
        <p:sp>
          <p:nvSpPr>
            <p:cNvPr id="40" name="Oval 40"/>
            <p:cNvSpPr>
              <a:spLocks noChangeArrowheads="1"/>
            </p:cNvSpPr>
            <p:nvPr/>
          </p:nvSpPr>
          <p:spPr bwMode="auto">
            <a:xfrm>
              <a:off x="2112" y="1728"/>
              <a:ext cx="48" cy="48"/>
            </a:xfrm>
            <a:prstGeom prst="ellipse">
              <a:avLst/>
            </a:prstGeom>
            <a:solidFill>
              <a:schemeClr val="accent1"/>
            </a:solidFill>
            <a:ln w="12700">
              <a:solidFill>
                <a:schemeClr val="accent1"/>
              </a:solidFill>
              <a:round/>
              <a:headEnd/>
              <a:tailEnd/>
            </a:ln>
          </p:spPr>
          <p:txBody>
            <a:bodyPr wrap="none" anchor="ctr">
              <a:spAutoFit/>
            </a:bodyPr>
            <a:lstStyle/>
            <a:p>
              <a:endParaRPr lang="fr-FR"/>
            </a:p>
          </p:txBody>
        </p:sp>
        <p:sp>
          <p:nvSpPr>
            <p:cNvPr id="41" name="Oval 41"/>
            <p:cNvSpPr>
              <a:spLocks noChangeArrowheads="1"/>
            </p:cNvSpPr>
            <p:nvPr/>
          </p:nvSpPr>
          <p:spPr bwMode="auto">
            <a:xfrm>
              <a:off x="1728" y="1440"/>
              <a:ext cx="48" cy="48"/>
            </a:xfrm>
            <a:prstGeom prst="ellipse">
              <a:avLst/>
            </a:prstGeom>
            <a:solidFill>
              <a:schemeClr val="accent1"/>
            </a:solidFill>
            <a:ln w="12700">
              <a:solidFill>
                <a:schemeClr val="accent1"/>
              </a:solidFill>
              <a:round/>
              <a:headEnd/>
              <a:tailEnd/>
            </a:ln>
          </p:spPr>
          <p:txBody>
            <a:bodyPr wrap="none" anchor="ctr">
              <a:spAutoFit/>
            </a:bodyPr>
            <a:lstStyle/>
            <a:p>
              <a:endParaRPr lang="fr-FR"/>
            </a:p>
          </p:txBody>
        </p:sp>
        <p:sp>
          <p:nvSpPr>
            <p:cNvPr id="42" name="Line 42"/>
            <p:cNvSpPr>
              <a:spLocks noChangeShapeType="1"/>
            </p:cNvSpPr>
            <p:nvPr/>
          </p:nvSpPr>
          <p:spPr bwMode="auto">
            <a:xfrm>
              <a:off x="1752" y="1464"/>
              <a:ext cx="384" cy="288"/>
            </a:xfrm>
            <a:prstGeom prst="line">
              <a:avLst/>
            </a:prstGeom>
            <a:noFill/>
            <a:ln w="19050">
              <a:solidFill>
                <a:schemeClr val="accent1"/>
              </a:solidFill>
              <a:round/>
              <a:headEnd/>
              <a:tailEnd/>
            </a:ln>
          </p:spPr>
          <p:txBody>
            <a:bodyPr>
              <a:spAutoFit/>
            </a:bodyPr>
            <a:lstStyle/>
            <a:p>
              <a:endParaRPr lang="fr-FR"/>
            </a:p>
          </p:txBody>
        </p:sp>
        <p:sp>
          <p:nvSpPr>
            <p:cNvPr id="43" name="Rectangle 43"/>
            <p:cNvSpPr>
              <a:spLocks noChangeArrowheads="1"/>
            </p:cNvSpPr>
            <p:nvPr/>
          </p:nvSpPr>
          <p:spPr bwMode="auto">
            <a:xfrm>
              <a:off x="1488" y="2112"/>
              <a:ext cx="576" cy="240"/>
            </a:xfrm>
            <a:prstGeom prst="rect">
              <a:avLst/>
            </a:prstGeom>
            <a:noFill/>
            <a:ln w="19050">
              <a:solidFill>
                <a:schemeClr val="accent1"/>
              </a:solidFill>
              <a:miter lim="800000"/>
              <a:headEnd/>
              <a:tailEnd/>
            </a:ln>
          </p:spPr>
          <p:txBody>
            <a:bodyPr wrap="none" anchor="ctr">
              <a:spAutoFit/>
            </a:bodyPr>
            <a:lstStyle/>
            <a:p>
              <a:endParaRPr lang="fr-FR"/>
            </a:p>
          </p:txBody>
        </p:sp>
        <p:sp>
          <p:nvSpPr>
            <p:cNvPr id="44" name="Oval 44"/>
            <p:cNvSpPr>
              <a:spLocks noChangeArrowheads="1"/>
            </p:cNvSpPr>
            <p:nvPr/>
          </p:nvSpPr>
          <p:spPr bwMode="auto">
            <a:xfrm>
              <a:off x="1461" y="2079"/>
              <a:ext cx="48" cy="48"/>
            </a:xfrm>
            <a:prstGeom prst="ellipse">
              <a:avLst/>
            </a:prstGeom>
            <a:solidFill>
              <a:schemeClr val="accent1"/>
            </a:solidFill>
            <a:ln w="12700">
              <a:solidFill>
                <a:schemeClr val="accent1"/>
              </a:solidFill>
              <a:round/>
              <a:headEnd/>
              <a:tailEnd/>
            </a:ln>
          </p:spPr>
          <p:txBody>
            <a:bodyPr wrap="none" anchor="ctr">
              <a:spAutoFit/>
            </a:bodyPr>
            <a:lstStyle/>
            <a:p>
              <a:endParaRPr lang="fr-FR"/>
            </a:p>
          </p:txBody>
        </p:sp>
        <p:sp>
          <p:nvSpPr>
            <p:cNvPr id="45" name="Oval 45"/>
            <p:cNvSpPr>
              <a:spLocks noChangeArrowheads="1"/>
            </p:cNvSpPr>
            <p:nvPr/>
          </p:nvSpPr>
          <p:spPr bwMode="auto">
            <a:xfrm>
              <a:off x="1461" y="2325"/>
              <a:ext cx="48" cy="48"/>
            </a:xfrm>
            <a:prstGeom prst="ellipse">
              <a:avLst/>
            </a:prstGeom>
            <a:solidFill>
              <a:schemeClr val="accent1"/>
            </a:solidFill>
            <a:ln w="12700">
              <a:solidFill>
                <a:schemeClr val="accent1"/>
              </a:solidFill>
              <a:round/>
              <a:headEnd/>
              <a:tailEnd/>
            </a:ln>
          </p:spPr>
          <p:txBody>
            <a:bodyPr wrap="none" anchor="ctr">
              <a:spAutoFit/>
            </a:bodyPr>
            <a:lstStyle/>
            <a:p>
              <a:endParaRPr lang="fr-FR"/>
            </a:p>
          </p:txBody>
        </p:sp>
        <p:sp>
          <p:nvSpPr>
            <p:cNvPr id="46" name="Oval 46"/>
            <p:cNvSpPr>
              <a:spLocks noChangeArrowheads="1"/>
            </p:cNvSpPr>
            <p:nvPr/>
          </p:nvSpPr>
          <p:spPr bwMode="auto">
            <a:xfrm>
              <a:off x="2034" y="2082"/>
              <a:ext cx="48" cy="48"/>
            </a:xfrm>
            <a:prstGeom prst="ellipse">
              <a:avLst/>
            </a:prstGeom>
            <a:solidFill>
              <a:schemeClr val="accent1"/>
            </a:solidFill>
            <a:ln w="12700">
              <a:solidFill>
                <a:schemeClr val="accent1"/>
              </a:solidFill>
              <a:round/>
              <a:headEnd/>
              <a:tailEnd/>
            </a:ln>
          </p:spPr>
          <p:txBody>
            <a:bodyPr wrap="none" anchor="ctr">
              <a:spAutoFit/>
            </a:bodyPr>
            <a:lstStyle/>
            <a:p>
              <a:endParaRPr lang="fr-FR"/>
            </a:p>
          </p:txBody>
        </p:sp>
        <p:sp>
          <p:nvSpPr>
            <p:cNvPr id="47" name="Oval 47"/>
            <p:cNvSpPr>
              <a:spLocks noChangeArrowheads="1"/>
            </p:cNvSpPr>
            <p:nvPr/>
          </p:nvSpPr>
          <p:spPr bwMode="auto">
            <a:xfrm>
              <a:off x="2037" y="2328"/>
              <a:ext cx="48" cy="48"/>
            </a:xfrm>
            <a:prstGeom prst="ellipse">
              <a:avLst/>
            </a:prstGeom>
            <a:solidFill>
              <a:schemeClr val="accent1"/>
            </a:solidFill>
            <a:ln w="12700">
              <a:solidFill>
                <a:schemeClr val="accent1"/>
              </a:solidFill>
              <a:round/>
              <a:headEnd/>
              <a:tailEnd/>
            </a:ln>
          </p:spPr>
          <p:txBody>
            <a:bodyPr wrap="none" anchor="ctr">
              <a:spAutoFit/>
            </a:bodyPr>
            <a:lstStyle/>
            <a:p>
              <a:endParaRPr lang="fr-FR"/>
            </a:p>
          </p:txBody>
        </p:sp>
      </p:grpSp>
      <p:sp>
        <p:nvSpPr>
          <p:cNvPr id="48" name="Rectangle 47"/>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
        <p:nvSpPr>
          <p:cNvPr id="49" name="Rectangle 48"/>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50" name="Rectangle 49"/>
          <p:cNvSpPr/>
          <p:nvPr/>
        </p:nvSpPr>
        <p:spPr>
          <a:xfrm>
            <a:off x="3071802" y="1142984"/>
            <a:ext cx="2641364" cy="369332"/>
          </a:xfrm>
          <a:prstGeom prst="rect">
            <a:avLst/>
          </a:prstGeom>
        </p:spPr>
        <p:txBody>
          <a:bodyPr wrap="none">
            <a:spAutoFit/>
          </a:bodyPr>
          <a:lstStyle/>
          <a:p>
            <a:pPr lvl="0" fontAlgn="auto">
              <a:spcBef>
                <a:spcPct val="20000"/>
              </a:spcBef>
              <a:spcAft>
                <a:spcPts val="0"/>
              </a:spcAft>
            </a:pPr>
            <a:r>
              <a:rPr lang="fr-FR" b="1" dirty="0" smtClean="0"/>
              <a:t>Rafraîchissement d’image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990600" y="2743200"/>
            <a:ext cx="1708150" cy="1709738"/>
            <a:chOff x="48" y="1680"/>
            <a:chExt cx="1042" cy="1042"/>
          </a:xfrm>
        </p:grpSpPr>
        <p:sp useBgFill="1">
          <p:nvSpPr>
            <p:cNvPr id="4" name="Rectangle 4"/>
            <p:cNvSpPr>
              <a:spLocks noChangeArrowheads="1"/>
            </p:cNvSpPr>
            <p:nvPr/>
          </p:nvSpPr>
          <p:spPr bwMode="auto">
            <a:xfrm flipH="1">
              <a:off x="453" y="2346"/>
              <a:ext cx="487" cy="116"/>
            </a:xfrm>
            <a:prstGeom prst="rect">
              <a:avLst/>
            </a:prstGeom>
            <a:ln w="12700">
              <a:solidFill>
                <a:schemeClr val="bg2"/>
              </a:solidFill>
              <a:miter lim="800000"/>
              <a:headEnd/>
              <a:tailEnd/>
            </a:ln>
          </p:spPr>
          <p:txBody>
            <a:bodyPr wrap="none" anchor="ctr"/>
            <a:lstStyle/>
            <a:p>
              <a:endParaRPr lang="fr-FR"/>
            </a:p>
          </p:txBody>
        </p:sp>
        <p:sp useBgFill="1">
          <p:nvSpPr>
            <p:cNvPr id="5" name="Rectangle 5"/>
            <p:cNvSpPr>
              <a:spLocks noChangeArrowheads="1"/>
            </p:cNvSpPr>
            <p:nvPr/>
          </p:nvSpPr>
          <p:spPr bwMode="auto">
            <a:xfrm flipH="1">
              <a:off x="386" y="2410"/>
              <a:ext cx="486" cy="116"/>
            </a:xfrm>
            <a:prstGeom prst="rect">
              <a:avLst/>
            </a:prstGeom>
            <a:ln w="12700">
              <a:solidFill>
                <a:schemeClr val="bg2"/>
              </a:solidFill>
              <a:miter lim="800000"/>
              <a:headEnd/>
              <a:tailEnd/>
            </a:ln>
          </p:spPr>
          <p:txBody>
            <a:bodyPr wrap="none" anchor="ctr"/>
            <a:lstStyle/>
            <a:p>
              <a:endParaRPr lang="fr-FR"/>
            </a:p>
          </p:txBody>
        </p:sp>
        <p:sp useBgFill="1">
          <p:nvSpPr>
            <p:cNvPr id="6" name="Rectangle 6"/>
            <p:cNvSpPr>
              <a:spLocks noChangeArrowheads="1"/>
            </p:cNvSpPr>
            <p:nvPr/>
          </p:nvSpPr>
          <p:spPr bwMode="auto">
            <a:xfrm flipH="1">
              <a:off x="314" y="2485"/>
              <a:ext cx="487" cy="116"/>
            </a:xfrm>
            <a:prstGeom prst="rect">
              <a:avLst/>
            </a:prstGeom>
            <a:ln w="12700">
              <a:solidFill>
                <a:schemeClr val="bg2"/>
              </a:solidFill>
              <a:miter lim="800000"/>
              <a:headEnd/>
              <a:tailEnd/>
            </a:ln>
          </p:spPr>
          <p:txBody>
            <a:bodyPr wrap="none" anchor="ctr"/>
            <a:lstStyle/>
            <a:p>
              <a:endParaRPr lang="fr-FR"/>
            </a:p>
          </p:txBody>
        </p:sp>
        <p:sp>
          <p:nvSpPr>
            <p:cNvPr id="7" name="Oval 7"/>
            <p:cNvSpPr>
              <a:spLocks noChangeArrowheads="1"/>
            </p:cNvSpPr>
            <p:nvPr/>
          </p:nvSpPr>
          <p:spPr bwMode="auto">
            <a:xfrm flipH="1">
              <a:off x="48" y="1680"/>
              <a:ext cx="1042" cy="1042"/>
            </a:xfrm>
            <a:prstGeom prst="ellipse">
              <a:avLst/>
            </a:prstGeom>
            <a:noFill/>
            <a:ln w="19050">
              <a:solidFill>
                <a:schemeClr val="bg2"/>
              </a:solidFill>
              <a:round/>
              <a:headEnd/>
              <a:tailEnd/>
            </a:ln>
          </p:spPr>
          <p:txBody>
            <a:bodyPr wrap="none" anchor="ctr"/>
            <a:lstStyle/>
            <a:p>
              <a:endParaRPr lang="fr-FR"/>
            </a:p>
          </p:txBody>
        </p:sp>
        <p:sp>
          <p:nvSpPr>
            <p:cNvPr id="8" name="Text Box 8"/>
            <p:cNvSpPr txBox="1">
              <a:spLocks noChangeArrowheads="1"/>
            </p:cNvSpPr>
            <p:nvPr/>
          </p:nvSpPr>
          <p:spPr bwMode="auto">
            <a:xfrm>
              <a:off x="285" y="1717"/>
              <a:ext cx="537" cy="205"/>
            </a:xfrm>
            <a:prstGeom prst="rect">
              <a:avLst/>
            </a:prstGeom>
            <a:noFill/>
            <a:ln w="12700">
              <a:noFill/>
              <a:miter lim="800000"/>
              <a:headEnd/>
              <a:tailEnd/>
            </a:ln>
          </p:spPr>
          <p:txBody>
            <a:bodyPr>
              <a:spAutoFit/>
            </a:bodyPr>
            <a:lstStyle/>
            <a:p>
              <a:pPr algn="ctr" rtl="0" eaLnBrk="0" hangingPunct="0">
                <a:spcBef>
                  <a:spcPct val="50000"/>
                </a:spcBef>
              </a:pPr>
              <a:endParaRPr lang="fr-FR" sz="1600" b="1"/>
            </a:p>
          </p:txBody>
        </p:sp>
      </p:grpSp>
      <p:grpSp>
        <p:nvGrpSpPr>
          <p:cNvPr id="9" name="Group 9"/>
          <p:cNvGrpSpPr>
            <a:grpSpLocks/>
          </p:cNvGrpSpPr>
          <p:nvPr/>
        </p:nvGrpSpPr>
        <p:grpSpPr bwMode="auto">
          <a:xfrm>
            <a:off x="6880225" y="1600200"/>
            <a:ext cx="1708150" cy="1709738"/>
            <a:chOff x="3117" y="1344"/>
            <a:chExt cx="1042" cy="1042"/>
          </a:xfrm>
        </p:grpSpPr>
        <p:sp useBgFill="1">
          <p:nvSpPr>
            <p:cNvPr id="10" name="Rectangle 10"/>
            <p:cNvSpPr>
              <a:spLocks noChangeArrowheads="1"/>
            </p:cNvSpPr>
            <p:nvPr/>
          </p:nvSpPr>
          <p:spPr bwMode="auto">
            <a:xfrm flipH="1">
              <a:off x="3522" y="2010"/>
              <a:ext cx="487" cy="116"/>
            </a:xfrm>
            <a:prstGeom prst="rect">
              <a:avLst/>
            </a:prstGeom>
            <a:ln w="12700">
              <a:solidFill>
                <a:schemeClr val="tx1"/>
              </a:solidFill>
              <a:miter lim="800000"/>
              <a:headEnd/>
              <a:tailEnd/>
            </a:ln>
          </p:spPr>
          <p:txBody>
            <a:bodyPr wrap="none" anchor="ctr"/>
            <a:lstStyle/>
            <a:p>
              <a:endParaRPr lang="fr-FR"/>
            </a:p>
          </p:txBody>
        </p:sp>
        <p:sp useBgFill="1">
          <p:nvSpPr>
            <p:cNvPr id="11" name="Rectangle 11"/>
            <p:cNvSpPr>
              <a:spLocks noChangeArrowheads="1"/>
            </p:cNvSpPr>
            <p:nvPr/>
          </p:nvSpPr>
          <p:spPr bwMode="auto">
            <a:xfrm flipH="1">
              <a:off x="3455" y="2074"/>
              <a:ext cx="486" cy="115"/>
            </a:xfrm>
            <a:prstGeom prst="rect">
              <a:avLst/>
            </a:prstGeom>
            <a:ln w="12700">
              <a:solidFill>
                <a:schemeClr val="tx1"/>
              </a:solidFill>
              <a:miter lim="800000"/>
              <a:headEnd/>
              <a:tailEnd/>
            </a:ln>
          </p:spPr>
          <p:txBody>
            <a:bodyPr wrap="none" anchor="ctr"/>
            <a:lstStyle/>
            <a:p>
              <a:endParaRPr lang="fr-FR"/>
            </a:p>
          </p:txBody>
        </p:sp>
        <p:sp useBgFill="1">
          <p:nvSpPr>
            <p:cNvPr id="12" name="Rectangle 12"/>
            <p:cNvSpPr>
              <a:spLocks noChangeArrowheads="1"/>
            </p:cNvSpPr>
            <p:nvPr/>
          </p:nvSpPr>
          <p:spPr bwMode="auto">
            <a:xfrm flipH="1">
              <a:off x="3383" y="2149"/>
              <a:ext cx="487" cy="116"/>
            </a:xfrm>
            <a:prstGeom prst="rect">
              <a:avLst/>
            </a:prstGeom>
            <a:ln w="12700">
              <a:solidFill>
                <a:schemeClr val="tx1"/>
              </a:solidFill>
              <a:miter lim="800000"/>
              <a:headEnd/>
              <a:tailEnd/>
            </a:ln>
          </p:spPr>
          <p:txBody>
            <a:bodyPr wrap="none" anchor="ctr"/>
            <a:lstStyle/>
            <a:p>
              <a:endParaRPr lang="fr-FR"/>
            </a:p>
          </p:txBody>
        </p:sp>
        <p:sp>
          <p:nvSpPr>
            <p:cNvPr id="13" name="Oval 13"/>
            <p:cNvSpPr>
              <a:spLocks noChangeArrowheads="1"/>
            </p:cNvSpPr>
            <p:nvPr/>
          </p:nvSpPr>
          <p:spPr bwMode="auto">
            <a:xfrm flipH="1">
              <a:off x="3117" y="1344"/>
              <a:ext cx="1042" cy="1042"/>
            </a:xfrm>
            <a:prstGeom prst="ellipse">
              <a:avLst/>
            </a:prstGeom>
            <a:noFill/>
            <a:ln w="19050">
              <a:solidFill>
                <a:srgbClr val="02354E"/>
              </a:solidFill>
              <a:round/>
              <a:headEnd/>
              <a:tailEnd/>
            </a:ln>
          </p:spPr>
          <p:txBody>
            <a:bodyPr wrap="none" anchor="ctr"/>
            <a:lstStyle/>
            <a:p>
              <a:pPr algn="ctr"/>
              <a:endParaRPr lang="fr-FR">
                <a:solidFill>
                  <a:srgbClr val="02354E"/>
                </a:solidFill>
              </a:endParaRPr>
            </a:p>
          </p:txBody>
        </p:sp>
        <p:sp>
          <p:nvSpPr>
            <p:cNvPr id="14" name="Text Box 14"/>
            <p:cNvSpPr txBox="1">
              <a:spLocks noChangeArrowheads="1"/>
            </p:cNvSpPr>
            <p:nvPr/>
          </p:nvSpPr>
          <p:spPr bwMode="auto">
            <a:xfrm>
              <a:off x="3350" y="1381"/>
              <a:ext cx="571" cy="205"/>
            </a:xfrm>
            <a:prstGeom prst="rect">
              <a:avLst/>
            </a:prstGeom>
            <a:noFill/>
            <a:ln w="12700">
              <a:noFill/>
              <a:miter lim="800000"/>
              <a:headEnd/>
              <a:tailEnd/>
            </a:ln>
          </p:spPr>
          <p:txBody>
            <a:bodyPr>
              <a:spAutoFit/>
            </a:bodyPr>
            <a:lstStyle/>
            <a:p>
              <a:pPr algn="ctr" rtl="0" eaLnBrk="0" hangingPunct="0">
                <a:spcBef>
                  <a:spcPct val="50000"/>
                </a:spcBef>
              </a:pPr>
              <a:r>
                <a:rPr lang="en-US" sz="1600" b="1">
                  <a:solidFill>
                    <a:srgbClr val="02354E"/>
                  </a:solidFill>
                </a:rPr>
                <a:t>point1</a:t>
              </a:r>
            </a:p>
          </p:txBody>
        </p:sp>
      </p:grpSp>
      <p:grpSp>
        <p:nvGrpSpPr>
          <p:cNvPr id="15" name="Group 15"/>
          <p:cNvGrpSpPr>
            <a:grpSpLocks/>
          </p:cNvGrpSpPr>
          <p:nvPr/>
        </p:nvGrpSpPr>
        <p:grpSpPr bwMode="auto">
          <a:xfrm>
            <a:off x="3062288" y="2328863"/>
            <a:ext cx="1708150" cy="1709737"/>
            <a:chOff x="733" y="1810"/>
            <a:chExt cx="1042" cy="1042"/>
          </a:xfrm>
        </p:grpSpPr>
        <p:sp useBgFill="1">
          <p:nvSpPr>
            <p:cNvPr id="16" name="Rectangle 16"/>
            <p:cNvSpPr>
              <a:spLocks noChangeArrowheads="1"/>
            </p:cNvSpPr>
            <p:nvPr/>
          </p:nvSpPr>
          <p:spPr bwMode="auto">
            <a:xfrm flipH="1">
              <a:off x="1138" y="2476"/>
              <a:ext cx="487" cy="116"/>
            </a:xfrm>
            <a:prstGeom prst="rect">
              <a:avLst/>
            </a:prstGeom>
            <a:ln w="12700">
              <a:solidFill>
                <a:schemeClr val="tx1"/>
              </a:solidFill>
              <a:miter lim="800000"/>
              <a:headEnd/>
              <a:tailEnd/>
            </a:ln>
          </p:spPr>
          <p:txBody>
            <a:bodyPr wrap="none" anchor="ctr"/>
            <a:lstStyle/>
            <a:p>
              <a:endParaRPr lang="fr-FR"/>
            </a:p>
          </p:txBody>
        </p:sp>
        <p:sp useBgFill="1">
          <p:nvSpPr>
            <p:cNvPr id="17" name="Rectangle 17"/>
            <p:cNvSpPr>
              <a:spLocks noChangeArrowheads="1"/>
            </p:cNvSpPr>
            <p:nvPr/>
          </p:nvSpPr>
          <p:spPr bwMode="auto">
            <a:xfrm flipH="1">
              <a:off x="1071" y="2540"/>
              <a:ext cx="486" cy="116"/>
            </a:xfrm>
            <a:prstGeom prst="rect">
              <a:avLst/>
            </a:prstGeom>
            <a:ln w="12700">
              <a:solidFill>
                <a:schemeClr val="tx1"/>
              </a:solidFill>
              <a:miter lim="800000"/>
              <a:headEnd/>
              <a:tailEnd/>
            </a:ln>
          </p:spPr>
          <p:txBody>
            <a:bodyPr wrap="none" anchor="ctr"/>
            <a:lstStyle/>
            <a:p>
              <a:endParaRPr lang="fr-FR"/>
            </a:p>
          </p:txBody>
        </p:sp>
        <p:sp useBgFill="1">
          <p:nvSpPr>
            <p:cNvPr id="18" name="Rectangle 18"/>
            <p:cNvSpPr>
              <a:spLocks noChangeArrowheads="1"/>
            </p:cNvSpPr>
            <p:nvPr/>
          </p:nvSpPr>
          <p:spPr bwMode="auto">
            <a:xfrm flipH="1">
              <a:off x="999" y="2615"/>
              <a:ext cx="487" cy="116"/>
            </a:xfrm>
            <a:prstGeom prst="rect">
              <a:avLst/>
            </a:prstGeom>
            <a:ln w="12700">
              <a:solidFill>
                <a:schemeClr val="tx1"/>
              </a:solidFill>
              <a:miter lim="800000"/>
              <a:headEnd/>
              <a:tailEnd/>
            </a:ln>
          </p:spPr>
          <p:txBody>
            <a:bodyPr wrap="none" anchor="ctr"/>
            <a:lstStyle/>
            <a:p>
              <a:endParaRPr lang="fr-FR"/>
            </a:p>
          </p:txBody>
        </p:sp>
        <p:sp>
          <p:nvSpPr>
            <p:cNvPr id="19" name="Oval 19"/>
            <p:cNvSpPr>
              <a:spLocks noChangeArrowheads="1"/>
            </p:cNvSpPr>
            <p:nvPr/>
          </p:nvSpPr>
          <p:spPr bwMode="auto">
            <a:xfrm flipH="1">
              <a:off x="733" y="1810"/>
              <a:ext cx="1042" cy="1042"/>
            </a:xfrm>
            <a:prstGeom prst="ellipse">
              <a:avLst/>
            </a:prstGeom>
            <a:noFill/>
            <a:ln w="19050">
              <a:solidFill>
                <a:srgbClr val="02354E"/>
              </a:solidFill>
              <a:round/>
              <a:headEnd/>
              <a:tailEnd/>
            </a:ln>
          </p:spPr>
          <p:txBody>
            <a:bodyPr wrap="none" anchor="ctr"/>
            <a:lstStyle/>
            <a:p>
              <a:endParaRPr lang="fr-FR"/>
            </a:p>
          </p:txBody>
        </p:sp>
        <p:sp>
          <p:nvSpPr>
            <p:cNvPr id="20" name="Text Box 20"/>
            <p:cNvSpPr txBox="1">
              <a:spLocks noChangeArrowheads="1"/>
            </p:cNvSpPr>
            <p:nvPr/>
          </p:nvSpPr>
          <p:spPr bwMode="auto">
            <a:xfrm>
              <a:off x="970" y="1847"/>
              <a:ext cx="537" cy="205"/>
            </a:xfrm>
            <a:prstGeom prst="rect">
              <a:avLst/>
            </a:prstGeom>
            <a:noFill/>
            <a:ln w="12700">
              <a:noFill/>
              <a:miter lim="800000"/>
              <a:headEnd/>
              <a:tailEnd/>
            </a:ln>
          </p:spPr>
          <p:txBody>
            <a:bodyPr>
              <a:spAutoFit/>
            </a:bodyPr>
            <a:lstStyle/>
            <a:p>
              <a:pPr algn="ctr" rtl="0" eaLnBrk="0" hangingPunct="0">
                <a:spcBef>
                  <a:spcPct val="50000"/>
                </a:spcBef>
              </a:pPr>
              <a:r>
                <a:rPr lang="en-US" sz="1600" b="1">
                  <a:solidFill>
                    <a:srgbClr val="02354E"/>
                  </a:solidFill>
                </a:rPr>
                <a:t>ligne1</a:t>
              </a:r>
            </a:p>
          </p:txBody>
        </p:sp>
      </p:grpSp>
      <p:sp>
        <p:nvSpPr>
          <p:cNvPr id="21" name="Freeform 21"/>
          <p:cNvSpPr>
            <a:spLocks/>
          </p:cNvSpPr>
          <p:nvPr/>
        </p:nvSpPr>
        <p:spPr bwMode="auto">
          <a:xfrm>
            <a:off x="1871663" y="3059113"/>
            <a:ext cx="1943100" cy="1068387"/>
          </a:xfrm>
          <a:custGeom>
            <a:avLst/>
            <a:gdLst>
              <a:gd name="T0" fmla="*/ 0 w 1185"/>
              <a:gd name="T1" fmla="*/ 2147483647 h 651"/>
              <a:gd name="T2" fmla="*/ 2147483647 w 1185"/>
              <a:gd name="T3" fmla="*/ 0 h 651"/>
              <a:gd name="T4" fmla="*/ 2147483647 w 1185"/>
              <a:gd name="T5" fmla="*/ 2147483647 h 651"/>
              <a:gd name="T6" fmla="*/ 0 60000 65536"/>
              <a:gd name="T7" fmla="*/ 0 60000 65536"/>
              <a:gd name="T8" fmla="*/ 0 60000 65536"/>
              <a:gd name="T9" fmla="*/ 0 w 1185"/>
              <a:gd name="T10" fmla="*/ 0 h 651"/>
              <a:gd name="T11" fmla="*/ 1185 w 1185"/>
              <a:gd name="T12" fmla="*/ 651 h 651"/>
            </a:gdLst>
            <a:ahLst/>
            <a:cxnLst>
              <a:cxn ang="T6">
                <a:pos x="T0" y="T1"/>
              </a:cxn>
              <a:cxn ang="T7">
                <a:pos x="T2" y="T3"/>
              </a:cxn>
              <a:cxn ang="T8">
                <a:pos x="T4" y="T5"/>
              </a:cxn>
            </a:cxnLst>
            <a:rect l="T9" t="T10" r="T11" b="T12"/>
            <a:pathLst>
              <a:path w="1185" h="651">
                <a:moveTo>
                  <a:pt x="0" y="651"/>
                </a:moveTo>
                <a:lnTo>
                  <a:pt x="762" y="0"/>
                </a:lnTo>
                <a:lnTo>
                  <a:pt x="1185" y="417"/>
                </a:lnTo>
              </a:path>
            </a:pathLst>
          </a:custGeom>
          <a:noFill/>
          <a:ln w="19050">
            <a:solidFill>
              <a:schemeClr val="tx1"/>
            </a:solidFill>
            <a:prstDash val="dash"/>
            <a:round/>
            <a:headEnd type="triangle" w="med" len="med"/>
            <a:tailEnd/>
          </a:ln>
        </p:spPr>
        <p:txBody>
          <a:bodyPr wrap="none" anchor="ctr"/>
          <a:lstStyle/>
          <a:p>
            <a:endParaRPr lang="fr-FR"/>
          </a:p>
        </p:txBody>
      </p:sp>
      <p:sp>
        <p:nvSpPr>
          <p:cNvPr id="22" name="Freeform 22"/>
          <p:cNvSpPr>
            <a:spLocks/>
          </p:cNvSpPr>
          <p:nvPr/>
        </p:nvSpPr>
        <p:spPr bwMode="auto">
          <a:xfrm>
            <a:off x="1941513" y="3179763"/>
            <a:ext cx="1792287" cy="1012825"/>
          </a:xfrm>
          <a:custGeom>
            <a:avLst/>
            <a:gdLst>
              <a:gd name="T0" fmla="*/ 0 w 1093"/>
              <a:gd name="T1" fmla="*/ 2147483647 h 617"/>
              <a:gd name="T2" fmla="*/ 2147483647 w 1093"/>
              <a:gd name="T3" fmla="*/ 0 h 617"/>
              <a:gd name="T4" fmla="*/ 2147483647 w 1093"/>
              <a:gd name="T5" fmla="*/ 2147483647 h 617"/>
              <a:gd name="T6" fmla="*/ 0 60000 65536"/>
              <a:gd name="T7" fmla="*/ 0 60000 65536"/>
              <a:gd name="T8" fmla="*/ 0 60000 65536"/>
              <a:gd name="T9" fmla="*/ 0 w 1093"/>
              <a:gd name="T10" fmla="*/ 0 h 617"/>
              <a:gd name="T11" fmla="*/ 1093 w 1093"/>
              <a:gd name="T12" fmla="*/ 617 h 617"/>
            </a:gdLst>
            <a:ahLst/>
            <a:cxnLst>
              <a:cxn ang="T6">
                <a:pos x="T0" y="T1"/>
              </a:cxn>
              <a:cxn ang="T7">
                <a:pos x="T2" y="T3"/>
              </a:cxn>
              <a:cxn ang="T8">
                <a:pos x="T4" y="T5"/>
              </a:cxn>
            </a:cxnLst>
            <a:rect l="T9" t="T10" r="T11" b="T12"/>
            <a:pathLst>
              <a:path w="1093" h="617">
                <a:moveTo>
                  <a:pt x="0" y="617"/>
                </a:moveTo>
                <a:lnTo>
                  <a:pt x="712" y="0"/>
                </a:lnTo>
                <a:lnTo>
                  <a:pt x="1093" y="351"/>
                </a:lnTo>
              </a:path>
            </a:pathLst>
          </a:custGeom>
          <a:noFill/>
          <a:ln w="19050">
            <a:solidFill>
              <a:schemeClr val="tx1"/>
            </a:solidFill>
            <a:round/>
            <a:headEnd/>
            <a:tailEnd type="triangle" w="med" len="med"/>
          </a:ln>
        </p:spPr>
        <p:txBody>
          <a:bodyPr wrap="none" anchor="ctr"/>
          <a:lstStyle/>
          <a:p>
            <a:endParaRPr lang="fr-FR"/>
          </a:p>
        </p:txBody>
      </p:sp>
      <p:sp>
        <p:nvSpPr>
          <p:cNvPr id="23" name="Freeform 23"/>
          <p:cNvSpPr>
            <a:spLocks/>
          </p:cNvSpPr>
          <p:nvPr/>
        </p:nvSpPr>
        <p:spPr bwMode="auto">
          <a:xfrm>
            <a:off x="3886200" y="2190750"/>
            <a:ext cx="2592388" cy="1598613"/>
          </a:xfrm>
          <a:custGeom>
            <a:avLst/>
            <a:gdLst>
              <a:gd name="T0" fmla="*/ 0 w 1528"/>
              <a:gd name="T1" fmla="*/ 2147483647 h 974"/>
              <a:gd name="T2" fmla="*/ 2147483647 w 1528"/>
              <a:gd name="T3" fmla="*/ 2147483647 h 974"/>
              <a:gd name="T4" fmla="*/ 2147483647 w 1528"/>
              <a:gd name="T5" fmla="*/ 0 h 974"/>
              <a:gd name="T6" fmla="*/ 0 60000 65536"/>
              <a:gd name="T7" fmla="*/ 0 60000 65536"/>
              <a:gd name="T8" fmla="*/ 0 60000 65536"/>
              <a:gd name="T9" fmla="*/ 0 w 1528"/>
              <a:gd name="T10" fmla="*/ 0 h 974"/>
              <a:gd name="T11" fmla="*/ 1528 w 1528"/>
              <a:gd name="T12" fmla="*/ 974 h 974"/>
            </a:gdLst>
            <a:ahLst/>
            <a:cxnLst>
              <a:cxn ang="T6">
                <a:pos x="T0" y="T1"/>
              </a:cxn>
              <a:cxn ang="T7">
                <a:pos x="T2" y="T3"/>
              </a:cxn>
              <a:cxn ang="T8">
                <a:pos x="T4" y="T5"/>
              </a:cxn>
            </a:cxnLst>
            <a:rect l="T9" t="T10" r="T11" b="T12"/>
            <a:pathLst>
              <a:path w="1528" h="974">
                <a:moveTo>
                  <a:pt x="0" y="974"/>
                </a:moveTo>
                <a:lnTo>
                  <a:pt x="441" y="401"/>
                </a:lnTo>
                <a:lnTo>
                  <a:pt x="1528" y="0"/>
                </a:lnTo>
              </a:path>
            </a:pathLst>
          </a:custGeom>
          <a:noFill/>
          <a:ln w="19050">
            <a:solidFill>
              <a:schemeClr val="tx1"/>
            </a:solidFill>
            <a:prstDash val="dash"/>
            <a:round/>
            <a:headEnd type="triangle" w="med" len="med"/>
            <a:tailEnd/>
          </a:ln>
        </p:spPr>
        <p:txBody>
          <a:bodyPr wrap="none" anchor="ctr"/>
          <a:lstStyle/>
          <a:p>
            <a:endParaRPr lang="fr-FR"/>
          </a:p>
        </p:txBody>
      </p:sp>
      <p:sp>
        <p:nvSpPr>
          <p:cNvPr id="24" name="Freeform 24"/>
          <p:cNvSpPr>
            <a:spLocks/>
          </p:cNvSpPr>
          <p:nvPr/>
        </p:nvSpPr>
        <p:spPr bwMode="auto">
          <a:xfrm>
            <a:off x="6399213" y="1924050"/>
            <a:ext cx="1444625" cy="1098550"/>
          </a:xfrm>
          <a:custGeom>
            <a:avLst/>
            <a:gdLst>
              <a:gd name="T0" fmla="*/ 0 w 881"/>
              <a:gd name="T1" fmla="*/ 2147483647 h 669"/>
              <a:gd name="T2" fmla="*/ 2147483647 w 881"/>
              <a:gd name="T3" fmla="*/ 0 h 669"/>
              <a:gd name="T4" fmla="*/ 2147483647 w 881"/>
              <a:gd name="T5" fmla="*/ 2147483647 h 669"/>
              <a:gd name="T6" fmla="*/ 0 60000 65536"/>
              <a:gd name="T7" fmla="*/ 0 60000 65536"/>
              <a:gd name="T8" fmla="*/ 0 60000 65536"/>
              <a:gd name="T9" fmla="*/ 0 w 881"/>
              <a:gd name="T10" fmla="*/ 0 h 669"/>
              <a:gd name="T11" fmla="*/ 881 w 881"/>
              <a:gd name="T12" fmla="*/ 669 h 669"/>
            </a:gdLst>
            <a:ahLst/>
            <a:cxnLst>
              <a:cxn ang="T6">
                <a:pos x="T0" y="T1"/>
              </a:cxn>
              <a:cxn ang="T7">
                <a:pos x="T2" y="T3"/>
              </a:cxn>
              <a:cxn ang="T8">
                <a:pos x="T4" y="T5"/>
              </a:cxn>
            </a:cxnLst>
            <a:rect l="T9" t="T10" r="T11" b="T12"/>
            <a:pathLst>
              <a:path w="881" h="669">
                <a:moveTo>
                  <a:pt x="0" y="174"/>
                </a:moveTo>
                <a:lnTo>
                  <a:pt x="406" y="0"/>
                </a:lnTo>
                <a:lnTo>
                  <a:pt x="881" y="669"/>
                </a:lnTo>
              </a:path>
            </a:pathLst>
          </a:custGeom>
          <a:noFill/>
          <a:ln w="19050">
            <a:solidFill>
              <a:schemeClr val="tx1"/>
            </a:solidFill>
            <a:prstDash val="dash"/>
            <a:round/>
            <a:headEnd type="triangle" w="med" len="med"/>
            <a:tailEnd/>
          </a:ln>
        </p:spPr>
        <p:txBody>
          <a:bodyPr wrap="none" anchor="ctr"/>
          <a:lstStyle/>
          <a:p>
            <a:endParaRPr lang="fr-FR"/>
          </a:p>
        </p:txBody>
      </p:sp>
      <p:sp>
        <p:nvSpPr>
          <p:cNvPr id="25" name="Freeform 25"/>
          <p:cNvSpPr>
            <a:spLocks/>
          </p:cNvSpPr>
          <p:nvPr/>
        </p:nvSpPr>
        <p:spPr bwMode="auto">
          <a:xfrm>
            <a:off x="6992938" y="2014538"/>
            <a:ext cx="765175" cy="1047750"/>
          </a:xfrm>
          <a:custGeom>
            <a:avLst/>
            <a:gdLst>
              <a:gd name="T0" fmla="*/ 0 w 467"/>
              <a:gd name="T1" fmla="*/ 0 h 638"/>
              <a:gd name="T2" fmla="*/ 2147483647 w 467"/>
              <a:gd name="T3" fmla="*/ 2147483647 h 638"/>
              <a:gd name="T4" fmla="*/ 0 60000 65536"/>
              <a:gd name="T5" fmla="*/ 0 60000 65536"/>
              <a:gd name="T6" fmla="*/ 0 w 467"/>
              <a:gd name="T7" fmla="*/ 0 h 638"/>
              <a:gd name="T8" fmla="*/ 467 w 467"/>
              <a:gd name="T9" fmla="*/ 638 h 638"/>
            </a:gdLst>
            <a:ahLst/>
            <a:cxnLst>
              <a:cxn ang="T4">
                <a:pos x="T0" y="T1"/>
              </a:cxn>
              <a:cxn ang="T5">
                <a:pos x="T2" y="T3"/>
              </a:cxn>
            </a:cxnLst>
            <a:rect l="T6" t="T7" r="T8" b="T9"/>
            <a:pathLst>
              <a:path w="467" h="638">
                <a:moveTo>
                  <a:pt x="0" y="0"/>
                </a:moveTo>
                <a:lnTo>
                  <a:pt x="467" y="638"/>
                </a:lnTo>
              </a:path>
            </a:pathLst>
          </a:custGeom>
          <a:noFill/>
          <a:ln w="19050">
            <a:solidFill>
              <a:schemeClr val="tx1"/>
            </a:solidFill>
            <a:round/>
            <a:headEnd/>
            <a:tailEnd type="triangle" w="med" len="med"/>
          </a:ln>
        </p:spPr>
        <p:txBody>
          <a:bodyPr wrap="none" anchor="ctr"/>
          <a:lstStyle/>
          <a:p>
            <a:endParaRPr lang="fr-FR"/>
          </a:p>
        </p:txBody>
      </p:sp>
      <p:sp>
        <p:nvSpPr>
          <p:cNvPr id="26" name="Freeform 26"/>
          <p:cNvSpPr>
            <a:spLocks/>
          </p:cNvSpPr>
          <p:nvPr/>
        </p:nvSpPr>
        <p:spPr bwMode="auto">
          <a:xfrm>
            <a:off x="4038600" y="2043113"/>
            <a:ext cx="3025775" cy="1670050"/>
          </a:xfrm>
          <a:custGeom>
            <a:avLst/>
            <a:gdLst>
              <a:gd name="T0" fmla="*/ 0 w 1798"/>
              <a:gd name="T1" fmla="*/ 2147483647 h 1062"/>
              <a:gd name="T2" fmla="*/ 2147483647 w 1798"/>
              <a:gd name="T3" fmla="*/ 2147483647 h 1062"/>
              <a:gd name="T4" fmla="*/ 2147483647 w 1798"/>
              <a:gd name="T5" fmla="*/ 0 h 1062"/>
              <a:gd name="T6" fmla="*/ 0 60000 65536"/>
              <a:gd name="T7" fmla="*/ 0 60000 65536"/>
              <a:gd name="T8" fmla="*/ 0 60000 65536"/>
              <a:gd name="T9" fmla="*/ 0 w 1798"/>
              <a:gd name="T10" fmla="*/ 0 h 1062"/>
              <a:gd name="T11" fmla="*/ 1798 w 1798"/>
              <a:gd name="T12" fmla="*/ 1062 h 1062"/>
            </a:gdLst>
            <a:ahLst/>
            <a:cxnLst>
              <a:cxn ang="T6">
                <a:pos x="T0" y="T1"/>
              </a:cxn>
              <a:cxn ang="T7">
                <a:pos x="T2" y="T3"/>
              </a:cxn>
              <a:cxn ang="T8">
                <a:pos x="T4" y="T5"/>
              </a:cxn>
            </a:cxnLst>
            <a:rect l="T9" t="T10" r="T11" b="T12"/>
            <a:pathLst>
              <a:path w="1798" h="1062">
                <a:moveTo>
                  <a:pt x="0" y="1062"/>
                </a:moveTo>
                <a:lnTo>
                  <a:pt x="375" y="552"/>
                </a:lnTo>
                <a:lnTo>
                  <a:pt x="1798" y="0"/>
                </a:lnTo>
              </a:path>
            </a:pathLst>
          </a:custGeom>
          <a:noFill/>
          <a:ln w="19050">
            <a:solidFill>
              <a:schemeClr val="tx1"/>
            </a:solidFill>
            <a:round/>
            <a:headEnd/>
            <a:tailEnd type="triangle" w="med" len="med"/>
          </a:ln>
        </p:spPr>
        <p:txBody>
          <a:bodyPr wrap="none" anchor="ctr"/>
          <a:lstStyle/>
          <a:p>
            <a:endParaRPr lang="fr-FR"/>
          </a:p>
        </p:txBody>
      </p:sp>
      <p:sp>
        <p:nvSpPr>
          <p:cNvPr id="27" name="Freeform 27"/>
          <p:cNvSpPr>
            <a:spLocks/>
          </p:cNvSpPr>
          <p:nvPr/>
        </p:nvSpPr>
        <p:spPr bwMode="auto">
          <a:xfrm>
            <a:off x="4114800" y="3186113"/>
            <a:ext cx="2100263" cy="679450"/>
          </a:xfrm>
          <a:custGeom>
            <a:avLst/>
            <a:gdLst>
              <a:gd name="T0" fmla="*/ 0 w 1216"/>
              <a:gd name="T1" fmla="*/ 2147483647 h 402"/>
              <a:gd name="T2" fmla="*/ 2147483647 w 1216"/>
              <a:gd name="T3" fmla="*/ 0 h 402"/>
              <a:gd name="T4" fmla="*/ 2147483647 w 1216"/>
              <a:gd name="T5" fmla="*/ 2147483647 h 402"/>
              <a:gd name="T6" fmla="*/ 0 60000 65536"/>
              <a:gd name="T7" fmla="*/ 0 60000 65536"/>
              <a:gd name="T8" fmla="*/ 0 60000 65536"/>
              <a:gd name="T9" fmla="*/ 0 w 1216"/>
              <a:gd name="T10" fmla="*/ 0 h 402"/>
              <a:gd name="T11" fmla="*/ 1216 w 1216"/>
              <a:gd name="T12" fmla="*/ 402 h 402"/>
            </a:gdLst>
            <a:ahLst/>
            <a:cxnLst>
              <a:cxn ang="T6">
                <a:pos x="T0" y="T1"/>
              </a:cxn>
              <a:cxn ang="T7">
                <a:pos x="T2" y="T3"/>
              </a:cxn>
              <a:cxn ang="T8">
                <a:pos x="T4" y="T5"/>
              </a:cxn>
            </a:cxnLst>
            <a:rect l="T9" t="T10" r="T11" b="T12"/>
            <a:pathLst>
              <a:path w="1216" h="402">
                <a:moveTo>
                  <a:pt x="0" y="335"/>
                </a:moveTo>
                <a:lnTo>
                  <a:pt x="322" y="0"/>
                </a:lnTo>
                <a:lnTo>
                  <a:pt x="1216" y="402"/>
                </a:lnTo>
              </a:path>
            </a:pathLst>
          </a:custGeom>
          <a:noFill/>
          <a:ln w="19050">
            <a:solidFill>
              <a:schemeClr val="tx1"/>
            </a:solidFill>
            <a:prstDash val="dash"/>
            <a:round/>
            <a:headEnd type="triangle" w="med" len="med"/>
            <a:tailEnd/>
          </a:ln>
        </p:spPr>
        <p:txBody>
          <a:bodyPr wrap="none" anchor="ctr"/>
          <a:lstStyle/>
          <a:p>
            <a:endParaRPr lang="fr-FR"/>
          </a:p>
        </p:txBody>
      </p:sp>
      <p:grpSp>
        <p:nvGrpSpPr>
          <p:cNvPr id="28" name="Group 28"/>
          <p:cNvGrpSpPr>
            <a:grpSpLocks/>
          </p:cNvGrpSpPr>
          <p:nvPr/>
        </p:nvGrpSpPr>
        <p:grpSpPr bwMode="auto">
          <a:xfrm>
            <a:off x="6880225" y="3679825"/>
            <a:ext cx="1708150" cy="1709738"/>
            <a:chOff x="3117" y="1344"/>
            <a:chExt cx="1042" cy="1042"/>
          </a:xfrm>
        </p:grpSpPr>
        <p:sp useBgFill="1">
          <p:nvSpPr>
            <p:cNvPr id="29" name="Rectangle 29"/>
            <p:cNvSpPr>
              <a:spLocks noChangeArrowheads="1"/>
            </p:cNvSpPr>
            <p:nvPr/>
          </p:nvSpPr>
          <p:spPr bwMode="auto">
            <a:xfrm flipH="1">
              <a:off x="3522" y="2010"/>
              <a:ext cx="487" cy="116"/>
            </a:xfrm>
            <a:prstGeom prst="rect">
              <a:avLst/>
            </a:prstGeom>
            <a:ln w="12700">
              <a:solidFill>
                <a:schemeClr val="tx1"/>
              </a:solidFill>
              <a:miter lim="800000"/>
              <a:headEnd/>
              <a:tailEnd/>
            </a:ln>
          </p:spPr>
          <p:txBody>
            <a:bodyPr wrap="none" anchor="ctr"/>
            <a:lstStyle/>
            <a:p>
              <a:endParaRPr lang="fr-FR"/>
            </a:p>
          </p:txBody>
        </p:sp>
        <p:sp useBgFill="1">
          <p:nvSpPr>
            <p:cNvPr id="30" name="Rectangle 30"/>
            <p:cNvSpPr>
              <a:spLocks noChangeArrowheads="1"/>
            </p:cNvSpPr>
            <p:nvPr/>
          </p:nvSpPr>
          <p:spPr bwMode="auto">
            <a:xfrm flipH="1">
              <a:off x="3455" y="2074"/>
              <a:ext cx="486" cy="115"/>
            </a:xfrm>
            <a:prstGeom prst="rect">
              <a:avLst/>
            </a:prstGeom>
            <a:ln w="12700">
              <a:solidFill>
                <a:schemeClr val="tx1"/>
              </a:solidFill>
              <a:miter lim="800000"/>
              <a:headEnd/>
              <a:tailEnd/>
            </a:ln>
          </p:spPr>
          <p:txBody>
            <a:bodyPr wrap="none" anchor="ctr"/>
            <a:lstStyle/>
            <a:p>
              <a:endParaRPr lang="fr-FR"/>
            </a:p>
          </p:txBody>
        </p:sp>
        <p:sp useBgFill="1">
          <p:nvSpPr>
            <p:cNvPr id="31" name="Rectangle 31"/>
            <p:cNvSpPr>
              <a:spLocks noChangeArrowheads="1"/>
            </p:cNvSpPr>
            <p:nvPr/>
          </p:nvSpPr>
          <p:spPr bwMode="auto">
            <a:xfrm flipH="1">
              <a:off x="3383" y="2149"/>
              <a:ext cx="487" cy="116"/>
            </a:xfrm>
            <a:prstGeom prst="rect">
              <a:avLst/>
            </a:prstGeom>
            <a:ln w="12700">
              <a:solidFill>
                <a:schemeClr val="tx1"/>
              </a:solidFill>
              <a:miter lim="800000"/>
              <a:headEnd/>
              <a:tailEnd/>
            </a:ln>
          </p:spPr>
          <p:txBody>
            <a:bodyPr wrap="none" anchor="ctr"/>
            <a:lstStyle/>
            <a:p>
              <a:endParaRPr lang="fr-FR"/>
            </a:p>
          </p:txBody>
        </p:sp>
        <p:sp>
          <p:nvSpPr>
            <p:cNvPr id="32" name="Oval 32"/>
            <p:cNvSpPr>
              <a:spLocks noChangeArrowheads="1"/>
            </p:cNvSpPr>
            <p:nvPr/>
          </p:nvSpPr>
          <p:spPr bwMode="auto">
            <a:xfrm flipH="1">
              <a:off x="3117" y="1344"/>
              <a:ext cx="1042" cy="1042"/>
            </a:xfrm>
            <a:prstGeom prst="ellipse">
              <a:avLst/>
            </a:prstGeom>
            <a:noFill/>
            <a:ln w="19050">
              <a:solidFill>
                <a:srgbClr val="02354E"/>
              </a:solidFill>
              <a:round/>
              <a:headEnd/>
              <a:tailEnd/>
            </a:ln>
          </p:spPr>
          <p:txBody>
            <a:bodyPr wrap="none" anchor="ctr"/>
            <a:lstStyle/>
            <a:p>
              <a:pPr algn="ctr"/>
              <a:endParaRPr lang="fr-FR">
                <a:solidFill>
                  <a:srgbClr val="02354E"/>
                </a:solidFill>
              </a:endParaRPr>
            </a:p>
          </p:txBody>
        </p:sp>
        <p:sp>
          <p:nvSpPr>
            <p:cNvPr id="33" name="Text Box 33"/>
            <p:cNvSpPr txBox="1">
              <a:spLocks noChangeArrowheads="1"/>
            </p:cNvSpPr>
            <p:nvPr/>
          </p:nvSpPr>
          <p:spPr bwMode="auto">
            <a:xfrm>
              <a:off x="3350" y="1381"/>
              <a:ext cx="571" cy="205"/>
            </a:xfrm>
            <a:prstGeom prst="rect">
              <a:avLst/>
            </a:prstGeom>
            <a:noFill/>
            <a:ln w="12700">
              <a:noFill/>
              <a:miter lim="800000"/>
              <a:headEnd/>
              <a:tailEnd/>
            </a:ln>
          </p:spPr>
          <p:txBody>
            <a:bodyPr>
              <a:spAutoFit/>
            </a:bodyPr>
            <a:lstStyle/>
            <a:p>
              <a:pPr algn="ctr" rtl="0" eaLnBrk="0" hangingPunct="0">
                <a:spcBef>
                  <a:spcPct val="50000"/>
                </a:spcBef>
              </a:pPr>
              <a:r>
                <a:rPr lang="en-US" sz="1600" b="1">
                  <a:solidFill>
                    <a:srgbClr val="02354E"/>
                  </a:solidFill>
                </a:rPr>
                <a:t>point2</a:t>
              </a:r>
            </a:p>
          </p:txBody>
        </p:sp>
      </p:grpSp>
      <p:sp>
        <p:nvSpPr>
          <p:cNvPr id="34" name="Freeform 34"/>
          <p:cNvSpPr>
            <a:spLocks/>
          </p:cNvSpPr>
          <p:nvPr/>
        </p:nvSpPr>
        <p:spPr bwMode="auto">
          <a:xfrm>
            <a:off x="6057900" y="3756025"/>
            <a:ext cx="1582738" cy="1311275"/>
          </a:xfrm>
          <a:custGeom>
            <a:avLst/>
            <a:gdLst>
              <a:gd name="T0" fmla="*/ 0 w 965"/>
              <a:gd name="T1" fmla="*/ 0 h 799"/>
              <a:gd name="T2" fmla="*/ 2147483647 w 965"/>
              <a:gd name="T3" fmla="*/ 2147483647 h 799"/>
              <a:gd name="T4" fmla="*/ 2147483647 w 965"/>
              <a:gd name="T5" fmla="*/ 2147483647 h 799"/>
              <a:gd name="T6" fmla="*/ 0 60000 65536"/>
              <a:gd name="T7" fmla="*/ 0 60000 65536"/>
              <a:gd name="T8" fmla="*/ 0 60000 65536"/>
              <a:gd name="T9" fmla="*/ 0 w 965"/>
              <a:gd name="T10" fmla="*/ 0 h 799"/>
              <a:gd name="T11" fmla="*/ 965 w 965"/>
              <a:gd name="T12" fmla="*/ 799 h 799"/>
            </a:gdLst>
            <a:ahLst/>
            <a:cxnLst>
              <a:cxn ang="T6">
                <a:pos x="T0" y="T1"/>
              </a:cxn>
              <a:cxn ang="T7">
                <a:pos x="T2" y="T3"/>
              </a:cxn>
              <a:cxn ang="T8">
                <a:pos x="T4" y="T5"/>
              </a:cxn>
            </a:cxnLst>
            <a:rect l="T9" t="T10" r="T11" b="T12"/>
            <a:pathLst>
              <a:path w="965" h="799">
                <a:moveTo>
                  <a:pt x="0" y="0"/>
                </a:moveTo>
                <a:lnTo>
                  <a:pt x="552" y="269"/>
                </a:lnTo>
                <a:lnTo>
                  <a:pt x="965" y="799"/>
                </a:lnTo>
              </a:path>
            </a:pathLst>
          </a:custGeom>
          <a:noFill/>
          <a:ln w="19050">
            <a:solidFill>
              <a:schemeClr val="tx1"/>
            </a:solidFill>
            <a:prstDash val="dash"/>
            <a:round/>
            <a:headEnd type="triangle" w="med" len="med"/>
            <a:tailEnd/>
          </a:ln>
        </p:spPr>
        <p:txBody>
          <a:bodyPr wrap="none" anchor="ctr"/>
          <a:lstStyle/>
          <a:p>
            <a:endParaRPr lang="fr-FR"/>
          </a:p>
        </p:txBody>
      </p:sp>
      <p:sp>
        <p:nvSpPr>
          <p:cNvPr id="35" name="Freeform 35"/>
          <p:cNvSpPr>
            <a:spLocks/>
          </p:cNvSpPr>
          <p:nvPr/>
        </p:nvSpPr>
        <p:spPr bwMode="auto">
          <a:xfrm>
            <a:off x="4200525" y="3243263"/>
            <a:ext cx="3384550" cy="1831975"/>
          </a:xfrm>
          <a:custGeom>
            <a:avLst/>
            <a:gdLst>
              <a:gd name="T0" fmla="*/ 0 w 2064"/>
              <a:gd name="T1" fmla="*/ 2147483647 h 1116"/>
              <a:gd name="T2" fmla="*/ 2147483647 w 2064"/>
              <a:gd name="T3" fmla="*/ 0 h 1116"/>
              <a:gd name="T4" fmla="*/ 2147483647 w 2064"/>
              <a:gd name="T5" fmla="*/ 2147483647 h 1116"/>
              <a:gd name="T6" fmla="*/ 2147483647 w 2064"/>
              <a:gd name="T7" fmla="*/ 2147483647 h 1116"/>
              <a:gd name="T8" fmla="*/ 0 60000 65536"/>
              <a:gd name="T9" fmla="*/ 0 60000 65536"/>
              <a:gd name="T10" fmla="*/ 0 60000 65536"/>
              <a:gd name="T11" fmla="*/ 0 60000 65536"/>
              <a:gd name="T12" fmla="*/ 0 w 2064"/>
              <a:gd name="T13" fmla="*/ 0 h 1116"/>
              <a:gd name="T14" fmla="*/ 2064 w 2064"/>
              <a:gd name="T15" fmla="*/ 1116 h 1116"/>
            </a:gdLst>
            <a:ahLst/>
            <a:cxnLst>
              <a:cxn ang="T8">
                <a:pos x="T0" y="T1"/>
              </a:cxn>
              <a:cxn ang="T9">
                <a:pos x="T2" y="T3"/>
              </a:cxn>
              <a:cxn ang="T10">
                <a:pos x="T4" y="T5"/>
              </a:cxn>
              <a:cxn ang="T11">
                <a:pos x="T6" y="T7"/>
              </a:cxn>
            </a:cxnLst>
            <a:rect l="T12" t="T13" r="T14" b="T15"/>
            <a:pathLst>
              <a:path w="2064" h="1116">
                <a:moveTo>
                  <a:pt x="0" y="294"/>
                </a:moveTo>
                <a:lnTo>
                  <a:pt x="288" y="0"/>
                </a:lnTo>
                <a:lnTo>
                  <a:pt x="1697" y="642"/>
                </a:lnTo>
                <a:lnTo>
                  <a:pt x="2064" y="1116"/>
                </a:lnTo>
              </a:path>
            </a:pathLst>
          </a:custGeom>
          <a:noFill/>
          <a:ln w="19050">
            <a:solidFill>
              <a:schemeClr val="tx1"/>
            </a:solidFill>
            <a:round/>
            <a:headEnd/>
            <a:tailEnd type="triangle" w="med" len="med"/>
          </a:ln>
        </p:spPr>
        <p:txBody>
          <a:bodyPr wrap="none" anchor="ctr"/>
          <a:lstStyle/>
          <a:p>
            <a:endParaRPr lang="fr-FR"/>
          </a:p>
        </p:txBody>
      </p:sp>
      <p:sp>
        <p:nvSpPr>
          <p:cNvPr id="36" name="Oval 36"/>
          <p:cNvSpPr>
            <a:spLocks noChangeArrowheads="1"/>
          </p:cNvSpPr>
          <p:nvPr/>
        </p:nvSpPr>
        <p:spPr bwMode="auto">
          <a:xfrm rot="5358478" flipH="1">
            <a:off x="7650162" y="2841626"/>
            <a:ext cx="74613" cy="176212"/>
          </a:xfrm>
          <a:prstGeom prst="ellipse">
            <a:avLst/>
          </a:prstGeom>
          <a:solidFill>
            <a:srgbClr val="FF0000"/>
          </a:solidFill>
          <a:ln w="9525">
            <a:solidFill>
              <a:srgbClr val="FF0000"/>
            </a:solidFill>
            <a:round/>
            <a:headEnd/>
            <a:tailEnd/>
          </a:ln>
        </p:spPr>
        <p:txBody>
          <a:bodyPr wrap="none" anchor="ctr"/>
          <a:lstStyle/>
          <a:p>
            <a:endParaRPr lang="fr-FR"/>
          </a:p>
        </p:txBody>
      </p:sp>
      <p:sp>
        <p:nvSpPr>
          <p:cNvPr id="37" name="Oval 37"/>
          <p:cNvSpPr>
            <a:spLocks noChangeArrowheads="1"/>
          </p:cNvSpPr>
          <p:nvPr/>
        </p:nvSpPr>
        <p:spPr bwMode="auto">
          <a:xfrm rot="5358478" flipH="1">
            <a:off x="1901825" y="4054475"/>
            <a:ext cx="74613" cy="176213"/>
          </a:xfrm>
          <a:prstGeom prst="ellipse">
            <a:avLst/>
          </a:prstGeom>
          <a:solidFill>
            <a:srgbClr val="FF0000"/>
          </a:solidFill>
          <a:ln w="9525">
            <a:solidFill>
              <a:srgbClr val="FF0000"/>
            </a:solidFill>
            <a:round/>
            <a:headEnd/>
            <a:tailEnd/>
          </a:ln>
        </p:spPr>
        <p:txBody>
          <a:bodyPr wrap="none" anchor="ctr"/>
          <a:lstStyle/>
          <a:p>
            <a:endParaRPr lang="fr-FR"/>
          </a:p>
        </p:txBody>
      </p:sp>
      <p:sp>
        <p:nvSpPr>
          <p:cNvPr id="38" name="Oval 38"/>
          <p:cNvSpPr>
            <a:spLocks noChangeArrowheads="1"/>
          </p:cNvSpPr>
          <p:nvPr/>
        </p:nvSpPr>
        <p:spPr bwMode="auto">
          <a:xfrm rot="5358478" flipH="1">
            <a:off x="3948113" y="3646488"/>
            <a:ext cx="74612" cy="176212"/>
          </a:xfrm>
          <a:prstGeom prst="ellipse">
            <a:avLst/>
          </a:prstGeom>
          <a:solidFill>
            <a:srgbClr val="FF0000"/>
          </a:solidFill>
          <a:ln w="9525">
            <a:solidFill>
              <a:srgbClr val="FF0000"/>
            </a:solidFill>
            <a:round/>
            <a:headEnd/>
            <a:tailEnd/>
          </a:ln>
        </p:spPr>
        <p:txBody>
          <a:bodyPr wrap="none" anchor="ctr"/>
          <a:lstStyle/>
          <a:p>
            <a:endParaRPr lang="fr-FR"/>
          </a:p>
        </p:txBody>
      </p:sp>
      <p:sp>
        <p:nvSpPr>
          <p:cNvPr id="39" name="Oval 39"/>
          <p:cNvSpPr>
            <a:spLocks noChangeArrowheads="1"/>
          </p:cNvSpPr>
          <p:nvPr/>
        </p:nvSpPr>
        <p:spPr bwMode="auto">
          <a:xfrm rot="5358478" flipH="1">
            <a:off x="4164012" y="3654426"/>
            <a:ext cx="74613" cy="176212"/>
          </a:xfrm>
          <a:prstGeom prst="ellipse">
            <a:avLst/>
          </a:prstGeom>
          <a:solidFill>
            <a:schemeClr val="folHlink"/>
          </a:solidFill>
          <a:ln w="9525">
            <a:solidFill>
              <a:schemeClr val="folHlink"/>
            </a:solidFill>
            <a:round/>
            <a:headEnd/>
            <a:tailEnd/>
          </a:ln>
        </p:spPr>
        <p:txBody>
          <a:bodyPr wrap="none" anchor="ctr"/>
          <a:lstStyle/>
          <a:p>
            <a:endParaRPr lang="fr-FR"/>
          </a:p>
        </p:txBody>
      </p:sp>
      <p:sp>
        <p:nvSpPr>
          <p:cNvPr id="40" name="Oval 40"/>
          <p:cNvSpPr>
            <a:spLocks noChangeArrowheads="1"/>
          </p:cNvSpPr>
          <p:nvPr/>
        </p:nvSpPr>
        <p:spPr bwMode="auto">
          <a:xfrm rot="5358478" flipH="1">
            <a:off x="7440612" y="4949826"/>
            <a:ext cx="74613" cy="176212"/>
          </a:xfrm>
          <a:prstGeom prst="ellipse">
            <a:avLst/>
          </a:prstGeom>
          <a:solidFill>
            <a:srgbClr val="FF0000"/>
          </a:solidFill>
          <a:ln w="9525">
            <a:solidFill>
              <a:srgbClr val="FF0000"/>
            </a:solidFill>
            <a:round/>
            <a:headEnd/>
            <a:tailEnd/>
          </a:ln>
        </p:spPr>
        <p:txBody>
          <a:bodyPr wrap="none" anchor="ctr"/>
          <a:lstStyle/>
          <a:p>
            <a:endParaRPr lang="fr-FR"/>
          </a:p>
        </p:txBody>
      </p:sp>
      <p:sp>
        <p:nvSpPr>
          <p:cNvPr id="41" name="Oval 41"/>
          <p:cNvSpPr>
            <a:spLocks noChangeArrowheads="1"/>
          </p:cNvSpPr>
          <p:nvPr/>
        </p:nvSpPr>
        <p:spPr bwMode="auto">
          <a:xfrm rot="5358478" flipH="1">
            <a:off x="3554412" y="3578226"/>
            <a:ext cx="74613" cy="176212"/>
          </a:xfrm>
          <a:prstGeom prst="ellipse">
            <a:avLst/>
          </a:prstGeom>
          <a:solidFill>
            <a:srgbClr val="FF0000"/>
          </a:solidFill>
          <a:ln w="9525">
            <a:solidFill>
              <a:srgbClr val="FF0000"/>
            </a:solidFill>
            <a:round/>
            <a:headEnd/>
            <a:tailEnd/>
          </a:ln>
        </p:spPr>
        <p:txBody>
          <a:bodyPr wrap="none" anchor="ctr"/>
          <a:lstStyle/>
          <a:p>
            <a:endParaRPr lang="fr-FR"/>
          </a:p>
        </p:txBody>
      </p:sp>
      <p:sp>
        <p:nvSpPr>
          <p:cNvPr id="42" name="Text Box 42"/>
          <p:cNvSpPr txBox="1">
            <a:spLocks noChangeArrowheads="1"/>
          </p:cNvSpPr>
          <p:nvPr/>
        </p:nvSpPr>
        <p:spPr bwMode="auto">
          <a:xfrm>
            <a:off x="357158" y="1928802"/>
            <a:ext cx="3429000" cy="779463"/>
          </a:xfrm>
          <a:prstGeom prst="rect">
            <a:avLst/>
          </a:prstGeom>
          <a:noFill/>
          <a:ln w="12700">
            <a:noFill/>
            <a:miter lim="800000"/>
            <a:headEnd/>
            <a:tailEnd/>
          </a:ln>
        </p:spPr>
        <p:txBody>
          <a:bodyPr>
            <a:spAutoFit/>
          </a:bodyPr>
          <a:lstStyle/>
          <a:p>
            <a:pPr algn="l" rtl="0" eaLnBrk="0" hangingPunct="0">
              <a:spcBef>
                <a:spcPct val="50000"/>
              </a:spcBef>
            </a:pPr>
            <a:r>
              <a:rPr lang="fr-FR" b="1" dirty="0">
                <a:solidFill>
                  <a:srgbClr val="02354E"/>
                </a:solidFill>
              </a:rPr>
              <a:t>Considérons l’expression </a:t>
            </a:r>
          </a:p>
          <a:p>
            <a:pPr algn="l" rtl="0" eaLnBrk="0" hangingPunct="0">
              <a:spcBef>
                <a:spcPct val="50000"/>
              </a:spcBef>
            </a:pPr>
            <a:r>
              <a:rPr lang="fr-FR" b="1" dirty="0">
                <a:solidFill>
                  <a:srgbClr val="02354E"/>
                </a:solidFill>
                <a:latin typeface="Courier New" pitchFamily="49" charset="0"/>
              </a:rPr>
              <a:t>ligne1.</a:t>
            </a:r>
            <a:r>
              <a:rPr lang="fr-FR" b="1" dirty="0" err="1">
                <a:solidFill>
                  <a:srgbClr val="02354E"/>
                </a:solidFill>
                <a:latin typeface="Courier New" pitchFamily="49" charset="0"/>
              </a:rPr>
              <a:t>moveBy</a:t>
            </a:r>
            <a:r>
              <a:rPr lang="fr-FR" b="1" dirty="0">
                <a:solidFill>
                  <a:srgbClr val="02354E"/>
                </a:solidFill>
                <a:latin typeface="Courier New" pitchFamily="49" charset="0"/>
              </a:rPr>
              <a:t>(2, 2)</a:t>
            </a:r>
          </a:p>
        </p:txBody>
      </p:sp>
      <p:sp>
        <p:nvSpPr>
          <p:cNvPr id="43" name="AutoShape 43"/>
          <p:cNvSpPr>
            <a:spLocks noChangeArrowheads="1"/>
          </p:cNvSpPr>
          <p:nvPr/>
        </p:nvSpPr>
        <p:spPr bwMode="auto">
          <a:xfrm>
            <a:off x="3276600" y="5181600"/>
            <a:ext cx="4648200" cy="990600"/>
          </a:xfrm>
          <a:prstGeom prst="wedgeRoundRectCallout">
            <a:avLst>
              <a:gd name="adj1" fmla="val -76671"/>
              <a:gd name="adj2" fmla="val -146153"/>
              <a:gd name="adj3" fmla="val 16667"/>
            </a:avLst>
          </a:prstGeom>
          <a:solidFill>
            <a:srgbClr val="FFFF99">
              <a:alpha val="56078"/>
            </a:srgbClr>
          </a:solidFill>
          <a:ln w="9525" algn="ctr">
            <a:solidFill>
              <a:srgbClr val="003366"/>
            </a:solidFill>
            <a:miter lim="800000"/>
            <a:headEnd type="none" w="sm" len="sm"/>
            <a:tailEnd type="none" w="sm" len="sm"/>
          </a:ln>
        </p:spPr>
        <p:txBody>
          <a:bodyPr/>
          <a:lstStyle/>
          <a:p>
            <a:pPr algn="ctr" rtl="0" eaLnBrk="0" hangingPunct="0">
              <a:spcBef>
                <a:spcPct val="50000"/>
              </a:spcBef>
            </a:pPr>
            <a:r>
              <a:rPr lang="fr-FR" b="1">
                <a:solidFill>
                  <a:srgbClr val="FF0000"/>
                </a:solidFill>
              </a:rPr>
              <a:t>Tous les autres points de jointure de cet exemple sont dans le flot de contrôle de ce point de jointure</a:t>
            </a:r>
          </a:p>
        </p:txBody>
      </p:sp>
      <p:sp>
        <p:nvSpPr>
          <p:cNvPr id="44" name="Rectangle 43"/>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5" name="Rectangle 44"/>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295400" y="4452928"/>
            <a:ext cx="7848600" cy="822325"/>
          </a:xfrm>
          <a:prstGeom prst="rect">
            <a:avLst/>
          </a:prstGeom>
          <a:noFill/>
          <a:ln w="9525">
            <a:noFill/>
            <a:miter lim="800000"/>
            <a:headEnd/>
            <a:tailEnd/>
          </a:ln>
        </p:spPr>
        <p:txBody>
          <a:bodyPr>
            <a:spAutoFit/>
          </a:bodyPr>
          <a:lstStyle/>
          <a:p>
            <a:pPr algn="l" rtl="0" eaLnBrk="0" hangingPunct="0"/>
            <a:r>
              <a:rPr lang="en-US" sz="2400">
                <a:solidFill>
                  <a:srgbClr val="02354E"/>
                </a:solidFill>
              </a:rPr>
              <a:t>Lorsqu’un objet de la classe Line reçoit un appel</a:t>
            </a:r>
          </a:p>
          <a:p>
            <a:pPr algn="l" rtl="0" eaLnBrk="0" hangingPunct="0"/>
            <a:r>
              <a:rPr lang="en-US" sz="2400">
                <a:solidFill>
                  <a:srgbClr val="02354E"/>
                </a:solidFill>
              </a:rPr>
              <a:t>  “</a:t>
            </a:r>
            <a:r>
              <a:rPr lang="en-US" sz="2400">
                <a:solidFill>
                  <a:schemeClr val="accent2"/>
                </a:solidFill>
              </a:rPr>
              <a:t>void</a:t>
            </a:r>
            <a:r>
              <a:rPr lang="en-US" sz="2400">
                <a:solidFill>
                  <a:srgbClr val="02354E"/>
                </a:solidFill>
              </a:rPr>
              <a:t> setP1(Point)” Ou “</a:t>
            </a:r>
            <a:r>
              <a:rPr lang="en-US" sz="2400">
                <a:solidFill>
                  <a:schemeClr val="accent2"/>
                </a:solidFill>
              </a:rPr>
              <a:t>void</a:t>
            </a:r>
            <a:r>
              <a:rPr lang="en-US" sz="2400">
                <a:solidFill>
                  <a:srgbClr val="02354E"/>
                </a:solidFill>
              </a:rPr>
              <a:t> setP2(Point)”</a:t>
            </a:r>
          </a:p>
        </p:txBody>
      </p:sp>
      <p:grpSp>
        <p:nvGrpSpPr>
          <p:cNvPr id="4" name="Group 4"/>
          <p:cNvGrpSpPr>
            <a:grpSpLocks/>
          </p:cNvGrpSpPr>
          <p:nvPr/>
        </p:nvGrpSpPr>
        <p:grpSpPr bwMode="auto">
          <a:xfrm>
            <a:off x="6248400" y="2684453"/>
            <a:ext cx="566738" cy="396875"/>
            <a:chOff x="5356" y="2167"/>
            <a:chExt cx="434" cy="250"/>
          </a:xfrm>
        </p:grpSpPr>
        <p:sp>
          <p:nvSpPr>
            <p:cNvPr id="5" name="Line 5"/>
            <p:cNvSpPr>
              <a:spLocks noChangeShapeType="1"/>
            </p:cNvSpPr>
            <p:nvPr/>
          </p:nvSpPr>
          <p:spPr bwMode="auto">
            <a:xfrm flipH="1">
              <a:off x="5356" y="2304"/>
              <a:ext cx="128" cy="104"/>
            </a:xfrm>
            <a:prstGeom prst="line">
              <a:avLst/>
            </a:prstGeom>
            <a:noFill/>
            <a:ln w="19050">
              <a:solidFill>
                <a:srgbClr val="FF0000"/>
              </a:solidFill>
              <a:round/>
              <a:headEnd/>
              <a:tailEnd type="arrow" w="med" len="med"/>
            </a:ln>
          </p:spPr>
          <p:txBody>
            <a:bodyPr wrap="none" anchor="ctr"/>
            <a:lstStyle/>
            <a:p>
              <a:endParaRPr lang="fr-FR"/>
            </a:p>
          </p:txBody>
        </p:sp>
        <p:sp>
          <p:nvSpPr>
            <p:cNvPr id="6" name="Text Box 6"/>
            <p:cNvSpPr txBox="1">
              <a:spLocks noChangeArrowheads="1"/>
            </p:cNvSpPr>
            <p:nvPr/>
          </p:nvSpPr>
          <p:spPr bwMode="auto">
            <a:xfrm>
              <a:off x="5454" y="2167"/>
              <a:ext cx="336" cy="250"/>
            </a:xfrm>
            <a:prstGeom prst="rect">
              <a:avLst/>
            </a:prstGeom>
            <a:noFill/>
            <a:ln w="9525">
              <a:noFill/>
              <a:miter lim="800000"/>
              <a:headEnd/>
              <a:tailEnd/>
            </a:ln>
          </p:spPr>
          <p:txBody>
            <a:bodyPr wrap="none">
              <a:spAutoFit/>
            </a:bodyPr>
            <a:lstStyle/>
            <a:p>
              <a:pPr algn="l" rtl="0" eaLnBrk="0" hangingPunct="0"/>
              <a:r>
                <a:rPr lang="en-US" sz="2000" b="1">
                  <a:solidFill>
                    <a:srgbClr val="FF0000"/>
                  </a:solidFill>
                </a:rPr>
                <a:t>or</a:t>
              </a:r>
            </a:p>
          </p:txBody>
        </p:sp>
      </p:grpSp>
      <p:grpSp>
        <p:nvGrpSpPr>
          <p:cNvPr id="7" name="Group 7"/>
          <p:cNvGrpSpPr>
            <a:grpSpLocks/>
          </p:cNvGrpSpPr>
          <p:nvPr/>
        </p:nvGrpSpPr>
        <p:grpSpPr bwMode="auto">
          <a:xfrm>
            <a:off x="3657600" y="3603616"/>
            <a:ext cx="3836988" cy="784225"/>
            <a:chOff x="2684" y="2400"/>
            <a:chExt cx="2417" cy="494"/>
          </a:xfrm>
        </p:grpSpPr>
        <p:sp>
          <p:nvSpPr>
            <p:cNvPr id="8" name="Line 8"/>
            <p:cNvSpPr>
              <a:spLocks noChangeShapeType="1"/>
            </p:cNvSpPr>
            <p:nvPr/>
          </p:nvSpPr>
          <p:spPr bwMode="auto">
            <a:xfrm flipV="1">
              <a:off x="3120" y="2400"/>
              <a:ext cx="192" cy="288"/>
            </a:xfrm>
            <a:prstGeom prst="line">
              <a:avLst/>
            </a:prstGeom>
            <a:noFill/>
            <a:ln w="19050">
              <a:solidFill>
                <a:srgbClr val="FF0000"/>
              </a:solidFill>
              <a:round/>
              <a:headEnd/>
              <a:tailEnd type="arrow" w="med" len="med"/>
            </a:ln>
          </p:spPr>
          <p:txBody>
            <a:bodyPr wrap="none" anchor="ctr"/>
            <a:lstStyle/>
            <a:p>
              <a:endParaRPr lang="fr-FR"/>
            </a:p>
          </p:txBody>
        </p:sp>
        <p:sp>
          <p:nvSpPr>
            <p:cNvPr id="9" name="Text Box 9"/>
            <p:cNvSpPr txBox="1">
              <a:spLocks noChangeArrowheads="1"/>
            </p:cNvSpPr>
            <p:nvPr/>
          </p:nvSpPr>
          <p:spPr bwMode="auto">
            <a:xfrm>
              <a:off x="2684" y="2625"/>
              <a:ext cx="2417" cy="269"/>
            </a:xfrm>
            <a:prstGeom prst="rect">
              <a:avLst/>
            </a:prstGeom>
            <a:noFill/>
            <a:ln w="9525">
              <a:noFill/>
              <a:miter lim="800000"/>
              <a:headEnd/>
              <a:tailEnd/>
            </a:ln>
          </p:spPr>
          <p:txBody>
            <a:bodyPr wrap="none">
              <a:spAutoFit/>
            </a:bodyPr>
            <a:lstStyle/>
            <a:p>
              <a:pPr algn="l" rtl="0" eaLnBrk="0" hangingPunct="0"/>
              <a:r>
                <a:rPr lang="en-US" sz="2200">
                  <a:solidFill>
                    <a:srgbClr val="FF0000"/>
                  </a:solidFill>
                </a:rPr>
                <a:t>a “void Line.setP2(Point)” call</a:t>
              </a:r>
            </a:p>
          </p:txBody>
        </p:sp>
      </p:grpSp>
      <p:grpSp>
        <p:nvGrpSpPr>
          <p:cNvPr id="10" name="Group 10"/>
          <p:cNvGrpSpPr>
            <a:grpSpLocks/>
          </p:cNvGrpSpPr>
          <p:nvPr/>
        </p:nvGrpSpPr>
        <p:grpSpPr bwMode="auto">
          <a:xfrm>
            <a:off x="3657600" y="2143116"/>
            <a:ext cx="3836988" cy="850900"/>
            <a:chOff x="2684" y="1480"/>
            <a:chExt cx="2417" cy="536"/>
          </a:xfrm>
        </p:grpSpPr>
        <p:sp>
          <p:nvSpPr>
            <p:cNvPr id="11" name="Text Box 11"/>
            <p:cNvSpPr txBox="1">
              <a:spLocks noChangeArrowheads="1"/>
            </p:cNvSpPr>
            <p:nvPr/>
          </p:nvSpPr>
          <p:spPr bwMode="auto">
            <a:xfrm>
              <a:off x="2684" y="1480"/>
              <a:ext cx="2417" cy="269"/>
            </a:xfrm>
            <a:prstGeom prst="rect">
              <a:avLst/>
            </a:prstGeom>
            <a:noFill/>
            <a:ln w="9525">
              <a:noFill/>
              <a:miter lim="800000"/>
              <a:headEnd/>
              <a:tailEnd/>
            </a:ln>
          </p:spPr>
          <p:txBody>
            <a:bodyPr wrap="none">
              <a:spAutoFit/>
            </a:bodyPr>
            <a:lstStyle/>
            <a:p>
              <a:pPr algn="l" rtl="0" eaLnBrk="0" hangingPunct="0"/>
              <a:r>
                <a:rPr lang="en-US" sz="2200">
                  <a:solidFill>
                    <a:srgbClr val="FF0000"/>
                  </a:solidFill>
                </a:rPr>
                <a:t>a “void Line.setP1(Point)” call</a:t>
              </a:r>
            </a:p>
          </p:txBody>
        </p:sp>
        <p:sp>
          <p:nvSpPr>
            <p:cNvPr id="12" name="Line 12"/>
            <p:cNvSpPr>
              <a:spLocks noChangeShapeType="1"/>
            </p:cNvSpPr>
            <p:nvPr/>
          </p:nvSpPr>
          <p:spPr bwMode="auto">
            <a:xfrm>
              <a:off x="3120" y="1728"/>
              <a:ext cx="192" cy="288"/>
            </a:xfrm>
            <a:prstGeom prst="line">
              <a:avLst/>
            </a:prstGeom>
            <a:noFill/>
            <a:ln w="19050">
              <a:solidFill>
                <a:srgbClr val="FF0000"/>
              </a:solidFill>
              <a:round/>
              <a:headEnd/>
              <a:tailEnd type="arrow" w="med" len="med"/>
            </a:ln>
          </p:spPr>
          <p:txBody>
            <a:bodyPr wrap="none" anchor="ctr"/>
            <a:lstStyle/>
            <a:p>
              <a:endParaRPr lang="fr-FR"/>
            </a:p>
          </p:txBody>
        </p:sp>
      </p:grpSp>
      <p:sp>
        <p:nvSpPr>
          <p:cNvPr id="13" name="Text Box 13"/>
          <p:cNvSpPr txBox="1">
            <a:spLocks noChangeArrowheads="1"/>
          </p:cNvSpPr>
          <p:nvPr/>
        </p:nvSpPr>
        <p:spPr bwMode="auto">
          <a:xfrm>
            <a:off x="1066800" y="2957503"/>
            <a:ext cx="5486400" cy="641350"/>
          </a:xfrm>
          <a:prstGeom prst="rect">
            <a:avLst/>
          </a:prstGeom>
          <a:noFill/>
          <a:ln w="3175">
            <a:noFill/>
            <a:miter lim="800000"/>
            <a:headEnd/>
            <a:tailEnd/>
          </a:ln>
        </p:spPr>
        <p:txBody>
          <a:bodyPr>
            <a:spAutoFit/>
          </a:bodyPr>
          <a:lstStyle/>
          <a:p>
            <a:pPr algn="l" rtl="0" eaLnBrk="0" hangingPunct="0"/>
            <a:r>
              <a:rPr lang="en-US" b="1">
                <a:solidFill>
                  <a:srgbClr val="02354E"/>
                </a:solidFill>
                <a:latin typeface="Courier New" pitchFamily="49" charset="0"/>
              </a:rPr>
              <a:t>    call( </a:t>
            </a:r>
            <a:r>
              <a:rPr lang="en-US" b="1">
                <a:solidFill>
                  <a:schemeClr val="accent2"/>
                </a:solidFill>
                <a:latin typeface="Courier New" pitchFamily="49" charset="0"/>
              </a:rPr>
              <a:t>void</a:t>
            </a:r>
            <a:r>
              <a:rPr lang="en-US" b="1">
                <a:solidFill>
                  <a:srgbClr val="02354E"/>
                </a:solidFill>
                <a:latin typeface="Courier New" pitchFamily="49" charset="0"/>
              </a:rPr>
              <a:t> Line.setP1(Point )) || </a:t>
            </a:r>
          </a:p>
          <a:p>
            <a:pPr algn="l" rtl="0" eaLnBrk="0" hangingPunct="0"/>
            <a:r>
              <a:rPr lang="en-US" b="1">
                <a:solidFill>
                  <a:srgbClr val="02354E"/>
                </a:solidFill>
                <a:latin typeface="Courier New" pitchFamily="49" charset="0"/>
              </a:rPr>
              <a:t>    call( </a:t>
            </a:r>
            <a:r>
              <a:rPr lang="en-US" b="1">
                <a:solidFill>
                  <a:schemeClr val="accent2"/>
                </a:solidFill>
                <a:latin typeface="Courier New" pitchFamily="49" charset="0"/>
              </a:rPr>
              <a:t>void</a:t>
            </a:r>
            <a:r>
              <a:rPr lang="en-US" b="1">
                <a:solidFill>
                  <a:srgbClr val="02354E"/>
                </a:solidFill>
                <a:latin typeface="Courier New" pitchFamily="49" charset="0"/>
              </a:rPr>
              <a:t> Line.setP2(Point ));</a:t>
            </a:r>
          </a:p>
        </p:txBody>
      </p:sp>
      <p:sp>
        <p:nvSpPr>
          <p:cNvPr id="14" name="Rectangle 13"/>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16" name="Rectangle 15"/>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33400" y="2894013"/>
            <a:ext cx="5099050" cy="915987"/>
          </a:xfrm>
          <a:prstGeom prst="rect">
            <a:avLst/>
          </a:prstGeom>
          <a:noFill/>
          <a:ln w="3175">
            <a:noFill/>
            <a:miter lim="800000"/>
            <a:headEnd/>
            <a:tailEnd/>
          </a:ln>
        </p:spPr>
        <p:txBody>
          <a:bodyPr wrap="none">
            <a:spAutoFit/>
          </a:bodyPr>
          <a:lstStyle/>
          <a:p>
            <a:pPr algn="l" rtl="0" eaLnBrk="0" hangingPunct="0"/>
            <a:r>
              <a:rPr lang="en-US" b="1">
                <a:solidFill>
                  <a:srgbClr val="0033CC"/>
                </a:solidFill>
                <a:latin typeface="Courier New" pitchFamily="49" charset="0"/>
              </a:rPr>
              <a:t>  pointcut</a:t>
            </a:r>
            <a:r>
              <a:rPr lang="en-US" b="1">
                <a:latin typeface="Courier New" pitchFamily="49" charset="0"/>
              </a:rPr>
              <a:t> </a:t>
            </a:r>
            <a:r>
              <a:rPr lang="en-US" b="1">
                <a:solidFill>
                  <a:srgbClr val="02354E"/>
                </a:solidFill>
                <a:latin typeface="Courier New" pitchFamily="49" charset="0"/>
              </a:rPr>
              <a:t>move():</a:t>
            </a:r>
            <a:r>
              <a:rPr lang="en-US" b="1">
                <a:latin typeface="Courier New" pitchFamily="49" charset="0"/>
              </a:rPr>
              <a:t> </a:t>
            </a:r>
          </a:p>
          <a:p>
            <a:pPr algn="l" rtl="0" eaLnBrk="0" hangingPunct="0"/>
            <a:r>
              <a:rPr lang="en-US" b="1">
                <a:latin typeface="Courier New" pitchFamily="49" charset="0"/>
              </a:rPr>
              <a:t>    </a:t>
            </a:r>
            <a:r>
              <a:rPr lang="en-US" b="1">
                <a:solidFill>
                  <a:srgbClr val="02354E"/>
                </a:solidFill>
                <a:latin typeface="Courier New" pitchFamily="49" charset="0"/>
              </a:rPr>
              <a:t>call(</a:t>
            </a:r>
            <a:r>
              <a:rPr lang="en-US" b="1">
                <a:solidFill>
                  <a:srgbClr val="0033CC"/>
                </a:solidFill>
                <a:latin typeface="Courier New" pitchFamily="49" charset="0"/>
              </a:rPr>
              <a:t>void </a:t>
            </a:r>
            <a:r>
              <a:rPr lang="en-US" b="1">
                <a:solidFill>
                  <a:srgbClr val="02354E"/>
                </a:solidFill>
                <a:latin typeface="Courier New" pitchFamily="49" charset="0"/>
              </a:rPr>
              <a:t>Line.setP1(Point)) ||</a:t>
            </a:r>
            <a:r>
              <a:rPr lang="en-US" b="1">
                <a:latin typeface="Courier New" pitchFamily="49" charset="0"/>
              </a:rPr>
              <a:t> </a:t>
            </a:r>
          </a:p>
          <a:p>
            <a:pPr algn="l" rtl="0" eaLnBrk="0" hangingPunct="0"/>
            <a:r>
              <a:rPr lang="en-US" b="1">
                <a:latin typeface="Courier New" pitchFamily="49" charset="0"/>
              </a:rPr>
              <a:t>    </a:t>
            </a:r>
            <a:r>
              <a:rPr lang="en-US" b="1">
                <a:solidFill>
                  <a:srgbClr val="02354E"/>
                </a:solidFill>
                <a:latin typeface="Courier New" pitchFamily="49" charset="0"/>
              </a:rPr>
              <a:t>call(</a:t>
            </a:r>
            <a:r>
              <a:rPr lang="en-US" b="1">
                <a:solidFill>
                  <a:srgbClr val="0033CC"/>
                </a:solidFill>
                <a:latin typeface="Courier New" pitchFamily="49" charset="0"/>
              </a:rPr>
              <a:t>void </a:t>
            </a:r>
            <a:r>
              <a:rPr lang="en-US" b="1">
                <a:solidFill>
                  <a:srgbClr val="02354E"/>
                </a:solidFill>
                <a:latin typeface="Courier New" pitchFamily="49" charset="0"/>
              </a:rPr>
              <a:t>Line.setP2(Point));</a:t>
            </a:r>
          </a:p>
        </p:txBody>
      </p:sp>
      <p:sp>
        <p:nvSpPr>
          <p:cNvPr id="3" name="AutoShape 4"/>
          <p:cNvSpPr>
            <a:spLocks noChangeArrowheads="1"/>
          </p:cNvSpPr>
          <p:nvPr/>
        </p:nvSpPr>
        <p:spPr bwMode="auto">
          <a:xfrm>
            <a:off x="3352800" y="1600200"/>
            <a:ext cx="4648200" cy="914400"/>
          </a:xfrm>
          <a:prstGeom prst="wedgeRoundRectCallout">
            <a:avLst>
              <a:gd name="adj1" fmla="val -58606"/>
              <a:gd name="adj2" fmla="val 97222"/>
              <a:gd name="adj3" fmla="val 16667"/>
            </a:avLst>
          </a:prstGeom>
          <a:solidFill>
            <a:srgbClr val="FFFF99">
              <a:alpha val="56078"/>
            </a:srgbClr>
          </a:solidFill>
          <a:ln w="9525" algn="ctr">
            <a:solidFill>
              <a:srgbClr val="003366"/>
            </a:solidFill>
            <a:miter lim="800000"/>
            <a:headEnd type="none" w="sm" len="sm"/>
            <a:tailEnd type="none" w="sm" len="sm"/>
          </a:ln>
        </p:spPr>
        <p:txBody>
          <a:bodyPr/>
          <a:lstStyle/>
          <a:p>
            <a:pPr algn="ctr" rtl="0"/>
            <a:r>
              <a:rPr lang="fr-FR" sz="2400">
                <a:solidFill>
                  <a:srgbClr val="FF0000"/>
                </a:solidFill>
              </a:rPr>
              <a:t>Point de coupure défini par l’utilisateur</a:t>
            </a:r>
          </a:p>
        </p:txBody>
      </p:sp>
      <p:sp>
        <p:nvSpPr>
          <p:cNvPr id="4" name="AutoShape 5"/>
          <p:cNvSpPr>
            <a:spLocks noChangeArrowheads="1"/>
          </p:cNvSpPr>
          <p:nvPr/>
        </p:nvSpPr>
        <p:spPr bwMode="auto">
          <a:xfrm>
            <a:off x="3505200" y="4267200"/>
            <a:ext cx="4648200" cy="1905000"/>
          </a:xfrm>
          <a:prstGeom prst="wedgeRoundRectCallout">
            <a:avLst>
              <a:gd name="adj1" fmla="val -60486"/>
              <a:gd name="adj2" fmla="val -77417"/>
              <a:gd name="adj3" fmla="val 16667"/>
            </a:avLst>
          </a:prstGeom>
          <a:solidFill>
            <a:srgbClr val="FFFF99">
              <a:alpha val="56078"/>
            </a:srgbClr>
          </a:solidFill>
          <a:ln w="9525" algn="ctr">
            <a:solidFill>
              <a:srgbClr val="003366"/>
            </a:solidFill>
            <a:miter lim="800000"/>
            <a:headEnd type="none" w="sm" len="sm"/>
            <a:tailEnd type="none" w="sm" len="sm"/>
          </a:ln>
        </p:spPr>
        <p:txBody>
          <a:bodyPr/>
          <a:lstStyle/>
          <a:p>
            <a:pPr algn="l" rtl="0"/>
            <a:r>
              <a:rPr lang="fr-FR" b="1">
                <a:solidFill>
                  <a:srgbClr val="FF0000"/>
                </a:solidFill>
              </a:rPr>
              <a:t>Les points de coupure peuvent être:</a:t>
            </a:r>
          </a:p>
          <a:p>
            <a:pPr lvl="1" algn="l" rtl="0"/>
            <a:r>
              <a:rPr lang="fr-FR" sz="1600" b="1">
                <a:solidFill>
                  <a:srgbClr val="FF0000"/>
                </a:solidFill>
              </a:rPr>
              <a:t>- call, execution	  - this, target</a:t>
            </a:r>
          </a:p>
          <a:p>
            <a:pPr lvl="1" algn="l" rtl="0"/>
            <a:r>
              <a:rPr lang="fr-FR" sz="1600" b="1">
                <a:solidFill>
                  <a:srgbClr val="FF0000"/>
                </a:solidFill>
              </a:rPr>
              <a:t>- get, set		  - within, withincode</a:t>
            </a:r>
          </a:p>
          <a:p>
            <a:pPr lvl="1" algn="l" rtl="0"/>
            <a:r>
              <a:rPr lang="fr-FR" sz="1600" b="1">
                <a:solidFill>
                  <a:srgbClr val="FF0000"/>
                </a:solidFill>
              </a:rPr>
              <a:t>- handler		  - cflow, cflowbelow</a:t>
            </a:r>
          </a:p>
          <a:p>
            <a:pPr lvl="1" algn="l" rtl="0"/>
            <a:r>
              <a:rPr lang="fr-FR" sz="1600" b="1">
                <a:solidFill>
                  <a:srgbClr val="FF0000"/>
                </a:solidFill>
              </a:rPr>
              <a:t>- initialization, staticinitialization</a:t>
            </a:r>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3068651"/>
            <a:ext cx="6464300" cy="2289175"/>
          </a:xfrm>
          <a:prstGeom prst="rect">
            <a:avLst/>
          </a:prstGeom>
          <a:noFill/>
          <a:ln w="3175">
            <a:noFill/>
            <a:miter lim="800000"/>
            <a:headEnd/>
            <a:tailEnd/>
          </a:ln>
        </p:spPr>
        <p:txBody>
          <a:bodyPr wrap="none">
            <a:spAutoFit/>
          </a:bodyPr>
          <a:lstStyle/>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pointcut</a:t>
            </a:r>
            <a:r>
              <a:rPr lang="en-US" b="1">
                <a:solidFill>
                  <a:srgbClr val="02354E"/>
                </a:solidFill>
                <a:latin typeface="Courier New" pitchFamily="49" charset="0"/>
              </a:rPr>
              <a:t> move(): </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a:t>
            </a:r>
            <a:r>
              <a:rPr lang="en-US" b="1">
                <a:solidFill>
                  <a:srgbClr val="02354E"/>
                </a:solidFill>
                <a:latin typeface="Courier New" pitchFamily="49" charset="0"/>
              </a:rPr>
              <a:t> Line.setP1(Point)) || </a:t>
            </a:r>
          </a:p>
          <a:p>
            <a:pPr algn="l" rtl="0" eaLnBrk="0" hangingPunct="0"/>
            <a:r>
              <a:rPr lang="en-US" b="1">
                <a:solidFill>
                  <a:srgbClr val="02354E"/>
                </a:solidFill>
                <a:latin typeface="Courier New" pitchFamily="49" charset="0"/>
              </a:rPr>
              <a:t>    call(void Line.setP2(Point));</a:t>
            </a: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after</a:t>
            </a:r>
            <a:r>
              <a:rPr lang="en-US" b="1">
                <a:solidFill>
                  <a:srgbClr val="02354E"/>
                </a:solidFill>
                <a:latin typeface="Courier New" pitchFamily="49" charset="0"/>
              </a:rPr>
              <a:t>() </a:t>
            </a:r>
            <a:r>
              <a:rPr lang="en-US" b="1">
                <a:solidFill>
                  <a:schemeClr val="accent2"/>
                </a:solidFill>
                <a:latin typeface="Courier New" pitchFamily="49" charset="0"/>
              </a:rPr>
              <a:t>returning</a:t>
            </a:r>
            <a:r>
              <a:rPr lang="en-US" b="1">
                <a:solidFill>
                  <a:srgbClr val="02354E"/>
                </a:solidFill>
                <a:latin typeface="Courier New" pitchFamily="49" charset="0"/>
              </a:rPr>
              <a:t>: move() {</a:t>
            </a:r>
          </a:p>
          <a:p>
            <a:pPr algn="l" rtl="0" eaLnBrk="0" hangingPunct="0"/>
            <a:r>
              <a:rPr lang="en-US" b="1">
                <a:solidFill>
                  <a:srgbClr val="02354E"/>
                </a:solidFill>
                <a:latin typeface="Courier New" pitchFamily="49" charset="0"/>
              </a:rPr>
              <a:t>    </a:t>
            </a:r>
            <a:r>
              <a:rPr lang="en-US" b="1" i="1">
                <a:solidFill>
                  <a:srgbClr val="02354E"/>
                </a:solidFill>
                <a:latin typeface="Courier New" pitchFamily="49" charset="0"/>
              </a:rPr>
              <a:t>&lt;code à exécuter après chaque déplacement&gt;</a:t>
            </a:r>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a:t>
            </a:r>
          </a:p>
          <a:p>
            <a:pPr algn="l" rtl="0" eaLnBrk="0" hangingPunct="0"/>
            <a:endParaRPr lang="en-US" b="1">
              <a:solidFill>
                <a:srgbClr val="02354E"/>
              </a:solidFill>
              <a:latin typeface="Courier New" pitchFamily="49" charset="0"/>
            </a:endParaRPr>
          </a:p>
        </p:txBody>
      </p:sp>
      <p:grpSp>
        <p:nvGrpSpPr>
          <p:cNvPr id="3" name="Group 5"/>
          <p:cNvGrpSpPr>
            <a:grpSpLocks/>
          </p:cNvGrpSpPr>
          <p:nvPr/>
        </p:nvGrpSpPr>
        <p:grpSpPr bwMode="auto">
          <a:xfrm>
            <a:off x="6746875" y="2633676"/>
            <a:ext cx="1654175" cy="1654175"/>
            <a:chOff x="3117" y="1344"/>
            <a:chExt cx="1042" cy="1042"/>
          </a:xfrm>
        </p:grpSpPr>
        <p:sp useBgFill="1">
          <p:nvSpPr>
            <p:cNvPr id="4" name="Rectangle 6"/>
            <p:cNvSpPr>
              <a:spLocks noChangeArrowheads="1"/>
            </p:cNvSpPr>
            <p:nvPr/>
          </p:nvSpPr>
          <p:spPr bwMode="auto">
            <a:xfrm flipH="1">
              <a:off x="3522" y="2010"/>
              <a:ext cx="487" cy="116"/>
            </a:xfrm>
            <a:prstGeom prst="rect">
              <a:avLst/>
            </a:prstGeom>
            <a:ln w="12700">
              <a:solidFill>
                <a:schemeClr val="tx1"/>
              </a:solidFill>
              <a:miter lim="800000"/>
              <a:headEnd/>
              <a:tailEnd/>
            </a:ln>
          </p:spPr>
          <p:txBody>
            <a:bodyPr wrap="none" anchor="ctr"/>
            <a:lstStyle/>
            <a:p>
              <a:endParaRPr lang="fr-FR"/>
            </a:p>
          </p:txBody>
        </p:sp>
        <p:sp useBgFill="1">
          <p:nvSpPr>
            <p:cNvPr id="5" name="Rectangle 7"/>
            <p:cNvSpPr>
              <a:spLocks noChangeArrowheads="1"/>
            </p:cNvSpPr>
            <p:nvPr/>
          </p:nvSpPr>
          <p:spPr bwMode="auto">
            <a:xfrm flipH="1">
              <a:off x="3455" y="2074"/>
              <a:ext cx="486" cy="115"/>
            </a:xfrm>
            <a:prstGeom prst="rect">
              <a:avLst/>
            </a:prstGeom>
            <a:ln w="12700">
              <a:solidFill>
                <a:schemeClr val="tx1"/>
              </a:solidFill>
              <a:miter lim="800000"/>
              <a:headEnd/>
              <a:tailEnd/>
            </a:ln>
          </p:spPr>
          <p:txBody>
            <a:bodyPr wrap="none" anchor="ctr"/>
            <a:lstStyle/>
            <a:p>
              <a:endParaRPr lang="fr-FR"/>
            </a:p>
          </p:txBody>
        </p:sp>
        <p:sp useBgFill="1">
          <p:nvSpPr>
            <p:cNvPr id="6" name="Rectangle 8"/>
            <p:cNvSpPr>
              <a:spLocks noChangeArrowheads="1"/>
            </p:cNvSpPr>
            <p:nvPr/>
          </p:nvSpPr>
          <p:spPr bwMode="auto">
            <a:xfrm flipH="1">
              <a:off x="3383" y="2149"/>
              <a:ext cx="487" cy="116"/>
            </a:xfrm>
            <a:prstGeom prst="rect">
              <a:avLst/>
            </a:prstGeom>
            <a:ln w="12700">
              <a:solidFill>
                <a:schemeClr val="tx1"/>
              </a:solidFill>
              <a:miter lim="800000"/>
              <a:headEnd/>
              <a:tailEnd/>
            </a:ln>
          </p:spPr>
          <p:txBody>
            <a:bodyPr wrap="none" anchor="ctr"/>
            <a:lstStyle/>
            <a:p>
              <a:endParaRPr lang="fr-FR"/>
            </a:p>
          </p:txBody>
        </p:sp>
        <p:sp>
          <p:nvSpPr>
            <p:cNvPr id="7" name="Oval 9"/>
            <p:cNvSpPr>
              <a:spLocks noChangeArrowheads="1"/>
            </p:cNvSpPr>
            <p:nvPr/>
          </p:nvSpPr>
          <p:spPr bwMode="auto">
            <a:xfrm flipH="1">
              <a:off x="3117" y="1344"/>
              <a:ext cx="1042" cy="1042"/>
            </a:xfrm>
            <a:prstGeom prst="ellipse">
              <a:avLst/>
            </a:prstGeom>
            <a:noFill/>
            <a:ln w="19050">
              <a:solidFill>
                <a:srgbClr val="02354E"/>
              </a:solidFill>
              <a:round/>
              <a:headEnd/>
              <a:tailEnd/>
            </a:ln>
          </p:spPr>
          <p:txBody>
            <a:bodyPr wrap="none" anchor="ctr"/>
            <a:lstStyle/>
            <a:p>
              <a:endParaRPr lang="fr-FR"/>
            </a:p>
          </p:txBody>
        </p:sp>
        <p:sp>
          <p:nvSpPr>
            <p:cNvPr id="8" name="Text Box 10"/>
            <p:cNvSpPr txBox="1">
              <a:spLocks noChangeArrowheads="1"/>
            </p:cNvSpPr>
            <p:nvPr/>
          </p:nvSpPr>
          <p:spPr bwMode="auto">
            <a:xfrm>
              <a:off x="3350" y="1381"/>
              <a:ext cx="571" cy="212"/>
            </a:xfrm>
            <a:prstGeom prst="rect">
              <a:avLst/>
            </a:prstGeom>
            <a:noFill/>
            <a:ln w="12700">
              <a:noFill/>
              <a:miter lim="800000"/>
              <a:headEnd/>
              <a:tailEnd/>
            </a:ln>
          </p:spPr>
          <p:txBody>
            <a:bodyPr>
              <a:spAutoFit/>
            </a:bodyPr>
            <a:lstStyle/>
            <a:p>
              <a:pPr algn="ctr" rtl="0" eaLnBrk="0" hangingPunct="0">
                <a:spcBef>
                  <a:spcPct val="50000"/>
                </a:spcBef>
              </a:pPr>
              <a:r>
                <a:rPr lang="en-US" sz="1600" b="1">
                  <a:solidFill>
                    <a:srgbClr val="02354E"/>
                  </a:solidFill>
                </a:rPr>
                <a:t>Line</a:t>
              </a:r>
            </a:p>
          </p:txBody>
        </p:sp>
      </p:grpSp>
      <p:sp>
        <p:nvSpPr>
          <p:cNvPr id="9" name="Freeform 11"/>
          <p:cNvSpPr>
            <a:spLocks/>
          </p:cNvSpPr>
          <p:nvPr/>
        </p:nvSpPr>
        <p:spPr bwMode="auto">
          <a:xfrm>
            <a:off x="6053138" y="2924189"/>
            <a:ext cx="1611312" cy="1076325"/>
          </a:xfrm>
          <a:custGeom>
            <a:avLst/>
            <a:gdLst>
              <a:gd name="T0" fmla="*/ 0 w 1015"/>
              <a:gd name="T1" fmla="*/ 2147483647 h 678"/>
              <a:gd name="T2" fmla="*/ 2147483647 w 1015"/>
              <a:gd name="T3" fmla="*/ 0 h 678"/>
              <a:gd name="T4" fmla="*/ 2147483647 w 1015"/>
              <a:gd name="T5" fmla="*/ 2147483647 h 678"/>
              <a:gd name="T6" fmla="*/ 0 60000 65536"/>
              <a:gd name="T7" fmla="*/ 0 60000 65536"/>
              <a:gd name="T8" fmla="*/ 0 60000 65536"/>
              <a:gd name="T9" fmla="*/ 0 w 1015"/>
              <a:gd name="T10" fmla="*/ 0 h 678"/>
              <a:gd name="T11" fmla="*/ 1015 w 1015"/>
              <a:gd name="T12" fmla="*/ 678 h 678"/>
            </a:gdLst>
            <a:ahLst/>
            <a:cxnLst>
              <a:cxn ang="T6">
                <a:pos x="T0" y="T1"/>
              </a:cxn>
              <a:cxn ang="T7">
                <a:pos x="T2" y="T3"/>
              </a:cxn>
              <a:cxn ang="T8">
                <a:pos x="T4" y="T5"/>
              </a:cxn>
            </a:cxnLst>
            <a:rect l="T9" t="T10" r="T11" b="T12"/>
            <a:pathLst>
              <a:path w="1015" h="678">
                <a:moveTo>
                  <a:pt x="0" y="535"/>
                </a:moveTo>
                <a:lnTo>
                  <a:pt x="504" y="0"/>
                </a:lnTo>
                <a:lnTo>
                  <a:pt x="1015" y="678"/>
                </a:lnTo>
              </a:path>
            </a:pathLst>
          </a:custGeom>
          <a:noFill/>
          <a:ln w="19050">
            <a:solidFill>
              <a:schemeClr val="tx1"/>
            </a:solidFill>
            <a:prstDash val="dash"/>
            <a:round/>
            <a:headEnd type="triangle" w="med" len="med"/>
            <a:tailEnd/>
          </a:ln>
        </p:spPr>
        <p:txBody>
          <a:bodyPr wrap="none" anchor="ctr"/>
          <a:lstStyle/>
          <a:p>
            <a:endParaRPr lang="fr-FR"/>
          </a:p>
        </p:txBody>
      </p:sp>
      <p:sp>
        <p:nvSpPr>
          <p:cNvPr id="10" name="Freeform 12"/>
          <p:cNvSpPr>
            <a:spLocks/>
          </p:cNvSpPr>
          <p:nvPr/>
        </p:nvSpPr>
        <p:spPr bwMode="auto">
          <a:xfrm>
            <a:off x="6230938" y="3054364"/>
            <a:ext cx="1370012" cy="985837"/>
          </a:xfrm>
          <a:custGeom>
            <a:avLst/>
            <a:gdLst>
              <a:gd name="T0" fmla="*/ 0 w 863"/>
              <a:gd name="T1" fmla="*/ 2147483647 h 621"/>
              <a:gd name="T2" fmla="*/ 2147483647 w 863"/>
              <a:gd name="T3" fmla="*/ 0 h 621"/>
              <a:gd name="T4" fmla="*/ 2147483647 w 863"/>
              <a:gd name="T5" fmla="*/ 2147483647 h 621"/>
              <a:gd name="T6" fmla="*/ 0 60000 65536"/>
              <a:gd name="T7" fmla="*/ 0 60000 65536"/>
              <a:gd name="T8" fmla="*/ 0 60000 65536"/>
              <a:gd name="T9" fmla="*/ 0 w 863"/>
              <a:gd name="T10" fmla="*/ 0 h 621"/>
              <a:gd name="T11" fmla="*/ 863 w 863"/>
              <a:gd name="T12" fmla="*/ 621 h 621"/>
            </a:gdLst>
            <a:ahLst/>
            <a:cxnLst>
              <a:cxn ang="T6">
                <a:pos x="T0" y="T1"/>
              </a:cxn>
              <a:cxn ang="T7">
                <a:pos x="T2" y="T3"/>
              </a:cxn>
              <a:cxn ang="T8">
                <a:pos x="T4" y="T5"/>
              </a:cxn>
            </a:cxnLst>
            <a:rect l="T9" t="T10" r="T11" b="T12"/>
            <a:pathLst>
              <a:path w="863" h="621">
                <a:moveTo>
                  <a:pt x="0" y="422"/>
                </a:moveTo>
                <a:lnTo>
                  <a:pt x="399" y="0"/>
                </a:lnTo>
                <a:lnTo>
                  <a:pt x="863" y="621"/>
                </a:lnTo>
              </a:path>
            </a:pathLst>
          </a:custGeom>
          <a:noFill/>
          <a:ln w="19050">
            <a:solidFill>
              <a:schemeClr val="tx1"/>
            </a:solidFill>
            <a:round/>
            <a:headEnd/>
            <a:tailEnd type="triangle" w="med" len="med"/>
          </a:ln>
        </p:spPr>
        <p:txBody>
          <a:bodyPr wrap="none" anchor="ctr"/>
          <a:lstStyle/>
          <a:p>
            <a:endParaRPr lang="fr-FR"/>
          </a:p>
        </p:txBody>
      </p:sp>
      <p:sp>
        <p:nvSpPr>
          <p:cNvPr id="11" name="Oval 13"/>
          <p:cNvSpPr>
            <a:spLocks noChangeArrowheads="1"/>
          </p:cNvSpPr>
          <p:nvPr/>
        </p:nvSpPr>
        <p:spPr bwMode="auto">
          <a:xfrm rot="5358478" flipH="1">
            <a:off x="6223000" y="3551251"/>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sp>
        <p:nvSpPr>
          <p:cNvPr id="12" name="Freeform 14"/>
          <p:cNvSpPr>
            <a:spLocks/>
          </p:cNvSpPr>
          <p:nvPr/>
        </p:nvSpPr>
        <p:spPr bwMode="auto">
          <a:xfrm>
            <a:off x="7637463" y="3217876"/>
            <a:ext cx="800100" cy="849313"/>
          </a:xfrm>
          <a:custGeom>
            <a:avLst/>
            <a:gdLst>
              <a:gd name="T0" fmla="*/ 0 w 504"/>
              <a:gd name="T1" fmla="*/ 2147483647 h 535"/>
              <a:gd name="T2" fmla="*/ 2147483647 w 504"/>
              <a:gd name="T3" fmla="*/ 0 h 535"/>
              <a:gd name="T4" fmla="*/ 0 60000 65536"/>
              <a:gd name="T5" fmla="*/ 0 60000 65536"/>
              <a:gd name="T6" fmla="*/ 0 w 504"/>
              <a:gd name="T7" fmla="*/ 0 h 535"/>
              <a:gd name="T8" fmla="*/ 504 w 504"/>
              <a:gd name="T9" fmla="*/ 535 h 535"/>
            </a:gdLst>
            <a:ahLst/>
            <a:cxnLst>
              <a:cxn ang="T4">
                <a:pos x="T0" y="T1"/>
              </a:cxn>
              <a:cxn ang="T5">
                <a:pos x="T2" y="T3"/>
              </a:cxn>
            </a:cxnLst>
            <a:rect l="T6" t="T7" r="T8" b="T9"/>
            <a:pathLst>
              <a:path w="504" h="535">
                <a:moveTo>
                  <a:pt x="0" y="535"/>
                </a:moveTo>
                <a:lnTo>
                  <a:pt x="504" y="0"/>
                </a:lnTo>
              </a:path>
            </a:pathLst>
          </a:custGeom>
          <a:noFill/>
          <a:ln w="19050">
            <a:solidFill>
              <a:schemeClr val="tx1"/>
            </a:solidFill>
            <a:prstDash val="dash"/>
            <a:round/>
            <a:headEnd type="triangle" w="med" len="med"/>
            <a:tailEnd/>
          </a:ln>
        </p:spPr>
        <p:txBody>
          <a:bodyPr wrap="none" anchor="ctr"/>
          <a:lstStyle/>
          <a:p>
            <a:endParaRPr lang="fr-FR"/>
          </a:p>
        </p:txBody>
      </p:sp>
      <p:sp>
        <p:nvSpPr>
          <p:cNvPr id="13" name="Freeform 15"/>
          <p:cNvSpPr>
            <a:spLocks/>
          </p:cNvSpPr>
          <p:nvPr/>
        </p:nvSpPr>
        <p:spPr bwMode="auto">
          <a:xfrm>
            <a:off x="7815263" y="3348051"/>
            <a:ext cx="633412" cy="669925"/>
          </a:xfrm>
          <a:custGeom>
            <a:avLst/>
            <a:gdLst>
              <a:gd name="T0" fmla="*/ 0 w 399"/>
              <a:gd name="T1" fmla="*/ 2147483647 h 422"/>
              <a:gd name="T2" fmla="*/ 2147483647 w 399"/>
              <a:gd name="T3" fmla="*/ 0 h 422"/>
              <a:gd name="T4" fmla="*/ 0 60000 65536"/>
              <a:gd name="T5" fmla="*/ 0 60000 65536"/>
              <a:gd name="T6" fmla="*/ 0 w 399"/>
              <a:gd name="T7" fmla="*/ 0 h 422"/>
              <a:gd name="T8" fmla="*/ 399 w 399"/>
              <a:gd name="T9" fmla="*/ 422 h 422"/>
            </a:gdLst>
            <a:ahLst/>
            <a:cxnLst>
              <a:cxn ang="T4">
                <a:pos x="T0" y="T1"/>
              </a:cxn>
              <a:cxn ang="T5">
                <a:pos x="T2" y="T3"/>
              </a:cxn>
            </a:cxnLst>
            <a:rect l="T6" t="T7" r="T8" b="T9"/>
            <a:pathLst>
              <a:path w="399" h="422">
                <a:moveTo>
                  <a:pt x="0" y="422"/>
                </a:moveTo>
                <a:lnTo>
                  <a:pt x="399" y="0"/>
                </a:lnTo>
              </a:path>
            </a:pathLst>
          </a:custGeom>
          <a:noFill/>
          <a:ln w="19050">
            <a:solidFill>
              <a:schemeClr val="tx1"/>
            </a:solidFill>
            <a:round/>
            <a:headEnd/>
            <a:tailEnd type="triangle" w="med" len="med"/>
          </a:ln>
        </p:spPr>
        <p:txBody>
          <a:bodyPr wrap="none" anchor="ctr"/>
          <a:lstStyle/>
          <a:p>
            <a:endParaRPr lang="fr-FR"/>
          </a:p>
        </p:txBody>
      </p:sp>
      <p:sp>
        <p:nvSpPr>
          <p:cNvPr id="14" name="Oval 16"/>
          <p:cNvSpPr>
            <a:spLocks noChangeArrowheads="1"/>
          </p:cNvSpPr>
          <p:nvPr/>
        </p:nvSpPr>
        <p:spPr bwMode="auto">
          <a:xfrm rot="5358478" flipH="1">
            <a:off x="7778750" y="3878276"/>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sp>
        <p:nvSpPr>
          <p:cNvPr id="15" name="Oval 17"/>
          <p:cNvSpPr>
            <a:spLocks noChangeArrowheads="1"/>
          </p:cNvSpPr>
          <p:nvPr/>
        </p:nvSpPr>
        <p:spPr bwMode="auto">
          <a:xfrm rot="5358478" flipH="1">
            <a:off x="8704262" y="3678252"/>
            <a:ext cx="68263" cy="169862"/>
          </a:xfrm>
          <a:prstGeom prst="ellipse">
            <a:avLst/>
          </a:prstGeom>
          <a:solidFill>
            <a:srgbClr val="FF0000"/>
          </a:solidFill>
          <a:ln w="9525">
            <a:solidFill>
              <a:srgbClr val="FF0000"/>
            </a:solidFill>
            <a:round/>
            <a:headEnd/>
            <a:tailEnd/>
          </a:ln>
        </p:spPr>
        <p:txBody>
          <a:bodyPr wrap="none" anchor="ctr"/>
          <a:lstStyle/>
          <a:p>
            <a:endParaRPr lang="fr-FR"/>
          </a:p>
        </p:txBody>
      </p:sp>
      <p:sp>
        <p:nvSpPr>
          <p:cNvPr id="16" name="Oval 18"/>
          <p:cNvSpPr>
            <a:spLocks noChangeArrowheads="1"/>
          </p:cNvSpPr>
          <p:nvPr/>
        </p:nvSpPr>
        <p:spPr bwMode="auto">
          <a:xfrm rot="5358478" flipH="1">
            <a:off x="8890000" y="3779851"/>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sp>
        <p:nvSpPr>
          <p:cNvPr id="17" name="Oval 19"/>
          <p:cNvSpPr>
            <a:spLocks noChangeArrowheads="1"/>
          </p:cNvSpPr>
          <p:nvPr/>
        </p:nvSpPr>
        <p:spPr bwMode="auto">
          <a:xfrm rot="5358478" flipH="1">
            <a:off x="8585200" y="3398851"/>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sp>
        <p:nvSpPr>
          <p:cNvPr id="18" name="Oval 20"/>
          <p:cNvSpPr>
            <a:spLocks noChangeArrowheads="1"/>
          </p:cNvSpPr>
          <p:nvPr/>
        </p:nvSpPr>
        <p:spPr bwMode="auto">
          <a:xfrm rot="5358478" flipH="1">
            <a:off x="8890000" y="3551251"/>
            <a:ext cx="68263" cy="169863"/>
          </a:xfrm>
          <a:prstGeom prst="ellipse">
            <a:avLst/>
          </a:prstGeom>
          <a:solidFill>
            <a:srgbClr val="FF0000"/>
          </a:solidFill>
          <a:ln w="9525">
            <a:solidFill>
              <a:srgbClr val="FF0000"/>
            </a:solidFill>
            <a:round/>
            <a:headEnd/>
            <a:tailEnd/>
          </a:ln>
        </p:spPr>
        <p:txBody>
          <a:bodyPr wrap="none" anchor="ctr"/>
          <a:lstStyle/>
          <a:p>
            <a:endParaRPr lang="fr-FR"/>
          </a:p>
        </p:txBody>
      </p:sp>
      <p:grpSp>
        <p:nvGrpSpPr>
          <p:cNvPr id="19" name="Group 21"/>
          <p:cNvGrpSpPr>
            <a:grpSpLocks/>
          </p:cNvGrpSpPr>
          <p:nvPr/>
        </p:nvGrpSpPr>
        <p:grpSpPr bwMode="auto">
          <a:xfrm>
            <a:off x="1371600" y="2141551"/>
            <a:ext cx="7354888" cy="2070100"/>
            <a:chOff x="864" y="1816"/>
            <a:chExt cx="4633" cy="1304"/>
          </a:xfrm>
        </p:grpSpPr>
        <p:sp>
          <p:nvSpPr>
            <p:cNvPr id="20" name="Text Box 22"/>
            <p:cNvSpPr txBox="1">
              <a:spLocks noChangeArrowheads="1"/>
            </p:cNvSpPr>
            <p:nvPr/>
          </p:nvSpPr>
          <p:spPr bwMode="auto">
            <a:xfrm>
              <a:off x="1757" y="1816"/>
              <a:ext cx="3740" cy="250"/>
            </a:xfrm>
            <a:prstGeom prst="rect">
              <a:avLst/>
            </a:prstGeom>
            <a:noFill/>
            <a:ln w="9525">
              <a:noFill/>
              <a:miter lim="800000"/>
              <a:headEnd/>
              <a:tailEnd/>
            </a:ln>
          </p:spPr>
          <p:txBody>
            <a:bodyPr wrap="none">
              <a:spAutoFit/>
            </a:bodyPr>
            <a:lstStyle/>
            <a:p>
              <a:pPr algn="ctr" rtl="0" eaLnBrk="0" hangingPunct="0"/>
              <a:r>
                <a:rPr lang="en-US" sz="2000">
                  <a:solidFill>
                    <a:schemeClr val="hlink"/>
                  </a:solidFill>
                </a:rPr>
                <a:t>Après le point de jointure et sur le chemin de retour</a:t>
              </a:r>
            </a:p>
          </p:txBody>
        </p:sp>
        <p:sp>
          <p:nvSpPr>
            <p:cNvPr id="21" name="Line 23"/>
            <p:cNvSpPr>
              <a:spLocks noChangeShapeType="1"/>
            </p:cNvSpPr>
            <p:nvPr/>
          </p:nvSpPr>
          <p:spPr bwMode="auto">
            <a:xfrm flipH="1">
              <a:off x="864" y="2064"/>
              <a:ext cx="2064" cy="1056"/>
            </a:xfrm>
            <a:prstGeom prst="line">
              <a:avLst/>
            </a:prstGeom>
            <a:noFill/>
            <a:ln w="28575">
              <a:solidFill>
                <a:srgbClr val="FF0000"/>
              </a:solidFill>
              <a:round/>
              <a:headEnd type="none" w="sm" len="sm"/>
              <a:tailEnd type="triangle" w="sm" len="sm"/>
            </a:ln>
          </p:spPr>
          <p:txBody>
            <a:bodyPr>
              <a:spAutoFit/>
            </a:bodyPr>
            <a:lstStyle/>
            <a:p>
              <a:endParaRPr lang="fr-FR"/>
            </a:p>
          </p:txBody>
        </p:sp>
        <p:sp>
          <p:nvSpPr>
            <p:cNvPr id="22" name="Line 24"/>
            <p:cNvSpPr>
              <a:spLocks noChangeShapeType="1"/>
            </p:cNvSpPr>
            <p:nvPr/>
          </p:nvSpPr>
          <p:spPr bwMode="auto">
            <a:xfrm flipH="1">
              <a:off x="1728" y="2064"/>
              <a:ext cx="1200" cy="1056"/>
            </a:xfrm>
            <a:prstGeom prst="line">
              <a:avLst/>
            </a:prstGeom>
            <a:noFill/>
            <a:ln w="28575">
              <a:solidFill>
                <a:srgbClr val="FF0000"/>
              </a:solidFill>
              <a:round/>
              <a:headEnd type="none" w="sm" len="sm"/>
              <a:tailEnd type="triangle" w="sm" len="sm"/>
            </a:ln>
          </p:spPr>
          <p:txBody>
            <a:bodyPr>
              <a:spAutoFit/>
            </a:bodyPr>
            <a:lstStyle/>
            <a:p>
              <a:endParaRPr lang="fr-FR"/>
            </a:p>
          </p:txBody>
        </p:sp>
      </p:grpSp>
      <p:sp>
        <p:nvSpPr>
          <p:cNvPr id="23" name="Rectangle 22"/>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24" name="Rectangle 23"/>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499"/>
                                          </p:stCondLst>
                                        </p:cTn>
                                        <p:tgtEl>
                                          <p:spTgt spid="13"/>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499"/>
                                          </p:stCondLst>
                                        </p:cTn>
                                        <p:tgtEl>
                                          <p:spTgt spid="17"/>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18"/>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499"/>
                                          </p:stCondLst>
                                        </p:cTn>
                                        <p:tgtEl>
                                          <p:spTgt spid="16"/>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0"/>
                                  </p:stCondLst>
                                  <p:childTnLst>
                                    <p:set>
                                      <p:cBhvr>
                                        <p:cTn id="36" dur="1" fill="hold">
                                          <p:stCondLst>
                                            <p:cond delay="499"/>
                                          </p:stCondLst>
                                        </p:cTn>
                                        <p:tgtEl>
                                          <p:spTgt spid="12"/>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30225" y="2952750"/>
            <a:ext cx="5102225" cy="2841625"/>
          </a:xfrm>
          <a:prstGeom prst="rect">
            <a:avLst/>
          </a:prstGeom>
          <a:solidFill>
            <a:schemeClr val="accent5">
              <a:lumMod val="20000"/>
              <a:lumOff val="80000"/>
            </a:schemeClr>
          </a:solidFill>
          <a:ln w="3175">
            <a:solidFill>
              <a:srgbClr val="007DFA"/>
            </a:solidFill>
            <a:miter lim="800000"/>
            <a:headEnd/>
            <a:tailEnd/>
          </a:ln>
        </p:spPr>
        <p:txBody>
          <a:bodyPr wrap="none">
            <a:spAutoFit/>
          </a:bodyPr>
          <a:lstStyle/>
          <a:p>
            <a:pPr algn="l" rtl="0" eaLnBrk="0" hangingPunct="0"/>
            <a:r>
              <a:rPr lang="en-US" b="1">
                <a:solidFill>
                  <a:schemeClr val="accent2"/>
                </a:solidFill>
                <a:latin typeface="Courier New" pitchFamily="49" charset="0"/>
              </a:rPr>
              <a:t>aspect</a:t>
            </a:r>
            <a:r>
              <a:rPr lang="en-US" b="1">
                <a:solidFill>
                  <a:srgbClr val="02354E"/>
                </a:solidFill>
                <a:latin typeface="Courier New" pitchFamily="49" charset="0"/>
              </a:rPr>
              <a:t> DisplayUpdating {</a:t>
            </a: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pointcut</a:t>
            </a:r>
            <a:r>
              <a:rPr lang="en-US" b="1">
                <a:solidFill>
                  <a:srgbClr val="02354E"/>
                </a:solidFill>
                <a:latin typeface="Courier New" pitchFamily="49" charset="0"/>
              </a:rPr>
              <a:t> move(): </a:t>
            </a:r>
          </a:p>
          <a:p>
            <a:pPr algn="l" rtl="0" eaLnBrk="0" hangingPunct="0"/>
            <a:r>
              <a:rPr lang="en-US" b="1">
                <a:solidFill>
                  <a:srgbClr val="02354E"/>
                </a:solidFill>
                <a:latin typeface="Courier New" pitchFamily="49" charset="0"/>
              </a:rPr>
              <a:t>    call(void Line.setP1(Point)) || </a:t>
            </a:r>
          </a:p>
          <a:p>
            <a:pPr algn="l" rtl="0" eaLnBrk="0" hangingPunct="0"/>
            <a:r>
              <a:rPr lang="en-US" b="1">
                <a:solidFill>
                  <a:srgbClr val="02354E"/>
                </a:solidFill>
                <a:latin typeface="Courier New" pitchFamily="49" charset="0"/>
              </a:rPr>
              <a:t>    call(void Line.setP2(Point));</a:t>
            </a: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after</a:t>
            </a:r>
            <a:r>
              <a:rPr lang="en-US" b="1">
                <a:solidFill>
                  <a:srgbClr val="02354E"/>
                </a:solidFill>
                <a:latin typeface="Courier New" pitchFamily="49" charset="0"/>
              </a:rPr>
              <a:t>() </a:t>
            </a:r>
            <a:r>
              <a:rPr lang="en-US" b="1">
                <a:solidFill>
                  <a:schemeClr val="accent2"/>
                </a:solidFill>
                <a:latin typeface="Courier New" pitchFamily="49" charset="0"/>
              </a:rPr>
              <a:t>returning</a:t>
            </a:r>
            <a:r>
              <a:rPr lang="en-US" b="1">
                <a:solidFill>
                  <a:srgbClr val="02354E"/>
                </a:solidFill>
                <a:latin typeface="Courier New" pitchFamily="49" charset="0"/>
              </a:rPr>
              <a:t>: move() {</a:t>
            </a:r>
          </a:p>
          <a:p>
            <a:pPr algn="l" rtl="0" eaLnBrk="0" hangingPunct="0"/>
            <a:r>
              <a:rPr lang="en-US" b="1">
                <a:solidFill>
                  <a:srgbClr val="02354E"/>
                </a:solidFill>
                <a:latin typeface="Courier New" pitchFamily="49" charset="0"/>
              </a:rPr>
              <a:t>    Display.update();</a:t>
            </a:r>
          </a:p>
          <a:p>
            <a:pPr algn="l" rtl="0" eaLnBrk="0" hangingPunct="0"/>
            <a:r>
              <a:rPr lang="en-US" b="1">
                <a:solidFill>
                  <a:srgbClr val="02354E"/>
                </a:solidFill>
                <a:latin typeface="Courier New" pitchFamily="49" charset="0"/>
              </a:rPr>
              <a:t>  }</a:t>
            </a:r>
          </a:p>
          <a:p>
            <a:pPr algn="l" rtl="0" eaLnBrk="0" hangingPunct="0"/>
            <a:r>
              <a:rPr lang="en-US" b="1">
                <a:solidFill>
                  <a:srgbClr val="02354E"/>
                </a:solidFill>
                <a:latin typeface="Courier New" pitchFamily="49" charset="0"/>
              </a:rPr>
              <a:t>}</a:t>
            </a:r>
          </a:p>
        </p:txBody>
      </p:sp>
      <p:sp>
        <p:nvSpPr>
          <p:cNvPr id="3" name="Text Box 4"/>
          <p:cNvSpPr txBox="1">
            <a:spLocks noChangeArrowheads="1"/>
          </p:cNvSpPr>
          <p:nvPr/>
        </p:nvSpPr>
        <p:spPr bwMode="auto">
          <a:xfrm>
            <a:off x="285720" y="2071678"/>
            <a:ext cx="3429000" cy="400110"/>
          </a:xfrm>
          <a:prstGeom prst="rect">
            <a:avLst/>
          </a:prstGeom>
          <a:noFill/>
          <a:ln w="12700">
            <a:noFill/>
            <a:miter lim="800000"/>
            <a:headEnd/>
            <a:tailEnd/>
          </a:ln>
        </p:spPr>
        <p:txBody>
          <a:bodyPr>
            <a:spAutoFit/>
          </a:bodyPr>
          <a:lstStyle/>
          <a:p>
            <a:pPr algn="l" rtl="0" eaLnBrk="0" hangingPunct="0">
              <a:spcBef>
                <a:spcPct val="50000"/>
              </a:spcBef>
            </a:pPr>
            <a:r>
              <a:rPr lang="fr-FR" sz="2000" b="1" dirty="0">
                <a:solidFill>
                  <a:srgbClr val="02354E"/>
                </a:solidFill>
              </a:rPr>
              <a:t>Un premier Aspect</a:t>
            </a:r>
          </a:p>
        </p:txBody>
      </p:sp>
      <p:sp>
        <p:nvSpPr>
          <p:cNvPr id="4" name="AutoShape 5"/>
          <p:cNvSpPr>
            <a:spLocks noChangeArrowheads="1"/>
          </p:cNvSpPr>
          <p:nvPr/>
        </p:nvSpPr>
        <p:spPr bwMode="auto">
          <a:xfrm>
            <a:off x="3886200" y="1752600"/>
            <a:ext cx="4648200" cy="914400"/>
          </a:xfrm>
          <a:prstGeom prst="wedgeRoundRectCallout">
            <a:avLst>
              <a:gd name="adj1" fmla="val -105292"/>
              <a:gd name="adj2" fmla="val 82120"/>
              <a:gd name="adj3" fmla="val 16667"/>
            </a:avLst>
          </a:prstGeom>
          <a:solidFill>
            <a:schemeClr val="accent5">
              <a:lumMod val="20000"/>
              <a:lumOff val="80000"/>
              <a:alpha val="56078"/>
            </a:schemeClr>
          </a:solidFill>
          <a:ln w="9525" algn="ctr">
            <a:solidFill>
              <a:srgbClr val="003366"/>
            </a:solidFill>
            <a:miter lim="800000"/>
            <a:headEnd type="none" w="sm" len="sm"/>
            <a:tailEnd type="none" w="sm" len="sm"/>
          </a:ln>
        </p:spPr>
        <p:txBody>
          <a:bodyPr/>
          <a:lstStyle/>
          <a:p>
            <a:pPr algn="ctr" rtl="0"/>
            <a:r>
              <a:rPr lang="en-US" sz="2400" b="1"/>
              <a:t>Un aspect est une classe qui entrecoupe les autres classes</a:t>
            </a:r>
            <a:endParaRPr lang="fr-FR" sz="2400" b="1"/>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19596" y="3390888"/>
            <a:ext cx="42672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Remarques</a:t>
            </a:r>
          </a:p>
          <a:p>
            <a:pPr marL="354013" marR="0" lvl="1" indent="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Les appels de réaffichage sont éparpillés à travers le code</a:t>
            </a:r>
          </a:p>
          <a:p>
            <a:pPr marL="354013" marR="0" lvl="1" indent="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Ce qui se passe n’est pas explicite</a:t>
            </a:r>
          </a:p>
        </p:txBody>
      </p:sp>
      <p:sp>
        <p:nvSpPr>
          <p:cNvPr id="3" name="Text Box 4"/>
          <p:cNvSpPr txBox="1">
            <a:spLocks noChangeArrowheads="1"/>
          </p:cNvSpPr>
          <p:nvPr/>
        </p:nvSpPr>
        <p:spPr bwMode="auto">
          <a:xfrm>
            <a:off x="657196" y="2295513"/>
            <a:ext cx="3810000" cy="4368800"/>
          </a:xfrm>
          <a:prstGeom prst="rect">
            <a:avLst/>
          </a:prstGeom>
          <a:solidFill>
            <a:schemeClr val="accent5">
              <a:lumMod val="20000"/>
              <a:lumOff val="80000"/>
              <a:alpha val="59999"/>
            </a:schemeClr>
          </a:solidFill>
          <a:ln w="3175">
            <a:noFill/>
            <a:miter lim="800000"/>
            <a:headEnd/>
            <a:tailEnd/>
          </a:ln>
        </p:spPr>
        <p:txBody>
          <a:bodyPr>
            <a:spAutoFit/>
          </a:bodyPr>
          <a:lstStyle/>
          <a:p>
            <a:pPr algn="l" rtl="0" eaLnBrk="0" hangingPunct="0"/>
            <a:r>
              <a:rPr lang="en-US" sz="2400" b="1" dirty="0">
                <a:solidFill>
                  <a:srgbClr val="0033CC"/>
                </a:solidFill>
                <a:latin typeface="Courier New" pitchFamily="49" charset="0"/>
              </a:rPr>
              <a:t>class</a:t>
            </a:r>
            <a:r>
              <a:rPr lang="en-US" sz="2400" b="1" dirty="0">
                <a:latin typeface="Courier New" pitchFamily="49" charset="0"/>
              </a:rPr>
              <a:t> Line {</a:t>
            </a:r>
          </a:p>
          <a:p>
            <a:pPr algn="l" rtl="0" eaLnBrk="0" hangingPunct="0"/>
            <a:r>
              <a:rPr lang="en-US" sz="1600" b="1" dirty="0">
                <a:latin typeface="Courier New" pitchFamily="49" charset="0"/>
              </a:rPr>
              <a:t>  </a:t>
            </a:r>
            <a:r>
              <a:rPr lang="en-US" sz="1600" b="1" dirty="0">
                <a:solidFill>
                  <a:srgbClr val="0033CC"/>
                </a:solidFill>
                <a:latin typeface="Courier New" pitchFamily="49" charset="0"/>
              </a:rPr>
              <a:t>private</a:t>
            </a:r>
            <a:r>
              <a:rPr lang="en-US" sz="1600" b="1" dirty="0">
                <a:latin typeface="Courier New" pitchFamily="49" charset="0"/>
              </a:rPr>
              <a:t> Point p1, p2;</a:t>
            </a:r>
          </a:p>
          <a:p>
            <a:pPr algn="l" rtl="0" eaLnBrk="0" hangingPunct="0"/>
            <a:endParaRPr lang="en-US" sz="1600" b="1" dirty="0">
              <a:latin typeface="Courier New" pitchFamily="49" charset="0"/>
            </a:endParaRPr>
          </a:p>
          <a:p>
            <a:pPr algn="l" rtl="0" eaLnBrk="0" hangingPunct="0"/>
            <a:r>
              <a:rPr lang="en-US" sz="1600" b="1" dirty="0">
                <a:latin typeface="Courier New" pitchFamily="49" charset="0"/>
              </a:rPr>
              <a:t>  Point getP1() { return p1; }</a:t>
            </a:r>
          </a:p>
          <a:p>
            <a:pPr algn="l" rtl="0" eaLnBrk="0" hangingPunct="0"/>
            <a:r>
              <a:rPr lang="en-US" sz="1600" b="1" dirty="0">
                <a:latin typeface="Courier New" pitchFamily="49" charset="0"/>
              </a:rPr>
              <a:t>  Point getP2() { return p2; }</a:t>
            </a:r>
          </a:p>
          <a:p>
            <a:pPr algn="l" rtl="0" eaLnBrk="0" hangingPunct="0"/>
            <a:endParaRPr lang="en-US" sz="1600" b="1" dirty="0">
              <a:latin typeface="Courier New" pitchFamily="49" charset="0"/>
            </a:endParaRPr>
          </a:p>
          <a:p>
            <a:pPr algn="l" rtl="0" eaLnBrk="0" hangingPunct="0"/>
            <a:r>
              <a:rPr lang="en-US" sz="1600" b="1" dirty="0">
                <a:latin typeface="Courier New" pitchFamily="49" charset="0"/>
              </a:rPr>
              <a:t>  </a:t>
            </a:r>
            <a:r>
              <a:rPr lang="en-US" sz="1600" b="1" dirty="0">
                <a:solidFill>
                  <a:srgbClr val="0033CC"/>
                </a:solidFill>
                <a:latin typeface="Courier New" pitchFamily="49" charset="0"/>
              </a:rPr>
              <a:t>void</a:t>
            </a:r>
            <a:r>
              <a:rPr lang="en-US" sz="1600" b="1" dirty="0">
                <a:latin typeface="Courier New" pitchFamily="49" charset="0"/>
              </a:rPr>
              <a:t> setP1(Point p1) {</a:t>
            </a:r>
          </a:p>
          <a:p>
            <a:pPr algn="l" rtl="0" eaLnBrk="0" hangingPunct="0"/>
            <a:r>
              <a:rPr lang="en-US" sz="1600" b="1" dirty="0">
                <a:latin typeface="Courier New" pitchFamily="49" charset="0"/>
              </a:rPr>
              <a:t>    </a:t>
            </a:r>
            <a:r>
              <a:rPr lang="en-US" sz="1600" b="1" dirty="0">
                <a:solidFill>
                  <a:srgbClr val="0033CC"/>
                </a:solidFill>
                <a:latin typeface="Courier New" pitchFamily="49" charset="0"/>
              </a:rPr>
              <a:t>this</a:t>
            </a:r>
            <a:r>
              <a:rPr lang="en-US" sz="1600" b="1" dirty="0">
                <a:latin typeface="Courier New" pitchFamily="49" charset="0"/>
              </a:rPr>
              <a:t>.p1 = p1;</a:t>
            </a:r>
          </a:p>
          <a:p>
            <a:pPr algn="l" rtl="0" eaLnBrk="0" hangingPunct="0"/>
            <a:r>
              <a:rPr lang="en-US" sz="1600" b="1" dirty="0">
                <a:solidFill>
                  <a:schemeClr val="folHlink"/>
                </a:solidFill>
                <a:latin typeface="Courier New" pitchFamily="49" charset="0"/>
              </a:rPr>
              <a:t>    </a:t>
            </a:r>
            <a:r>
              <a:rPr lang="en-US" sz="1600" b="1" dirty="0" err="1">
                <a:solidFill>
                  <a:srgbClr val="FF0000"/>
                </a:solidFill>
                <a:latin typeface="Courier New" pitchFamily="49" charset="0"/>
              </a:rPr>
              <a:t>Display.update</a:t>
            </a:r>
            <a:r>
              <a:rPr lang="en-US" sz="1600" b="1" dirty="0">
                <a:solidFill>
                  <a:srgbClr val="FF0000"/>
                </a:solidFill>
                <a:latin typeface="Courier New" pitchFamily="49" charset="0"/>
              </a:rPr>
              <a:t>();</a:t>
            </a:r>
          </a:p>
          <a:p>
            <a:pPr algn="l" rtl="0" eaLnBrk="0" hangingPunct="0"/>
            <a:r>
              <a:rPr lang="en-US" sz="1600" b="1" dirty="0">
                <a:latin typeface="Courier New" pitchFamily="49" charset="0"/>
              </a:rPr>
              <a:t>  }</a:t>
            </a:r>
          </a:p>
          <a:p>
            <a:pPr algn="l" rtl="0" eaLnBrk="0" hangingPunct="0"/>
            <a:r>
              <a:rPr lang="en-US" sz="1600" b="1" dirty="0">
                <a:latin typeface="Courier New" pitchFamily="49" charset="0"/>
              </a:rPr>
              <a:t>  </a:t>
            </a:r>
            <a:r>
              <a:rPr lang="en-US" sz="1600" b="1" dirty="0">
                <a:solidFill>
                  <a:srgbClr val="0033CC"/>
                </a:solidFill>
                <a:latin typeface="Courier New" pitchFamily="49" charset="0"/>
              </a:rPr>
              <a:t>void</a:t>
            </a:r>
            <a:r>
              <a:rPr lang="en-US" sz="1600" b="1" dirty="0">
                <a:latin typeface="Courier New" pitchFamily="49" charset="0"/>
              </a:rPr>
              <a:t> setP2(Point p2) {</a:t>
            </a:r>
          </a:p>
          <a:p>
            <a:pPr algn="l" rtl="0" eaLnBrk="0" hangingPunct="0"/>
            <a:r>
              <a:rPr lang="en-US" sz="1600" b="1" dirty="0">
                <a:latin typeface="Courier New" pitchFamily="49" charset="0"/>
              </a:rPr>
              <a:t>    </a:t>
            </a:r>
            <a:r>
              <a:rPr lang="en-US" sz="1600" b="1" dirty="0">
                <a:solidFill>
                  <a:srgbClr val="0033CC"/>
                </a:solidFill>
                <a:latin typeface="Courier New" pitchFamily="49" charset="0"/>
              </a:rPr>
              <a:t>this</a:t>
            </a:r>
            <a:r>
              <a:rPr lang="en-US" sz="1600" b="1" dirty="0">
                <a:latin typeface="Courier New" pitchFamily="49" charset="0"/>
              </a:rPr>
              <a:t>.p2 = p2;</a:t>
            </a:r>
          </a:p>
          <a:p>
            <a:pPr algn="l" rtl="0" eaLnBrk="0" hangingPunct="0"/>
            <a:r>
              <a:rPr lang="en-US" sz="1600" b="1" dirty="0">
                <a:solidFill>
                  <a:schemeClr val="folHlink"/>
                </a:solidFill>
                <a:latin typeface="Courier New" pitchFamily="49" charset="0"/>
              </a:rPr>
              <a:t>    </a:t>
            </a:r>
            <a:r>
              <a:rPr lang="en-US" sz="1600" b="1" dirty="0" err="1">
                <a:solidFill>
                  <a:srgbClr val="FF0000"/>
                </a:solidFill>
                <a:latin typeface="Courier New" pitchFamily="49" charset="0"/>
              </a:rPr>
              <a:t>Display.update</a:t>
            </a:r>
            <a:r>
              <a:rPr lang="en-US" sz="1600" b="1" dirty="0">
                <a:solidFill>
                  <a:srgbClr val="FF0000"/>
                </a:solidFill>
                <a:latin typeface="Courier New" pitchFamily="49" charset="0"/>
              </a:rPr>
              <a:t>();</a:t>
            </a:r>
          </a:p>
          <a:p>
            <a:pPr algn="l" rtl="0" eaLnBrk="0" hangingPunct="0"/>
            <a:r>
              <a:rPr lang="en-US" sz="1600" b="1" dirty="0">
                <a:latin typeface="Courier New" pitchFamily="49" charset="0"/>
              </a:rPr>
              <a:t>  }</a:t>
            </a:r>
          </a:p>
          <a:p>
            <a:pPr algn="l" rtl="0" eaLnBrk="0" hangingPunct="0"/>
            <a:r>
              <a:rPr lang="en-US" sz="1600" b="1" dirty="0">
                <a:latin typeface="Courier New" pitchFamily="49" charset="0"/>
              </a:rPr>
              <a:t>}</a:t>
            </a:r>
          </a:p>
        </p:txBody>
      </p:sp>
      <p:sp>
        <p:nvSpPr>
          <p:cNvPr id="4" name="Text Box 5"/>
          <p:cNvSpPr txBox="1">
            <a:spLocks noChangeArrowheads="1"/>
          </p:cNvSpPr>
          <p:nvPr/>
        </p:nvSpPr>
        <p:spPr bwMode="auto">
          <a:xfrm>
            <a:off x="428596" y="1714488"/>
            <a:ext cx="8458200" cy="400110"/>
          </a:xfrm>
          <a:prstGeom prst="rect">
            <a:avLst/>
          </a:prstGeom>
          <a:noFill/>
          <a:ln w="12700">
            <a:noFill/>
            <a:miter lim="800000"/>
            <a:headEnd/>
            <a:tailEnd/>
          </a:ln>
        </p:spPr>
        <p:txBody>
          <a:bodyPr>
            <a:spAutoFit/>
          </a:bodyPr>
          <a:lstStyle/>
          <a:p>
            <a:pPr algn="l" rtl="0" eaLnBrk="0" hangingPunct="0">
              <a:spcBef>
                <a:spcPct val="50000"/>
              </a:spcBef>
            </a:pPr>
            <a:r>
              <a:rPr lang="fr-FR" sz="2000" b="1" dirty="0">
                <a:solidFill>
                  <a:srgbClr val="02354E"/>
                </a:solidFill>
              </a:rPr>
              <a:t>Le réaffichage est opéré après chaque mouvement</a:t>
            </a:r>
          </a:p>
        </p:txBody>
      </p:sp>
      <p:sp>
        <p:nvSpPr>
          <p:cNvPr id="5" name="Rectangle 4"/>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
        <p:nvSpPr>
          <p:cNvPr id="6" name="Rectangle 5"/>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pic>
        <p:nvPicPr>
          <p:cNvPr id="4" name="Picture 4" descr="log-nebulous"/>
          <p:cNvPicPr>
            <a:picLocks noChangeAspect="1" noChangeArrowheads="1"/>
          </p:cNvPicPr>
          <p:nvPr/>
        </p:nvPicPr>
        <p:blipFill>
          <a:blip r:embed="rId2"/>
          <a:srcRect l="502" t="4672" r="952" b="39850"/>
          <a:stretch>
            <a:fillRect/>
          </a:stretch>
        </p:blipFill>
        <p:spPr bwMode="auto">
          <a:xfrm>
            <a:off x="689003" y="1214422"/>
            <a:ext cx="7883525" cy="3551237"/>
          </a:xfrm>
          <a:prstGeom prst="rect">
            <a:avLst/>
          </a:prstGeom>
          <a:noFill/>
          <a:ln w="9525">
            <a:noFill/>
            <a:miter lim="800000"/>
            <a:headEnd/>
            <a:tailEnd/>
          </a:ln>
        </p:spPr>
      </p:pic>
      <p:sp>
        <p:nvSpPr>
          <p:cNvPr id="5" name="Rectangle 4"/>
          <p:cNvSpPr/>
          <p:nvPr/>
        </p:nvSpPr>
        <p:spPr>
          <a:xfrm>
            <a:off x="357158" y="5072074"/>
            <a:ext cx="8572560" cy="1252651"/>
          </a:xfrm>
          <a:prstGeom prst="rect">
            <a:avLst/>
          </a:prstGeom>
        </p:spPr>
        <p:txBody>
          <a:bodyPr wrap="square">
            <a:spAutoFit/>
          </a:bodyPr>
          <a:lstStyle/>
          <a:p>
            <a:pPr algn="just">
              <a:lnSpc>
                <a:spcPct val="75000"/>
              </a:lnSpc>
              <a:spcBef>
                <a:spcPct val="20000"/>
              </a:spcBef>
            </a:pPr>
            <a:r>
              <a:rPr lang="en-US" sz="2200" dirty="0" err="1" smtClean="0">
                <a:latin typeface="+mj-lt"/>
                <a:cs typeface="Tahoma" pitchFamily="34" charset="0"/>
              </a:rPr>
              <a:t>Localisation</a:t>
            </a:r>
            <a:r>
              <a:rPr lang="en-US" sz="2200" dirty="0" smtClean="0">
                <a:latin typeface="+mj-lt"/>
                <a:cs typeface="Tahoma" pitchFamily="34" charset="0"/>
              </a:rPr>
              <a:t> des instructions relatives aux </a:t>
            </a:r>
            <a:r>
              <a:rPr lang="en-US" sz="2200" dirty="0" smtClean="0">
                <a:solidFill>
                  <a:srgbClr val="FF0000"/>
                </a:solidFill>
                <a:latin typeface="+mj-lt"/>
                <a:cs typeface="Tahoma" pitchFamily="34" charset="0"/>
              </a:rPr>
              <a:t>logging</a:t>
            </a:r>
            <a:r>
              <a:rPr lang="en-US" sz="2200" dirty="0" smtClean="0">
                <a:latin typeface="+mj-lt"/>
                <a:cs typeface="Tahoma" pitchFamily="34" charset="0"/>
              </a:rPr>
              <a:t> </a:t>
            </a:r>
            <a:r>
              <a:rPr lang="en-US" sz="2200" dirty="0" err="1" smtClean="0">
                <a:latin typeface="+mj-lt"/>
                <a:cs typeface="Tahoma" pitchFamily="34" charset="0"/>
              </a:rPr>
              <a:t>dans</a:t>
            </a:r>
            <a:r>
              <a:rPr lang="en-US" sz="2200" dirty="0" smtClean="0">
                <a:latin typeface="+mj-lt"/>
                <a:cs typeface="Tahoma" pitchFamily="34" charset="0"/>
              </a:rPr>
              <a:t> </a:t>
            </a:r>
            <a:r>
              <a:rPr lang="en-US" sz="2200" dirty="0" err="1" smtClean="0">
                <a:latin typeface="+mj-lt"/>
                <a:cs typeface="Tahoma" pitchFamily="34" charset="0"/>
              </a:rPr>
              <a:t>org.apache.tomcat</a:t>
            </a:r>
            <a:endParaRPr lang="en-US" sz="2200" dirty="0" smtClean="0">
              <a:latin typeface="+mj-lt"/>
              <a:cs typeface="Tahoma" pitchFamily="34" charset="0"/>
            </a:endParaRPr>
          </a:p>
          <a:p>
            <a:pPr algn="just">
              <a:lnSpc>
                <a:spcPct val="75000"/>
              </a:lnSpc>
              <a:spcBef>
                <a:spcPct val="20000"/>
              </a:spcBef>
            </a:pPr>
            <a:endParaRPr lang="en-US" sz="2200" dirty="0" smtClean="0">
              <a:latin typeface="+mj-lt"/>
              <a:cs typeface="Tahoma" pitchFamily="34" charset="0"/>
            </a:endParaRPr>
          </a:p>
          <a:p>
            <a:pPr marL="354013" lvl="1" algn="just">
              <a:lnSpc>
                <a:spcPct val="75000"/>
              </a:lnSpc>
              <a:spcBef>
                <a:spcPct val="20000"/>
              </a:spcBef>
              <a:buFont typeface="Arial" pitchFamily="34" charset="0"/>
              <a:buChar char="•"/>
            </a:pPr>
            <a:r>
              <a:rPr lang="en-US" sz="2000" dirty="0" smtClean="0">
                <a:latin typeface="+mj-lt"/>
                <a:cs typeface="Tahoma" pitchFamily="34" charset="0"/>
              </a:rPr>
              <a:t> Les parties du code en rouge </a:t>
            </a:r>
            <a:r>
              <a:rPr lang="en-US" sz="2000" dirty="0" err="1" smtClean="0">
                <a:latin typeface="+mj-lt"/>
                <a:cs typeface="Tahoma" pitchFamily="34" charset="0"/>
              </a:rPr>
              <a:t>occupent</a:t>
            </a:r>
            <a:r>
              <a:rPr lang="en-US" sz="2000" dirty="0" smtClean="0">
                <a:latin typeface="+mj-lt"/>
                <a:cs typeface="Tahoma" pitchFamily="34" charset="0"/>
              </a:rPr>
              <a:t> </a:t>
            </a:r>
            <a:r>
              <a:rPr lang="en-US" sz="2000" dirty="0" err="1" smtClean="0">
                <a:latin typeface="+mj-lt"/>
                <a:cs typeface="Tahoma" pitchFamily="34" charset="0"/>
              </a:rPr>
              <a:t>plusieurs</a:t>
            </a:r>
            <a:r>
              <a:rPr lang="en-US" sz="2000" dirty="0" smtClean="0">
                <a:latin typeface="+mj-lt"/>
                <a:cs typeface="Tahoma" pitchFamily="34" charset="0"/>
              </a:rPr>
              <a:t> zone </a:t>
            </a:r>
            <a:r>
              <a:rPr lang="en-US" sz="2000" dirty="0" err="1" smtClean="0">
                <a:latin typeface="+mj-lt"/>
                <a:cs typeface="Tahoma" pitchFamily="34" charset="0"/>
              </a:rPr>
              <a:t>dans</a:t>
            </a:r>
            <a:r>
              <a:rPr lang="en-US" sz="2000" dirty="0" smtClean="0">
                <a:latin typeface="+mj-lt"/>
                <a:cs typeface="Tahoma" pitchFamily="34" charset="0"/>
              </a:rPr>
              <a:t> </a:t>
            </a:r>
            <a:r>
              <a:rPr lang="en-US" sz="2000" dirty="0" err="1" smtClean="0">
                <a:latin typeface="+mj-lt"/>
                <a:cs typeface="Tahoma" pitchFamily="34" charset="0"/>
              </a:rPr>
              <a:t>chaque</a:t>
            </a:r>
            <a:r>
              <a:rPr lang="en-US" sz="2000" dirty="0" smtClean="0">
                <a:latin typeface="+mj-lt"/>
                <a:cs typeface="Tahoma" pitchFamily="34" charset="0"/>
              </a:rPr>
              <a:t> module</a:t>
            </a:r>
          </a:p>
          <a:p>
            <a:pPr marL="354013" lvl="1" algn="just">
              <a:lnSpc>
                <a:spcPct val="75000"/>
              </a:lnSpc>
              <a:spcBef>
                <a:spcPct val="20000"/>
              </a:spcBef>
              <a:buFont typeface="Arial" pitchFamily="34" charset="0"/>
              <a:buChar char="•"/>
            </a:pPr>
            <a:r>
              <a:rPr lang="en-US" sz="2000" dirty="0" smtClean="0">
                <a:latin typeface="+mj-lt"/>
                <a:cs typeface="Tahoma" pitchFamily="34" charset="0"/>
              </a:rPr>
              <a:t> Les parties en rouge </a:t>
            </a:r>
            <a:r>
              <a:rPr lang="en-US" sz="2000" dirty="0" err="1" smtClean="0">
                <a:latin typeface="+mj-lt"/>
                <a:cs typeface="Tahoma" pitchFamily="34" charset="0"/>
              </a:rPr>
              <a:t>concerne</a:t>
            </a:r>
            <a:r>
              <a:rPr lang="en-US" sz="2000" dirty="0" smtClean="0">
                <a:latin typeface="+mj-lt"/>
                <a:cs typeface="Tahoma" pitchFamily="34" charset="0"/>
              </a:rPr>
              <a:t> </a:t>
            </a:r>
            <a:r>
              <a:rPr lang="en-US" sz="2000" dirty="0" err="1" smtClean="0">
                <a:latin typeface="+mj-lt"/>
                <a:cs typeface="Tahoma" pitchFamily="34" charset="0"/>
              </a:rPr>
              <a:t>quasiment</a:t>
            </a:r>
            <a:r>
              <a:rPr lang="en-US" sz="2000" dirty="0" smtClean="0">
                <a:latin typeface="+mj-lt"/>
                <a:cs typeface="Tahoma" pitchFamily="34" charset="0"/>
              </a:rPr>
              <a:t> </a:t>
            </a:r>
            <a:r>
              <a:rPr lang="en-US" sz="2000" dirty="0" err="1" smtClean="0">
                <a:latin typeface="+mj-lt"/>
                <a:cs typeface="Tahoma" pitchFamily="34" charset="0"/>
              </a:rPr>
              <a:t>tous</a:t>
            </a:r>
            <a:r>
              <a:rPr lang="en-US" sz="2000" dirty="0" smtClean="0">
                <a:latin typeface="+mj-lt"/>
                <a:cs typeface="Tahoma" pitchFamily="34" charset="0"/>
              </a:rPr>
              <a:t> les modules</a:t>
            </a:r>
            <a:endParaRPr lang="fr-FR" dirty="0">
              <a:latin typeface="+mj-lt"/>
            </a:endParaRPr>
          </a:p>
        </p:txBody>
      </p:sp>
      <p:sp>
        <p:nvSpPr>
          <p:cNvPr id="6" name="Rectangle 5"/>
          <p:cNvSpPr/>
          <p:nvPr/>
        </p:nvSpPr>
        <p:spPr>
          <a:xfrm>
            <a:off x="2428860" y="3429000"/>
            <a:ext cx="4572000" cy="1477328"/>
          </a:xfrm>
          <a:prstGeom prst="rect">
            <a:avLst/>
          </a:prstGeom>
          <a:solidFill>
            <a:schemeClr val="accent2">
              <a:lumMod val="20000"/>
              <a:lumOff val="80000"/>
            </a:schemeClr>
          </a:solidFill>
          <a:ln>
            <a:solidFill>
              <a:schemeClr val="tx1"/>
            </a:solidFill>
            <a:prstDash val="dash"/>
          </a:ln>
        </p:spPr>
        <p:txBody>
          <a:bodyPr>
            <a:spAutoFit/>
          </a:bodyPr>
          <a:lstStyle/>
          <a:p>
            <a:pPr algn="just"/>
            <a:r>
              <a:rPr lang="fr-FR" dirty="0" smtClean="0"/>
              <a:t>le concept d'historique des événements ou de </a:t>
            </a:r>
            <a:r>
              <a:rPr lang="fr-FR" b="1" dirty="0" err="1" smtClean="0"/>
              <a:t>logging</a:t>
            </a:r>
            <a:r>
              <a:rPr lang="fr-FR" dirty="0" smtClean="0"/>
              <a:t> désigne l'enregistrement séquentiel dans un fichier ou une base de données de tous les événements affectant un processus particulier.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04800" y="1752889"/>
            <a:ext cx="8458200" cy="1015663"/>
          </a:xfrm>
          <a:prstGeom prst="rect">
            <a:avLst/>
          </a:prstGeom>
          <a:noFill/>
          <a:ln w="12700">
            <a:noFill/>
            <a:miter lim="800000"/>
            <a:headEnd/>
            <a:tailEnd/>
          </a:ln>
        </p:spPr>
        <p:txBody>
          <a:bodyPr>
            <a:spAutoFit/>
          </a:bodyPr>
          <a:lstStyle/>
          <a:p>
            <a:pPr lvl="0" eaLnBrk="0" hangingPunct="0">
              <a:spcBef>
                <a:spcPct val="50000"/>
              </a:spcBef>
            </a:pPr>
            <a:r>
              <a:rPr lang="fr-FR" sz="2400" b="1" dirty="0" smtClean="0"/>
              <a:t>Points de coupure </a:t>
            </a:r>
            <a:r>
              <a:rPr lang="fr-FR" sz="2400" dirty="0" smtClean="0"/>
              <a:t>: </a:t>
            </a:r>
            <a:r>
              <a:rPr lang="fr-FR" sz="2400" b="1" dirty="0" smtClean="0">
                <a:solidFill>
                  <a:schemeClr val="tx2">
                    <a:lumMod val="60000"/>
                    <a:lumOff val="40000"/>
                  </a:schemeClr>
                </a:solidFill>
              </a:rPr>
              <a:t>Portée des points de coupure</a:t>
            </a:r>
          </a:p>
          <a:p>
            <a:pPr lvl="0" eaLnBrk="0" hangingPunct="0">
              <a:spcBef>
                <a:spcPct val="50000"/>
              </a:spcBef>
            </a:pPr>
            <a:r>
              <a:rPr lang="fr-FR" sz="2400" b="1" dirty="0" smtClean="0">
                <a:solidFill>
                  <a:srgbClr val="02354E"/>
                </a:solidFill>
              </a:rPr>
              <a:t>Plusieurs </a:t>
            </a:r>
            <a:r>
              <a:rPr lang="fr-FR" sz="2400" b="1" dirty="0">
                <a:solidFill>
                  <a:srgbClr val="02354E"/>
                </a:solidFill>
              </a:rPr>
              <a:t>classe avec un seul point de coupure</a:t>
            </a:r>
          </a:p>
        </p:txBody>
      </p:sp>
      <p:sp>
        <p:nvSpPr>
          <p:cNvPr id="4" name="Text Box 4"/>
          <p:cNvSpPr txBox="1">
            <a:spLocks noChangeArrowheads="1"/>
          </p:cNvSpPr>
          <p:nvPr/>
        </p:nvSpPr>
        <p:spPr bwMode="auto">
          <a:xfrm>
            <a:off x="533400" y="2960688"/>
            <a:ext cx="5099050" cy="1739900"/>
          </a:xfrm>
          <a:prstGeom prst="rect">
            <a:avLst/>
          </a:prstGeom>
          <a:noFill/>
          <a:ln w="3175">
            <a:noFill/>
            <a:miter lim="800000"/>
            <a:headEnd/>
            <a:tailEnd/>
          </a:ln>
        </p:spPr>
        <p:txBody>
          <a:bodyPr wrap="none">
            <a:spAutoFit/>
          </a:bodyPr>
          <a:lstStyle/>
          <a:p>
            <a:pPr algn="l" rtl="0" eaLnBrk="0" hangingPunct="0"/>
            <a:r>
              <a:rPr lang="en-US" b="1">
                <a:solidFill>
                  <a:srgbClr val="02354E"/>
                </a:solidFill>
                <a:latin typeface="Courier New" pitchFamily="49" charset="0"/>
              </a:rPr>
              <a:t>  pointcut move():</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a:t>
            </a:r>
            <a:r>
              <a:rPr lang="en-US" b="1">
                <a:solidFill>
                  <a:srgbClr val="02354E"/>
                </a:solidFill>
                <a:latin typeface="Courier New" pitchFamily="49" charset="0"/>
              </a:rPr>
              <a:t> Line.setP1(Point)) || </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a:t>
            </a:r>
            <a:r>
              <a:rPr lang="en-US" b="1">
                <a:solidFill>
                  <a:srgbClr val="02354E"/>
                </a:solidFill>
                <a:latin typeface="Courier New" pitchFamily="49" charset="0"/>
              </a:rPr>
              <a:t> Line.setP2(Point)) ||</a:t>
            </a: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a:t>
            </a:r>
            <a:r>
              <a:rPr lang="en-US" b="1">
                <a:solidFill>
                  <a:srgbClr val="FF0000"/>
                </a:solidFill>
                <a:latin typeface="Courier New" pitchFamily="49" charset="0"/>
              </a:rPr>
              <a:t>call(</a:t>
            </a:r>
            <a:r>
              <a:rPr lang="en-US" b="1">
                <a:solidFill>
                  <a:schemeClr val="accent2"/>
                </a:solidFill>
                <a:latin typeface="Courier New" pitchFamily="49" charset="0"/>
              </a:rPr>
              <a:t>void</a:t>
            </a:r>
            <a:r>
              <a:rPr lang="en-US" b="1">
                <a:solidFill>
                  <a:srgbClr val="02354E"/>
                </a:solidFill>
                <a:latin typeface="Courier New" pitchFamily="49" charset="0"/>
              </a:rPr>
              <a:t> </a:t>
            </a:r>
            <a:r>
              <a:rPr lang="en-US" b="1">
                <a:solidFill>
                  <a:srgbClr val="FF0000"/>
                </a:solidFill>
                <a:latin typeface="Courier New" pitchFamily="49" charset="0"/>
              </a:rPr>
              <a:t>Point.setX(int))</a:t>
            </a:r>
            <a:r>
              <a:rPr lang="en-US" b="1">
                <a:solidFill>
                  <a:srgbClr val="02354E"/>
                </a:solidFill>
                <a:latin typeface="Courier New" pitchFamily="49" charset="0"/>
              </a:rPr>
              <a:t>   ||</a:t>
            </a:r>
          </a:p>
          <a:p>
            <a:pPr algn="l" rtl="0" eaLnBrk="0" hangingPunct="0"/>
            <a:r>
              <a:rPr lang="en-US" b="1">
                <a:solidFill>
                  <a:srgbClr val="02354E"/>
                </a:solidFill>
                <a:latin typeface="Courier New" pitchFamily="49" charset="0"/>
              </a:rPr>
              <a:t>    </a:t>
            </a:r>
            <a:r>
              <a:rPr lang="en-US" b="1">
                <a:solidFill>
                  <a:srgbClr val="FF0000"/>
                </a:solidFill>
                <a:latin typeface="Courier New" pitchFamily="49" charset="0"/>
              </a:rPr>
              <a:t>call(</a:t>
            </a:r>
            <a:r>
              <a:rPr lang="en-US" b="1">
                <a:solidFill>
                  <a:schemeClr val="accent2"/>
                </a:solidFill>
                <a:latin typeface="Courier New" pitchFamily="49" charset="0"/>
              </a:rPr>
              <a:t>void</a:t>
            </a:r>
            <a:r>
              <a:rPr lang="en-US" b="1">
                <a:solidFill>
                  <a:srgbClr val="02354E"/>
                </a:solidFill>
                <a:latin typeface="Courier New" pitchFamily="49" charset="0"/>
              </a:rPr>
              <a:t> </a:t>
            </a:r>
            <a:r>
              <a:rPr lang="en-US" b="1">
                <a:solidFill>
                  <a:srgbClr val="FF0000"/>
                </a:solidFill>
                <a:latin typeface="Courier New" pitchFamily="49" charset="0"/>
              </a:rPr>
              <a:t>Point.setY(int))</a:t>
            </a:r>
            <a:r>
              <a:rPr lang="en-US" b="1">
                <a:solidFill>
                  <a:srgbClr val="02354E"/>
                </a:solidFill>
                <a:latin typeface="Courier New" pitchFamily="49" charset="0"/>
              </a:rPr>
              <a:t> ;</a:t>
            </a:r>
          </a:p>
        </p:txBody>
      </p:sp>
      <p:sp>
        <p:nvSpPr>
          <p:cNvPr id="5" name="AutoShape 5"/>
          <p:cNvSpPr>
            <a:spLocks noChangeArrowheads="1"/>
          </p:cNvSpPr>
          <p:nvPr/>
        </p:nvSpPr>
        <p:spPr bwMode="auto">
          <a:xfrm>
            <a:off x="5929322" y="2857496"/>
            <a:ext cx="2438400" cy="457200"/>
          </a:xfrm>
          <a:prstGeom prst="wedgeRoundRectCallout">
            <a:avLst>
              <a:gd name="adj1" fmla="val -164524"/>
              <a:gd name="adj2" fmla="val 66528"/>
              <a:gd name="adj3" fmla="val 16667"/>
            </a:avLst>
          </a:prstGeom>
          <a:solidFill>
            <a:schemeClr val="accent5">
              <a:lumMod val="20000"/>
              <a:lumOff val="80000"/>
              <a:alpha val="56078"/>
            </a:schemeClr>
          </a:solidFill>
          <a:ln w="9525" algn="ctr">
            <a:solidFill>
              <a:srgbClr val="003366"/>
            </a:solidFill>
            <a:miter lim="800000"/>
            <a:headEnd type="none" w="sm" len="sm"/>
            <a:tailEnd type="none" w="sm" len="sm"/>
          </a:ln>
        </p:spPr>
        <p:txBody>
          <a:bodyPr/>
          <a:lstStyle/>
          <a:p>
            <a:pPr algn="ctr"/>
            <a:r>
              <a:rPr lang="fr-FR" sz="2400"/>
              <a:t>La classe Line</a:t>
            </a:r>
          </a:p>
        </p:txBody>
      </p:sp>
      <p:sp>
        <p:nvSpPr>
          <p:cNvPr id="6" name="AutoShape 6"/>
          <p:cNvSpPr>
            <a:spLocks noChangeArrowheads="1"/>
          </p:cNvSpPr>
          <p:nvPr/>
        </p:nvSpPr>
        <p:spPr bwMode="auto">
          <a:xfrm>
            <a:off x="4267200" y="5638800"/>
            <a:ext cx="2438400" cy="457200"/>
          </a:xfrm>
          <a:prstGeom prst="wedgeRoundRectCallout">
            <a:avLst>
              <a:gd name="adj1" fmla="val -101759"/>
              <a:gd name="adj2" fmla="val -261458"/>
              <a:gd name="adj3" fmla="val 16667"/>
            </a:avLst>
          </a:prstGeom>
          <a:solidFill>
            <a:schemeClr val="accent5">
              <a:lumMod val="20000"/>
              <a:lumOff val="80000"/>
              <a:alpha val="56078"/>
            </a:schemeClr>
          </a:solidFill>
          <a:ln w="9525" algn="ctr">
            <a:solidFill>
              <a:srgbClr val="003366"/>
            </a:solidFill>
            <a:miter lim="800000"/>
            <a:headEnd type="none" w="sm" len="sm"/>
            <a:tailEnd type="none" w="sm" len="sm"/>
          </a:ln>
        </p:spPr>
        <p:txBody>
          <a:bodyPr/>
          <a:lstStyle/>
          <a:p>
            <a:pPr algn="ctr"/>
            <a:r>
              <a:rPr lang="fr-FR" sz="2400"/>
              <a:t>La classe Point</a:t>
            </a:r>
          </a:p>
        </p:txBody>
      </p:sp>
      <p:sp>
        <p:nvSpPr>
          <p:cNvPr id="7" name="Rectangle 6"/>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
        <p:nvSpPr>
          <p:cNvPr id="8" name="Rectangle 7"/>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04800" y="1676400"/>
            <a:ext cx="8458200" cy="461665"/>
          </a:xfrm>
          <a:prstGeom prst="rect">
            <a:avLst/>
          </a:prstGeom>
          <a:noFill/>
          <a:ln w="12700">
            <a:noFill/>
            <a:miter lim="800000"/>
            <a:headEnd/>
            <a:tailEnd/>
          </a:ln>
        </p:spPr>
        <p:txBody>
          <a:bodyPr>
            <a:spAutoFit/>
          </a:bodyPr>
          <a:lstStyle/>
          <a:p>
            <a:pPr algn="l" rtl="0" eaLnBrk="0" hangingPunct="0">
              <a:spcBef>
                <a:spcPct val="50000"/>
              </a:spcBef>
            </a:pPr>
            <a:r>
              <a:rPr lang="fr-FR" sz="2400" b="1" dirty="0">
                <a:solidFill>
                  <a:srgbClr val="02354E"/>
                </a:solidFill>
              </a:rPr>
              <a:t>Méthodes des interfaces</a:t>
            </a:r>
          </a:p>
        </p:txBody>
      </p:sp>
      <p:sp>
        <p:nvSpPr>
          <p:cNvPr id="3" name="AutoShape 4"/>
          <p:cNvSpPr>
            <a:spLocks noChangeArrowheads="1"/>
          </p:cNvSpPr>
          <p:nvPr/>
        </p:nvSpPr>
        <p:spPr bwMode="auto">
          <a:xfrm>
            <a:off x="4267200" y="2743200"/>
            <a:ext cx="4495800" cy="914400"/>
          </a:xfrm>
          <a:prstGeom prst="wedgeRoundRectCallout">
            <a:avLst>
              <a:gd name="adj1" fmla="val -62819"/>
              <a:gd name="adj2" fmla="val 104343"/>
              <a:gd name="adj3" fmla="val 16667"/>
            </a:avLst>
          </a:prstGeom>
          <a:solidFill>
            <a:schemeClr val="accent5">
              <a:lumMod val="20000"/>
              <a:lumOff val="80000"/>
              <a:alpha val="56078"/>
            </a:schemeClr>
          </a:solidFill>
          <a:ln w="9525" algn="ctr">
            <a:solidFill>
              <a:srgbClr val="003366"/>
            </a:solidFill>
            <a:miter lim="800000"/>
            <a:headEnd type="none" w="sm" len="sm"/>
            <a:tailEnd type="none" w="sm" len="sm"/>
          </a:ln>
        </p:spPr>
        <p:txBody>
          <a:bodyPr/>
          <a:lstStyle/>
          <a:p>
            <a:pPr algn="ctr" rtl="0"/>
            <a:r>
              <a:rPr lang="fr-FR" sz="2400"/>
              <a:t>Méthode moveBy() de l’interface FigureElement </a:t>
            </a:r>
          </a:p>
        </p:txBody>
      </p:sp>
      <p:sp>
        <p:nvSpPr>
          <p:cNvPr id="4" name="Text Box 5"/>
          <p:cNvSpPr txBox="1">
            <a:spLocks noChangeArrowheads="1"/>
          </p:cNvSpPr>
          <p:nvPr/>
        </p:nvSpPr>
        <p:spPr bwMode="auto">
          <a:xfrm>
            <a:off x="533400" y="3883025"/>
            <a:ext cx="6873875" cy="2289175"/>
          </a:xfrm>
          <a:prstGeom prst="rect">
            <a:avLst/>
          </a:prstGeom>
          <a:noFill/>
          <a:ln w="3175">
            <a:noFill/>
            <a:miter lim="800000"/>
            <a:headEnd/>
            <a:tailEnd/>
          </a:ln>
        </p:spPr>
        <p:txBody>
          <a:bodyPr wrap="none">
            <a:spAutoFit/>
          </a:bodyPr>
          <a:lstStyle/>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pointcut</a:t>
            </a:r>
            <a:r>
              <a:rPr lang="en-US" b="1">
                <a:solidFill>
                  <a:srgbClr val="02354E"/>
                </a:solidFill>
                <a:latin typeface="Courier New" pitchFamily="49" charset="0"/>
              </a:rPr>
              <a:t> move():</a:t>
            </a:r>
          </a:p>
          <a:p>
            <a:pPr algn="l" rtl="0" eaLnBrk="0" hangingPunct="0"/>
            <a:r>
              <a:rPr lang="en-US" b="1">
                <a:solidFill>
                  <a:srgbClr val="02354E"/>
                </a:solidFill>
                <a:latin typeface="Courier New" pitchFamily="49" charset="0"/>
              </a:rPr>
              <a:t>    </a:t>
            </a:r>
            <a:r>
              <a:rPr lang="en-US" b="1">
                <a:solidFill>
                  <a:srgbClr val="FF0000"/>
                </a:solidFill>
                <a:latin typeface="Courier New" pitchFamily="49" charset="0"/>
              </a:rPr>
              <a:t>call( </a:t>
            </a:r>
            <a:r>
              <a:rPr lang="en-US" b="1">
                <a:solidFill>
                  <a:schemeClr val="accent2"/>
                </a:solidFill>
                <a:latin typeface="Courier New" pitchFamily="49" charset="0"/>
              </a:rPr>
              <a:t>void</a:t>
            </a:r>
            <a:r>
              <a:rPr lang="en-US" b="1">
                <a:solidFill>
                  <a:srgbClr val="02354E"/>
                </a:solidFill>
                <a:latin typeface="Courier New" pitchFamily="49" charset="0"/>
              </a:rPr>
              <a:t> </a:t>
            </a:r>
            <a:r>
              <a:rPr lang="en-US" b="1">
                <a:solidFill>
                  <a:srgbClr val="FF0000"/>
                </a:solidFill>
                <a:latin typeface="Courier New" pitchFamily="49" charset="0"/>
              </a:rPr>
              <a:t>FigureElement.moveBy(int, int))</a:t>
            </a:r>
            <a:r>
              <a:rPr lang="en-US" b="1">
                <a:solidFill>
                  <a:srgbClr val="02354E"/>
                </a:solidFill>
                <a:latin typeface="Courier New" pitchFamily="49" charset="0"/>
              </a:rPr>
              <a:t> ||</a:t>
            </a: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call( </a:t>
            </a:r>
            <a:r>
              <a:rPr lang="en-US" b="1">
                <a:solidFill>
                  <a:schemeClr val="accent2"/>
                </a:solidFill>
                <a:latin typeface="Courier New" pitchFamily="49" charset="0"/>
              </a:rPr>
              <a:t>void</a:t>
            </a:r>
            <a:r>
              <a:rPr lang="en-US" b="1">
                <a:solidFill>
                  <a:srgbClr val="02354E"/>
                </a:solidFill>
                <a:latin typeface="Courier New" pitchFamily="49" charset="0"/>
              </a:rPr>
              <a:t> Line.setP1(Point))              ||</a:t>
            </a:r>
          </a:p>
          <a:p>
            <a:pPr algn="l" rtl="0" eaLnBrk="0" hangingPunct="0"/>
            <a:r>
              <a:rPr lang="en-US" b="1">
                <a:solidFill>
                  <a:srgbClr val="02354E"/>
                </a:solidFill>
                <a:latin typeface="Courier New" pitchFamily="49" charset="0"/>
              </a:rPr>
              <a:t>    call( </a:t>
            </a:r>
            <a:r>
              <a:rPr lang="en-US" b="1">
                <a:solidFill>
                  <a:schemeClr val="accent2"/>
                </a:solidFill>
                <a:latin typeface="Courier New" pitchFamily="49" charset="0"/>
              </a:rPr>
              <a:t>void</a:t>
            </a:r>
            <a:r>
              <a:rPr lang="en-US" b="1">
                <a:solidFill>
                  <a:srgbClr val="02354E"/>
                </a:solidFill>
                <a:latin typeface="Courier New" pitchFamily="49" charset="0"/>
              </a:rPr>
              <a:t> Line.setP2(Point))              ||</a:t>
            </a: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call( </a:t>
            </a:r>
            <a:r>
              <a:rPr lang="en-US" b="1">
                <a:solidFill>
                  <a:schemeClr val="accent2"/>
                </a:solidFill>
                <a:latin typeface="Courier New" pitchFamily="49" charset="0"/>
              </a:rPr>
              <a:t>void</a:t>
            </a:r>
            <a:r>
              <a:rPr lang="en-US" b="1">
                <a:solidFill>
                  <a:srgbClr val="02354E"/>
                </a:solidFill>
                <a:latin typeface="Courier New" pitchFamily="49" charset="0"/>
              </a:rPr>
              <a:t> Point.setX(int))                ||</a:t>
            </a:r>
          </a:p>
          <a:p>
            <a:pPr algn="l" rtl="0" eaLnBrk="0" hangingPunct="0"/>
            <a:r>
              <a:rPr lang="en-US" b="1">
                <a:solidFill>
                  <a:srgbClr val="02354E"/>
                </a:solidFill>
                <a:latin typeface="Courier New" pitchFamily="49" charset="0"/>
              </a:rPr>
              <a:t>    call( </a:t>
            </a:r>
            <a:r>
              <a:rPr lang="en-US" b="1">
                <a:solidFill>
                  <a:schemeClr val="accent2"/>
                </a:solidFill>
                <a:latin typeface="Courier New" pitchFamily="49" charset="0"/>
              </a:rPr>
              <a:t>void</a:t>
            </a:r>
            <a:r>
              <a:rPr lang="en-US" b="1">
                <a:solidFill>
                  <a:srgbClr val="02354E"/>
                </a:solidFill>
                <a:latin typeface="Courier New" pitchFamily="49" charset="0"/>
              </a:rPr>
              <a:t> Point.setY(int)) ;</a:t>
            </a:r>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79475" y="1806575"/>
            <a:ext cx="7654925" cy="4057650"/>
          </a:xfrm>
          <a:prstGeom prst="rect">
            <a:avLst/>
          </a:prstGeom>
          <a:solidFill>
            <a:schemeClr val="accent5">
              <a:lumMod val="20000"/>
              <a:lumOff val="80000"/>
            </a:schemeClr>
          </a:solidFill>
          <a:ln w="3175">
            <a:solidFill>
              <a:srgbClr val="007DFA"/>
            </a:solidFill>
            <a:miter lim="800000"/>
            <a:headEnd/>
            <a:tailEnd/>
          </a:ln>
        </p:spPr>
        <p:txBody>
          <a:bodyPr wrap="none">
            <a:spAutoFit/>
          </a:bodyPr>
          <a:lstStyle/>
          <a:p>
            <a:pPr algn="l" rtl="0" eaLnBrk="0" hangingPunct="0"/>
            <a:r>
              <a:rPr lang="en-US" sz="2000" b="1" dirty="0">
                <a:solidFill>
                  <a:schemeClr val="accent2"/>
                </a:solidFill>
                <a:latin typeface="Courier New" pitchFamily="49" charset="0"/>
              </a:rPr>
              <a:t>aspect</a:t>
            </a:r>
            <a:r>
              <a:rPr lang="en-US" sz="2000" b="1" dirty="0">
                <a:solidFill>
                  <a:srgbClr val="02354E"/>
                </a:solidFill>
                <a:latin typeface="Courier New" pitchFamily="49" charset="0"/>
              </a:rPr>
              <a:t> </a:t>
            </a:r>
            <a:r>
              <a:rPr lang="en-US" sz="2000" b="1" dirty="0" err="1">
                <a:solidFill>
                  <a:srgbClr val="02354E"/>
                </a:solidFill>
                <a:latin typeface="Courier New" pitchFamily="49" charset="0"/>
              </a:rPr>
              <a:t>DisplayUpdating</a:t>
            </a:r>
            <a:r>
              <a:rPr lang="en-US" sz="2000" b="1" dirty="0">
                <a:solidFill>
                  <a:srgbClr val="02354E"/>
                </a:solidFill>
                <a:latin typeface="Courier New" pitchFamily="49" charset="0"/>
              </a:rPr>
              <a:t> {</a:t>
            </a:r>
          </a:p>
          <a:p>
            <a:pPr algn="l" rtl="0" eaLnBrk="0" hangingPunct="0"/>
            <a:endParaRPr lang="en-US" sz="2000" b="1" dirty="0">
              <a:solidFill>
                <a:srgbClr val="02354E"/>
              </a:solidFill>
              <a:latin typeface="Courier New" pitchFamily="49" charset="0"/>
            </a:endParaRPr>
          </a:p>
          <a:p>
            <a:pPr algn="l" rtl="0" eaLnBrk="0" hangingPunct="0"/>
            <a:r>
              <a:rPr lang="en-US" sz="2000" b="1" dirty="0">
                <a:solidFill>
                  <a:srgbClr val="02354E"/>
                </a:solidFill>
                <a:latin typeface="Courier New" pitchFamily="49" charset="0"/>
              </a:rPr>
              <a:t>  </a:t>
            </a:r>
            <a:r>
              <a:rPr lang="en-US" sz="2000" b="1" dirty="0" err="1">
                <a:solidFill>
                  <a:schemeClr val="accent2"/>
                </a:solidFill>
                <a:latin typeface="Courier New" pitchFamily="49" charset="0"/>
              </a:rPr>
              <a:t>pointcut</a:t>
            </a:r>
            <a:r>
              <a:rPr lang="en-US" sz="2000" b="1" dirty="0">
                <a:solidFill>
                  <a:srgbClr val="02354E"/>
                </a:solidFill>
                <a:latin typeface="Courier New" pitchFamily="49" charset="0"/>
              </a:rPr>
              <a:t> move():</a:t>
            </a:r>
          </a:p>
          <a:p>
            <a:pPr algn="l" rtl="0" eaLnBrk="0" hangingPunct="0"/>
            <a:r>
              <a:rPr lang="en-US" sz="2000" b="1" dirty="0">
                <a:solidFill>
                  <a:srgbClr val="02354E"/>
                </a:solidFill>
                <a:latin typeface="Courier New" pitchFamily="49" charset="0"/>
              </a:rPr>
              <a:t>    call( </a:t>
            </a:r>
            <a:r>
              <a:rPr lang="en-US" sz="2000" b="1" dirty="0">
                <a:solidFill>
                  <a:schemeClr val="accent2"/>
                </a:solidFill>
                <a:latin typeface="Courier New" pitchFamily="49" charset="0"/>
              </a:rPr>
              <a:t>void</a:t>
            </a:r>
            <a:r>
              <a:rPr lang="en-US" sz="2000" b="1" dirty="0">
                <a:solidFill>
                  <a:srgbClr val="02354E"/>
                </a:solidFill>
                <a:latin typeface="Courier New" pitchFamily="49" charset="0"/>
              </a:rPr>
              <a:t> </a:t>
            </a:r>
            <a:r>
              <a:rPr lang="en-US" sz="2000" b="1" dirty="0" err="1">
                <a:solidFill>
                  <a:srgbClr val="02354E"/>
                </a:solidFill>
                <a:latin typeface="Courier New" pitchFamily="49" charset="0"/>
              </a:rPr>
              <a:t>FigureElement.moveBy</a:t>
            </a:r>
            <a:r>
              <a:rPr lang="en-US" sz="2000" b="1" dirty="0">
                <a:solidFill>
                  <a:srgbClr val="02354E"/>
                </a:solidFill>
                <a:latin typeface="Courier New" pitchFamily="49" charset="0"/>
              </a:rPr>
              <a:t>(</a:t>
            </a:r>
            <a:r>
              <a:rPr lang="en-US" sz="2000" b="1" dirty="0" err="1">
                <a:solidFill>
                  <a:srgbClr val="02354E"/>
                </a:solidFill>
                <a:latin typeface="Courier New" pitchFamily="49" charset="0"/>
              </a:rPr>
              <a:t>int</a:t>
            </a:r>
            <a:r>
              <a:rPr lang="en-US" sz="2000" b="1" dirty="0">
                <a:solidFill>
                  <a:srgbClr val="02354E"/>
                </a:solidFill>
                <a:latin typeface="Courier New" pitchFamily="49" charset="0"/>
              </a:rPr>
              <a:t>, </a:t>
            </a:r>
            <a:r>
              <a:rPr lang="en-US" sz="2000" b="1" dirty="0" err="1">
                <a:solidFill>
                  <a:srgbClr val="02354E"/>
                </a:solidFill>
                <a:latin typeface="Courier New" pitchFamily="49" charset="0"/>
              </a:rPr>
              <a:t>int</a:t>
            </a:r>
            <a:r>
              <a:rPr lang="en-US" sz="2000" b="1" dirty="0">
                <a:solidFill>
                  <a:srgbClr val="02354E"/>
                </a:solidFill>
                <a:latin typeface="Courier New" pitchFamily="49" charset="0"/>
              </a:rPr>
              <a:t>)) ||</a:t>
            </a:r>
          </a:p>
          <a:p>
            <a:pPr algn="l" rtl="0" eaLnBrk="0" hangingPunct="0"/>
            <a:r>
              <a:rPr lang="en-US" sz="2000" b="1" dirty="0">
                <a:solidFill>
                  <a:srgbClr val="02354E"/>
                </a:solidFill>
                <a:latin typeface="Courier New" pitchFamily="49" charset="0"/>
              </a:rPr>
              <a:t>    call( </a:t>
            </a:r>
            <a:r>
              <a:rPr lang="en-US" sz="2000" b="1" dirty="0">
                <a:solidFill>
                  <a:schemeClr val="accent2"/>
                </a:solidFill>
                <a:latin typeface="Courier New" pitchFamily="49" charset="0"/>
              </a:rPr>
              <a:t>void</a:t>
            </a:r>
            <a:r>
              <a:rPr lang="en-US" sz="2000" b="1" dirty="0">
                <a:solidFill>
                  <a:srgbClr val="02354E"/>
                </a:solidFill>
                <a:latin typeface="Courier New" pitchFamily="49" charset="0"/>
              </a:rPr>
              <a:t> Line.setP1(Point))              ||</a:t>
            </a:r>
          </a:p>
          <a:p>
            <a:pPr algn="l" rtl="0" eaLnBrk="0" hangingPunct="0"/>
            <a:r>
              <a:rPr lang="en-US" sz="2000" b="1" dirty="0">
                <a:solidFill>
                  <a:srgbClr val="02354E"/>
                </a:solidFill>
                <a:latin typeface="Courier New" pitchFamily="49" charset="0"/>
              </a:rPr>
              <a:t>    call( </a:t>
            </a:r>
            <a:r>
              <a:rPr lang="en-US" sz="2000" b="1" dirty="0">
                <a:solidFill>
                  <a:schemeClr val="accent2"/>
                </a:solidFill>
                <a:latin typeface="Courier New" pitchFamily="49" charset="0"/>
              </a:rPr>
              <a:t>void</a:t>
            </a:r>
            <a:r>
              <a:rPr lang="en-US" sz="2000" b="1" dirty="0">
                <a:solidFill>
                  <a:srgbClr val="02354E"/>
                </a:solidFill>
                <a:latin typeface="Courier New" pitchFamily="49" charset="0"/>
              </a:rPr>
              <a:t> Line.setP2(Point))              ||</a:t>
            </a:r>
          </a:p>
          <a:p>
            <a:pPr algn="l" rtl="0" eaLnBrk="0" hangingPunct="0"/>
            <a:r>
              <a:rPr lang="en-US" sz="2000" b="1" dirty="0">
                <a:solidFill>
                  <a:srgbClr val="02354E"/>
                </a:solidFill>
                <a:latin typeface="Courier New" pitchFamily="49" charset="0"/>
              </a:rPr>
              <a:t>    call( </a:t>
            </a:r>
            <a:r>
              <a:rPr lang="en-US" sz="2000" b="1" dirty="0">
                <a:solidFill>
                  <a:schemeClr val="accent2"/>
                </a:solidFill>
                <a:latin typeface="Courier New" pitchFamily="49" charset="0"/>
              </a:rPr>
              <a:t>void</a:t>
            </a:r>
            <a:r>
              <a:rPr lang="en-US" sz="2000" b="1" dirty="0">
                <a:solidFill>
                  <a:srgbClr val="02354E"/>
                </a:solidFill>
                <a:latin typeface="Courier New" pitchFamily="49" charset="0"/>
              </a:rPr>
              <a:t> </a:t>
            </a:r>
            <a:r>
              <a:rPr lang="en-US" sz="2000" b="1" dirty="0" err="1">
                <a:solidFill>
                  <a:srgbClr val="02354E"/>
                </a:solidFill>
                <a:latin typeface="Courier New" pitchFamily="49" charset="0"/>
              </a:rPr>
              <a:t>Point.setX</a:t>
            </a:r>
            <a:r>
              <a:rPr lang="en-US" sz="2000" b="1" dirty="0">
                <a:solidFill>
                  <a:srgbClr val="02354E"/>
                </a:solidFill>
                <a:latin typeface="Courier New" pitchFamily="49" charset="0"/>
              </a:rPr>
              <a:t>(</a:t>
            </a:r>
            <a:r>
              <a:rPr lang="en-US" sz="2000" b="1" dirty="0" err="1">
                <a:solidFill>
                  <a:srgbClr val="02354E"/>
                </a:solidFill>
                <a:latin typeface="Courier New" pitchFamily="49" charset="0"/>
              </a:rPr>
              <a:t>int</a:t>
            </a:r>
            <a:r>
              <a:rPr lang="en-US" sz="2000" b="1" dirty="0">
                <a:solidFill>
                  <a:srgbClr val="02354E"/>
                </a:solidFill>
                <a:latin typeface="Courier New" pitchFamily="49" charset="0"/>
              </a:rPr>
              <a:t>))                ||</a:t>
            </a:r>
          </a:p>
          <a:p>
            <a:pPr algn="l" rtl="0" eaLnBrk="0" hangingPunct="0"/>
            <a:r>
              <a:rPr lang="en-US" sz="2000" b="1" dirty="0">
                <a:solidFill>
                  <a:srgbClr val="02354E"/>
                </a:solidFill>
                <a:latin typeface="Courier New" pitchFamily="49" charset="0"/>
              </a:rPr>
              <a:t>    call( </a:t>
            </a:r>
            <a:r>
              <a:rPr lang="en-US" sz="2000" b="1" dirty="0">
                <a:solidFill>
                  <a:schemeClr val="accent2"/>
                </a:solidFill>
                <a:latin typeface="Courier New" pitchFamily="49" charset="0"/>
              </a:rPr>
              <a:t>void</a:t>
            </a:r>
            <a:r>
              <a:rPr lang="en-US" sz="2000" b="1" dirty="0">
                <a:solidFill>
                  <a:srgbClr val="02354E"/>
                </a:solidFill>
                <a:latin typeface="Courier New" pitchFamily="49" charset="0"/>
              </a:rPr>
              <a:t> </a:t>
            </a:r>
            <a:r>
              <a:rPr lang="en-US" sz="2000" b="1" dirty="0" err="1">
                <a:solidFill>
                  <a:srgbClr val="02354E"/>
                </a:solidFill>
                <a:latin typeface="Courier New" pitchFamily="49" charset="0"/>
              </a:rPr>
              <a:t>Point.setY</a:t>
            </a:r>
            <a:r>
              <a:rPr lang="en-US" sz="2000" b="1" dirty="0">
                <a:solidFill>
                  <a:srgbClr val="02354E"/>
                </a:solidFill>
                <a:latin typeface="Courier New" pitchFamily="49" charset="0"/>
              </a:rPr>
              <a:t>(</a:t>
            </a:r>
            <a:r>
              <a:rPr lang="en-US" sz="2000" b="1" dirty="0" err="1">
                <a:solidFill>
                  <a:srgbClr val="02354E"/>
                </a:solidFill>
                <a:latin typeface="Courier New" pitchFamily="49" charset="0"/>
              </a:rPr>
              <a:t>int</a:t>
            </a:r>
            <a:r>
              <a:rPr lang="en-US" sz="2000" b="1" dirty="0">
                <a:solidFill>
                  <a:srgbClr val="02354E"/>
                </a:solidFill>
                <a:latin typeface="Courier New" pitchFamily="49" charset="0"/>
              </a:rPr>
              <a:t>));</a:t>
            </a:r>
          </a:p>
          <a:p>
            <a:pPr algn="l" rtl="0" eaLnBrk="0" hangingPunct="0"/>
            <a:endParaRPr lang="en-US" sz="2000" b="1" dirty="0">
              <a:solidFill>
                <a:srgbClr val="02354E"/>
              </a:solidFill>
              <a:latin typeface="Courier New" pitchFamily="49" charset="0"/>
            </a:endParaRPr>
          </a:p>
          <a:p>
            <a:pPr algn="l" rtl="0" eaLnBrk="0" hangingPunct="0"/>
            <a:r>
              <a:rPr lang="en-US" sz="2000" b="1" dirty="0">
                <a:solidFill>
                  <a:srgbClr val="02354E"/>
                </a:solidFill>
                <a:latin typeface="Courier New" pitchFamily="49" charset="0"/>
              </a:rPr>
              <a:t>  </a:t>
            </a:r>
            <a:r>
              <a:rPr lang="en-US" sz="2000" b="1" dirty="0">
                <a:solidFill>
                  <a:schemeClr val="accent2"/>
                </a:solidFill>
                <a:latin typeface="Courier New" pitchFamily="49" charset="0"/>
              </a:rPr>
              <a:t>after</a:t>
            </a:r>
            <a:r>
              <a:rPr lang="en-US" sz="2000" b="1" dirty="0">
                <a:solidFill>
                  <a:srgbClr val="02354E"/>
                </a:solidFill>
                <a:latin typeface="Courier New" pitchFamily="49" charset="0"/>
              </a:rPr>
              <a:t>() </a:t>
            </a:r>
            <a:r>
              <a:rPr lang="en-US" sz="2000" b="1" dirty="0">
                <a:solidFill>
                  <a:schemeClr val="accent2"/>
                </a:solidFill>
                <a:latin typeface="Courier New" pitchFamily="49" charset="0"/>
              </a:rPr>
              <a:t>returning</a:t>
            </a:r>
            <a:r>
              <a:rPr lang="en-US" sz="2000" b="1" dirty="0">
                <a:solidFill>
                  <a:srgbClr val="02354E"/>
                </a:solidFill>
                <a:latin typeface="Courier New" pitchFamily="49" charset="0"/>
              </a:rPr>
              <a:t>: move() {</a:t>
            </a:r>
          </a:p>
          <a:p>
            <a:pPr algn="l" rtl="0" eaLnBrk="0" hangingPunct="0"/>
            <a:r>
              <a:rPr lang="en-US" sz="2000" b="1" dirty="0">
                <a:solidFill>
                  <a:srgbClr val="02354E"/>
                </a:solidFill>
                <a:latin typeface="Courier New" pitchFamily="49" charset="0"/>
              </a:rPr>
              <a:t>    </a:t>
            </a:r>
            <a:r>
              <a:rPr lang="en-US" sz="2000" b="1" dirty="0" err="1">
                <a:solidFill>
                  <a:srgbClr val="02354E"/>
                </a:solidFill>
                <a:latin typeface="Courier New" pitchFamily="49" charset="0"/>
              </a:rPr>
              <a:t>Display.update</a:t>
            </a:r>
            <a:r>
              <a:rPr lang="en-US" sz="2000" b="1" dirty="0">
                <a:solidFill>
                  <a:srgbClr val="02354E"/>
                </a:solidFill>
                <a:latin typeface="Courier New" pitchFamily="49" charset="0"/>
              </a:rPr>
              <a:t>();</a:t>
            </a:r>
          </a:p>
          <a:p>
            <a:pPr algn="l" rtl="0" eaLnBrk="0" hangingPunct="0"/>
            <a:r>
              <a:rPr lang="en-US" sz="2000" b="1" dirty="0">
                <a:solidFill>
                  <a:srgbClr val="02354E"/>
                </a:solidFill>
                <a:latin typeface="Courier New" pitchFamily="49" charset="0"/>
              </a:rPr>
              <a:t>  }</a:t>
            </a:r>
          </a:p>
          <a:p>
            <a:pPr algn="l" rtl="0" eaLnBrk="0" hangingPunct="0"/>
            <a:r>
              <a:rPr lang="en-US" sz="2000" b="1" dirty="0">
                <a:solidFill>
                  <a:srgbClr val="02354E"/>
                </a:solidFill>
                <a:latin typeface="Courier New" pitchFamily="49" charset="0"/>
              </a:rPr>
              <a:t>}</a:t>
            </a:r>
          </a:p>
        </p:txBody>
      </p:sp>
      <p:sp>
        <p:nvSpPr>
          <p:cNvPr id="4" name="Rectangle 3"/>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5" name="Rectangle 4"/>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09600" y="1508125"/>
            <a:ext cx="7924800" cy="2149475"/>
          </a:xfrm>
          <a:prstGeom prst="rect">
            <a:avLst/>
          </a:prstGeom>
        </p:spPr>
        <p:txBody>
          <a:bodyPr vert="horz" lIns="91440" tIns="45720" rIns="91440" bIns="45720" rtlCol="0">
            <a:normAutofit/>
          </a:bodyPr>
          <a:lstStyle/>
          <a:p>
            <a:pPr fontAlgn="auto">
              <a:lnSpc>
                <a:spcPct val="80000"/>
              </a:lnSpc>
              <a:spcBef>
                <a:spcPct val="20000"/>
              </a:spcBef>
              <a:spcAft>
                <a:spcPts val="0"/>
              </a:spcAft>
              <a:defRPr/>
            </a:pPr>
            <a:r>
              <a:rPr lang="fr-FR" sz="2400" b="1" dirty="0" smtClean="0"/>
              <a:t>Points de coupure </a:t>
            </a:r>
            <a:r>
              <a:rPr lang="fr-FR" sz="2400" dirty="0" smtClean="0"/>
              <a:t>: </a:t>
            </a:r>
            <a:r>
              <a:rPr kumimoji="0" lang="fr-FR" sz="24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Récupération du contexte</a:t>
            </a: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Les valeurs sont transmises :</a:t>
            </a:r>
          </a:p>
          <a:p>
            <a:pPr marL="0" marR="0" lvl="0"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Des points de coupure vers les points de coupures définis par l’utilisateur</a:t>
            </a:r>
          </a:p>
          <a:p>
            <a:pPr marL="0" marR="0" lvl="0"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De droite à gauche et passe les deux point (:)</a:t>
            </a:r>
          </a:p>
          <a:p>
            <a:pPr marL="0" marR="0" lvl="0"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Des points de coupure aux consignes puis à leur corps</a:t>
            </a:r>
          </a:p>
        </p:txBody>
      </p:sp>
      <p:sp>
        <p:nvSpPr>
          <p:cNvPr id="8" name="Text Box 3"/>
          <p:cNvSpPr txBox="1">
            <a:spLocks noChangeArrowheads="1"/>
          </p:cNvSpPr>
          <p:nvPr/>
        </p:nvSpPr>
        <p:spPr bwMode="auto">
          <a:xfrm>
            <a:off x="1143000" y="3505200"/>
            <a:ext cx="5918200" cy="3113088"/>
          </a:xfrm>
          <a:prstGeom prst="rect">
            <a:avLst/>
          </a:prstGeom>
          <a:noFill/>
          <a:ln w="3175">
            <a:noFill/>
            <a:miter lim="800000"/>
            <a:headEnd/>
            <a:tailEnd/>
          </a:ln>
        </p:spPr>
        <p:txBody>
          <a:bodyPr wrap="none">
            <a:spAutoFit/>
          </a:bodyPr>
          <a:lstStyle/>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pointcut</a:t>
            </a:r>
            <a:r>
              <a:rPr lang="en-US" b="1">
                <a:solidFill>
                  <a:srgbClr val="02354E"/>
                </a:solidFill>
                <a:latin typeface="Courier New" pitchFamily="49" charset="0"/>
              </a:rPr>
              <a:t> move(Line l):</a:t>
            </a:r>
          </a:p>
          <a:p>
            <a:pPr algn="l" rtl="0" eaLnBrk="0" hangingPunct="0"/>
            <a:r>
              <a:rPr lang="en-US" b="1">
                <a:solidFill>
                  <a:srgbClr val="02354E"/>
                </a:solidFill>
                <a:latin typeface="Courier New" pitchFamily="49" charset="0"/>
              </a:rPr>
              <a:t> </a:t>
            </a:r>
            <a:br>
              <a:rPr lang="en-US" b="1">
                <a:solidFill>
                  <a:srgbClr val="02354E"/>
                </a:solidFill>
                <a:latin typeface="Courier New" pitchFamily="49" charset="0"/>
              </a:rPr>
            </a:br>
            <a:r>
              <a:rPr lang="en-US" b="1">
                <a:solidFill>
                  <a:srgbClr val="02354E"/>
                </a:solidFill>
                <a:latin typeface="Courier New" pitchFamily="49" charset="0"/>
              </a:rPr>
              <a:t>    </a:t>
            </a:r>
            <a:r>
              <a:rPr lang="en-US" b="1">
                <a:solidFill>
                  <a:schemeClr val="accent2"/>
                </a:solidFill>
                <a:latin typeface="Courier New" pitchFamily="49" charset="0"/>
              </a:rPr>
              <a:t>target</a:t>
            </a:r>
            <a:r>
              <a:rPr lang="en-US" b="1">
                <a:solidFill>
                  <a:srgbClr val="02354E"/>
                </a:solidFill>
                <a:latin typeface="Courier New" pitchFamily="49" charset="0"/>
              </a:rPr>
              <a:t>(l) &amp;&amp;</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a:t>
            </a:r>
            <a:r>
              <a:rPr lang="en-US" b="1">
                <a:solidFill>
                  <a:srgbClr val="02354E"/>
                </a:solidFill>
                <a:latin typeface="Courier New" pitchFamily="49" charset="0"/>
              </a:rPr>
              <a:t> Line.setP1(Point)) || </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a:t>
            </a:r>
            <a:r>
              <a:rPr lang="en-US" b="1">
                <a:solidFill>
                  <a:srgbClr val="02354E"/>
                </a:solidFill>
                <a:latin typeface="Courier New" pitchFamily="49" charset="0"/>
              </a:rPr>
              <a:t> Line.setP2(Point)));</a:t>
            </a:r>
          </a:p>
          <a:p>
            <a:pPr algn="l" rtl="0" eaLnBrk="0" hangingPunct="0"/>
            <a:endParaRPr lang="en-US" b="1">
              <a:solidFill>
                <a:srgbClr val="02354E"/>
              </a:solidFill>
              <a:latin typeface="Courier New" pitchFamily="49" charset="0"/>
            </a:endParaRP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after</a:t>
            </a:r>
            <a:r>
              <a:rPr lang="en-US" b="1">
                <a:solidFill>
                  <a:srgbClr val="02354E"/>
                </a:solidFill>
                <a:latin typeface="Courier New" pitchFamily="49" charset="0"/>
              </a:rPr>
              <a:t>(Line line) </a:t>
            </a:r>
            <a:r>
              <a:rPr lang="en-US" b="1">
                <a:solidFill>
                  <a:schemeClr val="accent2"/>
                </a:solidFill>
                <a:latin typeface="Courier New" pitchFamily="49" charset="0"/>
              </a:rPr>
              <a:t>returning</a:t>
            </a:r>
            <a:r>
              <a:rPr lang="en-US" b="1">
                <a:solidFill>
                  <a:srgbClr val="02354E"/>
                </a:solidFill>
                <a:latin typeface="Courier New" pitchFamily="49" charset="0"/>
              </a:rPr>
              <a:t>: move(line) {</a:t>
            </a:r>
          </a:p>
          <a:p>
            <a:pPr algn="l" rtl="0" eaLnBrk="0" hangingPunct="0"/>
            <a:r>
              <a:rPr lang="en-US" b="1">
                <a:solidFill>
                  <a:srgbClr val="02354E"/>
                </a:solidFill>
                <a:latin typeface="Courier New" pitchFamily="49" charset="0"/>
              </a:rPr>
              <a:t/>
            </a:r>
            <a:br>
              <a:rPr lang="en-US" b="1">
                <a:solidFill>
                  <a:srgbClr val="02354E"/>
                </a:solidFill>
                <a:latin typeface="Courier New" pitchFamily="49" charset="0"/>
              </a:rPr>
            </a:br>
            <a:r>
              <a:rPr lang="en-US" b="1">
                <a:solidFill>
                  <a:srgbClr val="02354E"/>
                </a:solidFill>
                <a:latin typeface="Courier New" pitchFamily="49" charset="0"/>
              </a:rPr>
              <a:t>    </a:t>
            </a:r>
            <a:r>
              <a:rPr lang="en-US" b="1" i="1">
                <a:solidFill>
                  <a:srgbClr val="02354E"/>
                </a:solidFill>
                <a:latin typeface="Courier New" pitchFamily="49" charset="0"/>
              </a:rPr>
              <a:t>&lt;line est lié à Line&gt;</a:t>
            </a:r>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	</a:t>
            </a:r>
          </a:p>
        </p:txBody>
      </p:sp>
      <p:sp>
        <p:nvSpPr>
          <p:cNvPr id="10" name="Freeform 5"/>
          <p:cNvSpPr>
            <a:spLocks/>
          </p:cNvSpPr>
          <p:nvPr/>
        </p:nvSpPr>
        <p:spPr bwMode="auto">
          <a:xfrm>
            <a:off x="2613025" y="5064125"/>
            <a:ext cx="3698875" cy="673100"/>
          </a:xfrm>
          <a:custGeom>
            <a:avLst/>
            <a:gdLst>
              <a:gd name="T0" fmla="*/ 2147483647 w 2330"/>
              <a:gd name="T1" fmla="*/ 2147483647 h 424"/>
              <a:gd name="T2" fmla="*/ 2147483647 w 2330"/>
              <a:gd name="T3" fmla="*/ 2147483647 h 424"/>
              <a:gd name="T4" fmla="*/ 2147483647 w 2330"/>
              <a:gd name="T5" fmla="*/ 2147483647 h 424"/>
              <a:gd name="T6" fmla="*/ 2147483647 w 2330"/>
              <a:gd name="T7" fmla="*/ 2147483647 h 424"/>
              <a:gd name="T8" fmla="*/ 0 60000 65536"/>
              <a:gd name="T9" fmla="*/ 0 60000 65536"/>
              <a:gd name="T10" fmla="*/ 0 60000 65536"/>
              <a:gd name="T11" fmla="*/ 0 60000 65536"/>
              <a:gd name="T12" fmla="*/ 0 w 2330"/>
              <a:gd name="T13" fmla="*/ 0 h 424"/>
              <a:gd name="T14" fmla="*/ 2330 w 2330"/>
              <a:gd name="T15" fmla="*/ 424 h 424"/>
            </a:gdLst>
            <a:ahLst/>
            <a:cxnLst>
              <a:cxn ang="T8">
                <a:pos x="T0" y="T1"/>
              </a:cxn>
              <a:cxn ang="T9">
                <a:pos x="T2" y="T3"/>
              </a:cxn>
              <a:cxn ang="T10">
                <a:pos x="T4" y="T5"/>
              </a:cxn>
              <a:cxn ang="T11">
                <a:pos x="T6" y="T7"/>
              </a:cxn>
            </a:cxnLst>
            <a:rect l="T12" t="T13" r="T14" b="T15"/>
            <a:pathLst>
              <a:path w="2330" h="424">
                <a:moveTo>
                  <a:pt x="2330" y="173"/>
                </a:moveTo>
                <a:cubicBezTo>
                  <a:pt x="2239" y="154"/>
                  <a:pt x="2129" y="70"/>
                  <a:pt x="1782" y="52"/>
                </a:cubicBezTo>
                <a:cubicBezTo>
                  <a:pt x="1435" y="34"/>
                  <a:pt x="498" y="0"/>
                  <a:pt x="249" y="62"/>
                </a:cubicBezTo>
                <a:cubicBezTo>
                  <a:pt x="0" y="124"/>
                  <a:pt x="278" y="349"/>
                  <a:pt x="286" y="424"/>
                </a:cubicBezTo>
              </a:path>
            </a:pathLst>
          </a:custGeom>
          <a:noFill/>
          <a:ln w="57150">
            <a:solidFill>
              <a:srgbClr val="FF5F5F"/>
            </a:solidFill>
            <a:round/>
            <a:headEnd type="none" w="sm" len="sm"/>
            <a:tailEnd type="stealth" w="med" len="med"/>
          </a:ln>
        </p:spPr>
        <p:txBody>
          <a:bodyPr>
            <a:spAutoFit/>
          </a:bodyPr>
          <a:lstStyle/>
          <a:p>
            <a:endParaRPr lang="fr-FR"/>
          </a:p>
        </p:txBody>
      </p:sp>
      <p:sp>
        <p:nvSpPr>
          <p:cNvPr id="11" name="Freeform 6"/>
          <p:cNvSpPr>
            <a:spLocks/>
          </p:cNvSpPr>
          <p:nvPr/>
        </p:nvSpPr>
        <p:spPr bwMode="auto">
          <a:xfrm>
            <a:off x="2667000" y="3810000"/>
            <a:ext cx="2514600" cy="609600"/>
          </a:xfrm>
          <a:custGeom>
            <a:avLst/>
            <a:gdLst>
              <a:gd name="T0" fmla="*/ 2147483647 w 1584"/>
              <a:gd name="T1" fmla="*/ 2147483647 h 384"/>
              <a:gd name="T2" fmla="*/ 2147483647 w 1584"/>
              <a:gd name="T3" fmla="*/ 2147483647 h 384"/>
              <a:gd name="T4" fmla="*/ 2147483647 w 1584"/>
              <a:gd name="T5" fmla="*/ 2147483647 h 384"/>
              <a:gd name="T6" fmla="*/ 2147483647 w 1584"/>
              <a:gd name="T7" fmla="*/ 0 h 384"/>
              <a:gd name="T8" fmla="*/ 0 60000 65536"/>
              <a:gd name="T9" fmla="*/ 0 60000 65536"/>
              <a:gd name="T10" fmla="*/ 0 60000 65536"/>
              <a:gd name="T11" fmla="*/ 0 60000 65536"/>
              <a:gd name="T12" fmla="*/ 0 w 1584"/>
              <a:gd name="T13" fmla="*/ 0 h 384"/>
              <a:gd name="T14" fmla="*/ 1584 w 1584"/>
              <a:gd name="T15" fmla="*/ 384 h 384"/>
            </a:gdLst>
            <a:ahLst/>
            <a:cxnLst>
              <a:cxn ang="T8">
                <a:pos x="T0" y="T1"/>
              </a:cxn>
              <a:cxn ang="T9">
                <a:pos x="T2" y="T3"/>
              </a:cxn>
              <a:cxn ang="T10">
                <a:pos x="T4" y="T5"/>
              </a:cxn>
              <a:cxn ang="T11">
                <a:pos x="T6" y="T7"/>
              </a:cxn>
            </a:cxnLst>
            <a:rect l="T12" t="T13" r="T14" b="T15"/>
            <a:pathLst>
              <a:path w="1584" h="384">
                <a:moveTo>
                  <a:pt x="1584" y="373"/>
                </a:moveTo>
                <a:cubicBezTo>
                  <a:pt x="1525" y="354"/>
                  <a:pt x="1485" y="262"/>
                  <a:pt x="1231" y="257"/>
                </a:cubicBezTo>
                <a:cubicBezTo>
                  <a:pt x="977" y="252"/>
                  <a:pt x="120" y="384"/>
                  <a:pt x="60" y="341"/>
                </a:cubicBezTo>
                <a:cubicBezTo>
                  <a:pt x="0" y="298"/>
                  <a:pt x="701" y="71"/>
                  <a:pt x="869" y="0"/>
                </a:cubicBezTo>
              </a:path>
            </a:pathLst>
          </a:custGeom>
          <a:noFill/>
          <a:ln w="57150">
            <a:solidFill>
              <a:srgbClr val="FF5F5F"/>
            </a:solidFill>
            <a:round/>
            <a:headEnd type="none" w="sm" len="sm"/>
            <a:tailEnd type="stealth" w="med" len="med"/>
          </a:ln>
        </p:spPr>
        <p:txBody>
          <a:bodyPr>
            <a:spAutoFit/>
          </a:bodyPr>
          <a:lstStyle/>
          <a:p>
            <a:endParaRPr lang="fr-FR"/>
          </a:p>
        </p:txBody>
      </p:sp>
      <p:sp>
        <p:nvSpPr>
          <p:cNvPr id="12" name="Freeform 7"/>
          <p:cNvSpPr>
            <a:spLocks/>
          </p:cNvSpPr>
          <p:nvPr/>
        </p:nvSpPr>
        <p:spPr bwMode="auto">
          <a:xfrm>
            <a:off x="4173538" y="3644900"/>
            <a:ext cx="2562225" cy="1665288"/>
          </a:xfrm>
          <a:custGeom>
            <a:avLst/>
            <a:gdLst>
              <a:gd name="T0" fmla="*/ 0 w 1614"/>
              <a:gd name="T1" fmla="*/ 2147483647 h 1049"/>
              <a:gd name="T2" fmla="*/ 2147483647 w 1614"/>
              <a:gd name="T3" fmla="*/ 2147483647 h 1049"/>
              <a:gd name="T4" fmla="*/ 2147483647 w 1614"/>
              <a:gd name="T5" fmla="*/ 2147483647 h 1049"/>
              <a:gd name="T6" fmla="*/ 2147483647 w 1614"/>
              <a:gd name="T7" fmla="*/ 2147483647 h 1049"/>
              <a:gd name="T8" fmla="*/ 0 60000 65536"/>
              <a:gd name="T9" fmla="*/ 0 60000 65536"/>
              <a:gd name="T10" fmla="*/ 0 60000 65536"/>
              <a:gd name="T11" fmla="*/ 0 60000 65536"/>
              <a:gd name="T12" fmla="*/ 0 w 1614"/>
              <a:gd name="T13" fmla="*/ 0 h 1049"/>
              <a:gd name="T14" fmla="*/ 1614 w 1614"/>
              <a:gd name="T15" fmla="*/ 1049 h 1049"/>
            </a:gdLst>
            <a:ahLst/>
            <a:cxnLst>
              <a:cxn ang="T8">
                <a:pos x="T0" y="T1"/>
              </a:cxn>
              <a:cxn ang="T9">
                <a:pos x="T2" y="T3"/>
              </a:cxn>
              <a:cxn ang="T10">
                <a:pos x="T4" y="T5"/>
              </a:cxn>
              <a:cxn ang="T11">
                <a:pos x="T6" y="T7"/>
              </a:cxn>
            </a:cxnLst>
            <a:rect l="T12" t="T13" r="T14" b="T15"/>
            <a:pathLst>
              <a:path w="1614" h="1049">
                <a:moveTo>
                  <a:pt x="0" y="101"/>
                </a:moveTo>
                <a:cubicBezTo>
                  <a:pt x="51" y="121"/>
                  <a:pt x="70" y="216"/>
                  <a:pt x="307" y="222"/>
                </a:cubicBezTo>
                <a:cubicBezTo>
                  <a:pt x="544" y="228"/>
                  <a:pt x="1230" y="0"/>
                  <a:pt x="1422" y="138"/>
                </a:cubicBezTo>
                <a:cubicBezTo>
                  <a:pt x="1614" y="276"/>
                  <a:pt x="1451" y="859"/>
                  <a:pt x="1459" y="1049"/>
                </a:cubicBezTo>
              </a:path>
            </a:pathLst>
          </a:custGeom>
          <a:noFill/>
          <a:ln w="57150">
            <a:solidFill>
              <a:srgbClr val="FF5F5F"/>
            </a:solidFill>
            <a:round/>
            <a:headEnd type="none" w="sm" len="sm"/>
            <a:tailEnd type="stealth" w="med" len="med"/>
          </a:ln>
        </p:spPr>
        <p:txBody>
          <a:bodyPr>
            <a:spAutoFit/>
          </a:bodyPr>
          <a:lstStyle/>
          <a:p>
            <a:endParaRPr lang="fr-FR"/>
          </a:p>
        </p:txBody>
      </p:sp>
      <p:sp>
        <p:nvSpPr>
          <p:cNvPr id="13" name="Freeform 8"/>
          <p:cNvSpPr>
            <a:spLocks/>
          </p:cNvSpPr>
          <p:nvPr/>
        </p:nvSpPr>
        <p:spPr bwMode="auto">
          <a:xfrm>
            <a:off x="3273425" y="5781675"/>
            <a:ext cx="147638" cy="265113"/>
          </a:xfrm>
          <a:custGeom>
            <a:avLst/>
            <a:gdLst>
              <a:gd name="T0" fmla="*/ 0 w 93"/>
              <a:gd name="T1" fmla="*/ 0 h 167"/>
              <a:gd name="T2" fmla="*/ 2147483647 w 93"/>
              <a:gd name="T3" fmla="*/ 2147483647 h 167"/>
              <a:gd name="T4" fmla="*/ 0 60000 65536"/>
              <a:gd name="T5" fmla="*/ 0 60000 65536"/>
              <a:gd name="T6" fmla="*/ 0 w 93"/>
              <a:gd name="T7" fmla="*/ 0 h 167"/>
              <a:gd name="T8" fmla="*/ 93 w 93"/>
              <a:gd name="T9" fmla="*/ 167 h 167"/>
            </a:gdLst>
            <a:ahLst/>
            <a:cxnLst>
              <a:cxn ang="T4">
                <a:pos x="T0" y="T1"/>
              </a:cxn>
              <a:cxn ang="T5">
                <a:pos x="T2" y="T3"/>
              </a:cxn>
            </a:cxnLst>
            <a:rect l="T6" t="T7" r="T8" b="T9"/>
            <a:pathLst>
              <a:path w="93" h="167">
                <a:moveTo>
                  <a:pt x="0" y="0"/>
                </a:moveTo>
                <a:cubicBezTo>
                  <a:pt x="15" y="28"/>
                  <a:pt x="74" y="132"/>
                  <a:pt x="93" y="167"/>
                </a:cubicBezTo>
              </a:path>
            </a:pathLst>
          </a:custGeom>
          <a:noFill/>
          <a:ln w="57150">
            <a:solidFill>
              <a:srgbClr val="FF5F5F"/>
            </a:solidFill>
            <a:round/>
            <a:headEnd type="none" w="sm" len="sm"/>
            <a:tailEnd type="stealth" w="med" len="med"/>
          </a:ln>
        </p:spPr>
        <p:txBody>
          <a:bodyPr>
            <a:spAutoFit/>
          </a:bodyPr>
          <a:lstStyle/>
          <a:p>
            <a:endParaRPr lang="fr-FR"/>
          </a:p>
        </p:txBody>
      </p:sp>
      <p:sp>
        <p:nvSpPr>
          <p:cNvPr id="14" name="Rectangle 13"/>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15" name="Rectangle 14"/>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7">
                                            <p:txEl>
                                              <p:pRg st="2" end="2"/>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 calcmode="lin" valueType="num">
                                      <p:cBhvr>
                                        <p:cTn id="4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7">
                                            <p:txEl>
                                              <p:pRg st="3" end="3"/>
                                            </p:txEl>
                                          </p:spTgt>
                                        </p:tgtEl>
                                      </p:cBhvr>
                                    </p:animEffect>
                                  </p:childTnLst>
                                </p:cTn>
                              </p:par>
                              <p:par>
                                <p:cTn id="43" presetID="53" presetClass="entr" presetSubtype="0" fill="hold"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p:cTn id="4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42910" y="1785926"/>
            <a:ext cx="7924800" cy="4892675"/>
          </a:xfrm>
          <a:prstGeom prst="rect">
            <a:avLst/>
          </a:prstGeom>
        </p:spPr>
        <p:txBody>
          <a:bodyPr vert="horz" lIns="91440" tIns="45720" rIns="91440" bIns="45720" rtlCol="0">
            <a:normAutofit/>
          </a:bodyPr>
          <a:lstStyle/>
          <a:p>
            <a:pPr marL="0" marR="0" lvl="0" indent="0" algn="l" defTabSz="914400" rtl="0" eaLnBrk="1" fontAlgn="auto" latinLnBrk="0" hangingPunct="1">
              <a:lnSpc>
                <a:spcPct val="75000"/>
              </a:lnSpc>
              <a:spcBef>
                <a:spcPct val="20000"/>
              </a:spcBef>
              <a:spcAft>
                <a:spcPts val="0"/>
              </a:spcAft>
              <a:buClrTx/>
              <a:buSzTx/>
              <a:buFontTx/>
              <a:buNone/>
              <a:tabLst/>
              <a:defRPr/>
            </a:pPr>
            <a:r>
              <a:rPr kumimoji="0" lang="fr-FR" sz="2200" b="1" i="0" u="none" strike="noStrike" kern="1200" cap="none" spc="0" normalizeH="0" baseline="0" noProof="0" dirty="0" err="1" smtClean="0">
                <a:ln>
                  <a:noFill/>
                </a:ln>
                <a:solidFill>
                  <a:schemeClr val="tx1"/>
                </a:solidFill>
                <a:effectLst/>
                <a:uLnTx/>
                <a:uFillTx/>
                <a:latin typeface="Courier New" pitchFamily="49" charset="0"/>
                <a:ea typeface="+mn-ea"/>
                <a:cs typeface="+mn-cs"/>
              </a:rPr>
              <a:t>target</a:t>
            </a:r>
            <a:r>
              <a:rPr kumimoji="0" lang="fr-FR" sz="2200" b="1" i="0" u="none" strike="noStrike" kern="1200" cap="none" spc="0" normalizeH="0" baseline="0" noProof="0" dirty="0" smtClean="0">
                <a:ln>
                  <a:noFill/>
                </a:ln>
                <a:solidFill>
                  <a:schemeClr val="tx1"/>
                </a:solidFill>
                <a:effectLst/>
                <a:uLnTx/>
                <a:uFillTx/>
                <a:latin typeface="Courier New" pitchFamily="49" charset="0"/>
                <a:ea typeface="+mn-ea"/>
                <a:cs typeface="+mn-cs"/>
              </a:rPr>
              <a:t>( </a:t>
            </a:r>
            <a:r>
              <a:rPr kumimoji="0" lang="fr-FR" sz="2200" b="1" i="1" u="none" strike="noStrike" kern="1200" cap="none" spc="0" normalizeH="0" baseline="0" noProof="0" dirty="0" err="1" smtClean="0">
                <a:ln>
                  <a:noFill/>
                </a:ln>
                <a:solidFill>
                  <a:schemeClr val="tx1"/>
                </a:solidFill>
                <a:effectLst/>
                <a:uLnTx/>
                <a:uFillTx/>
                <a:latin typeface="Courier New" pitchFamily="49" charset="0"/>
                <a:ea typeface="+mn-ea"/>
                <a:cs typeface="+mn-cs"/>
              </a:rPr>
              <a:t>TypeName</a:t>
            </a:r>
            <a:r>
              <a:rPr kumimoji="0" lang="fr-FR" sz="2200" b="1" i="0" u="none" strike="noStrike" kern="1200" cap="none" spc="0" normalizeH="0" baseline="0" noProof="0" dirty="0" smtClean="0">
                <a:ln>
                  <a:noFill/>
                </a:ln>
                <a:solidFill>
                  <a:schemeClr val="tx1"/>
                </a:solidFill>
                <a:effectLst/>
                <a:uLnTx/>
                <a:uFillTx/>
                <a:latin typeface="Courier New" pitchFamily="49" charset="0"/>
                <a:ea typeface="+mn-ea"/>
                <a:cs typeface="+mn-cs"/>
              </a:rPr>
              <a:t> | </a:t>
            </a:r>
            <a:r>
              <a:rPr kumimoji="0" lang="fr-FR" sz="2200" b="1" i="1" u="none" strike="noStrike" kern="1200" cap="none" spc="0" normalizeH="0" baseline="0" noProof="0" dirty="0" err="1" smtClean="0">
                <a:ln>
                  <a:noFill/>
                </a:ln>
                <a:solidFill>
                  <a:schemeClr val="tx1"/>
                </a:solidFill>
                <a:effectLst/>
                <a:uLnTx/>
                <a:uFillTx/>
                <a:latin typeface="Courier New" pitchFamily="49" charset="0"/>
                <a:ea typeface="+mn-ea"/>
                <a:cs typeface="+mn-cs"/>
              </a:rPr>
              <a:t>FormalReference</a:t>
            </a:r>
            <a:r>
              <a:rPr kumimoji="0" lang="fr-FR" sz="2200" b="1" i="1" u="none" strike="noStrike" kern="1200" cap="none" spc="0" normalizeH="0" baseline="0" noProof="0" dirty="0" smtClean="0">
                <a:ln>
                  <a:noFill/>
                </a:ln>
                <a:solidFill>
                  <a:schemeClr val="tx1"/>
                </a:solidFill>
                <a:effectLst/>
                <a:uLnTx/>
                <a:uFillTx/>
                <a:latin typeface="Courier New" pitchFamily="49" charset="0"/>
                <a:ea typeface="+mn-ea"/>
                <a:cs typeface="+mn-cs"/>
              </a:rPr>
              <a:t> </a:t>
            </a:r>
            <a:r>
              <a:rPr kumimoji="0" lang="fr-FR" sz="2200" b="1" i="0" u="none" strike="noStrike" kern="1200" cap="none" spc="0" normalizeH="0" baseline="0" noProof="0" dirty="0" smtClean="0">
                <a:ln>
                  <a:noFill/>
                </a:ln>
                <a:solidFill>
                  <a:schemeClr val="tx1"/>
                </a:solidFill>
                <a:effectLst/>
                <a:uLnTx/>
                <a:uFillTx/>
                <a:latin typeface="Courier New" pitchFamily="49" charset="0"/>
                <a:ea typeface="+mn-ea"/>
                <a:cs typeface="+mn-cs"/>
              </a:rPr>
              <a:t>)</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fr-FR" sz="1800" b="0" i="0" u="none" strike="noStrike" kern="1200" cap="none" spc="0" normalizeH="0" baseline="0" noProof="0" dirty="0" err="1" smtClean="0">
                <a:ln>
                  <a:noFill/>
                </a:ln>
                <a:solidFill>
                  <a:schemeClr val="tx1"/>
                </a:solidFill>
                <a:effectLst/>
                <a:uLnTx/>
                <a:uFillTx/>
                <a:latin typeface="Courier New" pitchFamily="49" charset="0"/>
                <a:ea typeface="+mn-ea"/>
                <a:cs typeface="+mn-cs"/>
              </a:rPr>
              <a:t>target</a:t>
            </a:r>
            <a:r>
              <a:rPr kumimoji="0" lang="fr-FR" sz="1800" b="0" i="0" u="none" strike="noStrike" kern="1200" cap="none" spc="0" normalizeH="0" baseline="0" noProof="0" dirty="0" smtClean="0">
                <a:ln>
                  <a:noFill/>
                </a:ln>
                <a:solidFill>
                  <a:schemeClr val="tx1"/>
                </a:solidFill>
                <a:effectLst/>
                <a:uLnTx/>
                <a:uFillTx/>
                <a:latin typeface="Courier New" pitchFamily="49" charset="0"/>
                <a:ea typeface="+mn-ea"/>
                <a:cs typeface="+mn-cs"/>
              </a:rPr>
              <a:t>(Point) / </a:t>
            </a:r>
            <a:r>
              <a:rPr kumimoji="0" lang="fr-FR" sz="1800" b="0" i="0" u="none" strike="noStrike" kern="1200" cap="none" spc="0" normalizeH="0" baseline="0" noProof="0" dirty="0" err="1" smtClean="0">
                <a:ln>
                  <a:noFill/>
                </a:ln>
                <a:solidFill>
                  <a:schemeClr val="tx1"/>
                </a:solidFill>
                <a:effectLst/>
                <a:uLnTx/>
                <a:uFillTx/>
                <a:latin typeface="Courier New" pitchFamily="49" charset="0"/>
                <a:ea typeface="+mn-ea"/>
                <a:cs typeface="+mn-cs"/>
              </a:rPr>
              <a:t>target</a:t>
            </a:r>
            <a:r>
              <a:rPr kumimoji="0" lang="fr-FR" sz="1800" b="0" i="0" u="none" strike="noStrike" kern="1200" cap="none" spc="0" normalizeH="0" baseline="0" noProof="0" dirty="0" smtClean="0">
                <a:ln>
                  <a:noFill/>
                </a:ln>
                <a:solidFill>
                  <a:schemeClr val="tx1"/>
                </a:solidFill>
                <a:effectLst/>
                <a:uLnTx/>
                <a:uFillTx/>
                <a:latin typeface="Courier New" pitchFamily="49" charset="0"/>
                <a:ea typeface="+mn-ea"/>
                <a:cs typeface="+mn-cs"/>
              </a:rPr>
              <a:t>(Line) /</a:t>
            </a:r>
            <a:r>
              <a:rPr kumimoji="0" lang="fr-FR" sz="1800" b="0" i="0" u="none" strike="noStrike" kern="1200" cap="none" spc="0" normalizeH="0" baseline="0" noProof="0" dirty="0" err="1" smtClean="0">
                <a:ln>
                  <a:noFill/>
                </a:ln>
                <a:solidFill>
                  <a:schemeClr val="tx1"/>
                </a:solidFill>
                <a:effectLst/>
                <a:uLnTx/>
                <a:uFillTx/>
                <a:latin typeface="Courier New" pitchFamily="49" charset="0"/>
                <a:ea typeface="+mn-ea"/>
                <a:cs typeface="+mn-cs"/>
              </a:rPr>
              <a:t>target</a:t>
            </a:r>
            <a:r>
              <a:rPr kumimoji="0" lang="fr-FR" sz="1800" b="0" i="0" u="none" strike="noStrike" kern="1200" cap="none" spc="0" normalizeH="0" baseline="0" noProof="0" dirty="0" smtClean="0">
                <a:ln>
                  <a:noFill/>
                </a:ln>
                <a:solidFill>
                  <a:schemeClr val="tx1"/>
                </a:solidFill>
                <a:effectLst/>
                <a:uLnTx/>
                <a:uFillTx/>
                <a:latin typeface="Courier New" pitchFamily="49" charset="0"/>
                <a:ea typeface="+mn-ea"/>
                <a:cs typeface="+mn-cs"/>
              </a:rPr>
              <a:t>(</a:t>
            </a:r>
            <a:r>
              <a:rPr kumimoji="0" lang="fr-FR" sz="1800" b="0" i="0" u="none" strike="noStrike" kern="1200" cap="none" spc="0" normalizeH="0" baseline="0" noProof="0" dirty="0" err="1" smtClean="0">
                <a:ln>
                  <a:noFill/>
                </a:ln>
                <a:solidFill>
                  <a:schemeClr val="tx1"/>
                </a:solidFill>
                <a:effectLst/>
                <a:uLnTx/>
                <a:uFillTx/>
                <a:latin typeface="Courier New" pitchFamily="49" charset="0"/>
                <a:ea typeface="+mn-ea"/>
                <a:cs typeface="+mn-cs"/>
              </a:rPr>
              <a:t>FigureElement</a:t>
            </a:r>
            <a:r>
              <a:rPr kumimoji="0" lang="fr-FR" sz="1800" b="0" i="0" u="none" strike="noStrike" kern="1200" cap="none" spc="0" normalizeH="0" baseline="0" noProof="0" dirty="0" smtClean="0">
                <a:ln>
                  <a:noFill/>
                </a:ln>
                <a:solidFill>
                  <a:schemeClr val="tx1"/>
                </a:solidFill>
                <a:effectLst/>
                <a:uLnTx/>
                <a:uFillTx/>
                <a:latin typeface="Courier New" pitchFamily="49" charset="0"/>
                <a:ea typeface="+mn-ea"/>
                <a:cs typeface="+mn-cs"/>
              </a:rPr>
              <a:t>)</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fr-FR" sz="2600" b="0" i="0" u="none" strike="noStrike" kern="1200" cap="none" spc="0" normalizeH="0" baseline="0" noProof="0" dirty="0" smtClean="0">
              <a:ln>
                <a:noFill/>
              </a:ln>
              <a:solidFill>
                <a:schemeClr val="tx1"/>
              </a:solidFill>
              <a:effectLst/>
              <a:uLnTx/>
              <a:uFillTx/>
              <a:latin typeface="Courier New" pitchFamily="49" charset="0"/>
              <a:ea typeface="+mn-ea"/>
              <a:cs typeface="+mn-cs"/>
            </a:endParaRPr>
          </a:p>
          <a:p>
            <a:pPr marL="0" marR="0" lvl="0" indent="0" algn="l" defTabSz="914400" rtl="0" eaLnBrk="1" fontAlgn="auto" latinLnBrk="0" hangingPunct="1">
              <a:lnSpc>
                <a:spcPct val="80000"/>
              </a:lnSpc>
              <a:spcBef>
                <a:spcPct val="0"/>
              </a:spcBef>
              <a:spcAft>
                <a:spcPts val="0"/>
              </a:spcAft>
              <a:buClrTx/>
              <a:buSzTx/>
              <a:buFontTx/>
              <a:buNone/>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Permet deux opérations:</a:t>
            </a:r>
          </a:p>
          <a:p>
            <a:pPr marL="354013" marR="0" lvl="1" indent="0" algn="l" defTabSz="914400" rtl="0" eaLnBrk="1" fontAlgn="auto" latinLnBrk="0" hangingPunct="1">
              <a:lnSpc>
                <a:spcPct val="80000"/>
              </a:lnSpc>
              <a:spcBef>
                <a:spcPct val="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  Capture l’objet cible</a:t>
            </a:r>
          </a:p>
          <a:p>
            <a:pPr marL="354013" marR="0" lvl="1" indent="0" algn="l" defTabSz="914400" rtl="0" eaLnBrk="1" fontAlgn="auto" latinLnBrk="0" hangingPunct="1">
              <a:lnSpc>
                <a:spcPct val="80000"/>
              </a:lnSpc>
              <a:spcBef>
                <a:spcPct val="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  Des prédicats sur les points de jointure (n’importe quel point de jointure où l’objet cible est de type </a:t>
            </a:r>
            <a:r>
              <a:rPr kumimoji="0" lang="fr-FR" sz="1800" b="0" i="0" u="none" strike="noStrike" kern="1200" cap="none" spc="0" normalizeH="0" baseline="0" noProof="0" dirty="0" err="1" smtClean="0">
                <a:ln>
                  <a:noFill/>
                </a:ln>
                <a:solidFill>
                  <a:schemeClr val="tx1"/>
                </a:solidFill>
                <a:effectLst/>
                <a:uLnTx/>
                <a:uFillTx/>
                <a:latin typeface="+mn-lt"/>
                <a:ea typeface="+mn-ea"/>
                <a:cs typeface="+mn-cs"/>
              </a:rPr>
              <a:t>TypeName</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 Le test étant dynamique)</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pointcut</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move(</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FigureElement</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figElt</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    target(</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figElt</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&amp;&amp; </a:t>
            </a: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    (call(void Line.setP1(Point)) || </a:t>
            </a: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     call(void Line.setP2(Point)) ||</a:t>
            </a: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     call(void </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Point.setX</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int</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     call(void </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Point.setY</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int</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  after(</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FigureElement</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fe</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returning: move(</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fe</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&lt;</a:t>
            </a:r>
            <a:r>
              <a:rPr kumimoji="0" lang="en-US" sz="1600" b="1" i="1" u="none" strike="noStrike" kern="1200" cap="none" spc="0" normalizeH="0" baseline="0" noProof="0" dirty="0" err="1" smtClean="0">
                <a:ln>
                  <a:noFill/>
                </a:ln>
                <a:solidFill>
                  <a:schemeClr val="tx1"/>
                </a:solidFill>
                <a:effectLst/>
                <a:uLnTx/>
                <a:uFillTx/>
                <a:latin typeface="+mn-lt"/>
                <a:ea typeface="+mn-ea"/>
                <a:cs typeface="+mn-cs"/>
              </a:rPr>
              <a:t>fe</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1" u="none" strike="noStrike" kern="1200" cap="none" spc="0" normalizeH="0" baseline="0" noProof="0" dirty="0" err="1" smtClean="0">
                <a:ln>
                  <a:noFill/>
                </a:ln>
                <a:solidFill>
                  <a:schemeClr val="tx1"/>
                </a:solidFill>
                <a:effectLst/>
                <a:uLnTx/>
                <a:uFillTx/>
                <a:latin typeface="+mn-lt"/>
                <a:ea typeface="+mn-ea"/>
                <a:cs typeface="+mn-cs"/>
              </a:rPr>
              <a:t>est</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600" b="1" i="1" u="none" strike="noStrike" kern="1200" cap="none" spc="0" normalizeH="0" baseline="0" noProof="0" dirty="0" err="1" smtClean="0">
                <a:ln>
                  <a:noFill/>
                </a:ln>
                <a:solidFill>
                  <a:schemeClr val="tx1"/>
                </a:solidFill>
                <a:effectLst/>
                <a:uLnTx/>
                <a:uFillTx/>
                <a:latin typeface="+mn-lt"/>
                <a:ea typeface="+mn-ea"/>
                <a:cs typeface="+mn-cs"/>
              </a:rPr>
              <a:t>lié</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 à un objet de </a:t>
            </a:r>
            <a:r>
              <a:rPr kumimoji="0" lang="en-US" sz="1600" b="1" i="1" u="none" strike="noStrike" kern="1200" cap="none" spc="0" normalizeH="0" baseline="0" noProof="0" dirty="0" err="1" smtClean="0">
                <a:ln>
                  <a:noFill/>
                </a:ln>
                <a:solidFill>
                  <a:schemeClr val="tx1"/>
                </a:solidFill>
                <a:effectLst/>
                <a:uLnTx/>
                <a:uFillTx/>
                <a:latin typeface="+mn-lt"/>
                <a:ea typeface="+mn-ea"/>
                <a:cs typeface="+mn-cs"/>
              </a:rPr>
              <a:t>FigureElement</a:t>
            </a:r>
            <a:r>
              <a:rPr kumimoji="0" lang="en-US" sz="1600" b="1" i="1" u="none" strike="noStrike" kern="1200" cap="none" spc="0" normalizeH="0" baseline="0" noProof="0" dirty="0" smtClean="0">
                <a:ln>
                  <a:noFill/>
                </a:ln>
                <a:solidFill>
                  <a:schemeClr val="tx1"/>
                </a:solidFill>
                <a:effectLst/>
                <a:uLnTx/>
                <a:uFillTx/>
                <a:latin typeface="+mn-lt"/>
                <a:ea typeface="+mn-ea"/>
                <a:cs typeface="+mn-cs"/>
              </a:rPr>
              <a:t>&gt;</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Rectangle 2"/>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33400" y="3440113"/>
            <a:ext cx="6873875" cy="3113087"/>
          </a:xfrm>
          <a:prstGeom prst="rect">
            <a:avLst/>
          </a:prstGeom>
          <a:noFill/>
          <a:ln w="3175">
            <a:noFill/>
            <a:miter lim="800000"/>
            <a:headEnd/>
            <a:tailEnd/>
          </a:ln>
        </p:spPr>
        <p:txBody>
          <a:bodyPr wrap="none">
            <a:spAutoFit/>
          </a:bodyPr>
          <a:lstStyle/>
          <a:p>
            <a:pPr algn="l" rtl="0" eaLnBrk="0" hangingPunct="0"/>
            <a:r>
              <a:rPr lang="en-US" b="1" dirty="0">
                <a:solidFill>
                  <a:srgbClr val="02354E"/>
                </a:solidFill>
                <a:latin typeface="Courier New" pitchFamily="49" charset="0"/>
              </a:rPr>
              <a:t>  </a:t>
            </a:r>
            <a:r>
              <a:rPr lang="en-US" b="1" dirty="0" err="1">
                <a:solidFill>
                  <a:schemeClr val="accent2"/>
                </a:solidFill>
                <a:latin typeface="Courier New" pitchFamily="49" charset="0"/>
              </a:rPr>
              <a:t>pointcut</a:t>
            </a:r>
            <a:r>
              <a:rPr lang="en-US" b="1" dirty="0">
                <a:solidFill>
                  <a:srgbClr val="02354E"/>
                </a:solidFill>
                <a:latin typeface="Courier New" pitchFamily="49" charset="0"/>
              </a:rPr>
              <a:t> move(</a:t>
            </a:r>
            <a:r>
              <a:rPr lang="en-US" b="1" dirty="0" err="1">
                <a:solidFill>
                  <a:srgbClr val="02354E"/>
                </a:solidFill>
                <a:latin typeface="Courier New" pitchFamily="49" charset="0"/>
              </a:rPr>
              <a:t>FigureElement</a:t>
            </a:r>
            <a:r>
              <a:rPr lang="en-US" b="1" dirty="0">
                <a:solidFill>
                  <a:srgbClr val="02354E"/>
                </a:solidFill>
                <a:latin typeface="Courier New" pitchFamily="49" charset="0"/>
              </a:rPr>
              <a:t> </a:t>
            </a:r>
            <a:r>
              <a:rPr lang="en-US" b="1" dirty="0" err="1">
                <a:solidFill>
                  <a:schemeClr val="accent1"/>
                </a:solidFill>
                <a:latin typeface="Courier New" pitchFamily="49" charset="0"/>
              </a:rPr>
              <a:t>figElt</a:t>
            </a:r>
            <a:r>
              <a:rPr lang="en-US" b="1" dirty="0">
                <a:solidFill>
                  <a:srgbClr val="02354E"/>
                </a:solidFill>
                <a:latin typeface="Courier New" pitchFamily="49" charset="0"/>
              </a:rPr>
              <a:t>):</a:t>
            </a:r>
          </a:p>
          <a:p>
            <a:pPr algn="l" rtl="0" eaLnBrk="0" hangingPunct="0"/>
            <a:r>
              <a:rPr lang="en-US" b="1" dirty="0">
                <a:solidFill>
                  <a:srgbClr val="02354E"/>
                </a:solidFill>
                <a:latin typeface="Courier New" pitchFamily="49" charset="0"/>
              </a:rPr>
              <a:t>    </a:t>
            </a:r>
            <a:r>
              <a:rPr lang="en-US" b="1" dirty="0">
                <a:solidFill>
                  <a:schemeClr val="accent2"/>
                </a:solidFill>
                <a:latin typeface="Courier New" pitchFamily="49" charset="0"/>
              </a:rPr>
              <a:t>target</a:t>
            </a:r>
            <a:r>
              <a:rPr lang="en-US" b="1" dirty="0">
                <a:solidFill>
                  <a:srgbClr val="02354E"/>
                </a:solidFill>
                <a:latin typeface="Courier New" pitchFamily="49" charset="0"/>
              </a:rPr>
              <a:t>(</a:t>
            </a:r>
            <a:r>
              <a:rPr lang="en-US" b="1" dirty="0" err="1">
                <a:solidFill>
                  <a:schemeClr val="accent1"/>
                </a:solidFill>
                <a:latin typeface="Courier New" pitchFamily="49" charset="0"/>
              </a:rPr>
              <a:t>figElt</a:t>
            </a:r>
            <a:r>
              <a:rPr lang="en-US" b="1" dirty="0">
                <a:solidFill>
                  <a:srgbClr val="02354E"/>
                </a:solidFill>
                <a:latin typeface="Courier New" pitchFamily="49" charset="0"/>
              </a:rPr>
              <a:t>) &amp;&amp; </a:t>
            </a:r>
          </a:p>
          <a:p>
            <a:pPr algn="l" rtl="0" eaLnBrk="0" hangingPunct="0"/>
            <a:r>
              <a:rPr lang="en-US" b="1" dirty="0">
                <a:solidFill>
                  <a:srgbClr val="02354E"/>
                </a:solidFill>
                <a:latin typeface="Courier New" pitchFamily="49" charset="0"/>
              </a:rPr>
              <a:t>    (call(</a:t>
            </a:r>
            <a:r>
              <a:rPr lang="en-US" b="1" dirty="0">
                <a:solidFill>
                  <a:schemeClr val="accent2"/>
                </a:solidFill>
                <a:latin typeface="Courier New" pitchFamily="49" charset="0"/>
              </a:rPr>
              <a:t>void </a:t>
            </a:r>
            <a:r>
              <a:rPr lang="en-US" b="1" dirty="0" err="1">
                <a:solidFill>
                  <a:srgbClr val="02354E"/>
                </a:solidFill>
                <a:latin typeface="Courier New" pitchFamily="49" charset="0"/>
              </a:rPr>
              <a:t>FigureElement.moveBy</a:t>
            </a:r>
            <a:r>
              <a:rPr lang="en-US" b="1" dirty="0">
                <a:solidFill>
                  <a:srgbClr val="02354E"/>
                </a:solidFill>
                <a:latin typeface="Courier New" pitchFamily="49" charset="0"/>
              </a:rPr>
              <a:t>(</a:t>
            </a:r>
            <a:r>
              <a:rPr lang="en-US" b="1" dirty="0" err="1">
                <a:solidFill>
                  <a:srgbClr val="02354E"/>
                </a:solidFill>
                <a:latin typeface="Courier New" pitchFamily="49" charset="0"/>
              </a:rPr>
              <a:t>int</a:t>
            </a:r>
            <a:r>
              <a:rPr lang="en-US" b="1" dirty="0">
                <a:solidFill>
                  <a:srgbClr val="02354E"/>
                </a:solidFill>
                <a:latin typeface="Courier New" pitchFamily="49" charset="0"/>
              </a:rPr>
              <a:t>, </a:t>
            </a:r>
            <a:r>
              <a:rPr lang="en-US" b="1" dirty="0" err="1">
                <a:solidFill>
                  <a:srgbClr val="02354E"/>
                </a:solidFill>
                <a:latin typeface="Courier New" pitchFamily="49" charset="0"/>
              </a:rPr>
              <a:t>int</a:t>
            </a:r>
            <a:r>
              <a:rPr lang="en-US" b="1" dirty="0">
                <a:solidFill>
                  <a:srgbClr val="02354E"/>
                </a:solidFill>
                <a:latin typeface="Courier New" pitchFamily="49" charset="0"/>
              </a:rPr>
              <a:t>)) ||</a:t>
            </a:r>
          </a:p>
          <a:p>
            <a:pPr algn="l" rtl="0" eaLnBrk="0" hangingPunct="0"/>
            <a:r>
              <a:rPr lang="en-US" b="1" dirty="0">
                <a:solidFill>
                  <a:srgbClr val="02354E"/>
                </a:solidFill>
                <a:latin typeface="Courier New" pitchFamily="49" charset="0"/>
              </a:rPr>
              <a:t>     call(</a:t>
            </a:r>
            <a:r>
              <a:rPr lang="en-US" b="1" dirty="0">
                <a:solidFill>
                  <a:schemeClr val="accent2"/>
                </a:solidFill>
                <a:latin typeface="Courier New" pitchFamily="49" charset="0"/>
              </a:rPr>
              <a:t>void</a:t>
            </a:r>
            <a:r>
              <a:rPr lang="en-US" b="1" dirty="0">
                <a:solidFill>
                  <a:srgbClr val="02354E"/>
                </a:solidFill>
                <a:latin typeface="Courier New" pitchFamily="49" charset="0"/>
              </a:rPr>
              <a:t> Line.setP1(Point))              ||</a:t>
            </a:r>
          </a:p>
          <a:p>
            <a:pPr algn="l" rtl="0" eaLnBrk="0" hangingPunct="0"/>
            <a:r>
              <a:rPr lang="en-US" b="1" dirty="0">
                <a:solidFill>
                  <a:srgbClr val="02354E"/>
                </a:solidFill>
                <a:latin typeface="Courier New" pitchFamily="49" charset="0"/>
              </a:rPr>
              <a:t>     call(</a:t>
            </a:r>
            <a:r>
              <a:rPr lang="en-US" b="1" dirty="0">
                <a:solidFill>
                  <a:schemeClr val="accent2"/>
                </a:solidFill>
                <a:latin typeface="Courier New" pitchFamily="49" charset="0"/>
              </a:rPr>
              <a:t>void</a:t>
            </a:r>
            <a:r>
              <a:rPr lang="en-US" b="1" dirty="0">
                <a:solidFill>
                  <a:srgbClr val="02354E"/>
                </a:solidFill>
                <a:latin typeface="Courier New" pitchFamily="49" charset="0"/>
              </a:rPr>
              <a:t> Line.setP2(Point))              ||</a:t>
            </a:r>
          </a:p>
          <a:p>
            <a:pPr algn="l" rtl="0" eaLnBrk="0" hangingPunct="0"/>
            <a:r>
              <a:rPr lang="en-US" b="1" dirty="0">
                <a:solidFill>
                  <a:srgbClr val="02354E"/>
                </a:solidFill>
                <a:latin typeface="Courier New" pitchFamily="49" charset="0"/>
              </a:rPr>
              <a:t>     call(</a:t>
            </a:r>
            <a:r>
              <a:rPr lang="en-US" b="1" dirty="0">
                <a:solidFill>
                  <a:schemeClr val="accent2"/>
                </a:solidFill>
                <a:latin typeface="Courier New" pitchFamily="49" charset="0"/>
              </a:rPr>
              <a:t>void </a:t>
            </a:r>
            <a:r>
              <a:rPr lang="en-US" b="1" dirty="0" err="1">
                <a:solidFill>
                  <a:srgbClr val="02354E"/>
                </a:solidFill>
                <a:latin typeface="Courier New" pitchFamily="49" charset="0"/>
              </a:rPr>
              <a:t>Point.setX</a:t>
            </a:r>
            <a:r>
              <a:rPr lang="en-US" b="1" dirty="0">
                <a:solidFill>
                  <a:srgbClr val="02354E"/>
                </a:solidFill>
                <a:latin typeface="Courier New" pitchFamily="49" charset="0"/>
              </a:rPr>
              <a:t>(</a:t>
            </a:r>
            <a:r>
              <a:rPr lang="en-US" b="1" dirty="0" err="1">
                <a:solidFill>
                  <a:srgbClr val="02354E"/>
                </a:solidFill>
                <a:latin typeface="Courier New" pitchFamily="49" charset="0"/>
              </a:rPr>
              <a:t>int</a:t>
            </a:r>
            <a:r>
              <a:rPr lang="en-US" b="1" dirty="0">
                <a:solidFill>
                  <a:srgbClr val="02354E"/>
                </a:solidFill>
                <a:latin typeface="Courier New" pitchFamily="49" charset="0"/>
              </a:rPr>
              <a:t>))                ||</a:t>
            </a:r>
          </a:p>
          <a:p>
            <a:pPr algn="l" rtl="0" eaLnBrk="0" hangingPunct="0"/>
            <a:r>
              <a:rPr lang="en-US" b="1" dirty="0">
                <a:solidFill>
                  <a:srgbClr val="02354E"/>
                </a:solidFill>
                <a:latin typeface="Courier New" pitchFamily="49" charset="0"/>
              </a:rPr>
              <a:t>     call(</a:t>
            </a:r>
            <a:r>
              <a:rPr lang="en-US" b="1" dirty="0">
                <a:solidFill>
                  <a:schemeClr val="accent2"/>
                </a:solidFill>
                <a:latin typeface="Courier New" pitchFamily="49" charset="0"/>
              </a:rPr>
              <a:t>void</a:t>
            </a:r>
            <a:r>
              <a:rPr lang="en-US" b="1" dirty="0">
                <a:solidFill>
                  <a:srgbClr val="02354E"/>
                </a:solidFill>
                <a:latin typeface="Courier New" pitchFamily="49" charset="0"/>
              </a:rPr>
              <a:t> </a:t>
            </a:r>
            <a:r>
              <a:rPr lang="en-US" b="1" dirty="0" err="1">
                <a:solidFill>
                  <a:srgbClr val="02354E"/>
                </a:solidFill>
                <a:latin typeface="Courier New" pitchFamily="49" charset="0"/>
              </a:rPr>
              <a:t>Point.setY</a:t>
            </a:r>
            <a:r>
              <a:rPr lang="en-US" b="1" dirty="0">
                <a:solidFill>
                  <a:srgbClr val="02354E"/>
                </a:solidFill>
                <a:latin typeface="Courier New" pitchFamily="49" charset="0"/>
              </a:rPr>
              <a:t>(</a:t>
            </a:r>
            <a:r>
              <a:rPr lang="en-US" b="1" dirty="0" err="1">
                <a:solidFill>
                  <a:srgbClr val="02354E"/>
                </a:solidFill>
                <a:latin typeface="Courier New" pitchFamily="49" charset="0"/>
              </a:rPr>
              <a:t>int</a:t>
            </a:r>
            <a:r>
              <a:rPr lang="en-US" b="1" dirty="0">
                <a:solidFill>
                  <a:srgbClr val="02354E"/>
                </a:solidFill>
                <a:latin typeface="Courier New" pitchFamily="49" charset="0"/>
              </a:rPr>
              <a:t>)));</a:t>
            </a:r>
          </a:p>
          <a:p>
            <a:pPr algn="l" rtl="0" eaLnBrk="0" hangingPunct="0"/>
            <a:endParaRPr lang="en-US" b="1" dirty="0">
              <a:solidFill>
                <a:srgbClr val="02354E"/>
              </a:solidFill>
              <a:latin typeface="Courier New" pitchFamily="49" charset="0"/>
            </a:endParaRPr>
          </a:p>
          <a:p>
            <a:pPr algn="l" rtl="0" eaLnBrk="0" hangingPunct="0"/>
            <a:r>
              <a:rPr lang="en-US" b="1" dirty="0">
                <a:solidFill>
                  <a:srgbClr val="02354E"/>
                </a:solidFill>
                <a:latin typeface="Courier New" pitchFamily="49" charset="0"/>
              </a:rPr>
              <a:t>  </a:t>
            </a:r>
            <a:r>
              <a:rPr lang="en-US" b="1" dirty="0">
                <a:solidFill>
                  <a:schemeClr val="accent2"/>
                </a:solidFill>
                <a:latin typeface="Courier New" pitchFamily="49" charset="0"/>
              </a:rPr>
              <a:t>after</a:t>
            </a:r>
            <a:r>
              <a:rPr lang="en-US" b="1" dirty="0">
                <a:solidFill>
                  <a:srgbClr val="02354E"/>
                </a:solidFill>
                <a:latin typeface="Courier New" pitchFamily="49" charset="0"/>
              </a:rPr>
              <a:t>(</a:t>
            </a:r>
            <a:r>
              <a:rPr lang="en-US" b="1" dirty="0" err="1">
                <a:solidFill>
                  <a:srgbClr val="02354E"/>
                </a:solidFill>
                <a:latin typeface="Courier New" pitchFamily="49" charset="0"/>
              </a:rPr>
              <a:t>FigureElement</a:t>
            </a:r>
            <a:r>
              <a:rPr lang="en-US" b="1" dirty="0">
                <a:solidFill>
                  <a:srgbClr val="02354E"/>
                </a:solidFill>
                <a:latin typeface="Courier New" pitchFamily="49" charset="0"/>
              </a:rPr>
              <a:t> </a:t>
            </a:r>
            <a:r>
              <a:rPr lang="en-US" b="1" dirty="0" err="1">
                <a:solidFill>
                  <a:schemeClr val="accent1"/>
                </a:solidFill>
                <a:latin typeface="Courier New" pitchFamily="49" charset="0"/>
              </a:rPr>
              <a:t>fe</a:t>
            </a:r>
            <a:r>
              <a:rPr lang="en-US" b="1" dirty="0">
                <a:solidFill>
                  <a:srgbClr val="02354E"/>
                </a:solidFill>
                <a:latin typeface="Courier New" pitchFamily="49" charset="0"/>
              </a:rPr>
              <a:t>) </a:t>
            </a:r>
            <a:r>
              <a:rPr lang="en-US" b="1" dirty="0">
                <a:solidFill>
                  <a:schemeClr val="accent2"/>
                </a:solidFill>
                <a:latin typeface="Courier New" pitchFamily="49" charset="0"/>
              </a:rPr>
              <a:t>returning</a:t>
            </a:r>
            <a:r>
              <a:rPr lang="en-US" b="1" dirty="0">
                <a:solidFill>
                  <a:srgbClr val="02354E"/>
                </a:solidFill>
                <a:latin typeface="Courier New" pitchFamily="49" charset="0"/>
              </a:rPr>
              <a:t>: move(</a:t>
            </a:r>
            <a:r>
              <a:rPr lang="en-US" b="1" dirty="0" err="1">
                <a:solidFill>
                  <a:schemeClr val="accent1"/>
                </a:solidFill>
                <a:latin typeface="Courier New" pitchFamily="49" charset="0"/>
              </a:rPr>
              <a:t>fe</a:t>
            </a:r>
            <a:r>
              <a:rPr lang="en-US" b="1" dirty="0">
                <a:solidFill>
                  <a:srgbClr val="02354E"/>
                </a:solidFill>
                <a:latin typeface="Courier New" pitchFamily="49" charset="0"/>
              </a:rPr>
              <a:t>) {</a:t>
            </a:r>
          </a:p>
          <a:p>
            <a:pPr algn="l" rtl="0" eaLnBrk="0" hangingPunct="0"/>
            <a:r>
              <a:rPr lang="en-US" b="1" dirty="0">
                <a:solidFill>
                  <a:srgbClr val="02354E"/>
                </a:solidFill>
                <a:latin typeface="Courier New" pitchFamily="49" charset="0"/>
              </a:rPr>
              <a:t>    </a:t>
            </a:r>
            <a:r>
              <a:rPr lang="en-US" b="1" i="1" dirty="0">
                <a:solidFill>
                  <a:srgbClr val="02354E"/>
                </a:solidFill>
                <a:latin typeface="Courier New" pitchFamily="49" charset="0"/>
              </a:rPr>
              <a:t>&lt;</a:t>
            </a:r>
            <a:r>
              <a:rPr lang="en-US" b="1" i="1" dirty="0" err="1">
                <a:solidFill>
                  <a:srgbClr val="02354E"/>
                </a:solidFill>
                <a:latin typeface="Courier New" pitchFamily="49" charset="0"/>
              </a:rPr>
              <a:t>fe</a:t>
            </a:r>
            <a:r>
              <a:rPr lang="en-US" b="1" i="1" dirty="0">
                <a:solidFill>
                  <a:srgbClr val="02354E"/>
                </a:solidFill>
                <a:latin typeface="Courier New" pitchFamily="49" charset="0"/>
              </a:rPr>
              <a:t> </a:t>
            </a:r>
            <a:r>
              <a:rPr lang="en-US" b="1" i="1" dirty="0" err="1">
                <a:solidFill>
                  <a:srgbClr val="02354E"/>
                </a:solidFill>
                <a:latin typeface="Courier New" pitchFamily="49" charset="0"/>
              </a:rPr>
              <a:t>est</a:t>
            </a:r>
            <a:r>
              <a:rPr lang="en-US" b="1" i="1" dirty="0">
                <a:solidFill>
                  <a:srgbClr val="02354E"/>
                </a:solidFill>
                <a:latin typeface="Courier New" pitchFamily="49" charset="0"/>
              </a:rPr>
              <a:t> </a:t>
            </a:r>
            <a:r>
              <a:rPr lang="en-US" b="1" i="1" dirty="0" err="1">
                <a:solidFill>
                  <a:srgbClr val="02354E"/>
                </a:solidFill>
                <a:latin typeface="Courier New" pitchFamily="49" charset="0"/>
              </a:rPr>
              <a:t>lié</a:t>
            </a:r>
            <a:r>
              <a:rPr lang="en-US" b="1" i="1" dirty="0">
                <a:solidFill>
                  <a:srgbClr val="02354E"/>
                </a:solidFill>
                <a:latin typeface="Courier New" pitchFamily="49" charset="0"/>
              </a:rPr>
              <a:t> à </a:t>
            </a:r>
            <a:r>
              <a:rPr lang="en-US" b="1" i="1" dirty="0" err="1">
                <a:solidFill>
                  <a:srgbClr val="02354E"/>
                </a:solidFill>
                <a:latin typeface="Courier New" pitchFamily="49" charset="0"/>
              </a:rPr>
              <a:t>FigureElement</a:t>
            </a:r>
            <a:r>
              <a:rPr lang="en-US" b="1" i="1" dirty="0">
                <a:solidFill>
                  <a:srgbClr val="02354E"/>
                </a:solidFill>
                <a:latin typeface="Courier New" pitchFamily="49" charset="0"/>
              </a:rPr>
              <a:t>&gt;</a:t>
            </a:r>
            <a:endParaRPr lang="en-US" b="1" dirty="0">
              <a:solidFill>
                <a:srgbClr val="02354E"/>
              </a:solidFill>
              <a:latin typeface="Courier New" pitchFamily="49" charset="0"/>
            </a:endParaRPr>
          </a:p>
          <a:p>
            <a:pPr algn="l" rtl="0" eaLnBrk="0" hangingPunct="0"/>
            <a:r>
              <a:rPr lang="en-US" b="1" dirty="0">
                <a:solidFill>
                  <a:srgbClr val="02354E"/>
                </a:solidFill>
                <a:latin typeface="Courier New" pitchFamily="49" charset="0"/>
              </a:rPr>
              <a:t>  }</a:t>
            </a:r>
          </a:p>
        </p:txBody>
      </p:sp>
      <p:sp>
        <p:nvSpPr>
          <p:cNvPr id="6" name="Rectangle 4"/>
          <p:cNvSpPr txBox="1">
            <a:spLocks noChangeArrowheads="1"/>
          </p:cNvSpPr>
          <p:nvPr/>
        </p:nvSpPr>
        <p:spPr>
          <a:xfrm>
            <a:off x="381000" y="1590676"/>
            <a:ext cx="8067675" cy="1766886"/>
          </a:xfrm>
          <a:prstGeom prst="rect">
            <a:avLst/>
          </a:prstGeom>
        </p:spPr>
        <p:txBody>
          <a:bodyPr vert="horz" lIns="91440" tIns="45720" rIns="91440" bIns="45720" rtlCol="0">
            <a:normAutofit/>
          </a:bodyPr>
          <a:lstStyle/>
          <a:p>
            <a:pPr fontAlgn="auto">
              <a:lnSpc>
                <a:spcPct val="80000"/>
              </a:lnSpc>
              <a:spcBef>
                <a:spcPct val="20000"/>
              </a:spcBef>
              <a:spcAft>
                <a:spcPts val="0"/>
              </a:spcAft>
              <a:defRPr/>
            </a:pPr>
            <a:r>
              <a:rPr lang="fr-FR" sz="2400" b="1" dirty="0" smtClean="0"/>
              <a:t>Points de coupure </a:t>
            </a:r>
            <a:r>
              <a:rPr lang="fr-FR" sz="2400" dirty="0" smtClean="0"/>
              <a:t>: </a:t>
            </a:r>
            <a:r>
              <a:rPr lang="fr-FR" sz="2400" b="1" dirty="0" smtClean="0">
                <a:solidFill>
                  <a:schemeClr val="tx2">
                    <a:lumMod val="60000"/>
                    <a:lumOff val="40000"/>
                  </a:schemeClr>
                </a:solidFill>
              </a:rPr>
              <a:t>Récupération du contexte</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Les points de coupure peuvent récupérer les valeurs des points de jointure qui seront utilisées par les consignes.</a:t>
            </a:r>
          </a:p>
          <a:p>
            <a:pPr marL="723900" marR="0" lvl="2" indent="0" algn="l" defTabSz="914400" rtl="0" eaLnBrk="1" fontAlgn="auto" latinLnBrk="0" hangingPunct="1">
              <a:lnSpc>
                <a:spcPct val="100000"/>
              </a:lnSpc>
              <a:spcBef>
                <a:spcPct val="20000"/>
              </a:spcBef>
              <a:spcAft>
                <a:spcPts val="0"/>
              </a:spcAft>
              <a:buClrTx/>
              <a:buSzTx/>
              <a:buFontTx/>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Plusieurs points de coupures peuvent capturer</a:t>
            </a:r>
          </a:p>
          <a:p>
            <a:pPr marL="723900" marR="0" lvl="2" indent="0" algn="l" defTabSz="914400" rtl="0" eaLnBrk="1" fontAlgn="auto" latinLnBrk="0" hangingPunct="1">
              <a:lnSpc>
                <a:spcPct val="100000"/>
              </a:lnSpc>
              <a:spcBef>
                <a:spcPct val="20000"/>
              </a:spcBef>
              <a:spcAft>
                <a:spcPts val="0"/>
              </a:spcAft>
              <a:buClrTx/>
              <a:buSzTx/>
              <a:buFontTx/>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les mêmes informations</a:t>
            </a:r>
          </a:p>
        </p:txBody>
      </p:sp>
      <p:sp>
        <p:nvSpPr>
          <p:cNvPr id="7" name="Text Box 5"/>
          <p:cNvSpPr txBox="1">
            <a:spLocks noChangeArrowheads="1"/>
          </p:cNvSpPr>
          <p:nvPr/>
        </p:nvSpPr>
        <p:spPr bwMode="auto">
          <a:xfrm>
            <a:off x="6934200" y="2851150"/>
            <a:ext cx="2209800" cy="1187450"/>
          </a:xfrm>
          <a:prstGeom prst="rect">
            <a:avLst/>
          </a:prstGeom>
          <a:noFill/>
          <a:ln w="9525">
            <a:noFill/>
            <a:miter lim="800000"/>
            <a:headEnd/>
            <a:tailEnd/>
          </a:ln>
        </p:spPr>
        <p:txBody>
          <a:bodyPr>
            <a:spAutoFit/>
          </a:bodyPr>
          <a:lstStyle/>
          <a:p>
            <a:pPr algn="ctr" rtl="0" eaLnBrk="0" hangingPunct="0"/>
            <a:r>
              <a:rPr lang="en-US" sz="2400">
                <a:solidFill>
                  <a:srgbClr val="CC0000"/>
                </a:solidFill>
              </a:rPr>
              <a:t>Mécanisme de capture par paramètres</a:t>
            </a:r>
          </a:p>
        </p:txBody>
      </p:sp>
      <p:sp>
        <p:nvSpPr>
          <p:cNvPr id="8" name="Line 6"/>
          <p:cNvSpPr>
            <a:spLocks noChangeShapeType="1"/>
          </p:cNvSpPr>
          <p:nvPr/>
        </p:nvSpPr>
        <p:spPr bwMode="auto">
          <a:xfrm flipH="1">
            <a:off x="5681663" y="3276600"/>
            <a:ext cx="1481137" cy="261938"/>
          </a:xfrm>
          <a:prstGeom prst="line">
            <a:avLst/>
          </a:prstGeom>
          <a:noFill/>
          <a:ln w="19050">
            <a:solidFill>
              <a:srgbClr val="CC0000"/>
            </a:solidFill>
            <a:round/>
            <a:headEnd/>
            <a:tailEnd type="arrow" w="med" len="med"/>
          </a:ln>
        </p:spPr>
        <p:txBody>
          <a:bodyPr wrap="none" anchor="ctr"/>
          <a:lstStyle/>
          <a:p>
            <a:endParaRPr lang="fr-FR"/>
          </a:p>
        </p:txBody>
      </p:sp>
      <p:sp>
        <p:nvSpPr>
          <p:cNvPr id="9" name="Freeform 7"/>
          <p:cNvSpPr>
            <a:spLocks/>
          </p:cNvSpPr>
          <p:nvPr/>
        </p:nvSpPr>
        <p:spPr bwMode="auto">
          <a:xfrm>
            <a:off x="4060825" y="3581400"/>
            <a:ext cx="3101975" cy="2232025"/>
          </a:xfrm>
          <a:custGeom>
            <a:avLst/>
            <a:gdLst>
              <a:gd name="T0" fmla="*/ 2147483647 w 1954"/>
              <a:gd name="T1" fmla="*/ 0 h 1310"/>
              <a:gd name="T2" fmla="*/ 2147483647 w 1954"/>
              <a:gd name="T3" fmla="*/ 2147483647 h 1310"/>
              <a:gd name="T4" fmla="*/ 0 w 1954"/>
              <a:gd name="T5" fmla="*/ 2147483647 h 1310"/>
              <a:gd name="T6" fmla="*/ 0 60000 65536"/>
              <a:gd name="T7" fmla="*/ 0 60000 65536"/>
              <a:gd name="T8" fmla="*/ 0 60000 65536"/>
              <a:gd name="T9" fmla="*/ 0 w 1954"/>
              <a:gd name="T10" fmla="*/ 0 h 1310"/>
              <a:gd name="T11" fmla="*/ 1954 w 1954"/>
              <a:gd name="T12" fmla="*/ 1310 h 1310"/>
            </a:gdLst>
            <a:ahLst/>
            <a:cxnLst>
              <a:cxn ang="T6">
                <a:pos x="T0" y="T1"/>
              </a:cxn>
              <a:cxn ang="T7">
                <a:pos x="T2" y="T3"/>
              </a:cxn>
              <a:cxn ang="T8">
                <a:pos x="T4" y="T5"/>
              </a:cxn>
            </a:cxnLst>
            <a:rect l="T9" t="T10" r="T11" b="T12"/>
            <a:pathLst>
              <a:path w="1954" h="1310">
                <a:moveTo>
                  <a:pt x="1954" y="0"/>
                </a:moveTo>
                <a:lnTo>
                  <a:pt x="960" y="953"/>
                </a:lnTo>
                <a:lnTo>
                  <a:pt x="0" y="1310"/>
                </a:lnTo>
              </a:path>
            </a:pathLst>
          </a:custGeom>
          <a:noFill/>
          <a:ln w="19050">
            <a:solidFill>
              <a:srgbClr val="CC0000"/>
            </a:solidFill>
            <a:round/>
            <a:headEnd/>
            <a:tailEnd type="arrow" w="med" len="med"/>
          </a:ln>
        </p:spPr>
        <p:txBody>
          <a:bodyPr wrap="none" anchor="ctr"/>
          <a:lstStyle/>
          <a:p>
            <a:endParaRPr lang="fr-FR"/>
          </a:p>
        </p:txBody>
      </p:sp>
      <p:sp>
        <p:nvSpPr>
          <p:cNvPr id="10" name="Freeform 8"/>
          <p:cNvSpPr>
            <a:spLocks/>
          </p:cNvSpPr>
          <p:nvPr/>
        </p:nvSpPr>
        <p:spPr bwMode="auto">
          <a:xfrm>
            <a:off x="3135313" y="3462338"/>
            <a:ext cx="4016375" cy="488950"/>
          </a:xfrm>
          <a:custGeom>
            <a:avLst/>
            <a:gdLst>
              <a:gd name="T0" fmla="*/ 2147483647 w 2530"/>
              <a:gd name="T1" fmla="*/ 0 h 308"/>
              <a:gd name="T2" fmla="*/ 2147483647 w 2530"/>
              <a:gd name="T3" fmla="*/ 2147483647 h 308"/>
              <a:gd name="T4" fmla="*/ 0 w 2530"/>
              <a:gd name="T5" fmla="*/ 2147483647 h 308"/>
              <a:gd name="T6" fmla="*/ 0 60000 65536"/>
              <a:gd name="T7" fmla="*/ 0 60000 65536"/>
              <a:gd name="T8" fmla="*/ 0 60000 65536"/>
              <a:gd name="T9" fmla="*/ 0 w 2530"/>
              <a:gd name="T10" fmla="*/ 0 h 308"/>
              <a:gd name="T11" fmla="*/ 2530 w 2530"/>
              <a:gd name="T12" fmla="*/ 308 h 308"/>
            </a:gdLst>
            <a:ahLst/>
            <a:cxnLst>
              <a:cxn ang="T6">
                <a:pos x="T0" y="T1"/>
              </a:cxn>
              <a:cxn ang="T7">
                <a:pos x="T2" y="T3"/>
              </a:cxn>
              <a:cxn ang="T8">
                <a:pos x="T4" y="T5"/>
              </a:cxn>
            </a:cxnLst>
            <a:rect l="T9" t="T10" r="T11" b="T12"/>
            <a:pathLst>
              <a:path w="2530" h="308">
                <a:moveTo>
                  <a:pt x="2530" y="0"/>
                </a:moveTo>
                <a:lnTo>
                  <a:pt x="1776" y="226"/>
                </a:lnTo>
                <a:lnTo>
                  <a:pt x="0" y="308"/>
                </a:lnTo>
              </a:path>
            </a:pathLst>
          </a:custGeom>
          <a:noFill/>
          <a:ln w="19050">
            <a:solidFill>
              <a:srgbClr val="CC0000"/>
            </a:solidFill>
            <a:round/>
            <a:headEnd/>
            <a:tailEnd type="arrow" w="med" len="med"/>
          </a:ln>
        </p:spPr>
        <p:txBody>
          <a:bodyPr wrap="none" anchor="ctr"/>
          <a:lstStyle/>
          <a:p>
            <a:endParaRPr lang="fr-FR"/>
          </a:p>
        </p:txBody>
      </p:sp>
      <p:sp>
        <p:nvSpPr>
          <p:cNvPr id="11" name="Freeform 9"/>
          <p:cNvSpPr>
            <a:spLocks/>
          </p:cNvSpPr>
          <p:nvPr/>
        </p:nvSpPr>
        <p:spPr bwMode="auto">
          <a:xfrm>
            <a:off x="6465888" y="3733800"/>
            <a:ext cx="696912" cy="2024063"/>
          </a:xfrm>
          <a:custGeom>
            <a:avLst/>
            <a:gdLst>
              <a:gd name="T0" fmla="*/ 2147483647 w 528"/>
              <a:gd name="T1" fmla="*/ 0 h 1220"/>
              <a:gd name="T2" fmla="*/ 0 w 528"/>
              <a:gd name="T3" fmla="*/ 2147483647 h 1220"/>
              <a:gd name="T4" fmla="*/ 0 60000 65536"/>
              <a:gd name="T5" fmla="*/ 0 60000 65536"/>
              <a:gd name="T6" fmla="*/ 0 w 528"/>
              <a:gd name="T7" fmla="*/ 0 h 1220"/>
              <a:gd name="T8" fmla="*/ 528 w 528"/>
              <a:gd name="T9" fmla="*/ 1220 h 1220"/>
            </a:gdLst>
            <a:ahLst/>
            <a:cxnLst>
              <a:cxn ang="T4">
                <a:pos x="T0" y="T1"/>
              </a:cxn>
              <a:cxn ang="T5">
                <a:pos x="T2" y="T3"/>
              </a:cxn>
            </a:cxnLst>
            <a:rect l="T6" t="T7" r="T8" b="T9"/>
            <a:pathLst>
              <a:path w="528" h="1220">
                <a:moveTo>
                  <a:pt x="528" y="0"/>
                </a:moveTo>
                <a:lnTo>
                  <a:pt x="0" y="1220"/>
                </a:lnTo>
              </a:path>
            </a:pathLst>
          </a:custGeom>
          <a:noFill/>
          <a:ln w="19050">
            <a:solidFill>
              <a:srgbClr val="CC0000"/>
            </a:solidFill>
            <a:round/>
            <a:headEnd/>
            <a:tailEnd type="arrow" w="med" len="med"/>
          </a:ln>
        </p:spPr>
        <p:txBody>
          <a:bodyPr wrap="none" anchor="ctr"/>
          <a:lstStyle/>
          <a:p>
            <a:endParaRPr lang="fr-FR"/>
          </a:p>
        </p:txBody>
      </p:sp>
      <p:sp>
        <p:nvSpPr>
          <p:cNvPr id="12" name="Rectangle 1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62000" y="2133600"/>
            <a:ext cx="7696200" cy="3940175"/>
          </a:xfrm>
          <a:prstGeom prst="rect">
            <a:avLst/>
          </a:prstGeom>
          <a:solidFill>
            <a:schemeClr val="accent5">
              <a:lumMod val="20000"/>
              <a:lumOff val="80000"/>
            </a:schemeClr>
          </a:solidFill>
          <a:ln w="3175">
            <a:solidFill>
              <a:srgbClr val="007DFA"/>
            </a:solidFill>
            <a:miter lim="800000"/>
            <a:headEnd/>
            <a:tailEnd/>
          </a:ln>
        </p:spPr>
        <p:txBody>
          <a:bodyPr wrap="none">
            <a:spAutoFit/>
          </a:bodyPr>
          <a:lstStyle/>
          <a:p>
            <a:pPr algn="l" rtl="0" eaLnBrk="0" hangingPunct="0"/>
            <a:r>
              <a:rPr lang="en-US" b="1">
                <a:solidFill>
                  <a:srgbClr val="02354E"/>
                </a:solidFill>
                <a:latin typeface="Courier New" pitchFamily="49" charset="0"/>
              </a:rPr>
              <a:t>aspect DisplayUpdating { // FigureElement une interface</a:t>
            </a:r>
          </a:p>
          <a:p>
            <a:pPr algn="l" rtl="0" eaLnBrk="0" hangingPunct="0"/>
            <a:endParaRPr lang="en-US" b="1">
              <a:solidFill>
                <a:schemeClr val="accent2"/>
              </a:solidFill>
              <a:latin typeface="Courier New" pitchFamily="49" charset="0"/>
            </a:endParaRPr>
          </a:p>
          <a:p>
            <a:pPr algn="l" rtl="0" eaLnBrk="0" hangingPunct="0"/>
            <a:r>
              <a:rPr lang="en-US" b="1">
                <a:solidFill>
                  <a:schemeClr val="accent2"/>
                </a:solidFill>
                <a:latin typeface="Courier New" pitchFamily="49" charset="0"/>
              </a:rPr>
              <a:t>  pointcut</a:t>
            </a:r>
            <a:r>
              <a:rPr lang="en-US" b="1">
                <a:solidFill>
                  <a:srgbClr val="02354E"/>
                </a:solidFill>
                <a:latin typeface="Courier New" pitchFamily="49" charset="0"/>
              </a:rPr>
              <a:t> move(FigureElement figElt):</a:t>
            </a:r>
          </a:p>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target</a:t>
            </a:r>
            <a:r>
              <a:rPr lang="en-US" b="1">
                <a:solidFill>
                  <a:srgbClr val="02354E"/>
                </a:solidFill>
                <a:latin typeface="Courier New" pitchFamily="49" charset="0"/>
              </a:rPr>
              <a:t>(figElt) &amp;&amp; </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 </a:t>
            </a:r>
            <a:r>
              <a:rPr lang="en-US" b="1">
                <a:solidFill>
                  <a:srgbClr val="02354E"/>
                </a:solidFill>
                <a:latin typeface="Courier New" pitchFamily="49" charset="0"/>
              </a:rPr>
              <a:t>FigureElement.moveBy(int, int)) ||</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a:t>
            </a:r>
            <a:r>
              <a:rPr lang="en-US" b="1">
                <a:solidFill>
                  <a:srgbClr val="02354E"/>
                </a:solidFill>
                <a:latin typeface="Courier New" pitchFamily="49" charset="0"/>
              </a:rPr>
              <a:t> Line.setP1(Point))              ||</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a:t>
            </a:r>
            <a:r>
              <a:rPr lang="en-US" b="1">
                <a:solidFill>
                  <a:srgbClr val="02354E"/>
                </a:solidFill>
                <a:latin typeface="Courier New" pitchFamily="49" charset="0"/>
              </a:rPr>
              <a:t> Line.setP2(Point))              ||</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a:t>
            </a:r>
            <a:r>
              <a:rPr lang="en-US" b="1">
                <a:solidFill>
                  <a:srgbClr val="02354E"/>
                </a:solidFill>
                <a:latin typeface="Courier New" pitchFamily="49" charset="0"/>
              </a:rPr>
              <a:t> Point.setX(int))                ||</a:t>
            </a:r>
          </a:p>
          <a:p>
            <a:pPr algn="l" rtl="0" eaLnBrk="0" hangingPunct="0"/>
            <a:r>
              <a:rPr lang="en-US" b="1">
                <a:solidFill>
                  <a:srgbClr val="02354E"/>
                </a:solidFill>
                <a:latin typeface="Courier New" pitchFamily="49" charset="0"/>
              </a:rPr>
              <a:t>     call(</a:t>
            </a:r>
            <a:r>
              <a:rPr lang="en-US" b="1">
                <a:solidFill>
                  <a:schemeClr val="accent2"/>
                </a:solidFill>
                <a:latin typeface="Courier New" pitchFamily="49" charset="0"/>
              </a:rPr>
              <a:t>void</a:t>
            </a:r>
            <a:r>
              <a:rPr lang="en-US" b="1">
                <a:solidFill>
                  <a:srgbClr val="02354E"/>
                </a:solidFill>
                <a:latin typeface="Courier New" pitchFamily="49" charset="0"/>
              </a:rPr>
              <a:t> Point.setY(int)));</a:t>
            </a:r>
          </a:p>
          <a:p>
            <a:pPr algn="l" rtl="0" eaLnBrk="0" hangingPunct="0"/>
            <a:endParaRPr lang="en-US" b="1">
              <a:solidFill>
                <a:srgbClr val="02354E"/>
              </a:solidFill>
              <a:latin typeface="Courier New" pitchFamily="49" charset="0"/>
            </a:endParaRPr>
          </a:p>
          <a:p>
            <a:pPr algn="l" rtl="0" eaLnBrk="0" hangingPunct="0"/>
            <a:r>
              <a:rPr lang="en-US" b="1">
                <a:solidFill>
                  <a:srgbClr val="02354E"/>
                </a:solidFill>
                <a:latin typeface="Courier New" pitchFamily="49" charset="0"/>
              </a:rPr>
              <a:t>  </a:t>
            </a:r>
            <a:r>
              <a:rPr lang="en-US" b="1">
                <a:solidFill>
                  <a:schemeClr val="accent2"/>
                </a:solidFill>
                <a:latin typeface="Courier New" pitchFamily="49" charset="0"/>
              </a:rPr>
              <a:t>after</a:t>
            </a:r>
            <a:r>
              <a:rPr lang="en-US" b="1">
                <a:solidFill>
                  <a:srgbClr val="02354E"/>
                </a:solidFill>
                <a:latin typeface="Courier New" pitchFamily="49" charset="0"/>
              </a:rPr>
              <a:t>(FigureElement fe) </a:t>
            </a:r>
            <a:r>
              <a:rPr lang="en-US" b="1">
                <a:solidFill>
                  <a:schemeClr val="accent2"/>
                </a:solidFill>
                <a:latin typeface="Courier New" pitchFamily="49" charset="0"/>
              </a:rPr>
              <a:t>returning</a:t>
            </a:r>
            <a:r>
              <a:rPr lang="en-US" b="1">
                <a:solidFill>
                  <a:srgbClr val="02354E"/>
                </a:solidFill>
                <a:latin typeface="Courier New" pitchFamily="49" charset="0"/>
              </a:rPr>
              <a:t>: move(fe) {</a:t>
            </a:r>
          </a:p>
          <a:p>
            <a:pPr algn="l" rtl="0" eaLnBrk="0" hangingPunct="0"/>
            <a:r>
              <a:rPr lang="en-US" b="1">
                <a:solidFill>
                  <a:srgbClr val="02354E"/>
                </a:solidFill>
                <a:latin typeface="Courier New" pitchFamily="49" charset="0"/>
              </a:rPr>
              <a:t>    Display.update(fe);</a:t>
            </a:r>
          </a:p>
          <a:p>
            <a:pPr algn="l" rtl="0" eaLnBrk="0" hangingPunct="0"/>
            <a:r>
              <a:rPr lang="en-US" b="1">
                <a:solidFill>
                  <a:srgbClr val="02354E"/>
                </a:solidFill>
                <a:latin typeface="Courier New" pitchFamily="49" charset="0"/>
              </a:rPr>
              <a:t>  }</a:t>
            </a:r>
          </a:p>
          <a:p>
            <a:pPr algn="l" rtl="0" eaLnBrk="0" hangingPunct="0"/>
            <a:r>
              <a:rPr lang="en-US" b="1">
                <a:solidFill>
                  <a:srgbClr val="02354E"/>
                </a:solidFill>
                <a:latin typeface="Courier New" pitchFamily="49" charset="0"/>
              </a:rPr>
              <a:t>}</a:t>
            </a:r>
          </a:p>
        </p:txBody>
      </p:sp>
      <p:sp>
        <p:nvSpPr>
          <p:cNvPr id="3" name="Rectangle 4"/>
          <p:cNvSpPr>
            <a:spLocks noChangeArrowheads="1"/>
          </p:cNvSpPr>
          <p:nvPr/>
        </p:nvSpPr>
        <p:spPr bwMode="auto">
          <a:xfrm>
            <a:off x="609600" y="1708153"/>
            <a:ext cx="7924800" cy="2149475"/>
          </a:xfrm>
          <a:prstGeom prst="rect">
            <a:avLst/>
          </a:prstGeom>
          <a:noFill/>
          <a:ln w="9525">
            <a:noFill/>
            <a:miter lim="800000"/>
            <a:headEnd/>
            <a:tailEnd/>
          </a:ln>
        </p:spPr>
        <p:txBody>
          <a:bodyPr/>
          <a:lstStyle/>
          <a:p>
            <a:pPr algn="just" rtl="0">
              <a:lnSpc>
                <a:spcPct val="80000"/>
              </a:lnSpc>
              <a:spcBef>
                <a:spcPct val="20000"/>
              </a:spcBef>
            </a:pPr>
            <a:r>
              <a:rPr lang="fr-FR" sz="2400" b="1">
                <a:solidFill>
                  <a:srgbClr val="02354E"/>
                </a:solidFill>
                <a:latin typeface="Tahoma" pitchFamily="34" charset="0"/>
                <a:cs typeface="Tahoma" pitchFamily="34" charset="0"/>
              </a:rPr>
              <a:t>Que devient l’aspect?</a:t>
            </a:r>
            <a:endParaRPr lang="fr-FR" sz="1600">
              <a:solidFill>
                <a:srgbClr val="02354E"/>
              </a:solidFill>
              <a:latin typeface="Tahoma" pitchFamily="34" charset="0"/>
              <a:cs typeface="Tahoma" pitchFamily="34" charset="0"/>
            </a:endParaRPr>
          </a:p>
        </p:txBody>
      </p:sp>
      <p:sp>
        <p:nvSpPr>
          <p:cNvPr id="4" name="Rectangle 3"/>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5" name="Rectangle 4"/>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578238" y="1142984"/>
            <a:ext cx="2851150" cy="5395913"/>
          </a:xfrm>
          <a:prstGeom prst="rect">
            <a:avLst/>
          </a:prstGeom>
          <a:solidFill>
            <a:schemeClr val="accent4">
              <a:lumMod val="20000"/>
              <a:lumOff val="80000"/>
            </a:schemeClr>
          </a:solidFill>
          <a:ln w="3175">
            <a:noFill/>
            <a:miter lim="800000"/>
            <a:headEnd/>
            <a:tailEnd/>
          </a:ln>
        </p:spPr>
        <p:txBody>
          <a:bodyPr wrap="none">
            <a:spAutoFit/>
          </a:bodyPr>
          <a:lstStyle/>
          <a:p>
            <a:pPr algn="l" rtl="0" eaLnBrk="0" hangingPunct="0"/>
            <a:r>
              <a:rPr lang="en-US" b="1" dirty="0">
                <a:solidFill>
                  <a:srgbClr val="0033CC"/>
                </a:solidFill>
                <a:latin typeface="Courier New" pitchFamily="49" charset="0"/>
              </a:rPr>
              <a:t>class</a:t>
            </a:r>
            <a:r>
              <a:rPr lang="en-US" b="1" dirty="0">
                <a:latin typeface="Courier New" pitchFamily="49" charset="0"/>
              </a:rPr>
              <a:t> Line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Point p1, p2;</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Point getP1() { return p1; }</a:t>
            </a:r>
          </a:p>
          <a:p>
            <a:pPr algn="l" rtl="0" eaLnBrk="0" hangingPunct="0"/>
            <a:r>
              <a:rPr lang="en-US" sz="1000" b="1" dirty="0">
                <a:latin typeface="Courier New" pitchFamily="49" charset="0"/>
              </a:rPr>
              <a:t>  Point getP2() { return p2; }</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setP1(Point p1)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.p1 = p1;</a:t>
            </a:r>
          </a:p>
          <a:p>
            <a:pPr algn="l" rtl="0" eaLnBrk="0" hangingPunct="0"/>
            <a:r>
              <a:rPr lang="en-US" sz="1000" b="1" dirty="0">
                <a:solidFill>
                  <a:srgbClr val="FF0000"/>
                </a:solidFill>
                <a:latin typeface="Courier New" pitchFamily="49" charset="0"/>
              </a:rPr>
              <a:t>    </a:t>
            </a:r>
            <a:r>
              <a:rPr lang="en-US" sz="1000" b="1" dirty="0" err="1">
                <a:solidFill>
                  <a:srgbClr val="FF0000"/>
                </a:solidFill>
                <a:latin typeface="Courier New" pitchFamily="49" charset="0"/>
              </a:rPr>
              <a:t>Display.update</a:t>
            </a:r>
            <a:r>
              <a:rPr lang="en-US" sz="1000" b="1" dirty="0">
                <a:solidFill>
                  <a:srgbClr val="FF0000"/>
                </a:solidFill>
                <a:latin typeface="Courier New" pitchFamily="49" charset="0"/>
              </a:rPr>
              <a:t>(this);</a:t>
            </a: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setP2(Point p2)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.p2 = p2;</a:t>
            </a:r>
          </a:p>
          <a:p>
            <a:pPr algn="l" rtl="0" eaLnBrk="0" hangingPunct="0"/>
            <a:r>
              <a:rPr lang="en-US" sz="1000" b="1" dirty="0">
                <a:solidFill>
                  <a:srgbClr val="FF0000"/>
                </a:solidFill>
                <a:latin typeface="Courier New" pitchFamily="49" charset="0"/>
              </a:rPr>
              <a:t>    </a:t>
            </a:r>
            <a:r>
              <a:rPr lang="en-US" sz="1000" b="1" dirty="0" err="1">
                <a:solidFill>
                  <a:srgbClr val="FF0000"/>
                </a:solidFill>
                <a:latin typeface="Courier New" pitchFamily="49" charset="0"/>
              </a:rPr>
              <a:t>Display.update</a:t>
            </a:r>
            <a:r>
              <a:rPr lang="en-US" sz="1000" b="1" dirty="0">
                <a:solidFill>
                  <a:srgbClr val="FF0000"/>
                </a:solidFill>
                <a:latin typeface="Courier New" pitchFamily="49" charset="0"/>
              </a:rPr>
              <a:t>(this);</a:t>
            </a: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a:latin typeface="Courier New" pitchFamily="49" charset="0"/>
              </a:rPr>
              <a:t>}</a:t>
            </a:r>
          </a:p>
          <a:p>
            <a:pPr algn="l" rtl="0" eaLnBrk="0" hangingPunct="0"/>
            <a:endParaRPr lang="en-US" sz="1000" b="1" dirty="0">
              <a:latin typeface="Courier New" pitchFamily="49" charset="0"/>
            </a:endParaRPr>
          </a:p>
          <a:p>
            <a:pPr algn="l" rtl="0" eaLnBrk="0" hangingPunct="0"/>
            <a:r>
              <a:rPr lang="en-US" b="1" dirty="0">
                <a:solidFill>
                  <a:srgbClr val="0033CC"/>
                </a:solidFill>
                <a:latin typeface="Courier New" pitchFamily="49" charset="0"/>
              </a:rPr>
              <a:t>class</a:t>
            </a:r>
            <a:r>
              <a:rPr lang="en-US" b="1" dirty="0">
                <a:latin typeface="Courier New" pitchFamily="49" charset="0"/>
              </a:rPr>
              <a:t> Point</a:t>
            </a:r>
            <a:r>
              <a:rPr lang="en-US" sz="1000" b="1" dirty="0">
                <a:latin typeface="Courier New" pitchFamily="49" charset="0"/>
              </a:rPr>
              <a:t> {</a:t>
            </a:r>
          </a:p>
          <a:p>
            <a:pPr algn="l" rtl="0" eaLnBrk="0" hangingPunct="0"/>
            <a:r>
              <a:rPr lang="en-US" sz="12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x = 0, y = 0;</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getX</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x;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getY</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y; }</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setX</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x)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.x</a:t>
            </a:r>
            <a:r>
              <a:rPr lang="en-US" sz="1000" b="1" dirty="0">
                <a:latin typeface="Courier New" pitchFamily="49" charset="0"/>
              </a:rPr>
              <a:t> = x;</a:t>
            </a:r>
          </a:p>
          <a:p>
            <a:pPr algn="l" rtl="0" eaLnBrk="0" hangingPunct="0"/>
            <a:r>
              <a:rPr lang="en-US" sz="1000" b="1" dirty="0">
                <a:solidFill>
                  <a:srgbClr val="FF0000"/>
                </a:solidFill>
                <a:latin typeface="Courier New" pitchFamily="49" charset="0"/>
              </a:rPr>
              <a:t>    </a:t>
            </a:r>
            <a:r>
              <a:rPr lang="en-US" sz="1000" b="1" dirty="0" err="1">
                <a:solidFill>
                  <a:srgbClr val="FF0000"/>
                </a:solidFill>
                <a:latin typeface="Courier New" pitchFamily="49" charset="0"/>
              </a:rPr>
              <a:t>Display.update</a:t>
            </a:r>
            <a:r>
              <a:rPr lang="en-US" sz="1000" b="1" dirty="0">
                <a:solidFill>
                  <a:srgbClr val="FF0000"/>
                </a:solidFill>
                <a:latin typeface="Courier New" pitchFamily="49" charset="0"/>
              </a:rPr>
              <a:t>(this);</a:t>
            </a: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y)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.y</a:t>
            </a:r>
            <a:r>
              <a:rPr lang="en-US" sz="1000" b="1" dirty="0">
                <a:latin typeface="Courier New" pitchFamily="49" charset="0"/>
              </a:rPr>
              <a:t> = y;</a:t>
            </a:r>
          </a:p>
          <a:p>
            <a:pPr algn="l" rtl="0" eaLnBrk="0" hangingPunct="0"/>
            <a:r>
              <a:rPr lang="en-US" sz="1000" b="1" dirty="0">
                <a:solidFill>
                  <a:srgbClr val="FF0000"/>
                </a:solidFill>
                <a:latin typeface="Courier New" pitchFamily="49" charset="0"/>
              </a:rPr>
              <a:t>    </a:t>
            </a:r>
            <a:r>
              <a:rPr lang="en-US" sz="1000" b="1" dirty="0" err="1">
                <a:solidFill>
                  <a:srgbClr val="FF0000"/>
                </a:solidFill>
                <a:latin typeface="Courier New" pitchFamily="49" charset="0"/>
              </a:rPr>
              <a:t>Display.update</a:t>
            </a:r>
            <a:r>
              <a:rPr lang="en-US" sz="1000" b="1" dirty="0">
                <a:solidFill>
                  <a:srgbClr val="FF0000"/>
                </a:solidFill>
                <a:latin typeface="Courier New" pitchFamily="49" charset="0"/>
              </a:rPr>
              <a:t>(this);</a:t>
            </a: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a:latin typeface="Courier New" pitchFamily="49" charset="0"/>
              </a:rPr>
              <a:t>}</a:t>
            </a:r>
          </a:p>
        </p:txBody>
      </p:sp>
      <p:sp>
        <p:nvSpPr>
          <p:cNvPr id="4" name="Rectangle 3"/>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5" name="Rectangle 4"/>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020033" y="1071546"/>
            <a:ext cx="2552099" cy="5755422"/>
          </a:xfrm>
          <a:prstGeom prst="rect">
            <a:avLst/>
          </a:prstGeom>
          <a:solidFill>
            <a:schemeClr val="accent5">
              <a:lumMod val="20000"/>
              <a:lumOff val="80000"/>
              <a:alpha val="70195"/>
            </a:schemeClr>
          </a:solidFill>
          <a:ln w="3175">
            <a:noFill/>
            <a:miter lim="800000"/>
            <a:headEnd/>
            <a:tailEnd/>
          </a:ln>
        </p:spPr>
        <p:txBody>
          <a:bodyPr wrap="square">
            <a:spAutoFit/>
          </a:bodyPr>
          <a:lstStyle/>
          <a:p>
            <a:pPr algn="l" rtl="0" eaLnBrk="0" hangingPunct="0"/>
            <a:r>
              <a:rPr lang="en-US" b="1" dirty="0">
                <a:solidFill>
                  <a:srgbClr val="0033CC"/>
                </a:solidFill>
                <a:latin typeface="Courier New" pitchFamily="49" charset="0"/>
              </a:rPr>
              <a:t>class</a:t>
            </a:r>
            <a:r>
              <a:rPr lang="en-US" b="1" dirty="0">
                <a:latin typeface="Courier New" pitchFamily="49" charset="0"/>
              </a:rPr>
              <a:t> Line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Point p1, p2;</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Point getP1() { return p1; }</a:t>
            </a:r>
          </a:p>
          <a:p>
            <a:pPr algn="l" rtl="0" eaLnBrk="0" hangingPunct="0"/>
            <a:r>
              <a:rPr lang="en-US" sz="1000" b="1" dirty="0">
                <a:latin typeface="Courier New" pitchFamily="49" charset="0"/>
              </a:rPr>
              <a:t>  Point getP2() { return p2; }</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setP1(Point p1)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.p1 = p1;</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setP2(Point p2)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.p2 = p2;</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a:latin typeface="Courier New" pitchFamily="49" charset="0"/>
              </a:rPr>
              <a:t>}</a:t>
            </a:r>
          </a:p>
          <a:p>
            <a:pPr algn="l" rtl="0" eaLnBrk="0" hangingPunct="0"/>
            <a:endParaRPr lang="en-US" sz="1000" b="1" dirty="0">
              <a:latin typeface="Courier New" pitchFamily="49" charset="0"/>
            </a:endParaRPr>
          </a:p>
          <a:p>
            <a:pPr algn="l" rtl="0" eaLnBrk="0" hangingPunct="0"/>
            <a:r>
              <a:rPr lang="en-US" b="1" dirty="0">
                <a:solidFill>
                  <a:srgbClr val="0033CC"/>
                </a:solidFill>
                <a:latin typeface="Courier New" pitchFamily="49" charset="0"/>
              </a:rPr>
              <a:t>class</a:t>
            </a:r>
            <a:r>
              <a:rPr lang="en-US" b="1" dirty="0">
                <a:latin typeface="Courier New" pitchFamily="49" charset="0"/>
              </a:rPr>
              <a:t> Point</a:t>
            </a:r>
            <a:r>
              <a:rPr lang="en-US" sz="1000" b="1" dirty="0">
                <a:latin typeface="Courier New" pitchFamily="49" charset="0"/>
              </a:rPr>
              <a:t> {</a:t>
            </a:r>
          </a:p>
          <a:p>
            <a:pPr algn="l" rtl="0" eaLnBrk="0" hangingPunct="0"/>
            <a:r>
              <a:rPr lang="en-US" sz="12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x = 0, y = 0;</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getX</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x;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getY</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y; }</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setX</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x)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.x</a:t>
            </a:r>
            <a:r>
              <a:rPr lang="en-US" sz="1000" b="1" dirty="0">
                <a:latin typeface="Courier New" pitchFamily="49" charset="0"/>
              </a:rPr>
              <a:t> = x;</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y)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.y</a:t>
            </a:r>
            <a:r>
              <a:rPr lang="en-US" sz="1000" b="1" dirty="0">
                <a:latin typeface="Courier New" pitchFamily="49" charset="0"/>
              </a:rPr>
              <a:t> = y;</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a:latin typeface="Courier New" pitchFamily="49" charset="0"/>
              </a:rPr>
              <a:t>}</a:t>
            </a:r>
          </a:p>
        </p:txBody>
      </p:sp>
      <p:sp>
        <p:nvSpPr>
          <p:cNvPr id="4" name="Text Box 2"/>
          <p:cNvSpPr txBox="1">
            <a:spLocks noChangeArrowheads="1"/>
          </p:cNvSpPr>
          <p:nvPr/>
        </p:nvSpPr>
        <p:spPr bwMode="auto">
          <a:xfrm>
            <a:off x="5627693" y="1214422"/>
            <a:ext cx="3373431" cy="2031325"/>
          </a:xfrm>
          <a:prstGeom prst="rect">
            <a:avLst/>
          </a:prstGeom>
          <a:solidFill>
            <a:schemeClr val="accent4">
              <a:lumMod val="20000"/>
              <a:lumOff val="80000"/>
            </a:schemeClr>
          </a:solidFill>
          <a:ln w="3175">
            <a:solidFill>
              <a:srgbClr val="007DFA"/>
            </a:solidFill>
            <a:miter lim="800000"/>
            <a:headEnd/>
            <a:tailEnd/>
          </a:ln>
        </p:spPr>
        <p:txBody>
          <a:bodyPr wrap="square">
            <a:spAutoFit/>
          </a:bodyPr>
          <a:lstStyle/>
          <a:p>
            <a:pPr algn="l" rtl="0" eaLnBrk="0" hangingPunct="0"/>
            <a:r>
              <a:rPr lang="en-US" b="1">
                <a:solidFill>
                  <a:schemeClr val="folHlink"/>
                </a:solidFill>
                <a:latin typeface="Courier New" pitchFamily="49" charset="0"/>
              </a:rPr>
              <a:t>aspect DisplayUpdating {</a:t>
            </a:r>
          </a:p>
          <a:p>
            <a:pPr algn="l" rtl="0" eaLnBrk="0" hangingPunct="0"/>
            <a:endParaRPr lang="en-US" sz="1000" b="1">
              <a:solidFill>
                <a:schemeClr val="folHlink"/>
              </a:solidFill>
              <a:latin typeface="Courier New" pitchFamily="49" charset="0"/>
            </a:endParaRPr>
          </a:p>
          <a:p>
            <a:pPr algn="l" rtl="0" eaLnBrk="0" hangingPunct="0"/>
            <a:r>
              <a:rPr lang="en-US" sz="1000" b="1">
                <a:solidFill>
                  <a:schemeClr val="folHlink"/>
                </a:solidFill>
                <a:latin typeface="Courier New" pitchFamily="49" charset="0"/>
              </a:rPr>
              <a:t>  pointcut move():</a:t>
            </a:r>
          </a:p>
          <a:p>
            <a:pPr algn="l" rtl="0" eaLnBrk="0" hangingPunct="0"/>
            <a:r>
              <a:rPr lang="en-US" sz="1000" b="1">
                <a:solidFill>
                  <a:schemeClr val="folHlink"/>
                </a:solidFill>
                <a:latin typeface="Courier New" pitchFamily="49" charset="0"/>
              </a:rPr>
              <a:t>    call(void Line.setP1(Point)) ||            </a:t>
            </a:r>
          </a:p>
          <a:p>
            <a:pPr algn="l" rtl="0" eaLnBrk="0" hangingPunct="0"/>
            <a:r>
              <a:rPr lang="en-US" sz="1000" b="1">
                <a:solidFill>
                  <a:schemeClr val="folHlink"/>
                </a:solidFill>
                <a:latin typeface="Courier New" pitchFamily="49" charset="0"/>
              </a:rPr>
              <a:t>    call(void Line.setP2(Point));</a:t>
            </a:r>
          </a:p>
          <a:p>
            <a:pPr algn="l" rtl="0" eaLnBrk="0" hangingPunct="0"/>
            <a:endParaRPr lang="en-US" sz="1000" b="1">
              <a:solidFill>
                <a:schemeClr val="folHlink"/>
              </a:solidFill>
              <a:latin typeface="Courier New" pitchFamily="49" charset="0"/>
            </a:endParaRPr>
          </a:p>
          <a:p>
            <a:pPr algn="l" rtl="0" eaLnBrk="0" hangingPunct="0"/>
            <a:r>
              <a:rPr lang="en-US" sz="1000" b="1">
                <a:solidFill>
                  <a:schemeClr val="folHlink"/>
                </a:solidFill>
                <a:latin typeface="Courier New" pitchFamily="49" charset="0"/>
              </a:rPr>
              <a:t>  after() returning: move() {</a:t>
            </a:r>
          </a:p>
          <a:p>
            <a:pPr algn="l" rtl="0" eaLnBrk="0" hangingPunct="0"/>
            <a:r>
              <a:rPr lang="en-US" sz="1000" b="1">
                <a:solidFill>
                  <a:schemeClr val="folHlink"/>
                </a:solidFill>
                <a:latin typeface="Courier New" pitchFamily="49" charset="0"/>
              </a:rPr>
              <a:t>    Display.update();</a:t>
            </a:r>
          </a:p>
          <a:p>
            <a:pPr algn="l" rtl="0" eaLnBrk="0" hangingPunct="0"/>
            <a:r>
              <a:rPr lang="en-US" sz="1000" b="1">
                <a:solidFill>
                  <a:schemeClr val="folHlink"/>
                </a:solidFill>
                <a:latin typeface="Courier New" pitchFamily="49" charset="0"/>
              </a:rPr>
              <a:t>  }</a:t>
            </a:r>
          </a:p>
          <a:p>
            <a:pPr algn="l" rtl="0" eaLnBrk="0" hangingPunct="0"/>
            <a:r>
              <a:rPr lang="en-US" sz="1000" b="1">
                <a:solidFill>
                  <a:schemeClr val="folHlink"/>
                </a:solidFill>
                <a:latin typeface="Courier New" pitchFamily="49" charset="0"/>
              </a:rPr>
              <a:t>}</a:t>
            </a:r>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786050" y="1143000"/>
            <a:ext cx="2428892" cy="5447645"/>
          </a:xfrm>
          <a:prstGeom prst="rect">
            <a:avLst/>
          </a:prstGeom>
          <a:solidFill>
            <a:schemeClr val="accent5">
              <a:lumMod val="20000"/>
              <a:lumOff val="80000"/>
              <a:alpha val="70195"/>
            </a:schemeClr>
          </a:solidFill>
          <a:ln w="3175">
            <a:noFill/>
            <a:miter lim="800000"/>
            <a:headEnd/>
            <a:tailEnd/>
          </a:ln>
        </p:spPr>
        <p:txBody>
          <a:bodyPr wrap="square">
            <a:spAutoFit/>
          </a:bodyPr>
          <a:lstStyle/>
          <a:p>
            <a:pPr algn="l" rtl="0" eaLnBrk="0" hangingPunct="0"/>
            <a:r>
              <a:rPr lang="en-US" b="1" dirty="0">
                <a:solidFill>
                  <a:srgbClr val="0033CC"/>
                </a:solidFill>
                <a:latin typeface="Courier New" pitchFamily="49" charset="0"/>
              </a:rPr>
              <a:t>class</a:t>
            </a:r>
            <a:r>
              <a:rPr lang="en-US" b="1" dirty="0">
                <a:latin typeface="Courier New" pitchFamily="49" charset="0"/>
              </a:rPr>
              <a:t> Line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Point p1, p2</a:t>
            </a:r>
            <a:r>
              <a:rPr lang="en-US" sz="1000" b="1" dirty="0" smtClean="0">
                <a:latin typeface="Courier New" pitchFamily="49" charset="0"/>
              </a:rPr>
              <a:t>;</a:t>
            </a:r>
            <a:endParaRPr lang="en-US" sz="1000" b="1" dirty="0">
              <a:latin typeface="Courier New" pitchFamily="49" charset="0"/>
            </a:endParaRPr>
          </a:p>
          <a:p>
            <a:pPr algn="l" rtl="0" eaLnBrk="0" hangingPunct="0"/>
            <a:r>
              <a:rPr lang="en-US" sz="1000" b="1" dirty="0">
                <a:latin typeface="Courier New" pitchFamily="49" charset="0"/>
              </a:rPr>
              <a:t>  Point getP1() { return p1; }</a:t>
            </a:r>
          </a:p>
          <a:p>
            <a:pPr algn="l" rtl="0" eaLnBrk="0" hangingPunct="0"/>
            <a:r>
              <a:rPr lang="en-US" sz="1000" b="1" dirty="0">
                <a:latin typeface="Courier New" pitchFamily="49" charset="0"/>
              </a:rPr>
              <a:t>  Point getP2() { return p2; </a:t>
            </a:r>
            <a:r>
              <a:rPr lang="en-US" sz="1000" b="1" dirty="0" smtClean="0">
                <a:latin typeface="Courier New" pitchFamily="49" charset="0"/>
              </a:rPr>
              <a:t>}</a:t>
            </a:r>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setP1(Point p1)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.p1 = p1;</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setP2(Point p2)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.p2 = p2</a:t>
            </a:r>
            <a:r>
              <a:rPr lang="en-US" sz="1000" b="1" dirty="0" smtClean="0">
                <a:latin typeface="Courier New" pitchFamily="49" charset="0"/>
              </a:rPr>
              <a:t>;</a:t>
            </a:r>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a:latin typeface="Courier New" pitchFamily="49" charset="0"/>
              </a:rPr>
              <a:t>}</a:t>
            </a:r>
          </a:p>
          <a:p>
            <a:pPr algn="l" rtl="0" eaLnBrk="0" hangingPunct="0"/>
            <a:endParaRPr lang="en-US" sz="1000" b="1" dirty="0">
              <a:latin typeface="Courier New" pitchFamily="49" charset="0"/>
            </a:endParaRPr>
          </a:p>
          <a:p>
            <a:pPr algn="l" rtl="0" eaLnBrk="0" hangingPunct="0"/>
            <a:r>
              <a:rPr lang="en-US" b="1" dirty="0">
                <a:solidFill>
                  <a:srgbClr val="0033CC"/>
                </a:solidFill>
                <a:latin typeface="Courier New" pitchFamily="49" charset="0"/>
              </a:rPr>
              <a:t>class</a:t>
            </a:r>
            <a:r>
              <a:rPr lang="en-US" b="1" dirty="0">
                <a:latin typeface="Courier New" pitchFamily="49" charset="0"/>
              </a:rPr>
              <a:t> Point</a:t>
            </a:r>
            <a:r>
              <a:rPr lang="en-US" sz="1000" b="1" dirty="0">
                <a:latin typeface="Courier New" pitchFamily="49" charset="0"/>
              </a:rPr>
              <a:t> {</a:t>
            </a:r>
          </a:p>
          <a:p>
            <a:pPr algn="l" rtl="0" eaLnBrk="0" hangingPunct="0"/>
            <a:r>
              <a:rPr lang="en-US" sz="12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x = 0, y = 0;</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getX</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x;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getY</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y; }</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setX</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x)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.x</a:t>
            </a:r>
            <a:r>
              <a:rPr lang="en-US" sz="1000" b="1" dirty="0">
                <a:latin typeface="Courier New" pitchFamily="49" charset="0"/>
              </a:rPr>
              <a:t> = x;</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y)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.y</a:t>
            </a:r>
            <a:r>
              <a:rPr lang="en-US" sz="1000" b="1" dirty="0">
                <a:latin typeface="Courier New" pitchFamily="49" charset="0"/>
              </a:rPr>
              <a:t> = y</a:t>
            </a:r>
            <a:r>
              <a:rPr lang="en-US" sz="1000" b="1" dirty="0" smtClean="0">
                <a:latin typeface="Courier New" pitchFamily="49" charset="0"/>
              </a:rPr>
              <a:t>;</a:t>
            </a:r>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a:latin typeface="Courier New" pitchFamily="49" charset="0"/>
              </a:rPr>
              <a:t>}</a:t>
            </a:r>
          </a:p>
        </p:txBody>
      </p:sp>
      <p:sp>
        <p:nvSpPr>
          <p:cNvPr id="5" name="Text Box 2"/>
          <p:cNvSpPr txBox="1">
            <a:spLocks noChangeArrowheads="1"/>
          </p:cNvSpPr>
          <p:nvPr/>
        </p:nvSpPr>
        <p:spPr bwMode="auto">
          <a:xfrm>
            <a:off x="5357818" y="1214422"/>
            <a:ext cx="3486127" cy="2831544"/>
          </a:xfrm>
          <a:prstGeom prst="rect">
            <a:avLst/>
          </a:prstGeom>
          <a:solidFill>
            <a:schemeClr val="accent4">
              <a:lumMod val="20000"/>
              <a:lumOff val="80000"/>
            </a:schemeClr>
          </a:solidFill>
          <a:ln w="3175">
            <a:solidFill>
              <a:srgbClr val="007DFA"/>
            </a:solidFill>
            <a:miter lim="800000"/>
            <a:headEnd/>
            <a:tailEnd/>
          </a:ln>
        </p:spPr>
        <p:txBody>
          <a:bodyPr wrap="square">
            <a:spAutoFit/>
          </a:bodyPr>
          <a:lstStyle/>
          <a:p>
            <a:pPr algn="l" rtl="0" eaLnBrk="0" hangingPunct="0"/>
            <a:r>
              <a:rPr lang="en-US" b="1" dirty="0">
                <a:solidFill>
                  <a:srgbClr val="0033CC"/>
                </a:solidFill>
                <a:latin typeface="Courier New" pitchFamily="49" charset="0"/>
              </a:rPr>
              <a:t>aspect</a:t>
            </a:r>
            <a:r>
              <a:rPr lang="en-US" b="1" dirty="0">
                <a:latin typeface="Courier New" pitchFamily="49" charset="0"/>
              </a:rPr>
              <a:t> </a:t>
            </a:r>
            <a:r>
              <a:rPr lang="en-US" b="1" dirty="0" err="1">
                <a:latin typeface="Courier New" pitchFamily="49" charset="0"/>
              </a:rPr>
              <a:t>DisplayUpdating</a:t>
            </a:r>
            <a:r>
              <a:rPr lang="en-US" b="1" dirty="0">
                <a:latin typeface="Courier New" pitchFamily="49" charset="0"/>
              </a:rPr>
              <a:t> {</a:t>
            </a:r>
          </a:p>
          <a:p>
            <a:pPr algn="l" rtl="0" eaLnBrk="0" hangingPunct="0"/>
            <a:endParaRPr lang="en-US" sz="1000" b="1" dirty="0">
              <a:solidFill>
                <a:schemeClr val="folHlink"/>
              </a:solidFill>
              <a:latin typeface="Courier New" pitchFamily="49" charset="0"/>
            </a:endParaRP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pointcut</a:t>
            </a:r>
            <a:r>
              <a:rPr lang="en-US" sz="1000" b="1" dirty="0">
                <a:latin typeface="Courier New" pitchFamily="49" charset="0"/>
              </a:rPr>
              <a:t> move():</a:t>
            </a:r>
          </a:p>
          <a:p>
            <a:pPr algn="l" rtl="0" eaLnBrk="0" hangingPunct="0"/>
            <a:r>
              <a:rPr lang="en-US" sz="1000" b="1" dirty="0">
                <a:solidFill>
                  <a:schemeClr val="folHlink"/>
                </a:solidFill>
                <a:latin typeface="Courier New" pitchFamily="49" charset="0"/>
              </a:rPr>
              <a:t>    call(void </a:t>
            </a:r>
            <a:r>
              <a:rPr lang="en-US" sz="1000" b="1" dirty="0" err="1">
                <a:solidFill>
                  <a:schemeClr val="folHlink"/>
                </a:solidFill>
                <a:latin typeface="Courier New" pitchFamily="49" charset="0"/>
              </a:rPr>
              <a:t>FigureElement.moveBy</a:t>
            </a:r>
            <a:r>
              <a:rPr lang="en-US" sz="1000" b="1" dirty="0">
                <a:solidFill>
                  <a:schemeClr val="folHlink"/>
                </a:solidFill>
                <a:latin typeface="Courier New" pitchFamily="49" charset="0"/>
              </a:rPr>
              <a:t>(</a:t>
            </a:r>
            <a:r>
              <a:rPr lang="en-US" sz="1000" b="1" dirty="0" err="1">
                <a:solidFill>
                  <a:schemeClr val="folHlink"/>
                </a:solidFill>
                <a:latin typeface="Courier New" pitchFamily="49" charset="0"/>
              </a:rPr>
              <a:t>int</a:t>
            </a:r>
            <a:r>
              <a:rPr lang="en-US" sz="1000" b="1" dirty="0">
                <a:solidFill>
                  <a:schemeClr val="folHlink"/>
                </a:solidFill>
                <a:latin typeface="Courier New" pitchFamily="49" charset="0"/>
              </a:rPr>
              <a:t>, </a:t>
            </a:r>
            <a:r>
              <a:rPr lang="en-US" sz="1000" b="1" dirty="0" err="1">
                <a:solidFill>
                  <a:schemeClr val="folHlink"/>
                </a:solidFill>
                <a:latin typeface="Courier New" pitchFamily="49" charset="0"/>
              </a:rPr>
              <a:t>int</a:t>
            </a:r>
            <a:r>
              <a:rPr lang="en-US" sz="1000" b="1" dirty="0">
                <a:solidFill>
                  <a:schemeClr val="folHlink"/>
                </a:solidFill>
                <a:latin typeface="Courier New" pitchFamily="49" charset="0"/>
              </a:rPr>
              <a:t>) ||  </a:t>
            </a:r>
          </a:p>
          <a:p>
            <a:pPr algn="l" rtl="0" eaLnBrk="0" hangingPunct="0"/>
            <a:r>
              <a:rPr lang="en-US" sz="1000" b="1" dirty="0">
                <a:latin typeface="Courier New" pitchFamily="49" charset="0"/>
              </a:rPr>
              <a:t>    call(</a:t>
            </a:r>
            <a:r>
              <a:rPr lang="en-US" sz="1000" b="1" dirty="0">
                <a:solidFill>
                  <a:srgbClr val="0033CC"/>
                </a:solidFill>
                <a:latin typeface="Courier New" pitchFamily="49" charset="0"/>
              </a:rPr>
              <a:t>void</a:t>
            </a:r>
            <a:r>
              <a:rPr lang="en-US" sz="1000" b="1" dirty="0">
                <a:latin typeface="Courier New" pitchFamily="49" charset="0"/>
              </a:rPr>
              <a:t> Line.setP1(Point))             ||</a:t>
            </a:r>
          </a:p>
          <a:p>
            <a:pPr algn="l" rtl="0" eaLnBrk="0" hangingPunct="0"/>
            <a:r>
              <a:rPr lang="en-US" sz="1000" b="1" dirty="0">
                <a:latin typeface="Courier New" pitchFamily="49" charset="0"/>
              </a:rPr>
              <a:t>    call(</a:t>
            </a:r>
            <a:r>
              <a:rPr lang="en-US" sz="1000" b="1" dirty="0">
                <a:solidFill>
                  <a:srgbClr val="0033CC"/>
                </a:solidFill>
                <a:latin typeface="Courier New" pitchFamily="49" charset="0"/>
              </a:rPr>
              <a:t>void </a:t>
            </a:r>
            <a:r>
              <a:rPr lang="en-US" sz="1000" b="1" dirty="0">
                <a:latin typeface="Courier New" pitchFamily="49" charset="0"/>
              </a:rPr>
              <a:t>Line.setP2(Point))             ||</a:t>
            </a:r>
          </a:p>
          <a:p>
            <a:pPr algn="l" rtl="0" eaLnBrk="0" hangingPunct="0"/>
            <a:r>
              <a:rPr lang="en-US" sz="1000" b="1" dirty="0">
                <a:solidFill>
                  <a:schemeClr val="folHlink"/>
                </a:solidFill>
                <a:latin typeface="Courier New" pitchFamily="49" charset="0"/>
              </a:rPr>
              <a:t>    call(void </a:t>
            </a:r>
            <a:r>
              <a:rPr lang="en-US" sz="1000" b="1" dirty="0" err="1">
                <a:solidFill>
                  <a:schemeClr val="folHlink"/>
                </a:solidFill>
                <a:latin typeface="Courier New" pitchFamily="49" charset="0"/>
              </a:rPr>
              <a:t>Point.setX</a:t>
            </a:r>
            <a:r>
              <a:rPr lang="en-US" sz="1000" b="1" dirty="0">
                <a:solidFill>
                  <a:schemeClr val="folHlink"/>
                </a:solidFill>
                <a:latin typeface="Courier New" pitchFamily="49" charset="0"/>
              </a:rPr>
              <a:t>(</a:t>
            </a:r>
            <a:r>
              <a:rPr lang="en-US" sz="1000" b="1" dirty="0" err="1">
                <a:solidFill>
                  <a:schemeClr val="folHlink"/>
                </a:solidFill>
                <a:latin typeface="Courier New" pitchFamily="49" charset="0"/>
              </a:rPr>
              <a:t>int</a:t>
            </a:r>
            <a:r>
              <a:rPr lang="en-US" sz="1000" b="1" dirty="0">
                <a:solidFill>
                  <a:schemeClr val="folHlink"/>
                </a:solidFill>
                <a:latin typeface="Courier New" pitchFamily="49" charset="0"/>
              </a:rPr>
              <a:t>))               ||</a:t>
            </a:r>
          </a:p>
          <a:p>
            <a:pPr algn="l" rtl="0" eaLnBrk="0" hangingPunct="0"/>
            <a:r>
              <a:rPr lang="en-US" sz="1000" b="1" dirty="0">
                <a:solidFill>
                  <a:schemeClr val="folHlink"/>
                </a:solidFill>
                <a:latin typeface="Courier New" pitchFamily="49" charset="0"/>
              </a:rPr>
              <a:t>    call(void </a:t>
            </a:r>
            <a:r>
              <a:rPr lang="en-US" sz="1000" b="1" dirty="0" err="1">
                <a:solidFill>
                  <a:schemeClr val="folHlink"/>
                </a:solidFill>
                <a:latin typeface="Courier New" pitchFamily="49" charset="0"/>
              </a:rPr>
              <a:t>Point.setY</a:t>
            </a:r>
            <a:r>
              <a:rPr lang="en-US" sz="1000" b="1" dirty="0">
                <a:solidFill>
                  <a:schemeClr val="folHlink"/>
                </a:solidFill>
                <a:latin typeface="Courier New" pitchFamily="49" charset="0"/>
              </a:rPr>
              <a:t>(</a:t>
            </a:r>
            <a:r>
              <a:rPr lang="en-US" sz="1000" b="1" dirty="0" err="1">
                <a:solidFill>
                  <a:schemeClr val="folHlink"/>
                </a:solidFill>
                <a:latin typeface="Courier New" pitchFamily="49" charset="0"/>
              </a:rPr>
              <a:t>int</a:t>
            </a:r>
            <a:r>
              <a:rPr lang="en-US" sz="1000" b="1" dirty="0">
                <a:solidFill>
                  <a:schemeClr val="folHlink"/>
                </a:solidFill>
                <a:latin typeface="Courier New" pitchFamily="49" charset="0"/>
              </a:rPr>
              <a:t>));</a:t>
            </a:r>
          </a:p>
          <a:p>
            <a:pPr algn="l" rtl="0" eaLnBrk="0" hangingPunct="0"/>
            <a:endParaRPr lang="en-US" sz="1000" b="1" dirty="0">
              <a:solidFill>
                <a:schemeClr val="folHlink"/>
              </a:solidFill>
              <a:latin typeface="Courier New" pitchFamily="49" charset="0"/>
            </a:endParaRPr>
          </a:p>
          <a:p>
            <a:pPr algn="l" rtl="0" eaLnBrk="0" hangingPunct="0"/>
            <a:r>
              <a:rPr lang="en-US" sz="1000" b="1" dirty="0">
                <a:solidFill>
                  <a:srgbClr val="0033CC"/>
                </a:solidFill>
                <a:latin typeface="Courier New" pitchFamily="49" charset="0"/>
              </a:rPr>
              <a:t>  after</a:t>
            </a:r>
            <a:r>
              <a:rPr lang="en-US" sz="1000" b="1" dirty="0">
                <a:latin typeface="Courier New" pitchFamily="49" charset="0"/>
              </a:rPr>
              <a:t>() returning: move() {</a:t>
            </a:r>
          </a:p>
          <a:p>
            <a:pPr algn="l" rtl="0" eaLnBrk="0" hangingPunct="0"/>
            <a:r>
              <a:rPr lang="en-US" sz="1000" b="1" dirty="0">
                <a:latin typeface="Courier New" pitchFamily="49" charset="0"/>
              </a:rPr>
              <a:t>    </a:t>
            </a:r>
            <a:r>
              <a:rPr lang="en-US" sz="1000" b="1" dirty="0" err="1">
                <a:latin typeface="Courier New" pitchFamily="49" charset="0"/>
              </a:rPr>
              <a:t>Display.update</a:t>
            </a:r>
            <a:r>
              <a:rPr lang="en-US" sz="1000" b="1" dirty="0">
                <a:latin typeface="Courier New" pitchFamily="49" charset="0"/>
              </a:rPr>
              <a:t>();</a:t>
            </a: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a:t>
            </a:r>
          </a:p>
        </p:txBody>
      </p:sp>
      <p:sp>
        <p:nvSpPr>
          <p:cNvPr id="4" name="Rectangle 3"/>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7125669"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5. Les limites de la programmation objet </a:t>
            </a:r>
          </a:p>
        </p:txBody>
      </p:sp>
      <p:sp>
        <p:nvSpPr>
          <p:cNvPr id="3" name="Rectangle 2"/>
          <p:cNvSpPr/>
          <p:nvPr/>
        </p:nvSpPr>
        <p:spPr>
          <a:xfrm>
            <a:off x="428596" y="2357430"/>
            <a:ext cx="8143932" cy="2677656"/>
          </a:xfrm>
          <a:prstGeom prst="rect">
            <a:avLst/>
          </a:prstGeom>
        </p:spPr>
        <p:txBody>
          <a:bodyPr wrap="square">
            <a:spAutoFit/>
          </a:bodyPr>
          <a:lstStyle/>
          <a:p>
            <a:pPr marL="274320" lvl="0" algn="just" fontAlgn="auto">
              <a:spcBef>
                <a:spcPct val="20000"/>
              </a:spcBef>
              <a:spcAft>
                <a:spcPts val="0"/>
              </a:spcAft>
              <a:buClr>
                <a:srgbClr val="F07F09"/>
              </a:buClr>
              <a:buSzPct val="85000"/>
            </a:pPr>
            <a:endParaRPr lang="fr-FR" sz="2400" b="1" dirty="0" smtClean="0">
              <a:solidFill>
                <a:schemeClr val="accent1">
                  <a:lumMod val="75000"/>
                </a:schemeClr>
              </a:solidFill>
              <a:latin typeface="Georgia"/>
              <a:ea typeface="+mn-ea"/>
            </a:endParaRPr>
          </a:p>
          <a:p>
            <a:pPr algn="just"/>
            <a:r>
              <a:rPr lang="fr-FR" sz="2400" dirty="0" smtClean="0"/>
              <a:t>Le problème est donc que chaque évolution dans ces préoccupations transversales devra être répercutée dans chacun des composants y faisant appel. </a:t>
            </a:r>
          </a:p>
          <a:p>
            <a:pPr algn="just"/>
            <a:endParaRPr lang="fr-FR" sz="2400" dirty="0" smtClean="0"/>
          </a:p>
          <a:p>
            <a:pPr algn="just"/>
            <a:r>
              <a:rPr lang="fr-FR" sz="2400" dirty="0" smtClean="0"/>
              <a:t>Si ce n'est pas le cas, il est très probable que des </a:t>
            </a:r>
            <a:r>
              <a:rPr lang="fr-FR" sz="2400" dirty="0" smtClean="0">
                <a:solidFill>
                  <a:srgbClr val="FF0000"/>
                </a:solidFill>
              </a:rPr>
              <a:t>effets de bord </a:t>
            </a:r>
            <a:r>
              <a:rPr lang="fr-FR" sz="2400" dirty="0" smtClean="0"/>
              <a:t>apparaissent.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57488" y="1071546"/>
            <a:ext cx="2357454" cy="5755422"/>
          </a:xfrm>
          <a:prstGeom prst="rect">
            <a:avLst/>
          </a:prstGeom>
          <a:solidFill>
            <a:schemeClr val="accent5">
              <a:lumMod val="20000"/>
              <a:lumOff val="80000"/>
              <a:alpha val="70195"/>
            </a:schemeClr>
          </a:solidFill>
          <a:ln w="3175">
            <a:noFill/>
            <a:miter lim="800000"/>
            <a:headEnd/>
            <a:tailEnd/>
          </a:ln>
        </p:spPr>
        <p:txBody>
          <a:bodyPr wrap="square">
            <a:spAutoFit/>
          </a:bodyPr>
          <a:lstStyle/>
          <a:p>
            <a:pPr algn="l" rtl="0" eaLnBrk="0" hangingPunct="0"/>
            <a:r>
              <a:rPr lang="en-US" b="1" dirty="0">
                <a:solidFill>
                  <a:srgbClr val="0033CC"/>
                </a:solidFill>
                <a:latin typeface="Courier New" pitchFamily="49" charset="0"/>
              </a:rPr>
              <a:t>class</a:t>
            </a:r>
            <a:r>
              <a:rPr lang="en-US" b="1" dirty="0">
                <a:latin typeface="Courier New" pitchFamily="49" charset="0"/>
              </a:rPr>
              <a:t> Line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Point p1, p2;</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Point getP1() { return p1; }</a:t>
            </a:r>
          </a:p>
          <a:p>
            <a:pPr algn="l" rtl="0" eaLnBrk="0" hangingPunct="0"/>
            <a:r>
              <a:rPr lang="en-US" sz="1000" b="1" dirty="0">
                <a:latin typeface="Courier New" pitchFamily="49" charset="0"/>
              </a:rPr>
              <a:t>  Point getP2() { return p2; </a:t>
            </a:r>
            <a:r>
              <a:rPr lang="en-US" sz="1000" b="1" dirty="0" smtClean="0">
                <a:latin typeface="Courier New" pitchFamily="49" charset="0"/>
              </a:rPr>
              <a:t>}</a:t>
            </a:r>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setP1(Point p1)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.p1 = p1;</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setP2(Point p2)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.p2 = p2;</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smtClean="0">
                <a:latin typeface="Courier New" pitchFamily="49" charset="0"/>
              </a:rPr>
              <a:t>}</a:t>
            </a:r>
            <a:endParaRPr lang="en-US" sz="1000" b="1" dirty="0">
              <a:latin typeface="Courier New" pitchFamily="49" charset="0"/>
            </a:endParaRPr>
          </a:p>
          <a:p>
            <a:pPr algn="l" rtl="0" eaLnBrk="0" hangingPunct="0"/>
            <a:r>
              <a:rPr lang="en-US" b="1" dirty="0">
                <a:solidFill>
                  <a:srgbClr val="0033CC"/>
                </a:solidFill>
                <a:latin typeface="Courier New" pitchFamily="49" charset="0"/>
              </a:rPr>
              <a:t>class</a:t>
            </a:r>
            <a:r>
              <a:rPr lang="en-US" b="1" dirty="0">
                <a:latin typeface="Courier New" pitchFamily="49" charset="0"/>
              </a:rPr>
              <a:t> Point</a:t>
            </a:r>
            <a:r>
              <a:rPr lang="en-US" sz="1000" b="1" dirty="0">
                <a:latin typeface="Courier New" pitchFamily="49" charset="0"/>
              </a:rPr>
              <a:t> {</a:t>
            </a:r>
          </a:p>
          <a:p>
            <a:pPr algn="l" rtl="0" eaLnBrk="0" hangingPunct="0"/>
            <a:r>
              <a:rPr lang="en-US" sz="12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x = 0, y = 0;</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getX</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x;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getY</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y; }</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setX</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x)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.x</a:t>
            </a:r>
            <a:r>
              <a:rPr lang="en-US" sz="1000" b="1" dirty="0">
                <a:latin typeface="Courier New" pitchFamily="49" charset="0"/>
              </a:rPr>
              <a:t> = x;</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y)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.y</a:t>
            </a:r>
            <a:r>
              <a:rPr lang="en-US" sz="1000" b="1" dirty="0">
                <a:latin typeface="Courier New" pitchFamily="49" charset="0"/>
              </a:rPr>
              <a:t> = y</a:t>
            </a:r>
            <a:r>
              <a:rPr lang="en-US" sz="1000" b="1" dirty="0" smtClean="0">
                <a:latin typeface="Courier New" pitchFamily="49" charset="0"/>
              </a:rPr>
              <a:t>;</a:t>
            </a:r>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a:latin typeface="Courier New" pitchFamily="49" charset="0"/>
              </a:rPr>
              <a:t>}</a:t>
            </a:r>
          </a:p>
        </p:txBody>
      </p:sp>
      <p:sp>
        <p:nvSpPr>
          <p:cNvPr id="4" name="Text Box 3"/>
          <p:cNvSpPr txBox="1">
            <a:spLocks noChangeArrowheads="1"/>
          </p:cNvSpPr>
          <p:nvPr/>
        </p:nvSpPr>
        <p:spPr bwMode="auto">
          <a:xfrm>
            <a:off x="5280003" y="1071546"/>
            <a:ext cx="3863997" cy="2503488"/>
          </a:xfrm>
          <a:prstGeom prst="rect">
            <a:avLst/>
          </a:prstGeom>
          <a:solidFill>
            <a:schemeClr val="accent4">
              <a:lumMod val="20000"/>
              <a:lumOff val="80000"/>
            </a:schemeClr>
          </a:solidFill>
          <a:ln w="3175">
            <a:solidFill>
              <a:srgbClr val="007DFA"/>
            </a:solidFill>
            <a:miter lim="800000"/>
            <a:headEnd/>
            <a:tailEnd/>
          </a:ln>
        </p:spPr>
        <p:txBody>
          <a:bodyPr wrap="square">
            <a:spAutoFit/>
          </a:bodyPr>
          <a:lstStyle/>
          <a:p>
            <a:pPr algn="l" rtl="0" eaLnBrk="0" hangingPunct="0"/>
            <a:r>
              <a:rPr lang="en-US" b="1">
                <a:solidFill>
                  <a:srgbClr val="0033CC"/>
                </a:solidFill>
                <a:latin typeface="Courier New" pitchFamily="49" charset="0"/>
              </a:rPr>
              <a:t>aspect</a:t>
            </a:r>
            <a:r>
              <a:rPr lang="en-US" b="1">
                <a:latin typeface="Courier New" pitchFamily="49" charset="0"/>
              </a:rPr>
              <a:t> DisplayUpdating {</a:t>
            </a:r>
          </a:p>
          <a:p>
            <a:pPr algn="l" rtl="0" eaLnBrk="0" hangingPunct="0"/>
            <a:endParaRPr lang="en-US" sz="1000" b="1">
              <a:solidFill>
                <a:schemeClr val="folHlink"/>
              </a:solidFill>
              <a:latin typeface="Courier New" pitchFamily="49" charset="0"/>
            </a:endParaRPr>
          </a:p>
          <a:p>
            <a:pPr algn="l" rtl="0" eaLnBrk="0" hangingPunct="0"/>
            <a:r>
              <a:rPr lang="en-US" sz="1000" b="1">
                <a:solidFill>
                  <a:schemeClr val="folHlink"/>
                </a:solidFill>
                <a:latin typeface="Courier New" pitchFamily="49" charset="0"/>
              </a:rPr>
              <a:t>  </a:t>
            </a:r>
            <a:r>
              <a:rPr lang="en-US" sz="1000" b="1">
                <a:latin typeface="Courier New" pitchFamily="49" charset="0"/>
              </a:rPr>
              <a:t>pointcut move(</a:t>
            </a:r>
            <a:r>
              <a:rPr lang="en-US" sz="1000" b="1">
                <a:solidFill>
                  <a:schemeClr val="folHlink"/>
                </a:solidFill>
                <a:latin typeface="Courier New" pitchFamily="49" charset="0"/>
              </a:rPr>
              <a:t>FigureElement figElt</a:t>
            </a:r>
            <a:r>
              <a:rPr lang="en-US" sz="1000" b="1">
                <a:latin typeface="Courier New" pitchFamily="49" charset="0"/>
              </a:rPr>
              <a:t>):</a:t>
            </a:r>
          </a:p>
          <a:p>
            <a:pPr algn="l" rtl="0" eaLnBrk="0" hangingPunct="0"/>
            <a:r>
              <a:rPr lang="en-US" sz="1000" b="1">
                <a:solidFill>
                  <a:schemeClr val="folHlink"/>
                </a:solidFill>
                <a:latin typeface="Courier New" pitchFamily="49" charset="0"/>
              </a:rPr>
              <a:t>    target(figElt) &amp;&amp; </a:t>
            </a:r>
          </a:p>
          <a:p>
            <a:pPr algn="l" rtl="0" eaLnBrk="0" hangingPunct="0"/>
            <a:r>
              <a:rPr lang="en-US" sz="1000" b="1">
                <a:solidFill>
                  <a:schemeClr val="folHlink"/>
                </a:solidFill>
                <a:latin typeface="Courier New" pitchFamily="49" charset="0"/>
              </a:rPr>
              <a:t>    (</a:t>
            </a:r>
            <a:r>
              <a:rPr lang="en-US" sz="1000" b="1">
                <a:latin typeface="Courier New" pitchFamily="49" charset="0"/>
              </a:rPr>
              <a:t>call(</a:t>
            </a:r>
            <a:r>
              <a:rPr lang="en-US" sz="1000" b="1">
                <a:solidFill>
                  <a:srgbClr val="0033CC"/>
                </a:solidFill>
                <a:latin typeface="Courier New" pitchFamily="49" charset="0"/>
              </a:rPr>
              <a:t>void</a:t>
            </a:r>
            <a:r>
              <a:rPr lang="en-US" sz="1000" b="1">
                <a:latin typeface="Courier New" pitchFamily="49" charset="0"/>
              </a:rPr>
              <a:t> FigureElement.moveBy(int, int) ||</a:t>
            </a:r>
            <a:r>
              <a:rPr lang="en-US" sz="1000" b="1">
                <a:solidFill>
                  <a:schemeClr val="folHlink"/>
                </a:solidFill>
                <a:latin typeface="Courier New" pitchFamily="49" charset="0"/>
              </a:rPr>
              <a:t> </a:t>
            </a:r>
          </a:p>
          <a:p>
            <a:pPr algn="l" rtl="0" eaLnBrk="0" hangingPunct="0"/>
            <a:r>
              <a:rPr lang="en-US" sz="1000" b="1">
                <a:solidFill>
                  <a:schemeClr val="folHlink"/>
                </a:solidFill>
                <a:latin typeface="Courier New" pitchFamily="49" charset="0"/>
              </a:rPr>
              <a:t>     </a:t>
            </a:r>
            <a:r>
              <a:rPr lang="en-US" sz="1000" b="1">
                <a:latin typeface="Courier New" pitchFamily="49" charset="0"/>
              </a:rPr>
              <a:t>call(</a:t>
            </a:r>
            <a:r>
              <a:rPr lang="en-US" sz="1000" b="1">
                <a:solidFill>
                  <a:srgbClr val="0033CC"/>
                </a:solidFill>
                <a:latin typeface="Courier New" pitchFamily="49" charset="0"/>
              </a:rPr>
              <a:t>void</a:t>
            </a:r>
            <a:r>
              <a:rPr lang="en-US" sz="1000" b="1">
                <a:latin typeface="Courier New" pitchFamily="49" charset="0"/>
              </a:rPr>
              <a:t> Line.setP1(Point))             ||</a:t>
            </a:r>
          </a:p>
          <a:p>
            <a:pPr algn="l" rtl="0" eaLnBrk="0" hangingPunct="0"/>
            <a:r>
              <a:rPr lang="en-US" sz="1000" b="1">
                <a:latin typeface="Courier New" pitchFamily="49" charset="0"/>
              </a:rPr>
              <a:t>     call(</a:t>
            </a:r>
            <a:r>
              <a:rPr lang="en-US" sz="1000" b="1">
                <a:solidFill>
                  <a:srgbClr val="0033CC"/>
                </a:solidFill>
                <a:latin typeface="Courier New" pitchFamily="49" charset="0"/>
              </a:rPr>
              <a:t>void</a:t>
            </a:r>
            <a:r>
              <a:rPr lang="en-US" sz="1000" b="1">
                <a:latin typeface="Courier New" pitchFamily="49" charset="0"/>
              </a:rPr>
              <a:t> Line.setP2(Point))             ||</a:t>
            </a:r>
          </a:p>
          <a:p>
            <a:pPr algn="l" rtl="0" eaLnBrk="0" hangingPunct="0"/>
            <a:r>
              <a:rPr lang="en-US" sz="1000" b="1">
                <a:latin typeface="Courier New" pitchFamily="49" charset="0"/>
              </a:rPr>
              <a:t>     call(</a:t>
            </a:r>
            <a:r>
              <a:rPr lang="en-US" sz="1000" b="1">
                <a:solidFill>
                  <a:srgbClr val="0033CC"/>
                </a:solidFill>
                <a:latin typeface="Courier New" pitchFamily="49" charset="0"/>
              </a:rPr>
              <a:t>void</a:t>
            </a:r>
            <a:r>
              <a:rPr lang="en-US" sz="1000" b="1">
                <a:latin typeface="Courier New" pitchFamily="49" charset="0"/>
              </a:rPr>
              <a:t> Point.setX(int))               ||</a:t>
            </a:r>
          </a:p>
          <a:p>
            <a:pPr algn="l" rtl="0" eaLnBrk="0" hangingPunct="0"/>
            <a:r>
              <a:rPr lang="en-US" sz="1000" b="1">
                <a:latin typeface="Courier New" pitchFamily="49" charset="0"/>
              </a:rPr>
              <a:t>     call(</a:t>
            </a:r>
            <a:r>
              <a:rPr lang="en-US" sz="1000" b="1">
                <a:solidFill>
                  <a:srgbClr val="0033CC"/>
                </a:solidFill>
                <a:latin typeface="Courier New" pitchFamily="49" charset="0"/>
              </a:rPr>
              <a:t>void</a:t>
            </a:r>
            <a:r>
              <a:rPr lang="en-US" sz="1000" b="1">
                <a:latin typeface="Courier New" pitchFamily="49" charset="0"/>
              </a:rPr>
              <a:t> Point.setY(int))</a:t>
            </a:r>
            <a:r>
              <a:rPr lang="en-US" sz="1000" b="1">
                <a:solidFill>
                  <a:schemeClr val="folHlink"/>
                </a:solidFill>
                <a:latin typeface="Courier New" pitchFamily="49" charset="0"/>
              </a:rPr>
              <a:t>)</a:t>
            </a:r>
            <a:r>
              <a:rPr lang="en-US" sz="1000" b="1">
                <a:latin typeface="Courier New" pitchFamily="49" charset="0"/>
              </a:rPr>
              <a:t>;</a:t>
            </a:r>
          </a:p>
          <a:p>
            <a:pPr algn="l" rtl="0" eaLnBrk="0" hangingPunct="0"/>
            <a:endParaRPr lang="en-US" sz="1000" b="1">
              <a:solidFill>
                <a:schemeClr val="folHlink"/>
              </a:solidFill>
              <a:latin typeface="Courier New" pitchFamily="49" charset="0"/>
            </a:endParaRPr>
          </a:p>
          <a:p>
            <a:pPr algn="l" rtl="0" eaLnBrk="0" hangingPunct="0"/>
            <a:endParaRPr lang="en-US" sz="1000" b="1">
              <a:solidFill>
                <a:schemeClr val="folHlink"/>
              </a:solidFill>
              <a:latin typeface="Courier New" pitchFamily="49" charset="0"/>
            </a:endParaRPr>
          </a:p>
          <a:p>
            <a:pPr algn="l" rtl="0" eaLnBrk="0" hangingPunct="0"/>
            <a:r>
              <a:rPr lang="en-US" sz="1000" b="1">
                <a:solidFill>
                  <a:schemeClr val="folHlink"/>
                </a:solidFill>
                <a:latin typeface="Courier New" pitchFamily="49" charset="0"/>
              </a:rPr>
              <a:t>  </a:t>
            </a:r>
            <a:r>
              <a:rPr lang="en-US" sz="1000" b="1">
                <a:solidFill>
                  <a:srgbClr val="0033CC"/>
                </a:solidFill>
                <a:latin typeface="Courier New" pitchFamily="49" charset="0"/>
              </a:rPr>
              <a:t>after</a:t>
            </a:r>
            <a:r>
              <a:rPr lang="en-US" sz="1000" b="1">
                <a:latin typeface="Courier New" pitchFamily="49" charset="0"/>
              </a:rPr>
              <a:t>(</a:t>
            </a:r>
            <a:r>
              <a:rPr lang="en-US" sz="1000" b="1">
                <a:solidFill>
                  <a:schemeClr val="folHlink"/>
                </a:solidFill>
                <a:latin typeface="Courier New" pitchFamily="49" charset="0"/>
              </a:rPr>
              <a:t>FigureElement fe</a:t>
            </a:r>
            <a:r>
              <a:rPr lang="en-US" sz="1000" b="1">
                <a:latin typeface="Courier New" pitchFamily="49" charset="0"/>
              </a:rPr>
              <a:t>) returning: move(</a:t>
            </a:r>
            <a:r>
              <a:rPr lang="en-US" sz="1000" b="1">
                <a:solidFill>
                  <a:schemeClr val="folHlink"/>
                </a:solidFill>
                <a:latin typeface="Courier New" pitchFamily="49" charset="0"/>
              </a:rPr>
              <a:t>fe</a:t>
            </a:r>
            <a:r>
              <a:rPr lang="en-US" sz="1000" b="1">
                <a:latin typeface="Courier New" pitchFamily="49" charset="0"/>
              </a:rPr>
              <a:t>)</a:t>
            </a:r>
            <a:r>
              <a:rPr lang="en-US" sz="1000" b="1">
                <a:solidFill>
                  <a:schemeClr val="folHlink"/>
                </a:solidFill>
                <a:latin typeface="Courier New" pitchFamily="49" charset="0"/>
              </a:rPr>
              <a:t> </a:t>
            </a:r>
            <a:r>
              <a:rPr lang="en-US" sz="1000" b="1">
                <a:latin typeface="Courier New" pitchFamily="49" charset="0"/>
              </a:rPr>
              <a:t>{</a:t>
            </a:r>
          </a:p>
          <a:p>
            <a:pPr algn="l" rtl="0" eaLnBrk="0" hangingPunct="0"/>
            <a:r>
              <a:rPr lang="en-US" sz="1000" b="1">
                <a:solidFill>
                  <a:schemeClr val="folHlink"/>
                </a:solidFill>
                <a:latin typeface="Courier New" pitchFamily="49" charset="0"/>
              </a:rPr>
              <a:t>    Display.update(fe);</a:t>
            </a:r>
          </a:p>
          <a:p>
            <a:pPr algn="l" rtl="0" eaLnBrk="0" hangingPunct="0"/>
            <a:r>
              <a:rPr lang="en-US" sz="1000" b="1">
                <a:solidFill>
                  <a:schemeClr val="folHlink"/>
                </a:solidFill>
                <a:latin typeface="Courier New" pitchFamily="49" charset="0"/>
              </a:rPr>
              <a:t>  </a:t>
            </a:r>
            <a:r>
              <a:rPr lang="en-US" sz="1000" b="1">
                <a:latin typeface="Courier New" pitchFamily="49" charset="0"/>
              </a:rPr>
              <a:t>}</a:t>
            </a:r>
          </a:p>
          <a:p>
            <a:pPr algn="l" rtl="0" eaLnBrk="0" hangingPunct="0"/>
            <a:r>
              <a:rPr lang="en-US" sz="1000" b="1">
                <a:latin typeface="Courier New" pitchFamily="49" charset="0"/>
              </a:rPr>
              <a:t>}</a:t>
            </a:r>
          </a:p>
        </p:txBody>
      </p:sp>
      <p:sp>
        <p:nvSpPr>
          <p:cNvPr id="5" name="Rectangle 4"/>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6" name="Rectangle 5"/>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4282" y="1714488"/>
            <a:ext cx="4137034" cy="4832092"/>
          </a:xfrm>
          <a:prstGeom prst="rect">
            <a:avLst/>
          </a:prstGeom>
          <a:solidFill>
            <a:schemeClr val="accent5">
              <a:lumMod val="20000"/>
              <a:lumOff val="80000"/>
              <a:alpha val="70195"/>
            </a:schemeClr>
          </a:solidFill>
          <a:ln w="3175">
            <a:noFill/>
            <a:miter lim="800000"/>
            <a:headEnd/>
            <a:tailEnd/>
          </a:ln>
        </p:spPr>
        <p:txBody>
          <a:bodyPr wrap="square">
            <a:spAutoFit/>
          </a:bodyPr>
          <a:lstStyle/>
          <a:p>
            <a:pPr algn="l" rtl="0" eaLnBrk="0" hangingPunct="0"/>
            <a:r>
              <a:rPr lang="en-US" b="1" dirty="0">
                <a:solidFill>
                  <a:srgbClr val="0033CC"/>
                </a:solidFill>
                <a:latin typeface="Courier New" pitchFamily="49" charset="0"/>
              </a:rPr>
              <a:t>class</a:t>
            </a:r>
            <a:r>
              <a:rPr lang="en-US" b="1" dirty="0">
                <a:latin typeface="Courier New" pitchFamily="49" charset="0"/>
              </a:rPr>
              <a:t> Line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Point p1, p2;</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Point getP1() { return p1; }</a:t>
            </a:r>
          </a:p>
          <a:p>
            <a:pPr algn="l" rtl="0" eaLnBrk="0" hangingPunct="0"/>
            <a:r>
              <a:rPr lang="en-US" sz="1000" b="1" dirty="0">
                <a:latin typeface="Courier New" pitchFamily="49" charset="0"/>
              </a:rPr>
              <a:t>  Point getP2() { return p2; }</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setP1(Point p1)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.p1 = p1</a:t>
            </a:r>
            <a:r>
              <a:rPr lang="en-US" sz="1000" b="1" dirty="0" smtClean="0">
                <a:latin typeface="Courier New" pitchFamily="49" charset="0"/>
              </a:rPr>
              <a:t>;</a:t>
            </a:r>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setP2(Point p2)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this</a:t>
            </a:r>
            <a:r>
              <a:rPr lang="en-US" sz="1000" b="1" dirty="0">
                <a:latin typeface="Courier New" pitchFamily="49" charset="0"/>
              </a:rPr>
              <a:t>.p2 = p2</a:t>
            </a:r>
            <a:r>
              <a:rPr lang="en-US" sz="1000" b="1" dirty="0" smtClean="0">
                <a:latin typeface="Courier New" pitchFamily="49" charset="0"/>
              </a:rPr>
              <a:t>;</a:t>
            </a:r>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smtClean="0">
                <a:latin typeface="Courier New" pitchFamily="49" charset="0"/>
              </a:rPr>
              <a:t>}</a:t>
            </a:r>
            <a:endParaRPr lang="en-US" sz="1000" b="1" dirty="0">
              <a:latin typeface="Courier New" pitchFamily="49" charset="0"/>
            </a:endParaRPr>
          </a:p>
          <a:p>
            <a:pPr algn="l" rtl="0" eaLnBrk="0" hangingPunct="0"/>
            <a:r>
              <a:rPr lang="en-US" b="1" dirty="0">
                <a:solidFill>
                  <a:srgbClr val="0033CC"/>
                </a:solidFill>
                <a:latin typeface="Courier New" pitchFamily="49" charset="0"/>
              </a:rPr>
              <a:t>class</a:t>
            </a:r>
            <a:r>
              <a:rPr lang="en-US" b="1" dirty="0">
                <a:latin typeface="Courier New" pitchFamily="49" charset="0"/>
              </a:rPr>
              <a:t> Point</a:t>
            </a:r>
            <a:r>
              <a:rPr lang="en-US" sz="1000" b="1" dirty="0">
                <a:latin typeface="Courier New" pitchFamily="49" charset="0"/>
              </a:rPr>
              <a:t> {</a:t>
            </a:r>
          </a:p>
          <a:p>
            <a:pPr algn="l" rtl="0" eaLnBrk="0" hangingPunct="0"/>
            <a:r>
              <a:rPr lang="en-US" sz="1200" b="1" dirty="0">
                <a:latin typeface="Courier New" pitchFamily="49" charset="0"/>
              </a:rPr>
              <a:t>  </a:t>
            </a:r>
            <a:r>
              <a:rPr lang="en-US" sz="1000" b="1" dirty="0">
                <a:solidFill>
                  <a:srgbClr val="0033CC"/>
                </a:solidFill>
                <a:latin typeface="Courier New" pitchFamily="49" charset="0"/>
              </a:rPr>
              <a:t>private</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x = 0, y = 0;</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getX</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x;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err="1">
                <a:latin typeface="Courier New" pitchFamily="49" charset="0"/>
              </a:rPr>
              <a:t>getY</a:t>
            </a:r>
            <a:r>
              <a:rPr lang="en-US" sz="1000" b="1" dirty="0">
                <a:latin typeface="Courier New" pitchFamily="49" charset="0"/>
              </a:rPr>
              <a:t>() { </a:t>
            </a:r>
            <a:r>
              <a:rPr lang="en-US" sz="1000" b="1" dirty="0">
                <a:solidFill>
                  <a:srgbClr val="0033CC"/>
                </a:solidFill>
                <a:latin typeface="Courier New" pitchFamily="49" charset="0"/>
              </a:rPr>
              <a:t>return </a:t>
            </a:r>
            <a:r>
              <a:rPr lang="en-US" sz="1000" b="1" dirty="0">
                <a:latin typeface="Courier New" pitchFamily="49" charset="0"/>
              </a:rPr>
              <a:t>y; }</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setX</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x)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.x</a:t>
            </a:r>
            <a:r>
              <a:rPr lang="en-US" sz="1000" b="1" dirty="0">
                <a:latin typeface="Courier New" pitchFamily="49" charset="0"/>
              </a:rPr>
              <a:t> = x;</a:t>
            </a:r>
          </a:p>
          <a:p>
            <a:pPr algn="l" rtl="0" eaLnBrk="0" hangingPunct="0"/>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 </a:t>
            </a:r>
            <a:r>
              <a:rPr lang="en-US" sz="1000" b="1" dirty="0" err="1">
                <a:latin typeface="Courier New" pitchFamily="49" charset="0"/>
              </a:rPr>
              <a:t>setY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solidFill>
                  <a:srgbClr val="0033CC"/>
                </a:solidFill>
                <a:latin typeface="Courier New" pitchFamily="49" charset="0"/>
              </a:rPr>
              <a:t> </a:t>
            </a:r>
            <a:r>
              <a:rPr lang="en-US" sz="1000" b="1" dirty="0">
                <a:latin typeface="Courier New" pitchFamily="49" charset="0"/>
              </a:rPr>
              <a:t>y) {    </a:t>
            </a:r>
          </a:p>
          <a:p>
            <a:pPr algn="l" rtl="0" eaLnBrk="0" hangingPunct="0"/>
            <a:r>
              <a:rPr lang="en-US" sz="1000" b="1" dirty="0">
                <a:latin typeface="Courier New" pitchFamily="49" charset="0"/>
              </a:rPr>
              <a:t>    </a:t>
            </a:r>
            <a:r>
              <a:rPr lang="en-US" sz="1000" b="1" dirty="0" err="1">
                <a:solidFill>
                  <a:srgbClr val="0033CC"/>
                </a:solidFill>
                <a:latin typeface="Courier New" pitchFamily="49" charset="0"/>
              </a:rPr>
              <a:t>this</a:t>
            </a:r>
            <a:r>
              <a:rPr lang="en-US" sz="1000" b="1" dirty="0" err="1">
                <a:latin typeface="Courier New" pitchFamily="49" charset="0"/>
              </a:rPr>
              <a:t>.y</a:t>
            </a:r>
            <a:r>
              <a:rPr lang="en-US" sz="1000" b="1" dirty="0">
                <a:latin typeface="Courier New" pitchFamily="49" charset="0"/>
              </a:rPr>
              <a:t> = y</a:t>
            </a:r>
            <a:r>
              <a:rPr lang="en-US" sz="1000" b="1" dirty="0" smtClean="0">
                <a:latin typeface="Courier New" pitchFamily="49" charset="0"/>
              </a:rPr>
              <a:t>;</a:t>
            </a:r>
            <a:endParaRPr lang="en-US" sz="1000" b="1" dirty="0">
              <a:latin typeface="Courier New" pitchFamily="49" charset="0"/>
            </a:endParaRPr>
          </a:p>
          <a:p>
            <a:pPr algn="l" rtl="0" eaLnBrk="0" hangingPunct="0"/>
            <a:r>
              <a:rPr lang="en-US" sz="1000" b="1" dirty="0">
                <a:latin typeface="Courier New" pitchFamily="49" charset="0"/>
              </a:rPr>
              <a:t>  }</a:t>
            </a:r>
          </a:p>
          <a:p>
            <a:pPr algn="l" rtl="0" eaLnBrk="0" hangingPunct="0"/>
            <a:r>
              <a:rPr lang="en-US" sz="1000" b="1" dirty="0">
                <a:latin typeface="Courier New" pitchFamily="49" charset="0"/>
              </a:rPr>
              <a:t>  </a:t>
            </a:r>
            <a:r>
              <a:rPr lang="en-US" sz="1000" b="1" dirty="0">
                <a:solidFill>
                  <a:srgbClr val="0033CC"/>
                </a:solidFill>
                <a:latin typeface="Courier New" pitchFamily="49" charset="0"/>
              </a:rPr>
              <a:t>void</a:t>
            </a:r>
            <a:r>
              <a:rPr lang="en-US" sz="1000" b="1" dirty="0">
                <a:latin typeface="Courier New" pitchFamily="49" charset="0"/>
              </a:rPr>
              <a:t> </a:t>
            </a:r>
            <a:r>
              <a:rPr lang="en-US" sz="1000" b="1" dirty="0" err="1">
                <a:latin typeface="Courier New" pitchFamily="49" charset="0"/>
              </a:rPr>
              <a:t>moveBy</a:t>
            </a:r>
            <a:r>
              <a:rPr lang="en-US" sz="1000" b="1" dirty="0">
                <a:latin typeface="Courier New" pitchFamily="49" charset="0"/>
              </a:rPr>
              <a:t>(</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dx</a:t>
            </a:r>
            <a:r>
              <a:rPr lang="en-US" sz="1000" b="1" dirty="0">
                <a:latin typeface="Courier New" pitchFamily="49" charset="0"/>
              </a:rPr>
              <a:t>, </a:t>
            </a:r>
            <a:r>
              <a:rPr lang="en-US" sz="1000" b="1" dirty="0" err="1">
                <a:solidFill>
                  <a:srgbClr val="0033CC"/>
                </a:solidFill>
                <a:latin typeface="Courier New" pitchFamily="49" charset="0"/>
              </a:rPr>
              <a:t>int</a:t>
            </a:r>
            <a:r>
              <a:rPr lang="en-US" sz="1000" b="1" dirty="0">
                <a:latin typeface="Courier New" pitchFamily="49" charset="0"/>
              </a:rPr>
              <a:t> </a:t>
            </a:r>
            <a:r>
              <a:rPr lang="en-US" sz="1000" b="1" dirty="0" err="1">
                <a:latin typeface="Courier New" pitchFamily="49" charset="0"/>
              </a:rPr>
              <a:t>dy</a:t>
            </a:r>
            <a:r>
              <a:rPr lang="en-US" sz="1000" b="1" dirty="0">
                <a:latin typeface="Courier New" pitchFamily="49" charset="0"/>
              </a:rPr>
              <a:t>) { … }</a:t>
            </a:r>
          </a:p>
          <a:p>
            <a:pPr algn="l" rtl="0" eaLnBrk="0" hangingPunct="0"/>
            <a:r>
              <a:rPr lang="en-US" sz="1000" b="1" dirty="0">
                <a:latin typeface="Courier New" pitchFamily="49" charset="0"/>
              </a:rPr>
              <a:t>}</a:t>
            </a:r>
          </a:p>
        </p:txBody>
      </p:sp>
      <p:sp>
        <p:nvSpPr>
          <p:cNvPr id="4" name="Text Box 3"/>
          <p:cNvSpPr txBox="1">
            <a:spLocks noChangeArrowheads="1"/>
          </p:cNvSpPr>
          <p:nvPr/>
        </p:nvSpPr>
        <p:spPr bwMode="auto">
          <a:xfrm>
            <a:off x="4786314" y="1211264"/>
            <a:ext cx="3921125" cy="2503488"/>
          </a:xfrm>
          <a:prstGeom prst="rect">
            <a:avLst/>
          </a:prstGeom>
          <a:solidFill>
            <a:schemeClr val="accent4">
              <a:lumMod val="20000"/>
              <a:lumOff val="80000"/>
            </a:schemeClr>
          </a:solidFill>
          <a:ln w="3175">
            <a:solidFill>
              <a:srgbClr val="007DFA"/>
            </a:solidFill>
            <a:miter lim="800000"/>
            <a:headEnd/>
            <a:tailEnd/>
          </a:ln>
        </p:spPr>
        <p:txBody>
          <a:bodyPr wrap="none">
            <a:spAutoFit/>
          </a:bodyPr>
          <a:lstStyle/>
          <a:p>
            <a:pPr algn="l" rtl="0" eaLnBrk="0" hangingPunct="0"/>
            <a:r>
              <a:rPr lang="en-US" b="1">
                <a:solidFill>
                  <a:srgbClr val="0033CC"/>
                </a:solidFill>
                <a:latin typeface="Courier New" pitchFamily="49" charset="0"/>
              </a:rPr>
              <a:t>aspect</a:t>
            </a:r>
            <a:r>
              <a:rPr lang="en-US" b="1">
                <a:latin typeface="Courier New" pitchFamily="49" charset="0"/>
              </a:rPr>
              <a:t> DisplayUpdating {</a:t>
            </a:r>
          </a:p>
          <a:p>
            <a:pPr algn="l" rtl="0" eaLnBrk="0" hangingPunct="0"/>
            <a:endParaRPr lang="en-US" sz="1000" b="1">
              <a:solidFill>
                <a:schemeClr val="folHlink"/>
              </a:solidFill>
              <a:latin typeface="Courier New" pitchFamily="49" charset="0"/>
            </a:endParaRPr>
          </a:p>
          <a:p>
            <a:pPr algn="l" rtl="0" eaLnBrk="0" hangingPunct="0"/>
            <a:r>
              <a:rPr lang="en-US" sz="1000" b="1">
                <a:solidFill>
                  <a:schemeClr val="folHlink"/>
                </a:solidFill>
                <a:latin typeface="Courier New" pitchFamily="49" charset="0"/>
              </a:rPr>
              <a:t>  </a:t>
            </a:r>
            <a:r>
              <a:rPr lang="en-US" sz="1000" b="1">
                <a:latin typeface="Courier New" pitchFamily="49" charset="0"/>
              </a:rPr>
              <a:t>pointcut move(</a:t>
            </a:r>
            <a:r>
              <a:rPr lang="en-US" sz="1000" b="1">
                <a:solidFill>
                  <a:schemeClr val="folHlink"/>
                </a:solidFill>
                <a:latin typeface="Courier New" pitchFamily="49" charset="0"/>
              </a:rPr>
              <a:t>FigureElement figElt</a:t>
            </a:r>
            <a:r>
              <a:rPr lang="en-US" sz="1000" b="1">
                <a:latin typeface="Courier New" pitchFamily="49" charset="0"/>
              </a:rPr>
              <a:t>):</a:t>
            </a:r>
          </a:p>
          <a:p>
            <a:pPr algn="l" rtl="0" eaLnBrk="0" hangingPunct="0"/>
            <a:r>
              <a:rPr lang="en-US" sz="1000" b="1">
                <a:solidFill>
                  <a:schemeClr val="folHlink"/>
                </a:solidFill>
                <a:latin typeface="Courier New" pitchFamily="49" charset="0"/>
              </a:rPr>
              <a:t>    target(figElt) &amp;&amp; </a:t>
            </a:r>
          </a:p>
          <a:p>
            <a:pPr algn="l" rtl="0" eaLnBrk="0" hangingPunct="0"/>
            <a:r>
              <a:rPr lang="en-US" sz="1000" b="1">
                <a:solidFill>
                  <a:schemeClr val="folHlink"/>
                </a:solidFill>
                <a:latin typeface="Courier New" pitchFamily="49" charset="0"/>
              </a:rPr>
              <a:t>    (</a:t>
            </a:r>
            <a:r>
              <a:rPr lang="en-US" sz="1000" b="1">
                <a:latin typeface="Courier New" pitchFamily="49" charset="0"/>
              </a:rPr>
              <a:t>call(</a:t>
            </a:r>
            <a:r>
              <a:rPr lang="en-US" sz="1000" b="1">
                <a:solidFill>
                  <a:srgbClr val="0033CC"/>
                </a:solidFill>
                <a:latin typeface="Courier New" pitchFamily="49" charset="0"/>
              </a:rPr>
              <a:t>void</a:t>
            </a:r>
            <a:r>
              <a:rPr lang="en-US" sz="1000" b="1">
                <a:latin typeface="Courier New" pitchFamily="49" charset="0"/>
              </a:rPr>
              <a:t> FigureElement.moveBy(int, int) ||</a:t>
            </a:r>
            <a:r>
              <a:rPr lang="en-US" sz="1000" b="1">
                <a:solidFill>
                  <a:schemeClr val="folHlink"/>
                </a:solidFill>
                <a:latin typeface="Courier New" pitchFamily="49" charset="0"/>
              </a:rPr>
              <a:t> </a:t>
            </a:r>
          </a:p>
          <a:p>
            <a:pPr algn="l" rtl="0" eaLnBrk="0" hangingPunct="0"/>
            <a:r>
              <a:rPr lang="en-US" sz="1000" b="1">
                <a:solidFill>
                  <a:schemeClr val="folHlink"/>
                </a:solidFill>
                <a:latin typeface="Courier New" pitchFamily="49" charset="0"/>
              </a:rPr>
              <a:t>     </a:t>
            </a:r>
            <a:r>
              <a:rPr lang="en-US" sz="1000" b="1">
                <a:latin typeface="Courier New" pitchFamily="49" charset="0"/>
              </a:rPr>
              <a:t>call(</a:t>
            </a:r>
            <a:r>
              <a:rPr lang="en-US" sz="1000" b="1">
                <a:solidFill>
                  <a:srgbClr val="0033CC"/>
                </a:solidFill>
                <a:latin typeface="Courier New" pitchFamily="49" charset="0"/>
              </a:rPr>
              <a:t>void</a:t>
            </a:r>
            <a:r>
              <a:rPr lang="en-US" sz="1000" b="1">
                <a:latin typeface="Courier New" pitchFamily="49" charset="0"/>
              </a:rPr>
              <a:t> Line.setP1(Point))             ||</a:t>
            </a:r>
          </a:p>
          <a:p>
            <a:pPr algn="l" rtl="0" eaLnBrk="0" hangingPunct="0"/>
            <a:r>
              <a:rPr lang="en-US" sz="1000" b="1">
                <a:latin typeface="Courier New" pitchFamily="49" charset="0"/>
              </a:rPr>
              <a:t>     call(</a:t>
            </a:r>
            <a:r>
              <a:rPr lang="en-US" sz="1000" b="1">
                <a:solidFill>
                  <a:srgbClr val="0033CC"/>
                </a:solidFill>
                <a:latin typeface="Courier New" pitchFamily="49" charset="0"/>
              </a:rPr>
              <a:t>void</a:t>
            </a:r>
            <a:r>
              <a:rPr lang="en-US" sz="1000" b="1">
                <a:latin typeface="Courier New" pitchFamily="49" charset="0"/>
              </a:rPr>
              <a:t> Line.setP2(Point))             ||</a:t>
            </a:r>
          </a:p>
          <a:p>
            <a:pPr algn="l" rtl="0" eaLnBrk="0" hangingPunct="0"/>
            <a:r>
              <a:rPr lang="en-US" sz="1000" b="1">
                <a:latin typeface="Courier New" pitchFamily="49" charset="0"/>
              </a:rPr>
              <a:t>     call(</a:t>
            </a:r>
            <a:r>
              <a:rPr lang="en-US" sz="1000" b="1">
                <a:solidFill>
                  <a:srgbClr val="0033CC"/>
                </a:solidFill>
                <a:latin typeface="Courier New" pitchFamily="49" charset="0"/>
              </a:rPr>
              <a:t>void</a:t>
            </a:r>
            <a:r>
              <a:rPr lang="en-US" sz="1000" b="1">
                <a:latin typeface="Courier New" pitchFamily="49" charset="0"/>
              </a:rPr>
              <a:t> Point.setX(int))               ||</a:t>
            </a:r>
          </a:p>
          <a:p>
            <a:pPr algn="l" rtl="0" eaLnBrk="0" hangingPunct="0"/>
            <a:r>
              <a:rPr lang="en-US" sz="1000" b="1">
                <a:latin typeface="Courier New" pitchFamily="49" charset="0"/>
              </a:rPr>
              <a:t>     call(</a:t>
            </a:r>
            <a:r>
              <a:rPr lang="en-US" sz="1000" b="1">
                <a:solidFill>
                  <a:srgbClr val="0033CC"/>
                </a:solidFill>
                <a:latin typeface="Courier New" pitchFamily="49" charset="0"/>
              </a:rPr>
              <a:t>void</a:t>
            </a:r>
            <a:r>
              <a:rPr lang="en-US" sz="1000" b="1">
                <a:latin typeface="Courier New" pitchFamily="49" charset="0"/>
              </a:rPr>
              <a:t> Point.setY(int))</a:t>
            </a:r>
            <a:r>
              <a:rPr lang="en-US" sz="1000" b="1">
                <a:solidFill>
                  <a:schemeClr val="folHlink"/>
                </a:solidFill>
                <a:latin typeface="Courier New" pitchFamily="49" charset="0"/>
              </a:rPr>
              <a:t>)</a:t>
            </a:r>
            <a:r>
              <a:rPr lang="en-US" sz="1000" b="1">
                <a:latin typeface="Courier New" pitchFamily="49" charset="0"/>
              </a:rPr>
              <a:t>;</a:t>
            </a:r>
          </a:p>
          <a:p>
            <a:pPr algn="l" rtl="0" eaLnBrk="0" hangingPunct="0"/>
            <a:endParaRPr lang="en-US" sz="1000" b="1">
              <a:solidFill>
                <a:schemeClr val="folHlink"/>
              </a:solidFill>
              <a:latin typeface="Courier New" pitchFamily="49" charset="0"/>
            </a:endParaRPr>
          </a:p>
          <a:p>
            <a:pPr algn="l" rtl="0" eaLnBrk="0" hangingPunct="0"/>
            <a:endParaRPr lang="en-US" sz="1000" b="1">
              <a:solidFill>
                <a:schemeClr val="folHlink"/>
              </a:solidFill>
              <a:latin typeface="Courier New" pitchFamily="49" charset="0"/>
            </a:endParaRPr>
          </a:p>
          <a:p>
            <a:pPr algn="l" rtl="0" eaLnBrk="0" hangingPunct="0"/>
            <a:r>
              <a:rPr lang="en-US" sz="1000" b="1">
                <a:solidFill>
                  <a:schemeClr val="folHlink"/>
                </a:solidFill>
                <a:latin typeface="Courier New" pitchFamily="49" charset="0"/>
              </a:rPr>
              <a:t>  </a:t>
            </a:r>
            <a:r>
              <a:rPr lang="en-US" sz="1000" b="1">
                <a:solidFill>
                  <a:srgbClr val="0033CC"/>
                </a:solidFill>
                <a:latin typeface="Courier New" pitchFamily="49" charset="0"/>
              </a:rPr>
              <a:t>after</a:t>
            </a:r>
            <a:r>
              <a:rPr lang="en-US" sz="1000" b="1">
                <a:latin typeface="Courier New" pitchFamily="49" charset="0"/>
              </a:rPr>
              <a:t>(</a:t>
            </a:r>
            <a:r>
              <a:rPr lang="en-US" sz="1000" b="1">
                <a:solidFill>
                  <a:schemeClr val="folHlink"/>
                </a:solidFill>
                <a:latin typeface="Courier New" pitchFamily="49" charset="0"/>
              </a:rPr>
              <a:t>FigureElement fe</a:t>
            </a:r>
            <a:r>
              <a:rPr lang="en-US" sz="1000" b="1">
                <a:latin typeface="Courier New" pitchFamily="49" charset="0"/>
              </a:rPr>
              <a:t>) returning: move(</a:t>
            </a:r>
            <a:r>
              <a:rPr lang="en-US" sz="1000" b="1">
                <a:solidFill>
                  <a:schemeClr val="folHlink"/>
                </a:solidFill>
                <a:latin typeface="Courier New" pitchFamily="49" charset="0"/>
              </a:rPr>
              <a:t>fe</a:t>
            </a:r>
            <a:r>
              <a:rPr lang="en-US" sz="1000" b="1">
                <a:latin typeface="Courier New" pitchFamily="49" charset="0"/>
              </a:rPr>
              <a:t>)</a:t>
            </a:r>
            <a:r>
              <a:rPr lang="en-US" sz="1000" b="1">
                <a:solidFill>
                  <a:schemeClr val="folHlink"/>
                </a:solidFill>
                <a:latin typeface="Courier New" pitchFamily="49" charset="0"/>
              </a:rPr>
              <a:t> </a:t>
            </a:r>
            <a:r>
              <a:rPr lang="en-US" sz="1000" b="1">
                <a:latin typeface="Courier New" pitchFamily="49" charset="0"/>
              </a:rPr>
              <a:t>{</a:t>
            </a:r>
          </a:p>
          <a:p>
            <a:pPr algn="l" rtl="0" eaLnBrk="0" hangingPunct="0"/>
            <a:r>
              <a:rPr lang="en-US" sz="1000" b="1">
                <a:solidFill>
                  <a:schemeClr val="folHlink"/>
                </a:solidFill>
                <a:latin typeface="Courier New" pitchFamily="49" charset="0"/>
              </a:rPr>
              <a:t>    Display.update(fe);</a:t>
            </a:r>
          </a:p>
          <a:p>
            <a:pPr algn="l" rtl="0" eaLnBrk="0" hangingPunct="0"/>
            <a:r>
              <a:rPr lang="en-US" sz="1000" b="1">
                <a:solidFill>
                  <a:schemeClr val="folHlink"/>
                </a:solidFill>
                <a:latin typeface="Courier New" pitchFamily="49" charset="0"/>
              </a:rPr>
              <a:t>  </a:t>
            </a:r>
            <a:r>
              <a:rPr lang="en-US" sz="1000" b="1">
                <a:latin typeface="Courier New" pitchFamily="49" charset="0"/>
              </a:rPr>
              <a:t>}</a:t>
            </a:r>
          </a:p>
          <a:p>
            <a:pPr algn="l" rtl="0" eaLnBrk="0" hangingPunct="0"/>
            <a:r>
              <a:rPr lang="en-US" sz="1000" b="1">
                <a:latin typeface="Courier New" pitchFamily="49" charset="0"/>
              </a:rPr>
              <a:t>}</a:t>
            </a:r>
          </a:p>
        </p:txBody>
      </p:sp>
      <p:sp>
        <p:nvSpPr>
          <p:cNvPr id="5" name="Rectangle 2"/>
          <p:cNvSpPr txBox="1">
            <a:spLocks noChangeArrowheads="1"/>
          </p:cNvSpPr>
          <p:nvPr/>
        </p:nvSpPr>
        <p:spPr>
          <a:xfrm>
            <a:off x="4857752" y="4000504"/>
            <a:ext cx="3929058" cy="12954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Un module de réaffichage clair</a:t>
            </a:r>
          </a:p>
          <a:p>
            <a:pPr marL="354013"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  Tous les changements dans un seul aspect</a:t>
            </a:r>
          </a:p>
          <a:p>
            <a:pPr marL="354013" marR="0" lvl="1"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  L’évolution est modulaire</a:t>
            </a:r>
          </a:p>
        </p:txBody>
      </p:sp>
      <p:sp>
        <p:nvSpPr>
          <p:cNvPr id="6" name="Rectangle 5"/>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7" name="Rectangle 6"/>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52800" y="1524000"/>
            <a:ext cx="5257800" cy="762000"/>
          </a:xfrm>
          <a:prstGeom prst="rect">
            <a:avLst/>
          </a:prstGeom>
        </p:spPr>
        <p:txBody>
          <a:bodyPr/>
          <a:lstStyle/>
          <a:p>
            <a:pPr marL="0" marR="0" lvl="0" indent="0" algn="l" defTabSz="914400" rtl="0" eaLnBrk="1" fontAlgn="auto" latinLnBrk="0" hangingPunct="1">
              <a:lnSpc>
                <a:spcPct val="75000"/>
              </a:lnSpc>
              <a:spcBef>
                <a:spcPct val="20000"/>
              </a:spcBef>
              <a:spcAft>
                <a:spcPts val="0"/>
              </a:spcAft>
              <a:buClrTx/>
              <a:buSzTx/>
              <a:buFontTx/>
              <a:buNone/>
              <a:tabLst/>
              <a:defRPr/>
            </a:pPr>
            <a:r>
              <a:rPr kumimoji="0" lang="fr-FR" sz="2000" b="1" i="0" u="none" strike="noStrike" kern="1200" cap="none" spc="0" normalizeH="0" baseline="0" noProof="0" dirty="0" smtClean="0">
                <a:ln>
                  <a:noFill/>
                </a:ln>
                <a:solidFill>
                  <a:srgbClr val="003366"/>
                </a:solidFill>
                <a:effectLst/>
                <a:uLnTx/>
                <a:uFillTx/>
                <a:latin typeface="+mn-lt"/>
                <a:ea typeface="+mn-ea"/>
                <a:cs typeface="+mn-cs"/>
              </a:rPr>
              <a:t>Le module a clairement une nature </a:t>
            </a:r>
            <a:r>
              <a:rPr kumimoji="0" lang="fr-FR" sz="2000" b="1" i="0" u="none" strike="noStrike" kern="1200" cap="none" spc="0" normalizeH="0" baseline="0" noProof="0" dirty="0" err="1" smtClean="0">
                <a:ln>
                  <a:noFill/>
                </a:ln>
                <a:solidFill>
                  <a:srgbClr val="003366"/>
                </a:solidFill>
                <a:effectLst/>
                <a:uLnTx/>
                <a:uFillTx/>
                <a:latin typeface="+mn-lt"/>
                <a:ea typeface="+mn-ea"/>
                <a:cs typeface="+mn-cs"/>
              </a:rPr>
              <a:t>entrecoupante</a:t>
            </a:r>
            <a:endParaRPr kumimoji="0" lang="fr-FR" sz="2000" b="1" i="0" u="none" strike="noStrike" kern="1200" cap="none" spc="0" normalizeH="0" baseline="0" noProof="0" dirty="0" smtClean="0">
              <a:ln>
                <a:noFill/>
              </a:ln>
              <a:solidFill>
                <a:srgbClr val="003366"/>
              </a:solidFill>
              <a:effectLst/>
              <a:uLnTx/>
              <a:uFillTx/>
              <a:latin typeface="+mn-lt"/>
              <a:ea typeface="+mn-ea"/>
              <a:cs typeface="+mn-cs"/>
            </a:endParaRPr>
          </a:p>
        </p:txBody>
      </p:sp>
      <p:sp>
        <p:nvSpPr>
          <p:cNvPr id="3" name="Rectangle 3"/>
          <p:cNvSpPr>
            <a:spLocks noChangeArrowheads="1"/>
          </p:cNvSpPr>
          <p:nvPr/>
        </p:nvSpPr>
        <p:spPr bwMode="auto">
          <a:xfrm>
            <a:off x="71406" y="5786438"/>
            <a:ext cx="6948487" cy="800100"/>
          </a:xfrm>
          <a:prstGeom prst="rect">
            <a:avLst/>
          </a:prstGeom>
          <a:solidFill>
            <a:schemeClr val="accent6">
              <a:lumMod val="75000"/>
              <a:alpha val="34117"/>
            </a:schemeClr>
          </a:solidFill>
          <a:ln w="25400">
            <a:solidFill>
              <a:srgbClr val="FF0000"/>
            </a:solidFill>
            <a:miter lim="800000"/>
            <a:headEnd/>
            <a:tailEnd/>
          </a:ln>
        </p:spPr>
        <p:txBody>
          <a:bodyPr wrap="none" lIns="92075" tIns="46038" rIns="92075" bIns="46038" anchor="ctr"/>
          <a:lstStyle/>
          <a:p>
            <a:pPr rtl="0" eaLnBrk="0" hangingPunct="0"/>
            <a:r>
              <a:rPr lang="en-US" sz="2000" b="1"/>
              <a:t>DisplayUpdating</a:t>
            </a:r>
          </a:p>
        </p:txBody>
      </p:sp>
      <p:grpSp>
        <p:nvGrpSpPr>
          <p:cNvPr id="4" name="Group 4"/>
          <p:cNvGrpSpPr>
            <a:grpSpLocks/>
          </p:cNvGrpSpPr>
          <p:nvPr/>
        </p:nvGrpSpPr>
        <p:grpSpPr bwMode="auto">
          <a:xfrm>
            <a:off x="750888" y="1676400"/>
            <a:ext cx="4583112" cy="4953000"/>
            <a:chOff x="473" y="1056"/>
            <a:chExt cx="2887" cy="3120"/>
          </a:xfrm>
        </p:grpSpPr>
        <p:sp>
          <p:nvSpPr>
            <p:cNvPr id="5" name="Rectangle 5"/>
            <p:cNvSpPr>
              <a:spLocks noChangeArrowheads="1"/>
            </p:cNvSpPr>
            <p:nvPr/>
          </p:nvSpPr>
          <p:spPr bwMode="auto">
            <a:xfrm>
              <a:off x="480" y="1056"/>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a:solidFill>
                    <a:srgbClr val="003366"/>
                  </a:solidFill>
                </a:rPr>
                <a:t>Display</a:t>
              </a:r>
            </a:p>
          </p:txBody>
        </p:sp>
        <p:sp>
          <p:nvSpPr>
            <p:cNvPr id="6" name="Line 6"/>
            <p:cNvSpPr>
              <a:spLocks noChangeShapeType="1"/>
            </p:cNvSpPr>
            <p:nvPr/>
          </p:nvSpPr>
          <p:spPr bwMode="auto">
            <a:xfrm>
              <a:off x="1632" y="1727"/>
              <a:ext cx="576" cy="0"/>
            </a:xfrm>
            <a:prstGeom prst="line">
              <a:avLst/>
            </a:prstGeom>
            <a:noFill/>
            <a:ln w="19050">
              <a:solidFill>
                <a:srgbClr val="000066"/>
              </a:solidFill>
              <a:round/>
              <a:headEnd type="none" w="sm" len="sm"/>
              <a:tailEnd type="arrow" w="med" len="sm"/>
            </a:ln>
          </p:spPr>
          <p:txBody>
            <a:bodyPr>
              <a:spAutoFit/>
            </a:bodyPr>
            <a:lstStyle/>
            <a:p>
              <a:endParaRPr lang="fr-FR"/>
            </a:p>
          </p:txBody>
        </p:sp>
        <p:sp>
          <p:nvSpPr>
            <p:cNvPr id="7" name="Text Box 7"/>
            <p:cNvSpPr txBox="1">
              <a:spLocks noChangeArrowheads="1"/>
            </p:cNvSpPr>
            <p:nvPr/>
          </p:nvSpPr>
          <p:spPr bwMode="auto">
            <a:xfrm>
              <a:off x="2030" y="1549"/>
              <a:ext cx="144" cy="250"/>
            </a:xfrm>
            <a:prstGeom prst="rect">
              <a:avLst/>
            </a:prstGeom>
            <a:noFill/>
            <a:ln w="12700">
              <a:noFill/>
              <a:miter lim="800000"/>
              <a:headEnd type="none" w="sm" len="sm"/>
              <a:tailEnd type="none" w="sm" len="sm"/>
            </a:ln>
          </p:spPr>
          <p:txBody>
            <a:bodyPr>
              <a:spAutoFit/>
            </a:bodyPr>
            <a:lstStyle/>
            <a:p>
              <a:pPr algn="ctr" rtl="0" eaLnBrk="0" hangingPunct="0">
                <a:spcBef>
                  <a:spcPct val="50000"/>
                </a:spcBef>
              </a:pPr>
              <a:r>
                <a:rPr lang="en-US" sz="2000">
                  <a:solidFill>
                    <a:srgbClr val="003366"/>
                  </a:solidFill>
                </a:rPr>
                <a:t>*</a:t>
              </a:r>
            </a:p>
          </p:txBody>
        </p:sp>
        <p:sp>
          <p:nvSpPr>
            <p:cNvPr id="8" name="Line 8"/>
            <p:cNvSpPr>
              <a:spLocks noChangeShapeType="1"/>
            </p:cNvSpPr>
            <p:nvPr/>
          </p:nvSpPr>
          <p:spPr bwMode="auto">
            <a:xfrm flipH="1">
              <a:off x="1625" y="3211"/>
              <a:ext cx="576" cy="0"/>
            </a:xfrm>
            <a:prstGeom prst="line">
              <a:avLst/>
            </a:prstGeom>
            <a:noFill/>
            <a:ln w="19050">
              <a:solidFill>
                <a:srgbClr val="000066"/>
              </a:solidFill>
              <a:round/>
              <a:headEnd type="none" w="sm" len="sm"/>
              <a:tailEnd type="arrow" w="med" len="sm"/>
            </a:ln>
          </p:spPr>
          <p:txBody>
            <a:bodyPr>
              <a:spAutoFit/>
            </a:bodyPr>
            <a:lstStyle/>
            <a:p>
              <a:endParaRPr lang="fr-FR"/>
            </a:p>
          </p:txBody>
        </p:sp>
        <p:sp>
          <p:nvSpPr>
            <p:cNvPr id="9" name="Text Box 9"/>
            <p:cNvSpPr txBox="1">
              <a:spLocks noChangeArrowheads="1"/>
            </p:cNvSpPr>
            <p:nvPr/>
          </p:nvSpPr>
          <p:spPr bwMode="auto">
            <a:xfrm>
              <a:off x="1659" y="2961"/>
              <a:ext cx="192" cy="192"/>
            </a:xfrm>
            <a:prstGeom prst="rect">
              <a:avLst/>
            </a:prstGeom>
            <a:noFill/>
            <a:ln w="12700">
              <a:noFill/>
              <a:miter lim="800000"/>
              <a:headEnd type="none" w="sm" len="sm"/>
              <a:tailEnd type="none" w="sm" len="sm"/>
            </a:ln>
          </p:spPr>
          <p:txBody>
            <a:bodyPr>
              <a:spAutoFit/>
            </a:bodyPr>
            <a:lstStyle/>
            <a:p>
              <a:pPr algn="ctr" rtl="0" eaLnBrk="0" hangingPunct="0">
                <a:spcBef>
                  <a:spcPct val="50000"/>
                </a:spcBef>
              </a:pPr>
              <a:r>
                <a:rPr lang="en-US" sz="1400" b="1">
                  <a:solidFill>
                    <a:srgbClr val="003366"/>
                  </a:solidFill>
                </a:rPr>
                <a:t>2</a:t>
              </a:r>
            </a:p>
          </p:txBody>
        </p:sp>
        <p:cxnSp>
          <p:nvCxnSpPr>
            <p:cNvPr id="10" name="AutoShape 10"/>
            <p:cNvCxnSpPr>
              <a:cxnSpLocks noChangeShapeType="1"/>
            </p:cNvCxnSpPr>
            <p:nvPr/>
          </p:nvCxnSpPr>
          <p:spPr bwMode="auto">
            <a:xfrm flipV="1">
              <a:off x="1049" y="2679"/>
              <a:ext cx="0" cy="192"/>
            </a:xfrm>
            <a:prstGeom prst="straightConnector1">
              <a:avLst/>
            </a:prstGeom>
            <a:noFill/>
            <a:ln w="19050">
              <a:solidFill>
                <a:srgbClr val="000066"/>
              </a:solidFill>
              <a:round/>
              <a:headEnd type="none" w="sm" len="sm"/>
              <a:tailEnd type="none" w="sm" len="sm"/>
            </a:ln>
          </p:spPr>
        </p:cxnSp>
        <p:cxnSp>
          <p:nvCxnSpPr>
            <p:cNvPr id="11" name="AutoShape 11"/>
            <p:cNvCxnSpPr>
              <a:cxnSpLocks noChangeShapeType="1"/>
              <a:stCxn id="25" idx="0"/>
            </p:cNvCxnSpPr>
            <p:nvPr/>
          </p:nvCxnSpPr>
          <p:spPr bwMode="auto">
            <a:xfrm flipV="1">
              <a:off x="2777" y="2679"/>
              <a:ext cx="0" cy="191"/>
            </a:xfrm>
            <a:prstGeom prst="straightConnector1">
              <a:avLst/>
            </a:prstGeom>
            <a:noFill/>
            <a:ln w="19050">
              <a:solidFill>
                <a:srgbClr val="000066"/>
              </a:solidFill>
              <a:round/>
              <a:headEnd type="none" w="sm" len="sm"/>
              <a:tailEnd type="none" w="sm" len="sm"/>
            </a:ln>
          </p:spPr>
        </p:cxnSp>
        <p:cxnSp>
          <p:nvCxnSpPr>
            <p:cNvPr id="12" name="AutoShape 12"/>
            <p:cNvCxnSpPr>
              <a:cxnSpLocks noChangeShapeType="1"/>
            </p:cNvCxnSpPr>
            <p:nvPr/>
          </p:nvCxnSpPr>
          <p:spPr bwMode="auto">
            <a:xfrm>
              <a:off x="1049" y="2679"/>
              <a:ext cx="1728" cy="0"/>
            </a:xfrm>
            <a:prstGeom prst="straightConnector1">
              <a:avLst/>
            </a:prstGeom>
            <a:noFill/>
            <a:ln w="19050">
              <a:solidFill>
                <a:srgbClr val="000066"/>
              </a:solidFill>
              <a:round/>
              <a:headEnd type="none" w="sm" len="sm"/>
              <a:tailEnd type="none" w="sm" len="sm"/>
            </a:ln>
          </p:spPr>
        </p:cxnSp>
        <p:cxnSp>
          <p:nvCxnSpPr>
            <p:cNvPr id="13" name="AutoShape 13"/>
            <p:cNvCxnSpPr>
              <a:cxnSpLocks noChangeShapeType="1"/>
            </p:cNvCxnSpPr>
            <p:nvPr/>
          </p:nvCxnSpPr>
          <p:spPr bwMode="auto">
            <a:xfrm flipV="1">
              <a:off x="2777" y="2393"/>
              <a:ext cx="0" cy="288"/>
            </a:xfrm>
            <a:prstGeom prst="straightConnector1">
              <a:avLst/>
            </a:prstGeom>
            <a:noFill/>
            <a:ln w="19050">
              <a:solidFill>
                <a:srgbClr val="000066"/>
              </a:solidFill>
              <a:round/>
              <a:headEnd type="none" w="sm" len="sm"/>
              <a:tailEnd type="none" w="sm" len="sm"/>
            </a:ln>
          </p:spPr>
        </p:cxnSp>
        <p:grpSp>
          <p:nvGrpSpPr>
            <p:cNvPr id="14" name="Group 14"/>
            <p:cNvGrpSpPr>
              <a:grpSpLocks/>
            </p:cNvGrpSpPr>
            <p:nvPr/>
          </p:nvGrpSpPr>
          <p:grpSpPr bwMode="auto">
            <a:xfrm>
              <a:off x="473" y="2878"/>
              <a:ext cx="1152" cy="1298"/>
              <a:chOff x="473" y="2878"/>
              <a:chExt cx="1152" cy="1298"/>
            </a:xfrm>
          </p:grpSpPr>
          <p:sp>
            <p:nvSpPr>
              <p:cNvPr id="28" name="Rectangle 15"/>
              <p:cNvSpPr>
                <a:spLocks noChangeArrowheads="1"/>
              </p:cNvSpPr>
              <p:nvPr/>
            </p:nvSpPr>
            <p:spPr bwMode="auto">
              <a:xfrm>
                <a:off x="473" y="2878"/>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a:solidFill>
                      <a:srgbClr val="003366"/>
                    </a:solidFill>
                  </a:rPr>
                  <a:t>Point</a:t>
                </a:r>
              </a:p>
            </p:txBody>
          </p:sp>
          <p:sp>
            <p:nvSpPr>
              <p:cNvPr id="29" name="Rectangle 16"/>
              <p:cNvSpPr>
                <a:spLocks noChangeArrowheads="1"/>
              </p:cNvSpPr>
              <p:nvPr/>
            </p:nvSpPr>
            <p:spPr bwMode="auto">
              <a:xfrm>
                <a:off x="473" y="3255"/>
                <a:ext cx="1152" cy="921"/>
              </a:xfrm>
              <a:prstGeom prst="rect">
                <a:avLst/>
              </a:prstGeom>
              <a:noFill/>
              <a:ln w="25400">
                <a:solidFill>
                  <a:srgbClr val="000066"/>
                </a:solidFill>
                <a:miter lim="800000"/>
                <a:headEnd/>
                <a:tailEnd/>
              </a:ln>
            </p:spPr>
            <p:txBody>
              <a:bodyPr wrap="none" lIns="92075" tIns="46038" rIns="92075" bIns="46038" anchor="ctr"/>
              <a:lstStyle/>
              <a:p>
                <a:pPr algn="l" rtl="0" eaLnBrk="0" hangingPunct="0"/>
                <a:r>
                  <a:rPr lang="en-US" dirty="0" err="1">
                    <a:solidFill>
                      <a:srgbClr val="003366"/>
                    </a:solidFill>
                  </a:rPr>
                  <a:t>getX</a:t>
                </a:r>
                <a:r>
                  <a:rPr lang="en-US" dirty="0">
                    <a:solidFill>
                      <a:srgbClr val="003366"/>
                    </a:solidFill>
                  </a:rPr>
                  <a:t>()</a:t>
                </a:r>
                <a:br>
                  <a:rPr lang="en-US" dirty="0">
                    <a:solidFill>
                      <a:srgbClr val="003366"/>
                    </a:solidFill>
                  </a:rPr>
                </a:br>
                <a:r>
                  <a:rPr lang="en-US" dirty="0" err="1">
                    <a:solidFill>
                      <a:srgbClr val="003366"/>
                    </a:solidFill>
                  </a:rPr>
                  <a:t>getY</a:t>
                </a:r>
                <a:r>
                  <a:rPr lang="en-US" dirty="0">
                    <a:solidFill>
                      <a:srgbClr val="003366"/>
                    </a:solidFill>
                  </a:rPr>
                  <a:t>()</a:t>
                </a:r>
                <a:br>
                  <a:rPr lang="en-US" dirty="0">
                    <a:solidFill>
                      <a:srgbClr val="003366"/>
                    </a:solidFill>
                  </a:rPr>
                </a:br>
                <a:r>
                  <a:rPr lang="en-US" dirty="0" err="1">
                    <a:solidFill>
                      <a:srgbClr val="003366"/>
                    </a:solidFill>
                  </a:rPr>
                  <a:t>setX</a:t>
                </a:r>
                <a:r>
                  <a:rPr lang="en-US" dirty="0">
                    <a:solidFill>
                      <a:srgbClr val="003366"/>
                    </a:solidFill>
                  </a:rPr>
                  <a:t>(</a:t>
                </a:r>
                <a:r>
                  <a:rPr lang="en-US" dirty="0" err="1">
                    <a:solidFill>
                      <a:srgbClr val="003366"/>
                    </a:solidFill>
                  </a:rPr>
                  <a:t>int</a:t>
                </a:r>
                <a:r>
                  <a:rPr lang="en-US" dirty="0">
                    <a:solidFill>
                      <a:srgbClr val="003366"/>
                    </a:solidFill>
                  </a:rPr>
                  <a:t>)</a:t>
                </a:r>
                <a:br>
                  <a:rPr lang="en-US" dirty="0">
                    <a:solidFill>
                      <a:srgbClr val="003366"/>
                    </a:solidFill>
                  </a:rPr>
                </a:br>
                <a:r>
                  <a:rPr lang="en-US" dirty="0" err="1">
                    <a:solidFill>
                      <a:srgbClr val="003366"/>
                    </a:solidFill>
                  </a:rPr>
                  <a:t>setY</a:t>
                </a:r>
                <a:r>
                  <a:rPr lang="en-US" dirty="0">
                    <a:solidFill>
                      <a:srgbClr val="003366"/>
                    </a:solidFill>
                  </a:rPr>
                  <a:t>(</a:t>
                </a:r>
                <a:r>
                  <a:rPr lang="en-US" dirty="0" err="1">
                    <a:solidFill>
                      <a:srgbClr val="003366"/>
                    </a:solidFill>
                  </a:rPr>
                  <a:t>int</a:t>
                </a:r>
                <a:r>
                  <a:rPr lang="en-US" dirty="0">
                    <a:solidFill>
                      <a:srgbClr val="003366"/>
                    </a:solidFill>
                  </a:rPr>
                  <a:t>)</a:t>
                </a:r>
                <a:br>
                  <a:rPr lang="en-US" dirty="0">
                    <a:solidFill>
                      <a:srgbClr val="003366"/>
                    </a:solidFill>
                  </a:rPr>
                </a:br>
                <a:r>
                  <a:rPr lang="en-US" dirty="0" err="1">
                    <a:solidFill>
                      <a:srgbClr val="003366"/>
                    </a:solidFill>
                  </a:rPr>
                  <a:t>moveBy</a:t>
                </a:r>
                <a:r>
                  <a:rPr lang="en-US" dirty="0">
                    <a:solidFill>
                      <a:srgbClr val="003366"/>
                    </a:solidFill>
                  </a:rPr>
                  <a:t>(</a:t>
                </a:r>
                <a:r>
                  <a:rPr lang="en-US" dirty="0" err="1">
                    <a:solidFill>
                      <a:srgbClr val="003366"/>
                    </a:solidFill>
                  </a:rPr>
                  <a:t>int</a:t>
                </a:r>
                <a:r>
                  <a:rPr lang="en-US" dirty="0">
                    <a:solidFill>
                      <a:srgbClr val="003366"/>
                    </a:solidFill>
                  </a:rPr>
                  <a:t>, </a:t>
                </a:r>
                <a:r>
                  <a:rPr lang="en-US" dirty="0" err="1">
                    <a:solidFill>
                      <a:srgbClr val="003366"/>
                    </a:solidFill>
                  </a:rPr>
                  <a:t>int</a:t>
                </a:r>
                <a:r>
                  <a:rPr lang="en-US" dirty="0">
                    <a:solidFill>
                      <a:srgbClr val="003366"/>
                    </a:solidFill>
                  </a:rPr>
                  <a:t>)</a:t>
                </a:r>
                <a:endParaRPr lang="en-US" b="1" dirty="0">
                  <a:solidFill>
                    <a:srgbClr val="003366"/>
                  </a:solidFill>
                </a:endParaRPr>
              </a:p>
            </p:txBody>
          </p:sp>
          <p:sp>
            <p:nvSpPr>
              <p:cNvPr id="30" name="Rectangle 17"/>
              <p:cNvSpPr>
                <a:spLocks noChangeArrowheads="1"/>
              </p:cNvSpPr>
              <p:nvPr/>
            </p:nvSpPr>
            <p:spPr bwMode="auto">
              <a:xfrm>
                <a:off x="473" y="3159"/>
                <a:ext cx="1152" cy="96"/>
              </a:xfrm>
              <a:prstGeom prst="rect">
                <a:avLst/>
              </a:prstGeom>
              <a:noFill/>
              <a:ln w="25400">
                <a:solidFill>
                  <a:srgbClr val="000066"/>
                </a:solidFill>
                <a:miter lim="800000"/>
                <a:headEnd/>
                <a:tailEnd/>
              </a:ln>
            </p:spPr>
            <p:txBody>
              <a:bodyPr wrap="none" lIns="92075" tIns="46038" rIns="92075" bIns="46038" anchor="ctr"/>
              <a:lstStyle/>
              <a:p>
                <a:pPr algn="ctr" rtl="0" eaLnBrk="0" hangingPunct="0"/>
                <a:endParaRPr lang="fr-FR" b="1">
                  <a:solidFill>
                    <a:srgbClr val="003366"/>
                  </a:solidFill>
                </a:endParaRPr>
              </a:p>
            </p:txBody>
          </p:sp>
        </p:grpSp>
        <p:grpSp>
          <p:nvGrpSpPr>
            <p:cNvPr id="15" name="Group 18"/>
            <p:cNvGrpSpPr>
              <a:grpSpLocks/>
            </p:cNvGrpSpPr>
            <p:nvPr/>
          </p:nvGrpSpPr>
          <p:grpSpPr bwMode="auto">
            <a:xfrm>
              <a:off x="2201" y="2878"/>
              <a:ext cx="1152" cy="1298"/>
              <a:chOff x="2201" y="2878"/>
              <a:chExt cx="1152" cy="1298"/>
            </a:xfrm>
          </p:grpSpPr>
          <p:sp>
            <p:nvSpPr>
              <p:cNvPr id="25" name="Rectangle 19"/>
              <p:cNvSpPr>
                <a:spLocks noChangeArrowheads="1"/>
              </p:cNvSpPr>
              <p:nvPr/>
            </p:nvSpPr>
            <p:spPr bwMode="auto">
              <a:xfrm>
                <a:off x="2201" y="2878"/>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a:solidFill>
                      <a:srgbClr val="003366"/>
                    </a:solidFill>
                  </a:rPr>
                  <a:t>Line</a:t>
                </a:r>
              </a:p>
            </p:txBody>
          </p:sp>
          <p:sp>
            <p:nvSpPr>
              <p:cNvPr id="26" name="Rectangle 20"/>
              <p:cNvSpPr>
                <a:spLocks noChangeArrowheads="1"/>
              </p:cNvSpPr>
              <p:nvPr/>
            </p:nvSpPr>
            <p:spPr bwMode="auto">
              <a:xfrm>
                <a:off x="2201" y="3255"/>
                <a:ext cx="1152" cy="921"/>
              </a:xfrm>
              <a:prstGeom prst="rect">
                <a:avLst/>
              </a:prstGeom>
              <a:noFill/>
              <a:ln w="25400">
                <a:solidFill>
                  <a:srgbClr val="000066"/>
                </a:solidFill>
                <a:miter lim="800000"/>
                <a:headEnd/>
                <a:tailEnd/>
              </a:ln>
            </p:spPr>
            <p:txBody>
              <a:bodyPr wrap="none" lIns="92075" tIns="46038" rIns="92075" bIns="46038" anchor="ctr"/>
              <a:lstStyle/>
              <a:p>
                <a:pPr algn="l" rtl="0" eaLnBrk="0" hangingPunct="0"/>
                <a:r>
                  <a:rPr lang="en-US">
                    <a:solidFill>
                      <a:srgbClr val="003366"/>
                    </a:solidFill>
                  </a:rPr>
                  <a:t>getP1()</a:t>
                </a:r>
                <a:br>
                  <a:rPr lang="en-US">
                    <a:solidFill>
                      <a:srgbClr val="003366"/>
                    </a:solidFill>
                  </a:rPr>
                </a:br>
                <a:r>
                  <a:rPr lang="en-US">
                    <a:solidFill>
                      <a:srgbClr val="003366"/>
                    </a:solidFill>
                  </a:rPr>
                  <a:t>getP2()</a:t>
                </a:r>
                <a:br>
                  <a:rPr lang="en-US">
                    <a:solidFill>
                      <a:srgbClr val="003366"/>
                    </a:solidFill>
                  </a:rPr>
                </a:br>
                <a:r>
                  <a:rPr lang="en-US">
                    <a:solidFill>
                      <a:srgbClr val="003366"/>
                    </a:solidFill>
                  </a:rPr>
                  <a:t>setP1(Point)</a:t>
                </a:r>
                <a:br>
                  <a:rPr lang="en-US">
                    <a:solidFill>
                      <a:srgbClr val="003366"/>
                    </a:solidFill>
                  </a:rPr>
                </a:br>
                <a:r>
                  <a:rPr lang="en-US">
                    <a:solidFill>
                      <a:srgbClr val="003366"/>
                    </a:solidFill>
                  </a:rPr>
                  <a:t>setP2(Point)</a:t>
                </a:r>
                <a:br>
                  <a:rPr lang="en-US">
                    <a:solidFill>
                      <a:srgbClr val="003366"/>
                    </a:solidFill>
                  </a:rPr>
                </a:br>
                <a:r>
                  <a:rPr lang="en-US">
                    <a:solidFill>
                      <a:srgbClr val="003366"/>
                    </a:solidFill>
                  </a:rPr>
                  <a:t>moveBy(int, int)</a:t>
                </a:r>
                <a:endParaRPr lang="en-US" b="1">
                  <a:solidFill>
                    <a:srgbClr val="003366"/>
                  </a:solidFill>
                </a:endParaRPr>
              </a:p>
            </p:txBody>
          </p:sp>
          <p:sp>
            <p:nvSpPr>
              <p:cNvPr id="27" name="Rectangle 21"/>
              <p:cNvSpPr>
                <a:spLocks noChangeArrowheads="1"/>
              </p:cNvSpPr>
              <p:nvPr/>
            </p:nvSpPr>
            <p:spPr bwMode="auto">
              <a:xfrm>
                <a:off x="2201" y="3159"/>
                <a:ext cx="1152" cy="96"/>
              </a:xfrm>
              <a:prstGeom prst="rect">
                <a:avLst/>
              </a:prstGeom>
              <a:noFill/>
              <a:ln w="25400">
                <a:solidFill>
                  <a:srgbClr val="000066"/>
                </a:solidFill>
                <a:miter lim="800000"/>
                <a:headEnd/>
                <a:tailEnd/>
              </a:ln>
            </p:spPr>
            <p:txBody>
              <a:bodyPr wrap="none" lIns="92075" tIns="46038" rIns="92075" bIns="46038" anchor="ctr"/>
              <a:lstStyle/>
              <a:p>
                <a:pPr algn="ctr" rtl="0" eaLnBrk="0" hangingPunct="0"/>
                <a:endParaRPr lang="fr-FR" b="1">
                  <a:solidFill>
                    <a:srgbClr val="003366"/>
                  </a:solidFill>
                </a:endParaRPr>
              </a:p>
            </p:txBody>
          </p:sp>
        </p:grpSp>
        <p:grpSp>
          <p:nvGrpSpPr>
            <p:cNvPr id="16" name="Group 22"/>
            <p:cNvGrpSpPr>
              <a:grpSpLocks/>
            </p:cNvGrpSpPr>
            <p:nvPr/>
          </p:nvGrpSpPr>
          <p:grpSpPr bwMode="auto">
            <a:xfrm>
              <a:off x="480" y="1590"/>
              <a:ext cx="1152" cy="859"/>
              <a:chOff x="480" y="1590"/>
              <a:chExt cx="1152" cy="859"/>
            </a:xfrm>
          </p:grpSpPr>
          <p:sp>
            <p:nvSpPr>
              <p:cNvPr id="22" name="Rectangle 23"/>
              <p:cNvSpPr>
                <a:spLocks noChangeArrowheads="1"/>
              </p:cNvSpPr>
              <p:nvPr/>
            </p:nvSpPr>
            <p:spPr bwMode="auto">
              <a:xfrm>
                <a:off x="480" y="1590"/>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a:solidFill>
                      <a:srgbClr val="003366"/>
                    </a:solidFill>
                  </a:rPr>
                  <a:t>Figure</a:t>
                </a:r>
              </a:p>
            </p:txBody>
          </p:sp>
          <p:sp>
            <p:nvSpPr>
              <p:cNvPr id="23" name="Rectangle 24"/>
              <p:cNvSpPr>
                <a:spLocks noChangeArrowheads="1"/>
              </p:cNvSpPr>
              <p:nvPr/>
            </p:nvSpPr>
            <p:spPr bwMode="auto">
              <a:xfrm>
                <a:off x="480" y="1871"/>
                <a:ext cx="1152" cy="578"/>
              </a:xfrm>
              <a:prstGeom prst="rect">
                <a:avLst/>
              </a:prstGeom>
              <a:noFill/>
              <a:ln w="25400">
                <a:solidFill>
                  <a:srgbClr val="000066"/>
                </a:solidFill>
                <a:miter lim="800000"/>
                <a:headEnd/>
                <a:tailEnd/>
              </a:ln>
            </p:spPr>
            <p:txBody>
              <a:bodyPr wrap="none" lIns="92075" tIns="46038" rIns="92075" bIns="46038" anchor="ctr"/>
              <a:lstStyle/>
              <a:p>
                <a:pPr algn="l" rtl="0" eaLnBrk="0" hangingPunct="0"/>
                <a:r>
                  <a:rPr lang="en-US">
                    <a:solidFill>
                      <a:srgbClr val="003366"/>
                    </a:solidFill>
                  </a:rPr>
                  <a:t>makePoint(..)</a:t>
                </a:r>
                <a:br>
                  <a:rPr lang="en-US">
                    <a:solidFill>
                      <a:srgbClr val="003366"/>
                    </a:solidFill>
                  </a:rPr>
                </a:br>
                <a:r>
                  <a:rPr lang="en-US">
                    <a:solidFill>
                      <a:srgbClr val="003366"/>
                    </a:solidFill>
                  </a:rPr>
                  <a:t>makeLine(..)</a:t>
                </a:r>
                <a:endParaRPr lang="en-US" b="1">
                  <a:solidFill>
                    <a:srgbClr val="003366"/>
                  </a:solidFill>
                </a:endParaRPr>
              </a:p>
            </p:txBody>
          </p:sp>
          <p:sp>
            <p:nvSpPr>
              <p:cNvPr id="24" name="Rectangle 25"/>
              <p:cNvSpPr>
                <a:spLocks noChangeArrowheads="1"/>
              </p:cNvSpPr>
              <p:nvPr/>
            </p:nvSpPr>
            <p:spPr bwMode="auto">
              <a:xfrm>
                <a:off x="480" y="1869"/>
                <a:ext cx="1152" cy="90"/>
              </a:xfrm>
              <a:prstGeom prst="rect">
                <a:avLst/>
              </a:prstGeom>
              <a:noFill/>
              <a:ln w="25400">
                <a:solidFill>
                  <a:srgbClr val="000066"/>
                </a:solidFill>
                <a:miter lim="800000"/>
                <a:headEnd/>
                <a:tailEnd/>
              </a:ln>
            </p:spPr>
            <p:txBody>
              <a:bodyPr wrap="none" lIns="92075" tIns="46038" rIns="92075" bIns="46038" anchor="ctr"/>
              <a:lstStyle/>
              <a:p>
                <a:pPr algn="ctr" rtl="0" eaLnBrk="0" hangingPunct="0"/>
                <a:endParaRPr lang="fr-FR" b="1">
                  <a:solidFill>
                    <a:srgbClr val="003366"/>
                  </a:solidFill>
                </a:endParaRPr>
              </a:p>
            </p:txBody>
          </p:sp>
        </p:grpSp>
        <p:grpSp>
          <p:nvGrpSpPr>
            <p:cNvPr id="17" name="Group 26"/>
            <p:cNvGrpSpPr>
              <a:grpSpLocks/>
            </p:cNvGrpSpPr>
            <p:nvPr/>
          </p:nvGrpSpPr>
          <p:grpSpPr bwMode="auto">
            <a:xfrm>
              <a:off x="2208" y="1590"/>
              <a:ext cx="1152" cy="810"/>
              <a:chOff x="2208" y="1590"/>
              <a:chExt cx="1152" cy="810"/>
            </a:xfrm>
          </p:grpSpPr>
          <p:sp>
            <p:nvSpPr>
              <p:cNvPr id="18" name="Rectangle 27"/>
              <p:cNvSpPr>
                <a:spLocks noChangeArrowheads="1"/>
              </p:cNvSpPr>
              <p:nvPr/>
            </p:nvSpPr>
            <p:spPr bwMode="auto">
              <a:xfrm>
                <a:off x="2208" y="1590"/>
                <a:ext cx="1152" cy="282"/>
              </a:xfrm>
              <a:prstGeom prst="rect">
                <a:avLst/>
              </a:prstGeom>
              <a:noFill/>
              <a:ln w="25400">
                <a:solidFill>
                  <a:srgbClr val="000066"/>
                </a:solidFill>
                <a:miter lim="800000"/>
                <a:headEnd/>
                <a:tailEnd/>
              </a:ln>
            </p:spPr>
            <p:txBody>
              <a:bodyPr wrap="none" lIns="92075" tIns="46038" rIns="92075" bIns="46038" anchor="ctr"/>
              <a:lstStyle/>
              <a:p>
                <a:pPr algn="ctr" rtl="0" eaLnBrk="0" hangingPunct="0"/>
                <a:r>
                  <a:rPr lang="en-US" b="1" i="1">
                    <a:solidFill>
                      <a:srgbClr val="003366"/>
                    </a:solidFill>
                  </a:rPr>
                  <a:t>FigureElement</a:t>
                </a:r>
              </a:p>
            </p:txBody>
          </p:sp>
          <p:sp>
            <p:nvSpPr>
              <p:cNvPr id="19" name="AutoShape 28"/>
              <p:cNvSpPr>
                <a:spLocks noChangeArrowheads="1"/>
              </p:cNvSpPr>
              <p:nvPr/>
            </p:nvSpPr>
            <p:spPr bwMode="auto">
              <a:xfrm>
                <a:off x="2736" y="2304"/>
                <a:ext cx="96" cy="96"/>
              </a:xfrm>
              <a:prstGeom prst="triangle">
                <a:avLst>
                  <a:gd name="adj" fmla="val 50000"/>
                </a:avLst>
              </a:prstGeom>
              <a:noFill/>
              <a:ln w="12700">
                <a:solidFill>
                  <a:srgbClr val="000066"/>
                </a:solidFill>
                <a:miter lim="800000"/>
                <a:headEnd type="none" w="sm" len="sm"/>
                <a:tailEnd type="none" w="sm" len="sm"/>
              </a:ln>
            </p:spPr>
            <p:txBody>
              <a:bodyPr wrap="none" anchor="ctr">
                <a:spAutoFit/>
              </a:bodyPr>
              <a:lstStyle/>
              <a:p>
                <a:endParaRPr lang="fr-FR"/>
              </a:p>
            </p:txBody>
          </p:sp>
          <p:sp>
            <p:nvSpPr>
              <p:cNvPr id="20" name="Rectangle 29"/>
              <p:cNvSpPr>
                <a:spLocks noChangeArrowheads="1"/>
              </p:cNvSpPr>
              <p:nvPr/>
            </p:nvSpPr>
            <p:spPr bwMode="auto">
              <a:xfrm>
                <a:off x="2208" y="1870"/>
                <a:ext cx="1152" cy="434"/>
              </a:xfrm>
              <a:prstGeom prst="rect">
                <a:avLst/>
              </a:prstGeom>
              <a:noFill/>
              <a:ln w="25400">
                <a:solidFill>
                  <a:srgbClr val="000066"/>
                </a:solidFill>
                <a:miter lim="800000"/>
                <a:headEnd/>
                <a:tailEnd/>
              </a:ln>
            </p:spPr>
            <p:txBody>
              <a:bodyPr wrap="none" lIns="92075" tIns="46038" rIns="92075" bIns="46038" anchor="ctr"/>
              <a:lstStyle/>
              <a:p>
                <a:pPr algn="l" rtl="0" eaLnBrk="0" hangingPunct="0"/>
                <a:r>
                  <a:rPr lang="en-US">
                    <a:solidFill>
                      <a:srgbClr val="003366"/>
                    </a:solidFill>
                  </a:rPr>
                  <a:t>moveBy(int, int)</a:t>
                </a:r>
                <a:endParaRPr lang="en-US" b="1">
                  <a:solidFill>
                    <a:srgbClr val="003366"/>
                  </a:solidFill>
                </a:endParaRPr>
              </a:p>
            </p:txBody>
          </p:sp>
          <p:sp>
            <p:nvSpPr>
              <p:cNvPr id="21" name="Rectangle 30"/>
              <p:cNvSpPr>
                <a:spLocks noChangeArrowheads="1"/>
              </p:cNvSpPr>
              <p:nvPr/>
            </p:nvSpPr>
            <p:spPr bwMode="auto">
              <a:xfrm>
                <a:off x="2208" y="1867"/>
                <a:ext cx="1152" cy="90"/>
              </a:xfrm>
              <a:prstGeom prst="rect">
                <a:avLst/>
              </a:prstGeom>
              <a:noFill/>
              <a:ln w="25400">
                <a:solidFill>
                  <a:srgbClr val="000066"/>
                </a:solidFill>
                <a:miter lim="800000"/>
                <a:headEnd/>
                <a:tailEnd/>
              </a:ln>
            </p:spPr>
            <p:txBody>
              <a:bodyPr wrap="none" lIns="92075" tIns="46038" rIns="92075" bIns="46038" anchor="ctr"/>
              <a:lstStyle/>
              <a:p>
                <a:pPr algn="ctr" rtl="0" eaLnBrk="0" hangingPunct="0"/>
                <a:endParaRPr lang="fr-FR" b="1">
                  <a:solidFill>
                    <a:srgbClr val="003366"/>
                  </a:solidFill>
                </a:endParaRPr>
              </a:p>
            </p:txBody>
          </p:sp>
        </p:grpSp>
      </p:grpSp>
      <p:sp>
        <p:nvSpPr>
          <p:cNvPr id="31" name="Rectangle 30"/>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32" name="Rectangle 31"/>
          <p:cNvSpPr/>
          <p:nvPr/>
        </p:nvSpPr>
        <p:spPr>
          <a:xfrm>
            <a:off x="214282" y="1142984"/>
            <a:ext cx="2693751" cy="461665"/>
          </a:xfrm>
          <a:prstGeom prst="rect">
            <a:avLst/>
          </a:prstGeom>
          <a:solidFill>
            <a:schemeClr val="accent5">
              <a:lumMod val="20000"/>
              <a:lumOff val="80000"/>
            </a:schemeClr>
          </a:solidFill>
        </p:spPr>
        <p:txBody>
          <a:bodyPr wrap="none">
            <a:spAutoFit/>
          </a:bodyPr>
          <a:lstStyle/>
          <a:p>
            <a:r>
              <a:rPr lang="fr-FR" sz="2400" b="1" dirty="0" smtClean="0"/>
              <a:t>Exemple introductif</a:t>
            </a:r>
            <a:endParaRPr lang="fr-FR" sz="2400"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84" y="2714620"/>
            <a:ext cx="4238533" cy="830997"/>
          </a:xfrm>
          <a:prstGeom prst="rect">
            <a:avLst/>
          </a:prstGeom>
        </p:spPr>
        <p:txBody>
          <a:bodyPr wrap="none">
            <a:spAutoFit/>
          </a:bodyPr>
          <a:lstStyle/>
          <a:p>
            <a:pPr marL="457200" indent="-457200"/>
            <a:r>
              <a:rPr lang="fr-FR" sz="4800" b="1" dirty="0" err="1" smtClean="0">
                <a:effectLst>
                  <a:outerShdw blurRad="38100" dist="38100" dir="2700000" algn="tl">
                    <a:srgbClr val="000000">
                      <a:alpha val="43137"/>
                    </a:srgbClr>
                  </a:outerShdw>
                </a:effectLst>
              </a:rPr>
              <a:t>AspectJ</a:t>
            </a:r>
            <a:r>
              <a:rPr lang="fr-FR" sz="4800" b="1" dirty="0" smtClean="0">
                <a:effectLst>
                  <a:outerShdw blurRad="38100" dist="38100" dir="2700000" algn="tl">
                    <a:srgbClr val="000000">
                      <a:alpha val="43137"/>
                    </a:srgbClr>
                  </a:outerShdw>
                </a:effectLst>
              </a:rPr>
              <a:t> avancé!</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214282" y="1285860"/>
            <a:ext cx="2483437"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a:t>
            </a:r>
          </a:p>
        </p:txBody>
      </p:sp>
      <p:sp>
        <p:nvSpPr>
          <p:cNvPr id="4" name="Rectangle 3"/>
          <p:cNvSpPr/>
          <p:nvPr/>
        </p:nvSpPr>
        <p:spPr>
          <a:xfrm>
            <a:off x="500034" y="2714620"/>
            <a:ext cx="7358114" cy="2246769"/>
          </a:xfrm>
          <a:prstGeom prst="rect">
            <a:avLst/>
          </a:prstGeom>
        </p:spPr>
        <p:txBody>
          <a:bodyPr wrap="square">
            <a:spAutoFit/>
          </a:bodyPr>
          <a:lstStyle/>
          <a:p>
            <a:r>
              <a:rPr lang="fr-FR" sz="2000" dirty="0" smtClean="0"/>
              <a:t>Les points de coupure peuvent être:</a:t>
            </a:r>
          </a:p>
          <a:p>
            <a:endParaRPr lang="fr-FR" sz="2000" dirty="0" smtClean="0"/>
          </a:p>
          <a:p>
            <a:pPr marL="1257300" lvl="2" indent="-342900">
              <a:buFont typeface="Arial" pitchFamily="34" charset="0"/>
              <a:buChar char="•"/>
            </a:pPr>
            <a:r>
              <a:rPr lang="fr-FR" sz="2000" dirty="0" smtClean="0"/>
              <a:t>  </a:t>
            </a:r>
            <a:r>
              <a:rPr lang="fr-FR" sz="2000" b="1" dirty="0" smtClean="0"/>
              <a:t>Primitifs</a:t>
            </a:r>
          </a:p>
          <a:p>
            <a:pPr marL="0" lvl="2"/>
            <a:r>
              <a:rPr lang="fr-FR" sz="2000" dirty="0" smtClean="0"/>
              <a:t> call, </a:t>
            </a:r>
            <a:r>
              <a:rPr lang="fr-FR" sz="2000" dirty="0" err="1" smtClean="0"/>
              <a:t>execution</a:t>
            </a:r>
            <a:r>
              <a:rPr lang="fr-FR" sz="2000" dirty="0" smtClean="0"/>
              <a:t>, </a:t>
            </a:r>
            <a:r>
              <a:rPr lang="fr-FR" sz="2000" dirty="0" err="1" smtClean="0"/>
              <a:t>this</a:t>
            </a:r>
            <a:r>
              <a:rPr lang="fr-FR" sz="2000" dirty="0" smtClean="0"/>
              <a:t>, </a:t>
            </a:r>
            <a:r>
              <a:rPr lang="fr-FR" sz="2000" dirty="0" err="1" smtClean="0"/>
              <a:t>target,get</a:t>
            </a:r>
            <a:r>
              <a:rPr lang="fr-FR" sz="2000" dirty="0" smtClean="0"/>
              <a:t>, set, </a:t>
            </a:r>
            <a:r>
              <a:rPr lang="fr-FR" sz="2000" dirty="0" err="1" smtClean="0"/>
              <a:t>within</a:t>
            </a:r>
            <a:r>
              <a:rPr lang="fr-FR" sz="2000" dirty="0" smtClean="0"/>
              <a:t>, </a:t>
            </a:r>
            <a:r>
              <a:rPr lang="fr-FR" sz="2000" dirty="0" err="1" smtClean="0"/>
              <a:t>withincode</a:t>
            </a:r>
            <a:r>
              <a:rPr lang="fr-FR" sz="2000" dirty="0" smtClean="0"/>
              <a:t>, Handler, </a:t>
            </a:r>
            <a:r>
              <a:rPr lang="fr-FR" sz="2000" dirty="0" err="1" smtClean="0"/>
              <a:t>cflow</a:t>
            </a:r>
            <a:r>
              <a:rPr lang="fr-FR" sz="2000" dirty="0" smtClean="0"/>
              <a:t>, </a:t>
            </a:r>
            <a:r>
              <a:rPr lang="fr-FR" sz="2000" dirty="0" err="1" smtClean="0"/>
              <a:t>cflowbelow</a:t>
            </a:r>
            <a:r>
              <a:rPr lang="fr-FR" sz="2000" dirty="0" smtClean="0"/>
              <a:t>,  </a:t>
            </a:r>
            <a:r>
              <a:rPr lang="fr-FR" sz="2000" dirty="0" err="1" smtClean="0"/>
              <a:t>initialization</a:t>
            </a:r>
            <a:r>
              <a:rPr lang="fr-FR" sz="2000" dirty="0" smtClean="0"/>
              <a:t>, </a:t>
            </a:r>
            <a:r>
              <a:rPr lang="fr-FR" sz="2000" dirty="0" err="1" smtClean="0"/>
              <a:t>staticinitialization</a:t>
            </a:r>
            <a:endParaRPr lang="fr-FR" sz="2000" dirty="0" smtClean="0"/>
          </a:p>
          <a:p>
            <a:pPr marL="1257300" lvl="2" indent="-342900"/>
            <a:endParaRPr lang="fr-FR" sz="2000" dirty="0" smtClean="0"/>
          </a:p>
          <a:p>
            <a:pPr marL="1257300" lvl="2" indent="-342900">
              <a:buFont typeface="Arial" pitchFamily="34" charset="0"/>
              <a:buChar char="•"/>
            </a:pPr>
            <a:r>
              <a:rPr lang="fr-FR" sz="2000" dirty="0" smtClean="0"/>
              <a:t>  </a:t>
            </a:r>
            <a:r>
              <a:rPr lang="fr-FR" sz="2000" b="1" dirty="0" smtClean="0"/>
              <a:t>Composés (définis par l’utilisateur)  </a:t>
            </a:r>
            <a:endParaRPr lang="fr-FR" sz="2000" b="1"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214282" y="1285860"/>
            <a:ext cx="3628173"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primitifs</a:t>
            </a:r>
          </a:p>
        </p:txBody>
      </p:sp>
      <p:sp>
        <p:nvSpPr>
          <p:cNvPr id="5" name="Rectangle 4"/>
          <p:cNvSpPr/>
          <p:nvPr/>
        </p:nvSpPr>
        <p:spPr>
          <a:xfrm>
            <a:off x="0" y="2000240"/>
            <a:ext cx="9144000" cy="4524315"/>
          </a:xfrm>
          <a:prstGeom prst="rect">
            <a:avLst/>
          </a:prstGeom>
        </p:spPr>
        <p:txBody>
          <a:bodyPr wrap="square">
            <a:spAutoFit/>
          </a:bodyPr>
          <a:lstStyle/>
          <a:p>
            <a:r>
              <a:rPr lang="fr-FR" b="1" dirty="0" smtClean="0"/>
              <a:t>call(</a:t>
            </a:r>
            <a:r>
              <a:rPr lang="fr-FR" b="1" dirty="0" err="1" smtClean="0"/>
              <a:t>expr</a:t>
            </a:r>
            <a:r>
              <a:rPr lang="fr-FR" b="1" dirty="0" smtClean="0"/>
              <a:t>-méthode) : </a:t>
            </a:r>
            <a:r>
              <a:rPr lang="fr-FR" dirty="0" smtClean="0"/>
              <a:t>Au moment des appels des méthodes qui correspondent </a:t>
            </a:r>
            <a:r>
              <a:rPr lang="fr-FR" dirty="0" err="1" smtClean="0"/>
              <a:t>àl’expression</a:t>
            </a:r>
            <a:r>
              <a:rPr lang="fr-FR" dirty="0" smtClean="0"/>
              <a:t>.</a:t>
            </a:r>
          </a:p>
          <a:p>
            <a:pPr marL="0" lvl="2"/>
            <a:r>
              <a:rPr lang="fr-FR" b="1" dirty="0" err="1" smtClean="0"/>
              <a:t>initialization</a:t>
            </a:r>
            <a:r>
              <a:rPr lang="fr-FR" b="1" dirty="0" smtClean="0"/>
              <a:t>(type ) : </a:t>
            </a:r>
            <a:r>
              <a:rPr lang="fr-FR" dirty="0" smtClean="0"/>
              <a:t>Au moment d’initialisation d’objets.</a:t>
            </a:r>
          </a:p>
          <a:p>
            <a:r>
              <a:rPr lang="fr-FR" dirty="0" smtClean="0"/>
              <a:t> </a:t>
            </a:r>
            <a:r>
              <a:rPr lang="fr-FR" b="1" dirty="0" err="1" smtClean="0"/>
              <a:t>staticinitialization</a:t>
            </a:r>
            <a:r>
              <a:rPr lang="fr-FR" b="1" dirty="0" smtClean="0"/>
              <a:t>(type) : </a:t>
            </a:r>
            <a:r>
              <a:rPr lang="fr-FR" dirty="0" smtClean="0"/>
              <a:t>Au moment d’initialisation de classes (au chargement de la classe)</a:t>
            </a:r>
          </a:p>
          <a:p>
            <a:r>
              <a:rPr lang="fr-FR" b="1" dirty="0" err="1" smtClean="0"/>
              <a:t>execution</a:t>
            </a:r>
            <a:r>
              <a:rPr lang="fr-FR" b="1" dirty="0" smtClean="0"/>
              <a:t>(</a:t>
            </a:r>
            <a:r>
              <a:rPr lang="fr-FR" b="1" dirty="0" err="1" smtClean="0"/>
              <a:t>expr</a:t>
            </a:r>
            <a:r>
              <a:rPr lang="fr-FR" b="1" dirty="0" smtClean="0"/>
              <a:t>-méthode) : </a:t>
            </a:r>
            <a:r>
              <a:rPr lang="fr-FR" dirty="0" smtClean="0"/>
              <a:t>Au moment de l’exécution des méthodes correspondantes.</a:t>
            </a:r>
          </a:p>
          <a:p>
            <a:r>
              <a:rPr lang="fr-FR" dirty="0" smtClean="0"/>
              <a:t> </a:t>
            </a:r>
            <a:r>
              <a:rPr lang="fr-FR" b="1" dirty="0" err="1" smtClean="0"/>
              <a:t>get</a:t>
            </a:r>
            <a:r>
              <a:rPr lang="fr-FR" b="1" dirty="0" smtClean="0"/>
              <a:t>(</a:t>
            </a:r>
            <a:r>
              <a:rPr lang="fr-FR" b="1" dirty="0" err="1" smtClean="0"/>
              <a:t>expr</a:t>
            </a:r>
            <a:r>
              <a:rPr lang="fr-FR" b="1" dirty="0" smtClean="0"/>
              <a:t>-attribut) </a:t>
            </a:r>
            <a:r>
              <a:rPr lang="fr-FR" dirty="0" smtClean="0"/>
              <a:t>: À la lecture des attributs correspondants.</a:t>
            </a:r>
          </a:p>
          <a:p>
            <a:r>
              <a:rPr lang="fr-FR" dirty="0" smtClean="0"/>
              <a:t> </a:t>
            </a:r>
            <a:r>
              <a:rPr lang="fr-FR" b="1" dirty="0" smtClean="0"/>
              <a:t>set(</a:t>
            </a:r>
            <a:r>
              <a:rPr lang="fr-FR" b="1" dirty="0" err="1" smtClean="0"/>
              <a:t>expr</a:t>
            </a:r>
            <a:r>
              <a:rPr lang="fr-FR" b="1" dirty="0" smtClean="0"/>
              <a:t>-attribut) </a:t>
            </a:r>
            <a:r>
              <a:rPr lang="fr-FR" dirty="0" smtClean="0"/>
              <a:t>:  À l’assignation des attributs correspondants.</a:t>
            </a:r>
          </a:p>
          <a:p>
            <a:r>
              <a:rPr lang="fr-FR" b="1" dirty="0" err="1" smtClean="0"/>
              <a:t>adviceexecuton</a:t>
            </a:r>
            <a:r>
              <a:rPr lang="fr-FR" b="1" dirty="0" smtClean="0"/>
              <a:t>() (combiné) </a:t>
            </a:r>
            <a:r>
              <a:rPr lang="fr-FR" dirty="0" smtClean="0"/>
              <a:t>: Dans l’exécution d’un « </a:t>
            </a:r>
            <a:r>
              <a:rPr lang="fr-FR" dirty="0" err="1" smtClean="0"/>
              <a:t>advice</a:t>
            </a:r>
            <a:r>
              <a:rPr lang="fr-FR" dirty="0" smtClean="0"/>
              <a:t> ».</a:t>
            </a:r>
          </a:p>
          <a:p>
            <a:r>
              <a:rPr lang="fr-FR" dirty="0" smtClean="0"/>
              <a:t> </a:t>
            </a:r>
            <a:r>
              <a:rPr lang="fr-FR" b="1" dirty="0" smtClean="0"/>
              <a:t>if(</a:t>
            </a:r>
            <a:r>
              <a:rPr lang="fr-FR" b="1" dirty="0" err="1" smtClean="0"/>
              <a:t>expr</a:t>
            </a:r>
            <a:r>
              <a:rPr lang="fr-FR" b="1" dirty="0" smtClean="0"/>
              <a:t>-</a:t>
            </a:r>
            <a:r>
              <a:rPr lang="fr-FR" b="1" dirty="0" err="1" smtClean="0"/>
              <a:t>bool</a:t>
            </a:r>
            <a:r>
              <a:rPr lang="fr-FR" b="1" dirty="0" smtClean="0"/>
              <a:t>) (combiné)</a:t>
            </a:r>
          </a:p>
          <a:p>
            <a:r>
              <a:rPr lang="fr-FR" dirty="0" smtClean="0"/>
              <a:t> </a:t>
            </a:r>
            <a:r>
              <a:rPr lang="fr-FR" b="1" dirty="0" err="1" smtClean="0"/>
              <a:t>within</a:t>
            </a:r>
            <a:r>
              <a:rPr lang="fr-FR" b="1" dirty="0" smtClean="0"/>
              <a:t>(type) (combiné) </a:t>
            </a:r>
            <a:r>
              <a:rPr lang="fr-FR" dirty="0" smtClean="0"/>
              <a:t>:... et à l’intérieur de la classe du type donné</a:t>
            </a:r>
          </a:p>
          <a:p>
            <a:r>
              <a:rPr lang="fr-FR" b="1" dirty="0" err="1" smtClean="0"/>
              <a:t>withincode</a:t>
            </a:r>
            <a:r>
              <a:rPr lang="fr-FR" b="1" dirty="0" smtClean="0"/>
              <a:t>( </a:t>
            </a:r>
            <a:r>
              <a:rPr lang="fr-FR" b="1" dirty="0" err="1" smtClean="0"/>
              <a:t>MemberSignature</a:t>
            </a:r>
            <a:r>
              <a:rPr lang="fr-FR" b="1" dirty="0" smtClean="0"/>
              <a:t> )</a:t>
            </a:r>
            <a:r>
              <a:rPr lang="fr-FR" dirty="0" smtClean="0"/>
              <a:t> :... le code de l’objet en cours d’exécution est une méthode ou un constructeur </a:t>
            </a:r>
            <a:r>
              <a:rPr lang="fr-FR" dirty="0" err="1" smtClean="0"/>
              <a:t>spécifé</a:t>
            </a:r>
            <a:endParaRPr lang="fr-FR" b="1" dirty="0" smtClean="0"/>
          </a:p>
          <a:p>
            <a:r>
              <a:rPr lang="fr-FR" dirty="0" smtClean="0"/>
              <a:t> </a:t>
            </a:r>
            <a:r>
              <a:rPr lang="fr-FR" b="1" dirty="0" err="1" smtClean="0"/>
              <a:t>this</a:t>
            </a:r>
            <a:r>
              <a:rPr lang="fr-FR" b="1" dirty="0" smtClean="0"/>
              <a:t>(type OU id) (combiné) </a:t>
            </a:r>
            <a:r>
              <a:rPr lang="fr-FR" dirty="0" smtClean="0"/>
              <a:t>:... et l’objet en cours d’</a:t>
            </a:r>
            <a:r>
              <a:rPr lang="fr-FR" dirty="0" err="1" smtClean="0"/>
              <a:t>éxécution</a:t>
            </a:r>
            <a:r>
              <a:rPr lang="fr-FR" dirty="0" smtClean="0"/>
              <a:t> est du type donné.</a:t>
            </a:r>
          </a:p>
          <a:p>
            <a:r>
              <a:rPr lang="fr-FR" dirty="0" smtClean="0"/>
              <a:t> </a:t>
            </a:r>
            <a:r>
              <a:rPr lang="fr-FR" b="1" dirty="0" err="1" smtClean="0"/>
              <a:t>target</a:t>
            </a:r>
            <a:r>
              <a:rPr lang="fr-FR" b="1" dirty="0" smtClean="0"/>
              <a:t>(type OU id) (combiné) </a:t>
            </a:r>
            <a:r>
              <a:rPr lang="fr-FR" dirty="0" smtClean="0"/>
              <a:t>:... et l’objet ciblé est du type donné.</a:t>
            </a:r>
          </a:p>
          <a:p>
            <a:r>
              <a:rPr lang="fr-FR" dirty="0" smtClean="0"/>
              <a:t> </a:t>
            </a:r>
            <a:r>
              <a:rPr lang="fr-FR" b="1" dirty="0" err="1" smtClean="0"/>
              <a:t>args</a:t>
            </a:r>
            <a:r>
              <a:rPr lang="fr-FR" b="1" dirty="0" smtClean="0"/>
              <a:t>(type OU id) (combiné) </a:t>
            </a:r>
            <a:r>
              <a:rPr lang="fr-FR" dirty="0" smtClean="0"/>
              <a:t>:Un argument du type.</a:t>
            </a:r>
          </a:p>
          <a:p>
            <a:r>
              <a:rPr lang="fr-FR" b="1" dirty="0" err="1" smtClean="0"/>
              <a:t>cflow</a:t>
            </a:r>
            <a:r>
              <a:rPr lang="fr-FR" b="1" dirty="0" smtClean="0"/>
              <a:t>(</a:t>
            </a:r>
            <a:r>
              <a:rPr lang="fr-FR" b="1" dirty="0" err="1" smtClean="0"/>
              <a:t>pointcut</a:t>
            </a:r>
            <a:r>
              <a:rPr lang="fr-FR" b="1" dirty="0" smtClean="0"/>
              <a:t>) : </a:t>
            </a:r>
            <a:r>
              <a:rPr lang="fr-FR" dirty="0" smtClean="0"/>
              <a:t>À partir de ce point dans le flot de contrôle du programme.</a:t>
            </a:r>
          </a:p>
          <a:p>
            <a:r>
              <a:rPr lang="fr-FR" dirty="0" smtClean="0"/>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988098"/>
            <a:ext cx="8001056" cy="2185214"/>
          </a:xfrm>
          <a:prstGeom prst="rect">
            <a:avLst/>
          </a:prstGeom>
        </p:spPr>
        <p:txBody>
          <a:bodyPr wrap="square">
            <a:spAutoFit/>
          </a:bodyPr>
          <a:lstStyle/>
          <a:p>
            <a:r>
              <a:rPr lang="fr-FR" sz="2800" b="1" dirty="0" smtClean="0">
                <a:solidFill>
                  <a:schemeClr val="tx2">
                    <a:lumMod val="60000"/>
                    <a:lumOff val="40000"/>
                  </a:schemeClr>
                </a:solidFill>
              </a:rPr>
              <a:t>« </a:t>
            </a:r>
            <a:r>
              <a:rPr lang="fr-FR" sz="2800" b="1" dirty="0" err="1" smtClean="0">
                <a:solidFill>
                  <a:schemeClr val="tx2">
                    <a:lumMod val="60000"/>
                    <a:lumOff val="40000"/>
                  </a:schemeClr>
                </a:solidFill>
              </a:rPr>
              <a:t>this</a:t>
            </a:r>
            <a:r>
              <a:rPr lang="fr-FR" sz="2800" b="1" dirty="0" smtClean="0">
                <a:solidFill>
                  <a:schemeClr val="tx2">
                    <a:lumMod val="60000"/>
                    <a:lumOff val="40000"/>
                  </a:schemeClr>
                </a:solidFill>
              </a:rPr>
              <a:t> » VS « </a:t>
            </a:r>
            <a:r>
              <a:rPr lang="fr-FR" sz="2800" b="1" dirty="0" err="1" smtClean="0">
                <a:solidFill>
                  <a:schemeClr val="tx2">
                    <a:lumMod val="60000"/>
                    <a:lumOff val="40000"/>
                  </a:schemeClr>
                </a:solidFill>
              </a:rPr>
              <a:t>target</a:t>
            </a:r>
            <a:r>
              <a:rPr lang="fr-FR" sz="2800" b="1" dirty="0" smtClean="0">
                <a:solidFill>
                  <a:schemeClr val="tx2">
                    <a:lumMod val="60000"/>
                    <a:lumOff val="40000"/>
                  </a:schemeClr>
                </a:solidFill>
              </a:rPr>
              <a:t> »</a:t>
            </a:r>
          </a:p>
          <a:p>
            <a:endParaRPr lang="fr-FR" dirty="0" smtClean="0"/>
          </a:p>
          <a:p>
            <a:r>
              <a:rPr lang="fr-FR" dirty="0" smtClean="0"/>
              <a:t>Les primitives « </a:t>
            </a:r>
            <a:r>
              <a:rPr lang="fr-FR" dirty="0" err="1" smtClean="0"/>
              <a:t>this</a:t>
            </a:r>
            <a:r>
              <a:rPr lang="fr-FR" dirty="0" smtClean="0"/>
              <a:t> » et « </a:t>
            </a:r>
            <a:r>
              <a:rPr lang="fr-FR" dirty="0" err="1" smtClean="0"/>
              <a:t>target</a:t>
            </a:r>
            <a:r>
              <a:rPr lang="fr-FR" dirty="0" smtClean="0"/>
              <a:t> » s’interprètent en fonction des autres primitives auxquelles elles sont combinées.</a:t>
            </a:r>
          </a:p>
          <a:p>
            <a:endParaRPr lang="fr-FR" dirty="0" smtClean="0"/>
          </a:p>
          <a:p>
            <a:r>
              <a:rPr lang="fr-FR" b="1" dirty="0" smtClean="0"/>
              <a:t>Exemple 1</a:t>
            </a:r>
          </a:p>
          <a:p>
            <a:r>
              <a:rPr lang="fr-FR" dirty="0" smtClean="0"/>
              <a:t>Appels vers une méthode « </a:t>
            </a:r>
            <a:r>
              <a:rPr lang="fr-FR" dirty="0" err="1" smtClean="0"/>
              <a:t>foo</a:t>
            </a:r>
            <a:r>
              <a:rPr lang="fr-FR" dirty="0" smtClean="0"/>
              <a:t> » qui se font à partir de la classe « Bar »</a:t>
            </a:r>
          </a:p>
        </p:txBody>
      </p:sp>
      <p:sp>
        <p:nvSpPr>
          <p:cNvPr id="4" name="Rectangle 3"/>
          <p:cNvSpPr/>
          <p:nvPr/>
        </p:nvSpPr>
        <p:spPr>
          <a:xfrm>
            <a:off x="571472" y="4404848"/>
            <a:ext cx="4572000"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fr-FR" dirty="0" smtClean="0"/>
              <a:t>call( </a:t>
            </a:r>
            <a:r>
              <a:rPr lang="fr-FR" dirty="0" err="1" smtClean="0"/>
              <a:t>int</a:t>
            </a:r>
            <a:r>
              <a:rPr lang="fr-FR" dirty="0" smtClean="0"/>
              <a:t> </a:t>
            </a:r>
            <a:r>
              <a:rPr lang="fr-FR" dirty="0" err="1" smtClean="0"/>
              <a:t>foo</a:t>
            </a:r>
            <a:r>
              <a:rPr lang="fr-FR" dirty="0" smtClean="0"/>
              <a:t>() ) &amp;&amp; </a:t>
            </a:r>
            <a:r>
              <a:rPr lang="fr-FR" b="1" dirty="0" err="1" smtClean="0"/>
              <a:t>this</a:t>
            </a:r>
            <a:r>
              <a:rPr lang="fr-FR" b="1" dirty="0" smtClean="0"/>
              <a:t>(Bar</a:t>
            </a:r>
            <a:r>
              <a:rPr lang="fr-FR" dirty="0" smtClean="0"/>
              <a:t>)</a:t>
            </a:r>
          </a:p>
        </p:txBody>
      </p:sp>
      <p:sp>
        <p:nvSpPr>
          <p:cNvPr id="5" name="Rectangle 4"/>
          <p:cNvSpPr/>
          <p:nvPr/>
        </p:nvSpPr>
        <p:spPr>
          <a:xfrm>
            <a:off x="500034" y="5131370"/>
            <a:ext cx="5072098" cy="646331"/>
          </a:xfrm>
          <a:prstGeom prst="rect">
            <a:avLst/>
          </a:prstGeom>
        </p:spPr>
        <p:txBody>
          <a:bodyPr wrap="square">
            <a:spAutoFit/>
          </a:bodyPr>
          <a:lstStyle/>
          <a:p>
            <a:r>
              <a:rPr lang="fr-FR" b="1" dirty="0" smtClean="0"/>
              <a:t>Exemple 2</a:t>
            </a:r>
          </a:p>
          <a:p>
            <a:r>
              <a:rPr lang="fr-FR" dirty="0" smtClean="0"/>
              <a:t>Appels vers une méthode « </a:t>
            </a:r>
            <a:r>
              <a:rPr lang="fr-FR" dirty="0" err="1" smtClean="0"/>
              <a:t>foo</a:t>
            </a:r>
            <a:r>
              <a:rPr lang="fr-FR" dirty="0" smtClean="0"/>
              <a:t> » de la classe « Bar »</a:t>
            </a:r>
          </a:p>
        </p:txBody>
      </p:sp>
      <p:sp>
        <p:nvSpPr>
          <p:cNvPr id="6" name="Rectangle 5"/>
          <p:cNvSpPr/>
          <p:nvPr/>
        </p:nvSpPr>
        <p:spPr>
          <a:xfrm>
            <a:off x="571504" y="6060064"/>
            <a:ext cx="4572000"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fr-FR" dirty="0" smtClean="0"/>
              <a:t>call( </a:t>
            </a:r>
            <a:r>
              <a:rPr lang="fr-FR" dirty="0" err="1" smtClean="0"/>
              <a:t>int</a:t>
            </a:r>
            <a:r>
              <a:rPr lang="fr-FR" dirty="0" smtClean="0"/>
              <a:t> </a:t>
            </a:r>
            <a:r>
              <a:rPr lang="fr-FR" dirty="0" err="1" smtClean="0"/>
              <a:t>foo</a:t>
            </a:r>
            <a:r>
              <a:rPr lang="fr-FR" dirty="0" smtClean="0"/>
              <a:t>() ) </a:t>
            </a:r>
            <a:r>
              <a:rPr lang="fr-FR" b="1" dirty="0" smtClean="0"/>
              <a:t>&amp;&amp; </a:t>
            </a:r>
            <a:r>
              <a:rPr lang="fr-FR" b="1" dirty="0" err="1" smtClean="0"/>
              <a:t>target</a:t>
            </a:r>
            <a:r>
              <a:rPr lang="fr-FR" b="1" dirty="0" smtClean="0"/>
              <a:t>(Bar)</a:t>
            </a:r>
          </a:p>
        </p:txBody>
      </p:sp>
      <p:sp>
        <p:nvSpPr>
          <p:cNvPr id="7" name="Rectangle 6"/>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8" name="Rectangle 7"/>
          <p:cNvSpPr/>
          <p:nvPr/>
        </p:nvSpPr>
        <p:spPr>
          <a:xfrm>
            <a:off x="214282" y="1285860"/>
            <a:ext cx="3628173"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primitifs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857364"/>
            <a:ext cx="8001056" cy="523220"/>
          </a:xfrm>
          <a:prstGeom prst="rect">
            <a:avLst/>
          </a:prstGeom>
        </p:spPr>
        <p:txBody>
          <a:bodyPr wrap="square">
            <a:spAutoFit/>
          </a:bodyPr>
          <a:lstStyle/>
          <a:p>
            <a:r>
              <a:rPr lang="fr-FR" sz="2800" b="1" dirty="0" smtClean="0">
                <a:solidFill>
                  <a:schemeClr val="tx2">
                    <a:lumMod val="60000"/>
                    <a:lumOff val="40000"/>
                  </a:schemeClr>
                </a:solidFill>
              </a:rPr>
              <a:t>«</a:t>
            </a:r>
            <a:r>
              <a:rPr lang="fr-FR" sz="2800" b="1" dirty="0" err="1" smtClean="0">
                <a:solidFill>
                  <a:schemeClr val="tx2">
                    <a:lumMod val="60000"/>
                    <a:lumOff val="40000"/>
                  </a:schemeClr>
                </a:solidFill>
              </a:rPr>
              <a:t>cflow</a:t>
            </a:r>
            <a:r>
              <a:rPr lang="fr-FR" sz="2800" b="1" dirty="0" smtClean="0">
                <a:solidFill>
                  <a:schemeClr val="tx2">
                    <a:lumMod val="60000"/>
                    <a:lumOff val="40000"/>
                  </a:schemeClr>
                </a:solidFill>
              </a:rPr>
              <a:t> » VS «</a:t>
            </a:r>
            <a:r>
              <a:rPr lang="fr-FR" sz="2800" b="1" dirty="0" err="1" smtClean="0">
                <a:solidFill>
                  <a:schemeClr val="tx2">
                    <a:lumMod val="60000"/>
                    <a:lumOff val="40000"/>
                  </a:schemeClr>
                </a:solidFill>
              </a:rPr>
              <a:t>cflowbelow</a:t>
            </a:r>
            <a:r>
              <a:rPr lang="fr-FR" sz="2800" b="1" dirty="0" smtClean="0">
                <a:solidFill>
                  <a:schemeClr val="tx2">
                    <a:lumMod val="60000"/>
                    <a:lumOff val="40000"/>
                  </a:schemeClr>
                </a:solidFill>
              </a:rPr>
              <a:t> »</a:t>
            </a:r>
            <a:endParaRPr lang="fr-FR" dirty="0" smtClean="0"/>
          </a:p>
        </p:txBody>
      </p:sp>
      <p:sp>
        <p:nvSpPr>
          <p:cNvPr id="7" name="Rectangle 6"/>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8" name="Rectangle 7"/>
          <p:cNvSpPr/>
          <p:nvPr/>
        </p:nvSpPr>
        <p:spPr>
          <a:xfrm>
            <a:off x="214282" y="1285860"/>
            <a:ext cx="3628173"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primitifs</a:t>
            </a:r>
          </a:p>
        </p:txBody>
      </p:sp>
      <p:sp>
        <p:nvSpPr>
          <p:cNvPr id="9" name="Text Box 2"/>
          <p:cNvSpPr txBox="1">
            <a:spLocks noChangeArrowheads="1"/>
          </p:cNvSpPr>
          <p:nvPr/>
        </p:nvSpPr>
        <p:spPr bwMode="auto">
          <a:xfrm>
            <a:off x="609600" y="2514624"/>
            <a:ext cx="4038600" cy="3724096"/>
          </a:xfrm>
          <a:prstGeom prst="rect">
            <a:avLst/>
          </a:prstGeom>
          <a:noFill/>
          <a:ln w="9525">
            <a:noFill/>
            <a:miter lim="800000"/>
            <a:headEnd/>
            <a:tailEnd/>
          </a:ln>
        </p:spPr>
        <p:txBody>
          <a:bodyPr>
            <a:spAutoFit/>
          </a:bodyPr>
          <a:lstStyle/>
          <a:p>
            <a:pPr algn="l" rtl="0" eaLnBrk="0" hangingPunct="0"/>
            <a:r>
              <a:rPr lang="en-US" sz="2000" b="1" dirty="0" err="1" smtClean="0">
                <a:latin typeface="+mn-lt"/>
              </a:rPr>
              <a:t>cflow</a:t>
            </a:r>
            <a:r>
              <a:rPr lang="en-US" sz="2000" b="1" dirty="0">
                <a:latin typeface="+mn-lt"/>
              </a:rPr>
              <a:t>( </a:t>
            </a:r>
            <a:r>
              <a:rPr lang="en-US" sz="2000" b="1" dirty="0" err="1">
                <a:latin typeface="+mn-lt"/>
              </a:rPr>
              <a:t>Pointcut</a:t>
            </a:r>
            <a:r>
              <a:rPr lang="en-US" sz="2000" b="1" dirty="0">
                <a:latin typeface="+mn-lt"/>
              </a:rPr>
              <a:t> )</a:t>
            </a:r>
          </a:p>
          <a:p>
            <a:pPr lvl="1" algn="l" rtl="0" eaLnBrk="0" hangingPunct="0"/>
            <a:r>
              <a:rPr lang="en-US" dirty="0" err="1">
                <a:latin typeface="+mn-lt"/>
              </a:rPr>
              <a:t>Tous</a:t>
            </a:r>
            <a:r>
              <a:rPr lang="en-US" dirty="0">
                <a:latin typeface="+mn-lt"/>
              </a:rPr>
              <a:t> les points de jointure </a:t>
            </a:r>
            <a:r>
              <a:rPr lang="en-US" dirty="0" err="1">
                <a:latin typeface="+mn-lt"/>
              </a:rPr>
              <a:t>dans</a:t>
            </a:r>
            <a:r>
              <a:rPr lang="en-US" dirty="0">
                <a:latin typeface="+mn-lt"/>
              </a:rPr>
              <a:t>  le </a:t>
            </a:r>
            <a:r>
              <a:rPr lang="en-US" dirty="0" err="1">
                <a:latin typeface="+mn-lt"/>
              </a:rPr>
              <a:t>flot</a:t>
            </a:r>
            <a:r>
              <a:rPr lang="en-US" dirty="0">
                <a:latin typeface="+mn-lt"/>
              </a:rPr>
              <a:t> de </a:t>
            </a:r>
            <a:r>
              <a:rPr lang="en-US" dirty="0" err="1">
                <a:latin typeface="+mn-lt"/>
              </a:rPr>
              <a:t>contrôle</a:t>
            </a:r>
            <a:r>
              <a:rPr lang="en-US" dirty="0">
                <a:latin typeface="+mn-lt"/>
              </a:rPr>
              <a:t> </a:t>
            </a:r>
            <a:r>
              <a:rPr lang="en-US" dirty="0" err="1">
                <a:latin typeface="+mn-lt"/>
              </a:rPr>
              <a:t>dynamique</a:t>
            </a:r>
            <a:r>
              <a:rPr lang="en-US" dirty="0">
                <a:latin typeface="+mn-lt"/>
              </a:rPr>
              <a:t> de </a:t>
            </a:r>
            <a:r>
              <a:rPr lang="en-US" dirty="0" err="1">
                <a:latin typeface="+mn-lt"/>
              </a:rPr>
              <a:t>n’importe</a:t>
            </a:r>
            <a:r>
              <a:rPr lang="en-US" dirty="0">
                <a:latin typeface="+mn-lt"/>
              </a:rPr>
              <a:t> </a:t>
            </a:r>
            <a:r>
              <a:rPr lang="en-US" dirty="0" err="1">
                <a:latin typeface="+mn-lt"/>
              </a:rPr>
              <a:t>quel</a:t>
            </a:r>
            <a:r>
              <a:rPr lang="en-US" dirty="0">
                <a:latin typeface="+mn-lt"/>
              </a:rPr>
              <a:t> point jointure </a:t>
            </a:r>
            <a:r>
              <a:rPr lang="en-US" dirty="0" err="1">
                <a:latin typeface="+mn-lt"/>
              </a:rPr>
              <a:t>capturé</a:t>
            </a:r>
            <a:r>
              <a:rPr lang="en-US" dirty="0">
                <a:latin typeface="+mn-lt"/>
              </a:rPr>
              <a:t> par </a:t>
            </a:r>
            <a:r>
              <a:rPr lang="en-US" dirty="0" err="1">
                <a:latin typeface="+mn-lt"/>
              </a:rPr>
              <a:t>Pointcut</a:t>
            </a:r>
            <a:r>
              <a:rPr lang="en-US" dirty="0">
                <a:latin typeface="+mn-lt"/>
              </a:rPr>
              <a:t> </a:t>
            </a:r>
          </a:p>
          <a:p>
            <a:pPr algn="l" rtl="0" eaLnBrk="0" hangingPunct="0">
              <a:buFontTx/>
              <a:buBlip>
                <a:blip r:embed="rId2"/>
              </a:buBlip>
            </a:pPr>
            <a:endParaRPr lang="en-US" b="1" dirty="0">
              <a:latin typeface="+mn-lt"/>
            </a:endParaRPr>
          </a:p>
          <a:p>
            <a:pPr algn="l" rtl="0" eaLnBrk="0" hangingPunct="0">
              <a:buFontTx/>
              <a:buBlip>
                <a:blip r:embed="rId2"/>
              </a:buBlip>
            </a:pPr>
            <a:endParaRPr lang="en-US" b="1" dirty="0">
              <a:latin typeface="+mn-lt"/>
            </a:endParaRPr>
          </a:p>
          <a:p>
            <a:pPr algn="l" rtl="0" eaLnBrk="0" hangingPunct="0">
              <a:buFontTx/>
              <a:buBlip>
                <a:blip r:embed="rId2"/>
              </a:buBlip>
            </a:pPr>
            <a:endParaRPr lang="en-US" b="1" dirty="0">
              <a:latin typeface="+mn-lt"/>
            </a:endParaRPr>
          </a:p>
          <a:p>
            <a:pPr algn="l" rtl="0" eaLnBrk="0" hangingPunct="0">
              <a:buFontTx/>
              <a:buBlip>
                <a:blip r:embed="rId2"/>
              </a:buBlip>
            </a:pPr>
            <a:endParaRPr lang="en-US" b="1" dirty="0">
              <a:latin typeface="+mn-lt"/>
            </a:endParaRPr>
          </a:p>
          <a:p>
            <a:pPr algn="l" rtl="0" eaLnBrk="0" hangingPunct="0"/>
            <a:r>
              <a:rPr lang="en-US" sz="2000" b="1" dirty="0" err="1" smtClean="0">
                <a:latin typeface="+mn-lt"/>
              </a:rPr>
              <a:t>cflowbelow</a:t>
            </a:r>
            <a:r>
              <a:rPr lang="en-US" sz="2000" b="1" dirty="0">
                <a:latin typeface="+mn-lt"/>
              </a:rPr>
              <a:t>( </a:t>
            </a:r>
            <a:r>
              <a:rPr lang="en-US" sz="2000" b="1" dirty="0" err="1">
                <a:latin typeface="+mn-lt"/>
              </a:rPr>
              <a:t>Pointcut</a:t>
            </a:r>
            <a:r>
              <a:rPr lang="en-US" sz="2000" b="1" dirty="0">
                <a:latin typeface="+mn-lt"/>
              </a:rPr>
              <a:t> )</a:t>
            </a:r>
          </a:p>
          <a:p>
            <a:pPr lvl="1" algn="l" rtl="0" eaLnBrk="0" hangingPunct="0"/>
            <a:r>
              <a:rPr lang="en-US" sz="1600" dirty="0" err="1">
                <a:latin typeface="+mn-lt"/>
              </a:rPr>
              <a:t>Comme</a:t>
            </a:r>
            <a:r>
              <a:rPr lang="en-US" sz="1600" dirty="0">
                <a:latin typeface="+mn-lt"/>
              </a:rPr>
              <a:t> </a:t>
            </a:r>
            <a:r>
              <a:rPr lang="en-US" sz="1600" dirty="0" err="1">
                <a:latin typeface="+mn-lt"/>
              </a:rPr>
              <a:t>précedemment</a:t>
            </a:r>
            <a:r>
              <a:rPr lang="en-US" sz="1600" dirty="0">
                <a:latin typeface="+mn-lt"/>
              </a:rPr>
              <a:t> en </a:t>
            </a:r>
            <a:r>
              <a:rPr lang="en-US" sz="1600" dirty="0" err="1">
                <a:latin typeface="+mn-lt"/>
              </a:rPr>
              <a:t>excluant</a:t>
            </a:r>
            <a:r>
              <a:rPr lang="en-US" sz="1600" dirty="0">
                <a:latin typeface="+mn-lt"/>
              </a:rPr>
              <a:t> le point de jointure de </a:t>
            </a:r>
            <a:r>
              <a:rPr lang="en-US" dirty="0" err="1">
                <a:latin typeface="+mn-lt"/>
              </a:rPr>
              <a:t>Pointcut</a:t>
            </a:r>
            <a:endParaRPr lang="en-US" dirty="0">
              <a:latin typeface="+mn-lt"/>
            </a:endParaRPr>
          </a:p>
          <a:p>
            <a:pPr algn="l" rtl="0" eaLnBrk="0" hangingPunct="0">
              <a:buFontTx/>
              <a:buBlip>
                <a:blip r:embed="rId2"/>
              </a:buBlip>
            </a:pPr>
            <a:endParaRPr lang="en-US" b="1" dirty="0">
              <a:latin typeface="+mn-lt"/>
            </a:endParaRPr>
          </a:p>
        </p:txBody>
      </p:sp>
      <p:grpSp>
        <p:nvGrpSpPr>
          <p:cNvPr id="10" name="Group 4"/>
          <p:cNvGrpSpPr>
            <a:grpSpLocks/>
          </p:cNvGrpSpPr>
          <p:nvPr/>
        </p:nvGrpSpPr>
        <p:grpSpPr bwMode="auto">
          <a:xfrm>
            <a:off x="4876800" y="2438424"/>
            <a:ext cx="3657600" cy="2009776"/>
            <a:chOff x="3072" y="960"/>
            <a:chExt cx="2304" cy="1266"/>
          </a:xfrm>
        </p:grpSpPr>
        <p:grpSp>
          <p:nvGrpSpPr>
            <p:cNvPr id="11" name="Group 5"/>
            <p:cNvGrpSpPr>
              <a:grpSpLocks/>
            </p:cNvGrpSpPr>
            <p:nvPr/>
          </p:nvGrpSpPr>
          <p:grpSpPr bwMode="auto">
            <a:xfrm>
              <a:off x="3072" y="1008"/>
              <a:ext cx="2304" cy="1187"/>
              <a:chOff x="3120" y="2880"/>
              <a:chExt cx="2304" cy="1187"/>
            </a:xfrm>
          </p:grpSpPr>
          <p:sp useBgFill="1">
            <p:nvSpPr>
              <p:cNvPr id="13" name="Rectangle 12"/>
              <p:cNvSpPr>
                <a:spLocks noChangeArrowheads="1"/>
              </p:cNvSpPr>
              <p:nvPr/>
            </p:nvSpPr>
            <p:spPr bwMode="auto">
              <a:xfrm flipH="1">
                <a:off x="3321" y="3581"/>
                <a:ext cx="242" cy="59"/>
              </a:xfrm>
              <a:prstGeom prst="rect">
                <a:avLst/>
              </a:prstGeom>
              <a:ln w="12700">
                <a:solidFill>
                  <a:schemeClr val="bg2"/>
                </a:solidFill>
                <a:miter lim="800000"/>
                <a:headEnd/>
                <a:tailEnd/>
              </a:ln>
            </p:spPr>
            <p:txBody>
              <a:bodyPr wrap="none" anchor="ctr"/>
              <a:lstStyle/>
              <a:p>
                <a:endParaRPr lang="fr-FR"/>
              </a:p>
            </p:txBody>
          </p:sp>
          <p:sp useBgFill="1">
            <p:nvSpPr>
              <p:cNvPr id="14" name="Rectangle 13"/>
              <p:cNvSpPr>
                <a:spLocks noChangeArrowheads="1"/>
              </p:cNvSpPr>
              <p:nvPr/>
            </p:nvSpPr>
            <p:spPr bwMode="auto">
              <a:xfrm flipH="1">
                <a:off x="3288" y="3614"/>
                <a:ext cx="242" cy="59"/>
              </a:xfrm>
              <a:prstGeom prst="rect">
                <a:avLst/>
              </a:prstGeom>
              <a:ln w="12700">
                <a:solidFill>
                  <a:schemeClr val="bg2"/>
                </a:solidFill>
                <a:miter lim="800000"/>
                <a:headEnd/>
                <a:tailEnd/>
              </a:ln>
            </p:spPr>
            <p:txBody>
              <a:bodyPr wrap="none" anchor="ctr"/>
              <a:lstStyle/>
              <a:p>
                <a:endParaRPr lang="fr-FR"/>
              </a:p>
            </p:txBody>
          </p:sp>
          <p:sp useBgFill="1">
            <p:nvSpPr>
              <p:cNvPr id="15" name="Rectangle 14"/>
              <p:cNvSpPr>
                <a:spLocks noChangeArrowheads="1"/>
              </p:cNvSpPr>
              <p:nvPr/>
            </p:nvSpPr>
            <p:spPr bwMode="auto">
              <a:xfrm flipH="1">
                <a:off x="3252" y="3652"/>
                <a:ext cx="242" cy="60"/>
              </a:xfrm>
              <a:prstGeom prst="rect">
                <a:avLst/>
              </a:prstGeom>
              <a:ln w="12700">
                <a:solidFill>
                  <a:schemeClr val="bg2"/>
                </a:solidFill>
                <a:miter lim="800000"/>
                <a:headEnd/>
                <a:tailEnd/>
              </a:ln>
            </p:spPr>
            <p:txBody>
              <a:bodyPr wrap="none" anchor="ctr"/>
              <a:lstStyle/>
              <a:p>
                <a:endParaRPr lang="fr-FR"/>
              </a:p>
            </p:txBody>
          </p:sp>
          <p:sp>
            <p:nvSpPr>
              <p:cNvPr id="16" name="Oval 9"/>
              <p:cNvSpPr>
                <a:spLocks noChangeArrowheads="1"/>
              </p:cNvSpPr>
              <p:nvPr/>
            </p:nvSpPr>
            <p:spPr bwMode="auto">
              <a:xfrm flipH="1">
                <a:off x="3120" y="3238"/>
                <a:ext cx="518" cy="536"/>
              </a:xfrm>
              <a:prstGeom prst="ellipse">
                <a:avLst/>
              </a:prstGeom>
              <a:noFill/>
              <a:ln w="19050">
                <a:solidFill>
                  <a:schemeClr val="bg2"/>
                </a:solidFill>
                <a:round/>
                <a:headEnd/>
                <a:tailEnd/>
              </a:ln>
            </p:spPr>
            <p:txBody>
              <a:bodyPr wrap="none" anchor="ctr"/>
              <a:lstStyle/>
              <a:p>
                <a:endParaRPr lang="fr-FR"/>
              </a:p>
            </p:txBody>
          </p:sp>
          <p:sp useBgFill="1">
            <p:nvSpPr>
              <p:cNvPr id="17" name="Rectangle 16"/>
              <p:cNvSpPr>
                <a:spLocks noChangeArrowheads="1"/>
              </p:cNvSpPr>
              <p:nvPr/>
            </p:nvSpPr>
            <p:spPr bwMode="auto">
              <a:xfrm flipH="1">
                <a:off x="5107" y="3223"/>
                <a:ext cx="242" cy="59"/>
              </a:xfrm>
              <a:prstGeom prst="rect">
                <a:avLst/>
              </a:prstGeom>
              <a:ln w="12700">
                <a:solidFill>
                  <a:schemeClr val="bg2"/>
                </a:solidFill>
                <a:miter lim="800000"/>
                <a:headEnd/>
                <a:tailEnd/>
              </a:ln>
            </p:spPr>
            <p:txBody>
              <a:bodyPr wrap="none" anchor="ctr"/>
              <a:lstStyle/>
              <a:p>
                <a:endParaRPr lang="fr-FR"/>
              </a:p>
            </p:txBody>
          </p:sp>
          <p:sp useBgFill="1">
            <p:nvSpPr>
              <p:cNvPr id="18" name="Rectangle 17"/>
              <p:cNvSpPr>
                <a:spLocks noChangeArrowheads="1"/>
              </p:cNvSpPr>
              <p:nvPr/>
            </p:nvSpPr>
            <p:spPr bwMode="auto">
              <a:xfrm flipH="1">
                <a:off x="5074" y="3256"/>
                <a:ext cx="242" cy="59"/>
              </a:xfrm>
              <a:prstGeom prst="rect">
                <a:avLst/>
              </a:prstGeom>
              <a:ln w="12700">
                <a:solidFill>
                  <a:schemeClr val="bg2"/>
                </a:solidFill>
                <a:miter lim="800000"/>
                <a:headEnd/>
                <a:tailEnd/>
              </a:ln>
            </p:spPr>
            <p:txBody>
              <a:bodyPr wrap="none" anchor="ctr"/>
              <a:lstStyle/>
              <a:p>
                <a:endParaRPr lang="fr-FR"/>
              </a:p>
            </p:txBody>
          </p:sp>
          <p:sp useBgFill="1">
            <p:nvSpPr>
              <p:cNvPr id="19" name="Rectangle 18"/>
              <p:cNvSpPr>
                <a:spLocks noChangeArrowheads="1"/>
              </p:cNvSpPr>
              <p:nvPr/>
            </p:nvSpPr>
            <p:spPr bwMode="auto">
              <a:xfrm flipH="1">
                <a:off x="5038" y="3294"/>
                <a:ext cx="242" cy="60"/>
              </a:xfrm>
              <a:prstGeom prst="rect">
                <a:avLst/>
              </a:prstGeom>
              <a:ln w="12700">
                <a:solidFill>
                  <a:schemeClr val="bg2"/>
                </a:solidFill>
                <a:miter lim="800000"/>
                <a:headEnd/>
                <a:tailEnd/>
              </a:ln>
            </p:spPr>
            <p:txBody>
              <a:bodyPr wrap="none" anchor="ctr"/>
              <a:lstStyle/>
              <a:p>
                <a:endParaRPr lang="fr-FR"/>
              </a:p>
            </p:txBody>
          </p:sp>
          <p:sp>
            <p:nvSpPr>
              <p:cNvPr id="20" name="Oval 13"/>
              <p:cNvSpPr>
                <a:spLocks noChangeArrowheads="1"/>
              </p:cNvSpPr>
              <p:nvPr/>
            </p:nvSpPr>
            <p:spPr bwMode="auto">
              <a:xfrm flipH="1">
                <a:off x="4906" y="2880"/>
                <a:ext cx="518" cy="536"/>
              </a:xfrm>
              <a:prstGeom prst="ellipse">
                <a:avLst/>
              </a:prstGeom>
              <a:noFill/>
              <a:ln w="19050">
                <a:solidFill>
                  <a:schemeClr val="bg2"/>
                </a:solidFill>
                <a:round/>
                <a:headEnd/>
                <a:tailEnd/>
              </a:ln>
            </p:spPr>
            <p:txBody>
              <a:bodyPr wrap="none" anchor="ctr"/>
              <a:lstStyle/>
              <a:p>
                <a:endParaRPr lang="fr-FR"/>
              </a:p>
            </p:txBody>
          </p:sp>
          <p:sp useBgFill="1">
            <p:nvSpPr>
              <p:cNvPr id="21" name="Rectangle 20"/>
              <p:cNvSpPr>
                <a:spLocks noChangeArrowheads="1"/>
              </p:cNvSpPr>
              <p:nvPr/>
            </p:nvSpPr>
            <p:spPr bwMode="auto">
              <a:xfrm flipH="1">
                <a:off x="3949" y="3451"/>
                <a:ext cx="242" cy="59"/>
              </a:xfrm>
              <a:prstGeom prst="rect">
                <a:avLst/>
              </a:prstGeom>
              <a:ln w="12700">
                <a:solidFill>
                  <a:schemeClr val="bg2"/>
                </a:solidFill>
                <a:miter lim="800000"/>
                <a:headEnd/>
                <a:tailEnd/>
              </a:ln>
            </p:spPr>
            <p:txBody>
              <a:bodyPr wrap="none" anchor="ctr"/>
              <a:lstStyle/>
              <a:p>
                <a:endParaRPr lang="fr-FR"/>
              </a:p>
            </p:txBody>
          </p:sp>
          <p:sp useBgFill="1">
            <p:nvSpPr>
              <p:cNvPr id="22" name="Rectangle 21"/>
              <p:cNvSpPr>
                <a:spLocks noChangeArrowheads="1"/>
              </p:cNvSpPr>
              <p:nvPr/>
            </p:nvSpPr>
            <p:spPr bwMode="auto">
              <a:xfrm flipH="1">
                <a:off x="3916" y="3484"/>
                <a:ext cx="242" cy="59"/>
              </a:xfrm>
              <a:prstGeom prst="rect">
                <a:avLst/>
              </a:prstGeom>
              <a:ln w="12700">
                <a:solidFill>
                  <a:schemeClr val="bg2"/>
                </a:solidFill>
                <a:miter lim="800000"/>
                <a:headEnd/>
                <a:tailEnd/>
              </a:ln>
            </p:spPr>
            <p:txBody>
              <a:bodyPr wrap="none" anchor="ctr"/>
              <a:lstStyle/>
              <a:p>
                <a:endParaRPr lang="fr-FR"/>
              </a:p>
            </p:txBody>
          </p:sp>
          <p:sp useBgFill="1">
            <p:nvSpPr>
              <p:cNvPr id="23" name="Rectangle 22"/>
              <p:cNvSpPr>
                <a:spLocks noChangeArrowheads="1"/>
              </p:cNvSpPr>
              <p:nvPr/>
            </p:nvSpPr>
            <p:spPr bwMode="auto">
              <a:xfrm flipH="1">
                <a:off x="3880" y="3522"/>
                <a:ext cx="242" cy="60"/>
              </a:xfrm>
              <a:prstGeom prst="rect">
                <a:avLst/>
              </a:prstGeom>
              <a:ln w="12700">
                <a:solidFill>
                  <a:schemeClr val="bg2"/>
                </a:solidFill>
                <a:miter lim="800000"/>
                <a:headEnd/>
                <a:tailEnd/>
              </a:ln>
            </p:spPr>
            <p:txBody>
              <a:bodyPr wrap="none" anchor="ctr"/>
              <a:lstStyle/>
              <a:p>
                <a:endParaRPr lang="fr-FR"/>
              </a:p>
            </p:txBody>
          </p:sp>
          <p:sp>
            <p:nvSpPr>
              <p:cNvPr id="24" name="Oval 17"/>
              <p:cNvSpPr>
                <a:spLocks noChangeArrowheads="1"/>
              </p:cNvSpPr>
              <p:nvPr/>
            </p:nvSpPr>
            <p:spPr bwMode="auto">
              <a:xfrm flipH="1">
                <a:off x="3748" y="3108"/>
                <a:ext cx="518" cy="536"/>
              </a:xfrm>
              <a:prstGeom prst="ellipse">
                <a:avLst/>
              </a:prstGeom>
              <a:noFill/>
              <a:ln w="19050">
                <a:solidFill>
                  <a:schemeClr val="bg2"/>
                </a:solidFill>
                <a:round/>
                <a:headEnd/>
                <a:tailEnd/>
              </a:ln>
            </p:spPr>
            <p:txBody>
              <a:bodyPr wrap="none" anchor="ctr"/>
              <a:lstStyle/>
              <a:p>
                <a:endParaRPr lang="fr-FR"/>
              </a:p>
            </p:txBody>
          </p:sp>
          <p:sp>
            <p:nvSpPr>
              <p:cNvPr id="25" name="Freeform 18"/>
              <p:cNvSpPr>
                <a:spLocks/>
              </p:cNvSpPr>
              <p:nvPr/>
            </p:nvSpPr>
            <p:spPr bwMode="auto">
              <a:xfrm>
                <a:off x="3387" y="3337"/>
                <a:ext cx="589" cy="335"/>
              </a:xfrm>
              <a:custGeom>
                <a:avLst/>
                <a:gdLst>
                  <a:gd name="T0" fmla="*/ 0 w 1185"/>
                  <a:gd name="T1" fmla="*/ 89 h 651"/>
                  <a:gd name="T2" fmla="*/ 93 w 1185"/>
                  <a:gd name="T3" fmla="*/ 0 h 651"/>
                  <a:gd name="T4" fmla="*/ 146 w 1185"/>
                  <a:gd name="T5" fmla="*/ 57 h 651"/>
                  <a:gd name="T6" fmla="*/ 0 60000 65536"/>
                  <a:gd name="T7" fmla="*/ 0 60000 65536"/>
                  <a:gd name="T8" fmla="*/ 0 60000 65536"/>
                  <a:gd name="T9" fmla="*/ 0 w 1185"/>
                  <a:gd name="T10" fmla="*/ 0 h 651"/>
                  <a:gd name="T11" fmla="*/ 1185 w 1185"/>
                  <a:gd name="T12" fmla="*/ 651 h 651"/>
                </a:gdLst>
                <a:ahLst/>
                <a:cxnLst>
                  <a:cxn ang="T6">
                    <a:pos x="T0" y="T1"/>
                  </a:cxn>
                  <a:cxn ang="T7">
                    <a:pos x="T2" y="T3"/>
                  </a:cxn>
                  <a:cxn ang="T8">
                    <a:pos x="T4" y="T5"/>
                  </a:cxn>
                </a:cxnLst>
                <a:rect l="T9" t="T10" r="T11" b="T12"/>
                <a:pathLst>
                  <a:path w="1185" h="651">
                    <a:moveTo>
                      <a:pt x="0" y="651"/>
                    </a:moveTo>
                    <a:lnTo>
                      <a:pt x="762" y="0"/>
                    </a:lnTo>
                    <a:lnTo>
                      <a:pt x="1185" y="417"/>
                    </a:lnTo>
                  </a:path>
                </a:pathLst>
              </a:custGeom>
              <a:noFill/>
              <a:ln w="19050">
                <a:solidFill>
                  <a:schemeClr val="bg2"/>
                </a:solidFill>
                <a:prstDash val="dash"/>
                <a:round/>
                <a:headEnd type="triangle" w="med" len="med"/>
                <a:tailEnd/>
              </a:ln>
            </p:spPr>
            <p:txBody>
              <a:bodyPr wrap="none" anchor="ctr"/>
              <a:lstStyle/>
              <a:p>
                <a:endParaRPr lang="fr-FR"/>
              </a:p>
            </p:txBody>
          </p:sp>
          <p:sp>
            <p:nvSpPr>
              <p:cNvPr id="26" name="Freeform 19"/>
              <p:cNvSpPr>
                <a:spLocks/>
              </p:cNvSpPr>
              <p:nvPr/>
            </p:nvSpPr>
            <p:spPr bwMode="auto">
              <a:xfrm>
                <a:off x="3408" y="3375"/>
                <a:ext cx="544" cy="317"/>
              </a:xfrm>
              <a:custGeom>
                <a:avLst/>
                <a:gdLst>
                  <a:gd name="T0" fmla="*/ 0 w 1093"/>
                  <a:gd name="T1" fmla="*/ 84 h 617"/>
                  <a:gd name="T2" fmla="*/ 88 w 1093"/>
                  <a:gd name="T3" fmla="*/ 0 h 617"/>
                  <a:gd name="T4" fmla="*/ 135 w 1093"/>
                  <a:gd name="T5" fmla="*/ 47 h 617"/>
                  <a:gd name="T6" fmla="*/ 0 60000 65536"/>
                  <a:gd name="T7" fmla="*/ 0 60000 65536"/>
                  <a:gd name="T8" fmla="*/ 0 60000 65536"/>
                  <a:gd name="T9" fmla="*/ 0 w 1093"/>
                  <a:gd name="T10" fmla="*/ 0 h 617"/>
                  <a:gd name="T11" fmla="*/ 1093 w 1093"/>
                  <a:gd name="T12" fmla="*/ 617 h 617"/>
                </a:gdLst>
                <a:ahLst/>
                <a:cxnLst>
                  <a:cxn ang="T6">
                    <a:pos x="T0" y="T1"/>
                  </a:cxn>
                  <a:cxn ang="T7">
                    <a:pos x="T2" y="T3"/>
                  </a:cxn>
                  <a:cxn ang="T8">
                    <a:pos x="T4" y="T5"/>
                  </a:cxn>
                </a:cxnLst>
                <a:rect l="T9" t="T10" r="T11" b="T12"/>
                <a:pathLst>
                  <a:path w="1093" h="617">
                    <a:moveTo>
                      <a:pt x="0" y="617"/>
                    </a:moveTo>
                    <a:lnTo>
                      <a:pt x="712" y="0"/>
                    </a:lnTo>
                    <a:lnTo>
                      <a:pt x="1093" y="351"/>
                    </a:lnTo>
                  </a:path>
                </a:pathLst>
              </a:custGeom>
              <a:noFill/>
              <a:ln w="19050">
                <a:solidFill>
                  <a:schemeClr val="bg2"/>
                </a:solidFill>
                <a:round/>
                <a:headEnd/>
                <a:tailEnd type="triangle" w="med" len="med"/>
              </a:ln>
            </p:spPr>
            <p:txBody>
              <a:bodyPr wrap="none" anchor="ctr"/>
              <a:lstStyle/>
              <a:p>
                <a:endParaRPr lang="fr-FR"/>
              </a:p>
            </p:txBody>
          </p:sp>
          <p:sp>
            <p:nvSpPr>
              <p:cNvPr id="27" name="Freeform 20"/>
              <p:cNvSpPr>
                <a:spLocks/>
              </p:cNvSpPr>
              <p:nvPr/>
            </p:nvSpPr>
            <p:spPr bwMode="auto">
              <a:xfrm>
                <a:off x="3998" y="3065"/>
                <a:ext cx="786" cy="501"/>
              </a:xfrm>
              <a:custGeom>
                <a:avLst/>
                <a:gdLst>
                  <a:gd name="T0" fmla="*/ 0 w 1528"/>
                  <a:gd name="T1" fmla="*/ 133 h 974"/>
                  <a:gd name="T2" fmla="*/ 60 w 1528"/>
                  <a:gd name="T3" fmla="*/ 55 h 974"/>
                  <a:gd name="T4" fmla="*/ 208 w 1528"/>
                  <a:gd name="T5" fmla="*/ 0 h 974"/>
                  <a:gd name="T6" fmla="*/ 0 60000 65536"/>
                  <a:gd name="T7" fmla="*/ 0 60000 65536"/>
                  <a:gd name="T8" fmla="*/ 0 60000 65536"/>
                  <a:gd name="T9" fmla="*/ 0 w 1528"/>
                  <a:gd name="T10" fmla="*/ 0 h 974"/>
                  <a:gd name="T11" fmla="*/ 1528 w 1528"/>
                  <a:gd name="T12" fmla="*/ 974 h 974"/>
                </a:gdLst>
                <a:ahLst/>
                <a:cxnLst>
                  <a:cxn ang="T6">
                    <a:pos x="T0" y="T1"/>
                  </a:cxn>
                  <a:cxn ang="T7">
                    <a:pos x="T2" y="T3"/>
                  </a:cxn>
                  <a:cxn ang="T8">
                    <a:pos x="T4" y="T5"/>
                  </a:cxn>
                </a:cxnLst>
                <a:rect l="T9" t="T10" r="T11" b="T12"/>
                <a:pathLst>
                  <a:path w="1528" h="974">
                    <a:moveTo>
                      <a:pt x="0" y="974"/>
                    </a:moveTo>
                    <a:lnTo>
                      <a:pt x="441" y="401"/>
                    </a:lnTo>
                    <a:lnTo>
                      <a:pt x="1528" y="0"/>
                    </a:lnTo>
                  </a:path>
                </a:pathLst>
              </a:custGeom>
              <a:noFill/>
              <a:ln w="19050">
                <a:solidFill>
                  <a:schemeClr val="bg2"/>
                </a:solidFill>
                <a:prstDash val="dash"/>
                <a:round/>
                <a:headEnd type="triangle" w="med" len="med"/>
                <a:tailEnd/>
              </a:ln>
            </p:spPr>
            <p:txBody>
              <a:bodyPr wrap="none" anchor="ctr"/>
              <a:lstStyle/>
              <a:p>
                <a:endParaRPr lang="fr-FR"/>
              </a:p>
            </p:txBody>
          </p:sp>
          <p:sp>
            <p:nvSpPr>
              <p:cNvPr id="28" name="Freeform 21"/>
              <p:cNvSpPr>
                <a:spLocks/>
              </p:cNvSpPr>
              <p:nvPr/>
            </p:nvSpPr>
            <p:spPr bwMode="auto">
              <a:xfrm>
                <a:off x="4760" y="2981"/>
                <a:ext cx="438" cy="345"/>
              </a:xfrm>
              <a:custGeom>
                <a:avLst/>
                <a:gdLst>
                  <a:gd name="T0" fmla="*/ 0 w 881"/>
                  <a:gd name="T1" fmla="*/ 24 h 669"/>
                  <a:gd name="T2" fmla="*/ 50 w 881"/>
                  <a:gd name="T3" fmla="*/ 0 h 669"/>
                  <a:gd name="T4" fmla="*/ 108 w 881"/>
                  <a:gd name="T5" fmla="*/ 92 h 669"/>
                  <a:gd name="T6" fmla="*/ 0 60000 65536"/>
                  <a:gd name="T7" fmla="*/ 0 60000 65536"/>
                  <a:gd name="T8" fmla="*/ 0 60000 65536"/>
                  <a:gd name="T9" fmla="*/ 0 w 881"/>
                  <a:gd name="T10" fmla="*/ 0 h 669"/>
                  <a:gd name="T11" fmla="*/ 881 w 881"/>
                  <a:gd name="T12" fmla="*/ 669 h 669"/>
                </a:gdLst>
                <a:ahLst/>
                <a:cxnLst>
                  <a:cxn ang="T6">
                    <a:pos x="T0" y="T1"/>
                  </a:cxn>
                  <a:cxn ang="T7">
                    <a:pos x="T2" y="T3"/>
                  </a:cxn>
                  <a:cxn ang="T8">
                    <a:pos x="T4" y="T5"/>
                  </a:cxn>
                </a:cxnLst>
                <a:rect l="T9" t="T10" r="T11" b="T12"/>
                <a:pathLst>
                  <a:path w="881" h="669">
                    <a:moveTo>
                      <a:pt x="0" y="174"/>
                    </a:moveTo>
                    <a:lnTo>
                      <a:pt x="406" y="0"/>
                    </a:lnTo>
                    <a:lnTo>
                      <a:pt x="881" y="669"/>
                    </a:lnTo>
                  </a:path>
                </a:pathLst>
              </a:custGeom>
              <a:noFill/>
              <a:ln w="19050">
                <a:solidFill>
                  <a:schemeClr val="bg2"/>
                </a:solidFill>
                <a:prstDash val="dash"/>
                <a:round/>
                <a:headEnd type="triangle" w="med" len="med"/>
                <a:tailEnd/>
              </a:ln>
            </p:spPr>
            <p:txBody>
              <a:bodyPr wrap="none" anchor="ctr"/>
              <a:lstStyle/>
              <a:p>
                <a:endParaRPr lang="fr-FR"/>
              </a:p>
            </p:txBody>
          </p:sp>
          <p:sp>
            <p:nvSpPr>
              <p:cNvPr id="29" name="Freeform 22"/>
              <p:cNvSpPr>
                <a:spLocks/>
              </p:cNvSpPr>
              <p:nvPr/>
            </p:nvSpPr>
            <p:spPr bwMode="auto">
              <a:xfrm>
                <a:off x="4940" y="3010"/>
                <a:ext cx="232" cy="328"/>
              </a:xfrm>
              <a:custGeom>
                <a:avLst/>
                <a:gdLst>
                  <a:gd name="T0" fmla="*/ 0 w 467"/>
                  <a:gd name="T1" fmla="*/ 0 h 638"/>
                  <a:gd name="T2" fmla="*/ 57 w 467"/>
                  <a:gd name="T3" fmla="*/ 87 h 638"/>
                  <a:gd name="T4" fmla="*/ 0 60000 65536"/>
                  <a:gd name="T5" fmla="*/ 0 60000 65536"/>
                  <a:gd name="T6" fmla="*/ 0 w 467"/>
                  <a:gd name="T7" fmla="*/ 0 h 638"/>
                  <a:gd name="T8" fmla="*/ 467 w 467"/>
                  <a:gd name="T9" fmla="*/ 638 h 638"/>
                </a:gdLst>
                <a:ahLst/>
                <a:cxnLst>
                  <a:cxn ang="T4">
                    <a:pos x="T0" y="T1"/>
                  </a:cxn>
                  <a:cxn ang="T5">
                    <a:pos x="T2" y="T3"/>
                  </a:cxn>
                </a:cxnLst>
                <a:rect l="T6" t="T7" r="T8" b="T9"/>
                <a:pathLst>
                  <a:path w="467" h="638">
                    <a:moveTo>
                      <a:pt x="0" y="0"/>
                    </a:moveTo>
                    <a:lnTo>
                      <a:pt x="467" y="638"/>
                    </a:lnTo>
                  </a:path>
                </a:pathLst>
              </a:custGeom>
              <a:noFill/>
              <a:ln w="19050">
                <a:solidFill>
                  <a:schemeClr val="bg2"/>
                </a:solidFill>
                <a:round/>
                <a:headEnd/>
                <a:tailEnd type="triangle" w="med" len="med"/>
              </a:ln>
            </p:spPr>
            <p:txBody>
              <a:bodyPr wrap="none" anchor="ctr"/>
              <a:lstStyle/>
              <a:p>
                <a:endParaRPr lang="fr-FR"/>
              </a:p>
            </p:txBody>
          </p:sp>
          <p:sp>
            <p:nvSpPr>
              <p:cNvPr id="30" name="Freeform 23"/>
              <p:cNvSpPr>
                <a:spLocks/>
              </p:cNvSpPr>
              <p:nvPr/>
            </p:nvSpPr>
            <p:spPr bwMode="auto">
              <a:xfrm>
                <a:off x="4044" y="3019"/>
                <a:ext cx="918" cy="523"/>
              </a:xfrm>
              <a:custGeom>
                <a:avLst/>
                <a:gdLst>
                  <a:gd name="T0" fmla="*/ 0 w 1798"/>
                  <a:gd name="T1" fmla="*/ 127 h 1062"/>
                  <a:gd name="T2" fmla="*/ 50 w 1798"/>
                  <a:gd name="T3" fmla="*/ 66 h 1062"/>
                  <a:gd name="T4" fmla="*/ 239 w 1798"/>
                  <a:gd name="T5" fmla="*/ 0 h 1062"/>
                  <a:gd name="T6" fmla="*/ 0 60000 65536"/>
                  <a:gd name="T7" fmla="*/ 0 60000 65536"/>
                  <a:gd name="T8" fmla="*/ 0 60000 65536"/>
                  <a:gd name="T9" fmla="*/ 0 w 1798"/>
                  <a:gd name="T10" fmla="*/ 0 h 1062"/>
                  <a:gd name="T11" fmla="*/ 1798 w 1798"/>
                  <a:gd name="T12" fmla="*/ 1062 h 1062"/>
                </a:gdLst>
                <a:ahLst/>
                <a:cxnLst>
                  <a:cxn ang="T6">
                    <a:pos x="T0" y="T1"/>
                  </a:cxn>
                  <a:cxn ang="T7">
                    <a:pos x="T2" y="T3"/>
                  </a:cxn>
                  <a:cxn ang="T8">
                    <a:pos x="T4" y="T5"/>
                  </a:cxn>
                </a:cxnLst>
                <a:rect l="T9" t="T10" r="T11" b="T12"/>
                <a:pathLst>
                  <a:path w="1798" h="1062">
                    <a:moveTo>
                      <a:pt x="0" y="1062"/>
                    </a:moveTo>
                    <a:lnTo>
                      <a:pt x="375" y="552"/>
                    </a:lnTo>
                    <a:lnTo>
                      <a:pt x="1798" y="0"/>
                    </a:lnTo>
                  </a:path>
                </a:pathLst>
              </a:custGeom>
              <a:noFill/>
              <a:ln w="19050">
                <a:solidFill>
                  <a:schemeClr val="bg2"/>
                </a:solidFill>
                <a:round/>
                <a:headEnd/>
                <a:tailEnd type="triangle" w="med" len="med"/>
              </a:ln>
            </p:spPr>
            <p:txBody>
              <a:bodyPr wrap="none" anchor="ctr"/>
              <a:lstStyle/>
              <a:p>
                <a:endParaRPr lang="fr-FR"/>
              </a:p>
            </p:txBody>
          </p:sp>
          <p:sp>
            <p:nvSpPr>
              <p:cNvPr id="31" name="Freeform 24"/>
              <p:cNvSpPr>
                <a:spLocks/>
              </p:cNvSpPr>
              <p:nvPr/>
            </p:nvSpPr>
            <p:spPr bwMode="auto">
              <a:xfrm>
                <a:off x="4067" y="3377"/>
                <a:ext cx="637" cy="213"/>
              </a:xfrm>
              <a:custGeom>
                <a:avLst/>
                <a:gdLst>
                  <a:gd name="T0" fmla="*/ 0 w 1216"/>
                  <a:gd name="T1" fmla="*/ 50 h 402"/>
                  <a:gd name="T2" fmla="*/ 47 w 1216"/>
                  <a:gd name="T3" fmla="*/ 0 h 402"/>
                  <a:gd name="T4" fmla="*/ 175 w 1216"/>
                  <a:gd name="T5" fmla="*/ 60 h 402"/>
                  <a:gd name="T6" fmla="*/ 0 60000 65536"/>
                  <a:gd name="T7" fmla="*/ 0 60000 65536"/>
                  <a:gd name="T8" fmla="*/ 0 60000 65536"/>
                  <a:gd name="T9" fmla="*/ 0 w 1216"/>
                  <a:gd name="T10" fmla="*/ 0 h 402"/>
                  <a:gd name="T11" fmla="*/ 1216 w 1216"/>
                  <a:gd name="T12" fmla="*/ 402 h 402"/>
                </a:gdLst>
                <a:ahLst/>
                <a:cxnLst>
                  <a:cxn ang="T6">
                    <a:pos x="T0" y="T1"/>
                  </a:cxn>
                  <a:cxn ang="T7">
                    <a:pos x="T2" y="T3"/>
                  </a:cxn>
                  <a:cxn ang="T8">
                    <a:pos x="T4" y="T5"/>
                  </a:cxn>
                </a:cxnLst>
                <a:rect l="T9" t="T10" r="T11" b="T12"/>
                <a:pathLst>
                  <a:path w="1216" h="402">
                    <a:moveTo>
                      <a:pt x="0" y="335"/>
                    </a:moveTo>
                    <a:lnTo>
                      <a:pt x="322" y="0"/>
                    </a:lnTo>
                    <a:lnTo>
                      <a:pt x="1216" y="402"/>
                    </a:lnTo>
                  </a:path>
                </a:pathLst>
              </a:custGeom>
              <a:noFill/>
              <a:ln w="19050">
                <a:solidFill>
                  <a:schemeClr val="bg2"/>
                </a:solidFill>
                <a:prstDash val="dash"/>
                <a:round/>
                <a:headEnd type="triangle" w="med" len="med"/>
                <a:tailEnd/>
              </a:ln>
            </p:spPr>
            <p:txBody>
              <a:bodyPr wrap="none" anchor="ctr"/>
              <a:lstStyle/>
              <a:p>
                <a:endParaRPr lang="fr-FR"/>
              </a:p>
            </p:txBody>
          </p:sp>
          <p:sp useBgFill="1">
            <p:nvSpPr>
              <p:cNvPr id="32" name="Rectangle 31"/>
              <p:cNvSpPr>
                <a:spLocks noChangeArrowheads="1"/>
              </p:cNvSpPr>
              <p:nvPr/>
            </p:nvSpPr>
            <p:spPr bwMode="auto">
              <a:xfrm flipH="1">
                <a:off x="5107" y="3874"/>
                <a:ext cx="242" cy="59"/>
              </a:xfrm>
              <a:prstGeom prst="rect">
                <a:avLst/>
              </a:prstGeom>
              <a:ln w="12700">
                <a:solidFill>
                  <a:schemeClr val="bg2"/>
                </a:solidFill>
                <a:miter lim="800000"/>
                <a:headEnd/>
                <a:tailEnd/>
              </a:ln>
            </p:spPr>
            <p:txBody>
              <a:bodyPr wrap="none" anchor="ctr"/>
              <a:lstStyle/>
              <a:p>
                <a:endParaRPr lang="fr-FR"/>
              </a:p>
            </p:txBody>
          </p:sp>
          <p:sp useBgFill="1">
            <p:nvSpPr>
              <p:cNvPr id="33" name="Rectangle 32"/>
              <p:cNvSpPr>
                <a:spLocks noChangeArrowheads="1"/>
              </p:cNvSpPr>
              <p:nvPr/>
            </p:nvSpPr>
            <p:spPr bwMode="auto">
              <a:xfrm flipH="1">
                <a:off x="5074" y="3907"/>
                <a:ext cx="242" cy="59"/>
              </a:xfrm>
              <a:prstGeom prst="rect">
                <a:avLst/>
              </a:prstGeom>
              <a:ln w="12700">
                <a:solidFill>
                  <a:schemeClr val="bg2"/>
                </a:solidFill>
                <a:miter lim="800000"/>
                <a:headEnd/>
                <a:tailEnd/>
              </a:ln>
            </p:spPr>
            <p:txBody>
              <a:bodyPr wrap="none" anchor="ctr"/>
              <a:lstStyle/>
              <a:p>
                <a:endParaRPr lang="fr-FR"/>
              </a:p>
            </p:txBody>
          </p:sp>
          <p:sp useBgFill="1">
            <p:nvSpPr>
              <p:cNvPr id="34" name="Rectangle 33"/>
              <p:cNvSpPr>
                <a:spLocks noChangeArrowheads="1"/>
              </p:cNvSpPr>
              <p:nvPr/>
            </p:nvSpPr>
            <p:spPr bwMode="auto">
              <a:xfrm flipH="1">
                <a:off x="5038" y="3945"/>
                <a:ext cx="242" cy="60"/>
              </a:xfrm>
              <a:prstGeom prst="rect">
                <a:avLst/>
              </a:prstGeom>
              <a:ln w="12700">
                <a:solidFill>
                  <a:schemeClr val="bg2"/>
                </a:solidFill>
                <a:miter lim="800000"/>
                <a:headEnd/>
                <a:tailEnd/>
              </a:ln>
            </p:spPr>
            <p:txBody>
              <a:bodyPr wrap="none" anchor="ctr"/>
              <a:lstStyle/>
              <a:p>
                <a:endParaRPr lang="fr-FR"/>
              </a:p>
            </p:txBody>
          </p:sp>
          <p:sp>
            <p:nvSpPr>
              <p:cNvPr id="35" name="Oval 28"/>
              <p:cNvSpPr>
                <a:spLocks noChangeArrowheads="1"/>
              </p:cNvSpPr>
              <p:nvPr/>
            </p:nvSpPr>
            <p:spPr bwMode="auto">
              <a:xfrm flipH="1">
                <a:off x="4906" y="3531"/>
                <a:ext cx="518" cy="536"/>
              </a:xfrm>
              <a:prstGeom prst="ellipse">
                <a:avLst/>
              </a:prstGeom>
              <a:noFill/>
              <a:ln w="19050">
                <a:solidFill>
                  <a:schemeClr val="bg2"/>
                </a:solidFill>
                <a:round/>
                <a:headEnd/>
                <a:tailEnd/>
              </a:ln>
            </p:spPr>
            <p:txBody>
              <a:bodyPr wrap="none" anchor="ctr"/>
              <a:lstStyle/>
              <a:p>
                <a:endParaRPr lang="fr-FR"/>
              </a:p>
            </p:txBody>
          </p:sp>
          <p:sp>
            <p:nvSpPr>
              <p:cNvPr id="36" name="Freeform 29"/>
              <p:cNvSpPr>
                <a:spLocks/>
              </p:cNvSpPr>
              <p:nvPr/>
            </p:nvSpPr>
            <p:spPr bwMode="auto">
              <a:xfrm>
                <a:off x="4657" y="3555"/>
                <a:ext cx="480" cy="411"/>
              </a:xfrm>
              <a:custGeom>
                <a:avLst/>
                <a:gdLst>
                  <a:gd name="T0" fmla="*/ 0 w 965"/>
                  <a:gd name="T1" fmla="*/ 0 h 799"/>
                  <a:gd name="T2" fmla="*/ 68 w 965"/>
                  <a:gd name="T3" fmla="*/ 37 h 799"/>
                  <a:gd name="T4" fmla="*/ 119 w 965"/>
                  <a:gd name="T5" fmla="*/ 109 h 799"/>
                  <a:gd name="T6" fmla="*/ 0 60000 65536"/>
                  <a:gd name="T7" fmla="*/ 0 60000 65536"/>
                  <a:gd name="T8" fmla="*/ 0 60000 65536"/>
                  <a:gd name="T9" fmla="*/ 0 w 965"/>
                  <a:gd name="T10" fmla="*/ 0 h 799"/>
                  <a:gd name="T11" fmla="*/ 965 w 965"/>
                  <a:gd name="T12" fmla="*/ 799 h 799"/>
                </a:gdLst>
                <a:ahLst/>
                <a:cxnLst>
                  <a:cxn ang="T6">
                    <a:pos x="T0" y="T1"/>
                  </a:cxn>
                  <a:cxn ang="T7">
                    <a:pos x="T2" y="T3"/>
                  </a:cxn>
                  <a:cxn ang="T8">
                    <a:pos x="T4" y="T5"/>
                  </a:cxn>
                </a:cxnLst>
                <a:rect l="T9" t="T10" r="T11" b="T12"/>
                <a:pathLst>
                  <a:path w="965" h="799">
                    <a:moveTo>
                      <a:pt x="0" y="0"/>
                    </a:moveTo>
                    <a:lnTo>
                      <a:pt x="552" y="269"/>
                    </a:lnTo>
                    <a:lnTo>
                      <a:pt x="965" y="799"/>
                    </a:lnTo>
                  </a:path>
                </a:pathLst>
              </a:custGeom>
              <a:noFill/>
              <a:ln w="19050">
                <a:solidFill>
                  <a:schemeClr val="bg2"/>
                </a:solidFill>
                <a:prstDash val="dash"/>
                <a:round/>
                <a:headEnd type="triangle" w="med" len="med"/>
                <a:tailEnd/>
              </a:ln>
            </p:spPr>
            <p:txBody>
              <a:bodyPr wrap="none" anchor="ctr"/>
              <a:lstStyle/>
              <a:p>
                <a:endParaRPr lang="fr-FR"/>
              </a:p>
            </p:txBody>
          </p:sp>
          <p:sp>
            <p:nvSpPr>
              <p:cNvPr id="37" name="Freeform 30"/>
              <p:cNvSpPr>
                <a:spLocks/>
              </p:cNvSpPr>
              <p:nvPr/>
            </p:nvSpPr>
            <p:spPr bwMode="auto">
              <a:xfrm>
                <a:off x="4093" y="3395"/>
                <a:ext cx="1027" cy="574"/>
              </a:xfrm>
              <a:custGeom>
                <a:avLst/>
                <a:gdLst>
                  <a:gd name="T0" fmla="*/ 0 w 2064"/>
                  <a:gd name="T1" fmla="*/ 40 h 1116"/>
                  <a:gd name="T2" fmla="*/ 35 w 2064"/>
                  <a:gd name="T3" fmla="*/ 0 h 1116"/>
                  <a:gd name="T4" fmla="*/ 209 w 2064"/>
                  <a:gd name="T5" fmla="*/ 87 h 1116"/>
                  <a:gd name="T6" fmla="*/ 254 w 2064"/>
                  <a:gd name="T7" fmla="*/ 152 h 1116"/>
                  <a:gd name="T8" fmla="*/ 0 60000 65536"/>
                  <a:gd name="T9" fmla="*/ 0 60000 65536"/>
                  <a:gd name="T10" fmla="*/ 0 60000 65536"/>
                  <a:gd name="T11" fmla="*/ 0 60000 65536"/>
                  <a:gd name="T12" fmla="*/ 0 w 2064"/>
                  <a:gd name="T13" fmla="*/ 0 h 1116"/>
                  <a:gd name="T14" fmla="*/ 2064 w 2064"/>
                  <a:gd name="T15" fmla="*/ 1116 h 1116"/>
                </a:gdLst>
                <a:ahLst/>
                <a:cxnLst>
                  <a:cxn ang="T8">
                    <a:pos x="T0" y="T1"/>
                  </a:cxn>
                  <a:cxn ang="T9">
                    <a:pos x="T2" y="T3"/>
                  </a:cxn>
                  <a:cxn ang="T10">
                    <a:pos x="T4" y="T5"/>
                  </a:cxn>
                  <a:cxn ang="T11">
                    <a:pos x="T6" y="T7"/>
                  </a:cxn>
                </a:cxnLst>
                <a:rect l="T12" t="T13" r="T14" b="T15"/>
                <a:pathLst>
                  <a:path w="2064" h="1116">
                    <a:moveTo>
                      <a:pt x="0" y="294"/>
                    </a:moveTo>
                    <a:lnTo>
                      <a:pt x="288" y="0"/>
                    </a:lnTo>
                    <a:lnTo>
                      <a:pt x="1697" y="642"/>
                    </a:lnTo>
                    <a:lnTo>
                      <a:pt x="2064" y="1116"/>
                    </a:lnTo>
                  </a:path>
                </a:pathLst>
              </a:custGeom>
              <a:noFill/>
              <a:ln w="19050">
                <a:solidFill>
                  <a:schemeClr val="bg2"/>
                </a:solidFill>
                <a:round/>
                <a:headEnd/>
                <a:tailEnd type="triangle" w="med" len="med"/>
              </a:ln>
            </p:spPr>
            <p:txBody>
              <a:bodyPr wrap="none" anchor="ctr"/>
              <a:lstStyle/>
              <a:p>
                <a:endParaRPr lang="fr-FR"/>
              </a:p>
            </p:txBody>
          </p:sp>
          <p:sp>
            <p:nvSpPr>
              <p:cNvPr id="38" name="Oval 31"/>
              <p:cNvSpPr>
                <a:spLocks noChangeArrowheads="1"/>
              </p:cNvSpPr>
              <p:nvPr/>
            </p:nvSpPr>
            <p:spPr bwMode="auto">
              <a:xfrm rot="5358478" flipH="1">
                <a:off x="5139" y="3270"/>
                <a:ext cx="23" cy="54"/>
              </a:xfrm>
              <a:prstGeom prst="ellipse">
                <a:avLst/>
              </a:prstGeom>
              <a:solidFill>
                <a:srgbClr val="FF0000"/>
              </a:solidFill>
              <a:ln w="9525">
                <a:solidFill>
                  <a:srgbClr val="FF0000"/>
                </a:solidFill>
                <a:round/>
                <a:headEnd/>
                <a:tailEnd/>
              </a:ln>
            </p:spPr>
            <p:txBody>
              <a:bodyPr wrap="none" anchor="ctr"/>
              <a:lstStyle/>
              <a:p>
                <a:endParaRPr lang="fr-FR"/>
              </a:p>
            </p:txBody>
          </p:sp>
          <p:sp>
            <p:nvSpPr>
              <p:cNvPr id="39" name="Oval 32"/>
              <p:cNvSpPr>
                <a:spLocks noChangeArrowheads="1"/>
              </p:cNvSpPr>
              <p:nvPr/>
            </p:nvSpPr>
            <p:spPr bwMode="auto">
              <a:xfrm rot="5358478" flipH="1">
                <a:off x="3396" y="3650"/>
                <a:ext cx="23" cy="53"/>
              </a:xfrm>
              <a:prstGeom prst="ellipse">
                <a:avLst/>
              </a:prstGeom>
              <a:solidFill>
                <a:srgbClr val="FF0000"/>
              </a:solidFill>
              <a:ln w="9525">
                <a:solidFill>
                  <a:srgbClr val="FF0000"/>
                </a:solidFill>
                <a:round/>
                <a:headEnd/>
                <a:tailEnd/>
              </a:ln>
            </p:spPr>
            <p:txBody>
              <a:bodyPr wrap="none" anchor="ctr"/>
              <a:lstStyle/>
              <a:p>
                <a:endParaRPr lang="fr-FR"/>
              </a:p>
            </p:txBody>
          </p:sp>
          <p:sp>
            <p:nvSpPr>
              <p:cNvPr id="40" name="Oval 33"/>
              <p:cNvSpPr>
                <a:spLocks noChangeArrowheads="1"/>
              </p:cNvSpPr>
              <p:nvPr/>
            </p:nvSpPr>
            <p:spPr bwMode="auto">
              <a:xfrm rot="5358478" flipH="1">
                <a:off x="4016" y="3522"/>
                <a:ext cx="23" cy="54"/>
              </a:xfrm>
              <a:prstGeom prst="ellipse">
                <a:avLst/>
              </a:prstGeom>
              <a:solidFill>
                <a:srgbClr val="FF0000"/>
              </a:solidFill>
              <a:ln w="9525">
                <a:solidFill>
                  <a:srgbClr val="FF0000"/>
                </a:solidFill>
                <a:round/>
                <a:headEnd/>
                <a:tailEnd/>
              </a:ln>
            </p:spPr>
            <p:txBody>
              <a:bodyPr wrap="none" anchor="ctr"/>
              <a:lstStyle/>
              <a:p>
                <a:endParaRPr lang="fr-FR"/>
              </a:p>
            </p:txBody>
          </p:sp>
          <p:sp>
            <p:nvSpPr>
              <p:cNvPr id="41" name="Oval 34"/>
              <p:cNvSpPr>
                <a:spLocks noChangeArrowheads="1"/>
              </p:cNvSpPr>
              <p:nvPr/>
            </p:nvSpPr>
            <p:spPr bwMode="auto">
              <a:xfrm rot="5358478" flipH="1">
                <a:off x="4082" y="3524"/>
                <a:ext cx="24" cy="53"/>
              </a:xfrm>
              <a:prstGeom prst="ellipse">
                <a:avLst/>
              </a:prstGeom>
              <a:solidFill>
                <a:srgbClr val="FF0000"/>
              </a:solidFill>
              <a:ln w="9525">
                <a:solidFill>
                  <a:srgbClr val="FF0000"/>
                </a:solidFill>
                <a:round/>
                <a:headEnd/>
                <a:tailEnd/>
              </a:ln>
            </p:spPr>
            <p:txBody>
              <a:bodyPr wrap="none" anchor="ctr"/>
              <a:lstStyle/>
              <a:p>
                <a:endParaRPr lang="fr-FR"/>
              </a:p>
            </p:txBody>
          </p:sp>
          <p:sp>
            <p:nvSpPr>
              <p:cNvPr id="42" name="Oval 35"/>
              <p:cNvSpPr>
                <a:spLocks noChangeArrowheads="1"/>
              </p:cNvSpPr>
              <p:nvPr/>
            </p:nvSpPr>
            <p:spPr bwMode="auto">
              <a:xfrm rot="5358478" flipH="1">
                <a:off x="5076" y="3930"/>
                <a:ext cx="24" cy="53"/>
              </a:xfrm>
              <a:prstGeom prst="ellipse">
                <a:avLst/>
              </a:prstGeom>
              <a:solidFill>
                <a:srgbClr val="FF0000"/>
              </a:solidFill>
              <a:ln w="9525">
                <a:solidFill>
                  <a:srgbClr val="FF0000"/>
                </a:solidFill>
                <a:round/>
                <a:headEnd/>
                <a:tailEnd/>
              </a:ln>
            </p:spPr>
            <p:txBody>
              <a:bodyPr wrap="none" anchor="ctr"/>
              <a:lstStyle/>
              <a:p>
                <a:endParaRPr lang="fr-FR"/>
              </a:p>
            </p:txBody>
          </p:sp>
          <p:sp>
            <p:nvSpPr>
              <p:cNvPr id="43" name="Oval 36"/>
              <p:cNvSpPr>
                <a:spLocks noChangeArrowheads="1"/>
              </p:cNvSpPr>
              <p:nvPr/>
            </p:nvSpPr>
            <p:spPr bwMode="auto">
              <a:xfrm rot="5358478" flipH="1">
                <a:off x="3897" y="3501"/>
                <a:ext cx="23" cy="53"/>
              </a:xfrm>
              <a:prstGeom prst="ellipse">
                <a:avLst/>
              </a:prstGeom>
              <a:solidFill>
                <a:srgbClr val="FF0000"/>
              </a:solidFill>
              <a:ln w="9525">
                <a:solidFill>
                  <a:srgbClr val="FF0000"/>
                </a:solidFill>
                <a:round/>
                <a:headEnd/>
                <a:tailEnd/>
              </a:ln>
            </p:spPr>
            <p:txBody>
              <a:bodyPr wrap="none" anchor="ctr"/>
              <a:lstStyle/>
              <a:p>
                <a:endParaRPr lang="fr-FR"/>
              </a:p>
            </p:txBody>
          </p:sp>
        </p:grpSp>
        <p:sp>
          <p:nvSpPr>
            <p:cNvPr id="12" name="Freeform 37"/>
            <p:cNvSpPr>
              <a:spLocks/>
            </p:cNvSpPr>
            <p:nvPr/>
          </p:nvSpPr>
          <p:spPr bwMode="auto">
            <a:xfrm>
              <a:off x="3219" y="960"/>
              <a:ext cx="2017" cy="1266"/>
            </a:xfrm>
            <a:custGeom>
              <a:avLst/>
              <a:gdLst>
                <a:gd name="T0" fmla="*/ 265 w 2017"/>
                <a:gd name="T1" fmla="*/ 444 h 1266"/>
                <a:gd name="T2" fmla="*/ 739 w 2017"/>
                <a:gd name="T3" fmla="*/ 509 h 1266"/>
                <a:gd name="T4" fmla="*/ 1379 w 2017"/>
                <a:gd name="T5" fmla="*/ 117 h 1266"/>
                <a:gd name="T6" fmla="*/ 1767 w 2017"/>
                <a:gd name="T7" fmla="*/ 87 h 1266"/>
                <a:gd name="T8" fmla="*/ 1989 w 2017"/>
                <a:gd name="T9" fmla="*/ 640 h 1266"/>
                <a:gd name="T10" fmla="*/ 1932 w 2017"/>
                <a:gd name="T11" fmla="*/ 1171 h 1266"/>
                <a:gd name="T12" fmla="*/ 1715 w 2017"/>
                <a:gd name="T13" fmla="*/ 1211 h 1266"/>
                <a:gd name="T14" fmla="*/ 1293 w 2017"/>
                <a:gd name="T15" fmla="*/ 965 h 1266"/>
                <a:gd name="T16" fmla="*/ 729 w 2017"/>
                <a:gd name="T17" fmla="*/ 909 h 1266"/>
                <a:gd name="T18" fmla="*/ 233 w 2017"/>
                <a:gd name="T19" fmla="*/ 1011 h 1266"/>
                <a:gd name="T20" fmla="*/ 5 w 2017"/>
                <a:gd name="T21" fmla="*/ 835 h 1266"/>
                <a:gd name="T22" fmla="*/ 265 w 2017"/>
                <a:gd name="T23" fmla="*/ 444 h 1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17"/>
                <a:gd name="T37" fmla="*/ 0 h 1266"/>
                <a:gd name="T38" fmla="*/ 2017 w 2017"/>
                <a:gd name="T39" fmla="*/ 1266 h 12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17" h="1266">
                  <a:moveTo>
                    <a:pt x="265" y="444"/>
                  </a:moveTo>
                  <a:cubicBezTo>
                    <a:pt x="382" y="373"/>
                    <a:pt x="535" y="536"/>
                    <a:pt x="739" y="509"/>
                  </a:cubicBezTo>
                  <a:cubicBezTo>
                    <a:pt x="943" y="482"/>
                    <a:pt x="1204" y="196"/>
                    <a:pt x="1379" y="117"/>
                  </a:cubicBezTo>
                  <a:cubicBezTo>
                    <a:pt x="1554" y="38"/>
                    <a:pt x="1665" y="0"/>
                    <a:pt x="1767" y="87"/>
                  </a:cubicBezTo>
                  <a:cubicBezTo>
                    <a:pt x="1869" y="174"/>
                    <a:pt x="1961" y="459"/>
                    <a:pt x="1989" y="640"/>
                  </a:cubicBezTo>
                  <a:cubicBezTo>
                    <a:pt x="2017" y="821"/>
                    <a:pt x="1978" y="1076"/>
                    <a:pt x="1932" y="1171"/>
                  </a:cubicBezTo>
                  <a:cubicBezTo>
                    <a:pt x="1886" y="1266"/>
                    <a:pt x="1821" y="1245"/>
                    <a:pt x="1715" y="1211"/>
                  </a:cubicBezTo>
                  <a:cubicBezTo>
                    <a:pt x="1609" y="1177"/>
                    <a:pt x="1459" y="1030"/>
                    <a:pt x="1293" y="965"/>
                  </a:cubicBezTo>
                  <a:cubicBezTo>
                    <a:pt x="1129" y="915"/>
                    <a:pt x="906" y="901"/>
                    <a:pt x="729" y="909"/>
                  </a:cubicBezTo>
                  <a:cubicBezTo>
                    <a:pt x="552" y="917"/>
                    <a:pt x="336" y="998"/>
                    <a:pt x="233" y="1011"/>
                  </a:cubicBezTo>
                  <a:cubicBezTo>
                    <a:pt x="130" y="1024"/>
                    <a:pt x="0" y="929"/>
                    <a:pt x="5" y="835"/>
                  </a:cubicBezTo>
                  <a:cubicBezTo>
                    <a:pt x="10" y="741"/>
                    <a:pt x="148" y="515"/>
                    <a:pt x="265" y="444"/>
                  </a:cubicBezTo>
                  <a:close/>
                </a:path>
              </a:pathLst>
            </a:custGeom>
            <a:noFill/>
            <a:ln w="28575">
              <a:solidFill>
                <a:srgbClr val="FFFF99"/>
              </a:solidFill>
              <a:round/>
              <a:headEnd type="none" w="sm" len="sm"/>
              <a:tailEnd type="none" w="sm" len="sm"/>
            </a:ln>
          </p:spPr>
          <p:txBody>
            <a:bodyPr>
              <a:spAutoFit/>
            </a:bodyPr>
            <a:lstStyle/>
            <a:p>
              <a:endParaRPr lang="fr-FR"/>
            </a:p>
          </p:txBody>
        </p:sp>
      </p:grpSp>
      <p:grpSp>
        <p:nvGrpSpPr>
          <p:cNvPr id="44" name="Group 38"/>
          <p:cNvGrpSpPr>
            <a:grpSpLocks/>
          </p:cNvGrpSpPr>
          <p:nvPr/>
        </p:nvGrpSpPr>
        <p:grpSpPr bwMode="auto">
          <a:xfrm>
            <a:off x="4953000" y="4848249"/>
            <a:ext cx="3657600" cy="2009775"/>
            <a:chOff x="3120" y="2478"/>
            <a:chExt cx="2304" cy="1266"/>
          </a:xfrm>
        </p:grpSpPr>
        <p:grpSp>
          <p:nvGrpSpPr>
            <p:cNvPr id="45" name="Group 39"/>
            <p:cNvGrpSpPr>
              <a:grpSpLocks/>
            </p:cNvGrpSpPr>
            <p:nvPr/>
          </p:nvGrpSpPr>
          <p:grpSpPr bwMode="auto">
            <a:xfrm>
              <a:off x="3120" y="2544"/>
              <a:ext cx="2304" cy="1187"/>
              <a:chOff x="3120" y="2880"/>
              <a:chExt cx="2304" cy="1187"/>
            </a:xfrm>
          </p:grpSpPr>
          <p:sp useBgFill="1">
            <p:nvSpPr>
              <p:cNvPr id="47" name="Rectangle 46"/>
              <p:cNvSpPr>
                <a:spLocks noChangeArrowheads="1"/>
              </p:cNvSpPr>
              <p:nvPr/>
            </p:nvSpPr>
            <p:spPr bwMode="auto">
              <a:xfrm flipH="1">
                <a:off x="3321" y="3581"/>
                <a:ext cx="242" cy="59"/>
              </a:xfrm>
              <a:prstGeom prst="rect">
                <a:avLst/>
              </a:prstGeom>
              <a:ln w="12700">
                <a:solidFill>
                  <a:schemeClr val="bg2"/>
                </a:solidFill>
                <a:miter lim="800000"/>
                <a:headEnd/>
                <a:tailEnd/>
              </a:ln>
            </p:spPr>
            <p:txBody>
              <a:bodyPr wrap="none" anchor="ctr"/>
              <a:lstStyle/>
              <a:p>
                <a:endParaRPr lang="fr-FR"/>
              </a:p>
            </p:txBody>
          </p:sp>
          <p:sp useBgFill="1">
            <p:nvSpPr>
              <p:cNvPr id="48" name="Rectangle 47"/>
              <p:cNvSpPr>
                <a:spLocks noChangeArrowheads="1"/>
              </p:cNvSpPr>
              <p:nvPr/>
            </p:nvSpPr>
            <p:spPr bwMode="auto">
              <a:xfrm flipH="1">
                <a:off x="3288" y="3614"/>
                <a:ext cx="242" cy="59"/>
              </a:xfrm>
              <a:prstGeom prst="rect">
                <a:avLst/>
              </a:prstGeom>
              <a:ln w="12700">
                <a:solidFill>
                  <a:schemeClr val="bg2"/>
                </a:solidFill>
                <a:miter lim="800000"/>
                <a:headEnd/>
                <a:tailEnd/>
              </a:ln>
            </p:spPr>
            <p:txBody>
              <a:bodyPr wrap="none" anchor="ctr"/>
              <a:lstStyle/>
              <a:p>
                <a:endParaRPr lang="fr-FR"/>
              </a:p>
            </p:txBody>
          </p:sp>
          <p:sp useBgFill="1">
            <p:nvSpPr>
              <p:cNvPr id="49" name="Rectangle 48"/>
              <p:cNvSpPr>
                <a:spLocks noChangeArrowheads="1"/>
              </p:cNvSpPr>
              <p:nvPr/>
            </p:nvSpPr>
            <p:spPr bwMode="auto">
              <a:xfrm flipH="1">
                <a:off x="3252" y="3652"/>
                <a:ext cx="242" cy="60"/>
              </a:xfrm>
              <a:prstGeom prst="rect">
                <a:avLst/>
              </a:prstGeom>
              <a:ln w="12700">
                <a:solidFill>
                  <a:schemeClr val="bg2"/>
                </a:solidFill>
                <a:miter lim="800000"/>
                <a:headEnd/>
                <a:tailEnd/>
              </a:ln>
            </p:spPr>
            <p:txBody>
              <a:bodyPr wrap="none" anchor="ctr"/>
              <a:lstStyle/>
              <a:p>
                <a:endParaRPr lang="fr-FR"/>
              </a:p>
            </p:txBody>
          </p:sp>
          <p:sp>
            <p:nvSpPr>
              <p:cNvPr id="50" name="Oval 43"/>
              <p:cNvSpPr>
                <a:spLocks noChangeArrowheads="1"/>
              </p:cNvSpPr>
              <p:nvPr/>
            </p:nvSpPr>
            <p:spPr bwMode="auto">
              <a:xfrm flipH="1">
                <a:off x="3120" y="3238"/>
                <a:ext cx="518" cy="536"/>
              </a:xfrm>
              <a:prstGeom prst="ellipse">
                <a:avLst/>
              </a:prstGeom>
              <a:noFill/>
              <a:ln w="19050">
                <a:solidFill>
                  <a:schemeClr val="bg2"/>
                </a:solidFill>
                <a:round/>
                <a:headEnd/>
                <a:tailEnd/>
              </a:ln>
            </p:spPr>
            <p:txBody>
              <a:bodyPr wrap="none" anchor="ctr"/>
              <a:lstStyle/>
              <a:p>
                <a:endParaRPr lang="fr-FR"/>
              </a:p>
            </p:txBody>
          </p:sp>
          <p:sp useBgFill="1">
            <p:nvSpPr>
              <p:cNvPr id="51" name="Rectangle 50"/>
              <p:cNvSpPr>
                <a:spLocks noChangeArrowheads="1"/>
              </p:cNvSpPr>
              <p:nvPr/>
            </p:nvSpPr>
            <p:spPr bwMode="auto">
              <a:xfrm flipH="1">
                <a:off x="5107" y="3223"/>
                <a:ext cx="242" cy="59"/>
              </a:xfrm>
              <a:prstGeom prst="rect">
                <a:avLst/>
              </a:prstGeom>
              <a:ln w="12700">
                <a:solidFill>
                  <a:schemeClr val="bg2"/>
                </a:solidFill>
                <a:miter lim="800000"/>
                <a:headEnd/>
                <a:tailEnd/>
              </a:ln>
            </p:spPr>
            <p:txBody>
              <a:bodyPr wrap="none" anchor="ctr"/>
              <a:lstStyle/>
              <a:p>
                <a:endParaRPr lang="fr-FR"/>
              </a:p>
            </p:txBody>
          </p:sp>
          <p:sp useBgFill="1">
            <p:nvSpPr>
              <p:cNvPr id="52" name="Rectangle 51"/>
              <p:cNvSpPr>
                <a:spLocks noChangeArrowheads="1"/>
              </p:cNvSpPr>
              <p:nvPr/>
            </p:nvSpPr>
            <p:spPr bwMode="auto">
              <a:xfrm flipH="1">
                <a:off x="5074" y="3256"/>
                <a:ext cx="242" cy="59"/>
              </a:xfrm>
              <a:prstGeom prst="rect">
                <a:avLst/>
              </a:prstGeom>
              <a:ln w="12700">
                <a:solidFill>
                  <a:schemeClr val="bg2"/>
                </a:solidFill>
                <a:miter lim="800000"/>
                <a:headEnd/>
                <a:tailEnd/>
              </a:ln>
            </p:spPr>
            <p:txBody>
              <a:bodyPr wrap="none" anchor="ctr"/>
              <a:lstStyle/>
              <a:p>
                <a:endParaRPr lang="fr-FR"/>
              </a:p>
            </p:txBody>
          </p:sp>
          <p:sp useBgFill="1">
            <p:nvSpPr>
              <p:cNvPr id="53" name="Rectangle 52"/>
              <p:cNvSpPr>
                <a:spLocks noChangeArrowheads="1"/>
              </p:cNvSpPr>
              <p:nvPr/>
            </p:nvSpPr>
            <p:spPr bwMode="auto">
              <a:xfrm flipH="1">
                <a:off x="5038" y="3294"/>
                <a:ext cx="242" cy="60"/>
              </a:xfrm>
              <a:prstGeom prst="rect">
                <a:avLst/>
              </a:prstGeom>
              <a:ln w="12700">
                <a:solidFill>
                  <a:schemeClr val="bg2"/>
                </a:solidFill>
                <a:miter lim="800000"/>
                <a:headEnd/>
                <a:tailEnd/>
              </a:ln>
            </p:spPr>
            <p:txBody>
              <a:bodyPr wrap="none" anchor="ctr"/>
              <a:lstStyle/>
              <a:p>
                <a:endParaRPr lang="fr-FR"/>
              </a:p>
            </p:txBody>
          </p:sp>
          <p:sp>
            <p:nvSpPr>
              <p:cNvPr id="54" name="Oval 47"/>
              <p:cNvSpPr>
                <a:spLocks noChangeArrowheads="1"/>
              </p:cNvSpPr>
              <p:nvPr/>
            </p:nvSpPr>
            <p:spPr bwMode="auto">
              <a:xfrm flipH="1">
                <a:off x="4906" y="2880"/>
                <a:ext cx="518" cy="536"/>
              </a:xfrm>
              <a:prstGeom prst="ellipse">
                <a:avLst/>
              </a:prstGeom>
              <a:noFill/>
              <a:ln w="19050">
                <a:solidFill>
                  <a:schemeClr val="bg2"/>
                </a:solidFill>
                <a:round/>
                <a:headEnd/>
                <a:tailEnd/>
              </a:ln>
            </p:spPr>
            <p:txBody>
              <a:bodyPr wrap="none" anchor="ctr"/>
              <a:lstStyle/>
              <a:p>
                <a:endParaRPr lang="fr-FR"/>
              </a:p>
            </p:txBody>
          </p:sp>
          <p:sp useBgFill="1">
            <p:nvSpPr>
              <p:cNvPr id="55" name="Rectangle 54"/>
              <p:cNvSpPr>
                <a:spLocks noChangeArrowheads="1"/>
              </p:cNvSpPr>
              <p:nvPr/>
            </p:nvSpPr>
            <p:spPr bwMode="auto">
              <a:xfrm flipH="1">
                <a:off x="3949" y="3451"/>
                <a:ext cx="242" cy="59"/>
              </a:xfrm>
              <a:prstGeom prst="rect">
                <a:avLst/>
              </a:prstGeom>
              <a:ln w="12700">
                <a:solidFill>
                  <a:schemeClr val="bg2"/>
                </a:solidFill>
                <a:miter lim="800000"/>
                <a:headEnd/>
                <a:tailEnd/>
              </a:ln>
            </p:spPr>
            <p:txBody>
              <a:bodyPr wrap="none" anchor="ctr"/>
              <a:lstStyle/>
              <a:p>
                <a:endParaRPr lang="fr-FR"/>
              </a:p>
            </p:txBody>
          </p:sp>
          <p:sp useBgFill="1">
            <p:nvSpPr>
              <p:cNvPr id="56" name="Rectangle 55"/>
              <p:cNvSpPr>
                <a:spLocks noChangeArrowheads="1"/>
              </p:cNvSpPr>
              <p:nvPr/>
            </p:nvSpPr>
            <p:spPr bwMode="auto">
              <a:xfrm flipH="1">
                <a:off x="3916" y="3484"/>
                <a:ext cx="242" cy="59"/>
              </a:xfrm>
              <a:prstGeom prst="rect">
                <a:avLst/>
              </a:prstGeom>
              <a:ln w="12700">
                <a:solidFill>
                  <a:schemeClr val="bg2"/>
                </a:solidFill>
                <a:miter lim="800000"/>
                <a:headEnd/>
                <a:tailEnd/>
              </a:ln>
            </p:spPr>
            <p:txBody>
              <a:bodyPr wrap="none" anchor="ctr"/>
              <a:lstStyle/>
              <a:p>
                <a:endParaRPr lang="fr-FR"/>
              </a:p>
            </p:txBody>
          </p:sp>
          <p:sp useBgFill="1">
            <p:nvSpPr>
              <p:cNvPr id="57" name="Rectangle 56"/>
              <p:cNvSpPr>
                <a:spLocks noChangeArrowheads="1"/>
              </p:cNvSpPr>
              <p:nvPr/>
            </p:nvSpPr>
            <p:spPr bwMode="auto">
              <a:xfrm flipH="1">
                <a:off x="3880" y="3522"/>
                <a:ext cx="242" cy="60"/>
              </a:xfrm>
              <a:prstGeom prst="rect">
                <a:avLst/>
              </a:prstGeom>
              <a:ln w="12700">
                <a:solidFill>
                  <a:schemeClr val="bg2"/>
                </a:solidFill>
                <a:miter lim="800000"/>
                <a:headEnd/>
                <a:tailEnd/>
              </a:ln>
            </p:spPr>
            <p:txBody>
              <a:bodyPr wrap="none" anchor="ctr"/>
              <a:lstStyle/>
              <a:p>
                <a:endParaRPr lang="fr-FR"/>
              </a:p>
            </p:txBody>
          </p:sp>
          <p:sp>
            <p:nvSpPr>
              <p:cNvPr id="58" name="Oval 51"/>
              <p:cNvSpPr>
                <a:spLocks noChangeArrowheads="1"/>
              </p:cNvSpPr>
              <p:nvPr/>
            </p:nvSpPr>
            <p:spPr bwMode="auto">
              <a:xfrm flipH="1">
                <a:off x="3748" y="3108"/>
                <a:ext cx="518" cy="536"/>
              </a:xfrm>
              <a:prstGeom prst="ellipse">
                <a:avLst/>
              </a:prstGeom>
              <a:noFill/>
              <a:ln w="19050">
                <a:solidFill>
                  <a:schemeClr val="bg2"/>
                </a:solidFill>
                <a:round/>
                <a:headEnd/>
                <a:tailEnd/>
              </a:ln>
            </p:spPr>
            <p:txBody>
              <a:bodyPr wrap="none" anchor="ctr"/>
              <a:lstStyle/>
              <a:p>
                <a:endParaRPr lang="fr-FR"/>
              </a:p>
            </p:txBody>
          </p:sp>
          <p:sp>
            <p:nvSpPr>
              <p:cNvPr id="59" name="Freeform 52"/>
              <p:cNvSpPr>
                <a:spLocks/>
              </p:cNvSpPr>
              <p:nvPr/>
            </p:nvSpPr>
            <p:spPr bwMode="auto">
              <a:xfrm>
                <a:off x="3387" y="3337"/>
                <a:ext cx="589" cy="335"/>
              </a:xfrm>
              <a:custGeom>
                <a:avLst/>
                <a:gdLst>
                  <a:gd name="T0" fmla="*/ 0 w 1185"/>
                  <a:gd name="T1" fmla="*/ 89 h 651"/>
                  <a:gd name="T2" fmla="*/ 93 w 1185"/>
                  <a:gd name="T3" fmla="*/ 0 h 651"/>
                  <a:gd name="T4" fmla="*/ 146 w 1185"/>
                  <a:gd name="T5" fmla="*/ 57 h 651"/>
                  <a:gd name="T6" fmla="*/ 0 60000 65536"/>
                  <a:gd name="T7" fmla="*/ 0 60000 65536"/>
                  <a:gd name="T8" fmla="*/ 0 60000 65536"/>
                  <a:gd name="T9" fmla="*/ 0 w 1185"/>
                  <a:gd name="T10" fmla="*/ 0 h 651"/>
                  <a:gd name="T11" fmla="*/ 1185 w 1185"/>
                  <a:gd name="T12" fmla="*/ 651 h 651"/>
                </a:gdLst>
                <a:ahLst/>
                <a:cxnLst>
                  <a:cxn ang="T6">
                    <a:pos x="T0" y="T1"/>
                  </a:cxn>
                  <a:cxn ang="T7">
                    <a:pos x="T2" y="T3"/>
                  </a:cxn>
                  <a:cxn ang="T8">
                    <a:pos x="T4" y="T5"/>
                  </a:cxn>
                </a:cxnLst>
                <a:rect l="T9" t="T10" r="T11" b="T12"/>
                <a:pathLst>
                  <a:path w="1185" h="651">
                    <a:moveTo>
                      <a:pt x="0" y="651"/>
                    </a:moveTo>
                    <a:lnTo>
                      <a:pt x="762" y="0"/>
                    </a:lnTo>
                    <a:lnTo>
                      <a:pt x="1185" y="417"/>
                    </a:lnTo>
                  </a:path>
                </a:pathLst>
              </a:custGeom>
              <a:noFill/>
              <a:ln w="19050">
                <a:solidFill>
                  <a:schemeClr val="bg2"/>
                </a:solidFill>
                <a:prstDash val="dash"/>
                <a:round/>
                <a:headEnd type="triangle" w="med" len="med"/>
                <a:tailEnd/>
              </a:ln>
            </p:spPr>
            <p:txBody>
              <a:bodyPr wrap="none" anchor="ctr"/>
              <a:lstStyle/>
              <a:p>
                <a:endParaRPr lang="fr-FR"/>
              </a:p>
            </p:txBody>
          </p:sp>
          <p:sp>
            <p:nvSpPr>
              <p:cNvPr id="60" name="Freeform 53"/>
              <p:cNvSpPr>
                <a:spLocks/>
              </p:cNvSpPr>
              <p:nvPr/>
            </p:nvSpPr>
            <p:spPr bwMode="auto">
              <a:xfrm>
                <a:off x="3408" y="3375"/>
                <a:ext cx="544" cy="317"/>
              </a:xfrm>
              <a:custGeom>
                <a:avLst/>
                <a:gdLst>
                  <a:gd name="T0" fmla="*/ 0 w 1093"/>
                  <a:gd name="T1" fmla="*/ 84 h 617"/>
                  <a:gd name="T2" fmla="*/ 88 w 1093"/>
                  <a:gd name="T3" fmla="*/ 0 h 617"/>
                  <a:gd name="T4" fmla="*/ 135 w 1093"/>
                  <a:gd name="T5" fmla="*/ 47 h 617"/>
                  <a:gd name="T6" fmla="*/ 0 60000 65536"/>
                  <a:gd name="T7" fmla="*/ 0 60000 65536"/>
                  <a:gd name="T8" fmla="*/ 0 60000 65536"/>
                  <a:gd name="T9" fmla="*/ 0 w 1093"/>
                  <a:gd name="T10" fmla="*/ 0 h 617"/>
                  <a:gd name="T11" fmla="*/ 1093 w 1093"/>
                  <a:gd name="T12" fmla="*/ 617 h 617"/>
                </a:gdLst>
                <a:ahLst/>
                <a:cxnLst>
                  <a:cxn ang="T6">
                    <a:pos x="T0" y="T1"/>
                  </a:cxn>
                  <a:cxn ang="T7">
                    <a:pos x="T2" y="T3"/>
                  </a:cxn>
                  <a:cxn ang="T8">
                    <a:pos x="T4" y="T5"/>
                  </a:cxn>
                </a:cxnLst>
                <a:rect l="T9" t="T10" r="T11" b="T12"/>
                <a:pathLst>
                  <a:path w="1093" h="617">
                    <a:moveTo>
                      <a:pt x="0" y="617"/>
                    </a:moveTo>
                    <a:lnTo>
                      <a:pt x="712" y="0"/>
                    </a:lnTo>
                    <a:lnTo>
                      <a:pt x="1093" y="351"/>
                    </a:lnTo>
                  </a:path>
                </a:pathLst>
              </a:custGeom>
              <a:noFill/>
              <a:ln w="19050">
                <a:solidFill>
                  <a:schemeClr val="bg2"/>
                </a:solidFill>
                <a:round/>
                <a:headEnd/>
                <a:tailEnd type="triangle" w="med" len="med"/>
              </a:ln>
            </p:spPr>
            <p:txBody>
              <a:bodyPr wrap="none" anchor="ctr"/>
              <a:lstStyle/>
              <a:p>
                <a:endParaRPr lang="fr-FR"/>
              </a:p>
            </p:txBody>
          </p:sp>
          <p:sp>
            <p:nvSpPr>
              <p:cNvPr id="61" name="Freeform 54"/>
              <p:cNvSpPr>
                <a:spLocks/>
              </p:cNvSpPr>
              <p:nvPr/>
            </p:nvSpPr>
            <p:spPr bwMode="auto">
              <a:xfrm>
                <a:off x="3998" y="3065"/>
                <a:ext cx="786" cy="501"/>
              </a:xfrm>
              <a:custGeom>
                <a:avLst/>
                <a:gdLst>
                  <a:gd name="T0" fmla="*/ 0 w 1528"/>
                  <a:gd name="T1" fmla="*/ 133 h 974"/>
                  <a:gd name="T2" fmla="*/ 60 w 1528"/>
                  <a:gd name="T3" fmla="*/ 55 h 974"/>
                  <a:gd name="T4" fmla="*/ 208 w 1528"/>
                  <a:gd name="T5" fmla="*/ 0 h 974"/>
                  <a:gd name="T6" fmla="*/ 0 60000 65536"/>
                  <a:gd name="T7" fmla="*/ 0 60000 65536"/>
                  <a:gd name="T8" fmla="*/ 0 60000 65536"/>
                  <a:gd name="T9" fmla="*/ 0 w 1528"/>
                  <a:gd name="T10" fmla="*/ 0 h 974"/>
                  <a:gd name="T11" fmla="*/ 1528 w 1528"/>
                  <a:gd name="T12" fmla="*/ 974 h 974"/>
                </a:gdLst>
                <a:ahLst/>
                <a:cxnLst>
                  <a:cxn ang="T6">
                    <a:pos x="T0" y="T1"/>
                  </a:cxn>
                  <a:cxn ang="T7">
                    <a:pos x="T2" y="T3"/>
                  </a:cxn>
                  <a:cxn ang="T8">
                    <a:pos x="T4" y="T5"/>
                  </a:cxn>
                </a:cxnLst>
                <a:rect l="T9" t="T10" r="T11" b="T12"/>
                <a:pathLst>
                  <a:path w="1528" h="974">
                    <a:moveTo>
                      <a:pt x="0" y="974"/>
                    </a:moveTo>
                    <a:lnTo>
                      <a:pt x="441" y="401"/>
                    </a:lnTo>
                    <a:lnTo>
                      <a:pt x="1528" y="0"/>
                    </a:lnTo>
                  </a:path>
                </a:pathLst>
              </a:custGeom>
              <a:noFill/>
              <a:ln w="19050">
                <a:solidFill>
                  <a:schemeClr val="bg2"/>
                </a:solidFill>
                <a:prstDash val="dash"/>
                <a:round/>
                <a:headEnd type="triangle" w="med" len="med"/>
                <a:tailEnd/>
              </a:ln>
            </p:spPr>
            <p:txBody>
              <a:bodyPr wrap="none" anchor="ctr"/>
              <a:lstStyle/>
              <a:p>
                <a:endParaRPr lang="fr-FR"/>
              </a:p>
            </p:txBody>
          </p:sp>
          <p:sp>
            <p:nvSpPr>
              <p:cNvPr id="62" name="Freeform 55"/>
              <p:cNvSpPr>
                <a:spLocks/>
              </p:cNvSpPr>
              <p:nvPr/>
            </p:nvSpPr>
            <p:spPr bwMode="auto">
              <a:xfrm>
                <a:off x="4760" y="2981"/>
                <a:ext cx="438" cy="345"/>
              </a:xfrm>
              <a:custGeom>
                <a:avLst/>
                <a:gdLst>
                  <a:gd name="T0" fmla="*/ 0 w 881"/>
                  <a:gd name="T1" fmla="*/ 24 h 669"/>
                  <a:gd name="T2" fmla="*/ 50 w 881"/>
                  <a:gd name="T3" fmla="*/ 0 h 669"/>
                  <a:gd name="T4" fmla="*/ 108 w 881"/>
                  <a:gd name="T5" fmla="*/ 92 h 669"/>
                  <a:gd name="T6" fmla="*/ 0 60000 65536"/>
                  <a:gd name="T7" fmla="*/ 0 60000 65536"/>
                  <a:gd name="T8" fmla="*/ 0 60000 65536"/>
                  <a:gd name="T9" fmla="*/ 0 w 881"/>
                  <a:gd name="T10" fmla="*/ 0 h 669"/>
                  <a:gd name="T11" fmla="*/ 881 w 881"/>
                  <a:gd name="T12" fmla="*/ 669 h 669"/>
                </a:gdLst>
                <a:ahLst/>
                <a:cxnLst>
                  <a:cxn ang="T6">
                    <a:pos x="T0" y="T1"/>
                  </a:cxn>
                  <a:cxn ang="T7">
                    <a:pos x="T2" y="T3"/>
                  </a:cxn>
                  <a:cxn ang="T8">
                    <a:pos x="T4" y="T5"/>
                  </a:cxn>
                </a:cxnLst>
                <a:rect l="T9" t="T10" r="T11" b="T12"/>
                <a:pathLst>
                  <a:path w="881" h="669">
                    <a:moveTo>
                      <a:pt x="0" y="174"/>
                    </a:moveTo>
                    <a:lnTo>
                      <a:pt x="406" y="0"/>
                    </a:lnTo>
                    <a:lnTo>
                      <a:pt x="881" y="669"/>
                    </a:lnTo>
                  </a:path>
                </a:pathLst>
              </a:custGeom>
              <a:noFill/>
              <a:ln w="19050">
                <a:solidFill>
                  <a:schemeClr val="bg2"/>
                </a:solidFill>
                <a:prstDash val="dash"/>
                <a:round/>
                <a:headEnd type="triangle" w="med" len="med"/>
                <a:tailEnd/>
              </a:ln>
            </p:spPr>
            <p:txBody>
              <a:bodyPr wrap="none" anchor="ctr"/>
              <a:lstStyle/>
              <a:p>
                <a:endParaRPr lang="fr-FR"/>
              </a:p>
            </p:txBody>
          </p:sp>
          <p:sp>
            <p:nvSpPr>
              <p:cNvPr id="63" name="Freeform 56"/>
              <p:cNvSpPr>
                <a:spLocks/>
              </p:cNvSpPr>
              <p:nvPr/>
            </p:nvSpPr>
            <p:spPr bwMode="auto">
              <a:xfrm>
                <a:off x="4940" y="3010"/>
                <a:ext cx="232" cy="328"/>
              </a:xfrm>
              <a:custGeom>
                <a:avLst/>
                <a:gdLst>
                  <a:gd name="T0" fmla="*/ 0 w 467"/>
                  <a:gd name="T1" fmla="*/ 0 h 638"/>
                  <a:gd name="T2" fmla="*/ 57 w 467"/>
                  <a:gd name="T3" fmla="*/ 87 h 638"/>
                  <a:gd name="T4" fmla="*/ 0 60000 65536"/>
                  <a:gd name="T5" fmla="*/ 0 60000 65536"/>
                  <a:gd name="T6" fmla="*/ 0 w 467"/>
                  <a:gd name="T7" fmla="*/ 0 h 638"/>
                  <a:gd name="T8" fmla="*/ 467 w 467"/>
                  <a:gd name="T9" fmla="*/ 638 h 638"/>
                </a:gdLst>
                <a:ahLst/>
                <a:cxnLst>
                  <a:cxn ang="T4">
                    <a:pos x="T0" y="T1"/>
                  </a:cxn>
                  <a:cxn ang="T5">
                    <a:pos x="T2" y="T3"/>
                  </a:cxn>
                </a:cxnLst>
                <a:rect l="T6" t="T7" r="T8" b="T9"/>
                <a:pathLst>
                  <a:path w="467" h="638">
                    <a:moveTo>
                      <a:pt x="0" y="0"/>
                    </a:moveTo>
                    <a:lnTo>
                      <a:pt x="467" y="638"/>
                    </a:lnTo>
                  </a:path>
                </a:pathLst>
              </a:custGeom>
              <a:noFill/>
              <a:ln w="19050">
                <a:solidFill>
                  <a:schemeClr val="bg2"/>
                </a:solidFill>
                <a:round/>
                <a:headEnd/>
                <a:tailEnd type="triangle" w="med" len="med"/>
              </a:ln>
            </p:spPr>
            <p:txBody>
              <a:bodyPr wrap="none" anchor="ctr"/>
              <a:lstStyle/>
              <a:p>
                <a:endParaRPr lang="fr-FR"/>
              </a:p>
            </p:txBody>
          </p:sp>
          <p:sp>
            <p:nvSpPr>
              <p:cNvPr id="64" name="Freeform 57"/>
              <p:cNvSpPr>
                <a:spLocks/>
              </p:cNvSpPr>
              <p:nvPr/>
            </p:nvSpPr>
            <p:spPr bwMode="auto">
              <a:xfrm>
                <a:off x="4044" y="3019"/>
                <a:ext cx="918" cy="523"/>
              </a:xfrm>
              <a:custGeom>
                <a:avLst/>
                <a:gdLst>
                  <a:gd name="T0" fmla="*/ 0 w 1798"/>
                  <a:gd name="T1" fmla="*/ 127 h 1062"/>
                  <a:gd name="T2" fmla="*/ 50 w 1798"/>
                  <a:gd name="T3" fmla="*/ 66 h 1062"/>
                  <a:gd name="T4" fmla="*/ 239 w 1798"/>
                  <a:gd name="T5" fmla="*/ 0 h 1062"/>
                  <a:gd name="T6" fmla="*/ 0 60000 65536"/>
                  <a:gd name="T7" fmla="*/ 0 60000 65536"/>
                  <a:gd name="T8" fmla="*/ 0 60000 65536"/>
                  <a:gd name="T9" fmla="*/ 0 w 1798"/>
                  <a:gd name="T10" fmla="*/ 0 h 1062"/>
                  <a:gd name="T11" fmla="*/ 1798 w 1798"/>
                  <a:gd name="T12" fmla="*/ 1062 h 1062"/>
                </a:gdLst>
                <a:ahLst/>
                <a:cxnLst>
                  <a:cxn ang="T6">
                    <a:pos x="T0" y="T1"/>
                  </a:cxn>
                  <a:cxn ang="T7">
                    <a:pos x="T2" y="T3"/>
                  </a:cxn>
                  <a:cxn ang="T8">
                    <a:pos x="T4" y="T5"/>
                  </a:cxn>
                </a:cxnLst>
                <a:rect l="T9" t="T10" r="T11" b="T12"/>
                <a:pathLst>
                  <a:path w="1798" h="1062">
                    <a:moveTo>
                      <a:pt x="0" y="1062"/>
                    </a:moveTo>
                    <a:lnTo>
                      <a:pt x="375" y="552"/>
                    </a:lnTo>
                    <a:lnTo>
                      <a:pt x="1798" y="0"/>
                    </a:lnTo>
                  </a:path>
                </a:pathLst>
              </a:custGeom>
              <a:noFill/>
              <a:ln w="19050">
                <a:solidFill>
                  <a:schemeClr val="bg2"/>
                </a:solidFill>
                <a:round/>
                <a:headEnd/>
                <a:tailEnd type="triangle" w="med" len="med"/>
              </a:ln>
            </p:spPr>
            <p:txBody>
              <a:bodyPr wrap="none" anchor="ctr"/>
              <a:lstStyle/>
              <a:p>
                <a:endParaRPr lang="fr-FR"/>
              </a:p>
            </p:txBody>
          </p:sp>
          <p:sp>
            <p:nvSpPr>
              <p:cNvPr id="65" name="Freeform 58"/>
              <p:cNvSpPr>
                <a:spLocks/>
              </p:cNvSpPr>
              <p:nvPr/>
            </p:nvSpPr>
            <p:spPr bwMode="auto">
              <a:xfrm>
                <a:off x="4067" y="3377"/>
                <a:ext cx="637" cy="213"/>
              </a:xfrm>
              <a:custGeom>
                <a:avLst/>
                <a:gdLst>
                  <a:gd name="T0" fmla="*/ 0 w 1216"/>
                  <a:gd name="T1" fmla="*/ 50 h 402"/>
                  <a:gd name="T2" fmla="*/ 47 w 1216"/>
                  <a:gd name="T3" fmla="*/ 0 h 402"/>
                  <a:gd name="T4" fmla="*/ 175 w 1216"/>
                  <a:gd name="T5" fmla="*/ 60 h 402"/>
                  <a:gd name="T6" fmla="*/ 0 60000 65536"/>
                  <a:gd name="T7" fmla="*/ 0 60000 65536"/>
                  <a:gd name="T8" fmla="*/ 0 60000 65536"/>
                  <a:gd name="T9" fmla="*/ 0 w 1216"/>
                  <a:gd name="T10" fmla="*/ 0 h 402"/>
                  <a:gd name="T11" fmla="*/ 1216 w 1216"/>
                  <a:gd name="T12" fmla="*/ 402 h 402"/>
                </a:gdLst>
                <a:ahLst/>
                <a:cxnLst>
                  <a:cxn ang="T6">
                    <a:pos x="T0" y="T1"/>
                  </a:cxn>
                  <a:cxn ang="T7">
                    <a:pos x="T2" y="T3"/>
                  </a:cxn>
                  <a:cxn ang="T8">
                    <a:pos x="T4" y="T5"/>
                  </a:cxn>
                </a:cxnLst>
                <a:rect l="T9" t="T10" r="T11" b="T12"/>
                <a:pathLst>
                  <a:path w="1216" h="402">
                    <a:moveTo>
                      <a:pt x="0" y="335"/>
                    </a:moveTo>
                    <a:lnTo>
                      <a:pt x="322" y="0"/>
                    </a:lnTo>
                    <a:lnTo>
                      <a:pt x="1216" y="402"/>
                    </a:lnTo>
                  </a:path>
                </a:pathLst>
              </a:custGeom>
              <a:noFill/>
              <a:ln w="19050">
                <a:solidFill>
                  <a:schemeClr val="bg2"/>
                </a:solidFill>
                <a:prstDash val="dash"/>
                <a:round/>
                <a:headEnd type="triangle" w="med" len="med"/>
                <a:tailEnd/>
              </a:ln>
            </p:spPr>
            <p:txBody>
              <a:bodyPr wrap="none" anchor="ctr"/>
              <a:lstStyle/>
              <a:p>
                <a:endParaRPr lang="fr-FR"/>
              </a:p>
            </p:txBody>
          </p:sp>
          <p:sp useBgFill="1">
            <p:nvSpPr>
              <p:cNvPr id="66" name="Rectangle 65"/>
              <p:cNvSpPr>
                <a:spLocks noChangeArrowheads="1"/>
              </p:cNvSpPr>
              <p:nvPr/>
            </p:nvSpPr>
            <p:spPr bwMode="auto">
              <a:xfrm flipH="1">
                <a:off x="5107" y="3874"/>
                <a:ext cx="242" cy="59"/>
              </a:xfrm>
              <a:prstGeom prst="rect">
                <a:avLst/>
              </a:prstGeom>
              <a:ln w="12700">
                <a:solidFill>
                  <a:schemeClr val="bg2"/>
                </a:solidFill>
                <a:miter lim="800000"/>
                <a:headEnd/>
                <a:tailEnd/>
              </a:ln>
            </p:spPr>
            <p:txBody>
              <a:bodyPr wrap="none" anchor="ctr"/>
              <a:lstStyle/>
              <a:p>
                <a:endParaRPr lang="fr-FR"/>
              </a:p>
            </p:txBody>
          </p:sp>
          <p:sp useBgFill="1">
            <p:nvSpPr>
              <p:cNvPr id="67" name="Rectangle 66"/>
              <p:cNvSpPr>
                <a:spLocks noChangeArrowheads="1"/>
              </p:cNvSpPr>
              <p:nvPr/>
            </p:nvSpPr>
            <p:spPr bwMode="auto">
              <a:xfrm flipH="1">
                <a:off x="5074" y="3907"/>
                <a:ext cx="242" cy="59"/>
              </a:xfrm>
              <a:prstGeom prst="rect">
                <a:avLst/>
              </a:prstGeom>
              <a:ln w="12700">
                <a:solidFill>
                  <a:schemeClr val="bg2"/>
                </a:solidFill>
                <a:miter lim="800000"/>
                <a:headEnd/>
                <a:tailEnd/>
              </a:ln>
            </p:spPr>
            <p:txBody>
              <a:bodyPr wrap="none" anchor="ctr"/>
              <a:lstStyle/>
              <a:p>
                <a:endParaRPr lang="fr-FR"/>
              </a:p>
            </p:txBody>
          </p:sp>
          <p:sp useBgFill="1">
            <p:nvSpPr>
              <p:cNvPr id="68" name="Rectangle 67"/>
              <p:cNvSpPr>
                <a:spLocks noChangeArrowheads="1"/>
              </p:cNvSpPr>
              <p:nvPr/>
            </p:nvSpPr>
            <p:spPr bwMode="auto">
              <a:xfrm flipH="1">
                <a:off x="5038" y="3945"/>
                <a:ext cx="242" cy="60"/>
              </a:xfrm>
              <a:prstGeom prst="rect">
                <a:avLst/>
              </a:prstGeom>
              <a:ln w="12700">
                <a:solidFill>
                  <a:schemeClr val="bg2"/>
                </a:solidFill>
                <a:miter lim="800000"/>
                <a:headEnd/>
                <a:tailEnd/>
              </a:ln>
            </p:spPr>
            <p:txBody>
              <a:bodyPr wrap="none" anchor="ctr"/>
              <a:lstStyle/>
              <a:p>
                <a:endParaRPr lang="fr-FR"/>
              </a:p>
            </p:txBody>
          </p:sp>
          <p:sp>
            <p:nvSpPr>
              <p:cNvPr id="69" name="Oval 62"/>
              <p:cNvSpPr>
                <a:spLocks noChangeArrowheads="1"/>
              </p:cNvSpPr>
              <p:nvPr/>
            </p:nvSpPr>
            <p:spPr bwMode="auto">
              <a:xfrm flipH="1">
                <a:off x="4906" y="3531"/>
                <a:ext cx="518" cy="536"/>
              </a:xfrm>
              <a:prstGeom prst="ellipse">
                <a:avLst/>
              </a:prstGeom>
              <a:noFill/>
              <a:ln w="19050">
                <a:solidFill>
                  <a:schemeClr val="bg2"/>
                </a:solidFill>
                <a:round/>
                <a:headEnd/>
                <a:tailEnd/>
              </a:ln>
            </p:spPr>
            <p:txBody>
              <a:bodyPr wrap="none" anchor="ctr"/>
              <a:lstStyle/>
              <a:p>
                <a:endParaRPr lang="fr-FR"/>
              </a:p>
            </p:txBody>
          </p:sp>
          <p:sp>
            <p:nvSpPr>
              <p:cNvPr id="70" name="Freeform 63"/>
              <p:cNvSpPr>
                <a:spLocks/>
              </p:cNvSpPr>
              <p:nvPr/>
            </p:nvSpPr>
            <p:spPr bwMode="auto">
              <a:xfrm>
                <a:off x="4657" y="3555"/>
                <a:ext cx="480" cy="411"/>
              </a:xfrm>
              <a:custGeom>
                <a:avLst/>
                <a:gdLst>
                  <a:gd name="T0" fmla="*/ 0 w 965"/>
                  <a:gd name="T1" fmla="*/ 0 h 799"/>
                  <a:gd name="T2" fmla="*/ 68 w 965"/>
                  <a:gd name="T3" fmla="*/ 37 h 799"/>
                  <a:gd name="T4" fmla="*/ 119 w 965"/>
                  <a:gd name="T5" fmla="*/ 109 h 799"/>
                  <a:gd name="T6" fmla="*/ 0 60000 65536"/>
                  <a:gd name="T7" fmla="*/ 0 60000 65536"/>
                  <a:gd name="T8" fmla="*/ 0 60000 65536"/>
                  <a:gd name="T9" fmla="*/ 0 w 965"/>
                  <a:gd name="T10" fmla="*/ 0 h 799"/>
                  <a:gd name="T11" fmla="*/ 965 w 965"/>
                  <a:gd name="T12" fmla="*/ 799 h 799"/>
                </a:gdLst>
                <a:ahLst/>
                <a:cxnLst>
                  <a:cxn ang="T6">
                    <a:pos x="T0" y="T1"/>
                  </a:cxn>
                  <a:cxn ang="T7">
                    <a:pos x="T2" y="T3"/>
                  </a:cxn>
                  <a:cxn ang="T8">
                    <a:pos x="T4" y="T5"/>
                  </a:cxn>
                </a:cxnLst>
                <a:rect l="T9" t="T10" r="T11" b="T12"/>
                <a:pathLst>
                  <a:path w="965" h="799">
                    <a:moveTo>
                      <a:pt x="0" y="0"/>
                    </a:moveTo>
                    <a:lnTo>
                      <a:pt x="552" y="269"/>
                    </a:lnTo>
                    <a:lnTo>
                      <a:pt x="965" y="799"/>
                    </a:lnTo>
                  </a:path>
                </a:pathLst>
              </a:custGeom>
              <a:noFill/>
              <a:ln w="19050">
                <a:solidFill>
                  <a:schemeClr val="bg2"/>
                </a:solidFill>
                <a:prstDash val="dash"/>
                <a:round/>
                <a:headEnd type="triangle" w="med" len="med"/>
                <a:tailEnd/>
              </a:ln>
            </p:spPr>
            <p:txBody>
              <a:bodyPr wrap="none" anchor="ctr"/>
              <a:lstStyle/>
              <a:p>
                <a:endParaRPr lang="fr-FR"/>
              </a:p>
            </p:txBody>
          </p:sp>
          <p:sp>
            <p:nvSpPr>
              <p:cNvPr id="71" name="Freeform 64"/>
              <p:cNvSpPr>
                <a:spLocks/>
              </p:cNvSpPr>
              <p:nvPr/>
            </p:nvSpPr>
            <p:spPr bwMode="auto">
              <a:xfrm>
                <a:off x="4093" y="3395"/>
                <a:ext cx="1027" cy="574"/>
              </a:xfrm>
              <a:custGeom>
                <a:avLst/>
                <a:gdLst>
                  <a:gd name="T0" fmla="*/ 0 w 2064"/>
                  <a:gd name="T1" fmla="*/ 40 h 1116"/>
                  <a:gd name="T2" fmla="*/ 35 w 2064"/>
                  <a:gd name="T3" fmla="*/ 0 h 1116"/>
                  <a:gd name="T4" fmla="*/ 209 w 2064"/>
                  <a:gd name="T5" fmla="*/ 87 h 1116"/>
                  <a:gd name="T6" fmla="*/ 254 w 2064"/>
                  <a:gd name="T7" fmla="*/ 152 h 1116"/>
                  <a:gd name="T8" fmla="*/ 0 60000 65536"/>
                  <a:gd name="T9" fmla="*/ 0 60000 65536"/>
                  <a:gd name="T10" fmla="*/ 0 60000 65536"/>
                  <a:gd name="T11" fmla="*/ 0 60000 65536"/>
                  <a:gd name="T12" fmla="*/ 0 w 2064"/>
                  <a:gd name="T13" fmla="*/ 0 h 1116"/>
                  <a:gd name="T14" fmla="*/ 2064 w 2064"/>
                  <a:gd name="T15" fmla="*/ 1116 h 1116"/>
                </a:gdLst>
                <a:ahLst/>
                <a:cxnLst>
                  <a:cxn ang="T8">
                    <a:pos x="T0" y="T1"/>
                  </a:cxn>
                  <a:cxn ang="T9">
                    <a:pos x="T2" y="T3"/>
                  </a:cxn>
                  <a:cxn ang="T10">
                    <a:pos x="T4" y="T5"/>
                  </a:cxn>
                  <a:cxn ang="T11">
                    <a:pos x="T6" y="T7"/>
                  </a:cxn>
                </a:cxnLst>
                <a:rect l="T12" t="T13" r="T14" b="T15"/>
                <a:pathLst>
                  <a:path w="2064" h="1116">
                    <a:moveTo>
                      <a:pt x="0" y="294"/>
                    </a:moveTo>
                    <a:lnTo>
                      <a:pt x="288" y="0"/>
                    </a:lnTo>
                    <a:lnTo>
                      <a:pt x="1697" y="642"/>
                    </a:lnTo>
                    <a:lnTo>
                      <a:pt x="2064" y="1116"/>
                    </a:lnTo>
                  </a:path>
                </a:pathLst>
              </a:custGeom>
              <a:noFill/>
              <a:ln w="19050">
                <a:solidFill>
                  <a:schemeClr val="bg2"/>
                </a:solidFill>
                <a:round/>
                <a:headEnd/>
                <a:tailEnd type="triangle" w="med" len="med"/>
              </a:ln>
            </p:spPr>
            <p:txBody>
              <a:bodyPr wrap="none" anchor="ctr"/>
              <a:lstStyle/>
              <a:p>
                <a:endParaRPr lang="fr-FR"/>
              </a:p>
            </p:txBody>
          </p:sp>
          <p:sp>
            <p:nvSpPr>
              <p:cNvPr id="72" name="Oval 65"/>
              <p:cNvSpPr>
                <a:spLocks noChangeArrowheads="1"/>
              </p:cNvSpPr>
              <p:nvPr/>
            </p:nvSpPr>
            <p:spPr bwMode="auto">
              <a:xfrm rot="5358478" flipH="1">
                <a:off x="5139" y="3270"/>
                <a:ext cx="23" cy="54"/>
              </a:xfrm>
              <a:prstGeom prst="ellipse">
                <a:avLst/>
              </a:prstGeom>
              <a:solidFill>
                <a:srgbClr val="FF0000"/>
              </a:solidFill>
              <a:ln w="9525">
                <a:solidFill>
                  <a:srgbClr val="FF0000"/>
                </a:solidFill>
                <a:round/>
                <a:headEnd/>
                <a:tailEnd/>
              </a:ln>
            </p:spPr>
            <p:txBody>
              <a:bodyPr wrap="none" anchor="ctr"/>
              <a:lstStyle/>
              <a:p>
                <a:endParaRPr lang="fr-FR"/>
              </a:p>
            </p:txBody>
          </p:sp>
          <p:sp>
            <p:nvSpPr>
              <p:cNvPr id="73" name="Oval 66"/>
              <p:cNvSpPr>
                <a:spLocks noChangeArrowheads="1"/>
              </p:cNvSpPr>
              <p:nvPr/>
            </p:nvSpPr>
            <p:spPr bwMode="auto">
              <a:xfrm rot="5358478" flipH="1">
                <a:off x="3396" y="3650"/>
                <a:ext cx="23" cy="53"/>
              </a:xfrm>
              <a:prstGeom prst="ellipse">
                <a:avLst/>
              </a:prstGeom>
              <a:solidFill>
                <a:schemeClr val="bg1"/>
              </a:solidFill>
              <a:ln w="9525">
                <a:solidFill>
                  <a:srgbClr val="FF0000"/>
                </a:solidFill>
                <a:round/>
                <a:headEnd/>
                <a:tailEnd/>
              </a:ln>
            </p:spPr>
            <p:txBody>
              <a:bodyPr wrap="none" anchor="ctr"/>
              <a:lstStyle/>
              <a:p>
                <a:endParaRPr lang="fr-FR"/>
              </a:p>
            </p:txBody>
          </p:sp>
          <p:sp>
            <p:nvSpPr>
              <p:cNvPr id="74" name="Oval 67"/>
              <p:cNvSpPr>
                <a:spLocks noChangeArrowheads="1"/>
              </p:cNvSpPr>
              <p:nvPr/>
            </p:nvSpPr>
            <p:spPr bwMode="auto">
              <a:xfrm rot="5358478" flipH="1">
                <a:off x="4016" y="3522"/>
                <a:ext cx="23" cy="54"/>
              </a:xfrm>
              <a:prstGeom prst="ellipse">
                <a:avLst/>
              </a:prstGeom>
              <a:solidFill>
                <a:srgbClr val="FF0000"/>
              </a:solidFill>
              <a:ln w="9525">
                <a:solidFill>
                  <a:srgbClr val="FF0000"/>
                </a:solidFill>
                <a:round/>
                <a:headEnd/>
                <a:tailEnd/>
              </a:ln>
            </p:spPr>
            <p:txBody>
              <a:bodyPr wrap="none" anchor="ctr"/>
              <a:lstStyle/>
              <a:p>
                <a:endParaRPr lang="fr-FR"/>
              </a:p>
            </p:txBody>
          </p:sp>
          <p:sp>
            <p:nvSpPr>
              <p:cNvPr id="75" name="Oval 68"/>
              <p:cNvSpPr>
                <a:spLocks noChangeArrowheads="1"/>
              </p:cNvSpPr>
              <p:nvPr/>
            </p:nvSpPr>
            <p:spPr bwMode="auto">
              <a:xfrm rot="5358478" flipH="1">
                <a:off x="4082" y="3524"/>
                <a:ext cx="24" cy="53"/>
              </a:xfrm>
              <a:prstGeom prst="ellipse">
                <a:avLst/>
              </a:prstGeom>
              <a:solidFill>
                <a:srgbClr val="FF0000"/>
              </a:solidFill>
              <a:ln w="9525">
                <a:solidFill>
                  <a:srgbClr val="FF0000"/>
                </a:solidFill>
                <a:round/>
                <a:headEnd/>
                <a:tailEnd/>
              </a:ln>
            </p:spPr>
            <p:txBody>
              <a:bodyPr wrap="none" anchor="ctr"/>
              <a:lstStyle/>
              <a:p>
                <a:endParaRPr lang="fr-FR"/>
              </a:p>
            </p:txBody>
          </p:sp>
          <p:sp>
            <p:nvSpPr>
              <p:cNvPr id="76" name="Oval 69"/>
              <p:cNvSpPr>
                <a:spLocks noChangeArrowheads="1"/>
              </p:cNvSpPr>
              <p:nvPr/>
            </p:nvSpPr>
            <p:spPr bwMode="auto">
              <a:xfrm rot="5358478" flipH="1">
                <a:off x="5076" y="3930"/>
                <a:ext cx="24" cy="53"/>
              </a:xfrm>
              <a:prstGeom prst="ellipse">
                <a:avLst/>
              </a:prstGeom>
              <a:solidFill>
                <a:srgbClr val="FF0000"/>
              </a:solidFill>
              <a:ln w="9525">
                <a:solidFill>
                  <a:srgbClr val="FF0000"/>
                </a:solidFill>
                <a:round/>
                <a:headEnd/>
                <a:tailEnd/>
              </a:ln>
            </p:spPr>
            <p:txBody>
              <a:bodyPr wrap="none" anchor="ctr"/>
              <a:lstStyle/>
              <a:p>
                <a:endParaRPr lang="fr-FR"/>
              </a:p>
            </p:txBody>
          </p:sp>
          <p:sp>
            <p:nvSpPr>
              <p:cNvPr id="77" name="Oval 70"/>
              <p:cNvSpPr>
                <a:spLocks noChangeArrowheads="1"/>
              </p:cNvSpPr>
              <p:nvPr/>
            </p:nvSpPr>
            <p:spPr bwMode="auto">
              <a:xfrm rot="5358478" flipH="1">
                <a:off x="3897" y="3501"/>
                <a:ext cx="23" cy="53"/>
              </a:xfrm>
              <a:prstGeom prst="ellipse">
                <a:avLst/>
              </a:prstGeom>
              <a:solidFill>
                <a:srgbClr val="FF0000"/>
              </a:solidFill>
              <a:ln w="9525">
                <a:solidFill>
                  <a:srgbClr val="FF0000"/>
                </a:solidFill>
                <a:round/>
                <a:headEnd/>
                <a:tailEnd/>
              </a:ln>
            </p:spPr>
            <p:txBody>
              <a:bodyPr wrap="none" anchor="ctr"/>
              <a:lstStyle/>
              <a:p>
                <a:endParaRPr lang="fr-FR"/>
              </a:p>
            </p:txBody>
          </p:sp>
        </p:grpSp>
        <p:sp>
          <p:nvSpPr>
            <p:cNvPr id="46" name="Freeform 71"/>
            <p:cNvSpPr>
              <a:spLocks/>
            </p:cNvSpPr>
            <p:nvPr/>
          </p:nvSpPr>
          <p:spPr bwMode="auto">
            <a:xfrm>
              <a:off x="3263" y="2478"/>
              <a:ext cx="2018" cy="1266"/>
            </a:xfrm>
            <a:custGeom>
              <a:avLst/>
              <a:gdLst>
                <a:gd name="T0" fmla="*/ 266 w 2018"/>
                <a:gd name="T1" fmla="*/ 444 h 1266"/>
                <a:gd name="T2" fmla="*/ 740 w 2018"/>
                <a:gd name="T3" fmla="*/ 509 h 1266"/>
                <a:gd name="T4" fmla="*/ 1380 w 2018"/>
                <a:gd name="T5" fmla="*/ 117 h 1266"/>
                <a:gd name="T6" fmla="*/ 1768 w 2018"/>
                <a:gd name="T7" fmla="*/ 87 h 1266"/>
                <a:gd name="T8" fmla="*/ 1990 w 2018"/>
                <a:gd name="T9" fmla="*/ 640 h 1266"/>
                <a:gd name="T10" fmla="*/ 1933 w 2018"/>
                <a:gd name="T11" fmla="*/ 1171 h 1266"/>
                <a:gd name="T12" fmla="*/ 1716 w 2018"/>
                <a:gd name="T13" fmla="*/ 1211 h 1266"/>
                <a:gd name="T14" fmla="*/ 1294 w 2018"/>
                <a:gd name="T15" fmla="*/ 965 h 1266"/>
                <a:gd name="T16" fmla="*/ 730 w 2018"/>
                <a:gd name="T17" fmla="*/ 909 h 1266"/>
                <a:gd name="T18" fmla="*/ 234 w 2018"/>
                <a:gd name="T19" fmla="*/ 1011 h 1266"/>
                <a:gd name="T20" fmla="*/ 230 w 2018"/>
                <a:gd name="T21" fmla="*/ 763 h 1266"/>
                <a:gd name="T22" fmla="*/ 6 w 2018"/>
                <a:gd name="T23" fmla="*/ 835 h 1266"/>
                <a:gd name="T24" fmla="*/ 266 w 2018"/>
                <a:gd name="T25" fmla="*/ 444 h 1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18"/>
                <a:gd name="T40" fmla="*/ 0 h 1266"/>
                <a:gd name="T41" fmla="*/ 2018 w 2018"/>
                <a:gd name="T42" fmla="*/ 1266 h 12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18" h="1266">
                  <a:moveTo>
                    <a:pt x="266" y="444"/>
                  </a:moveTo>
                  <a:cubicBezTo>
                    <a:pt x="383" y="373"/>
                    <a:pt x="536" y="536"/>
                    <a:pt x="740" y="509"/>
                  </a:cubicBezTo>
                  <a:cubicBezTo>
                    <a:pt x="944" y="482"/>
                    <a:pt x="1205" y="196"/>
                    <a:pt x="1380" y="117"/>
                  </a:cubicBezTo>
                  <a:cubicBezTo>
                    <a:pt x="1555" y="38"/>
                    <a:pt x="1666" y="0"/>
                    <a:pt x="1768" y="87"/>
                  </a:cubicBezTo>
                  <a:cubicBezTo>
                    <a:pt x="1870" y="174"/>
                    <a:pt x="1962" y="459"/>
                    <a:pt x="1990" y="640"/>
                  </a:cubicBezTo>
                  <a:cubicBezTo>
                    <a:pt x="2018" y="821"/>
                    <a:pt x="1979" y="1076"/>
                    <a:pt x="1933" y="1171"/>
                  </a:cubicBezTo>
                  <a:cubicBezTo>
                    <a:pt x="1887" y="1266"/>
                    <a:pt x="1822" y="1245"/>
                    <a:pt x="1716" y="1211"/>
                  </a:cubicBezTo>
                  <a:cubicBezTo>
                    <a:pt x="1610" y="1177"/>
                    <a:pt x="1460" y="1030"/>
                    <a:pt x="1294" y="965"/>
                  </a:cubicBezTo>
                  <a:cubicBezTo>
                    <a:pt x="1130" y="915"/>
                    <a:pt x="907" y="901"/>
                    <a:pt x="730" y="909"/>
                  </a:cubicBezTo>
                  <a:cubicBezTo>
                    <a:pt x="553" y="917"/>
                    <a:pt x="337" y="998"/>
                    <a:pt x="234" y="1011"/>
                  </a:cubicBezTo>
                  <a:cubicBezTo>
                    <a:pt x="125" y="1020"/>
                    <a:pt x="268" y="792"/>
                    <a:pt x="230" y="763"/>
                  </a:cubicBezTo>
                  <a:cubicBezTo>
                    <a:pt x="192" y="734"/>
                    <a:pt x="0" y="888"/>
                    <a:pt x="6" y="835"/>
                  </a:cubicBezTo>
                  <a:cubicBezTo>
                    <a:pt x="11" y="741"/>
                    <a:pt x="149" y="515"/>
                    <a:pt x="266" y="444"/>
                  </a:cubicBezTo>
                  <a:close/>
                </a:path>
              </a:pathLst>
            </a:custGeom>
            <a:noFill/>
            <a:ln w="28575">
              <a:solidFill>
                <a:srgbClr val="CC00CC"/>
              </a:solidFill>
              <a:round/>
              <a:headEnd type="none" w="sm" len="sm"/>
              <a:tailEnd type="none" w="sm" len="sm"/>
            </a:ln>
          </p:spPr>
          <p:txBody>
            <a:bodyPr>
              <a:spAutoFit/>
            </a:bodyPr>
            <a:lstStyle/>
            <a:p>
              <a:endParaRPr lang="fr-FR"/>
            </a:p>
          </p:txBody>
        </p:sp>
      </p:grpSp>
      <p:sp>
        <p:nvSpPr>
          <p:cNvPr id="78" name="AutoShape 72"/>
          <p:cNvSpPr>
            <a:spLocks noChangeArrowheads="1"/>
          </p:cNvSpPr>
          <p:nvPr/>
        </p:nvSpPr>
        <p:spPr bwMode="auto">
          <a:xfrm>
            <a:off x="2895600" y="4495824"/>
            <a:ext cx="2133600" cy="533400"/>
          </a:xfrm>
          <a:prstGeom prst="wedgeRoundRectCallout">
            <a:avLst>
              <a:gd name="adj1" fmla="val 63690"/>
              <a:gd name="adj2" fmla="val -178870"/>
              <a:gd name="adj3" fmla="val 16667"/>
            </a:avLst>
          </a:prstGeom>
          <a:solidFill>
            <a:srgbClr val="FFFF99"/>
          </a:solidFill>
          <a:ln w="9525" algn="ctr">
            <a:solidFill>
              <a:srgbClr val="003366"/>
            </a:solidFill>
            <a:miter lim="800000"/>
            <a:headEnd type="none" w="sm" len="sm"/>
            <a:tailEnd type="none" w="sm" len="sm"/>
          </a:ln>
        </p:spPr>
        <p:txBody>
          <a:bodyPr/>
          <a:lstStyle/>
          <a:p>
            <a:pPr algn="ctr"/>
            <a:r>
              <a:rPr lang="fr-FR" sz="2400" b="1">
                <a:solidFill>
                  <a:srgbClr val="FF0000"/>
                </a:solidFill>
              </a:rPr>
              <a:t>Poincut</a:t>
            </a:r>
          </a:p>
        </p:txBody>
      </p:sp>
      <p:sp>
        <p:nvSpPr>
          <p:cNvPr id="79" name="AutoShape 73"/>
          <p:cNvSpPr>
            <a:spLocks noChangeArrowheads="1"/>
          </p:cNvSpPr>
          <p:nvPr/>
        </p:nvSpPr>
        <p:spPr bwMode="auto">
          <a:xfrm>
            <a:off x="2895600" y="4495824"/>
            <a:ext cx="2133600" cy="533400"/>
          </a:xfrm>
          <a:prstGeom prst="wedgeRoundRectCallout">
            <a:avLst>
              <a:gd name="adj1" fmla="val 65551"/>
              <a:gd name="adj2" fmla="val 268153"/>
              <a:gd name="adj3" fmla="val 16667"/>
            </a:avLst>
          </a:prstGeom>
          <a:solidFill>
            <a:srgbClr val="FFFF99"/>
          </a:solidFill>
          <a:ln w="9525" algn="ctr">
            <a:solidFill>
              <a:srgbClr val="003366"/>
            </a:solidFill>
            <a:miter lim="800000"/>
            <a:headEnd type="none" w="sm" len="sm"/>
            <a:tailEnd type="none" w="sm" len="sm"/>
          </a:ln>
        </p:spPr>
        <p:txBody>
          <a:bodyPr/>
          <a:lstStyle/>
          <a:p>
            <a:pPr algn="ctr"/>
            <a:r>
              <a:rPr lang="fr-FR" sz="2400" b="1">
                <a:solidFill>
                  <a:srgbClr val="FF0000"/>
                </a:solidFill>
              </a:rPr>
              <a:t>Poincut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0"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p:cTn id="24" dur="500" fill="hold"/>
                                        <p:tgtEl>
                                          <p:spTgt spid="78"/>
                                        </p:tgtEl>
                                        <p:attrNameLst>
                                          <p:attrName>ppt_w</p:attrName>
                                        </p:attrNameLst>
                                      </p:cBhvr>
                                      <p:tavLst>
                                        <p:tav tm="0">
                                          <p:val>
                                            <p:fltVal val="0"/>
                                          </p:val>
                                        </p:tav>
                                        <p:tav tm="100000">
                                          <p:val>
                                            <p:strVal val="#ppt_w"/>
                                          </p:val>
                                        </p:tav>
                                      </p:tavLst>
                                    </p:anim>
                                    <p:anim calcmode="lin" valueType="num">
                                      <p:cBhvr>
                                        <p:cTn id="25" dur="500" fill="hold"/>
                                        <p:tgtEl>
                                          <p:spTgt spid="78"/>
                                        </p:tgtEl>
                                        <p:attrNameLst>
                                          <p:attrName>ppt_h</p:attrName>
                                        </p:attrNameLst>
                                      </p:cBhvr>
                                      <p:tavLst>
                                        <p:tav tm="0">
                                          <p:val>
                                            <p:fltVal val="0"/>
                                          </p:val>
                                        </p:tav>
                                        <p:tav tm="100000">
                                          <p:val>
                                            <p:strVal val="#ppt_h"/>
                                          </p:val>
                                        </p:tav>
                                      </p:tavLst>
                                    </p:anim>
                                    <p:animEffect transition="in" filter="fade">
                                      <p:cBhvr>
                                        <p:cTn id="26" dur="5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78"/>
                                        </p:tgtEl>
                                      </p:cBhvr>
                                    </p:animEffect>
                                    <p:set>
                                      <p:cBhvr>
                                        <p:cTn id="31" dur="1" fill="hold">
                                          <p:stCondLst>
                                            <p:cond delay="1999"/>
                                          </p:stCondLst>
                                        </p:cTn>
                                        <p:tgtEl>
                                          <p:spTgt spid="78"/>
                                        </p:tgtEl>
                                        <p:attrNameLst>
                                          <p:attrName>style.visibility</p:attrName>
                                        </p:attrNameLst>
                                      </p:cBhvr>
                                      <p:to>
                                        <p:strVal val="hidden"/>
                                      </p:to>
                                    </p:set>
                                  </p:childTnLst>
                                </p:cTn>
                              </p:par>
                              <p:par>
                                <p:cTn id="32" presetID="53" presetClass="entr" presetSubtype="0"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 calcmode="lin" valueType="num">
                                      <p:cBhvr>
                                        <p:cTn id="34"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9">
                                            <p:txEl>
                                              <p:pRg st="6" end="6"/>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 calcmode="lin" valueType="num">
                                      <p:cBhvr>
                                        <p:cTn id="39"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9">
                                            <p:txEl>
                                              <p:pRg st="7" end="7"/>
                                            </p:txEl>
                                          </p:spTgt>
                                        </p:tgtEl>
                                      </p:cBhvr>
                                    </p:animEffect>
                                  </p:childTnLst>
                                </p:cTn>
                              </p:par>
                            </p:childTnLst>
                          </p:cTn>
                        </p:par>
                        <p:par>
                          <p:cTn id="42" fill="hold">
                            <p:stCondLst>
                              <p:cond delay="2000"/>
                            </p:stCondLst>
                            <p:childTnLst>
                              <p:par>
                                <p:cTn id="43" presetID="53"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Effect transition="in" filter="fade">
                                      <p:cBhvr>
                                        <p:cTn id="47" dur="500"/>
                                        <p:tgtEl>
                                          <p:spTgt spid="44"/>
                                        </p:tgtEl>
                                      </p:cBhvr>
                                    </p:animEffect>
                                  </p:childTnLst>
                                </p:cTn>
                              </p:par>
                            </p:childTnLst>
                          </p:cTn>
                        </p:par>
                        <p:par>
                          <p:cTn id="48" fill="hold">
                            <p:stCondLst>
                              <p:cond delay="2500"/>
                            </p:stCondLst>
                            <p:childTnLst>
                              <p:par>
                                <p:cTn id="49" presetID="53" presetClass="entr" presetSubtype="0"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988098"/>
            <a:ext cx="8001056" cy="1077218"/>
          </a:xfrm>
          <a:prstGeom prst="rect">
            <a:avLst/>
          </a:prstGeom>
        </p:spPr>
        <p:txBody>
          <a:bodyPr wrap="square">
            <a:spAutoFit/>
          </a:bodyPr>
          <a:lstStyle/>
          <a:p>
            <a:r>
              <a:rPr lang="fr-FR" sz="2800" b="1" dirty="0" smtClean="0">
                <a:solidFill>
                  <a:schemeClr val="tx2">
                    <a:lumMod val="60000"/>
                    <a:lumOff val="40000"/>
                  </a:schemeClr>
                </a:solidFill>
              </a:rPr>
              <a:t>«Intercepter les paramètres »</a:t>
            </a:r>
          </a:p>
          <a:p>
            <a:endParaRPr lang="fr-FR" dirty="0" smtClean="0"/>
          </a:p>
          <a:p>
            <a:r>
              <a:rPr lang="fr-FR" b="1" dirty="0" smtClean="0"/>
              <a:t>Exemple </a:t>
            </a:r>
          </a:p>
        </p:txBody>
      </p:sp>
      <p:sp>
        <p:nvSpPr>
          <p:cNvPr id="4" name="Rectangle 3"/>
          <p:cNvSpPr/>
          <p:nvPr/>
        </p:nvSpPr>
        <p:spPr>
          <a:xfrm>
            <a:off x="428596" y="3286124"/>
            <a:ext cx="6715172" cy="1200329"/>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dirty="0" err="1" smtClean="0"/>
              <a:t>pointcut</a:t>
            </a:r>
            <a:r>
              <a:rPr lang="en-US" dirty="0" smtClean="0"/>
              <a:t> pc(</a:t>
            </a:r>
            <a:r>
              <a:rPr lang="en-US" dirty="0" err="1" smtClean="0"/>
              <a:t>int</a:t>
            </a:r>
            <a:r>
              <a:rPr lang="en-US" dirty="0" smtClean="0"/>
              <a:t> </a:t>
            </a:r>
            <a:r>
              <a:rPr lang="en-US" b="1" dirty="0" err="1" smtClean="0"/>
              <a:t>i</a:t>
            </a:r>
            <a:r>
              <a:rPr lang="en-US" dirty="0" smtClean="0"/>
              <a:t>, String </a:t>
            </a:r>
            <a:r>
              <a:rPr lang="en-US" b="1" dirty="0" smtClean="0"/>
              <a:t>s</a:t>
            </a:r>
            <a:r>
              <a:rPr lang="en-US" dirty="0" smtClean="0"/>
              <a:t>) :</a:t>
            </a:r>
            <a:r>
              <a:rPr lang="fr-FR" dirty="0" smtClean="0"/>
              <a:t> call(</a:t>
            </a:r>
            <a:r>
              <a:rPr lang="fr-FR" dirty="0" err="1" smtClean="0"/>
              <a:t>void</a:t>
            </a:r>
            <a:r>
              <a:rPr lang="fr-FR" dirty="0" smtClean="0"/>
              <a:t> </a:t>
            </a:r>
            <a:r>
              <a:rPr lang="fr-FR" dirty="0" err="1" smtClean="0"/>
              <a:t>foo</a:t>
            </a:r>
            <a:r>
              <a:rPr lang="fr-FR" dirty="0" smtClean="0"/>
              <a:t>(</a:t>
            </a:r>
            <a:r>
              <a:rPr lang="fr-FR" b="1" dirty="0" err="1" smtClean="0"/>
              <a:t>int</a:t>
            </a:r>
            <a:r>
              <a:rPr lang="fr-FR" dirty="0" smtClean="0"/>
              <a:t>, </a:t>
            </a:r>
            <a:r>
              <a:rPr lang="fr-FR" b="1" dirty="0" smtClean="0"/>
              <a:t>String</a:t>
            </a:r>
            <a:r>
              <a:rPr lang="fr-FR" dirty="0" smtClean="0"/>
              <a:t>)) &amp;&amp;  </a:t>
            </a:r>
            <a:r>
              <a:rPr lang="fr-FR" b="1" dirty="0" err="1" smtClean="0"/>
              <a:t>args</a:t>
            </a:r>
            <a:r>
              <a:rPr lang="fr-FR" b="1" dirty="0" smtClean="0"/>
              <a:t>(i</a:t>
            </a:r>
            <a:r>
              <a:rPr lang="fr-FR" dirty="0" smtClean="0"/>
              <a:t>, </a:t>
            </a:r>
            <a:r>
              <a:rPr lang="fr-FR" b="1" dirty="0" smtClean="0"/>
              <a:t>s</a:t>
            </a:r>
            <a:r>
              <a:rPr lang="fr-FR" dirty="0" smtClean="0"/>
              <a:t>);</a:t>
            </a:r>
          </a:p>
          <a:p>
            <a:endParaRPr lang="fr-FR" dirty="0" smtClean="0"/>
          </a:p>
          <a:p>
            <a:r>
              <a:rPr lang="fr-FR" dirty="0" err="1" smtClean="0"/>
              <a:t>before</a:t>
            </a:r>
            <a:r>
              <a:rPr lang="fr-FR" dirty="0" smtClean="0"/>
              <a:t>(</a:t>
            </a:r>
            <a:r>
              <a:rPr lang="fr-FR" dirty="0" err="1" smtClean="0"/>
              <a:t>int</a:t>
            </a:r>
            <a:r>
              <a:rPr lang="fr-FR" dirty="0" smtClean="0"/>
              <a:t> </a:t>
            </a:r>
            <a:r>
              <a:rPr lang="fr-FR" b="1" dirty="0" smtClean="0"/>
              <a:t>p1</a:t>
            </a:r>
            <a:r>
              <a:rPr lang="fr-FR" dirty="0" smtClean="0"/>
              <a:t>, String </a:t>
            </a:r>
            <a:r>
              <a:rPr lang="fr-FR" b="1" dirty="0" smtClean="0"/>
              <a:t>p2</a:t>
            </a:r>
            <a:r>
              <a:rPr lang="fr-FR" dirty="0" smtClean="0"/>
              <a:t>) : pc(</a:t>
            </a:r>
            <a:r>
              <a:rPr lang="fr-FR" b="1" dirty="0" smtClean="0"/>
              <a:t>p1</a:t>
            </a:r>
            <a:r>
              <a:rPr lang="fr-FR" dirty="0" smtClean="0"/>
              <a:t>, </a:t>
            </a:r>
            <a:r>
              <a:rPr lang="fr-FR" b="1" dirty="0" smtClean="0"/>
              <a:t>p2</a:t>
            </a:r>
            <a:r>
              <a:rPr lang="fr-FR" dirty="0" smtClean="0"/>
              <a:t>) {</a:t>
            </a:r>
          </a:p>
          <a:p>
            <a:r>
              <a:rPr lang="fr-FR" dirty="0" smtClean="0"/>
              <a:t> }</a:t>
            </a:r>
          </a:p>
        </p:txBody>
      </p:sp>
      <p:sp>
        <p:nvSpPr>
          <p:cNvPr id="7" name="Rectangle 6"/>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8" name="Rectangle 7"/>
          <p:cNvSpPr/>
          <p:nvPr/>
        </p:nvSpPr>
        <p:spPr>
          <a:xfrm>
            <a:off x="214282" y="1285860"/>
            <a:ext cx="3628173"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primitifs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988098"/>
            <a:ext cx="8001056" cy="1077218"/>
          </a:xfrm>
          <a:prstGeom prst="rect">
            <a:avLst/>
          </a:prstGeom>
        </p:spPr>
        <p:txBody>
          <a:bodyPr wrap="square">
            <a:spAutoFit/>
          </a:bodyPr>
          <a:lstStyle/>
          <a:p>
            <a:r>
              <a:rPr lang="fr-FR" sz="2800" b="1" dirty="0" smtClean="0">
                <a:solidFill>
                  <a:schemeClr val="tx2">
                    <a:lumMod val="60000"/>
                    <a:lumOff val="40000"/>
                  </a:schemeClr>
                </a:solidFill>
              </a:rPr>
              <a:t>«Intercepter la valeur de retour »</a:t>
            </a:r>
          </a:p>
          <a:p>
            <a:endParaRPr lang="fr-FR" dirty="0" smtClean="0"/>
          </a:p>
          <a:p>
            <a:r>
              <a:rPr lang="fr-FR" b="1" dirty="0" smtClean="0"/>
              <a:t>Exemple </a:t>
            </a:r>
          </a:p>
        </p:txBody>
      </p:sp>
      <p:sp>
        <p:nvSpPr>
          <p:cNvPr id="4" name="Rectangle 3"/>
          <p:cNvSpPr/>
          <p:nvPr/>
        </p:nvSpPr>
        <p:spPr>
          <a:xfrm>
            <a:off x="428596" y="3286124"/>
            <a:ext cx="6715172" cy="1200329"/>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fr-FR" dirty="0" smtClean="0"/>
          </a:p>
          <a:p>
            <a:r>
              <a:rPr lang="fr-FR" dirty="0" smtClean="0"/>
              <a:t> </a:t>
            </a:r>
            <a:r>
              <a:rPr lang="fr-FR" dirty="0" err="1" smtClean="0"/>
              <a:t>pointcut</a:t>
            </a:r>
            <a:r>
              <a:rPr lang="fr-FR" dirty="0" smtClean="0"/>
              <a:t> pc() : call(</a:t>
            </a:r>
            <a:r>
              <a:rPr lang="fr-FR" b="1" dirty="0" err="1" smtClean="0"/>
              <a:t>int</a:t>
            </a:r>
            <a:r>
              <a:rPr lang="fr-FR" dirty="0" smtClean="0"/>
              <a:t> </a:t>
            </a:r>
            <a:r>
              <a:rPr lang="fr-FR" dirty="0" err="1" smtClean="0"/>
              <a:t>foo</a:t>
            </a:r>
            <a:r>
              <a:rPr lang="fr-FR" dirty="0" smtClean="0"/>
              <a:t>(..));</a:t>
            </a:r>
          </a:p>
          <a:p>
            <a:endParaRPr lang="fr-FR" dirty="0" smtClean="0"/>
          </a:p>
          <a:p>
            <a:r>
              <a:rPr lang="fr-FR" dirty="0" err="1" smtClean="0"/>
              <a:t>after</a:t>
            </a:r>
            <a:r>
              <a:rPr lang="fr-FR" dirty="0" smtClean="0"/>
              <a:t>() </a:t>
            </a:r>
            <a:r>
              <a:rPr lang="fr-FR" b="1" dirty="0" err="1" smtClean="0"/>
              <a:t>returning</a:t>
            </a:r>
            <a:r>
              <a:rPr lang="fr-FR" b="1" dirty="0" smtClean="0"/>
              <a:t>(</a:t>
            </a:r>
            <a:r>
              <a:rPr lang="fr-FR" b="1" dirty="0" err="1" smtClean="0"/>
              <a:t>int</a:t>
            </a:r>
            <a:r>
              <a:rPr lang="fr-FR" b="1" dirty="0" smtClean="0"/>
              <a:t> i) </a:t>
            </a:r>
            <a:r>
              <a:rPr lang="fr-FR" dirty="0" smtClean="0"/>
              <a:t>: pc() { }</a:t>
            </a:r>
            <a:endParaRPr lang="fr-FR" dirty="0"/>
          </a:p>
        </p:txBody>
      </p:sp>
      <p:sp>
        <p:nvSpPr>
          <p:cNvPr id="7" name="Rectangle 6"/>
          <p:cNvSpPr/>
          <p:nvPr/>
        </p:nvSpPr>
        <p:spPr>
          <a:xfrm>
            <a:off x="0" y="129581"/>
            <a:ext cx="2409634" cy="584775"/>
          </a:xfrm>
          <a:prstGeom prst="rect">
            <a:avLst/>
          </a:prstGeom>
        </p:spPr>
        <p:txBody>
          <a:bodyPr wrap="none">
            <a:spAutoFit/>
          </a:bodyPr>
          <a:lstStyle/>
          <a:p>
            <a:pPr marL="457200" indent="-457200"/>
            <a:r>
              <a:rPr lang="fr-FR" sz="3200" b="1" dirty="0" smtClean="0">
                <a:solidFill>
                  <a:schemeClr val="bg1"/>
                </a:solidFill>
                <a:effectLst>
                  <a:outerShdw blurRad="38100" dist="38100" dir="2700000" algn="tl">
                    <a:srgbClr val="000000">
                      <a:alpha val="43137"/>
                    </a:srgbClr>
                  </a:outerShdw>
                </a:effectLst>
              </a:rPr>
              <a:t>2.1.2 </a:t>
            </a:r>
            <a:r>
              <a:rPr lang="fr-FR" sz="3200" b="1" dirty="0" err="1" smtClean="0">
                <a:solidFill>
                  <a:schemeClr val="bg1"/>
                </a:solidFill>
                <a:effectLst>
                  <a:outerShdw blurRad="38100" dist="38100" dir="2700000" algn="tl">
                    <a:srgbClr val="000000">
                      <a:alpha val="43137"/>
                    </a:srgbClr>
                  </a:outerShdw>
                </a:effectLst>
              </a:rPr>
              <a:t>AspectJ</a:t>
            </a:r>
            <a:endParaRPr lang="fr-FR" sz="3200" b="1" dirty="0" smtClean="0">
              <a:solidFill>
                <a:schemeClr val="bg1"/>
              </a:solidFill>
              <a:effectLst>
                <a:outerShdw blurRad="38100" dist="38100" dir="2700000" algn="tl">
                  <a:srgbClr val="000000">
                    <a:alpha val="43137"/>
                  </a:srgbClr>
                </a:outerShdw>
              </a:effectLst>
            </a:endParaRPr>
          </a:p>
        </p:txBody>
      </p:sp>
      <p:sp>
        <p:nvSpPr>
          <p:cNvPr id="8" name="Rectangle 7"/>
          <p:cNvSpPr/>
          <p:nvPr/>
        </p:nvSpPr>
        <p:spPr>
          <a:xfrm>
            <a:off x="214282" y="1285860"/>
            <a:ext cx="3628173" cy="461665"/>
          </a:xfrm>
          <a:prstGeom prst="rect">
            <a:avLst/>
          </a:prstGeom>
          <a:solidFill>
            <a:schemeClr val="accent5">
              <a:lumMod val="20000"/>
              <a:lumOff val="80000"/>
            </a:schemeClr>
          </a:solidFill>
        </p:spPr>
        <p:txBody>
          <a:bodyPr wrap="none">
            <a:spAutoFit/>
          </a:bodyPr>
          <a:lstStyle/>
          <a:p>
            <a:pPr lvl="0" fontAlgn="auto">
              <a:spcAft>
                <a:spcPts val="0"/>
              </a:spcAft>
              <a:defRPr/>
            </a:pPr>
            <a:r>
              <a:rPr lang="fr-FR" sz="2400" b="1" dirty="0" smtClean="0"/>
              <a:t>Points de coupure primitifs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0DEF2172D68E46A826A34C8F2CBFDC" ma:contentTypeVersion="1" ma:contentTypeDescription="Crée un document." ma:contentTypeScope="" ma:versionID="1641acce89962ac85a8f743908f42ec7">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24D577-A4F9-4BEF-A246-0C9FA2268612}">
  <ds:schemaRefs>
    <ds:schemaRef ds:uri="http://schemas.microsoft.com/sharepoint/v3/contenttype/forms"/>
  </ds:schemaRefs>
</ds:datastoreItem>
</file>

<file path=customXml/itemProps2.xml><?xml version="1.0" encoding="utf-8"?>
<ds:datastoreItem xmlns:ds="http://schemas.openxmlformats.org/officeDocument/2006/customXml" ds:itemID="{1AA5B1D2-2705-4C36-8307-3102E67358EE}">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CBE2480A-B39A-4B94-834A-DC9ACDF03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6365</TotalTime>
  <Words>17858</Words>
  <Application>Microsoft Office PowerPoint</Application>
  <PresentationFormat>Affichage à l'écran (4:3)</PresentationFormat>
  <Paragraphs>2423</Paragraphs>
  <Slides>287</Slides>
  <Notes>9</Notes>
  <HiddenSlides>0</HiddenSlides>
  <MMClips>0</MMClips>
  <ScaleCrop>false</ScaleCrop>
  <HeadingPairs>
    <vt:vector size="4" baseType="variant">
      <vt:variant>
        <vt:lpstr>Thème</vt:lpstr>
      </vt:variant>
      <vt:variant>
        <vt:i4>1</vt:i4>
      </vt:variant>
      <vt:variant>
        <vt:lpstr>Titres des diapositives</vt:lpstr>
      </vt:variant>
      <vt:variant>
        <vt:i4>287</vt:i4>
      </vt:variant>
    </vt:vector>
  </HeadingPairs>
  <TitlesOfParts>
    <vt:vector size="28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Diapositive 130</vt:lpstr>
      <vt:lpstr>Diapositive 131</vt:lpstr>
      <vt:lpstr>Diapositive 132</vt:lpstr>
      <vt:lpstr>Diapositive 133</vt:lpstr>
      <vt:lpstr>Diapositive 134</vt:lpstr>
      <vt:lpstr>Diapositive 135</vt:lpstr>
      <vt:lpstr>Diapositive 136</vt:lpstr>
      <vt:lpstr>Diapositive 137</vt:lpstr>
      <vt:lpstr>Diapositive 138</vt:lpstr>
      <vt:lpstr>Diapositive 139</vt:lpstr>
      <vt:lpstr>Diapositive 140</vt:lpstr>
      <vt:lpstr>Diapositive 141</vt:lpstr>
      <vt:lpstr>Diapositive 142</vt:lpstr>
      <vt:lpstr>Diapositive 143</vt:lpstr>
      <vt:lpstr>Diapositive 144</vt:lpstr>
      <vt:lpstr>Diapositive 145</vt:lpstr>
      <vt:lpstr>Diapositive 146</vt:lpstr>
      <vt:lpstr>Diapositive 147</vt:lpstr>
      <vt:lpstr>Diapositive 148</vt:lpstr>
      <vt:lpstr>Diapositive 149</vt:lpstr>
      <vt:lpstr>Diapositive 150</vt:lpstr>
      <vt:lpstr>Diapositive 151</vt:lpstr>
      <vt:lpstr>Diapositive 152</vt:lpstr>
      <vt:lpstr>Diapositive 153</vt:lpstr>
      <vt:lpstr>Diapositive 154</vt:lpstr>
      <vt:lpstr>Diapositive 155</vt:lpstr>
      <vt:lpstr>Diapositive 156</vt:lpstr>
      <vt:lpstr>Diapositive 157</vt:lpstr>
      <vt:lpstr>Diapositive 158</vt:lpstr>
      <vt:lpstr>Diapositive 159</vt:lpstr>
      <vt:lpstr>Diapositive 160</vt:lpstr>
      <vt:lpstr>Diapositive 161</vt:lpstr>
      <vt:lpstr>Diapositive 162</vt:lpstr>
      <vt:lpstr>Diapositive 163</vt:lpstr>
      <vt:lpstr>Diapositive 164</vt:lpstr>
      <vt:lpstr>Diapositive 165</vt:lpstr>
      <vt:lpstr>Diapositive 166</vt:lpstr>
      <vt:lpstr>Diapositive 167</vt:lpstr>
      <vt:lpstr>Diapositive 168</vt:lpstr>
      <vt:lpstr>Diapositive 169</vt:lpstr>
      <vt:lpstr>Diapositive 170</vt:lpstr>
      <vt:lpstr>Diapositive 171</vt:lpstr>
      <vt:lpstr>Diapositive 172</vt:lpstr>
      <vt:lpstr>Diapositive 173</vt:lpstr>
      <vt:lpstr>Diapositive 174</vt:lpstr>
      <vt:lpstr>Diapositive 175</vt:lpstr>
      <vt:lpstr>Diapositive 176</vt:lpstr>
      <vt:lpstr>Diapositive 177</vt:lpstr>
      <vt:lpstr>Diapositive 178</vt:lpstr>
      <vt:lpstr>Diapositive 179</vt:lpstr>
      <vt:lpstr>Diapositive 180</vt:lpstr>
      <vt:lpstr>Diapositive 181</vt:lpstr>
      <vt:lpstr>Diapositive 182</vt:lpstr>
      <vt:lpstr>Diapositive 183</vt:lpstr>
      <vt:lpstr>Diapositive 184</vt:lpstr>
      <vt:lpstr>Diapositive 185</vt:lpstr>
      <vt:lpstr>Diapositive 186</vt:lpstr>
      <vt:lpstr>Diapositive 187</vt:lpstr>
      <vt:lpstr>Diapositive 188</vt:lpstr>
      <vt:lpstr>Diapositive 189</vt:lpstr>
      <vt:lpstr>Diapositive 190</vt:lpstr>
      <vt:lpstr>Diapositive 191</vt:lpstr>
      <vt:lpstr>Diapositive 192</vt:lpstr>
      <vt:lpstr>Diapositive 193</vt:lpstr>
      <vt:lpstr>Diapositive 194</vt:lpstr>
      <vt:lpstr>Diapositive 195</vt:lpstr>
      <vt:lpstr>Diapositive 196</vt:lpstr>
      <vt:lpstr>Diapositive 197</vt:lpstr>
      <vt:lpstr>Diapositive 198</vt:lpstr>
      <vt:lpstr>Diapositive 199</vt:lpstr>
      <vt:lpstr>Diapositive 200</vt:lpstr>
      <vt:lpstr>Diapositive 201</vt:lpstr>
      <vt:lpstr>Diapositive 202</vt:lpstr>
      <vt:lpstr>Diapositive 203</vt:lpstr>
      <vt:lpstr>Diapositive 204</vt:lpstr>
      <vt:lpstr>Diapositive 205</vt:lpstr>
      <vt:lpstr>Diapositive 206</vt:lpstr>
      <vt:lpstr>Diapositive 207</vt:lpstr>
      <vt:lpstr>Diapositive 208</vt:lpstr>
      <vt:lpstr>Diapositive 209</vt:lpstr>
      <vt:lpstr>Diapositive 210</vt:lpstr>
      <vt:lpstr>Diapositive 211</vt:lpstr>
      <vt:lpstr>Diapositive 212</vt:lpstr>
      <vt:lpstr>Diapositive 213</vt:lpstr>
      <vt:lpstr>Diapositive 214</vt:lpstr>
      <vt:lpstr>Diapositive 215</vt:lpstr>
      <vt:lpstr>Diapositive 216</vt:lpstr>
      <vt:lpstr>Diapositive 217</vt:lpstr>
      <vt:lpstr>Diapositive 218</vt:lpstr>
      <vt:lpstr>Diapositive 219</vt:lpstr>
      <vt:lpstr>Diapositive 220</vt:lpstr>
      <vt:lpstr>Diapositive 221</vt:lpstr>
      <vt:lpstr>Diapositive 222</vt:lpstr>
      <vt:lpstr>Diapositive 223</vt:lpstr>
      <vt:lpstr>Diapositive 224</vt:lpstr>
      <vt:lpstr>Diapositive 225</vt:lpstr>
      <vt:lpstr>Diapositive 226</vt:lpstr>
      <vt:lpstr>Diapositive 227</vt:lpstr>
      <vt:lpstr>Diapositive 228</vt:lpstr>
      <vt:lpstr>Diapositive 229</vt:lpstr>
      <vt:lpstr>Diapositive 230</vt:lpstr>
      <vt:lpstr>Diapositive 231</vt:lpstr>
      <vt:lpstr>Diapositive 232</vt:lpstr>
      <vt:lpstr>Diapositive 233</vt:lpstr>
      <vt:lpstr>Diapositive 234</vt:lpstr>
      <vt:lpstr>Diapositive 235</vt:lpstr>
      <vt:lpstr>Diapositive 236</vt:lpstr>
      <vt:lpstr>Diapositive 237</vt:lpstr>
      <vt:lpstr>Diapositive 238</vt:lpstr>
      <vt:lpstr>Diapositive 239</vt:lpstr>
      <vt:lpstr>Diapositive 240</vt:lpstr>
      <vt:lpstr>Diapositive 241</vt:lpstr>
      <vt:lpstr>Diapositive 242</vt:lpstr>
      <vt:lpstr>Diapositive 243</vt:lpstr>
      <vt:lpstr>Diapositive 244</vt:lpstr>
      <vt:lpstr>Diapositive 245</vt:lpstr>
      <vt:lpstr>Diapositive 246</vt:lpstr>
      <vt:lpstr>Diapositive 247</vt:lpstr>
      <vt:lpstr>Diapositive 248</vt:lpstr>
      <vt:lpstr>Diapositive 249</vt:lpstr>
      <vt:lpstr>Diapositive 250</vt:lpstr>
      <vt:lpstr>Diapositive 251</vt:lpstr>
      <vt:lpstr>Diapositive 252</vt:lpstr>
      <vt:lpstr>Diapositive 253</vt:lpstr>
      <vt:lpstr>Diapositive 254</vt:lpstr>
      <vt:lpstr>Diapositive 255</vt:lpstr>
      <vt:lpstr>Diapositive 256</vt:lpstr>
      <vt:lpstr>Diapositive 257</vt:lpstr>
      <vt:lpstr>Diapositive 258</vt:lpstr>
      <vt:lpstr>Diapositive 259</vt:lpstr>
      <vt:lpstr>Diapositive 260</vt:lpstr>
      <vt:lpstr>Diapositive 261</vt:lpstr>
      <vt:lpstr>Diapositive 262</vt:lpstr>
      <vt:lpstr>Diapositive 263</vt:lpstr>
      <vt:lpstr>Diapositive 264</vt:lpstr>
      <vt:lpstr>Diapositive 265</vt:lpstr>
      <vt:lpstr>Diapositive 266</vt:lpstr>
      <vt:lpstr>Diapositive 267</vt:lpstr>
      <vt:lpstr>Diapositive 268</vt:lpstr>
      <vt:lpstr>Diapositive 269</vt:lpstr>
      <vt:lpstr>Diapositive 270</vt:lpstr>
      <vt:lpstr>Diapositive 271</vt:lpstr>
      <vt:lpstr>Diapositive 272</vt:lpstr>
      <vt:lpstr>Diapositive 273</vt:lpstr>
      <vt:lpstr>Diapositive 274</vt:lpstr>
      <vt:lpstr>Diapositive 275</vt:lpstr>
      <vt:lpstr>Diapositive 276</vt:lpstr>
      <vt:lpstr>Diapositive 277</vt:lpstr>
      <vt:lpstr>Diapositive 278</vt:lpstr>
      <vt:lpstr>Diapositive 279</vt:lpstr>
      <vt:lpstr>Diapositive 280</vt:lpstr>
      <vt:lpstr>Diapositive 281</vt:lpstr>
      <vt:lpstr>Diapositive 282</vt:lpstr>
      <vt:lpstr>Diapositive 283</vt:lpstr>
      <vt:lpstr>Diapositive 284</vt:lpstr>
      <vt:lpstr>Diapositive 285</vt:lpstr>
      <vt:lpstr>Diapositive 286</vt:lpstr>
      <vt:lpstr>Diapositive 287</vt:lpstr>
    </vt:vector>
  </TitlesOfParts>
  <Company>Grenoble Ecole de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LINHARDT Julia</dc:creator>
  <cp:lastModifiedBy>pix info</cp:lastModifiedBy>
  <cp:revision>487</cp:revision>
  <cp:lastPrinted>2014-04-03T14:28:01Z</cp:lastPrinted>
  <dcterms:created xsi:type="dcterms:W3CDTF">2011-09-28T08:15:00Z</dcterms:created>
  <dcterms:modified xsi:type="dcterms:W3CDTF">2022-12-04T22:20:09Z</dcterms:modified>
</cp:coreProperties>
</file>